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5" r:id="rId16"/>
    <p:sldId id="276" r:id="rId17"/>
    <p:sldId id="278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196708" y="6535733"/>
            <a:ext cx="138874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Führen</a:t>
            </a:r>
            <a:r>
              <a:rPr spc="-40" dirty="0"/>
              <a:t> </a:t>
            </a:r>
            <a:r>
              <a:rPr dirty="0"/>
              <a:t>mit</a:t>
            </a:r>
            <a:r>
              <a:rPr spc="-30" dirty="0"/>
              <a:t> </a:t>
            </a:r>
            <a:r>
              <a:rPr spc="-5" dirty="0"/>
              <a:t>Integrität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54651" y="1212342"/>
            <a:ext cx="3669665" cy="4638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 u="sng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7196708" y="6535733"/>
            <a:ext cx="138874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Führen</a:t>
            </a:r>
            <a:r>
              <a:rPr spc="-40" dirty="0"/>
              <a:t> </a:t>
            </a:r>
            <a:r>
              <a:rPr dirty="0"/>
              <a:t>mit</a:t>
            </a:r>
            <a:r>
              <a:rPr spc="-30" dirty="0"/>
              <a:t> </a:t>
            </a:r>
            <a:r>
              <a:rPr spc="-5" dirty="0"/>
              <a:t>Integrität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4750"/>
            <a:ext cx="9144000" cy="1682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30764" y="6707123"/>
            <a:ext cx="2132053" cy="7315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755136" y="6723164"/>
            <a:ext cx="2079625" cy="0"/>
          </a:xfrm>
          <a:custGeom>
            <a:avLst/>
            <a:gdLst/>
            <a:ahLst/>
            <a:cxnLst/>
            <a:rect l="l" t="t" r="r" b="b"/>
            <a:pathLst>
              <a:path w="2079625">
                <a:moveTo>
                  <a:pt x="0" y="0"/>
                </a:moveTo>
                <a:lnTo>
                  <a:pt x="2079371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12464" y="6393179"/>
            <a:ext cx="2164080" cy="9144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3755136" y="6418364"/>
            <a:ext cx="2079625" cy="0"/>
          </a:xfrm>
          <a:custGeom>
            <a:avLst/>
            <a:gdLst/>
            <a:ahLst/>
            <a:cxnLst/>
            <a:rect l="l" t="t" r="r" b="b"/>
            <a:pathLst>
              <a:path w="2079625">
                <a:moveTo>
                  <a:pt x="0" y="0"/>
                </a:moveTo>
                <a:lnTo>
                  <a:pt x="2079371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33690" y="221030"/>
            <a:ext cx="989507" cy="58629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72601" y="6401384"/>
            <a:ext cx="360782" cy="450975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455612" y="1412811"/>
            <a:ext cx="8231505" cy="4519930"/>
          </a:xfrm>
          <a:custGeom>
            <a:avLst/>
            <a:gdLst/>
            <a:ahLst/>
            <a:cxnLst/>
            <a:rect l="l" t="t" r="r" b="b"/>
            <a:pathLst>
              <a:path w="8231505" h="4519930">
                <a:moveTo>
                  <a:pt x="8231124" y="0"/>
                </a:moveTo>
                <a:lnTo>
                  <a:pt x="0" y="0"/>
                </a:lnTo>
                <a:lnTo>
                  <a:pt x="0" y="4519676"/>
                </a:lnTo>
                <a:lnTo>
                  <a:pt x="8231124" y="4519676"/>
                </a:lnTo>
                <a:lnTo>
                  <a:pt x="823112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7196708" y="6535733"/>
            <a:ext cx="138874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Führen</a:t>
            </a:r>
            <a:r>
              <a:rPr spc="-40" dirty="0"/>
              <a:t> </a:t>
            </a:r>
            <a:r>
              <a:rPr dirty="0"/>
              <a:t>mit</a:t>
            </a:r>
            <a:r>
              <a:rPr spc="-30" dirty="0"/>
              <a:t> </a:t>
            </a:r>
            <a:r>
              <a:rPr spc="-5" dirty="0"/>
              <a:t>Integrität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32025"/>
            <a:ext cx="9144000" cy="43716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7196708" y="6535733"/>
            <a:ext cx="138874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Führen</a:t>
            </a:r>
            <a:r>
              <a:rPr spc="-40" dirty="0"/>
              <a:t> </a:t>
            </a:r>
            <a:r>
              <a:rPr dirty="0"/>
              <a:t>mit</a:t>
            </a:r>
            <a:r>
              <a:rPr spc="-30" dirty="0"/>
              <a:t> </a:t>
            </a:r>
            <a:r>
              <a:rPr spc="-5" dirty="0"/>
              <a:t>Integrität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74750"/>
            <a:ext cx="9144000" cy="1682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30764" y="6707123"/>
            <a:ext cx="2132053" cy="7315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755136" y="6723164"/>
            <a:ext cx="2079625" cy="0"/>
          </a:xfrm>
          <a:custGeom>
            <a:avLst/>
            <a:gdLst/>
            <a:ahLst/>
            <a:cxnLst/>
            <a:rect l="l" t="t" r="r" b="b"/>
            <a:pathLst>
              <a:path w="2079625">
                <a:moveTo>
                  <a:pt x="0" y="0"/>
                </a:moveTo>
                <a:lnTo>
                  <a:pt x="2079371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12464" y="6393179"/>
            <a:ext cx="2164080" cy="9144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3755136" y="6418364"/>
            <a:ext cx="2079625" cy="0"/>
          </a:xfrm>
          <a:custGeom>
            <a:avLst/>
            <a:gdLst/>
            <a:ahLst/>
            <a:cxnLst/>
            <a:rect l="l" t="t" r="r" b="b"/>
            <a:pathLst>
              <a:path w="2079625">
                <a:moveTo>
                  <a:pt x="0" y="0"/>
                </a:moveTo>
                <a:lnTo>
                  <a:pt x="2079371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933690" y="221030"/>
            <a:ext cx="989507" cy="5862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9827" y="3287395"/>
            <a:ext cx="6324345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8477" y="1363217"/>
            <a:ext cx="7807045" cy="159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53739" y="6463817"/>
            <a:ext cx="204597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TS_Risk_&amp;_Compliance@mts.com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828800" y="4953000"/>
            <a:ext cx="68640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Training</a:t>
            </a:r>
            <a:r>
              <a:rPr sz="2400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„Foreign Corrupt</a:t>
            </a:r>
            <a:r>
              <a:rPr sz="24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Practices</a:t>
            </a:r>
            <a:r>
              <a:rPr lang="en-US" sz="2400" spc="-5" dirty="0"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C00000"/>
                </a:solidFill>
                <a:latin typeface="Cambria"/>
                <a:cs typeface="Cambria"/>
              </a:rPr>
              <a:t>Act</a:t>
            </a:r>
            <a:r>
              <a:rPr sz="2400" spc="-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(FCPA)</a:t>
            </a:r>
            <a:r>
              <a:rPr sz="2400" spc="-5" dirty="0">
                <a:solidFill>
                  <a:srgbClr val="CC1543"/>
                </a:solidFill>
                <a:latin typeface="Cambria"/>
                <a:cs typeface="Cambria"/>
              </a:rPr>
              <a:t>“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CC515-1584-4884-85F3-CD9D6D2575A7}"/>
              </a:ext>
            </a:extLst>
          </p:cNvPr>
          <p:cNvSpPr txBox="1"/>
          <p:nvPr/>
        </p:nvSpPr>
        <p:spPr>
          <a:xfrm>
            <a:off x="4419600" y="6477000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800" dirty="0" err="1"/>
              <a:t>Aktualisiert</a:t>
            </a:r>
            <a:r>
              <a:rPr lang="en-US" sz="800" dirty="0"/>
              <a:t> ab </a:t>
            </a:r>
            <a:r>
              <a:rPr lang="en-US" sz="800" dirty="0" err="1"/>
              <a:t>Juni</a:t>
            </a:r>
            <a:r>
              <a:rPr lang="en-US" sz="800" dirty="0"/>
              <a:t>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6183" y="3811155"/>
            <a:ext cx="7933690" cy="2432050"/>
            <a:chOff x="706183" y="3811155"/>
            <a:chExt cx="7933690" cy="24320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945" y="3815918"/>
              <a:ext cx="7924038" cy="2422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10945" y="3815918"/>
              <a:ext cx="7924165" cy="2422525"/>
            </a:xfrm>
            <a:custGeom>
              <a:avLst/>
              <a:gdLst/>
              <a:ahLst/>
              <a:cxnLst/>
              <a:rect l="l" t="t" r="r" b="b"/>
              <a:pathLst>
                <a:path w="7924165" h="2422525">
                  <a:moveTo>
                    <a:pt x="0" y="2422144"/>
                  </a:moveTo>
                  <a:lnTo>
                    <a:pt x="7924038" y="2422144"/>
                  </a:lnTo>
                  <a:lnTo>
                    <a:pt x="7924038" y="0"/>
                  </a:lnTo>
                  <a:lnTo>
                    <a:pt x="0" y="0"/>
                  </a:lnTo>
                  <a:lnTo>
                    <a:pt x="0" y="2422144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0945" y="1366900"/>
            <a:ext cx="7924038" cy="213042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10945" y="1366900"/>
            <a:ext cx="7924165" cy="2130425"/>
          </a:xfrm>
          <a:prstGeom prst="rect">
            <a:avLst/>
          </a:prstGeom>
          <a:ln w="9525">
            <a:solidFill>
              <a:srgbClr val="A4A4A4"/>
            </a:solidFill>
          </a:ln>
        </p:spPr>
        <p:txBody>
          <a:bodyPr vert="horz" wrap="square" lIns="0" tIns="167005" rIns="0" bIns="0" rtlCol="0">
            <a:spAutoFit/>
          </a:bodyPr>
          <a:lstStyle/>
          <a:p>
            <a:pPr marL="3319779" marR="440055">
              <a:lnSpc>
                <a:spcPct val="100000"/>
              </a:lnSpc>
              <a:spcBef>
                <a:spcPts val="1315"/>
              </a:spcBef>
            </a:pPr>
            <a:r>
              <a:rPr sz="1500" b="1" spc="-10" dirty="0">
                <a:solidFill>
                  <a:srgbClr val="CC1543"/>
                </a:solidFill>
                <a:latin typeface="Cambria"/>
                <a:cs typeface="Cambria"/>
              </a:rPr>
              <a:t>Regel: </a:t>
            </a:r>
            <a:r>
              <a:rPr sz="1500" spc="-5" dirty="0">
                <a:latin typeface="Cambria"/>
                <a:cs typeface="Cambria"/>
              </a:rPr>
              <a:t>Setzt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voraus,</a:t>
            </a:r>
            <a:r>
              <a:rPr sz="1500" spc="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dass</a:t>
            </a:r>
            <a:r>
              <a:rPr sz="1500" spc="5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Einzelpersonen</a:t>
            </a:r>
            <a:r>
              <a:rPr sz="1500" spc="2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und </a:t>
            </a:r>
            <a:r>
              <a:rPr sz="1500" dirty="0">
                <a:latin typeface="Cambria"/>
                <a:cs typeface="Cambria"/>
              </a:rPr>
              <a:t> Unternehmen</a:t>
            </a:r>
            <a:r>
              <a:rPr sz="1500" spc="1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genaue und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vollständige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Aufzeichnungen</a:t>
            </a:r>
            <a:r>
              <a:rPr sz="1500" spc="-1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zu</a:t>
            </a:r>
            <a:r>
              <a:rPr sz="1500" spc="-5" dirty="0">
                <a:latin typeface="Cambria"/>
                <a:cs typeface="Cambria"/>
              </a:rPr>
              <a:t> allen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von</a:t>
            </a:r>
            <a:r>
              <a:rPr sz="1500" dirty="0">
                <a:latin typeface="Cambria"/>
                <a:cs typeface="Cambria"/>
              </a:rPr>
              <a:t> ihnen</a:t>
            </a:r>
            <a:r>
              <a:rPr sz="1500" spc="-5" dirty="0">
                <a:latin typeface="Cambria"/>
                <a:cs typeface="Cambria"/>
              </a:rPr>
              <a:t> durchgeführten </a:t>
            </a:r>
            <a:r>
              <a:rPr sz="1500" spc="-31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Transaktionen</a:t>
            </a:r>
            <a:r>
              <a:rPr sz="1500" spc="5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führen</a:t>
            </a:r>
            <a:endParaRPr sz="1500">
              <a:latin typeface="Cambria"/>
              <a:cs typeface="Cambria"/>
            </a:endParaRPr>
          </a:p>
          <a:p>
            <a:pPr marL="3319779" marR="185420">
              <a:lnSpc>
                <a:spcPct val="100000"/>
              </a:lnSpc>
              <a:spcBef>
                <a:spcPts val="360"/>
              </a:spcBef>
            </a:pPr>
            <a:r>
              <a:rPr sz="1500" b="1" dirty="0">
                <a:solidFill>
                  <a:srgbClr val="CC1543"/>
                </a:solidFill>
                <a:latin typeface="Cambria"/>
                <a:cs typeface="Cambria"/>
              </a:rPr>
              <a:t>Um </a:t>
            </a:r>
            <a:r>
              <a:rPr sz="1500" b="1" spc="-5" dirty="0">
                <a:solidFill>
                  <a:srgbClr val="CC1543"/>
                </a:solidFill>
                <a:latin typeface="Cambria"/>
                <a:cs typeface="Cambria"/>
              </a:rPr>
              <a:t>die Anforderungen </a:t>
            </a:r>
            <a:r>
              <a:rPr sz="1500" b="1" dirty="0">
                <a:solidFill>
                  <a:srgbClr val="CC1543"/>
                </a:solidFill>
                <a:latin typeface="Cambria"/>
                <a:cs typeface="Cambria"/>
              </a:rPr>
              <a:t>zu </a:t>
            </a:r>
            <a:r>
              <a:rPr sz="1500" b="1" spc="-5" dirty="0">
                <a:solidFill>
                  <a:srgbClr val="CC1543"/>
                </a:solidFill>
                <a:latin typeface="Cambria"/>
                <a:cs typeface="Cambria"/>
              </a:rPr>
              <a:t>erfüllen: </a:t>
            </a:r>
            <a:r>
              <a:rPr sz="1500" spc="-5" dirty="0">
                <a:latin typeface="Cambria"/>
                <a:cs typeface="Cambria"/>
              </a:rPr>
              <a:t>Muss MTS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Bücher</a:t>
            </a:r>
            <a:r>
              <a:rPr sz="1500" spc="5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und</a:t>
            </a:r>
            <a:r>
              <a:rPr sz="1500" spc="6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Aufzeichnungen</a:t>
            </a:r>
            <a:r>
              <a:rPr sz="1500" spc="4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führen,</a:t>
            </a:r>
            <a:r>
              <a:rPr sz="1500" spc="6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die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Transaktionen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des</a:t>
            </a:r>
            <a:r>
              <a:rPr sz="1500" spc="2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Unternehmens</a:t>
            </a:r>
            <a:r>
              <a:rPr sz="1500" spc="2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genau wiedergeben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3879" y="3953002"/>
            <a:ext cx="4486275" cy="21170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219075">
              <a:lnSpc>
                <a:spcPts val="1620"/>
              </a:lnSpc>
              <a:spcBef>
                <a:spcPts val="300"/>
              </a:spcBef>
            </a:pPr>
            <a:r>
              <a:rPr sz="1500" b="1" spc="-10" dirty="0">
                <a:solidFill>
                  <a:srgbClr val="CC1543"/>
                </a:solidFill>
                <a:latin typeface="Cambria"/>
                <a:cs typeface="Cambria"/>
              </a:rPr>
              <a:t>Regel:</a:t>
            </a:r>
            <a:r>
              <a:rPr sz="1500" b="1" spc="-5" dirty="0">
                <a:solidFill>
                  <a:srgbClr val="CC1543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latin typeface="Cambria"/>
                <a:cs typeface="Cambria"/>
              </a:rPr>
              <a:t>Verbietet</a:t>
            </a:r>
            <a:r>
              <a:rPr sz="1500" spc="35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sowohl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Einzelpersonen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als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auch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Unternehmen</a:t>
            </a:r>
            <a:r>
              <a:rPr sz="1500" spc="1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das</a:t>
            </a:r>
            <a:r>
              <a:rPr sz="1500" dirty="0">
                <a:latin typeface="Cambria"/>
                <a:cs typeface="Cambria"/>
              </a:rPr>
              <a:t> wissentliche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Umgehen</a:t>
            </a:r>
            <a:r>
              <a:rPr sz="1500" spc="-1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oder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Unterlassen</a:t>
            </a:r>
            <a:r>
              <a:rPr sz="1500" spc="2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der</a:t>
            </a:r>
            <a:r>
              <a:rPr sz="1500" dirty="0">
                <a:latin typeface="Cambria"/>
                <a:cs typeface="Cambria"/>
              </a:rPr>
              <a:t> Umsetzung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von</a:t>
            </a:r>
            <a:r>
              <a:rPr sz="1500" spc="-3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internen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Kontrollen</a:t>
            </a:r>
            <a:endParaRPr sz="15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</a:pPr>
            <a:r>
              <a:rPr sz="1500" b="1" spc="-5" dirty="0">
                <a:solidFill>
                  <a:srgbClr val="CC1543"/>
                </a:solidFill>
                <a:latin typeface="Cambria"/>
                <a:cs typeface="Cambria"/>
              </a:rPr>
              <a:t>Um die </a:t>
            </a:r>
            <a:r>
              <a:rPr sz="1500" b="1" spc="-10" dirty="0">
                <a:solidFill>
                  <a:srgbClr val="CC1543"/>
                </a:solidFill>
                <a:latin typeface="Cambria"/>
                <a:cs typeface="Cambria"/>
              </a:rPr>
              <a:t>Anforderungen </a:t>
            </a:r>
            <a:r>
              <a:rPr sz="1500" b="1" dirty="0">
                <a:solidFill>
                  <a:srgbClr val="CC1543"/>
                </a:solidFill>
                <a:latin typeface="Cambria"/>
                <a:cs typeface="Cambria"/>
              </a:rPr>
              <a:t>zu </a:t>
            </a:r>
            <a:r>
              <a:rPr sz="1500" b="1" spc="-5" dirty="0">
                <a:solidFill>
                  <a:srgbClr val="CC1543"/>
                </a:solidFill>
                <a:latin typeface="Cambria"/>
                <a:cs typeface="Cambria"/>
              </a:rPr>
              <a:t>erfüllen: </a:t>
            </a:r>
            <a:r>
              <a:rPr sz="1500" spc="-5" dirty="0">
                <a:latin typeface="Cambria"/>
                <a:cs typeface="Cambria"/>
              </a:rPr>
              <a:t>Muss MTS </a:t>
            </a:r>
            <a:r>
              <a:rPr sz="1500" dirty="0">
                <a:latin typeface="Cambria"/>
                <a:cs typeface="Cambria"/>
              </a:rPr>
              <a:t>ein </a:t>
            </a:r>
            <a:r>
              <a:rPr sz="1500" spc="5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System</a:t>
            </a:r>
            <a:r>
              <a:rPr sz="1500" spc="-5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zur</a:t>
            </a:r>
            <a:r>
              <a:rPr sz="1500" spc="-5" dirty="0">
                <a:latin typeface="Cambria"/>
                <a:cs typeface="Cambria"/>
              </a:rPr>
              <a:t> Steuerung</a:t>
            </a:r>
            <a:r>
              <a:rPr sz="1500" spc="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und</a:t>
            </a:r>
            <a:r>
              <a:rPr sz="1500" spc="-10" dirty="0">
                <a:latin typeface="Cambria"/>
                <a:cs typeface="Cambria"/>
              </a:rPr>
              <a:t> Kontrolle</a:t>
            </a:r>
            <a:r>
              <a:rPr sz="1500" spc="4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interner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Abrechnungen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aufrechterhalten,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um</a:t>
            </a:r>
            <a:r>
              <a:rPr sz="1500" spc="-1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eine</a:t>
            </a:r>
            <a:r>
              <a:rPr sz="1500" spc="-1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genaue 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Berichterstattung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von</a:t>
            </a:r>
            <a:r>
              <a:rPr sz="1500" spc="-5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Transaktionen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zu</a:t>
            </a:r>
            <a:r>
              <a:rPr sz="1500" spc="-10" dirty="0">
                <a:latin typeface="Cambria"/>
                <a:cs typeface="Cambria"/>
              </a:rPr>
              <a:t> gewährleisten </a:t>
            </a:r>
            <a:r>
              <a:rPr sz="1500" spc="-5" dirty="0">
                <a:latin typeface="Cambria"/>
                <a:cs typeface="Cambria"/>
              </a:rPr>
              <a:t> und</a:t>
            </a:r>
            <a:r>
              <a:rPr sz="1500" spc="-1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die</a:t>
            </a:r>
            <a:r>
              <a:rPr sz="1500" spc="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Sicherung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von</a:t>
            </a:r>
            <a:r>
              <a:rPr sz="1500" spc="-15" dirty="0">
                <a:latin typeface="Cambria"/>
                <a:cs typeface="Cambria"/>
              </a:rPr>
              <a:t> Vermögenswerten</a:t>
            </a:r>
            <a:r>
              <a:rPr sz="1500" spc="40" dirty="0">
                <a:latin typeface="Cambria"/>
                <a:cs typeface="Cambria"/>
              </a:rPr>
              <a:t> </a:t>
            </a:r>
            <a:r>
              <a:rPr sz="1500" dirty="0">
                <a:latin typeface="Cambria"/>
                <a:cs typeface="Cambria"/>
              </a:rPr>
              <a:t>muss </a:t>
            </a:r>
            <a:r>
              <a:rPr sz="1500" spc="-5" dirty="0">
                <a:latin typeface="Cambria"/>
                <a:cs typeface="Cambria"/>
              </a:rPr>
              <a:t>geplant </a:t>
            </a:r>
            <a:r>
              <a:rPr sz="1500" spc="-32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und</a:t>
            </a:r>
            <a:r>
              <a:rPr sz="1500" spc="-15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beibehalten</a:t>
            </a:r>
            <a:r>
              <a:rPr sz="1500" spc="40" dirty="0">
                <a:latin typeface="Cambria"/>
                <a:cs typeface="Cambria"/>
              </a:rPr>
              <a:t> </a:t>
            </a:r>
            <a:r>
              <a:rPr sz="1500" spc="-10" dirty="0">
                <a:latin typeface="Cambria"/>
                <a:cs typeface="Cambria"/>
              </a:rPr>
              <a:t>werden</a:t>
            </a:r>
            <a:endParaRPr sz="1500">
              <a:latin typeface="Cambria"/>
              <a:cs typeface="Cambr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65924" y="1469707"/>
            <a:ext cx="2915920" cy="1915160"/>
            <a:chOff x="865924" y="1469707"/>
            <a:chExt cx="2915920" cy="191516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449" y="1479168"/>
              <a:ext cx="2896743" cy="189560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70686" y="1474469"/>
              <a:ext cx="2906395" cy="1905635"/>
            </a:xfrm>
            <a:custGeom>
              <a:avLst/>
              <a:gdLst/>
              <a:ahLst/>
              <a:cxnLst/>
              <a:rect l="l" t="t" r="r" b="b"/>
              <a:pathLst>
                <a:path w="2906395" h="1905635">
                  <a:moveTo>
                    <a:pt x="0" y="1905127"/>
                  </a:moveTo>
                  <a:lnTo>
                    <a:pt x="2906268" y="1905127"/>
                  </a:lnTo>
                  <a:lnTo>
                    <a:pt x="2906268" y="0"/>
                  </a:lnTo>
                  <a:lnTo>
                    <a:pt x="0" y="0"/>
                  </a:lnTo>
                  <a:lnTo>
                    <a:pt x="0" y="1905127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65013" y="3938498"/>
            <a:ext cx="2896742" cy="1904238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28600" y="172706"/>
            <a:ext cx="72617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b="0" dirty="0">
                <a:solidFill>
                  <a:srgbClr val="C00000"/>
                </a:solidFill>
              </a:rPr>
              <a:t>Der</a:t>
            </a:r>
            <a:r>
              <a:rPr lang="en-US" b="0" spc="-15" dirty="0">
                <a:solidFill>
                  <a:srgbClr val="C00000"/>
                </a:solidFill>
              </a:rPr>
              <a:t> </a:t>
            </a:r>
            <a:r>
              <a:rPr lang="en-US" b="0" spc="-25" dirty="0">
                <a:solidFill>
                  <a:srgbClr val="C00000"/>
                </a:solidFill>
              </a:rPr>
              <a:t>Foreign</a:t>
            </a:r>
            <a:r>
              <a:rPr lang="en-US" b="0" dirty="0">
                <a:solidFill>
                  <a:srgbClr val="C00000"/>
                </a:solidFill>
              </a:rPr>
              <a:t> </a:t>
            </a:r>
            <a:r>
              <a:rPr lang="en-US" b="0" spc="-10" dirty="0">
                <a:solidFill>
                  <a:srgbClr val="C00000"/>
                </a:solidFill>
              </a:rPr>
              <a:t>Corrupt</a:t>
            </a:r>
            <a:r>
              <a:rPr lang="en-US" b="0" spc="-5" dirty="0">
                <a:solidFill>
                  <a:srgbClr val="C00000"/>
                </a:solidFill>
              </a:rPr>
              <a:t> </a:t>
            </a:r>
            <a:r>
              <a:rPr lang="en-US" b="0" spc="-10" dirty="0">
                <a:solidFill>
                  <a:srgbClr val="C00000"/>
                </a:solidFill>
              </a:rPr>
              <a:t>Practices</a:t>
            </a:r>
            <a:r>
              <a:rPr lang="en-US" b="0" spc="-20" dirty="0">
                <a:solidFill>
                  <a:srgbClr val="C00000"/>
                </a:solidFill>
              </a:rPr>
              <a:t> </a:t>
            </a:r>
            <a:r>
              <a:rPr lang="en-US" b="0" spc="-15" dirty="0">
                <a:solidFill>
                  <a:srgbClr val="C00000"/>
                </a:solidFill>
              </a:rPr>
              <a:t>Act </a:t>
            </a:r>
            <a:r>
              <a:rPr lang="en-US" b="0" spc="-45" dirty="0">
                <a:solidFill>
                  <a:srgbClr val="C00000"/>
                </a:solidFill>
              </a:rPr>
              <a:t>(FCPA)</a:t>
            </a:r>
            <a:br>
              <a:rPr lang="en-US" b="0" spc="-5" dirty="0">
                <a:solidFill>
                  <a:srgbClr val="C00000"/>
                </a:solidFill>
              </a:rPr>
            </a:br>
            <a:r>
              <a:rPr sz="2000" b="0" i="1" spc="-5" dirty="0" err="1">
                <a:solidFill>
                  <a:srgbClr val="C00000"/>
                </a:solidFill>
              </a:rPr>
              <a:t>Sorgfältige</a:t>
            </a:r>
            <a:r>
              <a:rPr sz="2000" b="0" i="1" spc="-5" dirty="0">
                <a:solidFill>
                  <a:srgbClr val="C00000"/>
                </a:solidFill>
              </a:rPr>
              <a:t> </a:t>
            </a:r>
            <a:r>
              <a:rPr sz="2000" b="0" i="1" spc="-15" dirty="0">
                <a:solidFill>
                  <a:srgbClr val="C00000"/>
                </a:solidFill>
              </a:rPr>
              <a:t>Nachweisführung</a:t>
            </a:r>
            <a:r>
              <a:rPr sz="2000" b="0" i="1" spc="15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und</a:t>
            </a:r>
            <a:r>
              <a:rPr sz="2000" b="0" i="1" spc="-15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interne </a:t>
            </a:r>
            <a:r>
              <a:rPr sz="2000" b="0" i="1" spc="-515" dirty="0">
                <a:solidFill>
                  <a:srgbClr val="C00000"/>
                </a:solidFill>
              </a:rPr>
              <a:t> </a:t>
            </a:r>
            <a:r>
              <a:rPr sz="2000" b="0" i="1" spc="-15" dirty="0">
                <a:solidFill>
                  <a:srgbClr val="C00000"/>
                </a:solidFill>
              </a:rPr>
              <a:t>Kontrollen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54E36-9D83-403F-8E7E-101B88FF7556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383" y="1119350"/>
            <a:ext cx="3829685" cy="486791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Transparenz</a:t>
            </a:r>
            <a:endParaRPr sz="2000">
              <a:latin typeface="Cambria"/>
              <a:cs typeface="Cambria"/>
            </a:endParaRPr>
          </a:p>
          <a:p>
            <a:pPr marL="12700" marR="466725">
              <a:lnSpc>
                <a:spcPct val="100000"/>
              </a:lnSpc>
              <a:spcBef>
                <a:spcPts val="615"/>
              </a:spcBef>
            </a:pPr>
            <a:r>
              <a:rPr sz="1600" spc="-10" dirty="0">
                <a:latin typeface="Cambria"/>
                <a:cs typeface="Cambria"/>
              </a:rPr>
              <a:t>Ausgaben </a:t>
            </a:r>
            <a:r>
              <a:rPr sz="1600" spc="-5" dirty="0">
                <a:latin typeface="Cambria"/>
                <a:cs typeface="Cambria"/>
              </a:rPr>
              <a:t>müssen in </a:t>
            </a:r>
            <a:r>
              <a:rPr sz="1600" spc="-10" dirty="0">
                <a:latin typeface="Cambria"/>
                <a:cs typeface="Cambria"/>
              </a:rPr>
              <a:t>transparenter Art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dokumentiert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werden.  </a:t>
            </a:r>
            <a:r>
              <a:rPr sz="1600" spc="-5" dirty="0">
                <a:latin typeface="Cambria"/>
                <a:cs typeface="Cambria"/>
              </a:rPr>
              <a:t>Sie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tragen</a:t>
            </a:r>
            <a:r>
              <a:rPr sz="1600" spc="-5" dirty="0">
                <a:latin typeface="Cambria"/>
                <a:cs typeface="Cambria"/>
              </a:rPr>
              <a:t> die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Verantwortung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sicherzustellen,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dass:</a:t>
            </a:r>
            <a:endParaRPr sz="1600">
              <a:latin typeface="Cambria"/>
              <a:cs typeface="Cambria"/>
            </a:endParaRPr>
          </a:p>
          <a:p>
            <a:pPr marL="299085" marR="196850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Sie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genaue</a:t>
            </a:r>
            <a:r>
              <a:rPr sz="1600" b="1" spc="2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Aufzeichnungen</a:t>
            </a:r>
            <a:r>
              <a:rPr sz="1600" b="1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aller 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geleisteten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oder </a:t>
            </a:r>
            <a:r>
              <a:rPr sz="1600" spc="-10" dirty="0">
                <a:latin typeface="Cambria"/>
                <a:cs typeface="Cambria"/>
              </a:rPr>
              <a:t>erhaltenen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Zahlungen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aller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sonstigen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wesentlichen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Transaktionen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führen.</a:t>
            </a:r>
            <a:endParaRPr sz="1600">
              <a:latin typeface="Cambria"/>
              <a:cs typeface="Cambria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Sie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 </a:t>
            </a:r>
            <a:r>
              <a:rPr sz="1600" spc="-20" dirty="0">
                <a:latin typeface="Cambria"/>
                <a:cs typeface="Cambria"/>
              </a:rPr>
              <a:t>von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MTS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eingesetzten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internen 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Kontrollen </a:t>
            </a:r>
            <a:r>
              <a:rPr sz="1600" b="1" spc="-5" dirty="0">
                <a:latin typeface="Cambria"/>
                <a:cs typeface="Cambria"/>
              </a:rPr>
              <a:t>befolgt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werden,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um </a:t>
            </a:r>
            <a:r>
              <a:rPr sz="1600" spc="-5" dirty="0">
                <a:latin typeface="Cambria"/>
                <a:cs typeface="Cambria"/>
              </a:rPr>
              <a:t> sicherzustellen,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dass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sämtliche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Zahlungen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ehrlich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ausgewiesen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sind </a:t>
            </a:r>
            <a:r>
              <a:rPr sz="1600" spc="-10" dirty="0">
                <a:latin typeface="Cambria"/>
                <a:cs typeface="Cambria"/>
              </a:rPr>
              <a:t>und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Kapital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 Firma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MTS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nicht </a:t>
            </a:r>
            <a:r>
              <a:rPr sz="1600" spc="-15" dirty="0">
                <a:latin typeface="Cambria"/>
                <a:cs typeface="Cambria"/>
              </a:rPr>
              <a:t>zu </a:t>
            </a:r>
            <a:r>
              <a:rPr sz="1600" spc="-10" dirty="0">
                <a:latin typeface="Cambria"/>
                <a:cs typeface="Cambria"/>
              </a:rPr>
              <a:t> rechtswidrigen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Zwecken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missbraucht 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wird.</a:t>
            </a:r>
            <a:endParaRPr sz="1600">
              <a:latin typeface="Cambria"/>
              <a:cs typeface="Cambria"/>
            </a:endParaRPr>
          </a:p>
          <a:p>
            <a:pPr marL="299085" marR="219075" indent="-287020">
              <a:lnSpc>
                <a:spcPct val="100000"/>
              </a:lnSpc>
              <a:spcBef>
                <a:spcPts val="120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eine</a:t>
            </a:r>
            <a:r>
              <a:rPr sz="1600" spc="-10" dirty="0">
                <a:latin typeface="Cambria"/>
                <a:cs typeface="Cambria"/>
              </a:rPr>
              <a:t> mögliche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Verletzung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internen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Kontrollen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gemeldet</a:t>
            </a:r>
            <a:r>
              <a:rPr sz="1600" spc="-10" dirty="0">
                <a:latin typeface="Cambria"/>
                <a:cs typeface="Cambria"/>
              </a:rPr>
              <a:t> wird</a:t>
            </a:r>
            <a:r>
              <a:rPr sz="1400" spc="-10" dirty="0"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770437" y="1187767"/>
            <a:ext cx="4073525" cy="2536825"/>
            <a:chOff x="4770437" y="1187767"/>
            <a:chExt cx="4073525" cy="25368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5200" y="1192530"/>
              <a:ext cx="4064000" cy="252704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775200" y="1192530"/>
              <a:ext cx="4064000" cy="2527300"/>
            </a:xfrm>
            <a:custGeom>
              <a:avLst/>
              <a:gdLst/>
              <a:ahLst/>
              <a:cxnLst/>
              <a:rect l="l" t="t" r="r" b="b"/>
              <a:pathLst>
                <a:path w="4064000" h="2527300">
                  <a:moveTo>
                    <a:pt x="0" y="421132"/>
                  </a:moveTo>
                  <a:lnTo>
                    <a:pt x="2833" y="372027"/>
                  </a:lnTo>
                  <a:lnTo>
                    <a:pt x="11124" y="324585"/>
                  </a:lnTo>
                  <a:lnTo>
                    <a:pt x="24556" y="279120"/>
                  </a:lnTo>
                  <a:lnTo>
                    <a:pt x="42812" y="235949"/>
                  </a:lnTo>
                  <a:lnTo>
                    <a:pt x="65576" y="195389"/>
                  </a:lnTo>
                  <a:lnTo>
                    <a:pt x="92533" y="157755"/>
                  </a:lnTo>
                  <a:lnTo>
                    <a:pt x="123364" y="123364"/>
                  </a:lnTo>
                  <a:lnTo>
                    <a:pt x="157755" y="92533"/>
                  </a:lnTo>
                  <a:lnTo>
                    <a:pt x="195389" y="65576"/>
                  </a:lnTo>
                  <a:lnTo>
                    <a:pt x="235949" y="42812"/>
                  </a:lnTo>
                  <a:lnTo>
                    <a:pt x="279120" y="24556"/>
                  </a:lnTo>
                  <a:lnTo>
                    <a:pt x="324585" y="11124"/>
                  </a:lnTo>
                  <a:lnTo>
                    <a:pt x="372027" y="2833"/>
                  </a:lnTo>
                  <a:lnTo>
                    <a:pt x="421132" y="0"/>
                  </a:lnTo>
                  <a:lnTo>
                    <a:pt x="3642868" y="0"/>
                  </a:lnTo>
                  <a:lnTo>
                    <a:pt x="3691972" y="2833"/>
                  </a:lnTo>
                  <a:lnTo>
                    <a:pt x="3739414" y="11124"/>
                  </a:lnTo>
                  <a:lnTo>
                    <a:pt x="3784879" y="24556"/>
                  </a:lnTo>
                  <a:lnTo>
                    <a:pt x="3828050" y="42812"/>
                  </a:lnTo>
                  <a:lnTo>
                    <a:pt x="3868610" y="65576"/>
                  </a:lnTo>
                  <a:lnTo>
                    <a:pt x="3906244" y="92533"/>
                  </a:lnTo>
                  <a:lnTo>
                    <a:pt x="3940635" y="123364"/>
                  </a:lnTo>
                  <a:lnTo>
                    <a:pt x="3971466" y="157755"/>
                  </a:lnTo>
                  <a:lnTo>
                    <a:pt x="3998423" y="195389"/>
                  </a:lnTo>
                  <a:lnTo>
                    <a:pt x="4021187" y="235949"/>
                  </a:lnTo>
                  <a:lnTo>
                    <a:pt x="4039443" y="279120"/>
                  </a:lnTo>
                  <a:lnTo>
                    <a:pt x="4052875" y="324585"/>
                  </a:lnTo>
                  <a:lnTo>
                    <a:pt x="4061166" y="372027"/>
                  </a:lnTo>
                  <a:lnTo>
                    <a:pt x="4064000" y="421132"/>
                  </a:lnTo>
                  <a:lnTo>
                    <a:pt x="4064000" y="2105914"/>
                  </a:lnTo>
                  <a:lnTo>
                    <a:pt x="4061166" y="2155018"/>
                  </a:lnTo>
                  <a:lnTo>
                    <a:pt x="4052875" y="2202460"/>
                  </a:lnTo>
                  <a:lnTo>
                    <a:pt x="4039443" y="2247925"/>
                  </a:lnTo>
                  <a:lnTo>
                    <a:pt x="4021187" y="2291096"/>
                  </a:lnTo>
                  <a:lnTo>
                    <a:pt x="3998423" y="2331656"/>
                  </a:lnTo>
                  <a:lnTo>
                    <a:pt x="3971466" y="2369290"/>
                  </a:lnTo>
                  <a:lnTo>
                    <a:pt x="3940635" y="2403681"/>
                  </a:lnTo>
                  <a:lnTo>
                    <a:pt x="3906244" y="2434512"/>
                  </a:lnTo>
                  <a:lnTo>
                    <a:pt x="3868610" y="2461469"/>
                  </a:lnTo>
                  <a:lnTo>
                    <a:pt x="3828050" y="2484233"/>
                  </a:lnTo>
                  <a:lnTo>
                    <a:pt x="3784879" y="2502489"/>
                  </a:lnTo>
                  <a:lnTo>
                    <a:pt x="3739414" y="2515921"/>
                  </a:lnTo>
                  <a:lnTo>
                    <a:pt x="3691972" y="2524212"/>
                  </a:lnTo>
                  <a:lnTo>
                    <a:pt x="3642868" y="2527046"/>
                  </a:lnTo>
                  <a:lnTo>
                    <a:pt x="421132" y="2527046"/>
                  </a:lnTo>
                  <a:lnTo>
                    <a:pt x="372027" y="2524212"/>
                  </a:lnTo>
                  <a:lnTo>
                    <a:pt x="324585" y="2515921"/>
                  </a:lnTo>
                  <a:lnTo>
                    <a:pt x="279120" y="2502489"/>
                  </a:lnTo>
                  <a:lnTo>
                    <a:pt x="235949" y="2484233"/>
                  </a:lnTo>
                  <a:lnTo>
                    <a:pt x="195389" y="2461469"/>
                  </a:lnTo>
                  <a:lnTo>
                    <a:pt x="157755" y="2434512"/>
                  </a:lnTo>
                  <a:lnTo>
                    <a:pt x="123364" y="2403681"/>
                  </a:lnTo>
                  <a:lnTo>
                    <a:pt x="92533" y="2369290"/>
                  </a:lnTo>
                  <a:lnTo>
                    <a:pt x="65576" y="2331656"/>
                  </a:lnTo>
                  <a:lnTo>
                    <a:pt x="42812" y="2291096"/>
                  </a:lnTo>
                  <a:lnTo>
                    <a:pt x="24556" y="2247925"/>
                  </a:lnTo>
                  <a:lnTo>
                    <a:pt x="11124" y="2202460"/>
                  </a:lnTo>
                  <a:lnTo>
                    <a:pt x="2833" y="2155018"/>
                  </a:lnTo>
                  <a:lnTo>
                    <a:pt x="0" y="2105914"/>
                  </a:lnTo>
                  <a:lnTo>
                    <a:pt x="0" y="421132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198937" y="2647505"/>
            <a:ext cx="346075" cy="403225"/>
            <a:chOff x="4198937" y="2647505"/>
            <a:chExt cx="346075" cy="40322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03700" y="2652267"/>
              <a:ext cx="336550" cy="3937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203700" y="2652267"/>
              <a:ext cx="336550" cy="393700"/>
            </a:xfrm>
            <a:custGeom>
              <a:avLst/>
              <a:gdLst/>
              <a:ahLst/>
              <a:cxnLst/>
              <a:rect l="l" t="t" r="r" b="b"/>
              <a:pathLst>
                <a:path w="336550" h="393700">
                  <a:moveTo>
                    <a:pt x="0" y="98425"/>
                  </a:moveTo>
                  <a:lnTo>
                    <a:pt x="168275" y="98425"/>
                  </a:lnTo>
                  <a:lnTo>
                    <a:pt x="168275" y="0"/>
                  </a:lnTo>
                  <a:lnTo>
                    <a:pt x="336550" y="196850"/>
                  </a:lnTo>
                  <a:lnTo>
                    <a:pt x="168275" y="393700"/>
                  </a:lnTo>
                  <a:lnTo>
                    <a:pt x="168275" y="295275"/>
                  </a:lnTo>
                  <a:lnTo>
                    <a:pt x="0" y="295275"/>
                  </a:lnTo>
                  <a:lnTo>
                    <a:pt x="0" y="98425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770437" y="3896677"/>
            <a:ext cx="4073525" cy="2054860"/>
            <a:chOff x="4770437" y="3896677"/>
            <a:chExt cx="4073525" cy="20548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75200" y="3901440"/>
              <a:ext cx="4064000" cy="204473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775200" y="3901440"/>
              <a:ext cx="4064000" cy="2045335"/>
            </a:xfrm>
            <a:custGeom>
              <a:avLst/>
              <a:gdLst/>
              <a:ahLst/>
              <a:cxnLst/>
              <a:rect l="l" t="t" r="r" b="b"/>
              <a:pathLst>
                <a:path w="4064000" h="2045335">
                  <a:moveTo>
                    <a:pt x="0" y="340868"/>
                  </a:moveTo>
                  <a:lnTo>
                    <a:pt x="3110" y="294623"/>
                  </a:lnTo>
                  <a:lnTo>
                    <a:pt x="12169" y="250266"/>
                  </a:lnTo>
                  <a:lnTo>
                    <a:pt x="26773" y="208204"/>
                  </a:lnTo>
                  <a:lnTo>
                    <a:pt x="46514" y="168844"/>
                  </a:lnTo>
                  <a:lnTo>
                    <a:pt x="70989" y="132591"/>
                  </a:lnTo>
                  <a:lnTo>
                    <a:pt x="99790" y="99853"/>
                  </a:lnTo>
                  <a:lnTo>
                    <a:pt x="132512" y="71036"/>
                  </a:lnTo>
                  <a:lnTo>
                    <a:pt x="168750" y="46547"/>
                  </a:lnTo>
                  <a:lnTo>
                    <a:pt x="208097" y="26793"/>
                  </a:lnTo>
                  <a:lnTo>
                    <a:pt x="250148" y="12179"/>
                  </a:lnTo>
                  <a:lnTo>
                    <a:pt x="294498" y="3112"/>
                  </a:lnTo>
                  <a:lnTo>
                    <a:pt x="340740" y="0"/>
                  </a:lnTo>
                  <a:lnTo>
                    <a:pt x="3723258" y="0"/>
                  </a:lnTo>
                  <a:lnTo>
                    <a:pt x="3769501" y="3112"/>
                  </a:lnTo>
                  <a:lnTo>
                    <a:pt x="3813851" y="12179"/>
                  </a:lnTo>
                  <a:lnTo>
                    <a:pt x="3855902" y="26793"/>
                  </a:lnTo>
                  <a:lnTo>
                    <a:pt x="3895249" y="46547"/>
                  </a:lnTo>
                  <a:lnTo>
                    <a:pt x="3931487" y="71036"/>
                  </a:lnTo>
                  <a:lnTo>
                    <a:pt x="3964209" y="99853"/>
                  </a:lnTo>
                  <a:lnTo>
                    <a:pt x="3993010" y="132591"/>
                  </a:lnTo>
                  <a:lnTo>
                    <a:pt x="4017485" y="168844"/>
                  </a:lnTo>
                  <a:lnTo>
                    <a:pt x="4037226" y="208204"/>
                  </a:lnTo>
                  <a:lnTo>
                    <a:pt x="4051830" y="250266"/>
                  </a:lnTo>
                  <a:lnTo>
                    <a:pt x="4060889" y="294623"/>
                  </a:lnTo>
                  <a:lnTo>
                    <a:pt x="4064000" y="340868"/>
                  </a:lnTo>
                  <a:lnTo>
                    <a:pt x="4064000" y="1703946"/>
                  </a:lnTo>
                  <a:lnTo>
                    <a:pt x="4060889" y="1750189"/>
                  </a:lnTo>
                  <a:lnTo>
                    <a:pt x="4051830" y="1794542"/>
                  </a:lnTo>
                  <a:lnTo>
                    <a:pt x="4037226" y="1836597"/>
                  </a:lnTo>
                  <a:lnTo>
                    <a:pt x="4017485" y="1875950"/>
                  </a:lnTo>
                  <a:lnTo>
                    <a:pt x="3993010" y="1912193"/>
                  </a:lnTo>
                  <a:lnTo>
                    <a:pt x="3964209" y="1944922"/>
                  </a:lnTo>
                  <a:lnTo>
                    <a:pt x="3931487" y="1973729"/>
                  </a:lnTo>
                  <a:lnTo>
                    <a:pt x="3895249" y="1998210"/>
                  </a:lnTo>
                  <a:lnTo>
                    <a:pt x="3855902" y="2017956"/>
                  </a:lnTo>
                  <a:lnTo>
                    <a:pt x="3813851" y="2032564"/>
                  </a:lnTo>
                  <a:lnTo>
                    <a:pt x="3769501" y="2041627"/>
                  </a:lnTo>
                  <a:lnTo>
                    <a:pt x="3723258" y="2044738"/>
                  </a:lnTo>
                  <a:lnTo>
                    <a:pt x="340740" y="2044738"/>
                  </a:lnTo>
                  <a:lnTo>
                    <a:pt x="294498" y="2041627"/>
                  </a:lnTo>
                  <a:lnTo>
                    <a:pt x="250148" y="2032564"/>
                  </a:lnTo>
                  <a:lnTo>
                    <a:pt x="208097" y="2017956"/>
                  </a:lnTo>
                  <a:lnTo>
                    <a:pt x="168750" y="1998210"/>
                  </a:lnTo>
                  <a:lnTo>
                    <a:pt x="132512" y="1973729"/>
                  </a:lnTo>
                  <a:lnTo>
                    <a:pt x="99790" y="1944922"/>
                  </a:lnTo>
                  <a:lnTo>
                    <a:pt x="70989" y="1912193"/>
                  </a:lnTo>
                  <a:lnTo>
                    <a:pt x="46514" y="1875950"/>
                  </a:lnTo>
                  <a:lnTo>
                    <a:pt x="26773" y="1836597"/>
                  </a:lnTo>
                  <a:lnTo>
                    <a:pt x="12169" y="1794542"/>
                  </a:lnTo>
                  <a:lnTo>
                    <a:pt x="3110" y="1750189"/>
                  </a:lnTo>
                  <a:lnTo>
                    <a:pt x="0" y="1703946"/>
                  </a:lnTo>
                  <a:lnTo>
                    <a:pt x="0" y="340868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Sorgfältige</a:t>
            </a:r>
            <a:r>
              <a:rPr spc="45" dirty="0"/>
              <a:t> </a:t>
            </a:r>
            <a:r>
              <a:rPr spc="-15" dirty="0"/>
              <a:t>Nachweisführung</a:t>
            </a:r>
            <a:r>
              <a:rPr spc="50" dirty="0"/>
              <a:t> </a:t>
            </a:r>
            <a:r>
              <a:rPr spc="-5" dirty="0"/>
              <a:t>bedeutet:</a:t>
            </a:r>
          </a:p>
          <a:p>
            <a:pPr marL="322580" marR="578485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22580" algn="l"/>
                <a:tab pos="323215" algn="l"/>
              </a:tabLst>
            </a:pPr>
            <a:r>
              <a:rPr b="0" u="none" spc="-10" dirty="0">
                <a:latin typeface="Cambria"/>
                <a:cs typeface="Cambria"/>
              </a:rPr>
              <a:t>Sorgfältige</a:t>
            </a:r>
            <a:r>
              <a:rPr b="0" u="none" spc="20" dirty="0">
                <a:latin typeface="Cambria"/>
                <a:cs typeface="Cambria"/>
              </a:rPr>
              <a:t> </a:t>
            </a:r>
            <a:r>
              <a:rPr b="0" u="none" spc="-20" dirty="0">
                <a:latin typeface="Cambria"/>
                <a:cs typeface="Cambria"/>
              </a:rPr>
              <a:t>Verbuchung</a:t>
            </a:r>
            <a:r>
              <a:rPr b="0" u="none" spc="15" dirty="0">
                <a:latin typeface="Cambria"/>
                <a:cs typeface="Cambria"/>
              </a:rPr>
              <a:t> </a:t>
            </a:r>
            <a:r>
              <a:rPr b="0" u="none" spc="-20" dirty="0">
                <a:latin typeface="Cambria"/>
                <a:cs typeface="Cambria"/>
              </a:rPr>
              <a:t>von </a:t>
            </a:r>
            <a:r>
              <a:rPr b="0" u="none" spc="-15" dirty="0">
                <a:latin typeface="Cambria"/>
                <a:cs typeface="Cambria"/>
              </a:rPr>
              <a:t> Transaktionen</a:t>
            </a:r>
            <a:r>
              <a:rPr b="0" u="none" spc="10" dirty="0">
                <a:latin typeface="Cambria"/>
                <a:cs typeface="Cambria"/>
              </a:rPr>
              <a:t> </a:t>
            </a:r>
            <a:r>
              <a:rPr b="0" u="none" spc="-5" dirty="0">
                <a:latin typeface="Cambria"/>
                <a:cs typeface="Cambria"/>
              </a:rPr>
              <a:t>(z.</a:t>
            </a:r>
            <a:r>
              <a:rPr b="0" u="none" spc="-10" dirty="0">
                <a:latin typeface="Cambria"/>
                <a:cs typeface="Cambria"/>
              </a:rPr>
              <a:t> </a:t>
            </a:r>
            <a:r>
              <a:rPr b="0" u="none" spc="-5" dirty="0">
                <a:latin typeface="Cambria"/>
                <a:cs typeface="Cambria"/>
              </a:rPr>
              <a:t>B. </a:t>
            </a:r>
            <a:r>
              <a:rPr b="0" u="none" spc="-10" dirty="0">
                <a:latin typeface="Cambria"/>
                <a:cs typeface="Cambria"/>
              </a:rPr>
              <a:t>Betrag, </a:t>
            </a:r>
            <a:r>
              <a:rPr b="0" u="none" spc="-5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Geschäftszweck,</a:t>
            </a:r>
            <a:r>
              <a:rPr b="0" u="none" spc="15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beteiligte </a:t>
            </a:r>
            <a:r>
              <a:rPr b="0" u="none" spc="-5" dirty="0">
                <a:latin typeface="Cambria"/>
                <a:cs typeface="Cambria"/>
              </a:rPr>
              <a:t> Personen/juristische</a:t>
            </a:r>
            <a:r>
              <a:rPr b="0" u="none" spc="-50" dirty="0">
                <a:latin typeface="Cambria"/>
                <a:cs typeface="Cambria"/>
              </a:rPr>
              <a:t> </a:t>
            </a:r>
            <a:r>
              <a:rPr b="0" u="none" spc="-5" dirty="0">
                <a:latin typeface="Cambria"/>
                <a:cs typeface="Cambria"/>
              </a:rPr>
              <a:t>Personen)</a:t>
            </a:r>
          </a:p>
          <a:p>
            <a:pPr marL="322580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22580" algn="l"/>
                <a:tab pos="323215" algn="l"/>
              </a:tabLst>
            </a:pPr>
            <a:r>
              <a:rPr b="0" u="none" spc="-5" dirty="0">
                <a:latin typeface="Cambria"/>
                <a:cs typeface="Cambria"/>
              </a:rPr>
              <a:t>Geeignete</a:t>
            </a:r>
            <a:r>
              <a:rPr b="0" u="none" spc="-55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Belege</a:t>
            </a:r>
          </a:p>
          <a:p>
            <a:pPr marL="322580" marR="299720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22580" algn="l"/>
                <a:tab pos="323215" algn="l"/>
              </a:tabLst>
            </a:pPr>
            <a:r>
              <a:rPr b="0" u="none" spc="-10" dirty="0">
                <a:latin typeface="Cambria"/>
                <a:cs typeface="Cambria"/>
              </a:rPr>
              <a:t>Alle</a:t>
            </a:r>
            <a:r>
              <a:rPr b="0" u="none" spc="-5" dirty="0">
                <a:latin typeface="Cambria"/>
                <a:cs typeface="Cambria"/>
              </a:rPr>
              <a:t> Geldmittel</a:t>
            </a:r>
            <a:r>
              <a:rPr b="0" u="none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und</a:t>
            </a:r>
            <a:r>
              <a:rPr b="0" u="none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Konten</a:t>
            </a:r>
            <a:r>
              <a:rPr b="0" u="none" spc="-25" dirty="0">
                <a:latin typeface="Cambria"/>
                <a:cs typeface="Cambria"/>
              </a:rPr>
              <a:t> </a:t>
            </a:r>
            <a:r>
              <a:rPr b="0" u="none" spc="-15" dirty="0">
                <a:latin typeface="Cambria"/>
                <a:cs typeface="Cambria"/>
              </a:rPr>
              <a:t>werden </a:t>
            </a:r>
            <a:r>
              <a:rPr b="0" u="none" spc="-335" dirty="0">
                <a:latin typeface="Cambria"/>
                <a:cs typeface="Cambria"/>
              </a:rPr>
              <a:t> </a:t>
            </a:r>
            <a:r>
              <a:rPr b="0" u="none" spc="-5" dirty="0">
                <a:latin typeface="Cambria"/>
                <a:cs typeface="Cambria"/>
              </a:rPr>
              <a:t>offengelegt</a:t>
            </a:r>
            <a:r>
              <a:rPr b="0" u="none" spc="-10" dirty="0">
                <a:latin typeface="Cambria"/>
                <a:cs typeface="Cambria"/>
              </a:rPr>
              <a:t> und</a:t>
            </a:r>
            <a:r>
              <a:rPr b="0" u="none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erfasst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pc="-10" dirty="0"/>
              <a:t>Interne</a:t>
            </a:r>
            <a:r>
              <a:rPr spc="5" dirty="0"/>
              <a:t> </a:t>
            </a:r>
            <a:r>
              <a:rPr spc="-10" dirty="0"/>
              <a:t>Kontrollen</a:t>
            </a:r>
            <a:r>
              <a:rPr spc="-25" dirty="0"/>
              <a:t> </a:t>
            </a:r>
            <a:r>
              <a:rPr spc="-10" dirty="0"/>
              <a:t>bedeuten:</a:t>
            </a:r>
          </a:p>
          <a:p>
            <a:pPr marL="299085" marR="462280" indent="-28702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b="0" u="none" spc="-10" dirty="0">
                <a:latin typeface="Cambria"/>
                <a:cs typeface="Cambria"/>
              </a:rPr>
              <a:t>Alle</a:t>
            </a:r>
            <a:r>
              <a:rPr b="0" u="none" spc="-5" dirty="0">
                <a:latin typeface="Cambria"/>
                <a:cs typeface="Cambria"/>
              </a:rPr>
              <a:t> </a:t>
            </a:r>
            <a:r>
              <a:rPr b="0" u="none" spc="-15" dirty="0">
                <a:latin typeface="Cambria"/>
                <a:cs typeface="Cambria"/>
              </a:rPr>
              <a:t>Transaktionen</a:t>
            </a:r>
            <a:r>
              <a:rPr b="0" u="none" spc="10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verfügen</a:t>
            </a:r>
            <a:r>
              <a:rPr b="0" u="none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über </a:t>
            </a:r>
            <a:r>
              <a:rPr b="0" u="none" spc="-335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erforderliche</a:t>
            </a:r>
            <a:r>
              <a:rPr b="0" u="none" spc="10" dirty="0">
                <a:latin typeface="Cambria"/>
                <a:cs typeface="Cambria"/>
              </a:rPr>
              <a:t> </a:t>
            </a:r>
            <a:r>
              <a:rPr b="0" u="none" spc="-5" dirty="0">
                <a:latin typeface="Cambria"/>
                <a:cs typeface="Cambria"/>
              </a:rPr>
              <a:t>Genehmigungen</a:t>
            </a:r>
          </a:p>
          <a:p>
            <a:pPr marL="299085" marR="1091565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b="0" u="none" spc="-10" dirty="0">
                <a:latin typeface="Cambria"/>
                <a:cs typeface="Cambria"/>
              </a:rPr>
              <a:t>Rechenschaftslegung</a:t>
            </a:r>
            <a:r>
              <a:rPr b="0" u="none" spc="10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über </a:t>
            </a:r>
            <a:r>
              <a:rPr b="0" u="none" spc="-335" dirty="0">
                <a:latin typeface="Cambria"/>
                <a:cs typeface="Cambria"/>
              </a:rPr>
              <a:t> </a:t>
            </a:r>
            <a:r>
              <a:rPr b="0" u="none" spc="-15" dirty="0">
                <a:latin typeface="Cambria"/>
                <a:cs typeface="Cambria"/>
              </a:rPr>
              <a:t>Vermögenswerte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b="0" u="none" spc="-25" dirty="0">
                <a:latin typeface="Cambria"/>
                <a:cs typeface="Cambria"/>
              </a:rPr>
              <a:t>Verhüten</a:t>
            </a:r>
            <a:r>
              <a:rPr b="0" u="none" spc="-15" dirty="0">
                <a:latin typeface="Cambria"/>
                <a:cs typeface="Cambria"/>
              </a:rPr>
              <a:t> </a:t>
            </a:r>
            <a:r>
              <a:rPr b="0" u="none" spc="-10" dirty="0">
                <a:latin typeface="Cambria"/>
                <a:cs typeface="Cambria"/>
              </a:rPr>
              <a:t>und aufdecken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4198937" y="4542853"/>
            <a:ext cx="346075" cy="403225"/>
            <a:chOff x="4198937" y="4542853"/>
            <a:chExt cx="346075" cy="403225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03700" y="4547615"/>
              <a:ext cx="336550" cy="3937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203700" y="4547615"/>
              <a:ext cx="336550" cy="393700"/>
            </a:xfrm>
            <a:custGeom>
              <a:avLst/>
              <a:gdLst/>
              <a:ahLst/>
              <a:cxnLst/>
              <a:rect l="l" t="t" r="r" b="b"/>
              <a:pathLst>
                <a:path w="336550" h="393700">
                  <a:moveTo>
                    <a:pt x="0" y="98424"/>
                  </a:moveTo>
                  <a:lnTo>
                    <a:pt x="168275" y="98424"/>
                  </a:lnTo>
                  <a:lnTo>
                    <a:pt x="168275" y="0"/>
                  </a:lnTo>
                  <a:lnTo>
                    <a:pt x="336550" y="196849"/>
                  </a:lnTo>
                  <a:lnTo>
                    <a:pt x="168275" y="393699"/>
                  </a:lnTo>
                  <a:lnTo>
                    <a:pt x="168275" y="295274"/>
                  </a:lnTo>
                  <a:lnTo>
                    <a:pt x="0" y="295274"/>
                  </a:lnTo>
                  <a:lnTo>
                    <a:pt x="0" y="98424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695E7882-F50B-4050-B09E-034EB684874D}"/>
              </a:ext>
            </a:extLst>
          </p:cNvPr>
          <p:cNvSpPr txBox="1">
            <a:spLocks/>
          </p:cNvSpPr>
          <p:nvPr/>
        </p:nvSpPr>
        <p:spPr>
          <a:xfrm>
            <a:off x="228600" y="172706"/>
            <a:ext cx="72617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mbria"/>
                <a:ea typeface="+mj-ea"/>
                <a:cs typeface="Cambria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de-DE" b="0" kern="0">
                <a:solidFill>
                  <a:srgbClr val="C00000"/>
                </a:solidFill>
              </a:rPr>
              <a:t>Der</a:t>
            </a:r>
            <a:r>
              <a:rPr lang="de-DE" b="0" kern="0" spc="-15">
                <a:solidFill>
                  <a:srgbClr val="C00000"/>
                </a:solidFill>
              </a:rPr>
              <a:t> </a:t>
            </a:r>
            <a:r>
              <a:rPr lang="de-DE" b="0" kern="0" spc="-25">
                <a:solidFill>
                  <a:srgbClr val="C00000"/>
                </a:solidFill>
              </a:rPr>
              <a:t>Foreign</a:t>
            </a:r>
            <a:r>
              <a:rPr lang="de-DE" b="0" kern="0">
                <a:solidFill>
                  <a:srgbClr val="C00000"/>
                </a:solidFill>
              </a:rPr>
              <a:t> </a:t>
            </a:r>
            <a:r>
              <a:rPr lang="de-DE" b="0" kern="0" spc="-10">
                <a:solidFill>
                  <a:srgbClr val="C00000"/>
                </a:solidFill>
              </a:rPr>
              <a:t>Corrupt</a:t>
            </a:r>
            <a:r>
              <a:rPr lang="de-DE" b="0" kern="0" spc="-5">
                <a:solidFill>
                  <a:srgbClr val="C00000"/>
                </a:solidFill>
              </a:rPr>
              <a:t> </a:t>
            </a:r>
            <a:r>
              <a:rPr lang="de-DE" b="0" kern="0" spc="-10">
                <a:solidFill>
                  <a:srgbClr val="C00000"/>
                </a:solidFill>
              </a:rPr>
              <a:t>Practices</a:t>
            </a:r>
            <a:r>
              <a:rPr lang="de-DE" b="0" kern="0" spc="-20">
                <a:solidFill>
                  <a:srgbClr val="C00000"/>
                </a:solidFill>
              </a:rPr>
              <a:t> </a:t>
            </a:r>
            <a:r>
              <a:rPr lang="de-DE" b="0" kern="0" spc="-15">
                <a:solidFill>
                  <a:srgbClr val="C00000"/>
                </a:solidFill>
              </a:rPr>
              <a:t>Act </a:t>
            </a:r>
            <a:r>
              <a:rPr lang="de-DE" b="0" kern="0" spc="-45">
                <a:solidFill>
                  <a:srgbClr val="C00000"/>
                </a:solidFill>
              </a:rPr>
              <a:t>(FCPA)</a:t>
            </a:r>
            <a:br>
              <a:rPr lang="de-DE" b="0" kern="0" spc="-5">
                <a:solidFill>
                  <a:srgbClr val="C00000"/>
                </a:solidFill>
              </a:rPr>
            </a:br>
            <a:r>
              <a:rPr lang="de-DE" sz="2000" b="0" i="1" kern="0" spc="-5">
                <a:solidFill>
                  <a:srgbClr val="C00000"/>
                </a:solidFill>
              </a:rPr>
              <a:t>Sorgfältige </a:t>
            </a:r>
            <a:r>
              <a:rPr lang="de-DE" sz="2000" b="0" i="1" kern="0" spc="-15">
                <a:solidFill>
                  <a:srgbClr val="C00000"/>
                </a:solidFill>
              </a:rPr>
              <a:t>Nachweisführung</a:t>
            </a:r>
            <a:r>
              <a:rPr lang="de-DE" sz="2000" b="0" i="1" kern="0" spc="15">
                <a:solidFill>
                  <a:srgbClr val="C00000"/>
                </a:solidFill>
              </a:rPr>
              <a:t> </a:t>
            </a:r>
            <a:r>
              <a:rPr lang="de-DE" sz="2000" b="0" i="1" kern="0" spc="-5">
                <a:solidFill>
                  <a:srgbClr val="C00000"/>
                </a:solidFill>
              </a:rPr>
              <a:t>und</a:t>
            </a:r>
            <a:r>
              <a:rPr lang="de-DE" sz="2000" b="0" i="1" kern="0" spc="-15">
                <a:solidFill>
                  <a:srgbClr val="C00000"/>
                </a:solidFill>
              </a:rPr>
              <a:t> </a:t>
            </a:r>
            <a:r>
              <a:rPr lang="de-DE" sz="2000" b="0" i="1" kern="0" spc="-5">
                <a:solidFill>
                  <a:srgbClr val="C00000"/>
                </a:solidFill>
              </a:rPr>
              <a:t>interne </a:t>
            </a:r>
            <a:r>
              <a:rPr lang="de-DE" sz="2000" b="0" i="1" kern="0" spc="-515">
                <a:solidFill>
                  <a:srgbClr val="C00000"/>
                </a:solidFill>
              </a:rPr>
              <a:t> </a:t>
            </a:r>
            <a:r>
              <a:rPr lang="de-DE" sz="2000" b="0" i="1" kern="0" spc="-15">
                <a:solidFill>
                  <a:srgbClr val="C00000"/>
                </a:solidFill>
              </a:rPr>
              <a:t>Kontrollen</a:t>
            </a:r>
            <a:endParaRPr lang="de-DE" sz="2000" b="0" i="1" kern="0" spc="-15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1DAB01-8092-4DDF-86D7-E3AA37A52B9E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B7126155-4004-4CF3-B1BA-55D28BA0F197}"/>
              </a:ext>
            </a:extLst>
          </p:cNvPr>
          <p:cNvSpPr txBox="1">
            <a:spLocks/>
          </p:cNvSpPr>
          <p:nvPr/>
        </p:nvSpPr>
        <p:spPr>
          <a:xfrm>
            <a:off x="228600" y="172706"/>
            <a:ext cx="72617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mbria"/>
                <a:ea typeface="+mj-ea"/>
                <a:cs typeface="Cambria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de-DE" b="0" kern="0" dirty="0">
                <a:solidFill>
                  <a:srgbClr val="C00000"/>
                </a:solidFill>
              </a:rPr>
              <a:t>Der</a:t>
            </a:r>
            <a:r>
              <a:rPr lang="de-DE" b="0" kern="0" spc="-15" dirty="0">
                <a:solidFill>
                  <a:srgbClr val="C00000"/>
                </a:solidFill>
              </a:rPr>
              <a:t> </a:t>
            </a:r>
            <a:r>
              <a:rPr lang="de-DE" b="0" kern="0" spc="-25" dirty="0">
                <a:solidFill>
                  <a:srgbClr val="C00000"/>
                </a:solidFill>
              </a:rPr>
              <a:t>Foreign</a:t>
            </a:r>
            <a:r>
              <a:rPr lang="de-DE" b="0" kern="0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Corrupt</a:t>
            </a:r>
            <a:r>
              <a:rPr lang="de-DE" b="0" kern="0" spc="-5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Practices</a:t>
            </a:r>
            <a:r>
              <a:rPr lang="de-DE" b="0" kern="0" spc="-20" dirty="0">
                <a:solidFill>
                  <a:srgbClr val="C00000"/>
                </a:solidFill>
              </a:rPr>
              <a:t> </a:t>
            </a:r>
            <a:r>
              <a:rPr lang="de-DE" b="0" kern="0" spc="-15" dirty="0">
                <a:solidFill>
                  <a:srgbClr val="C00000"/>
                </a:solidFill>
              </a:rPr>
              <a:t>Act </a:t>
            </a:r>
            <a:r>
              <a:rPr lang="de-DE" b="0" kern="0" spc="-45" dirty="0">
                <a:solidFill>
                  <a:srgbClr val="C00000"/>
                </a:solidFill>
              </a:rPr>
              <a:t>(FCPA)</a:t>
            </a:r>
            <a:br>
              <a:rPr lang="de-DE" b="0" kern="0" spc="-5" dirty="0">
                <a:solidFill>
                  <a:srgbClr val="C00000"/>
                </a:solidFill>
              </a:rPr>
            </a:br>
            <a:r>
              <a:rPr lang="de-DE" sz="2000" b="0" i="1" kern="0" spc="-5" dirty="0">
                <a:solidFill>
                  <a:srgbClr val="C00000"/>
                </a:solidFill>
              </a:rPr>
              <a:t>Sorgfältige </a:t>
            </a:r>
            <a:r>
              <a:rPr lang="de-DE" sz="2000" b="0" i="1" kern="0" spc="-15" dirty="0">
                <a:solidFill>
                  <a:srgbClr val="C00000"/>
                </a:solidFill>
              </a:rPr>
              <a:t>Nachweisführung</a:t>
            </a:r>
            <a:r>
              <a:rPr lang="de-DE" sz="2000" b="0" i="1" kern="0" spc="15" dirty="0">
                <a:solidFill>
                  <a:srgbClr val="C00000"/>
                </a:solidFill>
              </a:rPr>
              <a:t> </a:t>
            </a:r>
            <a:r>
              <a:rPr lang="de-DE" sz="2000" b="0" i="1" kern="0" spc="-5" dirty="0">
                <a:solidFill>
                  <a:srgbClr val="C00000"/>
                </a:solidFill>
              </a:rPr>
              <a:t>und</a:t>
            </a:r>
            <a:r>
              <a:rPr lang="de-DE" sz="2000" b="0" i="1" kern="0" spc="-15" dirty="0">
                <a:solidFill>
                  <a:srgbClr val="C00000"/>
                </a:solidFill>
              </a:rPr>
              <a:t> </a:t>
            </a:r>
            <a:r>
              <a:rPr lang="de-DE" sz="2000" b="0" i="1" kern="0" spc="-5" dirty="0">
                <a:solidFill>
                  <a:srgbClr val="C00000"/>
                </a:solidFill>
              </a:rPr>
              <a:t>interne </a:t>
            </a:r>
            <a:r>
              <a:rPr lang="de-DE" sz="2000" b="0" i="1" kern="0" spc="-515" dirty="0">
                <a:solidFill>
                  <a:srgbClr val="C00000"/>
                </a:solidFill>
              </a:rPr>
              <a:t> </a:t>
            </a:r>
            <a:r>
              <a:rPr lang="de-DE" sz="2000" b="0" i="1" kern="0" spc="-15" dirty="0">
                <a:solidFill>
                  <a:srgbClr val="C00000"/>
                </a:solidFill>
              </a:rPr>
              <a:t>Kontrollen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1D19BB-4F9B-4164-964D-E47E03201DFC}"/>
              </a:ext>
            </a:extLst>
          </p:cNvPr>
          <p:cNvSpPr/>
          <p:nvPr/>
        </p:nvSpPr>
        <p:spPr>
          <a:xfrm>
            <a:off x="466980" y="1670451"/>
            <a:ext cx="4333620" cy="346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4525">
              <a:lnSpc>
                <a:spcPct val="100000"/>
              </a:lnSpc>
            </a:pPr>
            <a:r>
              <a:rPr lang="en-US" sz="1400" spc="-5" dirty="0">
                <a:solidFill>
                  <a:schemeClr val="bg1"/>
                </a:solidFill>
                <a:latin typeface="+mj-lt"/>
                <a:cs typeface="Cambria"/>
              </a:rPr>
              <a:t>Reisen</a:t>
            </a:r>
            <a:r>
              <a:rPr lang="en-US" sz="1400" spc="-35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+mj-lt"/>
                <a:cs typeface="Cambria"/>
              </a:rPr>
              <a:t>und</a:t>
            </a:r>
            <a:r>
              <a:rPr lang="en-US" sz="1400" spc="-25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1400" spc="-5" dirty="0" err="1">
                <a:solidFill>
                  <a:schemeClr val="bg1"/>
                </a:solidFill>
                <a:latin typeface="+mj-lt"/>
                <a:cs typeface="Cambria"/>
              </a:rPr>
              <a:t>Unterhaltung</a:t>
            </a:r>
            <a:endParaRPr lang="en-US" sz="1400" dirty="0">
              <a:solidFill>
                <a:schemeClr val="bg1"/>
              </a:solidFill>
              <a:latin typeface="+mj-lt"/>
              <a:cs typeface="Cambri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BA548C-B44A-4032-B8ED-724D6B65D99E}"/>
              </a:ext>
            </a:extLst>
          </p:cNvPr>
          <p:cNvSpPr/>
          <p:nvPr/>
        </p:nvSpPr>
        <p:spPr>
          <a:xfrm>
            <a:off x="466980" y="2985426"/>
            <a:ext cx="4333620" cy="346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4525">
              <a:lnSpc>
                <a:spcPct val="100000"/>
              </a:lnSpc>
              <a:spcBef>
                <a:spcPts val="900"/>
              </a:spcBef>
            </a:pPr>
            <a:r>
              <a:rPr lang="en-US" sz="1400" dirty="0" err="1">
                <a:solidFill>
                  <a:schemeClr val="bg1"/>
                </a:solidFill>
                <a:latin typeface="+mj-lt"/>
                <a:cs typeface="Cambria"/>
              </a:rPr>
              <a:t>Genehmigungen</a:t>
            </a:r>
            <a:r>
              <a:rPr lang="en-US" sz="1400" spc="-50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1400" spc="-5" dirty="0">
                <a:solidFill>
                  <a:schemeClr val="bg1"/>
                </a:solidFill>
                <a:latin typeface="+mj-lt"/>
                <a:cs typeface="Cambria"/>
              </a:rPr>
              <a:t>der</a:t>
            </a:r>
            <a:r>
              <a:rPr lang="en-US" sz="1400" spc="-10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1400" spc="-5" dirty="0" err="1">
                <a:solidFill>
                  <a:schemeClr val="bg1"/>
                </a:solidFill>
                <a:latin typeface="+mj-lt"/>
                <a:cs typeface="Cambria"/>
              </a:rPr>
              <a:t>Geschäftsleitung</a:t>
            </a:r>
            <a:endParaRPr lang="en-US" sz="1400" dirty="0">
              <a:solidFill>
                <a:schemeClr val="bg1"/>
              </a:solidFill>
              <a:latin typeface="+mj-lt"/>
              <a:cs typeface="Cambria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98A329-0C8E-47C8-9974-5E3037265872}"/>
              </a:ext>
            </a:extLst>
          </p:cNvPr>
          <p:cNvSpPr/>
          <p:nvPr/>
        </p:nvSpPr>
        <p:spPr>
          <a:xfrm>
            <a:off x="466980" y="4055083"/>
            <a:ext cx="4333620" cy="346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  <a:latin typeface="+mj-lt"/>
              </a:rPr>
              <a:t>                Sponsoring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A93B26-C1C6-4F68-93A0-96A536897E79}"/>
              </a:ext>
            </a:extLst>
          </p:cNvPr>
          <p:cNvSpPr/>
          <p:nvPr/>
        </p:nvSpPr>
        <p:spPr>
          <a:xfrm>
            <a:off x="466980" y="5168766"/>
            <a:ext cx="4333620" cy="346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  <a:latin typeface="+mj-lt"/>
              </a:rPr>
              <a:t>                Import / Export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A57AF4-ECF8-4977-8ED7-BF7E907C3002}"/>
              </a:ext>
            </a:extLst>
          </p:cNvPr>
          <p:cNvSpPr txBox="1"/>
          <p:nvPr/>
        </p:nvSpPr>
        <p:spPr>
          <a:xfrm>
            <a:off x="-154114" y="2039896"/>
            <a:ext cx="8991600" cy="694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31545" marR="406400" indent="-285750">
              <a:lnSpc>
                <a:spcPts val="1480"/>
              </a:lnSpc>
              <a:spcBef>
                <a:spcPts val="26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spc="-5" dirty="0">
                <a:latin typeface="Cambria"/>
                <a:cs typeface="Cambria"/>
              </a:rPr>
              <a:t>Berichte über Aufwandsrückerstattungen enthalten </a:t>
            </a:r>
            <a:r>
              <a:rPr lang="de-DE" sz="1200" spc="-10" dirty="0">
                <a:latin typeface="Cambria"/>
                <a:cs typeface="Cambria"/>
              </a:rPr>
              <a:t>keine </a:t>
            </a:r>
            <a:r>
              <a:rPr lang="de-DE" sz="1200" spc="-5" dirty="0">
                <a:latin typeface="Cambria"/>
                <a:cs typeface="Cambria"/>
              </a:rPr>
              <a:t>ordnungsgemäßen 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Beschreibungen </a:t>
            </a:r>
            <a:r>
              <a:rPr lang="de-DE" sz="1200" spc="-10" dirty="0">
                <a:latin typeface="Cambria"/>
                <a:cs typeface="Cambria"/>
              </a:rPr>
              <a:t>(Konto </a:t>
            </a:r>
            <a:r>
              <a:rPr lang="de-DE" sz="1200" dirty="0">
                <a:latin typeface="Cambria"/>
                <a:cs typeface="Cambria"/>
              </a:rPr>
              <a:t>/ </a:t>
            </a:r>
            <a:r>
              <a:rPr lang="de-DE" sz="1200" spc="-5" dirty="0">
                <a:latin typeface="Cambria"/>
                <a:cs typeface="Cambria"/>
              </a:rPr>
              <a:t>Projektcodes, Betrag </a:t>
            </a:r>
            <a:r>
              <a:rPr lang="de-DE" sz="1200" dirty="0">
                <a:latin typeface="Cambria"/>
                <a:cs typeface="Cambria"/>
              </a:rPr>
              <a:t>in </a:t>
            </a:r>
            <a:r>
              <a:rPr lang="de-DE" sz="1200" spc="-15" dirty="0">
                <a:latin typeface="Cambria"/>
                <a:cs typeface="Cambria"/>
              </a:rPr>
              <a:t>US-Dollar, </a:t>
            </a:r>
            <a:r>
              <a:rPr lang="de-DE" sz="1200" spc="-5" dirty="0">
                <a:latin typeface="Cambria"/>
                <a:cs typeface="Cambria"/>
              </a:rPr>
              <a:t>Geschäftszweck, beteiligte </a:t>
            </a:r>
            <a:r>
              <a:rPr lang="de-DE" sz="1200" spc="-29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Personen/juristische</a:t>
            </a:r>
            <a:r>
              <a:rPr lang="de-DE" sz="1200" spc="-40" dirty="0">
                <a:latin typeface="Cambria"/>
                <a:cs typeface="Cambria"/>
              </a:rPr>
              <a:t> </a:t>
            </a:r>
            <a:r>
              <a:rPr lang="de-DE" sz="1200" spc="-10" dirty="0">
                <a:latin typeface="Cambria"/>
                <a:cs typeface="Cambria"/>
              </a:rPr>
              <a:t>Personen,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25" dirty="0">
                <a:latin typeface="Cambria"/>
                <a:cs typeface="Cambria"/>
              </a:rPr>
              <a:t>usw.)</a:t>
            </a:r>
            <a:endParaRPr lang="de-DE" sz="1200" dirty="0">
              <a:latin typeface="Cambria"/>
              <a:cs typeface="Cambria"/>
            </a:endParaRPr>
          </a:p>
          <a:p>
            <a:pPr marL="931545" marR="406400" indent="-285750">
              <a:lnSpc>
                <a:spcPts val="1480"/>
              </a:lnSpc>
              <a:spcBef>
                <a:spcPts val="26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spc="-5" dirty="0">
                <a:latin typeface="Cambria"/>
                <a:cs typeface="Cambria"/>
              </a:rPr>
              <a:t>Berichte über Aufwandsrückerstattungen enthalten </a:t>
            </a:r>
            <a:r>
              <a:rPr lang="de-DE" sz="1200" spc="-10" dirty="0">
                <a:latin typeface="Cambria"/>
                <a:cs typeface="Cambria"/>
              </a:rPr>
              <a:t>keine </a:t>
            </a:r>
            <a:r>
              <a:rPr lang="de-DE" sz="1200" spc="-5" dirty="0">
                <a:latin typeface="Cambria"/>
                <a:cs typeface="Cambria"/>
              </a:rPr>
              <a:t>entsprechenden Unterlagen </a:t>
            </a:r>
            <a:r>
              <a:rPr lang="de-DE" sz="1200" dirty="0">
                <a:latin typeface="Cambria"/>
                <a:cs typeface="Cambria"/>
              </a:rPr>
              <a:t>/ </a:t>
            </a:r>
            <a:r>
              <a:rPr lang="de-DE" sz="1200" spc="-29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Quittungen</a:t>
            </a:r>
            <a:endParaRPr lang="de-DE" sz="1200" dirty="0">
              <a:latin typeface="Cambria"/>
              <a:cs typeface="Cambri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812D21-E87B-4569-BD0E-0F3FD27208F4}"/>
              </a:ext>
            </a:extLst>
          </p:cNvPr>
          <p:cNvSpPr txBox="1"/>
          <p:nvPr/>
        </p:nvSpPr>
        <p:spPr>
          <a:xfrm>
            <a:off x="-181512" y="3425099"/>
            <a:ext cx="9215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30910" indent="-285750">
              <a:lnSpc>
                <a:spcPct val="10000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spc="-5" dirty="0">
                <a:latin typeface="Cambria"/>
                <a:cs typeface="Cambria"/>
              </a:rPr>
              <a:t>Genehmigungen</a:t>
            </a:r>
            <a:r>
              <a:rPr lang="de-DE" sz="1200" spc="-20" dirty="0">
                <a:latin typeface="Cambria"/>
                <a:cs typeface="Cambria"/>
              </a:rPr>
              <a:t> </a:t>
            </a:r>
            <a:r>
              <a:rPr lang="de-DE" sz="1200" spc="-10" dirty="0">
                <a:latin typeface="Cambria"/>
                <a:cs typeface="Cambria"/>
              </a:rPr>
              <a:t>von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Preisnachlässen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durch </a:t>
            </a:r>
            <a:r>
              <a:rPr lang="de-DE" sz="1200" dirty="0">
                <a:latin typeface="Cambria"/>
                <a:cs typeface="Cambria"/>
              </a:rPr>
              <a:t>die</a:t>
            </a:r>
            <a:r>
              <a:rPr lang="de-DE" sz="1200" spc="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Geschäftsleitung</a:t>
            </a:r>
            <a:r>
              <a:rPr lang="de-DE" sz="1200" spc="-3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fehlen</a:t>
            </a:r>
            <a:endParaRPr lang="de-DE" sz="1200" dirty="0">
              <a:latin typeface="Cambria"/>
              <a:cs typeface="Cambria"/>
            </a:endParaRPr>
          </a:p>
          <a:p>
            <a:pPr marL="930910" indent="-285750">
              <a:lnSpc>
                <a:spcPct val="10000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spc="-5" dirty="0">
                <a:latin typeface="Cambria"/>
                <a:cs typeface="Cambria"/>
              </a:rPr>
              <a:t>Genehmigungen</a:t>
            </a:r>
            <a:r>
              <a:rPr lang="de-DE" sz="1200" spc="-1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der </a:t>
            </a:r>
            <a:r>
              <a:rPr lang="de-DE" sz="1200" spc="-5" dirty="0">
                <a:latin typeface="Cambria"/>
                <a:cs typeface="Cambria"/>
              </a:rPr>
              <a:t>Geschäftsleitung</a:t>
            </a:r>
            <a:r>
              <a:rPr lang="de-DE" sz="1200" spc="-2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in</a:t>
            </a:r>
            <a:r>
              <a:rPr lang="de-DE" sz="1200" spc="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den </a:t>
            </a:r>
            <a:r>
              <a:rPr lang="de-DE" sz="1200" spc="-5" dirty="0">
                <a:latin typeface="Cambria"/>
                <a:cs typeface="Cambria"/>
              </a:rPr>
              <a:t>Berichten</a:t>
            </a:r>
            <a:r>
              <a:rPr lang="de-DE" sz="1200" spc="-2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über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Aufwandsrückerstattungen </a:t>
            </a:r>
            <a:r>
              <a:rPr lang="de-DE" sz="1200" dirty="0">
                <a:latin typeface="Cambria"/>
                <a:cs typeface="Cambria"/>
              </a:rPr>
              <a:t>sind</a:t>
            </a:r>
            <a:r>
              <a:rPr lang="de-DE" sz="1200" spc="-2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verspätet</a:t>
            </a:r>
            <a:r>
              <a:rPr lang="de-DE" sz="1200" spc="-3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oder</a:t>
            </a:r>
            <a:r>
              <a:rPr lang="de-DE" sz="1200" spc="-1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nicht</a:t>
            </a:r>
            <a:r>
              <a:rPr lang="de-DE" sz="1200" spc="-4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vorhanden</a:t>
            </a:r>
            <a:endParaRPr lang="de-DE" sz="1200" dirty="0">
              <a:latin typeface="Cambria"/>
              <a:cs typeface="Cambri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F987DB-7376-4325-9DF6-E77A65CCC973}"/>
              </a:ext>
            </a:extLst>
          </p:cNvPr>
          <p:cNvSpPr txBox="1"/>
          <p:nvPr/>
        </p:nvSpPr>
        <p:spPr>
          <a:xfrm>
            <a:off x="-202917" y="4520708"/>
            <a:ext cx="9258730" cy="502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31545" marR="548005" indent="-285750">
              <a:lnSpc>
                <a:spcPts val="1480"/>
              </a:lnSpc>
              <a:spcBef>
                <a:spcPts val="26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spc="-5" dirty="0">
                <a:latin typeface="Cambria"/>
                <a:cs typeface="Cambria"/>
              </a:rPr>
              <a:t>Sponsoring </a:t>
            </a:r>
            <a:r>
              <a:rPr lang="de-DE" sz="1200" dirty="0">
                <a:latin typeface="Cambria"/>
                <a:cs typeface="Cambria"/>
              </a:rPr>
              <a:t>staatlicher </a:t>
            </a:r>
            <a:r>
              <a:rPr lang="de-DE" sz="1200" spc="-5" dirty="0">
                <a:latin typeface="Cambria"/>
                <a:cs typeface="Cambria"/>
              </a:rPr>
              <a:t>Institutionen </a:t>
            </a:r>
            <a:r>
              <a:rPr lang="de-DE" sz="1200" dirty="0">
                <a:latin typeface="Cambria"/>
                <a:cs typeface="Cambria"/>
              </a:rPr>
              <a:t>(z. B. staatliche </a:t>
            </a:r>
            <a:r>
              <a:rPr lang="de-DE" sz="1200" spc="-5" dirty="0">
                <a:latin typeface="Cambria"/>
                <a:cs typeface="Cambria"/>
              </a:rPr>
              <a:t>Universitäten), </a:t>
            </a:r>
            <a:r>
              <a:rPr lang="de-DE" sz="1200" dirty="0">
                <a:latin typeface="Cambria"/>
                <a:cs typeface="Cambria"/>
              </a:rPr>
              <a:t>die </a:t>
            </a:r>
            <a:r>
              <a:rPr lang="de-DE" sz="1200" spc="-5" dirty="0">
                <a:latin typeface="Cambria"/>
                <a:cs typeface="Cambria"/>
              </a:rPr>
              <a:t>ausländische </a:t>
            </a:r>
            <a:r>
              <a:rPr lang="de-DE" sz="1200" spc="-29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Amtsträger</a:t>
            </a:r>
            <a:r>
              <a:rPr lang="de-DE" sz="1200" spc="-2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einbeziehen</a:t>
            </a:r>
          </a:p>
          <a:p>
            <a:pPr marL="931545" marR="548005" indent="-285750">
              <a:lnSpc>
                <a:spcPts val="1480"/>
              </a:lnSpc>
              <a:spcBef>
                <a:spcPts val="26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spc="-5" dirty="0">
                <a:latin typeface="Cambria"/>
                <a:cs typeface="Cambria"/>
              </a:rPr>
              <a:t>Ausgaben</a:t>
            </a:r>
            <a:r>
              <a:rPr lang="de-DE" sz="1200" spc="-1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die</a:t>
            </a:r>
            <a:r>
              <a:rPr lang="de-DE" sz="1200" spc="-5" dirty="0">
                <a:latin typeface="Cambria"/>
                <a:cs typeface="Cambria"/>
              </a:rPr>
              <a:t> verschwenderisch</a:t>
            </a:r>
            <a:r>
              <a:rPr lang="de-DE" sz="1200" spc="-2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erscheinen,</a:t>
            </a:r>
            <a:r>
              <a:rPr lang="de-DE" sz="1200" spc="-1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mit</a:t>
            </a:r>
            <a:r>
              <a:rPr lang="de-DE" sz="1200" spc="-1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dem </a:t>
            </a:r>
            <a:r>
              <a:rPr lang="de-DE" sz="1200" spc="-15" dirty="0">
                <a:latin typeface="Cambria"/>
                <a:cs typeface="Cambria"/>
              </a:rPr>
              <a:t>Vorsatz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10" dirty="0">
                <a:latin typeface="Cambria"/>
                <a:cs typeface="Cambria"/>
              </a:rPr>
              <a:t>Aufträge</a:t>
            </a:r>
            <a:r>
              <a:rPr lang="de-DE" sz="1200" spc="-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zu</a:t>
            </a:r>
            <a:r>
              <a:rPr lang="de-DE" sz="1200" spc="-5" dirty="0">
                <a:latin typeface="Cambria"/>
                <a:cs typeface="Cambria"/>
              </a:rPr>
              <a:t> gewinnen</a:t>
            </a:r>
            <a:r>
              <a:rPr lang="de-DE" sz="1200" spc="-2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oder zu </a:t>
            </a:r>
            <a:r>
              <a:rPr lang="de-DE" sz="1200" spc="-5" dirty="0">
                <a:latin typeface="Cambria"/>
                <a:cs typeface="Cambria"/>
              </a:rPr>
              <a:t>erhalten</a:t>
            </a:r>
            <a:endParaRPr lang="de-DE" sz="1200" dirty="0">
              <a:latin typeface="Cambria"/>
              <a:cs typeface="Cambri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513F53-CC19-42E8-B295-181D794AE282}"/>
              </a:ext>
            </a:extLst>
          </p:cNvPr>
          <p:cNvSpPr txBox="1"/>
          <p:nvPr/>
        </p:nvSpPr>
        <p:spPr>
          <a:xfrm>
            <a:off x="-202917" y="5635509"/>
            <a:ext cx="9258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30910" indent="-285750">
              <a:lnSpc>
                <a:spcPct val="10000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dirty="0">
                <a:latin typeface="Cambria"/>
                <a:cs typeface="Cambria"/>
              </a:rPr>
              <a:t>Zahlungen</a:t>
            </a:r>
            <a:r>
              <a:rPr lang="de-DE" sz="1200" spc="-2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an Zollbeamte,</a:t>
            </a:r>
            <a:r>
              <a:rPr lang="de-DE" sz="1200" spc="-1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um</a:t>
            </a:r>
            <a:r>
              <a:rPr lang="de-DE" sz="1200" spc="-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den</a:t>
            </a:r>
            <a:r>
              <a:rPr lang="de-DE" sz="1200" spc="1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Import</a:t>
            </a:r>
            <a:r>
              <a:rPr lang="de-DE" sz="1200" spc="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oder </a:t>
            </a:r>
            <a:r>
              <a:rPr lang="de-DE" sz="1200" spc="-5" dirty="0">
                <a:latin typeface="Cambria"/>
                <a:cs typeface="Cambria"/>
              </a:rPr>
              <a:t>Export</a:t>
            </a:r>
            <a:r>
              <a:rPr lang="de-DE" sz="1200" spc="-10" dirty="0">
                <a:latin typeface="Cambria"/>
                <a:cs typeface="Cambria"/>
              </a:rPr>
              <a:t> von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Gütern </a:t>
            </a:r>
            <a:r>
              <a:rPr lang="de-DE" sz="1200" dirty="0">
                <a:latin typeface="Cambria"/>
                <a:cs typeface="Cambria"/>
              </a:rPr>
              <a:t>zu </a:t>
            </a:r>
            <a:r>
              <a:rPr lang="de-DE" sz="1200" spc="-5" dirty="0">
                <a:latin typeface="Cambria"/>
                <a:cs typeface="Cambria"/>
              </a:rPr>
              <a:t>beschleunigen</a:t>
            </a:r>
          </a:p>
          <a:p>
            <a:pPr marL="930910" indent="-285750">
              <a:lnSpc>
                <a:spcPct val="10000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760730" algn="l"/>
              </a:tabLst>
            </a:pPr>
            <a:r>
              <a:rPr lang="de-DE" sz="1200" dirty="0">
                <a:latin typeface="Cambria"/>
                <a:cs typeface="Cambria"/>
              </a:rPr>
              <a:t>Zahlungen</a:t>
            </a:r>
            <a:r>
              <a:rPr lang="de-DE" sz="1200" spc="-2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an</a:t>
            </a:r>
            <a:r>
              <a:rPr lang="de-DE" sz="1200" spc="-1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Beamte</a:t>
            </a:r>
            <a:r>
              <a:rPr lang="de-DE" sz="1200" dirty="0">
                <a:latin typeface="Cambria"/>
                <a:cs typeface="Cambria"/>
              </a:rPr>
              <a:t> staatlicher</a:t>
            </a:r>
            <a:r>
              <a:rPr lang="de-DE" sz="1200" spc="-35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Einrichtungen,</a:t>
            </a:r>
            <a:r>
              <a:rPr lang="de-DE" sz="1200" spc="-2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um</a:t>
            </a:r>
            <a:r>
              <a:rPr lang="de-DE" sz="1200" spc="-1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eine</a:t>
            </a:r>
            <a:r>
              <a:rPr lang="de-DE" sz="1200" spc="-10" dirty="0">
                <a:latin typeface="Cambria"/>
                <a:cs typeface="Cambria"/>
              </a:rPr>
              <a:t> </a:t>
            </a:r>
            <a:r>
              <a:rPr lang="de-DE" sz="1200" spc="-5" dirty="0">
                <a:latin typeface="Cambria"/>
                <a:cs typeface="Cambria"/>
              </a:rPr>
              <a:t>beschleunigte</a:t>
            </a:r>
            <a:r>
              <a:rPr lang="de-DE" sz="1200" spc="-4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oder</a:t>
            </a:r>
            <a:r>
              <a:rPr lang="de-DE" sz="1200" spc="-5" dirty="0">
                <a:latin typeface="Cambria"/>
                <a:cs typeface="Cambria"/>
              </a:rPr>
              <a:t> falsche</a:t>
            </a:r>
            <a:r>
              <a:rPr lang="de-DE" sz="1200" dirty="0">
                <a:latin typeface="Cambria"/>
                <a:cs typeface="Cambria"/>
              </a:rPr>
              <a:t>. </a:t>
            </a:r>
            <a:r>
              <a:rPr lang="de-DE" sz="1200" spc="-20" dirty="0">
                <a:latin typeface="Cambria"/>
                <a:cs typeface="Cambria"/>
              </a:rPr>
              <a:t>Vergabe</a:t>
            </a:r>
            <a:r>
              <a:rPr lang="de-DE" sz="1200" spc="-10" dirty="0">
                <a:latin typeface="Cambria"/>
                <a:cs typeface="Cambria"/>
              </a:rPr>
              <a:t> von </a:t>
            </a:r>
            <a:r>
              <a:rPr lang="de-DE" sz="1200" spc="-5" dirty="0">
                <a:latin typeface="Cambria"/>
                <a:cs typeface="Cambria"/>
              </a:rPr>
              <a:t>Import-/Exportlizenzen</a:t>
            </a:r>
            <a:r>
              <a:rPr lang="de-DE" sz="1200" spc="-1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oder</a:t>
            </a:r>
            <a:r>
              <a:rPr lang="de-DE" sz="1200" spc="-5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Genehmigungen</a:t>
            </a:r>
            <a:r>
              <a:rPr lang="de-DE" sz="1200" spc="-20" dirty="0">
                <a:latin typeface="Cambria"/>
                <a:cs typeface="Cambria"/>
              </a:rPr>
              <a:t> </a:t>
            </a:r>
            <a:r>
              <a:rPr lang="de-DE" sz="1200" dirty="0">
                <a:latin typeface="Cambria"/>
                <a:cs typeface="Cambria"/>
              </a:rPr>
              <a:t>zu </a:t>
            </a:r>
            <a:r>
              <a:rPr lang="de-DE" sz="1200" spc="-5" dirty="0">
                <a:latin typeface="Cambria"/>
                <a:cs typeface="Cambria"/>
              </a:rPr>
              <a:t>erhalten</a:t>
            </a:r>
            <a:endParaRPr lang="de-DE" sz="1200" dirty="0">
              <a:latin typeface="Cambria"/>
              <a:cs typeface="Cambria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ACCAF2-4DA7-4771-966E-A9E7DD99F007}"/>
              </a:ext>
            </a:extLst>
          </p:cNvPr>
          <p:cNvSpPr txBox="1"/>
          <p:nvPr/>
        </p:nvSpPr>
        <p:spPr>
          <a:xfrm>
            <a:off x="126357" y="1157393"/>
            <a:ext cx="738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e-DE" dirty="0">
                <a:solidFill>
                  <a:srgbClr val="C00000"/>
                </a:solidFill>
                <a:latin typeface="Cambria"/>
                <a:cs typeface="Cambria"/>
              </a:rPr>
              <a:t>Beispiele</a:t>
            </a:r>
            <a:r>
              <a:rPr lang="de-DE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de-DE" spc="-5" dirty="0">
                <a:solidFill>
                  <a:srgbClr val="C00000"/>
                </a:solidFill>
                <a:latin typeface="Cambria"/>
                <a:cs typeface="Cambria"/>
              </a:rPr>
              <a:t>für</a:t>
            </a:r>
            <a:r>
              <a:rPr lang="de-DE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de-DE" dirty="0">
                <a:solidFill>
                  <a:srgbClr val="C00000"/>
                </a:solidFill>
                <a:latin typeface="Cambria"/>
                <a:cs typeface="Cambria"/>
              </a:rPr>
              <a:t>die</a:t>
            </a:r>
            <a:r>
              <a:rPr lang="de-DE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de-DE" spc="-5" dirty="0">
                <a:solidFill>
                  <a:srgbClr val="C00000"/>
                </a:solidFill>
                <a:latin typeface="Cambria"/>
                <a:cs typeface="Cambria"/>
              </a:rPr>
              <a:t>Nichtbeachtung</a:t>
            </a:r>
            <a:r>
              <a:rPr lang="de-DE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de-DE" dirty="0">
                <a:solidFill>
                  <a:srgbClr val="C00000"/>
                </a:solidFill>
                <a:latin typeface="Cambria"/>
                <a:cs typeface="Cambria"/>
              </a:rPr>
              <a:t>von</a:t>
            </a:r>
            <a:r>
              <a:rPr lang="de-DE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de-DE" spc="-5" dirty="0">
                <a:solidFill>
                  <a:srgbClr val="C00000"/>
                </a:solidFill>
                <a:latin typeface="Cambria"/>
                <a:cs typeface="Cambria"/>
              </a:rPr>
              <a:t>Vorschriften</a:t>
            </a:r>
            <a:endParaRPr lang="de-DE" dirty="0">
              <a:latin typeface="Cambria"/>
              <a:cs typeface="Cambria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48DF4-4657-46B9-A730-4468DDD90763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741" y="1221994"/>
            <a:ext cx="270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Sie</a:t>
            </a:r>
            <a:r>
              <a:rPr sz="1800" b="1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tragen</a:t>
            </a:r>
            <a:r>
              <a:rPr sz="18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Verantwortung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8741" y="1771014"/>
            <a:ext cx="7948295" cy="4385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mbria"/>
                <a:cs typeface="Cambria"/>
              </a:rPr>
              <a:t>Zusätzlich</a:t>
            </a:r>
            <a:r>
              <a:rPr sz="1400" spc="-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unseren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eigenen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Handlungen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können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wir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für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 </a:t>
            </a:r>
            <a:r>
              <a:rPr sz="1400" spc="-5" dirty="0">
                <a:latin typeface="Cambria"/>
                <a:cs typeface="Cambria"/>
              </a:rPr>
              <a:t>Handlungen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unserer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Agenten,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25" dirty="0">
                <a:latin typeface="Cambria"/>
                <a:cs typeface="Cambria"/>
              </a:rPr>
              <a:t>Berater, 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Wiederverkäufer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anderer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Geschäftspartner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haftbar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gemacht</a:t>
            </a:r>
            <a:r>
              <a:rPr sz="1400" spc="-10" dirty="0">
                <a:latin typeface="Cambria"/>
                <a:cs typeface="Cambria"/>
              </a:rPr>
              <a:t> werden.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Darum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ist</a:t>
            </a:r>
            <a:r>
              <a:rPr sz="1400" spc="-5" dirty="0">
                <a:latin typeface="Cambria"/>
                <a:cs typeface="Cambria"/>
              </a:rPr>
              <a:t> es</a:t>
            </a:r>
            <a:r>
              <a:rPr sz="1400" dirty="0">
                <a:latin typeface="Cambria"/>
                <a:cs typeface="Cambria"/>
              </a:rPr>
              <a:t> entscheidend, 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dass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Sie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-5" dirty="0">
                <a:latin typeface="Cambria"/>
                <a:cs typeface="Cambria"/>
              </a:rPr>
              <a:t> bei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MTS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erforderlichen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Geschäftspraktiken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zur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Bekämpfung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von </a:t>
            </a:r>
            <a:r>
              <a:rPr sz="1400" dirty="0">
                <a:latin typeface="Cambria"/>
                <a:cs typeface="Cambria"/>
              </a:rPr>
              <a:t>Bestechung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 </a:t>
            </a:r>
            <a:r>
              <a:rPr sz="1400" spc="-10" dirty="0">
                <a:latin typeface="Cambria"/>
                <a:cs typeface="Cambria"/>
              </a:rPr>
              <a:t>Korruption </a:t>
            </a:r>
            <a:r>
              <a:rPr sz="1400" spc="-2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voll</a:t>
            </a:r>
            <a:r>
              <a:rPr sz="1400" spc="-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 </a:t>
            </a:r>
            <a:r>
              <a:rPr sz="1400" spc="-5" dirty="0">
                <a:latin typeface="Cambria"/>
                <a:cs typeface="Cambria"/>
              </a:rPr>
              <a:t>ganz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verstehen.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Sorgfaltspflicht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MTS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gewährleistet,</a:t>
            </a:r>
            <a:r>
              <a:rPr sz="1400" spc="-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dass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alle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Geschäftspartner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mit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denen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wir</a:t>
            </a:r>
            <a:r>
              <a:rPr sz="1400" spc="-5" dirty="0">
                <a:latin typeface="Cambria"/>
                <a:cs typeface="Cambria"/>
              </a:rPr>
              <a:t> Geschäfte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machen: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dirty="0">
                <a:latin typeface="Cambria"/>
                <a:cs typeface="Cambria"/>
              </a:rPr>
              <a:t>Nicht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für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gesetzeswidriges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</a:t>
            </a:r>
            <a:r>
              <a:rPr sz="1400" spc="-5" dirty="0">
                <a:latin typeface="Cambria"/>
                <a:cs typeface="Cambria"/>
              </a:rPr>
              <a:t> korruptes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Verhalten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bekannt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sind, oder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bereits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 der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Vergangenheit</a:t>
            </a:r>
            <a:endParaRPr sz="14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400" spc="-10" dirty="0">
                <a:latin typeface="Cambria"/>
                <a:cs typeface="Cambria"/>
              </a:rPr>
              <a:t>strafffällig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wurden.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dirty="0">
                <a:latin typeface="Cambria"/>
                <a:cs typeface="Cambria"/>
              </a:rPr>
              <a:t>Sich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 </a:t>
            </a:r>
            <a:r>
              <a:rPr sz="1400" spc="-5" dirty="0">
                <a:latin typeface="Cambria"/>
                <a:cs typeface="Cambria"/>
              </a:rPr>
              <a:t>Durchführung</a:t>
            </a:r>
            <a:r>
              <a:rPr sz="1400" spc="-10" dirty="0">
                <a:latin typeface="Cambria"/>
                <a:cs typeface="Cambria"/>
              </a:rPr>
              <a:t> unserer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Geschäfte</a:t>
            </a:r>
            <a:r>
              <a:rPr sz="1400" dirty="0">
                <a:latin typeface="Cambria"/>
                <a:cs typeface="Cambria"/>
              </a:rPr>
              <a:t> in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Übereinstimmung </a:t>
            </a:r>
            <a:r>
              <a:rPr sz="1400" dirty="0">
                <a:latin typeface="Cambria"/>
                <a:cs typeface="Cambria"/>
              </a:rPr>
              <a:t>mit den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OGC-018</a:t>
            </a:r>
            <a:endParaRPr sz="14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Unternehmensrichtlinien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des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Foreign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Corrupt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Practices Act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bewusst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sind.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Cambria"/>
              <a:cs typeface="Cambria"/>
            </a:endParaRPr>
          </a:p>
          <a:p>
            <a:pPr marL="299085" marR="29146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5" dirty="0">
                <a:latin typeface="Cambria"/>
                <a:cs typeface="Cambria"/>
              </a:rPr>
              <a:t>Sicherstellen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dass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Verträge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 </a:t>
            </a:r>
            <a:r>
              <a:rPr sz="1400" spc="-5" dirty="0">
                <a:latin typeface="Cambria"/>
                <a:cs typeface="Cambria"/>
              </a:rPr>
              <a:t>auszuführenden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Leistungen und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Notwendigkeit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rechtmäßigen </a:t>
            </a:r>
            <a:r>
              <a:rPr sz="1400" spc="-2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Geschäftsverhaltens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eindeutig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beschreiben.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400">
              <a:latin typeface="Cambria"/>
              <a:cs typeface="Cambria"/>
            </a:endParaRPr>
          </a:p>
          <a:p>
            <a:pPr marL="299085" marR="12509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10" dirty="0">
                <a:latin typeface="Cambria"/>
                <a:cs typeface="Cambria"/>
              </a:rPr>
              <a:t>Eskalieren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Sie </a:t>
            </a: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das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Office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of</a:t>
            </a:r>
            <a:r>
              <a:rPr sz="1400" b="1" spc="2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Risk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and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Compliance</a:t>
            </a:r>
            <a:r>
              <a:rPr sz="1400" spc="-5" dirty="0">
                <a:latin typeface="Cambria"/>
                <a:cs typeface="Cambria"/>
              </a:rPr>
              <a:t>,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wenn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etwaige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Bedenken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haben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-5" dirty="0">
                <a:latin typeface="Cambria"/>
                <a:cs typeface="Cambria"/>
              </a:rPr>
              <a:t> auf </a:t>
            </a:r>
            <a:r>
              <a:rPr sz="1400" spc="-2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Bestechungsvorgang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hindeuten.</a:t>
            </a:r>
            <a:endParaRPr sz="14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742688" y="1086611"/>
            <a:ext cx="4182110" cy="698500"/>
            <a:chOff x="4742688" y="1086611"/>
            <a:chExt cx="4182110" cy="6985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42688" y="1086611"/>
              <a:ext cx="4181856" cy="6979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3272" y="1126235"/>
              <a:ext cx="4008120" cy="6568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790186" y="1111757"/>
              <a:ext cx="4087495" cy="603250"/>
            </a:xfrm>
            <a:custGeom>
              <a:avLst/>
              <a:gdLst/>
              <a:ahLst/>
              <a:cxnLst/>
              <a:rect l="l" t="t" r="r" b="b"/>
              <a:pathLst>
                <a:path w="4087495" h="603250">
                  <a:moveTo>
                    <a:pt x="3986657" y="0"/>
                  </a:moveTo>
                  <a:lnTo>
                    <a:pt x="100456" y="0"/>
                  </a:lnTo>
                  <a:lnTo>
                    <a:pt x="61346" y="7891"/>
                  </a:lnTo>
                  <a:lnTo>
                    <a:pt x="29416" y="29416"/>
                  </a:lnTo>
                  <a:lnTo>
                    <a:pt x="7891" y="61346"/>
                  </a:lnTo>
                  <a:lnTo>
                    <a:pt x="0" y="100456"/>
                  </a:lnTo>
                  <a:lnTo>
                    <a:pt x="0" y="502284"/>
                  </a:lnTo>
                  <a:lnTo>
                    <a:pt x="7891" y="541395"/>
                  </a:lnTo>
                  <a:lnTo>
                    <a:pt x="29416" y="573325"/>
                  </a:lnTo>
                  <a:lnTo>
                    <a:pt x="61346" y="594850"/>
                  </a:lnTo>
                  <a:lnTo>
                    <a:pt x="100456" y="602741"/>
                  </a:lnTo>
                  <a:lnTo>
                    <a:pt x="3986657" y="602741"/>
                  </a:lnTo>
                  <a:lnTo>
                    <a:pt x="4025767" y="594850"/>
                  </a:lnTo>
                  <a:lnTo>
                    <a:pt x="4057697" y="573325"/>
                  </a:lnTo>
                  <a:lnTo>
                    <a:pt x="4079222" y="541395"/>
                  </a:lnTo>
                  <a:lnTo>
                    <a:pt x="4087114" y="502284"/>
                  </a:lnTo>
                  <a:lnTo>
                    <a:pt x="4087114" y="100456"/>
                  </a:lnTo>
                  <a:lnTo>
                    <a:pt x="4079222" y="61346"/>
                  </a:lnTo>
                  <a:lnTo>
                    <a:pt x="4057697" y="29416"/>
                  </a:lnTo>
                  <a:lnTo>
                    <a:pt x="4025767" y="7891"/>
                  </a:lnTo>
                  <a:lnTo>
                    <a:pt x="3986657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90186" y="1111757"/>
              <a:ext cx="4087495" cy="603250"/>
            </a:xfrm>
            <a:custGeom>
              <a:avLst/>
              <a:gdLst/>
              <a:ahLst/>
              <a:cxnLst/>
              <a:rect l="l" t="t" r="r" b="b"/>
              <a:pathLst>
                <a:path w="4087495" h="603250">
                  <a:moveTo>
                    <a:pt x="0" y="100456"/>
                  </a:moveTo>
                  <a:lnTo>
                    <a:pt x="7891" y="61346"/>
                  </a:lnTo>
                  <a:lnTo>
                    <a:pt x="29416" y="29416"/>
                  </a:lnTo>
                  <a:lnTo>
                    <a:pt x="61346" y="7891"/>
                  </a:lnTo>
                  <a:lnTo>
                    <a:pt x="100456" y="0"/>
                  </a:lnTo>
                  <a:lnTo>
                    <a:pt x="3986657" y="0"/>
                  </a:lnTo>
                  <a:lnTo>
                    <a:pt x="4025767" y="7891"/>
                  </a:lnTo>
                  <a:lnTo>
                    <a:pt x="4057697" y="29416"/>
                  </a:lnTo>
                  <a:lnTo>
                    <a:pt x="4079222" y="61346"/>
                  </a:lnTo>
                  <a:lnTo>
                    <a:pt x="4087114" y="100456"/>
                  </a:lnTo>
                  <a:lnTo>
                    <a:pt x="4087114" y="502284"/>
                  </a:lnTo>
                  <a:lnTo>
                    <a:pt x="4079222" y="541395"/>
                  </a:lnTo>
                  <a:lnTo>
                    <a:pt x="4057697" y="573325"/>
                  </a:lnTo>
                  <a:lnTo>
                    <a:pt x="4025767" y="594850"/>
                  </a:lnTo>
                  <a:lnTo>
                    <a:pt x="3986657" y="602741"/>
                  </a:lnTo>
                  <a:lnTo>
                    <a:pt x="100456" y="602741"/>
                  </a:lnTo>
                  <a:lnTo>
                    <a:pt x="61346" y="594850"/>
                  </a:lnTo>
                  <a:lnTo>
                    <a:pt x="29416" y="573325"/>
                  </a:lnTo>
                  <a:lnTo>
                    <a:pt x="7891" y="541395"/>
                  </a:lnTo>
                  <a:lnTo>
                    <a:pt x="0" y="502284"/>
                  </a:lnTo>
                  <a:lnTo>
                    <a:pt x="0" y="100456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949697" y="1169035"/>
            <a:ext cx="3767454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Nach</a:t>
            </a:r>
            <a:r>
              <a:rPr sz="10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Angaben</a:t>
            </a:r>
            <a:r>
              <a:rPr sz="1000" b="1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des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DOJ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und</a:t>
            </a:r>
            <a:r>
              <a:rPr sz="1000" b="1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der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SEC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hatte</a:t>
            </a:r>
            <a:r>
              <a:rPr sz="10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das</a:t>
            </a:r>
            <a:r>
              <a:rPr sz="10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unangemessene 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Verhalten</a:t>
            </a:r>
            <a:r>
              <a:rPr sz="1000" b="1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Dritter</a:t>
            </a:r>
            <a:r>
              <a:rPr sz="1000" b="1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Namen</a:t>
            </a:r>
            <a:r>
              <a:rPr sz="10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des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jeweiligen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Unternehmens</a:t>
            </a:r>
            <a:r>
              <a:rPr sz="10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einen </a:t>
            </a:r>
            <a:r>
              <a:rPr sz="1000" b="1" spc="-2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großen</a:t>
            </a:r>
            <a:r>
              <a:rPr sz="10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Anteil</a:t>
            </a:r>
            <a:r>
              <a:rPr sz="1000" b="1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an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allen</a:t>
            </a:r>
            <a:r>
              <a:rPr sz="10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FCPA-Durchsetzungsmaßnahmen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8600" y="153307"/>
            <a:ext cx="74903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b="0" kern="0" dirty="0">
                <a:solidFill>
                  <a:srgbClr val="C00000"/>
                </a:solidFill>
              </a:rPr>
              <a:t>Der</a:t>
            </a:r>
            <a:r>
              <a:rPr lang="de-DE" b="0" kern="0" spc="-15" dirty="0">
                <a:solidFill>
                  <a:srgbClr val="C00000"/>
                </a:solidFill>
              </a:rPr>
              <a:t> </a:t>
            </a:r>
            <a:r>
              <a:rPr lang="de-DE" b="0" kern="0" spc="-25" dirty="0">
                <a:solidFill>
                  <a:srgbClr val="C00000"/>
                </a:solidFill>
              </a:rPr>
              <a:t>Foreign</a:t>
            </a:r>
            <a:r>
              <a:rPr lang="de-DE" b="0" kern="0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Corrupt</a:t>
            </a:r>
            <a:r>
              <a:rPr lang="de-DE" b="0" kern="0" spc="-5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Practices</a:t>
            </a:r>
            <a:r>
              <a:rPr lang="de-DE" b="0" kern="0" spc="-20" dirty="0">
                <a:solidFill>
                  <a:srgbClr val="C00000"/>
                </a:solidFill>
              </a:rPr>
              <a:t> </a:t>
            </a:r>
            <a:r>
              <a:rPr lang="de-DE" b="0" kern="0" spc="-15" dirty="0">
                <a:solidFill>
                  <a:srgbClr val="C00000"/>
                </a:solidFill>
              </a:rPr>
              <a:t>Act </a:t>
            </a:r>
            <a:r>
              <a:rPr lang="de-DE" b="0" kern="0" spc="-45" dirty="0">
                <a:solidFill>
                  <a:srgbClr val="C00000"/>
                </a:solidFill>
              </a:rPr>
              <a:t>(FCPA)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sz="2000" b="0" i="1" dirty="0">
                <a:solidFill>
                  <a:srgbClr val="C00000"/>
                </a:solidFill>
              </a:rPr>
              <a:t>Bedeutung des Verständnisses der Ansprüche Dritter</a:t>
            </a:r>
            <a:endParaRPr sz="2000" b="0" i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05040C-1130-41ED-98C3-2091EAE9E13B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741" y="1386027"/>
            <a:ext cx="7760334" cy="371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Warnsignale</a:t>
            </a:r>
            <a:endParaRPr sz="1800" dirty="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685"/>
              </a:spcBef>
            </a:pPr>
            <a:r>
              <a:rPr sz="1400" dirty="0">
                <a:latin typeface="Cambria"/>
                <a:cs typeface="Cambria"/>
              </a:rPr>
              <a:t>Wir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stehen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als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Angestellte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MTS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 </a:t>
            </a:r>
            <a:r>
              <a:rPr sz="1400" spc="-15" dirty="0">
                <a:latin typeface="Cambria"/>
                <a:cs typeface="Cambria"/>
              </a:rPr>
              <a:t>Verantwortung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Gesetze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sowie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Richtlinien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Verfahren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 </a:t>
            </a:r>
            <a:r>
              <a:rPr sz="1400" spc="-2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MTS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kennen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-5" dirty="0">
                <a:latin typeface="Cambria"/>
                <a:cs typeface="Cambria"/>
              </a:rPr>
              <a:t> zu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befolgen.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Wenn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sich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auf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Zusammenarbeit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mit </a:t>
            </a:r>
            <a:r>
              <a:rPr sz="1400" spc="-5" dirty="0">
                <a:latin typeface="Cambria"/>
                <a:cs typeface="Cambria"/>
              </a:rPr>
              <a:t>unbekannten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Dritten 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vorbereiten </a:t>
            </a:r>
            <a:r>
              <a:rPr sz="1400" dirty="0">
                <a:latin typeface="Cambria"/>
                <a:cs typeface="Cambria"/>
              </a:rPr>
              <a:t>seien Sie </a:t>
            </a:r>
            <a:r>
              <a:rPr sz="1400" spc="-5" dirty="0">
                <a:latin typeface="Cambria"/>
                <a:cs typeface="Cambria"/>
              </a:rPr>
              <a:t>auf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Hut,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wenn </a:t>
            </a:r>
            <a:r>
              <a:rPr sz="1400" dirty="0">
                <a:latin typeface="Cambria"/>
                <a:cs typeface="Cambria"/>
              </a:rPr>
              <a:t>Sie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Äußerungen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wie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folgenden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vernehmen: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Cambria"/>
                <a:cs typeface="Cambria"/>
              </a:rPr>
              <a:t>„Dies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ist </a:t>
            </a:r>
            <a:r>
              <a:rPr sz="1400" b="1" spc="-5" dirty="0">
                <a:latin typeface="Cambria"/>
                <a:cs typeface="Cambria"/>
              </a:rPr>
              <a:t>die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Art</a:t>
            </a:r>
            <a:r>
              <a:rPr sz="1400" b="1" spc="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und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20" dirty="0">
                <a:latin typeface="Cambria"/>
                <a:cs typeface="Cambria"/>
              </a:rPr>
              <a:t>Weise </a:t>
            </a:r>
            <a:r>
              <a:rPr sz="1400" b="1" spc="-5" dirty="0">
                <a:latin typeface="Cambria"/>
                <a:cs typeface="Cambria"/>
              </a:rPr>
              <a:t>wie wir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in</a:t>
            </a:r>
            <a:r>
              <a:rPr sz="1400" b="1" spc="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diesem</a:t>
            </a:r>
            <a:r>
              <a:rPr sz="1400" b="1" spc="-3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Land</a:t>
            </a:r>
            <a:r>
              <a:rPr sz="1400" b="1" spc="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unsere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Geschäfte</a:t>
            </a:r>
            <a:r>
              <a:rPr sz="1400" b="1" spc="-25" dirty="0">
                <a:latin typeface="Cambria"/>
                <a:cs typeface="Cambria"/>
              </a:rPr>
              <a:t> </a:t>
            </a:r>
            <a:r>
              <a:rPr sz="1400" b="1" spc="-35" dirty="0">
                <a:latin typeface="Cambria"/>
                <a:cs typeface="Cambria"/>
              </a:rPr>
              <a:t>führen.“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4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Cambria"/>
                <a:cs typeface="Cambria"/>
              </a:rPr>
              <a:t>„Diese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Zahlung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erfordert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keine</a:t>
            </a:r>
            <a:r>
              <a:rPr sz="1400" b="1" spc="-25" dirty="0">
                <a:latin typeface="Cambria"/>
                <a:cs typeface="Cambria"/>
              </a:rPr>
              <a:t> </a:t>
            </a:r>
            <a:r>
              <a:rPr sz="1400" b="1" spc="-20" dirty="0">
                <a:latin typeface="Cambria"/>
                <a:cs typeface="Cambria"/>
              </a:rPr>
              <a:t>Zustimmung.“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4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b="1" dirty="0">
                <a:latin typeface="Cambria"/>
                <a:cs typeface="Cambria"/>
              </a:rPr>
              <a:t>„Ich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habe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Kontakte</a:t>
            </a:r>
            <a:r>
              <a:rPr sz="1400" b="1" spc="-2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zu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einem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Regierungsbeamten,</a:t>
            </a:r>
            <a:r>
              <a:rPr sz="1400" b="1" spc="-3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der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uns </a:t>
            </a:r>
            <a:r>
              <a:rPr sz="1400" b="1" spc="-5" dirty="0">
                <a:latin typeface="Cambria"/>
                <a:cs typeface="Cambria"/>
              </a:rPr>
              <a:t>behilflich</a:t>
            </a:r>
            <a:r>
              <a:rPr sz="1400" b="1" dirty="0">
                <a:latin typeface="Cambria"/>
                <a:cs typeface="Cambria"/>
              </a:rPr>
              <a:t> sein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35" dirty="0">
                <a:latin typeface="Cambria"/>
                <a:cs typeface="Cambria"/>
              </a:rPr>
              <a:t>kann.“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4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Cambria"/>
                <a:cs typeface="Cambria"/>
              </a:rPr>
              <a:t>„Unsere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Richtlinie </a:t>
            </a:r>
            <a:r>
              <a:rPr sz="1400" b="1" dirty="0">
                <a:latin typeface="Cambria"/>
                <a:cs typeface="Cambria"/>
              </a:rPr>
              <a:t>sieht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die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Nutzung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einer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Bank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in</a:t>
            </a:r>
            <a:r>
              <a:rPr sz="1400" b="1" spc="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einem</a:t>
            </a:r>
            <a:r>
              <a:rPr sz="1400" b="1" spc="-2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Drittland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80" dirty="0">
                <a:latin typeface="Cambria"/>
                <a:cs typeface="Cambria"/>
              </a:rPr>
              <a:t>vor.“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4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Cambria"/>
                <a:cs typeface="Cambria"/>
              </a:rPr>
              <a:t>„Mein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Unternehmen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hat</a:t>
            </a:r>
            <a:r>
              <a:rPr sz="1400" b="1" spc="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eine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spezielle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Vereinbarung</a:t>
            </a:r>
            <a:r>
              <a:rPr sz="1400" b="1" spc="-5" dirty="0">
                <a:latin typeface="Cambria"/>
                <a:cs typeface="Cambria"/>
              </a:rPr>
              <a:t> mit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einem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30" dirty="0">
                <a:latin typeface="Cambria"/>
                <a:cs typeface="Cambria"/>
              </a:rPr>
              <a:t>Beamten.“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4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b="1" dirty="0">
                <a:latin typeface="Cambria"/>
                <a:cs typeface="Cambria"/>
              </a:rPr>
              <a:t>„Eine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politische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Spende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könnte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die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Angelegenheit</a:t>
            </a:r>
            <a:r>
              <a:rPr sz="1400" b="1" spc="-25" dirty="0">
                <a:latin typeface="Cambria"/>
                <a:cs typeface="Cambria"/>
              </a:rPr>
              <a:t> </a:t>
            </a:r>
            <a:r>
              <a:rPr sz="1400" b="1" spc="-20" dirty="0">
                <a:latin typeface="Cambria"/>
                <a:cs typeface="Cambria"/>
              </a:rPr>
              <a:t>beschleunigen.“</a:t>
            </a:r>
            <a:endParaRPr sz="1400" dirty="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5798" y="5323332"/>
            <a:ext cx="7962900" cy="1000125"/>
            <a:chOff x="685798" y="5323332"/>
            <a:chExt cx="7962900" cy="10001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798" y="5347731"/>
              <a:ext cx="7962903" cy="88846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5323332"/>
              <a:ext cx="7485888" cy="9997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23900" y="5362448"/>
              <a:ext cx="7886700" cy="812165"/>
            </a:xfrm>
            <a:custGeom>
              <a:avLst/>
              <a:gdLst/>
              <a:ahLst/>
              <a:cxnLst/>
              <a:rect l="l" t="t" r="r" b="b"/>
              <a:pathLst>
                <a:path w="7886700" h="812164">
                  <a:moveTo>
                    <a:pt x="7751318" y="0"/>
                  </a:moveTo>
                  <a:lnTo>
                    <a:pt x="135331" y="0"/>
                  </a:lnTo>
                  <a:lnTo>
                    <a:pt x="92556" y="6897"/>
                  </a:lnTo>
                  <a:lnTo>
                    <a:pt x="55407" y="26103"/>
                  </a:lnTo>
                  <a:lnTo>
                    <a:pt x="26111" y="55385"/>
                  </a:lnTo>
                  <a:lnTo>
                    <a:pt x="6899" y="92512"/>
                  </a:lnTo>
                  <a:lnTo>
                    <a:pt x="0" y="135254"/>
                  </a:lnTo>
                  <a:lnTo>
                    <a:pt x="0" y="676617"/>
                  </a:lnTo>
                  <a:lnTo>
                    <a:pt x="6899" y="719392"/>
                  </a:lnTo>
                  <a:lnTo>
                    <a:pt x="26111" y="756541"/>
                  </a:lnTo>
                  <a:lnTo>
                    <a:pt x="55407" y="785837"/>
                  </a:lnTo>
                  <a:lnTo>
                    <a:pt x="92556" y="805049"/>
                  </a:lnTo>
                  <a:lnTo>
                    <a:pt x="135331" y="811949"/>
                  </a:lnTo>
                  <a:lnTo>
                    <a:pt x="7751318" y="811949"/>
                  </a:lnTo>
                  <a:lnTo>
                    <a:pt x="7794122" y="805049"/>
                  </a:lnTo>
                  <a:lnTo>
                    <a:pt x="7831287" y="785837"/>
                  </a:lnTo>
                  <a:lnTo>
                    <a:pt x="7860588" y="756541"/>
                  </a:lnTo>
                  <a:lnTo>
                    <a:pt x="7879801" y="719392"/>
                  </a:lnTo>
                  <a:lnTo>
                    <a:pt x="7886700" y="676617"/>
                  </a:lnTo>
                  <a:lnTo>
                    <a:pt x="7886700" y="135254"/>
                  </a:lnTo>
                  <a:lnTo>
                    <a:pt x="7879801" y="92512"/>
                  </a:lnTo>
                  <a:lnTo>
                    <a:pt x="7860588" y="55385"/>
                  </a:lnTo>
                  <a:lnTo>
                    <a:pt x="7831287" y="26103"/>
                  </a:lnTo>
                  <a:lnTo>
                    <a:pt x="7794122" y="6897"/>
                  </a:lnTo>
                  <a:lnTo>
                    <a:pt x="7751318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3900" y="5362448"/>
              <a:ext cx="7886700" cy="812165"/>
            </a:xfrm>
            <a:custGeom>
              <a:avLst/>
              <a:gdLst/>
              <a:ahLst/>
              <a:cxnLst/>
              <a:rect l="l" t="t" r="r" b="b"/>
              <a:pathLst>
                <a:path w="7886700" h="812164">
                  <a:moveTo>
                    <a:pt x="0" y="135254"/>
                  </a:moveTo>
                  <a:lnTo>
                    <a:pt x="6899" y="92512"/>
                  </a:lnTo>
                  <a:lnTo>
                    <a:pt x="26111" y="55385"/>
                  </a:lnTo>
                  <a:lnTo>
                    <a:pt x="55407" y="26103"/>
                  </a:lnTo>
                  <a:lnTo>
                    <a:pt x="92556" y="6897"/>
                  </a:lnTo>
                  <a:lnTo>
                    <a:pt x="135331" y="0"/>
                  </a:lnTo>
                  <a:lnTo>
                    <a:pt x="7751318" y="0"/>
                  </a:lnTo>
                  <a:lnTo>
                    <a:pt x="7794122" y="6897"/>
                  </a:lnTo>
                  <a:lnTo>
                    <a:pt x="7831287" y="26103"/>
                  </a:lnTo>
                  <a:lnTo>
                    <a:pt x="7860588" y="55385"/>
                  </a:lnTo>
                  <a:lnTo>
                    <a:pt x="7879801" y="92512"/>
                  </a:lnTo>
                  <a:lnTo>
                    <a:pt x="7886700" y="135254"/>
                  </a:lnTo>
                  <a:lnTo>
                    <a:pt x="7886700" y="676617"/>
                  </a:lnTo>
                  <a:lnTo>
                    <a:pt x="7879801" y="719392"/>
                  </a:lnTo>
                  <a:lnTo>
                    <a:pt x="7860588" y="756541"/>
                  </a:lnTo>
                  <a:lnTo>
                    <a:pt x="7831287" y="785837"/>
                  </a:lnTo>
                  <a:lnTo>
                    <a:pt x="7794122" y="805049"/>
                  </a:lnTo>
                  <a:lnTo>
                    <a:pt x="7751318" y="811949"/>
                  </a:lnTo>
                  <a:lnTo>
                    <a:pt x="135331" y="811949"/>
                  </a:lnTo>
                  <a:lnTo>
                    <a:pt x="92556" y="805049"/>
                  </a:lnTo>
                  <a:lnTo>
                    <a:pt x="55407" y="785837"/>
                  </a:lnTo>
                  <a:lnTo>
                    <a:pt x="26111" y="756541"/>
                  </a:lnTo>
                  <a:lnTo>
                    <a:pt x="6899" y="719392"/>
                  </a:lnTo>
                  <a:lnTo>
                    <a:pt x="0" y="676617"/>
                  </a:lnTo>
                  <a:lnTo>
                    <a:pt x="0" y="135254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22070" y="5386527"/>
            <a:ext cx="708787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810" algn="ctr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FFFFFF"/>
                </a:solidFill>
                <a:latin typeface="Cambria"/>
                <a:cs typeface="Cambria"/>
              </a:rPr>
              <a:t>Wenn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es</a:t>
            </a:r>
            <a:r>
              <a:rPr sz="1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verdächtig,</a:t>
            </a:r>
            <a:r>
              <a:rPr sz="16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unehrlich</a:t>
            </a:r>
            <a:r>
              <a:rPr sz="16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oder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 gesetzwidrig</a:t>
            </a:r>
            <a:r>
              <a:rPr sz="16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klinkt</a:t>
            </a:r>
            <a:r>
              <a:rPr sz="16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dann</a:t>
            </a:r>
            <a:r>
              <a:rPr sz="1600" b="1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ist</a:t>
            </a:r>
            <a:r>
              <a:rPr sz="16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es</a:t>
            </a:r>
            <a:r>
              <a:rPr sz="16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das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wahrscheinlich</a:t>
            </a:r>
            <a:r>
              <a:rPr sz="16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auch!</a:t>
            </a:r>
            <a:r>
              <a:rPr sz="1600" b="1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Cambria"/>
                <a:cs typeface="Cambria"/>
              </a:rPr>
              <a:t>Wenden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Sie</a:t>
            </a:r>
            <a:r>
              <a:rPr sz="16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sich</a:t>
            </a:r>
            <a:r>
              <a:rPr sz="1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an</a:t>
            </a:r>
            <a:r>
              <a:rPr sz="1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das</a:t>
            </a:r>
            <a:r>
              <a:rPr sz="16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Cambria"/>
                <a:cs typeface="Cambria"/>
              </a:rPr>
              <a:t>Office</a:t>
            </a:r>
            <a:r>
              <a:rPr sz="16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1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Risk</a:t>
            </a:r>
            <a:r>
              <a:rPr sz="16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sz="1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Compliance, </a:t>
            </a:r>
            <a:r>
              <a:rPr sz="1600" b="1" spc="-3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Cambria"/>
                <a:cs typeface="Cambria"/>
              </a:rPr>
              <a:t>wenn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 Sie</a:t>
            </a:r>
            <a:r>
              <a:rPr sz="1600" b="1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sich</a:t>
            </a:r>
            <a:r>
              <a:rPr sz="16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in einer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solchen</a:t>
            </a:r>
            <a:r>
              <a:rPr sz="1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Situation</a:t>
            </a:r>
            <a:r>
              <a:rPr sz="1600" b="1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befinden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000B7255-A6CA-4E4D-85C3-80F782A303B7}"/>
              </a:ext>
            </a:extLst>
          </p:cNvPr>
          <p:cNvSpPr txBox="1">
            <a:spLocks/>
          </p:cNvSpPr>
          <p:nvPr/>
        </p:nvSpPr>
        <p:spPr>
          <a:xfrm>
            <a:off x="228600" y="153307"/>
            <a:ext cx="74903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mbria"/>
                <a:ea typeface="+mj-ea"/>
                <a:cs typeface="Cambri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de-DE" b="0" kern="0" dirty="0">
                <a:solidFill>
                  <a:srgbClr val="C00000"/>
                </a:solidFill>
              </a:rPr>
              <a:t>Der</a:t>
            </a:r>
            <a:r>
              <a:rPr lang="de-DE" b="0" kern="0" spc="-15" dirty="0">
                <a:solidFill>
                  <a:srgbClr val="C00000"/>
                </a:solidFill>
              </a:rPr>
              <a:t> </a:t>
            </a:r>
            <a:r>
              <a:rPr lang="de-DE" b="0" kern="0" spc="-25" dirty="0">
                <a:solidFill>
                  <a:srgbClr val="C00000"/>
                </a:solidFill>
              </a:rPr>
              <a:t>Foreign</a:t>
            </a:r>
            <a:r>
              <a:rPr lang="de-DE" b="0" kern="0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Corrupt</a:t>
            </a:r>
            <a:r>
              <a:rPr lang="de-DE" b="0" kern="0" spc="-5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Practices</a:t>
            </a:r>
            <a:r>
              <a:rPr lang="de-DE" b="0" kern="0" spc="-20" dirty="0">
                <a:solidFill>
                  <a:srgbClr val="C00000"/>
                </a:solidFill>
              </a:rPr>
              <a:t> </a:t>
            </a:r>
            <a:r>
              <a:rPr lang="de-DE" b="0" kern="0" spc="-15" dirty="0">
                <a:solidFill>
                  <a:srgbClr val="C00000"/>
                </a:solidFill>
              </a:rPr>
              <a:t>Act </a:t>
            </a:r>
            <a:r>
              <a:rPr lang="de-DE" b="0" kern="0" spc="-45" dirty="0">
                <a:solidFill>
                  <a:srgbClr val="C00000"/>
                </a:solidFill>
              </a:rPr>
              <a:t>(FCPA)</a:t>
            </a:r>
            <a:br>
              <a:rPr lang="de-DE" kern="0" dirty="0">
                <a:solidFill>
                  <a:srgbClr val="C00000"/>
                </a:solidFill>
              </a:rPr>
            </a:br>
            <a:r>
              <a:rPr lang="de-DE" sz="2000" b="0" i="1" kern="0" dirty="0">
                <a:solidFill>
                  <a:srgbClr val="C00000"/>
                </a:solidFill>
              </a:rPr>
              <a:t>Bedeutung des Verständnisses der Ansprüche Dritter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1E21D5-618F-4DCB-AE34-3C757CFBCC2D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529844" y="4277934"/>
            <a:ext cx="7961630" cy="92710"/>
            <a:chOff x="557785" y="3651630"/>
            <a:chExt cx="7961630" cy="9271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785" y="3651630"/>
              <a:ext cx="7961372" cy="9271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91324" y="3677665"/>
              <a:ext cx="7893684" cy="0"/>
            </a:xfrm>
            <a:custGeom>
              <a:avLst/>
              <a:gdLst/>
              <a:ahLst/>
              <a:cxnLst/>
              <a:rect l="l" t="t" r="r" b="b"/>
              <a:pathLst>
                <a:path w="7893684">
                  <a:moveTo>
                    <a:pt x="0" y="0"/>
                  </a:moveTo>
                  <a:lnTo>
                    <a:pt x="7893672" y="0"/>
                  </a:lnTo>
                </a:path>
              </a:pathLst>
            </a:custGeom>
            <a:ln w="25400">
              <a:solidFill>
                <a:srgbClr val="A9A9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23163" y="1217421"/>
            <a:ext cx="7786370" cy="38581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Bei</a:t>
            </a:r>
            <a:r>
              <a:rPr sz="2000" b="1" spc="-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Ihrer</a:t>
            </a: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täglichen</a:t>
            </a:r>
            <a:r>
              <a:rPr sz="20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Arbeit</a:t>
            </a:r>
            <a:r>
              <a:rPr sz="20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für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mbria"/>
                <a:cs typeface="Cambria"/>
              </a:rPr>
              <a:t>MTS</a:t>
            </a:r>
            <a:r>
              <a:rPr sz="2000" b="1" spc="-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haben</a:t>
            </a:r>
            <a:r>
              <a:rPr sz="20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Sie</a:t>
            </a:r>
            <a:r>
              <a:rPr sz="20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die </a:t>
            </a: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Verpflichtung:</a:t>
            </a:r>
            <a:endParaRPr sz="20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16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MTS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Richtlinien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zur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Bestechungsbekämpfung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Gesetze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zur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Bekämpfung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von</a:t>
            </a:r>
            <a:endParaRPr sz="1600" dirty="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latin typeface="Cambria"/>
                <a:cs typeface="Cambria"/>
              </a:rPr>
              <a:t>Bestechung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kennen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befolgen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mbria"/>
                <a:cs typeface="Cambria"/>
              </a:rPr>
              <a:t>Bedenken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bezüglich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vermuteter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Verstöße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gegen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das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Gesetz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unverzüglich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mitzuteilen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1600" dirty="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600" spc="-25" dirty="0">
                <a:latin typeface="Cambria"/>
                <a:cs typeface="Cambria"/>
              </a:rPr>
              <a:t>Wenn</a:t>
            </a:r>
            <a:r>
              <a:rPr sz="1600" spc="-5" dirty="0">
                <a:latin typeface="Cambria"/>
                <a:cs typeface="Cambria"/>
              </a:rPr>
              <a:t> Sie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Fragen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zur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Anwendung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des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Rechts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im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Einzelfall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haben,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dann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wenden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Sie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sich</a:t>
            </a:r>
            <a:endParaRPr sz="1600" dirty="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latin typeface="Cambria"/>
                <a:cs typeface="Cambria"/>
              </a:rPr>
              <a:t>an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Office</a:t>
            </a:r>
            <a:r>
              <a:rPr sz="1600" b="1" spc="2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of Risk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and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Compliance</a:t>
            </a:r>
            <a:r>
              <a:rPr sz="1600" b="1" spc="25" dirty="0">
                <a:latin typeface="Cambria"/>
                <a:cs typeface="Cambria"/>
              </a:rPr>
              <a:t> </a:t>
            </a:r>
            <a:r>
              <a:rPr lang="en-US" sz="1600" spc="25" dirty="0">
                <a:latin typeface="Cambria"/>
                <a:cs typeface="Cambria"/>
              </a:rPr>
              <a:t>(</a:t>
            </a:r>
            <a:r>
              <a:rPr lang="en-US" sz="1600" spc="-10" dirty="0">
                <a:latin typeface="Open Sans"/>
                <a:cs typeface="Cambria"/>
                <a:hlinkClick r:id="rId3"/>
              </a:rPr>
              <a:t>MTS_Risk_&amp;_Compliance@mts.com</a:t>
            </a:r>
            <a:r>
              <a:rPr lang="en-US" sz="1600" spc="-10" dirty="0">
                <a:latin typeface="Open Sans"/>
                <a:cs typeface="Cambria"/>
              </a:rPr>
              <a:t>) </a:t>
            </a:r>
            <a:r>
              <a:rPr sz="1600" spc="-10" dirty="0" err="1">
                <a:latin typeface="Cambria"/>
                <a:cs typeface="Cambria"/>
              </a:rPr>
              <a:t>für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Anleitungen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Beratung.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 dirty="0">
              <a:latin typeface="Cambria"/>
              <a:cs typeface="Cambria"/>
            </a:endParaRPr>
          </a:p>
          <a:p>
            <a:pPr marL="23495" marR="925194">
              <a:lnSpc>
                <a:spcPct val="100000"/>
              </a:lnSpc>
              <a:spcBef>
                <a:spcPts val="1345"/>
              </a:spcBef>
            </a:pPr>
            <a:endParaRPr lang="en-US" sz="1600" spc="-20" dirty="0">
              <a:latin typeface="Cambria"/>
              <a:cs typeface="Cambria"/>
            </a:endParaRPr>
          </a:p>
          <a:p>
            <a:pPr marL="23495" marR="925194">
              <a:lnSpc>
                <a:spcPct val="100000"/>
              </a:lnSpc>
              <a:spcBef>
                <a:spcPts val="1345"/>
              </a:spcBef>
            </a:pPr>
            <a:r>
              <a:rPr sz="1600" spc="-20" dirty="0" err="1">
                <a:latin typeface="Cambria"/>
                <a:cs typeface="Cambria"/>
              </a:rPr>
              <a:t>Für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weiter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Informationen,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beziehen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Sie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sich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auf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entsprechenden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Richtlinien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25" dirty="0" err="1">
                <a:latin typeface="Cambria"/>
                <a:cs typeface="Cambria"/>
              </a:rPr>
              <a:t>Verfahren</a:t>
            </a:r>
            <a:r>
              <a:rPr sz="1600" spc="-25" dirty="0">
                <a:latin typeface="Cambria"/>
                <a:cs typeface="Cambria"/>
              </a:rPr>
              <a:t>: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3163" y="120505"/>
            <a:ext cx="536194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b="0" kern="0" dirty="0">
                <a:solidFill>
                  <a:srgbClr val="C00000"/>
                </a:solidFill>
              </a:rPr>
              <a:t>Der</a:t>
            </a:r>
            <a:r>
              <a:rPr lang="de-DE" b="0" kern="0" spc="-15" dirty="0">
                <a:solidFill>
                  <a:srgbClr val="C00000"/>
                </a:solidFill>
              </a:rPr>
              <a:t> </a:t>
            </a:r>
            <a:r>
              <a:rPr lang="de-DE" b="0" kern="0" spc="-25" dirty="0">
                <a:solidFill>
                  <a:srgbClr val="C00000"/>
                </a:solidFill>
              </a:rPr>
              <a:t>Foreign</a:t>
            </a:r>
            <a:r>
              <a:rPr lang="de-DE" b="0" kern="0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Corrupt</a:t>
            </a:r>
            <a:r>
              <a:rPr lang="de-DE" b="0" kern="0" spc="-5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Practices</a:t>
            </a:r>
            <a:r>
              <a:rPr lang="de-DE" b="0" kern="0" spc="-20" dirty="0">
                <a:solidFill>
                  <a:srgbClr val="C00000"/>
                </a:solidFill>
              </a:rPr>
              <a:t> </a:t>
            </a:r>
            <a:r>
              <a:rPr lang="de-DE" b="0" kern="0" spc="-15" dirty="0">
                <a:solidFill>
                  <a:srgbClr val="C00000"/>
                </a:solidFill>
              </a:rPr>
              <a:t>Act </a:t>
            </a:r>
            <a:r>
              <a:rPr lang="de-DE" b="0" kern="0" spc="-45" dirty="0">
                <a:solidFill>
                  <a:srgbClr val="C00000"/>
                </a:solidFill>
              </a:rPr>
              <a:t>(FCPA)</a:t>
            </a:r>
            <a:br>
              <a:rPr lang="en-US" spc="-5" dirty="0">
                <a:solidFill>
                  <a:srgbClr val="C00000"/>
                </a:solidFill>
              </a:rPr>
            </a:br>
            <a:r>
              <a:rPr sz="2000" b="0" i="1" spc="-5" dirty="0">
                <a:solidFill>
                  <a:srgbClr val="C00000"/>
                </a:solidFill>
              </a:rPr>
              <a:t>Wie</a:t>
            </a:r>
            <a:r>
              <a:rPr sz="2000" b="0" i="1" spc="-25" dirty="0">
                <a:solidFill>
                  <a:srgbClr val="C00000"/>
                </a:solidFill>
              </a:rPr>
              <a:t> </a:t>
            </a:r>
            <a:r>
              <a:rPr sz="2000" b="0" i="1" dirty="0">
                <a:solidFill>
                  <a:srgbClr val="C00000"/>
                </a:solidFill>
              </a:rPr>
              <a:t>ein</a:t>
            </a:r>
            <a:r>
              <a:rPr sz="2000" b="0" i="1" spc="-15" dirty="0">
                <a:solidFill>
                  <a:srgbClr val="C00000"/>
                </a:solidFill>
              </a:rPr>
              <a:t> </a:t>
            </a:r>
            <a:r>
              <a:rPr sz="2000" b="0" i="1" spc="-30" dirty="0">
                <a:solidFill>
                  <a:srgbClr val="C00000"/>
                </a:solidFill>
              </a:rPr>
              <a:t>Vorfall</a:t>
            </a:r>
            <a:r>
              <a:rPr sz="2000" b="0" i="1" spc="-20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gemeldet</a:t>
            </a:r>
            <a:r>
              <a:rPr sz="2000" b="0" i="1" spc="-15" dirty="0">
                <a:solidFill>
                  <a:srgbClr val="C00000"/>
                </a:solidFill>
              </a:rPr>
              <a:t> </a:t>
            </a:r>
            <a:r>
              <a:rPr sz="2000" b="0" i="1" spc="-20" dirty="0">
                <a:solidFill>
                  <a:srgbClr val="C00000"/>
                </a:solidFill>
              </a:rPr>
              <a:t>werden</a:t>
            </a:r>
            <a:r>
              <a:rPr sz="2000" b="0" i="1" spc="-5" dirty="0">
                <a:solidFill>
                  <a:srgbClr val="C00000"/>
                </a:solidFill>
              </a:rPr>
              <a:t> </a:t>
            </a:r>
            <a:r>
              <a:rPr sz="2000" b="0" i="1" dirty="0">
                <a:solidFill>
                  <a:srgbClr val="C00000"/>
                </a:solidFill>
              </a:rPr>
              <a:t>kann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BD22C4-4566-40AA-B5B6-C0D4612B4C96}"/>
              </a:ext>
            </a:extLst>
          </p:cNvPr>
          <p:cNvSpPr/>
          <p:nvPr/>
        </p:nvSpPr>
        <p:spPr>
          <a:xfrm>
            <a:off x="401759" y="5206641"/>
            <a:ext cx="3647441" cy="5882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"/>
              </a:rPr>
              <a:t>ORC-010 FCPA </a:t>
            </a:r>
            <a:r>
              <a:rPr lang="en-US" sz="1400" spc="-5" dirty="0" err="1">
                <a:latin typeface="Cambria"/>
                <a:cs typeface="Cambria"/>
              </a:rPr>
              <a:t>Konformitätsrichtlinie</a:t>
            </a:r>
            <a:r>
              <a:rPr lang="en-US" sz="1400" spc="-5" dirty="0">
                <a:latin typeface="Cambria"/>
                <a:cs typeface="Cambria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Open Sans"/>
              </a:rPr>
              <a:t>Supporting ORC-010 Procedures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D5E12D-E21E-437F-9DFF-9FB3AE76AA28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5977" y="2162923"/>
            <a:ext cx="7632700" cy="1042669"/>
          </a:xfrm>
          <a:custGeom>
            <a:avLst/>
            <a:gdLst/>
            <a:ahLst/>
            <a:cxnLst/>
            <a:rect l="l" t="t" r="r" b="b"/>
            <a:pathLst>
              <a:path w="7632700" h="1042669">
                <a:moveTo>
                  <a:pt x="7632446" y="0"/>
                </a:moveTo>
                <a:lnTo>
                  <a:pt x="0" y="0"/>
                </a:lnTo>
                <a:lnTo>
                  <a:pt x="0" y="885202"/>
                </a:lnTo>
                <a:lnTo>
                  <a:pt x="0" y="1042428"/>
                </a:lnTo>
                <a:lnTo>
                  <a:pt x="1650936" y="1042428"/>
                </a:lnTo>
                <a:lnTo>
                  <a:pt x="1650936" y="885202"/>
                </a:lnTo>
                <a:lnTo>
                  <a:pt x="3174542" y="885202"/>
                </a:lnTo>
                <a:lnTo>
                  <a:pt x="3174542" y="1042428"/>
                </a:lnTo>
                <a:lnTo>
                  <a:pt x="3181667" y="1042428"/>
                </a:lnTo>
                <a:lnTo>
                  <a:pt x="3181667" y="885202"/>
                </a:lnTo>
                <a:lnTo>
                  <a:pt x="4754054" y="885202"/>
                </a:lnTo>
                <a:lnTo>
                  <a:pt x="4754054" y="1042428"/>
                </a:lnTo>
                <a:lnTo>
                  <a:pt x="4761166" y="1042428"/>
                </a:lnTo>
                <a:lnTo>
                  <a:pt x="4761166" y="885202"/>
                </a:lnTo>
                <a:lnTo>
                  <a:pt x="7632446" y="885202"/>
                </a:lnTo>
                <a:lnTo>
                  <a:pt x="7632446" y="0"/>
                </a:lnTo>
                <a:close/>
              </a:path>
            </a:pathLst>
          </a:custGeom>
          <a:solidFill>
            <a:srgbClr val="CC15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5970" marR="5080" indent="-19958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MTS</a:t>
            </a:r>
            <a:r>
              <a:rPr spc="10" dirty="0"/>
              <a:t> </a:t>
            </a:r>
            <a:r>
              <a:rPr spc="-5" dirty="0"/>
              <a:t>ist</a:t>
            </a:r>
            <a:r>
              <a:rPr spc="5" dirty="0"/>
              <a:t> </a:t>
            </a:r>
            <a:r>
              <a:rPr spc="-5" dirty="0"/>
              <a:t>eine</a:t>
            </a:r>
            <a:r>
              <a:rPr dirty="0"/>
              <a:t> </a:t>
            </a:r>
            <a:r>
              <a:rPr spc="-10" dirty="0"/>
              <a:t>Firma,</a:t>
            </a:r>
            <a:r>
              <a:rPr spc="35" dirty="0"/>
              <a:t> </a:t>
            </a:r>
            <a:r>
              <a:rPr spc="-5" dirty="0"/>
              <a:t>in</a:t>
            </a:r>
            <a:r>
              <a:rPr dirty="0"/>
              <a:t> </a:t>
            </a:r>
            <a:r>
              <a:rPr spc="-10" dirty="0"/>
              <a:t>der</a:t>
            </a:r>
            <a:r>
              <a:rPr spc="15" dirty="0"/>
              <a:t> </a:t>
            </a:r>
            <a:r>
              <a:rPr spc="-10" dirty="0"/>
              <a:t>wir</a:t>
            </a:r>
            <a:r>
              <a:rPr dirty="0"/>
              <a:t> </a:t>
            </a:r>
            <a:r>
              <a:rPr spc="-10" dirty="0"/>
              <a:t>offen</a:t>
            </a:r>
            <a:r>
              <a:rPr spc="20" dirty="0"/>
              <a:t> </a:t>
            </a:r>
            <a:r>
              <a:rPr spc="-5" dirty="0"/>
              <a:t>über</a:t>
            </a:r>
            <a:r>
              <a:rPr spc="10" dirty="0"/>
              <a:t> </a:t>
            </a:r>
            <a:r>
              <a:rPr spc="-5" dirty="0"/>
              <a:t>Risiken </a:t>
            </a:r>
            <a:r>
              <a:rPr spc="-10" dirty="0"/>
              <a:t>und</a:t>
            </a:r>
            <a:r>
              <a:rPr spc="10" dirty="0"/>
              <a:t> </a:t>
            </a:r>
            <a:r>
              <a:rPr spc="-10" dirty="0"/>
              <a:t>Herausforderungen</a:t>
            </a:r>
            <a:r>
              <a:rPr spc="65" dirty="0"/>
              <a:t> </a:t>
            </a:r>
            <a:r>
              <a:rPr spc="-10" dirty="0"/>
              <a:t>sprechen, </a:t>
            </a:r>
            <a:r>
              <a:rPr spc="-340" dirty="0"/>
              <a:t> </a:t>
            </a:r>
            <a:r>
              <a:rPr spc="-10" dirty="0"/>
              <a:t>die</a:t>
            </a:r>
            <a:r>
              <a:rPr spc="-5" dirty="0"/>
              <a:t> </a:t>
            </a:r>
            <a:r>
              <a:rPr spc="-10" dirty="0"/>
              <a:t>Mitarbeiter</a:t>
            </a:r>
            <a:r>
              <a:rPr spc="15" dirty="0"/>
              <a:t> </a:t>
            </a:r>
            <a:r>
              <a:rPr spc="-10" dirty="0"/>
              <a:t>am</a:t>
            </a:r>
            <a:r>
              <a:rPr spc="10" dirty="0"/>
              <a:t> </a:t>
            </a:r>
            <a:r>
              <a:rPr spc="-5" dirty="0"/>
              <a:t>Arbeitsplatz</a:t>
            </a:r>
            <a:r>
              <a:rPr spc="5" dirty="0"/>
              <a:t> </a:t>
            </a:r>
            <a:r>
              <a:rPr spc="-5" dirty="0"/>
              <a:t>erleben.</a:t>
            </a:r>
          </a:p>
          <a:p>
            <a:pPr marL="38100">
              <a:lnSpc>
                <a:spcPct val="100000"/>
              </a:lnSpc>
            </a:pPr>
            <a:endParaRPr sz="1800"/>
          </a:p>
          <a:p>
            <a:pPr marL="38100">
              <a:lnSpc>
                <a:spcPct val="100000"/>
              </a:lnSpc>
            </a:pPr>
            <a:endParaRPr sz="1900"/>
          </a:p>
          <a:p>
            <a:pPr marL="2718435" marR="297180" indent="-2254885">
              <a:lnSpc>
                <a:spcPts val="2110"/>
              </a:lnSpc>
            </a:pPr>
            <a:r>
              <a:rPr sz="2000" spc="-5" dirty="0"/>
              <a:t>Es</a:t>
            </a:r>
            <a:r>
              <a:rPr sz="2000" dirty="0"/>
              <a:t> gibt</a:t>
            </a:r>
            <a:r>
              <a:rPr sz="2000" spc="5" dirty="0"/>
              <a:t> </a:t>
            </a:r>
            <a:r>
              <a:rPr sz="2000" spc="-5" dirty="0"/>
              <a:t>verschiedene</a:t>
            </a:r>
            <a:r>
              <a:rPr sz="2000" spc="-15" dirty="0"/>
              <a:t> </a:t>
            </a:r>
            <a:r>
              <a:rPr sz="2000" spc="-10" dirty="0"/>
              <a:t>Möglichkeiten,</a:t>
            </a:r>
            <a:r>
              <a:rPr sz="2000" spc="-40" dirty="0"/>
              <a:t> </a:t>
            </a:r>
            <a:r>
              <a:rPr sz="2000" spc="-5" dirty="0"/>
              <a:t>wie</a:t>
            </a:r>
            <a:r>
              <a:rPr sz="2000" spc="5" dirty="0"/>
              <a:t> </a:t>
            </a:r>
            <a:r>
              <a:rPr sz="2000" dirty="0"/>
              <a:t>ein</a:t>
            </a:r>
            <a:r>
              <a:rPr sz="2000" spc="-5" dirty="0"/>
              <a:t> </a:t>
            </a:r>
            <a:r>
              <a:rPr sz="2000" spc="-30" dirty="0"/>
              <a:t>Vorfall</a:t>
            </a:r>
            <a:r>
              <a:rPr sz="2000" spc="15" dirty="0"/>
              <a:t> </a:t>
            </a:r>
            <a:r>
              <a:rPr sz="2000" dirty="0"/>
              <a:t>gemeldet </a:t>
            </a:r>
            <a:r>
              <a:rPr sz="2000" spc="-425" dirty="0"/>
              <a:t> </a:t>
            </a:r>
            <a:r>
              <a:rPr sz="2000" spc="-15" dirty="0"/>
              <a:t>werden</a:t>
            </a:r>
            <a:r>
              <a:rPr sz="2000" spc="-35" dirty="0"/>
              <a:t> </a:t>
            </a:r>
            <a:r>
              <a:rPr sz="2000" dirty="0"/>
              <a:t>kann,</a:t>
            </a:r>
            <a:r>
              <a:rPr sz="2000" spc="-10" dirty="0"/>
              <a:t> </a:t>
            </a:r>
            <a:r>
              <a:rPr sz="2000" spc="-5" dirty="0"/>
              <a:t>wie</a:t>
            </a:r>
            <a:r>
              <a:rPr sz="2000" spc="-15" dirty="0"/>
              <a:t> </a:t>
            </a:r>
            <a:r>
              <a:rPr sz="2000" dirty="0"/>
              <a:t>z.B.</a:t>
            </a:r>
            <a:endParaRPr sz="2000"/>
          </a:p>
        </p:txBody>
      </p:sp>
      <p:grpSp>
        <p:nvGrpSpPr>
          <p:cNvPr id="5" name="object 5"/>
          <p:cNvGrpSpPr/>
          <p:nvPr/>
        </p:nvGrpSpPr>
        <p:grpSpPr>
          <a:xfrm>
            <a:off x="825461" y="3035426"/>
            <a:ext cx="1666875" cy="1598295"/>
            <a:chOff x="825461" y="3035426"/>
            <a:chExt cx="1666875" cy="1598295"/>
          </a:xfrm>
        </p:grpSpPr>
        <p:sp>
          <p:nvSpPr>
            <p:cNvPr id="6" name="object 6"/>
            <p:cNvSpPr/>
            <p:nvPr/>
          </p:nvSpPr>
          <p:spPr>
            <a:xfrm>
              <a:off x="838161" y="3048126"/>
              <a:ext cx="1641475" cy="1572895"/>
            </a:xfrm>
            <a:custGeom>
              <a:avLst/>
              <a:gdLst/>
              <a:ahLst/>
              <a:cxnLst/>
              <a:rect l="l" t="t" r="r" b="b"/>
              <a:pathLst>
                <a:path w="1641475" h="1572895">
                  <a:moveTo>
                    <a:pt x="1640966" y="0"/>
                  </a:moveTo>
                  <a:lnTo>
                    <a:pt x="0" y="0"/>
                  </a:lnTo>
                  <a:lnTo>
                    <a:pt x="0" y="1572514"/>
                  </a:lnTo>
                  <a:lnTo>
                    <a:pt x="1640966" y="1572514"/>
                  </a:lnTo>
                  <a:lnTo>
                    <a:pt x="164096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8161" y="3048126"/>
              <a:ext cx="1641475" cy="1572895"/>
            </a:xfrm>
            <a:custGeom>
              <a:avLst/>
              <a:gdLst/>
              <a:ahLst/>
              <a:cxnLst/>
              <a:rect l="l" t="t" r="r" b="b"/>
              <a:pathLst>
                <a:path w="1641475" h="1572895">
                  <a:moveTo>
                    <a:pt x="0" y="1572514"/>
                  </a:moveTo>
                  <a:lnTo>
                    <a:pt x="1640966" y="1572514"/>
                  </a:lnTo>
                  <a:lnTo>
                    <a:pt x="1640966" y="0"/>
                  </a:lnTo>
                  <a:lnTo>
                    <a:pt x="0" y="0"/>
                  </a:lnTo>
                  <a:lnTo>
                    <a:pt x="0" y="157251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37284" y="3681729"/>
            <a:ext cx="84264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mbria"/>
                <a:cs typeface="Cambria"/>
              </a:rPr>
              <a:t>Manager</a:t>
            </a:r>
            <a:endParaRPr sz="16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474214" y="3035426"/>
            <a:ext cx="1549400" cy="1598295"/>
            <a:chOff x="2474214" y="3035426"/>
            <a:chExt cx="1549400" cy="1598295"/>
          </a:xfrm>
        </p:grpSpPr>
        <p:sp>
          <p:nvSpPr>
            <p:cNvPr id="10" name="object 10"/>
            <p:cNvSpPr/>
            <p:nvPr/>
          </p:nvSpPr>
          <p:spPr>
            <a:xfrm>
              <a:off x="2486914" y="3048126"/>
              <a:ext cx="1524000" cy="1572895"/>
            </a:xfrm>
            <a:custGeom>
              <a:avLst/>
              <a:gdLst/>
              <a:ahLst/>
              <a:cxnLst/>
              <a:rect l="l" t="t" r="r" b="b"/>
              <a:pathLst>
                <a:path w="1524000" h="1572895">
                  <a:moveTo>
                    <a:pt x="1523618" y="0"/>
                  </a:moveTo>
                  <a:lnTo>
                    <a:pt x="0" y="0"/>
                  </a:lnTo>
                  <a:lnTo>
                    <a:pt x="0" y="1572514"/>
                  </a:lnTo>
                  <a:lnTo>
                    <a:pt x="1523618" y="1572514"/>
                  </a:lnTo>
                  <a:lnTo>
                    <a:pt x="152361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86914" y="3048126"/>
              <a:ext cx="1524000" cy="1572895"/>
            </a:xfrm>
            <a:custGeom>
              <a:avLst/>
              <a:gdLst/>
              <a:ahLst/>
              <a:cxnLst/>
              <a:rect l="l" t="t" r="r" b="b"/>
              <a:pathLst>
                <a:path w="1524000" h="1572895">
                  <a:moveTo>
                    <a:pt x="0" y="1572514"/>
                  </a:moveTo>
                  <a:lnTo>
                    <a:pt x="1523618" y="1572514"/>
                  </a:lnTo>
                  <a:lnTo>
                    <a:pt x="1523618" y="0"/>
                  </a:lnTo>
                  <a:lnTo>
                    <a:pt x="0" y="0"/>
                  </a:lnTo>
                  <a:lnTo>
                    <a:pt x="0" y="157251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790189" y="3574541"/>
            <a:ext cx="916940" cy="4838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7145" marR="5080" indent="-5080">
              <a:lnSpc>
                <a:spcPts val="1689"/>
              </a:lnSpc>
              <a:spcBef>
                <a:spcPts val="340"/>
              </a:spcBef>
            </a:pPr>
            <a:r>
              <a:rPr sz="1600" b="1" spc="-40" dirty="0">
                <a:latin typeface="Cambria"/>
                <a:cs typeface="Cambria"/>
              </a:rPr>
              <a:t>P</a:t>
            </a:r>
            <a:r>
              <a:rPr sz="1600" b="1" spc="-5" dirty="0">
                <a:latin typeface="Cambria"/>
                <a:cs typeface="Cambria"/>
              </a:rPr>
              <a:t>ersona</a:t>
            </a:r>
            <a:r>
              <a:rPr sz="1600" b="1" spc="-10" dirty="0">
                <a:latin typeface="Cambria"/>
                <a:cs typeface="Cambria"/>
              </a:rPr>
              <a:t>l</a:t>
            </a:r>
            <a:r>
              <a:rPr sz="1600" b="1" spc="-5" dirty="0">
                <a:latin typeface="Cambria"/>
                <a:cs typeface="Cambria"/>
              </a:rPr>
              <a:t>-  </a:t>
            </a:r>
            <a:r>
              <a:rPr sz="1600" b="1" spc="-10" dirty="0">
                <a:latin typeface="Cambria"/>
                <a:cs typeface="Cambria"/>
              </a:rPr>
              <a:t>ab</a:t>
            </a:r>
            <a:r>
              <a:rPr sz="1600" b="1" spc="-25" dirty="0">
                <a:latin typeface="Cambria"/>
                <a:cs typeface="Cambria"/>
              </a:rPr>
              <a:t>t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i</a:t>
            </a:r>
            <a:r>
              <a:rPr sz="1600" b="1" spc="-10" dirty="0">
                <a:latin typeface="Cambria"/>
                <a:cs typeface="Cambria"/>
              </a:rPr>
              <a:t>lu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5" dirty="0">
                <a:latin typeface="Cambria"/>
                <a:cs typeface="Cambria"/>
              </a:rPr>
              <a:t>g</a:t>
            </a:r>
            <a:endParaRPr sz="1600">
              <a:latin typeface="Cambria"/>
              <a:cs typeface="Cambr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004945" y="3035426"/>
            <a:ext cx="1598295" cy="1598295"/>
            <a:chOff x="4004945" y="3035426"/>
            <a:chExt cx="1598295" cy="1598295"/>
          </a:xfrm>
        </p:grpSpPr>
        <p:sp>
          <p:nvSpPr>
            <p:cNvPr id="14" name="object 14"/>
            <p:cNvSpPr/>
            <p:nvPr/>
          </p:nvSpPr>
          <p:spPr>
            <a:xfrm>
              <a:off x="4017645" y="3048126"/>
              <a:ext cx="1572895" cy="1572895"/>
            </a:xfrm>
            <a:custGeom>
              <a:avLst/>
              <a:gdLst/>
              <a:ahLst/>
              <a:cxnLst/>
              <a:rect l="l" t="t" r="r" b="b"/>
              <a:pathLst>
                <a:path w="1572895" h="1572895">
                  <a:moveTo>
                    <a:pt x="1572387" y="0"/>
                  </a:moveTo>
                  <a:lnTo>
                    <a:pt x="0" y="0"/>
                  </a:lnTo>
                  <a:lnTo>
                    <a:pt x="0" y="1572514"/>
                  </a:lnTo>
                  <a:lnTo>
                    <a:pt x="1572387" y="1572514"/>
                  </a:lnTo>
                  <a:lnTo>
                    <a:pt x="157238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17645" y="3048126"/>
              <a:ext cx="1572895" cy="1572895"/>
            </a:xfrm>
            <a:custGeom>
              <a:avLst/>
              <a:gdLst/>
              <a:ahLst/>
              <a:cxnLst/>
              <a:rect l="l" t="t" r="r" b="b"/>
              <a:pathLst>
                <a:path w="1572895" h="1572895">
                  <a:moveTo>
                    <a:pt x="0" y="1572514"/>
                  </a:moveTo>
                  <a:lnTo>
                    <a:pt x="1572387" y="1572514"/>
                  </a:lnTo>
                  <a:lnTo>
                    <a:pt x="1572387" y="0"/>
                  </a:lnTo>
                  <a:lnTo>
                    <a:pt x="0" y="0"/>
                  </a:lnTo>
                  <a:lnTo>
                    <a:pt x="0" y="157251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379214" y="3359911"/>
            <a:ext cx="851535" cy="912494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065" marR="5080" indent="-2540" algn="ctr">
              <a:lnSpc>
                <a:spcPct val="88000"/>
              </a:lnSpc>
              <a:spcBef>
                <a:spcPts val="325"/>
              </a:spcBef>
            </a:pPr>
            <a:r>
              <a:rPr sz="1600" b="1" spc="-5" dirty="0">
                <a:latin typeface="Cambria"/>
                <a:cs typeface="Cambria"/>
              </a:rPr>
              <a:t>Lokale 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Busi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5" dirty="0">
                <a:latin typeface="Cambria"/>
                <a:cs typeface="Cambria"/>
              </a:rPr>
              <a:t>ess  </a:t>
            </a:r>
            <a:r>
              <a:rPr sz="1600" b="1" spc="-10" dirty="0">
                <a:latin typeface="Cambria"/>
                <a:cs typeface="Cambria"/>
              </a:rPr>
              <a:t>Ethik 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Komitee</a:t>
            </a:r>
            <a:endParaRPr sz="1600" dirty="0">
              <a:latin typeface="Cambria"/>
              <a:cs typeface="Cambr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584444" y="3035426"/>
            <a:ext cx="1400810" cy="1598295"/>
            <a:chOff x="5584444" y="3035426"/>
            <a:chExt cx="1400810" cy="1598295"/>
          </a:xfrm>
        </p:grpSpPr>
        <p:sp>
          <p:nvSpPr>
            <p:cNvPr id="18" name="object 18"/>
            <p:cNvSpPr/>
            <p:nvPr/>
          </p:nvSpPr>
          <p:spPr>
            <a:xfrm>
              <a:off x="5597144" y="3048126"/>
              <a:ext cx="1375410" cy="1572895"/>
            </a:xfrm>
            <a:custGeom>
              <a:avLst/>
              <a:gdLst/>
              <a:ahLst/>
              <a:cxnLst/>
              <a:rect l="l" t="t" r="r" b="b"/>
              <a:pathLst>
                <a:path w="1375409" h="1572895">
                  <a:moveTo>
                    <a:pt x="1375155" y="0"/>
                  </a:moveTo>
                  <a:lnTo>
                    <a:pt x="0" y="0"/>
                  </a:lnTo>
                  <a:lnTo>
                    <a:pt x="0" y="1572514"/>
                  </a:lnTo>
                  <a:lnTo>
                    <a:pt x="1375155" y="1572514"/>
                  </a:lnTo>
                  <a:lnTo>
                    <a:pt x="13751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97144" y="3048126"/>
              <a:ext cx="1375410" cy="1572895"/>
            </a:xfrm>
            <a:custGeom>
              <a:avLst/>
              <a:gdLst/>
              <a:ahLst/>
              <a:cxnLst/>
              <a:rect l="l" t="t" r="r" b="b"/>
              <a:pathLst>
                <a:path w="1375409" h="1572895">
                  <a:moveTo>
                    <a:pt x="0" y="1572514"/>
                  </a:moveTo>
                  <a:lnTo>
                    <a:pt x="1375155" y="1572514"/>
                  </a:lnTo>
                  <a:lnTo>
                    <a:pt x="1375155" y="0"/>
                  </a:lnTo>
                  <a:lnTo>
                    <a:pt x="0" y="0"/>
                  </a:lnTo>
                  <a:lnTo>
                    <a:pt x="0" y="157251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728461" y="3467227"/>
            <a:ext cx="1113155" cy="69913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1270" algn="ctr">
              <a:lnSpc>
                <a:spcPct val="88200"/>
              </a:lnSpc>
              <a:spcBef>
                <a:spcPts val="320"/>
              </a:spcBef>
            </a:pPr>
            <a:r>
              <a:rPr sz="1600" b="1" spc="-15" dirty="0">
                <a:latin typeface="Cambria"/>
                <a:cs typeface="Cambria"/>
              </a:rPr>
              <a:t>Büro</a:t>
            </a:r>
            <a:r>
              <a:rPr sz="1600" b="1" spc="-1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Risk 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and 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25" dirty="0">
                <a:latin typeface="Cambria"/>
                <a:cs typeface="Cambria"/>
              </a:rPr>
              <a:t>C</a:t>
            </a:r>
            <a:r>
              <a:rPr sz="1600" b="1" spc="-10" dirty="0">
                <a:latin typeface="Cambria"/>
                <a:cs typeface="Cambria"/>
              </a:rPr>
              <a:t>om</a:t>
            </a:r>
            <a:r>
              <a:rPr sz="1600" b="1" spc="-20" dirty="0">
                <a:latin typeface="Cambria"/>
                <a:cs typeface="Cambria"/>
              </a:rPr>
              <a:t>p</a:t>
            </a:r>
            <a:r>
              <a:rPr sz="1600" b="1" spc="-10" dirty="0">
                <a:latin typeface="Cambria"/>
                <a:cs typeface="Cambria"/>
              </a:rPr>
              <a:t>lia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25" dirty="0">
                <a:latin typeface="Cambria"/>
                <a:cs typeface="Cambria"/>
              </a:rPr>
              <a:t>c</a:t>
            </a:r>
            <a:r>
              <a:rPr sz="1600" b="1" spc="-5" dirty="0">
                <a:latin typeface="Cambria"/>
                <a:cs typeface="Cambria"/>
              </a:rPr>
              <a:t>e</a:t>
            </a:r>
            <a:endParaRPr sz="1600">
              <a:latin typeface="Cambria"/>
              <a:cs typeface="Cambri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941311" y="3032632"/>
            <a:ext cx="1539875" cy="1603375"/>
            <a:chOff x="6941311" y="3032632"/>
            <a:chExt cx="1539875" cy="1603375"/>
          </a:xfrm>
        </p:grpSpPr>
        <p:sp>
          <p:nvSpPr>
            <p:cNvPr id="22" name="object 22"/>
            <p:cNvSpPr/>
            <p:nvPr/>
          </p:nvSpPr>
          <p:spPr>
            <a:xfrm>
              <a:off x="6954011" y="3045332"/>
              <a:ext cx="1514475" cy="1577975"/>
            </a:xfrm>
            <a:custGeom>
              <a:avLst/>
              <a:gdLst/>
              <a:ahLst/>
              <a:cxnLst/>
              <a:rect l="l" t="t" r="r" b="b"/>
              <a:pathLst>
                <a:path w="1514475" h="1577975">
                  <a:moveTo>
                    <a:pt x="1514348" y="0"/>
                  </a:moveTo>
                  <a:lnTo>
                    <a:pt x="0" y="0"/>
                  </a:lnTo>
                  <a:lnTo>
                    <a:pt x="0" y="1577847"/>
                  </a:lnTo>
                  <a:lnTo>
                    <a:pt x="1514348" y="1577847"/>
                  </a:lnTo>
                  <a:lnTo>
                    <a:pt x="151434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54011" y="3045332"/>
              <a:ext cx="1514475" cy="1577975"/>
            </a:xfrm>
            <a:custGeom>
              <a:avLst/>
              <a:gdLst/>
              <a:ahLst/>
              <a:cxnLst/>
              <a:rect l="l" t="t" r="r" b="b"/>
              <a:pathLst>
                <a:path w="1514475" h="1577975">
                  <a:moveTo>
                    <a:pt x="0" y="1577847"/>
                  </a:moveTo>
                  <a:lnTo>
                    <a:pt x="1514348" y="1577847"/>
                  </a:lnTo>
                  <a:lnTo>
                    <a:pt x="1514348" y="0"/>
                  </a:lnTo>
                  <a:lnTo>
                    <a:pt x="0" y="0"/>
                  </a:lnTo>
                  <a:lnTo>
                    <a:pt x="0" y="157784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287006" y="3467227"/>
            <a:ext cx="851535" cy="69913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56515" marR="5080" indent="-44450" algn="just">
              <a:lnSpc>
                <a:spcPct val="88200"/>
              </a:lnSpc>
              <a:spcBef>
                <a:spcPts val="320"/>
              </a:spcBef>
            </a:pPr>
            <a:r>
              <a:rPr sz="1600" b="1" spc="-15" dirty="0">
                <a:latin typeface="Cambria"/>
                <a:cs typeface="Cambria"/>
              </a:rPr>
              <a:t>Büro</a:t>
            </a:r>
            <a:r>
              <a:rPr sz="1600" b="1" spc="-6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des </a:t>
            </a:r>
            <a:r>
              <a:rPr sz="1600" b="1" spc="-34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General 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Counsel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5977" y="4612792"/>
            <a:ext cx="7632700" cy="175260"/>
          </a:xfrm>
          <a:custGeom>
            <a:avLst/>
            <a:gdLst/>
            <a:ahLst/>
            <a:cxnLst/>
            <a:rect l="l" t="t" r="r" b="b"/>
            <a:pathLst>
              <a:path w="7632700" h="175260">
                <a:moveTo>
                  <a:pt x="7632446" y="0"/>
                </a:moveTo>
                <a:lnTo>
                  <a:pt x="0" y="0"/>
                </a:lnTo>
                <a:lnTo>
                  <a:pt x="0" y="174726"/>
                </a:lnTo>
                <a:lnTo>
                  <a:pt x="7632446" y="174726"/>
                </a:lnTo>
                <a:lnTo>
                  <a:pt x="7632446" y="0"/>
                </a:lnTo>
                <a:close/>
              </a:path>
            </a:pathLst>
          </a:custGeom>
          <a:solidFill>
            <a:srgbClr val="CC15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82192" y="5158866"/>
            <a:ext cx="732472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452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mbria"/>
                <a:cs typeface="Cambria"/>
              </a:rPr>
              <a:t>Wir</a:t>
            </a:r>
            <a:r>
              <a:rPr sz="1600" b="1" spc="-1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sitzen</a:t>
            </a:r>
            <a:r>
              <a:rPr sz="1600" b="1" spc="-10" dirty="0">
                <a:latin typeface="Cambria"/>
                <a:cs typeface="Cambria"/>
              </a:rPr>
              <a:t> alle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im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selben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Boot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und</a:t>
            </a:r>
            <a:r>
              <a:rPr sz="1600" b="1" spc="15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es gibt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viele</a:t>
            </a:r>
            <a:r>
              <a:rPr sz="1600" b="1" spc="-1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Möglichkeiten,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um 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Herausforderungen</a:t>
            </a:r>
            <a:r>
              <a:rPr sz="1600" b="1" spc="5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zu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begegnen</a:t>
            </a:r>
            <a:r>
              <a:rPr sz="1600" b="1" spc="3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-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also</a:t>
            </a:r>
            <a:r>
              <a:rPr sz="1600" b="1" spc="2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bitte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stellen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Sie</a:t>
            </a:r>
            <a:r>
              <a:rPr sz="1600" b="1" spc="15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Fragen</a:t>
            </a:r>
            <a:r>
              <a:rPr sz="1600" b="1" spc="3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und</a:t>
            </a:r>
            <a:r>
              <a:rPr sz="1600" b="1" spc="15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„Speak</a:t>
            </a:r>
            <a:r>
              <a:rPr sz="1600" b="1" spc="3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Up“!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32" name="object 9">
            <a:extLst>
              <a:ext uri="{FF2B5EF4-FFF2-40B4-BE49-F238E27FC236}">
                <a16:creationId xmlns:a16="http://schemas.microsoft.com/office/drawing/2014/main" id="{5CC3667D-D307-497D-9903-B0D28041FE05}"/>
              </a:ext>
            </a:extLst>
          </p:cNvPr>
          <p:cNvSpPr txBox="1">
            <a:spLocks/>
          </p:cNvSpPr>
          <p:nvPr/>
        </p:nvSpPr>
        <p:spPr>
          <a:xfrm>
            <a:off x="423163" y="120505"/>
            <a:ext cx="536194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mbria"/>
                <a:ea typeface="+mj-ea"/>
                <a:cs typeface="Cambri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de-DE" b="0" kern="0" dirty="0">
                <a:solidFill>
                  <a:srgbClr val="C00000"/>
                </a:solidFill>
              </a:rPr>
              <a:t>Der</a:t>
            </a:r>
            <a:r>
              <a:rPr lang="de-DE" b="0" kern="0" spc="-15" dirty="0">
                <a:solidFill>
                  <a:srgbClr val="C00000"/>
                </a:solidFill>
              </a:rPr>
              <a:t> </a:t>
            </a:r>
            <a:r>
              <a:rPr lang="de-DE" b="0" kern="0" spc="-25" dirty="0">
                <a:solidFill>
                  <a:srgbClr val="C00000"/>
                </a:solidFill>
              </a:rPr>
              <a:t>Foreign</a:t>
            </a:r>
            <a:r>
              <a:rPr lang="de-DE" b="0" kern="0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Corrupt</a:t>
            </a:r>
            <a:r>
              <a:rPr lang="de-DE" b="0" kern="0" spc="-5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Practices</a:t>
            </a:r>
            <a:r>
              <a:rPr lang="de-DE" b="0" kern="0" spc="-20" dirty="0">
                <a:solidFill>
                  <a:srgbClr val="C00000"/>
                </a:solidFill>
              </a:rPr>
              <a:t> </a:t>
            </a:r>
            <a:r>
              <a:rPr lang="de-DE" b="0" kern="0" spc="-15" dirty="0">
                <a:solidFill>
                  <a:srgbClr val="C00000"/>
                </a:solidFill>
              </a:rPr>
              <a:t>Act </a:t>
            </a:r>
            <a:r>
              <a:rPr lang="de-DE" b="0" kern="0" spc="-45" dirty="0">
                <a:solidFill>
                  <a:srgbClr val="C00000"/>
                </a:solidFill>
              </a:rPr>
              <a:t>(FCPA)</a:t>
            </a:r>
            <a:br>
              <a:rPr lang="de-DE" kern="0" spc="-5" dirty="0">
                <a:solidFill>
                  <a:srgbClr val="C00000"/>
                </a:solidFill>
              </a:rPr>
            </a:br>
            <a:r>
              <a:rPr lang="de-DE" sz="2000" b="0" i="1" kern="0" spc="-5" dirty="0">
                <a:solidFill>
                  <a:srgbClr val="C00000"/>
                </a:solidFill>
              </a:rPr>
              <a:t>Wie</a:t>
            </a:r>
            <a:r>
              <a:rPr lang="de-DE" sz="2000" b="0" i="1" kern="0" spc="-25" dirty="0">
                <a:solidFill>
                  <a:srgbClr val="C00000"/>
                </a:solidFill>
              </a:rPr>
              <a:t> </a:t>
            </a:r>
            <a:r>
              <a:rPr lang="de-DE" sz="2000" b="0" i="1" kern="0" dirty="0">
                <a:solidFill>
                  <a:srgbClr val="C00000"/>
                </a:solidFill>
              </a:rPr>
              <a:t>ein</a:t>
            </a:r>
            <a:r>
              <a:rPr lang="de-DE" sz="2000" b="0" i="1" kern="0" spc="-15" dirty="0">
                <a:solidFill>
                  <a:srgbClr val="C00000"/>
                </a:solidFill>
              </a:rPr>
              <a:t> </a:t>
            </a:r>
            <a:r>
              <a:rPr lang="de-DE" sz="2000" b="0" i="1" kern="0" spc="-30" dirty="0">
                <a:solidFill>
                  <a:srgbClr val="C00000"/>
                </a:solidFill>
              </a:rPr>
              <a:t>Vorfall</a:t>
            </a:r>
            <a:r>
              <a:rPr lang="de-DE" sz="2000" b="0" i="1" kern="0" spc="-20" dirty="0">
                <a:solidFill>
                  <a:srgbClr val="C00000"/>
                </a:solidFill>
              </a:rPr>
              <a:t> </a:t>
            </a:r>
            <a:r>
              <a:rPr lang="de-DE" sz="2000" b="0" i="1" kern="0" spc="-5" dirty="0">
                <a:solidFill>
                  <a:srgbClr val="C00000"/>
                </a:solidFill>
              </a:rPr>
              <a:t>gemeldet</a:t>
            </a:r>
            <a:r>
              <a:rPr lang="de-DE" sz="2000" b="0" i="1" kern="0" spc="-15" dirty="0">
                <a:solidFill>
                  <a:srgbClr val="C00000"/>
                </a:solidFill>
              </a:rPr>
              <a:t> </a:t>
            </a:r>
            <a:r>
              <a:rPr lang="de-DE" sz="2000" b="0" i="1" kern="0" spc="-20" dirty="0">
                <a:solidFill>
                  <a:srgbClr val="C00000"/>
                </a:solidFill>
              </a:rPr>
              <a:t>werden</a:t>
            </a:r>
            <a:r>
              <a:rPr lang="de-DE" sz="2000" b="0" i="1" kern="0" spc="-5" dirty="0">
                <a:solidFill>
                  <a:srgbClr val="C00000"/>
                </a:solidFill>
              </a:rPr>
              <a:t> </a:t>
            </a:r>
            <a:r>
              <a:rPr lang="de-DE" sz="2000" b="0" i="1" kern="0" dirty="0">
                <a:solidFill>
                  <a:srgbClr val="C00000"/>
                </a:solidFill>
              </a:rPr>
              <a:t>kann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566435-E68B-4947-A36A-425CA1D45B18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980" y="1371041"/>
            <a:ext cx="752220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Jetzt</a:t>
            </a:r>
            <a:r>
              <a:rPr sz="20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am</a:t>
            </a:r>
            <a:r>
              <a:rPr sz="20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Ende</a:t>
            </a:r>
            <a:r>
              <a:rPr sz="20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dieser</a:t>
            </a:r>
            <a:r>
              <a:rPr sz="20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Fortbildungsmaßnahme,</a:t>
            </a:r>
            <a:r>
              <a:rPr sz="20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denken</a:t>
            </a: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Sie</a:t>
            </a: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daran: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60515" y="2623439"/>
            <a:ext cx="2194560" cy="292608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39369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09"/>
              </a:spcBef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UNSERE</a:t>
            </a:r>
            <a:endParaRPr sz="2000">
              <a:latin typeface="Cambria"/>
              <a:cs typeface="Cambria"/>
            </a:endParaRPr>
          </a:p>
          <a:p>
            <a:pPr marL="1270" algn="ctr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VERPFLICHTUNG</a:t>
            </a:r>
            <a:endParaRPr sz="2000">
              <a:latin typeface="Cambria"/>
              <a:cs typeface="Cambria"/>
            </a:endParaRPr>
          </a:p>
          <a:p>
            <a:pPr marL="101600" marR="94615" indent="1905" algn="ctr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MTS geht engagiert gegen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Bestechung und Korruption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mbria"/>
                <a:cs typeface="Cambria"/>
              </a:rPr>
              <a:t>vor.</a:t>
            </a:r>
            <a:r>
              <a:rPr sz="1200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Wir</a:t>
            </a:r>
            <a:r>
              <a:rPr sz="12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müssen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weltweit</a:t>
            </a:r>
            <a:r>
              <a:rPr sz="1200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eine </a:t>
            </a:r>
            <a:r>
              <a:rPr sz="1200" spc="-2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Vielzahl</a:t>
            </a:r>
            <a:r>
              <a:rPr sz="12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von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internationalen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Gesetzen</a:t>
            </a:r>
            <a:r>
              <a:rPr sz="1200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zur</a:t>
            </a:r>
            <a:r>
              <a:rPr sz="12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Bekämpfung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von </a:t>
            </a:r>
            <a:r>
              <a:rPr sz="1200" spc="-2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Korruption und Bestechung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beachten.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Wir fühlen uns den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höchsten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Maßstäben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an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ein </a:t>
            </a:r>
            <a:r>
              <a:rPr sz="12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ethisch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einwandfreies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mbria"/>
                <a:cs typeface="Cambria"/>
              </a:rPr>
              <a:t>Verhalten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und der</a:t>
            </a:r>
            <a:r>
              <a:rPr sz="12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vollen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Einhaltung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dieser Gesetze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kompromisslos</a:t>
            </a:r>
            <a:r>
              <a:rPr sz="1200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verpflichtet.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115" y="2290317"/>
            <a:ext cx="54660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CC1543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Cambria"/>
                <a:cs typeface="Cambria"/>
              </a:rPr>
              <a:t>Bestechen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Sie</a:t>
            </a:r>
            <a:r>
              <a:rPr sz="1600" b="1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Regierungsbeamte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weder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unmittelbar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noch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mittelbar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einem </a:t>
            </a:r>
            <a:r>
              <a:rPr sz="1600" spc="-10" dirty="0">
                <a:latin typeface="Cambria"/>
                <a:cs typeface="Cambria"/>
              </a:rPr>
              <a:t>unzulässigen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Zweck.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115" y="3119754"/>
            <a:ext cx="3235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C1543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10" dirty="0">
                <a:latin typeface="Cambria"/>
                <a:cs typeface="Cambria"/>
              </a:rPr>
              <a:t>Führen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Sie </a:t>
            </a:r>
            <a:r>
              <a:rPr sz="1600" b="1" spc="-5" dirty="0">
                <a:latin typeface="Cambria"/>
                <a:cs typeface="Cambria"/>
              </a:rPr>
              <a:t>sorgfältig</a:t>
            </a:r>
            <a:r>
              <a:rPr sz="1600" b="1" spc="3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Nachweis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115" y="3704971"/>
            <a:ext cx="54876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C1543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Cambria"/>
                <a:cs typeface="Cambria"/>
              </a:rPr>
              <a:t>Stellen </a:t>
            </a:r>
            <a:r>
              <a:rPr sz="1600" b="1" spc="-10" dirty="0">
                <a:latin typeface="Cambria"/>
                <a:cs typeface="Cambria"/>
              </a:rPr>
              <a:t>Sie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sicher,</a:t>
            </a:r>
            <a:r>
              <a:rPr sz="1600" b="1" spc="2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dass</a:t>
            </a:r>
            <a:r>
              <a:rPr sz="1600" b="1" spc="1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die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Sorgfaltspflicht</a:t>
            </a:r>
            <a:r>
              <a:rPr sz="1600" b="1" spc="7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vor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</a:t>
            </a:r>
            <a:endParaRPr sz="1600">
              <a:latin typeface="Cambria"/>
              <a:cs typeface="Cambria"/>
            </a:endParaRPr>
          </a:p>
          <a:p>
            <a:pPr marL="354965">
              <a:lnSpc>
                <a:spcPct val="100000"/>
              </a:lnSpc>
            </a:pPr>
            <a:r>
              <a:rPr sz="1600" spc="-5" dirty="0">
                <a:latin typeface="Cambria"/>
                <a:cs typeface="Cambria"/>
              </a:rPr>
              <a:t>Zusammenarbeit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mit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unbekannten</a:t>
            </a:r>
            <a:r>
              <a:rPr sz="1600" spc="-5" dirty="0">
                <a:latin typeface="Cambria"/>
                <a:cs typeface="Cambria"/>
              </a:rPr>
              <a:t> Dritten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beachtet </a:t>
            </a:r>
            <a:r>
              <a:rPr sz="1600" spc="-5" dirty="0">
                <a:latin typeface="Cambria"/>
                <a:cs typeface="Cambria"/>
              </a:rPr>
              <a:t>wurde.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115" y="4534280"/>
            <a:ext cx="35452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C1543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spc="-10" dirty="0">
                <a:latin typeface="Cambria"/>
                <a:cs typeface="Cambria"/>
              </a:rPr>
              <a:t>Mit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Fragen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wenden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Sie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sich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an </a:t>
            </a:r>
            <a:r>
              <a:rPr sz="1600" b="1" spc="-10" dirty="0">
                <a:latin typeface="Cambria"/>
                <a:cs typeface="Cambria"/>
              </a:rPr>
              <a:t>ORC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115" y="5119496"/>
            <a:ext cx="20447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C1543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Cambria"/>
                <a:cs typeface="Cambria"/>
              </a:rPr>
              <a:t>Bedenken</a:t>
            </a:r>
            <a:r>
              <a:rPr sz="1600" b="1" spc="-60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äußern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04425" y="126446"/>
            <a:ext cx="73379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b="0" kern="0" dirty="0">
                <a:solidFill>
                  <a:srgbClr val="C00000"/>
                </a:solidFill>
              </a:rPr>
              <a:t>Der</a:t>
            </a:r>
            <a:r>
              <a:rPr lang="de-DE" b="0" kern="0" spc="-15" dirty="0">
                <a:solidFill>
                  <a:srgbClr val="C00000"/>
                </a:solidFill>
              </a:rPr>
              <a:t> </a:t>
            </a:r>
            <a:r>
              <a:rPr lang="de-DE" b="0" kern="0" spc="-25" dirty="0">
                <a:solidFill>
                  <a:srgbClr val="C00000"/>
                </a:solidFill>
              </a:rPr>
              <a:t>Foreign</a:t>
            </a:r>
            <a:r>
              <a:rPr lang="de-DE" b="0" kern="0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Corrupt</a:t>
            </a:r>
            <a:r>
              <a:rPr lang="de-DE" b="0" kern="0" spc="-5" dirty="0">
                <a:solidFill>
                  <a:srgbClr val="C00000"/>
                </a:solidFill>
              </a:rPr>
              <a:t> </a:t>
            </a:r>
            <a:r>
              <a:rPr lang="de-DE" b="0" kern="0" spc="-10" dirty="0">
                <a:solidFill>
                  <a:srgbClr val="C00000"/>
                </a:solidFill>
              </a:rPr>
              <a:t>Practices</a:t>
            </a:r>
            <a:r>
              <a:rPr lang="de-DE" b="0" kern="0" spc="-20" dirty="0">
                <a:solidFill>
                  <a:srgbClr val="C00000"/>
                </a:solidFill>
              </a:rPr>
              <a:t> </a:t>
            </a:r>
            <a:r>
              <a:rPr lang="de-DE" b="0" kern="0" spc="-15" dirty="0">
                <a:solidFill>
                  <a:srgbClr val="C00000"/>
                </a:solidFill>
              </a:rPr>
              <a:t>Act </a:t>
            </a:r>
            <a:r>
              <a:rPr lang="de-DE" b="0" kern="0" spc="-45" dirty="0">
                <a:solidFill>
                  <a:srgbClr val="C00000"/>
                </a:solidFill>
              </a:rPr>
              <a:t>(FCPA)</a:t>
            </a:r>
            <a:br>
              <a:rPr lang="en-US" spc="-15" dirty="0">
                <a:solidFill>
                  <a:srgbClr val="C00000"/>
                </a:solidFill>
              </a:rPr>
            </a:br>
            <a:r>
              <a:rPr sz="2000" b="0" i="1" spc="-15" dirty="0" err="1">
                <a:solidFill>
                  <a:srgbClr val="C00000"/>
                </a:solidFill>
              </a:rPr>
              <a:t>Kurze</a:t>
            </a:r>
            <a:r>
              <a:rPr sz="2000" b="0" i="1" spc="-60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Wiederholung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CBCBD5-8437-4FCC-B639-3B05B1BBE070}"/>
              </a:ext>
            </a:extLst>
          </p:cNvPr>
          <p:cNvSpPr txBox="1"/>
          <p:nvPr/>
        </p:nvSpPr>
        <p:spPr>
          <a:xfrm>
            <a:off x="8668765" y="63717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518" y="254634"/>
            <a:ext cx="2885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C00000"/>
                </a:solidFill>
              </a:rPr>
              <a:t>Trainingsprogramm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518" y="1371041"/>
            <a:ext cx="8195309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Am</a:t>
            </a:r>
            <a:r>
              <a:rPr sz="20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Ende</a:t>
            </a:r>
            <a:r>
              <a:rPr sz="20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dieses</a:t>
            </a:r>
            <a:r>
              <a:rPr sz="2000" b="1" spc="-4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Trainings</a:t>
            </a:r>
            <a:r>
              <a:rPr sz="2000" b="1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sollten</a:t>
            </a: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Sie</a:t>
            </a:r>
            <a:r>
              <a:rPr sz="20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ein</a:t>
            </a:r>
            <a:r>
              <a:rPr sz="20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Verständnis</a:t>
            </a:r>
            <a:r>
              <a:rPr sz="2000" b="1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der</a:t>
            </a:r>
            <a:r>
              <a:rPr sz="20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nachstehend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angeführten</a:t>
            </a:r>
            <a:r>
              <a:rPr sz="2000" b="1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Themen</a:t>
            </a:r>
            <a:r>
              <a:rPr sz="2000" b="1" spc="-5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haben.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4205" y="2261361"/>
            <a:ext cx="2194560" cy="301752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3873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05"/>
              </a:spcBef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UNSERE</a:t>
            </a:r>
            <a:endParaRPr sz="2000">
              <a:latin typeface="Cambria"/>
              <a:cs typeface="Cambria"/>
            </a:endParaRPr>
          </a:p>
          <a:p>
            <a:pPr marL="1270" algn="ctr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VERPFLICHTUNG</a:t>
            </a:r>
            <a:endParaRPr sz="2000">
              <a:latin typeface="Cambria"/>
              <a:cs typeface="Cambria"/>
            </a:endParaRPr>
          </a:p>
          <a:p>
            <a:pPr marL="101600" marR="92710" indent="1270" algn="ctr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MTS geht engagiert gegen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Bestechung und Korruption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mbria"/>
                <a:cs typeface="Cambria"/>
              </a:rPr>
              <a:t>vor.</a:t>
            </a:r>
            <a:r>
              <a:rPr sz="1200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Wir</a:t>
            </a:r>
            <a:r>
              <a:rPr sz="12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müssen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weltweit</a:t>
            </a:r>
            <a:r>
              <a:rPr sz="1200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eine </a:t>
            </a:r>
            <a:r>
              <a:rPr sz="1200" spc="-2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Vielzahl</a:t>
            </a:r>
            <a:r>
              <a:rPr sz="1200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von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internationalen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Gesetzen zur</a:t>
            </a:r>
            <a:r>
              <a:rPr sz="12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Bekämpfung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von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Korruption und Bestechung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beachten.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Wir fühlen uns den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höchsten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Maßstäben an ein </a:t>
            </a:r>
            <a:r>
              <a:rPr sz="12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ethisch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einwandfreies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mbria"/>
                <a:cs typeface="Cambria"/>
              </a:rPr>
              <a:t>Verhalten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und der</a:t>
            </a:r>
            <a:r>
              <a:rPr sz="12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vollen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Einhaltung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dieser Gesetze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kompromisslos</a:t>
            </a:r>
            <a:r>
              <a:rPr sz="1200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verpflichtet.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115" y="2290317"/>
            <a:ext cx="5419090" cy="309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spc="-5" dirty="0">
                <a:latin typeface="Cambria"/>
                <a:cs typeface="Cambria"/>
              </a:rPr>
              <a:t>Ein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Überblick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über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Anti-Korruptions-Landschaft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"/>
            </a:pPr>
            <a:endParaRPr sz="2250" dirty="0">
              <a:latin typeface="Cambria"/>
              <a:cs typeface="Cambria"/>
            </a:endParaRPr>
          </a:p>
          <a:p>
            <a:pPr marL="354965" marR="512445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spc="-5" dirty="0">
                <a:latin typeface="Cambria"/>
                <a:cs typeface="Cambria"/>
              </a:rPr>
              <a:t>Der US-amerikanische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Foreign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Corrupt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Practices Act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(US-amerikanische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Gesetzgebung)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250" dirty="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spc="-5" dirty="0">
                <a:latin typeface="Cambria"/>
                <a:cs typeface="Cambria"/>
              </a:rPr>
              <a:t>Die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Bedeutung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sorgfältiger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Nachweisführung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interner</a:t>
            </a:r>
            <a:endParaRPr sz="1600" dirty="0">
              <a:latin typeface="Cambria"/>
              <a:cs typeface="Cambria"/>
            </a:endParaRPr>
          </a:p>
          <a:p>
            <a:pPr marL="354965">
              <a:lnSpc>
                <a:spcPct val="100000"/>
              </a:lnSpc>
            </a:pPr>
            <a:r>
              <a:rPr sz="1600" spc="-5" dirty="0">
                <a:latin typeface="Cambria"/>
                <a:cs typeface="Cambria"/>
              </a:rPr>
              <a:t>Kontrollen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 dirty="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spc="-10" dirty="0">
                <a:latin typeface="Cambria"/>
                <a:cs typeface="Cambria"/>
              </a:rPr>
              <a:t>Bedeutung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Verständnisses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 </a:t>
            </a:r>
            <a:r>
              <a:rPr sz="1600" spc="-10" dirty="0">
                <a:latin typeface="Cambria"/>
                <a:cs typeface="Cambria"/>
              </a:rPr>
              <a:t>Ansprüche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Dritter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"/>
            </a:pPr>
            <a:endParaRPr sz="2250" dirty="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spc="-5" dirty="0">
                <a:latin typeface="Cambria"/>
                <a:cs typeface="Cambria"/>
              </a:rPr>
              <a:t>Wie ein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Vorfall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gemeldet</a:t>
            </a:r>
            <a:r>
              <a:rPr sz="1600" spc="-10" dirty="0">
                <a:latin typeface="Cambria"/>
                <a:cs typeface="Cambria"/>
              </a:rPr>
              <a:t> werden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kann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AD28D-14EA-432F-907A-638B04447607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74750"/>
            <a:ext cx="9144000" cy="5363845"/>
            <a:chOff x="0" y="974750"/>
            <a:chExt cx="9144000" cy="53638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4750"/>
              <a:ext cx="9144000" cy="16824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438" y="1141691"/>
              <a:ext cx="8999855" cy="5196332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3730764" y="6707123"/>
            <a:ext cx="2132330" cy="73660"/>
            <a:chOff x="3730764" y="6707123"/>
            <a:chExt cx="2132330" cy="7366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0764" y="6707123"/>
              <a:ext cx="2132053" cy="731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55136" y="6723164"/>
              <a:ext cx="2079625" cy="0"/>
            </a:xfrm>
            <a:custGeom>
              <a:avLst/>
              <a:gdLst/>
              <a:ahLst/>
              <a:cxnLst/>
              <a:rect l="l" t="t" r="r" b="b"/>
              <a:pathLst>
                <a:path w="2079625">
                  <a:moveTo>
                    <a:pt x="0" y="0"/>
                  </a:moveTo>
                  <a:lnTo>
                    <a:pt x="2079371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712464" y="6393179"/>
            <a:ext cx="2164080" cy="91440"/>
            <a:chOff x="3712464" y="6393179"/>
            <a:chExt cx="2164080" cy="9144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2464" y="6393179"/>
              <a:ext cx="2164080" cy="9144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755136" y="6418364"/>
              <a:ext cx="2079625" cy="0"/>
            </a:xfrm>
            <a:custGeom>
              <a:avLst/>
              <a:gdLst/>
              <a:ahLst/>
              <a:cxnLst/>
              <a:rect l="l" t="t" r="r" b="b"/>
              <a:pathLst>
                <a:path w="2079625">
                  <a:moveTo>
                    <a:pt x="0" y="0"/>
                  </a:moveTo>
                  <a:lnTo>
                    <a:pt x="2079371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33690" y="221030"/>
            <a:ext cx="989507" cy="586291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18870" y="112217"/>
            <a:ext cx="694872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0" dirty="0">
                <a:solidFill>
                  <a:srgbClr val="C00000"/>
                </a:solidFill>
              </a:rPr>
              <a:t>Der</a:t>
            </a:r>
            <a:r>
              <a:rPr lang="en-US" b="0" spc="-15" dirty="0">
                <a:solidFill>
                  <a:srgbClr val="C00000"/>
                </a:solidFill>
              </a:rPr>
              <a:t> </a:t>
            </a:r>
            <a:r>
              <a:rPr lang="en-US" b="0" spc="-25" dirty="0">
                <a:solidFill>
                  <a:srgbClr val="C00000"/>
                </a:solidFill>
              </a:rPr>
              <a:t>Foreign</a:t>
            </a:r>
            <a:r>
              <a:rPr lang="en-US" b="0" dirty="0">
                <a:solidFill>
                  <a:srgbClr val="C00000"/>
                </a:solidFill>
              </a:rPr>
              <a:t> </a:t>
            </a:r>
            <a:r>
              <a:rPr lang="en-US" b="0" spc="-10" dirty="0">
                <a:solidFill>
                  <a:srgbClr val="C00000"/>
                </a:solidFill>
              </a:rPr>
              <a:t>Corrupt</a:t>
            </a:r>
            <a:r>
              <a:rPr lang="en-US" b="0" spc="-5" dirty="0">
                <a:solidFill>
                  <a:srgbClr val="C00000"/>
                </a:solidFill>
              </a:rPr>
              <a:t> </a:t>
            </a:r>
            <a:r>
              <a:rPr lang="en-US" b="0" spc="-10" dirty="0">
                <a:solidFill>
                  <a:srgbClr val="C00000"/>
                </a:solidFill>
              </a:rPr>
              <a:t>Practices</a:t>
            </a:r>
            <a:r>
              <a:rPr lang="en-US" b="0" spc="-20" dirty="0">
                <a:solidFill>
                  <a:srgbClr val="C00000"/>
                </a:solidFill>
              </a:rPr>
              <a:t> </a:t>
            </a:r>
            <a:r>
              <a:rPr lang="en-US" b="0" spc="-15" dirty="0">
                <a:solidFill>
                  <a:srgbClr val="C00000"/>
                </a:solidFill>
              </a:rPr>
              <a:t>Act </a:t>
            </a:r>
            <a:r>
              <a:rPr lang="en-US" b="0" spc="-45" dirty="0">
                <a:solidFill>
                  <a:srgbClr val="C00000"/>
                </a:solidFill>
              </a:rPr>
              <a:t>(FCPA)</a:t>
            </a:r>
            <a:br>
              <a:rPr lang="en-US" dirty="0">
                <a:solidFill>
                  <a:srgbClr val="C00000"/>
                </a:solidFill>
              </a:rPr>
            </a:br>
            <a:r>
              <a:rPr sz="2000" b="0" i="1" dirty="0">
                <a:solidFill>
                  <a:srgbClr val="C00000"/>
                </a:solidFill>
              </a:rPr>
              <a:t>Ein</a:t>
            </a:r>
            <a:r>
              <a:rPr sz="2000" b="0" i="1" spc="-30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Überblick</a:t>
            </a:r>
            <a:r>
              <a:rPr sz="2000" b="0" i="1" spc="5" dirty="0">
                <a:solidFill>
                  <a:srgbClr val="C00000"/>
                </a:solidFill>
              </a:rPr>
              <a:t> </a:t>
            </a:r>
            <a:r>
              <a:rPr sz="2000" b="0" i="1" spc="-5" dirty="0" err="1">
                <a:solidFill>
                  <a:srgbClr val="C00000"/>
                </a:solidFill>
              </a:rPr>
              <a:t>über</a:t>
            </a:r>
            <a:r>
              <a:rPr sz="2000" b="0" i="1" spc="-5" dirty="0">
                <a:solidFill>
                  <a:srgbClr val="C00000"/>
                </a:solidFill>
              </a:rPr>
              <a:t> die</a:t>
            </a:r>
            <a:r>
              <a:rPr lang="en-US" sz="2000" b="0" i="1" spc="-5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Anti-</a:t>
            </a:r>
            <a:r>
              <a:rPr sz="2000" b="0" i="1" spc="-5" dirty="0" err="1">
                <a:solidFill>
                  <a:srgbClr val="C00000"/>
                </a:solidFill>
              </a:rPr>
              <a:t>Korruptions</a:t>
            </a:r>
            <a:r>
              <a:rPr sz="2000" b="0" i="1" spc="-5" dirty="0">
                <a:solidFill>
                  <a:srgbClr val="C00000"/>
                </a:solidFill>
              </a:rPr>
              <a:t>-</a:t>
            </a:r>
            <a:r>
              <a:rPr sz="2000" b="0" i="1" spc="-5" dirty="0" err="1">
                <a:solidFill>
                  <a:srgbClr val="C00000"/>
                </a:solidFill>
              </a:rPr>
              <a:t>Landschaft</a:t>
            </a:r>
            <a:endParaRPr sz="2000" b="0" i="1" spc="-5" dirty="0">
              <a:solidFill>
                <a:srgbClr val="C00000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2704" y="1339977"/>
            <a:ext cx="815594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mbria"/>
                <a:cs typeface="Cambria"/>
              </a:rPr>
              <a:t>Bestechung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und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Korruption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sind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überall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Welt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ein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Problem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und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wirken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sich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auf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globale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Konjunktur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aus.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In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vielen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Ländern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Erde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werden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zunehmend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Gesetze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erlassen,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deutlich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machen,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dass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Bestechung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und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andere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Formen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der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Korruption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nicht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toleriert </a:t>
            </a:r>
            <a:r>
              <a:rPr sz="1600" spc="-5" dirty="0">
                <a:latin typeface="Cambria"/>
                <a:cs typeface="Cambria"/>
              </a:rPr>
              <a:t> werden.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7921" y="2400617"/>
            <a:ext cx="3200400" cy="3749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wrap="square" lIns="0" tIns="41275" rIns="0" bIns="0" rtlCol="0">
            <a:spAutoFit/>
          </a:bodyPr>
          <a:lstStyle/>
          <a:p>
            <a:pPr marL="415925" marR="300990" indent="-109855">
              <a:lnSpc>
                <a:spcPct val="100000"/>
              </a:lnSpc>
              <a:spcBef>
                <a:spcPts val="325"/>
              </a:spcBef>
            </a:pP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Bestechung und Korruption </a:t>
            </a:r>
            <a:r>
              <a:rPr sz="1600" b="1" spc="-3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sind</a:t>
            </a:r>
            <a:r>
              <a:rPr sz="1600" b="1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mbria"/>
                <a:cs typeface="Cambria"/>
              </a:rPr>
              <a:t>geschäftsschädigend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 dirty="0">
              <a:latin typeface="Cambria"/>
              <a:cs typeface="Cambria"/>
            </a:endParaRPr>
          </a:p>
          <a:p>
            <a:pPr marL="91440" marR="109855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Bestechungshandlungen</a:t>
            </a:r>
            <a:r>
              <a:rPr sz="1600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treiben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Geschäftskosten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in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vielen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mbria"/>
                <a:cs typeface="Cambria"/>
              </a:rPr>
              <a:t>Teilen </a:t>
            </a:r>
            <a:r>
              <a:rPr sz="16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der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Cambria"/>
                <a:cs typeface="Cambria"/>
              </a:rPr>
              <a:t>Welt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in die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Höhe,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da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Bestechungsgeldzahlungen</a:t>
            </a:r>
            <a:r>
              <a:rPr sz="1600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sich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natürlich</a:t>
            </a:r>
            <a:r>
              <a:rPr sz="16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als</a:t>
            </a:r>
            <a:r>
              <a:rPr sz="1600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Cambria"/>
                <a:cs typeface="Cambria"/>
              </a:rPr>
              <a:t>Teil</a:t>
            </a:r>
            <a:r>
              <a:rPr sz="1600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der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Gesamtkosten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der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 Güter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und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Dienstleistungen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wiederfinden,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handelsverzerrende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Auswirkungen</a:t>
            </a:r>
            <a:r>
              <a:rPr sz="16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schaffen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weltweit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unfaire</a:t>
            </a:r>
            <a:r>
              <a:rPr sz="1600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Wettbewerbsbedingungen.</a:t>
            </a:r>
            <a:endParaRPr sz="1600" dirty="0">
              <a:latin typeface="Cambria"/>
              <a:cs typeface="Cambr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808920" y="3596957"/>
            <a:ext cx="1571625" cy="608330"/>
            <a:chOff x="3808920" y="3596957"/>
            <a:chExt cx="1571625" cy="608330"/>
          </a:xfrm>
        </p:grpSpPr>
        <p:sp>
          <p:nvSpPr>
            <p:cNvPr id="17" name="object 17"/>
            <p:cNvSpPr/>
            <p:nvPr/>
          </p:nvSpPr>
          <p:spPr>
            <a:xfrm>
              <a:off x="3813683" y="3601720"/>
              <a:ext cx="1562100" cy="598805"/>
            </a:xfrm>
            <a:custGeom>
              <a:avLst/>
              <a:gdLst/>
              <a:ahLst/>
              <a:cxnLst/>
              <a:rect l="l" t="t" r="r" b="b"/>
              <a:pathLst>
                <a:path w="1562100" h="598804">
                  <a:moveTo>
                    <a:pt x="1262888" y="0"/>
                  </a:moveTo>
                  <a:lnTo>
                    <a:pt x="1262888" y="149605"/>
                  </a:lnTo>
                  <a:lnTo>
                    <a:pt x="0" y="149605"/>
                  </a:lnTo>
                  <a:lnTo>
                    <a:pt x="0" y="448817"/>
                  </a:lnTo>
                  <a:lnTo>
                    <a:pt x="1262888" y="448817"/>
                  </a:lnTo>
                  <a:lnTo>
                    <a:pt x="1262888" y="598423"/>
                  </a:lnTo>
                  <a:lnTo>
                    <a:pt x="1562100" y="299211"/>
                  </a:lnTo>
                  <a:lnTo>
                    <a:pt x="126288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13683" y="3601720"/>
              <a:ext cx="1562100" cy="598805"/>
            </a:xfrm>
            <a:custGeom>
              <a:avLst/>
              <a:gdLst/>
              <a:ahLst/>
              <a:cxnLst/>
              <a:rect l="l" t="t" r="r" b="b"/>
              <a:pathLst>
                <a:path w="1562100" h="598804">
                  <a:moveTo>
                    <a:pt x="0" y="149605"/>
                  </a:moveTo>
                  <a:lnTo>
                    <a:pt x="1262888" y="149605"/>
                  </a:lnTo>
                  <a:lnTo>
                    <a:pt x="1262888" y="0"/>
                  </a:lnTo>
                  <a:lnTo>
                    <a:pt x="1562100" y="299211"/>
                  </a:lnTo>
                  <a:lnTo>
                    <a:pt x="1262888" y="598423"/>
                  </a:lnTo>
                  <a:lnTo>
                    <a:pt x="1262888" y="448817"/>
                  </a:lnTo>
                  <a:lnTo>
                    <a:pt x="0" y="448817"/>
                  </a:lnTo>
                  <a:lnTo>
                    <a:pt x="0" y="149605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628004" y="2400617"/>
            <a:ext cx="3200400" cy="3749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378460" marR="936625" indent="-287020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führen zu unlauterem </a:t>
            </a:r>
            <a:r>
              <a:rPr sz="1600" spc="-3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mbria"/>
                <a:cs typeface="Cambria"/>
              </a:rPr>
              <a:t>Wettbewerb</a:t>
            </a:r>
            <a:endParaRPr sz="1600">
              <a:latin typeface="Cambria"/>
              <a:cs typeface="Cambria"/>
            </a:endParaRPr>
          </a:p>
          <a:p>
            <a:pPr marL="378460" marR="2736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führen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zu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Marktvorteilen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von </a:t>
            </a:r>
            <a:r>
              <a:rPr sz="1600" spc="-3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minderwertigen</a:t>
            </a:r>
            <a:r>
              <a:rPr sz="1600" spc="-25" dirty="0">
                <a:solidFill>
                  <a:srgbClr val="FFFFFF"/>
                </a:solidFill>
                <a:latin typeface="Cambria"/>
                <a:cs typeface="Cambria"/>
              </a:rPr>
              <a:t> Waren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und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Dienstleistungen</a:t>
            </a:r>
            <a:endParaRPr sz="1600">
              <a:latin typeface="Cambria"/>
              <a:cs typeface="Cambria"/>
            </a:endParaRPr>
          </a:p>
          <a:p>
            <a:pPr marL="378460" marR="299720" indent="-287020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unterminieren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das </a:t>
            </a:r>
            <a:r>
              <a:rPr sz="1600" spc="-20" dirty="0">
                <a:solidFill>
                  <a:srgbClr val="FFFFFF"/>
                </a:solidFill>
                <a:latin typeface="Cambria"/>
                <a:cs typeface="Cambria"/>
              </a:rPr>
              <a:t>Vertrauen </a:t>
            </a:r>
            <a:r>
              <a:rPr sz="1600" spc="-3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und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die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Zuversicht</a:t>
            </a:r>
            <a:r>
              <a:rPr sz="1600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in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der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Öffentlichkeit</a:t>
            </a:r>
            <a:endParaRPr sz="1600">
              <a:latin typeface="Cambria"/>
              <a:cs typeface="Cambria"/>
            </a:endParaRPr>
          </a:p>
          <a:p>
            <a:pPr marL="378460" marR="95885" indent="-287020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fördern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Rechtsverletzungen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 bezüglich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Gesundheit</a:t>
            </a:r>
            <a:r>
              <a:rPr sz="1600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und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Sicherheit</a:t>
            </a:r>
            <a:r>
              <a:rPr sz="1600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am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Arbeitsplatz,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des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Umweltschutzes</a:t>
            </a:r>
            <a:r>
              <a:rPr sz="1600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und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 der 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Kinderarbeit</a:t>
            </a:r>
            <a:r>
              <a:rPr sz="16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-</a:t>
            </a:r>
            <a:r>
              <a:rPr sz="16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um</a:t>
            </a:r>
            <a:r>
              <a:rPr sz="1600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nur</a:t>
            </a:r>
            <a:r>
              <a:rPr sz="1600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mbria"/>
                <a:cs typeface="Cambria"/>
              </a:rPr>
              <a:t>einige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mbria"/>
                <a:cs typeface="Cambria"/>
              </a:rPr>
              <a:t>zu </a:t>
            </a:r>
            <a:r>
              <a:rPr sz="1600" spc="-3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mbria"/>
                <a:cs typeface="Cambria"/>
              </a:rPr>
              <a:t>nennen.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027170" y="2733293"/>
            <a:ext cx="113728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mbria"/>
                <a:cs typeface="Cambria"/>
              </a:rPr>
              <a:t>Bestechung </a:t>
            </a:r>
            <a:r>
              <a:rPr sz="1600" b="1" spc="-34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und </a:t>
            </a:r>
            <a:r>
              <a:rPr sz="1600" b="1" spc="-10" dirty="0">
                <a:latin typeface="Cambria"/>
                <a:cs typeface="Cambria"/>
              </a:rPr>
              <a:t> </a:t>
            </a:r>
            <a:r>
              <a:rPr sz="1600" b="1" spc="-30" dirty="0">
                <a:latin typeface="Cambria"/>
                <a:cs typeface="Cambria"/>
              </a:rPr>
              <a:t>K</a:t>
            </a:r>
            <a:r>
              <a:rPr sz="1600" b="1" spc="-10" dirty="0">
                <a:latin typeface="Cambria"/>
                <a:cs typeface="Cambria"/>
              </a:rPr>
              <a:t>orr</a:t>
            </a:r>
            <a:r>
              <a:rPr sz="1600" b="1" spc="-15" dirty="0">
                <a:latin typeface="Cambria"/>
                <a:cs typeface="Cambria"/>
              </a:rPr>
              <a:t>up</a:t>
            </a:r>
            <a:r>
              <a:rPr sz="1600" b="1" spc="-5" dirty="0">
                <a:latin typeface="Cambria"/>
                <a:cs typeface="Cambria"/>
              </a:rPr>
              <a:t>t</a:t>
            </a:r>
            <a:r>
              <a:rPr sz="1600" b="1" spc="-10" dirty="0">
                <a:latin typeface="Cambria"/>
                <a:cs typeface="Cambria"/>
              </a:rPr>
              <a:t>i</a:t>
            </a:r>
            <a:r>
              <a:rPr sz="1600" b="1" spc="-5" dirty="0">
                <a:latin typeface="Cambria"/>
                <a:cs typeface="Cambria"/>
              </a:rPr>
              <a:t>on: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3F132-7C87-404B-B3D5-58A5762E0DBC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871" y="1384502"/>
            <a:ext cx="7962900" cy="3863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Gesetzgebung</a:t>
            </a:r>
            <a:endParaRPr sz="2000">
              <a:latin typeface="Cambria"/>
              <a:cs typeface="Cambria"/>
            </a:endParaRPr>
          </a:p>
          <a:p>
            <a:pPr marL="42545" marR="135255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Cambria"/>
                <a:cs typeface="Cambria"/>
              </a:rPr>
              <a:t>In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Anbetracht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des</a:t>
            </a:r>
            <a:r>
              <a:rPr sz="1400" spc="-5" dirty="0">
                <a:latin typeface="Cambria"/>
                <a:cs typeface="Cambria"/>
              </a:rPr>
              <a:t> Potenzials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dieser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negativen Auswirkungen</a:t>
            </a:r>
            <a:r>
              <a:rPr sz="1400" dirty="0">
                <a:latin typeface="Cambria"/>
                <a:cs typeface="Cambria"/>
              </a:rPr>
              <a:t> haben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Länder in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 </a:t>
            </a:r>
            <a:r>
              <a:rPr sz="1400" spc="-5" dirty="0">
                <a:latin typeface="Cambria"/>
                <a:cs typeface="Cambria"/>
              </a:rPr>
              <a:t>ganzen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Welt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Gesetze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erlassen,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Bestechung</a:t>
            </a:r>
            <a:r>
              <a:rPr sz="1400" spc="-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Korruption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untersagen.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Für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 </a:t>
            </a:r>
            <a:r>
              <a:rPr sz="1400" spc="-5" dirty="0">
                <a:latin typeface="Cambria"/>
                <a:cs typeface="Cambria"/>
              </a:rPr>
              <a:t>Unternehmen,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 </a:t>
            </a:r>
            <a:r>
              <a:rPr sz="1400" spc="-5" dirty="0">
                <a:latin typeface="Cambria"/>
                <a:cs typeface="Cambria"/>
              </a:rPr>
              <a:t>gegen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diese</a:t>
            </a:r>
            <a:r>
              <a:rPr sz="1400" spc="-5" dirty="0">
                <a:latin typeface="Cambria"/>
                <a:cs typeface="Cambria"/>
              </a:rPr>
              <a:t> Gesetze 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verstoßen,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steht</a:t>
            </a:r>
            <a:r>
              <a:rPr sz="1400" dirty="0">
                <a:latin typeface="Cambria"/>
                <a:cs typeface="Cambria"/>
              </a:rPr>
              <a:t> viel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auf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dem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Spiel,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unter</a:t>
            </a:r>
            <a:r>
              <a:rPr sz="1400" spc="-10" dirty="0">
                <a:latin typeface="Cambria"/>
                <a:cs typeface="Cambria"/>
              </a:rPr>
              <a:t> anderem: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Cambria"/>
              <a:cs typeface="Cambria"/>
            </a:endParaRPr>
          </a:p>
          <a:p>
            <a:pPr marL="328930" indent="-287020">
              <a:lnSpc>
                <a:spcPct val="100000"/>
              </a:lnSpc>
              <a:buFont typeface="Wingdings"/>
              <a:buChar char=""/>
              <a:tabLst>
                <a:tab pos="328930" algn="l"/>
                <a:tab pos="329565" algn="l"/>
              </a:tabLst>
            </a:pPr>
            <a:r>
              <a:rPr sz="1400" spc="-5" dirty="0">
                <a:latin typeface="Cambria"/>
                <a:cs typeface="Cambria"/>
              </a:rPr>
              <a:t>Erhebliche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Geldbußen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 </a:t>
            </a:r>
            <a:r>
              <a:rPr sz="1400" spc="-5" dirty="0">
                <a:latin typeface="Cambria"/>
                <a:cs typeface="Cambria"/>
              </a:rPr>
              <a:t>sogar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langjährige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Freiheitsstrafen </a:t>
            </a:r>
            <a:r>
              <a:rPr sz="1400" spc="-5" dirty="0">
                <a:latin typeface="Cambria"/>
                <a:cs typeface="Cambria"/>
              </a:rPr>
              <a:t>für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Einzelpersonen.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400">
              <a:latin typeface="Cambria"/>
              <a:cs typeface="Cambria"/>
            </a:endParaRPr>
          </a:p>
          <a:p>
            <a:pPr marL="328930" indent="-287020">
              <a:lnSpc>
                <a:spcPct val="100000"/>
              </a:lnSpc>
              <a:buFont typeface="Wingdings"/>
              <a:buChar char=""/>
              <a:tabLst>
                <a:tab pos="328930" algn="l"/>
                <a:tab pos="329565" algn="l"/>
              </a:tabLst>
            </a:pPr>
            <a:r>
              <a:rPr sz="1400" dirty="0">
                <a:latin typeface="Cambria"/>
                <a:cs typeface="Cambria"/>
              </a:rPr>
              <a:t>Suspendierung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30" dirty="0">
                <a:latin typeface="Cambria"/>
                <a:cs typeface="Cambria"/>
              </a:rPr>
              <a:t>bzw.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Ausschluss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von </a:t>
            </a:r>
            <a:r>
              <a:rPr sz="1400" dirty="0">
                <a:latin typeface="Cambria"/>
                <a:cs typeface="Cambria"/>
              </a:rPr>
              <a:t>der </a:t>
            </a:r>
            <a:r>
              <a:rPr sz="1400" spc="-20" dirty="0">
                <a:latin typeface="Cambria"/>
                <a:cs typeface="Cambria"/>
              </a:rPr>
              <a:t>Vergabe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von </a:t>
            </a:r>
            <a:r>
              <a:rPr sz="1400" dirty="0">
                <a:latin typeface="Cambria"/>
                <a:cs typeface="Cambria"/>
              </a:rPr>
              <a:t>staatlichen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Aufträgen.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400">
              <a:latin typeface="Cambria"/>
              <a:cs typeface="Cambria"/>
            </a:endParaRPr>
          </a:p>
          <a:p>
            <a:pPr marL="328930" indent="-287020">
              <a:lnSpc>
                <a:spcPct val="100000"/>
              </a:lnSpc>
              <a:buFont typeface="Wingdings"/>
              <a:buChar char=""/>
              <a:tabLst>
                <a:tab pos="328930" algn="l"/>
                <a:tab pos="329565" algn="l"/>
              </a:tabLst>
            </a:pPr>
            <a:r>
              <a:rPr sz="1400" spc="-5" dirty="0">
                <a:latin typeface="Cambria"/>
                <a:cs typeface="Cambria"/>
              </a:rPr>
              <a:t>Abbruch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von</a:t>
            </a:r>
            <a:r>
              <a:rPr sz="1400" spc="-5" dirty="0">
                <a:latin typeface="Cambria"/>
                <a:cs typeface="Cambria"/>
              </a:rPr>
              <a:t> Geschäftsbeziehungen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sowie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Imageschäden</a:t>
            </a:r>
            <a:r>
              <a:rPr sz="1400" dirty="0">
                <a:latin typeface="Cambria"/>
                <a:cs typeface="Cambria"/>
              </a:rPr>
              <a:t> und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Auswirkungen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auf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den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weiteren Erfolg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C00000"/>
                </a:solidFill>
                <a:latin typeface="Cambria"/>
                <a:cs typeface="Cambria"/>
              </a:rPr>
              <a:t>Der</a:t>
            </a:r>
            <a:r>
              <a:rPr sz="20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Cambria"/>
                <a:cs typeface="Cambria"/>
              </a:rPr>
              <a:t>Foreign</a:t>
            </a:r>
            <a:r>
              <a:rPr sz="2000" b="1" spc="-4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Corrupt </a:t>
            </a:r>
            <a:r>
              <a:rPr sz="2000" b="1" spc="-10" dirty="0">
                <a:solidFill>
                  <a:srgbClr val="C00000"/>
                </a:solidFill>
                <a:latin typeface="Cambria"/>
                <a:cs typeface="Cambria"/>
              </a:rPr>
              <a:t>Practices</a:t>
            </a:r>
            <a:r>
              <a:rPr sz="20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mbria"/>
                <a:cs typeface="Cambria"/>
              </a:rPr>
              <a:t>Act</a:t>
            </a:r>
            <a:r>
              <a:rPr sz="20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40" dirty="0">
                <a:solidFill>
                  <a:srgbClr val="C00000"/>
                </a:solidFill>
                <a:latin typeface="Cambria"/>
                <a:cs typeface="Cambria"/>
              </a:rPr>
              <a:t>(FCPA)</a:t>
            </a:r>
            <a:endParaRPr sz="2000">
              <a:latin typeface="Cambria"/>
              <a:cs typeface="Cambria"/>
            </a:endParaRPr>
          </a:p>
          <a:p>
            <a:pPr marL="12700" marR="166370">
              <a:lnSpc>
                <a:spcPct val="100000"/>
              </a:lnSpc>
              <a:spcBef>
                <a:spcPts val="1689"/>
              </a:spcBef>
            </a:pPr>
            <a:r>
              <a:rPr sz="1400" spc="-15" dirty="0">
                <a:latin typeface="Cambria"/>
                <a:cs typeface="Cambria"/>
              </a:rPr>
              <a:t>Foreign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Corrupt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Practices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Act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(FCPA)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ist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 Name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US-Gesetzes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das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Verhinderung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von </a:t>
            </a:r>
            <a:r>
              <a:rPr sz="1400" spc="-5" dirty="0">
                <a:latin typeface="Cambria"/>
                <a:cs typeface="Cambria"/>
              </a:rPr>
              <a:t> Schmiergeldzahlungen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Korruption</a:t>
            </a:r>
            <a:r>
              <a:rPr sz="1400" spc="-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behandelt.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 </a:t>
            </a:r>
            <a:r>
              <a:rPr sz="1400" spc="-5" dirty="0">
                <a:latin typeface="Cambria"/>
                <a:cs typeface="Cambria"/>
              </a:rPr>
              <a:t>Inhalt</a:t>
            </a:r>
            <a:r>
              <a:rPr sz="1400" dirty="0">
                <a:latin typeface="Cambria"/>
                <a:cs typeface="Cambria"/>
              </a:rPr>
              <a:t> der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FCPA-Gesetze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Vorschriften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muss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von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Mitarbeitern </a:t>
            </a:r>
            <a:r>
              <a:rPr sz="1400" dirty="0">
                <a:latin typeface="Cambria"/>
                <a:cs typeface="Cambria"/>
              </a:rPr>
              <a:t>in jedem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Land,</a:t>
            </a:r>
            <a:r>
              <a:rPr sz="1400" spc="5" dirty="0">
                <a:latin typeface="Cambria"/>
                <a:cs typeface="Cambria"/>
              </a:rPr>
              <a:t> in </a:t>
            </a:r>
            <a:r>
              <a:rPr sz="1400" dirty="0">
                <a:latin typeface="Cambria"/>
                <a:cs typeface="Cambria"/>
              </a:rPr>
              <a:t>dem</a:t>
            </a:r>
            <a:r>
              <a:rPr sz="1400" spc="-5" dirty="0">
                <a:latin typeface="Cambria"/>
                <a:cs typeface="Cambria"/>
              </a:rPr>
              <a:t> MTS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macht</a:t>
            </a:r>
            <a:r>
              <a:rPr sz="1400" dirty="0">
                <a:latin typeface="Cambria"/>
                <a:cs typeface="Cambria"/>
              </a:rPr>
              <a:t> (z.B.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Großbritannien,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China,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Korea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25" dirty="0">
                <a:latin typeface="Cambria"/>
                <a:cs typeface="Cambria"/>
              </a:rPr>
              <a:t>usw.), 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beachtet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werden.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40052"/>
            <a:ext cx="702492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0" dirty="0">
                <a:solidFill>
                  <a:srgbClr val="C00000"/>
                </a:solidFill>
              </a:rPr>
              <a:t>Der</a:t>
            </a:r>
            <a:r>
              <a:rPr lang="en-US" b="0" spc="-15" dirty="0">
                <a:solidFill>
                  <a:srgbClr val="C00000"/>
                </a:solidFill>
              </a:rPr>
              <a:t> </a:t>
            </a:r>
            <a:r>
              <a:rPr lang="en-US" b="0" spc="-25" dirty="0">
                <a:solidFill>
                  <a:srgbClr val="C00000"/>
                </a:solidFill>
              </a:rPr>
              <a:t>Foreign</a:t>
            </a:r>
            <a:r>
              <a:rPr lang="en-US" b="0" dirty="0">
                <a:solidFill>
                  <a:srgbClr val="C00000"/>
                </a:solidFill>
              </a:rPr>
              <a:t> </a:t>
            </a:r>
            <a:r>
              <a:rPr lang="en-US" b="0" spc="-10" dirty="0">
                <a:solidFill>
                  <a:srgbClr val="C00000"/>
                </a:solidFill>
              </a:rPr>
              <a:t>Corrupt</a:t>
            </a:r>
            <a:r>
              <a:rPr lang="en-US" b="0" spc="-5" dirty="0">
                <a:solidFill>
                  <a:srgbClr val="C00000"/>
                </a:solidFill>
              </a:rPr>
              <a:t> </a:t>
            </a:r>
            <a:r>
              <a:rPr lang="en-US" b="0" spc="-10" dirty="0">
                <a:solidFill>
                  <a:srgbClr val="C00000"/>
                </a:solidFill>
              </a:rPr>
              <a:t>Practices</a:t>
            </a:r>
            <a:r>
              <a:rPr lang="en-US" b="0" spc="-20" dirty="0">
                <a:solidFill>
                  <a:srgbClr val="C00000"/>
                </a:solidFill>
              </a:rPr>
              <a:t> </a:t>
            </a:r>
            <a:r>
              <a:rPr lang="en-US" b="0" spc="-15" dirty="0">
                <a:solidFill>
                  <a:srgbClr val="C00000"/>
                </a:solidFill>
              </a:rPr>
              <a:t>Act </a:t>
            </a:r>
            <a:r>
              <a:rPr lang="en-US" b="0" spc="-45" dirty="0">
                <a:solidFill>
                  <a:srgbClr val="C00000"/>
                </a:solidFill>
              </a:rPr>
              <a:t>(FCPA)</a:t>
            </a:r>
            <a:br>
              <a:rPr lang="en-US" dirty="0">
                <a:solidFill>
                  <a:srgbClr val="C00000"/>
                </a:solidFill>
              </a:rPr>
            </a:br>
            <a:r>
              <a:rPr sz="2000" b="0" i="1" dirty="0">
                <a:solidFill>
                  <a:srgbClr val="C00000"/>
                </a:solidFill>
              </a:rPr>
              <a:t>Ein</a:t>
            </a:r>
            <a:r>
              <a:rPr sz="2000" b="0" i="1" spc="-30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Überblick</a:t>
            </a:r>
            <a:r>
              <a:rPr sz="2000" b="0" i="1" spc="5" dirty="0">
                <a:solidFill>
                  <a:srgbClr val="C00000"/>
                </a:solidFill>
              </a:rPr>
              <a:t> </a:t>
            </a:r>
            <a:r>
              <a:rPr sz="2000" b="0" i="1" spc="-5" dirty="0" err="1">
                <a:solidFill>
                  <a:srgbClr val="C00000"/>
                </a:solidFill>
              </a:rPr>
              <a:t>über</a:t>
            </a:r>
            <a:r>
              <a:rPr sz="2000" b="0" i="1" spc="-5" dirty="0">
                <a:solidFill>
                  <a:srgbClr val="C00000"/>
                </a:solidFill>
              </a:rPr>
              <a:t> die</a:t>
            </a:r>
            <a:r>
              <a:rPr lang="en-US" sz="2000" b="0" i="1" spc="-5" dirty="0">
                <a:solidFill>
                  <a:srgbClr val="C00000"/>
                </a:solidFill>
              </a:rPr>
              <a:t> </a:t>
            </a:r>
            <a:r>
              <a:rPr sz="2000" b="0" i="1" spc="-5" dirty="0">
                <a:solidFill>
                  <a:srgbClr val="C00000"/>
                </a:solidFill>
              </a:rPr>
              <a:t>Anti-</a:t>
            </a:r>
            <a:r>
              <a:rPr sz="2000" b="0" i="1" spc="-5" dirty="0" err="1">
                <a:solidFill>
                  <a:srgbClr val="C00000"/>
                </a:solidFill>
              </a:rPr>
              <a:t>Korruptions</a:t>
            </a:r>
            <a:r>
              <a:rPr sz="2000" b="0" i="1" spc="-5" dirty="0">
                <a:solidFill>
                  <a:srgbClr val="C00000"/>
                </a:solidFill>
              </a:rPr>
              <a:t>-</a:t>
            </a:r>
            <a:r>
              <a:rPr sz="2000" b="0" i="1" spc="-5" dirty="0" err="1">
                <a:solidFill>
                  <a:srgbClr val="C00000"/>
                </a:solidFill>
              </a:rPr>
              <a:t>Landschaft</a:t>
            </a:r>
            <a:endParaRPr sz="2000" b="0" i="1" spc="-5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5E0402-7E8D-40B9-83DD-4F23C7C3D7A1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" y="1160246"/>
            <a:ext cx="8763000" cy="12909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Was</a:t>
            </a:r>
            <a:r>
              <a:rPr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ist</a:t>
            </a:r>
            <a:r>
              <a:rPr b="1" spc="-4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der</a:t>
            </a:r>
            <a:r>
              <a:rPr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spc="-5" dirty="0">
                <a:solidFill>
                  <a:srgbClr val="C00000"/>
                </a:solidFill>
                <a:latin typeface="Cambria"/>
                <a:cs typeface="Cambria"/>
              </a:rPr>
              <a:t>FCPA?</a:t>
            </a:r>
            <a:endParaRPr dirty="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350"/>
              </a:spcBef>
            </a:pPr>
            <a:r>
              <a:rPr sz="1400" dirty="0">
                <a:latin typeface="Cambria"/>
                <a:cs typeface="Cambria"/>
              </a:rPr>
              <a:t>Der FCPA ist das US-Gesetz das die Verhinderung von </a:t>
            </a:r>
            <a:r>
              <a:rPr sz="1400" spc="-5" dirty="0">
                <a:latin typeface="Cambria"/>
                <a:cs typeface="Cambria"/>
              </a:rPr>
              <a:t>Schmiergeldzahlungen </a:t>
            </a:r>
            <a:r>
              <a:rPr sz="1400" dirty="0">
                <a:latin typeface="Cambria"/>
                <a:cs typeface="Cambria"/>
              </a:rPr>
              <a:t>und </a:t>
            </a:r>
            <a:r>
              <a:rPr sz="1400" spc="-5" dirty="0">
                <a:latin typeface="Cambria"/>
                <a:cs typeface="Cambria"/>
              </a:rPr>
              <a:t>Korruption behandelt</a:t>
            </a:r>
            <a:r>
              <a:rPr sz="1200" spc="-5" dirty="0">
                <a:latin typeface="Cambria"/>
                <a:cs typeface="Cambria"/>
              </a:rPr>
              <a:t>.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Der </a:t>
            </a:r>
            <a:r>
              <a:rPr sz="1400" dirty="0">
                <a:latin typeface="Cambria"/>
                <a:cs typeface="Cambria"/>
              </a:rPr>
              <a:t>FCPA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verbietet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MTS-Mitarbeitern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allen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für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handelnde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Personen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einem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Regierungsbeamten </a:t>
            </a:r>
            <a:r>
              <a:rPr sz="1400" dirty="0">
                <a:latin typeface="Cambria"/>
                <a:cs typeface="Cambria"/>
              </a:rPr>
              <a:t> Geldzahlungen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andere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Wertgegenstände</a:t>
            </a:r>
            <a:r>
              <a:rPr sz="1400" dirty="0">
                <a:latin typeface="Cambria"/>
                <a:cs typeface="Cambria"/>
              </a:rPr>
              <a:t> anzubieten,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um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Geschäfte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erhalten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fortzuführen 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ungerechtfertigten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Geschäftsvorteil</a:t>
            </a:r>
            <a:r>
              <a:rPr sz="1400" spc="-3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verschaffen.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8215" y="169393"/>
            <a:ext cx="5716905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C00000"/>
                </a:solidFill>
              </a:rPr>
              <a:t>Der</a:t>
            </a:r>
            <a:r>
              <a:rPr b="0" spc="-15" dirty="0">
                <a:solidFill>
                  <a:srgbClr val="C00000"/>
                </a:solidFill>
              </a:rPr>
              <a:t> </a:t>
            </a:r>
            <a:r>
              <a:rPr b="0" spc="-25" dirty="0">
                <a:solidFill>
                  <a:srgbClr val="C00000"/>
                </a:solidFill>
              </a:rPr>
              <a:t>Foreign</a:t>
            </a:r>
            <a:r>
              <a:rPr b="0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Corrupt</a:t>
            </a:r>
            <a:r>
              <a:rPr b="0" spc="-5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Practices</a:t>
            </a:r>
            <a:r>
              <a:rPr b="0" spc="-20" dirty="0">
                <a:solidFill>
                  <a:srgbClr val="C00000"/>
                </a:solidFill>
              </a:rPr>
              <a:t> </a:t>
            </a:r>
            <a:r>
              <a:rPr b="0" spc="-15" dirty="0">
                <a:solidFill>
                  <a:srgbClr val="C00000"/>
                </a:solidFill>
              </a:rPr>
              <a:t>Act </a:t>
            </a:r>
            <a:r>
              <a:rPr b="0" spc="-45" dirty="0">
                <a:solidFill>
                  <a:srgbClr val="C00000"/>
                </a:solidFill>
              </a:rPr>
              <a:t>(FCPA)</a:t>
            </a:r>
            <a:br>
              <a:rPr lang="en-US" b="0" spc="-45" dirty="0">
                <a:solidFill>
                  <a:srgbClr val="C00000"/>
                </a:solidFill>
              </a:rPr>
            </a:br>
            <a:r>
              <a:rPr lang="en-US" sz="2000" b="0" i="1" dirty="0">
                <a:solidFill>
                  <a:srgbClr val="C00000"/>
                </a:solidFill>
                <a:latin typeface="Cambria"/>
                <a:cs typeface="Cambria"/>
              </a:rPr>
              <a:t>Was</a:t>
            </a:r>
            <a:r>
              <a:rPr lang="en-US" sz="2000" b="0" i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en-US" sz="2000" b="0" i="1" dirty="0" err="1">
                <a:solidFill>
                  <a:srgbClr val="C00000"/>
                </a:solidFill>
                <a:latin typeface="Cambria"/>
                <a:cs typeface="Cambria"/>
              </a:rPr>
              <a:t>ist</a:t>
            </a:r>
            <a:r>
              <a:rPr lang="en-US" sz="2000" b="0" i="1" spc="-4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en-US" sz="2000" b="0" i="1" dirty="0">
                <a:solidFill>
                  <a:srgbClr val="C00000"/>
                </a:solidFill>
                <a:latin typeface="Cambria"/>
                <a:cs typeface="Cambria"/>
              </a:rPr>
              <a:t>der</a:t>
            </a:r>
            <a:r>
              <a:rPr lang="en-US" sz="2000" b="0" i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en-US" sz="2000" b="0" i="1" spc="-5" dirty="0">
                <a:solidFill>
                  <a:srgbClr val="C00000"/>
                </a:solidFill>
                <a:latin typeface="Cambria"/>
                <a:cs typeface="Cambria"/>
              </a:rPr>
              <a:t>FCPA?</a:t>
            </a:r>
            <a:br>
              <a:rPr lang="en-US" b="0" dirty="0">
                <a:latin typeface="Cambria"/>
                <a:cs typeface="Cambria"/>
              </a:rPr>
            </a:br>
            <a:endParaRPr b="0" spc="-45" dirty="0">
              <a:solidFill>
                <a:srgbClr val="C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71800" y="3297428"/>
            <a:ext cx="352425" cy="412115"/>
          </a:xfrm>
          <a:custGeom>
            <a:avLst/>
            <a:gdLst/>
            <a:ahLst/>
            <a:cxnLst/>
            <a:rect l="l" t="t" r="r" b="b"/>
            <a:pathLst>
              <a:path w="352425" h="412114">
                <a:moveTo>
                  <a:pt x="176149" y="0"/>
                </a:moveTo>
                <a:lnTo>
                  <a:pt x="176149" y="82423"/>
                </a:lnTo>
                <a:lnTo>
                  <a:pt x="0" y="82423"/>
                </a:lnTo>
                <a:lnTo>
                  <a:pt x="0" y="329565"/>
                </a:lnTo>
                <a:lnTo>
                  <a:pt x="176149" y="329565"/>
                </a:lnTo>
                <a:lnTo>
                  <a:pt x="176149" y="411988"/>
                </a:lnTo>
                <a:lnTo>
                  <a:pt x="352298" y="205994"/>
                </a:lnTo>
                <a:lnTo>
                  <a:pt x="1761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67832" y="3297428"/>
            <a:ext cx="352425" cy="412115"/>
          </a:xfrm>
          <a:custGeom>
            <a:avLst/>
            <a:gdLst/>
            <a:ahLst/>
            <a:cxnLst/>
            <a:rect l="l" t="t" r="r" b="b"/>
            <a:pathLst>
              <a:path w="352425" h="412114">
                <a:moveTo>
                  <a:pt x="176149" y="0"/>
                </a:moveTo>
                <a:lnTo>
                  <a:pt x="176149" y="82423"/>
                </a:lnTo>
                <a:lnTo>
                  <a:pt x="0" y="82423"/>
                </a:lnTo>
                <a:lnTo>
                  <a:pt x="0" y="329565"/>
                </a:lnTo>
                <a:lnTo>
                  <a:pt x="176149" y="329565"/>
                </a:lnTo>
                <a:lnTo>
                  <a:pt x="176149" y="411988"/>
                </a:lnTo>
                <a:lnTo>
                  <a:pt x="352298" y="205994"/>
                </a:lnTo>
                <a:lnTo>
                  <a:pt x="1761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4441" y="4553950"/>
            <a:ext cx="8077200" cy="189166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90"/>
              </a:spcBef>
            </a:pP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UK</a:t>
            </a:r>
            <a:r>
              <a:rPr b="1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Bribery</a:t>
            </a:r>
            <a:r>
              <a:rPr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spc="-10" dirty="0">
                <a:solidFill>
                  <a:srgbClr val="C00000"/>
                </a:solidFill>
                <a:latin typeface="Cambria"/>
                <a:cs typeface="Cambria"/>
              </a:rPr>
              <a:t>Act</a:t>
            </a:r>
            <a:r>
              <a:rPr b="1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spc="-5" dirty="0">
                <a:solidFill>
                  <a:srgbClr val="C00000"/>
                </a:solidFill>
                <a:latin typeface="Cambria"/>
                <a:cs typeface="Cambria"/>
              </a:rPr>
              <a:t>2010</a:t>
            </a:r>
            <a:endParaRPr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350"/>
              </a:spcBef>
            </a:pPr>
            <a:r>
              <a:rPr sz="1400" spc="-5" dirty="0">
                <a:latin typeface="Cambria"/>
                <a:cs typeface="Cambria"/>
              </a:rPr>
              <a:t>Der </a:t>
            </a:r>
            <a:r>
              <a:rPr sz="1400" dirty="0">
                <a:latin typeface="Cambria"/>
                <a:cs typeface="Cambria"/>
              </a:rPr>
              <a:t>UK </a:t>
            </a:r>
            <a:r>
              <a:rPr sz="1400" spc="-5" dirty="0">
                <a:latin typeface="Cambria"/>
                <a:cs typeface="Cambria"/>
              </a:rPr>
              <a:t>Bribery Act </a:t>
            </a:r>
            <a:r>
              <a:rPr sz="1400" dirty="0">
                <a:latin typeface="Cambria"/>
                <a:cs typeface="Cambria"/>
              </a:rPr>
              <a:t>2010 ist ein </a:t>
            </a:r>
            <a:r>
              <a:rPr sz="1400" spc="-5" dirty="0">
                <a:latin typeface="Cambria"/>
                <a:cs typeface="Cambria"/>
              </a:rPr>
              <a:t>weiteres Gesetz </a:t>
            </a:r>
            <a:r>
              <a:rPr sz="1400" dirty="0">
                <a:latin typeface="Cambria"/>
                <a:cs typeface="Cambria"/>
              </a:rPr>
              <a:t>zur </a:t>
            </a:r>
            <a:r>
              <a:rPr sz="1400" spc="-5" dirty="0">
                <a:latin typeface="Cambria"/>
                <a:cs typeface="Cambria"/>
              </a:rPr>
              <a:t>Bekämpfung </a:t>
            </a:r>
            <a:r>
              <a:rPr sz="1400" spc="-10" dirty="0">
                <a:latin typeface="Cambria"/>
                <a:cs typeface="Cambria"/>
              </a:rPr>
              <a:t>von </a:t>
            </a:r>
            <a:r>
              <a:rPr sz="1400" dirty="0">
                <a:latin typeface="Cambria"/>
                <a:cs typeface="Cambria"/>
              </a:rPr>
              <a:t>Bestechung das </a:t>
            </a:r>
            <a:r>
              <a:rPr sz="1400" spc="-5" dirty="0">
                <a:latin typeface="Cambria"/>
                <a:cs typeface="Cambria"/>
              </a:rPr>
              <a:t>allgemein auf </a:t>
            </a:r>
            <a:r>
              <a:rPr sz="1400" dirty="0">
                <a:latin typeface="Cambria"/>
                <a:cs typeface="Cambria"/>
              </a:rPr>
              <a:t>alle im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Vereinigten </a:t>
            </a:r>
            <a:r>
              <a:rPr sz="1400" spc="-10" dirty="0">
                <a:latin typeface="Cambria"/>
                <a:cs typeface="Cambria"/>
              </a:rPr>
              <a:t>Königreich </a:t>
            </a:r>
            <a:r>
              <a:rPr sz="1400" spc="-5" dirty="0">
                <a:latin typeface="Cambria"/>
                <a:cs typeface="Cambria"/>
              </a:rPr>
              <a:t>tätigen Unternehmen angewandt wird.</a:t>
            </a:r>
            <a:r>
              <a:rPr sz="1400" dirty="0">
                <a:latin typeface="Cambria"/>
                <a:cs typeface="Cambria"/>
              </a:rPr>
              <a:t> Dies gilt zusätzlich zur </a:t>
            </a:r>
            <a:r>
              <a:rPr sz="1400" spc="-5" dirty="0">
                <a:latin typeface="Cambria"/>
                <a:cs typeface="Cambria"/>
              </a:rPr>
              <a:t>FCPA-Gesetzgebung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-5" dirty="0">
                <a:latin typeface="Cambria"/>
                <a:cs typeface="Cambria"/>
              </a:rPr>
              <a:t> ersetzt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diese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nicht.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b="1" spc="-5" dirty="0">
                <a:solidFill>
                  <a:srgbClr val="C00000"/>
                </a:solidFill>
                <a:latin typeface="Cambria"/>
                <a:cs typeface="Cambria"/>
              </a:rPr>
              <a:t>Örtliche</a:t>
            </a:r>
            <a:r>
              <a:rPr b="1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Gesetze</a:t>
            </a:r>
            <a:r>
              <a:rPr b="1" spc="-5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dirty="0">
                <a:solidFill>
                  <a:srgbClr val="C00000"/>
                </a:solidFill>
                <a:latin typeface="Cambria"/>
                <a:cs typeface="Cambria"/>
              </a:rPr>
              <a:t>und</a:t>
            </a:r>
            <a:r>
              <a:rPr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b="1" spc="-20" dirty="0">
                <a:solidFill>
                  <a:srgbClr val="C00000"/>
                </a:solidFill>
                <a:latin typeface="Cambria"/>
                <a:cs typeface="Cambria"/>
              </a:rPr>
              <a:t>Vorschriften</a:t>
            </a:r>
            <a:endParaRPr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400" dirty="0">
                <a:latin typeface="Cambria"/>
                <a:cs typeface="Cambria"/>
              </a:rPr>
              <a:t>Lokale</a:t>
            </a:r>
            <a:r>
              <a:rPr sz="1400" spc="-5" dirty="0">
                <a:latin typeface="Cambria"/>
                <a:cs typeface="Cambria"/>
              </a:rPr>
              <a:t> Gesetze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und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Vorschriften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gelten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jedem Land,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dem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MTS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Geschäftssitze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hat.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89271D-BD01-473A-9F31-FA29F66147FD}"/>
              </a:ext>
            </a:extLst>
          </p:cNvPr>
          <p:cNvSpPr/>
          <p:nvPr/>
        </p:nvSpPr>
        <p:spPr>
          <a:xfrm>
            <a:off x="722908" y="2495372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WEM: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397DF0-1D33-4ADA-9C71-E3E132386A20}"/>
              </a:ext>
            </a:extLst>
          </p:cNvPr>
          <p:cNvSpPr/>
          <p:nvPr/>
        </p:nvSpPr>
        <p:spPr>
          <a:xfrm>
            <a:off x="3523754" y="2501306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Open Sans"/>
              </a:rPr>
              <a:t>WAS</a:t>
            </a:r>
            <a:r>
              <a:rPr lang="en-US" sz="1800" b="1" dirty="0">
                <a:latin typeface="Open Sans"/>
              </a:rPr>
              <a:t>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B3891E-C6D7-4D0E-9BF3-951B27756A15}"/>
              </a:ext>
            </a:extLst>
          </p:cNvPr>
          <p:cNvSpPr/>
          <p:nvPr/>
        </p:nvSpPr>
        <p:spPr>
          <a:xfrm>
            <a:off x="6324600" y="2501306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WARUM: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E34B8C-52B5-460B-B634-1591B16326EA}"/>
              </a:ext>
            </a:extLst>
          </p:cNvPr>
          <p:cNvSpPr/>
          <p:nvPr/>
        </p:nvSpPr>
        <p:spPr>
          <a:xfrm>
            <a:off x="722908" y="3083164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indent="-1905" algn="ctr">
              <a:lnSpc>
                <a:spcPct val="88000"/>
              </a:lnSpc>
              <a:spcBef>
                <a:spcPts val="595"/>
              </a:spcBef>
            </a:pP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Einem Beamten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oder </a:t>
            </a:r>
            <a:r>
              <a:rPr lang="de-DE"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Mitarbeiter eines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 staatlichen</a:t>
            </a:r>
            <a:r>
              <a:rPr lang="de-DE" sz="1400" spc="-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Unternehmens </a:t>
            </a:r>
            <a:r>
              <a:rPr lang="de-DE" sz="1400" spc="-29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oder einem </a:t>
            </a:r>
            <a:r>
              <a:rPr lang="de-DE"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Familienmitglied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eines </a:t>
            </a:r>
            <a:r>
              <a:rPr lang="de-DE"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Amtsträgers</a:t>
            </a:r>
            <a:endParaRPr lang="de-DE" sz="1400" dirty="0">
              <a:latin typeface="Cambria"/>
              <a:cs typeface="Cambr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EE0AC8-EB19-49CD-A945-A5B6E9B26222}"/>
              </a:ext>
            </a:extLst>
          </p:cNvPr>
          <p:cNvSpPr/>
          <p:nvPr/>
        </p:nvSpPr>
        <p:spPr>
          <a:xfrm>
            <a:off x="3523755" y="3083164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88100"/>
              </a:lnSpc>
              <a:spcBef>
                <a:spcPts val="595"/>
              </a:spcBef>
            </a:pP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können</a:t>
            </a:r>
            <a:r>
              <a:rPr lang="de-DE" sz="1400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weder</a:t>
            </a:r>
            <a:r>
              <a:rPr lang="de-DE" sz="1400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Geld</a:t>
            </a:r>
            <a:r>
              <a:rPr lang="de-DE" sz="1400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noch </a:t>
            </a:r>
            <a:r>
              <a:rPr lang="de-DE" sz="1400" spc="-29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Wertsachen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direkt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oder </a:t>
            </a:r>
            <a:r>
              <a:rPr lang="de-DE" sz="1400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indirekt angeboten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werden,</a:t>
            </a:r>
            <a:endParaRPr lang="de-DE" sz="1400" dirty="0">
              <a:latin typeface="Cambria"/>
              <a:cs typeface="Cambri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46B318-7B91-4B18-9899-4F1D2CDB022E}"/>
              </a:ext>
            </a:extLst>
          </p:cNvPr>
          <p:cNvSpPr/>
          <p:nvPr/>
        </p:nvSpPr>
        <p:spPr>
          <a:xfrm>
            <a:off x="6324600" y="3083164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1270" algn="ctr">
              <a:lnSpc>
                <a:spcPct val="88100"/>
              </a:lnSpc>
              <a:spcBef>
                <a:spcPts val="595"/>
              </a:spcBef>
            </a:pP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um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Geschäftsfelder zu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erschließen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oder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einen 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 u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nge</a:t>
            </a:r>
            <a:r>
              <a:rPr lang="de-DE" sz="1400" spc="-35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ec</a:t>
            </a:r>
            <a:r>
              <a:rPr lang="de-DE" sz="1400" spc="5" dirty="0">
                <a:solidFill>
                  <a:srgbClr val="FFFFFF"/>
                </a:solidFill>
                <a:latin typeface="Cambria"/>
                <a:cs typeface="Cambria"/>
              </a:rPr>
              <a:t>h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lang="de-DE" sz="1400" spc="-20" dirty="0">
                <a:solidFill>
                  <a:srgbClr val="FFFFFF"/>
                </a:solidFill>
                <a:latin typeface="Cambria"/>
                <a:cs typeface="Cambria"/>
              </a:rPr>
              <a:t>f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ti</a:t>
            </a: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gt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en</a:t>
            </a:r>
            <a:r>
              <a:rPr lang="de-DE" sz="1400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95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rt</a:t>
            </a:r>
            <a:r>
              <a:rPr lang="de-DE" sz="1400" dirty="0">
                <a:solidFill>
                  <a:srgbClr val="FFFFFF"/>
                </a:solidFill>
                <a:latin typeface="Cambria"/>
                <a:cs typeface="Cambria"/>
              </a:rPr>
              <a:t>eil 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zu</a:t>
            </a:r>
            <a:r>
              <a:rPr lang="de-DE" sz="1400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de-DE" sz="1400" spc="-5" dirty="0">
                <a:solidFill>
                  <a:srgbClr val="FFFFFF"/>
                </a:solidFill>
                <a:latin typeface="Cambria"/>
                <a:cs typeface="Cambria"/>
              </a:rPr>
              <a:t>erlangen</a:t>
            </a:r>
            <a:endParaRPr lang="de-DE" sz="1400" dirty="0">
              <a:latin typeface="Cambria"/>
              <a:cs typeface="Cambri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36D580-75CE-4674-AEAC-0EFB5BDB6EA9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441" y="307340"/>
            <a:ext cx="5716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C00000"/>
                </a:solidFill>
              </a:rPr>
              <a:t>Der</a:t>
            </a:r>
            <a:r>
              <a:rPr b="0" spc="-15" dirty="0">
                <a:solidFill>
                  <a:srgbClr val="C00000"/>
                </a:solidFill>
              </a:rPr>
              <a:t> </a:t>
            </a:r>
            <a:r>
              <a:rPr b="0" spc="-25" dirty="0">
                <a:solidFill>
                  <a:srgbClr val="C00000"/>
                </a:solidFill>
              </a:rPr>
              <a:t>Foreign</a:t>
            </a:r>
            <a:r>
              <a:rPr b="0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Corrupt</a:t>
            </a:r>
            <a:r>
              <a:rPr b="0" spc="-5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Practices</a:t>
            </a:r>
            <a:r>
              <a:rPr b="0" spc="-20" dirty="0">
                <a:solidFill>
                  <a:srgbClr val="C00000"/>
                </a:solidFill>
              </a:rPr>
              <a:t> </a:t>
            </a:r>
            <a:r>
              <a:rPr b="0" spc="-15" dirty="0">
                <a:solidFill>
                  <a:srgbClr val="C00000"/>
                </a:solidFill>
              </a:rPr>
              <a:t>Act </a:t>
            </a:r>
            <a:r>
              <a:rPr b="0" spc="-45" dirty="0">
                <a:solidFill>
                  <a:srgbClr val="C00000"/>
                </a:solidFill>
              </a:rPr>
              <a:t>(FCPA)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4203" y="1144748"/>
            <a:ext cx="7935595" cy="4884671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Rechtsverständnis</a:t>
            </a:r>
            <a:endParaRPr sz="2000" dirty="0">
              <a:latin typeface="Cambria"/>
              <a:cs typeface="Cambria"/>
            </a:endParaRPr>
          </a:p>
          <a:p>
            <a:pPr marL="12700" marR="92710" algn="just">
              <a:lnSpc>
                <a:spcPct val="100000"/>
              </a:lnSpc>
              <a:spcBef>
                <a:spcPts val="405"/>
              </a:spcBef>
            </a:pPr>
            <a:r>
              <a:rPr sz="1600" spc="-5" dirty="0">
                <a:latin typeface="Cambria"/>
                <a:cs typeface="Cambria"/>
              </a:rPr>
              <a:t>Die </a:t>
            </a:r>
            <a:r>
              <a:rPr sz="1600" spc="-10" dirty="0">
                <a:latin typeface="Cambria"/>
                <a:cs typeface="Cambria"/>
              </a:rPr>
              <a:t>Kenntnis </a:t>
            </a:r>
            <a:r>
              <a:rPr sz="1600" spc="-5" dirty="0">
                <a:latin typeface="Cambria"/>
                <a:cs typeface="Cambria"/>
              </a:rPr>
              <a:t>der Schlüsselterminologie </a:t>
            </a:r>
            <a:r>
              <a:rPr sz="1600" spc="-10" dirty="0">
                <a:latin typeface="Cambria"/>
                <a:cs typeface="Cambria"/>
              </a:rPr>
              <a:t>wird Ihnen </a:t>
            </a:r>
            <a:r>
              <a:rPr sz="1600" spc="-5" dirty="0">
                <a:latin typeface="Cambria"/>
                <a:cs typeface="Cambria"/>
              </a:rPr>
              <a:t>helfen die MTS-FCPA-Strategie </a:t>
            </a:r>
            <a:r>
              <a:rPr sz="1600" spc="-10" dirty="0">
                <a:latin typeface="Cambria"/>
                <a:cs typeface="Cambria"/>
              </a:rPr>
              <a:t>und </a:t>
            </a:r>
            <a:r>
              <a:rPr sz="1600" spc="-5" dirty="0">
                <a:latin typeface="Cambria"/>
                <a:cs typeface="Cambria"/>
              </a:rPr>
              <a:t>die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Gesetze </a:t>
            </a:r>
            <a:r>
              <a:rPr sz="1600" spc="-10" dirty="0">
                <a:latin typeface="Cambria"/>
                <a:cs typeface="Cambria"/>
              </a:rPr>
              <a:t>zur Bekämpfung </a:t>
            </a:r>
            <a:r>
              <a:rPr sz="1600" spc="-5" dirty="0">
                <a:latin typeface="Cambria"/>
                <a:cs typeface="Cambria"/>
              </a:rPr>
              <a:t>von </a:t>
            </a:r>
            <a:r>
              <a:rPr sz="1600" spc="-10" dirty="0">
                <a:latin typeface="Cambria"/>
                <a:cs typeface="Cambria"/>
              </a:rPr>
              <a:t>Bestechung </a:t>
            </a:r>
            <a:r>
              <a:rPr sz="1600" spc="-5" dirty="0">
                <a:latin typeface="Cambria"/>
                <a:cs typeface="Cambria"/>
              </a:rPr>
              <a:t>in den </a:t>
            </a:r>
            <a:r>
              <a:rPr sz="1600" spc="-10" dirty="0">
                <a:latin typeface="Cambria"/>
                <a:cs typeface="Cambria"/>
              </a:rPr>
              <a:t>Ländern, </a:t>
            </a:r>
            <a:r>
              <a:rPr sz="1600" spc="-5" dirty="0">
                <a:latin typeface="Cambria"/>
                <a:cs typeface="Cambria"/>
              </a:rPr>
              <a:t>in denen wir </a:t>
            </a:r>
            <a:r>
              <a:rPr sz="1600" spc="-10" dirty="0">
                <a:latin typeface="Cambria"/>
                <a:cs typeface="Cambria"/>
              </a:rPr>
              <a:t>tätig </a:t>
            </a:r>
            <a:r>
              <a:rPr sz="1600" spc="-5" dirty="0">
                <a:latin typeface="Cambria"/>
                <a:cs typeface="Cambria"/>
              </a:rPr>
              <a:t>sind </a:t>
            </a:r>
            <a:r>
              <a:rPr sz="1600" spc="-10" dirty="0">
                <a:latin typeface="Cambria"/>
                <a:cs typeface="Cambria"/>
              </a:rPr>
              <a:t>besser </a:t>
            </a:r>
            <a:r>
              <a:rPr sz="1600" spc="-15" dirty="0">
                <a:latin typeface="Cambria"/>
                <a:cs typeface="Cambria"/>
              </a:rPr>
              <a:t>zu 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verstehen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-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einzuhalten.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Schlüsselbegriffe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sind: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4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4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4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4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4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18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 dirty="0">
              <a:latin typeface="Cambria"/>
              <a:cs typeface="Cambria"/>
            </a:endParaRPr>
          </a:p>
          <a:p>
            <a:pPr marL="67945" marR="5080">
              <a:lnSpc>
                <a:spcPct val="100000"/>
              </a:lnSpc>
            </a:pPr>
            <a:r>
              <a:rPr sz="1600" spc="-10" dirty="0">
                <a:latin typeface="Cambria"/>
                <a:cs typeface="Cambria"/>
              </a:rPr>
              <a:t>Bestechung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beschränkt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sich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nicht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allein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auf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Zahlung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von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Bargeld, sondern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hat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weiter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gefasste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Definition.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Wenn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etwas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als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Gegenleistung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für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den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Abschluss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oder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den Erhalt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eines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Geschäftes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oder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den </a:t>
            </a:r>
            <a:r>
              <a:rPr sz="1600" spc="-10" dirty="0">
                <a:latin typeface="Cambria"/>
                <a:cs typeface="Cambria"/>
              </a:rPr>
              <a:t>Erhalt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eines </a:t>
            </a:r>
            <a:r>
              <a:rPr sz="1600" spc="-10" dirty="0">
                <a:latin typeface="Cambria"/>
                <a:cs typeface="Cambria"/>
              </a:rPr>
              <a:t>ungerechten</a:t>
            </a:r>
            <a:r>
              <a:rPr sz="1600" spc="-5" dirty="0">
                <a:latin typeface="Cambria"/>
                <a:cs typeface="Cambria"/>
              </a:rPr>
              <a:t> Vorteils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oder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 </a:t>
            </a:r>
            <a:r>
              <a:rPr sz="1600" spc="-10" dirty="0">
                <a:latin typeface="Cambria"/>
                <a:cs typeface="Cambria"/>
              </a:rPr>
              <a:t>Ausübung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einer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unangemessenen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Handlung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angeboten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wird,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so </a:t>
            </a:r>
            <a:r>
              <a:rPr sz="1600" spc="-10" dirty="0">
                <a:latin typeface="Cambria"/>
                <a:cs typeface="Cambria"/>
              </a:rPr>
              <a:t>wird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dies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wahrscheinlich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als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Bestechung </a:t>
            </a:r>
            <a:r>
              <a:rPr sz="1600" spc="-5" dirty="0">
                <a:latin typeface="Cambria"/>
                <a:cs typeface="Cambria"/>
              </a:rPr>
              <a:t> bewertet.</a:t>
            </a:r>
            <a:endParaRPr sz="1600" dirty="0">
              <a:latin typeface="Cambria"/>
              <a:cs typeface="Cambria"/>
            </a:endParaRPr>
          </a:p>
          <a:p>
            <a:pPr marL="2302510" marR="891540" indent="-1237615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Denken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Sie</a:t>
            </a:r>
            <a:r>
              <a:rPr sz="16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daran,</a:t>
            </a:r>
            <a:r>
              <a:rPr sz="16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eine</a:t>
            </a:r>
            <a:r>
              <a:rPr sz="16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Bestechung</a:t>
            </a:r>
            <a:r>
              <a:rPr sz="16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ist</a:t>
            </a:r>
            <a:r>
              <a:rPr sz="16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illegal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unabhängig</a:t>
            </a:r>
            <a:r>
              <a:rPr sz="1600" b="1" spc="5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davon, </a:t>
            </a:r>
            <a:r>
              <a:rPr sz="1600" b="1" spc="-3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wie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 klein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oder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 unwesentlich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diese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ist.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434291-9BBA-4BA4-824D-8509A1DB94CF}"/>
              </a:ext>
            </a:extLst>
          </p:cNvPr>
          <p:cNvSpPr/>
          <p:nvPr/>
        </p:nvSpPr>
        <p:spPr>
          <a:xfrm>
            <a:off x="430160" y="2740087"/>
            <a:ext cx="196001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3385">
              <a:lnSpc>
                <a:spcPct val="100000"/>
              </a:lnSpc>
              <a:spcBef>
                <a:spcPts val="380"/>
              </a:spcBef>
              <a:tabLst>
                <a:tab pos="698500" algn="l"/>
              </a:tabLst>
            </a:pPr>
            <a:r>
              <a:rPr lang="en-US" sz="1200" spc="-10" dirty="0" err="1">
                <a:solidFill>
                  <a:schemeClr val="tx1"/>
                </a:solidFill>
                <a:latin typeface="Cambria"/>
                <a:cs typeface="Cambria"/>
              </a:rPr>
              <a:t>Bestechungen</a:t>
            </a:r>
            <a:endParaRPr lang="en-US" sz="1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C56D76-61E5-40E7-BBC8-314751C5AADC}"/>
              </a:ext>
            </a:extLst>
          </p:cNvPr>
          <p:cNvSpPr/>
          <p:nvPr/>
        </p:nvSpPr>
        <p:spPr>
          <a:xfrm>
            <a:off x="2509804" y="2738375"/>
            <a:ext cx="196001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spc="-1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/>
            <a:r>
              <a:rPr lang="en-US" sz="1200" spc="-10" dirty="0" err="1">
                <a:solidFill>
                  <a:schemeClr val="tx1"/>
                </a:solidFill>
                <a:latin typeface="Cambria"/>
                <a:cs typeface="Cambria"/>
              </a:rPr>
              <a:t>Betrügerische</a:t>
            </a:r>
            <a:r>
              <a:rPr lang="en-US" sz="1200" spc="5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1200" spc="-10" dirty="0" err="1">
                <a:solidFill>
                  <a:schemeClr val="tx1"/>
                </a:solidFill>
                <a:latin typeface="Cambria"/>
                <a:cs typeface="Cambria"/>
              </a:rPr>
              <a:t>Absichten</a:t>
            </a:r>
            <a:endParaRPr lang="en-US" sz="12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77EBDD-C50F-41FE-A5DF-51BC82092458}"/>
              </a:ext>
            </a:extLst>
          </p:cNvPr>
          <p:cNvSpPr/>
          <p:nvPr/>
        </p:nvSpPr>
        <p:spPr>
          <a:xfrm>
            <a:off x="4597154" y="2738375"/>
            <a:ext cx="196001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3385">
              <a:lnSpc>
                <a:spcPct val="100000"/>
              </a:lnSpc>
              <a:spcBef>
                <a:spcPts val="385"/>
              </a:spcBef>
              <a:tabLst>
                <a:tab pos="698500" algn="l"/>
              </a:tabLst>
            </a:pPr>
            <a:r>
              <a:rPr lang="en-US" sz="1200" spc="-5" dirty="0" err="1">
                <a:solidFill>
                  <a:schemeClr val="tx1"/>
                </a:solidFill>
                <a:latin typeface="Cambria"/>
                <a:cs typeface="Cambria"/>
              </a:rPr>
              <a:t>Regierungsbeamte</a:t>
            </a:r>
            <a:endParaRPr lang="en-US" sz="1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071222-9278-406D-B324-81CA4C2B11D5}"/>
              </a:ext>
            </a:extLst>
          </p:cNvPr>
          <p:cNvSpPr/>
          <p:nvPr/>
        </p:nvSpPr>
        <p:spPr>
          <a:xfrm>
            <a:off x="6684504" y="2738375"/>
            <a:ext cx="196001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3385">
              <a:lnSpc>
                <a:spcPct val="100000"/>
              </a:lnSpc>
              <a:spcBef>
                <a:spcPts val="385"/>
              </a:spcBef>
              <a:tabLst>
                <a:tab pos="698500" algn="l"/>
              </a:tabLst>
            </a:pPr>
            <a:r>
              <a:rPr lang="en-US" sz="1200" spc="-5" dirty="0" err="1">
                <a:solidFill>
                  <a:schemeClr val="tx1"/>
                </a:solidFill>
                <a:latin typeface="Cambria"/>
                <a:cs typeface="Cambria"/>
              </a:rPr>
              <a:t>Unberechtigte</a:t>
            </a:r>
            <a:r>
              <a:rPr lang="en-US" sz="1200" spc="-5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1200" spc="-10" dirty="0" err="1">
                <a:solidFill>
                  <a:schemeClr val="tx1"/>
                </a:solidFill>
                <a:latin typeface="Cambria"/>
                <a:cs typeface="Cambria"/>
              </a:rPr>
              <a:t>geschäftliche</a:t>
            </a:r>
            <a:r>
              <a:rPr lang="en-US" sz="1200" spc="3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1200" spc="-5" dirty="0" err="1">
                <a:solidFill>
                  <a:schemeClr val="tx1"/>
                </a:solidFill>
                <a:latin typeface="Cambria"/>
                <a:cs typeface="Cambria"/>
              </a:rPr>
              <a:t>Vorteile</a:t>
            </a:r>
            <a:endParaRPr lang="en-US" sz="12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3A1758-6DF9-4CBF-8213-76CC8A7D2B35}"/>
              </a:ext>
            </a:extLst>
          </p:cNvPr>
          <p:cNvSpPr/>
          <p:nvPr/>
        </p:nvSpPr>
        <p:spPr>
          <a:xfrm>
            <a:off x="3591995" y="3584514"/>
            <a:ext cx="1960010" cy="533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3385">
              <a:lnSpc>
                <a:spcPct val="100000"/>
              </a:lnSpc>
              <a:spcBef>
                <a:spcPts val="380"/>
              </a:spcBef>
              <a:tabLst>
                <a:tab pos="698500" algn="l"/>
              </a:tabLst>
            </a:pPr>
            <a:r>
              <a:rPr lang="en-US" sz="1600" spc="-10" dirty="0" err="1">
                <a:solidFill>
                  <a:schemeClr val="bg1"/>
                </a:solidFill>
                <a:latin typeface="Cambria"/>
                <a:cs typeface="Cambria"/>
              </a:rPr>
              <a:t>Bestechungen</a:t>
            </a:r>
            <a:endParaRPr lang="en-US" sz="16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31F6ED-4245-450B-9010-BDB19C101F4A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441" y="307340"/>
            <a:ext cx="5716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C00000"/>
                </a:solidFill>
              </a:rPr>
              <a:t>Der</a:t>
            </a:r>
            <a:r>
              <a:rPr b="0" spc="-15" dirty="0">
                <a:solidFill>
                  <a:srgbClr val="C00000"/>
                </a:solidFill>
              </a:rPr>
              <a:t> </a:t>
            </a:r>
            <a:r>
              <a:rPr b="0" spc="-25" dirty="0">
                <a:solidFill>
                  <a:srgbClr val="C00000"/>
                </a:solidFill>
              </a:rPr>
              <a:t>Foreign</a:t>
            </a:r>
            <a:r>
              <a:rPr b="0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Corrupt</a:t>
            </a:r>
            <a:r>
              <a:rPr b="0" spc="-5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Practices</a:t>
            </a:r>
            <a:r>
              <a:rPr b="0" spc="-20" dirty="0">
                <a:solidFill>
                  <a:srgbClr val="C00000"/>
                </a:solidFill>
              </a:rPr>
              <a:t> </a:t>
            </a:r>
            <a:r>
              <a:rPr b="0" spc="-15" dirty="0">
                <a:solidFill>
                  <a:srgbClr val="C00000"/>
                </a:solidFill>
              </a:rPr>
              <a:t>Act </a:t>
            </a:r>
            <a:r>
              <a:rPr b="0" spc="-45" dirty="0">
                <a:solidFill>
                  <a:srgbClr val="C00000"/>
                </a:solidFill>
              </a:rPr>
              <a:t>(FCPA)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37600" y="1222438"/>
            <a:ext cx="4772025" cy="568325"/>
            <a:chOff x="2137600" y="1222438"/>
            <a:chExt cx="4772025" cy="568325"/>
          </a:xfrm>
        </p:grpSpPr>
        <p:sp>
          <p:nvSpPr>
            <p:cNvPr id="4" name="object 4"/>
            <p:cNvSpPr/>
            <p:nvPr/>
          </p:nvSpPr>
          <p:spPr>
            <a:xfrm>
              <a:off x="2142363" y="1227200"/>
              <a:ext cx="4762500" cy="558800"/>
            </a:xfrm>
            <a:custGeom>
              <a:avLst/>
              <a:gdLst/>
              <a:ahLst/>
              <a:cxnLst/>
              <a:rect l="l" t="t" r="r" b="b"/>
              <a:pathLst>
                <a:path w="4762500" h="558800">
                  <a:moveTo>
                    <a:pt x="4669282" y="0"/>
                  </a:moveTo>
                  <a:lnTo>
                    <a:pt x="93091" y="0"/>
                  </a:lnTo>
                  <a:lnTo>
                    <a:pt x="56846" y="7312"/>
                  </a:lnTo>
                  <a:lnTo>
                    <a:pt x="27257" y="27257"/>
                  </a:lnTo>
                  <a:lnTo>
                    <a:pt x="7312" y="56846"/>
                  </a:lnTo>
                  <a:lnTo>
                    <a:pt x="0" y="93090"/>
                  </a:lnTo>
                  <a:lnTo>
                    <a:pt x="0" y="465582"/>
                  </a:lnTo>
                  <a:lnTo>
                    <a:pt x="7312" y="501846"/>
                  </a:lnTo>
                  <a:lnTo>
                    <a:pt x="27257" y="531479"/>
                  </a:lnTo>
                  <a:lnTo>
                    <a:pt x="56846" y="551467"/>
                  </a:lnTo>
                  <a:lnTo>
                    <a:pt x="93091" y="558800"/>
                  </a:lnTo>
                  <a:lnTo>
                    <a:pt x="4669282" y="558800"/>
                  </a:lnTo>
                  <a:lnTo>
                    <a:pt x="4705546" y="551467"/>
                  </a:lnTo>
                  <a:lnTo>
                    <a:pt x="4735179" y="531479"/>
                  </a:lnTo>
                  <a:lnTo>
                    <a:pt x="4755167" y="501846"/>
                  </a:lnTo>
                  <a:lnTo>
                    <a:pt x="4762500" y="465582"/>
                  </a:lnTo>
                  <a:lnTo>
                    <a:pt x="4762500" y="93090"/>
                  </a:lnTo>
                  <a:lnTo>
                    <a:pt x="4755167" y="56846"/>
                  </a:lnTo>
                  <a:lnTo>
                    <a:pt x="4735179" y="27257"/>
                  </a:lnTo>
                  <a:lnTo>
                    <a:pt x="4705546" y="7312"/>
                  </a:lnTo>
                  <a:lnTo>
                    <a:pt x="4669282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2363" y="1227200"/>
              <a:ext cx="4762500" cy="558800"/>
            </a:xfrm>
            <a:custGeom>
              <a:avLst/>
              <a:gdLst/>
              <a:ahLst/>
              <a:cxnLst/>
              <a:rect l="l" t="t" r="r" b="b"/>
              <a:pathLst>
                <a:path w="4762500" h="558800">
                  <a:moveTo>
                    <a:pt x="0" y="93090"/>
                  </a:moveTo>
                  <a:lnTo>
                    <a:pt x="7312" y="56846"/>
                  </a:lnTo>
                  <a:lnTo>
                    <a:pt x="27257" y="27257"/>
                  </a:lnTo>
                  <a:lnTo>
                    <a:pt x="56846" y="7312"/>
                  </a:lnTo>
                  <a:lnTo>
                    <a:pt x="93091" y="0"/>
                  </a:lnTo>
                  <a:lnTo>
                    <a:pt x="4669282" y="0"/>
                  </a:lnTo>
                  <a:lnTo>
                    <a:pt x="4705546" y="7312"/>
                  </a:lnTo>
                  <a:lnTo>
                    <a:pt x="4735179" y="27257"/>
                  </a:lnTo>
                  <a:lnTo>
                    <a:pt x="4755167" y="56846"/>
                  </a:lnTo>
                  <a:lnTo>
                    <a:pt x="4762500" y="93090"/>
                  </a:lnTo>
                  <a:lnTo>
                    <a:pt x="4762500" y="465582"/>
                  </a:lnTo>
                  <a:lnTo>
                    <a:pt x="4755167" y="501846"/>
                  </a:lnTo>
                  <a:lnTo>
                    <a:pt x="4735179" y="531479"/>
                  </a:lnTo>
                  <a:lnTo>
                    <a:pt x="4705546" y="551467"/>
                  </a:lnTo>
                  <a:lnTo>
                    <a:pt x="4669282" y="558800"/>
                  </a:lnTo>
                  <a:lnTo>
                    <a:pt x="93091" y="558800"/>
                  </a:lnTo>
                  <a:lnTo>
                    <a:pt x="56846" y="551467"/>
                  </a:lnTo>
                  <a:lnTo>
                    <a:pt x="27257" y="531479"/>
                  </a:lnTo>
                  <a:lnTo>
                    <a:pt x="7312" y="501846"/>
                  </a:lnTo>
                  <a:lnTo>
                    <a:pt x="0" y="465582"/>
                  </a:lnTo>
                  <a:lnTo>
                    <a:pt x="0" y="9309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82674" y="1334262"/>
            <a:ext cx="5995670" cy="1052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04139"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BESTECHUNG</a:t>
            </a:r>
            <a:endParaRPr sz="2000">
              <a:latin typeface="Cambria"/>
              <a:cs typeface="Cambria"/>
            </a:endParaRPr>
          </a:p>
          <a:p>
            <a:pPr marL="1249680" marR="5080" indent="-1237615">
              <a:lnSpc>
                <a:spcPct val="100000"/>
              </a:lnSpc>
              <a:spcBef>
                <a:spcPts val="1839"/>
              </a:spcBef>
            </a:pP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Denken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Sie</a:t>
            </a:r>
            <a:r>
              <a:rPr sz="16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daran,</a:t>
            </a:r>
            <a:r>
              <a:rPr sz="16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eine</a:t>
            </a:r>
            <a:r>
              <a:rPr sz="16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Bestechung</a:t>
            </a:r>
            <a:r>
              <a:rPr sz="16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ist</a:t>
            </a:r>
            <a:r>
              <a:rPr sz="16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illegal</a:t>
            </a:r>
            <a:r>
              <a:rPr sz="16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unabhängig</a:t>
            </a:r>
            <a:r>
              <a:rPr sz="1600" b="1" spc="4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davon, </a:t>
            </a:r>
            <a:r>
              <a:rPr sz="1600" b="1" spc="-3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wie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 klein </a:t>
            </a:r>
            <a:r>
              <a:rPr sz="1600" b="1" spc="-10" dirty="0">
                <a:solidFill>
                  <a:srgbClr val="C00000"/>
                </a:solidFill>
                <a:latin typeface="Cambria"/>
                <a:cs typeface="Cambria"/>
              </a:rPr>
              <a:t>oder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 unwesentlich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diese</a:t>
            </a:r>
            <a:r>
              <a:rPr sz="16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mbria"/>
                <a:cs typeface="Cambria"/>
              </a:rPr>
              <a:t>ist.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6555" y="3391661"/>
            <a:ext cx="1045844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4640" marR="288290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/>
                <a:cs typeface="Cambria"/>
              </a:rPr>
              <a:t>B</a:t>
            </a:r>
            <a:r>
              <a:rPr sz="1000" b="1" spc="-15" dirty="0">
                <a:latin typeface="Cambria"/>
                <a:cs typeface="Cambria"/>
              </a:rPr>
              <a:t>a</a:t>
            </a:r>
            <a:r>
              <a:rPr sz="1000" b="1" spc="-10" dirty="0">
                <a:latin typeface="Cambria"/>
                <a:cs typeface="Cambria"/>
              </a:rPr>
              <a:t>r</a:t>
            </a:r>
            <a:r>
              <a:rPr sz="1000" b="1" spc="-5" dirty="0">
                <a:latin typeface="Cambria"/>
                <a:cs typeface="Cambria"/>
              </a:rPr>
              <a:t>geld  Scheck</a:t>
            </a:r>
            <a:endParaRPr sz="1000">
              <a:latin typeface="Cambria"/>
              <a:cs typeface="Cambria"/>
            </a:endParaRPr>
          </a:p>
          <a:p>
            <a:pPr marL="12065" marR="5080" indent="-635" algn="ctr">
              <a:lnSpc>
                <a:spcPct val="100000"/>
              </a:lnSpc>
            </a:pPr>
            <a:r>
              <a:rPr sz="1000" b="1" spc="-5" dirty="0">
                <a:latin typeface="Cambria"/>
                <a:cs typeface="Cambria"/>
              </a:rPr>
              <a:t>Geldanweisung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Ein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P</a:t>
            </a:r>
            <a:r>
              <a:rPr sz="1000" b="1" spc="-10" dirty="0">
                <a:latin typeface="Cambria"/>
                <a:cs typeface="Cambria"/>
              </a:rPr>
              <a:t>r</a:t>
            </a:r>
            <a:r>
              <a:rPr sz="1000" b="1" spc="-5" dirty="0">
                <a:latin typeface="Cambria"/>
                <a:cs typeface="Cambria"/>
              </a:rPr>
              <a:t>e</a:t>
            </a:r>
            <a:r>
              <a:rPr sz="1000" b="1" spc="-10" dirty="0">
                <a:latin typeface="Cambria"/>
                <a:cs typeface="Cambria"/>
              </a:rPr>
              <a:t>i</a:t>
            </a:r>
            <a:r>
              <a:rPr sz="1000" b="1" spc="-5" dirty="0">
                <a:latin typeface="Cambria"/>
                <a:cs typeface="Cambria"/>
              </a:rPr>
              <a:t>s</a:t>
            </a:r>
            <a:r>
              <a:rPr sz="1000" b="1" spc="-10" dirty="0">
                <a:latin typeface="Cambria"/>
                <a:cs typeface="Cambria"/>
              </a:rPr>
              <a:t>n</a:t>
            </a:r>
            <a:r>
              <a:rPr sz="1000" b="1" spc="-15" dirty="0">
                <a:latin typeface="Cambria"/>
                <a:cs typeface="Cambria"/>
              </a:rPr>
              <a:t>a</a:t>
            </a:r>
            <a:r>
              <a:rPr sz="1000" b="1" spc="-5" dirty="0">
                <a:latin typeface="Cambria"/>
                <a:cs typeface="Cambria"/>
              </a:rPr>
              <a:t>chl</a:t>
            </a:r>
            <a:r>
              <a:rPr sz="1000" b="1" spc="-15" dirty="0">
                <a:latin typeface="Cambria"/>
                <a:cs typeface="Cambria"/>
              </a:rPr>
              <a:t>a</a:t>
            </a:r>
            <a:r>
              <a:rPr sz="1000" b="1" spc="-5" dirty="0">
                <a:latin typeface="Cambria"/>
                <a:cs typeface="Cambria"/>
              </a:rPr>
              <a:t>ss  Einen Bonus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Bestechungsgeld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Kostenlose</a:t>
            </a:r>
            <a:r>
              <a:rPr sz="1000" b="1" spc="-10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Güter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102" y="5250307"/>
            <a:ext cx="2482850" cy="1091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064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/>
                <a:cs typeface="Cambria"/>
              </a:rPr>
              <a:t>Eine</a:t>
            </a:r>
            <a:r>
              <a:rPr sz="1000" b="1" spc="-15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Begünstigung,</a:t>
            </a:r>
            <a:r>
              <a:rPr sz="1000" b="1" spc="5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wie</a:t>
            </a:r>
            <a:r>
              <a:rPr sz="1000" b="1" spc="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z.</a:t>
            </a:r>
            <a:r>
              <a:rPr sz="1000" b="1" spc="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B.: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Verwendung</a:t>
            </a:r>
            <a:r>
              <a:rPr sz="1000" b="1" spc="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von</a:t>
            </a:r>
            <a:r>
              <a:rPr sz="1000" b="1" spc="1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Materialien,</a:t>
            </a:r>
            <a:r>
              <a:rPr sz="1000" b="1" spc="3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Ausrüstung,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latin typeface="Cambria"/>
                <a:cs typeface="Cambria"/>
              </a:rPr>
              <a:t>usw.</a:t>
            </a:r>
            <a:endParaRPr sz="1000">
              <a:latin typeface="Cambria"/>
              <a:cs typeface="Cambria"/>
            </a:endParaRPr>
          </a:p>
          <a:p>
            <a:pPr marL="375285" marR="369570" algn="ctr">
              <a:lnSpc>
                <a:spcPct val="100000"/>
              </a:lnSpc>
            </a:pPr>
            <a:r>
              <a:rPr sz="1000" b="1" spc="-5" dirty="0">
                <a:latin typeface="Cambria"/>
                <a:cs typeface="Cambria"/>
              </a:rPr>
              <a:t>Benutzung von Einrichtungen </a:t>
            </a:r>
            <a:r>
              <a:rPr sz="1000" b="1" spc="-210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Ein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Darlehen</a:t>
            </a:r>
            <a:endParaRPr sz="1000">
              <a:latin typeface="Cambria"/>
              <a:cs typeface="Cambria"/>
            </a:endParaRPr>
          </a:p>
          <a:p>
            <a:pPr marL="114300" marR="107950" indent="-635" algn="ctr">
              <a:lnSpc>
                <a:spcPct val="100000"/>
              </a:lnSpc>
            </a:pPr>
            <a:r>
              <a:rPr sz="1000" b="1" spc="-5" dirty="0">
                <a:latin typeface="Cambria"/>
                <a:cs typeface="Cambria"/>
              </a:rPr>
              <a:t>Zusicherung</a:t>
            </a:r>
            <a:r>
              <a:rPr sz="1000" b="1" spc="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eines</a:t>
            </a:r>
            <a:r>
              <a:rPr sz="1000" b="1" spc="5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Arbeitsplatzes </a:t>
            </a:r>
            <a:r>
              <a:rPr sz="1000" b="1" spc="-5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Anbieten</a:t>
            </a:r>
            <a:r>
              <a:rPr sz="1000" b="1" spc="-5" dirty="0">
                <a:latin typeface="Cambria"/>
                <a:cs typeface="Cambria"/>
              </a:rPr>
              <a:t> von Versicherungsleistungen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5550" y="3411473"/>
            <a:ext cx="14871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/>
                <a:cs typeface="Cambria"/>
              </a:rPr>
              <a:t>Indirekt angeboten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Beispiel: Stipendien für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Familienmitglieder </a:t>
            </a:r>
            <a:r>
              <a:rPr sz="1000" b="1" spc="-10" dirty="0">
                <a:latin typeface="Cambria"/>
                <a:cs typeface="Cambria"/>
              </a:rPr>
              <a:t>eines </a:t>
            </a:r>
            <a:r>
              <a:rPr sz="1000" b="1" spc="-210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Regierungsbeamten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1953" y="3394075"/>
            <a:ext cx="227076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09" marR="21590"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/>
                <a:cs typeface="Cambria"/>
              </a:rPr>
              <a:t>Geschenke (</a:t>
            </a:r>
            <a:r>
              <a:rPr sz="1000" b="1" i="1" spc="-5" dirty="0">
                <a:latin typeface="Cambria"/>
                <a:cs typeface="Cambria"/>
              </a:rPr>
              <a:t>die</a:t>
            </a:r>
            <a:r>
              <a:rPr sz="1000" b="1" i="1" spc="20" dirty="0">
                <a:latin typeface="Cambria"/>
                <a:cs typeface="Cambria"/>
              </a:rPr>
              <a:t> </a:t>
            </a:r>
            <a:r>
              <a:rPr sz="1000" b="1" i="1" spc="-5" dirty="0">
                <a:latin typeface="Cambria"/>
                <a:cs typeface="Cambria"/>
              </a:rPr>
              <a:t>nationale</a:t>
            </a:r>
            <a:r>
              <a:rPr sz="1000" b="1" i="1" spc="25" dirty="0">
                <a:latin typeface="Cambria"/>
                <a:cs typeface="Cambria"/>
              </a:rPr>
              <a:t> </a:t>
            </a:r>
            <a:r>
              <a:rPr sz="1000" b="1" i="1" spc="-10" dirty="0">
                <a:latin typeface="Cambria"/>
                <a:cs typeface="Cambria"/>
              </a:rPr>
              <a:t>Gesetze</a:t>
            </a:r>
            <a:r>
              <a:rPr sz="1000" b="1" i="1" spc="35" dirty="0">
                <a:latin typeface="Cambria"/>
                <a:cs typeface="Cambria"/>
              </a:rPr>
              <a:t> </a:t>
            </a:r>
            <a:r>
              <a:rPr sz="1000" b="1" i="1" spc="-5" dirty="0">
                <a:latin typeface="Cambria"/>
                <a:cs typeface="Cambria"/>
              </a:rPr>
              <a:t>oder </a:t>
            </a:r>
            <a:r>
              <a:rPr sz="1000" b="1" i="1" spc="-204" dirty="0">
                <a:latin typeface="Cambria"/>
                <a:cs typeface="Cambria"/>
              </a:rPr>
              <a:t> </a:t>
            </a:r>
            <a:r>
              <a:rPr sz="1000" b="1" i="1" spc="-5" dirty="0">
                <a:latin typeface="Cambria"/>
                <a:cs typeface="Cambria"/>
              </a:rPr>
              <a:t>lokale </a:t>
            </a:r>
            <a:r>
              <a:rPr sz="1000" b="1" i="1" spc="-10" dirty="0">
                <a:latin typeface="Cambria"/>
                <a:cs typeface="Cambria"/>
              </a:rPr>
              <a:t>Gepflogenheiten</a:t>
            </a:r>
            <a:r>
              <a:rPr sz="1000" b="1" i="1" spc="-5" dirty="0">
                <a:latin typeface="Cambria"/>
                <a:cs typeface="Cambria"/>
              </a:rPr>
              <a:t> verletzen) </a:t>
            </a:r>
            <a:r>
              <a:rPr sz="1000" b="1" i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Gutscheine</a:t>
            </a:r>
            <a:endParaRPr sz="1000">
              <a:latin typeface="Cambria"/>
              <a:cs typeface="Cambria"/>
            </a:endParaRPr>
          </a:p>
          <a:p>
            <a:pPr marL="12700" marR="5080" indent="647700">
              <a:lnSpc>
                <a:spcPct val="100000"/>
              </a:lnSpc>
            </a:pPr>
            <a:r>
              <a:rPr sz="1000" b="1" spc="-5" dirty="0">
                <a:latin typeface="Cambria"/>
                <a:cs typeface="Cambria"/>
              </a:rPr>
              <a:t>Geschenkkarten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Gemeinnützige Spenden </a:t>
            </a:r>
            <a:r>
              <a:rPr sz="1000" b="1" spc="-10" dirty="0">
                <a:latin typeface="Cambria"/>
                <a:cs typeface="Cambria"/>
              </a:rPr>
              <a:t>oder</a:t>
            </a:r>
            <a:r>
              <a:rPr sz="1000" b="1" spc="10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Spenden</a:t>
            </a:r>
            <a:endParaRPr sz="1000">
              <a:latin typeface="Cambria"/>
              <a:cs typeface="Cambria"/>
            </a:endParaRPr>
          </a:p>
          <a:p>
            <a:pPr marL="509270">
              <a:lnSpc>
                <a:spcPct val="100000"/>
              </a:lnSpc>
            </a:pPr>
            <a:r>
              <a:rPr sz="1000" b="1" spc="-5" dirty="0">
                <a:latin typeface="Cambria"/>
                <a:cs typeface="Cambria"/>
              </a:rPr>
              <a:t>für</a:t>
            </a:r>
            <a:r>
              <a:rPr sz="1000" b="1" spc="-2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politische</a:t>
            </a:r>
            <a:r>
              <a:rPr sz="1000" b="1" spc="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Zwecke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98460" y="3519297"/>
            <a:ext cx="136779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/>
                <a:cs typeface="Cambria"/>
              </a:rPr>
              <a:t>Unterhaltung,</a:t>
            </a:r>
            <a:r>
              <a:rPr sz="1000" b="1" spc="25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wie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z.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B.: </a:t>
            </a:r>
            <a:r>
              <a:rPr sz="1000" b="1" spc="-204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Konzertkarten</a:t>
            </a:r>
            <a:endParaRPr sz="1000">
              <a:latin typeface="Cambria"/>
              <a:cs typeface="Cambria"/>
            </a:endParaRPr>
          </a:p>
          <a:p>
            <a:pPr marL="48895" marR="41275" indent="1270" algn="ctr">
              <a:lnSpc>
                <a:spcPct val="100000"/>
              </a:lnSpc>
            </a:pPr>
            <a:r>
              <a:rPr sz="1000" b="1" spc="-10" dirty="0">
                <a:latin typeface="Cambria"/>
                <a:cs typeface="Cambria"/>
              </a:rPr>
              <a:t>Karten</a:t>
            </a:r>
            <a:r>
              <a:rPr sz="1000" b="1" spc="10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für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Sportveranstaltungen </a:t>
            </a:r>
            <a:r>
              <a:rPr sz="1000" b="1" spc="-210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Eine</a:t>
            </a:r>
            <a:r>
              <a:rPr sz="1000" b="1" spc="-15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Reise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4427" y="5173217"/>
            <a:ext cx="1200150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/>
                <a:cs typeface="Cambria"/>
              </a:rPr>
              <a:t>Bewirtung,</a:t>
            </a:r>
            <a:r>
              <a:rPr sz="1000" b="1" spc="2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wie</a:t>
            </a:r>
            <a:r>
              <a:rPr sz="1000" b="1" spc="-5" dirty="0">
                <a:latin typeface="Cambria"/>
                <a:cs typeface="Cambria"/>
              </a:rPr>
              <a:t> z. B.: </a:t>
            </a:r>
            <a:r>
              <a:rPr sz="1000" b="1" spc="-204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Mahlzeiten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Getränke </a:t>
            </a:r>
            <a:r>
              <a:rPr sz="1000" b="1" spc="-5" dirty="0">
                <a:latin typeface="Cambria"/>
                <a:cs typeface="Cambria"/>
              </a:rPr>
              <a:t> Hotelunterkunft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5" dirty="0">
                <a:latin typeface="Cambria"/>
                <a:cs typeface="Cambria"/>
              </a:rPr>
              <a:t>Reisen </a:t>
            </a:r>
            <a:r>
              <a:rPr sz="1000" b="1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Beherbergung </a:t>
            </a:r>
            <a:r>
              <a:rPr sz="1000" b="1" spc="-5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Transport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980874" y="4738941"/>
            <a:ext cx="2842895" cy="1617345"/>
            <a:chOff x="5980874" y="4738941"/>
            <a:chExt cx="2842895" cy="1617345"/>
          </a:xfrm>
        </p:grpSpPr>
        <p:sp>
          <p:nvSpPr>
            <p:cNvPr id="14" name="object 14"/>
            <p:cNvSpPr/>
            <p:nvPr/>
          </p:nvSpPr>
          <p:spPr>
            <a:xfrm>
              <a:off x="5985636" y="4743703"/>
              <a:ext cx="2833370" cy="1607820"/>
            </a:xfrm>
            <a:custGeom>
              <a:avLst/>
              <a:gdLst/>
              <a:ahLst/>
              <a:cxnLst/>
              <a:rect l="l" t="t" r="r" b="b"/>
              <a:pathLst>
                <a:path w="2833370" h="1607820">
                  <a:moveTo>
                    <a:pt x="2565399" y="0"/>
                  </a:moveTo>
                  <a:lnTo>
                    <a:pt x="267842" y="0"/>
                  </a:lnTo>
                  <a:lnTo>
                    <a:pt x="219690" y="4318"/>
                  </a:lnTo>
                  <a:lnTo>
                    <a:pt x="174372" y="16769"/>
                  </a:lnTo>
                  <a:lnTo>
                    <a:pt x="132644" y="36594"/>
                  </a:lnTo>
                  <a:lnTo>
                    <a:pt x="95263" y="63036"/>
                  </a:lnTo>
                  <a:lnTo>
                    <a:pt x="62983" y="95337"/>
                  </a:lnTo>
                  <a:lnTo>
                    <a:pt x="36561" y="132738"/>
                  </a:lnTo>
                  <a:lnTo>
                    <a:pt x="16753" y="174483"/>
                  </a:lnTo>
                  <a:lnTo>
                    <a:pt x="4314" y="219812"/>
                  </a:lnTo>
                  <a:lnTo>
                    <a:pt x="0" y="267970"/>
                  </a:lnTo>
                  <a:lnTo>
                    <a:pt x="0" y="1339519"/>
                  </a:lnTo>
                  <a:lnTo>
                    <a:pt x="4314" y="1387674"/>
                  </a:lnTo>
                  <a:lnTo>
                    <a:pt x="16753" y="1432997"/>
                  </a:lnTo>
                  <a:lnTo>
                    <a:pt x="36561" y="1474731"/>
                  </a:lnTo>
                  <a:lnTo>
                    <a:pt x="62983" y="1512120"/>
                  </a:lnTo>
                  <a:lnTo>
                    <a:pt x="95263" y="1544408"/>
                  </a:lnTo>
                  <a:lnTo>
                    <a:pt x="132644" y="1570838"/>
                  </a:lnTo>
                  <a:lnTo>
                    <a:pt x="174372" y="1590653"/>
                  </a:lnTo>
                  <a:lnTo>
                    <a:pt x="219690" y="1603097"/>
                  </a:lnTo>
                  <a:lnTo>
                    <a:pt x="267842" y="1607413"/>
                  </a:lnTo>
                  <a:lnTo>
                    <a:pt x="2565399" y="1607413"/>
                  </a:lnTo>
                  <a:lnTo>
                    <a:pt x="2613552" y="1603097"/>
                  </a:lnTo>
                  <a:lnTo>
                    <a:pt x="2658870" y="1590653"/>
                  </a:lnTo>
                  <a:lnTo>
                    <a:pt x="2700598" y="1570838"/>
                  </a:lnTo>
                  <a:lnTo>
                    <a:pt x="2737979" y="1544408"/>
                  </a:lnTo>
                  <a:lnTo>
                    <a:pt x="2770259" y="1512120"/>
                  </a:lnTo>
                  <a:lnTo>
                    <a:pt x="2796681" y="1474731"/>
                  </a:lnTo>
                  <a:lnTo>
                    <a:pt x="2816489" y="1432997"/>
                  </a:lnTo>
                  <a:lnTo>
                    <a:pt x="2828928" y="1387674"/>
                  </a:lnTo>
                  <a:lnTo>
                    <a:pt x="2833242" y="1339519"/>
                  </a:lnTo>
                  <a:lnTo>
                    <a:pt x="2833242" y="267970"/>
                  </a:lnTo>
                  <a:lnTo>
                    <a:pt x="2828928" y="219812"/>
                  </a:lnTo>
                  <a:lnTo>
                    <a:pt x="2816489" y="174483"/>
                  </a:lnTo>
                  <a:lnTo>
                    <a:pt x="2796681" y="132738"/>
                  </a:lnTo>
                  <a:lnTo>
                    <a:pt x="2770259" y="95337"/>
                  </a:lnTo>
                  <a:lnTo>
                    <a:pt x="2737979" y="63036"/>
                  </a:lnTo>
                  <a:lnTo>
                    <a:pt x="2700598" y="36594"/>
                  </a:lnTo>
                  <a:lnTo>
                    <a:pt x="2658870" y="16769"/>
                  </a:lnTo>
                  <a:lnTo>
                    <a:pt x="2613552" y="4318"/>
                  </a:lnTo>
                  <a:lnTo>
                    <a:pt x="2565399" y="0"/>
                  </a:lnTo>
                  <a:close/>
                </a:path>
              </a:pathLst>
            </a:custGeom>
            <a:solidFill>
              <a:srgbClr val="E9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85636" y="4743703"/>
              <a:ext cx="2833370" cy="1607820"/>
            </a:xfrm>
            <a:custGeom>
              <a:avLst/>
              <a:gdLst/>
              <a:ahLst/>
              <a:cxnLst/>
              <a:rect l="l" t="t" r="r" b="b"/>
              <a:pathLst>
                <a:path w="2833370" h="1607820">
                  <a:moveTo>
                    <a:pt x="0" y="267970"/>
                  </a:moveTo>
                  <a:lnTo>
                    <a:pt x="4314" y="219812"/>
                  </a:lnTo>
                  <a:lnTo>
                    <a:pt x="16753" y="174483"/>
                  </a:lnTo>
                  <a:lnTo>
                    <a:pt x="36561" y="132738"/>
                  </a:lnTo>
                  <a:lnTo>
                    <a:pt x="62983" y="95337"/>
                  </a:lnTo>
                  <a:lnTo>
                    <a:pt x="95263" y="63036"/>
                  </a:lnTo>
                  <a:lnTo>
                    <a:pt x="132644" y="36594"/>
                  </a:lnTo>
                  <a:lnTo>
                    <a:pt x="174372" y="16769"/>
                  </a:lnTo>
                  <a:lnTo>
                    <a:pt x="219690" y="4318"/>
                  </a:lnTo>
                  <a:lnTo>
                    <a:pt x="267842" y="0"/>
                  </a:lnTo>
                  <a:lnTo>
                    <a:pt x="2565399" y="0"/>
                  </a:lnTo>
                  <a:lnTo>
                    <a:pt x="2613552" y="4318"/>
                  </a:lnTo>
                  <a:lnTo>
                    <a:pt x="2658870" y="16769"/>
                  </a:lnTo>
                  <a:lnTo>
                    <a:pt x="2700598" y="36594"/>
                  </a:lnTo>
                  <a:lnTo>
                    <a:pt x="2737979" y="63036"/>
                  </a:lnTo>
                  <a:lnTo>
                    <a:pt x="2770259" y="95337"/>
                  </a:lnTo>
                  <a:lnTo>
                    <a:pt x="2796681" y="132738"/>
                  </a:lnTo>
                  <a:lnTo>
                    <a:pt x="2816489" y="174483"/>
                  </a:lnTo>
                  <a:lnTo>
                    <a:pt x="2828928" y="219812"/>
                  </a:lnTo>
                  <a:lnTo>
                    <a:pt x="2833242" y="267970"/>
                  </a:lnTo>
                  <a:lnTo>
                    <a:pt x="2833242" y="1339519"/>
                  </a:lnTo>
                  <a:lnTo>
                    <a:pt x="2828928" y="1387674"/>
                  </a:lnTo>
                  <a:lnTo>
                    <a:pt x="2816489" y="1432997"/>
                  </a:lnTo>
                  <a:lnTo>
                    <a:pt x="2796681" y="1474731"/>
                  </a:lnTo>
                  <a:lnTo>
                    <a:pt x="2770259" y="1512120"/>
                  </a:lnTo>
                  <a:lnTo>
                    <a:pt x="2737979" y="1544408"/>
                  </a:lnTo>
                  <a:lnTo>
                    <a:pt x="2700598" y="1570838"/>
                  </a:lnTo>
                  <a:lnTo>
                    <a:pt x="2658870" y="1590653"/>
                  </a:lnTo>
                  <a:lnTo>
                    <a:pt x="2613552" y="1603097"/>
                  </a:lnTo>
                  <a:lnTo>
                    <a:pt x="2565399" y="1607413"/>
                  </a:lnTo>
                  <a:lnTo>
                    <a:pt x="267842" y="1607413"/>
                  </a:lnTo>
                  <a:lnTo>
                    <a:pt x="219690" y="1603097"/>
                  </a:lnTo>
                  <a:lnTo>
                    <a:pt x="174372" y="1590653"/>
                  </a:lnTo>
                  <a:lnTo>
                    <a:pt x="132644" y="1570838"/>
                  </a:lnTo>
                  <a:lnTo>
                    <a:pt x="95263" y="1544408"/>
                  </a:lnTo>
                  <a:lnTo>
                    <a:pt x="62983" y="1512120"/>
                  </a:lnTo>
                  <a:lnTo>
                    <a:pt x="36561" y="1474731"/>
                  </a:lnTo>
                  <a:lnTo>
                    <a:pt x="16753" y="1432997"/>
                  </a:lnTo>
                  <a:lnTo>
                    <a:pt x="4314" y="1387674"/>
                  </a:lnTo>
                  <a:lnTo>
                    <a:pt x="0" y="1339519"/>
                  </a:lnTo>
                  <a:lnTo>
                    <a:pt x="0" y="26797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43625" y="4799838"/>
            <a:ext cx="23215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mbria"/>
                <a:cs typeface="Cambria"/>
              </a:rPr>
              <a:t>Bewirtungen</a:t>
            </a:r>
            <a:r>
              <a:rPr sz="1200" b="1" spc="5" dirty="0">
                <a:latin typeface="Cambria"/>
                <a:cs typeface="Cambria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werden</a:t>
            </a:r>
            <a:r>
              <a:rPr sz="1200" b="1" spc="-2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als </a:t>
            </a:r>
            <a:r>
              <a:rPr sz="1200" b="1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Bestechung angesehen, </a:t>
            </a:r>
            <a:r>
              <a:rPr sz="1200" b="1" spc="-10" dirty="0">
                <a:latin typeface="Cambria"/>
                <a:cs typeface="Cambria"/>
              </a:rPr>
              <a:t>wenn </a:t>
            </a:r>
            <a:r>
              <a:rPr sz="1200" b="1" spc="-5" dirty="0">
                <a:latin typeface="Cambria"/>
                <a:cs typeface="Cambria"/>
              </a:rPr>
              <a:t>die </a:t>
            </a:r>
            <a:r>
              <a:rPr sz="1200" b="1" spc="-250" dirty="0">
                <a:latin typeface="Cambria"/>
                <a:cs typeface="Cambria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Aufwendungen </a:t>
            </a:r>
            <a:r>
              <a:rPr sz="1200" b="1" spc="-5" dirty="0">
                <a:latin typeface="Cambria"/>
                <a:cs typeface="Cambria"/>
              </a:rPr>
              <a:t>die folgenden </a:t>
            </a:r>
            <a:r>
              <a:rPr sz="1200" b="1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Kriterien</a:t>
            </a:r>
            <a:r>
              <a:rPr sz="1200" b="1" spc="-2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erfüllen:</a:t>
            </a:r>
            <a:endParaRPr sz="12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Cambria"/>
              <a:buChar char="-"/>
              <a:tabLst>
                <a:tab pos="185420" algn="l"/>
              </a:tabLst>
            </a:pPr>
            <a:r>
              <a:rPr sz="1200" b="1" spc="-5" dirty="0">
                <a:latin typeface="Cambria"/>
                <a:cs typeface="Cambria"/>
              </a:rPr>
              <a:t>Unangemessen</a:t>
            </a:r>
            <a:endParaRPr sz="12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Cambria"/>
              <a:buChar char="-"/>
              <a:tabLst>
                <a:tab pos="185420" algn="l"/>
              </a:tabLst>
            </a:pPr>
            <a:r>
              <a:rPr sz="1200" b="1" spc="-10" dirty="0">
                <a:latin typeface="Cambria"/>
                <a:cs typeface="Cambria"/>
              </a:rPr>
              <a:t>Unverhältnismäßig</a:t>
            </a:r>
            <a:endParaRPr sz="1200">
              <a:latin typeface="Cambria"/>
              <a:cs typeface="Cambria"/>
            </a:endParaRPr>
          </a:p>
          <a:p>
            <a:pPr marL="184785" marR="26034" indent="-172720">
              <a:lnSpc>
                <a:spcPct val="100000"/>
              </a:lnSpc>
              <a:buFont typeface="Cambria"/>
              <a:buChar char="-"/>
              <a:tabLst>
                <a:tab pos="185420" algn="l"/>
              </a:tabLst>
            </a:pPr>
            <a:r>
              <a:rPr sz="1200" b="1" dirty="0">
                <a:latin typeface="Cambria"/>
                <a:cs typeface="Cambria"/>
              </a:rPr>
              <a:t>Es </a:t>
            </a:r>
            <a:r>
              <a:rPr sz="1200" b="1" spc="-5" dirty="0">
                <a:latin typeface="Cambria"/>
                <a:cs typeface="Cambria"/>
              </a:rPr>
              <a:t>besteht </a:t>
            </a:r>
            <a:r>
              <a:rPr sz="1200" b="1" spc="-10" dirty="0">
                <a:latin typeface="Cambria"/>
                <a:cs typeface="Cambria"/>
              </a:rPr>
              <a:t>kein </a:t>
            </a:r>
            <a:r>
              <a:rPr sz="1200" b="1" spc="-5" dirty="0">
                <a:latin typeface="Cambria"/>
                <a:cs typeface="Cambria"/>
              </a:rPr>
              <a:t>angemessener </a:t>
            </a:r>
            <a:r>
              <a:rPr sz="1200" b="1" spc="-25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Geschäftszweck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410199" y="5641847"/>
            <a:ext cx="439165" cy="377953"/>
            <a:chOff x="4928615" y="5641847"/>
            <a:chExt cx="920750" cy="353695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28615" y="5641847"/>
              <a:ext cx="920496" cy="35356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75605" y="5672835"/>
              <a:ext cx="824103" cy="24536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975605" y="5672835"/>
              <a:ext cx="824230" cy="245745"/>
            </a:xfrm>
            <a:custGeom>
              <a:avLst/>
              <a:gdLst/>
              <a:ahLst/>
              <a:cxnLst/>
              <a:rect l="l" t="t" r="r" b="b"/>
              <a:pathLst>
                <a:path w="824229" h="245745">
                  <a:moveTo>
                    <a:pt x="0" y="61340"/>
                  </a:moveTo>
                  <a:lnTo>
                    <a:pt x="701421" y="61340"/>
                  </a:lnTo>
                  <a:lnTo>
                    <a:pt x="701421" y="0"/>
                  </a:lnTo>
                  <a:lnTo>
                    <a:pt x="824103" y="122681"/>
                  </a:lnTo>
                  <a:lnTo>
                    <a:pt x="701421" y="245363"/>
                  </a:lnTo>
                  <a:lnTo>
                    <a:pt x="701421" y="184022"/>
                  </a:lnTo>
                  <a:lnTo>
                    <a:pt x="0" y="184022"/>
                  </a:lnTo>
                  <a:lnTo>
                    <a:pt x="0" y="6134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2413" y="4295584"/>
            <a:ext cx="1163218" cy="84639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797" y="2416238"/>
            <a:ext cx="1587500" cy="94557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457693" y="2640799"/>
            <a:ext cx="1356602" cy="73016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46065" y="2447264"/>
            <a:ext cx="999972" cy="98198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4544" y="2640825"/>
            <a:ext cx="1303146" cy="72111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21205" y="4378883"/>
            <a:ext cx="697483" cy="87142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151BFA-92F7-4562-97FB-0CBC6DE5E9BE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441" y="307340"/>
            <a:ext cx="5716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C00000"/>
                </a:solidFill>
              </a:rPr>
              <a:t>Der</a:t>
            </a:r>
            <a:r>
              <a:rPr b="0" spc="-15" dirty="0">
                <a:solidFill>
                  <a:srgbClr val="C00000"/>
                </a:solidFill>
              </a:rPr>
              <a:t> </a:t>
            </a:r>
            <a:r>
              <a:rPr b="0" spc="-25" dirty="0">
                <a:solidFill>
                  <a:srgbClr val="C00000"/>
                </a:solidFill>
              </a:rPr>
              <a:t>Foreign</a:t>
            </a:r>
            <a:r>
              <a:rPr b="0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Corrupt</a:t>
            </a:r>
            <a:r>
              <a:rPr b="0" spc="-5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Practices</a:t>
            </a:r>
            <a:r>
              <a:rPr b="0" spc="-20" dirty="0">
                <a:solidFill>
                  <a:srgbClr val="C00000"/>
                </a:solidFill>
              </a:rPr>
              <a:t> </a:t>
            </a:r>
            <a:r>
              <a:rPr b="0" spc="-15" dirty="0">
                <a:solidFill>
                  <a:srgbClr val="C00000"/>
                </a:solidFill>
              </a:rPr>
              <a:t>Act </a:t>
            </a:r>
            <a:r>
              <a:rPr b="0" spc="-45" dirty="0">
                <a:solidFill>
                  <a:srgbClr val="C00000"/>
                </a:solidFill>
              </a:rPr>
              <a:t>(FCPA)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66996" y="1661160"/>
            <a:ext cx="3868420" cy="664845"/>
            <a:chOff x="2666996" y="1661160"/>
            <a:chExt cx="3868420" cy="6648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66996" y="1661160"/>
              <a:ext cx="3838963" cy="63550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2907" y="1706880"/>
              <a:ext cx="3842004" cy="6187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05099" y="1676400"/>
              <a:ext cx="3763645" cy="558800"/>
            </a:xfrm>
            <a:custGeom>
              <a:avLst/>
              <a:gdLst/>
              <a:ahLst/>
              <a:cxnLst/>
              <a:rect l="l" t="t" r="r" b="b"/>
              <a:pathLst>
                <a:path w="3763645" h="558800">
                  <a:moveTo>
                    <a:pt x="3670046" y="0"/>
                  </a:moveTo>
                  <a:lnTo>
                    <a:pt x="93091" y="0"/>
                  </a:lnTo>
                  <a:lnTo>
                    <a:pt x="56846" y="7312"/>
                  </a:lnTo>
                  <a:lnTo>
                    <a:pt x="27257" y="27257"/>
                  </a:lnTo>
                  <a:lnTo>
                    <a:pt x="7312" y="56846"/>
                  </a:lnTo>
                  <a:lnTo>
                    <a:pt x="0" y="93090"/>
                  </a:lnTo>
                  <a:lnTo>
                    <a:pt x="0" y="465709"/>
                  </a:lnTo>
                  <a:lnTo>
                    <a:pt x="7312" y="501953"/>
                  </a:lnTo>
                  <a:lnTo>
                    <a:pt x="27257" y="531542"/>
                  </a:lnTo>
                  <a:lnTo>
                    <a:pt x="56846" y="551487"/>
                  </a:lnTo>
                  <a:lnTo>
                    <a:pt x="93091" y="558800"/>
                  </a:lnTo>
                  <a:lnTo>
                    <a:pt x="3670046" y="558800"/>
                  </a:lnTo>
                  <a:lnTo>
                    <a:pt x="3706290" y="551487"/>
                  </a:lnTo>
                  <a:lnTo>
                    <a:pt x="3735879" y="531542"/>
                  </a:lnTo>
                  <a:lnTo>
                    <a:pt x="3755824" y="501953"/>
                  </a:lnTo>
                  <a:lnTo>
                    <a:pt x="3763137" y="465709"/>
                  </a:lnTo>
                  <a:lnTo>
                    <a:pt x="3763137" y="93090"/>
                  </a:lnTo>
                  <a:lnTo>
                    <a:pt x="3755824" y="56846"/>
                  </a:lnTo>
                  <a:lnTo>
                    <a:pt x="3735879" y="27257"/>
                  </a:lnTo>
                  <a:lnTo>
                    <a:pt x="3706290" y="7312"/>
                  </a:lnTo>
                  <a:lnTo>
                    <a:pt x="367004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05099" y="1676400"/>
              <a:ext cx="3763645" cy="558800"/>
            </a:xfrm>
            <a:custGeom>
              <a:avLst/>
              <a:gdLst/>
              <a:ahLst/>
              <a:cxnLst/>
              <a:rect l="l" t="t" r="r" b="b"/>
              <a:pathLst>
                <a:path w="3763645" h="558800">
                  <a:moveTo>
                    <a:pt x="0" y="93090"/>
                  </a:moveTo>
                  <a:lnTo>
                    <a:pt x="7312" y="56846"/>
                  </a:lnTo>
                  <a:lnTo>
                    <a:pt x="27257" y="27257"/>
                  </a:lnTo>
                  <a:lnTo>
                    <a:pt x="56846" y="7312"/>
                  </a:lnTo>
                  <a:lnTo>
                    <a:pt x="93091" y="0"/>
                  </a:lnTo>
                  <a:lnTo>
                    <a:pt x="3670046" y="0"/>
                  </a:lnTo>
                  <a:lnTo>
                    <a:pt x="3706290" y="7312"/>
                  </a:lnTo>
                  <a:lnTo>
                    <a:pt x="3735879" y="27257"/>
                  </a:lnTo>
                  <a:lnTo>
                    <a:pt x="3755824" y="56846"/>
                  </a:lnTo>
                  <a:lnTo>
                    <a:pt x="3763137" y="93090"/>
                  </a:lnTo>
                  <a:lnTo>
                    <a:pt x="3763137" y="465709"/>
                  </a:lnTo>
                  <a:lnTo>
                    <a:pt x="3755824" y="501953"/>
                  </a:lnTo>
                  <a:lnTo>
                    <a:pt x="3735879" y="531542"/>
                  </a:lnTo>
                  <a:lnTo>
                    <a:pt x="3706290" y="551487"/>
                  </a:lnTo>
                  <a:lnTo>
                    <a:pt x="3670046" y="558800"/>
                  </a:lnTo>
                  <a:lnTo>
                    <a:pt x="93091" y="558800"/>
                  </a:lnTo>
                  <a:lnTo>
                    <a:pt x="56846" y="551487"/>
                  </a:lnTo>
                  <a:lnTo>
                    <a:pt x="27257" y="531542"/>
                  </a:lnTo>
                  <a:lnTo>
                    <a:pt x="7312" y="501953"/>
                  </a:lnTo>
                  <a:lnTo>
                    <a:pt x="0" y="465709"/>
                  </a:lnTo>
                  <a:lnTo>
                    <a:pt x="0" y="9309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48741" y="1208277"/>
            <a:ext cx="8044815" cy="17773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Rechtsverständnis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Cambria"/>
              <a:cs typeface="Cambria"/>
            </a:endParaRPr>
          </a:p>
          <a:p>
            <a:pPr marL="36830" algn="ctr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BETRÜGERISCHE</a:t>
            </a:r>
            <a:r>
              <a:rPr sz="2000" b="1" spc="-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mbria"/>
                <a:cs typeface="Cambria"/>
              </a:rPr>
              <a:t>ABSICHTEN</a:t>
            </a:r>
            <a:endParaRPr sz="2000">
              <a:latin typeface="Cambria"/>
              <a:cs typeface="Cambria"/>
            </a:endParaRPr>
          </a:p>
          <a:p>
            <a:pPr marL="84455" marR="5080">
              <a:lnSpc>
                <a:spcPct val="100000"/>
              </a:lnSpc>
              <a:spcBef>
                <a:spcPts val="1820"/>
              </a:spcBef>
            </a:pP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kommt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nicht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darauf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ob </a:t>
            </a:r>
            <a:r>
              <a:rPr sz="1400" dirty="0">
                <a:latin typeface="Cambria"/>
                <a:cs typeface="Cambria"/>
              </a:rPr>
              <a:t>ein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Angebot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angenommen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wird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 </a:t>
            </a:r>
            <a:r>
              <a:rPr sz="1400" spc="5" dirty="0">
                <a:latin typeface="Cambria"/>
                <a:cs typeface="Cambria"/>
              </a:rPr>
              <a:t>nicht,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-5" dirty="0">
                <a:latin typeface="Cambria"/>
                <a:cs typeface="Cambria"/>
              </a:rPr>
              <a:t> Unterbreitung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eines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Angebots </a:t>
            </a:r>
            <a:r>
              <a:rPr sz="1400" dirty="0">
                <a:latin typeface="Cambria"/>
                <a:cs typeface="Cambria"/>
              </a:rPr>
              <a:t> mit der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Absicht,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einen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Regierungsbeamten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beeinflussen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wäre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eine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Verletzung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des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Rechts.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30" dirty="0">
                <a:latin typeface="Cambria"/>
                <a:cs typeface="Cambria"/>
              </a:rPr>
              <a:t>Von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jemand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anderem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angewiesen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zu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werden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 </a:t>
            </a:r>
            <a:r>
              <a:rPr sz="1400" spc="-5" dirty="0">
                <a:latin typeface="Cambria"/>
                <a:cs typeface="Cambria"/>
              </a:rPr>
              <a:t>Angebot zu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unterbreiten</a:t>
            </a:r>
            <a:r>
              <a:rPr sz="1400" dirty="0">
                <a:latin typeface="Cambria"/>
                <a:cs typeface="Cambria"/>
              </a:rPr>
              <a:t> enthebt Sie nicht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Ihrer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Verantwortung.</a:t>
            </a:r>
            <a:endParaRPr sz="14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66996" y="3177539"/>
            <a:ext cx="3839210" cy="661670"/>
            <a:chOff x="2666996" y="3177539"/>
            <a:chExt cx="3839210" cy="66167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6996" y="3177539"/>
              <a:ext cx="3838963" cy="63093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36391" y="3220211"/>
              <a:ext cx="2956560" cy="61874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705099" y="3188842"/>
              <a:ext cx="3763645" cy="558800"/>
            </a:xfrm>
            <a:custGeom>
              <a:avLst/>
              <a:gdLst/>
              <a:ahLst/>
              <a:cxnLst/>
              <a:rect l="l" t="t" r="r" b="b"/>
              <a:pathLst>
                <a:path w="3763645" h="558800">
                  <a:moveTo>
                    <a:pt x="3670046" y="0"/>
                  </a:moveTo>
                  <a:lnTo>
                    <a:pt x="93091" y="0"/>
                  </a:lnTo>
                  <a:lnTo>
                    <a:pt x="56846" y="7312"/>
                  </a:lnTo>
                  <a:lnTo>
                    <a:pt x="27257" y="27257"/>
                  </a:lnTo>
                  <a:lnTo>
                    <a:pt x="7312" y="56846"/>
                  </a:lnTo>
                  <a:lnTo>
                    <a:pt x="0" y="93091"/>
                  </a:lnTo>
                  <a:lnTo>
                    <a:pt x="0" y="465709"/>
                  </a:lnTo>
                  <a:lnTo>
                    <a:pt x="7312" y="501953"/>
                  </a:lnTo>
                  <a:lnTo>
                    <a:pt x="27257" y="531542"/>
                  </a:lnTo>
                  <a:lnTo>
                    <a:pt x="56846" y="551487"/>
                  </a:lnTo>
                  <a:lnTo>
                    <a:pt x="93091" y="558800"/>
                  </a:lnTo>
                  <a:lnTo>
                    <a:pt x="3670046" y="558800"/>
                  </a:lnTo>
                  <a:lnTo>
                    <a:pt x="3706290" y="551487"/>
                  </a:lnTo>
                  <a:lnTo>
                    <a:pt x="3735879" y="531542"/>
                  </a:lnTo>
                  <a:lnTo>
                    <a:pt x="3755824" y="501953"/>
                  </a:lnTo>
                  <a:lnTo>
                    <a:pt x="3763137" y="465709"/>
                  </a:lnTo>
                  <a:lnTo>
                    <a:pt x="3763137" y="93091"/>
                  </a:lnTo>
                  <a:lnTo>
                    <a:pt x="3755824" y="56846"/>
                  </a:lnTo>
                  <a:lnTo>
                    <a:pt x="3735879" y="27257"/>
                  </a:lnTo>
                  <a:lnTo>
                    <a:pt x="3706290" y="7312"/>
                  </a:lnTo>
                  <a:lnTo>
                    <a:pt x="367004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05099" y="3188842"/>
              <a:ext cx="3763645" cy="558800"/>
            </a:xfrm>
            <a:custGeom>
              <a:avLst/>
              <a:gdLst/>
              <a:ahLst/>
              <a:cxnLst/>
              <a:rect l="l" t="t" r="r" b="b"/>
              <a:pathLst>
                <a:path w="3763645" h="558800">
                  <a:moveTo>
                    <a:pt x="0" y="93091"/>
                  </a:moveTo>
                  <a:lnTo>
                    <a:pt x="7312" y="56846"/>
                  </a:lnTo>
                  <a:lnTo>
                    <a:pt x="27257" y="27257"/>
                  </a:lnTo>
                  <a:lnTo>
                    <a:pt x="56846" y="7312"/>
                  </a:lnTo>
                  <a:lnTo>
                    <a:pt x="93091" y="0"/>
                  </a:lnTo>
                  <a:lnTo>
                    <a:pt x="3670046" y="0"/>
                  </a:lnTo>
                  <a:lnTo>
                    <a:pt x="3706290" y="7312"/>
                  </a:lnTo>
                  <a:lnTo>
                    <a:pt x="3735879" y="27257"/>
                  </a:lnTo>
                  <a:lnTo>
                    <a:pt x="3755824" y="56846"/>
                  </a:lnTo>
                  <a:lnTo>
                    <a:pt x="3763137" y="93091"/>
                  </a:lnTo>
                  <a:lnTo>
                    <a:pt x="3763137" y="465709"/>
                  </a:lnTo>
                  <a:lnTo>
                    <a:pt x="3755824" y="501953"/>
                  </a:lnTo>
                  <a:lnTo>
                    <a:pt x="3735879" y="531542"/>
                  </a:lnTo>
                  <a:lnTo>
                    <a:pt x="3706290" y="551487"/>
                  </a:lnTo>
                  <a:lnTo>
                    <a:pt x="3670046" y="558800"/>
                  </a:lnTo>
                  <a:lnTo>
                    <a:pt x="93091" y="558800"/>
                  </a:lnTo>
                  <a:lnTo>
                    <a:pt x="56846" y="551487"/>
                  </a:lnTo>
                  <a:lnTo>
                    <a:pt x="27257" y="531542"/>
                  </a:lnTo>
                  <a:lnTo>
                    <a:pt x="7312" y="501953"/>
                  </a:lnTo>
                  <a:lnTo>
                    <a:pt x="0" y="465709"/>
                  </a:lnTo>
                  <a:lnTo>
                    <a:pt x="0" y="93091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61543" y="3296157"/>
            <a:ext cx="8087995" cy="290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REGIERUNGSBEAMTE</a:t>
            </a:r>
            <a:endParaRPr sz="20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785"/>
              </a:spcBef>
            </a:pPr>
            <a:r>
              <a:rPr sz="1400" dirty="0">
                <a:latin typeface="Cambria"/>
                <a:cs typeface="Cambria"/>
              </a:rPr>
              <a:t>Dies ist eine weit </a:t>
            </a:r>
            <a:r>
              <a:rPr sz="1400" spc="-5" dirty="0">
                <a:latin typeface="Cambria"/>
                <a:cs typeface="Cambria"/>
              </a:rPr>
              <a:t>gefasste </a:t>
            </a:r>
            <a:r>
              <a:rPr sz="1400" dirty="0">
                <a:latin typeface="Cambria"/>
                <a:cs typeface="Cambria"/>
              </a:rPr>
              <a:t>Definition - Es ist wichtig, zu wissen, mit wem </a:t>
            </a:r>
            <a:r>
              <a:rPr sz="1400" spc="-5" dirty="0">
                <a:latin typeface="Cambria"/>
                <a:cs typeface="Cambria"/>
              </a:rPr>
              <a:t>Sie arbeiten!</a:t>
            </a:r>
            <a:r>
              <a:rPr sz="1400" dirty="0">
                <a:latin typeface="Cambria"/>
                <a:cs typeface="Cambria"/>
              </a:rPr>
              <a:t> Ein 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Regierungsbeamter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ist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jede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für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Nicht-U.S.-Regierung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eine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öffentliche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internationale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Organisation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amtlicher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Funktion </a:t>
            </a:r>
            <a:r>
              <a:rPr sz="1400" dirty="0">
                <a:latin typeface="Cambria"/>
                <a:cs typeface="Cambria"/>
              </a:rPr>
              <a:t>handelnde </a:t>
            </a:r>
            <a:r>
              <a:rPr sz="1400" spc="-10" dirty="0">
                <a:latin typeface="Cambria"/>
                <a:cs typeface="Cambria"/>
              </a:rPr>
              <a:t>Person.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Beispiele: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5" dirty="0">
                <a:latin typeface="Cambria"/>
                <a:cs typeface="Cambria"/>
              </a:rPr>
              <a:t>Angehörige</a:t>
            </a:r>
            <a:r>
              <a:rPr sz="1400" spc="-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</a:t>
            </a:r>
            <a:r>
              <a:rPr sz="1400" spc="-10" dirty="0">
                <a:latin typeface="Cambria"/>
                <a:cs typeface="Cambria"/>
              </a:rPr>
              <a:t> Streitkräfte</a:t>
            </a: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5" dirty="0">
                <a:latin typeface="Cambria"/>
                <a:cs typeface="Cambria"/>
              </a:rPr>
              <a:t>Ärzte</a:t>
            </a:r>
            <a:r>
              <a:rPr sz="1400" dirty="0">
                <a:latin typeface="Cambria"/>
                <a:cs typeface="Cambria"/>
              </a:rPr>
              <a:t> in einem </a:t>
            </a:r>
            <a:r>
              <a:rPr sz="1400" spc="-5" dirty="0">
                <a:latin typeface="Cambria"/>
                <a:cs typeface="Cambria"/>
              </a:rPr>
              <a:t>staatlich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getragenen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Krankenhaus</a:t>
            </a: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10" dirty="0">
                <a:latin typeface="Cambria"/>
                <a:cs typeface="Cambria"/>
              </a:rPr>
              <a:t>Personen,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 im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Auftrag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</a:t>
            </a:r>
            <a:r>
              <a:rPr sz="1400" spc="-5" dirty="0">
                <a:latin typeface="Cambria"/>
                <a:cs typeface="Cambria"/>
              </a:rPr>
              <a:t> Regierung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Eingaben bei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Ausschreibungsverfahren </a:t>
            </a:r>
            <a:r>
              <a:rPr sz="1400" spc="-5" dirty="0">
                <a:latin typeface="Cambria"/>
                <a:cs typeface="Cambria"/>
              </a:rPr>
              <a:t>überprüfen</a:t>
            </a: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5" dirty="0">
                <a:latin typeface="Cambria"/>
                <a:cs typeface="Cambria"/>
              </a:rPr>
              <a:t>Mitglieder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königlichen</a:t>
            </a:r>
            <a:r>
              <a:rPr sz="1400" spc="-10" dirty="0">
                <a:latin typeface="Cambria"/>
                <a:cs typeface="Cambria"/>
              </a:rPr>
              <a:t> Familie,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einen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staatseigenen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Industriezweig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bewirtschaften.</a:t>
            </a: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5" dirty="0">
                <a:latin typeface="Cambria"/>
                <a:cs typeface="Cambria"/>
              </a:rPr>
              <a:t>Angestellte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eines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staatlichen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oder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staatlich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kontrollierten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Versorgungsbetriebs</a:t>
            </a: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5" dirty="0">
                <a:latin typeface="Cambria"/>
                <a:cs typeface="Cambria"/>
              </a:rPr>
              <a:t>Immigrationsbeamter</a:t>
            </a:r>
            <a:endParaRPr sz="1400">
              <a:latin typeface="Cambria"/>
              <a:cs typeface="Cambria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400" spc="-5" dirty="0">
                <a:latin typeface="Cambria"/>
                <a:cs typeface="Cambria"/>
              </a:rPr>
              <a:t>Beamte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der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Zollbehörden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D9D89E-32FD-4BFE-9EA2-82407265FDBA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441" y="307340"/>
            <a:ext cx="5716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C00000"/>
                </a:solidFill>
              </a:rPr>
              <a:t>Der</a:t>
            </a:r>
            <a:r>
              <a:rPr b="0" spc="-15" dirty="0">
                <a:solidFill>
                  <a:srgbClr val="C00000"/>
                </a:solidFill>
              </a:rPr>
              <a:t> </a:t>
            </a:r>
            <a:r>
              <a:rPr b="0" spc="-25" dirty="0">
                <a:solidFill>
                  <a:srgbClr val="C00000"/>
                </a:solidFill>
              </a:rPr>
              <a:t>Foreign</a:t>
            </a:r>
            <a:r>
              <a:rPr b="0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Corrupt</a:t>
            </a:r>
            <a:r>
              <a:rPr b="0" spc="-5" dirty="0">
                <a:solidFill>
                  <a:srgbClr val="C00000"/>
                </a:solidFill>
              </a:rPr>
              <a:t> </a:t>
            </a:r>
            <a:r>
              <a:rPr b="0" spc="-10" dirty="0">
                <a:solidFill>
                  <a:srgbClr val="C00000"/>
                </a:solidFill>
              </a:rPr>
              <a:t>Practices</a:t>
            </a:r>
            <a:r>
              <a:rPr b="0" spc="-20" dirty="0">
                <a:solidFill>
                  <a:srgbClr val="C00000"/>
                </a:solidFill>
              </a:rPr>
              <a:t> </a:t>
            </a:r>
            <a:r>
              <a:rPr b="0" spc="-15" dirty="0">
                <a:solidFill>
                  <a:srgbClr val="C00000"/>
                </a:solidFill>
              </a:rPr>
              <a:t>Act </a:t>
            </a:r>
            <a:r>
              <a:rPr b="0" spc="-45" dirty="0">
                <a:solidFill>
                  <a:srgbClr val="C00000"/>
                </a:solidFill>
              </a:rPr>
              <a:t>(FCPA)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93760" y="1756473"/>
            <a:ext cx="5280025" cy="923925"/>
            <a:chOff x="1893760" y="1756473"/>
            <a:chExt cx="5280025" cy="923925"/>
          </a:xfrm>
        </p:grpSpPr>
        <p:sp>
          <p:nvSpPr>
            <p:cNvPr id="4" name="object 4"/>
            <p:cNvSpPr/>
            <p:nvPr/>
          </p:nvSpPr>
          <p:spPr>
            <a:xfrm>
              <a:off x="1898523" y="1761235"/>
              <a:ext cx="5270500" cy="914400"/>
            </a:xfrm>
            <a:custGeom>
              <a:avLst/>
              <a:gdLst/>
              <a:ahLst/>
              <a:cxnLst/>
              <a:rect l="l" t="t" r="r" b="b"/>
              <a:pathLst>
                <a:path w="5270500" h="914400">
                  <a:moveTo>
                    <a:pt x="5117592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82"/>
                  </a:lnTo>
                  <a:lnTo>
                    <a:pt x="29394" y="852019"/>
                  </a:lnTo>
                  <a:lnTo>
                    <a:pt x="62380" y="885005"/>
                  </a:lnTo>
                  <a:lnTo>
                    <a:pt x="104217" y="906633"/>
                  </a:lnTo>
                  <a:lnTo>
                    <a:pt x="152400" y="914400"/>
                  </a:lnTo>
                  <a:lnTo>
                    <a:pt x="5117592" y="914400"/>
                  </a:lnTo>
                  <a:lnTo>
                    <a:pt x="5165726" y="906633"/>
                  </a:lnTo>
                  <a:lnTo>
                    <a:pt x="5207556" y="885005"/>
                  </a:lnTo>
                  <a:lnTo>
                    <a:pt x="5240560" y="852019"/>
                  </a:lnTo>
                  <a:lnTo>
                    <a:pt x="5262213" y="810182"/>
                  </a:lnTo>
                  <a:lnTo>
                    <a:pt x="5269992" y="762000"/>
                  </a:lnTo>
                  <a:lnTo>
                    <a:pt x="5269992" y="152400"/>
                  </a:lnTo>
                  <a:lnTo>
                    <a:pt x="5262213" y="104217"/>
                  </a:lnTo>
                  <a:lnTo>
                    <a:pt x="5240560" y="62380"/>
                  </a:lnTo>
                  <a:lnTo>
                    <a:pt x="5207556" y="29394"/>
                  </a:lnTo>
                  <a:lnTo>
                    <a:pt x="5165726" y="7766"/>
                  </a:lnTo>
                  <a:lnTo>
                    <a:pt x="5117592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98523" y="1761235"/>
              <a:ext cx="5270500" cy="914400"/>
            </a:xfrm>
            <a:custGeom>
              <a:avLst/>
              <a:gdLst/>
              <a:ahLst/>
              <a:cxnLst/>
              <a:rect l="l" t="t" r="r" b="b"/>
              <a:pathLst>
                <a:path w="527050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5117592" y="0"/>
                  </a:lnTo>
                  <a:lnTo>
                    <a:pt x="5165726" y="7766"/>
                  </a:lnTo>
                  <a:lnTo>
                    <a:pt x="5207556" y="29394"/>
                  </a:lnTo>
                  <a:lnTo>
                    <a:pt x="5240560" y="62380"/>
                  </a:lnTo>
                  <a:lnTo>
                    <a:pt x="5262213" y="104217"/>
                  </a:lnTo>
                  <a:lnTo>
                    <a:pt x="5269992" y="152400"/>
                  </a:lnTo>
                  <a:lnTo>
                    <a:pt x="5269992" y="762000"/>
                  </a:lnTo>
                  <a:lnTo>
                    <a:pt x="5262213" y="810182"/>
                  </a:lnTo>
                  <a:lnTo>
                    <a:pt x="5240560" y="852019"/>
                  </a:lnTo>
                  <a:lnTo>
                    <a:pt x="5207556" y="885005"/>
                  </a:lnTo>
                  <a:lnTo>
                    <a:pt x="5165726" y="906633"/>
                  </a:lnTo>
                  <a:lnTo>
                    <a:pt x="5117592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48741" y="1208277"/>
            <a:ext cx="7658100" cy="507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Rechtsverständnis</a:t>
            </a:r>
            <a:endParaRPr sz="2000">
              <a:latin typeface="Cambria"/>
              <a:cs typeface="Cambria"/>
            </a:endParaRPr>
          </a:p>
          <a:p>
            <a:pPr marL="1729739" marR="1410335" algn="ctr">
              <a:lnSpc>
                <a:spcPct val="100000"/>
              </a:lnSpc>
              <a:spcBef>
                <a:spcPts val="1795"/>
              </a:spcBef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„Ein</a:t>
            </a:r>
            <a:r>
              <a:rPr sz="2000" b="1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mbria"/>
                <a:cs typeface="Cambria"/>
              </a:rPr>
              <a:t>Geschäft</a:t>
            </a:r>
            <a:r>
              <a:rPr sz="2000" b="1" spc="-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abschließen</a:t>
            </a:r>
            <a:r>
              <a:rPr sz="2000" b="1" spc="-5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mbria"/>
                <a:cs typeface="Cambria"/>
              </a:rPr>
              <a:t>oder</a:t>
            </a:r>
            <a:r>
              <a:rPr sz="20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halten“ </a:t>
            </a:r>
            <a:r>
              <a:rPr sz="2000" b="1" spc="-4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und</a:t>
            </a:r>
            <a:endParaRPr sz="2000">
              <a:latin typeface="Cambria"/>
              <a:cs typeface="Cambria"/>
            </a:endParaRPr>
          </a:p>
          <a:p>
            <a:pPr marL="312420" algn="ctr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„Unberechtigte</a:t>
            </a:r>
            <a:r>
              <a:rPr sz="2000" b="1" spc="-6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Cambria"/>
                <a:cs typeface="Cambria"/>
              </a:rPr>
              <a:t>Vorteile“</a:t>
            </a:r>
            <a:endParaRPr sz="2000">
              <a:latin typeface="Cambria"/>
              <a:cs typeface="Cambria"/>
            </a:endParaRPr>
          </a:p>
          <a:p>
            <a:pPr marL="74295" marR="5080" algn="just">
              <a:lnSpc>
                <a:spcPct val="100000"/>
              </a:lnSpc>
              <a:spcBef>
                <a:spcPts val="1465"/>
              </a:spcBef>
            </a:pPr>
            <a:r>
              <a:rPr sz="1600" spc="-5" dirty="0">
                <a:latin typeface="Cambria"/>
                <a:cs typeface="Cambria"/>
              </a:rPr>
              <a:t>Wir als </a:t>
            </a:r>
            <a:r>
              <a:rPr sz="1600" spc="-10" dirty="0">
                <a:latin typeface="Cambria"/>
                <a:cs typeface="Cambria"/>
              </a:rPr>
              <a:t>MTS-Mitarbeiter können </a:t>
            </a:r>
            <a:r>
              <a:rPr sz="1600" spc="-5" dirty="0">
                <a:latin typeface="Cambria"/>
                <a:cs typeface="Cambria"/>
              </a:rPr>
              <a:t>die </a:t>
            </a:r>
            <a:r>
              <a:rPr sz="1600" spc="-10" dirty="0">
                <a:latin typeface="Cambria"/>
                <a:cs typeface="Cambria"/>
              </a:rPr>
              <a:t>nachfolgend aufgeführten Handlungen nicht </a:t>
            </a:r>
            <a:r>
              <a:rPr sz="1600" spc="-5" dirty="0">
                <a:latin typeface="Cambria"/>
                <a:cs typeface="Cambria"/>
              </a:rPr>
              <a:t>gegen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Bezahlung </a:t>
            </a:r>
            <a:r>
              <a:rPr sz="1600" spc="-5" dirty="0">
                <a:latin typeface="Cambria"/>
                <a:cs typeface="Cambria"/>
              </a:rPr>
              <a:t>oder im </a:t>
            </a:r>
            <a:r>
              <a:rPr sz="1600" spc="-10" dirty="0">
                <a:latin typeface="Cambria"/>
                <a:cs typeface="Cambria"/>
              </a:rPr>
              <a:t>Austausch </a:t>
            </a:r>
            <a:r>
              <a:rPr sz="1600" spc="-5" dirty="0">
                <a:latin typeface="Cambria"/>
                <a:cs typeface="Cambria"/>
              </a:rPr>
              <a:t>gegen </a:t>
            </a:r>
            <a:r>
              <a:rPr sz="1600" spc="-10" dirty="0">
                <a:latin typeface="Cambria"/>
                <a:cs typeface="Cambria"/>
              </a:rPr>
              <a:t>Wertgegenstände ausführen.</a:t>
            </a:r>
            <a:r>
              <a:rPr sz="1600" spc="-5" dirty="0">
                <a:latin typeface="Cambria"/>
                <a:cs typeface="Cambria"/>
              </a:rPr>
              <a:t> Die sind </a:t>
            </a:r>
            <a:r>
              <a:rPr sz="1600" spc="-10" dirty="0">
                <a:latin typeface="Cambria"/>
                <a:cs typeface="Cambria"/>
              </a:rPr>
              <a:t>Beispiele </a:t>
            </a:r>
            <a:r>
              <a:rPr sz="1600" spc="-5" dirty="0">
                <a:latin typeface="Cambria"/>
                <a:cs typeface="Cambria"/>
              </a:rPr>
              <a:t>für 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unangemessene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Handlungen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unter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den </a:t>
            </a:r>
            <a:r>
              <a:rPr sz="1600" spc="-10" dirty="0">
                <a:latin typeface="Cambria"/>
                <a:cs typeface="Cambria"/>
              </a:rPr>
              <a:t>Antibestechungsgesetzen: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mbria"/>
              <a:cs typeface="Cambria"/>
            </a:endParaRPr>
          </a:p>
          <a:p>
            <a:pPr marL="361315" indent="-28765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61950" algn="l"/>
              </a:tabLst>
            </a:pPr>
            <a:r>
              <a:rPr sz="1600" spc="-5" dirty="0">
                <a:latin typeface="Cambria"/>
                <a:cs typeface="Cambria"/>
              </a:rPr>
              <a:t>Das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Umgehen </a:t>
            </a:r>
            <a:r>
              <a:rPr sz="1600" spc="-20" dirty="0">
                <a:latin typeface="Cambria"/>
                <a:cs typeface="Cambria"/>
              </a:rPr>
              <a:t>von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Ein-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Ausfuhrbestimmungen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und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Vorschriften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600">
              <a:latin typeface="Cambria"/>
              <a:cs typeface="Cambria"/>
            </a:endParaRPr>
          </a:p>
          <a:p>
            <a:pPr marL="361315" indent="-287655">
              <a:lnSpc>
                <a:spcPct val="100000"/>
              </a:lnSpc>
              <a:buFont typeface="Wingdings"/>
              <a:buChar char=""/>
              <a:tabLst>
                <a:tab pos="361950" algn="l"/>
              </a:tabLst>
            </a:pPr>
            <a:r>
              <a:rPr sz="1600" spc="-10" dirty="0">
                <a:latin typeface="Cambria"/>
                <a:cs typeface="Cambria"/>
              </a:rPr>
              <a:t>Gewährung</a:t>
            </a:r>
            <a:r>
              <a:rPr sz="1600" spc="-5" dirty="0">
                <a:latin typeface="Cambria"/>
                <a:cs typeface="Cambria"/>
              </a:rPr>
              <a:t> einer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Ausnahmeregelung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1600">
              <a:latin typeface="Cambria"/>
              <a:cs typeface="Cambria"/>
            </a:endParaRPr>
          </a:p>
          <a:p>
            <a:pPr marL="361315" indent="-28765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61950" algn="l"/>
              </a:tabLst>
            </a:pPr>
            <a:r>
              <a:rPr sz="1600" spc="-5" dirty="0">
                <a:latin typeface="Cambria"/>
                <a:cs typeface="Cambria"/>
              </a:rPr>
              <a:t>Unredliche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Einflussnahme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auf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den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Beschaffungsprozess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600">
              <a:latin typeface="Cambria"/>
              <a:cs typeface="Cambria"/>
            </a:endParaRPr>
          </a:p>
          <a:p>
            <a:pPr marL="361315" indent="-287655">
              <a:lnSpc>
                <a:spcPct val="100000"/>
              </a:lnSpc>
              <a:buFont typeface="Wingdings"/>
              <a:buChar char=""/>
              <a:tabLst>
                <a:tab pos="361950" algn="l"/>
              </a:tabLst>
            </a:pPr>
            <a:r>
              <a:rPr sz="1600" spc="-5" dirty="0">
                <a:latin typeface="Cambria"/>
                <a:cs typeface="Cambria"/>
              </a:rPr>
              <a:t>Jemandem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Zugang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nicht-öffentlichen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Angebotsinformationen,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zu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verschaffen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1600">
              <a:latin typeface="Cambria"/>
              <a:cs typeface="Cambria"/>
            </a:endParaRPr>
          </a:p>
          <a:p>
            <a:pPr marL="361315" marR="1391285" indent="-287020">
              <a:lnSpc>
                <a:spcPct val="100000"/>
              </a:lnSpc>
              <a:buFont typeface="Wingdings"/>
              <a:buChar char=""/>
              <a:tabLst>
                <a:tab pos="361950" algn="l"/>
              </a:tabLst>
            </a:pPr>
            <a:r>
              <a:rPr sz="1600" spc="-10" dirty="0">
                <a:latin typeface="Cambria"/>
                <a:cs typeface="Cambria"/>
              </a:rPr>
              <a:t>Einflussnahme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auf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das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Ergebnis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eines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Gerichtsverfahrens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oder einer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Vollstreckungsmaßnahme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844" y="6417455"/>
            <a:ext cx="1272540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VERTRAULICHES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MATERIAL</a:t>
            </a:r>
            <a:r>
              <a:rPr sz="1000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Arial"/>
                <a:cs typeface="Arial"/>
              </a:rPr>
              <a:t>VON</a:t>
            </a:r>
            <a:r>
              <a:rPr sz="1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E7E7E"/>
                </a:solidFill>
                <a:latin typeface="Arial"/>
                <a:cs typeface="Arial"/>
              </a:rPr>
              <a:t>MTS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U</a:t>
            </a:r>
            <a:r>
              <a:rPr spc="95" dirty="0"/>
              <a:t> </a:t>
            </a:r>
            <a:r>
              <a:rPr dirty="0"/>
              <a:t>N</a:t>
            </a:r>
            <a:r>
              <a:rPr spc="100" dirty="0"/>
              <a:t> </a:t>
            </a:r>
            <a:r>
              <a:rPr dirty="0"/>
              <a:t>T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R</a:t>
            </a:r>
            <a:r>
              <a:rPr spc="100" dirty="0"/>
              <a:t> </a:t>
            </a:r>
            <a:r>
              <a:rPr dirty="0"/>
              <a:t>N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H</a:t>
            </a:r>
            <a:r>
              <a:rPr spc="100" dirty="0"/>
              <a:t> </a:t>
            </a:r>
            <a:r>
              <a:rPr dirty="0"/>
              <a:t>M</a:t>
            </a:r>
            <a:r>
              <a:rPr spc="95" dirty="0"/>
              <a:t> </a:t>
            </a:r>
            <a:r>
              <a:rPr dirty="0"/>
              <a:t>E</a:t>
            </a:r>
            <a:r>
              <a:rPr spc="105" dirty="0"/>
              <a:t> </a:t>
            </a:r>
            <a:r>
              <a:rPr dirty="0"/>
              <a:t>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80F4C-AAF0-4D1D-AB44-790C79638071}"/>
              </a:ext>
            </a:extLst>
          </p:cNvPr>
          <p:cNvSpPr txBox="1"/>
          <p:nvPr/>
        </p:nvSpPr>
        <p:spPr>
          <a:xfrm>
            <a:off x="8668765" y="637179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B9CCB6831F04E81508F837DC8C87E" ma:contentTypeVersion="4" ma:contentTypeDescription="Create a new document." ma:contentTypeScope="" ma:versionID="bcdf95b5ca07b9224624b4feaf9cc33d">
  <xsd:schema xmlns:xsd="http://www.w3.org/2001/XMLSchema" xmlns:xs="http://www.w3.org/2001/XMLSchema" xmlns:p="http://schemas.microsoft.com/office/2006/metadata/properties" xmlns:ns2="521e8435-151f-47d9-8662-afbb28439372" targetNamespace="http://schemas.microsoft.com/office/2006/metadata/properties" ma:root="true" ma:fieldsID="23f16bde8eca1ff0ec2a7863355d592a" ns2:_="">
    <xsd:import namespace="521e8435-151f-47d9-8662-afbb284393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e8435-151f-47d9-8662-afbb284393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B71E66-9E9B-42DD-A8F2-1604B3F21629}"/>
</file>

<file path=customXml/itemProps2.xml><?xml version="1.0" encoding="utf-8"?>
<ds:datastoreItem xmlns:ds="http://schemas.openxmlformats.org/officeDocument/2006/customXml" ds:itemID="{892E179E-B742-4687-986B-03601E422191}"/>
</file>

<file path=customXml/itemProps3.xml><?xml version="1.0" encoding="utf-8"?>
<ds:datastoreItem xmlns:ds="http://schemas.openxmlformats.org/officeDocument/2006/customXml" ds:itemID="{56678475-4C95-44CD-B501-FEF92961D5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2348</Words>
  <Application>Microsoft Office PowerPoint</Application>
  <PresentationFormat>On-screen Show (4:3)</PresentationFormat>
  <Paragraphs>274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</vt:lpstr>
      <vt:lpstr>Open Sans</vt:lpstr>
      <vt:lpstr>Times New Roman</vt:lpstr>
      <vt:lpstr>Wingdings</vt:lpstr>
      <vt:lpstr>Office Theme</vt:lpstr>
      <vt:lpstr>PowerPoint Presentation</vt:lpstr>
      <vt:lpstr>Trainingsprogramm</vt:lpstr>
      <vt:lpstr>Der Foreign Corrupt Practices Act (FCPA) Ein Überblick über die Anti-Korruptions-Landschaft</vt:lpstr>
      <vt:lpstr>Der Foreign Corrupt Practices Act (FCPA) Ein Überblick über die Anti-Korruptions-Landschaft</vt:lpstr>
      <vt:lpstr>Der Foreign Corrupt Practices Act (FCPA) Was ist der FCPA? </vt:lpstr>
      <vt:lpstr>Der Foreign Corrupt Practices Act (FCPA)</vt:lpstr>
      <vt:lpstr>Der Foreign Corrupt Practices Act (FCPA)</vt:lpstr>
      <vt:lpstr>Der Foreign Corrupt Practices Act (FCPA)</vt:lpstr>
      <vt:lpstr>Der Foreign Corrupt Practices Act (FCPA)</vt:lpstr>
      <vt:lpstr>Der Foreign Corrupt Practices Act (FCPA) Sorgfältige Nachweisführung und interne  Kontrollen</vt:lpstr>
      <vt:lpstr>PowerPoint Presentation</vt:lpstr>
      <vt:lpstr>PowerPoint Presentation</vt:lpstr>
      <vt:lpstr>Der Foreign Corrupt Practices Act (FCPA) Bedeutung des Verständnisses der Ansprüche Dritter</vt:lpstr>
      <vt:lpstr>PowerPoint Presentation</vt:lpstr>
      <vt:lpstr>Der Foreign Corrupt Practices Act (FCPA) Wie ein Vorfall gemeldet werden kann</vt:lpstr>
      <vt:lpstr>PowerPoint Presentation</vt:lpstr>
      <vt:lpstr>Der Foreign Corrupt Practices Act (FCPA) Kurze Wiederholung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DeeAnn Hendricks</dc:creator>
  <cp:lastModifiedBy>Ronneberg, Melanie</cp:lastModifiedBy>
  <cp:revision>6</cp:revision>
  <dcterms:created xsi:type="dcterms:W3CDTF">2021-07-13T15:38:15Z</dcterms:created>
  <dcterms:modified xsi:type="dcterms:W3CDTF">2021-07-13T16:17:18Z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2021-07-13T00:00:00Z</vt:filetime>
  </property>
  <property fmtid="{D5CDD505-2E9C-101B-9397-08002B2CF9AE}" pid="5" name="ContentTypeId">
    <vt:lpwstr>0x010100F95B9CCB6831F04E81508F837DC8C87E</vt:lpwstr>
  </property>
</Properties>
</file>