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docProps/custom.xml" ContentType="application/vnd.openxmlformats-officedocument.custom-properti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  <p:sldId id="257" r:id="rId3"/>
    <p:sldId id="259" r:id="rId4"/>
    <p:sldId id="260" r:id="rId5"/>
    <p:sldId id="262" r:id="rId6"/>
    <p:sldId id="263" r:id="rId7"/>
    <p:sldId id="264" r:id="rId8"/>
    <p:sldId id="265" r:id="rId9"/>
    <p:sldId id="266" r:id="rId10"/>
    <p:sldId id="268" r:id="rId11"/>
    <p:sldId id="269" r:id="rId12"/>
    <p:sldId id="270" r:id="rId13"/>
    <p:sldId id="272" r:id="rId14"/>
    <p:sldId id="273" r:id="rId15"/>
    <p:sldId id="275" r:id="rId16"/>
    <p:sldId id="276" r:id="rId17"/>
    <p:sldId id="278" r:id="rId18"/>
  </p:sldIdLst>
  <p:sldSz cx="9144000" cy="6858000" type="screen4x3"/>
  <p:notesSz cx="9144000" cy="6858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2" d="100"/>
          <a:sy n="62" d="100"/>
        </p:scale>
        <p:origin x="1400" y="56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ustomXml" Target="../customXml/item3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customXml" Target="../customXml/item2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customXml" Target="../customXml/item1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png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685800" y="2125980"/>
            <a:ext cx="77724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371600" y="3840480"/>
            <a:ext cx="64008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7196708" y="6535733"/>
            <a:ext cx="1388745" cy="196215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/>
              <a:t>Führen</a:t>
            </a:r>
            <a:r>
              <a:rPr spc="-40" dirty="0"/>
              <a:t> </a:t>
            </a:r>
            <a:r>
              <a:rPr dirty="0"/>
              <a:t>mit</a:t>
            </a:r>
            <a:r>
              <a:rPr spc="-30" dirty="0"/>
              <a:t> </a:t>
            </a:r>
            <a:r>
              <a:rPr spc="-5" dirty="0"/>
              <a:t>Integrität</a:t>
            </a:r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dirty="0"/>
              <a:t>U</a:t>
            </a:r>
            <a:r>
              <a:rPr spc="95" dirty="0"/>
              <a:t> </a:t>
            </a:r>
            <a:r>
              <a:rPr dirty="0"/>
              <a:t>N</a:t>
            </a:r>
            <a:r>
              <a:rPr spc="100" dirty="0"/>
              <a:t> </a:t>
            </a:r>
            <a:r>
              <a:rPr dirty="0"/>
              <a:t>T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R</a:t>
            </a:r>
            <a:r>
              <a:rPr spc="100" dirty="0"/>
              <a:t> </a:t>
            </a:r>
            <a:r>
              <a:rPr dirty="0"/>
              <a:t>N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H</a:t>
            </a:r>
            <a:r>
              <a:rPr spc="100" dirty="0"/>
              <a:t> </a:t>
            </a:r>
            <a:r>
              <a:rPr dirty="0"/>
              <a:t>M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N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600" b="1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dirty="0"/>
              <a:t>U</a:t>
            </a:r>
            <a:r>
              <a:rPr spc="95" dirty="0"/>
              <a:t> </a:t>
            </a:r>
            <a:r>
              <a:rPr dirty="0"/>
              <a:t>N</a:t>
            </a:r>
            <a:r>
              <a:rPr spc="100" dirty="0"/>
              <a:t> </a:t>
            </a:r>
            <a:r>
              <a:rPr dirty="0"/>
              <a:t>T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R</a:t>
            </a:r>
            <a:r>
              <a:rPr spc="100" dirty="0"/>
              <a:t> </a:t>
            </a:r>
            <a:r>
              <a:rPr dirty="0"/>
              <a:t>N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H</a:t>
            </a:r>
            <a:r>
              <a:rPr spc="100" dirty="0"/>
              <a:t> </a:t>
            </a:r>
            <a:r>
              <a:rPr dirty="0"/>
              <a:t>M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N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457200" y="1577340"/>
            <a:ext cx="397764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4954651" y="1212342"/>
            <a:ext cx="3669665" cy="463867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 u="sng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>
          <a:xfrm>
            <a:off x="7196708" y="6535733"/>
            <a:ext cx="1388745" cy="196215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/>
              <a:t>Führen</a:t>
            </a:r>
            <a:r>
              <a:rPr spc="-40" dirty="0"/>
              <a:t> </a:t>
            </a:r>
            <a:r>
              <a:rPr dirty="0"/>
              <a:t>mit</a:t>
            </a:r>
            <a:r>
              <a:rPr spc="-30" dirty="0"/>
              <a:t> </a:t>
            </a:r>
            <a:r>
              <a:rPr spc="-5" dirty="0"/>
              <a:t>Integrität</a:t>
            </a:r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dirty="0"/>
              <a:t>U</a:t>
            </a:r>
            <a:r>
              <a:rPr spc="95" dirty="0"/>
              <a:t> </a:t>
            </a:r>
            <a:r>
              <a:rPr dirty="0"/>
              <a:t>N</a:t>
            </a:r>
            <a:r>
              <a:rPr spc="100" dirty="0"/>
              <a:t> </a:t>
            </a:r>
            <a:r>
              <a:rPr dirty="0"/>
              <a:t>T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R</a:t>
            </a:r>
            <a:r>
              <a:rPr spc="100" dirty="0"/>
              <a:t> </a:t>
            </a:r>
            <a:r>
              <a:rPr dirty="0"/>
              <a:t>N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H</a:t>
            </a:r>
            <a:r>
              <a:rPr spc="100" dirty="0"/>
              <a:t> </a:t>
            </a:r>
            <a:r>
              <a:rPr dirty="0"/>
              <a:t>M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N</a:t>
            </a:r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974750"/>
            <a:ext cx="9144000" cy="16824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3730764" y="6707123"/>
            <a:ext cx="2132053" cy="73152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3755136" y="6723164"/>
            <a:ext cx="2079625" cy="0"/>
          </a:xfrm>
          <a:custGeom>
            <a:avLst/>
            <a:gdLst/>
            <a:ahLst/>
            <a:cxnLst/>
            <a:rect l="l" t="t" r="r" b="b"/>
            <a:pathLst>
              <a:path w="2079625">
                <a:moveTo>
                  <a:pt x="0" y="0"/>
                </a:moveTo>
                <a:lnTo>
                  <a:pt x="2079371" y="0"/>
                </a:lnTo>
              </a:path>
            </a:pathLst>
          </a:custGeom>
          <a:ln w="635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712464" y="6393179"/>
            <a:ext cx="2164080" cy="91440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3755136" y="6418364"/>
            <a:ext cx="2079625" cy="0"/>
          </a:xfrm>
          <a:custGeom>
            <a:avLst/>
            <a:gdLst/>
            <a:ahLst/>
            <a:cxnLst/>
            <a:rect l="l" t="t" r="r" b="b"/>
            <a:pathLst>
              <a:path w="2079625">
                <a:moveTo>
                  <a:pt x="0" y="0"/>
                </a:moveTo>
                <a:lnTo>
                  <a:pt x="2079371" y="0"/>
                </a:lnTo>
              </a:path>
            </a:pathLst>
          </a:custGeom>
          <a:ln w="635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7933690" y="221030"/>
            <a:ext cx="989507" cy="586291"/>
          </a:xfrm>
          <a:prstGeom prst="rect">
            <a:avLst/>
          </a:prstGeom>
        </p:spPr>
      </p:pic>
      <p:pic>
        <p:nvPicPr>
          <p:cNvPr id="22" name="bg object 22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8672601" y="6401384"/>
            <a:ext cx="360782" cy="450975"/>
          </a:xfrm>
          <a:prstGeom prst="rect">
            <a:avLst/>
          </a:prstGeom>
        </p:spPr>
      </p:pic>
      <p:sp>
        <p:nvSpPr>
          <p:cNvPr id="23" name="bg object 23"/>
          <p:cNvSpPr/>
          <p:nvPr/>
        </p:nvSpPr>
        <p:spPr>
          <a:xfrm>
            <a:off x="455612" y="1412811"/>
            <a:ext cx="8231505" cy="4519930"/>
          </a:xfrm>
          <a:custGeom>
            <a:avLst/>
            <a:gdLst/>
            <a:ahLst/>
            <a:cxnLst/>
            <a:rect l="l" t="t" r="r" b="b"/>
            <a:pathLst>
              <a:path w="8231505" h="4519930">
                <a:moveTo>
                  <a:pt x="8231124" y="0"/>
                </a:moveTo>
                <a:lnTo>
                  <a:pt x="0" y="0"/>
                </a:lnTo>
                <a:lnTo>
                  <a:pt x="0" y="4519676"/>
                </a:lnTo>
                <a:lnTo>
                  <a:pt x="8231124" y="4519676"/>
                </a:lnTo>
                <a:lnTo>
                  <a:pt x="8231124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400" b="1" i="0">
                <a:solidFill>
                  <a:schemeClr val="bg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>
          <a:xfrm>
            <a:off x="7196708" y="6535733"/>
            <a:ext cx="1388745" cy="196215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/>
              <a:t>Führen</a:t>
            </a:r>
            <a:r>
              <a:rPr spc="-40" dirty="0"/>
              <a:t> </a:t>
            </a:r>
            <a:r>
              <a:rPr dirty="0"/>
              <a:t>mit</a:t>
            </a:r>
            <a:r>
              <a:rPr spc="-30" dirty="0"/>
              <a:t> </a:t>
            </a:r>
            <a:r>
              <a:rPr spc="-5" dirty="0"/>
              <a:t>Integrität</a:t>
            </a:r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dirty="0"/>
              <a:t>U</a:t>
            </a:r>
            <a:r>
              <a:rPr spc="95" dirty="0"/>
              <a:t> </a:t>
            </a:r>
            <a:r>
              <a:rPr dirty="0"/>
              <a:t>N</a:t>
            </a:r>
            <a:r>
              <a:rPr spc="100" dirty="0"/>
              <a:t> </a:t>
            </a:r>
            <a:r>
              <a:rPr dirty="0"/>
              <a:t>T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R</a:t>
            </a:r>
            <a:r>
              <a:rPr spc="100" dirty="0"/>
              <a:t> </a:t>
            </a:r>
            <a:r>
              <a:rPr dirty="0"/>
              <a:t>N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H</a:t>
            </a:r>
            <a:r>
              <a:rPr spc="100" dirty="0"/>
              <a:t> </a:t>
            </a:r>
            <a:r>
              <a:rPr dirty="0"/>
              <a:t>M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N</a:t>
            </a:r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Blank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0" y="332025"/>
            <a:ext cx="9144000" cy="4371673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>
          <a:xfrm>
            <a:off x="7196708" y="6535733"/>
            <a:ext cx="1388745" cy="196215"/>
          </a:xfrm>
          <a:prstGeom prst="rect">
            <a:avLst/>
          </a:prstGeom>
        </p:spPr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425"/>
              </a:lnSpc>
            </a:pPr>
            <a:r>
              <a:rPr dirty="0"/>
              <a:t>Führen</a:t>
            </a:r>
            <a:r>
              <a:rPr spc="-40" dirty="0"/>
              <a:t> </a:t>
            </a:r>
            <a:r>
              <a:rPr dirty="0"/>
              <a:t>mit</a:t>
            </a:r>
            <a:r>
              <a:rPr spc="-30" dirty="0"/>
              <a:t> </a:t>
            </a:r>
            <a:r>
              <a:rPr spc="-5" dirty="0"/>
              <a:t>Integrität</a:t>
            </a:r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>
              <a:defRPr sz="14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dirty="0"/>
              <a:t>U</a:t>
            </a:r>
            <a:r>
              <a:rPr spc="95" dirty="0"/>
              <a:t> </a:t>
            </a:r>
            <a:r>
              <a:rPr dirty="0"/>
              <a:t>N</a:t>
            </a:r>
            <a:r>
              <a:rPr spc="100" dirty="0"/>
              <a:t> </a:t>
            </a:r>
            <a:r>
              <a:rPr dirty="0"/>
              <a:t>T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R</a:t>
            </a:r>
            <a:r>
              <a:rPr spc="100" dirty="0"/>
              <a:t> </a:t>
            </a:r>
            <a:r>
              <a:rPr dirty="0"/>
              <a:t>N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H</a:t>
            </a:r>
            <a:r>
              <a:rPr spc="100" dirty="0"/>
              <a:t> </a:t>
            </a:r>
            <a:r>
              <a:rPr dirty="0"/>
              <a:t>M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N</a:t>
            </a:r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6583680" y="6377940"/>
            <a:ext cx="2103120" cy="342900"/>
          </a:xfrm>
          <a:prstGeom prst="rect">
            <a:avLst/>
          </a:prstGeo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4.jp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0" y="974750"/>
            <a:ext cx="9144000" cy="168249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3730764" y="6707123"/>
            <a:ext cx="2132053" cy="73152"/>
          </a:xfrm>
          <a:prstGeom prst="rect">
            <a:avLst/>
          </a:prstGeom>
        </p:spPr>
      </p:pic>
      <p:sp>
        <p:nvSpPr>
          <p:cNvPr id="18" name="bg object 18"/>
          <p:cNvSpPr/>
          <p:nvPr/>
        </p:nvSpPr>
        <p:spPr>
          <a:xfrm>
            <a:off x="3755136" y="6723164"/>
            <a:ext cx="2079625" cy="0"/>
          </a:xfrm>
          <a:custGeom>
            <a:avLst/>
            <a:gdLst/>
            <a:ahLst/>
            <a:cxnLst/>
            <a:rect l="l" t="t" r="r" b="b"/>
            <a:pathLst>
              <a:path w="2079625">
                <a:moveTo>
                  <a:pt x="0" y="0"/>
                </a:moveTo>
                <a:lnTo>
                  <a:pt x="2079371" y="0"/>
                </a:lnTo>
              </a:path>
            </a:pathLst>
          </a:custGeom>
          <a:ln w="635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19" name="bg object 19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3712464" y="6393179"/>
            <a:ext cx="2164080" cy="91440"/>
          </a:xfrm>
          <a:prstGeom prst="rect">
            <a:avLst/>
          </a:prstGeom>
        </p:spPr>
      </p:pic>
      <p:sp>
        <p:nvSpPr>
          <p:cNvPr id="20" name="bg object 20"/>
          <p:cNvSpPr/>
          <p:nvPr/>
        </p:nvSpPr>
        <p:spPr>
          <a:xfrm>
            <a:off x="3755136" y="6418364"/>
            <a:ext cx="2079625" cy="0"/>
          </a:xfrm>
          <a:custGeom>
            <a:avLst/>
            <a:gdLst/>
            <a:ahLst/>
            <a:cxnLst/>
            <a:rect l="l" t="t" r="r" b="b"/>
            <a:pathLst>
              <a:path w="2079625">
                <a:moveTo>
                  <a:pt x="0" y="0"/>
                </a:moveTo>
                <a:lnTo>
                  <a:pt x="2079371" y="0"/>
                </a:lnTo>
              </a:path>
            </a:pathLst>
          </a:custGeom>
          <a:ln w="6350">
            <a:solidFill>
              <a:srgbClr val="7E7E7E"/>
            </a:solidFill>
          </a:ln>
        </p:spPr>
        <p:txBody>
          <a:bodyPr wrap="square" lIns="0" tIns="0" rIns="0" bIns="0" rtlCol="0"/>
          <a:lstStyle/>
          <a:p>
            <a:endParaRPr/>
          </a:p>
        </p:txBody>
      </p:sp>
      <p:pic>
        <p:nvPicPr>
          <p:cNvPr id="21" name="bg object 21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7933690" y="221030"/>
            <a:ext cx="989507" cy="58629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1409827" y="3287395"/>
            <a:ext cx="6324345" cy="75692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668477" y="1363217"/>
            <a:ext cx="7807045" cy="159766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600" b="1" i="0">
                <a:solidFill>
                  <a:schemeClr val="tx1"/>
                </a:solidFill>
                <a:latin typeface="Cambria"/>
                <a:cs typeface="Cambria"/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53739" y="6463817"/>
            <a:ext cx="2045970" cy="22479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0">
                <a:solidFill>
                  <a:srgbClr val="7E7E7E"/>
                </a:solidFill>
                <a:latin typeface="Arial"/>
                <a:cs typeface="Arial"/>
              </a:defRPr>
            </a:lvl1pPr>
          </a:lstStyle>
          <a:p>
            <a:pPr marL="12700">
              <a:lnSpc>
                <a:spcPts val="1650"/>
              </a:lnSpc>
            </a:pPr>
            <a:r>
              <a:rPr dirty="0"/>
              <a:t>U</a:t>
            </a:r>
            <a:r>
              <a:rPr spc="95" dirty="0"/>
              <a:t> </a:t>
            </a:r>
            <a:r>
              <a:rPr dirty="0"/>
              <a:t>N</a:t>
            </a:r>
            <a:r>
              <a:rPr spc="100" dirty="0"/>
              <a:t> </a:t>
            </a:r>
            <a:r>
              <a:rPr dirty="0"/>
              <a:t>T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R</a:t>
            </a:r>
            <a:r>
              <a:rPr spc="100" dirty="0"/>
              <a:t> </a:t>
            </a:r>
            <a:r>
              <a:rPr dirty="0"/>
              <a:t>N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H</a:t>
            </a:r>
            <a:r>
              <a:rPr spc="100" dirty="0"/>
              <a:t> </a:t>
            </a:r>
            <a:r>
              <a:rPr dirty="0"/>
              <a:t>M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N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3.jpg"/><Relationship Id="rId4" Type="http://schemas.openxmlformats.org/officeDocument/2006/relationships/image" Target="../media/image22.jp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.png"/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27.png"/><Relationship Id="rId4" Type="http://schemas.openxmlformats.org/officeDocument/2006/relationships/image" Target="../media/image26.png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9.png"/><Relationship Id="rId2" Type="http://schemas.openxmlformats.org/officeDocument/2006/relationships/image" Target="../media/image28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1.png"/><Relationship Id="rId2" Type="http://schemas.openxmlformats.org/officeDocument/2006/relationships/image" Target="../media/image30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hyperlink" Target="mailto:MTS_Risk_&amp;_Compliance@mts.com" TargetMode="External"/><Relationship Id="rId2" Type="http://schemas.openxmlformats.org/officeDocument/2006/relationships/image" Target="../media/image32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jpg"/><Relationship Id="rId3" Type="http://schemas.openxmlformats.org/officeDocument/2006/relationships/image" Target="../media/image9.png"/><Relationship Id="rId7" Type="http://schemas.openxmlformats.org/officeDocument/2006/relationships/image" Target="../media/image13.jp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jpg"/><Relationship Id="rId5" Type="http://schemas.openxmlformats.org/officeDocument/2006/relationships/image" Target="../media/image11.jpg"/><Relationship Id="rId4" Type="http://schemas.openxmlformats.org/officeDocument/2006/relationships/image" Target="../media/image10.jpg"/><Relationship Id="rId9" Type="http://schemas.openxmlformats.org/officeDocument/2006/relationships/image" Target="../media/image15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png"/><Relationship Id="rId4" Type="http://schemas.openxmlformats.org/officeDocument/2006/relationships/image" Target="../media/image18.png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bject 4"/>
          <p:cNvSpPr txBox="1"/>
          <p:nvPr/>
        </p:nvSpPr>
        <p:spPr>
          <a:xfrm>
            <a:off x="1828800" y="4953000"/>
            <a:ext cx="6864095" cy="382156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algn="r">
              <a:lnSpc>
                <a:spcPct val="100000"/>
              </a:lnSpc>
              <a:spcBef>
                <a:spcPts val="100"/>
              </a:spcBef>
            </a:pPr>
            <a:r>
              <a:rPr sz="2400" spc="-5" dirty="0">
                <a:solidFill>
                  <a:srgbClr val="C00000"/>
                </a:solidFill>
                <a:latin typeface="Cambria"/>
                <a:cs typeface="Cambria"/>
              </a:rPr>
              <a:t>Training</a:t>
            </a:r>
            <a:r>
              <a:rPr sz="2400" spc="-1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spc="-5" dirty="0">
                <a:solidFill>
                  <a:srgbClr val="C00000"/>
                </a:solidFill>
                <a:latin typeface="Cambria"/>
                <a:cs typeface="Cambria"/>
              </a:rPr>
              <a:t>„Foreign Corrupt</a:t>
            </a:r>
            <a:r>
              <a:rPr sz="2400" spc="-1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spc="-5" dirty="0">
                <a:solidFill>
                  <a:srgbClr val="C00000"/>
                </a:solidFill>
                <a:latin typeface="Cambria"/>
                <a:cs typeface="Cambria"/>
              </a:rPr>
              <a:t>Practices</a:t>
            </a:r>
            <a:r>
              <a:rPr lang="en-US" sz="2400" spc="-5" dirty="0">
                <a:latin typeface="Cambria"/>
                <a:cs typeface="Cambria"/>
              </a:rPr>
              <a:t> </a:t>
            </a:r>
            <a:r>
              <a:rPr sz="2400" dirty="0">
                <a:solidFill>
                  <a:srgbClr val="C00000"/>
                </a:solidFill>
                <a:latin typeface="Cambria"/>
                <a:cs typeface="Cambria"/>
              </a:rPr>
              <a:t>Act</a:t>
            </a:r>
            <a:r>
              <a:rPr sz="2400" spc="-8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400" spc="-5" dirty="0">
                <a:solidFill>
                  <a:srgbClr val="C00000"/>
                </a:solidFill>
                <a:latin typeface="Cambria"/>
                <a:cs typeface="Cambria"/>
              </a:rPr>
              <a:t>(FCPA)</a:t>
            </a:r>
            <a:r>
              <a:rPr sz="2400" spc="-5" dirty="0">
                <a:solidFill>
                  <a:srgbClr val="CC1543"/>
                </a:solidFill>
                <a:latin typeface="Cambria"/>
                <a:cs typeface="Cambria"/>
              </a:rPr>
              <a:t>“</a:t>
            </a:r>
            <a:endParaRPr sz="2400" dirty="0">
              <a:latin typeface="Cambria"/>
              <a:cs typeface="Cambria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0D4CC515-1584-4884-85F3-CD9D6D2575A7}"/>
              </a:ext>
            </a:extLst>
          </p:cNvPr>
          <p:cNvSpPr txBox="1"/>
          <p:nvPr/>
        </p:nvSpPr>
        <p:spPr>
          <a:xfrm>
            <a:off x="4419600" y="6477000"/>
            <a:ext cx="4572000" cy="21544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r"/>
            <a:r>
              <a:rPr lang="en-US" sz="800" dirty="0" err="1"/>
              <a:t>Aktualisiert</a:t>
            </a:r>
            <a:r>
              <a:rPr lang="en-US" sz="800" dirty="0"/>
              <a:t> ab </a:t>
            </a:r>
            <a:r>
              <a:rPr lang="en-US" sz="800" dirty="0" err="1"/>
              <a:t>Juni</a:t>
            </a:r>
            <a:r>
              <a:rPr lang="en-US" sz="800" dirty="0"/>
              <a:t> 2021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706183" y="3811155"/>
            <a:ext cx="7933690" cy="2432050"/>
            <a:chOff x="706183" y="3811155"/>
            <a:chExt cx="7933690" cy="2432050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710945" y="3815918"/>
              <a:ext cx="7924038" cy="2422144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710945" y="3815918"/>
              <a:ext cx="7924165" cy="2422525"/>
            </a:xfrm>
            <a:custGeom>
              <a:avLst/>
              <a:gdLst/>
              <a:ahLst/>
              <a:cxnLst/>
              <a:rect l="l" t="t" r="r" b="b"/>
              <a:pathLst>
                <a:path w="7924165" h="2422525">
                  <a:moveTo>
                    <a:pt x="0" y="2422144"/>
                  </a:moveTo>
                  <a:lnTo>
                    <a:pt x="7924038" y="2422144"/>
                  </a:lnTo>
                  <a:lnTo>
                    <a:pt x="7924038" y="0"/>
                  </a:lnTo>
                  <a:lnTo>
                    <a:pt x="0" y="0"/>
                  </a:lnTo>
                  <a:lnTo>
                    <a:pt x="0" y="2422144"/>
                  </a:lnTo>
                  <a:close/>
                </a:path>
              </a:pathLst>
            </a:custGeom>
            <a:ln w="9525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5" name="object 5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710945" y="1366900"/>
            <a:ext cx="7924038" cy="2130425"/>
          </a:xfrm>
          <a:prstGeom prst="rect">
            <a:avLst/>
          </a:prstGeom>
        </p:spPr>
      </p:pic>
      <p:sp>
        <p:nvSpPr>
          <p:cNvPr id="6" name="object 6"/>
          <p:cNvSpPr txBox="1"/>
          <p:nvPr/>
        </p:nvSpPr>
        <p:spPr>
          <a:xfrm>
            <a:off x="710945" y="1366900"/>
            <a:ext cx="7924165" cy="2130425"/>
          </a:xfrm>
          <a:prstGeom prst="rect">
            <a:avLst/>
          </a:prstGeom>
          <a:ln w="9525">
            <a:solidFill>
              <a:srgbClr val="A4A4A4"/>
            </a:solidFill>
          </a:ln>
        </p:spPr>
        <p:txBody>
          <a:bodyPr vert="horz" wrap="square" lIns="0" tIns="167005" rIns="0" bIns="0" rtlCol="0">
            <a:spAutoFit/>
          </a:bodyPr>
          <a:lstStyle/>
          <a:p>
            <a:pPr marL="3319779" marR="440055">
              <a:lnSpc>
                <a:spcPct val="100000"/>
              </a:lnSpc>
              <a:spcBef>
                <a:spcPts val="1315"/>
              </a:spcBef>
            </a:pPr>
            <a:r>
              <a:rPr sz="1500" b="1" spc="-10" dirty="0">
                <a:solidFill>
                  <a:srgbClr val="CC1543"/>
                </a:solidFill>
                <a:latin typeface="Cambria"/>
                <a:cs typeface="Cambria"/>
              </a:rPr>
              <a:t>Regel: </a:t>
            </a:r>
            <a:r>
              <a:rPr sz="1500" spc="-5" dirty="0">
                <a:latin typeface="Cambria"/>
                <a:cs typeface="Cambria"/>
              </a:rPr>
              <a:t>Setzt</a:t>
            </a:r>
            <a:r>
              <a:rPr sz="1500" spc="25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voraus,</a:t>
            </a:r>
            <a:r>
              <a:rPr sz="1500" spc="5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dass</a:t>
            </a:r>
            <a:r>
              <a:rPr sz="1500" spc="5" dirty="0">
                <a:latin typeface="Cambria"/>
                <a:cs typeface="Cambria"/>
              </a:rPr>
              <a:t> </a:t>
            </a:r>
            <a:r>
              <a:rPr sz="1500" dirty="0">
                <a:latin typeface="Cambria"/>
                <a:cs typeface="Cambria"/>
              </a:rPr>
              <a:t>Einzelpersonen</a:t>
            </a:r>
            <a:r>
              <a:rPr sz="1500" spc="20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und </a:t>
            </a:r>
            <a:r>
              <a:rPr sz="1500" dirty="0">
                <a:latin typeface="Cambria"/>
                <a:cs typeface="Cambria"/>
              </a:rPr>
              <a:t> Unternehmen</a:t>
            </a:r>
            <a:r>
              <a:rPr sz="1500" spc="15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genaue und</a:t>
            </a:r>
            <a:r>
              <a:rPr sz="1500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vollständige </a:t>
            </a:r>
            <a:r>
              <a:rPr sz="1500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Aufzeichnungen</a:t>
            </a:r>
            <a:r>
              <a:rPr sz="1500" spc="-10" dirty="0">
                <a:latin typeface="Cambria"/>
                <a:cs typeface="Cambria"/>
              </a:rPr>
              <a:t> </a:t>
            </a:r>
            <a:r>
              <a:rPr sz="1500" dirty="0">
                <a:latin typeface="Cambria"/>
                <a:cs typeface="Cambria"/>
              </a:rPr>
              <a:t>zu</a:t>
            </a:r>
            <a:r>
              <a:rPr sz="1500" spc="-5" dirty="0">
                <a:latin typeface="Cambria"/>
                <a:cs typeface="Cambria"/>
              </a:rPr>
              <a:t> allen</a:t>
            </a:r>
            <a:r>
              <a:rPr sz="1500" spc="10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von</a:t>
            </a:r>
            <a:r>
              <a:rPr sz="1500" dirty="0">
                <a:latin typeface="Cambria"/>
                <a:cs typeface="Cambria"/>
              </a:rPr>
              <a:t> ihnen</a:t>
            </a:r>
            <a:r>
              <a:rPr sz="1500" spc="-5" dirty="0">
                <a:latin typeface="Cambria"/>
                <a:cs typeface="Cambria"/>
              </a:rPr>
              <a:t> durchgeführten </a:t>
            </a:r>
            <a:r>
              <a:rPr sz="1500" spc="-315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Transaktionen</a:t>
            </a:r>
            <a:r>
              <a:rPr sz="1500" spc="5" dirty="0">
                <a:latin typeface="Cambria"/>
                <a:cs typeface="Cambria"/>
              </a:rPr>
              <a:t> </a:t>
            </a:r>
            <a:r>
              <a:rPr sz="1500" dirty="0">
                <a:latin typeface="Cambria"/>
                <a:cs typeface="Cambria"/>
              </a:rPr>
              <a:t>führen</a:t>
            </a:r>
            <a:endParaRPr sz="1500">
              <a:latin typeface="Cambria"/>
              <a:cs typeface="Cambria"/>
            </a:endParaRPr>
          </a:p>
          <a:p>
            <a:pPr marL="3319779" marR="185420">
              <a:lnSpc>
                <a:spcPct val="100000"/>
              </a:lnSpc>
              <a:spcBef>
                <a:spcPts val="360"/>
              </a:spcBef>
            </a:pPr>
            <a:r>
              <a:rPr sz="1500" b="1" dirty="0">
                <a:solidFill>
                  <a:srgbClr val="CC1543"/>
                </a:solidFill>
                <a:latin typeface="Cambria"/>
                <a:cs typeface="Cambria"/>
              </a:rPr>
              <a:t>Um </a:t>
            </a:r>
            <a:r>
              <a:rPr sz="1500" b="1" spc="-5" dirty="0">
                <a:solidFill>
                  <a:srgbClr val="CC1543"/>
                </a:solidFill>
                <a:latin typeface="Cambria"/>
                <a:cs typeface="Cambria"/>
              </a:rPr>
              <a:t>die Anforderungen </a:t>
            </a:r>
            <a:r>
              <a:rPr sz="1500" b="1" dirty="0">
                <a:solidFill>
                  <a:srgbClr val="CC1543"/>
                </a:solidFill>
                <a:latin typeface="Cambria"/>
                <a:cs typeface="Cambria"/>
              </a:rPr>
              <a:t>zu </a:t>
            </a:r>
            <a:r>
              <a:rPr sz="1500" b="1" spc="-5" dirty="0">
                <a:solidFill>
                  <a:srgbClr val="CC1543"/>
                </a:solidFill>
                <a:latin typeface="Cambria"/>
                <a:cs typeface="Cambria"/>
              </a:rPr>
              <a:t>erfüllen: </a:t>
            </a:r>
            <a:r>
              <a:rPr sz="1500" spc="-5" dirty="0">
                <a:latin typeface="Cambria"/>
                <a:cs typeface="Cambria"/>
              </a:rPr>
              <a:t>Muss MTS </a:t>
            </a:r>
            <a:r>
              <a:rPr sz="1500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Bücher</a:t>
            </a:r>
            <a:r>
              <a:rPr sz="1500" spc="55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und</a:t>
            </a:r>
            <a:r>
              <a:rPr sz="1500" spc="65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Aufzeichnungen</a:t>
            </a:r>
            <a:r>
              <a:rPr sz="1500" spc="40" dirty="0">
                <a:latin typeface="Cambria"/>
                <a:cs typeface="Cambria"/>
              </a:rPr>
              <a:t> </a:t>
            </a:r>
            <a:r>
              <a:rPr sz="1500" dirty="0">
                <a:latin typeface="Cambria"/>
                <a:cs typeface="Cambria"/>
              </a:rPr>
              <a:t>führen,</a:t>
            </a:r>
            <a:r>
              <a:rPr sz="1500" spc="65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die </a:t>
            </a:r>
            <a:r>
              <a:rPr sz="1500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Transaktionen</a:t>
            </a:r>
            <a:r>
              <a:rPr sz="1500" spc="10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des</a:t>
            </a:r>
            <a:r>
              <a:rPr sz="1500" spc="20" dirty="0">
                <a:latin typeface="Cambria"/>
                <a:cs typeface="Cambria"/>
              </a:rPr>
              <a:t> </a:t>
            </a:r>
            <a:r>
              <a:rPr sz="1500" dirty="0">
                <a:latin typeface="Cambria"/>
                <a:cs typeface="Cambria"/>
              </a:rPr>
              <a:t>Unternehmens</a:t>
            </a:r>
            <a:r>
              <a:rPr sz="1500" spc="20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genau wiedergeben</a:t>
            </a:r>
            <a:endParaRPr sz="1500">
              <a:latin typeface="Cambria"/>
              <a:cs typeface="Cambr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963879" y="3953002"/>
            <a:ext cx="4486275" cy="2117090"/>
          </a:xfrm>
          <a:prstGeom prst="rect">
            <a:avLst/>
          </a:prstGeom>
        </p:spPr>
        <p:txBody>
          <a:bodyPr vert="horz" wrap="square" lIns="0" tIns="38100" rIns="0" bIns="0" rtlCol="0">
            <a:spAutoFit/>
          </a:bodyPr>
          <a:lstStyle/>
          <a:p>
            <a:pPr marL="12700" marR="219075">
              <a:lnSpc>
                <a:spcPts val="1620"/>
              </a:lnSpc>
              <a:spcBef>
                <a:spcPts val="300"/>
              </a:spcBef>
            </a:pPr>
            <a:r>
              <a:rPr sz="1500" b="1" spc="-10" dirty="0">
                <a:solidFill>
                  <a:srgbClr val="CC1543"/>
                </a:solidFill>
                <a:latin typeface="Cambria"/>
                <a:cs typeface="Cambria"/>
              </a:rPr>
              <a:t>Regel:</a:t>
            </a:r>
            <a:r>
              <a:rPr sz="1500" b="1" spc="-5" dirty="0">
                <a:solidFill>
                  <a:srgbClr val="CC1543"/>
                </a:solidFill>
                <a:latin typeface="Cambria"/>
                <a:cs typeface="Cambria"/>
              </a:rPr>
              <a:t> </a:t>
            </a:r>
            <a:r>
              <a:rPr sz="1500" spc="-20" dirty="0">
                <a:latin typeface="Cambria"/>
                <a:cs typeface="Cambria"/>
              </a:rPr>
              <a:t>Verbietet</a:t>
            </a:r>
            <a:r>
              <a:rPr sz="1500" spc="35" dirty="0">
                <a:latin typeface="Cambria"/>
                <a:cs typeface="Cambria"/>
              </a:rPr>
              <a:t> </a:t>
            </a:r>
            <a:r>
              <a:rPr sz="1500" spc="-10" dirty="0">
                <a:latin typeface="Cambria"/>
                <a:cs typeface="Cambria"/>
              </a:rPr>
              <a:t>sowohl</a:t>
            </a:r>
            <a:r>
              <a:rPr sz="1500" spc="25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Einzelpersonen</a:t>
            </a:r>
            <a:r>
              <a:rPr sz="1500" spc="30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als</a:t>
            </a:r>
            <a:r>
              <a:rPr sz="1500" spc="10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auch </a:t>
            </a:r>
            <a:r>
              <a:rPr sz="1500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Unternehmen</a:t>
            </a:r>
            <a:r>
              <a:rPr sz="1500" spc="15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das</a:t>
            </a:r>
            <a:r>
              <a:rPr sz="1500" dirty="0">
                <a:latin typeface="Cambria"/>
                <a:cs typeface="Cambria"/>
              </a:rPr>
              <a:t> wissentliche</a:t>
            </a:r>
            <a:r>
              <a:rPr sz="1500" spc="10" dirty="0">
                <a:latin typeface="Cambria"/>
                <a:cs typeface="Cambria"/>
              </a:rPr>
              <a:t> </a:t>
            </a:r>
            <a:r>
              <a:rPr sz="1500" dirty="0">
                <a:latin typeface="Cambria"/>
                <a:cs typeface="Cambria"/>
              </a:rPr>
              <a:t>Umgehen</a:t>
            </a:r>
            <a:r>
              <a:rPr sz="1500" spc="-10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oder </a:t>
            </a:r>
            <a:r>
              <a:rPr sz="1500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Unterlassen</a:t>
            </a:r>
            <a:r>
              <a:rPr sz="1500" spc="20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der</a:t>
            </a:r>
            <a:r>
              <a:rPr sz="1500" dirty="0">
                <a:latin typeface="Cambria"/>
                <a:cs typeface="Cambria"/>
              </a:rPr>
              <a:t> Umsetzung</a:t>
            </a:r>
            <a:r>
              <a:rPr sz="1500" spc="10" dirty="0">
                <a:latin typeface="Cambria"/>
                <a:cs typeface="Cambria"/>
              </a:rPr>
              <a:t> </a:t>
            </a:r>
            <a:r>
              <a:rPr sz="1500" spc="-10" dirty="0">
                <a:latin typeface="Cambria"/>
                <a:cs typeface="Cambria"/>
              </a:rPr>
              <a:t>von</a:t>
            </a:r>
            <a:r>
              <a:rPr sz="1500" spc="-30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internen</a:t>
            </a:r>
            <a:r>
              <a:rPr sz="1500" dirty="0">
                <a:latin typeface="Cambria"/>
                <a:cs typeface="Cambria"/>
              </a:rPr>
              <a:t> </a:t>
            </a:r>
            <a:r>
              <a:rPr sz="1500" spc="-10" dirty="0">
                <a:latin typeface="Cambria"/>
                <a:cs typeface="Cambria"/>
              </a:rPr>
              <a:t>Kontrollen</a:t>
            </a:r>
            <a:endParaRPr sz="1500">
              <a:latin typeface="Cambria"/>
              <a:cs typeface="Cambria"/>
            </a:endParaRPr>
          </a:p>
          <a:p>
            <a:pPr marL="12700" marR="5080">
              <a:lnSpc>
                <a:spcPct val="100000"/>
              </a:lnSpc>
              <a:spcBef>
                <a:spcPts val="605"/>
              </a:spcBef>
            </a:pPr>
            <a:r>
              <a:rPr sz="1500" b="1" spc="-5" dirty="0">
                <a:solidFill>
                  <a:srgbClr val="CC1543"/>
                </a:solidFill>
                <a:latin typeface="Cambria"/>
                <a:cs typeface="Cambria"/>
              </a:rPr>
              <a:t>Um die </a:t>
            </a:r>
            <a:r>
              <a:rPr sz="1500" b="1" spc="-10" dirty="0">
                <a:solidFill>
                  <a:srgbClr val="CC1543"/>
                </a:solidFill>
                <a:latin typeface="Cambria"/>
                <a:cs typeface="Cambria"/>
              </a:rPr>
              <a:t>Anforderungen </a:t>
            </a:r>
            <a:r>
              <a:rPr sz="1500" b="1" dirty="0">
                <a:solidFill>
                  <a:srgbClr val="CC1543"/>
                </a:solidFill>
                <a:latin typeface="Cambria"/>
                <a:cs typeface="Cambria"/>
              </a:rPr>
              <a:t>zu </a:t>
            </a:r>
            <a:r>
              <a:rPr sz="1500" b="1" spc="-5" dirty="0">
                <a:solidFill>
                  <a:srgbClr val="CC1543"/>
                </a:solidFill>
                <a:latin typeface="Cambria"/>
                <a:cs typeface="Cambria"/>
              </a:rPr>
              <a:t>erfüllen: </a:t>
            </a:r>
            <a:r>
              <a:rPr sz="1500" spc="-5" dirty="0">
                <a:latin typeface="Cambria"/>
                <a:cs typeface="Cambria"/>
              </a:rPr>
              <a:t>Muss MTS </a:t>
            </a:r>
            <a:r>
              <a:rPr sz="1500" dirty="0">
                <a:latin typeface="Cambria"/>
                <a:cs typeface="Cambria"/>
              </a:rPr>
              <a:t>ein </a:t>
            </a:r>
            <a:r>
              <a:rPr sz="1500" spc="5" dirty="0">
                <a:latin typeface="Cambria"/>
                <a:cs typeface="Cambria"/>
              </a:rPr>
              <a:t> </a:t>
            </a:r>
            <a:r>
              <a:rPr sz="1500" spc="-10" dirty="0">
                <a:latin typeface="Cambria"/>
                <a:cs typeface="Cambria"/>
              </a:rPr>
              <a:t>System</a:t>
            </a:r>
            <a:r>
              <a:rPr sz="1500" spc="-5" dirty="0">
                <a:latin typeface="Cambria"/>
                <a:cs typeface="Cambria"/>
              </a:rPr>
              <a:t> </a:t>
            </a:r>
            <a:r>
              <a:rPr sz="1500" dirty="0">
                <a:latin typeface="Cambria"/>
                <a:cs typeface="Cambria"/>
              </a:rPr>
              <a:t>zur</a:t>
            </a:r>
            <a:r>
              <a:rPr sz="1500" spc="-5" dirty="0">
                <a:latin typeface="Cambria"/>
                <a:cs typeface="Cambria"/>
              </a:rPr>
              <a:t> Steuerung</a:t>
            </a:r>
            <a:r>
              <a:rPr sz="1500" spc="5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und</a:t>
            </a:r>
            <a:r>
              <a:rPr sz="1500" spc="-10" dirty="0">
                <a:latin typeface="Cambria"/>
                <a:cs typeface="Cambria"/>
              </a:rPr>
              <a:t> Kontrolle</a:t>
            </a:r>
            <a:r>
              <a:rPr sz="1500" spc="40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interner </a:t>
            </a:r>
            <a:r>
              <a:rPr sz="1500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Abrechnungen</a:t>
            </a:r>
            <a:r>
              <a:rPr sz="1500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aufrechterhalten,</a:t>
            </a:r>
            <a:r>
              <a:rPr sz="1500" spc="25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um</a:t>
            </a:r>
            <a:r>
              <a:rPr sz="1500" spc="-10" dirty="0">
                <a:latin typeface="Cambria"/>
                <a:cs typeface="Cambria"/>
              </a:rPr>
              <a:t> </a:t>
            </a:r>
            <a:r>
              <a:rPr sz="1500" dirty="0">
                <a:latin typeface="Cambria"/>
                <a:cs typeface="Cambria"/>
              </a:rPr>
              <a:t>eine</a:t>
            </a:r>
            <a:r>
              <a:rPr sz="1500" spc="-10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genaue </a:t>
            </a:r>
            <a:r>
              <a:rPr sz="1500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Berichterstattung</a:t>
            </a:r>
            <a:r>
              <a:rPr sz="1500" spc="30" dirty="0">
                <a:latin typeface="Cambria"/>
                <a:cs typeface="Cambria"/>
              </a:rPr>
              <a:t> </a:t>
            </a:r>
            <a:r>
              <a:rPr sz="1500" spc="-10" dirty="0">
                <a:latin typeface="Cambria"/>
                <a:cs typeface="Cambria"/>
              </a:rPr>
              <a:t>von</a:t>
            </a:r>
            <a:r>
              <a:rPr sz="1500" spc="-5" dirty="0">
                <a:latin typeface="Cambria"/>
                <a:cs typeface="Cambria"/>
              </a:rPr>
              <a:t> </a:t>
            </a:r>
            <a:r>
              <a:rPr sz="1500" spc="-10" dirty="0">
                <a:latin typeface="Cambria"/>
                <a:cs typeface="Cambria"/>
              </a:rPr>
              <a:t>Transaktionen</a:t>
            </a:r>
            <a:r>
              <a:rPr sz="1500" spc="10" dirty="0">
                <a:latin typeface="Cambria"/>
                <a:cs typeface="Cambria"/>
              </a:rPr>
              <a:t> </a:t>
            </a:r>
            <a:r>
              <a:rPr sz="1500" dirty="0">
                <a:latin typeface="Cambria"/>
                <a:cs typeface="Cambria"/>
              </a:rPr>
              <a:t>zu</a:t>
            </a:r>
            <a:r>
              <a:rPr sz="1500" spc="-10" dirty="0">
                <a:latin typeface="Cambria"/>
                <a:cs typeface="Cambria"/>
              </a:rPr>
              <a:t> gewährleisten </a:t>
            </a:r>
            <a:r>
              <a:rPr sz="1500" spc="-5" dirty="0">
                <a:latin typeface="Cambria"/>
                <a:cs typeface="Cambria"/>
              </a:rPr>
              <a:t> und</a:t>
            </a:r>
            <a:r>
              <a:rPr sz="1500" spc="-10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die</a:t>
            </a:r>
            <a:r>
              <a:rPr sz="1500" spc="5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Sicherung</a:t>
            </a:r>
            <a:r>
              <a:rPr sz="1500" dirty="0">
                <a:latin typeface="Cambria"/>
                <a:cs typeface="Cambria"/>
              </a:rPr>
              <a:t> </a:t>
            </a:r>
            <a:r>
              <a:rPr sz="1500" spc="-10" dirty="0">
                <a:latin typeface="Cambria"/>
                <a:cs typeface="Cambria"/>
              </a:rPr>
              <a:t>von</a:t>
            </a:r>
            <a:r>
              <a:rPr sz="1500" spc="-15" dirty="0">
                <a:latin typeface="Cambria"/>
                <a:cs typeface="Cambria"/>
              </a:rPr>
              <a:t> Vermögenswerten</a:t>
            </a:r>
            <a:r>
              <a:rPr sz="1500" spc="40" dirty="0">
                <a:latin typeface="Cambria"/>
                <a:cs typeface="Cambria"/>
              </a:rPr>
              <a:t> </a:t>
            </a:r>
            <a:r>
              <a:rPr sz="1500" dirty="0">
                <a:latin typeface="Cambria"/>
                <a:cs typeface="Cambria"/>
              </a:rPr>
              <a:t>muss </a:t>
            </a:r>
            <a:r>
              <a:rPr sz="1500" spc="-5" dirty="0">
                <a:latin typeface="Cambria"/>
                <a:cs typeface="Cambria"/>
              </a:rPr>
              <a:t>geplant </a:t>
            </a:r>
            <a:r>
              <a:rPr sz="1500" spc="-320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und</a:t>
            </a:r>
            <a:r>
              <a:rPr sz="1500" spc="-15" dirty="0">
                <a:latin typeface="Cambria"/>
                <a:cs typeface="Cambria"/>
              </a:rPr>
              <a:t> </a:t>
            </a:r>
            <a:r>
              <a:rPr sz="1500" spc="-5" dirty="0">
                <a:latin typeface="Cambria"/>
                <a:cs typeface="Cambria"/>
              </a:rPr>
              <a:t>beibehalten</a:t>
            </a:r>
            <a:r>
              <a:rPr sz="1500" spc="40" dirty="0">
                <a:latin typeface="Cambria"/>
                <a:cs typeface="Cambria"/>
              </a:rPr>
              <a:t> </a:t>
            </a:r>
            <a:r>
              <a:rPr sz="1500" spc="-10" dirty="0">
                <a:latin typeface="Cambria"/>
                <a:cs typeface="Cambria"/>
              </a:rPr>
              <a:t>werden</a:t>
            </a:r>
            <a:endParaRPr sz="1500">
              <a:latin typeface="Cambria"/>
              <a:cs typeface="Cambria"/>
            </a:endParaRPr>
          </a:p>
        </p:txBody>
      </p:sp>
      <p:grpSp>
        <p:nvGrpSpPr>
          <p:cNvPr id="8" name="object 8"/>
          <p:cNvGrpSpPr/>
          <p:nvPr/>
        </p:nvGrpSpPr>
        <p:grpSpPr>
          <a:xfrm>
            <a:off x="865924" y="1469707"/>
            <a:ext cx="2915920" cy="1915160"/>
            <a:chOff x="865924" y="1469707"/>
            <a:chExt cx="2915920" cy="1915160"/>
          </a:xfrm>
        </p:grpSpPr>
        <p:pic>
          <p:nvPicPr>
            <p:cNvPr id="9" name="object 9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875449" y="1479168"/>
              <a:ext cx="2896743" cy="1895602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870686" y="1474469"/>
              <a:ext cx="2906395" cy="1905635"/>
            </a:xfrm>
            <a:custGeom>
              <a:avLst/>
              <a:gdLst/>
              <a:ahLst/>
              <a:cxnLst/>
              <a:rect l="l" t="t" r="r" b="b"/>
              <a:pathLst>
                <a:path w="2906395" h="1905635">
                  <a:moveTo>
                    <a:pt x="0" y="1905127"/>
                  </a:moveTo>
                  <a:lnTo>
                    <a:pt x="2906268" y="1905127"/>
                  </a:lnTo>
                  <a:lnTo>
                    <a:pt x="2906268" y="0"/>
                  </a:lnTo>
                  <a:lnTo>
                    <a:pt x="0" y="0"/>
                  </a:lnTo>
                  <a:lnTo>
                    <a:pt x="0" y="1905127"/>
                  </a:lnTo>
                  <a:close/>
                </a:path>
              </a:pathLst>
            </a:custGeom>
            <a:ln w="9525">
              <a:solidFill>
                <a:srgbClr val="D9D9D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1" name="object 11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5565013" y="3938498"/>
            <a:ext cx="2896742" cy="1904238"/>
          </a:xfrm>
          <a:prstGeom prst="rect">
            <a:avLst/>
          </a:prstGeom>
        </p:spPr>
      </p:pic>
      <p:sp>
        <p:nvSpPr>
          <p:cNvPr id="12" name="object 12"/>
          <p:cNvSpPr txBox="1">
            <a:spLocks noGrp="1"/>
          </p:cNvSpPr>
          <p:nvPr>
            <p:ph type="title"/>
          </p:nvPr>
        </p:nvSpPr>
        <p:spPr>
          <a:xfrm>
            <a:off x="228600" y="172706"/>
            <a:ext cx="7261759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lang="en-US" b="0" dirty="0">
                <a:solidFill>
                  <a:srgbClr val="C00000"/>
                </a:solidFill>
              </a:rPr>
              <a:t>Der</a:t>
            </a:r>
            <a:r>
              <a:rPr lang="en-US" b="0" spc="-15" dirty="0">
                <a:solidFill>
                  <a:srgbClr val="C00000"/>
                </a:solidFill>
              </a:rPr>
              <a:t> </a:t>
            </a:r>
            <a:r>
              <a:rPr lang="en-US" b="0" spc="-25" dirty="0">
                <a:solidFill>
                  <a:srgbClr val="C00000"/>
                </a:solidFill>
              </a:rPr>
              <a:t>Foreign</a:t>
            </a:r>
            <a:r>
              <a:rPr lang="en-US" b="0" dirty="0">
                <a:solidFill>
                  <a:srgbClr val="C00000"/>
                </a:solidFill>
              </a:rPr>
              <a:t> </a:t>
            </a:r>
            <a:r>
              <a:rPr lang="en-US" b="0" spc="-10" dirty="0">
                <a:solidFill>
                  <a:srgbClr val="C00000"/>
                </a:solidFill>
              </a:rPr>
              <a:t>Corrupt</a:t>
            </a:r>
            <a:r>
              <a:rPr lang="en-US" b="0" spc="-5" dirty="0">
                <a:solidFill>
                  <a:srgbClr val="C00000"/>
                </a:solidFill>
              </a:rPr>
              <a:t> </a:t>
            </a:r>
            <a:r>
              <a:rPr lang="en-US" b="0" spc="-10" dirty="0">
                <a:solidFill>
                  <a:srgbClr val="C00000"/>
                </a:solidFill>
              </a:rPr>
              <a:t>Practices</a:t>
            </a:r>
            <a:r>
              <a:rPr lang="en-US" b="0" spc="-20" dirty="0">
                <a:solidFill>
                  <a:srgbClr val="C00000"/>
                </a:solidFill>
              </a:rPr>
              <a:t> </a:t>
            </a:r>
            <a:r>
              <a:rPr lang="en-US" b="0" spc="-15" dirty="0">
                <a:solidFill>
                  <a:srgbClr val="C00000"/>
                </a:solidFill>
              </a:rPr>
              <a:t>Act </a:t>
            </a:r>
            <a:r>
              <a:rPr lang="en-US" b="0" spc="-45" dirty="0">
                <a:solidFill>
                  <a:srgbClr val="C00000"/>
                </a:solidFill>
              </a:rPr>
              <a:t>(FCPA)</a:t>
            </a:r>
            <a:br>
              <a:rPr lang="en-US" b="0" spc="-5" dirty="0">
                <a:solidFill>
                  <a:srgbClr val="C00000"/>
                </a:solidFill>
              </a:rPr>
            </a:br>
            <a:r>
              <a:rPr sz="2000" b="0" i="1" spc="-5" dirty="0" err="1">
                <a:solidFill>
                  <a:srgbClr val="C00000"/>
                </a:solidFill>
              </a:rPr>
              <a:t>Sorgfältige</a:t>
            </a:r>
            <a:r>
              <a:rPr sz="2000" b="0" i="1" spc="-5" dirty="0">
                <a:solidFill>
                  <a:srgbClr val="C00000"/>
                </a:solidFill>
              </a:rPr>
              <a:t> </a:t>
            </a:r>
            <a:r>
              <a:rPr sz="2000" b="0" i="1" spc="-15" dirty="0">
                <a:solidFill>
                  <a:srgbClr val="C00000"/>
                </a:solidFill>
              </a:rPr>
              <a:t>Nachweisführung</a:t>
            </a:r>
            <a:r>
              <a:rPr sz="2000" b="0" i="1" spc="15" dirty="0">
                <a:solidFill>
                  <a:srgbClr val="C00000"/>
                </a:solidFill>
              </a:rPr>
              <a:t> </a:t>
            </a:r>
            <a:r>
              <a:rPr sz="2000" b="0" i="1" spc="-5" dirty="0">
                <a:solidFill>
                  <a:srgbClr val="C00000"/>
                </a:solidFill>
              </a:rPr>
              <a:t>und</a:t>
            </a:r>
            <a:r>
              <a:rPr sz="2000" b="0" i="1" spc="-15" dirty="0">
                <a:solidFill>
                  <a:srgbClr val="C00000"/>
                </a:solidFill>
              </a:rPr>
              <a:t> </a:t>
            </a:r>
            <a:r>
              <a:rPr sz="2000" b="0" i="1" spc="-5" dirty="0">
                <a:solidFill>
                  <a:srgbClr val="C00000"/>
                </a:solidFill>
              </a:rPr>
              <a:t>interne </a:t>
            </a:r>
            <a:r>
              <a:rPr sz="2000" b="0" i="1" spc="-515" dirty="0">
                <a:solidFill>
                  <a:srgbClr val="C00000"/>
                </a:solidFill>
              </a:rPr>
              <a:t> </a:t>
            </a:r>
            <a:r>
              <a:rPr sz="2000" b="0" i="1" spc="-15" dirty="0">
                <a:solidFill>
                  <a:srgbClr val="C00000"/>
                </a:solidFill>
              </a:rPr>
              <a:t>Kontrollen</a:t>
            </a:r>
          </a:p>
        </p:txBody>
      </p:sp>
      <p:sp>
        <p:nvSpPr>
          <p:cNvPr id="13" name="object 13"/>
          <p:cNvSpPr txBox="1"/>
          <p:nvPr/>
        </p:nvSpPr>
        <p:spPr>
          <a:xfrm>
            <a:off x="529844" y="6417455"/>
            <a:ext cx="1272540" cy="320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000" spc="-5" dirty="0">
                <a:solidFill>
                  <a:srgbClr val="7E7E7E"/>
                </a:solidFill>
                <a:latin typeface="Arial"/>
                <a:cs typeface="Arial"/>
              </a:rPr>
              <a:t>VERTRAULICHES </a:t>
            </a:r>
            <a:r>
              <a:rPr sz="100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7E7E7E"/>
                </a:solidFill>
                <a:latin typeface="Arial"/>
                <a:cs typeface="Arial"/>
              </a:rPr>
              <a:t>MATERIAL</a:t>
            </a:r>
            <a:r>
              <a:rPr sz="1000" spc="-4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7E7E7E"/>
                </a:solidFill>
                <a:latin typeface="Arial"/>
                <a:cs typeface="Arial"/>
              </a:rPr>
              <a:t>VON</a:t>
            </a:r>
            <a:r>
              <a:rPr sz="1000" spc="-4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7E7E7E"/>
                </a:solidFill>
                <a:latin typeface="Arial"/>
                <a:cs typeface="Arial"/>
              </a:rPr>
              <a:t>MTS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U</a:t>
            </a:r>
            <a:r>
              <a:rPr spc="95" dirty="0"/>
              <a:t> </a:t>
            </a:r>
            <a:r>
              <a:rPr dirty="0"/>
              <a:t>N</a:t>
            </a:r>
            <a:r>
              <a:rPr spc="100" dirty="0"/>
              <a:t> </a:t>
            </a:r>
            <a:r>
              <a:rPr dirty="0"/>
              <a:t>T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R</a:t>
            </a:r>
            <a:r>
              <a:rPr spc="100" dirty="0"/>
              <a:t> </a:t>
            </a:r>
            <a:r>
              <a:rPr dirty="0"/>
              <a:t>N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H</a:t>
            </a:r>
            <a:r>
              <a:rPr spc="100" dirty="0"/>
              <a:t> </a:t>
            </a:r>
            <a:r>
              <a:rPr dirty="0"/>
              <a:t>M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N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87854E36-9D83-403F-8E7E-101B88FF7556}"/>
              </a:ext>
            </a:extLst>
          </p:cNvPr>
          <p:cNvSpPr txBox="1"/>
          <p:nvPr/>
        </p:nvSpPr>
        <p:spPr>
          <a:xfrm>
            <a:off x="8668765" y="6371793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10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424383" y="1119350"/>
            <a:ext cx="3829685" cy="4867910"/>
          </a:xfrm>
          <a:prstGeom prst="rect">
            <a:avLst/>
          </a:prstGeom>
        </p:spPr>
        <p:txBody>
          <a:bodyPr vert="horz" wrap="square" lIns="0" tIns="11239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885"/>
              </a:spcBef>
            </a:pPr>
            <a:r>
              <a:rPr sz="2000" b="1" spc="-15" dirty="0">
                <a:solidFill>
                  <a:srgbClr val="C00000"/>
                </a:solidFill>
                <a:latin typeface="Cambria"/>
                <a:cs typeface="Cambria"/>
              </a:rPr>
              <a:t>Transparenz</a:t>
            </a:r>
            <a:endParaRPr sz="2000">
              <a:latin typeface="Cambria"/>
              <a:cs typeface="Cambria"/>
            </a:endParaRPr>
          </a:p>
          <a:p>
            <a:pPr marL="12700" marR="466725">
              <a:lnSpc>
                <a:spcPct val="100000"/>
              </a:lnSpc>
              <a:spcBef>
                <a:spcPts val="615"/>
              </a:spcBef>
            </a:pPr>
            <a:r>
              <a:rPr sz="1600" spc="-10" dirty="0">
                <a:latin typeface="Cambria"/>
                <a:cs typeface="Cambria"/>
              </a:rPr>
              <a:t>Ausgaben </a:t>
            </a:r>
            <a:r>
              <a:rPr sz="1600" spc="-5" dirty="0">
                <a:latin typeface="Cambria"/>
                <a:cs typeface="Cambria"/>
              </a:rPr>
              <a:t>müssen in </a:t>
            </a:r>
            <a:r>
              <a:rPr sz="1600" spc="-10" dirty="0">
                <a:latin typeface="Cambria"/>
                <a:cs typeface="Cambria"/>
              </a:rPr>
              <a:t>transparenter Art </a:t>
            </a:r>
            <a:r>
              <a:rPr sz="1600" spc="-34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dokumentiert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werden.  </a:t>
            </a:r>
            <a:r>
              <a:rPr sz="1600" spc="-5" dirty="0">
                <a:latin typeface="Cambria"/>
                <a:cs typeface="Cambria"/>
              </a:rPr>
              <a:t>Sie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tragen</a:t>
            </a:r>
            <a:r>
              <a:rPr sz="1600" spc="-5" dirty="0">
                <a:latin typeface="Cambria"/>
                <a:cs typeface="Cambria"/>
              </a:rPr>
              <a:t> die 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20" dirty="0">
                <a:latin typeface="Cambria"/>
                <a:cs typeface="Cambria"/>
              </a:rPr>
              <a:t>Verantwortung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sicherzustellen,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dass:</a:t>
            </a:r>
            <a:endParaRPr sz="1600">
              <a:latin typeface="Cambria"/>
              <a:cs typeface="Cambria"/>
            </a:endParaRPr>
          </a:p>
          <a:p>
            <a:pPr marL="299085" marR="196850" indent="-287020">
              <a:lnSpc>
                <a:spcPct val="100000"/>
              </a:lnSpc>
              <a:spcBef>
                <a:spcPts val="1200"/>
              </a:spcBef>
              <a:buFont typeface="Wingdings"/>
              <a:buChar char=""/>
              <a:tabLst>
                <a:tab pos="299720" algn="l"/>
              </a:tabLst>
            </a:pPr>
            <a:r>
              <a:rPr sz="1600" spc="-5" dirty="0">
                <a:latin typeface="Cambria"/>
                <a:cs typeface="Cambria"/>
              </a:rPr>
              <a:t>Sie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b="1" spc="-5" dirty="0">
                <a:latin typeface="Cambria"/>
                <a:cs typeface="Cambria"/>
              </a:rPr>
              <a:t>genaue</a:t>
            </a:r>
            <a:r>
              <a:rPr sz="1600" b="1" spc="20" dirty="0">
                <a:latin typeface="Cambria"/>
                <a:cs typeface="Cambria"/>
              </a:rPr>
              <a:t> </a:t>
            </a:r>
            <a:r>
              <a:rPr sz="1600" b="1" spc="-10" dirty="0">
                <a:latin typeface="Cambria"/>
                <a:cs typeface="Cambria"/>
              </a:rPr>
              <a:t>Aufzeichnungen</a:t>
            </a:r>
            <a:r>
              <a:rPr sz="1600" b="1" spc="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aller </a:t>
            </a:r>
            <a:r>
              <a:rPr sz="1600" spc="-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geleisteten</a:t>
            </a:r>
            <a:r>
              <a:rPr sz="1600" spc="-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oder </a:t>
            </a:r>
            <a:r>
              <a:rPr sz="1600" spc="-10" dirty="0">
                <a:latin typeface="Cambria"/>
                <a:cs typeface="Cambria"/>
              </a:rPr>
              <a:t>erhaltenen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Zahlungen </a:t>
            </a:r>
            <a:r>
              <a:rPr sz="1600" spc="-33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und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aller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sonstigen</a:t>
            </a:r>
            <a:r>
              <a:rPr sz="1600" spc="-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wesentlichen 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Transaktionen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führen.</a:t>
            </a:r>
            <a:endParaRPr sz="1600">
              <a:latin typeface="Cambria"/>
              <a:cs typeface="Cambria"/>
            </a:endParaRPr>
          </a:p>
          <a:p>
            <a:pPr marL="299085" marR="5080" indent="-287020">
              <a:lnSpc>
                <a:spcPct val="100000"/>
              </a:lnSpc>
              <a:spcBef>
                <a:spcPts val="1200"/>
              </a:spcBef>
              <a:buFont typeface="Wingdings"/>
              <a:buChar char=""/>
              <a:tabLst>
                <a:tab pos="299720" algn="l"/>
              </a:tabLst>
            </a:pPr>
            <a:r>
              <a:rPr sz="1600" spc="-5" dirty="0">
                <a:latin typeface="Cambria"/>
                <a:cs typeface="Cambria"/>
              </a:rPr>
              <a:t>Sie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die </a:t>
            </a:r>
            <a:r>
              <a:rPr sz="1600" spc="-20" dirty="0">
                <a:latin typeface="Cambria"/>
                <a:cs typeface="Cambria"/>
              </a:rPr>
              <a:t>von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MTS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eingesetzten</a:t>
            </a:r>
            <a:r>
              <a:rPr sz="1600" spc="-20" dirty="0">
                <a:latin typeface="Cambria"/>
                <a:cs typeface="Cambria"/>
              </a:rPr>
              <a:t> </a:t>
            </a:r>
            <a:r>
              <a:rPr sz="1600" b="1" spc="-10" dirty="0">
                <a:latin typeface="Cambria"/>
                <a:cs typeface="Cambria"/>
              </a:rPr>
              <a:t>internen </a:t>
            </a:r>
            <a:r>
              <a:rPr sz="1600" b="1" spc="-5" dirty="0">
                <a:latin typeface="Cambria"/>
                <a:cs typeface="Cambria"/>
              </a:rPr>
              <a:t> </a:t>
            </a:r>
            <a:r>
              <a:rPr sz="1600" b="1" spc="-10" dirty="0">
                <a:latin typeface="Cambria"/>
                <a:cs typeface="Cambria"/>
              </a:rPr>
              <a:t>Kontrollen </a:t>
            </a:r>
            <a:r>
              <a:rPr sz="1600" b="1" spc="-5" dirty="0">
                <a:latin typeface="Cambria"/>
                <a:cs typeface="Cambria"/>
              </a:rPr>
              <a:t>befolgt</a:t>
            </a:r>
            <a:r>
              <a:rPr sz="1600" b="1" spc="10" dirty="0">
                <a:latin typeface="Cambria"/>
                <a:cs typeface="Cambria"/>
              </a:rPr>
              <a:t> </a:t>
            </a:r>
            <a:r>
              <a:rPr sz="1600" b="1" spc="-15" dirty="0">
                <a:latin typeface="Cambria"/>
                <a:cs typeface="Cambria"/>
              </a:rPr>
              <a:t>werden,</a:t>
            </a:r>
            <a:r>
              <a:rPr sz="1600" b="1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um </a:t>
            </a:r>
            <a:r>
              <a:rPr sz="1600" spc="-5" dirty="0">
                <a:latin typeface="Cambria"/>
                <a:cs typeface="Cambria"/>
              </a:rPr>
              <a:t> sicherzustellen,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dass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sämtliche 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Zahlungen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ehrlich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ausgewiesen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sind </a:t>
            </a:r>
            <a:r>
              <a:rPr sz="1600" spc="-10" dirty="0">
                <a:latin typeface="Cambria"/>
                <a:cs typeface="Cambria"/>
              </a:rPr>
              <a:t>und </a:t>
            </a:r>
            <a:r>
              <a:rPr sz="1600" spc="-34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Kapital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der Firma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MTS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nicht </a:t>
            </a:r>
            <a:r>
              <a:rPr sz="1600" spc="-15" dirty="0">
                <a:latin typeface="Cambria"/>
                <a:cs typeface="Cambria"/>
              </a:rPr>
              <a:t>zu </a:t>
            </a:r>
            <a:r>
              <a:rPr sz="1600" spc="-10" dirty="0">
                <a:latin typeface="Cambria"/>
                <a:cs typeface="Cambria"/>
              </a:rPr>
              <a:t> rechtswidrigen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20" dirty="0">
                <a:latin typeface="Cambria"/>
                <a:cs typeface="Cambria"/>
              </a:rPr>
              <a:t>Zwecken</a:t>
            </a:r>
            <a:r>
              <a:rPr sz="1600" spc="-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missbraucht </a:t>
            </a:r>
            <a:r>
              <a:rPr sz="1600" spc="-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wird.</a:t>
            </a:r>
            <a:endParaRPr sz="1600">
              <a:latin typeface="Cambria"/>
              <a:cs typeface="Cambria"/>
            </a:endParaRPr>
          </a:p>
          <a:p>
            <a:pPr marL="299085" marR="219075" indent="-287020">
              <a:lnSpc>
                <a:spcPct val="100000"/>
              </a:lnSpc>
              <a:spcBef>
                <a:spcPts val="1205"/>
              </a:spcBef>
              <a:buFont typeface="Wingdings"/>
              <a:buChar char=""/>
              <a:tabLst>
                <a:tab pos="299720" algn="l"/>
              </a:tabLst>
            </a:pPr>
            <a:r>
              <a:rPr sz="1600" spc="-5" dirty="0">
                <a:latin typeface="Cambria"/>
                <a:cs typeface="Cambria"/>
              </a:rPr>
              <a:t>eine</a:t>
            </a:r>
            <a:r>
              <a:rPr sz="1600" spc="-10" dirty="0">
                <a:latin typeface="Cambria"/>
                <a:cs typeface="Cambria"/>
              </a:rPr>
              <a:t> mögliche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20" dirty="0">
                <a:latin typeface="Cambria"/>
                <a:cs typeface="Cambria"/>
              </a:rPr>
              <a:t>Verletzung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der</a:t>
            </a:r>
            <a:r>
              <a:rPr sz="1600" spc="-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internen </a:t>
            </a:r>
            <a:r>
              <a:rPr sz="1600" spc="-33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Kontrollen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gemeldet</a:t>
            </a:r>
            <a:r>
              <a:rPr sz="1600" spc="-10" dirty="0">
                <a:latin typeface="Cambria"/>
                <a:cs typeface="Cambria"/>
              </a:rPr>
              <a:t> wird</a:t>
            </a:r>
            <a:r>
              <a:rPr sz="1400" spc="-10" dirty="0">
                <a:latin typeface="Cambria"/>
                <a:cs typeface="Cambria"/>
              </a:rPr>
              <a:t>.</a:t>
            </a:r>
            <a:endParaRPr sz="1400">
              <a:latin typeface="Cambria"/>
              <a:cs typeface="Cambri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4770437" y="1187767"/>
            <a:ext cx="4073525" cy="2536825"/>
            <a:chOff x="4770437" y="1187767"/>
            <a:chExt cx="4073525" cy="253682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775200" y="1192530"/>
              <a:ext cx="4064000" cy="2527046"/>
            </a:xfrm>
            <a:prstGeom prst="rect">
              <a:avLst/>
            </a:prstGeom>
          </p:spPr>
        </p:pic>
        <p:sp>
          <p:nvSpPr>
            <p:cNvPr id="5" name="object 5"/>
            <p:cNvSpPr/>
            <p:nvPr/>
          </p:nvSpPr>
          <p:spPr>
            <a:xfrm>
              <a:off x="4775200" y="1192530"/>
              <a:ext cx="4064000" cy="2527300"/>
            </a:xfrm>
            <a:custGeom>
              <a:avLst/>
              <a:gdLst/>
              <a:ahLst/>
              <a:cxnLst/>
              <a:rect l="l" t="t" r="r" b="b"/>
              <a:pathLst>
                <a:path w="4064000" h="2527300">
                  <a:moveTo>
                    <a:pt x="0" y="421132"/>
                  </a:moveTo>
                  <a:lnTo>
                    <a:pt x="2833" y="372027"/>
                  </a:lnTo>
                  <a:lnTo>
                    <a:pt x="11124" y="324585"/>
                  </a:lnTo>
                  <a:lnTo>
                    <a:pt x="24556" y="279120"/>
                  </a:lnTo>
                  <a:lnTo>
                    <a:pt x="42812" y="235949"/>
                  </a:lnTo>
                  <a:lnTo>
                    <a:pt x="65576" y="195389"/>
                  </a:lnTo>
                  <a:lnTo>
                    <a:pt x="92533" y="157755"/>
                  </a:lnTo>
                  <a:lnTo>
                    <a:pt x="123364" y="123364"/>
                  </a:lnTo>
                  <a:lnTo>
                    <a:pt x="157755" y="92533"/>
                  </a:lnTo>
                  <a:lnTo>
                    <a:pt x="195389" y="65576"/>
                  </a:lnTo>
                  <a:lnTo>
                    <a:pt x="235949" y="42812"/>
                  </a:lnTo>
                  <a:lnTo>
                    <a:pt x="279120" y="24556"/>
                  </a:lnTo>
                  <a:lnTo>
                    <a:pt x="324585" y="11124"/>
                  </a:lnTo>
                  <a:lnTo>
                    <a:pt x="372027" y="2833"/>
                  </a:lnTo>
                  <a:lnTo>
                    <a:pt x="421132" y="0"/>
                  </a:lnTo>
                  <a:lnTo>
                    <a:pt x="3642868" y="0"/>
                  </a:lnTo>
                  <a:lnTo>
                    <a:pt x="3691972" y="2833"/>
                  </a:lnTo>
                  <a:lnTo>
                    <a:pt x="3739414" y="11124"/>
                  </a:lnTo>
                  <a:lnTo>
                    <a:pt x="3784879" y="24556"/>
                  </a:lnTo>
                  <a:lnTo>
                    <a:pt x="3828050" y="42812"/>
                  </a:lnTo>
                  <a:lnTo>
                    <a:pt x="3868610" y="65576"/>
                  </a:lnTo>
                  <a:lnTo>
                    <a:pt x="3906244" y="92533"/>
                  </a:lnTo>
                  <a:lnTo>
                    <a:pt x="3940635" y="123364"/>
                  </a:lnTo>
                  <a:lnTo>
                    <a:pt x="3971466" y="157755"/>
                  </a:lnTo>
                  <a:lnTo>
                    <a:pt x="3998423" y="195389"/>
                  </a:lnTo>
                  <a:lnTo>
                    <a:pt x="4021187" y="235949"/>
                  </a:lnTo>
                  <a:lnTo>
                    <a:pt x="4039443" y="279120"/>
                  </a:lnTo>
                  <a:lnTo>
                    <a:pt x="4052875" y="324585"/>
                  </a:lnTo>
                  <a:lnTo>
                    <a:pt x="4061166" y="372027"/>
                  </a:lnTo>
                  <a:lnTo>
                    <a:pt x="4064000" y="421132"/>
                  </a:lnTo>
                  <a:lnTo>
                    <a:pt x="4064000" y="2105914"/>
                  </a:lnTo>
                  <a:lnTo>
                    <a:pt x="4061166" y="2155018"/>
                  </a:lnTo>
                  <a:lnTo>
                    <a:pt x="4052875" y="2202460"/>
                  </a:lnTo>
                  <a:lnTo>
                    <a:pt x="4039443" y="2247925"/>
                  </a:lnTo>
                  <a:lnTo>
                    <a:pt x="4021187" y="2291096"/>
                  </a:lnTo>
                  <a:lnTo>
                    <a:pt x="3998423" y="2331656"/>
                  </a:lnTo>
                  <a:lnTo>
                    <a:pt x="3971466" y="2369290"/>
                  </a:lnTo>
                  <a:lnTo>
                    <a:pt x="3940635" y="2403681"/>
                  </a:lnTo>
                  <a:lnTo>
                    <a:pt x="3906244" y="2434512"/>
                  </a:lnTo>
                  <a:lnTo>
                    <a:pt x="3868610" y="2461469"/>
                  </a:lnTo>
                  <a:lnTo>
                    <a:pt x="3828050" y="2484233"/>
                  </a:lnTo>
                  <a:lnTo>
                    <a:pt x="3784879" y="2502489"/>
                  </a:lnTo>
                  <a:lnTo>
                    <a:pt x="3739414" y="2515921"/>
                  </a:lnTo>
                  <a:lnTo>
                    <a:pt x="3691972" y="2524212"/>
                  </a:lnTo>
                  <a:lnTo>
                    <a:pt x="3642868" y="2527046"/>
                  </a:lnTo>
                  <a:lnTo>
                    <a:pt x="421132" y="2527046"/>
                  </a:lnTo>
                  <a:lnTo>
                    <a:pt x="372027" y="2524212"/>
                  </a:lnTo>
                  <a:lnTo>
                    <a:pt x="324585" y="2515921"/>
                  </a:lnTo>
                  <a:lnTo>
                    <a:pt x="279120" y="2502489"/>
                  </a:lnTo>
                  <a:lnTo>
                    <a:pt x="235949" y="2484233"/>
                  </a:lnTo>
                  <a:lnTo>
                    <a:pt x="195389" y="2461469"/>
                  </a:lnTo>
                  <a:lnTo>
                    <a:pt x="157755" y="2434512"/>
                  </a:lnTo>
                  <a:lnTo>
                    <a:pt x="123364" y="2403681"/>
                  </a:lnTo>
                  <a:lnTo>
                    <a:pt x="92533" y="2369290"/>
                  </a:lnTo>
                  <a:lnTo>
                    <a:pt x="65576" y="2331656"/>
                  </a:lnTo>
                  <a:lnTo>
                    <a:pt x="42812" y="2291096"/>
                  </a:lnTo>
                  <a:lnTo>
                    <a:pt x="24556" y="2247925"/>
                  </a:lnTo>
                  <a:lnTo>
                    <a:pt x="11124" y="2202460"/>
                  </a:lnTo>
                  <a:lnTo>
                    <a:pt x="2833" y="2155018"/>
                  </a:lnTo>
                  <a:lnTo>
                    <a:pt x="0" y="2105914"/>
                  </a:lnTo>
                  <a:lnTo>
                    <a:pt x="0" y="421132"/>
                  </a:lnTo>
                  <a:close/>
                </a:path>
              </a:pathLst>
            </a:custGeom>
            <a:ln w="9525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6" name="object 6"/>
          <p:cNvGrpSpPr/>
          <p:nvPr/>
        </p:nvGrpSpPr>
        <p:grpSpPr>
          <a:xfrm>
            <a:off x="4198937" y="2647505"/>
            <a:ext cx="346075" cy="403225"/>
            <a:chOff x="4198937" y="2647505"/>
            <a:chExt cx="346075" cy="403225"/>
          </a:xfrm>
        </p:grpSpPr>
        <p:pic>
          <p:nvPicPr>
            <p:cNvPr id="7" name="object 7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203700" y="2652267"/>
              <a:ext cx="336550" cy="393700"/>
            </a:xfrm>
            <a:prstGeom prst="rect">
              <a:avLst/>
            </a:prstGeom>
          </p:spPr>
        </p:pic>
        <p:sp>
          <p:nvSpPr>
            <p:cNvPr id="8" name="object 8"/>
            <p:cNvSpPr/>
            <p:nvPr/>
          </p:nvSpPr>
          <p:spPr>
            <a:xfrm>
              <a:off x="4203700" y="2652267"/>
              <a:ext cx="336550" cy="393700"/>
            </a:xfrm>
            <a:custGeom>
              <a:avLst/>
              <a:gdLst/>
              <a:ahLst/>
              <a:cxnLst/>
              <a:rect l="l" t="t" r="r" b="b"/>
              <a:pathLst>
                <a:path w="336550" h="393700">
                  <a:moveTo>
                    <a:pt x="0" y="98425"/>
                  </a:moveTo>
                  <a:lnTo>
                    <a:pt x="168275" y="98425"/>
                  </a:lnTo>
                  <a:lnTo>
                    <a:pt x="168275" y="0"/>
                  </a:lnTo>
                  <a:lnTo>
                    <a:pt x="336550" y="196850"/>
                  </a:lnTo>
                  <a:lnTo>
                    <a:pt x="168275" y="393700"/>
                  </a:lnTo>
                  <a:lnTo>
                    <a:pt x="168275" y="295275"/>
                  </a:lnTo>
                  <a:lnTo>
                    <a:pt x="0" y="295275"/>
                  </a:lnTo>
                  <a:lnTo>
                    <a:pt x="0" y="98425"/>
                  </a:lnTo>
                  <a:close/>
                </a:path>
              </a:pathLst>
            </a:custGeom>
            <a:ln w="9525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9" name="object 9"/>
          <p:cNvGrpSpPr/>
          <p:nvPr/>
        </p:nvGrpSpPr>
        <p:grpSpPr>
          <a:xfrm>
            <a:off x="4770437" y="3896677"/>
            <a:ext cx="4073525" cy="2054860"/>
            <a:chOff x="4770437" y="3896677"/>
            <a:chExt cx="4073525" cy="2054860"/>
          </a:xfrm>
        </p:grpSpPr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4775200" y="3901440"/>
              <a:ext cx="4064000" cy="2044738"/>
            </a:xfrm>
            <a:prstGeom prst="rect">
              <a:avLst/>
            </a:prstGeom>
          </p:spPr>
        </p:pic>
        <p:sp>
          <p:nvSpPr>
            <p:cNvPr id="11" name="object 11"/>
            <p:cNvSpPr/>
            <p:nvPr/>
          </p:nvSpPr>
          <p:spPr>
            <a:xfrm>
              <a:off x="4775200" y="3901440"/>
              <a:ext cx="4064000" cy="2045335"/>
            </a:xfrm>
            <a:custGeom>
              <a:avLst/>
              <a:gdLst/>
              <a:ahLst/>
              <a:cxnLst/>
              <a:rect l="l" t="t" r="r" b="b"/>
              <a:pathLst>
                <a:path w="4064000" h="2045335">
                  <a:moveTo>
                    <a:pt x="0" y="340868"/>
                  </a:moveTo>
                  <a:lnTo>
                    <a:pt x="3110" y="294623"/>
                  </a:lnTo>
                  <a:lnTo>
                    <a:pt x="12169" y="250266"/>
                  </a:lnTo>
                  <a:lnTo>
                    <a:pt x="26773" y="208204"/>
                  </a:lnTo>
                  <a:lnTo>
                    <a:pt x="46514" y="168844"/>
                  </a:lnTo>
                  <a:lnTo>
                    <a:pt x="70989" y="132591"/>
                  </a:lnTo>
                  <a:lnTo>
                    <a:pt x="99790" y="99853"/>
                  </a:lnTo>
                  <a:lnTo>
                    <a:pt x="132512" y="71036"/>
                  </a:lnTo>
                  <a:lnTo>
                    <a:pt x="168750" y="46547"/>
                  </a:lnTo>
                  <a:lnTo>
                    <a:pt x="208097" y="26793"/>
                  </a:lnTo>
                  <a:lnTo>
                    <a:pt x="250148" y="12179"/>
                  </a:lnTo>
                  <a:lnTo>
                    <a:pt x="294498" y="3112"/>
                  </a:lnTo>
                  <a:lnTo>
                    <a:pt x="340740" y="0"/>
                  </a:lnTo>
                  <a:lnTo>
                    <a:pt x="3723258" y="0"/>
                  </a:lnTo>
                  <a:lnTo>
                    <a:pt x="3769501" y="3112"/>
                  </a:lnTo>
                  <a:lnTo>
                    <a:pt x="3813851" y="12179"/>
                  </a:lnTo>
                  <a:lnTo>
                    <a:pt x="3855902" y="26793"/>
                  </a:lnTo>
                  <a:lnTo>
                    <a:pt x="3895249" y="46547"/>
                  </a:lnTo>
                  <a:lnTo>
                    <a:pt x="3931487" y="71036"/>
                  </a:lnTo>
                  <a:lnTo>
                    <a:pt x="3964209" y="99853"/>
                  </a:lnTo>
                  <a:lnTo>
                    <a:pt x="3993010" y="132591"/>
                  </a:lnTo>
                  <a:lnTo>
                    <a:pt x="4017485" y="168844"/>
                  </a:lnTo>
                  <a:lnTo>
                    <a:pt x="4037226" y="208204"/>
                  </a:lnTo>
                  <a:lnTo>
                    <a:pt x="4051830" y="250266"/>
                  </a:lnTo>
                  <a:lnTo>
                    <a:pt x="4060889" y="294623"/>
                  </a:lnTo>
                  <a:lnTo>
                    <a:pt x="4064000" y="340868"/>
                  </a:lnTo>
                  <a:lnTo>
                    <a:pt x="4064000" y="1703946"/>
                  </a:lnTo>
                  <a:lnTo>
                    <a:pt x="4060889" y="1750189"/>
                  </a:lnTo>
                  <a:lnTo>
                    <a:pt x="4051830" y="1794542"/>
                  </a:lnTo>
                  <a:lnTo>
                    <a:pt x="4037226" y="1836597"/>
                  </a:lnTo>
                  <a:lnTo>
                    <a:pt x="4017485" y="1875950"/>
                  </a:lnTo>
                  <a:lnTo>
                    <a:pt x="3993010" y="1912193"/>
                  </a:lnTo>
                  <a:lnTo>
                    <a:pt x="3964209" y="1944922"/>
                  </a:lnTo>
                  <a:lnTo>
                    <a:pt x="3931487" y="1973729"/>
                  </a:lnTo>
                  <a:lnTo>
                    <a:pt x="3895249" y="1998210"/>
                  </a:lnTo>
                  <a:lnTo>
                    <a:pt x="3855902" y="2017956"/>
                  </a:lnTo>
                  <a:lnTo>
                    <a:pt x="3813851" y="2032564"/>
                  </a:lnTo>
                  <a:lnTo>
                    <a:pt x="3769501" y="2041627"/>
                  </a:lnTo>
                  <a:lnTo>
                    <a:pt x="3723258" y="2044738"/>
                  </a:lnTo>
                  <a:lnTo>
                    <a:pt x="340740" y="2044738"/>
                  </a:lnTo>
                  <a:lnTo>
                    <a:pt x="294498" y="2041627"/>
                  </a:lnTo>
                  <a:lnTo>
                    <a:pt x="250148" y="2032564"/>
                  </a:lnTo>
                  <a:lnTo>
                    <a:pt x="208097" y="2017956"/>
                  </a:lnTo>
                  <a:lnTo>
                    <a:pt x="168750" y="1998210"/>
                  </a:lnTo>
                  <a:lnTo>
                    <a:pt x="132512" y="1973729"/>
                  </a:lnTo>
                  <a:lnTo>
                    <a:pt x="99790" y="1944922"/>
                  </a:lnTo>
                  <a:lnTo>
                    <a:pt x="70989" y="1912193"/>
                  </a:lnTo>
                  <a:lnTo>
                    <a:pt x="46514" y="1875950"/>
                  </a:lnTo>
                  <a:lnTo>
                    <a:pt x="26773" y="1836597"/>
                  </a:lnTo>
                  <a:lnTo>
                    <a:pt x="12169" y="1794542"/>
                  </a:lnTo>
                  <a:lnTo>
                    <a:pt x="3110" y="1750189"/>
                  </a:lnTo>
                  <a:lnTo>
                    <a:pt x="0" y="1703946"/>
                  </a:lnTo>
                  <a:lnTo>
                    <a:pt x="0" y="340868"/>
                  </a:lnTo>
                  <a:close/>
                </a:path>
              </a:pathLst>
            </a:custGeom>
            <a:ln w="9525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>
            <a:spLocks noGrp="1"/>
          </p:cNvSpPr>
          <p:nvPr>
            <p:ph sz="half" idx="3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6195">
              <a:lnSpc>
                <a:spcPct val="100000"/>
              </a:lnSpc>
              <a:spcBef>
                <a:spcPts val="95"/>
              </a:spcBef>
            </a:pPr>
            <a:r>
              <a:rPr spc="-10" dirty="0"/>
              <a:t>Sorgfältige</a:t>
            </a:r>
            <a:r>
              <a:rPr spc="45" dirty="0"/>
              <a:t> </a:t>
            </a:r>
            <a:r>
              <a:rPr spc="-15" dirty="0"/>
              <a:t>Nachweisführung</a:t>
            </a:r>
            <a:r>
              <a:rPr spc="50" dirty="0"/>
              <a:t> </a:t>
            </a:r>
            <a:r>
              <a:rPr spc="-5" dirty="0"/>
              <a:t>bedeutet:</a:t>
            </a:r>
          </a:p>
          <a:p>
            <a:pPr marL="322580" marR="578485" indent="-28702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22580" algn="l"/>
                <a:tab pos="323215" algn="l"/>
              </a:tabLst>
            </a:pPr>
            <a:r>
              <a:rPr b="0" u="none" spc="-10" dirty="0">
                <a:latin typeface="Cambria"/>
                <a:cs typeface="Cambria"/>
              </a:rPr>
              <a:t>Sorgfältige</a:t>
            </a:r>
            <a:r>
              <a:rPr b="0" u="none" spc="20" dirty="0">
                <a:latin typeface="Cambria"/>
                <a:cs typeface="Cambria"/>
              </a:rPr>
              <a:t> </a:t>
            </a:r>
            <a:r>
              <a:rPr b="0" u="none" spc="-20" dirty="0">
                <a:latin typeface="Cambria"/>
                <a:cs typeface="Cambria"/>
              </a:rPr>
              <a:t>Verbuchung</a:t>
            </a:r>
            <a:r>
              <a:rPr b="0" u="none" spc="15" dirty="0">
                <a:latin typeface="Cambria"/>
                <a:cs typeface="Cambria"/>
              </a:rPr>
              <a:t> </a:t>
            </a:r>
            <a:r>
              <a:rPr b="0" u="none" spc="-20" dirty="0">
                <a:latin typeface="Cambria"/>
                <a:cs typeface="Cambria"/>
              </a:rPr>
              <a:t>von </a:t>
            </a:r>
            <a:r>
              <a:rPr b="0" u="none" spc="-15" dirty="0">
                <a:latin typeface="Cambria"/>
                <a:cs typeface="Cambria"/>
              </a:rPr>
              <a:t> Transaktionen</a:t>
            </a:r>
            <a:r>
              <a:rPr b="0" u="none" spc="10" dirty="0">
                <a:latin typeface="Cambria"/>
                <a:cs typeface="Cambria"/>
              </a:rPr>
              <a:t> </a:t>
            </a:r>
            <a:r>
              <a:rPr b="0" u="none" spc="-5" dirty="0">
                <a:latin typeface="Cambria"/>
                <a:cs typeface="Cambria"/>
              </a:rPr>
              <a:t>(z.</a:t>
            </a:r>
            <a:r>
              <a:rPr b="0" u="none" spc="-10" dirty="0">
                <a:latin typeface="Cambria"/>
                <a:cs typeface="Cambria"/>
              </a:rPr>
              <a:t> </a:t>
            </a:r>
            <a:r>
              <a:rPr b="0" u="none" spc="-5" dirty="0">
                <a:latin typeface="Cambria"/>
                <a:cs typeface="Cambria"/>
              </a:rPr>
              <a:t>B. </a:t>
            </a:r>
            <a:r>
              <a:rPr b="0" u="none" spc="-10" dirty="0">
                <a:latin typeface="Cambria"/>
                <a:cs typeface="Cambria"/>
              </a:rPr>
              <a:t>Betrag, </a:t>
            </a:r>
            <a:r>
              <a:rPr b="0" u="none" spc="-5" dirty="0">
                <a:latin typeface="Cambria"/>
                <a:cs typeface="Cambria"/>
              </a:rPr>
              <a:t> </a:t>
            </a:r>
            <a:r>
              <a:rPr b="0" u="none" spc="-10" dirty="0">
                <a:latin typeface="Cambria"/>
                <a:cs typeface="Cambria"/>
              </a:rPr>
              <a:t>Geschäftszweck,</a:t>
            </a:r>
            <a:r>
              <a:rPr b="0" u="none" spc="15" dirty="0">
                <a:latin typeface="Cambria"/>
                <a:cs typeface="Cambria"/>
              </a:rPr>
              <a:t> </a:t>
            </a:r>
            <a:r>
              <a:rPr b="0" u="none" spc="-10" dirty="0">
                <a:latin typeface="Cambria"/>
                <a:cs typeface="Cambria"/>
              </a:rPr>
              <a:t>beteiligte </a:t>
            </a:r>
            <a:r>
              <a:rPr b="0" u="none" spc="-5" dirty="0">
                <a:latin typeface="Cambria"/>
                <a:cs typeface="Cambria"/>
              </a:rPr>
              <a:t> Personen/juristische</a:t>
            </a:r>
            <a:r>
              <a:rPr b="0" u="none" spc="-50" dirty="0">
                <a:latin typeface="Cambria"/>
                <a:cs typeface="Cambria"/>
              </a:rPr>
              <a:t> </a:t>
            </a:r>
            <a:r>
              <a:rPr b="0" u="none" spc="-5" dirty="0">
                <a:latin typeface="Cambria"/>
                <a:cs typeface="Cambria"/>
              </a:rPr>
              <a:t>Personen)</a:t>
            </a:r>
          </a:p>
          <a:p>
            <a:pPr marL="322580" indent="-28702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22580" algn="l"/>
                <a:tab pos="323215" algn="l"/>
              </a:tabLst>
            </a:pPr>
            <a:r>
              <a:rPr b="0" u="none" spc="-5" dirty="0">
                <a:latin typeface="Cambria"/>
                <a:cs typeface="Cambria"/>
              </a:rPr>
              <a:t>Geeignete</a:t>
            </a:r>
            <a:r>
              <a:rPr b="0" u="none" spc="-55" dirty="0">
                <a:latin typeface="Cambria"/>
                <a:cs typeface="Cambria"/>
              </a:rPr>
              <a:t> </a:t>
            </a:r>
            <a:r>
              <a:rPr b="0" u="none" spc="-10" dirty="0">
                <a:latin typeface="Cambria"/>
                <a:cs typeface="Cambria"/>
              </a:rPr>
              <a:t>Belege</a:t>
            </a:r>
          </a:p>
          <a:p>
            <a:pPr marL="322580" marR="299720" indent="-28702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322580" algn="l"/>
                <a:tab pos="323215" algn="l"/>
              </a:tabLst>
            </a:pPr>
            <a:r>
              <a:rPr b="0" u="none" spc="-10" dirty="0">
                <a:latin typeface="Cambria"/>
                <a:cs typeface="Cambria"/>
              </a:rPr>
              <a:t>Alle</a:t>
            </a:r>
            <a:r>
              <a:rPr b="0" u="none" spc="-5" dirty="0">
                <a:latin typeface="Cambria"/>
                <a:cs typeface="Cambria"/>
              </a:rPr>
              <a:t> Geldmittel</a:t>
            </a:r>
            <a:r>
              <a:rPr b="0" u="none" dirty="0">
                <a:latin typeface="Cambria"/>
                <a:cs typeface="Cambria"/>
              </a:rPr>
              <a:t> </a:t>
            </a:r>
            <a:r>
              <a:rPr b="0" u="none" spc="-10" dirty="0">
                <a:latin typeface="Cambria"/>
                <a:cs typeface="Cambria"/>
              </a:rPr>
              <a:t>und</a:t>
            </a:r>
            <a:r>
              <a:rPr b="0" u="none" dirty="0">
                <a:latin typeface="Cambria"/>
                <a:cs typeface="Cambria"/>
              </a:rPr>
              <a:t> </a:t>
            </a:r>
            <a:r>
              <a:rPr b="0" u="none" spc="-10" dirty="0">
                <a:latin typeface="Cambria"/>
                <a:cs typeface="Cambria"/>
              </a:rPr>
              <a:t>Konten</a:t>
            </a:r>
            <a:r>
              <a:rPr b="0" u="none" spc="-25" dirty="0">
                <a:latin typeface="Cambria"/>
                <a:cs typeface="Cambria"/>
              </a:rPr>
              <a:t> </a:t>
            </a:r>
            <a:r>
              <a:rPr b="0" u="none" spc="-15" dirty="0">
                <a:latin typeface="Cambria"/>
                <a:cs typeface="Cambria"/>
              </a:rPr>
              <a:t>werden </a:t>
            </a:r>
            <a:r>
              <a:rPr b="0" u="none" spc="-335" dirty="0">
                <a:latin typeface="Cambria"/>
                <a:cs typeface="Cambria"/>
              </a:rPr>
              <a:t> </a:t>
            </a:r>
            <a:r>
              <a:rPr b="0" u="none" spc="-5" dirty="0">
                <a:latin typeface="Cambria"/>
                <a:cs typeface="Cambria"/>
              </a:rPr>
              <a:t>offengelegt</a:t>
            </a:r>
            <a:r>
              <a:rPr b="0" u="none" spc="-10" dirty="0">
                <a:latin typeface="Cambria"/>
                <a:cs typeface="Cambria"/>
              </a:rPr>
              <a:t> und</a:t>
            </a:r>
            <a:r>
              <a:rPr b="0" u="none" dirty="0">
                <a:latin typeface="Cambria"/>
                <a:cs typeface="Cambria"/>
              </a:rPr>
              <a:t> </a:t>
            </a:r>
            <a:r>
              <a:rPr b="0" u="none" spc="-10" dirty="0">
                <a:latin typeface="Cambria"/>
                <a:cs typeface="Cambria"/>
              </a:rPr>
              <a:t>erfasst</a:t>
            </a:r>
          </a:p>
          <a:p>
            <a:pPr>
              <a:lnSpc>
                <a:spcPct val="100000"/>
              </a:lnSpc>
              <a:spcBef>
                <a:spcPts val="25"/>
              </a:spcBef>
              <a:buFont typeface="Arial"/>
              <a:buChar char="•"/>
            </a:pPr>
            <a:endParaRPr sz="215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r>
              <a:rPr spc="-10" dirty="0"/>
              <a:t>Interne</a:t>
            </a:r>
            <a:r>
              <a:rPr spc="5" dirty="0"/>
              <a:t> </a:t>
            </a:r>
            <a:r>
              <a:rPr spc="-10" dirty="0"/>
              <a:t>Kontrollen</a:t>
            </a:r>
            <a:r>
              <a:rPr spc="-25" dirty="0"/>
              <a:t> </a:t>
            </a:r>
            <a:r>
              <a:rPr spc="-10" dirty="0"/>
              <a:t>bedeuten:</a:t>
            </a:r>
          </a:p>
          <a:p>
            <a:pPr marL="299085" marR="462280" indent="-287020">
              <a:lnSpc>
                <a:spcPct val="100000"/>
              </a:lnSpc>
              <a:spcBef>
                <a:spcPts val="9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b="0" u="none" spc="-10" dirty="0">
                <a:latin typeface="Cambria"/>
                <a:cs typeface="Cambria"/>
              </a:rPr>
              <a:t>Alle</a:t>
            </a:r>
            <a:r>
              <a:rPr b="0" u="none" spc="-5" dirty="0">
                <a:latin typeface="Cambria"/>
                <a:cs typeface="Cambria"/>
              </a:rPr>
              <a:t> </a:t>
            </a:r>
            <a:r>
              <a:rPr b="0" u="none" spc="-15" dirty="0">
                <a:latin typeface="Cambria"/>
                <a:cs typeface="Cambria"/>
              </a:rPr>
              <a:t>Transaktionen</a:t>
            </a:r>
            <a:r>
              <a:rPr b="0" u="none" spc="10" dirty="0">
                <a:latin typeface="Cambria"/>
                <a:cs typeface="Cambria"/>
              </a:rPr>
              <a:t> </a:t>
            </a:r>
            <a:r>
              <a:rPr b="0" u="none" spc="-10" dirty="0">
                <a:latin typeface="Cambria"/>
                <a:cs typeface="Cambria"/>
              </a:rPr>
              <a:t>verfügen</a:t>
            </a:r>
            <a:r>
              <a:rPr b="0" u="none" dirty="0">
                <a:latin typeface="Cambria"/>
                <a:cs typeface="Cambria"/>
              </a:rPr>
              <a:t> </a:t>
            </a:r>
            <a:r>
              <a:rPr b="0" u="none" spc="-10" dirty="0">
                <a:latin typeface="Cambria"/>
                <a:cs typeface="Cambria"/>
              </a:rPr>
              <a:t>über </a:t>
            </a:r>
            <a:r>
              <a:rPr b="0" u="none" spc="-335" dirty="0">
                <a:latin typeface="Cambria"/>
                <a:cs typeface="Cambria"/>
              </a:rPr>
              <a:t> </a:t>
            </a:r>
            <a:r>
              <a:rPr b="0" u="none" spc="-10" dirty="0">
                <a:latin typeface="Cambria"/>
                <a:cs typeface="Cambria"/>
              </a:rPr>
              <a:t>erforderliche</a:t>
            </a:r>
            <a:r>
              <a:rPr b="0" u="none" spc="10" dirty="0">
                <a:latin typeface="Cambria"/>
                <a:cs typeface="Cambria"/>
              </a:rPr>
              <a:t> </a:t>
            </a:r>
            <a:r>
              <a:rPr b="0" u="none" spc="-5" dirty="0">
                <a:latin typeface="Cambria"/>
                <a:cs typeface="Cambria"/>
              </a:rPr>
              <a:t>Genehmigungen</a:t>
            </a:r>
          </a:p>
          <a:p>
            <a:pPr marL="299085" marR="1091565" indent="-28702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b="0" u="none" spc="-10" dirty="0">
                <a:latin typeface="Cambria"/>
                <a:cs typeface="Cambria"/>
              </a:rPr>
              <a:t>Rechenschaftslegung</a:t>
            </a:r>
            <a:r>
              <a:rPr b="0" u="none" spc="10" dirty="0">
                <a:latin typeface="Cambria"/>
                <a:cs typeface="Cambria"/>
              </a:rPr>
              <a:t> </a:t>
            </a:r>
            <a:r>
              <a:rPr b="0" u="none" spc="-10" dirty="0">
                <a:latin typeface="Cambria"/>
                <a:cs typeface="Cambria"/>
              </a:rPr>
              <a:t>über </a:t>
            </a:r>
            <a:r>
              <a:rPr b="0" u="none" spc="-335" dirty="0">
                <a:latin typeface="Cambria"/>
                <a:cs typeface="Cambria"/>
              </a:rPr>
              <a:t> </a:t>
            </a:r>
            <a:r>
              <a:rPr b="0" u="none" spc="-15" dirty="0">
                <a:latin typeface="Cambria"/>
                <a:cs typeface="Cambria"/>
              </a:rPr>
              <a:t>Vermögenswerte</a:t>
            </a:r>
          </a:p>
          <a:p>
            <a:pPr marL="299085" indent="-287020">
              <a:lnSpc>
                <a:spcPct val="100000"/>
              </a:lnSpc>
              <a:spcBef>
                <a:spcPts val="1200"/>
              </a:spcBef>
              <a:buFont typeface="Arial"/>
              <a:buChar char="•"/>
              <a:tabLst>
                <a:tab pos="299085" algn="l"/>
                <a:tab pos="299720" algn="l"/>
              </a:tabLst>
            </a:pPr>
            <a:r>
              <a:rPr b="0" u="none" spc="-25" dirty="0">
                <a:latin typeface="Cambria"/>
                <a:cs typeface="Cambria"/>
              </a:rPr>
              <a:t>Verhüten</a:t>
            </a:r>
            <a:r>
              <a:rPr b="0" u="none" spc="-15" dirty="0">
                <a:latin typeface="Cambria"/>
                <a:cs typeface="Cambria"/>
              </a:rPr>
              <a:t> </a:t>
            </a:r>
            <a:r>
              <a:rPr b="0" u="none" spc="-10" dirty="0">
                <a:latin typeface="Cambria"/>
                <a:cs typeface="Cambria"/>
              </a:rPr>
              <a:t>und aufdecken</a:t>
            </a:r>
          </a:p>
        </p:txBody>
      </p:sp>
      <p:grpSp>
        <p:nvGrpSpPr>
          <p:cNvPr id="14" name="object 14"/>
          <p:cNvGrpSpPr/>
          <p:nvPr/>
        </p:nvGrpSpPr>
        <p:grpSpPr>
          <a:xfrm>
            <a:off x="4198937" y="4542853"/>
            <a:ext cx="346075" cy="403225"/>
            <a:chOff x="4198937" y="4542853"/>
            <a:chExt cx="346075" cy="403225"/>
          </a:xfrm>
        </p:grpSpPr>
        <p:pic>
          <p:nvPicPr>
            <p:cNvPr id="15" name="object 15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4203700" y="4547615"/>
              <a:ext cx="336550" cy="393700"/>
            </a:xfrm>
            <a:prstGeom prst="rect">
              <a:avLst/>
            </a:prstGeom>
          </p:spPr>
        </p:pic>
        <p:sp>
          <p:nvSpPr>
            <p:cNvPr id="16" name="object 16"/>
            <p:cNvSpPr/>
            <p:nvPr/>
          </p:nvSpPr>
          <p:spPr>
            <a:xfrm>
              <a:off x="4203700" y="4547615"/>
              <a:ext cx="336550" cy="393700"/>
            </a:xfrm>
            <a:custGeom>
              <a:avLst/>
              <a:gdLst/>
              <a:ahLst/>
              <a:cxnLst/>
              <a:rect l="l" t="t" r="r" b="b"/>
              <a:pathLst>
                <a:path w="336550" h="393700">
                  <a:moveTo>
                    <a:pt x="0" y="98424"/>
                  </a:moveTo>
                  <a:lnTo>
                    <a:pt x="168275" y="98424"/>
                  </a:lnTo>
                  <a:lnTo>
                    <a:pt x="168275" y="0"/>
                  </a:lnTo>
                  <a:lnTo>
                    <a:pt x="336550" y="196849"/>
                  </a:lnTo>
                  <a:lnTo>
                    <a:pt x="168275" y="393699"/>
                  </a:lnTo>
                  <a:lnTo>
                    <a:pt x="168275" y="295274"/>
                  </a:lnTo>
                  <a:lnTo>
                    <a:pt x="0" y="295274"/>
                  </a:lnTo>
                  <a:lnTo>
                    <a:pt x="0" y="98424"/>
                  </a:lnTo>
                  <a:close/>
                </a:path>
              </a:pathLst>
            </a:custGeom>
            <a:ln w="9525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7" name="object 17"/>
          <p:cNvSpPr txBox="1"/>
          <p:nvPr/>
        </p:nvSpPr>
        <p:spPr>
          <a:xfrm>
            <a:off x="529844" y="6417455"/>
            <a:ext cx="1272540" cy="320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000" spc="-5" dirty="0">
                <a:solidFill>
                  <a:srgbClr val="7E7E7E"/>
                </a:solidFill>
                <a:latin typeface="Arial"/>
                <a:cs typeface="Arial"/>
              </a:rPr>
              <a:t>VERTRAULICHES </a:t>
            </a:r>
            <a:r>
              <a:rPr sz="100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7E7E7E"/>
                </a:solidFill>
                <a:latin typeface="Arial"/>
                <a:cs typeface="Arial"/>
              </a:rPr>
              <a:t>MATERIAL</a:t>
            </a:r>
            <a:r>
              <a:rPr sz="1000" spc="-4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7E7E7E"/>
                </a:solidFill>
                <a:latin typeface="Arial"/>
                <a:cs typeface="Arial"/>
              </a:rPr>
              <a:t>VON</a:t>
            </a:r>
            <a:r>
              <a:rPr sz="1000" spc="-4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7E7E7E"/>
                </a:solidFill>
                <a:latin typeface="Arial"/>
                <a:cs typeface="Arial"/>
              </a:rPr>
              <a:t>MTS</a:t>
            </a:r>
            <a:endParaRPr sz="1000">
              <a:latin typeface="Arial"/>
              <a:cs typeface="Arial"/>
            </a:endParaRPr>
          </a:p>
        </p:txBody>
      </p:sp>
      <p:sp>
        <p:nvSpPr>
          <p:cNvPr id="18" name="object 1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U</a:t>
            </a:r>
            <a:r>
              <a:rPr spc="95" dirty="0"/>
              <a:t> </a:t>
            </a:r>
            <a:r>
              <a:rPr dirty="0"/>
              <a:t>N</a:t>
            </a:r>
            <a:r>
              <a:rPr spc="100" dirty="0"/>
              <a:t> </a:t>
            </a:r>
            <a:r>
              <a:rPr dirty="0"/>
              <a:t>T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R</a:t>
            </a:r>
            <a:r>
              <a:rPr spc="100" dirty="0"/>
              <a:t> </a:t>
            </a:r>
            <a:r>
              <a:rPr dirty="0"/>
              <a:t>N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H</a:t>
            </a:r>
            <a:r>
              <a:rPr spc="100" dirty="0"/>
              <a:t> </a:t>
            </a:r>
            <a:r>
              <a:rPr dirty="0"/>
              <a:t>M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N</a:t>
            </a:r>
          </a:p>
        </p:txBody>
      </p:sp>
      <p:sp>
        <p:nvSpPr>
          <p:cNvPr id="22" name="object 12">
            <a:extLst>
              <a:ext uri="{FF2B5EF4-FFF2-40B4-BE49-F238E27FC236}">
                <a16:creationId xmlns:a16="http://schemas.microsoft.com/office/drawing/2014/main" id="{695E7882-F50B-4050-B09E-034EB684874D}"/>
              </a:ext>
            </a:extLst>
          </p:cNvPr>
          <p:cNvSpPr txBox="1">
            <a:spLocks/>
          </p:cNvSpPr>
          <p:nvPr/>
        </p:nvSpPr>
        <p:spPr>
          <a:xfrm>
            <a:off x="228600" y="172706"/>
            <a:ext cx="7261759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Cambria"/>
                <a:ea typeface="+mj-ea"/>
                <a:cs typeface="Cambria"/>
              </a:defRPr>
            </a:lvl1pPr>
          </a:lstStyle>
          <a:p>
            <a:pPr marL="12700" marR="5080">
              <a:spcBef>
                <a:spcPts val="100"/>
              </a:spcBef>
            </a:pPr>
            <a:r>
              <a:rPr lang="de-DE" b="0" kern="0">
                <a:solidFill>
                  <a:srgbClr val="C00000"/>
                </a:solidFill>
              </a:rPr>
              <a:t>Der</a:t>
            </a:r>
            <a:r>
              <a:rPr lang="de-DE" b="0" kern="0" spc="-15">
                <a:solidFill>
                  <a:srgbClr val="C00000"/>
                </a:solidFill>
              </a:rPr>
              <a:t> </a:t>
            </a:r>
            <a:r>
              <a:rPr lang="de-DE" b="0" kern="0" spc="-25">
                <a:solidFill>
                  <a:srgbClr val="C00000"/>
                </a:solidFill>
              </a:rPr>
              <a:t>Foreign</a:t>
            </a:r>
            <a:r>
              <a:rPr lang="de-DE" b="0" kern="0">
                <a:solidFill>
                  <a:srgbClr val="C00000"/>
                </a:solidFill>
              </a:rPr>
              <a:t> </a:t>
            </a:r>
            <a:r>
              <a:rPr lang="de-DE" b="0" kern="0" spc="-10">
                <a:solidFill>
                  <a:srgbClr val="C00000"/>
                </a:solidFill>
              </a:rPr>
              <a:t>Corrupt</a:t>
            </a:r>
            <a:r>
              <a:rPr lang="de-DE" b="0" kern="0" spc="-5">
                <a:solidFill>
                  <a:srgbClr val="C00000"/>
                </a:solidFill>
              </a:rPr>
              <a:t> </a:t>
            </a:r>
            <a:r>
              <a:rPr lang="de-DE" b="0" kern="0" spc="-10">
                <a:solidFill>
                  <a:srgbClr val="C00000"/>
                </a:solidFill>
              </a:rPr>
              <a:t>Practices</a:t>
            </a:r>
            <a:r>
              <a:rPr lang="de-DE" b="0" kern="0" spc="-20">
                <a:solidFill>
                  <a:srgbClr val="C00000"/>
                </a:solidFill>
              </a:rPr>
              <a:t> </a:t>
            </a:r>
            <a:r>
              <a:rPr lang="de-DE" b="0" kern="0" spc="-15">
                <a:solidFill>
                  <a:srgbClr val="C00000"/>
                </a:solidFill>
              </a:rPr>
              <a:t>Act </a:t>
            </a:r>
            <a:r>
              <a:rPr lang="de-DE" b="0" kern="0" spc="-45">
                <a:solidFill>
                  <a:srgbClr val="C00000"/>
                </a:solidFill>
              </a:rPr>
              <a:t>(FCPA)</a:t>
            </a:r>
            <a:br>
              <a:rPr lang="de-DE" b="0" kern="0" spc="-5">
                <a:solidFill>
                  <a:srgbClr val="C00000"/>
                </a:solidFill>
              </a:rPr>
            </a:br>
            <a:r>
              <a:rPr lang="de-DE" sz="2000" b="0" i="1" kern="0" spc="-5">
                <a:solidFill>
                  <a:srgbClr val="C00000"/>
                </a:solidFill>
              </a:rPr>
              <a:t>Sorgfältige </a:t>
            </a:r>
            <a:r>
              <a:rPr lang="de-DE" sz="2000" b="0" i="1" kern="0" spc="-15">
                <a:solidFill>
                  <a:srgbClr val="C00000"/>
                </a:solidFill>
              </a:rPr>
              <a:t>Nachweisführung</a:t>
            </a:r>
            <a:r>
              <a:rPr lang="de-DE" sz="2000" b="0" i="1" kern="0" spc="15">
                <a:solidFill>
                  <a:srgbClr val="C00000"/>
                </a:solidFill>
              </a:rPr>
              <a:t> </a:t>
            </a:r>
            <a:r>
              <a:rPr lang="de-DE" sz="2000" b="0" i="1" kern="0" spc="-5">
                <a:solidFill>
                  <a:srgbClr val="C00000"/>
                </a:solidFill>
              </a:rPr>
              <a:t>und</a:t>
            </a:r>
            <a:r>
              <a:rPr lang="de-DE" sz="2000" b="0" i="1" kern="0" spc="-15">
                <a:solidFill>
                  <a:srgbClr val="C00000"/>
                </a:solidFill>
              </a:rPr>
              <a:t> </a:t>
            </a:r>
            <a:r>
              <a:rPr lang="de-DE" sz="2000" b="0" i="1" kern="0" spc="-5">
                <a:solidFill>
                  <a:srgbClr val="C00000"/>
                </a:solidFill>
              </a:rPr>
              <a:t>interne </a:t>
            </a:r>
            <a:r>
              <a:rPr lang="de-DE" sz="2000" b="0" i="1" kern="0" spc="-515">
                <a:solidFill>
                  <a:srgbClr val="C00000"/>
                </a:solidFill>
              </a:rPr>
              <a:t> </a:t>
            </a:r>
            <a:r>
              <a:rPr lang="de-DE" sz="2000" b="0" i="1" kern="0" spc="-15">
                <a:solidFill>
                  <a:srgbClr val="C00000"/>
                </a:solidFill>
              </a:rPr>
              <a:t>Kontrollen</a:t>
            </a:r>
            <a:endParaRPr lang="de-DE" sz="2000" b="0" i="1" kern="0" spc="-15" dirty="0">
              <a:solidFill>
                <a:srgbClr val="C00000"/>
              </a:solidFill>
            </a:endParaRP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B1DAB01-8092-4DDF-86D7-E3AA37A52B9E}"/>
              </a:ext>
            </a:extLst>
          </p:cNvPr>
          <p:cNvSpPr txBox="1"/>
          <p:nvPr/>
        </p:nvSpPr>
        <p:spPr>
          <a:xfrm>
            <a:off x="8668765" y="6371793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11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bject 14"/>
          <p:cNvSpPr txBox="1"/>
          <p:nvPr/>
        </p:nvSpPr>
        <p:spPr>
          <a:xfrm>
            <a:off x="529844" y="6417455"/>
            <a:ext cx="1272540" cy="320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000" spc="-5" dirty="0">
                <a:solidFill>
                  <a:srgbClr val="7E7E7E"/>
                </a:solidFill>
                <a:latin typeface="Arial"/>
                <a:cs typeface="Arial"/>
              </a:rPr>
              <a:t>VERTRAULICHES </a:t>
            </a:r>
            <a:r>
              <a:rPr sz="100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7E7E7E"/>
                </a:solidFill>
                <a:latin typeface="Arial"/>
                <a:cs typeface="Arial"/>
              </a:rPr>
              <a:t>MATERIAL</a:t>
            </a:r>
            <a:r>
              <a:rPr sz="1000" spc="-4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7E7E7E"/>
                </a:solidFill>
                <a:latin typeface="Arial"/>
                <a:cs typeface="Arial"/>
              </a:rPr>
              <a:t>VON</a:t>
            </a:r>
            <a:r>
              <a:rPr sz="1000" spc="-4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7E7E7E"/>
                </a:solidFill>
                <a:latin typeface="Arial"/>
                <a:cs typeface="Arial"/>
              </a:rPr>
              <a:t>MTS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U</a:t>
            </a:r>
            <a:r>
              <a:rPr spc="95" dirty="0"/>
              <a:t> </a:t>
            </a:r>
            <a:r>
              <a:rPr dirty="0"/>
              <a:t>N</a:t>
            </a:r>
            <a:r>
              <a:rPr spc="100" dirty="0"/>
              <a:t> </a:t>
            </a:r>
            <a:r>
              <a:rPr dirty="0"/>
              <a:t>T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R</a:t>
            </a:r>
            <a:r>
              <a:rPr spc="100" dirty="0"/>
              <a:t> </a:t>
            </a:r>
            <a:r>
              <a:rPr dirty="0"/>
              <a:t>N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H</a:t>
            </a:r>
            <a:r>
              <a:rPr spc="100" dirty="0"/>
              <a:t> </a:t>
            </a:r>
            <a:r>
              <a:rPr dirty="0"/>
              <a:t>M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N</a:t>
            </a:r>
          </a:p>
        </p:txBody>
      </p:sp>
      <p:sp>
        <p:nvSpPr>
          <p:cNvPr id="19" name="object 12">
            <a:extLst>
              <a:ext uri="{FF2B5EF4-FFF2-40B4-BE49-F238E27FC236}">
                <a16:creationId xmlns:a16="http://schemas.microsoft.com/office/drawing/2014/main" id="{B7126155-4004-4CF3-B1BA-55D28BA0F197}"/>
              </a:ext>
            </a:extLst>
          </p:cNvPr>
          <p:cNvSpPr txBox="1">
            <a:spLocks/>
          </p:cNvSpPr>
          <p:nvPr/>
        </p:nvSpPr>
        <p:spPr>
          <a:xfrm>
            <a:off x="228600" y="172706"/>
            <a:ext cx="7261759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Cambria"/>
                <a:ea typeface="+mj-ea"/>
                <a:cs typeface="Cambria"/>
              </a:defRPr>
            </a:lvl1pPr>
          </a:lstStyle>
          <a:p>
            <a:pPr marL="12700" marR="5080">
              <a:spcBef>
                <a:spcPts val="100"/>
              </a:spcBef>
            </a:pPr>
            <a:r>
              <a:rPr lang="de-DE" b="0" kern="0" dirty="0">
                <a:solidFill>
                  <a:srgbClr val="C00000"/>
                </a:solidFill>
              </a:rPr>
              <a:t>Der</a:t>
            </a:r>
            <a:r>
              <a:rPr lang="de-DE" b="0" kern="0" spc="-15" dirty="0">
                <a:solidFill>
                  <a:srgbClr val="C00000"/>
                </a:solidFill>
              </a:rPr>
              <a:t> </a:t>
            </a:r>
            <a:r>
              <a:rPr lang="de-DE" b="0" kern="0" spc="-25" dirty="0">
                <a:solidFill>
                  <a:srgbClr val="C00000"/>
                </a:solidFill>
              </a:rPr>
              <a:t>Foreign</a:t>
            </a:r>
            <a:r>
              <a:rPr lang="de-DE" b="0" kern="0" dirty="0">
                <a:solidFill>
                  <a:srgbClr val="C00000"/>
                </a:solidFill>
              </a:rPr>
              <a:t> </a:t>
            </a:r>
            <a:r>
              <a:rPr lang="de-DE" b="0" kern="0" spc="-10" dirty="0">
                <a:solidFill>
                  <a:srgbClr val="C00000"/>
                </a:solidFill>
              </a:rPr>
              <a:t>Corrupt</a:t>
            </a:r>
            <a:r>
              <a:rPr lang="de-DE" b="0" kern="0" spc="-5" dirty="0">
                <a:solidFill>
                  <a:srgbClr val="C00000"/>
                </a:solidFill>
              </a:rPr>
              <a:t> </a:t>
            </a:r>
            <a:r>
              <a:rPr lang="de-DE" b="0" kern="0" spc="-10" dirty="0">
                <a:solidFill>
                  <a:srgbClr val="C00000"/>
                </a:solidFill>
              </a:rPr>
              <a:t>Practices</a:t>
            </a:r>
            <a:r>
              <a:rPr lang="de-DE" b="0" kern="0" spc="-20" dirty="0">
                <a:solidFill>
                  <a:srgbClr val="C00000"/>
                </a:solidFill>
              </a:rPr>
              <a:t> </a:t>
            </a:r>
            <a:r>
              <a:rPr lang="de-DE" b="0" kern="0" spc="-15" dirty="0">
                <a:solidFill>
                  <a:srgbClr val="C00000"/>
                </a:solidFill>
              </a:rPr>
              <a:t>Act </a:t>
            </a:r>
            <a:r>
              <a:rPr lang="de-DE" b="0" kern="0" spc="-45" dirty="0">
                <a:solidFill>
                  <a:srgbClr val="C00000"/>
                </a:solidFill>
              </a:rPr>
              <a:t>(FCPA)</a:t>
            </a:r>
            <a:br>
              <a:rPr lang="de-DE" b="0" kern="0" spc="-5" dirty="0">
                <a:solidFill>
                  <a:srgbClr val="C00000"/>
                </a:solidFill>
              </a:rPr>
            </a:br>
            <a:r>
              <a:rPr lang="de-DE" sz="2000" b="0" i="1" kern="0" spc="-5" dirty="0">
                <a:solidFill>
                  <a:srgbClr val="C00000"/>
                </a:solidFill>
              </a:rPr>
              <a:t>Sorgfältige </a:t>
            </a:r>
            <a:r>
              <a:rPr lang="de-DE" sz="2000" b="0" i="1" kern="0" spc="-15" dirty="0">
                <a:solidFill>
                  <a:srgbClr val="C00000"/>
                </a:solidFill>
              </a:rPr>
              <a:t>Nachweisführung</a:t>
            </a:r>
            <a:r>
              <a:rPr lang="de-DE" sz="2000" b="0" i="1" kern="0" spc="15" dirty="0">
                <a:solidFill>
                  <a:srgbClr val="C00000"/>
                </a:solidFill>
              </a:rPr>
              <a:t> </a:t>
            </a:r>
            <a:r>
              <a:rPr lang="de-DE" sz="2000" b="0" i="1" kern="0" spc="-5" dirty="0">
                <a:solidFill>
                  <a:srgbClr val="C00000"/>
                </a:solidFill>
              </a:rPr>
              <a:t>und</a:t>
            </a:r>
            <a:r>
              <a:rPr lang="de-DE" sz="2000" b="0" i="1" kern="0" spc="-15" dirty="0">
                <a:solidFill>
                  <a:srgbClr val="C00000"/>
                </a:solidFill>
              </a:rPr>
              <a:t> </a:t>
            </a:r>
            <a:r>
              <a:rPr lang="de-DE" sz="2000" b="0" i="1" kern="0" spc="-5" dirty="0">
                <a:solidFill>
                  <a:srgbClr val="C00000"/>
                </a:solidFill>
              </a:rPr>
              <a:t>interne </a:t>
            </a:r>
            <a:r>
              <a:rPr lang="de-DE" sz="2000" b="0" i="1" kern="0" spc="-515" dirty="0">
                <a:solidFill>
                  <a:srgbClr val="C00000"/>
                </a:solidFill>
              </a:rPr>
              <a:t> </a:t>
            </a:r>
            <a:r>
              <a:rPr lang="de-DE" sz="2000" b="0" i="1" kern="0" spc="-15" dirty="0">
                <a:solidFill>
                  <a:srgbClr val="C00000"/>
                </a:solidFill>
              </a:rPr>
              <a:t>Kontrollen</a:t>
            </a: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CE1D19BB-4F9B-4164-964D-E47E03201DFC}"/>
              </a:ext>
            </a:extLst>
          </p:cNvPr>
          <p:cNvSpPr/>
          <p:nvPr/>
        </p:nvSpPr>
        <p:spPr>
          <a:xfrm>
            <a:off x="466980" y="1670451"/>
            <a:ext cx="4333620" cy="34615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44525">
              <a:lnSpc>
                <a:spcPct val="100000"/>
              </a:lnSpc>
            </a:pPr>
            <a:r>
              <a:rPr lang="en-US" sz="1400" spc="-5" dirty="0">
                <a:solidFill>
                  <a:schemeClr val="bg1"/>
                </a:solidFill>
                <a:latin typeface="+mj-lt"/>
                <a:cs typeface="Cambria"/>
              </a:rPr>
              <a:t>Reisen</a:t>
            </a:r>
            <a:r>
              <a:rPr lang="en-US" sz="1400" spc="-35" dirty="0">
                <a:solidFill>
                  <a:schemeClr val="bg1"/>
                </a:solidFill>
                <a:latin typeface="+mj-lt"/>
                <a:cs typeface="Cambria"/>
              </a:rPr>
              <a:t> </a:t>
            </a:r>
            <a:r>
              <a:rPr lang="en-US" sz="1400" dirty="0">
                <a:solidFill>
                  <a:schemeClr val="bg1"/>
                </a:solidFill>
                <a:latin typeface="+mj-lt"/>
                <a:cs typeface="Cambria"/>
              </a:rPr>
              <a:t>und</a:t>
            </a:r>
            <a:r>
              <a:rPr lang="en-US" sz="1400" spc="-25" dirty="0">
                <a:solidFill>
                  <a:schemeClr val="bg1"/>
                </a:solidFill>
                <a:latin typeface="+mj-lt"/>
                <a:cs typeface="Cambria"/>
              </a:rPr>
              <a:t> </a:t>
            </a:r>
            <a:r>
              <a:rPr lang="en-US" sz="1400" spc="-5" dirty="0" err="1">
                <a:solidFill>
                  <a:schemeClr val="bg1"/>
                </a:solidFill>
                <a:latin typeface="+mj-lt"/>
                <a:cs typeface="Cambria"/>
              </a:rPr>
              <a:t>Unterhaltung</a:t>
            </a:r>
            <a:endParaRPr lang="en-US" sz="1400" dirty="0">
              <a:solidFill>
                <a:schemeClr val="bg1"/>
              </a:solidFill>
              <a:latin typeface="+mj-lt"/>
              <a:cs typeface="Cambria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3DBA548C-B44A-4032-B8ED-724D6B65D99E}"/>
              </a:ext>
            </a:extLst>
          </p:cNvPr>
          <p:cNvSpPr/>
          <p:nvPr/>
        </p:nvSpPr>
        <p:spPr>
          <a:xfrm>
            <a:off x="466980" y="2985426"/>
            <a:ext cx="4333620" cy="34615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644525">
              <a:lnSpc>
                <a:spcPct val="100000"/>
              </a:lnSpc>
              <a:spcBef>
                <a:spcPts val="900"/>
              </a:spcBef>
            </a:pPr>
            <a:r>
              <a:rPr lang="en-US" sz="1400" dirty="0" err="1">
                <a:solidFill>
                  <a:schemeClr val="bg1"/>
                </a:solidFill>
                <a:latin typeface="+mj-lt"/>
                <a:cs typeface="Cambria"/>
              </a:rPr>
              <a:t>Genehmigungen</a:t>
            </a:r>
            <a:r>
              <a:rPr lang="en-US" sz="1400" spc="-50" dirty="0">
                <a:solidFill>
                  <a:schemeClr val="bg1"/>
                </a:solidFill>
                <a:latin typeface="+mj-lt"/>
                <a:cs typeface="Cambria"/>
              </a:rPr>
              <a:t> </a:t>
            </a:r>
            <a:r>
              <a:rPr lang="en-US" sz="1400" spc="-5" dirty="0">
                <a:solidFill>
                  <a:schemeClr val="bg1"/>
                </a:solidFill>
                <a:latin typeface="+mj-lt"/>
                <a:cs typeface="Cambria"/>
              </a:rPr>
              <a:t>der</a:t>
            </a:r>
            <a:r>
              <a:rPr lang="en-US" sz="1400" spc="-10" dirty="0">
                <a:solidFill>
                  <a:schemeClr val="bg1"/>
                </a:solidFill>
                <a:latin typeface="+mj-lt"/>
                <a:cs typeface="Cambria"/>
              </a:rPr>
              <a:t> </a:t>
            </a:r>
            <a:r>
              <a:rPr lang="en-US" sz="1400" spc="-5" dirty="0" err="1">
                <a:solidFill>
                  <a:schemeClr val="bg1"/>
                </a:solidFill>
                <a:latin typeface="+mj-lt"/>
                <a:cs typeface="Cambria"/>
              </a:rPr>
              <a:t>Geschäftsleitung</a:t>
            </a:r>
            <a:endParaRPr lang="en-US" sz="1400" dirty="0">
              <a:solidFill>
                <a:schemeClr val="bg1"/>
              </a:solidFill>
              <a:latin typeface="+mj-lt"/>
              <a:cs typeface="Cambria"/>
            </a:endParaRPr>
          </a:p>
        </p:txBody>
      </p:sp>
      <p:sp>
        <p:nvSpPr>
          <p:cNvPr id="22" name="Rectangle 21">
            <a:extLst>
              <a:ext uri="{FF2B5EF4-FFF2-40B4-BE49-F238E27FC236}">
                <a16:creationId xmlns:a16="http://schemas.microsoft.com/office/drawing/2014/main" id="{E198A329-0C8E-47C8-9974-5E3037265872}"/>
              </a:ext>
            </a:extLst>
          </p:cNvPr>
          <p:cNvSpPr/>
          <p:nvPr/>
        </p:nvSpPr>
        <p:spPr>
          <a:xfrm>
            <a:off x="466980" y="4055083"/>
            <a:ext cx="4333620" cy="34615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bg1"/>
                </a:solidFill>
                <a:latin typeface="+mj-lt"/>
              </a:rPr>
              <a:t>                Sponsoring</a:t>
            </a:r>
          </a:p>
        </p:txBody>
      </p:sp>
      <p:sp>
        <p:nvSpPr>
          <p:cNvPr id="23" name="Rectangle 22">
            <a:extLst>
              <a:ext uri="{FF2B5EF4-FFF2-40B4-BE49-F238E27FC236}">
                <a16:creationId xmlns:a16="http://schemas.microsoft.com/office/drawing/2014/main" id="{93A93B26-C1C6-4F68-93A0-96A536897E79}"/>
              </a:ext>
            </a:extLst>
          </p:cNvPr>
          <p:cNvSpPr/>
          <p:nvPr/>
        </p:nvSpPr>
        <p:spPr>
          <a:xfrm>
            <a:off x="466980" y="5168766"/>
            <a:ext cx="4333620" cy="346159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400" dirty="0">
                <a:solidFill>
                  <a:schemeClr val="bg1"/>
                </a:solidFill>
                <a:latin typeface="+mj-lt"/>
              </a:rPr>
              <a:t>                Import / Export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73A57AF4-ECF8-4977-8ED7-BF7E907C3002}"/>
              </a:ext>
            </a:extLst>
          </p:cNvPr>
          <p:cNvSpPr txBox="1"/>
          <p:nvPr/>
        </p:nvSpPr>
        <p:spPr>
          <a:xfrm>
            <a:off x="-154114" y="2039896"/>
            <a:ext cx="8991600" cy="69480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31545" marR="406400" indent="-285750">
              <a:lnSpc>
                <a:spcPts val="1480"/>
              </a:lnSpc>
              <a:spcBef>
                <a:spcPts val="260"/>
              </a:spcBef>
              <a:buFont typeface="Arial" panose="020B0604020202020204" pitchFamily="34" charset="0"/>
              <a:buChar char="•"/>
              <a:tabLst>
                <a:tab pos="760730" algn="l"/>
              </a:tabLst>
            </a:pPr>
            <a:r>
              <a:rPr lang="de-DE" sz="1200" spc="-5" dirty="0">
                <a:latin typeface="Cambria"/>
                <a:cs typeface="Cambria"/>
              </a:rPr>
              <a:t>Berichte über Aufwandsrückerstattungen enthalten </a:t>
            </a:r>
            <a:r>
              <a:rPr lang="de-DE" sz="1200" spc="-10" dirty="0">
                <a:latin typeface="Cambria"/>
                <a:cs typeface="Cambria"/>
              </a:rPr>
              <a:t>keine </a:t>
            </a:r>
            <a:r>
              <a:rPr lang="de-DE" sz="1200" spc="-5" dirty="0">
                <a:latin typeface="Cambria"/>
                <a:cs typeface="Cambria"/>
              </a:rPr>
              <a:t>ordnungsgemäßen </a:t>
            </a:r>
            <a:r>
              <a:rPr lang="de-DE" sz="1200" dirty="0">
                <a:latin typeface="Cambria"/>
                <a:cs typeface="Cambria"/>
              </a:rPr>
              <a:t> </a:t>
            </a:r>
            <a:r>
              <a:rPr lang="de-DE" sz="1200" spc="-5" dirty="0">
                <a:latin typeface="Cambria"/>
                <a:cs typeface="Cambria"/>
              </a:rPr>
              <a:t>Beschreibungen </a:t>
            </a:r>
            <a:r>
              <a:rPr lang="de-DE" sz="1200" spc="-10" dirty="0">
                <a:latin typeface="Cambria"/>
                <a:cs typeface="Cambria"/>
              </a:rPr>
              <a:t>(Konto </a:t>
            </a:r>
            <a:r>
              <a:rPr lang="de-DE" sz="1200" dirty="0">
                <a:latin typeface="Cambria"/>
                <a:cs typeface="Cambria"/>
              </a:rPr>
              <a:t>/ </a:t>
            </a:r>
            <a:r>
              <a:rPr lang="de-DE" sz="1200" spc="-5" dirty="0">
                <a:latin typeface="Cambria"/>
                <a:cs typeface="Cambria"/>
              </a:rPr>
              <a:t>Projektcodes, Betrag </a:t>
            </a:r>
            <a:r>
              <a:rPr lang="de-DE" sz="1200" dirty="0">
                <a:latin typeface="Cambria"/>
                <a:cs typeface="Cambria"/>
              </a:rPr>
              <a:t>in </a:t>
            </a:r>
            <a:r>
              <a:rPr lang="de-DE" sz="1200" spc="-15" dirty="0">
                <a:latin typeface="Cambria"/>
                <a:cs typeface="Cambria"/>
              </a:rPr>
              <a:t>US-Dollar, </a:t>
            </a:r>
            <a:r>
              <a:rPr lang="de-DE" sz="1200" spc="-5" dirty="0">
                <a:latin typeface="Cambria"/>
                <a:cs typeface="Cambria"/>
              </a:rPr>
              <a:t>Geschäftszweck, beteiligte </a:t>
            </a:r>
            <a:r>
              <a:rPr lang="de-DE" sz="1200" spc="-295" dirty="0">
                <a:latin typeface="Cambria"/>
                <a:cs typeface="Cambria"/>
              </a:rPr>
              <a:t> </a:t>
            </a:r>
            <a:r>
              <a:rPr lang="de-DE" sz="1200" spc="-5" dirty="0">
                <a:latin typeface="Cambria"/>
                <a:cs typeface="Cambria"/>
              </a:rPr>
              <a:t>Personen/juristische</a:t>
            </a:r>
            <a:r>
              <a:rPr lang="de-DE" sz="1200" spc="-40" dirty="0">
                <a:latin typeface="Cambria"/>
                <a:cs typeface="Cambria"/>
              </a:rPr>
              <a:t> </a:t>
            </a:r>
            <a:r>
              <a:rPr lang="de-DE" sz="1200" spc="-10" dirty="0">
                <a:latin typeface="Cambria"/>
                <a:cs typeface="Cambria"/>
              </a:rPr>
              <a:t>Personen,</a:t>
            </a:r>
            <a:r>
              <a:rPr lang="de-DE" sz="1200" dirty="0">
                <a:latin typeface="Cambria"/>
                <a:cs typeface="Cambria"/>
              </a:rPr>
              <a:t> </a:t>
            </a:r>
            <a:r>
              <a:rPr lang="de-DE" sz="1200" spc="-25" dirty="0">
                <a:latin typeface="Cambria"/>
                <a:cs typeface="Cambria"/>
              </a:rPr>
              <a:t>usw.)</a:t>
            </a:r>
            <a:endParaRPr lang="de-DE" sz="1200" dirty="0">
              <a:latin typeface="Cambria"/>
              <a:cs typeface="Cambria"/>
            </a:endParaRPr>
          </a:p>
          <a:p>
            <a:pPr marL="931545" marR="406400" indent="-285750">
              <a:lnSpc>
                <a:spcPts val="1480"/>
              </a:lnSpc>
              <a:spcBef>
                <a:spcPts val="260"/>
              </a:spcBef>
              <a:buFont typeface="Arial" panose="020B0604020202020204" pitchFamily="34" charset="0"/>
              <a:buChar char="•"/>
              <a:tabLst>
                <a:tab pos="760730" algn="l"/>
              </a:tabLst>
            </a:pPr>
            <a:r>
              <a:rPr lang="de-DE" sz="1200" spc="-5" dirty="0">
                <a:latin typeface="Cambria"/>
                <a:cs typeface="Cambria"/>
              </a:rPr>
              <a:t>Berichte über Aufwandsrückerstattungen enthalten </a:t>
            </a:r>
            <a:r>
              <a:rPr lang="de-DE" sz="1200" spc="-10" dirty="0">
                <a:latin typeface="Cambria"/>
                <a:cs typeface="Cambria"/>
              </a:rPr>
              <a:t>keine </a:t>
            </a:r>
            <a:r>
              <a:rPr lang="de-DE" sz="1200" spc="-5" dirty="0">
                <a:latin typeface="Cambria"/>
                <a:cs typeface="Cambria"/>
              </a:rPr>
              <a:t>entsprechenden Unterlagen </a:t>
            </a:r>
            <a:r>
              <a:rPr lang="de-DE" sz="1200" dirty="0">
                <a:latin typeface="Cambria"/>
                <a:cs typeface="Cambria"/>
              </a:rPr>
              <a:t>/ </a:t>
            </a:r>
            <a:r>
              <a:rPr lang="de-DE" sz="1200" spc="-295" dirty="0">
                <a:latin typeface="Cambria"/>
                <a:cs typeface="Cambria"/>
              </a:rPr>
              <a:t> </a:t>
            </a:r>
            <a:r>
              <a:rPr lang="de-DE" sz="1200" spc="-5" dirty="0">
                <a:latin typeface="Cambria"/>
                <a:cs typeface="Cambria"/>
              </a:rPr>
              <a:t>Quittungen</a:t>
            </a:r>
            <a:endParaRPr lang="de-DE" sz="1200" dirty="0">
              <a:latin typeface="Cambria"/>
              <a:cs typeface="Cambria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4F812D21-E87B-4569-BD0E-0F3FD27208F4}"/>
              </a:ext>
            </a:extLst>
          </p:cNvPr>
          <p:cNvSpPr txBox="1"/>
          <p:nvPr/>
        </p:nvSpPr>
        <p:spPr>
          <a:xfrm>
            <a:off x="-181512" y="3425099"/>
            <a:ext cx="9215920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30910" indent="-285750">
              <a:lnSpc>
                <a:spcPct val="100000"/>
              </a:lnSpc>
              <a:spcBef>
                <a:spcPts val="40"/>
              </a:spcBef>
              <a:buFont typeface="Arial" panose="020B0604020202020204" pitchFamily="34" charset="0"/>
              <a:buChar char="•"/>
              <a:tabLst>
                <a:tab pos="760730" algn="l"/>
              </a:tabLst>
            </a:pPr>
            <a:r>
              <a:rPr lang="de-DE" sz="1200" spc="-5" dirty="0">
                <a:latin typeface="Cambria"/>
                <a:cs typeface="Cambria"/>
              </a:rPr>
              <a:t>Genehmigungen</a:t>
            </a:r>
            <a:r>
              <a:rPr lang="de-DE" sz="1200" spc="-20" dirty="0">
                <a:latin typeface="Cambria"/>
                <a:cs typeface="Cambria"/>
              </a:rPr>
              <a:t> </a:t>
            </a:r>
            <a:r>
              <a:rPr lang="de-DE" sz="1200" spc="-10" dirty="0">
                <a:latin typeface="Cambria"/>
                <a:cs typeface="Cambria"/>
              </a:rPr>
              <a:t>von</a:t>
            </a:r>
            <a:r>
              <a:rPr lang="de-DE" sz="1200" dirty="0">
                <a:latin typeface="Cambria"/>
                <a:cs typeface="Cambria"/>
              </a:rPr>
              <a:t> </a:t>
            </a:r>
            <a:r>
              <a:rPr lang="de-DE" sz="1200" spc="-5" dirty="0">
                <a:latin typeface="Cambria"/>
                <a:cs typeface="Cambria"/>
              </a:rPr>
              <a:t>Preisnachlässen</a:t>
            </a:r>
            <a:r>
              <a:rPr lang="de-DE" sz="1200" dirty="0">
                <a:latin typeface="Cambria"/>
                <a:cs typeface="Cambria"/>
              </a:rPr>
              <a:t> </a:t>
            </a:r>
            <a:r>
              <a:rPr lang="de-DE" sz="1200" spc="-5" dirty="0">
                <a:latin typeface="Cambria"/>
                <a:cs typeface="Cambria"/>
              </a:rPr>
              <a:t>durch </a:t>
            </a:r>
            <a:r>
              <a:rPr lang="de-DE" sz="1200" dirty="0">
                <a:latin typeface="Cambria"/>
                <a:cs typeface="Cambria"/>
              </a:rPr>
              <a:t>die</a:t>
            </a:r>
            <a:r>
              <a:rPr lang="de-DE" sz="1200" spc="5" dirty="0">
                <a:latin typeface="Cambria"/>
                <a:cs typeface="Cambria"/>
              </a:rPr>
              <a:t> </a:t>
            </a:r>
            <a:r>
              <a:rPr lang="de-DE" sz="1200" spc="-5" dirty="0">
                <a:latin typeface="Cambria"/>
                <a:cs typeface="Cambria"/>
              </a:rPr>
              <a:t>Geschäftsleitung</a:t>
            </a:r>
            <a:r>
              <a:rPr lang="de-DE" sz="1200" spc="-30" dirty="0">
                <a:latin typeface="Cambria"/>
                <a:cs typeface="Cambria"/>
              </a:rPr>
              <a:t> </a:t>
            </a:r>
            <a:r>
              <a:rPr lang="de-DE" sz="1200" spc="-5" dirty="0">
                <a:latin typeface="Cambria"/>
                <a:cs typeface="Cambria"/>
              </a:rPr>
              <a:t>fehlen</a:t>
            </a:r>
            <a:endParaRPr lang="de-DE" sz="1200" dirty="0">
              <a:latin typeface="Cambria"/>
              <a:cs typeface="Cambria"/>
            </a:endParaRPr>
          </a:p>
          <a:p>
            <a:pPr marL="930910" indent="-285750">
              <a:lnSpc>
                <a:spcPct val="100000"/>
              </a:lnSpc>
              <a:spcBef>
                <a:spcPts val="40"/>
              </a:spcBef>
              <a:buFont typeface="Arial" panose="020B0604020202020204" pitchFamily="34" charset="0"/>
              <a:buChar char="•"/>
              <a:tabLst>
                <a:tab pos="760730" algn="l"/>
              </a:tabLst>
            </a:pPr>
            <a:r>
              <a:rPr lang="de-DE" sz="1200" spc="-5" dirty="0">
                <a:latin typeface="Cambria"/>
                <a:cs typeface="Cambria"/>
              </a:rPr>
              <a:t>Genehmigungen</a:t>
            </a:r>
            <a:r>
              <a:rPr lang="de-DE" sz="1200" spc="-15" dirty="0">
                <a:latin typeface="Cambria"/>
                <a:cs typeface="Cambria"/>
              </a:rPr>
              <a:t> </a:t>
            </a:r>
            <a:r>
              <a:rPr lang="de-DE" sz="1200" dirty="0">
                <a:latin typeface="Cambria"/>
                <a:cs typeface="Cambria"/>
              </a:rPr>
              <a:t>der </a:t>
            </a:r>
            <a:r>
              <a:rPr lang="de-DE" sz="1200" spc="-5" dirty="0">
                <a:latin typeface="Cambria"/>
                <a:cs typeface="Cambria"/>
              </a:rPr>
              <a:t>Geschäftsleitung</a:t>
            </a:r>
            <a:r>
              <a:rPr lang="de-DE" sz="1200" spc="-20" dirty="0">
                <a:latin typeface="Cambria"/>
                <a:cs typeface="Cambria"/>
              </a:rPr>
              <a:t> </a:t>
            </a:r>
            <a:r>
              <a:rPr lang="de-DE" sz="1200" dirty="0">
                <a:latin typeface="Cambria"/>
                <a:cs typeface="Cambria"/>
              </a:rPr>
              <a:t>in</a:t>
            </a:r>
            <a:r>
              <a:rPr lang="de-DE" sz="1200" spc="5" dirty="0">
                <a:latin typeface="Cambria"/>
                <a:cs typeface="Cambria"/>
              </a:rPr>
              <a:t> </a:t>
            </a:r>
            <a:r>
              <a:rPr lang="de-DE" sz="1200" dirty="0">
                <a:latin typeface="Cambria"/>
                <a:cs typeface="Cambria"/>
              </a:rPr>
              <a:t>den </a:t>
            </a:r>
            <a:r>
              <a:rPr lang="de-DE" sz="1200" spc="-5" dirty="0">
                <a:latin typeface="Cambria"/>
                <a:cs typeface="Cambria"/>
              </a:rPr>
              <a:t>Berichten</a:t>
            </a:r>
            <a:r>
              <a:rPr lang="de-DE" sz="1200" spc="-25" dirty="0">
                <a:latin typeface="Cambria"/>
                <a:cs typeface="Cambria"/>
              </a:rPr>
              <a:t> </a:t>
            </a:r>
            <a:r>
              <a:rPr lang="de-DE" sz="1200" spc="-5" dirty="0">
                <a:latin typeface="Cambria"/>
                <a:cs typeface="Cambria"/>
              </a:rPr>
              <a:t>über</a:t>
            </a:r>
            <a:r>
              <a:rPr lang="de-DE" sz="1200" dirty="0">
                <a:latin typeface="Cambria"/>
                <a:cs typeface="Cambria"/>
              </a:rPr>
              <a:t> </a:t>
            </a:r>
            <a:r>
              <a:rPr lang="de-DE" sz="1200" spc="-5" dirty="0">
                <a:latin typeface="Cambria"/>
                <a:cs typeface="Cambria"/>
              </a:rPr>
              <a:t>Aufwandsrückerstattungen </a:t>
            </a:r>
            <a:r>
              <a:rPr lang="de-DE" sz="1200" dirty="0">
                <a:latin typeface="Cambria"/>
                <a:cs typeface="Cambria"/>
              </a:rPr>
              <a:t>sind</a:t>
            </a:r>
            <a:r>
              <a:rPr lang="de-DE" sz="1200" spc="-25" dirty="0">
                <a:latin typeface="Cambria"/>
                <a:cs typeface="Cambria"/>
              </a:rPr>
              <a:t> </a:t>
            </a:r>
            <a:r>
              <a:rPr lang="de-DE" sz="1200" spc="-5" dirty="0">
                <a:latin typeface="Cambria"/>
                <a:cs typeface="Cambria"/>
              </a:rPr>
              <a:t>verspätet</a:t>
            </a:r>
            <a:r>
              <a:rPr lang="de-DE" sz="1200" spc="-35" dirty="0">
                <a:latin typeface="Cambria"/>
                <a:cs typeface="Cambria"/>
              </a:rPr>
              <a:t> </a:t>
            </a:r>
            <a:r>
              <a:rPr lang="de-DE" sz="1200" dirty="0">
                <a:latin typeface="Cambria"/>
                <a:cs typeface="Cambria"/>
              </a:rPr>
              <a:t>oder</a:t>
            </a:r>
            <a:r>
              <a:rPr lang="de-DE" sz="1200" spc="-15" dirty="0">
                <a:latin typeface="Cambria"/>
                <a:cs typeface="Cambria"/>
              </a:rPr>
              <a:t> </a:t>
            </a:r>
            <a:r>
              <a:rPr lang="de-DE" sz="1200" dirty="0">
                <a:latin typeface="Cambria"/>
                <a:cs typeface="Cambria"/>
              </a:rPr>
              <a:t>nicht</a:t>
            </a:r>
            <a:r>
              <a:rPr lang="de-DE" sz="1200" spc="-45" dirty="0">
                <a:latin typeface="Cambria"/>
                <a:cs typeface="Cambria"/>
              </a:rPr>
              <a:t> </a:t>
            </a:r>
            <a:r>
              <a:rPr lang="de-DE" sz="1200" spc="-5" dirty="0">
                <a:latin typeface="Cambria"/>
                <a:cs typeface="Cambria"/>
              </a:rPr>
              <a:t>vorhanden</a:t>
            </a:r>
            <a:endParaRPr lang="de-DE" sz="1200" dirty="0">
              <a:latin typeface="Cambria"/>
              <a:cs typeface="Cambria"/>
            </a:endParaRP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2BF987DB-7376-4325-9DF6-E77A65CCC973}"/>
              </a:ext>
            </a:extLst>
          </p:cNvPr>
          <p:cNvSpPr txBox="1"/>
          <p:nvPr/>
        </p:nvSpPr>
        <p:spPr>
          <a:xfrm>
            <a:off x="-202917" y="4520708"/>
            <a:ext cx="9258730" cy="50244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31545" marR="548005" indent="-285750">
              <a:lnSpc>
                <a:spcPts val="1480"/>
              </a:lnSpc>
              <a:spcBef>
                <a:spcPts val="260"/>
              </a:spcBef>
              <a:buFont typeface="Arial" panose="020B0604020202020204" pitchFamily="34" charset="0"/>
              <a:buChar char="•"/>
              <a:tabLst>
                <a:tab pos="760730" algn="l"/>
              </a:tabLst>
            </a:pPr>
            <a:r>
              <a:rPr lang="de-DE" sz="1200" spc="-5" dirty="0">
                <a:latin typeface="Cambria"/>
                <a:cs typeface="Cambria"/>
              </a:rPr>
              <a:t>Sponsoring </a:t>
            </a:r>
            <a:r>
              <a:rPr lang="de-DE" sz="1200" dirty="0">
                <a:latin typeface="Cambria"/>
                <a:cs typeface="Cambria"/>
              </a:rPr>
              <a:t>staatlicher </a:t>
            </a:r>
            <a:r>
              <a:rPr lang="de-DE" sz="1200" spc="-5" dirty="0">
                <a:latin typeface="Cambria"/>
                <a:cs typeface="Cambria"/>
              </a:rPr>
              <a:t>Institutionen </a:t>
            </a:r>
            <a:r>
              <a:rPr lang="de-DE" sz="1200" dirty="0">
                <a:latin typeface="Cambria"/>
                <a:cs typeface="Cambria"/>
              </a:rPr>
              <a:t>(z. B. staatliche </a:t>
            </a:r>
            <a:r>
              <a:rPr lang="de-DE" sz="1200" spc="-5" dirty="0">
                <a:latin typeface="Cambria"/>
                <a:cs typeface="Cambria"/>
              </a:rPr>
              <a:t>Universitäten), </a:t>
            </a:r>
            <a:r>
              <a:rPr lang="de-DE" sz="1200" dirty="0">
                <a:latin typeface="Cambria"/>
                <a:cs typeface="Cambria"/>
              </a:rPr>
              <a:t>die </a:t>
            </a:r>
            <a:r>
              <a:rPr lang="de-DE" sz="1200" spc="-5" dirty="0">
                <a:latin typeface="Cambria"/>
                <a:cs typeface="Cambria"/>
              </a:rPr>
              <a:t>ausländische </a:t>
            </a:r>
            <a:r>
              <a:rPr lang="de-DE" sz="1200" spc="-295" dirty="0">
                <a:latin typeface="Cambria"/>
                <a:cs typeface="Cambria"/>
              </a:rPr>
              <a:t> </a:t>
            </a:r>
            <a:r>
              <a:rPr lang="de-DE" sz="1200" spc="-5" dirty="0">
                <a:latin typeface="Cambria"/>
                <a:cs typeface="Cambria"/>
              </a:rPr>
              <a:t>Amtsträger</a:t>
            </a:r>
            <a:r>
              <a:rPr lang="de-DE" sz="1200" spc="-20" dirty="0">
                <a:latin typeface="Cambria"/>
                <a:cs typeface="Cambria"/>
              </a:rPr>
              <a:t> </a:t>
            </a:r>
            <a:r>
              <a:rPr lang="de-DE" sz="1200" dirty="0">
                <a:latin typeface="Cambria"/>
                <a:cs typeface="Cambria"/>
              </a:rPr>
              <a:t>einbeziehen</a:t>
            </a:r>
          </a:p>
          <a:p>
            <a:pPr marL="931545" marR="548005" indent="-285750">
              <a:lnSpc>
                <a:spcPts val="1480"/>
              </a:lnSpc>
              <a:spcBef>
                <a:spcPts val="260"/>
              </a:spcBef>
              <a:buFont typeface="Arial" panose="020B0604020202020204" pitchFamily="34" charset="0"/>
              <a:buChar char="•"/>
              <a:tabLst>
                <a:tab pos="760730" algn="l"/>
              </a:tabLst>
            </a:pPr>
            <a:r>
              <a:rPr lang="de-DE" sz="1200" spc="-5" dirty="0">
                <a:latin typeface="Cambria"/>
                <a:cs typeface="Cambria"/>
              </a:rPr>
              <a:t>Ausgaben</a:t>
            </a:r>
            <a:r>
              <a:rPr lang="de-DE" sz="1200" spc="-10" dirty="0">
                <a:latin typeface="Cambria"/>
                <a:cs typeface="Cambria"/>
              </a:rPr>
              <a:t> </a:t>
            </a:r>
            <a:r>
              <a:rPr lang="de-DE" sz="1200" dirty="0">
                <a:latin typeface="Cambria"/>
                <a:cs typeface="Cambria"/>
              </a:rPr>
              <a:t>die</a:t>
            </a:r>
            <a:r>
              <a:rPr lang="de-DE" sz="1200" spc="-5" dirty="0">
                <a:latin typeface="Cambria"/>
                <a:cs typeface="Cambria"/>
              </a:rPr>
              <a:t> verschwenderisch</a:t>
            </a:r>
            <a:r>
              <a:rPr lang="de-DE" sz="1200" spc="-25" dirty="0">
                <a:latin typeface="Cambria"/>
                <a:cs typeface="Cambria"/>
              </a:rPr>
              <a:t> </a:t>
            </a:r>
            <a:r>
              <a:rPr lang="de-DE" sz="1200" spc="-5" dirty="0">
                <a:latin typeface="Cambria"/>
                <a:cs typeface="Cambria"/>
              </a:rPr>
              <a:t>erscheinen,</a:t>
            </a:r>
            <a:r>
              <a:rPr lang="de-DE" sz="1200" spc="-15" dirty="0">
                <a:latin typeface="Cambria"/>
                <a:cs typeface="Cambria"/>
              </a:rPr>
              <a:t> </a:t>
            </a:r>
            <a:r>
              <a:rPr lang="de-DE" sz="1200" dirty="0">
                <a:latin typeface="Cambria"/>
                <a:cs typeface="Cambria"/>
              </a:rPr>
              <a:t>mit</a:t>
            </a:r>
            <a:r>
              <a:rPr lang="de-DE" sz="1200" spc="-10" dirty="0">
                <a:latin typeface="Cambria"/>
                <a:cs typeface="Cambria"/>
              </a:rPr>
              <a:t> </a:t>
            </a:r>
            <a:r>
              <a:rPr lang="de-DE" sz="1200" dirty="0">
                <a:latin typeface="Cambria"/>
                <a:cs typeface="Cambria"/>
              </a:rPr>
              <a:t>dem </a:t>
            </a:r>
            <a:r>
              <a:rPr lang="de-DE" sz="1200" spc="-15" dirty="0">
                <a:latin typeface="Cambria"/>
                <a:cs typeface="Cambria"/>
              </a:rPr>
              <a:t>Vorsatz</a:t>
            </a:r>
            <a:r>
              <a:rPr lang="de-DE" sz="1200" dirty="0">
                <a:latin typeface="Cambria"/>
                <a:cs typeface="Cambria"/>
              </a:rPr>
              <a:t> </a:t>
            </a:r>
            <a:r>
              <a:rPr lang="de-DE" sz="1200" spc="-10" dirty="0">
                <a:latin typeface="Cambria"/>
                <a:cs typeface="Cambria"/>
              </a:rPr>
              <a:t>Aufträge</a:t>
            </a:r>
            <a:r>
              <a:rPr lang="de-DE" sz="1200" spc="-5" dirty="0">
                <a:latin typeface="Cambria"/>
                <a:cs typeface="Cambria"/>
              </a:rPr>
              <a:t> </a:t>
            </a:r>
            <a:r>
              <a:rPr lang="de-DE" sz="1200" dirty="0">
                <a:latin typeface="Cambria"/>
                <a:cs typeface="Cambria"/>
              </a:rPr>
              <a:t>zu</a:t>
            </a:r>
            <a:r>
              <a:rPr lang="de-DE" sz="1200" spc="-5" dirty="0">
                <a:latin typeface="Cambria"/>
                <a:cs typeface="Cambria"/>
              </a:rPr>
              <a:t> gewinnen</a:t>
            </a:r>
            <a:r>
              <a:rPr lang="de-DE" sz="1200" spc="-20" dirty="0">
                <a:latin typeface="Cambria"/>
                <a:cs typeface="Cambria"/>
              </a:rPr>
              <a:t> </a:t>
            </a:r>
            <a:r>
              <a:rPr lang="de-DE" sz="1200" dirty="0">
                <a:latin typeface="Cambria"/>
                <a:cs typeface="Cambria"/>
              </a:rPr>
              <a:t>oder zu </a:t>
            </a:r>
            <a:r>
              <a:rPr lang="de-DE" sz="1200" spc="-5" dirty="0">
                <a:latin typeface="Cambria"/>
                <a:cs typeface="Cambria"/>
              </a:rPr>
              <a:t>erhalten</a:t>
            </a:r>
            <a:endParaRPr lang="de-DE" sz="1200" dirty="0">
              <a:latin typeface="Cambria"/>
              <a:cs typeface="Cambria"/>
            </a:endParaRP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92513F53-CC19-42E8-B295-181D794AE282}"/>
              </a:ext>
            </a:extLst>
          </p:cNvPr>
          <p:cNvSpPr txBox="1"/>
          <p:nvPr/>
        </p:nvSpPr>
        <p:spPr>
          <a:xfrm>
            <a:off x="-202917" y="5635509"/>
            <a:ext cx="9258730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930910" indent="-285750">
              <a:lnSpc>
                <a:spcPct val="100000"/>
              </a:lnSpc>
              <a:spcBef>
                <a:spcPts val="40"/>
              </a:spcBef>
              <a:buFont typeface="Arial" panose="020B0604020202020204" pitchFamily="34" charset="0"/>
              <a:buChar char="•"/>
              <a:tabLst>
                <a:tab pos="760730" algn="l"/>
              </a:tabLst>
            </a:pPr>
            <a:r>
              <a:rPr lang="de-DE" sz="1200" dirty="0">
                <a:latin typeface="Cambria"/>
                <a:cs typeface="Cambria"/>
              </a:rPr>
              <a:t>Zahlungen</a:t>
            </a:r>
            <a:r>
              <a:rPr lang="de-DE" sz="1200" spc="-25" dirty="0">
                <a:latin typeface="Cambria"/>
                <a:cs typeface="Cambria"/>
              </a:rPr>
              <a:t> </a:t>
            </a:r>
            <a:r>
              <a:rPr lang="de-DE" sz="1200" spc="-5" dirty="0">
                <a:latin typeface="Cambria"/>
                <a:cs typeface="Cambria"/>
              </a:rPr>
              <a:t>an Zollbeamte,</a:t>
            </a:r>
            <a:r>
              <a:rPr lang="de-DE" sz="1200" spc="-15" dirty="0">
                <a:latin typeface="Cambria"/>
                <a:cs typeface="Cambria"/>
              </a:rPr>
              <a:t> </a:t>
            </a:r>
            <a:r>
              <a:rPr lang="de-DE" sz="1200" dirty="0">
                <a:latin typeface="Cambria"/>
                <a:cs typeface="Cambria"/>
              </a:rPr>
              <a:t>um</a:t>
            </a:r>
            <a:r>
              <a:rPr lang="de-DE" sz="1200" spc="-5" dirty="0">
                <a:latin typeface="Cambria"/>
                <a:cs typeface="Cambria"/>
              </a:rPr>
              <a:t> </a:t>
            </a:r>
            <a:r>
              <a:rPr lang="de-DE" sz="1200" dirty="0">
                <a:latin typeface="Cambria"/>
                <a:cs typeface="Cambria"/>
              </a:rPr>
              <a:t>den</a:t>
            </a:r>
            <a:r>
              <a:rPr lang="de-DE" sz="1200" spc="10" dirty="0">
                <a:latin typeface="Cambria"/>
                <a:cs typeface="Cambria"/>
              </a:rPr>
              <a:t> </a:t>
            </a:r>
            <a:r>
              <a:rPr lang="de-DE" sz="1200" spc="-5" dirty="0">
                <a:latin typeface="Cambria"/>
                <a:cs typeface="Cambria"/>
              </a:rPr>
              <a:t>Import</a:t>
            </a:r>
            <a:r>
              <a:rPr lang="de-DE" sz="1200" spc="5" dirty="0">
                <a:latin typeface="Cambria"/>
                <a:cs typeface="Cambria"/>
              </a:rPr>
              <a:t> </a:t>
            </a:r>
            <a:r>
              <a:rPr lang="de-DE" sz="1200" dirty="0">
                <a:latin typeface="Cambria"/>
                <a:cs typeface="Cambria"/>
              </a:rPr>
              <a:t>oder </a:t>
            </a:r>
            <a:r>
              <a:rPr lang="de-DE" sz="1200" spc="-5" dirty="0">
                <a:latin typeface="Cambria"/>
                <a:cs typeface="Cambria"/>
              </a:rPr>
              <a:t>Export</a:t>
            </a:r>
            <a:r>
              <a:rPr lang="de-DE" sz="1200" spc="-10" dirty="0">
                <a:latin typeface="Cambria"/>
                <a:cs typeface="Cambria"/>
              </a:rPr>
              <a:t> von</a:t>
            </a:r>
            <a:r>
              <a:rPr lang="de-DE" sz="1200" dirty="0">
                <a:latin typeface="Cambria"/>
                <a:cs typeface="Cambria"/>
              </a:rPr>
              <a:t> </a:t>
            </a:r>
            <a:r>
              <a:rPr lang="de-DE" sz="1200" spc="-5" dirty="0">
                <a:latin typeface="Cambria"/>
                <a:cs typeface="Cambria"/>
              </a:rPr>
              <a:t>Gütern </a:t>
            </a:r>
            <a:r>
              <a:rPr lang="de-DE" sz="1200" dirty="0">
                <a:latin typeface="Cambria"/>
                <a:cs typeface="Cambria"/>
              </a:rPr>
              <a:t>zu </a:t>
            </a:r>
            <a:r>
              <a:rPr lang="de-DE" sz="1200" spc="-5" dirty="0">
                <a:latin typeface="Cambria"/>
                <a:cs typeface="Cambria"/>
              </a:rPr>
              <a:t>beschleunigen</a:t>
            </a:r>
          </a:p>
          <a:p>
            <a:pPr marL="930910" indent="-285750">
              <a:lnSpc>
                <a:spcPct val="100000"/>
              </a:lnSpc>
              <a:spcBef>
                <a:spcPts val="40"/>
              </a:spcBef>
              <a:buFont typeface="Arial" panose="020B0604020202020204" pitchFamily="34" charset="0"/>
              <a:buChar char="•"/>
              <a:tabLst>
                <a:tab pos="760730" algn="l"/>
              </a:tabLst>
            </a:pPr>
            <a:r>
              <a:rPr lang="de-DE" sz="1200" dirty="0">
                <a:latin typeface="Cambria"/>
                <a:cs typeface="Cambria"/>
              </a:rPr>
              <a:t>Zahlungen</a:t>
            </a:r>
            <a:r>
              <a:rPr lang="de-DE" sz="1200" spc="-25" dirty="0">
                <a:latin typeface="Cambria"/>
                <a:cs typeface="Cambria"/>
              </a:rPr>
              <a:t> </a:t>
            </a:r>
            <a:r>
              <a:rPr lang="de-DE" sz="1200" spc="-5" dirty="0">
                <a:latin typeface="Cambria"/>
                <a:cs typeface="Cambria"/>
              </a:rPr>
              <a:t>an</a:t>
            </a:r>
            <a:r>
              <a:rPr lang="de-DE" sz="1200" spc="-10" dirty="0">
                <a:latin typeface="Cambria"/>
                <a:cs typeface="Cambria"/>
              </a:rPr>
              <a:t> </a:t>
            </a:r>
            <a:r>
              <a:rPr lang="de-DE" sz="1200" spc="-5" dirty="0">
                <a:latin typeface="Cambria"/>
                <a:cs typeface="Cambria"/>
              </a:rPr>
              <a:t>Beamte</a:t>
            </a:r>
            <a:r>
              <a:rPr lang="de-DE" sz="1200" dirty="0">
                <a:latin typeface="Cambria"/>
                <a:cs typeface="Cambria"/>
              </a:rPr>
              <a:t> staatlicher</a:t>
            </a:r>
            <a:r>
              <a:rPr lang="de-DE" sz="1200" spc="-35" dirty="0">
                <a:latin typeface="Cambria"/>
                <a:cs typeface="Cambria"/>
              </a:rPr>
              <a:t> </a:t>
            </a:r>
            <a:r>
              <a:rPr lang="de-DE" sz="1200" spc="-5" dirty="0">
                <a:latin typeface="Cambria"/>
                <a:cs typeface="Cambria"/>
              </a:rPr>
              <a:t>Einrichtungen,</a:t>
            </a:r>
            <a:r>
              <a:rPr lang="de-DE" sz="1200" spc="-25" dirty="0">
                <a:latin typeface="Cambria"/>
                <a:cs typeface="Cambria"/>
              </a:rPr>
              <a:t> </a:t>
            </a:r>
            <a:r>
              <a:rPr lang="de-DE" sz="1200" dirty="0">
                <a:latin typeface="Cambria"/>
                <a:cs typeface="Cambria"/>
              </a:rPr>
              <a:t>um</a:t>
            </a:r>
            <a:r>
              <a:rPr lang="de-DE" sz="1200" spc="-10" dirty="0">
                <a:latin typeface="Cambria"/>
                <a:cs typeface="Cambria"/>
              </a:rPr>
              <a:t> </a:t>
            </a:r>
            <a:r>
              <a:rPr lang="de-DE" sz="1200" dirty="0">
                <a:latin typeface="Cambria"/>
                <a:cs typeface="Cambria"/>
              </a:rPr>
              <a:t>eine</a:t>
            </a:r>
            <a:r>
              <a:rPr lang="de-DE" sz="1200" spc="-10" dirty="0">
                <a:latin typeface="Cambria"/>
                <a:cs typeface="Cambria"/>
              </a:rPr>
              <a:t> </a:t>
            </a:r>
            <a:r>
              <a:rPr lang="de-DE" sz="1200" spc="-5" dirty="0">
                <a:latin typeface="Cambria"/>
                <a:cs typeface="Cambria"/>
              </a:rPr>
              <a:t>beschleunigte</a:t>
            </a:r>
            <a:r>
              <a:rPr lang="de-DE" sz="1200" spc="-40" dirty="0">
                <a:latin typeface="Cambria"/>
                <a:cs typeface="Cambria"/>
              </a:rPr>
              <a:t> </a:t>
            </a:r>
            <a:r>
              <a:rPr lang="de-DE" sz="1200" dirty="0">
                <a:latin typeface="Cambria"/>
                <a:cs typeface="Cambria"/>
              </a:rPr>
              <a:t>oder</a:t>
            </a:r>
            <a:r>
              <a:rPr lang="de-DE" sz="1200" spc="-5" dirty="0">
                <a:latin typeface="Cambria"/>
                <a:cs typeface="Cambria"/>
              </a:rPr>
              <a:t> falsche</a:t>
            </a:r>
            <a:r>
              <a:rPr lang="de-DE" sz="1200" dirty="0">
                <a:latin typeface="Cambria"/>
                <a:cs typeface="Cambria"/>
              </a:rPr>
              <a:t>. </a:t>
            </a:r>
            <a:r>
              <a:rPr lang="de-DE" sz="1200" spc="-20" dirty="0">
                <a:latin typeface="Cambria"/>
                <a:cs typeface="Cambria"/>
              </a:rPr>
              <a:t>Vergabe</a:t>
            </a:r>
            <a:r>
              <a:rPr lang="de-DE" sz="1200" spc="-10" dirty="0">
                <a:latin typeface="Cambria"/>
                <a:cs typeface="Cambria"/>
              </a:rPr>
              <a:t> von </a:t>
            </a:r>
            <a:r>
              <a:rPr lang="de-DE" sz="1200" spc="-5" dirty="0">
                <a:latin typeface="Cambria"/>
                <a:cs typeface="Cambria"/>
              </a:rPr>
              <a:t>Import-/Exportlizenzen</a:t>
            </a:r>
            <a:r>
              <a:rPr lang="de-DE" sz="1200" spc="-15" dirty="0">
                <a:latin typeface="Cambria"/>
                <a:cs typeface="Cambria"/>
              </a:rPr>
              <a:t> </a:t>
            </a:r>
            <a:r>
              <a:rPr lang="de-DE" sz="1200" dirty="0">
                <a:latin typeface="Cambria"/>
                <a:cs typeface="Cambria"/>
              </a:rPr>
              <a:t>oder</a:t>
            </a:r>
            <a:r>
              <a:rPr lang="de-DE" sz="1200" spc="-5" dirty="0">
                <a:latin typeface="Cambria"/>
                <a:cs typeface="Cambria"/>
              </a:rPr>
              <a:t> </a:t>
            </a:r>
            <a:r>
              <a:rPr lang="de-DE" sz="1200" dirty="0">
                <a:latin typeface="Cambria"/>
                <a:cs typeface="Cambria"/>
              </a:rPr>
              <a:t>Genehmigungen</a:t>
            </a:r>
            <a:r>
              <a:rPr lang="de-DE" sz="1200" spc="-20" dirty="0">
                <a:latin typeface="Cambria"/>
                <a:cs typeface="Cambria"/>
              </a:rPr>
              <a:t> </a:t>
            </a:r>
            <a:r>
              <a:rPr lang="de-DE" sz="1200" dirty="0">
                <a:latin typeface="Cambria"/>
                <a:cs typeface="Cambria"/>
              </a:rPr>
              <a:t>zu </a:t>
            </a:r>
            <a:r>
              <a:rPr lang="de-DE" sz="1200" spc="-5" dirty="0">
                <a:latin typeface="Cambria"/>
                <a:cs typeface="Cambria"/>
              </a:rPr>
              <a:t>erhalten</a:t>
            </a:r>
            <a:endParaRPr lang="de-DE" sz="1200" dirty="0">
              <a:latin typeface="Cambria"/>
              <a:cs typeface="Cambria"/>
            </a:endParaRP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A3ACCAF2-4DA7-4771-966E-A9E7DD99F007}"/>
              </a:ext>
            </a:extLst>
          </p:cNvPr>
          <p:cNvSpPr txBox="1"/>
          <p:nvPr/>
        </p:nvSpPr>
        <p:spPr>
          <a:xfrm>
            <a:off x="126357" y="1157393"/>
            <a:ext cx="7381982" cy="36933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lang="de-DE" dirty="0">
                <a:solidFill>
                  <a:srgbClr val="C00000"/>
                </a:solidFill>
                <a:latin typeface="Cambria"/>
                <a:cs typeface="Cambria"/>
              </a:rPr>
              <a:t>Beispiele</a:t>
            </a:r>
            <a:r>
              <a:rPr lang="de-DE" spc="-4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lang="de-DE" spc="-5" dirty="0">
                <a:solidFill>
                  <a:srgbClr val="C00000"/>
                </a:solidFill>
                <a:latin typeface="Cambria"/>
                <a:cs typeface="Cambria"/>
              </a:rPr>
              <a:t>für</a:t>
            </a:r>
            <a:r>
              <a:rPr lang="de-DE" spc="-1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lang="de-DE" dirty="0">
                <a:solidFill>
                  <a:srgbClr val="C00000"/>
                </a:solidFill>
                <a:latin typeface="Cambria"/>
                <a:cs typeface="Cambria"/>
              </a:rPr>
              <a:t>die</a:t>
            </a:r>
            <a:r>
              <a:rPr lang="de-DE" spc="-1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lang="de-DE" spc="-5" dirty="0">
                <a:solidFill>
                  <a:srgbClr val="C00000"/>
                </a:solidFill>
                <a:latin typeface="Cambria"/>
                <a:cs typeface="Cambria"/>
              </a:rPr>
              <a:t>Nichtbeachtung</a:t>
            </a:r>
            <a:r>
              <a:rPr lang="de-DE" spc="-4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lang="de-DE" dirty="0">
                <a:solidFill>
                  <a:srgbClr val="C00000"/>
                </a:solidFill>
                <a:latin typeface="Cambria"/>
                <a:cs typeface="Cambria"/>
              </a:rPr>
              <a:t>von</a:t>
            </a:r>
            <a:r>
              <a:rPr lang="de-DE" spc="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lang="de-DE" spc="-5" dirty="0">
                <a:solidFill>
                  <a:srgbClr val="C00000"/>
                </a:solidFill>
                <a:latin typeface="Cambria"/>
                <a:cs typeface="Cambria"/>
              </a:rPr>
              <a:t>Vorschriften</a:t>
            </a:r>
            <a:endParaRPr lang="de-DE" dirty="0">
              <a:latin typeface="Cambria"/>
              <a:cs typeface="Cambria"/>
            </a:endParaRPr>
          </a:p>
        </p:txBody>
      </p:sp>
      <p:sp>
        <p:nvSpPr>
          <p:cNvPr id="34" name="TextBox 33">
            <a:extLst>
              <a:ext uri="{FF2B5EF4-FFF2-40B4-BE49-F238E27FC236}">
                <a16:creationId xmlns:a16="http://schemas.microsoft.com/office/drawing/2014/main" id="{5FA48DF4-4657-46B9-A730-4468DDD90763}"/>
              </a:ext>
            </a:extLst>
          </p:cNvPr>
          <p:cNvSpPr txBox="1"/>
          <p:nvPr/>
        </p:nvSpPr>
        <p:spPr>
          <a:xfrm>
            <a:off x="8668765" y="6371793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12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8741" y="1221994"/>
            <a:ext cx="2705735" cy="29972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5" dirty="0">
                <a:solidFill>
                  <a:srgbClr val="C00000"/>
                </a:solidFill>
                <a:latin typeface="Cambria"/>
                <a:cs typeface="Cambria"/>
              </a:rPr>
              <a:t>Sie</a:t>
            </a:r>
            <a:r>
              <a:rPr sz="1800" b="1" spc="-4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800" b="1" spc="-10" dirty="0">
                <a:solidFill>
                  <a:srgbClr val="C00000"/>
                </a:solidFill>
                <a:latin typeface="Cambria"/>
                <a:cs typeface="Cambria"/>
              </a:rPr>
              <a:t>tragen</a:t>
            </a:r>
            <a:r>
              <a:rPr sz="1800" b="1" spc="-2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800" b="1" spc="-20" dirty="0">
                <a:solidFill>
                  <a:srgbClr val="C00000"/>
                </a:solidFill>
                <a:latin typeface="Cambria"/>
                <a:cs typeface="Cambria"/>
              </a:rPr>
              <a:t>Verantwortung</a:t>
            </a:r>
            <a:endParaRPr sz="1800">
              <a:latin typeface="Cambria"/>
              <a:cs typeface="Cambria"/>
            </a:endParaRPr>
          </a:p>
        </p:txBody>
      </p:sp>
      <p:sp>
        <p:nvSpPr>
          <p:cNvPr id="3" name="object 3"/>
          <p:cNvSpPr txBox="1"/>
          <p:nvPr/>
        </p:nvSpPr>
        <p:spPr>
          <a:xfrm>
            <a:off x="548741" y="1771014"/>
            <a:ext cx="7948295" cy="438594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5"/>
              </a:spcBef>
            </a:pPr>
            <a:r>
              <a:rPr sz="1400" dirty="0">
                <a:latin typeface="Cambria"/>
                <a:cs typeface="Cambria"/>
              </a:rPr>
              <a:t>Zusätzlich</a:t>
            </a:r>
            <a:r>
              <a:rPr sz="1400" spc="-3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zu</a:t>
            </a:r>
            <a:r>
              <a:rPr sz="1400" spc="15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unseren</a:t>
            </a:r>
            <a:r>
              <a:rPr sz="1400" spc="3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eigenen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Handlungen</a:t>
            </a:r>
            <a:r>
              <a:rPr sz="1400" spc="20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können</a:t>
            </a:r>
            <a:r>
              <a:rPr sz="1400" spc="3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wir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für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die </a:t>
            </a:r>
            <a:r>
              <a:rPr sz="1400" spc="-5" dirty="0">
                <a:latin typeface="Cambria"/>
                <a:cs typeface="Cambria"/>
              </a:rPr>
              <a:t>Handlungen</a:t>
            </a:r>
            <a:r>
              <a:rPr sz="1400" spc="15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unserer</a:t>
            </a:r>
            <a:r>
              <a:rPr sz="1400" spc="2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Agenten,</a:t>
            </a:r>
            <a:r>
              <a:rPr sz="1400" spc="15" dirty="0">
                <a:latin typeface="Cambria"/>
                <a:cs typeface="Cambria"/>
              </a:rPr>
              <a:t> </a:t>
            </a:r>
            <a:r>
              <a:rPr sz="1400" spc="-25" dirty="0">
                <a:latin typeface="Cambria"/>
                <a:cs typeface="Cambria"/>
              </a:rPr>
              <a:t>Berater, </a:t>
            </a:r>
            <a:r>
              <a:rPr sz="1400" spc="-2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Wiederverkäufer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und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anderer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Geschäftspartner</a:t>
            </a:r>
            <a:r>
              <a:rPr sz="140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haftbar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gemacht</a:t>
            </a:r>
            <a:r>
              <a:rPr sz="1400" spc="-10" dirty="0">
                <a:latin typeface="Cambria"/>
                <a:cs typeface="Cambria"/>
              </a:rPr>
              <a:t> werden.</a:t>
            </a:r>
            <a:r>
              <a:rPr sz="1400" spc="3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Darum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ist</a:t>
            </a:r>
            <a:r>
              <a:rPr sz="1400" spc="-5" dirty="0">
                <a:latin typeface="Cambria"/>
                <a:cs typeface="Cambria"/>
              </a:rPr>
              <a:t> es</a:t>
            </a:r>
            <a:r>
              <a:rPr sz="1400" dirty="0">
                <a:latin typeface="Cambria"/>
                <a:cs typeface="Cambria"/>
              </a:rPr>
              <a:t> entscheidend, 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dass</a:t>
            </a:r>
            <a:r>
              <a:rPr sz="1400" spc="-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Sie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die</a:t>
            </a:r>
            <a:r>
              <a:rPr sz="1400" spc="-5" dirty="0">
                <a:latin typeface="Cambria"/>
                <a:cs typeface="Cambria"/>
              </a:rPr>
              <a:t> bei</a:t>
            </a:r>
            <a:r>
              <a:rPr sz="140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MTS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erforderlichen</a:t>
            </a:r>
            <a:r>
              <a:rPr sz="1400" spc="-1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Geschäftspraktiken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zur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Bekämpfung</a:t>
            </a:r>
            <a:r>
              <a:rPr sz="1400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von </a:t>
            </a:r>
            <a:r>
              <a:rPr sz="1400" dirty="0">
                <a:latin typeface="Cambria"/>
                <a:cs typeface="Cambria"/>
              </a:rPr>
              <a:t>Bestechung</a:t>
            </a:r>
            <a:r>
              <a:rPr sz="1400" spc="-2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und </a:t>
            </a:r>
            <a:r>
              <a:rPr sz="1400" spc="-10" dirty="0">
                <a:latin typeface="Cambria"/>
                <a:cs typeface="Cambria"/>
              </a:rPr>
              <a:t>Korruption </a:t>
            </a:r>
            <a:r>
              <a:rPr sz="1400" spc="-29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voll</a:t>
            </a:r>
            <a:r>
              <a:rPr sz="1400" spc="-3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und </a:t>
            </a:r>
            <a:r>
              <a:rPr sz="1400" spc="-5" dirty="0">
                <a:latin typeface="Cambria"/>
                <a:cs typeface="Cambria"/>
              </a:rPr>
              <a:t>ganz</a:t>
            </a:r>
            <a:r>
              <a:rPr sz="140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verstehen.</a:t>
            </a:r>
            <a:endParaRPr sz="14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1435"/>
              </a:spcBef>
            </a:pPr>
            <a:r>
              <a:rPr sz="1800" b="1" spc="-5" dirty="0">
                <a:solidFill>
                  <a:srgbClr val="C00000"/>
                </a:solidFill>
                <a:latin typeface="Cambria"/>
                <a:cs typeface="Cambria"/>
              </a:rPr>
              <a:t>Sorgfaltspflicht</a:t>
            </a:r>
            <a:endParaRPr sz="18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8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r>
              <a:rPr sz="1400" spc="-5" dirty="0">
                <a:latin typeface="Cambria"/>
                <a:cs typeface="Cambria"/>
              </a:rPr>
              <a:t>MTS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gewährleistet,</a:t>
            </a:r>
            <a:r>
              <a:rPr sz="1400" spc="-3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dass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alle</a:t>
            </a:r>
            <a:r>
              <a:rPr sz="140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Geschäftspartner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mit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denen</a:t>
            </a:r>
            <a:r>
              <a:rPr sz="1400" spc="3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wir</a:t>
            </a:r>
            <a:r>
              <a:rPr sz="1400" spc="-5" dirty="0">
                <a:latin typeface="Cambria"/>
                <a:cs typeface="Cambria"/>
              </a:rPr>
              <a:t> Geschäfte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machen:</a:t>
            </a:r>
            <a:endParaRPr sz="1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00">
              <a:latin typeface="Cambria"/>
              <a:cs typeface="Cambria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299085" algn="l"/>
                <a:tab pos="299720" algn="l"/>
              </a:tabLst>
            </a:pPr>
            <a:r>
              <a:rPr sz="1400" dirty="0">
                <a:latin typeface="Cambria"/>
                <a:cs typeface="Cambria"/>
              </a:rPr>
              <a:t>Nicht</a:t>
            </a:r>
            <a:r>
              <a:rPr sz="1400" spc="-2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für</a:t>
            </a:r>
            <a:r>
              <a:rPr sz="140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gesetzeswidriges</a:t>
            </a:r>
            <a:r>
              <a:rPr sz="1400" spc="-2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oder</a:t>
            </a:r>
            <a:r>
              <a:rPr sz="1400" spc="-5" dirty="0">
                <a:latin typeface="Cambria"/>
                <a:cs typeface="Cambria"/>
              </a:rPr>
              <a:t> korruptes</a:t>
            </a:r>
            <a:r>
              <a:rPr sz="1400" spc="-20" dirty="0">
                <a:latin typeface="Cambria"/>
                <a:cs typeface="Cambria"/>
              </a:rPr>
              <a:t> </a:t>
            </a:r>
            <a:r>
              <a:rPr sz="1400" spc="-15" dirty="0">
                <a:latin typeface="Cambria"/>
                <a:cs typeface="Cambria"/>
              </a:rPr>
              <a:t>Verhalten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bekannt</a:t>
            </a:r>
            <a:r>
              <a:rPr sz="1400" spc="1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sind, oder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bereits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in der</a:t>
            </a:r>
            <a:r>
              <a:rPr sz="1400" spc="-5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Vergangenheit</a:t>
            </a:r>
            <a:endParaRPr sz="1400">
              <a:latin typeface="Cambria"/>
              <a:cs typeface="Cambria"/>
            </a:endParaRPr>
          </a:p>
          <a:p>
            <a:pPr marL="299085">
              <a:lnSpc>
                <a:spcPct val="100000"/>
              </a:lnSpc>
            </a:pPr>
            <a:r>
              <a:rPr sz="1400" spc="-10" dirty="0">
                <a:latin typeface="Cambria"/>
                <a:cs typeface="Cambria"/>
              </a:rPr>
              <a:t>strafffällig</a:t>
            </a:r>
            <a:r>
              <a:rPr sz="1400" spc="-2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wurden.</a:t>
            </a:r>
            <a:endParaRPr sz="1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00">
              <a:latin typeface="Cambria"/>
              <a:cs typeface="Cambria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"/>
              <a:tabLst>
                <a:tab pos="299085" algn="l"/>
                <a:tab pos="299720" algn="l"/>
              </a:tabLst>
            </a:pPr>
            <a:r>
              <a:rPr sz="1400" dirty="0">
                <a:latin typeface="Cambria"/>
                <a:cs typeface="Cambria"/>
              </a:rPr>
              <a:t>Sich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der </a:t>
            </a:r>
            <a:r>
              <a:rPr sz="1400" spc="-5" dirty="0">
                <a:latin typeface="Cambria"/>
                <a:cs typeface="Cambria"/>
              </a:rPr>
              <a:t>Durchführung</a:t>
            </a:r>
            <a:r>
              <a:rPr sz="1400" spc="-10" dirty="0">
                <a:latin typeface="Cambria"/>
                <a:cs typeface="Cambria"/>
              </a:rPr>
              <a:t> unserer</a:t>
            </a:r>
            <a:r>
              <a:rPr sz="1400" spc="2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Geschäfte</a:t>
            </a:r>
            <a:r>
              <a:rPr sz="1400" dirty="0">
                <a:latin typeface="Cambria"/>
                <a:cs typeface="Cambria"/>
              </a:rPr>
              <a:t> in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Übereinstimmung </a:t>
            </a:r>
            <a:r>
              <a:rPr sz="1400" dirty="0">
                <a:latin typeface="Cambria"/>
                <a:cs typeface="Cambria"/>
              </a:rPr>
              <a:t>mit den</a:t>
            </a:r>
            <a:r>
              <a:rPr sz="1400" spc="15" dirty="0">
                <a:latin typeface="Cambria"/>
                <a:cs typeface="Cambria"/>
              </a:rPr>
              <a:t> </a:t>
            </a:r>
            <a:r>
              <a:rPr sz="1400" b="1" spc="-5" dirty="0">
                <a:latin typeface="Cambria"/>
                <a:cs typeface="Cambria"/>
              </a:rPr>
              <a:t>OGC-018</a:t>
            </a:r>
            <a:endParaRPr sz="1400">
              <a:latin typeface="Cambria"/>
              <a:cs typeface="Cambria"/>
            </a:endParaRPr>
          </a:p>
          <a:p>
            <a:pPr marL="299085">
              <a:lnSpc>
                <a:spcPct val="100000"/>
              </a:lnSpc>
            </a:pPr>
            <a:r>
              <a:rPr sz="1400" spc="-5" dirty="0">
                <a:latin typeface="Cambria"/>
                <a:cs typeface="Cambria"/>
              </a:rPr>
              <a:t>Unternehmensrichtlinien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des</a:t>
            </a:r>
            <a:r>
              <a:rPr sz="1400" spc="-5" dirty="0">
                <a:latin typeface="Cambria"/>
                <a:cs typeface="Cambria"/>
              </a:rPr>
              <a:t> </a:t>
            </a:r>
            <a:r>
              <a:rPr sz="1400" spc="-15" dirty="0">
                <a:latin typeface="Cambria"/>
                <a:cs typeface="Cambria"/>
              </a:rPr>
              <a:t>Foreign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Corrupt</a:t>
            </a:r>
            <a:r>
              <a:rPr sz="1400" spc="-2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Practices Act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bewusst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sind.</a:t>
            </a:r>
            <a:endParaRPr sz="1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35"/>
              </a:spcBef>
            </a:pPr>
            <a:endParaRPr sz="1400">
              <a:latin typeface="Cambria"/>
              <a:cs typeface="Cambria"/>
            </a:endParaRPr>
          </a:p>
          <a:p>
            <a:pPr marL="299085" marR="291465" indent="-287020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299085" algn="l"/>
                <a:tab pos="299720" algn="l"/>
              </a:tabLst>
            </a:pPr>
            <a:r>
              <a:rPr sz="1400" spc="-5" dirty="0">
                <a:latin typeface="Cambria"/>
                <a:cs typeface="Cambria"/>
              </a:rPr>
              <a:t>Sicherstellen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dass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spc="-20" dirty="0">
                <a:latin typeface="Cambria"/>
                <a:cs typeface="Cambria"/>
              </a:rPr>
              <a:t>Verträge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die </a:t>
            </a:r>
            <a:r>
              <a:rPr sz="1400" spc="-5" dirty="0">
                <a:latin typeface="Cambria"/>
                <a:cs typeface="Cambria"/>
              </a:rPr>
              <a:t>auszuführenden</a:t>
            </a:r>
            <a:r>
              <a:rPr sz="1400" spc="3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Leistungen und</a:t>
            </a:r>
            <a:r>
              <a:rPr sz="1400" spc="1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die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Notwendigkeit</a:t>
            </a:r>
            <a:r>
              <a:rPr sz="1400" spc="-2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rechtmäßigen </a:t>
            </a:r>
            <a:r>
              <a:rPr sz="1400" spc="-29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Geschäftsverhaltens</a:t>
            </a:r>
            <a:r>
              <a:rPr sz="1400" spc="-2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eindeutig</a:t>
            </a:r>
            <a:r>
              <a:rPr sz="1400" spc="-1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beschreiben.</a:t>
            </a:r>
            <a:endParaRPr sz="1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Wingdings"/>
              <a:buChar char=""/>
            </a:pPr>
            <a:endParaRPr sz="1400">
              <a:latin typeface="Cambria"/>
              <a:cs typeface="Cambria"/>
            </a:endParaRPr>
          </a:p>
          <a:p>
            <a:pPr marL="299085" marR="125095" indent="-287020">
              <a:lnSpc>
                <a:spcPct val="100000"/>
              </a:lnSpc>
              <a:buFont typeface="Wingdings"/>
              <a:buChar char=""/>
              <a:tabLst>
                <a:tab pos="299085" algn="l"/>
                <a:tab pos="299720" algn="l"/>
              </a:tabLst>
            </a:pPr>
            <a:r>
              <a:rPr sz="1400" spc="-10" dirty="0">
                <a:latin typeface="Cambria"/>
                <a:cs typeface="Cambria"/>
              </a:rPr>
              <a:t>Eskalieren</a:t>
            </a:r>
            <a:r>
              <a:rPr sz="1400" spc="2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Sie </a:t>
            </a:r>
            <a:r>
              <a:rPr sz="1400" spc="-5" dirty="0">
                <a:latin typeface="Cambria"/>
                <a:cs typeface="Cambria"/>
              </a:rPr>
              <a:t>es</a:t>
            </a:r>
            <a:r>
              <a:rPr sz="1400" spc="1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an</a:t>
            </a:r>
            <a:r>
              <a:rPr sz="1400" spc="2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das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b="1" spc="-5" dirty="0">
                <a:latin typeface="Cambria"/>
                <a:cs typeface="Cambria"/>
              </a:rPr>
              <a:t>Office</a:t>
            </a:r>
            <a:r>
              <a:rPr sz="1400" b="1" spc="5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of</a:t>
            </a:r>
            <a:r>
              <a:rPr sz="1400" b="1" spc="20" dirty="0">
                <a:latin typeface="Cambria"/>
                <a:cs typeface="Cambria"/>
              </a:rPr>
              <a:t> </a:t>
            </a:r>
            <a:r>
              <a:rPr sz="1400" b="1" spc="-5" dirty="0">
                <a:latin typeface="Cambria"/>
                <a:cs typeface="Cambria"/>
              </a:rPr>
              <a:t>Risk</a:t>
            </a:r>
            <a:r>
              <a:rPr sz="1400" b="1" spc="-2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and</a:t>
            </a:r>
            <a:r>
              <a:rPr sz="1400" b="1" spc="5" dirty="0">
                <a:latin typeface="Cambria"/>
                <a:cs typeface="Cambria"/>
              </a:rPr>
              <a:t> </a:t>
            </a:r>
            <a:r>
              <a:rPr sz="1400" b="1" spc="-5" dirty="0">
                <a:latin typeface="Cambria"/>
                <a:cs typeface="Cambria"/>
              </a:rPr>
              <a:t>Compliance</a:t>
            </a:r>
            <a:r>
              <a:rPr sz="1400" spc="-5" dirty="0">
                <a:latin typeface="Cambria"/>
                <a:cs typeface="Cambria"/>
              </a:rPr>
              <a:t>,</a:t>
            </a:r>
            <a:r>
              <a:rPr sz="140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wenn</a:t>
            </a:r>
            <a:r>
              <a:rPr sz="1400" spc="1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Sie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etwaige</a:t>
            </a:r>
            <a:r>
              <a:rPr sz="1400" spc="-1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Bedenken</a:t>
            </a:r>
            <a:r>
              <a:rPr sz="1400" spc="2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haben</a:t>
            </a:r>
            <a:r>
              <a:rPr sz="1400" spc="2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die</a:t>
            </a:r>
            <a:r>
              <a:rPr sz="1400" spc="-5" dirty="0">
                <a:latin typeface="Cambria"/>
                <a:cs typeface="Cambria"/>
              </a:rPr>
              <a:t> auf </a:t>
            </a:r>
            <a:r>
              <a:rPr sz="1400" spc="-29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einen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Bestechungsvorgang</a:t>
            </a:r>
            <a:r>
              <a:rPr sz="1400" spc="-1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hindeuten.</a:t>
            </a:r>
            <a:endParaRPr sz="1400">
              <a:latin typeface="Cambria"/>
              <a:cs typeface="Cambria"/>
            </a:endParaRPr>
          </a:p>
        </p:txBody>
      </p:sp>
      <p:grpSp>
        <p:nvGrpSpPr>
          <p:cNvPr id="4" name="object 4"/>
          <p:cNvGrpSpPr/>
          <p:nvPr/>
        </p:nvGrpSpPr>
        <p:grpSpPr>
          <a:xfrm>
            <a:off x="4742688" y="1086611"/>
            <a:ext cx="4182110" cy="698500"/>
            <a:chOff x="4742688" y="1086611"/>
            <a:chExt cx="4182110" cy="698500"/>
          </a:xfrm>
        </p:grpSpPr>
        <p:pic>
          <p:nvPicPr>
            <p:cNvPr id="5" name="object 5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742688" y="1086611"/>
              <a:ext cx="4181856" cy="697991"/>
            </a:xfrm>
            <a:prstGeom prst="rect">
              <a:avLst/>
            </a:prstGeom>
          </p:spPr>
        </p:pic>
        <p:pic>
          <p:nvPicPr>
            <p:cNvPr id="6" name="object 6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843272" y="1126235"/>
              <a:ext cx="4008120" cy="656844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4790186" y="1111757"/>
              <a:ext cx="4087495" cy="603250"/>
            </a:xfrm>
            <a:custGeom>
              <a:avLst/>
              <a:gdLst/>
              <a:ahLst/>
              <a:cxnLst/>
              <a:rect l="l" t="t" r="r" b="b"/>
              <a:pathLst>
                <a:path w="4087495" h="603250">
                  <a:moveTo>
                    <a:pt x="3986657" y="0"/>
                  </a:moveTo>
                  <a:lnTo>
                    <a:pt x="100456" y="0"/>
                  </a:lnTo>
                  <a:lnTo>
                    <a:pt x="61346" y="7891"/>
                  </a:lnTo>
                  <a:lnTo>
                    <a:pt x="29416" y="29416"/>
                  </a:lnTo>
                  <a:lnTo>
                    <a:pt x="7891" y="61346"/>
                  </a:lnTo>
                  <a:lnTo>
                    <a:pt x="0" y="100456"/>
                  </a:lnTo>
                  <a:lnTo>
                    <a:pt x="0" y="502284"/>
                  </a:lnTo>
                  <a:lnTo>
                    <a:pt x="7891" y="541395"/>
                  </a:lnTo>
                  <a:lnTo>
                    <a:pt x="29416" y="573325"/>
                  </a:lnTo>
                  <a:lnTo>
                    <a:pt x="61346" y="594850"/>
                  </a:lnTo>
                  <a:lnTo>
                    <a:pt x="100456" y="602741"/>
                  </a:lnTo>
                  <a:lnTo>
                    <a:pt x="3986657" y="602741"/>
                  </a:lnTo>
                  <a:lnTo>
                    <a:pt x="4025767" y="594850"/>
                  </a:lnTo>
                  <a:lnTo>
                    <a:pt x="4057697" y="573325"/>
                  </a:lnTo>
                  <a:lnTo>
                    <a:pt x="4079222" y="541395"/>
                  </a:lnTo>
                  <a:lnTo>
                    <a:pt x="4087114" y="502284"/>
                  </a:lnTo>
                  <a:lnTo>
                    <a:pt x="4087114" y="100456"/>
                  </a:lnTo>
                  <a:lnTo>
                    <a:pt x="4079222" y="61346"/>
                  </a:lnTo>
                  <a:lnTo>
                    <a:pt x="4057697" y="29416"/>
                  </a:lnTo>
                  <a:lnTo>
                    <a:pt x="4025767" y="7891"/>
                  </a:lnTo>
                  <a:lnTo>
                    <a:pt x="3986657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8" name="object 8"/>
            <p:cNvSpPr/>
            <p:nvPr/>
          </p:nvSpPr>
          <p:spPr>
            <a:xfrm>
              <a:off x="4790186" y="1111757"/>
              <a:ext cx="4087495" cy="603250"/>
            </a:xfrm>
            <a:custGeom>
              <a:avLst/>
              <a:gdLst/>
              <a:ahLst/>
              <a:cxnLst/>
              <a:rect l="l" t="t" r="r" b="b"/>
              <a:pathLst>
                <a:path w="4087495" h="603250">
                  <a:moveTo>
                    <a:pt x="0" y="100456"/>
                  </a:moveTo>
                  <a:lnTo>
                    <a:pt x="7891" y="61346"/>
                  </a:lnTo>
                  <a:lnTo>
                    <a:pt x="29416" y="29416"/>
                  </a:lnTo>
                  <a:lnTo>
                    <a:pt x="61346" y="7891"/>
                  </a:lnTo>
                  <a:lnTo>
                    <a:pt x="100456" y="0"/>
                  </a:lnTo>
                  <a:lnTo>
                    <a:pt x="3986657" y="0"/>
                  </a:lnTo>
                  <a:lnTo>
                    <a:pt x="4025767" y="7891"/>
                  </a:lnTo>
                  <a:lnTo>
                    <a:pt x="4057697" y="29416"/>
                  </a:lnTo>
                  <a:lnTo>
                    <a:pt x="4079222" y="61346"/>
                  </a:lnTo>
                  <a:lnTo>
                    <a:pt x="4087114" y="100456"/>
                  </a:lnTo>
                  <a:lnTo>
                    <a:pt x="4087114" y="502284"/>
                  </a:lnTo>
                  <a:lnTo>
                    <a:pt x="4079222" y="541395"/>
                  </a:lnTo>
                  <a:lnTo>
                    <a:pt x="4057697" y="573325"/>
                  </a:lnTo>
                  <a:lnTo>
                    <a:pt x="4025767" y="594850"/>
                  </a:lnTo>
                  <a:lnTo>
                    <a:pt x="3986657" y="602741"/>
                  </a:lnTo>
                  <a:lnTo>
                    <a:pt x="100456" y="602741"/>
                  </a:lnTo>
                  <a:lnTo>
                    <a:pt x="61346" y="594850"/>
                  </a:lnTo>
                  <a:lnTo>
                    <a:pt x="29416" y="573325"/>
                  </a:lnTo>
                  <a:lnTo>
                    <a:pt x="7891" y="541395"/>
                  </a:lnTo>
                  <a:lnTo>
                    <a:pt x="0" y="502284"/>
                  </a:lnTo>
                  <a:lnTo>
                    <a:pt x="0" y="100456"/>
                  </a:lnTo>
                  <a:close/>
                </a:path>
              </a:pathLst>
            </a:custGeom>
            <a:ln w="9525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9" name="object 9"/>
          <p:cNvSpPr txBox="1"/>
          <p:nvPr/>
        </p:nvSpPr>
        <p:spPr>
          <a:xfrm>
            <a:off x="4949697" y="1169035"/>
            <a:ext cx="3767454" cy="4826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635" algn="ctr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solidFill>
                  <a:srgbClr val="FFFFFF"/>
                </a:solidFill>
                <a:latin typeface="Cambria"/>
                <a:cs typeface="Cambria"/>
              </a:rPr>
              <a:t>Nach</a:t>
            </a:r>
            <a:r>
              <a:rPr sz="1000" b="1" spc="2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Cambria"/>
                <a:cs typeface="Cambria"/>
              </a:rPr>
              <a:t>Angaben</a:t>
            </a:r>
            <a:r>
              <a:rPr sz="1000" b="1" spc="3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Cambria"/>
                <a:cs typeface="Cambria"/>
              </a:rPr>
              <a:t>des</a:t>
            </a:r>
            <a:r>
              <a:rPr sz="1000" b="1" spc="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Cambria"/>
                <a:cs typeface="Cambria"/>
              </a:rPr>
              <a:t>DOJ</a:t>
            </a:r>
            <a:r>
              <a:rPr sz="1000" b="1" spc="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Cambria"/>
                <a:cs typeface="Cambria"/>
              </a:rPr>
              <a:t>und</a:t>
            </a:r>
            <a:r>
              <a:rPr sz="1000" b="1" spc="1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Cambria"/>
                <a:cs typeface="Cambria"/>
              </a:rPr>
              <a:t>der</a:t>
            </a:r>
            <a:r>
              <a:rPr sz="1000" b="1" spc="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Cambria"/>
                <a:cs typeface="Cambria"/>
              </a:rPr>
              <a:t>SEC</a:t>
            </a:r>
            <a:r>
              <a:rPr sz="1000" b="1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Cambria"/>
                <a:cs typeface="Cambria"/>
              </a:rPr>
              <a:t>hatte</a:t>
            </a:r>
            <a:r>
              <a:rPr sz="1000" b="1" spc="2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Cambria"/>
                <a:cs typeface="Cambria"/>
              </a:rPr>
              <a:t>das</a:t>
            </a:r>
            <a:r>
              <a:rPr sz="1000" b="1" spc="1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Cambria"/>
                <a:cs typeface="Cambria"/>
              </a:rPr>
              <a:t>unangemessene </a:t>
            </a:r>
            <a:r>
              <a:rPr sz="1000" b="1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Cambria"/>
                <a:cs typeface="Cambria"/>
              </a:rPr>
              <a:t>Verhalten</a:t>
            </a:r>
            <a:r>
              <a:rPr sz="1000" b="1" spc="1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Cambria"/>
                <a:cs typeface="Cambria"/>
              </a:rPr>
              <a:t>Dritter</a:t>
            </a:r>
            <a:r>
              <a:rPr sz="1000" b="1" spc="1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Cambria"/>
                <a:cs typeface="Cambria"/>
              </a:rPr>
              <a:t>im</a:t>
            </a:r>
            <a:r>
              <a:rPr sz="1000" b="1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Cambria"/>
                <a:cs typeface="Cambria"/>
              </a:rPr>
              <a:t>Namen</a:t>
            </a:r>
            <a:r>
              <a:rPr sz="1000" b="1" spc="1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Cambria"/>
                <a:cs typeface="Cambria"/>
              </a:rPr>
              <a:t>des</a:t>
            </a:r>
            <a:r>
              <a:rPr sz="1000" b="1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Cambria"/>
                <a:cs typeface="Cambria"/>
              </a:rPr>
              <a:t>jeweiligen</a:t>
            </a:r>
            <a:r>
              <a:rPr sz="1000" b="1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Cambria"/>
                <a:cs typeface="Cambria"/>
              </a:rPr>
              <a:t>Unternehmens</a:t>
            </a:r>
            <a:r>
              <a:rPr sz="1000" b="1" spc="1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Cambria"/>
                <a:cs typeface="Cambria"/>
              </a:rPr>
              <a:t>einen </a:t>
            </a:r>
            <a:r>
              <a:rPr sz="1000" b="1" spc="-21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Cambria"/>
                <a:cs typeface="Cambria"/>
              </a:rPr>
              <a:t>großen</a:t>
            </a:r>
            <a:r>
              <a:rPr sz="1000" b="1" spc="2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Cambria"/>
                <a:cs typeface="Cambria"/>
              </a:rPr>
              <a:t>Anteil</a:t>
            </a:r>
            <a:r>
              <a:rPr sz="1000" b="1" spc="1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000" b="1" spc="-10" dirty="0">
                <a:solidFill>
                  <a:srgbClr val="FFFFFF"/>
                </a:solidFill>
                <a:latin typeface="Cambria"/>
                <a:cs typeface="Cambria"/>
              </a:rPr>
              <a:t>an</a:t>
            </a:r>
            <a:r>
              <a:rPr sz="1000" b="1" spc="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Cambria"/>
                <a:cs typeface="Cambria"/>
              </a:rPr>
              <a:t>allen</a:t>
            </a:r>
            <a:r>
              <a:rPr sz="1000" b="1" spc="1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000" b="1" spc="-5" dirty="0">
                <a:solidFill>
                  <a:srgbClr val="FFFFFF"/>
                </a:solidFill>
                <a:latin typeface="Cambria"/>
                <a:cs typeface="Cambria"/>
              </a:rPr>
              <a:t>FCPA-Durchsetzungsmaßnahmen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529844" y="6417455"/>
            <a:ext cx="1272540" cy="320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000" spc="-5" dirty="0">
                <a:solidFill>
                  <a:srgbClr val="7E7E7E"/>
                </a:solidFill>
                <a:latin typeface="Arial"/>
                <a:cs typeface="Arial"/>
              </a:rPr>
              <a:t>VERTRAULICHES </a:t>
            </a:r>
            <a:r>
              <a:rPr sz="100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7E7E7E"/>
                </a:solidFill>
                <a:latin typeface="Arial"/>
                <a:cs typeface="Arial"/>
              </a:rPr>
              <a:t>MATERIAL</a:t>
            </a:r>
            <a:r>
              <a:rPr sz="1000" spc="-4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7E7E7E"/>
                </a:solidFill>
                <a:latin typeface="Arial"/>
                <a:cs typeface="Arial"/>
              </a:rPr>
              <a:t>VON</a:t>
            </a:r>
            <a:r>
              <a:rPr sz="1000" spc="-4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7E7E7E"/>
                </a:solidFill>
                <a:latin typeface="Arial"/>
                <a:cs typeface="Arial"/>
              </a:rPr>
              <a:t>MTS</a:t>
            </a:r>
            <a:endParaRPr sz="1000">
              <a:latin typeface="Arial"/>
              <a:cs typeface="Arial"/>
            </a:endParaRPr>
          </a:p>
        </p:txBody>
      </p:sp>
      <p:sp>
        <p:nvSpPr>
          <p:cNvPr id="12" name="object 1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U</a:t>
            </a:r>
            <a:r>
              <a:rPr spc="95" dirty="0"/>
              <a:t> </a:t>
            </a:r>
            <a:r>
              <a:rPr dirty="0"/>
              <a:t>N</a:t>
            </a:r>
            <a:r>
              <a:rPr spc="100" dirty="0"/>
              <a:t> </a:t>
            </a:r>
            <a:r>
              <a:rPr dirty="0"/>
              <a:t>T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R</a:t>
            </a:r>
            <a:r>
              <a:rPr spc="100" dirty="0"/>
              <a:t> </a:t>
            </a:r>
            <a:r>
              <a:rPr dirty="0"/>
              <a:t>N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H</a:t>
            </a:r>
            <a:r>
              <a:rPr spc="100" dirty="0"/>
              <a:t> </a:t>
            </a:r>
            <a:r>
              <a:rPr dirty="0"/>
              <a:t>M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N</a:t>
            </a:r>
          </a:p>
        </p:txBody>
      </p:sp>
      <p:sp>
        <p:nvSpPr>
          <p:cNvPr id="10" name="object 10"/>
          <p:cNvSpPr txBox="1">
            <a:spLocks noGrp="1"/>
          </p:cNvSpPr>
          <p:nvPr>
            <p:ph type="title"/>
          </p:nvPr>
        </p:nvSpPr>
        <p:spPr>
          <a:xfrm>
            <a:off x="228600" y="153307"/>
            <a:ext cx="7490359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b="0" kern="0" dirty="0">
                <a:solidFill>
                  <a:srgbClr val="C00000"/>
                </a:solidFill>
              </a:rPr>
              <a:t>Der</a:t>
            </a:r>
            <a:r>
              <a:rPr lang="de-DE" b="0" kern="0" spc="-15" dirty="0">
                <a:solidFill>
                  <a:srgbClr val="C00000"/>
                </a:solidFill>
              </a:rPr>
              <a:t> </a:t>
            </a:r>
            <a:r>
              <a:rPr lang="de-DE" b="0" kern="0" spc="-25" dirty="0">
                <a:solidFill>
                  <a:srgbClr val="C00000"/>
                </a:solidFill>
              </a:rPr>
              <a:t>Foreign</a:t>
            </a:r>
            <a:r>
              <a:rPr lang="de-DE" b="0" kern="0" dirty="0">
                <a:solidFill>
                  <a:srgbClr val="C00000"/>
                </a:solidFill>
              </a:rPr>
              <a:t> </a:t>
            </a:r>
            <a:r>
              <a:rPr lang="de-DE" b="0" kern="0" spc="-10" dirty="0">
                <a:solidFill>
                  <a:srgbClr val="C00000"/>
                </a:solidFill>
              </a:rPr>
              <a:t>Corrupt</a:t>
            </a:r>
            <a:r>
              <a:rPr lang="de-DE" b="0" kern="0" spc="-5" dirty="0">
                <a:solidFill>
                  <a:srgbClr val="C00000"/>
                </a:solidFill>
              </a:rPr>
              <a:t> </a:t>
            </a:r>
            <a:r>
              <a:rPr lang="de-DE" b="0" kern="0" spc="-10" dirty="0">
                <a:solidFill>
                  <a:srgbClr val="C00000"/>
                </a:solidFill>
              </a:rPr>
              <a:t>Practices</a:t>
            </a:r>
            <a:r>
              <a:rPr lang="de-DE" b="0" kern="0" spc="-20" dirty="0">
                <a:solidFill>
                  <a:srgbClr val="C00000"/>
                </a:solidFill>
              </a:rPr>
              <a:t> </a:t>
            </a:r>
            <a:r>
              <a:rPr lang="de-DE" b="0" kern="0" spc="-15" dirty="0">
                <a:solidFill>
                  <a:srgbClr val="C00000"/>
                </a:solidFill>
              </a:rPr>
              <a:t>Act </a:t>
            </a:r>
            <a:r>
              <a:rPr lang="de-DE" b="0" kern="0" spc="-45" dirty="0">
                <a:solidFill>
                  <a:srgbClr val="C00000"/>
                </a:solidFill>
              </a:rPr>
              <a:t>(FCPA)</a:t>
            </a:r>
            <a:br>
              <a:rPr lang="de-DE" dirty="0">
                <a:solidFill>
                  <a:srgbClr val="C00000"/>
                </a:solidFill>
              </a:rPr>
            </a:br>
            <a:r>
              <a:rPr lang="de-DE" sz="2000" b="0" i="1" dirty="0">
                <a:solidFill>
                  <a:srgbClr val="C00000"/>
                </a:solidFill>
              </a:rPr>
              <a:t>Bedeutung des Verständnisses der Ansprüche Dritter</a:t>
            </a:r>
            <a:endParaRPr sz="2000" b="0" i="1" dirty="0">
              <a:solidFill>
                <a:srgbClr val="C0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705040C-1130-41ED-98C3-2091EAE9E13B}"/>
              </a:ext>
            </a:extLst>
          </p:cNvPr>
          <p:cNvSpPr txBox="1"/>
          <p:nvPr/>
        </p:nvSpPr>
        <p:spPr>
          <a:xfrm>
            <a:off x="8668765" y="6371793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13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48741" y="1386027"/>
            <a:ext cx="7760334" cy="371538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sz="1800" b="1" spc="-10" dirty="0">
                <a:solidFill>
                  <a:srgbClr val="C00000"/>
                </a:solidFill>
                <a:latin typeface="Cambria"/>
                <a:cs typeface="Cambria"/>
              </a:rPr>
              <a:t>Warnsignale</a:t>
            </a:r>
            <a:endParaRPr sz="1800" dirty="0">
              <a:latin typeface="Cambria"/>
              <a:cs typeface="Cambria"/>
            </a:endParaRPr>
          </a:p>
          <a:p>
            <a:pPr marL="12700" marR="5080">
              <a:lnSpc>
                <a:spcPct val="100000"/>
              </a:lnSpc>
              <a:spcBef>
                <a:spcPts val="1685"/>
              </a:spcBef>
            </a:pPr>
            <a:r>
              <a:rPr sz="1400" dirty="0">
                <a:latin typeface="Cambria"/>
                <a:cs typeface="Cambria"/>
              </a:rPr>
              <a:t>Wir</a:t>
            </a:r>
            <a:r>
              <a:rPr sz="1400" spc="-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stehen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als</a:t>
            </a:r>
            <a:r>
              <a:rPr sz="140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Angestellte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der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MTS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in</a:t>
            </a:r>
            <a:r>
              <a:rPr sz="1400" spc="1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der </a:t>
            </a:r>
            <a:r>
              <a:rPr sz="1400" spc="-15" dirty="0">
                <a:latin typeface="Cambria"/>
                <a:cs typeface="Cambria"/>
              </a:rPr>
              <a:t>Verantwortung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Gesetze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sowie</a:t>
            </a:r>
            <a:r>
              <a:rPr sz="140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Richtlinien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und</a:t>
            </a:r>
            <a:r>
              <a:rPr sz="1400" spc="15" dirty="0">
                <a:latin typeface="Cambria"/>
                <a:cs typeface="Cambria"/>
              </a:rPr>
              <a:t> </a:t>
            </a:r>
            <a:r>
              <a:rPr sz="1400" spc="-20" dirty="0">
                <a:latin typeface="Cambria"/>
                <a:cs typeface="Cambria"/>
              </a:rPr>
              <a:t>Verfahren</a:t>
            </a:r>
            <a:r>
              <a:rPr sz="1400" spc="2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der </a:t>
            </a:r>
            <a:r>
              <a:rPr sz="1400" spc="-29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MTS</a:t>
            </a:r>
            <a:r>
              <a:rPr sz="140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zu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kennen</a:t>
            </a:r>
            <a:r>
              <a:rPr sz="1400" spc="4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und</a:t>
            </a:r>
            <a:r>
              <a:rPr sz="1400" spc="-5" dirty="0">
                <a:latin typeface="Cambria"/>
                <a:cs typeface="Cambria"/>
              </a:rPr>
              <a:t> zu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befolgen.</a:t>
            </a:r>
            <a:r>
              <a:rPr sz="1400" spc="15" dirty="0">
                <a:latin typeface="Cambria"/>
                <a:cs typeface="Cambria"/>
              </a:rPr>
              <a:t> </a:t>
            </a:r>
            <a:r>
              <a:rPr sz="1400" spc="-20" dirty="0">
                <a:latin typeface="Cambria"/>
                <a:cs typeface="Cambria"/>
              </a:rPr>
              <a:t>Wenn</a:t>
            </a:r>
            <a:r>
              <a:rPr sz="1400" spc="1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Sie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sich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auf </a:t>
            </a:r>
            <a:r>
              <a:rPr sz="1400" dirty="0">
                <a:latin typeface="Cambria"/>
                <a:cs typeface="Cambria"/>
              </a:rPr>
              <a:t>die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Zusammenarbeit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mit </a:t>
            </a:r>
            <a:r>
              <a:rPr sz="1400" spc="-5" dirty="0">
                <a:latin typeface="Cambria"/>
                <a:cs typeface="Cambria"/>
              </a:rPr>
              <a:t>unbekannten</a:t>
            </a:r>
            <a:r>
              <a:rPr sz="1400" spc="2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Dritten </a:t>
            </a:r>
            <a:r>
              <a:rPr sz="1400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vorbereiten </a:t>
            </a:r>
            <a:r>
              <a:rPr sz="1400" dirty="0">
                <a:latin typeface="Cambria"/>
                <a:cs typeface="Cambria"/>
              </a:rPr>
              <a:t>seien Sie </a:t>
            </a:r>
            <a:r>
              <a:rPr sz="1400" spc="-5" dirty="0">
                <a:latin typeface="Cambria"/>
                <a:cs typeface="Cambria"/>
              </a:rPr>
              <a:t>auf</a:t>
            </a:r>
            <a:r>
              <a:rPr sz="1400" spc="1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der</a:t>
            </a:r>
            <a:r>
              <a:rPr sz="1400" spc="-5" dirty="0">
                <a:latin typeface="Cambria"/>
                <a:cs typeface="Cambria"/>
              </a:rPr>
              <a:t> </a:t>
            </a:r>
            <a:r>
              <a:rPr sz="1400" spc="5" dirty="0">
                <a:latin typeface="Cambria"/>
                <a:cs typeface="Cambria"/>
              </a:rPr>
              <a:t>Hut,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wenn </a:t>
            </a:r>
            <a:r>
              <a:rPr sz="1400" dirty="0">
                <a:latin typeface="Cambria"/>
                <a:cs typeface="Cambria"/>
              </a:rPr>
              <a:t>Sie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Äußerungen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wie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die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folgenden</a:t>
            </a:r>
            <a:r>
              <a:rPr sz="140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vernehmen:</a:t>
            </a:r>
            <a:endParaRPr sz="14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00" dirty="0">
              <a:latin typeface="Cambria"/>
              <a:cs typeface="Cambria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"/>
              <a:tabLst>
                <a:tab pos="299085" algn="l"/>
                <a:tab pos="299720" algn="l"/>
              </a:tabLst>
            </a:pPr>
            <a:r>
              <a:rPr sz="1400" b="1" spc="-5" dirty="0">
                <a:latin typeface="Cambria"/>
                <a:cs typeface="Cambria"/>
              </a:rPr>
              <a:t>„Dies</a:t>
            </a:r>
            <a:r>
              <a:rPr sz="1400" b="1" spc="-1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ist </a:t>
            </a:r>
            <a:r>
              <a:rPr sz="1400" b="1" spc="-5" dirty="0">
                <a:latin typeface="Cambria"/>
                <a:cs typeface="Cambria"/>
              </a:rPr>
              <a:t>die</a:t>
            </a:r>
            <a:r>
              <a:rPr sz="1400" b="1" spc="-20" dirty="0">
                <a:latin typeface="Cambria"/>
                <a:cs typeface="Cambria"/>
              </a:rPr>
              <a:t> </a:t>
            </a:r>
            <a:r>
              <a:rPr sz="1400" b="1" spc="-5" dirty="0">
                <a:latin typeface="Cambria"/>
                <a:cs typeface="Cambria"/>
              </a:rPr>
              <a:t>Art</a:t>
            </a:r>
            <a:r>
              <a:rPr sz="1400" b="1" spc="1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und</a:t>
            </a:r>
            <a:r>
              <a:rPr sz="1400" b="1" spc="5" dirty="0">
                <a:latin typeface="Cambria"/>
                <a:cs typeface="Cambria"/>
              </a:rPr>
              <a:t> </a:t>
            </a:r>
            <a:r>
              <a:rPr sz="1400" b="1" spc="-20" dirty="0">
                <a:latin typeface="Cambria"/>
                <a:cs typeface="Cambria"/>
              </a:rPr>
              <a:t>Weise </a:t>
            </a:r>
            <a:r>
              <a:rPr sz="1400" b="1" spc="-5" dirty="0">
                <a:latin typeface="Cambria"/>
                <a:cs typeface="Cambria"/>
              </a:rPr>
              <a:t>wie wir</a:t>
            </a:r>
            <a:r>
              <a:rPr sz="1400" b="1" spc="5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in</a:t>
            </a:r>
            <a:r>
              <a:rPr sz="1400" b="1" spc="10" dirty="0">
                <a:latin typeface="Cambria"/>
                <a:cs typeface="Cambria"/>
              </a:rPr>
              <a:t> </a:t>
            </a:r>
            <a:r>
              <a:rPr sz="1400" b="1" spc="-5" dirty="0">
                <a:latin typeface="Cambria"/>
                <a:cs typeface="Cambria"/>
              </a:rPr>
              <a:t>diesem</a:t>
            </a:r>
            <a:r>
              <a:rPr sz="1400" b="1" spc="-30" dirty="0">
                <a:latin typeface="Cambria"/>
                <a:cs typeface="Cambria"/>
              </a:rPr>
              <a:t> </a:t>
            </a:r>
            <a:r>
              <a:rPr sz="1400" b="1" spc="-5" dirty="0">
                <a:latin typeface="Cambria"/>
                <a:cs typeface="Cambria"/>
              </a:rPr>
              <a:t>Land</a:t>
            </a:r>
            <a:r>
              <a:rPr sz="1400" b="1" spc="10" dirty="0">
                <a:latin typeface="Cambria"/>
                <a:cs typeface="Cambria"/>
              </a:rPr>
              <a:t> </a:t>
            </a:r>
            <a:r>
              <a:rPr sz="1400" b="1" spc="-5" dirty="0">
                <a:latin typeface="Cambria"/>
                <a:cs typeface="Cambria"/>
              </a:rPr>
              <a:t>unsere</a:t>
            </a:r>
            <a:r>
              <a:rPr sz="1400" b="1" spc="-15" dirty="0">
                <a:latin typeface="Cambria"/>
                <a:cs typeface="Cambria"/>
              </a:rPr>
              <a:t> </a:t>
            </a:r>
            <a:r>
              <a:rPr sz="1400" b="1" spc="-5" dirty="0">
                <a:latin typeface="Cambria"/>
                <a:cs typeface="Cambria"/>
              </a:rPr>
              <a:t>Geschäfte</a:t>
            </a:r>
            <a:r>
              <a:rPr sz="1400" b="1" spc="-25" dirty="0">
                <a:latin typeface="Cambria"/>
                <a:cs typeface="Cambria"/>
              </a:rPr>
              <a:t> </a:t>
            </a:r>
            <a:r>
              <a:rPr sz="1400" b="1" spc="-35" dirty="0">
                <a:latin typeface="Cambria"/>
                <a:cs typeface="Cambria"/>
              </a:rPr>
              <a:t>führen.“</a:t>
            </a:r>
            <a:endParaRPr sz="14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Wingdings"/>
              <a:buChar char=""/>
            </a:pPr>
            <a:endParaRPr sz="1400" dirty="0">
              <a:latin typeface="Cambria"/>
              <a:cs typeface="Cambria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"/>
              <a:tabLst>
                <a:tab pos="299085" algn="l"/>
                <a:tab pos="299720" algn="l"/>
              </a:tabLst>
            </a:pPr>
            <a:r>
              <a:rPr sz="1400" b="1" spc="-5" dirty="0">
                <a:latin typeface="Cambria"/>
                <a:cs typeface="Cambria"/>
              </a:rPr>
              <a:t>„Diese</a:t>
            </a:r>
            <a:r>
              <a:rPr sz="1400" b="1" spc="-20" dirty="0">
                <a:latin typeface="Cambria"/>
                <a:cs typeface="Cambria"/>
              </a:rPr>
              <a:t> </a:t>
            </a:r>
            <a:r>
              <a:rPr sz="1400" b="1" spc="-5" dirty="0">
                <a:latin typeface="Cambria"/>
                <a:cs typeface="Cambria"/>
              </a:rPr>
              <a:t>Zahlung</a:t>
            </a:r>
            <a:r>
              <a:rPr sz="1400" b="1" spc="-10" dirty="0">
                <a:latin typeface="Cambria"/>
                <a:cs typeface="Cambria"/>
              </a:rPr>
              <a:t> </a:t>
            </a:r>
            <a:r>
              <a:rPr sz="1400" b="1" spc="-5" dirty="0">
                <a:latin typeface="Cambria"/>
                <a:cs typeface="Cambria"/>
              </a:rPr>
              <a:t>erfordert</a:t>
            </a:r>
            <a:r>
              <a:rPr sz="1400" b="1" spc="5" dirty="0">
                <a:latin typeface="Cambria"/>
                <a:cs typeface="Cambria"/>
              </a:rPr>
              <a:t> </a:t>
            </a:r>
            <a:r>
              <a:rPr sz="1400" b="1" spc="-5" dirty="0">
                <a:latin typeface="Cambria"/>
                <a:cs typeface="Cambria"/>
              </a:rPr>
              <a:t>keine</a:t>
            </a:r>
            <a:r>
              <a:rPr sz="1400" b="1" spc="-25" dirty="0">
                <a:latin typeface="Cambria"/>
                <a:cs typeface="Cambria"/>
              </a:rPr>
              <a:t> </a:t>
            </a:r>
            <a:r>
              <a:rPr sz="1400" b="1" spc="-20" dirty="0">
                <a:latin typeface="Cambria"/>
                <a:cs typeface="Cambria"/>
              </a:rPr>
              <a:t>Zustimmung.“</a:t>
            </a:r>
            <a:endParaRPr sz="14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Wingdings"/>
              <a:buChar char=""/>
            </a:pPr>
            <a:endParaRPr sz="1400" dirty="0">
              <a:latin typeface="Cambria"/>
              <a:cs typeface="Cambria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299085" algn="l"/>
                <a:tab pos="299720" algn="l"/>
              </a:tabLst>
            </a:pPr>
            <a:r>
              <a:rPr sz="1400" b="1" dirty="0">
                <a:latin typeface="Cambria"/>
                <a:cs typeface="Cambria"/>
              </a:rPr>
              <a:t>„Ich</a:t>
            </a:r>
            <a:r>
              <a:rPr sz="1400" b="1" spc="-1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habe</a:t>
            </a:r>
            <a:r>
              <a:rPr sz="1400" b="1" spc="-15" dirty="0">
                <a:latin typeface="Cambria"/>
                <a:cs typeface="Cambria"/>
              </a:rPr>
              <a:t> </a:t>
            </a:r>
            <a:r>
              <a:rPr sz="1400" b="1" spc="-5" dirty="0">
                <a:latin typeface="Cambria"/>
                <a:cs typeface="Cambria"/>
              </a:rPr>
              <a:t>Kontakte</a:t>
            </a:r>
            <a:r>
              <a:rPr sz="1400" b="1" spc="-25" dirty="0">
                <a:latin typeface="Cambria"/>
                <a:cs typeface="Cambria"/>
              </a:rPr>
              <a:t> </a:t>
            </a:r>
            <a:r>
              <a:rPr sz="1400" b="1" spc="-5" dirty="0">
                <a:latin typeface="Cambria"/>
                <a:cs typeface="Cambria"/>
              </a:rPr>
              <a:t>zu</a:t>
            </a:r>
            <a:r>
              <a:rPr sz="1400" b="1" spc="5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einem</a:t>
            </a:r>
            <a:r>
              <a:rPr sz="1400" b="1" spc="-15" dirty="0">
                <a:latin typeface="Cambria"/>
                <a:cs typeface="Cambria"/>
              </a:rPr>
              <a:t> </a:t>
            </a:r>
            <a:r>
              <a:rPr sz="1400" b="1" spc="-5" dirty="0">
                <a:latin typeface="Cambria"/>
                <a:cs typeface="Cambria"/>
              </a:rPr>
              <a:t>Regierungsbeamten,</a:t>
            </a:r>
            <a:r>
              <a:rPr sz="1400" b="1" spc="-30" dirty="0">
                <a:latin typeface="Cambria"/>
                <a:cs typeface="Cambria"/>
              </a:rPr>
              <a:t> </a:t>
            </a:r>
            <a:r>
              <a:rPr sz="1400" b="1" spc="-5" dirty="0">
                <a:latin typeface="Cambria"/>
                <a:cs typeface="Cambria"/>
              </a:rPr>
              <a:t>der</a:t>
            </a:r>
            <a:r>
              <a:rPr sz="1400" b="1" spc="5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uns </a:t>
            </a:r>
            <a:r>
              <a:rPr sz="1400" b="1" spc="-5" dirty="0">
                <a:latin typeface="Cambria"/>
                <a:cs typeface="Cambria"/>
              </a:rPr>
              <a:t>behilflich</a:t>
            </a:r>
            <a:r>
              <a:rPr sz="1400" b="1" dirty="0">
                <a:latin typeface="Cambria"/>
                <a:cs typeface="Cambria"/>
              </a:rPr>
              <a:t> sein</a:t>
            </a:r>
            <a:r>
              <a:rPr sz="1400" b="1" spc="-15" dirty="0">
                <a:latin typeface="Cambria"/>
                <a:cs typeface="Cambria"/>
              </a:rPr>
              <a:t> </a:t>
            </a:r>
            <a:r>
              <a:rPr sz="1400" b="1" spc="-35" dirty="0">
                <a:latin typeface="Cambria"/>
                <a:cs typeface="Cambria"/>
              </a:rPr>
              <a:t>kann.“</a:t>
            </a:r>
            <a:endParaRPr sz="14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Wingdings"/>
              <a:buChar char=""/>
            </a:pPr>
            <a:endParaRPr sz="1400" dirty="0">
              <a:latin typeface="Cambria"/>
              <a:cs typeface="Cambria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"/>
              <a:tabLst>
                <a:tab pos="299085" algn="l"/>
                <a:tab pos="299720" algn="l"/>
              </a:tabLst>
            </a:pPr>
            <a:r>
              <a:rPr sz="1400" b="1" spc="-5" dirty="0">
                <a:latin typeface="Cambria"/>
                <a:cs typeface="Cambria"/>
              </a:rPr>
              <a:t>„Unsere</a:t>
            </a:r>
            <a:r>
              <a:rPr sz="1400" b="1" spc="-20" dirty="0">
                <a:latin typeface="Cambria"/>
                <a:cs typeface="Cambria"/>
              </a:rPr>
              <a:t> </a:t>
            </a:r>
            <a:r>
              <a:rPr sz="1400" b="1" spc="-5" dirty="0">
                <a:latin typeface="Cambria"/>
                <a:cs typeface="Cambria"/>
              </a:rPr>
              <a:t>Richtlinie </a:t>
            </a:r>
            <a:r>
              <a:rPr sz="1400" b="1" dirty="0">
                <a:latin typeface="Cambria"/>
                <a:cs typeface="Cambria"/>
              </a:rPr>
              <a:t>sieht</a:t>
            </a:r>
            <a:r>
              <a:rPr sz="1400" b="1" spc="-15" dirty="0">
                <a:latin typeface="Cambria"/>
                <a:cs typeface="Cambria"/>
              </a:rPr>
              <a:t> </a:t>
            </a:r>
            <a:r>
              <a:rPr sz="1400" b="1" spc="-5" dirty="0">
                <a:latin typeface="Cambria"/>
                <a:cs typeface="Cambria"/>
              </a:rPr>
              <a:t>die</a:t>
            </a:r>
            <a:r>
              <a:rPr sz="1400" b="1" dirty="0">
                <a:latin typeface="Cambria"/>
                <a:cs typeface="Cambria"/>
              </a:rPr>
              <a:t> </a:t>
            </a:r>
            <a:r>
              <a:rPr sz="1400" b="1" spc="-5" dirty="0">
                <a:latin typeface="Cambria"/>
                <a:cs typeface="Cambria"/>
              </a:rPr>
              <a:t>Nutzung</a:t>
            </a:r>
            <a:r>
              <a:rPr sz="1400" b="1" spc="5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einer</a:t>
            </a:r>
            <a:r>
              <a:rPr sz="1400" b="1" spc="-2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Bank</a:t>
            </a:r>
            <a:r>
              <a:rPr sz="1400" b="1" spc="-5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in</a:t>
            </a:r>
            <a:r>
              <a:rPr sz="1400" b="1" spc="2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einem</a:t>
            </a:r>
            <a:r>
              <a:rPr sz="1400" b="1" spc="-25" dirty="0">
                <a:latin typeface="Cambria"/>
                <a:cs typeface="Cambria"/>
              </a:rPr>
              <a:t> </a:t>
            </a:r>
            <a:r>
              <a:rPr sz="1400" b="1" spc="-5" dirty="0">
                <a:latin typeface="Cambria"/>
                <a:cs typeface="Cambria"/>
              </a:rPr>
              <a:t>Drittland</a:t>
            </a:r>
            <a:r>
              <a:rPr sz="1400" b="1" spc="5" dirty="0">
                <a:latin typeface="Cambria"/>
                <a:cs typeface="Cambria"/>
              </a:rPr>
              <a:t> </a:t>
            </a:r>
            <a:r>
              <a:rPr sz="1400" b="1" spc="-80" dirty="0">
                <a:latin typeface="Cambria"/>
                <a:cs typeface="Cambria"/>
              </a:rPr>
              <a:t>vor.“</a:t>
            </a:r>
            <a:endParaRPr sz="14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Wingdings"/>
              <a:buChar char=""/>
            </a:pPr>
            <a:endParaRPr sz="1400" dirty="0">
              <a:latin typeface="Cambria"/>
              <a:cs typeface="Cambria"/>
            </a:endParaRPr>
          </a:p>
          <a:p>
            <a:pPr marL="299085" indent="-287020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299085" algn="l"/>
                <a:tab pos="299720" algn="l"/>
              </a:tabLst>
            </a:pPr>
            <a:r>
              <a:rPr sz="1400" b="1" spc="-5" dirty="0">
                <a:latin typeface="Cambria"/>
                <a:cs typeface="Cambria"/>
              </a:rPr>
              <a:t>„Mein</a:t>
            </a:r>
            <a:r>
              <a:rPr sz="1400" b="1" spc="5" dirty="0">
                <a:latin typeface="Cambria"/>
                <a:cs typeface="Cambria"/>
              </a:rPr>
              <a:t> </a:t>
            </a:r>
            <a:r>
              <a:rPr sz="1400" b="1" spc="-5" dirty="0">
                <a:latin typeface="Cambria"/>
                <a:cs typeface="Cambria"/>
              </a:rPr>
              <a:t>Unternehmen</a:t>
            </a:r>
            <a:r>
              <a:rPr sz="1400" b="1" spc="-1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hat</a:t>
            </a:r>
            <a:r>
              <a:rPr sz="1400" b="1" spc="1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eine</a:t>
            </a:r>
            <a:r>
              <a:rPr sz="1400" b="1" spc="-2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spezielle</a:t>
            </a:r>
            <a:r>
              <a:rPr sz="1400" b="1" spc="-10" dirty="0">
                <a:latin typeface="Cambria"/>
                <a:cs typeface="Cambria"/>
              </a:rPr>
              <a:t> </a:t>
            </a:r>
            <a:r>
              <a:rPr sz="1400" b="1" spc="-15" dirty="0">
                <a:latin typeface="Cambria"/>
                <a:cs typeface="Cambria"/>
              </a:rPr>
              <a:t>Vereinbarung</a:t>
            </a:r>
            <a:r>
              <a:rPr sz="1400" b="1" spc="-5" dirty="0">
                <a:latin typeface="Cambria"/>
                <a:cs typeface="Cambria"/>
              </a:rPr>
              <a:t> mit</a:t>
            </a:r>
            <a:r>
              <a:rPr sz="1400" b="1" spc="5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einem</a:t>
            </a:r>
            <a:r>
              <a:rPr sz="1400" b="1" spc="-15" dirty="0">
                <a:latin typeface="Cambria"/>
                <a:cs typeface="Cambria"/>
              </a:rPr>
              <a:t> </a:t>
            </a:r>
            <a:r>
              <a:rPr sz="1400" b="1" spc="-30" dirty="0">
                <a:latin typeface="Cambria"/>
                <a:cs typeface="Cambria"/>
              </a:rPr>
              <a:t>Beamten.“</a:t>
            </a:r>
            <a:endParaRPr sz="14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Font typeface="Wingdings"/>
              <a:buChar char=""/>
            </a:pPr>
            <a:endParaRPr sz="1400" dirty="0">
              <a:latin typeface="Cambria"/>
              <a:cs typeface="Cambria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"/>
              <a:tabLst>
                <a:tab pos="299085" algn="l"/>
                <a:tab pos="299720" algn="l"/>
              </a:tabLst>
            </a:pPr>
            <a:r>
              <a:rPr sz="1400" b="1" dirty="0">
                <a:latin typeface="Cambria"/>
                <a:cs typeface="Cambria"/>
              </a:rPr>
              <a:t>„Eine</a:t>
            </a:r>
            <a:r>
              <a:rPr sz="1400" b="1" spc="-20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politische</a:t>
            </a:r>
            <a:r>
              <a:rPr sz="1400" b="1" spc="-20" dirty="0">
                <a:latin typeface="Cambria"/>
                <a:cs typeface="Cambria"/>
              </a:rPr>
              <a:t> </a:t>
            </a:r>
            <a:r>
              <a:rPr sz="1400" b="1" spc="-5" dirty="0">
                <a:latin typeface="Cambria"/>
                <a:cs typeface="Cambria"/>
              </a:rPr>
              <a:t>Spende</a:t>
            </a:r>
            <a:r>
              <a:rPr sz="1400" b="1" spc="-15" dirty="0">
                <a:latin typeface="Cambria"/>
                <a:cs typeface="Cambria"/>
              </a:rPr>
              <a:t> </a:t>
            </a:r>
            <a:r>
              <a:rPr sz="1400" b="1" spc="-10" dirty="0">
                <a:latin typeface="Cambria"/>
                <a:cs typeface="Cambria"/>
              </a:rPr>
              <a:t>könnte</a:t>
            </a:r>
            <a:r>
              <a:rPr sz="1400" b="1" spc="-5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die</a:t>
            </a:r>
            <a:r>
              <a:rPr sz="1400" b="1" spc="-5" dirty="0">
                <a:latin typeface="Cambria"/>
                <a:cs typeface="Cambria"/>
              </a:rPr>
              <a:t> </a:t>
            </a:r>
            <a:r>
              <a:rPr sz="1400" b="1" dirty="0">
                <a:latin typeface="Cambria"/>
                <a:cs typeface="Cambria"/>
              </a:rPr>
              <a:t>Angelegenheit</a:t>
            </a:r>
            <a:r>
              <a:rPr sz="1400" b="1" spc="-25" dirty="0">
                <a:latin typeface="Cambria"/>
                <a:cs typeface="Cambria"/>
              </a:rPr>
              <a:t> </a:t>
            </a:r>
            <a:r>
              <a:rPr sz="1400" b="1" spc="-20" dirty="0">
                <a:latin typeface="Cambria"/>
                <a:cs typeface="Cambria"/>
              </a:rPr>
              <a:t>beschleunigen.“</a:t>
            </a:r>
            <a:endParaRPr sz="1400" dirty="0">
              <a:latin typeface="Cambria"/>
              <a:cs typeface="Cambria"/>
            </a:endParaRPr>
          </a:p>
        </p:txBody>
      </p:sp>
      <p:grpSp>
        <p:nvGrpSpPr>
          <p:cNvPr id="3" name="object 3"/>
          <p:cNvGrpSpPr/>
          <p:nvPr/>
        </p:nvGrpSpPr>
        <p:grpSpPr>
          <a:xfrm>
            <a:off x="685798" y="5323332"/>
            <a:ext cx="7962900" cy="1000125"/>
            <a:chOff x="685798" y="5323332"/>
            <a:chExt cx="7962900" cy="100012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685798" y="5347731"/>
              <a:ext cx="7962903" cy="888461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969263" y="5323332"/>
              <a:ext cx="7485888" cy="999744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723900" y="5362448"/>
              <a:ext cx="7886700" cy="812165"/>
            </a:xfrm>
            <a:custGeom>
              <a:avLst/>
              <a:gdLst/>
              <a:ahLst/>
              <a:cxnLst/>
              <a:rect l="l" t="t" r="r" b="b"/>
              <a:pathLst>
                <a:path w="7886700" h="812164">
                  <a:moveTo>
                    <a:pt x="7751318" y="0"/>
                  </a:moveTo>
                  <a:lnTo>
                    <a:pt x="135331" y="0"/>
                  </a:lnTo>
                  <a:lnTo>
                    <a:pt x="92556" y="6897"/>
                  </a:lnTo>
                  <a:lnTo>
                    <a:pt x="55407" y="26103"/>
                  </a:lnTo>
                  <a:lnTo>
                    <a:pt x="26111" y="55385"/>
                  </a:lnTo>
                  <a:lnTo>
                    <a:pt x="6899" y="92512"/>
                  </a:lnTo>
                  <a:lnTo>
                    <a:pt x="0" y="135254"/>
                  </a:lnTo>
                  <a:lnTo>
                    <a:pt x="0" y="676617"/>
                  </a:lnTo>
                  <a:lnTo>
                    <a:pt x="6899" y="719392"/>
                  </a:lnTo>
                  <a:lnTo>
                    <a:pt x="26111" y="756541"/>
                  </a:lnTo>
                  <a:lnTo>
                    <a:pt x="55407" y="785837"/>
                  </a:lnTo>
                  <a:lnTo>
                    <a:pt x="92556" y="805049"/>
                  </a:lnTo>
                  <a:lnTo>
                    <a:pt x="135331" y="811949"/>
                  </a:lnTo>
                  <a:lnTo>
                    <a:pt x="7751318" y="811949"/>
                  </a:lnTo>
                  <a:lnTo>
                    <a:pt x="7794122" y="805049"/>
                  </a:lnTo>
                  <a:lnTo>
                    <a:pt x="7831287" y="785837"/>
                  </a:lnTo>
                  <a:lnTo>
                    <a:pt x="7860588" y="756541"/>
                  </a:lnTo>
                  <a:lnTo>
                    <a:pt x="7879801" y="719392"/>
                  </a:lnTo>
                  <a:lnTo>
                    <a:pt x="7886700" y="676617"/>
                  </a:lnTo>
                  <a:lnTo>
                    <a:pt x="7886700" y="135254"/>
                  </a:lnTo>
                  <a:lnTo>
                    <a:pt x="7879801" y="92512"/>
                  </a:lnTo>
                  <a:lnTo>
                    <a:pt x="7860588" y="55385"/>
                  </a:lnTo>
                  <a:lnTo>
                    <a:pt x="7831287" y="26103"/>
                  </a:lnTo>
                  <a:lnTo>
                    <a:pt x="7794122" y="6897"/>
                  </a:lnTo>
                  <a:lnTo>
                    <a:pt x="7751318" y="0"/>
                  </a:lnTo>
                  <a:close/>
                </a:path>
              </a:pathLst>
            </a:custGeom>
            <a:solidFill>
              <a:srgbClr val="7E7E7E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723900" y="5362448"/>
              <a:ext cx="7886700" cy="812165"/>
            </a:xfrm>
            <a:custGeom>
              <a:avLst/>
              <a:gdLst/>
              <a:ahLst/>
              <a:cxnLst/>
              <a:rect l="l" t="t" r="r" b="b"/>
              <a:pathLst>
                <a:path w="7886700" h="812164">
                  <a:moveTo>
                    <a:pt x="0" y="135254"/>
                  </a:moveTo>
                  <a:lnTo>
                    <a:pt x="6899" y="92512"/>
                  </a:lnTo>
                  <a:lnTo>
                    <a:pt x="26111" y="55385"/>
                  </a:lnTo>
                  <a:lnTo>
                    <a:pt x="55407" y="26103"/>
                  </a:lnTo>
                  <a:lnTo>
                    <a:pt x="92556" y="6897"/>
                  </a:lnTo>
                  <a:lnTo>
                    <a:pt x="135331" y="0"/>
                  </a:lnTo>
                  <a:lnTo>
                    <a:pt x="7751318" y="0"/>
                  </a:lnTo>
                  <a:lnTo>
                    <a:pt x="7794122" y="6897"/>
                  </a:lnTo>
                  <a:lnTo>
                    <a:pt x="7831287" y="26103"/>
                  </a:lnTo>
                  <a:lnTo>
                    <a:pt x="7860588" y="55385"/>
                  </a:lnTo>
                  <a:lnTo>
                    <a:pt x="7879801" y="92512"/>
                  </a:lnTo>
                  <a:lnTo>
                    <a:pt x="7886700" y="135254"/>
                  </a:lnTo>
                  <a:lnTo>
                    <a:pt x="7886700" y="676617"/>
                  </a:lnTo>
                  <a:lnTo>
                    <a:pt x="7879801" y="719392"/>
                  </a:lnTo>
                  <a:lnTo>
                    <a:pt x="7860588" y="756541"/>
                  </a:lnTo>
                  <a:lnTo>
                    <a:pt x="7831287" y="785837"/>
                  </a:lnTo>
                  <a:lnTo>
                    <a:pt x="7794122" y="805049"/>
                  </a:lnTo>
                  <a:lnTo>
                    <a:pt x="7751318" y="811949"/>
                  </a:lnTo>
                  <a:lnTo>
                    <a:pt x="135331" y="811949"/>
                  </a:lnTo>
                  <a:lnTo>
                    <a:pt x="92556" y="805049"/>
                  </a:lnTo>
                  <a:lnTo>
                    <a:pt x="55407" y="785837"/>
                  </a:lnTo>
                  <a:lnTo>
                    <a:pt x="26111" y="756541"/>
                  </a:lnTo>
                  <a:lnTo>
                    <a:pt x="6899" y="719392"/>
                  </a:lnTo>
                  <a:lnTo>
                    <a:pt x="0" y="676617"/>
                  </a:lnTo>
                  <a:lnTo>
                    <a:pt x="0" y="135254"/>
                  </a:lnTo>
                  <a:close/>
                </a:path>
              </a:pathLst>
            </a:custGeom>
            <a:ln w="9525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122070" y="5386527"/>
            <a:ext cx="7087870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indent="3810" algn="ctr">
              <a:lnSpc>
                <a:spcPct val="100000"/>
              </a:lnSpc>
              <a:spcBef>
                <a:spcPts val="95"/>
              </a:spcBef>
            </a:pPr>
            <a:r>
              <a:rPr sz="1600" b="1" spc="-30" dirty="0">
                <a:solidFill>
                  <a:srgbClr val="FFFFFF"/>
                </a:solidFill>
                <a:latin typeface="Cambria"/>
                <a:cs typeface="Cambria"/>
              </a:rPr>
              <a:t>Wenn</a:t>
            </a:r>
            <a:r>
              <a:rPr sz="1600" b="1" spc="-1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mbria"/>
                <a:cs typeface="Cambria"/>
              </a:rPr>
              <a:t>es</a:t>
            </a:r>
            <a:r>
              <a:rPr sz="1600" b="1" spc="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ambria"/>
                <a:cs typeface="Cambria"/>
              </a:rPr>
              <a:t>verdächtig,</a:t>
            </a:r>
            <a:r>
              <a:rPr sz="1600" b="1" spc="2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ambria"/>
                <a:cs typeface="Cambria"/>
              </a:rPr>
              <a:t>unehrlich</a:t>
            </a:r>
            <a:r>
              <a:rPr sz="1600" b="1" spc="1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ambria"/>
                <a:cs typeface="Cambria"/>
              </a:rPr>
              <a:t>oder</a:t>
            </a:r>
            <a:r>
              <a:rPr sz="1600" b="1" spc="-5" dirty="0">
                <a:solidFill>
                  <a:srgbClr val="FFFFFF"/>
                </a:solidFill>
                <a:latin typeface="Cambria"/>
                <a:cs typeface="Cambria"/>
              </a:rPr>
              <a:t> gesetzwidrig</a:t>
            </a:r>
            <a:r>
              <a:rPr sz="1600" b="1" spc="2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mbria"/>
                <a:cs typeface="Cambria"/>
              </a:rPr>
              <a:t>klinkt</a:t>
            </a:r>
            <a:r>
              <a:rPr sz="1600" b="1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ambria"/>
                <a:cs typeface="Cambria"/>
              </a:rPr>
              <a:t>dann</a:t>
            </a:r>
            <a:r>
              <a:rPr sz="1600" b="1" spc="2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mbria"/>
                <a:cs typeface="Cambria"/>
              </a:rPr>
              <a:t>ist</a:t>
            </a:r>
            <a:r>
              <a:rPr sz="1600" b="1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mbria"/>
                <a:cs typeface="Cambria"/>
              </a:rPr>
              <a:t>es</a:t>
            </a:r>
            <a:r>
              <a:rPr sz="1600" b="1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ambria"/>
                <a:cs typeface="Cambria"/>
              </a:rPr>
              <a:t>das </a:t>
            </a:r>
            <a:r>
              <a:rPr sz="1600" b="1" spc="-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ambria"/>
                <a:cs typeface="Cambria"/>
              </a:rPr>
              <a:t>wahrscheinlich</a:t>
            </a:r>
            <a:r>
              <a:rPr sz="1600" b="1" spc="1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ambria"/>
                <a:cs typeface="Cambria"/>
              </a:rPr>
              <a:t>auch!</a:t>
            </a:r>
            <a:r>
              <a:rPr sz="1600" b="1" spc="4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b="1" spc="-20" dirty="0">
                <a:solidFill>
                  <a:srgbClr val="FFFFFF"/>
                </a:solidFill>
                <a:latin typeface="Cambria"/>
                <a:cs typeface="Cambria"/>
              </a:rPr>
              <a:t>Wenden</a:t>
            </a:r>
            <a:r>
              <a:rPr sz="1600" b="1" spc="-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ambria"/>
                <a:cs typeface="Cambria"/>
              </a:rPr>
              <a:t>Sie</a:t>
            </a:r>
            <a:r>
              <a:rPr sz="1600" b="1" spc="1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mbria"/>
                <a:cs typeface="Cambria"/>
              </a:rPr>
              <a:t>sich</a:t>
            </a:r>
            <a:r>
              <a:rPr sz="1600" b="1" spc="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mbria"/>
                <a:cs typeface="Cambria"/>
              </a:rPr>
              <a:t>an</a:t>
            </a:r>
            <a:r>
              <a:rPr sz="1600" b="1" spc="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ambria"/>
                <a:cs typeface="Cambria"/>
              </a:rPr>
              <a:t>das</a:t>
            </a:r>
            <a:r>
              <a:rPr sz="1600" b="1" spc="1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b="1" spc="-15" dirty="0">
                <a:solidFill>
                  <a:srgbClr val="FFFFFF"/>
                </a:solidFill>
                <a:latin typeface="Cambria"/>
                <a:cs typeface="Cambria"/>
              </a:rPr>
              <a:t>Office</a:t>
            </a:r>
            <a:r>
              <a:rPr sz="1600" b="1" spc="2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mbria"/>
                <a:cs typeface="Cambria"/>
              </a:rPr>
              <a:t>of</a:t>
            </a:r>
            <a:r>
              <a:rPr sz="1600" b="1" spc="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mbria"/>
                <a:cs typeface="Cambria"/>
              </a:rPr>
              <a:t>Risk</a:t>
            </a:r>
            <a:r>
              <a:rPr sz="1600" b="1" spc="1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ambria"/>
                <a:cs typeface="Cambria"/>
              </a:rPr>
              <a:t>and</a:t>
            </a:r>
            <a:r>
              <a:rPr sz="1600" b="1" spc="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ambria"/>
                <a:cs typeface="Cambria"/>
              </a:rPr>
              <a:t>Compliance, </a:t>
            </a:r>
            <a:r>
              <a:rPr sz="1600" b="1" spc="-34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b="1" spc="-15" dirty="0">
                <a:solidFill>
                  <a:srgbClr val="FFFFFF"/>
                </a:solidFill>
                <a:latin typeface="Cambria"/>
                <a:cs typeface="Cambria"/>
              </a:rPr>
              <a:t>wenn</a:t>
            </a:r>
            <a:r>
              <a:rPr sz="1600" b="1" spc="-10" dirty="0">
                <a:solidFill>
                  <a:srgbClr val="FFFFFF"/>
                </a:solidFill>
                <a:latin typeface="Cambria"/>
                <a:cs typeface="Cambria"/>
              </a:rPr>
              <a:t> Sie</a:t>
            </a:r>
            <a:r>
              <a:rPr sz="1600" b="1" spc="1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mbria"/>
                <a:cs typeface="Cambria"/>
              </a:rPr>
              <a:t>sich</a:t>
            </a:r>
            <a:r>
              <a:rPr sz="1600" b="1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mbria"/>
                <a:cs typeface="Cambria"/>
              </a:rPr>
              <a:t>in einer</a:t>
            </a:r>
            <a:r>
              <a:rPr sz="1600" b="1" spc="-1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mbria"/>
                <a:cs typeface="Cambria"/>
              </a:rPr>
              <a:t>solchen</a:t>
            </a:r>
            <a:r>
              <a:rPr sz="1600" b="1" spc="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b="1" spc="-10" dirty="0">
                <a:solidFill>
                  <a:srgbClr val="FFFFFF"/>
                </a:solidFill>
                <a:latin typeface="Cambria"/>
                <a:cs typeface="Cambria"/>
              </a:rPr>
              <a:t>Situation</a:t>
            </a:r>
            <a:r>
              <a:rPr sz="1600" b="1" spc="1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mbria"/>
                <a:cs typeface="Cambria"/>
              </a:rPr>
              <a:t>befinden</a:t>
            </a:r>
            <a:r>
              <a:rPr sz="1600" spc="-5" dirty="0">
                <a:solidFill>
                  <a:srgbClr val="FFFFFF"/>
                </a:solidFill>
                <a:latin typeface="Cambria"/>
                <a:cs typeface="Cambria"/>
              </a:rPr>
              <a:t>.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9844" y="6417455"/>
            <a:ext cx="1272540" cy="320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000" spc="-5" dirty="0">
                <a:solidFill>
                  <a:srgbClr val="7E7E7E"/>
                </a:solidFill>
                <a:latin typeface="Arial"/>
                <a:cs typeface="Arial"/>
              </a:rPr>
              <a:t>VERTRAULICHES </a:t>
            </a:r>
            <a:r>
              <a:rPr sz="100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7E7E7E"/>
                </a:solidFill>
                <a:latin typeface="Arial"/>
                <a:cs typeface="Arial"/>
              </a:rPr>
              <a:t>MATERIAL</a:t>
            </a:r>
            <a:r>
              <a:rPr sz="1000" spc="-4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7E7E7E"/>
                </a:solidFill>
                <a:latin typeface="Arial"/>
                <a:cs typeface="Arial"/>
              </a:rPr>
              <a:t>VON</a:t>
            </a:r>
            <a:r>
              <a:rPr sz="1000" spc="-4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7E7E7E"/>
                </a:solidFill>
                <a:latin typeface="Arial"/>
                <a:cs typeface="Arial"/>
              </a:rPr>
              <a:t>MTS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U</a:t>
            </a:r>
            <a:r>
              <a:rPr spc="95" dirty="0"/>
              <a:t> </a:t>
            </a:r>
            <a:r>
              <a:rPr dirty="0"/>
              <a:t>N</a:t>
            </a:r>
            <a:r>
              <a:rPr spc="100" dirty="0"/>
              <a:t> </a:t>
            </a:r>
            <a:r>
              <a:rPr dirty="0"/>
              <a:t>T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R</a:t>
            </a:r>
            <a:r>
              <a:rPr spc="100" dirty="0"/>
              <a:t> </a:t>
            </a:r>
            <a:r>
              <a:rPr dirty="0"/>
              <a:t>N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H</a:t>
            </a:r>
            <a:r>
              <a:rPr spc="100" dirty="0"/>
              <a:t> </a:t>
            </a:r>
            <a:r>
              <a:rPr dirty="0"/>
              <a:t>M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N</a:t>
            </a:r>
          </a:p>
        </p:txBody>
      </p:sp>
      <p:sp>
        <p:nvSpPr>
          <p:cNvPr id="15" name="object 10">
            <a:extLst>
              <a:ext uri="{FF2B5EF4-FFF2-40B4-BE49-F238E27FC236}">
                <a16:creationId xmlns:a16="http://schemas.microsoft.com/office/drawing/2014/main" id="{000B7255-A6CA-4E4D-85C3-80F782A303B7}"/>
              </a:ext>
            </a:extLst>
          </p:cNvPr>
          <p:cNvSpPr txBox="1">
            <a:spLocks/>
          </p:cNvSpPr>
          <p:nvPr/>
        </p:nvSpPr>
        <p:spPr>
          <a:xfrm>
            <a:off x="228600" y="153307"/>
            <a:ext cx="7490359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Cambria"/>
                <a:ea typeface="+mj-ea"/>
                <a:cs typeface="Cambria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de-DE" b="0" kern="0" dirty="0">
                <a:solidFill>
                  <a:srgbClr val="C00000"/>
                </a:solidFill>
              </a:rPr>
              <a:t>Der</a:t>
            </a:r>
            <a:r>
              <a:rPr lang="de-DE" b="0" kern="0" spc="-15" dirty="0">
                <a:solidFill>
                  <a:srgbClr val="C00000"/>
                </a:solidFill>
              </a:rPr>
              <a:t> </a:t>
            </a:r>
            <a:r>
              <a:rPr lang="de-DE" b="0" kern="0" spc="-25" dirty="0">
                <a:solidFill>
                  <a:srgbClr val="C00000"/>
                </a:solidFill>
              </a:rPr>
              <a:t>Foreign</a:t>
            </a:r>
            <a:r>
              <a:rPr lang="de-DE" b="0" kern="0" dirty="0">
                <a:solidFill>
                  <a:srgbClr val="C00000"/>
                </a:solidFill>
              </a:rPr>
              <a:t> </a:t>
            </a:r>
            <a:r>
              <a:rPr lang="de-DE" b="0" kern="0" spc="-10" dirty="0">
                <a:solidFill>
                  <a:srgbClr val="C00000"/>
                </a:solidFill>
              </a:rPr>
              <a:t>Corrupt</a:t>
            </a:r>
            <a:r>
              <a:rPr lang="de-DE" b="0" kern="0" spc="-5" dirty="0">
                <a:solidFill>
                  <a:srgbClr val="C00000"/>
                </a:solidFill>
              </a:rPr>
              <a:t> </a:t>
            </a:r>
            <a:r>
              <a:rPr lang="de-DE" b="0" kern="0" spc="-10" dirty="0">
                <a:solidFill>
                  <a:srgbClr val="C00000"/>
                </a:solidFill>
              </a:rPr>
              <a:t>Practices</a:t>
            </a:r>
            <a:r>
              <a:rPr lang="de-DE" b="0" kern="0" spc="-20" dirty="0">
                <a:solidFill>
                  <a:srgbClr val="C00000"/>
                </a:solidFill>
              </a:rPr>
              <a:t> </a:t>
            </a:r>
            <a:r>
              <a:rPr lang="de-DE" b="0" kern="0" spc="-15" dirty="0">
                <a:solidFill>
                  <a:srgbClr val="C00000"/>
                </a:solidFill>
              </a:rPr>
              <a:t>Act </a:t>
            </a:r>
            <a:r>
              <a:rPr lang="de-DE" b="0" kern="0" spc="-45" dirty="0">
                <a:solidFill>
                  <a:srgbClr val="C00000"/>
                </a:solidFill>
              </a:rPr>
              <a:t>(FCPA)</a:t>
            </a:r>
            <a:br>
              <a:rPr lang="de-DE" kern="0" dirty="0">
                <a:solidFill>
                  <a:srgbClr val="C00000"/>
                </a:solidFill>
              </a:rPr>
            </a:br>
            <a:r>
              <a:rPr lang="de-DE" sz="2000" b="0" i="1" kern="0" dirty="0">
                <a:solidFill>
                  <a:srgbClr val="C00000"/>
                </a:solidFill>
              </a:rPr>
              <a:t>Bedeutung des Verständnisses der Ansprüche Dritter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51E21D5-618F-4DCB-AE34-3C757CFBCC2D}"/>
              </a:ext>
            </a:extLst>
          </p:cNvPr>
          <p:cNvSpPr txBox="1"/>
          <p:nvPr/>
        </p:nvSpPr>
        <p:spPr>
          <a:xfrm>
            <a:off x="8668765" y="6371793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14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object 5"/>
          <p:cNvGrpSpPr/>
          <p:nvPr/>
        </p:nvGrpSpPr>
        <p:grpSpPr>
          <a:xfrm>
            <a:off x="529844" y="4277934"/>
            <a:ext cx="7961630" cy="92710"/>
            <a:chOff x="557785" y="3651630"/>
            <a:chExt cx="7961630" cy="92710"/>
          </a:xfrm>
        </p:grpSpPr>
        <p:pic>
          <p:nvPicPr>
            <p:cNvPr id="6" name="object 6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557785" y="3651630"/>
              <a:ext cx="7961372" cy="92710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591324" y="3677665"/>
              <a:ext cx="7893684" cy="0"/>
            </a:xfrm>
            <a:custGeom>
              <a:avLst/>
              <a:gdLst/>
              <a:ahLst/>
              <a:cxnLst/>
              <a:rect l="l" t="t" r="r" b="b"/>
              <a:pathLst>
                <a:path w="7893684">
                  <a:moveTo>
                    <a:pt x="0" y="0"/>
                  </a:moveTo>
                  <a:lnTo>
                    <a:pt x="7893672" y="0"/>
                  </a:lnTo>
                </a:path>
              </a:pathLst>
            </a:custGeom>
            <a:ln w="25400">
              <a:solidFill>
                <a:srgbClr val="A9A9A9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423163" y="1217421"/>
            <a:ext cx="7786370" cy="3858107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C00000"/>
                </a:solidFill>
                <a:latin typeface="Cambria"/>
                <a:cs typeface="Cambria"/>
              </a:rPr>
              <a:t>Bei</a:t>
            </a:r>
            <a:r>
              <a:rPr sz="2000" b="1" spc="-3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000" b="1" spc="-5" dirty="0">
                <a:solidFill>
                  <a:srgbClr val="C00000"/>
                </a:solidFill>
                <a:latin typeface="Cambria"/>
                <a:cs typeface="Cambria"/>
              </a:rPr>
              <a:t>Ihrer</a:t>
            </a:r>
            <a:r>
              <a:rPr sz="2000" b="1" spc="-1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000" b="1" spc="-5" dirty="0">
                <a:solidFill>
                  <a:srgbClr val="C00000"/>
                </a:solidFill>
                <a:latin typeface="Cambria"/>
                <a:cs typeface="Cambria"/>
              </a:rPr>
              <a:t>täglichen</a:t>
            </a:r>
            <a:r>
              <a:rPr sz="2000" b="1" spc="-2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C00000"/>
                </a:solidFill>
                <a:latin typeface="Cambria"/>
                <a:cs typeface="Cambria"/>
              </a:rPr>
              <a:t>Arbeit</a:t>
            </a:r>
            <a:r>
              <a:rPr sz="2000" b="1" spc="-3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000" b="1" spc="-5" dirty="0">
                <a:solidFill>
                  <a:srgbClr val="C00000"/>
                </a:solidFill>
                <a:latin typeface="Cambria"/>
                <a:cs typeface="Cambria"/>
              </a:rPr>
              <a:t>für</a:t>
            </a:r>
            <a:r>
              <a:rPr sz="2000" b="1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000" b="1" spc="-10" dirty="0">
                <a:solidFill>
                  <a:srgbClr val="C00000"/>
                </a:solidFill>
                <a:latin typeface="Cambria"/>
                <a:cs typeface="Cambria"/>
              </a:rPr>
              <a:t>MTS</a:t>
            </a:r>
            <a:r>
              <a:rPr sz="2000" b="1" spc="-3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C00000"/>
                </a:solidFill>
                <a:latin typeface="Cambria"/>
                <a:cs typeface="Cambria"/>
              </a:rPr>
              <a:t>haben</a:t>
            </a:r>
            <a:r>
              <a:rPr sz="2000" b="1" spc="-1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C00000"/>
                </a:solidFill>
                <a:latin typeface="Cambria"/>
                <a:cs typeface="Cambria"/>
              </a:rPr>
              <a:t>Sie</a:t>
            </a:r>
            <a:r>
              <a:rPr sz="2000" b="1" spc="-2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C00000"/>
                </a:solidFill>
                <a:latin typeface="Cambria"/>
                <a:cs typeface="Cambria"/>
              </a:rPr>
              <a:t>die </a:t>
            </a:r>
            <a:r>
              <a:rPr sz="2000" b="1" spc="-15" dirty="0">
                <a:solidFill>
                  <a:srgbClr val="C00000"/>
                </a:solidFill>
                <a:latin typeface="Cambria"/>
                <a:cs typeface="Cambria"/>
              </a:rPr>
              <a:t>Verpflichtung:</a:t>
            </a:r>
            <a:endParaRPr sz="2000" dirty="0">
              <a:latin typeface="Cambria"/>
              <a:cs typeface="Cambria"/>
            </a:endParaRPr>
          </a:p>
          <a:p>
            <a:pPr marL="299085" indent="-287020">
              <a:lnSpc>
                <a:spcPct val="100000"/>
              </a:lnSpc>
              <a:spcBef>
                <a:spcPts val="1695"/>
              </a:spcBef>
              <a:buFont typeface="Wingdings"/>
              <a:buChar char=""/>
              <a:tabLst>
                <a:tab pos="299720" algn="l"/>
              </a:tabLst>
            </a:pPr>
            <a:r>
              <a:rPr sz="1600" spc="-5" dirty="0">
                <a:latin typeface="Cambria"/>
                <a:cs typeface="Cambria"/>
              </a:rPr>
              <a:t>MTS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Richtlinien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zur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Bestechungsbekämpfung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und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Gesetze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zur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Bekämpfung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von</a:t>
            </a:r>
            <a:endParaRPr sz="1600" dirty="0">
              <a:latin typeface="Cambria"/>
              <a:cs typeface="Cambria"/>
            </a:endParaRPr>
          </a:p>
          <a:p>
            <a:pPr marL="299085">
              <a:lnSpc>
                <a:spcPct val="100000"/>
              </a:lnSpc>
            </a:pPr>
            <a:r>
              <a:rPr sz="1600" spc="-10" dirty="0">
                <a:latin typeface="Cambria"/>
                <a:cs typeface="Cambria"/>
              </a:rPr>
              <a:t>Bestechung</a:t>
            </a:r>
            <a:r>
              <a:rPr sz="1600" spc="-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zu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kennen</a:t>
            </a:r>
            <a:r>
              <a:rPr sz="1600" spc="-2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und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zu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befolgen</a:t>
            </a:r>
            <a:endParaRPr sz="16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600" dirty="0">
              <a:latin typeface="Cambria"/>
              <a:cs typeface="Cambria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1600" spc="-10" dirty="0">
                <a:latin typeface="Cambria"/>
                <a:cs typeface="Cambria"/>
              </a:rPr>
              <a:t>Bedenken</a:t>
            </a:r>
            <a:r>
              <a:rPr sz="1600" spc="-2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bezüglich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vermuteter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20" dirty="0">
                <a:latin typeface="Cambria"/>
                <a:cs typeface="Cambria"/>
              </a:rPr>
              <a:t>Verstöße</a:t>
            </a:r>
            <a:r>
              <a:rPr sz="1600" spc="-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gegen</a:t>
            </a:r>
            <a:r>
              <a:rPr sz="1600" spc="-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das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Gesetz</a:t>
            </a:r>
            <a:r>
              <a:rPr sz="1600" spc="-10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unverzüglich</a:t>
            </a:r>
            <a:r>
              <a:rPr sz="1600" spc="5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mitzuteilen</a:t>
            </a:r>
            <a:endParaRPr sz="16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"/>
            </a:pPr>
            <a:endParaRPr sz="1600" dirty="0">
              <a:latin typeface="Cambria"/>
              <a:cs typeface="Cambria"/>
            </a:endParaRPr>
          </a:p>
          <a:p>
            <a:pPr marL="299085" indent="-287020">
              <a:lnSpc>
                <a:spcPct val="100000"/>
              </a:lnSpc>
              <a:buFont typeface="Wingdings"/>
              <a:buChar char=""/>
              <a:tabLst>
                <a:tab pos="299720" algn="l"/>
              </a:tabLst>
            </a:pPr>
            <a:r>
              <a:rPr sz="1600" spc="-25" dirty="0">
                <a:latin typeface="Cambria"/>
                <a:cs typeface="Cambria"/>
              </a:rPr>
              <a:t>Wenn</a:t>
            </a:r>
            <a:r>
              <a:rPr sz="1600" spc="-5" dirty="0">
                <a:latin typeface="Cambria"/>
                <a:cs typeface="Cambria"/>
              </a:rPr>
              <a:t> Sie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20" dirty="0">
                <a:latin typeface="Cambria"/>
                <a:cs typeface="Cambria"/>
              </a:rPr>
              <a:t>Fragen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zur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Anwendung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des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Rechts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im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Einzelfall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haben,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dann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wenden</a:t>
            </a:r>
            <a:r>
              <a:rPr sz="1600" spc="-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Sie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sich</a:t>
            </a:r>
            <a:endParaRPr sz="1600" dirty="0">
              <a:latin typeface="Cambria"/>
              <a:cs typeface="Cambria"/>
            </a:endParaRPr>
          </a:p>
          <a:p>
            <a:pPr marL="299085">
              <a:lnSpc>
                <a:spcPct val="100000"/>
              </a:lnSpc>
            </a:pPr>
            <a:r>
              <a:rPr sz="1600" spc="-5" dirty="0">
                <a:latin typeface="Cambria"/>
                <a:cs typeface="Cambria"/>
              </a:rPr>
              <a:t>an</a:t>
            </a:r>
            <a:r>
              <a:rPr sz="1600" spc="-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das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b="1" spc="-10" dirty="0">
                <a:latin typeface="Cambria"/>
                <a:cs typeface="Cambria"/>
              </a:rPr>
              <a:t>Office</a:t>
            </a:r>
            <a:r>
              <a:rPr sz="1600" b="1" spc="20" dirty="0">
                <a:latin typeface="Cambria"/>
                <a:cs typeface="Cambria"/>
              </a:rPr>
              <a:t> </a:t>
            </a:r>
            <a:r>
              <a:rPr sz="1600" b="1" spc="-5" dirty="0">
                <a:latin typeface="Cambria"/>
                <a:cs typeface="Cambria"/>
              </a:rPr>
              <a:t>of Risk</a:t>
            </a:r>
            <a:r>
              <a:rPr sz="1600" b="1" spc="5" dirty="0">
                <a:latin typeface="Cambria"/>
                <a:cs typeface="Cambria"/>
              </a:rPr>
              <a:t> </a:t>
            </a:r>
            <a:r>
              <a:rPr sz="1600" b="1" spc="-10" dirty="0">
                <a:latin typeface="Cambria"/>
                <a:cs typeface="Cambria"/>
              </a:rPr>
              <a:t>and</a:t>
            </a:r>
            <a:r>
              <a:rPr sz="1600" b="1" spc="10" dirty="0">
                <a:latin typeface="Cambria"/>
                <a:cs typeface="Cambria"/>
              </a:rPr>
              <a:t> </a:t>
            </a:r>
            <a:r>
              <a:rPr sz="1600" b="1" spc="-10" dirty="0">
                <a:latin typeface="Cambria"/>
                <a:cs typeface="Cambria"/>
              </a:rPr>
              <a:t>Compliance</a:t>
            </a:r>
            <a:r>
              <a:rPr sz="1600" b="1" spc="25" dirty="0">
                <a:latin typeface="Cambria"/>
                <a:cs typeface="Cambria"/>
              </a:rPr>
              <a:t> </a:t>
            </a:r>
            <a:r>
              <a:rPr lang="en-US" sz="1600" spc="25" dirty="0">
                <a:latin typeface="Cambria"/>
                <a:cs typeface="Cambria"/>
              </a:rPr>
              <a:t>(</a:t>
            </a:r>
            <a:r>
              <a:rPr lang="en-US" sz="1600" spc="-10" dirty="0">
                <a:latin typeface="Open Sans"/>
                <a:cs typeface="Cambria"/>
                <a:hlinkClick r:id="rId3"/>
              </a:rPr>
              <a:t>MTS_Risk_&amp;_Compliance@mts.com</a:t>
            </a:r>
            <a:r>
              <a:rPr lang="en-US" sz="1600" spc="-10" dirty="0">
                <a:latin typeface="Open Sans"/>
                <a:cs typeface="Cambria"/>
              </a:rPr>
              <a:t>) </a:t>
            </a:r>
            <a:r>
              <a:rPr sz="1600" spc="-10" dirty="0" err="1">
                <a:latin typeface="Cambria"/>
                <a:cs typeface="Cambria"/>
              </a:rPr>
              <a:t>für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Anleitungen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und</a:t>
            </a:r>
            <a:r>
              <a:rPr sz="1600" spc="-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Beratung.</a:t>
            </a:r>
            <a:endParaRPr sz="16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</a:pPr>
            <a:endParaRPr sz="1800" dirty="0">
              <a:latin typeface="Cambria"/>
              <a:cs typeface="Cambria"/>
            </a:endParaRPr>
          </a:p>
          <a:p>
            <a:pPr marL="23495" marR="925194">
              <a:lnSpc>
                <a:spcPct val="100000"/>
              </a:lnSpc>
              <a:spcBef>
                <a:spcPts val="1345"/>
              </a:spcBef>
            </a:pPr>
            <a:endParaRPr lang="en-US" sz="1600" spc="-20" dirty="0">
              <a:latin typeface="Cambria"/>
              <a:cs typeface="Cambria"/>
            </a:endParaRPr>
          </a:p>
          <a:p>
            <a:pPr marL="23495" marR="925194">
              <a:lnSpc>
                <a:spcPct val="100000"/>
              </a:lnSpc>
              <a:spcBef>
                <a:spcPts val="1345"/>
              </a:spcBef>
            </a:pPr>
            <a:r>
              <a:rPr sz="1600" spc="-20" dirty="0" err="1">
                <a:latin typeface="Cambria"/>
                <a:cs typeface="Cambria"/>
              </a:rPr>
              <a:t>Für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weiter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Informationen,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beziehen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Sie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sich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auf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die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entsprechenden</a:t>
            </a:r>
            <a:r>
              <a:rPr sz="1600" spc="-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Richtlinien </a:t>
            </a:r>
            <a:r>
              <a:rPr sz="1600" spc="-33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und</a:t>
            </a:r>
            <a:r>
              <a:rPr sz="1600" spc="-5" dirty="0">
                <a:latin typeface="Cambria"/>
                <a:cs typeface="Cambria"/>
              </a:rPr>
              <a:t> </a:t>
            </a:r>
            <a:r>
              <a:rPr sz="1600" spc="-25" dirty="0" err="1">
                <a:latin typeface="Cambria"/>
                <a:cs typeface="Cambria"/>
              </a:rPr>
              <a:t>Verfahren</a:t>
            </a:r>
            <a:r>
              <a:rPr sz="1600" spc="-25" dirty="0">
                <a:latin typeface="Cambria"/>
                <a:cs typeface="Cambria"/>
              </a:rPr>
              <a:t>:</a:t>
            </a:r>
            <a:endParaRPr sz="1600" dirty="0">
              <a:latin typeface="Cambria"/>
              <a:cs typeface="Cambria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23163" y="120505"/>
            <a:ext cx="536194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b="0" kern="0" dirty="0">
                <a:solidFill>
                  <a:srgbClr val="C00000"/>
                </a:solidFill>
              </a:rPr>
              <a:t>Der</a:t>
            </a:r>
            <a:r>
              <a:rPr lang="de-DE" b="0" kern="0" spc="-15" dirty="0">
                <a:solidFill>
                  <a:srgbClr val="C00000"/>
                </a:solidFill>
              </a:rPr>
              <a:t> </a:t>
            </a:r>
            <a:r>
              <a:rPr lang="de-DE" b="0" kern="0" spc="-25" dirty="0">
                <a:solidFill>
                  <a:srgbClr val="C00000"/>
                </a:solidFill>
              </a:rPr>
              <a:t>Foreign</a:t>
            </a:r>
            <a:r>
              <a:rPr lang="de-DE" b="0" kern="0" dirty="0">
                <a:solidFill>
                  <a:srgbClr val="C00000"/>
                </a:solidFill>
              </a:rPr>
              <a:t> </a:t>
            </a:r>
            <a:r>
              <a:rPr lang="de-DE" b="0" kern="0" spc="-10" dirty="0">
                <a:solidFill>
                  <a:srgbClr val="C00000"/>
                </a:solidFill>
              </a:rPr>
              <a:t>Corrupt</a:t>
            </a:r>
            <a:r>
              <a:rPr lang="de-DE" b="0" kern="0" spc="-5" dirty="0">
                <a:solidFill>
                  <a:srgbClr val="C00000"/>
                </a:solidFill>
              </a:rPr>
              <a:t> </a:t>
            </a:r>
            <a:r>
              <a:rPr lang="de-DE" b="0" kern="0" spc="-10" dirty="0">
                <a:solidFill>
                  <a:srgbClr val="C00000"/>
                </a:solidFill>
              </a:rPr>
              <a:t>Practices</a:t>
            </a:r>
            <a:r>
              <a:rPr lang="de-DE" b="0" kern="0" spc="-20" dirty="0">
                <a:solidFill>
                  <a:srgbClr val="C00000"/>
                </a:solidFill>
              </a:rPr>
              <a:t> </a:t>
            </a:r>
            <a:r>
              <a:rPr lang="de-DE" b="0" kern="0" spc="-15" dirty="0">
                <a:solidFill>
                  <a:srgbClr val="C00000"/>
                </a:solidFill>
              </a:rPr>
              <a:t>Act </a:t>
            </a:r>
            <a:r>
              <a:rPr lang="de-DE" b="0" kern="0" spc="-45" dirty="0">
                <a:solidFill>
                  <a:srgbClr val="C00000"/>
                </a:solidFill>
              </a:rPr>
              <a:t>(FCPA)</a:t>
            </a:r>
            <a:br>
              <a:rPr lang="en-US" spc="-5" dirty="0">
                <a:solidFill>
                  <a:srgbClr val="C00000"/>
                </a:solidFill>
              </a:rPr>
            </a:br>
            <a:r>
              <a:rPr sz="2000" b="0" i="1" spc="-5" dirty="0">
                <a:solidFill>
                  <a:srgbClr val="C00000"/>
                </a:solidFill>
              </a:rPr>
              <a:t>Wie</a:t>
            </a:r>
            <a:r>
              <a:rPr sz="2000" b="0" i="1" spc="-25" dirty="0">
                <a:solidFill>
                  <a:srgbClr val="C00000"/>
                </a:solidFill>
              </a:rPr>
              <a:t> </a:t>
            </a:r>
            <a:r>
              <a:rPr sz="2000" b="0" i="1" dirty="0">
                <a:solidFill>
                  <a:srgbClr val="C00000"/>
                </a:solidFill>
              </a:rPr>
              <a:t>ein</a:t>
            </a:r>
            <a:r>
              <a:rPr sz="2000" b="0" i="1" spc="-15" dirty="0">
                <a:solidFill>
                  <a:srgbClr val="C00000"/>
                </a:solidFill>
              </a:rPr>
              <a:t> </a:t>
            </a:r>
            <a:r>
              <a:rPr sz="2000" b="0" i="1" spc="-30" dirty="0">
                <a:solidFill>
                  <a:srgbClr val="C00000"/>
                </a:solidFill>
              </a:rPr>
              <a:t>Vorfall</a:t>
            </a:r>
            <a:r>
              <a:rPr sz="2000" b="0" i="1" spc="-20" dirty="0">
                <a:solidFill>
                  <a:srgbClr val="C00000"/>
                </a:solidFill>
              </a:rPr>
              <a:t> </a:t>
            </a:r>
            <a:r>
              <a:rPr sz="2000" b="0" i="1" spc="-5" dirty="0">
                <a:solidFill>
                  <a:srgbClr val="C00000"/>
                </a:solidFill>
              </a:rPr>
              <a:t>gemeldet</a:t>
            </a:r>
            <a:r>
              <a:rPr sz="2000" b="0" i="1" spc="-15" dirty="0">
                <a:solidFill>
                  <a:srgbClr val="C00000"/>
                </a:solidFill>
              </a:rPr>
              <a:t> </a:t>
            </a:r>
            <a:r>
              <a:rPr sz="2000" b="0" i="1" spc="-20" dirty="0">
                <a:solidFill>
                  <a:srgbClr val="C00000"/>
                </a:solidFill>
              </a:rPr>
              <a:t>werden</a:t>
            </a:r>
            <a:r>
              <a:rPr sz="2000" b="0" i="1" spc="-5" dirty="0">
                <a:solidFill>
                  <a:srgbClr val="C00000"/>
                </a:solidFill>
              </a:rPr>
              <a:t> </a:t>
            </a:r>
            <a:r>
              <a:rPr sz="2000" b="0" i="1" dirty="0">
                <a:solidFill>
                  <a:srgbClr val="C00000"/>
                </a:solidFill>
              </a:rPr>
              <a:t>kann</a:t>
            </a:r>
          </a:p>
        </p:txBody>
      </p:sp>
      <p:sp>
        <p:nvSpPr>
          <p:cNvPr id="14" name="object 14"/>
          <p:cNvSpPr txBox="1"/>
          <p:nvPr/>
        </p:nvSpPr>
        <p:spPr>
          <a:xfrm>
            <a:off x="529844" y="6417455"/>
            <a:ext cx="1272540" cy="320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000" spc="-5" dirty="0">
                <a:solidFill>
                  <a:srgbClr val="7E7E7E"/>
                </a:solidFill>
                <a:latin typeface="Arial"/>
                <a:cs typeface="Arial"/>
              </a:rPr>
              <a:t>VERTRAULICHES </a:t>
            </a:r>
            <a:r>
              <a:rPr sz="100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7E7E7E"/>
                </a:solidFill>
                <a:latin typeface="Arial"/>
                <a:cs typeface="Arial"/>
              </a:rPr>
              <a:t>MATERIAL</a:t>
            </a:r>
            <a:r>
              <a:rPr sz="1000" spc="-4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7E7E7E"/>
                </a:solidFill>
                <a:latin typeface="Arial"/>
                <a:cs typeface="Arial"/>
              </a:rPr>
              <a:t>VON</a:t>
            </a:r>
            <a:r>
              <a:rPr sz="1000" spc="-4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7E7E7E"/>
                </a:solidFill>
                <a:latin typeface="Arial"/>
                <a:cs typeface="Arial"/>
              </a:rPr>
              <a:t>MTS</a:t>
            </a:r>
            <a:endParaRPr sz="1000">
              <a:latin typeface="Arial"/>
              <a:cs typeface="Arial"/>
            </a:endParaRPr>
          </a:p>
        </p:txBody>
      </p:sp>
      <p:sp>
        <p:nvSpPr>
          <p:cNvPr id="15" name="object 1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U</a:t>
            </a:r>
            <a:r>
              <a:rPr spc="95" dirty="0"/>
              <a:t> </a:t>
            </a:r>
            <a:r>
              <a:rPr dirty="0"/>
              <a:t>N</a:t>
            </a:r>
            <a:r>
              <a:rPr spc="100" dirty="0"/>
              <a:t> </a:t>
            </a:r>
            <a:r>
              <a:rPr dirty="0"/>
              <a:t>T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R</a:t>
            </a:r>
            <a:r>
              <a:rPr spc="100" dirty="0"/>
              <a:t> </a:t>
            </a:r>
            <a:r>
              <a:rPr dirty="0"/>
              <a:t>N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H</a:t>
            </a:r>
            <a:r>
              <a:rPr spc="100" dirty="0"/>
              <a:t> </a:t>
            </a:r>
            <a:r>
              <a:rPr dirty="0"/>
              <a:t>M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N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93BD22C4-4566-40AA-B5B6-C0D4612B4C96}"/>
              </a:ext>
            </a:extLst>
          </p:cNvPr>
          <p:cNvSpPr/>
          <p:nvPr/>
        </p:nvSpPr>
        <p:spPr>
          <a:xfrm>
            <a:off x="401759" y="5206641"/>
            <a:ext cx="3647441" cy="588252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400" dirty="0">
                <a:solidFill>
                  <a:schemeClr val="bg1"/>
                </a:solidFill>
                <a:latin typeface="Open Sans"/>
              </a:rPr>
              <a:t>ORC-010 FCPA </a:t>
            </a:r>
            <a:r>
              <a:rPr lang="en-US" sz="1400" spc="-5" dirty="0" err="1">
                <a:latin typeface="Cambria"/>
                <a:cs typeface="Cambria"/>
              </a:rPr>
              <a:t>Konformitätsrichtlinie</a:t>
            </a:r>
            <a:r>
              <a:rPr lang="en-US" sz="1400" spc="-5" dirty="0">
                <a:latin typeface="Cambria"/>
                <a:cs typeface="Cambria"/>
              </a:rPr>
              <a:t> </a:t>
            </a:r>
            <a:r>
              <a:rPr lang="en-US" sz="1400" dirty="0">
                <a:solidFill>
                  <a:schemeClr val="bg1"/>
                </a:solidFill>
                <a:latin typeface="Open Sans"/>
              </a:rPr>
              <a:t>Supporting ORC-010 Procedures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0FD5E12D-E21E-437F-9DFF-9FB3AE76AA28}"/>
              </a:ext>
            </a:extLst>
          </p:cNvPr>
          <p:cNvSpPr txBox="1"/>
          <p:nvPr/>
        </p:nvSpPr>
        <p:spPr>
          <a:xfrm>
            <a:off x="8668765" y="6371793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15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object 3"/>
          <p:cNvSpPr/>
          <p:nvPr/>
        </p:nvSpPr>
        <p:spPr>
          <a:xfrm>
            <a:off x="835977" y="2162923"/>
            <a:ext cx="7632700" cy="1042669"/>
          </a:xfrm>
          <a:custGeom>
            <a:avLst/>
            <a:gdLst/>
            <a:ahLst/>
            <a:cxnLst/>
            <a:rect l="l" t="t" r="r" b="b"/>
            <a:pathLst>
              <a:path w="7632700" h="1042669">
                <a:moveTo>
                  <a:pt x="7632446" y="0"/>
                </a:moveTo>
                <a:lnTo>
                  <a:pt x="0" y="0"/>
                </a:lnTo>
                <a:lnTo>
                  <a:pt x="0" y="885202"/>
                </a:lnTo>
                <a:lnTo>
                  <a:pt x="0" y="1042428"/>
                </a:lnTo>
                <a:lnTo>
                  <a:pt x="1650936" y="1042428"/>
                </a:lnTo>
                <a:lnTo>
                  <a:pt x="1650936" y="885202"/>
                </a:lnTo>
                <a:lnTo>
                  <a:pt x="3174542" y="885202"/>
                </a:lnTo>
                <a:lnTo>
                  <a:pt x="3174542" y="1042428"/>
                </a:lnTo>
                <a:lnTo>
                  <a:pt x="3181667" y="1042428"/>
                </a:lnTo>
                <a:lnTo>
                  <a:pt x="3181667" y="885202"/>
                </a:lnTo>
                <a:lnTo>
                  <a:pt x="4754054" y="885202"/>
                </a:lnTo>
                <a:lnTo>
                  <a:pt x="4754054" y="1042428"/>
                </a:lnTo>
                <a:lnTo>
                  <a:pt x="4761166" y="1042428"/>
                </a:lnTo>
                <a:lnTo>
                  <a:pt x="4761166" y="885202"/>
                </a:lnTo>
                <a:lnTo>
                  <a:pt x="7632446" y="885202"/>
                </a:lnTo>
                <a:lnTo>
                  <a:pt x="7632446" y="0"/>
                </a:lnTo>
                <a:close/>
              </a:path>
            </a:pathLst>
          </a:custGeom>
          <a:solidFill>
            <a:srgbClr val="CC15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045970" marR="5080" indent="-1995805">
              <a:lnSpc>
                <a:spcPct val="100000"/>
              </a:lnSpc>
              <a:spcBef>
                <a:spcPts val="95"/>
              </a:spcBef>
            </a:pPr>
            <a:r>
              <a:rPr spc="-15" dirty="0"/>
              <a:t>MTS</a:t>
            </a:r>
            <a:r>
              <a:rPr spc="10" dirty="0"/>
              <a:t> </a:t>
            </a:r>
            <a:r>
              <a:rPr spc="-5" dirty="0"/>
              <a:t>ist</a:t>
            </a:r>
            <a:r>
              <a:rPr spc="5" dirty="0"/>
              <a:t> </a:t>
            </a:r>
            <a:r>
              <a:rPr spc="-5" dirty="0"/>
              <a:t>eine</a:t>
            </a:r>
            <a:r>
              <a:rPr dirty="0"/>
              <a:t> </a:t>
            </a:r>
            <a:r>
              <a:rPr spc="-10" dirty="0"/>
              <a:t>Firma,</a:t>
            </a:r>
            <a:r>
              <a:rPr spc="35" dirty="0"/>
              <a:t> </a:t>
            </a:r>
            <a:r>
              <a:rPr spc="-5" dirty="0"/>
              <a:t>in</a:t>
            </a:r>
            <a:r>
              <a:rPr dirty="0"/>
              <a:t> </a:t>
            </a:r>
            <a:r>
              <a:rPr spc="-10" dirty="0"/>
              <a:t>der</a:t>
            </a:r>
            <a:r>
              <a:rPr spc="15" dirty="0"/>
              <a:t> </a:t>
            </a:r>
            <a:r>
              <a:rPr spc="-10" dirty="0"/>
              <a:t>wir</a:t>
            </a:r>
            <a:r>
              <a:rPr dirty="0"/>
              <a:t> </a:t>
            </a:r>
            <a:r>
              <a:rPr spc="-10" dirty="0"/>
              <a:t>offen</a:t>
            </a:r>
            <a:r>
              <a:rPr spc="20" dirty="0"/>
              <a:t> </a:t>
            </a:r>
            <a:r>
              <a:rPr spc="-5" dirty="0"/>
              <a:t>über</a:t>
            </a:r>
            <a:r>
              <a:rPr spc="10" dirty="0"/>
              <a:t> </a:t>
            </a:r>
            <a:r>
              <a:rPr spc="-5" dirty="0"/>
              <a:t>Risiken </a:t>
            </a:r>
            <a:r>
              <a:rPr spc="-10" dirty="0"/>
              <a:t>und</a:t>
            </a:r>
            <a:r>
              <a:rPr spc="10" dirty="0"/>
              <a:t> </a:t>
            </a:r>
            <a:r>
              <a:rPr spc="-10" dirty="0"/>
              <a:t>Herausforderungen</a:t>
            </a:r>
            <a:r>
              <a:rPr spc="65" dirty="0"/>
              <a:t> </a:t>
            </a:r>
            <a:r>
              <a:rPr spc="-10" dirty="0"/>
              <a:t>sprechen, </a:t>
            </a:r>
            <a:r>
              <a:rPr spc="-340" dirty="0"/>
              <a:t> </a:t>
            </a:r>
            <a:r>
              <a:rPr spc="-10" dirty="0"/>
              <a:t>die</a:t>
            </a:r>
            <a:r>
              <a:rPr spc="-5" dirty="0"/>
              <a:t> </a:t>
            </a:r>
            <a:r>
              <a:rPr spc="-10" dirty="0"/>
              <a:t>Mitarbeiter</a:t>
            </a:r>
            <a:r>
              <a:rPr spc="15" dirty="0"/>
              <a:t> </a:t>
            </a:r>
            <a:r>
              <a:rPr spc="-10" dirty="0"/>
              <a:t>am</a:t>
            </a:r>
            <a:r>
              <a:rPr spc="10" dirty="0"/>
              <a:t> </a:t>
            </a:r>
            <a:r>
              <a:rPr spc="-5" dirty="0"/>
              <a:t>Arbeitsplatz</a:t>
            </a:r>
            <a:r>
              <a:rPr spc="5" dirty="0"/>
              <a:t> </a:t>
            </a:r>
            <a:r>
              <a:rPr spc="-5" dirty="0"/>
              <a:t>erleben.</a:t>
            </a:r>
          </a:p>
          <a:p>
            <a:pPr marL="38100">
              <a:lnSpc>
                <a:spcPct val="100000"/>
              </a:lnSpc>
            </a:pPr>
            <a:endParaRPr sz="1800"/>
          </a:p>
          <a:p>
            <a:pPr marL="38100">
              <a:lnSpc>
                <a:spcPct val="100000"/>
              </a:lnSpc>
            </a:pPr>
            <a:endParaRPr sz="1900"/>
          </a:p>
          <a:p>
            <a:pPr marL="2718435" marR="297180" indent="-2254885">
              <a:lnSpc>
                <a:spcPts val="2110"/>
              </a:lnSpc>
            </a:pPr>
            <a:r>
              <a:rPr sz="2000" spc="-5" dirty="0"/>
              <a:t>Es</a:t>
            </a:r>
            <a:r>
              <a:rPr sz="2000" dirty="0"/>
              <a:t> gibt</a:t>
            </a:r>
            <a:r>
              <a:rPr sz="2000" spc="5" dirty="0"/>
              <a:t> </a:t>
            </a:r>
            <a:r>
              <a:rPr sz="2000" spc="-5" dirty="0"/>
              <a:t>verschiedene</a:t>
            </a:r>
            <a:r>
              <a:rPr sz="2000" spc="-15" dirty="0"/>
              <a:t> </a:t>
            </a:r>
            <a:r>
              <a:rPr sz="2000" spc="-10" dirty="0"/>
              <a:t>Möglichkeiten,</a:t>
            </a:r>
            <a:r>
              <a:rPr sz="2000" spc="-40" dirty="0"/>
              <a:t> </a:t>
            </a:r>
            <a:r>
              <a:rPr sz="2000" spc="-5" dirty="0"/>
              <a:t>wie</a:t>
            </a:r>
            <a:r>
              <a:rPr sz="2000" spc="5" dirty="0"/>
              <a:t> </a:t>
            </a:r>
            <a:r>
              <a:rPr sz="2000" dirty="0"/>
              <a:t>ein</a:t>
            </a:r>
            <a:r>
              <a:rPr sz="2000" spc="-5" dirty="0"/>
              <a:t> </a:t>
            </a:r>
            <a:r>
              <a:rPr sz="2000" spc="-30" dirty="0"/>
              <a:t>Vorfall</a:t>
            </a:r>
            <a:r>
              <a:rPr sz="2000" spc="15" dirty="0"/>
              <a:t> </a:t>
            </a:r>
            <a:r>
              <a:rPr sz="2000" dirty="0"/>
              <a:t>gemeldet </a:t>
            </a:r>
            <a:r>
              <a:rPr sz="2000" spc="-425" dirty="0"/>
              <a:t> </a:t>
            </a:r>
            <a:r>
              <a:rPr sz="2000" spc="-15" dirty="0"/>
              <a:t>werden</a:t>
            </a:r>
            <a:r>
              <a:rPr sz="2000" spc="-35" dirty="0"/>
              <a:t> </a:t>
            </a:r>
            <a:r>
              <a:rPr sz="2000" dirty="0"/>
              <a:t>kann,</a:t>
            </a:r>
            <a:r>
              <a:rPr sz="2000" spc="-10" dirty="0"/>
              <a:t> </a:t>
            </a:r>
            <a:r>
              <a:rPr sz="2000" spc="-5" dirty="0"/>
              <a:t>wie</a:t>
            </a:r>
            <a:r>
              <a:rPr sz="2000" spc="-15" dirty="0"/>
              <a:t> </a:t>
            </a:r>
            <a:r>
              <a:rPr sz="2000" dirty="0"/>
              <a:t>z.B.</a:t>
            </a:r>
            <a:endParaRPr sz="2000"/>
          </a:p>
        </p:txBody>
      </p:sp>
      <p:grpSp>
        <p:nvGrpSpPr>
          <p:cNvPr id="5" name="object 5"/>
          <p:cNvGrpSpPr/>
          <p:nvPr/>
        </p:nvGrpSpPr>
        <p:grpSpPr>
          <a:xfrm>
            <a:off x="825461" y="3035426"/>
            <a:ext cx="1666875" cy="1598295"/>
            <a:chOff x="825461" y="3035426"/>
            <a:chExt cx="1666875" cy="1598295"/>
          </a:xfrm>
        </p:grpSpPr>
        <p:sp>
          <p:nvSpPr>
            <p:cNvPr id="6" name="object 6"/>
            <p:cNvSpPr/>
            <p:nvPr/>
          </p:nvSpPr>
          <p:spPr>
            <a:xfrm>
              <a:off x="838161" y="3048126"/>
              <a:ext cx="1641475" cy="1572895"/>
            </a:xfrm>
            <a:custGeom>
              <a:avLst/>
              <a:gdLst/>
              <a:ahLst/>
              <a:cxnLst/>
              <a:rect l="l" t="t" r="r" b="b"/>
              <a:pathLst>
                <a:path w="1641475" h="1572895">
                  <a:moveTo>
                    <a:pt x="1640966" y="0"/>
                  </a:moveTo>
                  <a:lnTo>
                    <a:pt x="0" y="0"/>
                  </a:lnTo>
                  <a:lnTo>
                    <a:pt x="0" y="1572514"/>
                  </a:lnTo>
                  <a:lnTo>
                    <a:pt x="1640966" y="1572514"/>
                  </a:lnTo>
                  <a:lnTo>
                    <a:pt x="1640966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838161" y="3048126"/>
              <a:ext cx="1641475" cy="1572895"/>
            </a:xfrm>
            <a:custGeom>
              <a:avLst/>
              <a:gdLst/>
              <a:ahLst/>
              <a:cxnLst/>
              <a:rect l="l" t="t" r="r" b="b"/>
              <a:pathLst>
                <a:path w="1641475" h="1572895">
                  <a:moveTo>
                    <a:pt x="0" y="1572514"/>
                  </a:moveTo>
                  <a:lnTo>
                    <a:pt x="1640966" y="1572514"/>
                  </a:lnTo>
                  <a:lnTo>
                    <a:pt x="1640966" y="0"/>
                  </a:lnTo>
                  <a:lnTo>
                    <a:pt x="0" y="0"/>
                  </a:lnTo>
                  <a:lnTo>
                    <a:pt x="0" y="1572514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1237284" y="3681729"/>
            <a:ext cx="84264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Cambria"/>
                <a:cs typeface="Cambria"/>
              </a:rPr>
              <a:t>Manager</a:t>
            </a:r>
            <a:endParaRPr sz="1600">
              <a:latin typeface="Cambria"/>
              <a:cs typeface="Cambria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2474214" y="3035426"/>
            <a:ext cx="1549400" cy="1598295"/>
            <a:chOff x="2474214" y="3035426"/>
            <a:chExt cx="1549400" cy="1598295"/>
          </a:xfrm>
        </p:grpSpPr>
        <p:sp>
          <p:nvSpPr>
            <p:cNvPr id="10" name="object 10"/>
            <p:cNvSpPr/>
            <p:nvPr/>
          </p:nvSpPr>
          <p:spPr>
            <a:xfrm>
              <a:off x="2486914" y="3048126"/>
              <a:ext cx="1524000" cy="1572895"/>
            </a:xfrm>
            <a:custGeom>
              <a:avLst/>
              <a:gdLst/>
              <a:ahLst/>
              <a:cxnLst/>
              <a:rect l="l" t="t" r="r" b="b"/>
              <a:pathLst>
                <a:path w="1524000" h="1572895">
                  <a:moveTo>
                    <a:pt x="1523618" y="0"/>
                  </a:moveTo>
                  <a:lnTo>
                    <a:pt x="0" y="0"/>
                  </a:lnTo>
                  <a:lnTo>
                    <a:pt x="0" y="1572514"/>
                  </a:lnTo>
                  <a:lnTo>
                    <a:pt x="1523618" y="1572514"/>
                  </a:lnTo>
                  <a:lnTo>
                    <a:pt x="1523618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1" name="object 11"/>
            <p:cNvSpPr/>
            <p:nvPr/>
          </p:nvSpPr>
          <p:spPr>
            <a:xfrm>
              <a:off x="2486914" y="3048126"/>
              <a:ext cx="1524000" cy="1572895"/>
            </a:xfrm>
            <a:custGeom>
              <a:avLst/>
              <a:gdLst/>
              <a:ahLst/>
              <a:cxnLst/>
              <a:rect l="l" t="t" r="r" b="b"/>
              <a:pathLst>
                <a:path w="1524000" h="1572895">
                  <a:moveTo>
                    <a:pt x="0" y="1572514"/>
                  </a:moveTo>
                  <a:lnTo>
                    <a:pt x="1523618" y="1572514"/>
                  </a:lnTo>
                  <a:lnTo>
                    <a:pt x="1523618" y="0"/>
                  </a:lnTo>
                  <a:lnTo>
                    <a:pt x="0" y="0"/>
                  </a:lnTo>
                  <a:lnTo>
                    <a:pt x="0" y="1572514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2" name="object 12"/>
          <p:cNvSpPr txBox="1"/>
          <p:nvPr/>
        </p:nvSpPr>
        <p:spPr>
          <a:xfrm>
            <a:off x="2790189" y="3574541"/>
            <a:ext cx="916940" cy="483870"/>
          </a:xfrm>
          <a:prstGeom prst="rect">
            <a:avLst/>
          </a:prstGeom>
        </p:spPr>
        <p:txBody>
          <a:bodyPr vert="horz" wrap="square" lIns="0" tIns="43180" rIns="0" bIns="0" rtlCol="0">
            <a:spAutoFit/>
          </a:bodyPr>
          <a:lstStyle/>
          <a:p>
            <a:pPr marL="17145" marR="5080" indent="-5080">
              <a:lnSpc>
                <a:spcPts val="1689"/>
              </a:lnSpc>
              <a:spcBef>
                <a:spcPts val="340"/>
              </a:spcBef>
            </a:pPr>
            <a:r>
              <a:rPr sz="1600" b="1" spc="-40" dirty="0">
                <a:latin typeface="Cambria"/>
                <a:cs typeface="Cambria"/>
              </a:rPr>
              <a:t>P</a:t>
            </a:r>
            <a:r>
              <a:rPr sz="1600" b="1" spc="-5" dirty="0">
                <a:latin typeface="Cambria"/>
                <a:cs typeface="Cambria"/>
              </a:rPr>
              <a:t>ersona</a:t>
            </a:r>
            <a:r>
              <a:rPr sz="1600" b="1" spc="-10" dirty="0">
                <a:latin typeface="Cambria"/>
                <a:cs typeface="Cambria"/>
              </a:rPr>
              <a:t>l</a:t>
            </a:r>
            <a:r>
              <a:rPr sz="1600" b="1" spc="-5" dirty="0">
                <a:latin typeface="Cambria"/>
                <a:cs typeface="Cambria"/>
              </a:rPr>
              <a:t>-  </a:t>
            </a:r>
            <a:r>
              <a:rPr sz="1600" b="1" spc="-10" dirty="0">
                <a:latin typeface="Cambria"/>
                <a:cs typeface="Cambria"/>
              </a:rPr>
              <a:t>ab</a:t>
            </a:r>
            <a:r>
              <a:rPr sz="1600" b="1" spc="-25" dirty="0">
                <a:latin typeface="Cambria"/>
                <a:cs typeface="Cambria"/>
              </a:rPr>
              <a:t>t</a:t>
            </a:r>
            <a:r>
              <a:rPr sz="1600" b="1" spc="-5" dirty="0">
                <a:latin typeface="Cambria"/>
                <a:cs typeface="Cambria"/>
              </a:rPr>
              <a:t>e</a:t>
            </a:r>
            <a:r>
              <a:rPr sz="1600" b="1" dirty="0">
                <a:latin typeface="Cambria"/>
                <a:cs typeface="Cambria"/>
              </a:rPr>
              <a:t>i</a:t>
            </a:r>
            <a:r>
              <a:rPr sz="1600" b="1" spc="-10" dirty="0">
                <a:latin typeface="Cambria"/>
                <a:cs typeface="Cambria"/>
              </a:rPr>
              <a:t>lu</a:t>
            </a:r>
            <a:r>
              <a:rPr sz="1600" b="1" spc="-15" dirty="0">
                <a:latin typeface="Cambria"/>
                <a:cs typeface="Cambria"/>
              </a:rPr>
              <a:t>n</a:t>
            </a:r>
            <a:r>
              <a:rPr sz="1600" b="1" spc="-5" dirty="0">
                <a:latin typeface="Cambria"/>
                <a:cs typeface="Cambria"/>
              </a:rPr>
              <a:t>g</a:t>
            </a:r>
            <a:endParaRPr sz="1600">
              <a:latin typeface="Cambria"/>
              <a:cs typeface="Cambria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4004945" y="3035426"/>
            <a:ext cx="1598295" cy="1598295"/>
            <a:chOff x="4004945" y="3035426"/>
            <a:chExt cx="1598295" cy="1598295"/>
          </a:xfrm>
        </p:grpSpPr>
        <p:sp>
          <p:nvSpPr>
            <p:cNvPr id="14" name="object 14"/>
            <p:cNvSpPr/>
            <p:nvPr/>
          </p:nvSpPr>
          <p:spPr>
            <a:xfrm>
              <a:off x="4017645" y="3048126"/>
              <a:ext cx="1572895" cy="1572895"/>
            </a:xfrm>
            <a:custGeom>
              <a:avLst/>
              <a:gdLst/>
              <a:ahLst/>
              <a:cxnLst/>
              <a:rect l="l" t="t" r="r" b="b"/>
              <a:pathLst>
                <a:path w="1572895" h="1572895">
                  <a:moveTo>
                    <a:pt x="1572387" y="0"/>
                  </a:moveTo>
                  <a:lnTo>
                    <a:pt x="0" y="0"/>
                  </a:lnTo>
                  <a:lnTo>
                    <a:pt x="0" y="1572514"/>
                  </a:lnTo>
                  <a:lnTo>
                    <a:pt x="1572387" y="1572514"/>
                  </a:lnTo>
                  <a:lnTo>
                    <a:pt x="1572387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4017645" y="3048126"/>
              <a:ext cx="1572895" cy="1572895"/>
            </a:xfrm>
            <a:custGeom>
              <a:avLst/>
              <a:gdLst/>
              <a:ahLst/>
              <a:cxnLst/>
              <a:rect l="l" t="t" r="r" b="b"/>
              <a:pathLst>
                <a:path w="1572895" h="1572895">
                  <a:moveTo>
                    <a:pt x="0" y="1572514"/>
                  </a:moveTo>
                  <a:lnTo>
                    <a:pt x="1572387" y="1572514"/>
                  </a:lnTo>
                  <a:lnTo>
                    <a:pt x="1572387" y="0"/>
                  </a:lnTo>
                  <a:lnTo>
                    <a:pt x="0" y="0"/>
                  </a:lnTo>
                  <a:lnTo>
                    <a:pt x="0" y="1572514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4379214" y="3359911"/>
            <a:ext cx="851535" cy="912494"/>
          </a:xfrm>
          <a:prstGeom prst="rect">
            <a:avLst/>
          </a:prstGeom>
        </p:spPr>
        <p:txBody>
          <a:bodyPr vert="horz" wrap="square" lIns="0" tIns="41275" rIns="0" bIns="0" rtlCol="0">
            <a:spAutoFit/>
          </a:bodyPr>
          <a:lstStyle/>
          <a:p>
            <a:pPr marL="12065" marR="5080" indent="-2540" algn="ctr">
              <a:lnSpc>
                <a:spcPct val="88000"/>
              </a:lnSpc>
              <a:spcBef>
                <a:spcPts val="325"/>
              </a:spcBef>
            </a:pPr>
            <a:r>
              <a:rPr sz="1600" b="1" spc="-5" dirty="0">
                <a:latin typeface="Cambria"/>
                <a:cs typeface="Cambria"/>
              </a:rPr>
              <a:t>Lokale </a:t>
            </a:r>
            <a:r>
              <a:rPr sz="1600" b="1" dirty="0">
                <a:latin typeface="Cambria"/>
                <a:cs typeface="Cambria"/>
              </a:rPr>
              <a:t> </a:t>
            </a:r>
            <a:r>
              <a:rPr sz="1600" b="1" spc="-10" dirty="0">
                <a:latin typeface="Cambria"/>
                <a:cs typeface="Cambria"/>
              </a:rPr>
              <a:t>Busi</a:t>
            </a:r>
            <a:r>
              <a:rPr sz="1600" b="1" spc="-15" dirty="0">
                <a:latin typeface="Cambria"/>
                <a:cs typeface="Cambria"/>
              </a:rPr>
              <a:t>n</a:t>
            </a:r>
            <a:r>
              <a:rPr sz="1600" b="1" spc="-5" dirty="0">
                <a:latin typeface="Cambria"/>
                <a:cs typeface="Cambria"/>
              </a:rPr>
              <a:t>ess  </a:t>
            </a:r>
            <a:r>
              <a:rPr sz="1600" b="1" spc="-10" dirty="0">
                <a:latin typeface="Cambria"/>
                <a:cs typeface="Cambria"/>
              </a:rPr>
              <a:t>Ethik </a:t>
            </a:r>
            <a:r>
              <a:rPr sz="1600" b="1" spc="-5" dirty="0">
                <a:latin typeface="Cambria"/>
                <a:cs typeface="Cambria"/>
              </a:rPr>
              <a:t> </a:t>
            </a:r>
            <a:r>
              <a:rPr sz="1600" b="1" spc="-15" dirty="0">
                <a:latin typeface="Cambria"/>
                <a:cs typeface="Cambria"/>
              </a:rPr>
              <a:t>Komitee</a:t>
            </a:r>
            <a:endParaRPr sz="1600" dirty="0">
              <a:latin typeface="Cambria"/>
              <a:cs typeface="Cambria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5584444" y="3035426"/>
            <a:ext cx="1400810" cy="1598295"/>
            <a:chOff x="5584444" y="3035426"/>
            <a:chExt cx="1400810" cy="1598295"/>
          </a:xfrm>
        </p:grpSpPr>
        <p:sp>
          <p:nvSpPr>
            <p:cNvPr id="18" name="object 18"/>
            <p:cNvSpPr/>
            <p:nvPr/>
          </p:nvSpPr>
          <p:spPr>
            <a:xfrm>
              <a:off x="5597144" y="3048126"/>
              <a:ext cx="1375410" cy="1572895"/>
            </a:xfrm>
            <a:custGeom>
              <a:avLst/>
              <a:gdLst/>
              <a:ahLst/>
              <a:cxnLst/>
              <a:rect l="l" t="t" r="r" b="b"/>
              <a:pathLst>
                <a:path w="1375409" h="1572895">
                  <a:moveTo>
                    <a:pt x="1375155" y="0"/>
                  </a:moveTo>
                  <a:lnTo>
                    <a:pt x="0" y="0"/>
                  </a:lnTo>
                  <a:lnTo>
                    <a:pt x="0" y="1572514"/>
                  </a:lnTo>
                  <a:lnTo>
                    <a:pt x="1375155" y="1572514"/>
                  </a:lnTo>
                  <a:lnTo>
                    <a:pt x="1375155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9" name="object 19"/>
            <p:cNvSpPr/>
            <p:nvPr/>
          </p:nvSpPr>
          <p:spPr>
            <a:xfrm>
              <a:off x="5597144" y="3048126"/>
              <a:ext cx="1375410" cy="1572895"/>
            </a:xfrm>
            <a:custGeom>
              <a:avLst/>
              <a:gdLst/>
              <a:ahLst/>
              <a:cxnLst/>
              <a:rect l="l" t="t" r="r" b="b"/>
              <a:pathLst>
                <a:path w="1375409" h="1572895">
                  <a:moveTo>
                    <a:pt x="0" y="1572514"/>
                  </a:moveTo>
                  <a:lnTo>
                    <a:pt x="1375155" y="1572514"/>
                  </a:lnTo>
                  <a:lnTo>
                    <a:pt x="1375155" y="0"/>
                  </a:lnTo>
                  <a:lnTo>
                    <a:pt x="0" y="0"/>
                  </a:lnTo>
                  <a:lnTo>
                    <a:pt x="0" y="1572514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0" name="object 20"/>
          <p:cNvSpPr txBox="1"/>
          <p:nvPr/>
        </p:nvSpPr>
        <p:spPr>
          <a:xfrm>
            <a:off x="5728461" y="3467227"/>
            <a:ext cx="1113155" cy="699135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12700" marR="5080" indent="1270" algn="ctr">
              <a:lnSpc>
                <a:spcPct val="88200"/>
              </a:lnSpc>
              <a:spcBef>
                <a:spcPts val="320"/>
              </a:spcBef>
            </a:pPr>
            <a:r>
              <a:rPr sz="1600" b="1" spc="-15" dirty="0">
                <a:latin typeface="Cambria"/>
                <a:cs typeface="Cambria"/>
              </a:rPr>
              <a:t>Büro</a:t>
            </a:r>
            <a:r>
              <a:rPr sz="1600" b="1" spc="-10" dirty="0">
                <a:latin typeface="Cambria"/>
                <a:cs typeface="Cambria"/>
              </a:rPr>
              <a:t> </a:t>
            </a:r>
            <a:r>
              <a:rPr sz="1600" b="1" spc="-5" dirty="0">
                <a:latin typeface="Cambria"/>
                <a:cs typeface="Cambria"/>
              </a:rPr>
              <a:t>Risk </a:t>
            </a:r>
            <a:r>
              <a:rPr sz="1600" b="1" dirty="0">
                <a:latin typeface="Cambria"/>
                <a:cs typeface="Cambria"/>
              </a:rPr>
              <a:t> </a:t>
            </a:r>
            <a:r>
              <a:rPr sz="1600" b="1" spc="-10" dirty="0">
                <a:latin typeface="Cambria"/>
                <a:cs typeface="Cambria"/>
              </a:rPr>
              <a:t>and </a:t>
            </a:r>
            <a:r>
              <a:rPr sz="1600" b="1" spc="-5" dirty="0">
                <a:latin typeface="Cambria"/>
                <a:cs typeface="Cambria"/>
              </a:rPr>
              <a:t> </a:t>
            </a:r>
            <a:r>
              <a:rPr sz="1600" b="1" spc="-25" dirty="0">
                <a:latin typeface="Cambria"/>
                <a:cs typeface="Cambria"/>
              </a:rPr>
              <a:t>C</a:t>
            </a:r>
            <a:r>
              <a:rPr sz="1600" b="1" spc="-10" dirty="0">
                <a:latin typeface="Cambria"/>
                <a:cs typeface="Cambria"/>
              </a:rPr>
              <a:t>om</a:t>
            </a:r>
            <a:r>
              <a:rPr sz="1600" b="1" spc="-20" dirty="0">
                <a:latin typeface="Cambria"/>
                <a:cs typeface="Cambria"/>
              </a:rPr>
              <a:t>p</a:t>
            </a:r>
            <a:r>
              <a:rPr sz="1600" b="1" spc="-10" dirty="0">
                <a:latin typeface="Cambria"/>
                <a:cs typeface="Cambria"/>
              </a:rPr>
              <a:t>lia</a:t>
            </a:r>
            <a:r>
              <a:rPr sz="1600" b="1" spc="-15" dirty="0">
                <a:latin typeface="Cambria"/>
                <a:cs typeface="Cambria"/>
              </a:rPr>
              <a:t>n</a:t>
            </a:r>
            <a:r>
              <a:rPr sz="1600" b="1" spc="-25" dirty="0">
                <a:latin typeface="Cambria"/>
                <a:cs typeface="Cambria"/>
              </a:rPr>
              <a:t>c</a:t>
            </a:r>
            <a:r>
              <a:rPr sz="1600" b="1" spc="-5" dirty="0">
                <a:latin typeface="Cambria"/>
                <a:cs typeface="Cambria"/>
              </a:rPr>
              <a:t>e</a:t>
            </a:r>
            <a:endParaRPr sz="1600">
              <a:latin typeface="Cambria"/>
              <a:cs typeface="Cambria"/>
            </a:endParaRPr>
          </a:p>
        </p:txBody>
      </p:sp>
      <p:grpSp>
        <p:nvGrpSpPr>
          <p:cNvPr id="21" name="object 21"/>
          <p:cNvGrpSpPr/>
          <p:nvPr/>
        </p:nvGrpSpPr>
        <p:grpSpPr>
          <a:xfrm>
            <a:off x="6941311" y="3032632"/>
            <a:ext cx="1539875" cy="1603375"/>
            <a:chOff x="6941311" y="3032632"/>
            <a:chExt cx="1539875" cy="1603375"/>
          </a:xfrm>
        </p:grpSpPr>
        <p:sp>
          <p:nvSpPr>
            <p:cNvPr id="22" name="object 22"/>
            <p:cNvSpPr/>
            <p:nvPr/>
          </p:nvSpPr>
          <p:spPr>
            <a:xfrm>
              <a:off x="6954011" y="3045332"/>
              <a:ext cx="1514475" cy="1577975"/>
            </a:xfrm>
            <a:custGeom>
              <a:avLst/>
              <a:gdLst/>
              <a:ahLst/>
              <a:cxnLst/>
              <a:rect l="l" t="t" r="r" b="b"/>
              <a:pathLst>
                <a:path w="1514475" h="1577975">
                  <a:moveTo>
                    <a:pt x="1514348" y="0"/>
                  </a:moveTo>
                  <a:lnTo>
                    <a:pt x="0" y="0"/>
                  </a:lnTo>
                  <a:lnTo>
                    <a:pt x="0" y="1577847"/>
                  </a:lnTo>
                  <a:lnTo>
                    <a:pt x="1514348" y="1577847"/>
                  </a:lnTo>
                  <a:lnTo>
                    <a:pt x="1514348" y="0"/>
                  </a:lnTo>
                  <a:close/>
                </a:path>
              </a:pathLst>
            </a:custGeom>
            <a:solidFill>
              <a:srgbClr val="F1F1F1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23" name="object 23"/>
            <p:cNvSpPr/>
            <p:nvPr/>
          </p:nvSpPr>
          <p:spPr>
            <a:xfrm>
              <a:off x="6954011" y="3045332"/>
              <a:ext cx="1514475" cy="1577975"/>
            </a:xfrm>
            <a:custGeom>
              <a:avLst/>
              <a:gdLst/>
              <a:ahLst/>
              <a:cxnLst/>
              <a:rect l="l" t="t" r="r" b="b"/>
              <a:pathLst>
                <a:path w="1514475" h="1577975">
                  <a:moveTo>
                    <a:pt x="0" y="1577847"/>
                  </a:moveTo>
                  <a:lnTo>
                    <a:pt x="1514348" y="1577847"/>
                  </a:lnTo>
                  <a:lnTo>
                    <a:pt x="1514348" y="0"/>
                  </a:lnTo>
                  <a:lnTo>
                    <a:pt x="0" y="0"/>
                  </a:lnTo>
                  <a:lnTo>
                    <a:pt x="0" y="1577847"/>
                  </a:lnTo>
                  <a:close/>
                </a:path>
              </a:pathLst>
            </a:custGeom>
            <a:ln w="25400">
              <a:solidFill>
                <a:srgbClr val="FFFFFF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24" name="object 24"/>
          <p:cNvSpPr txBox="1"/>
          <p:nvPr/>
        </p:nvSpPr>
        <p:spPr>
          <a:xfrm>
            <a:off x="7287006" y="3467227"/>
            <a:ext cx="851535" cy="699135"/>
          </a:xfrm>
          <a:prstGeom prst="rect">
            <a:avLst/>
          </a:prstGeom>
        </p:spPr>
        <p:txBody>
          <a:bodyPr vert="horz" wrap="square" lIns="0" tIns="40640" rIns="0" bIns="0" rtlCol="0">
            <a:spAutoFit/>
          </a:bodyPr>
          <a:lstStyle/>
          <a:p>
            <a:pPr marL="56515" marR="5080" indent="-44450" algn="just">
              <a:lnSpc>
                <a:spcPct val="88200"/>
              </a:lnSpc>
              <a:spcBef>
                <a:spcPts val="320"/>
              </a:spcBef>
            </a:pPr>
            <a:r>
              <a:rPr sz="1600" b="1" spc="-15" dirty="0">
                <a:latin typeface="Cambria"/>
                <a:cs typeface="Cambria"/>
              </a:rPr>
              <a:t>Büro</a:t>
            </a:r>
            <a:r>
              <a:rPr sz="1600" b="1" spc="-60" dirty="0">
                <a:latin typeface="Cambria"/>
                <a:cs typeface="Cambria"/>
              </a:rPr>
              <a:t> </a:t>
            </a:r>
            <a:r>
              <a:rPr sz="1600" b="1" spc="-10" dirty="0">
                <a:latin typeface="Cambria"/>
                <a:cs typeface="Cambria"/>
              </a:rPr>
              <a:t>des </a:t>
            </a:r>
            <a:r>
              <a:rPr sz="1600" b="1" spc="-340" dirty="0">
                <a:latin typeface="Cambria"/>
                <a:cs typeface="Cambria"/>
              </a:rPr>
              <a:t> </a:t>
            </a:r>
            <a:r>
              <a:rPr sz="1600" b="1" spc="-10" dirty="0">
                <a:latin typeface="Cambria"/>
                <a:cs typeface="Cambria"/>
              </a:rPr>
              <a:t>General </a:t>
            </a:r>
            <a:r>
              <a:rPr sz="1600" b="1" spc="-5" dirty="0">
                <a:latin typeface="Cambria"/>
                <a:cs typeface="Cambria"/>
              </a:rPr>
              <a:t> </a:t>
            </a:r>
            <a:r>
              <a:rPr sz="1600" b="1" spc="-10" dirty="0">
                <a:latin typeface="Cambria"/>
                <a:cs typeface="Cambria"/>
              </a:rPr>
              <a:t>Counsel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25" name="object 25"/>
          <p:cNvSpPr/>
          <p:nvPr/>
        </p:nvSpPr>
        <p:spPr>
          <a:xfrm>
            <a:off x="835977" y="4612792"/>
            <a:ext cx="7632700" cy="175260"/>
          </a:xfrm>
          <a:custGeom>
            <a:avLst/>
            <a:gdLst/>
            <a:ahLst/>
            <a:cxnLst/>
            <a:rect l="l" t="t" r="r" b="b"/>
            <a:pathLst>
              <a:path w="7632700" h="175260">
                <a:moveTo>
                  <a:pt x="7632446" y="0"/>
                </a:moveTo>
                <a:lnTo>
                  <a:pt x="0" y="0"/>
                </a:lnTo>
                <a:lnTo>
                  <a:pt x="0" y="174726"/>
                </a:lnTo>
                <a:lnTo>
                  <a:pt x="7632446" y="174726"/>
                </a:lnTo>
                <a:lnTo>
                  <a:pt x="7632446" y="0"/>
                </a:lnTo>
                <a:close/>
              </a:path>
            </a:pathLst>
          </a:custGeom>
          <a:solidFill>
            <a:srgbClr val="CC1543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6" name="object 26"/>
          <p:cNvSpPr txBox="1"/>
          <p:nvPr/>
        </p:nvSpPr>
        <p:spPr>
          <a:xfrm>
            <a:off x="882192" y="5158866"/>
            <a:ext cx="7324725" cy="51244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604520">
              <a:lnSpc>
                <a:spcPct val="100000"/>
              </a:lnSpc>
              <a:spcBef>
                <a:spcPts val="95"/>
              </a:spcBef>
            </a:pPr>
            <a:r>
              <a:rPr sz="1600" b="1" spc="-5" dirty="0">
                <a:latin typeface="Cambria"/>
                <a:cs typeface="Cambria"/>
              </a:rPr>
              <a:t>Wir</a:t>
            </a:r>
            <a:r>
              <a:rPr sz="1600" b="1" spc="-10" dirty="0">
                <a:latin typeface="Cambria"/>
                <a:cs typeface="Cambria"/>
              </a:rPr>
              <a:t> </a:t>
            </a:r>
            <a:r>
              <a:rPr sz="1600" b="1" spc="-5" dirty="0">
                <a:latin typeface="Cambria"/>
                <a:cs typeface="Cambria"/>
              </a:rPr>
              <a:t>sitzen</a:t>
            </a:r>
            <a:r>
              <a:rPr sz="1600" b="1" spc="-10" dirty="0">
                <a:latin typeface="Cambria"/>
                <a:cs typeface="Cambria"/>
              </a:rPr>
              <a:t> alle</a:t>
            </a:r>
            <a:r>
              <a:rPr sz="1600" b="1" dirty="0">
                <a:latin typeface="Cambria"/>
                <a:cs typeface="Cambria"/>
              </a:rPr>
              <a:t> </a:t>
            </a:r>
            <a:r>
              <a:rPr sz="1600" b="1" spc="-5" dirty="0">
                <a:latin typeface="Cambria"/>
                <a:cs typeface="Cambria"/>
              </a:rPr>
              <a:t>im</a:t>
            </a:r>
            <a:r>
              <a:rPr sz="1600" b="1" dirty="0">
                <a:latin typeface="Cambria"/>
                <a:cs typeface="Cambria"/>
              </a:rPr>
              <a:t> </a:t>
            </a:r>
            <a:r>
              <a:rPr sz="1600" b="1" spc="-5" dirty="0">
                <a:latin typeface="Cambria"/>
                <a:cs typeface="Cambria"/>
              </a:rPr>
              <a:t>selben</a:t>
            </a:r>
            <a:r>
              <a:rPr sz="1600" b="1" dirty="0">
                <a:latin typeface="Cambria"/>
                <a:cs typeface="Cambria"/>
              </a:rPr>
              <a:t> </a:t>
            </a:r>
            <a:r>
              <a:rPr sz="1600" b="1" spc="-5" dirty="0">
                <a:latin typeface="Cambria"/>
                <a:cs typeface="Cambria"/>
              </a:rPr>
              <a:t>Boot</a:t>
            </a:r>
            <a:r>
              <a:rPr sz="1600" b="1" spc="5" dirty="0">
                <a:latin typeface="Cambria"/>
                <a:cs typeface="Cambria"/>
              </a:rPr>
              <a:t> </a:t>
            </a:r>
            <a:r>
              <a:rPr sz="1600" b="1" spc="-10" dirty="0">
                <a:latin typeface="Cambria"/>
                <a:cs typeface="Cambria"/>
              </a:rPr>
              <a:t>und</a:t>
            </a:r>
            <a:r>
              <a:rPr sz="1600" b="1" spc="15" dirty="0">
                <a:latin typeface="Cambria"/>
                <a:cs typeface="Cambria"/>
              </a:rPr>
              <a:t> </a:t>
            </a:r>
            <a:r>
              <a:rPr sz="1600" b="1" spc="-5" dirty="0">
                <a:latin typeface="Cambria"/>
                <a:cs typeface="Cambria"/>
              </a:rPr>
              <a:t>es gibt</a:t>
            </a:r>
            <a:r>
              <a:rPr sz="1600" b="1" spc="10" dirty="0">
                <a:latin typeface="Cambria"/>
                <a:cs typeface="Cambria"/>
              </a:rPr>
              <a:t> </a:t>
            </a:r>
            <a:r>
              <a:rPr sz="1600" b="1" spc="-5" dirty="0">
                <a:latin typeface="Cambria"/>
                <a:cs typeface="Cambria"/>
              </a:rPr>
              <a:t>viele</a:t>
            </a:r>
            <a:r>
              <a:rPr sz="1600" b="1" spc="-15" dirty="0">
                <a:latin typeface="Cambria"/>
                <a:cs typeface="Cambria"/>
              </a:rPr>
              <a:t> </a:t>
            </a:r>
            <a:r>
              <a:rPr sz="1600" b="1" spc="-10" dirty="0">
                <a:latin typeface="Cambria"/>
                <a:cs typeface="Cambria"/>
              </a:rPr>
              <a:t>Möglichkeiten,</a:t>
            </a:r>
            <a:r>
              <a:rPr sz="1600" b="1" dirty="0">
                <a:latin typeface="Cambria"/>
                <a:cs typeface="Cambria"/>
              </a:rPr>
              <a:t> </a:t>
            </a:r>
            <a:r>
              <a:rPr sz="1600" b="1" spc="-10" dirty="0">
                <a:latin typeface="Cambria"/>
                <a:cs typeface="Cambria"/>
              </a:rPr>
              <a:t>um </a:t>
            </a:r>
            <a:r>
              <a:rPr sz="1600" b="1" spc="-5" dirty="0">
                <a:latin typeface="Cambria"/>
                <a:cs typeface="Cambria"/>
              </a:rPr>
              <a:t> </a:t>
            </a:r>
            <a:r>
              <a:rPr sz="1600" b="1" spc="-10" dirty="0">
                <a:latin typeface="Cambria"/>
                <a:cs typeface="Cambria"/>
              </a:rPr>
              <a:t>Herausforderungen</a:t>
            </a:r>
            <a:r>
              <a:rPr sz="1600" b="1" spc="50" dirty="0">
                <a:latin typeface="Cambria"/>
                <a:cs typeface="Cambria"/>
              </a:rPr>
              <a:t> </a:t>
            </a:r>
            <a:r>
              <a:rPr sz="1600" b="1" spc="-5" dirty="0">
                <a:latin typeface="Cambria"/>
                <a:cs typeface="Cambria"/>
              </a:rPr>
              <a:t>zu</a:t>
            </a:r>
            <a:r>
              <a:rPr sz="1600" b="1" dirty="0">
                <a:latin typeface="Cambria"/>
                <a:cs typeface="Cambria"/>
              </a:rPr>
              <a:t> </a:t>
            </a:r>
            <a:r>
              <a:rPr sz="1600" b="1" spc="-10" dirty="0">
                <a:latin typeface="Cambria"/>
                <a:cs typeface="Cambria"/>
              </a:rPr>
              <a:t>begegnen</a:t>
            </a:r>
            <a:r>
              <a:rPr sz="1600" b="1" spc="30" dirty="0">
                <a:latin typeface="Cambria"/>
                <a:cs typeface="Cambria"/>
              </a:rPr>
              <a:t> </a:t>
            </a:r>
            <a:r>
              <a:rPr sz="1600" b="1" spc="-5" dirty="0">
                <a:latin typeface="Cambria"/>
                <a:cs typeface="Cambria"/>
              </a:rPr>
              <a:t>-</a:t>
            </a:r>
            <a:r>
              <a:rPr sz="1600" b="1" spc="5" dirty="0">
                <a:latin typeface="Cambria"/>
                <a:cs typeface="Cambria"/>
              </a:rPr>
              <a:t> </a:t>
            </a:r>
            <a:r>
              <a:rPr sz="1600" b="1" spc="-10" dirty="0">
                <a:latin typeface="Cambria"/>
                <a:cs typeface="Cambria"/>
              </a:rPr>
              <a:t>also</a:t>
            </a:r>
            <a:r>
              <a:rPr sz="1600" b="1" spc="20" dirty="0">
                <a:latin typeface="Cambria"/>
                <a:cs typeface="Cambria"/>
              </a:rPr>
              <a:t> </a:t>
            </a:r>
            <a:r>
              <a:rPr sz="1600" b="1" spc="-10" dirty="0">
                <a:latin typeface="Cambria"/>
                <a:cs typeface="Cambria"/>
              </a:rPr>
              <a:t>bitte</a:t>
            </a:r>
            <a:r>
              <a:rPr sz="1600" b="1" spc="10" dirty="0">
                <a:latin typeface="Cambria"/>
                <a:cs typeface="Cambria"/>
              </a:rPr>
              <a:t> </a:t>
            </a:r>
            <a:r>
              <a:rPr sz="1600" b="1" spc="-10" dirty="0">
                <a:latin typeface="Cambria"/>
                <a:cs typeface="Cambria"/>
              </a:rPr>
              <a:t>stellen</a:t>
            </a:r>
            <a:r>
              <a:rPr sz="1600" b="1" spc="5" dirty="0">
                <a:latin typeface="Cambria"/>
                <a:cs typeface="Cambria"/>
              </a:rPr>
              <a:t> </a:t>
            </a:r>
            <a:r>
              <a:rPr sz="1600" b="1" spc="-10" dirty="0">
                <a:latin typeface="Cambria"/>
                <a:cs typeface="Cambria"/>
              </a:rPr>
              <a:t>Sie</a:t>
            </a:r>
            <a:r>
              <a:rPr sz="1600" b="1" spc="15" dirty="0">
                <a:latin typeface="Cambria"/>
                <a:cs typeface="Cambria"/>
              </a:rPr>
              <a:t> </a:t>
            </a:r>
            <a:r>
              <a:rPr sz="1600" b="1" spc="-20" dirty="0">
                <a:latin typeface="Cambria"/>
                <a:cs typeface="Cambria"/>
              </a:rPr>
              <a:t>Fragen</a:t>
            </a:r>
            <a:r>
              <a:rPr sz="1600" b="1" spc="35" dirty="0">
                <a:latin typeface="Cambria"/>
                <a:cs typeface="Cambria"/>
              </a:rPr>
              <a:t> </a:t>
            </a:r>
            <a:r>
              <a:rPr sz="1600" b="1" spc="-10" dirty="0">
                <a:latin typeface="Cambria"/>
                <a:cs typeface="Cambria"/>
              </a:rPr>
              <a:t>und</a:t>
            </a:r>
            <a:r>
              <a:rPr sz="1600" b="1" spc="15" dirty="0">
                <a:latin typeface="Cambria"/>
                <a:cs typeface="Cambria"/>
              </a:rPr>
              <a:t> </a:t>
            </a:r>
            <a:r>
              <a:rPr sz="1600" b="1" spc="-5" dirty="0">
                <a:latin typeface="Cambria"/>
                <a:cs typeface="Cambria"/>
              </a:rPr>
              <a:t>„Speak</a:t>
            </a:r>
            <a:r>
              <a:rPr sz="1600" b="1" spc="35" dirty="0">
                <a:latin typeface="Cambria"/>
                <a:cs typeface="Cambria"/>
              </a:rPr>
              <a:t> </a:t>
            </a:r>
            <a:r>
              <a:rPr sz="1600" b="1" spc="-15" dirty="0">
                <a:latin typeface="Cambria"/>
                <a:cs typeface="Cambria"/>
              </a:rPr>
              <a:t>Up“!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529844" y="6417455"/>
            <a:ext cx="1272540" cy="320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000" spc="-5" dirty="0">
                <a:solidFill>
                  <a:srgbClr val="7E7E7E"/>
                </a:solidFill>
                <a:latin typeface="Arial"/>
                <a:cs typeface="Arial"/>
              </a:rPr>
              <a:t>VERTRAULICHES </a:t>
            </a:r>
            <a:r>
              <a:rPr sz="100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7E7E7E"/>
                </a:solidFill>
                <a:latin typeface="Arial"/>
                <a:cs typeface="Arial"/>
              </a:rPr>
              <a:t>MATERIAL</a:t>
            </a:r>
            <a:r>
              <a:rPr sz="1000" spc="-4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7E7E7E"/>
                </a:solidFill>
                <a:latin typeface="Arial"/>
                <a:cs typeface="Arial"/>
              </a:rPr>
              <a:t>VON</a:t>
            </a:r>
            <a:r>
              <a:rPr sz="1000" spc="-4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7E7E7E"/>
                </a:solidFill>
                <a:latin typeface="Arial"/>
                <a:cs typeface="Arial"/>
              </a:rPr>
              <a:t>MTS</a:t>
            </a:r>
            <a:endParaRPr sz="1000">
              <a:latin typeface="Arial"/>
              <a:cs typeface="Arial"/>
            </a:endParaRPr>
          </a:p>
        </p:txBody>
      </p:sp>
      <p:sp>
        <p:nvSpPr>
          <p:cNvPr id="28" name="object 2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U</a:t>
            </a:r>
            <a:r>
              <a:rPr spc="95" dirty="0"/>
              <a:t> </a:t>
            </a:r>
            <a:r>
              <a:rPr dirty="0"/>
              <a:t>N</a:t>
            </a:r>
            <a:r>
              <a:rPr spc="100" dirty="0"/>
              <a:t> </a:t>
            </a:r>
            <a:r>
              <a:rPr dirty="0"/>
              <a:t>T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R</a:t>
            </a:r>
            <a:r>
              <a:rPr spc="100" dirty="0"/>
              <a:t> </a:t>
            </a:r>
            <a:r>
              <a:rPr dirty="0"/>
              <a:t>N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H</a:t>
            </a:r>
            <a:r>
              <a:rPr spc="100" dirty="0"/>
              <a:t> </a:t>
            </a:r>
            <a:r>
              <a:rPr dirty="0"/>
              <a:t>M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N</a:t>
            </a:r>
          </a:p>
        </p:txBody>
      </p:sp>
      <p:sp>
        <p:nvSpPr>
          <p:cNvPr id="32" name="object 9">
            <a:extLst>
              <a:ext uri="{FF2B5EF4-FFF2-40B4-BE49-F238E27FC236}">
                <a16:creationId xmlns:a16="http://schemas.microsoft.com/office/drawing/2014/main" id="{5CC3667D-D307-497D-9903-B0D28041FE05}"/>
              </a:ext>
            </a:extLst>
          </p:cNvPr>
          <p:cNvSpPr txBox="1">
            <a:spLocks/>
          </p:cNvSpPr>
          <p:nvPr/>
        </p:nvSpPr>
        <p:spPr>
          <a:xfrm>
            <a:off x="423163" y="120505"/>
            <a:ext cx="5361940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>
            <a:lvl1pPr>
              <a:defRPr sz="2400" b="1" i="0">
                <a:solidFill>
                  <a:schemeClr val="bg1"/>
                </a:solidFill>
                <a:latin typeface="Cambria"/>
                <a:ea typeface="+mj-ea"/>
                <a:cs typeface="Cambria"/>
              </a:defRPr>
            </a:lvl1pPr>
          </a:lstStyle>
          <a:p>
            <a:pPr marL="12700">
              <a:spcBef>
                <a:spcPts val="100"/>
              </a:spcBef>
            </a:pPr>
            <a:r>
              <a:rPr lang="de-DE" b="0" kern="0" dirty="0">
                <a:solidFill>
                  <a:srgbClr val="C00000"/>
                </a:solidFill>
              </a:rPr>
              <a:t>Der</a:t>
            </a:r>
            <a:r>
              <a:rPr lang="de-DE" b="0" kern="0" spc="-15" dirty="0">
                <a:solidFill>
                  <a:srgbClr val="C00000"/>
                </a:solidFill>
              </a:rPr>
              <a:t> </a:t>
            </a:r>
            <a:r>
              <a:rPr lang="de-DE" b="0" kern="0" spc="-25" dirty="0">
                <a:solidFill>
                  <a:srgbClr val="C00000"/>
                </a:solidFill>
              </a:rPr>
              <a:t>Foreign</a:t>
            </a:r>
            <a:r>
              <a:rPr lang="de-DE" b="0" kern="0" dirty="0">
                <a:solidFill>
                  <a:srgbClr val="C00000"/>
                </a:solidFill>
              </a:rPr>
              <a:t> </a:t>
            </a:r>
            <a:r>
              <a:rPr lang="de-DE" b="0" kern="0" spc="-10" dirty="0">
                <a:solidFill>
                  <a:srgbClr val="C00000"/>
                </a:solidFill>
              </a:rPr>
              <a:t>Corrupt</a:t>
            </a:r>
            <a:r>
              <a:rPr lang="de-DE" b="0" kern="0" spc="-5" dirty="0">
                <a:solidFill>
                  <a:srgbClr val="C00000"/>
                </a:solidFill>
              </a:rPr>
              <a:t> </a:t>
            </a:r>
            <a:r>
              <a:rPr lang="de-DE" b="0" kern="0" spc="-10" dirty="0">
                <a:solidFill>
                  <a:srgbClr val="C00000"/>
                </a:solidFill>
              </a:rPr>
              <a:t>Practices</a:t>
            </a:r>
            <a:r>
              <a:rPr lang="de-DE" b="0" kern="0" spc="-20" dirty="0">
                <a:solidFill>
                  <a:srgbClr val="C00000"/>
                </a:solidFill>
              </a:rPr>
              <a:t> </a:t>
            </a:r>
            <a:r>
              <a:rPr lang="de-DE" b="0" kern="0" spc="-15" dirty="0">
                <a:solidFill>
                  <a:srgbClr val="C00000"/>
                </a:solidFill>
              </a:rPr>
              <a:t>Act </a:t>
            </a:r>
            <a:r>
              <a:rPr lang="de-DE" b="0" kern="0" spc="-45" dirty="0">
                <a:solidFill>
                  <a:srgbClr val="C00000"/>
                </a:solidFill>
              </a:rPr>
              <a:t>(FCPA)</a:t>
            </a:r>
            <a:br>
              <a:rPr lang="de-DE" kern="0" spc="-5" dirty="0">
                <a:solidFill>
                  <a:srgbClr val="C00000"/>
                </a:solidFill>
              </a:rPr>
            </a:br>
            <a:r>
              <a:rPr lang="de-DE" sz="2000" b="0" i="1" kern="0" spc="-5" dirty="0">
                <a:solidFill>
                  <a:srgbClr val="C00000"/>
                </a:solidFill>
              </a:rPr>
              <a:t>Wie</a:t>
            </a:r>
            <a:r>
              <a:rPr lang="de-DE" sz="2000" b="0" i="1" kern="0" spc="-25" dirty="0">
                <a:solidFill>
                  <a:srgbClr val="C00000"/>
                </a:solidFill>
              </a:rPr>
              <a:t> </a:t>
            </a:r>
            <a:r>
              <a:rPr lang="de-DE" sz="2000" b="0" i="1" kern="0" dirty="0">
                <a:solidFill>
                  <a:srgbClr val="C00000"/>
                </a:solidFill>
              </a:rPr>
              <a:t>ein</a:t>
            </a:r>
            <a:r>
              <a:rPr lang="de-DE" sz="2000" b="0" i="1" kern="0" spc="-15" dirty="0">
                <a:solidFill>
                  <a:srgbClr val="C00000"/>
                </a:solidFill>
              </a:rPr>
              <a:t> </a:t>
            </a:r>
            <a:r>
              <a:rPr lang="de-DE" sz="2000" b="0" i="1" kern="0" spc="-30" dirty="0">
                <a:solidFill>
                  <a:srgbClr val="C00000"/>
                </a:solidFill>
              </a:rPr>
              <a:t>Vorfall</a:t>
            </a:r>
            <a:r>
              <a:rPr lang="de-DE" sz="2000" b="0" i="1" kern="0" spc="-20" dirty="0">
                <a:solidFill>
                  <a:srgbClr val="C00000"/>
                </a:solidFill>
              </a:rPr>
              <a:t> </a:t>
            </a:r>
            <a:r>
              <a:rPr lang="de-DE" sz="2000" b="0" i="1" kern="0" spc="-5" dirty="0">
                <a:solidFill>
                  <a:srgbClr val="C00000"/>
                </a:solidFill>
              </a:rPr>
              <a:t>gemeldet</a:t>
            </a:r>
            <a:r>
              <a:rPr lang="de-DE" sz="2000" b="0" i="1" kern="0" spc="-15" dirty="0">
                <a:solidFill>
                  <a:srgbClr val="C00000"/>
                </a:solidFill>
              </a:rPr>
              <a:t> </a:t>
            </a:r>
            <a:r>
              <a:rPr lang="de-DE" sz="2000" b="0" i="1" kern="0" spc="-20" dirty="0">
                <a:solidFill>
                  <a:srgbClr val="C00000"/>
                </a:solidFill>
              </a:rPr>
              <a:t>werden</a:t>
            </a:r>
            <a:r>
              <a:rPr lang="de-DE" sz="2000" b="0" i="1" kern="0" spc="-5" dirty="0">
                <a:solidFill>
                  <a:srgbClr val="C00000"/>
                </a:solidFill>
              </a:rPr>
              <a:t> </a:t>
            </a:r>
            <a:r>
              <a:rPr lang="de-DE" sz="2000" b="0" i="1" kern="0" dirty="0">
                <a:solidFill>
                  <a:srgbClr val="C00000"/>
                </a:solidFill>
              </a:rPr>
              <a:t>kann</a:t>
            </a:r>
          </a:p>
        </p:txBody>
      </p:sp>
      <p:sp>
        <p:nvSpPr>
          <p:cNvPr id="33" name="TextBox 32">
            <a:extLst>
              <a:ext uri="{FF2B5EF4-FFF2-40B4-BE49-F238E27FC236}">
                <a16:creationId xmlns:a16="http://schemas.microsoft.com/office/drawing/2014/main" id="{89566435-E68B-4947-A36A-425CA1D45B18}"/>
              </a:ext>
            </a:extLst>
          </p:cNvPr>
          <p:cNvSpPr txBox="1"/>
          <p:nvPr/>
        </p:nvSpPr>
        <p:spPr>
          <a:xfrm>
            <a:off x="8668765" y="6371793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16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855980" y="1371041"/>
            <a:ext cx="7522209" cy="3314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C00000"/>
                </a:solidFill>
                <a:latin typeface="Cambria"/>
                <a:cs typeface="Cambria"/>
              </a:rPr>
              <a:t>Jetzt</a:t>
            </a:r>
            <a:r>
              <a:rPr sz="2000" b="1" spc="-2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C00000"/>
                </a:solidFill>
                <a:latin typeface="Cambria"/>
                <a:cs typeface="Cambria"/>
              </a:rPr>
              <a:t>am</a:t>
            </a:r>
            <a:r>
              <a:rPr sz="2000" b="1" spc="-1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C00000"/>
                </a:solidFill>
                <a:latin typeface="Cambria"/>
                <a:cs typeface="Cambria"/>
              </a:rPr>
              <a:t>Ende</a:t>
            </a:r>
            <a:r>
              <a:rPr sz="2000" b="1" spc="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C00000"/>
                </a:solidFill>
                <a:latin typeface="Cambria"/>
                <a:cs typeface="Cambria"/>
              </a:rPr>
              <a:t>dieser</a:t>
            </a:r>
            <a:r>
              <a:rPr sz="2000" b="1" spc="-2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000" b="1" spc="-5" dirty="0">
                <a:solidFill>
                  <a:srgbClr val="C00000"/>
                </a:solidFill>
                <a:latin typeface="Cambria"/>
                <a:cs typeface="Cambria"/>
              </a:rPr>
              <a:t>Fortbildungsmaßnahme,</a:t>
            </a:r>
            <a:r>
              <a:rPr sz="2000" b="1" spc="-3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C00000"/>
                </a:solidFill>
                <a:latin typeface="Cambria"/>
                <a:cs typeface="Cambria"/>
              </a:rPr>
              <a:t>denken</a:t>
            </a:r>
            <a:r>
              <a:rPr sz="2000" b="1" spc="-1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C00000"/>
                </a:solidFill>
                <a:latin typeface="Cambria"/>
                <a:cs typeface="Cambria"/>
              </a:rPr>
              <a:t>Sie</a:t>
            </a:r>
            <a:r>
              <a:rPr sz="2000" b="1" spc="-1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000" b="1" spc="-5" dirty="0">
                <a:solidFill>
                  <a:srgbClr val="C00000"/>
                </a:solidFill>
                <a:latin typeface="Cambria"/>
                <a:cs typeface="Cambria"/>
              </a:rPr>
              <a:t>daran: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29844" y="6417455"/>
            <a:ext cx="1272540" cy="320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000" spc="-5" dirty="0">
                <a:solidFill>
                  <a:srgbClr val="7E7E7E"/>
                </a:solidFill>
                <a:latin typeface="Arial"/>
                <a:cs typeface="Arial"/>
              </a:rPr>
              <a:t>VERTRAULICHES </a:t>
            </a:r>
            <a:r>
              <a:rPr sz="100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7E7E7E"/>
                </a:solidFill>
                <a:latin typeface="Arial"/>
                <a:cs typeface="Arial"/>
              </a:rPr>
              <a:t>MATERIAL</a:t>
            </a:r>
            <a:r>
              <a:rPr sz="1000" spc="-4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7E7E7E"/>
                </a:solidFill>
                <a:latin typeface="Arial"/>
                <a:cs typeface="Arial"/>
              </a:rPr>
              <a:t>VON</a:t>
            </a:r>
            <a:r>
              <a:rPr sz="1000" spc="-4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7E7E7E"/>
                </a:solidFill>
                <a:latin typeface="Arial"/>
                <a:cs typeface="Arial"/>
              </a:rPr>
              <a:t>MTS</a:t>
            </a:r>
            <a:endParaRPr sz="1000">
              <a:latin typeface="Arial"/>
              <a:cs typeface="Arial"/>
            </a:endParaRPr>
          </a:p>
        </p:txBody>
      </p:sp>
      <p:sp>
        <p:nvSpPr>
          <p:cNvPr id="11" name="object 11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U</a:t>
            </a:r>
            <a:r>
              <a:rPr spc="95" dirty="0"/>
              <a:t> </a:t>
            </a:r>
            <a:r>
              <a:rPr dirty="0"/>
              <a:t>N</a:t>
            </a:r>
            <a:r>
              <a:rPr spc="100" dirty="0"/>
              <a:t> </a:t>
            </a:r>
            <a:r>
              <a:rPr dirty="0"/>
              <a:t>T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R</a:t>
            </a:r>
            <a:r>
              <a:rPr spc="100" dirty="0"/>
              <a:t> </a:t>
            </a:r>
            <a:r>
              <a:rPr dirty="0"/>
              <a:t>N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H</a:t>
            </a:r>
            <a:r>
              <a:rPr spc="100" dirty="0"/>
              <a:t> </a:t>
            </a:r>
            <a:r>
              <a:rPr dirty="0"/>
              <a:t>M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6660515" y="2623439"/>
            <a:ext cx="2194560" cy="2926080"/>
          </a:xfrm>
          <a:prstGeom prst="rect">
            <a:avLst/>
          </a:prstGeom>
          <a:solidFill>
            <a:srgbClr val="7E7E7E"/>
          </a:solidFill>
        </p:spPr>
        <p:txBody>
          <a:bodyPr vert="horz" wrap="square" lIns="0" tIns="39369" rIns="0" bIns="0" rtlCol="0">
            <a:spAutoFit/>
          </a:bodyPr>
          <a:lstStyle/>
          <a:p>
            <a:pPr marL="2540" algn="ctr">
              <a:lnSpc>
                <a:spcPct val="100000"/>
              </a:lnSpc>
              <a:spcBef>
                <a:spcPts val="309"/>
              </a:spcBef>
            </a:pPr>
            <a:r>
              <a:rPr sz="2000" b="1" spc="-5" dirty="0">
                <a:solidFill>
                  <a:srgbClr val="FFFFFF"/>
                </a:solidFill>
                <a:latin typeface="Cambria"/>
                <a:cs typeface="Cambria"/>
              </a:rPr>
              <a:t>UNSERE</a:t>
            </a:r>
            <a:endParaRPr sz="2000">
              <a:latin typeface="Cambria"/>
              <a:cs typeface="Cambria"/>
            </a:endParaRPr>
          </a:p>
          <a:p>
            <a:pPr marL="1270" algn="ctr">
              <a:lnSpc>
                <a:spcPct val="100000"/>
              </a:lnSpc>
            </a:pPr>
            <a:r>
              <a:rPr sz="2000" b="1" spc="-5" dirty="0">
                <a:solidFill>
                  <a:srgbClr val="FFFFFF"/>
                </a:solidFill>
                <a:latin typeface="Cambria"/>
                <a:cs typeface="Cambria"/>
              </a:rPr>
              <a:t>VERPFLICHTUNG</a:t>
            </a:r>
            <a:endParaRPr sz="2000">
              <a:latin typeface="Cambria"/>
              <a:cs typeface="Cambria"/>
            </a:endParaRPr>
          </a:p>
          <a:p>
            <a:pPr marL="101600" marR="94615" indent="1905" algn="ctr">
              <a:lnSpc>
                <a:spcPct val="100000"/>
              </a:lnSpc>
              <a:spcBef>
                <a:spcPts val="20"/>
              </a:spcBef>
            </a:pPr>
            <a:r>
              <a:rPr sz="1200" spc="-5" dirty="0">
                <a:solidFill>
                  <a:srgbClr val="FFFFFF"/>
                </a:solidFill>
                <a:latin typeface="Cambria"/>
                <a:cs typeface="Cambria"/>
              </a:rPr>
              <a:t>MTS geht engagiert gegen </a:t>
            </a:r>
            <a:r>
              <a:rPr sz="12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mbria"/>
                <a:cs typeface="Cambria"/>
              </a:rPr>
              <a:t>Bestechung und Korruption </a:t>
            </a:r>
            <a:r>
              <a:rPr sz="12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200" spc="-40" dirty="0">
                <a:solidFill>
                  <a:srgbClr val="FFFFFF"/>
                </a:solidFill>
                <a:latin typeface="Cambria"/>
                <a:cs typeface="Cambria"/>
              </a:rPr>
              <a:t>vor.</a:t>
            </a:r>
            <a:r>
              <a:rPr sz="1200" spc="3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mbria"/>
                <a:cs typeface="Cambria"/>
              </a:rPr>
              <a:t>Wir</a:t>
            </a:r>
            <a:r>
              <a:rPr sz="1200" spc="-2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mbria"/>
                <a:cs typeface="Cambria"/>
              </a:rPr>
              <a:t>müssen</a:t>
            </a:r>
            <a:r>
              <a:rPr sz="1200" spc="-1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mbria"/>
                <a:cs typeface="Cambria"/>
              </a:rPr>
              <a:t>weltweit</a:t>
            </a:r>
            <a:r>
              <a:rPr sz="1200" spc="-3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mbria"/>
                <a:cs typeface="Cambria"/>
              </a:rPr>
              <a:t>eine </a:t>
            </a:r>
            <a:r>
              <a:rPr sz="1200" spc="-25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mbria"/>
                <a:cs typeface="Cambria"/>
              </a:rPr>
              <a:t>Vielzahl</a:t>
            </a:r>
            <a:r>
              <a:rPr sz="1200" spc="1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mbria"/>
                <a:cs typeface="Cambria"/>
              </a:rPr>
              <a:t>von</a:t>
            </a:r>
            <a:r>
              <a:rPr sz="1200" spc="-5" dirty="0">
                <a:solidFill>
                  <a:srgbClr val="FFFFFF"/>
                </a:solidFill>
                <a:latin typeface="Cambria"/>
                <a:cs typeface="Cambria"/>
              </a:rPr>
              <a:t> internationalen </a:t>
            </a:r>
            <a:r>
              <a:rPr sz="12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mbria"/>
                <a:cs typeface="Cambria"/>
              </a:rPr>
              <a:t>Gesetzen</a:t>
            </a:r>
            <a:r>
              <a:rPr sz="1200" spc="-1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mbria"/>
                <a:cs typeface="Cambria"/>
              </a:rPr>
              <a:t>zur</a:t>
            </a:r>
            <a:r>
              <a:rPr sz="1200" spc="1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mbria"/>
                <a:cs typeface="Cambria"/>
              </a:rPr>
              <a:t>Bekämpfung</a:t>
            </a:r>
            <a:r>
              <a:rPr sz="12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mbria"/>
                <a:cs typeface="Cambria"/>
              </a:rPr>
              <a:t>von </a:t>
            </a:r>
            <a:r>
              <a:rPr sz="1200" spc="-25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mbria"/>
                <a:cs typeface="Cambria"/>
              </a:rPr>
              <a:t>Korruption und Bestechung </a:t>
            </a:r>
            <a:r>
              <a:rPr sz="12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mbria"/>
                <a:cs typeface="Cambria"/>
              </a:rPr>
              <a:t>beachten.</a:t>
            </a:r>
            <a:r>
              <a:rPr sz="12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mbria"/>
                <a:cs typeface="Cambria"/>
              </a:rPr>
              <a:t>Wir fühlen uns den </a:t>
            </a:r>
            <a:r>
              <a:rPr sz="12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mbria"/>
                <a:cs typeface="Cambria"/>
              </a:rPr>
              <a:t>höchsten </a:t>
            </a:r>
            <a:r>
              <a:rPr sz="1200" dirty="0">
                <a:solidFill>
                  <a:srgbClr val="FFFFFF"/>
                </a:solidFill>
                <a:latin typeface="Cambria"/>
                <a:cs typeface="Cambria"/>
              </a:rPr>
              <a:t>Maßstäben </a:t>
            </a:r>
            <a:r>
              <a:rPr sz="1200" spc="-5" dirty="0">
                <a:solidFill>
                  <a:srgbClr val="FFFFFF"/>
                </a:solidFill>
                <a:latin typeface="Cambria"/>
                <a:cs typeface="Cambria"/>
              </a:rPr>
              <a:t>an </a:t>
            </a:r>
            <a:r>
              <a:rPr sz="1200" dirty="0">
                <a:solidFill>
                  <a:srgbClr val="FFFFFF"/>
                </a:solidFill>
                <a:latin typeface="Cambria"/>
                <a:cs typeface="Cambria"/>
              </a:rPr>
              <a:t>ein </a:t>
            </a:r>
            <a:r>
              <a:rPr sz="1200" spc="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200" dirty="0">
                <a:solidFill>
                  <a:srgbClr val="FFFFFF"/>
                </a:solidFill>
                <a:latin typeface="Cambria"/>
                <a:cs typeface="Cambria"/>
              </a:rPr>
              <a:t>ethisch </a:t>
            </a:r>
            <a:r>
              <a:rPr sz="1200" spc="-10" dirty="0">
                <a:solidFill>
                  <a:srgbClr val="FFFFFF"/>
                </a:solidFill>
                <a:latin typeface="Cambria"/>
                <a:cs typeface="Cambria"/>
              </a:rPr>
              <a:t>einwandfreies </a:t>
            </a:r>
            <a:r>
              <a:rPr sz="1200" spc="-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200" spc="-15" dirty="0">
                <a:solidFill>
                  <a:srgbClr val="FFFFFF"/>
                </a:solidFill>
                <a:latin typeface="Cambria"/>
                <a:cs typeface="Cambria"/>
              </a:rPr>
              <a:t>Verhalten</a:t>
            </a:r>
            <a:r>
              <a:rPr sz="1200" spc="-5" dirty="0">
                <a:solidFill>
                  <a:srgbClr val="FFFFFF"/>
                </a:solidFill>
                <a:latin typeface="Cambria"/>
                <a:cs typeface="Cambria"/>
              </a:rPr>
              <a:t> und der</a:t>
            </a:r>
            <a:r>
              <a:rPr sz="1200" spc="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mbria"/>
                <a:cs typeface="Cambria"/>
              </a:rPr>
              <a:t>vollen </a:t>
            </a:r>
            <a:r>
              <a:rPr sz="1200" spc="-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200" dirty="0">
                <a:solidFill>
                  <a:srgbClr val="FFFFFF"/>
                </a:solidFill>
                <a:latin typeface="Cambria"/>
                <a:cs typeface="Cambria"/>
              </a:rPr>
              <a:t>Einhaltung </a:t>
            </a:r>
            <a:r>
              <a:rPr sz="1200" spc="-5" dirty="0">
                <a:solidFill>
                  <a:srgbClr val="FFFFFF"/>
                </a:solidFill>
                <a:latin typeface="Cambria"/>
                <a:cs typeface="Cambria"/>
              </a:rPr>
              <a:t>dieser Gesetze </a:t>
            </a:r>
            <a:r>
              <a:rPr sz="12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mbria"/>
                <a:cs typeface="Cambria"/>
              </a:rPr>
              <a:t>kompromisslos</a:t>
            </a:r>
            <a:r>
              <a:rPr sz="1200" spc="-1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mbria"/>
                <a:cs typeface="Cambria"/>
              </a:rPr>
              <a:t>verpflichtet.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66115" y="2290317"/>
            <a:ext cx="546608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4965" marR="5080" indent="-342900">
              <a:lnSpc>
                <a:spcPct val="100000"/>
              </a:lnSpc>
              <a:spcBef>
                <a:spcPts val="95"/>
              </a:spcBef>
              <a:buClr>
                <a:srgbClr val="CC1543"/>
              </a:buClr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1600" b="1" spc="-5" dirty="0">
                <a:latin typeface="Cambria"/>
                <a:cs typeface="Cambria"/>
              </a:rPr>
              <a:t>Bestechen</a:t>
            </a:r>
            <a:r>
              <a:rPr sz="1600" b="1" dirty="0">
                <a:latin typeface="Cambria"/>
                <a:cs typeface="Cambria"/>
              </a:rPr>
              <a:t> </a:t>
            </a:r>
            <a:r>
              <a:rPr sz="1600" b="1" spc="-10" dirty="0">
                <a:latin typeface="Cambria"/>
                <a:cs typeface="Cambria"/>
              </a:rPr>
              <a:t>Sie</a:t>
            </a:r>
            <a:r>
              <a:rPr sz="1600" b="1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Regierungsbeamte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weder</a:t>
            </a:r>
            <a:r>
              <a:rPr sz="1600" spc="-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unmittelbar</a:t>
            </a:r>
            <a:r>
              <a:rPr sz="1600" spc="4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noch </a:t>
            </a:r>
            <a:r>
              <a:rPr sz="1600" spc="-33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mittelbar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zu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einem </a:t>
            </a:r>
            <a:r>
              <a:rPr sz="1600" spc="-10" dirty="0">
                <a:latin typeface="Cambria"/>
                <a:cs typeface="Cambria"/>
              </a:rPr>
              <a:t>unzulässigen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Zweck.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6115" y="3119754"/>
            <a:ext cx="3235325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CC1543"/>
              </a:buClr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1600" b="1" spc="-10" dirty="0">
                <a:latin typeface="Cambria"/>
                <a:cs typeface="Cambria"/>
              </a:rPr>
              <a:t>Führen</a:t>
            </a:r>
            <a:r>
              <a:rPr sz="1600" b="1" spc="10" dirty="0">
                <a:latin typeface="Cambria"/>
                <a:cs typeface="Cambria"/>
              </a:rPr>
              <a:t> </a:t>
            </a:r>
            <a:r>
              <a:rPr sz="1600" b="1" spc="-10" dirty="0">
                <a:latin typeface="Cambria"/>
                <a:cs typeface="Cambria"/>
              </a:rPr>
              <a:t>Sie </a:t>
            </a:r>
            <a:r>
              <a:rPr sz="1600" b="1" spc="-5" dirty="0">
                <a:latin typeface="Cambria"/>
                <a:cs typeface="Cambria"/>
              </a:rPr>
              <a:t>sorgfältig</a:t>
            </a:r>
            <a:r>
              <a:rPr sz="1600" b="1" spc="30" dirty="0">
                <a:latin typeface="Cambria"/>
                <a:cs typeface="Cambria"/>
              </a:rPr>
              <a:t> </a:t>
            </a:r>
            <a:r>
              <a:rPr sz="1600" b="1" spc="-10" dirty="0">
                <a:latin typeface="Cambria"/>
                <a:cs typeface="Cambria"/>
              </a:rPr>
              <a:t>Nachweis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66115" y="3704971"/>
            <a:ext cx="5487670" cy="51308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CC1543"/>
              </a:buClr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1600" b="1" spc="-5" dirty="0">
                <a:latin typeface="Cambria"/>
                <a:cs typeface="Cambria"/>
              </a:rPr>
              <a:t>Stellen </a:t>
            </a:r>
            <a:r>
              <a:rPr sz="1600" b="1" spc="-10" dirty="0">
                <a:latin typeface="Cambria"/>
                <a:cs typeface="Cambria"/>
              </a:rPr>
              <a:t>Sie</a:t>
            </a:r>
            <a:r>
              <a:rPr sz="1600" b="1" dirty="0">
                <a:latin typeface="Cambria"/>
                <a:cs typeface="Cambria"/>
              </a:rPr>
              <a:t> </a:t>
            </a:r>
            <a:r>
              <a:rPr sz="1600" b="1" spc="-5" dirty="0">
                <a:latin typeface="Cambria"/>
                <a:cs typeface="Cambria"/>
              </a:rPr>
              <a:t>sicher,</a:t>
            </a:r>
            <a:r>
              <a:rPr sz="1600" b="1" spc="20" dirty="0">
                <a:latin typeface="Cambria"/>
                <a:cs typeface="Cambria"/>
              </a:rPr>
              <a:t> </a:t>
            </a:r>
            <a:r>
              <a:rPr sz="1600" b="1" spc="-10" dirty="0">
                <a:latin typeface="Cambria"/>
                <a:cs typeface="Cambria"/>
              </a:rPr>
              <a:t>dass</a:t>
            </a:r>
            <a:r>
              <a:rPr sz="1600" b="1" spc="15" dirty="0">
                <a:latin typeface="Cambria"/>
                <a:cs typeface="Cambria"/>
              </a:rPr>
              <a:t> </a:t>
            </a:r>
            <a:r>
              <a:rPr sz="1600" b="1" spc="-10" dirty="0">
                <a:latin typeface="Cambria"/>
                <a:cs typeface="Cambria"/>
              </a:rPr>
              <a:t>die</a:t>
            </a:r>
            <a:r>
              <a:rPr sz="1600" b="1" spc="5" dirty="0">
                <a:latin typeface="Cambria"/>
                <a:cs typeface="Cambria"/>
              </a:rPr>
              <a:t> </a:t>
            </a:r>
            <a:r>
              <a:rPr sz="1600" b="1" spc="-10" dirty="0">
                <a:latin typeface="Cambria"/>
                <a:cs typeface="Cambria"/>
              </a:rPr>
              <a:t>Sorgfaltspflicht</a:t>
            </a:r>
            <a:r>
              <a:rPr sz="1600" b="1" spc="7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vor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der</a:t>
            </a:r>
            <a:endParaRPr sz="1600">
              <a:latin typeface="Cambria"/>
              <a:cs typeface="Cambria"/>
            </a:endParaRPr>
          </a:p>
          <a:p>
            <a:pPr marL="354965">
              <a:lnSpc>
                <a:spcPct val="100000"/>
              </a:lnSpc>
            </a:pPr>
            <a:r>
              <a:rPr sz="1600" spc="-5" dirty="0">
                <a:latin typeface="Cambria"/>
                <a:cs typeface="Cambria"/>
              </a:rPr>
              <a:t>Zusammenarbeit</a:t>
            </a:r>
            <a:r>
              <a:rPr sz="1600" spc="4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mit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unbekannten</a:t>
            </a:r>
            <a:r>
              <a:rPr sz="1600" spc="-5" dirty="0">
                <a:latin typeface="Cambria"/>
                <a:cs typeface="Cambria"/>
              </a:rPr>
              <a:t> Dritten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beachtet </a:t>
            </a:r>
            <a:r>
              <a:rPr sz="1600" spc="-5" dirty="0">
                <a:latin typeface="Cambria"/>
                <a:cs typeface="Cambria"/>
              </a:rPr>
              <a:t>wurde.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66115" y="4534280"/>
            <a:ext cx="3545204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CC1543"/>
              </a:buClr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1600" spc="-10" dirty="0">
                <a:latin typeface="Cambria"/>
                <a:cs typeface="Cambria"/>
              </a:rPr>
              <a:t>Mit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Fragen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b="1" spc="-10" dirty="0">
                <a:latin typeface="Cambria"/>
                <a:cs typeface="Cambria"/>
              </a:rPr>
              <a:t>wenden</a:t>
            </a:r>
            <a:r>
              <a:rPr sz="1600" b="1" spc="5" dirty="0">
                <a:latin typeface="Cambria"/>
                <a:cs typeface="Cambria"/>
              </a:rPr>
              <a:t> </a:t>
            </a:r>
            <a:r>
              <a:rPr sz="1600" b="1" spc="-10" dirty="0">
                <a:latin typeface="Cambria"/>
                <a:cs typeface="Cambria"/>
              </a:rPr>
              <a:t>Sie</a:t>
            </a:r>
            <a:r>
              <a:rPr sz="1600" b="1" dirty="0">
                <a:latin typeface="Cambria"/>
                <a:cs typeface="Cambria"/>
              </a:rPr>
              <a:t> </a:t>
            </a:r>
            <a:r>
              <a:rPr sz="1600" b="1" spc="-5" dirty="0">
                <a:latin typeface="Cambria"/>
                <a:cs typeface="Cambria"/>
              </a:rPr>
              <a:t>sich</a:t>
            </a:r>
            <a:r>
              <a:rPr sz="1600" b="1" dirty="0">
                <a:latin typeface="Cambria"/>
                <a:cs typeface="Cambria"/>
              </a:rPr>
              <a:t> </a:t>
            </a:r>
            <a:r>
              <a:rPr sz="1600" b="1" spc="-5" dirty="0">
                <a:latin typeface="Cambria"/>
                <a:cs typeface="Cambria"/>
              </a:rPr>
              <a:t>an </a:t>
            </a:r>
            <a:r>
              <a:rPr sz="1600" b="1" spc="-10" dirty="0">
                <a:latin typeface="Cambria"/>
                <a:cs typeface="Cambria"/>
              </a:rPr>
              <a:t>ORC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566115" y="5119496"/>
            <a:ext cx="2044700" cy="26924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Clr>
                <a:srgbClr val="CC1543"/>
              </a:buClr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1600" b="1" spc="-5" dirty="0">
                <a:latin typeface="Cambria"/>
                <a:cs typeface="Cambria"/>
              </a:rPr>
              <a:t>Bedenken</a:t>
            </a:r>
            <a:r>
              <a:rPr sz="1600" b="1" spc="-60" dirty="0">
                <a:latin typeface="Cambria"/>
                <a:cs typeface="Cambria"/>
              </a:rPr>
              <a:t> </a:t>
            </a:r>
            <a:r>
              <a:rPr sz="1600" b="1" spc="-5" dirty="0">
                <a:latin typeface="Cambria"/>
                <a:cs typeface="Cambria"/>
              </a:rPr>
              <a:t>äußern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404425" y="126446"/>
            <a:ext cx="7337959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de-DE" b="0" kern="0" dirty="0">
                <a:solidFill>
                  <a:srgbClr val="C00000"/>
                </a:solidFill>
              </a:rPr>
              <a:t>Der</a:t>
            </a:r>
            <a:r>
              <a:rPr lang="de-DE" b="0" kern="0" spc="-15" dirty="0">
                <a:solidFill>
                  <a:srgbClr val="C00000"/>
                </a:solidFill>
              </a:rPr>
              <a:t> </a:t>
            </a:r>
            <a:r>
              <a:rPr lang="de-DE" b="0" kern="0" spc="-25" dirty="0">
                <a:solidFill>
                  <a:srgbClr val="C00000"/>
                </a:solidFill>
              </a:rPr>
              <a:t>Foreign</a:t>
            </a:r>
            <a:r>
              <a:rPr lang="de-DE" b="0" kern="0" dirty="0">
                <a:solidFill>
                  <a:srgbClr val="C00000"/>
                </a:solidFill>
              </a:rPr>
              <a:t> </a:t>
            </a:r>
            <a:r>
              <a:rPr lang="de-DE" b="0" kern="0" spc="-10" dirty="0">
                <a:solidFill>
                  <a:srgbClr val="C00000"/>
                </a:solidFill>
              </a:rPr>
              <a:t>Corrupt</a:t>
            </a:r>
            <a:r>
              <a:rPr lang="de-DE" b="0" kern="0" spc="-5" dirty="0">
                <a:solidFill>
                  <a:srgbClr val="C00000"/>
                </a:solidFill>
              </a:rPr>
              <a:t> </a:t>
            </a:r>
            <a:r>
              <a:rPr lang="de-DE" b="0" kern="0" spc="-10" dirty="0">
                <a:solidFill>
                  <a:srgbClr val="C00000"/>
                </a:solidFill>
              </a:rPr>
              <a:t>Practices</a:t>
            </a:r>
            <a:r>
              <a:rPr lang="de-DE" b="0" kern="0" spc="-20" dirty="0">
                <a:solidFill>
                  <a:srgbClr val="C00000"/>
                </a:solidFill>
              </a:rPr>
              <a:t> </a:t>
            </a:r>
            <a:r>
              <a:rPr lang="de-DE" b="0" kern="0" spc="-15" dirty="0">
                <a:solidFill>
                  <a:srgbClr val="C00000"/>
                </a:solidFill>
              </a:rPr>
              <a:t>Act </a:t>
            </a:r>
            <a:r>
              <a:rPr lang="de-DE" b="0" kern="0" spc="-45" dirty="0">
                <a:solidFill>
                  <a:srgbClr val="C00000"/>
                </a:solidFill>
              </a:rPr>
              <a:t>(FCPA)</a:t>
            </a:r>
            <a:br>
              <a:rPr lang="en-US" spc="-15" dirty="0">
                <a:solidFill>
                  <a:srgbClr val="C00000"/>
                </a:solidFill>
              </a:rPr>
            </a:br>
            <a:r>
              <a:rPr sz="2000" b="0" i="1" spc="-15" dirty="0" err="1">
                <a:solidFill>
                  <a:srgbClr val="C00000"/>
                </a:solidFill>
              </a:rPr>
              <a:t>Kurze</a:t>
            </a:r>
            <a:r>
              <a:rPr sz="2000" b="0" i="1" spc="-60" dirty="0">
                <a:solidFill>
                  <a:srgbClr val="C00000"/>
                </a:solidFill>
              </a:rPr>
              <a:t> </a:t>
            </a:r>
            <a:r>
              <a:rPr sz="2000" b="0" i="1" spc="-5" dirty="0">
                <a:solidFill>
                  <a:srgbClr val="C00000"/>
                </a:solidFill>
              </a:rPr>
              <a:t>Wiederholung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85CBCBD5-8437-4FCC-B639-3B05B1BBE070}"/>
              </a:ext>
            </a:extLst>
          </p:cNvPr>
          <p:cNvSpPr txBox="1"/>
          <p:nvPr/>
        </p:nvSpPr>
        <p:spPr>
          <a:xfrm>
            <a:off x="8668765" y="6371793"/>
            <a:ext cx="287258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17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515518" y="254634"/>
            <a:ext cx="2885440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spc="-5" dirty="0">
                <a:solidFill>
                  <a:srgbClr val="C00000"/>
                </a:solidFill>
              </a:rPr>
              <a:t>Trainingsprogramm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529844" y="6417455"/>
            <a:ext cx="1272540" cy="320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000" spc="-5" dirty="0">
                <a:solidFill>
                  <a:srgbClr val="7E7E7E"/>
                </a:solidFill>
                <a:latin typeface="Arial"/>
                <a:cs typeface="Arial"/>
              </a:rPr>
              <a:t>VERTRAULICHES </a:t>
            </a:r>
            <a:r>
              <a:rPr sz="100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7E7E7E"/>
                </a:solidFill>
                <a:latin typeface="Arial"/>
                <a:cs typeface="Arial"/>
              </a:rPr>
              <a:t>MATERIAL</a:t>
            </a:r>
            <a:r>
              <a:rPr sz="1000" spc="-4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7E7E7E"/>
                </a:solidFill>
                <a:latin typeface="Arial"/>
                <a:cs typeface="Arial"/>
              </a:rPr>
              <a:t>VON</a:t>
            </a:r>
            <a:r>
              <a:rPr sz="1000" spc="-4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7E7E7E"/>
                </a:solidFill>
                <a:latin typeface="Arial"/>
                <a:cs typeface="Arial"/>
              </a:rPr>
              <a:t>MTS</a:t>
            </a:r>
            <a:endParaRPr sz="1000">
              <a:latin typeface="Arial"/>
              <a:cs typeface="Arial"/>
            </a:endParaRPr>
          </a:p>
        </p:txBody>
      </p:sp>
      <p:sp>
        <p:nvSpPr>
          <p:cNvPr id="7" name="object 7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U</a:t>
            </a:r>
            <a:r>
              <a:rPr spc="95" dirty="0"/>
              <a:t> </a:t>
            </a:r>
            <a:r>
              <a:rPr dirty="0"/>
              <a:t>N</a:t>
            </a:r>
            <a:r>
              <a:rPr spc="100" dirty="0"/>
              <a:t> </a:t>
            </a:r>
            <a:r>
              <a:rPr dirty="0"/>
              <a:t>T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R</a:t>
            </a:r>
            <a:r>
              <a:rPr spc="100" dirty="0"/>
              <a:t> </a:t>
            </a:r>
            <a:r>
              <a:rPr dirty="0"/>
              <a:t>N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H</a:t>
            </a:r>
            <a:r>
              <a:rPr spc="100" dirty="0"/>
              <a:t> </a:t>
            </a:r>
            <a:r>
              <a:rPr dirty="0"/>
              <a:t>M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N</a:t>
            </a:r>
          </a:p>
        </p:txBody>
      </p:sp>
      <p:sp>
        <p:nvSpPr>
          <p:cNvPr id="3" name="object 3"/>
          <p:cNvSpPr txBox="1"/>
          <p:nvPr/>
        </p:nvSpPr>
        <p:spPr>
          <a:xfrm>
            <a:off x="515518" y="1371041"/>
            <a:ext cx="8195309" cy="63627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C00000"/>
                </a:solidFill>
                <a:latin typeface="Cambria"/>
                <a:cs typeface="Cambria"/>
              </a:rPr>
              <a:t>Am</a:t>
            </a:r>
            <a:r>
              <a:rPr sz="2000" b="1" spc="-2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C00000"/>
                </a:solidFill>
                <a:latin typeface="Cambria"/>
                <a:cs typeface="Cambria"/>
              </a:rPr>
              <a:t>Ende</a:t>
            </a:r>
            <a:r>
              <a:rPr sz="2000" b="1" spc="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C00000"/>
                </a:solidFill>
                <a:latin typeface="Cambria"/>
                <a:cs typeface="Cambria"/>
              </a:rPr>
              <a:t>dieses</a:t>
            </a:r>
            <a:r>
              <a:rPr sz="2000" b="1" spc="-4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C00000"/>
                </a:solidFill>
                <a:latin typeface="Cambria"/>
                <a:cs typeface="Cambria"/>
              </a:rPr>
              <a:t>Trainings</a:t>
            </a:r>
            <a:r>
              <a:rPr sz="2000" b="1" spc="-4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C00000"/>
                </a:solidFill>
                <a:latin typeface="Cambria"/>
                <a:cs typeface="Cambria"/>
              </a:rPr>
              <a:t>sollten</a:t>
            </a:r>
            <a:r>
              <a:rPr sz="2000" b="1" spc="-1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C00000"/>
                </a:solidFill>
                <a:latin typeface="Cambria"/>
                <a:cs typeface="Cambria"/>
              </a:rPr>
              <a:t>Sie</a:t>
            </a:r>
            <a:r>
              <a:rPr sz="2000" b="1" spc="-2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C00000"/>
                </a:solidFill>
                <a:latin typeface="Cambria"/>
                <a:cs typeface="Cambria"/>
              </a:rPr>
              <a:t>ein</a:t>
            </a:r>
            <a:r>
              <a:rPr sz="2000" b="1" spc="-2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000" b="1" spc="-5" dirty="0">
                <a:solidFill>
                  <a:srgbClr val="C00000"/>
                </a:solidFill>
                <a:latin typeface="Cambria"/>
                <a:cs typeface="Cambria"/>
              </a:rPr>
              <a:t>Verständnis</a:t>
            </a:r>
            <a:r>
              <a:rPr sz="2000" b="1" spc="-4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C00000"/>
                </a:solidFill>
                <a:latin typeface="Cambria"/>
                <a:cs typeface="Cambria"/>
              </a:rPr>
              <a:t>der</a:t>
            </a:r>
            <a:r>
              <a:rPr sz="2000" b="1" spc="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C00000"/>
                </a:solidFill>
                <a:latin typeface="Cambria"/>
                <a:cs typeface="Cambria"/>
              </a:rPr>
              <a:t>nachstehend</a:t>
            </a:r>
            <a:endParaRPr sz="200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</a:pPr>
            <a:r>
              <a:rPr sz="2000" b="1" spc="-5" dirty="0">
                <a:solidFill>
                  <a:srgbClr val="C00000"/>
                </a:solidFill>
                <a:latin typeface="Cambria"/>
                <a:cs typeface="Cambria"/>
              </a:rPr>
              <a:t>angeführten</a:t>
            </a:r>
            <a:r>
              <a:rPr sz="2000" b="1" spc="-4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C00000"/>
                </a:solidFill>
                <a:latin typeface="Cambria"/>
                <a:cs typeface="Cambria"/>
              </a:rPr>
              <a:t>Themen</a:t>
            </a:r>
            <a:r>
              <a:rPr sz="2000" b="1" spc="-5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C00000"/>
                </a:solidFill>
                <a:latin typeface="Cambria"/>
                <a:cs typeface="Cambria"/>
              </a:rPr>
              <a:t>haben.</a:t>
            </a:r>
            <a:endParaRPr sz="20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6474205" y="2261361"/>
            <a:ext cx="2194560" cy="3017520"/>
          </a:xfrm>
          <a:prstGeom prst="rect">
            <a:avLst/>
          </a:prstGeom>
          <a:solidFill>
            <a:srgbClr val="7E7E7E"/>
          </a:solidFill>
        </p:spPr>
        <p:txBody>
          <a:bodyPr vert="horz" wrap="square" lIns="0" tIns="38735" rIns="0" bIns="0" rtlCol="0">
            <a:spAutoFit/>
          </a:bodyPr>
          <a:lstStyle/>
          <a:p>
            <a:pPr marL="1905" algn="ctr">
              <a:lnSpc>
                <a:spcPct val="100000"/>
              </a:lnSpc>
              <a:spcBef>
                <a:spcPts val="305"/>
              </a:spcBef>
            </a:pPr>
            <a:r>
              <a:rPr sz="2000" b="1" spc="-5" dirty="0">
                <a:solidFill>
                  <a:srgbClr val="FFFFFF"/>
                </a:solidFill>
                <a:latin typeface="Cambria"/>
                <a:cs typeface="Cambria"/>
              </a:rPr>
              <a:t>UNSERE</a:t>
            </a:r>
            <a:endParaRPr sz="2000">
              <a:latin typeface="Cambria"/>
              <a:cs typeface="Cambria"/>
            </a:endParaRPr>
          </a:p>
          <a:p>
            <a:pPr marL="1270" algn="ctr">
              <a:lnSpc>
                <a:spcPct val="100000"/>
              </a:lnSpc>
            </a:pPr>
            <a:r>
              <a:rPr sz="2000" b="1" spc="-5" dirty="0">
                <a:solidFill>
                  <a:srgbClr val="FFFFFF"/>
                </a:solidFill>
                <a:latin typeface="Cambria"/>
                <a:cs typeface="Cambria"/>
              </a:rPr>
              <a:t>VERPFLICHTUNG</a:t>
            </a:r>
            <a:endParaRPr sz="2000">
              <a:latin typeface="Cambria"/>
              <a:cs typeface="Cambria"/>
            </a:endParaRPr>
          </a:p>
          <a:p>
            <a:pPr marL="101600" marR="92710" indent="1270" algn="ctr">
              <a:lnSpc>
                <a:spcPct val="100000"/>
              </a:lnSpc>
              <a:spcBef>
                <a:spcPts val="25"/>
              </a:spcBef>
            </a:pPr>
            <a:r>
              <a:rPr sz="1200" spc="-5" dirty="0">
                <a:solidFill>
                  <a:srgbClr val="FFFFFF"/>
                </a:solidFill>
                <a:latin typeface="Cambria"/>
                <a:cs typeface="Cambria"/>
              </a:rPr>
              <a:t>MTS geht engagiert gegen </a:t>
            </a:r>
            <a:r>
              <a:rPr sz="12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mbria"/>
                <a:cs typeface="Cambria"/>
              </a:rPr>
              <a:t>Bestechung und Korruption </a:t>
            </a:r>
            <a:r>
              <a:rPr sz="12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200" spc="-40" dirty="0">
                <a:solidFill>
                  <a:srgbClr val="FFFFFF"/>
                </a:solidFill>
                <a:latin typeface="Cambria"/>
                <a:cs typeface="Cambria"/>
              </a:rPr>
              <a:t>vor.</a:t>
            </a:r>
            <a:r>
              <a:rPr sz="1200" spc="3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mbria"/>
                <a:cs typeface="Cambria"/>
              </a:rPr>
              <a:t>Wir</a:t>
            </a:r>
            <a:r>
              <a:rPr sz="1200" spc="-2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mbria"/>
                <a:cs typeface="Cambria"/>
              </a:rPr>
              <a:t>müssen</a:t>
            </a:r>
            <a:r>
              <a:rPr sz="1200" spc="-1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mbria"/>
                <a:cs typeface="Cambria"/>
              </a:rPr>
              <a:t>weltweit</a:t>
            </a:r>
            <a:r>
              <a:rPr sz="1200" spc="-3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200" dirty="0">
                <a:solidFill>
                  <a:srgbClr val="FFFFFF"/>
                </a:solidFill>
                <a:latin typeface="Cambria"/>
                <a:cs typeface="Cambria"/>
              </a:rPr>
              <a:t>eine </a:t>
            </a:r>
            <a:r>
              <a:rPr sz="1200" spc="-25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mbria"/>
                <a:cs typeface="Cambria"/>
              </a:rPr>
              <a:t>Vielzahl</a:t>
            </a:r>
            <a:r>
              <a:rPr sz="1200" spc="1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mbria"/>
                <a:cs typeface="Cambria"/>
              </a:rPr>
              <a:t>von</a:t>
            </a:r>
            <a:r>
              <a:rPr sz="1200" spc="-5" dirty="0">
                <a:solidFill>
                  <a:srgbClr val="FFFFFF"/>
                </a:solidFill>
                <a:latin typeface="Cambria"/>
                <a:cs typeface="Cambria"/>
              </a:rPr>
              <a:t> internationalen </a:t>
            </a:r>
            <a:r>
              <a:rPr sz="12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mbria"/>
                <a:cs typeface="Cambria"/>
              </a:rPr>
              <a:t>Gesetzen zur</a:t>
            </a:r>
            <a:r>
              <a:rPr sz="1200" spc="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mbria"/>
                <a:cs typeface="Cambria"/>
              </a:rPr>
              <a:t>Bekämpfung</a:t>
            </a:r>
            <a:r>
              <a:rPr sz="12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mbria"/>
                <a:cs typeface="Cambria"/>
              </a:rPr>
              <a:t>von </a:t>
            </a:r>
            <a:r>
              <a:rPr sz="1200" spc="-5" dirty="0">
                <a:solidFill>
                  <a:srgbClr val="FFFFFF"/>
                </a:solidFill>
                <a:latin typeface="Cambria"/>
                <a:cs typeface="Cambria"/>
              </a:rPr>
              <a:t> Korruption und Bestechung </a:t>
            </a:r>
            <a:r>
              <a:rPr sz="12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mbria"/>
                <a:cs typeface="Cambria"/>
              </a:rPr>
              <a:t>beachten.</a:t>
            </a:r>
            <a:r>
              <a:rPr sz="12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mbria"/>
                <a:cs typeface="Cambria"/>
              </a:rPr>
              <a:t>Wir fühlen uns den </a:t>
            </a:r>
            <a:r>
              <a:rPr sz="12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mbria"/>
                <a:cs typeface="Cambria"/>
              </a:rPr>
              <a:t>höchsten </a:t>
            </a:r>
            <a:r>
              <a:rPr sz="1200" dirty="0">
                <a:solidFill>
                  <a:srgbClr val="FFFFFF"/>
                </a:solidFill>
                <a:latin typeface="Cambria"/>
                <a:cs typeface="Cambria"/>
              </a:rPr>
              <a:t>Maßstäben an ein </a:t>
            </a:r>
            <a:r>
              <a:rPr sz="1200" spc="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200" dirty="0">
                <a:solidFill>
                  <a:srgbClr val="FFFFFF"/>
                </a:solidFill>
                <a:latin typeface="Cambria"/>
                <a:cs typeface="Cambria"/>
              </a:rPr>
              <a:t>ethisch </a:t>
            </a:r>
            <a:r>
              <a:rPr sz="1200" spc="-10" dirty="0">
                <a:solidFill>
                  <a:srgbClr val="FFFFFF"/>
                </a:solidFill>
                <a:latin typeface="Cambria"/>
                <a:cs typeface="Cambria"/>
              </a:rPr>
              <a:t>einwandfreies </a:t>
            </a:r>
            <a:r>
              <a:rPr sz="1200" spc="-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200" spc="-15" dirty="0">
                <a:solidFill>
                  <a:srgbClr val="FFFFFF"/>
                </a:solidFill>
                <a:latin typeface="Cambria"/>
                <a:cs typeface="Cambria"/>
              </a:rPr>
              <a:t>Verhalten</a:t>
            </a:r>
            <a:r>
              <a:rPr sz="12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mbria"/>
                <a:cs typeface="Cambria"/>
              </a:rPr>
              <a:t>und der</a:t>
            </a:r>
            <a:r>
              <a:rPr sz="1200" spc="1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200" spc="-10" dirty="0">
                <a:solidFill>
                  <a:srgbClr val="FFFFFF"/>
                </a:solidFill>
                <a:latin typeface="Cambria"/>
                <a:cs typeface="Cambria"/>
              </a:rPr>
              <a:t>vollen </a:t>
            </a:r>
            <a:r>
              <a:rPr sz="1200" spc="-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200" dirty="0">
                <a:solidFill>
                  <a:srgbClr val="FFFFFF"/>
                </a:solidFill>
                <a:latin typeface="Cambria"/>
                <a:cs typeface="Cambria"/>
              </a:rPr>
              <a:t>Einhaltung </a:t>
            </a:r>
            <a:r>
              <a:rPr sz="1200" spc="-5" dirty="0">
                <a:solidFill>
                  <a:srgbClr val="FFFFFF"/>
                </a:solidFill>
                <a:latin typeface="Cambria"/>
                <a:cs typeface="Cambria"/>
              </a:rPr>
              <a:t>dieser Gesetze </a:t>
            </a:r>
            <a:r>
              <a:rPr sz="12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mbria"/>
                <a:cs typeface="Cambria"/>
              </a:rPr>
              <a:t>kompromisslos</a:t>
            </a:r>
            <a:r>
              <a:rPr sz="1200" spc="-1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200" spc="-5" dirty="0">
                <a:solidFill>
                  <a:srgbClr val="FFFFFF"/>
                </a:solidFill>
                <a:latin typeface="Cambria"/>
                <a:cs typeface="Cambria"/>
              </a:rPr>
              <a:t>verpflichtet.</a:t>
            </a:r>
            <a:endParaRPr sz="1200">
              <a:latin typeface="Cambria"/>
              <a:cs typeface="Cambria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566115" y="2290317"/>
            <a:ext cx="5419090" cy="30981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355600" indent="-342900">
              <a:lnSpc>
                <a:spcPct val="100000"/>
              </a:lnSpc>
              <a:spcBef>
                <a:spcPts val="95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1600" spc="-5" dirty="0">
                <a:latin typeface="Cambria"/>
                <a:cs typeface="Cambria"/>
              </a:rPr>
              <a:t>Ein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Überblick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über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die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Anti-Korruptions-Landschaft</a:t>
            </a:r>
            <a:endParaRPr sz="16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Wingdings"/>
              <a:buChar char=""/>
            </a:pPr>
            <a:endParaRPr sz="2250" dirty="0">
              <a:latin typeface="Cambria"/>
              <a:cs typeface="Cambria"/>
            </a:endParaRPr>
          </a:p>
          <a:p>
            <a:pPr marL="354965" marR="512445" indent="-342900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1600" spc="-5" dirty="0">
                <a:latin typeface="Cambria"/>
                <a:cs typeface="Cambria"/>
              </a:rPr>
              <a:t>Der US-amerikanische</a:t>
            </a:r>
            <a:r>
              <a:rPr sz="1600" spc="5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Foreign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Corrupt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Practices Act </a:t>
            </a:r>
            <a:r>
              <a:rPr sz="1600" spc="-34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(US-amerikanische</a:t>
            </a:r>
            <a:r>
              <a:rPr sz="1600" spc="5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Gesetzgebung)</a:t>
            </a:r>
            <a:endParaRPr sz="16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"/>
            </a:pPr>
            <a:endParaRPr sz="2250" dirty="0">
              <a:latin typeface="Cambria"/>
              <a:cs typeface="Cambria"/>
            </a:endParaRPr>
          </a:p>
          <a:p>
            <a:pPr marL="355600" indent="-342900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1600" spc="-5" dirty="0">
                <a:latin typeface="Cambria"/>
                <a:cs typeface="Cambria"/>
              </a:rPr>
              <a:t>Die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Bedeutung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sorgfältiger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Nachweisführung</a:t>
            </a:r>
            <a:r>
              <a:rPr sz="1600" spc="7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und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interner</a:t>
            </a:r>
            <a:endParaRPr sz="1600" dirty="0">
              <a:latin typeface="Cambria"/>
              <a:cs typeface="Cambria"/>
            </a:endParaRPr>
          </a:p>
          <a:p>
            <a:pPr marL="354965">
              <a:lnSpc>
                <a:spcPct val="100000"/>
              </a:lnSpc>
            </a:pPr>
            <a:r>
              <a:rPr sz="1600" spc="-5" dirty="0">
                <a:latin typeface="Cambria"/>
                <a:cs typeface="Cambria"/>
              </a:rPr>
              <a:t>Kontrollen</a:t>
            </a:r>
            <a:endParaRPr sz="16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0"/>
              </a:spcBef>
            </a:pPr>
            <a:endParaRPr sz="2250" dirty="0">
              <a:latin typeface="Cambria"/>
              <a:cs typeface="Cambria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1600" spc="-10" dirty="0">
                <a:latin typeface="Cambria"/>
                <a:cs typeface="Cambria"/>
              </a:rPr>
              <a:t>Bedeutung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des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Verständnisses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der </a:t>
            </a:r>
            <a:r>
              <a:rPr sz="1600" spc="-10" dirty="0">
                <a:latin typeface="Cambria"/>
                <a:cs typeface="Cambria"/>
              </a:rPr>
              <a:t>Ansprüche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Dritter</a:t>
            </a:r>
            <a:endParaRPr sz="16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0"/>
              </a:spcBef>
              <a:buFont typeface="Wingdings"/>
              <a:buChar char=""/>
            </a:pPr>
            <a:endParaRPr sz="2250" dirty="0">
              <a:latin typeface="Cambria"/>
              <a:cs typeface="Cambria"/>
            </a:endParaRPr>
          </a:p>
          <a:p>
            <a:pPr marL="355600" indent="-342900">
              <a:lnSpc>
                <a:spcPct val="100000"/>
              </a:lnSpc>
              <a:buFont typeface="Wingdings"/>
              <a:buChar char=""/>
              <a:tabLst>
                <a:tab pos="354965" algn="l"/>
                <a:tab pos="355600" algn="l"/>
              </a:tabLst>
            </a:pPr>
            <a:r>
              <a:rPr sz="1600" spc="-5" dirty="0">
                <a:latin typeface="Cambria"/>
                <a:cs typeface="Cambria"/>
              </a:rPr>
              <a:t>Wie ein</a:t>
            </a:r>
            <a:r>
              <a:rPr sz="1600" spc="-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Vorfall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gemeldet</a:t>
            </a:r>
            <a:r>
              <a:rPr sz="1600" spc="-10" dirty="0">
                <a:latin typeface="Cambria"/>
                <a:cs typeface="Cambria"/>
              </a:rPr>
              <a:t> werden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kann</a:t>
            </a:r>
            <a:endParaRPr sz="1600" dirty="0">
              <a:latin typeface="Cambria"/>
              <a:cs typeface="Cambria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F09AD28D-14EA-432F-907A-638B04447607}"/>
              </a:ext>
            </a:extLst>
          </p:cNvPr>
          <p:cNvSpPr txBox="1"/>
          <p:nvPr/>
        </p:nvSpPr>
        <p:spPr>
          <a:xfrm>
            <a:off x="8668765" y="6371793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2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0" y="974750"/>
            <a:ext cx="9144000" cy="5363845"/>
            <a:chOff x="0" y="974750"/>
            <a:chExt cx="9144000" cy="5363845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0" y="974750"/>
              <a:ext cx="9144000" cy="168249"/>
            </a:xfrm>
            <a:prstGeom prst="rect">
              <a:avLst/>
            </a:prstGeom>
          </p:spPr>
        </p:pic>
        <p:pic>
          <p:nvPicPr>
            <p:cNvPr id="4" name="object 4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71438" y="1141691"/>
              <a:ext cx="8999855" cy="5196332"/>
            </a:xfrm>
            <a:prstGeom prst="rect">
              <a:avLst/>
            </a:prstGeom>
          </p:spPr>
        </p:pic>
      </p:grpSp>
      <p:grpSp>
        <p:nvGrpSpPr>
          <p:cNvPr id="5" name="object 5"/>
          <p:cNvGrpSpPr/>
          <p:nvPr/>
        </p:nvGrpSpPr>
        <p:grpSpPr>
          <a:xfrm>
            <a:off x="3730764" y="6707123"/>
            <a:ext cx="2132330" cy="73660"/>
            <a:chOff x="3730764" y="6707123"/>
            <a:chExt cx="2132330" cy="73660"/>
          </a:xfrm>
        </p:grpSpPr>
        <p:pic>
          <p:nvPicPr>
            <p:cNvPr id="6" name="object 6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3730764" y="6707123"/>
              <a:ext cx="2132053" cy="73152"/>
            </a:xfrm>
            <a:prstGeom prst="rect">
              <a:avLst/>
            </a:prstGeom>
          </p:spPr>
        </p:pic>
        <p:sp>
          <p:nvSpPr>
            <p:cNvPr id="7" name="object 7"/>
            <p:cNvSpPr/>
            <p:nvPr/>
          </p:nvSpPr>
          <p:spPr>
            <a:xfrm>
              <a:off x="3755136" y="6723164"/>
              <a:ext cx="2079625" cy="0"/>
            </a:xfrm>
            <a:custGeom>
              <a:avLst/>
              <a:gdLst/>
              <a:ahLst/>
              <a:cxnLst/>
              <a:rect l="l" t="t" r="r" b="b"/>
              <a:pathLst>
                <a:path w="2079625">
                  <a:moveTo>
                    <a:pt x="0" y="0"/>
                  </a:moveTo>
                  <a:lnTo>
                    <a:pt x="2079371" y="0"/>
                  </a:lnTo>
                </a:path>
              </a:pathLst>
            </a:custGeom>
            <a:ln w="635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grpSp>
        <p:nvGrpSpPr>
          <p:cNvPr id="8" name="object 8"/>
          <p:cNvGrpSpPr/>
          <p:nvPr/>
        </p:nvGrpSpPr>
        <p:grpSpPr>
          <a:xfrm>
            <a:off x="3712464" y="6393179"/>
            <a:ext cx="2164080" cy="91440"/>
            <a:chOff x="3712464" y="6393179"/>
            <a:chExt cx="2164080" cy="91440"/>
          </a:xfrm>
        </p:grpSpPr>
        <p:pic>
          <p:nvPicPr>
            <p:cNvPr id="9" name="object 9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712464" y="6393179"/>
              <a:ext cx="2164080" cy="91440"/>
            </a:xfrm>
            <a:prstGeom prst="rect">
              <a:avLst/>
            </a:prstGeom>
          </p:spPr>
        </p:pic>
        <p:sp>
          <p:nvSpPr>
            <p:cNvPr id="10" name="object 10"/>
            <p:cNvSpPr/>
            <p:nvPr/>
          </p:nvSpPr>
          <p:spPr>
            <a:xfrm>
              <a:off x="3755136" y="6418364"/>
              <a:ext cx="2079625" cy="0"/>
            </a:xfrm>
            <a:custGeom>
              <a:avLst/>
              <a:gdLst/>
              <a:ahLst/>
              <a:cxnLst/>
              <a:rect l="l" t="t" r="r" b="b"/>
              <a:pathLst>
                <a:path w="2079625">
                  <a:moveTo>
                    <a:pt x="0" y="0"/>
                  </a:moveTo>
                  <a:lnTo>
                    <a:pt x="2079371" y="0"/>
                  </a:lnTo>
                </a:path>
              </a:pathLst>
            </a:custGeom>
            <a:ln w="6350">
              <a:solidFill>
                <a:srgbClr val="7E7E7E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1" name="object 11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933690" y="221030"/>
            <a:ext cx="989507" cy="586291"/>
          </a:xfrm>
          <a:prstGeom prst="rect">
            <a:avLst/>
          </a:prstGeom>
        </p:spPr>
      </p:pic>
      <p:sp>
        <p:nvSpPr>
          <p:cNvPr id="13" name="object 13"/>
          <p:cNvSpPr txBox="1">
            <a:spLocks noGrp="1"/>
          </p:cNvSpPr>
          <p:nvPr>
            <p:ph type="title"/>
          </p:nvPr>
        </p:nvSpPr>
        <p:spPr>
          <a:xfrm>
            <a:off x="518870" y="112217"/>
            <a:ext cx="6948729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b="0" dirty="0">
                <a:solidFill>
                  <a:srgbClr val="C00000"/>
                </a:solidFill>
              </a:rPr>
              <a:t>Der</a:t>
            </a:r>
            <a:r>
              <a:rPr lang="en-US" b="0" spc="-15" dirty="0">
                <a:solidFill>
                  <a:srgbClr val="C00000"/>
                </a:solidFill>
              </a:rPr>
              <a:t> </a:t>
            </a:r>
            <a:r>
              <a:rPr lang="en-US" b="0" spc="-25" dirty="0">
                <a:solidFill>
                  <a:srgbClr val="C00000"/>
                </a:solidFill>
              </a:rPr>
              <a:t>Foreign</a:t>
            </a:r>
            <a:r>
              <a:rPr lang="en-US" b="0" dirty="0">
                <a:solidFill>
                  <a:srgbClr val="C00000"/>
                </a:solidFill>
              </a:rPr>
              <a:t> </a:t>
            </a:r>
            <a:r>
              <a:rPr lang="en-US" b="0" spc="-10" dirty="0">
                <a:solidFill>
                  <a:srgbClr val="C00000"/>
                </a:solidFill>
              </a:rPr>
              <a:t>Corrupt</a:t>
            </a:r>
            <a:r>
              <a:rPr lang="en-US" b="0" spc="-5" dirty="0">
                <a:solidFill>
                  <a:srgbClr val="C00000"/>
                </a:solidFill>
              </a:rPr>
              <a:t> </a:t>
            </a:r>
            <a:r>
              <a:rPr lang="en-US" b="0" spc="-10" dirty="0">
                <a:solidFill>
                  <a:srgbClr val="C00000"/>
                </a:solidFill>
              </a:rPr>
              <a:t>Practices</a:t>
            </a:r>
            <a:r>
              <a:rPr lang="en-US" b="0" spc="-20" dirty="0">
                <a:solidFill>
                  <a:srgbClr val="C00000"/>
                </a:solidFill>
              </a:rPr>
              <a:t> </a:t>
            </a:r>
            <a:r>
              <a:rPr lang="en-US" b="0" spc="-15" dirty="0">
                <a:solidFill>
                  <a:srgbClr val="C00000"/>
                </a:solidFill>
              </a:rPr>
              <a:t>Act </a:t>
            </a:r>
            <a:r>
              <a:rPr lang="en-US" b="0" spc="-45" dirty="0">
                <a:solidFill>
                  <a:srgbClr val="C00000"/>
                </a:solidFill>
              </a:rPr>
              <a:t>(FCPA)</a:t>
            </a:r>
            <a:br>
              <a:rPr lang="en-US" dirty="0">
                <a:solidFill>
                  <a:srgbClr val="C00000"/>
                </a:solidFill>
              </a:rPr>
            </a:br>
            <a:r>
              <a:rPr sz="2000" b="0" i="1" dirty="0">
                <a:solidFill>
                  <a:srgbClr val="C00000"/>
                </a:solidFill>
              </a:rPr>
              <a:t>Ein</a:t>
            </a:r>
            <a:r>
              <a:rPr sz="2000" b="0" i="1" spc="-30" dirty="0">
                <a:solidFill>
                  <a:srgbClr val="C00000"/>
                </a:solidFill>
              </a:rPr>
              <a:t> </a:t>
            </a:r>
            <a:r>
              <a:rPr sz="2000" b="0" i="1" spc="-5" dirty="0">
                <a:solidFill>
                  <a:srgbClr val="C00000"/>
                </a:solidFill>
              </a:rPr>
              <a:t>Überblick</a:t>
            </a:r>
            <a:r>
              <a:rPr sz="2000" b="0" i="1" spc="5" dirty="0">
                <a:solidFill>
                  <a:srgbClr val="C00000"/>
                </a:solidFill>
              </a:rPr>
              <a:t> </a:t>
            </a:r>
            <a:r>
              <a:rPr sz="2000" b="0" i="1" spc="-5" dirty="0" err="1">
                <a:solidFill>
                  <a:srgbClr val="C00000"/>
                </a:solidFill>
              </a:rPr>
              <a:t>über</a:t>
            </a:r>
            <a:r>
              <a:rPr sz="2000" b="0" i="1" spc="-5" dirty="0">
                <a:solidFill>
                  <a:srgbClr val="C00000"/>
                </a:solidFill>
              </a:rPr>
              <a:t> die</a:t>
            </a:r>
            <a:r>
              <a:rPr lang="en-US" sz="2000" b="0" i="1" spc="-5" dirty="0">
                <a:solidFill>
                  <a:srgbClr val="C00000"/>
                </a:solidFill>
              </a:rPr>
              <a:t> </a:t>
            </a:r>
            <a:r>
              <a:rPr sz="2000" b="0" i="1" spc="-5" dirty="0">
                <a:solidFill>
                  <a:srgbClr val="C00000"/>
                </a:solidFill>
              </a:rPr>
              <a:t>Anti-</a:t>
            </a:r>
            <a:r>
              <a:rPr sz="2000" b="0" i="1" spc="-5" dirty="0" err="1">
                <a:solidFill>
                  <a:srgbClr val="C00000"/>
                </a:solidFill>
              </a:rPr>
              <a:t>Korruptions</a:t>
            </a:r>
            <a:r>
              <a:rPr sz="2000" b="0" i="1" spc="-5" dirty="0">
                <a:solidFill>
                  <a:srgbClr val="C00000"/>
                </a:solidFill>
              </a:rPr>
              <a:t>-</a:t>
            </a:r>
            <a:r>
              <a:rPr sz="2000" b="0" i="1" spc="-5" dirty="0" err="1">
                <a:solidFill>
                  <a:srgbClr val="C00000"/>
                </a:solidFill>
              </a:rPr>
              <a:t>Landschaft</a:t>
            </a:r>
            <a:endParaRPr sz="2000" b="0" i="1" spc="-5" dirty="0">
              <a:solidFill>
                <a:srgbClr val="C00000"/>
              </a:solidFill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552704" y="1339977"/>
            <a:ext cx="8155940" cy="75084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95"/>
              </a:spcBef>
            </a:pPr>
            <a:r>
              <a:rPr sz="1600" spc="-10" dirty="0">
                <a:latin typeface="Cambria"/>
                <a:cs typeface="Cambria"/>
              </a:rPr>
              <a:t>Bestechung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und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Korruption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sind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überall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in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der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Welt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ein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Problem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und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wirken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sich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auf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die 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globale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Konjunktur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aus.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In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vielen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Ländern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der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Erde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werden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zunehmend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Gesetze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erlassen, </a:t>
            </a:r>
            <a:r>
              <a:rPr sz="1600" spc="-34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die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deutlich</a:t>
            </a:r>
            <a:r>
              <a:rPr sz="1600" spc="4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machen,</a:t>
            </a:r>
            <a:r>
              <a:rPr sz="1600" spc="4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dass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Bestechung</a:t>
            </a:r>
            <a:r>
              <a:rPr sz="1600" spc="4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und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andere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Formen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der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Korruption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nicht</a:t>
            </a:r>
            <a:r>
              <a:rPr sz="1600" spc="3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toleriert </a:t>
            </a:r>
            <a:r>
              <a:rPr sz="1600" spc="-5" dirty="0">
                <a:latin typeface="Cambria"/>
                <a:cs typeface="Cambria"/>
              </a:rPr>
              <a:t> werden.</a:t>
            </a:r>
            <a:endParaRPr sz="1600" dirty="0">
              <a:latin typeface="Cambria"/>
              <a:cs typeface="Cambri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387921" y="2400617"/>
            <a:ext cx="3200400" cy="374904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vert="horz" wrap="square" lIns="0" tIns="41275" rIns="0" bIns="0" rtlCol="0">
            <a:spAutoFit/>
          </a:bodyPr>
          <a:lstStyle/>
          <a:p>
            <a:pPr marL="415925" marR="300990" indent="-109855">
              <a:lnSpc>
                <a:spcPct val="100000"/>
              </a:lnSpc>
              <a:spcBef>
                <a:spcPts val="325"/>
              </a:spcBef>
            </a:pPr>
            <a:r>
              <a:rPr sz="1600" b="1" spc="-10" dirty="0">
                <a:solidFill>
                  <a:srgbClr val="FFFFFF"/>
                </a:solidFill>
                <a:latin typeface="Cambria"/>
                <a:cs typeface="Cambria"/>
              </a:rPr>
              <a:t>Bestechung und Korruption </a:t>
            </a:r>
            <a:r>
              <a:rPr sz="1600" b="1" spc="-34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mbria"/>
                <a:cs typeface="Cambria"/>
              </a:rPr>
              <a:t>sind</a:t>
            </a:r>
            <a:r>
              <a:rPr sz="1600" b="1" spc="-2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b="1" spc="-5" dirty="0">
                <a:solidFill>
                  <a:srgbClr val="FFFFFF"/>
                </a:solidFill>
                <a:latin typeface="Cambria"/>
                <a:cs typeface="Cambria"/>
              </a:rPr>
              <a:t>geschäftsschädigend</a:t>
            </a:r>
            <a:endParaRPr sz="16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600" dirty="0">
              <a:latin typeface="Cambria"/>
              <a:cs typeface="Cambria"/>
            </a:endParaRPr>
          </a:p>
          <a:p>
            <a:pPr marL="91440" marR="109855">
              <a:lnSpc>
                <a:spcPct val="100000"/>
              </a:lnSpc>
            </a:pPr>
            <a:r>
              <a:rPr sz="1600" spc="-10" dirty="0">
                <a:solidFill>
                  <a:srgbClr val="FFFFFF"/>
                </a:solidFill>
                <a:latin typeface="Cambria"/>
                <a:cs typeface="Cambria"/>
              </a:rPr>
              <a:t>Bestechungshandlungen</a:t>
            </a:r>
            <a:r>
              <a:rPr sz="1600" spc="3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mbria"/>
                <a:cs typeface="Cambria"/>
              </a:rPr>
              <a:t>treiben </a:t>
            </a:r>
            <a:r>
              <a:rPr sz="1600" spc="-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mbria"/>
                <a:cs typeface="Cambria"/>
              </a:rPr>
              <a:t>Geschäftskosten</a:t>
            </a:r>
            <a:r>
              <a:rPr sz="16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mbria"/>
                <a:cs typeface="Cambria"/>
              </a:rPr>
              <a:t>in</a:t>
            </a:r>
            <a:r>
              <a:rPr sz="1600" spc="-1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mbria"/>
                <a:cs typeface="Cambria"/>
              </a:rPr>
              <a:t>vielen</a:t>
            </a:r>
            <a:r>
              <a:rPr sz="1600" spc="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25" dirty="0">
                <a:solidFill>
                  <a:srgbClr val="FFFFFF"/>
                </a:solidFill>
                <a:latin typeface="Cambria"/>
                <a:cs typeface="Cambria"/>
              </a:rPr>
              <a:t>Teilen </a:t>
            </a:r>
            <a:r>
              <a:rPr sz="1600" spc="-2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mbria"/>
                <a:cs typeface="Cambria"/>
              </a:rPr>
              <a:t>der</a:t>
            </a:r>
            <a:r>
              <a:rPr sz="1600" spc="-1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30" dirty="0">
                <a:solidFill>
                  <a:srgbClr val="FFFFFF"/>
                </a:solidFill>
                <a:latin typeface="Cambria"/>
                <a:cs typeface="Cambria"/>
              </a:rPr>
              <a:t>Welt</a:t>
            </a:r>
            <a:r>
              <a:rPr sz="1600" spc="-5" dirty="0">
                <a:solidFill>
                  <a:srgbClr val="FFFFFF"/>
                </a:solidFill>
                <a:latin typeface="Cambria"/>
                <a:cs typeface="Cambria"/>
              </a:rPr>
              <a:t> in die</a:t>
            </a:r>
            <a:r>
              <a:rPr sz="1600" spc="-1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mbria"/>
                <a:cs typeface="Cambria"/>
              </a:rPr>
              <a:t>Höhe,</a:t>
            </a:r>
            <a:r>
              <a:rPr sz="16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mbria"/>
                <a:cs typeface="Cambria"/>
              </a:rPr>
              <a:t>da </a:t>
            </a:r>
            <a:r>
              <a:rPr sz="16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mbria"/>
                <a:cs typeface="Cambria"/>
              </a:rPr>
              <a:t>Bestechungsgeldzahlungen</a:t>
            </a:r>
            <a:r>
              <a:rPr sz="1600" spc="3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mbria"/>
                <a:cs typeface="Cambria"/>
              </a:rPr>
              <a:t>sich </a:t>
            </a:r>
            <a:r>
              <a:rPr sz="16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mbria"/>
                <a:cs typeface="Cambria"/>
              </a:rPr>
              <a:t>natürlich</a:t>
            </a:r>
            <a:r>
              <a:rPr sz="1600" spc="4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mbria"/>
                <a:cs typeface="Cambria"/>
              </a:rPr>
              <a:t>als</a:t>
            </a:r>
            <a:r>
              <a:rPr sz="1600" spc="3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40" dirty="0">
                <a:solidFill>
                  <a:srgbClr val="FFFFFF"/>
                </a:solidFill>
                <a:latin typeface="Cambria"/>
                <a:cs typeface="Cambria"/>
              </a:rPr>
              <a:t>Teil</a:t>
            </a:r>
            <a:r>
              <a:rPr sz="1600" spc="2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mbria"/>
                <a:cs typeface="Cambria"/>
              </a:rPr>
              <a:t>der </a:t>
            </a:r>
            <a:r>
              <a:rPr sz="16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mbria"/>
                <a:cs typeface="Cambria"/>
              </a:rPr>
              <a:t>Gesamtkosten</a:t>
            </a:r>
            <a:r>
              <a:rPr sz="1600" spc="-1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mbria"/>
                <a:cs typeface="Cambria"/>
              </a:rPr>
              <a:t>der</a:t>
            </a:r>
            <a:r>
              <a:rPr sz="1600" spc="-10" dirty="0">
                <a:solidFill>
                  <a:srgbClr val="FFFFFF"/>
                </a:solidFill>
                <a:latin typeface="Cambria"/>
                <a:cs typeface="Cambria"/>
              </a:rPr>
              <a:t> Güter</a:t>
            </a:r>
            <a:r>
              <a:rPr sz="1600" spc="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mbria"/>
                <a:cs typeface="Cambria"/>
              </a:rPr>
              <a:t>und </a:t>
            </a:r>
            <a:r>
              <a:rPr sz="1600" spc="-5" dirty="0">
                <a:solidFill>
                  <a:srgbClr val="FFFFFF"/>
                </a:solidFill>
                <a:latin typeface="Cambria"/>
                <a:cs typeface="Cambria"/>
              </a:rPr>
              <a:t> Dienstleistungen</a:t>
            </a:r>
            <a:r>
              <a:rPr sz="1600" spc="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mbria"/>
                <a:cs typeface="Cambria"/>
              </a:rPr>
              <a:t>wiederfinden, </a:t>
            </a:r>
            <a:r>
              <a:rPr sz="16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mbria"/>
                <a:cs typeface="Cambria"/>
              </a:rPr>
              <a:t>handelsverzerrende </a:t>
            </a:r>
            <a:r>
              <a:rPr sz="1600" spc="-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Cambria"/>
                <a:cs typeface="Cambria"/>
              </a:rPr>
              <a:t>Auswirkungen</a:t>
            </a:r>
            <a:r>
              <a:rPr sz="1600" spc="4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mbria"/>
                <a:cs typeface="Cambria"/>
              </a:rPr>
              <a:t>schaffen</a:t>
            </a:r>
            <a:r>
              <a:rPr sz="1600" spc="1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mbria"/>
                <a:cs typeface="Cambria"/>
              </a:rPr>
              <a:t>weltweit </a:t>
            </a:r>
            <a:r>
              <a:rPr sz="1600" spc="-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Cambria"/>
                <a:cs typeface="Cambria"/>
              </a:rPr>
              <a:t>unfaire</a:t>
            </a:r>
            <a:r>
              <a:rPr sz="1600" spc="-2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mbria"/>
                <a:cs typeface="Cambria"/>
              </a:rPr>
              <a:t>Wettbewerbsbedingungen.</a:t>
            </a:r>
            <a:endParaRPr sz="1600" dirty="0">
              <a:latin typeface="Cambria"/>
              <a:cs typeface="Cambria"/>
            </a:endParaRPr>
          </a:p>
        </p:txBody>
      </p:sp>
      <p:grpSp>
        <p:nvGrpSpPr>
          <p:cNvPr id="16" name="object 16"/>
          <p:cNvGrpSpPr/>
          <p:nvPr/>
        </p:nvGrpSpPr>
        <p:grpSpPr>
          <a:xfrm>
            <a:off x="3808920" y="3596957"/>
            <a:ext cx="1571625" cy="608330"/>
            <a:chOff x="3808920" y="3596957"/>
            <a:chExt cx="1571625" cy="608330"/>
          </a:xfrm>
        </p:grpSpPr>
        <p:sp>
          <p:nvSpPr>
            <p:cNvPr id="17" name="object 17"/>
            <p:cNvSpPr/>
            <p:nvPr/>
          </p:nvSpPr>
          <p:spPr>
            <a:xfrm>
              <a:off x="3813683" y="3601720"/>
              <a:ext cx="1562100" cy="598805"/>
            </a:xfrm>
            <a:custGeom>
              <a:avLst/>
              <a:gdLst/>
              <a:ahLst/>
              <a:cxnLst/>
              <a:rect l="l" t="t" r="r" b="b"/>
              <a:pathLst>
                <a:path w="1562100" h="598804">
                  <a:moveTo>
                    <a:pt x="1262888" y="0"/>
                  </a:moveTo>
                  <a:lnTo>
                    <a:pt x="1262888" y="149605"/>
                  </a:lnTo>
                  <a:lnTo>
                    <a:pt x="0" y="149605"/>
                  </a:lnTo>
                  <a:lnTo>
                    <a:pt x="0" y="448817"/>
                  </a:lnTo>
                  <a:lnTo>
                    <a:pt x="1262888" y="448817"/>
                  </a:lnTo>
                  <a:lnTo>
                    <a:pt x="1262888" y="598423"/>
                  </a:lnTo>
                  <a:lnTo>
                    <a:pt x="1562100" y="299211"/>
                  </a:lnTo>
                  <a:lnTo>
                    <a:pt x="1262888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8" name="object 18"/>
            <p:cNvSpPr/>
            <p:nvPr/>
          </p:nvSpPr>
          <p:spPr>
            <a:xfrm>
              <a:off x="3813683" y="3601720"/>
              <a:ext cx="1562100" cy="598805"/>
            </a:xfrm>
            <a:custGeom>
              <a:avLst/>
              <a:gdLst/>
              <a:ahLst/>
              <a:cxnLst/>
              <a:rect l="l" t="t" r="r" b="b"/>
              <a:pathLst>
                <a:path w="1562100" h="598804">
                  <a:moveTo>
                    <a:pt x="0" y="149605"/>
                  </a:moveTo>
                  <a:lnTo>
                    <a:pt x="1262888" y="149605"/>
                  </a:lnTo>
                  <a:lnTo>
                    <a:pt x="1262888" y="0"/>
                  </a:lnTo>
                  <a:lnTo>
                    <a:pt x="1562100" y="299211"/>
                  </a:lnTo>
                  <a:lnTo>
                    <a:pt x="1262888" y="598423"/>
                  </a:lnTo>
                  <a:lnTo>
                    <a:pt x="1262888" y="448817"/>
                  </a:lnTo>
                  <a:lnTo>
                    <a:pt x="0" y="448817"/>
                  </a:lnTo>
                  <a:lnTo>
                    <a:pt x="0" y="149605"/>
                  </a:lnTo>
                  <a:close/>
                </a:path>
              </a:pathLst>
            </a:custGeom>
            <a:ln w="9525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9" name="object 19"/>
          <p:cNvSpPr txBox="1"/>
          <p:nvPr/>
        </p:nvSpPr>
        <p:spPr>
          <a:xfrm>
            <a:off x="5628004" y="2400617"/>
            <a:ext cx="3200400" cy="3749040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txBody>
          <a:bodyPr vert="horz" wrap="square" lIns="0" tIns="0" rIns="0" bIns="0" rtlCol="0">
            <a:spAutoFit/>
          </a:bodyPr>
          <a:lstStyle/>
          <a:p>
            <a:pPr>
              <a:lnSpc>
                <a:spcPct val="100000"/>
              </a:lnSpc>
            </a:pPr>
            <a:endParaRPr sz="1950">
              <a:latin typeface="Times New Roman"/>
              <a:cs typeface="Times New Roman"/>
            </a:endParaRPr>
          </a:p>
          <a:p>
            <a:pPr marL="378460" marR="936625" indent="-287020">
              <a:lnSpc>
                <a:spcPct val="100000"/>
              </a:lnSpc>
              <a:buFont typeface="Arial"/>
              <a:buChar char="•"/>
              <a:tabLst>
                <a:tab pos="378460" algn="l"/>
                <a:tab pos="379095" algn="l"/>
              </a:tabLst>
            </a:pPr>
            <a:r>
              <a:rPr sz="1600" spc="-10" dirty="0">
                <a:solidFill>
                  <a:srgbClr val="FFFFFF"/>
                </a:solidFill>
                <a:latin typeface="Cambria"/>
                <a:cs typeface="Cambria"/>
              </a:rPr>
              <a:t>führen zu unlauterem </a:t>
            </a:r>
            <a:r>
              <a:rPr sz="1600" spc="-34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20" dirty="0">
                <a:solidFill>
                  <a:srgbClr val="FFFFFF"/>
                </a:solidFill>
                <a:latin typeface="Cambria"/>
                <a:cs typeface="Cambria"/>
              </a:rPr>
              <a:t>Wettbewerb</a:t>
            </a:r>
            <a:endParaRPr sz="1600">
              <a:latin typeface="Cambria"/>
              <a:cs typeface="Cambria"/>
            </a:endParaRPr>
          </a:p>
          <a:p>
            <a:pPr marL="378460" marR="273685" indent="-287020">
              <a:lnSpc>
                <a:spcPct val="100000"/>
              </a:lnSpc>
              <a:spcBef>
                <a:spcPts val="5"/>
              </a:spcBef>
              <a:buFont typeface="Arial"/>
              <a:buChar char="•"/>
              <a:tabLst>
                <a:tab pos="378460" algn="l"/>
                <a:tab pos="379095" algn="l"/>
              </a:tabLst>
            </a:pPr>
            <a:r>
              <a:rPr sz="1600" spc="-10" dirty="0">
                <a:solidFill>
                  <a:srgbClr val="FFFFFF"/>
                </a:solidFill>
                <a:latin typeface="Cambria"/>
                <a:cs typeface="Cambria"/>
              </a:rPr>
              <a:t>führen</a:t>
            </a:r>
            <a:r>
              <a:rPr sz="1600" spc="-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mbria"/>
                <a:cs typeface="Cambria"/>
              </a:rPr>
              <a:t>zu</a:t>
            </a:r>
            <a:r>
              <a:rPr sz="1600" spc="-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mbria"/>
                <a:cs typeface="Cambria"/>
              </a:rPr>
              <a:t>Marktvorteilen</a:t>
            </a:r>
            <a:r>
              <a:rPr sz="16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Cambria"/>
                <a:cs typeface="Cambria"/>
              </a:rPr>
              <a:t>von </a:t>
            </a:r>
            <a:r>
              <a:rPr sz="1600" spc="-33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mbria"/>
                <a:cs typeface="Cambria"/>
              </a:rPr>
              <a:t>minderwertigen</a:t>
            </a:r>
            <a:r>
              <a:rPr sz="1600" spc="-25" dirty="0">
                <a:solidFill>
                  <a:srgbClr val="FFFFFF"/>
                </a:solidFill>
                <a:latin typeface="Cambria"/>
                <a:cs typeface="Cambria"/>
              </a:rPr>
              <a:t> Waren</a:t>
            </a:r>
            <a:r>
              <a:rPr sz="1600" spc="-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mbria"/>
                <a:cs typeface="Cambria"/>
              </a:rPr>
              <a:t>und </a:t>
            </a:r>
            <a:r>
              <a:rPr sz="1600" spc="-5" dirty="0">
                <a:solidFill>
                  <a:srgbClr val="FFFFFF"/>
                </a:solidFill>
                <a:latin typeface="Cambria"/>
                <a:cs typeface="Cambria"/>
              </a:rPr>
              <a:t> Dienstleistungen</a:t>
            </a:r>
            <a:endParaRPr sz="1600">
              <a:latin typeface="Cambria"/>
              <a:cs typeface="Cambria"/>
            </a:endParaRPr>
          </a:p>
          <a:p>
            <a:pPr marL="378460" marR="299720" indent="-287020">
              <a:lnSpc>
                <a:spcPct val="100000"/>
              </a:lnSpc>
              <a:buFont typeface="Arial"/>
              <a:buChar char="•"/>
              <a:tabLst>
                <a:tab pos="378460" algn="l"/>
                <a:tab pos="379095" algn="l"/>
              </a:tabLst>
            </a:pPr>
            <a:r>
              <a:rPr sz="1600" spc="-10" dirty="0">
                <a:solidFill>
                  <a:srgbClr val="FFFFFF"/>
                </a:solidFill>
                <a:latin typeface="Cambria"/>
                <a:cs typeface="Cambria"/>
              </a:rPr>
              <a:t>unterminieren </a:t>
            </a:r>
            <a:r>
              <a:rPr sz="1600" spc="-5" dirty="0">
                <a:solidFill>
                  <a:srgbClr val="FFFFFF"/>
                </a:solidFill>
                <a:latin typeface="Cambria"/>
                <a:cs typeface="Cambria"/>
              </a:rPr>
              <a:t>das </a:t>
            </a:r>
            <a:r>
              <a:rPr sz="1600" spc="-20" dirty="0">
                <a:solidFill>
                  <a:srgbClr val="FFFFFF"/>
                </a:solidFill>
                <a:latin typeface="Cambria"/>
                <a:cs typeface="Cambria"/>
              </a:rPr>
              <a:t>Vertrauen </a:t>
            </a:r>
            <a:r>
              <a:rPr sz="1600" spc="-34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mbria"/>
                <a:cs typeface="Cambria"/>
              </a:rPr>
              <a:t>und</a:t>
            </a:r>
            <a:r>
              <a:rPr sz="1600" spc="-5" dirty="0">
                <a:solidFill>
                  <a:srgbClr val="FFFFFF"/>
                </a:solidFill>
                <a:latin typeface="Cambria"/>
                <a:cs typeface="Cambria"/>
              </a:rPr>
              <a:t> die</a:t>
            </a:r>
            <a:r>
              <a:rPr sz="16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Cambria"/>
                <a:cs typeface="Cambria"/>
              </a:rPr>
              <a:t>Zuversicht</a:t>
            </a:r>
            <a:r>
              <a:rPr sz="1600" spc="2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mbria"/>
                <a:cs typeface="Cambria"/>
              </a:rPr>
              <a:t>in</a:t>
            </a:r>
            <a:r>
              <a:rPr sz="16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mbria"/>
                <a:cs typeface="Cambria"/>
              </a:rPr>
              <a:t>der </a:t>
            </a:r>
            <a:r>
              <a:rPr sz="16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mbria"/>
                <a:cs typeface="Cambria"/>
              </a:rPr>
              <a:t>Öffentlichkeit</a:t>
            </a:r>
            <a:endParaRPr sz="1600">
              <a:latin typeface="Cambria"/>
              <a:cs typeface="Cambria"/>
            </a:endParaRPr>
          </a:p>
          <a:p>
            <a:pPr marL="378460" marR="95885" indent="-287020">
              <a:lnSpc>
                <a:spcPct val="100000"/>
              </a:lnSpc>
              <a:buFont typeface="Arial"/>
              <a:buChar char="•"/>
              <a:tabLst>
                <a:tab pos="378460" algn="l"/>
                <a:tab pos="379095" algn="l"/>
              </a:tabLst>
            </a:pPr>
            <a:r>
              <a:rPr sz="1600" spc="-10" dirty="0">
                <a:solidFill>
                  <a:srgbClr val="FFFFFF"/>
                </a:solidFill>
                <a:latin typeface="Cambria"/>
                <a:cs typeface="Cambria"/>
              </a:rPr>
              <a:t>fördern</a:t>
            </a:r>
            <a:r>
              <a:rPr sz="16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Cambria"/>
                <a:cs typeface="Cambria"/>
              </a:rPr>
              <a:t>Rechtsverletzungen </a:t>
            </a:r>
            <a:r>
              <a:rPr sz="1600" spc="-10" dirty="0">
                <a:solidFill>
                  <a:srgbClr val="FFFFFF"/>
                </a:solidFill>
                <a:latin typeface="Cambria"/>
                <a:cs typeface="Cambria"/>
              </a:rPr>
              <a:t> bezüglich</a:t>
            </a:r>
            <a:r>
              <a:rPr sz="1600" spc="1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mbria"/>
                <a:cs typeface="Cambria"/>
              </a:rPr>
              <a:t>Gesundheit</a:t>
            </a:r>
            <a:r>
              <a:rPr sz="1600" spc="1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mbria"/>
                <a:cs typeface="Cambria"/>
              </a:rPr>
              <a:t>und </a:t>
            </a:r>
            <a:r>
              <a:rPr sz="1600" spc="-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mbria"/>
                <a:cs typeface="Cambria"/>
              </a:rPr>
              <a:t>Sicherheit</a:t>
            </a:r>
            <a:r>
              <a:rPr sz="1600" spc="2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mbria"/>
                <a:cs typeface="Cambria"/>
              </a:rPr>
              <a:t>am</a:t>
            </a:r>
            <a:r>
              <a:rPr sz="16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mbria"/>
                <a:cs typeface="Cambria"/>
              </a:rPr>
              <a:t>Arbeitsplatz,</a:t>
            </a:r>
            <a:r>
              <a:rPr sz="1600" spc="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mbria"/>
                <a:cs typeface="Cambria"/>
              </a:rPr>
              <a:t>des </a:t>
            </a:r>
            <a:r>
              <a:rPr sz="16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mbria"/>
                <a:cs typeface="Cambria"/>
              </a:rPr>
              <a:t>Umweltschutzes</a:t>
            </a:r>
            <a:r>
              <a:rPr sz="1600" spc="1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mbria"/>
                <a:cs typeface="Cambria"/>
              </a:rPr>
              <a:t>und</a:t>
            </a:r>
            <a:r>
              <a:rPr sz="1600" spc="-5" dirty="0">
                <a:solidFill>
                  <a:srgbClr val="FFFFFF"/>
                </a:solidFill>
                <a:latin typeface="Cambria"/>
                <a:cs typeface="Cambria"/>
              </a:rPr>
              <a:t> der </a:t>
            </a:r>
            <a:r>
              <a:rPr sz="16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mbria"/>
                <a:cs typeface="Cambria"/>
              </a:rPr>
              <a:t>Kinderarbeit</a:t>
            </a:r>
            <a:r>
              <a:rPr sz="1600" spc="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mbria"/>
                <a:cs typeface="Cambria"/>
              </a:rPr>
              <a:t>-</a:t>
            </a:r>
            <a:r>
              <a:rPr sz="16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mbria"/>
                <a:cs typeface="Cambria"/>
              </a:rPr>
              <a:t>um</a:t>
            </a:r>
            <a:r>
              <a:rPr sz="1600" spc="1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mbria"/>
                <a:cs typeface="Cambria"/>
              </a:rPr>
              <a:t>nur</a:t>
            </a:r>
            <a:r>
              <a:rPr sz="1600" spc="1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5" dirty="0">
                <a:solidFill>
                  <a:srgbClr val="FFFFFF"/>
                </a:solidFill>
                <a:latin typeface="Cambria"/>
                <a:cs typeface="Cambria"/>
              </a:rPr>
              <a:t>einige</a:t>
            </a:r>
            <a:r>
              <a:rPr sz="1600" spc="-1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15" dirty="0">
                <a:solidFill>
                  <a:srgbClr val="FFFFFF"/>
                </a:solidFill>
                <a:latin typeface="Cambria"/>
                <a:cs typeface="Cambria"/>
              </a:rPr>
              <a:t>zu </a:t>
            </a:r>
            <a:r>
              <a:rPr sz="1600" spc="-34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1600" spc="-10" dirty="0">
                <a:solidFill>
                  <a:srgbClr val="FFFFFF"/>
                </a:solidFill>
                <a:latin typeface="Cambria"/>
                <a:cs typeface="Cambria"/>
              </a:rPr>
              <a:t>nennen.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529844" y="6417455"/>
            <a:ext cx="1272540" cy="320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000" spc="-5" dirty="0">
                <a:solidFill>
                  <a:srgbClr val="7E7E7E"/>
                </a:solidFill>
                <a:latin typeface="Arial"/>
                <a:cs typeface="Arial"/>
              </a:rPr>
              <a:t>VERTRAULICHES </a:t>
            </a:r>
            <a:r>
              <a:rPr sz="100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7E7E7E"/>
                </a:solidFill>
                <a:latin typeface="Arial"/>
                <a:cs typeface="Arial"/>
              </a:rPr>
              <a:t>MATERIAL</a:t>
            </a:r>
            <a:r>
              <a:rPr sz="1000" spc="-4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7E7E7E"/>
                </a:solidFill>
                <a:latin typeface="Arial"/>
                <a:cs typeface="Arial"/>
              </a:rPr>
              <a:t>VON</a:t>
            </a:r>
            <a:r>
              <a:rPr sz="1000" spc="-4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7E7E7E"/>
                </a:solidFill>
                <a:latin typeface="Arial"/>
                <a:cs typeface="Arial"/>
              </a:rPr>
              <a:t>MTS</a:t>
            </a:r>
            <a:endParaRPr sz="1000">
              <a:latin typeface="Arial"/>
              <a:cs typeface="Arial"/>
            </a:endParaRPr>
          </a:p>
        </p:txBody>
      </p:sp>
      <p:sp>
        <p:nvSpPr>
          <p:cNvPr id="22" name="object 22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U</a:t>
            </a:r>
            <a:r>
              <a:rPr spc="95" dirty="0"/>
              <a:t> </a:t>
            </a:r>
            <a:r>
              <a:rPr dirty="0"/>
              <a:t>N</a:t>
            </a:r>
            <a:r>
              <a:rPr spc="100" dirty="0"/>
              <a:t> </a:t>
            </a:r>
            <a:r>
              <a:rPr dirty="0"/>
              <a:t>T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R</a:t>
            </a:r>
            <a:r>
              <a:rPr spc="100" dirty="0"/>
              <a:t> </a:t>
            </a:r>
            <a:r>
              <a:rPr dirty="0"/>
              <a:t>N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H</a:t>
            </a:r>
            <a:r>
              <a:rPr spc="100" dirty="0"/>
              <a:t> </a:t>
            </a:r>
            <a:r>
              <a:rPr dirty="0"/>
              <a:t>M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N</a:t>
            </a:r>
          </a:p>
        </p:txBody>
      </p:sp>
      <p:sp>
        <p:nvSpPr>
          <p:cNvPr id="20" name="object 20"/>
          <p:cNvSpPr txBox="1"/>
          <p:nvPr/>
        </p:nvSpPr>
        <p:spPr>
          <a:xfrm>
            <a:off x="4027170" y="2733293"/>
            <a:ext cx="1137285" cy="75692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-1905" algn="ctr">
              <a:lnSpc>
                <a:spcPct val="100000"/>
              </a:lnSpc>
              <a:spcBef>
                <a:spcPts val="95"/>
              </a:spcBef>
            </a:pPr>
            <a:r>
              <a:rPr sz="1600" b="1" spc="-10" dirty="0">
                <a:latin typeface="Cambria"/>
                <a:cs typeface="Cambria"/>
              </a:rPr>
              <a:t>Bestechung </a:t>
            </a:r>
            <a:r>
              <a:rPr sz="1600" b="1" spc="-340" dirty="0">
                <a:latin typeface="Cambria"/>
                <a:cs typeface="Cambria"/>
              </a:rPr>
              <a:t> </a:t>
            </a:r>
            <a:r>
              <a:rPr sz="1600" b="1" spc="-15" dirty="0">
                <a:latin typeface="Cambria"/>
                <a:cs typeface="Cambria"/>
              </a:rPr>
              <a:t>und </a:t>
            </a:r>
            <a:r>
              <a:rPr sz="1600" b="1" spc="-10" dirty="0">
                <a:latin typeface="Cambria"/>
                <a:cs typeface="Cambria"/>
              </a:rPr>
              <a:t> </a:t>
            </a:r>
            <a:r>
              <a:rPr sz="1600" b="1" spc="-30" dirty="0">
                <a:latin typeface="Cambria"/>
                <a:cs typeface="Cambria"/>
              </a:rPr>
              <a:t>K</a:t>
            </a:r>
            <a:r>
              <a:rPr sz="1600" b="1" spc="-10" dirty="0">
                <a:latin typeface="Cambria"/>
                <a:cs typeface="Cambria"/>
              </a:rPr>
              <a:t>orr</a:t>
            </a:r>
            <a:r>
              <a:rPr sz="1600" b="1" spc="-15" dirty="0">
                <a:latin typeface="Cambria"/>
                <a:cs typeface="Cambria"/>
              </a:rPr>
              <a:t>up</a:t>
            </a:r>
            <a:r>
              <a:rPr sz="1600" b="1" spc="-5" dirty="0">
                <a:latin typeface="Cambria"/>
                <a:cs typeface="Cambria"/>
              </a:rPr>
              <a:t>t</a:t>
            </a:r>
            <a:r>
              <a:rPr sz="1600" b="1" spc="-10" dirty="0">
                <a:latin typeface="Cambria"/>
                <a:cs typeface="Cambria"/>
              </a:rPr>
              <a:t>i</a:t>
            </a:r>
            <a:r>
              <a:rPr sz="1600" b="1" spc="-5" dirty="0">
                <a:latin typeface="Cambria"/>
                <a:cs typeface="Cambria"/>
              </a:rPr>
              <a:t>on: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203F132-7C87-404B-B3D5-58A5762E0DBC}"/>
              </a:ext>
            </a:extLst>
          </p:cNvPr>
          <p:cNvSpPr txBox="1"/>
          <p:nvPr/>
        </p:nvSpPr>
        <p:spPr>
          <a:xfrm>
            <a:off x="8668765" y="6371793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3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518871" y="1384502"/>
            <a:ext cx="7962900" cy="386397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42545">
              <a:lnSpc>
                <a:spcPct val="100000"/>
              </a:lnSpc>
              <a:spcBef>
                <a:spcPts val="105"/>
              </a:spcBef>
            </a:pPr>
            <a:r>
              <a:rPr sz="2000" b="1" dirty="0">
                <a:solidFill>
                  <a:srgbClr val="C00000"/>
                </a:solidFill>
                <a:latin typeface="Cambria"/>
                <a:cs typeface="Cambria"/>
              </a:rPr>
              <a:t>Gesetzgebung</a:t>
            </a:r>
            <a:endParaRPr sz="2000">
              <a:latin typeface="Cambria"/>
              <a:cs typeface="Cambria"/>
            </a:endParaRPr>
          </a:p>
          <a:p>
            <a:pPr marL="42545" marR="135255">
              <a:lnSpc>
                <a:spcPct val="100000"/>
              </a:lnSpc>
              <a:spcBef>
                <a:spcPts val="10"/>
              </a:spcBef>
            </a:pPr>
            <a:r>
              <a:rPr sz="1400" spc="-5" dirty="0">
                <a:latin typeface="Cambria"/>
                <a:cs typeface="Cambria"/>
              </a:rPr>
              <a:t>In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Anbetracht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des</a:t>
            </a:r>
            <a:r>
              <a:rPr sz="1400" spc="-5" dirty="0">
                <a:latin typeface="Cambria"/>
                <a:cs typeface="Cambria"/>
              </a:rPr>
              <a:t> Potenzials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dieser</a:t>
            </a:r>
            <a:r>
              <a:rPr sz="1400" spc="-5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negativen Auswirkungen</a:t>
            </a:r>
            <a:r>
              <a:rPr sz="1400" dirty="0">
                <a:latin typeface="Cambria"/>
                <a:cs typeface="Cambria"/>
              </a:rPr>
              <a:t> haben</a:t>
            </a:r>
            <a:r>
              <a:rPr sz="1400" spc="1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Länder in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der </a:t>
            </a:r>
            <a:r>
              <a:rPr sz="1400" spc="-5" dirty="0">
                <a:latin typeface="Cambria"/>
                <a:cs typeface="Cambria"/>
              </a:rPr>
              <a:t>ganzen</a:t>
            </a:r>
            <a:r>
              <a:rPr sz="1400" spc="15" dirty="0">
                <a:latin typeface="Cambria"/>
                <a:cs typeface="Cambria"/>
              </a:rPr>
              <a:t> </a:t>
            </a:r>
            <a:r>
              <a:rPr sz="1400" spc="-20" dirty="0">
                <a:latin typeface="Cambria"/>
                <a:cs typeface="Cambria"/>
              </a:rPr>
              <a:t>Welt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Gesetze </a:t>
            </a:r>
            <a:r>
              <a:rPr sz="1400" spc="-29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erlassen,</a:t>
            </a:r>
            <a:r>
              <a:rPr sz="1400" spc="1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die</a:t>
            </a:r>
            <a:r>
              <a:rPr sz="1400" spc="-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Bestechung</a:t>
            </a:r>
            <a:r>
              <a:rPr sz="1400" spc="-3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und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Korruption</a:t>
            </a:r>
            <a:r>
              <a:rPr sz="1400" spc="-2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untersagen.</a:t>
            </a:r>
            <a:r>
              <a:rPr sz="1400" spc="3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Für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die </a:t>
            </a:r>
            <a:r>
              <a:rPr sz="1400" spc="-5" dirty="0">
                <a:latin typeface="Cambria"/>
                <a:cs typeface="Cambria"/>
              </a:rPr>
              <a:t>Unternehmen,</a:t>
            </a:r>
            <a:r>
              <a:rPr sz="1400" spc="2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die </a:t>
            </a:r>
            <a:r>
              <a:rPr sz="1400" spc="-5" dirty="0">
                <a:latin typeface="Cambria"/>
                <a:cs typeface="Cambria"/>
              </a:rPr>
              <a:t>gegen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diese</a:t>
            </a:r>
            <a:r>
              <a:rPr sz="1400" spc="-5" dirty="0">
                <a:latin typeface="Cambria"/>
                <a:cs typeface="Cambria"/>
              </a:rPr>
              <a:t> Gesetze </a:t>
            </a:r>
            <a:r>
              <a:rPr sz="140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verstoßen,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steht</a:t>
            </a:r>
            <a:r>
              <a:rPr sz="1400" dirty="0">
                <a:latin typeface="Cambria"/>
                <a:cs typeface="Cambria"/>
              </a:rPr>
              <a:t> viel</a:t>
            </a:r>
            <a:r>
              <a:rPr sz="1400" spc="-2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auf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dem</a:t>
            </a:r>
            <a:r>
              <a:rPr sz="1400" spc="-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Spiel,</a:t>
            </a:r>
            <a:r>
              <a:rPr sz="1400" spc="-2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unter</a:t>
            </a:r>
            <a:r>
              <a:rPr sz="1400" spc="-10" dirty="0">
                <a:latin typeface="Cambria"/>
                <a:cs typeface="Cambria"/>
              </a:rPr>
              <a:t> anderem:</a:t>
            </a:r>
            <a:endParaRPr sz="1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00">
              <a:latin typeface="Cambria"/>
              <a:cs typeface="Cambria"/>
            </a:endParaRPr>
          </a:p>
          <a:p>
            <a:pPr marL="328930" indent="-287020">
              <a:lnSpc>
                <a:spcPct val="100000"/>
              </a:lnSpc>
              <a:buFont typeface="Wingdings"/>
              <a:buChar char=""/>
              <a:tabLst>
                <a:tab pos="328930" algn="l"/>
                <a:tab pos="329565" algn="l"/>
              </a:tabLst>
            </a:pPr>
            <a:r>
              <a:rPr sz="1400" spc="-5" dirty="0">
                <a:latin typeface="Cambria"/>
                <a:cs typeface="Cambria"/>
              </a:rPr>
              <a:t>Erhebliche</a:t>
            </a:r>
            <a:r>
              <a:rPr sz="1400" spc="-2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Geldbußen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oder </a:t>
            </a:r>
            <a:r>
              <a:rPr sz="1400" spc="-5" dirty="0">
                <a:latin typeface="Cambria"/>
                <a:cs typeface="Cambria"/>
              </a:rPr>
              <a:t>sogar</a:t>
            </a:r>
            <a:r>
              <a:rPr sz="140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langjährige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Freiheitsstrafen </a:t>
            </a:r>
            <a:r>
              <a:rPr sz="1400" spc="-5" dirty="0">
                <a:latin typeface="Cambria"/>
                <a:cs typeface="Cambria"/>
              </a:rPr>
              <a:t>für</a:t>
            </a:r>
            <a:r>
              <a:rPr sz="1400" spc="1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Einzelpersonen.</a:t>
            </a:r>
            <a:endParaRPr sz="1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Wingdings"/>
              <a:buChar char=""/>
            </a:pPr>
            <a:endParaRPr sz="1400">
              <a:latin typeface="Cambria"/>
              <a:cs typeface="Cambria"/>
            </a:endParaRPr>
          </a:p>
          <a:p>
            <a:pPr marL="328930" indent="-287020">
              <a:lnSpc>
                <a:spcPct val="100000"/>
              </a:lnSpc>
              <a:buFont typeface="Wingdings"/>
              <a:buChar char=""/>
              <a:tabLst>
                <a:tab pos="328930" algn="l"/>
                <a:tab pos="329565" algn="l"/>
              </a:tabLst>
            </a:pPr>
            <a:r>
              <a:rPr sz="1400" dirty="0">
                <a:latin typeface="Cambria"/>
                <a:cs typeface="Cambria"/>
              </a:rPr>
              <a:t>Suspendierung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spc="-30" dirty="0">
                <a:latin typeface="Cambria"/>
                <a:cs typeface="Cambria"/>
              </a:rPr>
              <a:t>bzw.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Ausschluss</a:t>
            </a:r>
            <a:r>
              <a:rPr sz="1400" spc="-40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von </a:t>
            </a:r>
            <a:r>
              <a:rPr sz="1400" dirty="0">
                <a:latin typeface="Cambria"/>
                <a:cs typeface="Cambria"/>
              </a:rPr>
              <a:t>der </a:t>
            </a:r>
            <a:r>
              <a:rPr sz="1400" spc="-20" dirty="0">
                <a:latin typeface="Cambria"/>
                <a:cs typeface="Cambria"/>
              </a:rPr>
              <a:t>Vergabe</a:t>
            </a:r>
            <a:r>
              <a:rPr sz="1400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von </a:t>
            </a:r>
            <a:r>
              <a:rPr sz="1400" dirty="0">
                <a:latin typeface="Cambria"/>
                <a:cs typeface="Cambria"/>
              </a:rPr>
              <a:t>staatlichen</a:t>
            </a:r>
            <a:r>
              <a:rPr sz="1400" spc="-20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Aufträgen.</a:t>
            </a:r>
            <a:endParaRPr sz="1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Wingdings"/>
              <a:buChar char=""/>
            </a:pPr>
            <a:endParaRPr sz="1400">
              <a:latin typeface="Cambria"/>
              <a:cs typeface="Cambria"/>
            </a:endParaRPr>
          </a:p>
          <a:p>
            <a:pPr marL="328930" indent="-287020">
              <a:lnSpc>
                <a:spcPct val="100000"/>
              </a:lnSpc>
              <a:buFont typeface="Wingdings"/>
              <a:buChar char=""/>
              <a:tabLst>
                <a:tab pos="328930" algn="l"/>
                <a:tab pos="329565" algn="l"/>
              </a:tabLst>
            </a:pPr>
            <a:r>
              <a:rPr sz="1400" spc="-5" dirty="0">
                <a:latin typeface="Cambria"/>
                <a:cs typeface="Cambria"/>
              </a:rPr>
              <a:t>Abbruch</a:t>
            </a:r>
            <a:r>
              <a:rPr sz="1400" spc="-20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von</a:t>
            </a:r>
            <a:r>
              <a:rPr sz="1400" spc="-5" dirty="0">
                <a:latin typeface="Cambria"/>
                <a:cs typeface="Cambria"/>
              </a:rPr>
              <a:t> Geschäftsbeziehungen</a:t>
            </a:r>
            <a:r>
              <a:rPr sz="140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sowie</a:t>
            </a:r>
            <a:r>
              <a:rPr sz="140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Imageschäden</a:t>
            </a:r>
            <a:r>
              <a:rPr sz="1400" dirty="0">
                <a:latin typeface="Cambria"/>
                <a:cs typeface="Cambria"/>
              </a:rPr>
              <a:t> und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Auswirkungen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auf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den</a:t>
            </a:r>
            <a:r>
              <a:rPr sz="1400" spc="2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weiteren Erfolg</a:t>
            </a:r>
            <a:endParaRPr sz="1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550">
              <a:latin typeface="Cambria"/>
              <a:cs typeface="Cambria"/>
            </a:endParaRPr>
          </a:p>
          <a:p>
            <a:pPr marL="12700">
              <a:lnSpc>
                <a:spcPct val="100000"/>
              </a:lnSpc>
              <a:spcBef>
                <a:spcPts val="5"/>
              </a:spcBef>
            </a:pPr>
            <a:r>
              <a:rPr sz="2000" b="1" dirty="0">
                <a:solidFill>
                  <a:srgbClr val="C00000"/>
                </a:solidFill>
                <a:latin typeface="Cambria"/>
                <a:cs typeface="Cambria"/>
              </a:rPr>
              <a:t>Der</a:t>
            </a:r>
            <a:r>
              <a:rPr sz="2000" b="1" spc="-1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000" b="1" spc="-20" dirty="0">
                <a:solidFill>
                  <a:srgbClr val="C00000"/>
                </a:solidFill>
                <a:latin typeface="Cambria"/>
                <a:cs typeface="Cambria"/>
              </a:rPr>
              <a:t>Foreign</a:t>
            </a:r>
            <a:r>
              <a:rPr sz="2000" b="1" spc="-4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000" b="1" spc="-5" dirty="0">
                <a:solidFill>
                  <a:srgbClr val="C00000"/>
                </a:solidFill>
                <a:latin typeface="Cambria"/>
                <a:cs typeface="Cambria"/>
              </a:rPr>
              <a:t>Corrupt </a:t>
            </a:r>
            <a:r>
              <a:rPr sz="2000" b="1" spc="-10" dirty="0">
                <a:solidFill>
                  <a:srgbClr val="C00000"/>
                </a:solidFill>
                <a:latin typeface="Cambria"/>
                <a:cs typeface="Cambria"/>
              </a:rPr>
              <a:t>Practices</a:t>
            </a:r>
            <a:r>
              <a:rPr sz="2000" b="1" spc="-1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000" b="1" spc="-10" dirty="0">
                <a:solidFill>
                  <a:srgbClr val="C00000"/>
                </a:solidFill>
                <a:latin typeface="Cambria"/>
                <a:cs typeface="Cambria"/>
              </a:rPr>
              <a:t>Act</a:t>
            </a:r>
            <a:r>
              <a:rPr sz="2000" b="1" spc="-2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2000" b="1" spc="-40" dirty="0">
                <a:solidFill>
                  <a:srgbClr val="C00000"/>
                </a:solidFill>
                <a:latin typeface="Cambria"/>
                <a:cs typeface="Cambria"/>
              </a:rPr>
              <a:t>(FCPA)</a:t>
            </a:r>
            <a:endParaRPr sz="2000">
              <a:latin typeface="Cambria"/>
              <a:cs typeface="Cambria"/>
            </a:endParaRPr>
          </a:p>
          <a:p>
            <a:pPr marL="12700" marR="166370">
              <a:lnSpc>
                <a:spcPct val="100000"/>
              </a:lnSpc>
              <a:spcBef>
                <a:spcPts val="1689"/>
              </a:spcBef>
            </a:pPr>
            <a:r>
              <a:rPr sz="1400" spc="-15" dirty="0">
                <a:latin typeface="Cambria"/>
                <a:cs typeface="Cambria"/>
              </a:rPr>
              <a:t>Foreign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Corrupt</a:t>
            </a:r>
            <a:r>
              <a:rPr sz="1400" spc="-1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Practices</a:t>
            </a:r>
            <a:r>
              <a:rPr sz="1400" spc="-2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Act</a:t>
            </a:r>
            <a:r>
              <a:rPr sz="1400" dirty="0">
                <a:latin typeface="Cambria"/>
                <a:cs typeface="Cambria"/>
              </a:rPr>
              <a:t> </a:t>
            </a:r>
            <a:r>
              <a:rPr sz="1400" spc="-20" dirty="0">
                <a:latin typeface="Cambria"/>
                <a:cs typeface="Cambria"/>
              </a:rPr>
              <a:t>(FCPA)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ist</a:t>
            </a:r>
            <a:r>
              <a:rPr sz="1400" spc="-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der Name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des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US-Gesetzes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das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die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spc="-15" dirty="0">
                <a:latin typeface="Cambria"/>
                <a:cs typeface="Cambria"/>
              </a:rPr>
              <a:t>Verhinderung</a:t>
            </a:r>
            <a:r>
              <a:rPr sz="1400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von </a:t>
            </a:r>
            <a:r>
              <a:rPr sz="1400" spc="-5" dirty="0">
                <a:latin typeface="Cambria"/>
                <a:cs typeface="Cambria"/>
              </a:rPr>
              <a:t> Schmiergeldzahlungen</a:t>
            </a:r>
            <a:r>
              <a:rPr sz="1400" spc="-1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und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Korruption</a:t>
            </a:r>
            <a:r>
              <a:rPr sz="1400" spc="-3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behandelt.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Der </a:t>
            </a:r>
            <a:r>
              <a:rPr sz="1400" spc="-5" dirty="0">
                <a:latin typeface="Cambria"/>
                <a:cs typeface="Cambria"/>
              </a:rPr>
              <a:t>Inhalt</a:t>
            </a:r>
            <a:r>
              <a:rPr sz="1400" dirty="0">
                <a:latin typeface="Cambria"/>
                <a:cs typeface="Cambria"/>
              </a:rPr>
              <a:t> der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FCPA-Gesetze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und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Vorschriften</a:t>
            </a:r>
            <a:r>
              <a:rPr sz="1400" spc="-1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muss </a:t>
            </a:r>
            <a:r>
              <a:rPr sz="1400" spc="-295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von</a:t>
            </a:r>
            <a:r>
              <a:rPr sz="1400" spc="-1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Mitarbeitern </a:t>
            </a:r>
            <a:r>
              <a:rPr sz="1400" dirty="0">
                <a:latin typeface="Cambria"/>
                <a:cs typeface="Cambria"/>
              </a:rPr>
              <a:t>in jedem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Land,</a:t>
            </a:r>
            <a:r>
              <a:rPr sz="1400" spc="5" dirty="0">
                <a:latin typeface="Cambria"/>
                <a:cs typeface="Cambria"/>
              </a:rPr>
              <a:t> in </a:t>
            </a:r>
            <a:r>
              <a:rPr sz="1400" dirty="0">
                <a:latin typeface="Cambria"/>
                <a:cs typeface="Cambria"/>
              </a:rPr>
              <a:t>dem</a:t>
            </a:r>
            <a:r>
              <a:rPr sz="1400" spc="-5" dirty="0">
                <a:latin typeface="Cambria"/>
                <a:cs typeface="Cambria"/>
              </a:rPr>
              <a:t> MTS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Geschäfte</a:t>
            </a:r>
            <a:r>
              <a:rPr sz="140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macht</a:t>
            </a:r>
            <a:r>
              <a:rPr sz="1400" dirty="0">
                <a:latin typeface="Cambria"/>
                <a:cs typeface="Cambria"/>
              </a:rPr>
              <a:t> (z.B.</a:t>
            </a:r>
            <a:r>
              <a:rPr sz="1400" spc="-2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Großbritannien,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China,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spc="-15" dirty="0">
                <a:latin typeface="Cambria"/>
                <a:cs typeface="Cambria"/>
              </a:rPr>
              <a:t>Korea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25" dirty="0">
                <a:latin typeface="Cambria"/>
                <a:cs typeface="Cambria"/>
              </a:rPr>
              <a:t>usw.), </a:t>
            </a:r>
            <a:r>
              <a:rPr sz="1400" spc="-2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beachtet</a:t>
            </a:r>
            <a:r>
              <a:rPr sz="1400" spc="-20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werden.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4" name="object 4"/>
          <p:cNvSpPr txBox="1"/>
          <p:nvPr/>
        </p:nvSpPr>
        <p:spPr>
          <a:xfrm>
            <a:off x="529844" y="6417455"/>
            <a:ext cx="1272540" cy="320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000" spc="-5" dirty="0">
                <a:solidFill>
                  <a:srgbClr val="7E7E7E"/>
                </a:solidFill>
                <a:latin typeface="Arial"/>
                <a:cs typeface="Arial"/>
              </a:rPr>
              <a:t>VERTRAULICHES </a:t>
            </a:r>
            <a:r>
              <a:rPr sz="100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7E7E7E"/>
                </a:solidFill>
                <a:latin typeface="Arial"/>
                <a:cs typeface="Arial"/>
              </a:rPr>
              <a:t>MATERIAL</a:t>
            </a:r>
            <a:r>
              <a:rPr sz="1000" spc="-4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7E7E7E"/>
                </a:solidFill>
                <a:latin typeface="Arial"/>
                <a:cs typeface="Arial"/>
              </a:rPr>
              <a:t>VON</a:t>
            </a:r>
            <a:r>
              <a:rPr sz="1000" spc="-4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7E7E7E"/>
                </a:solidFill>
                <a:latin typeface="Arial"/>
                <a:cs typeface="Arial"/>
              </a:rPr>
              <a:t>MTS</a:t>
            </a:r>
            <a:endParaRPr sz="1000">
              <a:latin typeface="Arial"/>
              <a:cs typeface="Arial"/>
            </a:endParaRPr>
          </a:p>
        </p:txBody>
      </p:sp>
      <p:sp>
        <p:nvSpPr>
          <p:cNvPr id="5" name="object 5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U</a:t>
            </a:r>
            <a:r>
              <a:rPr spc="95" dirty="0"/>
              <a:t> </a:t>
            </a:r>
            <a:r>
              <a:rPr dirty="0"/>
              <a:t>N</a:t>
            </a:r>
            <a:r>
              <a:rPr spc="100" dirty="0"/>
              <a:t> </a:t>
            </a:r>
            <a:r>
              <a:rPr dirty="0"/>
              <a:t>T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R</a:t>
            </a:r>
            <a:r>
              <a:rPr spc="100" dirty="0"/>
              <a:t> </a:t>
            </a:r>
            <a:r>
              <a:rPr dirty="0"/>
              <a:t>N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H</a:t>
            </a:r>
            <a:r>
              <a:rPr spc="100" dirty="0"/>
              <a:t> </a:t>
            </a:r>
            <a:r>
              <a:rPr dirty="0"/>
              <a:t>M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N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81000" y="140052"/>
            <a:ext cx="7024929" cy="689932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lang="en-US" b="0" dirty="0">
                <a:solidFill>
                  <a:srgbClr val="C00000"/>
                </a:solidFill>
              </a:rPr>
              <a:t>Der</a:t>
            </a:r>
            <a:r>
              <a:rPr lang="en-US" b="0" spc="-15" dirty="0">
                <a:solidFill>
                  <a:srgbClr val="C00000"/>
                </a:solidFill>
              </a:rPr>
              <a:t> </a:t>
            </a:r>
            <a:r>
              <a:rPr lang="en-US" b="0" spc="-25" dirty="0">
                <a:solidFill>
                  <a:srgbClr val="C00000"/>
                </a:solidFill>
              </a:rPr>
              <a:t>Foreign</a:t>
            </a:r>
            <a:r>
              <a:rPr lang="en-US" b="0" dirty="0">
                <a:solidFill>
                  <a:srgbClr val="C00000"/>
                </a:solidFill>
              </a:rPr>
              <a:t> </a:t>
            </a:r>
            <a:r>
              <a:rPr lang="en-US" b="0" spc="-10" dirty="0">
                <a:solidFill>
                  <a:srgbClr val="C00000"/>
                </a:solidFill>
              </a:rPr>
              <a:t>Corrupt</a:t>
            </a:r>
            <a:r>
              <a:rPr lang="en-US" b="0" spc="-5" dirty="0">
                <a:solidFill>
                  <a:srgbClr val="C00000"/>
                </a:solidFill>
              </a:rPr>
              <a:t> </a:t>
            </a:r>
            <a:r>
              <a:rPr lang="en-US" b="0" spc="-10" dirty="0">
                <a:solidFill>
                  <a:srgbClr val="C00000"/>
                </a:solidFill>
              </a:rPr>
              <a:t>Practices</a:t>
            </a:r>
            <a:r>
              <a:rPr lang="en-US" b="0" spc="-20" dirty="0">
                <a:solidFill>
                  <a:srgbClr val="C00000"/>
                </a:solidFill>
              </a:rPr>
              <a:t> </a:t>
            </a:r>
            <a:r>
              <a:rPr lang="en-US" b="0" spc="-15" dirty="0">
                <a:solidFill>
                  <a:srgbClr val="C00000"/>
                </a:solidFill>
              </a:rPr>
              <a:t>Act </a:t>
            </a:r>
            <a:r>
              <a:rPr lang="en-US" b="0" spc="-45" dirty="0">
                <a:solidFill>
                  <a:srgbClr val="C00000"/>
                </a:solidFill>
              </a:rPr>
              <a:t>(FCPA)</a:t>
            </a:r>
            <a:br>
              <a:rPr lang="en-US" dirty="0">
                <a:solidFill>
                  <a:srgbClr val="C00000"/>
                </a:solidFill>
              </a:rPr>
            </a:br>
            <a:r>
              <a:rPr sz="2000" b="0" i="1" dirty="0">
                <a:solidFill>
                  <a:srgbClr val="C00000"/>
                </a:solidFill>
              </a:rPr>
              <a:t>Ein</a:t>
            </a:r>
            <a:r>
              <a:rPr sz="2000" b="0" i="1" spc="-30" dirty="0">
                <a:solidFill>
                  <a:srgbClr val="C00000"/>
                </a:solidFill>
              </a:rPr>
              <a:t> </a:t>
            </a:r>
            <a:r>
              <a:rPr sz="2000" b="0" i="1" spc="-5" dirty="0">
                <a:solidFill>
                  <a:srgbClr val="C00000"/>
                </a:solidFill>
              </a:rPr>
              <a:t>Überblick</a:t>
            </a:r>
            <a:r>
              <a:rPr sz="2000" b="0" i="1" spc="5" dirty="0">
                <a:solidFill>
                  <a:srgbClr val="C00000"/>
                </a:solidFill>
              </a:rPr>
              <a:t> </a:t>
            </a:r>
            <a:r>
              <a:rPr sz="2000" b="0" i="1" spc="-5" dirty="0" err="1">
                <a:solidFill>
                  <a:srgbClr val="C00000"/>
                </a:solidFill>
              </a:rPr>
              <a:t>über</a:t>
            </a:r>
            <a:r>
              <a:rPr sz="2000" b="0" i="1" spc="-5" dirty="0">
                <a:solidFill>
                  <a:srgbClr val="C00000"/>
                </a:solidFill>
              </a:rPr>
              <a:t> die</a:t>
            </a:r>
            <a:r>
              <a:rPr lang="en-US" sz="2000" b="0" i="1" spc="-5" dirty="0">
                <a:solidFill>
                  <a:srgbClr val="C00000"/>
                </a:solidFill>
              </a:rPr>
              <a:t> </a:t>
            </a:r>
            <a:r>
              <a:rPr sz="2000" b="0" i="1" spc="-5" dirty="0">
                <a:solidFill>
                  <a:srgbClr val="C00000"/>
                </a:solidFill>
              </a:rPr>
              <a:t>Anti-</a:t>
            </a:r>
            <a:r>
              <a:rPr sz="2000" b="0" i="1" spc="-5" dirty="0" err="1">
                <a:solidFill>
                  <a:srgbClr val="C00000"/>
                </a:solidFill>
              </a:rPr>
              <a:t>Korruptions</a:t>
            </a:r>
            <a:r>
              <a:rPr sz="2000" b="0" i="1" spc="-5" dirty="0">
                <a:solidFill>
                  <a:srgbClr val="C00000"/>
                </a:solidFill>
              </a:rPr>
              <a:t>-</a:t>
            </a:r>
            <a:r>
              <a:rPr sz="2000" b="0" i="1" spc="-5" dirty="0" err="1">
                <a:solidFill>
                  <a:srgbClr val="C00000"/>
                </a:solidFill>
              </a:rPr>
              <a:t>Landschaft</a:t>
            </a:r>
            <a:endParaRPr sz="2000" b="0" i="1" spc="-5" dirty="0">
              <a:solidFill>
                <a:srgbClr val="C00000"/>
              </a:solidFill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F5E0402-7E8D-40B9-83DD-4F23C7C3D7A1}"/>
              </a:ext>
            </a:extLst>
          </p:cNvPr>
          <p:cNvSpPr txBox="1"/>
          <p:nvPr/>
        </p:nvSpPr>
        <p:spPr>
          <a:xfrm>
            <a:off x="8668765" y="6371793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4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190500" y="1160246"/>
            <a:ext cx="8763000" cy="1290955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590"/>
              </a:spcBef>
            </a:pPr>
            <a:r>
              <a:rPr b="1" dirty="0">
                <a:solidFill>
                  <a:srgbClr val="C00000"/>
                </a:solidFill>
                <a:latin typeface="Cambria"/>
                <a:cs typeface="Cambria"/>
              </a:rPr>
              <a:t>Was</a:t>
            </a:r>
            <a:r>
              <a:rPr b="1" spc="-3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b="1" dirty="0">
                <a:solidFill>
                  <a:srgbClr val="C00000"/>
                </a:solidFill>
                <a:latin typeface="Cambria"/>
                <a:cs typeface="Cambria"/>
              </a:rPr>
              <a:t>ist</a:t>
            </a:r>
            <a:r>
              <a:rPr b="1" spc="-4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b="1" dirty="0">
                <a:solidFill>
                  <a:srgbClr val="C00000"/>
                </a:solidFill>
                <a:latin typeface="Cambria"/>
                <a:cs typeface="Cambria"/>
              </a:rPr>
              <a:t>der</a:t>
            </a:r>
            <a:r>
              <a:rPr b="1" spc="-2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b="1" spc="-5" dirty="0">
                <a:solidFill>
                  <a:srgbClr val="C00000"/>
                </a:solidFill>
                <a:latin typeface="Cambria"/>
                <a:cs typeface="Cambria"/>
              </a:rPr>
              <a:t>FCPA?</a:t>
            </a:r>
            <a:endParaRPr dirty="0">
              <a:latin typeface="Cambria"/>
              <a:cs typeface="Cambria"/>
            </a:endParaRPr>
          </a:p>
          <a:p>
            <a:pPr marL="12700" marR="5080">
              <a:lnSpc>
                <a:spcPct val="100000"/>
              </a:lnSpc>
              <a:spcBef>
                <a:spcPts val="350"/>
              </a:spcBef>
            </a:pPr>
            <a:r>
              <a:rPr sz="1400" dirty="0">
                <a:latin typeface="Cambria"/>
                <a:cs typeface="Cambria"/>
              </a:rPr>
              <a:t>Der FCPA ist das US-Gesetz das die Verhinderung von </a:t>
            </a:r>
            <a:r>
              <a:rPr sz="1400" spc="-5" dirty="0">
                <a:latin typeface="Cambria"/>
                <a:cs typeface="Cambria"/>
              </a:rPr>
              <a:t>Schmiergeldzahlungen </a:t>
            </a:r>
            <a:r>
              <a:rPr sz="1400" dirty="0">
                <a:latin typeface="Cambria"/>
                <a:cs typeface="Cambria"/>
              </a:rPr>
              <a:t>und </a:t>
            </a:r>
            <a:r>
              <a:rPr sz="1400" spc="-5" dirty="0">
                <a:latin typeface="Cambria"/>
                <a:cs typeface="Cambria"/>
              </a:rPr>
              <a:t>Korruption behandelt</a:t>
            </a:r>
            <a:r>
              <a:rPr sz="1200" spc="-5" dirty="0">
                <a:latin typeface="Cambria"/>
                <a:cs typeface="Cambria"/>
              </a:rPr>
              <a:t>. </a:t>
            </a:r>
            <a:r>
              <a:rPr sz="1200" spc="-25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Der </a:t>
            </a:r>
            <a:r>
              <a:rPr sz="1400" dirty="0">
                <a:latin typeface="Cambria"/>
                <a:cs typeface="Cambria"/>
              </a:rPr>
              <a:t>FCPA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verbietet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MTS-Mitarbeitern </a:t>
            </a:r>
            <a:r>
              <a:rPr sz="1400" dirty="0">
                <a:latin typeface="Cambria"/>
                <a:cs typeface="Cambria"/>
              </a:rPr>
              <a:t>und</a:t>
            </a:r>
            <a:r>
              <a:rPr sz="1400" spc="1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allen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für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uns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handelnde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Personen</a:t>
            </a:r>
            <a:r>
              <a:rPr sz="1400" spc="3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einem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Regierungsbeamten </a:t>
            </a:r>
            <a:r>
              <a:rPr sz="1400" dirty="0">
                <a:latin typeface="Cambria"/>
                <a:cs typeface="Cambria"/>
              </a:rPr>
              <a:t> Geldzahlungen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oder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andere</a:t>
            </a:r>
            <a:r>
              <a:rPr sz="1400" spc="2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Wertgegenstände</a:t>
            </a:r>
            <a:r>
              <a:rPr sz="1400" dirty="0">
                <a:latin typeface="Cambria"/>
                <a:cs typeface="Cambria"/>
              </a:rPr>
              <a:t> anzubieten,</a:t>
            </a:r>
            <a:r>
              <a:rPr sz="1400" spc="2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um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Geschäfte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zu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erhalten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oder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fortzuführen 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oder</a:t>
            </a:r>
            <a:r>
              <a:rPr sz="1400" spc="-1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einen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ungerechtfertigten</a:t>
            </a:r>
            <a:r>
              <a:rPr sz="1400" spc="-1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Geschäftsvorteil</a:t>
            </a:r>
            <a:r>
              <a:rPr sz="1400" spc="-3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zu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verschaffen.</a:t>
            </a:r>
            <a:endParaRPr sz="1400" dirty="0">
              <a:latin typeface="Cambria"/>
              <a:cs typeface="Cambria"/>
            </a:endParaRPr>
          </a:p>
        </p:txBody>
      </p:sp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398215" y="169393"/>
            <a:ext cx="5716905" cy="1059264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spcBef>
                <a:spcPts val="100"/>
              </a:spcBef>
            </a:pPr>
            <a:r>
              <a:rPr b="0" dirty="0">
                <a:solidFill>
                  <a:srgbClr val="C00000"/>
                </a:solidFill>
              </a:rPr>
              <a:t>Der</a:t>
            </a:r>
            <a:r>
              <a:rPr b="0" spc="-15" dirty="0">
                <a:solidFill>
                  <a:srgbClr val="C00000"/>
                </a:solidFill>
              </a:rPr>
              <a:t> </a:t>
            </a:r>
            <a:r>
              <a:rPr b="0" spc="-25" dirty="0">
                <a:solidFill>
                  <a:srgbClr val="C00000"/>
                </a:solidFill>
              </a:rPr>
              <a:t>Foreign</a:t>
            </a:r>
            <a:r>
              <a:rPr b="0" dirty="0">
                <a:solidFill>
                  <a:srgbClr val="C00000"/>
                </a:solidFill>
              </a:rPr>
              <a:t> </a:t>
            </a:r>
            <a:r>
              <a:rPr b="0" spc="-10" dirty="0">
                <a:solidFill>
                  <a:srgbClr val="C00000"/>
                </a:solidFill>
              </a:rPr>
              <a:t>Corrupt</a:t>
            </a:r>
            <a:r>
              <a:rPr b="0" spc="-5" dirty="0">
                <a:solidFill>
                  <a:srgbClr val="C00000"/>
                </a:solidFill>
              </a:rPr>
              <a:t> </a:t>
            </a:r>
            <a:r>
              <a:rPr b="0" spc="-10" dirty="0">
                <a:solidFill>
                  <a:srgbClr val="C00000"/>
                </a:solidFill>
              </a:rPr>
              <a:t>Practices</a:t>
            </a:r>
            <a:r>
              <a:rPr b="0" spc="-20" dirty="0">
                <a:solidFill>
                  <a:srgbClr val="C00000"/>
                </a:solidFill>
              </a:rPr>
              <a:t> </a:t>
            </a:r>
            <a:r>
              <a:rPr b="0" spc="-15" dirty="0">
                <a:solidFill>
                  <a:srgbClr val="C00000"/>
                </a:solidFill>
              </a:rPr>
              <a:t>Act </a:t>
            </a:r>
            <a:r>
              <a:rPr b="0" spc="-45" dirty="0">
                <a:solidFill>
                  <a:srgbClr val="C00000"/>
                </a:solidFill>
              </a:rPr>
              <a:t>(FCPA)</a:t>
            </a:r>
            <a:br>
              <a:rPr lang="en-US" b="0" spc="-45" dirty="0">
                <a:solidFill>
                  <a:srgbClr val="C00000"/>
                </a:solidFill>
              </a:rPr>
            </a:br>
            <a:r>
              <a:rPr lang="en-US" sz="2000" b="0" i="1" dirty="0">
                <a:solidFill>
                  <a:srgbClr val="C00000"/>
                </a:solidFill>
                <a:latin typeface="Cambria"/>
                <a:cs typeface="Cambria"/>
              </a:rPr>
              <a:t>Was</a:t>
            </a:r>
            <a:r>
              <a:rPr lang="en-US" sz="2000" b="0" i="1" spc="-3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lang="en-US" sz="2000" b="0" i="1" dirty="0" err="1">
                <a:solidFill>
                  <a:srgbClr val="C00000"/>
                </a:solidFill>
                <a:latin typeface="Cambria"/>
                <a:cs typeface="Cambria"/>
              </a:rPr>
              <a:t>ist</a:t>
            </a:r>
            <a:r>
              <a:rPr lang="en-US" sz="2000" b="0" i="1" spc="-4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lang="en-US" sz="2000" b="0" i="1" dirty="0">
                <a:solidFill>
                  <a:srgbClr val="C00000"/>
                </a:solidFill>
                <a:latin typeface="Cambria"/>
                <a:cs typeface="Cambria"/>
              </a:rPr>
              <a:t>der</a:t>
            </a:r>
            <a:r>
              <a:rPr lang="en-US" sz="2000" b="0" i="1" spc="-2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lang="en-US" sz="2000" b="0" i="1" spc="-5" dirty="0">
                <a:solidFill>
                  <a:srgbClr val="C00000"/>
                </a:solidFill>
                <a:latin typeface="Cambria"/>
                <a:cs typeface="Cambria"/>
              </a:rPr>
              <a:t>FCPA?</a:t>
            </a:r>
            <a:br>
              <a:rPr lang="en-US" b="0" dirty="0">
                <a:latin typeface="Cambria"/>
                <a:cs typeface="Cambria"/>
              </a:rPr>
            </a:br>
            <a:endParaRPr b="0" spc="-45" dirty="0">
              <a:solidFill>
                <a:srgbClr val="C00000"/>
              </a:solidFill>
            </a:endParaRPr>
          </a:p>
        </p:txBody>
      </p:sp>
      <p:sp>
        <p:nvSpPr>
          <p:cNvPr id="6" name="object 6"/>
          <p:cNvSpPr/>
          <p:nvPr/>
        </p:nvSpPr>
        <p:spPr>
          <a:xfrm>
            <a:off x="2971800" y="3297428"/>
            <a:ext cx="352425" cy="412115"/>
          </a:xfrm>
          <a:custGeom>
            <a:avLst/>
            <a:gdLst/>
            <a:ahLst/>
            <a:cxnLst/>
            <a:rect l="l" t="t" r="r" b="b"/>
            <a:pathLst>
              <a:path w="352425" h="412114">
                <a:moveTo>
                  <a:pt x="176149" y="0"/>
                </a:moveTo>
                <a:lnTo>
                  <a:pt x="176149" y="82423"/>
                </a:lnTo>
                <a:lnTo>
                  <a:pt x="0" y="82423"/>
                </a:lnTo>
                <a:lnTo>
                  <a:pt x="0" y="329565"/>
                </a:lnTo>
                <a:lnTo>
                  <a:pt x="176149" y="329565"/>
                </a:lnTo>
                <a:lnTo>
                  <a:pt x="176149" y="411988"/>
                </a:lnTo>
                <a:lnTo>
                  <a:pt x="352298" y="205994"/>
                </a:lnTo>
                <a:lnTo>
                  <a:pt x="176149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9" name="object 9"/>
          <p:cNvSpPr/>
          <p:nvPr/>
        </p:nvSpPr>
        <p:spPr>
          <a:xfrm>
            <a:off x="5767832" y="3297428"/>
            <a:ext cx="352425" cy="412115"/>
          </a:xfrm>
          <a:custGeom>
            <a:avLst/>
            <a:gdLst/>
            <a:ahLst/>
            <a:cxnLst/>
            <a:rect l="l" t="t" r="r" b="b"/>
            <a:pathLst>
              <a:path w="352425" h="412114">
                <a:moveTo>
                  <a:pt x="176149" y="0"/>
                </a:moveTo>
                <a:lnTo>
                  <a:pt x="176149" y="82423"/>
                </a:lnTo>
                <a:lnTo>
                  <a:pt x="0" y="82423"/>
                </a:lnTo>
                <a:lnTo>
                  <a:pt x="0" y="329565"/>
                </a:lnTo>
                <a:lnTo>
                  <a:pt x="176149" y="329565"/>
                </a:lnTo>
                <a:lnTo>
                  <a:pt x="176149" y="411988"/>
                </a:lnTo>
                <a:lnTo>
                  <a:pt x="352298" y="205994"/>
                </a:lnTo>
                <a:lnTo>
                  <a:pt x="176149" y="0"/>
                </a:lnTo>
                <a:close/>
              </a:path>
            </a:pathLst>
          </a:custGeom>
          <a:solidFill>
            <a:srgbClr val="C0000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3" name="object 13"/>
          <p:cNvSpPr txBox="1"/>
          <p:nvPr/>
        </p:nvSpPr>
        <p:spPr>
          <a:xfrm>
            <a:off x="529844" y="6417455"/>
            <a:ext cx="1272540" cy="320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000" spc="-5" dirty="0">
                <a:solidFill>
                  <a:srgbClr val="7E7E7E"/>
                </a:solidFill>
                <a:latin typeface="Arial"/>
                <a:cs typeface="Arial"/>
              </a:rPr>
              <a:t>VERTRAULICHES </a:t>
            </a:r>
            <a:r>
              <a:rPr sz="100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7E7E7E"/>
                </a:solidFill>
                <a:latin typeface="Arial"/>
                <a:cs typeface="Arial"/>
              </a:rPr>
              <a:t>MATERIAL</a:t>
            </a:r>
            <a:r>
              <a:rPr sz="1000" spc="-4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7E7E7E"/>
                </a:solidFill>
                <a:latin typeface="Arial"/>
                <a:cs typeface="Arial"/>
              </a:rPr>
              <a:t>VON</a:t>
            </a:r>
            <a:r>
              <a:rPr sz="1000" spc="-4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7E7E7E"/>
                </a:solidFill>
                <a:latin typeface="Arial"/>
                <a:cs typeface="Arial"/>
              </a:rPr>
              <a:t>MTS</a:t>
            </a:r>
            <a:endParaRPr sz="1000">
              <a:latin typeface="Arial"/>
              <a:cs typeface="Arial"/>
            </a:endParaRPr>
          </a:p>
        </p:txBody>
      </p:sp>
      <p:sp>
        <p:nvSpPr>
          <p:cNvPr id="14" name="object 14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U</a:t>
            </a:r>
            <a:r>
              <a:rPr spc="95" dirty="0"/>
              <a:t> </a:t>
            </a:r>
            <a:r>
              <a:rPr dirty="0"/>
              <a:t>N</a:t>
            </a:r>
            <a:r>
              <a:rPr spc="100" dirty="0"/>
              <a:t> </a:t>
            </a:r>
            <a:r>
              <a:rPr dirty="0"/>
              <a:t>T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R</a:t>
            </a:r>
            <a:r>
              <a:rPr spc="100" dirty="0"/>
              <a:t> </a:t>
            </a:r>
            <a:r>
              <a:rPr dirty="0"/>
              <a:t>N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H</a:t>
            </a:r>
            <a:r>
              <a:rPr spc="100" dirty="0"/>
              <a:t> </a:t>
            </a:r>
            <a:r>
              <a:rPr dirty="0"/>
              <a:t>M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N</a:t>
            </a:r>
          </a:p>
        </p:txBody>
      </p:sp>
      <p:sp>
        <p:nvSpPr>
          <p:cNvPr id="12" name="object 12"/>
          <p:cNvSpPr txBox="1"/>
          <p:nvPr/>
        </p:nvSpPr>
        <p:spPr>
          <a:xfrm>
            <a:off x="434441" y="4553950"/>
            <a:ext cx="8077200" cy="1891664"/>
          </a:xfrm>
          <a:prstGeom prst="rect">
            <a:avLst/>
          </a:prstGeom>
        </p:spPr>
        <p:txBody>
          <a:bodyPr vert="horz" wrap="square" lIns="0" tIns="74930" rIns="0" bIns="0" rtlCol="0">
            <a:spAutoFit/>
          </a:bodyPr>
          <a:lstStyle/>
          <a:p>
            <a:pPr marL="12700" algn="just">
              <a:lnSpc>
                <a:spcPct val="100000"/>
              </a:lnSpc>
              <a:spcBef>
                <a:spcPts val="590"/>
              </a:spcBef>
            </a:pPr>
            <a:r>
              <a:rPr b="1" dirty="0">
                <a:solidFill>
                  <a:srgbClr val="C00000"/>
                </a:solidFill>
                <a:latin typeface="Cambria"/>
                <a:cs typeface="Cambria"/>
              </a:rPr>
              <a:t>UK</a:t>
            </a:r>
            <a:r>
              <a:rPr b="1" spc="-4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b="1" dirty="0">
                <a:solidFill>
                  <a:srgbClr val="C00000"/>
                </a:solidFill>
                <a:latin typeface="Cambria"/>
                <a:cs typeface="Cambria"/>
              </a:rPr>
              <a:t>Bribery</a:t>
            </a:r>
            <a:r>
              <a:rPr b="1" spc="-3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b="1" spc="-10" dirty="0">
                <a:solidFill>
                  <a:srgbClr val="C00000"/>
                </a:solidFill>
                <a:latin typeface="Cambria"/>
                <a:cs typeface="Cambria"/>
              </a:rPr>
              <a:t>Act</a:t>
            </a:r>
            <a:r>
              <a:rPr b="1" spc="-4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b="1" spc="-5" dirty="0">
                <a:solidFill>
                  <a:srgbClr val="C00000"/>
                </a:solidFill>
                <a:latin typeface="Cambria"/>
                <a:cs typeface="Cambria"/>
              </a:rPr>
              <a:t>2010</a:t>
            </a:r>
            <a:endParaRPr dirty="0">
              <a:latin typeface="Cambria"/>
              <a:cs typeface="Cambria"/>
            </a:endParaRPr>
          </a:p>
          <a:p>
            <a:pPr marL="12700" marR="5080" algn="just">
              <a:lnSpc>
                <a:spcPct val="100000"/>
              </a:lnSpc>
              <a:spcBef>
                <a:spcPts val="350"/>
              </a:spcBef>
            </a:pPr>
            <a:r>
              <a:rPr sz="1400" spc="-5" dirty="0">
                <a:latin typeface="Cambria"/>
                <a:cs typeface="Cambria"/>
              </a:rPr>
              <a:t>Der </a:t>
            </a:r>
            <a:r>
              <a:rPr sz="1400" dirty="0">
                <a:latin typeface="Cambria"/>
                <a:cs typeface="Cambria"/>
              </a:rPr>
              <a:t>UK </a:t>
            </a:r>
            <a:r>
              <a:rPr sz="1400" spc="-5" dirty="0">
                <a:latin typeface="Cambria"/>
                <a:cs typeface="Cambria"/>
              </a:rPr>
              <a:t>Bribery Act </a:t>
            </a:r>
            <a:r>
              <a:rPr sz="1400" dirty="0">
                <a:latin typeface="Cambria"/>
                <a:cs typeface="Cambria"/>
              </a:rPr>
              <a:t>2010 ist ein </a:t>
            </a:r>
            <a:r>
              <a:rPr sz="1400" spc="-5" dirty="0">
                <a:latin typeface="Cambria"/>
                <a:cs typeface="Cambria"/>
              </a:rPr>
              <a:t>weiteres Gesetz </a:t>
            </a:r>
            <a:r>
              <a:rPr sz="1400" dirty="0">
                <a:latin typeface="Cambria"/>
                <a:cs typeface="Cambria"/>
              </a:rPr>
              <a:t>zur </a:t>
            </a:r>
            <a:r>
              <a:rPr sz="1400" spc="-5" dirty="0">
                <a:latin typeface="Cambria"/>
                <a:cs typeface="Cambria"/>
              </a:rPr>
              <a:t>Bekämpfung </a:t>
            </a:r>
            <a:r>
              <a:rPr sz="1400" spc="-10" dirty="0">
                <a:latin typeface="Cambria"/>
                <a:cs typeface="Cambria"/>
              </a:rPr>
              <a:t>von </a:t>
            </a:r>
            <a:r>
              <a:rPr sz="1400" dirty="0">
                <a:latin typeface="Cambria"/>
                <a:cs typeface="Cambria"/>
              </a:rPr>
              <a:t>Bestechung das </a:t>
            </a:r>
            <a:r>
              <a:rPr sz="1400" spc="-5" dirty="0">
                <a:latin typeface="Cambria"/>
                <a:cs typeface="Cambria"/>
              </a:rPr>
              <a:t>allgemein auf </a:t>
            </a:r>
            <a:r>
              <a:rPr sz="1400" dirty="0">
                <a:latin typeface="Cambria"/>
                <a:cs typeface="Cambria"/>
              </a:rPr>
              <a:t>alle im </a:t>
            </a:r>
            <a:r>
              <a:rPr sz="1400" spc="-295" dirty="0">
                <a:latin typeface="Cambria"/>
                <a:cs typeface="Cambria"/>
              </a:rPr>
              <a:t> </a:t>
            </a:r>
            <a:r>
              <a:rPr sz="1400" spc="-15" dirty="0">
                <a:latin typeface="Cambria"/>
                <a:cs typeface="Cambria"/>
              </a:rPr>
              <a:t>Vereinigten </a:t>
            </a:r>
            <a:r>
              <a:rPr sz="1400" spc="-10" dirty="0">
                <a:latin typeface="Cambria"/>
                <a:cs typeface="Cambria"/>
              </a:rPr>
              <a:t>Königreich </a:t>
            </a:r>
            <a:r>
              <a:rPr sz="1400" spc="-5" dirty="0">
                <a:latin typeface="Cambria"/>
                <a:cs typeface="Cambria"/>
              </a:rPr>
              <a:t>tätigen Unternehmen angewandt wird.</a:t>
            </a:r>
            <a:r>
              <a:rPr sz="1400" dirty="0">
                <a:latin typeface="Cambria"/>
                <a:cs typeface="Cambria"/>
              </a:rPr>
              <a:t> Dies gilt zusätzlich zur </a:t>
            </a:r>
            <a:r>
              <a:rPr sz="1400" spc="-5" dirty="0">
                <a:latin typeface="Cambria"/>
                <a:cs typeface="Cambria"/>
              </a:rPr>
              <a:t>FCPA-Gesetzgebung </a:t>
            </a:r>
            <a:r>
              <a:rPr sz="1400" spc="-29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und</a:t>
            </a:r>
            <a:r>
              <a:rPr sz="1400" spc="-5" dirty="0">
                <a:latin typeface="Cambria"/>
                <a:cs typeface="Cambria"/>
              </a:rPr>
              <a:t> ersetzt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diese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nicht.</a:t>
            </a: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650" dirty="0">
              <a:latin typeface="Cambria"/>
              <a:cs typeface="Cambria"/>
            </a:endParaRPr>
          </a:p>
          <a:p>
            <a:pPr marL="12700" algn="just">
              <a:lnSpc>
                <a:spcPct val="100000"/>
              </a:lnSpc>
              <a:spcBef>
                <a:spcPts val="5"/>
              </a:spcBef>
            </a:pPr>
            <a:r>
              <a:rPr b="1" spc="-5" dirty="0">
                <a:solidFill>
                  <a:srgbClr val="C00000"/>
                </a:solidFill>
                <a:latin typeface="Cambria"/>
                <a:cs typeface="Cambria"/>
              </a:rPr>
              <a:t>Örtliche</a:t>
            </a:r>
            <a:r>
              <a:rPr b="1" spc="-6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b="1" dirty="0">
                <a:solidFill>
                  <a:srgbClr val="C00000"/>
                </a:solidFill>
                <a:latin typeface="Cambria"/>
                <a:cs typeface="Cambria"/>
              </a:rPr>
              <a:t>Gesetze</a:t>
            </a:r>
            <a:r>
              <a:rPr b="1" spc="-5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b="1" dirty="0">
                <a:solidFill>
                  <a:srgbClr val="C00000"/>
                </a:solidFill>
                <a:latin typeface="Cambria"/>
                <a:cs typeface="Cambria"/>
              </a:rPr>
              <a:t>und</a:t>
            </a:r>
            <a:r>
              <a:rPr b="1" spc="-1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b="1" spc="-20" dirty="0">
                <a:solidFill>
                  <a:srgbClr val="C00000"/>
                </a:solidFill>
                <a:latin typeface="Cambria"/>
                <a:cs typeface="Cambria"/>
              </a:rPr>
              <a:t>Vorschriften</a:t>
            </a:r>
            <a:endParaRPr dirty="0">
              <a:latin typeface="Cambria"/>
              <a:cs typeface="Cambria"/>
            </a:endParaRPr>
          </a:p>
          <a:p>
            <a:pPr marL="12700" algn="just">
              <a:lnSpc>
                <a:spcPct val="100000"/>
              </a:lnSpc>
              <a:spcBef>
                <a:spcPts val="345"/>
              </a:spcBef>
            </a:pPr>
            <a:r>
              <a:rPr sz="1400" dirty="0">
                <a:latin typeface="Cambria"/>
                <a:cs typeface="Cambria"/>
              </a:rPr>
              <a:t>Lokale</a:t>
            </a:r>
            <a:r>
              <a:rPr sz="1400" spc="-5" dirty="0">
                <a:latin typeface="Cambria"/>
                <a:cs typeface="Cambria"/>
              </a:rPr>
              <a:t> Gesetze</a:t>
            </a:r>
            <a:r>
              <a:rPr sz="1400" spc="2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und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Vorschriften</a:t>
            </a:r>
            <a:r>
              <a:rPr sz="1400" spc="-1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gelten</a:t>
            </a:r>
            <a:r>
              <a:rPr sz="1400" spc="-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in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jedem Land,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in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dem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MTS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Geschäftssitze</a:t>
            </a:r>
            <a:r>
              <a:rPr sz="1400" spc="-1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hat.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2B89271D-BD01-473A-9F31-FA29F66147FD}"/>
              </a:ext>
            </a:extLst>
          </p:cNvPr>
          <p:cNvSpPr/>
          <p:nvPr/>
        </p:nvSpPr>
        <p:spPr>
          <a:xfrm>
            <a:off x="722908" y="2495372"/>
            <a:ext cx="1921747" cy="48288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latin typeface="Open Sans"/>
              </a:rPr>
              <a:t>WEM:</a:t>
            </a:r>
          </a:p>
        </p:txBody>
      </p:sp>
      <p:sp>
        <p:nvSpPr>
          <p:cNvPr id="17" name="Rectangle 16">
            <a:extLst>
              <a:ext uri="{FF2B5EF4-FFF2-40B4-BE49-F238E27FC236}">
                <a16:creationId xmlns:a16="http://schemas.microsoft.com/office/drawing/2014/main" id="{7C397DF0-1D33-4ADA-9C71-E3E132386A20}"/>
              </a:ext>
            </a:extLst>
          </p:cNvPr>
          <p:cNvSpPr/>
          <p:nvPr/>
        </p:nvSpPr>
        <p:spPr>
          <a:xfrm>
            <a:off x="3523754" y="2501306"/>
            <a:ext cx="1921747" cy="48288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>
                <a:latin typeface="Open Sans"/>
              </a:rPr>
              <a:t>WAS</a:t>
            </a:r>
            <a:r>
              <a:rPr lang="en-US" sz="1800" b="1" dirty="0">
                <a:latin typeface="Open Sans"/>
              </a:rPr>
              <a:t>:</a:t>
            </a:r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72B3891E-C6D7-4D0E-9BF3-951B27756A15}"/>
              </a:ext>
            </a:extLst>
          </p:cNvPr>
          <p:cNvSpPr/>
          <p:nvPr/>
        </p:nvSpPr>
        <p:spPr>
          <a:xfrm>
            <a:off x="6324600" y="2501306"/>
            <a:ext cx="1921747" cy="482886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800" b="1" dirty="0">
                <a:latin typeface="Open Sans"/>
              </a:rPr>
              <a:t>WARUM:</a:t>
            </a:r>
          </a:p>
        </p:txBody>
      </p:sp>
      <p:sp>
        <p:nvSpPr>
          <p:cNvPr id="19" name="Rectangle 18">
            <a:extLst>
              <a:ext uri="{FF2B5EF4-FFF2-40B4-BE49-F238E27FC236}">
                <a16:creationId xmlns:a16="http://schemas.microsoft.com/office/drawing/2014/main" id="{61E34B8C-52B5-460B-B634-1591B16326EA}"/>
              </a:ext>
            </a:extLst>
          </p:cNvPr>
          <p:cNvSpPr/>
          <p:nvPr/>
        </p:nvSpPr>
        <p:spPr>
          <a:xfrm>
            <a:off x="722908" y="3083164"/>
            <a:ext cx="1921746" cy="135675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065" marR="5080" indent="-1905" algn="ctr">
              <a:lnSpc>
                <a:spcPct val="88000"/>
              </a:lnSpc>
              <a:spcBef>
                <a:spcPts val="595"/>
              </a:spcBef>
            </a:pPr>
            <a:r>
              <a:rPr lang="de-DE" sz="1400" spc="-5" dirty="0">
                <a:solidFill>
                  <a:srgbClr val="FFFFFF"/>
                </a:solidFill>
                <a:latin typeface="Cambria"/>
                <a:cs typeface="Cambria"/>
              </a:rPr>
              <a:t>Einem Beamten </a:t>
            </a:r>
            <a:r>
              <a:rPr lang="de-DE" sz="1400" dirty="0">
                <a:solidFill>
                  <a:srgbClr val="FFFFFF"/>
                </a:solidFill>
                <a:latin typeface="Cambria"/>
                <a:cs typeface="Cambria"/>
              </a:rPr>
              <a:t>oder </a:t>
            </a:r>
            <a:r>
              <a:rPr lang="de-DE" sz="1400" spc="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lang="de-DE" sz="1400" spc="-5" dirty="0">
                <a:solidFill>
                  <a:srgbClr val="FFFFFF"/>
                </a:solidFill>
                <a:latin typeface="Cambria"/>
                <a:cs typeface="Cambria"/>
              </a:rPr>
              <a:t>Mitarbeiter eines </a:t>
            </a:r>
            <a:r>
              <a:rPr lang="de-DE" sz="1400" dirty="0">
                <a:solidFill>
                  <a:srgbClr val="FFFFFF"/>
                </a:solidFill>
                <a:latin typeface="Cambria"/>
                <a:cs typeface="Cambria"/>
              </a:rPr>
              <a:t> staatlichen</a:t>
            </a:r>
            <a:r>
              <a:rPr lang="de-DE" sz="1400" spc="-8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lang="de-DE" sz="1400" spc="-5" dirty="0">
                <a:solidFill>
                  <a:srgbClr val="FFFFFF"/>
                </a:solidFill>
                <a:latin typeface="Cambria"/>
                <a:cs typeface="Cambria"/>
              </a:rPr>
              <a:t>Unternehmens </a:t>
            </a:r>
            <a:r>
              <a:rPr lang="de-DE" sz="1400" spc="-29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lang="de-DE" sz="1400" dirty="0">
                <a:solidFill>
                  <a:srgbClr val="FFFFFF"/>
                </a:solidFill>
                <a:latin typeface="Cambria"/>
                <a:cs typeface="Cambria"/>
              </a:rPr>
              <a:t>oder einem </a:t>
            </a:r>
            <a:r>
              <a:rPr lang="de-DE" sz="1400" spc="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lang="de-DE" sz="1400" spc="-10" dirty="0">
                <a:solidFill>
                  <a:srgbClr val="FFFFFF"/>
                </a:solidFill>
                <a:latin typeface="Cambria"/>
                <a:cs typeface="Cambria"/>
              </a:rPr>
              <a:t>Familienmitglied </a:t>
            </a:r>
            <a:r>
              <a:rPr lang="de-DE" sz="1400" dirty="0">
                <a:solidFill>
                  <a:srgbClr val="FFFFFF"/>
                </a:solidFill>
                <a:latin typeface="Cambria"/>
                <a:cs typeface="Cambria"/>
              </a:rPr>
              <a:t>eines </a:t>
            </a:r>
            <a:r>
              <a:rPr lang="de-DE" sz="1400" spc="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lang="de-DE" sz="1400" spc="-5" dirty="0">
                <a:solidFill>
                  <a:srgbClr val="FFFFFF"/>
                </a:solidFill>
                <a:latin typeface="Cambria"/>
                <a:cs typeface="Cambria"/>
              </a:rPr>
              <a:t>Amtsträgers</a:t>
            </a:r>
            <a:endParaRPr lang="de-DE" sz="1400" dirty="0">
              <a:latin typeface="Cambria"/>
              <a:cs typeface="Cambria"/>
            </a:endParaRPr>
          </a:p>
        </p:txBody>
      </p:sp>
      <p:sp>
        <p:nvSpPr>
          <p:cNvPr id="20" name="Rectangle 19">
            <a:extLst>
              <a:ext uri="{FF2B5EF4-FFF2-40B4-BE49-F238E27FC236}">
                <a16:creationId xmlns:a16="http://schemas.microsoft.com/office/drawing/2014/main" id="{ECEE0AC8-EB19-49CD-A945-A5B6E9B26222}"/>
              </a:ext>
            </a:extLst>
          </p:cNvPr>
          <p:cNvSpPr/>
          <p:nvPr/>
        </p:nvSpPr>
        <p:spPr>
          <a:xfrm>
            <a:off x="3523755" y="3083164"/>
            <a:ext cx="1921746" cy="135675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065" marR="5080" algn="ctr">
              <a:lnSpc>
                <a:spcPct val="88100"/>
              </a:lnSpc>
              <a:spcBef>
                <a:spcPts val="595"/>
              </a:spcBef>
            </a:pPr>
            <a:r>
              <a:rPr lang="de-DE" sz="1400" spc="-10" dirty="0">
                <a:solidFill>
                  <a:srgbClr val="FFFFFF"/>
                </a:solidFill>
                <a:latin typeface="Cambria"/>
                <a:cs typeface="Cambria"/>
              </a:rPr>
              <a:t>können</a:t>
            </a:r>
            <a:r>
              <a:rPr lang="de-DE" sz="1400" spc="-2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lang="de-DE" sz="1400" dirty="0">
                <a:solidFill>
                  <a:srgbClr val="FFFFFF"/>
                </a:solidFill>
                <a:latin typeface="Cambria"/>
                <a:cs typeface="Cambria"/>
              </a:rPr>
              <a:t>weder</a:t>
            </a:r>
            <a:r>
              <a:rPr lang="de-DE" sz="1400" spc="-3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lang="de-DE" sz="1400" spc="-5" dirty="0">
                <a:solidFill>
                  <a:srgbClr val="FFFFFF"/>
                </a:solidFill>
                <a:latin typeface="Cambria"/>
                <a:cs typeface="Cambria"/>
              </a:rPr>
              <a:t>Geld</a:t>
            </a:r>
            <a:r>
              <a:rPr lang="de-DE" sz="1400" spc="-2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lang="de-DE" sz="1400" spc="-5" dirty="0">
                <a:solidFill>
                  <a:srgbClr val="FFFFFF"/>
                </a:solidFill>
                <a:latin typeface="Cambria"/>
                <a:cs typeface="Cambria"/>
              </a:rPr>
              <a:t>noch </a:t>
            </a:r>
            <a:r>
              <a:rPr lang="de-DE" sz="1400" spc="-29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lang="de-DE" sz="1400" spc="-10" dirty="0">
                <a:solidFill>
                  <a:srgbClr val="FFFFFF"/>
                </a:solidFill>
                <a:latin typeface="Cambria"/>
                <a:cs typeface="Cambria"/>
              </a:rPr>
              <a:t>Wertsachen </a:t>
            </a:r>
            <a:r>
              <a:rPr lang="de-DE" sz="1400" spc="-5" dirty="0">
                <a:solidFill>
                  <a:srgbClr val="FFFFFF"/>
                </a:solidFill>
                <a:latin typeface="Cambria"/>
                <a:cs typeface="Cambria"/>
              </a:rPr>
              <a:t>direkt </a:t>
            </a:r>
            <a:r>
              <a:rPr lang="de-DE" sz="1400" dirty="0">
                <a:solidFill>
                  <a:srgbClr val="FFFFFF"/>
                </a:solidFill>
                <a:latin typeface="Cambria"/>
                <a:cs typeface="Cambria"/>
              </a:rPr>
              <a:t>oder </a:t>
            </a:r>
            <a:r>
              <a:rPr lang="de-DE" sz="1400" spc="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lang="de-DE" sz="1400" spc="-5" dirty="0">
                <a:solidFill>
                  <a:srgbClr val="FFFFFF"/>
                </a:solidFill>
                <a:latin typeface="Cambria"/>
                <a:cs typeface="Cambria"/>
              </a:rPr>
              <a:t>indirekt angeboten </a:t>
            </a:r>
            <a:r>
              <a:rPr lang="de-DE"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lang="de-DE" sz="1400" spc="-5" dirty="0">
                <a:solidFill>
                  <a:srgbClr val="FFFFFF"/>
                </a:solidFill>
                <a:latin typeface="Cambria"/>
                <a:cs typeface="Cambria"/>
              </a:rPr>
              <a:t>werden,</a:t>
            </a:r>
            <a:endParaRPr lang="de-DE" sz="1400" dirty="0">
              <a:latin typeface="Cambria"/>
              <a:cs typeface="Cambria"/>
            </a:endParaRPr>
          </a:p>
        </p:txBody>
      </p:sp>
      <p:sp>
        <p:nvSpPr>
          <p:cNvPr id="21" name="Rectangle 20">
            <a:extLst>
              <a:ext uri="{FF2B5EF4-FFF2-40B4-BE49-F238E27FC236}">
                <a16:creationId xmlns:a16="http://schemas.microsoft.com/office/drawing/2014/main" id="{4546B318-7B91-4B18-9899-4F1D2CDB022E}"/>
              </a:ext>
            </a:extLst>
          </p:cNvPr>
          <p:cNvSpPr/>
          <p:nvPr/>
        </p:nvSpPr>
        <p:spPr>
          <a:xfrm>
            <a:off x="6324600" y="3083164"/>
            <a:ext cx="1921746" cy="1356756"/>
          </a:xfrm>
          <a:prstGeom prst="rect">
            <a:avLst/>
          </a:prstGeom>
          <a:solidFill>
            <a:schemeClr val="tx1">
              <a:lumMod val="50000"/>
              <a:lumOff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2700" marR="5080" indent="1270" algn="ctr">
              <a:lnSpc>
                <a:spcPct val="88100"/>
              </a:lnSpc>
              <a:spcBef>
                <a:spcPts val="595"/>
              </a:spcBef>
            </a:pPr>
            <a:r>
              <a:rPr lang="de-DE" sz="1400" dirty="0">
                <a:solidFill>
                  <a:srgbClr val="FFFFFF"/>
                </a:solidFill>
                <a:latin typeface="Cambria"/>
                <a:cs typeface="Cambria"/>
              </a:rPr>
              <a:t>um </a:t>
            </a:r>
            <a:r>
              <a:rPr lang="de-DE" sz="1400" spc="-5" dirty="0">
                <a:solidFill>
                  <a:srgbClr val="FFFFFF"/>
                </a:solidFill>
                <a:latin typeface="Cambria"/>
                <a:cs typeface="Cambria"/>
              </a:rPr>
              <a:t>Geschäftsfelder zu </a:t>
            </a:r>
            <a:r>
              <a:rPr lang="de-DE" sz="140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lang="de-DE" sz="1400" spc="-5" dirty="0">
                <a:solidFill>
                  <a:srgbClr val="FFFFFF"/>
                </a:solidFill>
                <a:latin typeface="Cambria"/>
                <a:cs typeface="Cambria"/>
              </a:rPr>
              <a:t>erschließen </a:t>
            </a:r>
            <a:r>
              <a:rPr lang="de-DE" sz="1400" dirty="0">
                <a:solidFill>
                  <a:srgbClr val="FFFFFF"/>
                </a:solidFill>
                <a:latin typeface="Cambria"/>
                <a:cs typeface="Cambria"/>
              </a:rPr>
              <a:t>oder </a:t>
            </a:r>
            <a:r>
              <a:rPr lang="de-DE" sz="1400" spc="-5" dirty="0">
                <a:solidFill>
                  <a:srgbClr val="FFFFFF"/>
                </a:solidFill>
                <a:latin typeface="Cambria"/>
                <a:cs typeface="Cambria"/>
              </a:rPr>
              <a:t>einen </a:t>
            </a:r>
            <a:r>
              <a:rPr lang="de-DE" sz="1400" dirty="0">
                <a:solidFill>
                  <a:srgbClr val="FFFFFF"/>
                </a:solidFill>
                <a:latin typeface="Cambria"/>
                <a:cs typeface="Cambria"/>
              </a:rPr>
              <a:t> u</a:t>
            </a:r>
            <a:r>
              <a:rPr lang="de-DE" sz="1400" spc="-5" dirty="0">
                <a:solidFill>
                  <a:srgbClr val="FFFFFF"/>
                </a:solidFill>
                <a:latin typeface="Cambria"/>
                <a:cs typeface="Cambria"/>
              </a:rPr>
              <a:t>nge</a:t>
            </a:r>
            <a:r>
              <a:rPr lang="de-DE" sz="1400" spc="-35" dirty="0">
                <a:solidFill>
                  <a:srgbClr val="FFFFFF"/>
                </a:solidFill>
                <a:latin typeface="Cambria"/>
                <a:cs typeface="Cambria"/>
              </a:rPr>
              <a:t>r</a:t>
            </a:r>
            <a:r>
              <a:rPr lang="de-DE" sz="1400" dirty="0">
                <a:solidFill>
                  <a:srgbClr val="FFFFFF"/>
                </a:solidFill>
                <a:latin typeface="Cambria"/>
                <a:cs typeface="Cambria"/>
              </a:rPr>
              <a:t>ec</a:t>
            </a:r>
            <a:r>
              <a:rPr lang="de-DE" sz="1400" spc="5" dirty="0">
                <a:solidFill>
                  <a:srgbClr val="FFFFFF"/>
                </a:solidFill>
                <a:latin typeface="Cambria"/>
                <a:cs typeface="Cambria"/>
              </a:rPr>
              <a:t>h</a:t>
            </a:r>
            <a:r>
              <a:rPr lang="de-DE" sz="1400" dirty="0">
                <a:solidFill>
                  <a:srgbClr val="FFFFFF"/>
                </a:solidFill>
                <a:latin typeface="Cambria"/>
                <a:cs typeface="Cambria"/>
              </a:rPr>
              <a:t>t</a:t>
            </a:r>
            <a:r>
              <a:rPr lang="de-DE" sz="1400" spc="-20" dirty="0">
                <a:solidFill>
                  <a:srgbClr val="FFFFFF"/>
                </a:solidFill>
                <a:latin typeface="Cambria"/>
                <a:cs typeface="Cambria"/>
              </a:rPr>
              <a:t>f</a:t>
            </a:r>
            <a:r>
              <a:rPr lang="de-DE" sz="1400" dirty="0">
                <a:solidFill>
                  <a:srgbClr val="FFFFFF"/>
                </a:solidFill>
                <a:latin typeface="Cambria"/>
                <a:cs typeface="Cambria"/>
              </a:rPr>
              <a:t>e</a:t>
            </a:r>
            <a:r>
              <a:rPr lang="de-DE" sz="1400" spc="-10" dirty="0">
                <a:solidFill>
                  <a:srgbClr val="FFFFFF"/>
                </a:solidFill>
                <a:latin typeface="Cambria"/>
                <a:cs typeface="Cambria"/>
              </a:rPr>
              <a:t>r</a:t>
            </a:r>
            <a:r>
              <a:rPr lang="de-DE" sz="1400" dirty="0">
                <a:solidFill>
                  <a:srgbClr val="FFFFFF"/>
                </a:solidFill>
                <a:latin typeface="Cambria"/>
                <a:cs typeface="Cambria"/>
              </a:rPr>
              <a:t>ti</a:t>
            </a:r>
            <a:r>
              <a:rPr lang="de-DE" sz="1400" spc="-10" dirty="0">
                <a:solidFill>
                  <a:srgbClr val="FFFFFF"/>
                </a:solidFill>
                <a:latin typeface="Cambria"/>
                <a:cs typeface="Cambria"/>
              </a:rPr>
              <a:t>gt</a:t>
            </a:r>
            <a:r>
              <a:rPr lang="de-DE" sz="1400" dirty="0">
                <a:solidFill>
                  <a:srgbClr val="FFFFFF"/>
                </a:solidFill>
                <a:latin typeface="Cambria"/>
                <a:cs typeface="Cambria"/>
              </a:rPr>
              <a:t>en</a:t>
            </a:r>
            <a:r>
              <a:rPr lang="de-DE" sz="1400" spc="-3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lang="de-DE" sz="1400" spc="-95" dirty="0">
                <a:solidFill>
                  <a:srgbClr val="FFFFFF"/>
                </a:solidFill>
                <a:latin typeface="Cambria"/>
                <a:cs typeface="Cambria"/>
              </a:rPr>
              <a:t>V</a:t>
            </a:r>
            <a:r>
              <a:rPr lang="de-DE" sz="1400" dirty="0">
                <a:solidFill>
                  <a:srgbClr val="FFFFFF"/>
                </a:solidFill>
                <a:latin typeface="Cambria"/>
                <a:cs typeface="Cambria"/>
              </a:rPr>
              <a:t>o</a:t>
            </a:r>
            <a:r>
              <a:rPr lang="de-DE" sz="1400" spc="-10" dirty="0">
                <a:solidFill>
                  <a:srgbClr val="FFFFFF"/>
                </a:solidFill>
                <a:latin typeface="Cambria"/>
                <a:cs typeface="Cambria"/>
              </a:rPr>
              <a:t>rt</a:t>
            </a:r>
            <a:r>
              <a:rPr lang="de-DE" sz="1400" dirty="0">
                <a:solidFill>
                  <a:srgbClr val="FFFFFF"/>
                </a:solidFill>
                <a:latin typeface="Cambria"/>
                <a:cs typeface="Cambria"/>
              </a:rPr>
              <a:t>eil  </a:t>
            </a:r>
            <a:r>
              <a:rPr lang="de-DE" sz="1400" spc="-5" dirty="0">
                <a:solidFill>
                  <a:srgbClr val="FFFFFF"/>
                </a:solidFill>
                <a:latin typeface="Cambria"/>
                <a:cs typeface="Cambria"/>
              </a:rPr>
              <a:t>zu</a:t>
            </a:r>
            <a:r>
              <a:rPr lang="de-DE" sz="1400" spc="-1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lang="de-DE" sz="1400" spc="-5" dirty="0">
                <a:solidFill>
                  <a:srgbClr val="FFFFFF"/>
                </a:solidFill>
                <a:latin typeface="Cambria"/>
                <a:cs typeface="Cambria"/>
              </a:rPr>
              <a:t>erlangen</a:t>
            </a:r>
            <a:endParaRPr lang="de-DE" sz="1400" dirty="0">
              <a:latin typeface="Cambria"/>
              <a:cs typeface="Cambria"/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2536D580-75CE-4674-AEAC-0EFB5BDB6EA9}"/>
              </a:ext>
            </a:extLst>
          </p:cNvPr>
          <p:cNvSpPr txBox="1"/>
          <p:nvPr/>
        </p:nvSpPr>
        <p:spPr>
          <a:xfrm>
            <a:off x="8668765" y="6371793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5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4441" y="307340"/>
            <a:ext cx="57169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dirty="0">
                <a:solidFill>
                  <a:srgbClr val="C00000"/>
                </a:solidFill>
              </a:rPr>
              <a:t>Der</a:t>
            </a:r>
            <a:r>
              <a:rPr b="0" spc="-15" dirty="0">
                <a:solidFill>
                  <a:srgbClr val="C00000"/>
                </a:solidFill>
              </a:rPr>
              <a:t> </a:t>
            </a:r>
            <a:r>
              <a:rPr b="0" spc="-25" dirty="0">
                <a:solidFill>
                  <a:srgbClr val="C00000"/>
                </a:solidFill>
              </a:rPr>
              <a:t>Foreign</a:t>
            </a:r>
            <a:r>
              <a:rPr b="0" dirty="0">
                <a:solidFill>
                  <a:srgbClr val="C00000"/>
                </a:solidFill>
              </a:rPr>
              <a:t> </a:t>
            </a:r>
            <a:r>
              <a:rPr b="0" spc="-10" dirty="0">
                <a:solidFill>
                  <a:srgbClr val="C00000"/>
                </a:solidFill>
              </a:rPr>
              <a:t>Corrupt</a:t>
            </a:r>
            <a:r>
              <a:rPr b="0" spc="-5" dirty="0">
                <a:solidFill>
                  <a:srgbClr val="C00000"/>
                </a:solidFill>
              </a:rPr>
              <a:t> </a:t>
            </a:r>
            <a:r>
              <a:rPr b="0" spc="-10" dirty="0">
                <a:solidFill>
                  <a:srgbClr val="C00000"/>
                </a:solidFill>
              </a:rPr>
              <a:t>Practices</a:t>
            </a:r>
            <a:r>
              <a:rPr b="0" spc="-20" dirty="0">
                <a:solidFill>
                  <a:srgbClr val="C00000"/>
                </a:solidFill>
              </a:rPr>
              <a:t> </a:t>
            </a:r>
            <a:r>
              <a:rPr b="0" spc="-15" dirty="0">
                <a:solidFill>
                  <a:srgbClr val="C00000"/>
                </a:solidFill>
              </a:rPr>
              <a:t>Act </a:t>
            </a:r>
            <a:r>
              <a:rPr b="0" spc="-45" dirty="0">
                <a:solidFill>
                  <a:srgbClr val="C00000"/>
                </a:solidFill>
              </a:rPr>
              <a:t>(FCPA)</a:t>
            </a:r>
          </a:p>
        </p:txBody>
      </p:sp>
      <p:sp>
        <p:nvSpPr>
          <p:cNvPr id="6" name="object 6"/>
          <p:cNvSpPr txBox="1"/>
          <p:nvPr/>
        </p:nvSpPr>
        <p:spPr>
          <a:xfrm>
            <a:off x="604203" y="1144748"/>
            <a:ext cx="7935595" cy="4884671"/>
          </a:xfrm>
          <a:prstGeom prst="rect">
            <a:avLst/>
          </a:prstGeom>
        </p:spPr>
        <p:txBody>
          <a:bodyPr vert="horz" wrap="square" lIns="0" tIns="7747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610"/>
              </a:spcBef>
            </a:pPr>
            <a:r>
              <a:rPr sz="2000" b="1" spc="-5" dirty="0">
                <a:solidFill>
                  <a:srgbClr val="C00000"/>
                </a:solidFill>
                <a:latin typeface="Cambria"/>
                <a:cs typeface="Cambria"/>
              </a:rPr>
              <a:t>Rechtsverständnis</a:t>
            </a:r>
            <a:endParaRPr sz="2000" dirty="0">
              <a:latin typeface="Cambria"/>
              <a:cs typeface="Cambria"/>
            </a:endParaRPr>
          </a:p>
          <a:p>
            <a:pPr marL="12700" marR="92710" algn="just">
              <a:lnSpc>
                <a:spcPct val="100000"/>
              </a:lnSpc>
              <a:spcBef>
                <a:spcPts val="405"/>
              </a:spcBef>
            </a:pPr>
            <a:r>
              <a:rPr sz="1600" spc="-5" dirty="0">
                <a:latin typeface="Cambria"/>
                <a:cs typeface="Cambria"/>
              </a:rPr>
              <a:t>Die </a:t>
            </a:r>
            <a:r>
              <a:rPr sz="1600" spc="-10" dirty="0">
                <a:latin typeface="Cambria"/>
                <a:cs typeface="Cambria"/>
              </a:rPr>
              <a:t>Kenntnis </a:t>
            </a:r>
            <a:r>
              <a:rPr sz="1600" spc="-5" dirty="0">
                <a:latin typeface="Cambria"/>
                <a:cs typeface="Cambria"/>
              </a:rPr>
              <a:t>der Schlüsselterminologie </a:t>
            </a:r>
            <a:r>
              <a:rPr sz="1600" spc="-10" dirty="0">
                <a:latin typeface="Cambria"/>
                <a:cs typeface="Cambria"/>
              </a:rPr>
              <a:t>wird Ihnen </a:t>
            </a:r>
            <a:r>
              <a:rPr sz="1600" spc="-5" dirty="0">
                <a:latin typeface="Cambria"/>
                <a:cs typeface="Cambria"/>
              </a:rPr>
              <a:t>helfen die MTS-FCPA-Strategie </a:t>
            </a:r>
            <a:r>
              <a:rPr sz="1600" spc="-10" dirty="0">
                <a:latin typeface="Cambria"/>
                <a:cs typeface="Cambria"/>
              </a:rPr>
              <a:t>und </a:t>
            </a:r>
            <a:r>
              <a:rPr sz="1600" spc="-5" dirty="0">
                <a:latin typeface="Cambria"/>
                <a:cs typeface="Cambria"/>
              </a:rPr>
              <a:t>die 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Gesetze </a:t>
            </a:r>
            <a:r>
              <a:rPr sz="1600" spc="-10" dirty="0">
                <a:latin typeface="Cambria"/>
                <a:cs typeface="Cambria"/>
              </a:rPr>
              <a:t>zur Bekämpfung </a:t>
            </a:r>
            <a:r>
              <a:rPr sz="1600" spc="-5" dirty="0">
                <a:latin typeface="Cambria"/>
                <a:cs typeface="Cambria"/>
              </a:rPr>
              <a:t>von </a:t>
            </a:r>
            <a:r>
              <a:rPr sz="1600" spc="-10" dirty="0">
                <a:latin typeface="Cambria"/>
                <a:cs typeface="Cambria"/>
              </a:rPr>
              <a:t>Bestechung </a:t>
            </a:r>
            <a:r>
              <a:rPr sz="1600" spc="-5" dirty="0">
                <a:latin typeface="Cambria"/>
                <a:cs typeface="Cambria"/>
              </a:rPr>
              <a:t>in den </a:t>
            </a:r>
            <a:r>
              <a:rPr sz="1600" spc="-10" dirty="0">
                <a:latin typeface="Cambria"/>
                <a:cs typeface="Cambria"/>
              </a:rPr>
              <a:t>Ländern, </a:t>
            </a:r>
            <a:r>
              <a:rPr sz="1600" spc="-5" dirty="0">
                <a:latin typeface="Cambria"/>
                <a:cs typeface="Cambria"/>
              </a:rPr>
              <a:t>in denen wir </a:t>
            </a:r>
            <a:r>
              <a:rPr sz="1600" spc="-10" dirty="0">
                <a:latin typeface="Cambria"/>
                <a:cs typeface="Cambria"/>
              </a:rPr>
              <a:t>tätig </a:t>
            </a:r>
            <a:r>
              <a:rPr sz="1600" spc="-5" dirty="0">
                <a:latin typeface="Cambria"/>
                <a:cs typeface="Cambria"/>
              </a:rPr>
              <a:t>sind </a:t>
            </a:r>
            <a:r>
              <a:rPr sz="1600" spc="-10" dirty="0">
                <a:latin typeface="Cambria"/>
                <a:cs typeface="Cambria"/>
              </a:rPr>
              <a:t>besser </a:t>
            </a:r>
            <a:r>
              <a:rPr sz="1600" spc="-15" dirty="0">
                <a:latin typeface="Cambria"/>
                <a:cs typeface="Cambria"/>
              </a:rPr>
              <a:t>zu </a:t>
            </a:r>
            <a:r>
              <a:rPr sz="1600" spc="-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verstehen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-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und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einzuhalten.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Die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Schlüsselbegriffe</a:t>
            </a:r>
            <a:r>
              <a:rPr sz="1600" spc="4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sind:</a:t>
            </a:r>
            <a:endParaRPr sz="160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lang="en-US" sz="145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lang="en-US" sz="145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lang="en-US" sz="145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lang="en-US" sz="145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lang="en-US" sz="145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endParaRPr sz="145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lang="en-US" sz="1850" dirty="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55"/>
              </a:spcBef>
            </a:pPr>
            <a:endParaRPr sz="1850" dirty="0">
              <a:latin typeface="Cambria"/>
              <a:cs typeface="Cambria"/>
            </a:endParaRPr>
          </a:p>
          <a:p>
            <a:pPr marL="67945" marR="5080">
              <a:lnSpc>
                <a:spcPct val="100000"/>
              </a:lnSpc>
            </a:pPr>
            <a:r>
              <a:rPr sz="1600" spc="-10" dirty="0">
                <a:latin typeface="Cambria"/>
                <a:cs typeface="Cambria"/>
              </a:rPr>
              <a:t>Bestechung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beschränkt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sich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nicht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allein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auf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Zahlung</a:t>
            </a:r>
            <a:r>
              <a:rPr sz="1600" spc="4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von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Bargeld, sondern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hat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eine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weiter 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gefasste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Definition.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Wenn</a:t>
            </a:r>
            <a:r>
              <a:rPr sz="1600" spc="-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etwas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als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Gegenleistung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für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den</a:t>
            </a:r>
            <a:r>
              <a:rPr sz="1600" spc="-2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Abschluss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oder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den Erhalt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eines </a:t>
            </a:r>
            <a:r>
              <a:rPr sz="1600" spc="-34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Geschäftes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oder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den </a:t>
            </a:r>
            <a:r>
              <a:rPr sz="1600" spc="-10" dirty="0">
                <a:latin typeface="Cambria"/>
                <a:cs typeface="Cambria"/>
              </a:rPr>
              <a:t>Erhalt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eines </a:t>
            </a:r>
            <a:r>
              <a:rPr sz="1600" spc="-10" dirty="0">
                <a:latin typeface="Cambria"/>
                <a:cs typeface="Cambria"/>
              </a:rPr>
              <a:t>ungerechten</a:t>
            </a:r>
            <a:r>
              <a:rPr sz="1600" spc="-5" dirty="0">
                <a:latin typeface="Cambria"/>
                <a:cs typeface="Cambria"/>
              </a:rPr>
              <a:t> Vorteils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oder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die </a:t>
            </a:r>
            <a:r>
              <a:rPr sz="1600" spc="-10" dirty="0">
                <a:latin typeface="Cambria"/>
                <a:cs typeface="Cambria"/>
              </a:rPr>
              <a:t>Ausübung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einer 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unangemessenen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Handlung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angeboten</a:t>
            </a:r>
            <a:r>
              <a:rPr sz="1600" spc="-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wird,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so </a:t>
            </a:r>
            <a:r>
              <a:rPr sz="1600" spc="-10" dirty="0">
                <a:latin typeface="Cambria"/>
                <a:cs typeface="Cambria"/>
              </a:rPr>
              <a:t>wird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dies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wahrscheinlich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als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Bestechung </a:t>
            </a:r>
            <a:r>
              <a:rPr sz="1600" spc="-5" dirty="0">
                <a:latin typeface="Cambria"/>
                <a:cs typeface="Cambria"/>
              </a:rPr>
              <a:t> bewertet.</a:t>
            </a:r>
            <a:endParaRPr sz="1600" dirty="0">
              <a:latin typeface="Cambria"/>
              <a:cs typeface="Cambria"/>
            </a:endParaRPr>
          </a:p>
          <a:p>
            <a:pPr marL="2302510" marR="891540" indent="-1237615">
              <a:lnSpc>
                <a:spcPct val="100000"/>
              </a:lnSpc>
              <a:spcBef>
                <a:spcPts val="385"/>
              </a:spcBef>
            </a:pPr>
            <a:r>
              <a:rPr sz="1600" b="1" spc="-5" dirty="0">
                <a:solidFill>
                  <a:srgbClr val="C00000"/>
                </a:solidFill>
                <a:latin typeface="Cambria"/>
                <a:cs typeface="Cambria"/>
              </a:rPr>
              <a:t>Denken</a:t>
            </a:r>
            <a:r>
              <a:rPr sz="1600" b="1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600" b="1" spc="-10" dirty="0">
                <a:solidFill>
                  <a:srgbClr val="C00000"/>
                </a:solidFill>
                <a:latin typeface="Cambria"/>
                <a:cs typeface="Cambria"/>
              </a:rPr>
              <a:t>Sie</a:t>
            </a:r>
            <a:r>
              <a:rPr sz="1600" b="1" spc="1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600" b="1" spc="-10" dirty="0">
                <a:solidFill>
                  <a:srgbClr val="C00000"/>
                </a:solidFill>
                <a:latin typeface="Cambria"/>
                <a:cs typeface="Cambria"/>
              </a:rPr>
              <a:t>daran,</a:t>
            </a:r>
            <a:r>
              <a:rPr sz="1600" b="1" spc="3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mbria"/>
                <a:cs typeface="Cambria"/>
              </a:rPr>
              <a:t>eine</a:t>
            </a:r>
            <a:r>
              <a:rPr sz="1600" b="1" spc="-1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mbria"/>
                <a:cs typeface="Cambria"/>
              </a:rPr>
              <a:t>Bestechung</a:t>
            </a:r>
            <a:r>
              <a:rPr sz="1600" b="1" spc="2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mbria"/>
                <a:cs typeface="Cambria"/>
              </a:rPr>
              <a:t>ist</a:t>
            </a:r>
            <a:r>
              <a:rPr sz="1600" b="1" spc="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mbria"/>
                <a:cs typeface="Cambria"/>
              </a:rPr>
              <a:t>illegal</a:t>
            </a:r>
            <a:r>
              <a:rPr sz="1600" b="1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600" b="1" spc="-10" dirty="0">
                <a:solidFill>
                  <a:srgbClr val="C00000"/>
                </a:solidFill>
                <a:latin typeface="Cambria"/>
                <a:cs typeface="Cambria"/>
              </a:rPr>
              <a:t>unabhängig</a:t>
            </a:r>
            <a:r>
              <a:rPr sz="1600" b="1" spc="5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600" b="1" spc="-10" dirty="0">
                <a:solidFill>
                  <a:srgbClr val="C00000"/>
                </a:solidFill>
                <a:latin typeface="Cambria"/>
                <a:cs typeface="Cambria"/>
              </a:rPr>
              <a:t>davon, </a:t>
            </a:r>
            <a:r>
              <a:rPr sz="1600" b="1" spc="-34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600" b="1" spc="-10" dirty="0">
                <a:solidFill>
                  <a:srgbClr val="C00000"/>
                </a:solidFill>
                <a:latin typeface="Cambria"/>
                <a:cs typeface="Cambria"/>
              </a:rPr>
              <a:t>wie</a:t>
            </a:r>
            <a:r>
              <a:rPr sz="1600" b="1" spc="-5" dirty="0">
                <a:solidFill>
                  <a:srgbClr val="C00000"/>
                </a:solidFill>
                <a:latin typeface="Cambria"/>
                <a:cs typeface="Cambria"/>
              </a:rPr>
              <a:t> klein </a:t>
            </a:r>
            <a:r>
              <a:rPr sz="1600" b="1" spc="-10" dirty="0">
                <a:solidFill>
                  <a:srgbClr val="C00000"/>
                </a:solidFill>
                <a:latin typeface="Cambria"/>
                <a:cs typeface="Cambria"/>
              </a:rPr>
              <a:t>oder</a:t>
            </a:r>
            <a:r>
              <a:rPr sz="1600" b="1" spc="-5" dirty="0">
                <a:solidFill>
                  <a:srgbClr val="C00000"/>
                </a:solidFill>
                <a:latin typeface="Cambria"/>
                <a:cs typeface="Cambria"/>
              </a:rPr>
              <a:t> unwesentlich</a:t>
            </a:r>
            <a:r>
              <a:rPr sz="1600" b="1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mbria"/>
                <a:cs typeface="Cambria"/>
              </a:rPr>
              <a:t>diese</a:t>
            </a:r>
            <a:r>
              <a:rPr sz="1600" b="1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mbria"/>
                <a:cs typeface="Cambria"/>
              </a:rPr>
              <a:t>ist.</a:t>
            </a:r>
            <a:endParaRPr sz="1600" dirty="0">
              <a:latin typeface="Cambria"/>
              <a:cs typeface="Cambr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9844" y="6417455"/>
            <a:ext cx="1272540" cy="320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000" spc="-5" dirty="0">
                <a:solidFill>
                  <a:srgbClr val="7E7E7E"/>
                </a:solidFill>
                <a:latin typeface="Arial"/>
                <a:cs typeface="Arial"/>
              </a:rPr>
              <a:t>VERTRAULICHES </a:t>
            </a:r>
            <a:r>
              <a:rPr sz="100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7E7E7E"/>
                </a:solidFill>
                <a:latin typeface="Arial"/>
                <a:cs typeface="Arial"/>
              </a:rPr>
              <a:t>MATERIAL</a:t>
            </a:r>
            <a:r>
              <a:rPr sz="1000" spc="-4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7E7E7E"/>
                </a:solidFill>
                <a:latin typeface="Arial"/>
                <a:cs typeface="Arial"/>
              </a:rPr>
              <a:t>VON</a:t>
            </a:r>
            <a:r>
              <a:rPr sz="1000" spc="-4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7E7E7E"/>
                </a:solidFill>
                <a:latin typeface="Arial"/>
                <a:cs typeface="Arial"/>
              </a:rPr>
              <a:t>MTS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U</a:t>
            </a:r>
            <a:r>
              <a:rPr spc="95" dirty="0"/>
              <a:t> </a:t>
            </a:r>
            <a:r>
              <a:rPr dirty="0"/>
              <a:t>N</a:t>
            </a:r>
            <a:r>
              <a:rPr spc="100" dirty="0"/>
              <a:t> </a:t>
            </a:r>
            <a:r>
              <a:rPr dirty="0"/>
              <a:t>T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R</a:t>
            </a:r>
            <a:r>
              <a:rPr spc="100" dirty="0"/>
              <a:t> </a:t>
            </a:r>
            <a:r>
              <a:rPr dirty="0"/>
              <a:t>N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H</a:t>
            </a:r>
            <a:r>
              <a:rPr spc="100" dirty="0"/>
              <a:t> </a:t>
            </a:r>
            <a:r>
              <a:rPr dirty="0"/>
              <a:t>M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N</a:t>
            </a:r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8434291-9BBA-4BA4-824D-8509A1DB94CF}"/>
              </a:ext>
            </a:extLst>
          </p:cNvPr>
          <p:cNvSpPr/>
          <p:nvPr/>
        </p:nvSpPr>
        <p:spPr>
          <a:xfrm>
            <a:off x="430160" y="2740087"/>
            <a:ext cx="1960010" cy="5334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13385">
              <a:lnSpc>
                <a:spcPct val="100000"/>
              </a:lnSpc>
              <a:spcBef>
                <a:spcPts val="380"/>
              </a:spcBef>
              <a:tabLst>
                <a:tab pos="698500" algn="l"/>
              </a:tabLst>
            </a:pPr>
            <a:r>
              <a:rPr lang="en-US" sz="1200" spc="-10" dirty="0" err="1">
                <a:solidFill>
                  <a:schemeClr val="tx1"/>
                </a:solidFill>
                <a:latin typeface="Cambria"/>
                <a:cs typeface="Cambria"/>
              </a:rPr>
              <a:t>Bestechungen</a:t>
            </a:r>
            <a:endParaRPr lang="en-US" sz="1200" dirty="0">
              <a:solidFill>
                <a:schemeClr val="tx1"/>
              </a:solidFill>
              <a:latin typeface="Cambria"/>
              <a:cs typeface="Cambria"/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76C56D76-61E5-40E7-BBC8-314751C5AADC}"/>
              </a:ext>
            </a:extLst>
          </p:cNvPr>
          <p:cNvSpPr/>
          <p:nvPr/>
        </p:nvSpPr>
        <p:spPr>
          <a:xfrm>
            <a:off x="2509804" y="2738375"/>
            <a:ext cx="1960010" cy="5334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200" spc="-10" dirty="0">
              <a:solidFill>
                <a:schemeClr val="tx1"/>
              </a:solidFill>
              <a:latin typeface="Cambria"/>
              <a:cs typeface="Cambria"/>
            </a:endParaRPr>
          </a:p>
          <a:p>
            <a:pPr algn="ctr"/>
            <a:r>
              <a:rPr lang="en-US" sz="1200" spc="-10" dirty="0" err="1">
                <a:solidFill>
                  <a:schemeClr val="tx1"/>
                </a:solidFill>
                <a:latin typeface="Cambria"/>
                <a:cs typeface="Cambria"/>
              </a:rPr>
              <a:t>Betrügerische</a:t>
            </a:r>
            <a:r>
              <a:rPr lang="en-US" sz="1200" spc="5" dirty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en-US" sz="1200" spc="-10" dirty="0" err="1">
                <a:solidFill>
                  <a:schemeClr val="tx1"/>
                </a:solidFill>
                <a:latin typeface="Cambria"/>
                <a:cs typeface="Cambria"/>
              </a:rPr>
              <a:t>Absichten</a:t>
            </a:r>
            <a:endParaRPr lang="en-US" sz="1200" dirty="0">
              <a:solidFill>
                <a:schemeClr val="tx1"/>
              </a:solidFill>
              <a:latin typeface="Cambria"/>
              <a:cs typeface="Cambria"/>
            </a:endParaRPr>
          </a:p>
          <a:p>
            <a:pPr algn="ctr"/>
            <a:endParaRPr lang="en-US" sz="1200" dirty="0">
              <a:solidFill>
                <a:schemeClr val="tx1"/>
              </a:solidFill>
              <a:latin typeface="Open Sans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E377EBDD-C50F-41FE-A5DF-51BC82092458}"/>
              </a:ext>
            </a:extLst>
          </p:cNvPr>
          <p:cNvSpPr/>
          <p:nvPr/>
        </p:nvSpPr>
        <p:spPr>
          <a:xfrm>
            <a:off x="4597154" y="2738375"/>
            <a:ext cx="1960010" cy="5334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13385">
              <a:lnSpc>
                <a:spcPct val="100000"/>
              </a:lnSpc>
              <a:spcBef>
                <a:spcPts val="385"/>
              </a:spcBef>
              <a:tabLst>
                <a:tab pos="698500" algn="l"/>
              </a:tabLst>
            </a:pPr>
            <a:r>
              <a:rPr lang="en-US" sz="1200" spc="-5" dirty="0" err="1">
                <a:solidFill>
                  <a:schemeClr val="tx1"/>
                </a:solidFill>
                <a:latin typeface="Cambria"/>
                <a:cs typeface="Cambria"/>
              </a:rPr>
              <a:t>Regierungsbeamte</a:t>
            </a:r>
            <a:endParaRPr lang="en-US" sz="1200" dirty="0">
              <a:solidFill>
                <a:schemeClr val="tx1"/>
              </a:solidFill>
              <a:latin typeface="Cambria"/>
              <a:cs typeface="Cambria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BF071222-9278-406D-B324-81CA4C2B11D5}"/>
              </a:ext>
            </a:extLst>
          </p:cNvPr>
          <p:cNvSpPr/>
          <p:nvPr/>
        </p:nvSpPr>
        <p:spPr>
          <a:xfrm>
            <a:off x="6684504" y="2738375"/>
            <a:ext cx="1960010" cy="533400"/>
          </a:xfrm>
          <a:prstGeom prst="rect">
            <a:avLst/>
          </a:prstGeom>
          <a:noFill/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13385">
              <a:lnSpc>
                <a:spcPct val="100000"/>
              </a:lnSpc>
              <a:spcBef>
                <a:spcPts val="385"/>
              </a:spcBef>
              <a:tabLst>
                <a:tab pos="698500" algn="l"/>
              </a:tabLst>
            </a:pPr>
            <a:r>
              <a:rPr lang="en-US" sz="1200" spc="-5" dirty="0" err="1">
                <a:solidFill>
                  <a:schemeClr val="tx1"/>
                </a:solidFill>
                <a:latin typeface="Cambria"/>
                <a:cs typeface="Cambria"/>
              </a:rPr>
              <a:t>Unberechtigte</a:t>
            </a:r>
            <a:r>
              <a:rPr lang="en-US" sz="1200" spc="-5" dirty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en-US" sz="1200" spc="-10" dirty="0" err="1">
                <a:solidFill>
                  <a:schemeClr val="tx1"/>
                </a:solidFill>
                <a:latin typeface="Cambria"/>
                <a:cs typeface="Cambria"/>
              </a:rPr>
              <a:t>geschäftliche</a:t>
            </a:r>
            <a:r>
              <a:rPr lang="en-US" sz="1200" spc="30" dirty="0">
                <a:solidFill>
                  <a:schemeClr val="tx1"/>
                </a:solidFill>
                <a:latin typeface="Cambria"/>
                <a:cs typeface="Cambria"/>
              </a:rPr>
              <a:t> </a:t>
            </a:r>
            <a:r>
              <a:rPr lang="en-US" sz="1200" spc="-5" dirty="0" err="1">
                <a:solidFill>
                  <a:schemeClr val="tx1"/>
                </a:solidFill>
                <a:latin typeface="Cambria"/>
                <a:cs typeface="Cambria"/>
              </a:rPr>
              <a:t>Vorteile</a:t>
            </a:r>
            <a:endParaRPr lang="en-US" sz="1200" dirty="0">
              <a:solidFill>
                <a:schemeClr val="tx1"/>
              </a:solidFill>
              <a:latin typeface="Cambria"/>
              <a:cs typeface="Cambria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03A1758-6DF9-4CBF-8213-76CC8A7D2B35}"/>
              </a:ext>
            </a:extLst>
          </p:cNvPr>
          <p:cNvSpPr/>
          <p:nvPr/>
        </p:nvSpPr>
        <p:spPr>
          <a:xfrm>
            <a:off x="3591995" y="3584514"/>
            <a:ext cx="1960010" cy="533400"/>
          </a:xfrm>
          <a:prstGeom prst="rect">
            <a:avLst/>
          </a:prstGeom>
          <a:solidFill>
            <a:srgbClr val="C00000"/>
          </a:solidFill>
          <a:ln>
            <a:solidFill>
              <a:srgbClr val="C0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413385">
              <a:lnSpc>
                <a:spcPct val="100000"/>
              </a:lnSpc>
              <a:spcBef>
                <a:spcPts val="380"/>
              </a:spcBef>
              <a:tabLst>
                <a:tab pos="698500" algn="l"/>
              </a:tabLst>
            </a:pPr>
            <a:r>
              <a:rPr lang="en-US" sz="1600" spc="-10" dirty="0" err="1">
                <a:solidFill>
                  <a:schemeClr val="bg1"/>
                </a:solidFill>
                <a:latin typeface="Cambria"/>
                <a:cs typeface="Cambria"/>
              </a:rPr>
              <a:t>Bestechungen</a:t>
            </a:r>
            <a:endParaRPr lang="en-US" sz="1600" dirty="0">
              <a:solidFill>
                <a:schemeClr val="bg1"/>
              </a:solidFill>
              <a:latin typeface="Cambria"/>
              <a:cs typeface="Cambria"/>
            </a:endParaRP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D031F6ED-4245-450B-9010-BDB19C101F4A}"/>
              </a:ext>
            </a:extLst>
          </p:cNvPr>
          <p:cNvSpPr txBox="1"/>
          <p:nvPr/>
        </p:nvSpPr>
        <p:spPr>
          <a:xfrm>
            <a:off x="8668765" y="6371793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6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4441" y="307340"/>
            <a:ext cx="57169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dirty="0">
                <a:solidFill>
                  <a:srgbClr val="C00000"/>
                </a:solidFill>
              </a:rPr>
              <a:t>Der</a:t>
            </a:r>
            <a:r>
              <a:rPr b="0" spc="-15" dirty="0">
                <a:solidFill>
                  <a:srgbClr val="C00000"/>
                </a:solidFill>
              </a:rPr>
              <a:t> </a:t>
            </a:r>
            <a:r>
              <a:rPr b="0" spc="-25" dirty="0">
                <a:solidFill>
                  <a:srgbClr val="C00000"/>
                </a:solidFill>
              </a:rPr>
              <a:t>Foreign</a:t>
            </a:r>
            <a:r>
              <a:rPr b="0" dirty="0">
                <a:solidFill>
                  <a:srgbClr val="C00000"/>
                </a:solidFill>
              </a:rPr>
              <a:t> </a:t>
            </a:r>
            <a:r>
              <a:rPr b="0" spc="-10" dirty="0">
                <a:solidFill>
                  <a:srgbClr val="C00000"/>
                </a:solidFill>
              </a:rPr>
              <a:t>Corrupt</a:t>
            </a:r>
            <a:r>
              <a:rPr b="0" spc="-5" dirty="0">
                <a:solidFill>
                  <a:srgbClr val="C00000"/>
                </a:solidFill>
              </a:rPr>
              <a:t> </a:t>
            </a:r>
            <a:r>
              <a:rPr b="0" spc="-10" dirty="0">
                <a:solidFill>
                  <a:srgbClr val="C00000"/>
                </a:solidFill>
              </a:rPr>
              <a:t>Practices</a:t>
            </a:r>
            <a:r>
              <a:rPr b="0" spc="-20" dirty="0">
                <a:solidFill>
                  <a:srgbClr val="C00000"/>
                </a:solidFill>
              </a:rPr>
              <a:t> </a:t>
            </a:r>
            <a:r>
              <a:rPr b="0" spc="-15" dirty="0">
                <a:solidFill>
                  <a:srgbClr val="C00000"/>
                </a:solidFill>
              </a:rPr>
              <a:t>Act </a:t>
            </a:r>
            <a:r>
              <a:rPr b="0" spc="-45" dirty="0">
                <a:solidFill>
                  <a:srgbClr val="C00000"/>
                </a:solidFill>
              </a:rPr>
              <a:t>(FCPA)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137600" y="1222438"/>
            <a:ext cx="4772025" cy="568325"/>
            <a:chOff x="2137600" y="1222438"/>
            <a:chExt cx="4772025" cy="568325"/>
          </a:xfrm>
        </p:grpSpPr>
        <p:sp>
          <p:nvSpPr>
            <p:cNvPr id="4" name="object 4"/>
            <p:cNvSpPr/>
            <p:nvPr/>
          </p:nvSpPr>
          <p:spPr>
            <a:xfrm>
              <a:off x="2142363" y="1227200"/>
              <a:ext cx="4762500" cy="558800"/>
            </a:xfrm>
            <a:custGeom>
              <a:avLst/>
              <a:gdLst/>
              <a:ahLst/>
              <a:cxnLst/>
              <a:rect l="l" t="t" r="r" b="b"/>
              <a:pathLst>
                <a:path w="4762500" h="558800">
                  <a:moveTo>
                    <a:pt x="4669282" y="0"/>
                  </a:moveTo>
                  <a:lnTo>
                    <a:pt x="93091" y="0"/>
                  </a:lnTo>
                  <a:lnTo>
                    <a:pt x="56846" y="7312"/>
                  </a:lnTo>
                  <a:lnTo>
                    <a:pt x="27257" y="27257"/>
                  </a:lnTo>
                  <a:lnTo>
                    <a:pt x="7312" y="56846"/>
                  </a:lnTo>
                  <a:lnTo>
                    <a:pt x="0" y="93090"/>
                  </a:lnTo>
                  <a:lnTo>
                    <a:pt x="0" y="465582"/>
                  </a:lnTo>
                  <a:lnTo>
                    <a:pt x="7312" y="501846"/>
                  </a:lnTo>
                  <a:lnTo>
                    <a:pt x="27257" y="531479"/>
                  </a:lnTo>
                  <a:lnTo>
                    <a:pt x="56846" y="551467"/>
                  </a:lnTo>
                  <a:lnTo>
                    <a:pt x="93091" y="558800"/>
                  </a:lnTo>
                  <a:lnTo>
                    <a:pt x="4669282" y="558800"/>
                  </a:lnTo>
                  <a:lnTo>
                    <a:pt x="4705546" y="551467"/>
                  </a:lnTo>
                  <a:lnTo>
                    <a:pt x="4735179" y="531479"/>
                  </a:lnTo>
                  <a:lnTo>
                    <a:pt x="4755167" y="501846"/>
                  </a:lnTo>
                  <a:lnTo>
                    <a:pt x="4762500" y="465582"/>
                  </a:lnTo>
                  <a:lnTo>
                    <a:pt x="4762500" y="93090"/>
                  </a:lnTo>
                  <a:lnTo>
                    <a:pt x="4755167" y="56846"/>
                  </a:lnTo>
                  <a:lnTo>
                    <a:pt x="4735179" y="27257"/>
                  </a:lnTo>
                  <a:lnTo>
                    <a:pt x="4705546" y="7312"/>
                  </a:lnTo>
                  <a:lnTo>
                    <a:pt x="4669282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2142363" y="1227200"/>
              <a:ext cx="4762500" cy="558800"/>
            </a:xfrm>
            <a:custGeom>
              <a:avLst/>
              <a:gdLst/>
              <a:ahLst/>
              <a:cxnLst/>
              <a:rect l="l" t="t" r="r" b="b"/>
              <a:pathLst>
                <a:path w="4762500" h="558800">
                  <a:moveTo>
                    <a:pt x="0" y="93090"/>
                  </a:moveTo>
                  <a:lnTo>
                    <a:pt x="7312" y="56846"/>
                  </a:lnTo>
                  <a:lnTo>
                    <a:pt x="27257" y="27257"/>
                  </a:lnTo>
                  <a:lnTo>
                    <a:pt x="56846" y="7312"/>
                  </a:lnTo>
                  <a:lnTo>
                    <a:pt x="93091" y="0"/>
                  </a:lnTo>
                  <a:lnTo>
                    <a:pt x="4669282" y="0"/>
                  </a:lnTo>
                  <a:lnTo>
                    <a:pt x="4705546" y="7312"/>
                  </a:lnTo>
                  <a:lnTo>
                    <a:pt x="4735179" y="27257"/>
                  </a:lnTo>
                  <a:lnTo>
                    <a:pt x="4755167" y="56846"/>
                  </a:lnTo>
                  <a:lnTo>
                    <a:pt x="4762500" y="93090"/>
                  </a:lnTo>
                  <a:lnTo>
                    <a:pt x="4762500" y="465582"/>
                  </a:lnTo>
                  <a:lnTo>
                    <a:pt x="4755167" y="501846"/>
                  </a:lnTo>
                  <a:lnTo>
                    <a:pt x="4735179" y="531479"/>
                  </a:lnTo>
                  <a:lnTo>
                    <a:pt x="4705546" y="551467"/>
                  </a:lnTo>
                  <a:lnTo>
                    <a:pt x="4669282" y="558800"/>
                  </a:lnTo>
                  <a:lnTo>
                    <a:pt x="93091" y="558800"/>
                  </a:lnTo>
                  <a:lnTo>
                    <a:pt x="56846" y="551467"/>
                  </a:lnTo>
                  <a:lnTo>
                    <a:pt x="27257" y="531479"/>
                  </a:lnTo>
                  <a:lnTo>
                    <a:pt x="7312" y="501846"/>
                  </a:lnTo>
                  <a:lnTo>
                    <a:pt x="0" y="465582"/>
                  </a:lnTo>
                  <a:lnTo>
                    <a:pt x="0" y="93090"/>
                  </a:lnTo>
                  <a:close/>
                </a:path>
              </a:pathLst>
            </a:custGeom>
            <a:ln w="9525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1582674" y="1334262"/>
            <a:ext cx="5995670" cy="105283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104139" algn="ctr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solidFill>
                  <a:srgbClr val="FFFFFF"/>
                </a:solidFill>
                <a:latin typeface="Cambria"/>
                <a:cs typeface="Cambria"/>
              </a:rPr>
              <a:t>BESTECHUNG</a:t>
            </a:r>
            <a:endParaRPr sz="2000">
              <a:latin typeface="Cambria"/>
              <a:cs typeface="Cambria"/>
            </a:endParaRPr>
          </a:p>
          <a:p>
            <a:pPr marL="1249680" marR="5080" indent="-1237615">
              <a:lnSpc>
                <a:spcPct val="100000"/>
              </a:lnSpc>
              <a:spcBef>
                <a:spcPts val="1839"/>
              </a:spcBef>
            </a:pPr>
            <a:r>
              <a:rPr sz="1600" b="1" spc="-5" dirty="0">
                <a:solidFill>
                  <a:srgbClr val="C00000"/>
                </a:solidFill>
                <a:latin typeface="Cambria"/>
                <a:cs typeface="Cambria"/>
              </a:rPr>
              <a:t>Denken</a:t>
            </a:r>
            <a:r>
              <a:rPr sz="1600" b="1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600" b="1" spc="-10" dirty="0">
                <a:solidFill>
                  <a:srgbClr val="C00000"/>
                </a:solidFill>
                <a:latin typeface="Cambria"/>
                <a:cs typeface="Cambria"/>
              </a:rPr>
              <a:t>Sie</a:t>
            </a:r>
            <a:r>
              <a:rPr sz="1600" b="1" spc="1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600" b="1" spc="-10" dirty="0">
                <a:solidFill>
                  <a:srgbClr val="C00000"/>
                </a:solidFill>
                <a:latin typeface="Cambria"/>
                <a:cs typeface="Cambria"/>
              </a:rPr>
              <a:t>daran,</a:t>
            </a:r>
            <a:r>
              <a:rPr sz="1600" b="1" spc="3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mbria"/>
                <a:cs typeface="Cambria"/>
              </a:rPr>
              <a:t>eine</a:t>
            </a:r>
            <a:r>
              <a:rPr sz="1600" b="1" spc="-1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mbria"/>
                <a:cs typeface="Cambria"/>
              </a:rPr>
              <a:t>Bestechung</a:t>
            </a:r>
            <a:r>
              <a:rPr sz="1600" b="1" spc="2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mbria"/>
                <a:cs typeface="Cambria"/>
              </a:rPr>
              <a:t>ist</a:t>
            </a:r>
            <a:r>
              <a:rPr sz="1600" b="1" spc="1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mbria"/>
                <a:cs typeface="Cambria"/>
              </a:rPr>
              <a:t>illegal</a:t>
            </a:r>
            <a:r>
              <a:rPr sz="1600" b="1" spc="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600" b="1" spc="-10" dirty="0">
                <a:solidFill>
                  <a:srgbClr val="C00000"/>
                </a:solidFill>
                <a:latin typeface="Cambria"/>
                <a:cs typeface="Cambria"/>
              </a:rPr>
              <a:t>unabhängig</a:t>
            </a:r>
            <a:r>
              <a:rPr sz="1600" b="1" spc="45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600" b="1" spc="-10" dirty="0">
                <a:solidFill>
                  <a:srgbClr val="C00000"/>
                </a:solidFill>
                <a:latin typeface="Cambria"/>
                <a:cs typeface="Cambria"/>
              </a:rPr>
              <a:t>davon, </a:t>
            </a:r>
            <a:r>
              <a:rPr sz="1600" b="1" spc="-340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600" b="1" spc="-10" dirty="0">
                <a:solidFill>
                  <a:srgbClr val="C00000"/>
                </a:solidFill>
                <a:latin typeface="Cambria"/>
                <a:cs typeface="Cambria"/>
              </a:rPr>
              <a:t>wie</a:t>
            </a:r>
            <a:r>
              <a:rPr sz="1600" b="1" spc="-5" dirty="0">
                <a:solidFill>
                  <a:srgbClr val="C00000"/>
                </a:solidFill>
                <a:latin typeface="Cambria"/>
                <a:cs typeface="Cambria"/>
              </a:rPr>
              <a:t> klein </a:t>
            </a:r>
            <a:r>
              <a:rPr sz="1600" b="1" spc="-10" dirty="0">
                <a:solidFill>
                  <a:srgbClr val="C00000"/>
                </a:solidFill>
                <a:latin typeface="Cambria"/>
                <a:cs typeface="Cambria"/>
              </a:rPr>
              <a:t>oder</a:t>
            </a:r>
            <a:r>
              <a:rPr sz="1600" b="1" spc="-5" dirty="0">
                <a:solidFill>
                  <a:srgbClr val="C00000"/>
                </a:solidFill>
                <a:latin typeface="Cambria"/>
                <a:cs typeface="Cambria"/>
              </a:rPr>
              <a:t> unwesentlich</a:t>
            </a:r>
            <a:r>
              <a:rPr sz="1600" b="1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mbria"/>
                <a:cs typeface="Cambria"/>
              </a:rPr>
              <a:t>diese</a:t>
            </a:r>
            <a:r>
              <a:rPr sz="1600" b="1" dirty="0">
                <a:solidFill>
                  <a:srgbClr val="C00000"/>
                </a:solidFill>
                <a:latin typeface="Cambria"/>
                <a:cs typeface="Cambria"/>
              </a:rPr>
              <a:t> </a:t>
            </a:r>
            <a:r>
              <a:rPr sz="1600" b="1" spc="-5" dirty="0">
                <a:solidFill>
                  <a:srgbClr val="C00000"/>
                </a:solidFill>
                <a:latin typeface="Cambria"/>
                <a:cs typeface="Cambria"/>
              </a:rPr>
              <a:t>ist.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276555" y="3391661"/>
            <a:ext cx="1045844" cy="1092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4640" marR="288290" algn="ctr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latin typeface="Cambria"/>
                <a:cs typeface="Cambria"/>
              </a:rPr>
              <a:t>B</a:t>
            </a:r>
            <a:r>
              <a:rPr sz="1000" b="1" spc="-15" dirty="0">
                <a:latin typeface="Cambria"/>
                <a:cs typeface="Cambria"/>
              </a:rPr>
              <a:t>a</a:t>
            </a:r>
            <a:r>
              <a:rPr sz="1000" b="1" spc="-10" dirty="0">
                <a:latin typeface="Cambria"/>
                <a:cs typeface="Cambria"/>
              </a:rPr>
              <a:t>r</a:t>
            </a:r>
            <a:r>
              <a:rPr sz="1000" b="1" spc="-5" dirty="0">
                <a:latin typeface="Cambria"/>
                <a:cs typeface="Cambria"/>
              </a:rPr>
              <a:t>geld  Scheck</a:t>
            </a:r>
            <a:endParaRPr sz="1000">
              <a:latin typeface="Cambria"/>
              <a:cs typeface="Cambria"/>
            </a:endParaRPr>
          </a:p>
          <a:p>
            <a:pPr marL="12065" marR="5080" indent="-635" algn="ctr">
              <a:lnSpc>
                <a:spcPct val="100000"/>
              </a:lnSpc>
            </a:pPr>
            <a:r>
              <a:rPr sz="1000" b="1" spc="-5" dirty="0">
                <a:latin typeface="Cambria"/>
                <a:cs typeface="Cambria"/>
              </a:rPr>
              <a:t>Geldanweisung </a:t>
            </a:r>
            <a:r>
              <a:rPr sz="1000" b="1" dirty="0">
                <a:latin typeface="Cambria"/>
                <a:cs typeface="Cambria"/>
              </a:rPr>
              <a:t> </a:t>
            </a:r>
            <a:r>
              <a:rPr sz="1000" b="1" spc="-5" dirty="0">
                <a:latin typeface="Cambria"/>
                <a:cs typeface="Cambria"/>
              </a:rPr>
              <a:t>Ein</a:t>
            </a:r>
            <a:r>
              <a:rPr sz="1000" b="1" dirty="0">
                <a:latin typeface="Cambria"/>
                <a:cs typeface="Cambria"/>
              </a:rPr>
              <a:t> </a:t>
            </a:r>
            <a:r>
              <a:rPr sz="1000" b="1" spc="-5" dirty="0">
                <a:latin typeface="Cambria"/>
                <a:cs typeface="Cambria"/>
              </a:rPr>
              <a:t>P</a:t>
            </a:r>
            <a:r>
              <a:rPr sz="1000" b="1" spc="-10" dirty="0">
                <a:latin typeface="Cambria"/>
                <a:cs typeface="Cambria"/>
              </a:rPr>
              <a:t>r</a:t>
            </a:r>
            <a:r>
              <a:rPr sz="1000" b="1" spc="-5" dirty="0">
                <a:latin typeface="Cambria"/>
                <a:cs typeface="Cambria"/>
              </a:rPr>
              <a:t>e</a:t>
            </a:r>
            <a:r>
              <a:rPr sz="1000" b="1" spc="-10" dirty="0">
                <a:latin typeface="Cambria"/>
                <a:cs typeface="Cambria"/>
              </a:rPr>
              <a:t>i</a:t>
            </a:r>
            <a:r>
              <a:rPr sz="1000" b="1" spc="-5" dirty="0">
                <a:latin typeface="Cambria"/>
                <a:cs typeface="Cambria"/>
              </a:rPr>
              <a:t>s</a:t>
            </a:r>
            <a:r>
              <a:rPr sz="1000" b="1" spc="-10" dirty="0">
                <a:latin typeface="Cambria"/>
                <a:cs typeface="Cambria"/>
              </a:rPr>
              <a:t>n</a:t>
            </a:r>
            <a:r>
              <a:rPr sz="1000" b="1" spc="-15" dirty="0">
                <a:latin typeface="Cambria"/>
                <a:cs typeface="Cambria"/>
              </a:rPr>
              <a:t>a</a:t>
            </a:r>
            <a:r>
              <a:rPr sz="1000" b="1" spc="-5" dirty="0">
                <a:latin typeface="Cambria"/>
                <a:cs typeface="Cambria"/>
              </a:rPr>
              <a:t>chl</a:t>
            </a:r>
            <a:r>
              <a:rPr sz="1000" b="1" spc="-15" dirty="0">
                <a:latin typeface="Cambria"/>
                <a:cs typeface="Cambria"/>
              </a:rPr>
              <a:t>a</a:t>
            </a:r>
            <a:r>
              <a:rPr sz="1000" b="1" spc="-5" dirty="0">
                <a:latin typeface="Cambria"/>
                <a:cs typeface="Cambria"/>
              </a:rPr>
              <a:t>ss  Einen Bonus </a:t>
            </a:r>
            <a:r>
              <a:rPr sz="1000" b="1" dirty="0">
                <a:latin typeface="Cambria"/>
                <a:cs typeface="Cambria"/>
              </a:rPr>
              <a:t> </a:t>
            </a:r>
            <a:r>
              <a:rPr sz="1000" b="1" spc="-5" dirty="0">
                <a:latin typeface="Cambria"/>
                <a:cs typeface="Cambria"/>
              </a:rPr>
              <a:t>Bestechungsgeld </a:t>
            </a:r>
            <a:r>
              <a:rPr sz="1000" b="1" dirty="0">
                <a:latin typeface="Cambria"/>
                <a:cs typeface="Cambria"/>
              </a:rPr>
              <a:t> </a:t>
            </a:r>
            <a:r>
              <a:rPr sz="1000" b="1" spc="-5" dirty="0">
                <a:latin typeface="Cambria"/>
                <a:cs typeface="Cambria"/>
              </a:rPr>
              <a:t>Kostenlose</a:t>
            </a:r>
            <a:r>
              <a:rPr sz="1000" b="1" spc="-10" dirty="0">
                <a:latin typeface="Cambria"/>
                <a:cs typeface="Cambria"/>
              </a:rPr>
              <a:t> </a:t>
            </a:r>
            <a:r>
              <a:rPr sz="1000" b="1" spc="-5" dirty="0">
                <a:latin typeface="Cambria"/>
                <a:cs typeface="Cambria"/>
              </a:rPr>
              <a:t>Güter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16102" y="5250307"/>
            <a:ext cx="2482850" cy="1091565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406400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latin typeface="Cambria"/>
                <a:cs typeface="Cambria"/>
              </a:rPr>
              <a:t>Eine</a:t>
            </a:r>
            <a:r>
              <a:rPr sz="1000" b="1" spc="-15" dirty="0">
                <a:latin typeface="Cambria"/>
                <a:cs typeface="Cambria"/>
              </a:rPr>
              <a:t> </a:t>
            </a:r>
            <a:r>
              <a:rPr sz="1000" b="1" spc="-10" dirty="0">
                <a:latin typeface="Cambria"/>
                <a:cs typeface="Cambria"/>
              </a:rPr>
              <a:t>Begünstigung,</a:t>
            </a:r>
            <a:r>
              <a:rPr sz="1000" b="1" spc="50" dirty="0">
                <a:latin typeface="Cambria"/>
                <a:cs typeface="Cambria"/>
              </a:rPr>
              <a:t> </a:t>
            </a:r>
            <a:r>
              <a:rPr sz="1000" b="1" spc="-10" dirty="0">
                <a:latin typeface="Cambria"/>
                <a:cs typeface="Cambria"/>
              </a:rPr>
              <a:t>wie</a:t>
            </a:r>
            <a:r>
              <a:rPr sz="1000" b="1" spc="5" dirty="0">
                <a:latin typeface="Cambria"/>
                <a:cs typeface="Cambria"/>
              </a:rPr>
              <a:t> </a:t>
            </a:r>
            <a:r>
              <a:rPr sz="1000" b="1" spc="-5" dirty="0">
                <a:latin typeface="Cambria"/>
                <a:cs typeface="Cambria"/>
              </a:rPr>
              <a:t>z.</a:t>
            </a:r>
            <a:r>
              <a:rPr sz="1000" b="1" spc="5" dirty="0">
                <a:latin typeface="Cambria"/>
                <a:cs typeface="Cambria"/>
              </a:rPr>
              <a:t> </a:t>
            </a:r>
            <a:r>
              <a:rPr sz="1000" b="1" spc="-5" dirty="0">
                <a:latin typeface="Cambria"/>
                <a:cs typeface="Cambria"/>
              </a:rPr>
              <a:t>B.: </a:t>
            </a:r>
            <a:r>
              <a:rPr sz="1000" b="1" dirty="0">
                <a:latin typeface="Cambria"/>
                <a:cs typeface="Cambria"/>
              </a:rPr>
              <a:t> </a:t>
            </a:r>
            <a:r>
              <a:rPr sz="1000" b="1" spc="-5" dirty="0">
                <a:latin typeface="Cambria"/>
                <a:cs typeface="Cambria"/>
              </a:rPr>
              <a:t>Verwendung</a:t>
            </a:r>
            <a:r>
              <a:rPr sz="1000" b="1" spc="5" dirty="0">
                <a:latin typeface="Cambria"/>
                <a:cs typeface="Cambria"/>
              </a:rPr>
              <a:t> </a:t>
            </a:r>
            <a:r>
              <a:rPr sz="1000" b="1" spc="-5" dirty="0">
                <a:latin typeface="Cambria"/>
                <a:cs typeface="Cambria"/>
              </a:rPr>
              <a:t>von</a:t>
            </a:r>
            <a:r>
              <a:rPr sz="1000" b="1" spc="10" dirty="0">
                <a:latin typeface="Cambria"/>
                <a:cs typeface="Cambria"/>
              </a:rPr>
              <a:t> </a:t>
            </a:r>
            <a:r>
              <a:rPr sz="1000" b="1" spc="-10" dirty="0">
                <a:latin typeface="Cambria"/>
                <a:cs typeface="Cambria"/>
              </a:rPr>
              <a:t>Materialien,</a:t>
            </a:r>
            <a:r>
              <a:rPr sz="1000" b="1" spc="35" dirty="0">
                <a:latin typeface="Cambria"/>
                <a:cs typeface="Cambria"/>
              </a:rPr>
              <a:t> </a:t>
            </a:r>
            <a:r>
              <a:rPr sz="1000" b="1" spc="-5" dirty="0">
                <a:latin typeface="Cambria"/>
                <a:cs typeface="Cambria"/>
              </a:rPr>
              <a:t>Ausrüstung,</a:t>
            </a:r>
            <a:endParaRPr sz="1000">
              <a:latin typeface="Cambria"/>
              <a:cs typeface="Cambria"/>
            </a:endParaRPr>
          </a:p>
          <a:p>
            <a:pPr algn="ctr">
              <a:lnSpc>
                <a:spcPct val="100000"/>
              </a:lnSpc>
            </a:pPr>
            <a:r>
              <a:rPr sz="1000" b="1" spc="-5" dirty="0">
                <a:latin typeface="Cambria"/>
                <a:cs typeface="Cambria"/>
              </a:rPr>
              <a:t>usw.</a:t>
            </a:r>
            <a:endParaRPr sz="1000">
              <a:latin typeface="Cambria"/>
              <a:cs typeface="Cambria"/>
            </a:endParaRPr>
          </a:p>
          <a:p>
            <a:pPr marL="375285" marR="369570" algn="ctr">
              <a:lnSpc>
                <a:spcPct val="100000"/>
              </a:lnSpc>
            </a:pPr>
            <a:r>
              <a:rPr sz="1000" b="1" spc="-5" dirty="0">
                <a:latin typeface="Cambria"/>
                <a:cs typeface="Cambria"/>
              </a:rPr>
              <a:t>Benutzung von Einrichtungen </a:t>
            </a:r>
            <a:r>
              <a:rPr sz="1000" b="1" spc="-210" dirty="0">
                <a:latin typeface="Cambria"/>
                <a:cs typeface="Cambria"/>
              </a:rPr>
              <a:t> </a:t>
            </a:r>
            <a:r>
              <a:rPr sz="1000" b="1" spc="-5" dirty="0">
                <a:latin typeface="Cambria"/>
                <a:cs typeface="Cambria"/>
              </a:rPr>
              <a:t>Ein</a:t>
            </a:r>
            <a:r>
              <a:rPr sz="1000" b="1" dirty="0">
                <a:latin typeface="Cambria"/>
                <a:cs typeface="Cambria"/>
              </a:rPr>
              <a:t> </a:t>
            </a:r>
            <a:r>
              <a:rPr sz="1000" b="1" spc="-10" dirty="0">
                <a:latin typeface="Cambria"/>
                <a:cs typeface="Cambria"/>
              </a:rPr>
              <a:t>Darlehen</a:t>
            </a:r>
            <a:endParaRPr sz="1000">
              <a:latin typeface="Cambria"/>
              <a:cs typeface="Cambria"/>
            </a:endParaRPr>
          </a:p>
          <a:p>
            <a:pPr marL="114300" marR="107950" indent="-635" algn="ctr">
              <a:lnSpc>
                <a:spcPct val="100000"/>
              </a:lnSpc>
            </a:pPr>
            <a:r>
              <a:rPr sz="1000" b="1" spc="-5" dirty="0">
                <a:latin typeface="Cambria"/>
                <a:cs typeface="Cambria"/>
              </a:rPr>
              <a:t>Zusicherung</a:t>
            </a:r>
            <a:r>
              <a:rPr sz="1000" b="1" spc="30" dirty="0">
                <a:latin typeface="Cambria"/>
                <a:cs typeface="Cambria"/>
              </a:rPr>
              <a:t> </a:t>
            </a:r>
            <a:r>
              <a:rPr sz="1000" b="1" spc="-10" dirty="0">
                <a:latin typeface="Cambria"/>
                <a:cs typeface="Cambria"/>
              </a:rPr>
              <a:t>eines</a:t>
            </a:r>
            <a:r>
              <a:rPr sz="1000" b="1" spc="5" dirty="0">
                <a:latin typeface="Cambria"/>
                <a:cs typeface="Cambria"/>
              </a:rPr>
              <a:t> </a:t>
            </a:r>
            <a:r>
              <a:rPr sz="1000" b="1" spc="-10" dirty="0">
                <a:latin typeface="Cambria"/>
                <a:cs typeface="Cambria"/>
              </a:rPr>
              <a:t>Arbeitsplatzes </a:t>
            </a:r>
            <a:r>
              <a:rPr sz="1000" b="1" spc="-5" dirty="0">
                <a:latin typeface="Cambria"/>
                <a:cs typeface="Cambria"/>
              </a:rPr>
              <a:t> </a:t>
            </a:r>
            <a:r>
              <a:rPr sz="1000" b="1" spc="-10" dirty="0">
                <a:latin typeface="Cambria"/>
                <a:cs typeface="Cambria"/>
              </a:rPr>
              <a:t>Anbieten</a:t>
            </a:r>
            <a:r>
              <a:rPr sz="1000" b="1" spc="-5" dirty="0">
                <a:latin typeface="Cambria"/>
                <a:cs typeface="Cambria"/>
              </a:rPr>
              <a:t> von Versicherungsleistungen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2495550" y="3411473"/>
            <a:ext cx="1487170" cy="6350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indent="1270" algn="ctr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latin typeface="Cambria"/>
                <a:cs typeface="Cambria"/>
              </a:rPr>
              <a:t>Indirekt angeboten </a:t>
            </a:r>
            <a:r>
              <a:rPr sz="1000" b="1" dirty="0">
                <a:latin typeface="Cambria"/>
                <a:cs typeface="Cambria"/>
              </a:rPr>
              <a:t> </a:t>
            </a:r>
            <a:r>
              <a:rPr sz="1000" b="1" spc="-5" dirty="0">
                <a:latin typeface="Cambria"/>
                <a:cs typeface="Cambria"/>
              </a:rPr>
              <a:t>Beispiel: Stipendien für </a:t>
            </a:r>
            <a:r>
              <a:rPr sz="1000" b="1" dirty="0">
                <a:latin typeface="Cambria"/>
                <a:cs typeface="Cambria"/>
              </a:rPr>
              <a:t> </a:t>
            </a:r>
            <a:r>
              <a:rPr sz="1000" b="1" spc="-5" dirty="0">
                <a:latin typeface="Cambria"/>
                <a:cs typeface="Cambria"/>
              </a:rPr>
              <a:t>Familienmitglieder </a:t>
            </a:r>
            <a:r>
              <a:rPr sz="1000" b="1" spc="-10" dirty="0">
                <a:latin typeface="Cambria"/>
                <a:cs typeface="Cambria"/>
              </a:rPr>
              <a:t>eines </a:t>
            </a:r>
            <a:r>
              <a:rPr sz="1000" b="1" spc="-210" dirty="0">
                <a:latin typeface="Cambria"/>
                <a:cs typeface="Cambria"/>
              </a:rPr>
              <a:t> </a:t>
            </a:r>
            <a:r>
              <a:rPr sz="1000" b="1" spc="-5" dirty="0">
                <a:latin typeface="Cambria"/>
                <a:cs typeface="Cambria"/>
              </a:rPr>
              <a:t>Regierungsbeamten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4711953" y="3394075"/>
            <a:ext cx="2270760" cy="9398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29209" marR="21590" algn="ctr">
              <a:lnSpc>
                <a:spcPct val="100000"/>
              </a:lnSpc>
              <a:spcBef>
                <a:spcPts val="95"/>
              </a:spcBef>
            </a:pPr>
            <a:r>
              <a:rPr sz="1000" b="1" spc="-5" dirty="0">
                <a:latin typeface="Cambria"/>
                <a:cs typeface="Cambria"/>
              </a:rPr>
              <a:t>Geschenke (</a:t>
            </a:r>
            <a:r>
              <a:rPr sz="1000" b="1" i="1" spc="-5" dirty="0">
                <a:latin typeface="Cambria"/>
                <a:cs typeface="Cambria"/>
              </a:rPr>
              <a:t>die</a:t>
            </a:r>
            <a:r>
              <a:rPr sz="1000" b="1" i="1" spc="20" dirty="0">
                <a:latin typeface="Cambria"/>
                <a:cs typeface="Cambria"/>
              </a:rPr>
              <a:t> </a:t>
            </a:r>
            <a:r>
              <a:rPr sz="1000" b="1" i="1" spc="-5" dirty="0">
                <a:latin typeface="Cambria"/>
                <a:cs typeface="Cambria"/>
              </a:rPr>
              <a:t>nationale</a:t>
            </a:r>
            <a:r>
              <a:rPr sz="1000" b="1" i="1" spc="25" dirty="0">
                <a:latin typeface="Cambria"/>
                <a:cs typeface="Cambria"/>
              </a:rPr>
              <a:t> </a:t>
            </a:r>
            <a:r>
              <a:rPr sz="1000" b="1" i="1" spc="-10" dirty="0">
                <a:latin typeface="Cambria"/>
                <a:cs typeface="Cambria"/>
              </a:rPr>
              <a:t>Gesetze</a:t>
            </a:r>
            <a:r>
              <a:rPr sz="1000" b="1" i="1" spc="35" dirty="0">
                <a:latin typeface="Cambria"/>
                <a:cs typeface="Cambria"/>
              </a:rPr>
              <a:t> </a:t>
            </a:r>
            <a:r>
              <a:rPr sz="1000" b="1" i="1" spc="-5" dirty="0">
                <a:latin typeface="Cambria"/>
                <a:cs typeface="Cambria"/>
              </a:rPr>
              <a:t>oder </a:t>
            </a:r>
            <a:r>
              <a:rPr sz="1000" b="1" i="1" spc="-204" dirty="0">
                <a:latin typeface="Cambria"/>
                <a:cs typeface="Cambria"/>
              </a:rPr>
              <a:t> </a:t>
            </a:r>
            <a:r>
              <a:rPr sz="1000" b="1" i="1" spc="-5" dirty="0">
                <a:latin typeface="Cambria"/>
                <a:cs typeface="Cambria"/>
              </a:rPr>
              <a:t>lokale </a:t>
            </a:r>
            <a:r>
              <a:rPr sz="1000" b="1" i="1" spc="-10" dirty="0">
                <a:latin typeface="Cambria"/>
                <a:cs typeface="Cambria"/>
              </a:rPr>
              <a:t>Gepflogenheiten</a:t>
            </a:r>
            <a:r>
              <a:rPr sz="1000" b="1" i="1" spc="-5" dirty="0">
                <a:latin typeface="Cambria"/>
                <a:cs typeface="Cambria"/>
              </a:rPr>
              <a:t> verletzen) </a:t>
            </a:r>
            <a:r>
              <a:rPr sz="1000" b="1" i="1" dirty="0">
                <a:latin typeface="Cambria"/>
                <a:cs typeface="Cambria"/>
              </a:rPr>
              <a:t> </a:t>
            </a:r>
            <a:r>
              <a:rPr sz="1000" b="1" spc="-5" dirty="0">
                <a:latin typeface="Cambria"/>
                <a:cs typeface="Cambria"/>
              </a:rPr>
              <a:t>Gutscheine</a:t>
            </a:r>
            <a:endParaRPr sz="1000">
              <a:latin typeface="Cambria"/>
              <a:cs typeface="Cambria"/>
            </a:endParaRPr>
          </a:p>
          <a:p>
            <a:pPr marL="12700" marR="5080" indent="647700">
              <a:lnSpc>
                <a:spcPct val="100000"/>
              </a:lnSpc>
            </a:pPr>
            <a:r>
              <a:rPr sz="1000" b="1" spc="-5" dirty="0">
                <a:latin typeface="Cambria"/>
                <a:cs typeface="Cambria"/>
              </a:rPr>
              <a:t>Geschenkkarten </a:t>
            </a:r>
            <a:r>
              <a:rPr sz="1000" b="1" dirty="0">
                <a:latin typeface="Cambria"/>
                <a:cs typeface="Cambria"/>
              </a:rPr>
              <a:t> </a:t>
            </a:r>
            <a:r>
              <a:rPr sz="1000" b="1" spc="-5" dirty="0">
                <a:latin typeface="Cambria"/>
                <a:cs typeface="Cambria"/>
              </a:rPr>
              <a:t>Gemeinnützige Spenden </a:t>
            </a:r>
            <a:r>
              <a:rPr sz="1000" b="1" spc="-10" dirty="0">
                <a:latin typeface="Cambria"/>
                <a:cs typeface="Cambria"/>
              </a:rPr>
              <a:t>oder</a:t>
            </a:r>
            <a:r>
              <a:rPr sz="1000" b="1" spc="10" dirty="0">
                <a:latin typeface="Cambria"/>
                <a:cs typeface="Cambria"/>
              </a:rPr>
              <a:t> </a:t>
            </a:r>
            <a:r>
              <a:rPr sz="1000" b="1" spc="-5" dirty="0">
                <a:latin typeface="Cambria"/>
                <a:cs typeface="Cambria"/>
              </a:rPr>
              <a:t>Spenden</a:t>
            </a:r>
            <a:endParaRPr sz="1000">
              <a:latin typeface="Cambria"/>
              <a:cs typeface="Cambria"/>
            </a:endParaRPr>
          </a:p>
          <a:p>
            <a:pPr marL="509270">
              <a:lnSpc>
                <a:spcPct val="100000"/>
              </a:lnSpc>
            </a:pPr>
            <a:r>
              <a:rPr sz="1000" b="1" spc="-5" dirty="0">
                <a:latin typeface="Cambria"/>
                <a:cs typeface="Cambria"/>
              </a:rPr>
              <a:t>für</a:t>
            </a:r>
            <a:r>
              <a:rPr sz="1000" b="1" spc="-25" dirty="0">
                <a:latin typeface="Cambria"/>
                <a:cs typeface="Cambria"/>
              </a:rPr>
              <a:t> </a:t>
            </a:r>
            <a:r>
              <a:rPr sz="1000" b="1" spc="-5" dirty="0">
                <a:latin typeface="Cambria"/>
                <a:cs typeface="Cambria"/>
              </a:rPr>
              <a:t>politische</a:t>
            </a:r>
            <a:r>
              <a:rPr sz="1000" b="1" spc="5" dirty="0">
                <a:latin typeface="Cambria"/>
                <a:cs typeface="Cambria"/>
              </a:rPr>
              <a:t> </a:t>
            </a:r>
            <a:r>
              <a:rPr sz="1000" b="1" spc="-5" dirty="0">
                <a:latin typeface="Cambria"/>
                <a:cs typeface="Cambria"/>
              </a:rPr>
              <a:t>Zwecke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7498460" y="3519297"/>
            <a:ext cx="1367790" cy="7874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marR="5080" algn="ctr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latin typeface="Cambria"/>
                <a:cs typeface="Cambria"/>
              </a:rPr>
              <a:t>Unterhaltung,</a:t>
            </a:r>
            <a:r>
              <a:rPr sz="1000" b="1" spc="25" dirty="0">
                <a:latin typeface="Cambria"/>
                <a:cs typeface="Cambria"/>
              </a:rPr>
              <a:t> </a:t>
            </a:r>
            <a:r>
              <a:rPr sz="1000" b="1" spc="-10" dirty="0">
                <a:latin typeface="Cambria"/>
                <a:cs typeface="Cambria"/>
              </a:rPr>
              <a:t>wie</a:t>
            </a:r>
            <a:r>
              <a:rPr sz="1000" b="1" dirty="0">
                <a:latin typeface="Cambria"/>
                <a:cs typeface="Cambria"/>
              </a:rPr>
              <a:t> </a:t>
            </a:r>
            <a:r>
              <a:rPr sz="1000" b="1" spc="-5" dirty="0">
                <a:latin typeface="Cambria"/>
                <a:cs typeface="Cambria"/>
              </a:rPr>
              <a:t>z.</a:t>
            </a:r>
            <a:r>
              <a:rPr sz="1000" b="1" dirty="0">
                <a:latin typeface="Cambria"/>
                <a:cs typeface="Cambria"/>
              </a:rPr>
              <a:t> </a:t>
            </a:r>
            <a:r>
              <a:rPr sz="1000" b="1" spc="-5" dirty="0">
                <a:latin typeface="Cambria"/>
                <a:cs typeface="Cambria"/>
              </a:rPr>
              <a:t>B.: </a:t>
            </a:r>
            <a:r>
              <a:rPr sz="1000" b="1" spc="-204" dirty="0">
                <a:latin typeface="Cambria"/>
                <a:cs typeface="Cambria"/>
              </a:rPr>
              <a:t> </a:t>
            </a:r>
            <a:r>
              <a:rPr sz="1000" b="1" spc="-5" dirty="0">
                <a:latin typeface="Cambria"/>
                <a:cs typeface="Cambria"/>
              </a:rPr>
              <a:t>Konzertkarten</a:t>
            </a:r>
            <a:endParaRPr sz="1000">
              <a:latin typeface="Cambria"/>
              <a:cs typeface="Cambria"/>
            </a:endParaRPr>
          </a:p>
          <a:p>
            <a:pPr marL="48895" marR="41275" indent="1270" algn="ctr">
              <a:lnSpc>
                <a:spcPct val="100000"/>
              </a:lnSpc>
            </a:pPr>
            <a:r>
              <a:rPr sz="1000" b="1" spc="-10" dirty="0">
                <a:latin typeface="Cambria"/>
                <a:cs typeface="Cambria"/>
              </a:rPr>
              <a:t>Karten</a:t>
            </a:r>
            <a:r>
              <a:rPr sz="1000" b="1" spc="10" dirty="0">
                <a:latin typeface="Cambria"/>
                <a:cs typeface="Cambria"/>
              </a:rPr>
              <a:t> </a:t>
            </a:r>
            <a:r>
              <a:rPr sz="1000" b="1" spc="-5" dirty="0">
                <a:latin typeface="Cambria"/>
                <a:cs typeface="Cambria"/>
              </a:rPr>
              <a:t>für </a:t>
            </a:r>
            <a:r>
              <a:rPr sz="1000" b="1" dirty="0">
                <a:latin typeface="Cambria"/>
                <a:cs typeface="Cambria"/>
              </a:rPr>
              <a:t> </a:t>
            </a:r>
            <a:r>
              <a:rPr sz="1000" b="1" spc="-10" dirty="0">
                <a:latin typeface="Cambria"/>
                <a:cs typeface="Cambria"/>
              </a:rPr>
              <a:t>Sportveranstaltungen </a:t>
            </a:r>
            <a:r>
              <a:rPr sz="1000" b="1" spc="-210" dirty="0">
                <a:latin typeface="Cambria"/>
                <a:cs typeface="Cambria"/>
              </a:rPr>
              <a:t> </a:t>
            </a:r>
            <a:r>
              <a:rPr sz="1000" b="1" spc="-5" dirty="0">
                <a:latin typeface="Cambria"/>
                <a:cs typeface="Cambria"/>
              </a:rPr>
              <a:t>Eine</a:t>
            </a:r>
            <a:r>
              <a:rPr sz="1000" b="1" spc="-15" dirty="0">
                <a:latin typeface="Cambria"/>
                <a:cs typeface="Cambria"/>
              </a:rPr>
              <a:t> </a:t>
            </a:r>
            <a:r>
              <a:rPr sz="1000" b="1" spc="-5" dirty="0">
                <a:latin typeface="Cambria"/>
                <a:cs typeface="Cambria"/>
              </a:rPr>
              <a:t>Reise</a:t>
            </a:r>
            <a:endParaRPr sz="1000">
              <a:latin typeface="Cambria"/>
              <a:cs typeface="Cambria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3924427" y="5173217"/>
            <a:ext cx="1200150" cy="1092200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065" marR="5080" algn="ctr">
              <a:lnSpc>
                <a:spcPct val="100000"/>
              </a:lnSpc>
              <a:spcBef>
                <a:spcPts val="95"/>
              </a:spcBef>
            </a:pPr>
            <a:r>
              <a:rPr sz="1000" b="1" spc="-10" dirty="0">
                <a:latin typeface="Cambria"/>
                <a:cs typeface="Cambria"/>
              </a:rPr>
              <a:t>Bewirtung,</a:t>
            </a:r>
            <a:r>
              <a:rPr sz="1000" b="1" spc="20" dirty="0">
                <a:latin typeface="Cambria"/>
                <a:cs typeface="Cambria"/>
              </a:rPr>
              <a:t> </a:t>
            </a:r>
            <a:r>
              <a:rPr sz="1000" b="1" spc="-10" dirty="0">
                <a:latin typeface="Cambria"/>
                <a:cs typeface="Cambria"/>
              </a:rPr>
              <a:t>wie</a:t>
            </a:r>
            <a:r>
              <a:rPr sz="1000" b="1" spc="-5" dirty="0">
                <a:latin typeface="Cambria"/>
                <a:cs typeface="Cambria"/>
              </a:rPr>
              <a:t> z. B.: </a:t>
            </a:r>
            <a:r>
              <a:rPr sz="1000" b="1" spc="-204" dirty="0">
                <a:latin typeface="Cambria"/>
                <a:cs typeface="Cambria"/>
              </a:rPr>
              <a:t> </a:t>
            </a:r>
            <a:r>
              <a:rPr sz="1000" b="1" spc="-5" dirty="0">
                <a:latin typeface="Cambria"/>
                <a:cs typeface="Cambria"/>
              </a:rPr>
              <a:t>Mahlzeiten </a:t>
            </a:r>
            <a:r>
              <a:rPr sz="1000" b="1" dirty="0">
                <a:latin typeface="Cambria"/>
                <a:cs typeface="Cambria"/>
              </a:rPr>
              <a:t> </a:t>
            </a:r>
            <a:r>
              <a:rPr sz="1000" b="1" spc="-10" dirty="0">
                <a:latin typeface="Cambria"/>
                <a:cs typeface="Cambria"/>
              </a:rPr>
              <a:t>Getränke </a:t>
            </a:r>
            <a:r>
              <a:rPr sz="1000" b="1" spc="-5" dirty="0">
                <a:latin typeface="Cambria"/>
                <a:cs typeface="Cambria"/>
              </a:rPr>
              <a:t> Hotelunterkunft </a:t>
            </a:r>
            <a:r>
              <a:rPr sz="1000" b="1" dirty="0">
                <a:latin typeface="Cambria"/>
                <a:cs typeface="Cambria"/>
              </a:rPr>
              <a:t> </a:t>
            </a:r>
            <a:r>
              <a:rPr sz="1000" b="1" spc="-5" dirty="0">
                <a:latin typeface="Cambria"/>
                <a:cs typeface="Cambria"/>
              </a:rPr>
              <a:t>Reisen </a:t>
            </a:r>
            <a:r>
              <a:rPr sz="1000" b="1" dirty="0">
                <a:latin typeface="Cambria"/>
                <a:cs typeface="Cambria"/>
              </a:rPr>
              <a:t> </a:t>
            </a:r>
            <a:r>
              <a:rPr sz="1000" b="1" spc="-10" dirty="0">
                <a:latin typeface="Cambria"/>
                <a:cs typeface="Cambria"/>
              </a:rPr>
              <a:t>Beherbergung </a:t>
            </a:r>
            <a:r>
              <a:rPr sz="1000" b="1" spc="-5" dirty="0">
                <a:latin typeface="Cambria"/>
                <a:cs typeface="Cambria"/>
              </a:rPr>
              <a:t> </a:t>
            </a:r>
            <a:r>
              <a:rPr sz="1000" b="1" spc="-10" dirty="0">
                <a:latin typeface="Cambria"/>
                <a:cs typeface="Cambria"/>
              </a:rPr>
              <a:t>Transport</a:t>
            </a:r>
            <a:endParaRPr sz="1000">
              <a:latin typeface="Cambria"/>
              <a:cs typeface="Cambria"/>
            </a:endParaRPr>
          </a:p>
        </p:txBody>
      </p:sp>
      <p:grpSp>
        <p:nvGrpSpPr>
          <p:cNvPr id="13" name="object 13"/>
          <p:cNvGrpSpPr/>
          <p:nvPr/>
        </p:nvGrpSpPr>
        <p:grpSpPr>
          <a:xfrm>
            <a:off x="5980874" y="4738941"/>
            <a:ext cx="2842895" cy="1617345"/>
            <a:chOff x="5980874" y="4738941"/>
            <a:chExt cx="2842895" cy="1617345"/>
          </a:xfrm>
        </p:grpSpPr>
        <p:sp>
          <p:nvSpPr>
            <p:cNvPr id="14" name="object 14"/>
            <p:cNvSpPr/>
            <p:nvPr/>
          </p:nvSpPr>
          <p:spPr>
            <a:xfrm>
              <a:off x="5985636" y="4743703"/>
              <a:ext cx="2833370" cy="1607820"/>
            </a:xfrm>
            <a:custGeom>
              <a:avLst/>
              <a:gdLst/>
              <a:ahLst/>
              <a:cxnLst/>
              <a:rect l="l" t="t" r="r" b="b"/>
              <a:pathLst>
                <a:path w="2833370" h="1607820">
                  <a:moveTo>
                    <a:pt x="2565399" y="0"/>
                  </a:moveTo>
                  <a:lnTo>
                    <a:pt x="267842" y="0"/>
                  </a:lnTo>
                  <a:lnTo>
                    <a:pt x="219690" y="4318"/>
                  </a:lnTo>
                  <a:lnTo>
                    <a:pt x="174372" y="16769"/>
                  </a:lnTo>
                  <a:lnTo>
                    <a:pt x="132644" y="36594"/>
                  </a:lnTo>
                  <a:lnTo>
                    <a:pt x="95263" y="63036"/>
                  </a:lnTo>
                  <a:lnTo>
                    <a:pt x="62983" y="95337"/>
                  </a:lnTo>
                  <a:lnTo>
                    <a:pt x="36561" y="132738"/>
                  </a:lnTo>
                  <a:lnTo>
                    <a:pt x="16753" y="174483"/>
                  </a:lnTo>
                  <a:lnTo>
                    <a:pt x="4314" y="219812"/>
                  </a:lnTo>
                  <a:lnTo>
                    <a:pt x="0" y="267970"/>
                  </a:lnTo>
                  <a:lnTo>
                    <a:pt x="0" y="1339519"/>
                  </a:lnTo>
                  <a:lnTo>
                    <a:pt x="4314" y="1387674"/>
                  </a:lnTo>
                  <a:lnTo>
                    <a:pt x="16753" y="1432997"/>
                  </a:lnTo>
                  <a:lnTo>
                    <a:pt x="36561" y="1474731"/>
                  </a:lnTo>
                  <a:lnTo>
                    <a:pt x="62983" y="1512120"/>
                  </a:lnTo>
                  <a:lnTo>
                    <a:pt x="95263" y="1544408"/>
                  </a:lnTo>
                  <a:lnTo>
                    <a:pt x="132644" y="1570838"/>
                  </a:lnTo>
                  <a:lnTo>
                    <a:pt x="174372" y="1590653"/>
                  </a:lnTo>
                  <a:lnTo>
                    <a:pt x="219690" y="1603097"/>
                  </a:lnTo>
                  <a:lnTo>
                    <a:pt x="267842" y="1607413"/>
                  </a:lnTo>
                  <a:lnTo>
                    <a:pt x="2565399" y="1607413"/>
                  </a:lnTo>
                  <a:lnTo>
                    <a:pt x="2613552" y="1603097"/>
                  </a:lnTo>
                  <a:lnTo>
                    <a:pt x="2658870" y="1590653"/>
                  </a:lnTo>
                  <a:lnTo>
                    <a:pt x="2700598" y="1570838"/>
                  </a:lnTo>
                  <a:lnTo>
                    <a:pt x="2737979" y="1544408"/>
                  </a:lnTo>
                  <a:lnTo>
                    <a:pt x="2770259" y="1512120"/>
                  </a:lnTo>
                  <a:lnTo>
                    <a:pt x="2796681" y="1474731"/>
                  </a:lnTo>
                  <a:lnTo>
                    <a:pt x="2816489" y="1432997"/>
                  </a:lnTo>
                  <a:lnTo>
                    <a:pt x="2828928" y="1387674"/>
                  </a:lnTo>
                  <a:lnTo>
                    <a:pt x="2833242" y="1339519"/>
                  </a:lnTo>
                  <a:lnTo>
                    <a:pt x="2833242" y="267970"/>
                  </a:lnTo>
                  <a:lnTo>
                    <a:pt x="2828928" y="219812"/>
                  </a:lnTo>
                  <a:lnTo>
                    <a:pt x="2816489" y="174483"/>
                  </a:lnTo>
                  <a:lnTo>
                    <a:pt x="2796681" y="132738"/>
                  </a:lnTo>
                  <a:lnTo>
                    <a:pt x="2770259" y="95337"/>
                  </a:lnTo>
                  <a:lnTo>
                    <a:pt x="2737979" y="63036"/>
                  </a:lnTo>
                  <a:lnTo>
                    <a:pt x="2700598" y="36594"/>
                  </a:lnTo>
                  <a:lnTo>
                    <a:pt x="2658870" y="16769"/>
                  </a:lnTo>
                  <a:lnTo>
                    <a:pt x="2613552" y="4318"/>
                  </a:lnTo>
                  <a:lnTo>
                    <a:pt x="2565399" y="0"/>
                  </a:lnTo>
                  <a:close/>
                </a:path>
              </a:pathLst>
            </a:custGeom>
            <a:solidFill>
              <a:srgbClr val="E9EDF4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5" name="object 15"/>
            <p:cNvSpPr/>
            <p:nvPr/>
          </p:nvSpPr>
          <p:spPr>
            <a:xfrm>
              <a:off x="5985636" y="4743703"/>
              <a:ext cx="2833370" cy="1607820"/>
            </a:xfrm>
            <a:custGeom>
              <a:avLst/>
              <a:gdLst/>
              <a:ahLst/>
              <a:cxnLst/>
              <a:rect l="l" t="t" r="r" b="b"/>
              <a:pathLst>
                <a:path w="2833370" h="1607820">
                  <a:moveTo>
                    <a:pt x="0" y="267970"/>
                  </a:moveTo>
                  <a:lnTo>
                    <a:pt x="4314" y="219812"/>
                  </a:lnTo>
                  <a:lnTo>
                    <a:pt x="16753" y="174483"/>
                  </a:lnTo>
                  <a:lnTo>
                    <a:pt x="36561" y="132738"/>
                  </a:lnTo>
                  <a:lnTo>
                    <a:pt x="62983" y="95337"/>
                  </a:lnTo>
                  <a:lnTo>
                    <a:pt x="95263" y="63036"/>
                  </a:lnTo>
                  <a:lnTo>
                    <a:pt x="132644" y="36594"/>
                  </a:lnTo>
                  <a:lnTo>
                    <a:pt x="174372" y="16769"/>
                  </a:lnTo>
                  <a:lnTo>
                    <a:pt x="219690" y="4318"/>
                  </a:lnTo>
                  <a:lnTo>
                    <a:pt x="267842" y="0"/>
                  </a:lnTo>
                  <a:lnTo>
                    <a:pt x="2565399" y="0"/>
                  </a:lnTo>
                  <a:lnTo>
                    <a:pt x="2613552" y="4318"/>
                  </a:lnTo>
                  <a:lnTo>
                    <a:pt x="2658870" y="16769"/>
                  </a:lnTo>
                  <a:lnTo>
                    <a:pt x="2700598" y="36594"/>
                  </a:lnTo>
                  <a:lnTo>
                    <a:pt x="2737979" y="63036"/>
                  </a:lnTo>
                  <a:lnTo>
                    <a:pt x="2770259" y="95337"/>
                  </a:lnTo>
                  <a:lnTo>
                    <a:pt x="2796681" y="132738"/>
                  </a:lnTo>
                  <a:lnTo>
                    <a:pt x="2816489" y="174483"/>
                  </a:lnTo>
                  <a:lnTo>
                    <a:pt x="2828928" y="219812"/>
                  </a:lnTo>
                  <a:lnTo>
                    <a:pt x="2833242" y="267970"/>
                  </a:lnTo>
                  <a:lnTo>
                    <a:pt x="2833242" y="1339519"/>
                  </a:lnTo>
                  <a:lnTo>
                    <a:pt x="2828928" y="1387674"/>
                  </a:lnTo>
                  <a:lnTo>
                    <a:pt x="2816489" y="1432997"/>
                  </a:lnTo>
                  <a:lnTo>
                    <a:pt x="2796681" y="1474731"/>
                  </a:lnTo>
                  <a:lnTo>
                    <a:pt x="2770259" y="1512120"/>
                  </a:lnTo>
                  <a:lnTo>
                    <a:pt x="2737979" y="1544408"/>
                  </a:lnTo>
                  <a:lnTo>
                    <a:pt x="2700598" y="1570838"/>
                  </a:lnTo>
                  <a:lnTo>
                    <a:pt x="2658870" y="1590653"/>
                  </a:lnTo>
                  <a:lnTo>
                    <a:pt x="2613552" y="1603097"/>
                  </a:lnTo>
                  <a:lnTo>
                    <a:pt x="2565399" y="1607413"/>
                  </a:lnTo>
                  <a:lnTo>
                    <a:pt x="267842" y="1607413"/>
                  </a:lnTo>
                  <a:lnTo>
                    <a:pt x="219690" y="1603097"/>
                  </a:lnTo>
                  <a:lnTo>
                    <a:pt x="174372" y="1590653"/>
                  </a:lnTo>
                  <a:lnTo>
                    <a:pt x="132644" y="1570838"/>
                  </a:lnTo>
                  <a:lnTo>
                    <a:pt x="95263" y="1544408"/>
                  </a:lnTo>
                  <a:lnTo>
                    <a:pt x="62983" y="1512120"/>
                  </a:lnTo>
                  <a:lnTo>
                    <a:pt x="36561" y="1474731"/>
                  </a:lnTo>
                  <a:lnTo>
                    <a:pt x="16753" y="1432997"/>
                  </a:lnTo>
                  <a:lnTo>
                    <a:pt x="4314" y="1387674"/>
                  </a:lnTo>
                  <a:lnTo>
                    <a:pt x="0" y="1339519"/>
                  </a:lnTo>
                  <a:lnTo>
                    <a:pt x="0" y="267970"/>
                  </a:lnTo>
                  <a:close/>
                </a:path>
              </a:pathLst>
            </a:custGeom>
            <a:ln w="9525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6" name="object 16"/>
          <p:cNvSpPr txBox="1"/>
          <p:nvPr/>
        </p:nvSpPr>
        <p:spPr>
          <a:xfrm>
            <a:off x="6143625" y="4799838"/>
            <a:ext cx="2321560" cy="1489075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sz="1200" b="1" spc="-5" dirty="0">
                <a:latin typeface="Cambria"/>
                <a:cs typeface="Cambria"/>
              </a:rPr>
              <a:t>Bewirtungen</a:t>
            </a:r>
            <a:r>
              <a:rPr sz="1200" b="1" spc="5" dirty="0">
                <a:latin typeface="Cambria"/>
                <a:cs typeface="Cambria"/>
              </a:rPr>
              <a:t> </a:t>
            </a:r>
            <a:r>
              <a:rPr sz="1200" b="1" spc="-10" dirty="0">
                <a:latin typeface="Cambria"/>
                <a:cs typeface="Cambria"/>
              </a:rPr>
              <a:t>werden</a:t>
            </a:r>
            <a:r>
              <a:rPr sz="1200" b="1" spc="-20" dirty="0">
                <a:latin typeface="Cambria"/>
                <a:cs typeface="Cambria"/>
              </a:rPr>
              <a:t> </a:t>
            </a:r>
            <a:r>
              <a:rPr sz="1200" b="1" spc="-5" dirty="0">
                <a:latin typeface="Cambria"/>
                <a:cs typeface="Cambria"/>
              </a:rPr>
              <a:t>als </a:t>
            </a:r>
            <a:r>
              <a:rPr sz="1200" b="1" dirty="0">
                <a:latin typeface="Cambria"/>
                <a:cs typeface="Cambria"/>
              </a:rPr>
              <a:t> </a:t>
            </a:r>
            <a:r>
              <a:rPr sz="1200" b="1" spc="-5" dirty="0">
                <a:latin typeface="Cambria"/>
                <a:cs typeface="Cambria"/>
              </a:rPr>
              <a:t>Bestechung angesehen, </a:t>
            </a:r>
            <a:r>
              <a:rPr sz="1200" b="1" spc="-10" dirty="0">
                <a:latin typeface="Cambria"/>
                <a:cs typeface="Cambria"/>
              </a:rPr>
              <a:t>wenn </a:t>
            </a:r>
            <a:r>
              <a:rPr sz="1200" b="1" spc="-5" dirty="0">
                <a:latin typeface="Cambria"/>
                <a:cs typeface="Cambria"/>
              </a:rPr>
              <a:t>die </a:t>
            </a:r>
            <a:r>
              <a:rPr sz="1200" b="1" spc="-250" dirty="0">
                <a:latin typeface="Cambria"/>
                <a:cs typeface="Cambria"/>
              </a:rPr>
              <a:t> </a:t>
            </a:r>
            <a:r>
              <a:rPr sz="1200" b="1" spc="-10" dirty="0">
                <a:latin typeface="Cambria"/>
                <a:cs typeface="Cambria"/>
              </a:rPr>
              <a:t>Aufwendungen </a:t>
            </a:r>
            <a:r>
              <a:rPr sz="1200" b="1" spc="-5" dirty="0">
                <a:latin typeface="Cambria"/>
                <a:cs typeface="Cambria"/>
              </a:rPr>
              <a:t>die folgenden </a:t>
            </a:r>
            <a:r>
              <a:rPr sz="1200" b="1" dirty="0">
                <a:latin typeface="Cambria"/>
                <a:cs typeface="Cambria"/>
              </a:rPr>
              <a:t> </a:t>
            </a:r>
            <a:r>
              <a:rPr sz="1200" b="1" spc="-5" dirty="0">
                <a:latin typeface="Cambria"/>
                <a:cs typeface="Cambria"/>
              </a:rPr>
              <a:t>Kriterien</a:t>
            </a:r>
            <a:r>
              <a:rPr sz="1200" b="1" spc="-25" dirty="0">
                <a:latin typeface="Cambria"/>
                <a:cs typeface="Cambria"/>
              </a:rPr>
              <a:t> </a:t>
            </a:r>
            <a:r>
              <a:rPr sz="1200" b="1" spc="-5" dirty="0">
                <a:latin typeface="Cambria"/>
                <a:cs typeface="Cambria"/>
              </a:rPr>
              <a:t>erfüllen:</a:t>
            </a:r>
            <a:endParaRPr sz="1200">
              <a:latin typeface="Cambria"/>
              <a:cs typeface="Cambria"/>
            </a:endParaRPr>
          </a:p>
          <a:p>
            <a:pPr marL="184785" indent="-172720">
              <a:lnSpc>
                <a:spcPct val="100000"/>
              </a:lnSpc>
              <a:buFont typeface="Cambria"/>
              <a:buChar char="-"/>
              <a:tabLst>
                <a:tab pos="185420" algn="l"/>
              </a:tabLst>
            </a:pPr>
            <a:r>
              <a:rPr sz="1200" b="1" spc="-5" dirty="0">
                <a:latin typeface="Cambria"/>
                <a:cs typeface="Cambria"/>
              </a:rPr>
              <a:t>Unangemessen</a:t>
            </a:r>
            <a:endParaRPr sz="1200">
              <a:latin typeface="Cambria"/>
              <a:cs typeface="Cambria"/>
            </a:endParaRPr>
          </a:p>
          <a:p>
            <a:pPr marL="184785" indent="-172720">
              <a:lnSpc>
                <a:spcPct val="100000"/>
              </a:lnSpc>
              <a:buFont typeface="Cambria"/>
              <a:buChar char="-"/>
              <a:tabLst>
                <a:tab pos="185420" algn="l"/>
              </a:tabLst>
            </a:pPr>
            <a:r>
              <a:rPr sz="1200" b="1" spc="-10" dirty="0">
                <a:latin typeface="Cambria"/>
                <a:cs typeface="Cambria"/>
              </a:rPr>
              <a:t>Unverhältnismäßig</a:t>
            </a:r>
            <a:endParaRPr sz="1200">
              <a:latin typeface="Cambria"/>
              <a:cs typeface="Cambria"/>
            </a:endParaRPr>
          </a:p>
          <a:p>
            <a:pPr marL="184785" marR="26034" indent="-172720">
              <a:lnSpc>
                <a:spcPct val="100000"/>
              </a:lnSpc>
              <a:buFont typeface="Cambria"/>
              <a:buChar char="-"/>
              <a:tabLst>
                <a:tab pos="185420" algn="l"/>
              </a:tabLst>
            </a:pPr>
            <a:r>
              <a:rPr sz="1200" b="1" dirty="0">
                <a:latin typeface="Cambria"/>
                <a:cs typeface="Cambria"/>
              </a:rPr>
              <a:t>Es </a:t>
            </a:r>
            <a:r>
              <a:rPr sz="1200" b="1" spc="-5" dirty="0">
                <a:latin typeface="Cambria"/>
                <a:cs typeface="Cambria"/>
              </a:rPr>
              <a:t>besteht </a:t>
            </a:r>
            <a:r>
              <a:rPr sz="1200" b="1" spc="-10" dirty="0">
                <a:latin typeface="Cambria"/>
                <a:cs typeface="Cambria"/>
              </a:rPr>
              <a:t>kein </a:t>
            </a:r>
            <a:r>
              <a:rPr sz="1200" b="1" spc="-5" dirty="0">
                <a:latin typeface="Cambria"/>
                <a:cs typeface="Cambria"/>
              </a:rPr>
              <a:t>angemessener </a:t>
            </a:r>
            <a:r>
              <a:rPr sz="1200" b="1" spc="-250" dirty="0">
                <a:latin typeface="Cambria"/>
                <a:cs typeface="Cambria"/>
              </a:rPr>
              <a:t> </a:t>
            </a:r>
            <a:r>
              <a:rPr sz="1200" b="1" spc="-5" dirty="0">
                <a:latin typeface="Cambria"/>
                <a:cs typeface="Cambria"/>
              </a:rPr>
              <a:t>Geschäftszweck</a:t>
            </a:r>
            <a:endParaRPr sz="1200">
              <a:latin typeface="Cambria"/>
              <a:cs typeface="Cambria"/>
            </a:endParaRPr>
          </a:p>
        </p:txBody>
      </p:sp>
      <p:grpSp>
        <p:nvGrpSpPr>
          <p:cNvPr id="17" name="object 17"/>
          <p:cNvGrpSpPr/>
          <p:nvPr/>
        </p:nvGrpSpPr>
        <p:grpSpPr>
          <a:xfrm>
            <a:off x="5410199" y="5641847"/>
            <a:ext cx="439165" cy="377953"/>
            <a:chOff x="4928615" y="5641847"/>
            <a:chExt cx="920750" cy="353695"/>
          </a:xfrm>
        </p:grpSpPr>
        <p:pic>
          <p:nvPicPr>
            <p:cNvPr id="18" name="object 18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928615" y="5641847"/>
              <a:ext cx="920496" cy="353568"/>
            </a:xfrm>
            <a:prstGeom prst="rect">
              <a:avLst/>
            </a:prstGeom>
          </p:spPr>
        </p:pic>
        <p:pic>
          <p:nvPicPr>
            <p:cNvPr id="19" name="object 19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4975605" y="5672835"/>
              <a:ext cx="824103" cy="245363"/>
            </a:xfrm>
            <a:prstGeom prst="rect">
              <a:avLst/>
            </a:prstGeom>
          </p:spPr>
        </p:pic>
        <p:sp>
          <p:nvSpPr>
            <p:cNvPr id="20" name="object 20"/>
            <p:cNvSpPr/>
            <p:nvPr/>
          </p:nvSpPr>
          <p:spPr>
            <a:xfrm>
              <a:off x="4975605" y="5672835"/>
              <a:ext cx="824230" cy="245745"/>
            </a:xfrm>
            <a:custGeom>
              <a:avLst/>
              <a:gdLst/>
              <a:ahLst/>
              <a:cxnLst/>
              <a:rect l="l" t="t" r="r" b="b"/>
              <a:pathLst>
                <a:path w="824229" h="245745">
                  <a:moveTo>
                    <a:pt x="0" y="61340"/>
                  </a:moveTo>
                  <a:lnTo>
                    <a:pt x="701421" y="61340"/>
                  </a:lnTo>
                  <a:lnTo>
                    <a:pt x="701421" y="0"/>
                  </a:lnTo>
                  <a:lnTo>
                    <a:pt x="824103" y="122681"/>
                  </a:lnTo>
                  <a:lnTo>
                    <a:pt x="701421" y="245363"/>
                  </a:lnTo>
                  <a:lnTo>
                    <a:pt x="701421" y="184022"/>
                  </a:lnTo>
                  <a:lnTo>
                    <a:pt x="0" y="184022"/>
                  </a:lnTo>
                  <a:lnTo>
                    <a:pt x="0" y="61340"/>
                  </a:lnTo>
                  <a:close/>
                </a:path>
              </a:pathLst>
            </a:custGeom>
            <a:ln w="9525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21" name="object 21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3812413" y="4295584"/>
            <a:ext cx="1163218" cy="846391"/>
          </a:xfrm>
          <a:prstGeom prst="rect">
            <a:avLst/>
          </a:prstGeom>
        </p:spPr>
      </p:pic>
      <p:pic>
        <p:nvPicPr>
          <p:cNvPr id="22" name="object 22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42797" y="2416238"/>
            <a:ext cx="1587500" cy="945578"/>
          </a:xfrm>
          <a:prstGeom prst="rect">
            <a:avLst/>
          </a:prstGeom>
        </p:spPr>
      </p:pic>
      <p:pic>
        <p:nvPicPr>
          <p:cNvPr id="23" name="object 23"/>
          <p:cNvPicPr/>
          <p:nvPr/>
        </p:nvPicPr>
        <p:blipFill>
          <a:blip r:embed="rId6" cstate="print"/>
          <a:stretch>
            <a:fillRect/>
          </a:stretch>
        </p:blipFill>
        <p:spPr>
          <a:xfrm>
            <a:off x="7457693" y="2640799"/>
            <a:ext cx="1356602" cy="730161"/>
          </a:xfrm>
          <a:prstGeom prst="rect">
            <a:avLst/>
          </a:prstGeom>
        </p:spPr>
      </p:pic>
      <p:pic>
        <p:nvPicPr>
          <p:cNvPr id="24" name="object 24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5346065" y="2447264"/>
            <a:ext cx="999972" cy="981989"/>
          </a:xfrm>
          <a:prstGeom prst="rect">
            <a:avLst/>
          </a:prstGeom>
        </p:spPr>
      </p:pic>
      <p:pic>
        <p:nvPicPr>
          <p:cNvPr id="25" name="object 25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2574544" y="2640825"/>
            <a:ext cx="1303146" cy="721118"/>
          </a:xfrm>
          <a:prstGeom prst="rect">
            <a:avLst/>
          </a:prstGeom>
        </p:spPr>
      </p:pic>
      <p:pic>
        <p:nvPicPr>
          <p:cNvPr id="26" name="object 26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521205" y="4378883"/>
            <a:ext cx="697483" cy="871423"/>
          </a:xfrm>
          <a:prstGeom prst="rect">
            <a:avLst/>
          </a:prstGeom>
        </p:spPr>
      </p:pic>
      <p:sp>
        <p:nvSpPr>
          <p:cNvPr id="27" name="object 27"/>
          <p:cNvSpPr txBox="1"/>
          <p:nvPr/>
        </p:nvSpPr>
        <p:spPr>
          <a:xfrm>
            <a:off x="529844" y="6417455"/>
            <a:ext cx="1272540" cy="320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000" spc="-5" dirty="0">
                <a:solidFill>
                  <a:srgbClr val="7E7E7E"/>
                </a:solidFill>
                <a:latin typeface="Arial"/>
                <a:cs typeface="Arial"/>
              </a:rPr>
              <a:t>VERTRAULICHES </a:t>
            </a:r>
            <a:r>
              <a:rPr sz="100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7E7E7E"/>
                </a:solidFill>
                <a:latin typeface="Arial"/>
                <a:cs typeface="Arial"/>
              </a:rPr>
              <a:t>MATERIAL</a:t>
            </a:r>
            <a:r>
              <a:rPr sz="1000" spc="-4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7E7E7E"/>
                </a:solidFill>
                <a:latin typeface="Arial"/>
                <a:cs typeface="Arial"/>
              </a:rPr>
              <a:t>VON</a:t>
            </a:r>
            <a:r>
              <a:rPr sz="1000" spc="-4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7E7E7E"/>
                </a:solidFill>
                <a:latin typeface="Arial"/>
                <a:cs typeface="Arial"/>
              </a:rPr>
              <a:t>MTS</a:t>
            </a:r>
            <a:endParaRPr sz="1000">
              <a:latin typeface="Arial"/>
              <a:cs typeface="Arial"/>
            </a:endParaRPr>
          </a:p>
        </p:txBody>
      </p:sp>
      <p:sp>
        <p:nvSpPr>
          <p:cNvPr id="28" name="object 2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U</a:t>
            </a:r>
            <a:r>
              <a:rPr spc="95" dirty="0"/>
              <a:t> </a:t>
            </a:r>
            <a:r>
              <a:rPr dirty="0"/>
              <a:t>N</a:t>
            </a:r>
            <a:r>
              <a:rPr spc="100" dirty="0"/>
              <a:t> </a:t>
            </a:r>
            <a:r>
              <a:rPr dirty="0"/>
              <a:t>T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R</a:t>
            </a:r>
            <a:r>
              <a:rPr spc="100" dirty="0"/>
              <a:t> </a:t>
            </a:r>
            <a:r>
              <a:rPr dirty="0"/>
              <a:t>N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H</a:t>
            </a:r>
            <a:r>
              <a:rPr spc="100" dirty="0"/>
              <a:t> </a:t>
            </a:r>
            <a:r>
              <a:rPr dirty="0"/>
              <a:t>M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N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77151BFA-92F7-4562-97FB-0CBC6DE5E9BE}"/>
              </a:ext>
            </a:extLst>
          </p:cNvPr>
          <p:cNvSpPr txBox="1"/>
          <p:nvPr/>
        </p:nvSpPr>
        <p:spPr>
          <a:xfrm>
            <a:off x="8668765" y="6371793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7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4441" y="307340"/>
            <a:ext cx="57169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dirty="0">
                <a:solidFill>
                  <a:srgbClr val="C00000"/>
                </a:solidFill>
              </a:rPr>
              <a:t>Der</a:t>
            </a:r>
            <a:r>
              <a:rPr b="0" spc="-15" dirty="0">
                <a:solidFill>
                  <a:srgbClr val="C00000"/>
                </a:solidFill>
              </a:rPr>
              <a:t> </a:t>
            </a:r>
            <a:r>
              <a:rPr b="0" spc="-25" dirty="0">
                <a:solidFill>
                  <a:srgbClr val="C00000"/>
                </a:solidFill>
              </a:rPr>
              <a:t>Foreign</a:t>
            </a:r>
            <a:r>
              <a:rPr b="0" dirty="0">
                <a:solidFill>
                  <a:srgbClr val="C00000"/>
                </a:solidFill>
              </a:rPr>
              <a:t> </a:t>
            </a:r>
            <a:r>
              <a:rPr b="0" spc="-10" dirty="0">
                <a:solidFill>
                  <a:srgbClr val="C00000"/>
                </a:solidFill>
              </a:rPr>
              <a:t>Corrupt</a:t>
            </a:r>
            <a:r>
              <a:rPr b="0" spc="-5" dirty="0">
                <a:solidFill>
                  <a:srgbClr val="C00000"/>
                </a:solidFill>
              </a:rPr>
              <a:t> </a:t>
            </a:r>
            <a:r>
              <a:rPr b="0" spc="-10" dirty="0">
                <a:solidFill>
                  <a:srgbClr val="C00000"/>
                </a:solidFill>
              </a:rPr>
              <a:t>Practices</a:t>
            </a:r>
            <a:r>
              <a:rPr b="0" spc="-20" dirty="0">
                <a:solidFill>
                  <a:srgbClr val="C00000"/>
                </a:solidFill>
              </a:rPr>
              <a:t> </a:t>
            </a:r>
            <a:r>
              <a:rPr b="0" spc="-15" dirty="0">
                <a:solidFill>
                  <a:srgbClr val="C00000"/>
                </a:solidFill>
              </a:rPr>
              <a:t>Act </a:t>
            </a:r>
            <a:r>
              <a:rPr b="0" spc="-45" dirty="0">
                <a:solidFill>
                  <a:srgbClr val="C00000"/>
                </a:solidFill>
              </a:rPr>
              <a:t>(FCPA)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2666996" y="1661160"/>
            <a:ext cx="3868420" cy="664845"/>
            <a:chOff x="2666996" y="1661160"/>
            <a:chExt cx="3868420" cy="664845"/>
          </a:xfrm>
        </p:grpSpPr>
        <p:pic>
          <p:nvPicPr>
            <p:cNvPr id="4" name="object 4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2666996" y="1661160"/>
              <a:ext cx="3838963" cy="635507"/>
            </a:xfrm>
            <a:prstGeom prst="rect">
              <a:avLst/>
            </a:prstGeom>
          </p:spPr>
        </p:pic>
        <p:pic>
          <p:nvPicPr>
            <p:cNvPr id="5" name="object 5"/>
            <p:cNvPicPr/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2692907" y="1706880"/>
              <a:ext cx="3842004" cy="618744"/>
            </a:xfrm>
            <a:prstGeom prst="rect">
              <a:avLst/>
            </a:prstGeom>
          </p:spPr>
        </p:pic>
        <p:sp>
          <p:nvSpPr>
            <p:cNvPr id="6" name="object 6"/>
            <p:cNvSpPr/>
            <p:nvPr/>
          </p:nvSpPr>
          <p:spPr>
            <a:xfrm>
              <a:off x="2705099" y="1676400"/>
              <a:ext cx="3763645" cy="558800"/>
            </a:xfrm>
            <a:custGeom>
              <a:avLst/>
              <a:gdLst/>
              <a:ahLst/>
              <a:cxnLst/>
              <a:rect l="l" t="t" r="r" b="b"/>
              <a:pathLst>
                <a:path w="3763645" h="558800">
                  <a:moveTo>
                    <a:pt x="3670046" y="0"/>
                  </a:moveTo>
                  <a:lnTo>
                    <a:pt x="93091" y="0"/>
                  </a:lnTo>
                  <a:lnTo>
                    <a:pt x="56846" y="7312"/>
                  </a:lnTo>
                  <a:lnTo>
                    <a:pt x="27257" y="27257"/>
                  </a:lnTo>
                  <a:lnTo>
                    <a:pt x="7312" y="56846"/>
                  </a:lnTo>
                  <a:lnTo>
                    <a:pt x="0" y="93090"/>
                  </a:lnTo>
                  <a:lnTo>
                    <a:pt x="0" y="465709"/>
                  </a:lnTo>
                  <a:lnTo>
                    <a:pt x="7312" y="501953"/>
                  </a:lnTo>
                  <a:lnTo>
                    <a:pt x="27257" y="531542"/>
                  </a:lnTo>
                  <a:lnTo>
                    <a:pt x="56846" y="551487"/>
                  </a:lnTo>
                  <a:lnTo>
                    <a:pt x="93091" y="558800"/>
                  </a:lnTo>
                  <a:lnTo>
                    <a:pt x="3670046" y="558800"/>
                  </a:lnTo>
                  <a:lnTo>
                    <a:pt x="3706290" y="551487"/>
                  </a:lnTo>
                  <a:lnTo>
                    <a:pt x="3735879" y="531542"/>
                  </a:lnTo>
                  <a:lnTo>
                    <a:pt x="3755824" y="501953"/>
                  </a:lnTo>
                  <a:lnTo>
                    <a:pt x="3763137" y="465709"/>
                  </a:lnTo>
                  <a:lnTo>
                    <a:pt x="3763137" y="93090"/>
                  </a:lnTo>
                  <a:lnTo>
                    <a:pt x="3755824" y="56846"/>
                  </a:lnTo>
                  <a:lnTo>
                    <a:pt x="3735879" y="27257"/>
                  </a:lnTo>
                  <a:lnTo>
                    <a:pt x="3706290" y="7312"/>
                  </a:lnTo>
                  <a:lnTo>
                    <a:pt x="3670046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7" name="object 7"/>
            <p:cNvSpPr/>
            <p:nvPr/>
          </p:nvSpPr>
          <p:spPr>
            <a:xfrm>
              <a:off x="2705099" y="1676400"/>
              <a:ext cx="3763645" cy="558800"/>
            </a:xfrm>
            <a:custGeom>
              <a:avLst/>
              <a:gdLst/>
              <a:ahLst/>
              <a:cxnLst/>
              <a:rect l="l" t="t" r="r" b="b"/>
              <a:pathLst>
                <a:path w="3763645" h="558800">
                  <a:moveTo>
                    <a:pt x="0" y="93090"/>
                  </a:moveTo>
                  <a:lnTo>
                    <a:pt x="7312" y="56846"/>
                  </a:lnTo>
                  <a:lnTo>
                    <a:pt x="27257" y="27257"/>
                  </a:lnTo>
                  <a:lnTo>
                    <a:pt x="56846" y="7312"/>
                  </a:lnTo>
                  <a:lnTo>
                    <a:pt x="93091" y="0"/>
                  </a:lnTo>
                  <a:lnTo>
                    <a:pt x="3670046" y="0"/>
                  </a:lnTo>
                  <a:lnTo>
                    <a:pt x="3706290" y="7312"/>
                  </a:lnTo>
                  <a:lnTo>
                    <a:pt x="3735879" y="27257"/>
                  </a:lnTo>
                  <a:lnTo>
                    <a:pt x="3755824" y="56846"/>
                  </a:lnTo>
                  <a:lnTo>
                    <a:pt x="3763137" y="93090"/>
                  </a:lnTo>
                  <a:lnTo>
                    <a:pt x="3763137" y="465709"/>
                  </a:lnTo>
                  <a:lnTo>
                    <a:pt x="3755824" y="501953"/>
                  </a:lnTo>
                  <a:lnTo>
                    <a:pt x="3735879" y="531542"/>
                  </a:lnTo>
                  <a:lnTo>
                    <a:pt x="3706290" y="551487"/>
                  </a:lnTo>
                  <a:lnTo>
                    <a:pt x="3670046" y="558800"/>
                  </a:lnTo>
                  <a:lnTo>
                    <a:pt x="93091" y="558800"/>
                  </a:lnTo>
                  <a:lnTo>
                    <a:pt x="56846" y="551487"/>
                  </a:lnTo>
                  <a:lnTo>
                    <a:pt x="27257" y="531542"/>
                  </a:lnTo>
                  <a:lnTo>
                    <a:pt x="7312" y="501953"/>
                  </a:lnTo>
                  <a:lnTo>
                    <a:pt x="0" y="465709"/>
                  </a:lnTo>
                  <a:lnTo>
                    <a:pt x="0" y="93090"/>
                  </a:lnTo>
                  <a:close/>
                </a:path>
              </a:pathLst>
            </a:custGeom>
            <a:ln w="9525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8" name="object 8"/>
          <p:cNvSpPr txBox="1"/>
          <p:nvPr/>
        </p:nvSpPr>
        <p:spPr>
          <a:xfrm>
            <a:off x="548741" y="1208277"/>
            <a:ext cx="8044815" cy="1777364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solidFill>
                  <a:srgbClr val="C00000"/>
                </a:solidFill>
                <a:latin typeface="Cambria"/>
                <a:cs typeface="Cambria"/>
              </a:rPr>
              <a:t>Rechtsverständnis</a:t>
            </a:r>
            <a:endParaRPr sz="20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15"/>
              </a:spcBef>
            </a:pPr>
            <a:endParaRPr sz="1800">
              <a:latin typeface="Cambria"/>
              <a:cs typeface="Cambria"/>
            </a:endParaRPr>
          </a:p>
          <a:p>
            <a:pPr marL="36830" algn="ctr">
              <a:lnSpc>
                <a:spcPct val="100000"/>
              </a:lnSpc>
            </a:pPr>
            <a:r>
              <a:rPr sz="2000" b="1" spc="-5" dirty="0">
                <a:solidFill>
                  <a:srgbClr val="FFFFFF"/>
                </a:solidFill>
                <a:latin typeface="Cambria"/>
                <a:cs typeface="Cambria"/>
              </a:rPr>
              <a:t>BETRÜGERISCHE</a:t>
            </a:r>
            <a:r>
              <a:rPr sz="2000" b="1" spc="-6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mbria"/>
                <a:cs typeface="Cambria"/>
              </a:rPr>
              <a:t>ABSICHTEN</a:t>
            </a:r>
            <a:endParaRPr sz="2000">
              <a:latin typeface="Cambria"/>
              <a:cs typeface="Cambria"/>
            </a:endParaRPr>
          </a:p>
          <a:p>
            <a:pPr marL="84455" marR="5080">
              <a:lnSpc>
                <a:spcPct val="100000"/>
              </a:lnSpc>
              <a:spcBef>
                <a:spcPts val="1820"/>
              </a:spcBef>
            </a:pPr>
            <a:r>
              <a:rPr sz="1400" spc="-5" dirty="0">
                <a:latin typeface="Cambria"/>
                <a:cs typeface="Cambria"/>
              </a:rPr>
              <a:t>Es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kommt</a:t>
            </a:r>
            <a:r>
              <a:rPr sz="1400" spc="-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nicht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darauf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ob </a:t>
            </a:r>
            <a:r>
              <a:rPr sz="1400" dirty="0">
                <a:latin typeface="Cambria"/>
                <a:cs typeface="Cambria"/>
              </a:rPr>
              <a:t>ein</a:t>
            </a:r>
            <a:r>
              <a:rPr sz="1400" spc="1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Angebot</a:t>
            </a:r>
            <a:r>
              <a:rPr sz="1400" spc="-1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angenommen</a:t>
            </a:r>
            <a:r>
              <a:rPr sz="1400" spc="30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wird</a:t>
            </a:r>
            <a:r>
              <a:rPr sz="1400" spc="-1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oder </a:t>
            </a:r>
            <a:r>
              <a:rPr sz="1400" spc="5" dirty="0">
                <a:latin typeface="Cambria"/>
                <a:cs typeface="Cambria"/>
              </a:rPr>
              <a:t>nicht,</a:t>
            </a:r>
            <a:r>
              <a:rPr sz="1400" spc="-2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die</a:t>
            </a:r>
            <a:r>
              <a:rPr sz="1400" spc="-5" dirty="0">
                <a:latin typeface="Cambria"/>
                <a:cs typeface="Cambria"/>
              </a:rPr>
              <a:t> Unterbreitung</a:t>
            </a:r>
            <a:r>
              <a:rPr sz="140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eines</a:t>
            </a:r>
            <a:r>
              <a:rPr sz="1400" spc="2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Angebots </a:t>
            </a:r>
            <a:r>
              <a:rPr sz="1400" dirty="0">
                <a:latin typeface="Cambria"/>
                <a:cs typeface="Cambria"/>
              </a:rPr>
              <a:t> mit der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Absicht,</a:t>
            </a:r>
            <a:r>
              <a:rPr sz="1400" spc="-2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einen</a:t>
            </a:r>
            <a:r>
              <a:rPr sz="1400" spc="3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Regierungsbeamten</a:t>
            </a:r>
            <a:r>
              <a:rPr sz="1400" spc="-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zu</a:t>
            </a:r>
            <a:r>
              <a:rPr sz="1400" spc="1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beeinflussen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spc="-15" dirty="0">
                <a:latin typeface="Cambria"/>
                <a:cs typeface="Cambria"/>
              </a:rPr>
              <a:t>wäre</a:t>
            </a:r>
            <a:r>
              <a:rPr sz="1400" spc="2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eine</a:t>
            </a:r>
            <a:r>
              <a:rPr sz="1400" spc="15" dirty="0">
                <a:latin typeface="Cambria"/>
                <a:cs typeface="Cambria"/>
              </a:rPr>
              <a:t> </a:t>
            </a:r>
            <a:r>
              <a:rPr sz="1400" spc="-15" dirty="0">
                <a:latin typeface="Cambria"/>
                <a:cs typeface="Cambria"/>
              </a:rPr>
              <a:t>Verletzung</a:t>
            </a:r>
            <a:r>
              <a:rPr sz="1400" spc="1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des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Rechts.</a:t>
            </a:r>
            <a:r>
              <a:rPr sz="1400" dirty="0">
                <a:latin typeface="Cambria"/>
                <a:cs typeface="Cambria"/>
              </a:rPr>
              <a:t> </a:t>
            </a:r>
            <a:r>
              <a:rPr sz="1400" spc="-30" dirty="0">
                <a:latin typeface="Cambria"/>
                <a:cs typeface="Cambria"/>
              </a:rPr>
              <a:t>Von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jemand </a:t>
            </a:r>
            <a:r>
              <a:rPr sz="1400" spc="-29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anderem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angewiesen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zu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werden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ein </a:t>
            </a:r>
            <a:r>
              <a:rPr sz="1400" spc="-5" dirty="0">
                <a:latin typeface="Cambria"/>
                <a:cs typeface="Cambria"/>
              </a:rPr>
              <a:t>Angebot zu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unterbreiten</a:t>
            </a:r>
            <a:r>
              <a:rPr sz="1400" dirty="0">
                <a:latin typeface="Cambria"/>
                <a:cs typeface="Cambria"/>
              </a:rPr>
              <a:t> enthebt Sie nicht</a:t>
            </a:r>
            <a:r>
              <a:rPr sz="1400" spc="-15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Ihrer</a:t>
            </a:r>
            <a:r>
              <a:rPr sz="1400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Verantwortung.</a:t>
            </a:r>
            <a:endParaRPr sz="1400">
              <a:latin typeface="Cambria"/>
              <a:cs typeface="Cambria"/>
            </a:endParaRPr>
          </a:p>
        </p:txBody>
      </p:sp>
      <p:grpSp>
        <p:nvGrpSpPr>
          <p:cNvPr id="9" name="object 9"/>
          <p:cNvGrpSpPr/>
          <p:nvPr/>
        </p:nvGrpSpPr>
        <p:grpSpPr>
          <a:xfrm>
            <a:off x="2666996" y="3177539"/>
            <a:ext cx="3839210" cy="661670"/>
            <a:chOff x="2666996" y="3177539"/>
            <a:chExt cx="3839210" cy="661670"/>
          </a:xfrm>
        </p:grpSpPr>
        <p:pic>
          <p:nvPicPr>
            <p:cNvPr id="10" name="object 10"/>
            <p:cNvPicPr/>
            <p:nvPr/>
          </p:nvPicPr>
          <p:blipFill>
            <a:blip r:embed="rId4" cstate="print"/>
            <a:stretch>
              <a:fillRect/>
            </a:stretch>
          </p:blipFill>
          <p:spPr>
            <a:xfrm>
              <a:off x="2666996" y="3177539"/>
              <a:ext cx="3838963" cy="630936"/>
            </a:xfrm>
            <a:prstGeom prst="rect">
              <a:avLst/>
            </a:prstGeom>
          </p:spPr>
        </p:pic>
        <p:pic>
          <p:nvPicPr>
            <p:cNvPr id="11" name="object 11"/>
            <p:cNvPicPr/>
            <p:nvPr/>
          </p:nvPicPr>
          <p:blipFill>
            <a:blip r:embed="rId5" cstate="print"/>
            <a:stretch>
              <a:fillRect/>
            </a:stretch>
          </p:blipFill>
          <p:spPr>
            <a:xfrm>
              <a:off x="3136391" y="3220211"/>
              <a:ext cx="2956560" cy="618744"/>
            </a:xfrm>
            <a:prstGeom prst="rect">
              <a:avLst/>
            </a:prstGeom>
          </p:spPr>
        </p:pic>
        <p:sp>
          <p:nvSpPr>
            <p:cNvPr id="12" name="object 12"/>
            <p:cNvSpPr/>
            <p:nvPr/>
          </p:nvSpPr>
          <p:spPr>
            <a:xfrm>
              <a:off x="2705099" y="3188842"/>
              <a:ext cx="3763645" cy="558800"/>
            </a:xfrm>
            <a:custGeom>
              <a:avLst/>
              <a:gdLst/>
              <a:ahLst/>
              <a:cxnLst/>
              <a:rect l="l" t="t" r="r" b="b"/>
              <a:pathLst>
                <a:path w="3763645" h="558800">
                  <a:moveTo>
                    <a:pt x="3670046" y="0"/>
                  </a:moveTo>
                  <a:lnTo>
                    <a:pt x="93091" y="0"/>
                  </a:lnTo>
                  <a:lnTo>
                    <a:pt x="56846" y="7312"/>
                  </a:lnTo>
                  <a:lnTo>
                    <a:pt x="27257" y="27257"/>
                  </a:lnTo>
                  <a:lnTo>
                    <a:pt x="7312" y="56846"/>
                  </a:lnTo>
                  <a:lnTo>
                    <a:pt x="0" y="93091"/>
                  </a:lnTo>
                  <a:lnTo>
                    <a:pt x="0" y="465709"/>
                  </a:lnTo>
                  <a:lnTo>
                    <a:pt x="7312" y="501953"/>
                  </a:lnTo>
                  <a:lnTo>
                    <a:pt x="27257" y="531542"/>
                  </a:lnTo>
                  <a:lnTo>
                    <a:pt x="56846" y="551487"/>
                  </a:lnTo>
                  <a:lnTo>
                    <a:pt x="93091" y="558800"/>
                  </a:lnTo>
                  <a:lnTo>
                    <a:pt x="3670046" y="558800"/>
                  </a:lnTo>
                  <a:lnTo>
                    <a:pt x="3706290" y="551487"/>
                  </a:lnTo>
                  <a:lnTo>
                    <a:pt x="3735879" y="531542"/>
                  </a:lnTo>
                  <a:lnTo>
                    <a:pt x="3755824" y="501953"/>
                  </a:lnTo>
                  <a:lnTo>
                    <a:pt x="3763137" y="465709"/>
                  </a:lnTo>
                  <a:lnTo>
                    <a:pt x="3763137" y="93091"/>
                  </a:lnTo>
                  <a:lnTo>
                    <a:pt x="3755824" y="56846"/>
                  </a:lnTo>
                  <a:lnTo>
                    <a:pt x="3735879" y="27257"/>
                  </a:lnTo>
                  <a:lnTo>
                    <a:pt x="3706290" y="7312"/>
                  </a:lnTo>
                  <a:lnTo>
                    <a:pt x="3670046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13" name="object 13"/>
            <p:cNvSpPr/>
            <p:nvPr/>
          </p:nvSpPr>
          <p:spPr>
            <a:xfrm>
              <a:off x="2705099" y="3188842"/>
              <a:ext cx="3763645" cy="558800"/>
            </a:xfrm>
            <a:custGeom>
              <a:avLst/>
              <a:gdLst/>
              <a:ahLst/>
              <a:cxnLst/>
              <a:rect l="l" t="t" r="r" b="b"/>
              <a:pathLst>
                <a:path w="3763645" h="558800">
                  <a:moveTo>
                    <a:pt x="0" y="93091"/>
                  </a:moveTo>
                  <a:lnTo>
                    <a:pt x="7312" y="56846"/>
                  </a:lnTo>
                  <a:lnTo>
                    <a:pt x="27257" y="27257"/>
                  </a:lnTo>
                  <a:lnTo>
                    <a:pt x="56846" y="7312"/>
                  </a:lnTo>
                  <a:lnTo>
                    <a:pt x="93091" y="0"/>
                  </a:lnTo>
                  <a:lnTo>
                    <a:pt x="3670046" y="0"/>
                  </a:lnTo>
                  <a:lnTo>
                    <a:pt x="3706290" y="7312"/>
                  </a:lnTo>
                  <a:lnTo>
                    <a:pt x="3735879" y="27257"/>
                  </a:lnTo>
                  <a:lnTo>
                    <a:pt x="3755824" y="56846"/>
                  </a:lnTo>
                  <a:lnTo>
                    <a:pt x="3763137" y="93091"/>
                  </a:lnTo>
                  <a:lnTo>
                    <a:pt x="3763137" y="465709"/>
                  </a:lnTo>
                  <a:lnTo>
                    <a:pt x="3755824" y="501953"/>
                  </a:lnTo>
                  <a:lnTo>
                    <a:pt x="3735879" y="531542"/>
                  </a:lnTo>
                  <a:lnTo>
                    <a:pt x="3706290" y="551487"/>
                  </a:lnTo>
                  <a:lnTo>
                    <a:pt x="3670046" y="558800"/>
                  </a:lnTo>
                  <a:lnTo>
                    <a:pt x="93091" y="558800"/>
                  </a:lnTo>
                  <a:lnTo>
                    <a:pt x="56846" y="551487"/>
                  </a:lnTo>
                  <a:lnTo>
                    <a:pt x="27257" y="531542"/>
                  </a:lnTo>
                  <a:lnTo>
                    <a:pt x="7312" y="501953"/>
                  </a:lnTo>
                  <a:lnTo>
                    <a:pt x="0" y="465709"/>
                  </a:lnTo>
                  <a:lnTo>
                    <a:pt x="0" y="93091"/>
                  </a:lnTo>
                  <a:close/>
                </a:path>
              </a:pathLst>
            </a:custGeom>
            <a:ln w="9525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14" name="object 14"/>
          <p:cNvSpPr txBox="1"/>
          <p:nvPr/>
        </p:nvSpPr>
        <p:spPr>
          <a:xfrm>
            <a:off x="561543" y="3296157"/>
            <a:ext cx="8087995" cy="290576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R="26670" algn="ctr">
              <a:lnSpc>
                <a:spcPct val="100000"/>
              </a:lnSpc>
              <a:spcBef>
                <a:spcPts val="105"/>
              </a:spcBef>
            </a:pPr>
            <a:r>
              <a:rPr sz="2000" b="1" spc="-10" dirty="0">
                <a:solidFill>
                  <a:srgbClr val="FFFFFF"/>
                </a:solidFill>
                <a:latin typeface="Cambria"/>
                <a:cs typeface="Cambria"/>
              </a:rPr>
              <a:t>REGIERUNGSBEAMTE</a:t>
            </a:r>
            <a:endParaRPr sz="2000">
              <a:latin typeface="Cambria"/>
              <a:cs typeface="Cambria"/>
            </a:endParaRPr>
          </a:p>
          <a:p>
            <a:pPr marL="12700" marR="5080">
              <a:lnSpc>
                <a:spcPct val="100000"/>
              </a:lnSpc>
              <a:spcBef>
                <a:spcPts val="1785"/>
              </a:spcBef>
            </a:pPr>
            <a:r>
              <a:rPr sz="1400" dirty="0">
                <a:latin typeface="Cambria"/>
                <a:cs typeface="Cambria"/>
              </a:rPr>
              <a:t>Dies ist eine weit </a:t>
            </a:r>
            <a:r>
              <a:rPr sz="1400" spc="-5" dirty="0">
                <a:latin typeface="Cambria"/>
                <a:cs typeface="Cambria"/>
              </a:rPr>
              <a:t>gefasste </a:t>
            </a:r>
            <a:r>
              <a:rPr sz="1400" dirty="0">
                <a:latin typeface="Cambria"/>
                <a:cs typeface="Cambria"/>
              </a:rPr>
              <a:t>Definition - Es ist wichtig, zu wissen, mit wem </a:t>
            </a:r>
            <a:r>
              <a:rPr sz="1400" spc="-5" dirty="0">
                <a:latin typeface="Cambria"/>
                <a:cs typeface="Cambria"/>
              </a:rPr>
              <a:t>Sie arbeiten!</a:t>
            </a:r>
            <a:r>
              <a:rPr sz="1400" dirty="0">
                <a:latin typeface="Cambria"/>
                <a:cs typeface="Cambria"/>
              </a:rPr>
              <a:t> Ein 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Regierungsbeamter</a:t>
            </a:r>
            <a:r>
              <a:rPr sz="1400" spc="-2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ist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jede</a:t>
            </a:r>
            <a:r>
              <a:rPr sz="1400" spc="2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für</a:t>
            </a:r>
            <a:r>
              <a:rPr sz="1400" spc="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eine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Nicht-U.S.-Regierung</a:t>
            </a:r>
            <a:r>
              <a:rPr sz="1400" spc="-2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oder</a:t>
            </a:r>
            <a:r>
              <a:rPr sz="1400" spc="-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eine</a:t>
            </a:r>
            <a:r>
              <a:rPr sz="1400" spc="2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öffentliche</a:t>
            </a:r>
            <a:r>
              <a:rPr sz="1400" spc="-2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internationale</a:t>
            </a:r>
            <a:r>
              <a:rPr sz="1400" spc="1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Organisation </a:t>
            </a:r>
            <a:r>
              <a:rPr sz="1400" spc="-29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in</a:t>
            </a:r>
            <a:r>
              <a:rPr sz="1400" spc="-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amtlicher</a:t>
            </a:r>
            <a:r>
              <a:rPr sz="1400" spc="-4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Funktion </a:t>
            </a:r>
            <a:r>
              <a:rPr sz="1400" dirty="0">
                <a:latin typeface="Cambria"/>
                <a:cs typeface="Cambria"/>
              </a:rPr>
              <a:t>handelnde </a:t>
            </a:r>
            <a:r>
              <a:rPr sz="1400" spc="-10" dirty="0">
                <a:latin typeface="Cambria"/>
                <a:cs typeface="Cambria"/>
              </a:rPr>
              <a:t>Person.</a:t>
            </a:r>
            <a:r>
              <a:rPr sz="1400" spc="2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Beispiele:</a:t>
            </a:r>
            <a:endParaRPr sz="14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40"/>
              </a:spcBef>
            </a:pPr>
            <a:endParaRPr sz="1400">
              <a:latin typeface="Cambria"/>
              <a:cs typeface="Cambria"/>
            </a:endParaRPr>
          </a:p>
          <a:p>
            <a:pPr marL="184785" indent="-172720">
              <a:lnSpc>
                <a:spcPct val="100000"/>
              </a:lnSpc>
              <a:buFont typeface="Wingdings"/>
              <a:buChar char=""/>
              <a:tabLst>
                <a:tab pos="185420" algn="l"/>
              </a:tabLst>
            </a:pPr>
            <a:r>
              <a:rPr sz="1400" spc="-5" dirty="0">
                <a:latin typeface="Cambria"/>
                <a:cs typeface="Cambria"/>
              </a:rPr>
              <a:t>Angehörige</a:t>
            </a:r>
            <a:r>
              <a:rPr sz="1400" spc="-3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der</a:t>
            </a:r>
            <a:r>
              <a:rPr sz="1400" spc="-10" dirty="0">
                <a:latin typeface="Cambria"/>
                <a:cs typeface="Cambria"/>
              </a:rPr>
              <a:t> Streitkräfte</a:t>
            </a:r>
            <a:endParaRPr sz="1400">
              <a:latin typeface="Cambria"/>
              <a:cs typeface="Cambria"/>
            </a:endParaRPr>
          </a:p>
          <a:p>
            <a:pPr marL="184785" indent="-172720">
              <a:lnSpc>
                <a:spcPct val="100000"/>
              </a:lnSpc>
              <a:buFont typeface="Wingdings"/>
              <a:buChar char=""/>
              <a:tabLst>
                <a:tab pos="185420" algn="l"/>
              </a:tabLst>
            </a:pPr>
            <a:r>
              <a:rPr sz="1400" spc="-5" dirty="0">
                <a:latin typeface="Cambria"/>
                <a:cs typeface="Cambria"/>
              </a:rPr>
              <a:t>Ärzte</a:t>
            </a:r>
            <a:r>
              <a:rPr sz="1400" dirty="0">
                <a:latin typeface="Cambria"/>
                <a:cs typeface="Cambria"/>
              </a:rPr>
              <a:t> in einem </a:t>
            </a:r>
            <a:r>
              <a:rPr sz="1400" spc="-5" dirty="0">
                <a:latin typeface="Cambria"/>
                <a:cs typeface="Cambria"/>
              </a:rPr>
              <a:t>staatlich</a:t>
            </a:r>
            <a:r>
              <a:rPr sz="1400" spc="-2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getragenen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Krankenhaus</a:t>
            </a:r>
            <a:endParaRPr sz="1400">
              <a:latin typeface="Cambria"/>
              <a:cs typeface="Cambria"/>
            </a:endParaRPr>
          </a:p>
          <a:p>
            <a:pPr marL="184785" indent="-172720">
              <a:lnSpc>
                <a:spcPct val="100000"/>
              </a:lnSpc>
              <a:buFont typeface="Wingdings"/>
              <a:buChar char=""/>
              <a:tabLst>
                <a:tab pos="185420" algn="l"/>
              </a:tabLst>
            </a:pPr>
            <a:r>
              <a:rPr sz="1400" spc="-10" dirty="0">
                <a:latin typeface="Cambria"/>
                <a:cs typeface="Cambria"/>
              </a:rPr>
              <a:t>Personen,</a:t>
            </a:r>
            <a:r>
              <a:rPr sz="1400" spc="3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die im</a:t>
            </a:r>
            <a:r>
              <a:rPr sz="1400" spc="-5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Auftrag</a:t>
            </a:r>
            <a:r>
              <a:rPr sz="1400" spc="1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der</a:t>
            </a:r>
            <a:r>
              <a:rPr sz="1400" spc="-5" dirty="0">
                <a:latin typeface="Cambria"/>
                <a:cs typeface="Cambria"/>
              </a:rPr>
              <a:t> Regierung</a:t>
            </a:r>
            <a:r>
              <a:rPr sz="140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Eingaben bei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Ausschreibungsverfahren </a:t>
            </a:r>
            <a:r>
              <a:rPr sz="1400" spc="-5" dirty="0">
                <a:latin typeface="Cambria"/>
                <a:cs typeface="Cambria"/>
              </a:rPr>
              <a:t>überprüfen</a:t>
            </a:r>
            <a:endParaRPr sz="1400">
              <a:latin typeface="Cambria"/>
              <a:cs typeface="Cambria"/>
            </a:endParaRPr>
          </a:p>
          <a:p>
            <a:pPr marL="184785" indent="-172720">
              <a:lnSpc>
                <a:spcPct val="100000"/>
              </a:lnSpc>
              <a:buFont typeface="Wingdings"/>
              <a:buChar char=""/>
              <a:tabLst>
                <a:tab pos="185420" algn="l"/>
              </a:tabLst>
            </a:pPr>
            <a:r>
              <a:rPr sz="1400" spc="-5" dirty="0">
                <a:latin typeface="Cambria"/>
                <a:cs typeface="Cambria"/>
              </a:rPr>
              <a:t>Mitglieder</a:t>
            </a:r>
            <a:r>
              <a:rPr sz="1400" spc="-2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der</a:t>
            </a:r>
            <a:r>
              <a:rPr sz="1400" spc="1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königlichen</a:t>
            </a:r>
            <a:r>
              <a:rPr sz="1400" spc="-10" dirty="0">
                <a:latin typeface="Cambria"/>
                <a:cs typeface="Cambria"/>
              </a:rPr>
              <a:t> Familie,</a:t>
            </a:r>
            <a:r>
              <a:rPr sz="1400" spc="-1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die</a:t>
            </a:r>
            <a:r>
              <a:rPr sz="1400" spc="2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einen</a:t>
            </a:r>
            <a:r>
              <a:rPr sz="1400" spc="3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staatseigenen</a:t>
            </a:r>
            <a:r>
              <a:rPr sz="1400" spc="1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Industriezweig</a:t>
            </a:r>
            <a:r>
              <a:rPr sz="1400" spc="-2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bewirtschaften.</a:t>
            </a:r>
            <a:endParaRPr sz="1400">
              <a:latin typeface="Cambria"/>
              <a:cs typeface="Cambria"/>
            </a:endParaRPr>
          </a:p>
          <a:p>
            <a:pPr marL="184785" indent="-172720">
              <a:lnSpc>
                <a:spcPct val="100000"/>
              </a:lnSpc>
              <a:buFont typeface="Wingdings"/>
              <a:buChar char=""/>
              <a:tabLst>
                <a:tab pos="185420" algn="l"/>
              </a:tabLst>
            </a:pPr>
            <a:r>
              <a:rPr sz="1400" spc="-5" dirty="0">
                <a:latin typeface="Cambria"/>
                <a:cs typeface="Cambria"/>
              </a:rPr>
              <a:t>Angestellte</a:t>
            </a:r>
            <a:r>
              <a:rPr sz="1400" spc="-2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eines</a:t>
            </a:r>
            <a:r>
              <a:rPr sz="1400" spc="2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staatlichen</a:t>
            </a:r>
            <a:r>
              <a:rPr sz="1400" spc="-20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oder</a:t>
            </a:r>
            <a:r>
              <a:rPr sz="1400" spc="-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staatlich</a:t>
            </a:r>
            <a:r>
              <a:rPr sz="1400" spc="-25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kontrollierten</a:t>
            </a:r>
            <a:r>
              <a:rPr sz="1400" spc="-15" dirty="0">
                <a:latin typeface="Cambria"/>
                <a:cs typeface="Cambria"/>
              </a:rPr>
              <a:t> </a:t>
            </a:r>
            <a:r>
              <a:rPr sz="1400" spc="-10" dirty="0">
                <a:latin typeface="Cambria"/>
                <a:cs typeface="Cambria"/>
              </a:rPr>
              <a:t>Versorgungsbetriebs</a:t>
            </a:r>
            <a:endParaRPr sz="1400">
              <a:latin typeface="Cambria"/>
              <a:cs typeface="Cambria"/>
            </a:endParaRPr>
          </a:p>
          <a:p>
            <a:pPr marL="184785" indent="-172720">
              <a:lnSpc>
                <a:spcPct val="100000"/>
              </a:lnSpc>
              <a:buFont typeface="Wingdings"/>
              <a:buChar char=""/>
              <a:tabLst>
                <a:tab pos="185420" algn="l"/>
              </a:tabLst>
            </a:pPr>
            <a:r>
              <a:rPr sz="1400" spc="-5" dirty="0">
                <a:latin typeface="Cambria"/>
                <a:cs typeface="Cambria"/>
              </a:rPr>
              <a:t>Immigrationsbeamter</a:t>
            </a:r>
            <a:endParaRPr sz="1400">
              <a:latin typeface="Cambria"/>
              <a:cs typeface="Cambria"/>
            </a:endParaRPr>
          </a:p>
          <a:p>
            <a:pPr marL="184785" indent="-172720">
              <a:lnSpc>
                <a:spcPct val="100000"/>
              </a:lnSpc>
              <a:buFont typeface="Wingdings"/>
              <a:buChar char=""/>
              <a:tabLst>
                <a:tab pos="185420" algn="l"/>
              </a:tabLst>
            </a:pPr>
            <a:r>
              <a:rPr sz="1400" spc="-5" dirty="0">
                <a:latin typeface="Cambria"/>
                <a:cs typeface="Cambria"/>
              </a:rPr>
              <a:t>Beamte</a:t>
            </a:r>
            <a:r>
              <a:rPr sz="1400" spc="-25" dirty="0">
                <a:latin typeface="Cambria"/>
                <a:cs typeface="Cambria"/>
              </a:rPr>
              <a:t> </a:t>
            </a:r>
            <a:r>
              <a:rPr sz="1400" dirty="0">
                <a:latin typeface="Cambria"/>
                <a:cs typeface="Cambria"/>
              </a:rPr>
              <a:t>der</a:t>
            </a:r>
            <a:r>
              <a:rPr sz="1400" spc="-20" dirty="0">
                <a:latin typeface="Cambria"/>
                <a:cs typeface="Cambria"/>
              </a:rPr>
              <a:t> </a:t>
            </a:r>
            <a:r>
              <a:rPr sz="1400" spc="-5" dirty="0">
                <a:latin typeface="Cambria"/>
                <a:cs typeface="Cambria"/>
              </a:rPr>
              <a:t>Zollbehörden</a:t>
            </a:r>
            <a:endParaRPr sz="1400">
              <a:latin typeface="Cambria"/>
              <a:cs typeface="Cambria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529844" y="6417455"/>
            <a:ext cx="1272540" cy="320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000" spc="-5" dirty="0">
                <a:solidFill>
                  <a:srgbClr val="7E7E7E"/>
                </a:solidFill>
                <a:latin typeface="Arial"/>
                <a:cs typeface="Arial"/>
              </a:rPr>
              <a:t>VERTRAULICHES </a:t>
            </a:r>
            <a:r>
              <a:rPr sz="100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7E7E7E"/>
                </a:solidFill>
                <a:latin typeface="Arial"/>
                <a:cs typeface="Arial"/>
              </a:rPr>
              <a:t>MATERIAL</a:t>
            </a:r>
            <a:r>
              <a:rPr sz="1000" spc="-4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7E7E7E"/>
                </a:solidFill>
                <a:latin typeface="Arial"/>
                <a:cs typeface="Arial"/>
              </a:rPr>
              <a:t>VON</a:t>
            </a:r>
            <a:r>
              <a:rPr sz="1000" spc="-4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7E7E7E"/>
                </a:solidFill>
                <a:latin typeface="Arial"/>
                <a:cs typeface="Arial"/>
              </a:rPr>
              <a:t>MTS</a:t>
            </a:r>
            <a:endParaRPr sz="1000">
              <a:latin typeface="Arial"/>
              <a:cs typeface="Arial"/>
            </a:endParaRPr>
          </a:p>
        </p:txBody>
      </p:sp>
      <p:sp>
        <p:nvSpPr>
          <p:cNvPr id="16" name="object 16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U</a:t>
            </a:r>
            <a:r>
              <a:rPr spc="95" dirty="0"/>
              <a:t> </a:t>
            </a:r>
            <a:r>
              <a:rPr dirty="0"/>
              <a:t>N</a:t>
            </a:r>
            <a:r>
              <a:rPr spc="100" dirty="0"/>
              <a:t> </a:t>
            </a:r>
            <a:r>
              <a:rPr dirty="0"/>
              <a:t>T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R</a:t>
            </a:r>
            <a:r>
              <a:rPr spc="100" dirty="0"/>
              <a:t> </a:t>
            </a:r>
            <a:r>
              <a:rPr dirty="0"/>
              <a:t>N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H</a:t>
            </a:r>
            <a:r>
              <a:rPr spc="100" dirty="0"/>
              <a:t> </a:t>
            </a:r>
            <a:r>
              <a:rPr dirty="0"/>
              <a:t>M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N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88D9D89E-32FD-4BFE-9EA2-82407265FDBA}"/>
              </a:ext>
            </a:extLst>
          </p:cNvPr>
          <p:cNvSpPr txBox="1"/>
          <p:nvPr/>
        </p:nvSpPr>
        <p:spPr>
          <a:xfrm>
            <a:off x="8668765" y="6371793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8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434441" y="307340"/>
            <a:ext cx="5716905" cy="391160"/>
          </a:xfrm>
          <a:prstGeom prst="rect">
            <a:avLst/>
          </a:prstGeom>
        </p:spPr>
        <p:txBody>
          <a:bodyPr vert="horz" wrap="square" lIns="0" tIns="1270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0"/>
              </a:spcBef>
            </a:pPr>
            <a:r>
              <a:rPr b="0" dirty="0">
                <a:solidFill>
                  <a:srgbClr val="C00000"/>
                </a:solidFill>
              </a:rPr>
              <a:t>Der</a:t>
            </a:r>
            <a:r>
              <a:rPr b="0" spc="-15" dirty="0">
                <a:solidFill>
                  <a:srgbClr val="C00000"/>
                </a:solidFill>
              </a:rPr>
              <a:t> </a:t>
            </a:r>
            <a:r>
              <a:rPr b="0" spc="-25" dirty="0">
                <a:solidFill>
                  <a:srgbClr val="C00000"/>
                </a:solidFill>
              </a:rPr>
              <a:t>Foreign</a:t>
            </a:r>
            <a:r>
              <a:rPr b="0" dirty="0">
                <a:solidFill>
                  <a:srgbClr val="C00000"/>
                </a:solidFill>
              </a:rPr>
              <a:t> </a:t>
            </a:r>
            <a:r>
              <a:rPr b="0" spc="-10" dirty="0">
                <a:solidFill>
                  <a:srgbClr val="C00000"/>
                </a:solidFill>
              </a:rPr>
              <a:t>Corrupt</a:t>
            </a:r>
            <a:r>
              <a:rPr b="0" spc="-5" dirty="0">
                <a:solidFill>
                  <a:srgbClr val="C00000"/>
                </a:solidFill>
              </a:rPr>
              <a:t> </a:t>
            </a:r>
            <a:r>
              <a:rPr b="0" spc="-10" dirty="0">
                <a:solidFill>
                  <a:srgbClr val="C00000"/>
                </a:solidFill>
              </a:rPr>
              <a:t>Practices</a:t>
            </a:r>
            <a:r>
              <a:rPr b="0" spc="-20" dirty="0">
                <a:solidFill>
                  <a:srgbClr val="C00000"/>
                </a:solidFill>
              </a:rPr>
              <a:t> </a:t>
            </a:r>
            <a:r>
              <a:rPr b="0" spc="-15" dirty="0">
                <a:solidFill>
                  <a:srgbClr val="C00000"/>
                </a:solidFill>
              </a:rPr>
              <a:t>Act </a:t>
            </a:r>
            <a:r>
              <a:rPr b="0" spc="-45" dirty="0">
                <a:solidFill>
                  <a:srgbClr val="C00000"/>
                </a:solidFill>
              </a:rPr>
              <a:t>(FCPA)</a:t>
            </a:r>
          </a:p>
        </p:txBody>
      </p:sp>
      <p:grpSp>
        <p:nvGrpSpPr>
          <p:cNvPr id="3" name="object 3"/>
          <p:cNvGrpSpPr/>
          <p:nvPr/>
        </p:nvGrpSpPr>
        <p:grpSpPr>
          <a:xfrm>
            <a:off x="1893760" y="1756473"/>
            <a:ext cx="5280025" cy="923925"/>
            <a:chOff x="1893760" y="1756473"/>
            <a:chExt cx="5280025" cy="923925"/>
          </a:xfrm>
        </p:grpSpPr>
        <p:sp>
          <p:nvSpPr>
            <p:cNvPr id="4" name="object 4"/>
            <p:cNvSpPr/>
            <p:nvPr/>
          </p:nvSpPr>
          <p:spPr>
            <a:xfrm>
              <a:off x="1898523" y="1761235"/>
              <a:ext cx="5270500" cy="914400"/>
            </a:xfrm>
            <a:custGeom>
              <a:avLst/>
              <a:gdLst/>
              <a:ahLst/>
              <a:cxnLst/>
              <a:rect l="l" t="t" r="r" b="b"/>
              <a:pathLst>
                <a:path w="5270500" h="914400">
                  <a:moveTo>
                    <a:pt x="5117592" y="0"/>
                  </a:moveTo>
                  <a:lnTo>
                    <a:pt x="152400" y="0"/>
                  </a:lnTo>
                  <a:lnTo>
                    <a:pt x="104217" y="7766"/>
                  </a:lnTo>
                  <a:lnTo>
                    <a:pt x="62380" y="29394"/>
                  </a:lnTo>
                  <a:lnTo>
                    <a:pt x="29394" y="62380"/>
                  </a:lnTo>
                  <a:lnTo>
                    <a:pt x="7766" y="104217"/>
                  </a:lnTo>
                  <a:lnTo>
                    <a:pt x="0" y="152400"/>
                  </a:lnTo>
                  <a:lnTo>
                    <a:pt x="0" y="762000"/>
                  </a:lnTo>
                  <a:lnTo>
                    <a:pt x="7766" y="810182"/>
                  </a:lnTo>
                  <a:lnTo>
                    <a:pt x="29394" y="852019"/>
                  </a:lnTo>
                  <a:lnTo>
                    <a:pt x="62380" y="885005"/>
                  </a:lnTo>
                  <a:lnTo>
                    <a:pt x="104217" y="906633"/>
                  </a:lnTo>
                  <a:lnTo>
                    <a:pt x="152400" y="914400"/>
                  </a:lnTo>
                  <a:lnTo>
                    <a:pt x="5117592" y="914400"/>
                  </a:lnTo>
                  <a:lnTo>
                    <a:pt x="5165726" y="906633"/>
                  </a:lnTo>
                  <a:lnTo>
                    <a:pt x="5207556" y="885005"/>
                  </a:lnTo>
                  <a:lnTo>
                    <a:pt x="5240560" y="852019"/>
                  </a:lnTo>
                  <a:lnTo>
                    <a:pt x="5262213" y="810182"/>
                  </a:lnTo>
                  <a:lnTo>
                    <a:pt x="5269992" y="762000"/>
                  </a:lnTo>
                  <a:lnTo>
                    <a:pt x="5269992" y="152400"/>
                  </a:lnTo>
                  <a:lnTo>
                    <a:pt x="5262213" y="104217"/>
                  </a:lnTo>
                  <a:lnTo>
                    <a:pt x="5240560" y="62380"/>
                  </a:lnTo>
                  <a:lnTo>
                    <a:pt x="5207556" y="29394"/>
                  </a:lnTo>
                  <a:lnTo>
                    <a:pt x="5165726" y="7766"/>
                  </a:lnTo>
                  <a:lnTo>
                    <a:pt x="5117592" y="0"/>
                  </a:lnTo>
                  <a:close/>
                </a:path>
              </a:pathLst>
            </a:custGeom>
            <a:solidFill>
              <a:srgbClr val="C00000"/>
            </a:solid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5" name="object 5"/>
            <p:cNvSpPr/>
            <p:nvPr/>
          </p:nvSpPr>
          <p:spPr>
            <a:xfrm>
              <a:off x="1898523" y="1761235"/>
              <a:ext cx="5270500" cy="914400"/>
            </a:xfrm>
            <a:custGeom>
              <a:avLst/>
              <a:gdLst/>
              <a:ahLst/>
              <a:cxnLst/>
              <a:rect l="l" t="t" r="r" b="b"/>
              <a:pathLst>
                <a:path w="5270500" h="914400">
                  <a:moveTo>
                    <a:pt x="0" y="152400"/>
                  </a:moveTo>
                  <a:lnTo>
                    <a:pt x="7766" y="104217"/>
                  </a:lnTo>
                  <a:lnTo>
                    <a:pt x="29394" y="62380"/>
                  </a:lnTo>
                  <a:lnTo>
                    <a:pt x="62380" y="29394"/>
                  </a:lnTo>
                  <a:lnTo>
                    <a:pt x="104217" y="7766"/>
                  </a:lnTo>
                  <a:lnTo>
                    <a:pt x="152400" y="0"/>
                  </a:lnTo>
                  <a:lnTo>
                    <a:pt x="5117592" y="0"/>
                  </a:lnTo>
                  <a:lnTo>
                    <a:pt x="5165726" y="7766"/>
                  </a:lnTo>
                  <a:lnTo>
                    <a:pt x="5207556" y="29394"/>
                  </a:lnTo>
                  <a:lnTo>
                    <a:pt x="5240560" y="62380"/>
                  </a:lnTo>
                  <a:lnTo>
                    <a:pt x="5262213" y="104217"/>
                  </a:lnTo>
                  <a:lnTo>
                    <a:pt x="5269992" y="152400"/>
                  </a:lnTo>
                  <a:lnTo>
                    <a:pt x="5269992" y="762000"/>
                  </a:lnTo>
                  <a:lnTo>
                    <a:pt x="5262213" y="810182"/>
                  </a:lnTo>
                  <a:lnTo>
                    <a:pt x="5240560" y="852019"/>
                  </a:lnTo>
                  <a:lnTo>
                    <a:pt x="5207556" y="885005"/>
                  </a:lnTo>
                  <a:lnTo>
                    <a:pt x="5165726" y="906633"/>
                  </a:lnTo>
                  <a:lnTo>
                    <a:pt x="5117592" y="914400"/>
                  </a:lnTo>
                  <a:lnTo>
                    <a:pt x="152400" y="914400"/>
                  </a:lnTo>
                  <a:lnTo>
                    <a:pt x="104217" y="906633"/>
                  </a:lnTo>
                  <a:lnTo>
                    <a:pt x="62380" y="885005"/>
                  </a:lnTo>
                  <a:lnTo>
                    <a:pt x="29394" y="852019"/>
                  </a:lnTo>
                  <a:lnTo>
                    <a:pt x="7766" y="810182"/>
                  </a:lnTo>
                  <a:lnTo>
                    <a:pt x="0" y="762000"/>
                  </a:lnTo>
                  <a:lnTo>
                    <a:pt x="0" y="152400"/>
                  </a:lnTo>
                  <a:close/>
                </a:path>
              </a:pathLst>
            </a:custGeom>
            <a:ln w="9525">
              <a:solidFill>
                <a:srgbClr val="A4A4A4"/>
              </a:solidFill>
            </a:ln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548741" y="1208277"/>
            <a:ext cx="7658100" cy="5074285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sz="2000" b="1" spc="-5" dirty="0">
                <a:solidFill>
                  <a:srgbClr val="C00000"/>
                </a:solidFill>
                <a:latin typeface="Cambria"/>
                <a:cs typeface="Cambria"/>
              </a:rPr>
              <a:t>Rechtsverständnis</a:t>
            </a:r>
            <a:endParaRPr sz="2000">
              <a:latin typeface="Cambria"/>
              <a:cs typeface="Cambria"/>
            </a:endParaRPr>
          </a:p>
          <a:p>
            <a:pPr marL="1729739" marR="1410335" algn="ctr">
              <a:lnSpc>
                <a:spcPct val="100000"/>
              </a:lnSpc>
              <a:spcBef>
                <a:spcPts val="1795"/>
              </a:spcBef>
            </a:pPr>
            <a:r>
              <a:rPr sz="2000" b="1" spc="-5" dirty="0">
                <a:solidFill>
                  <a:srgbClr val="FFFFFF"/>
                </a:solidFill>
                <a:latin typeface="Cambria"/>
                <a:cs typeface="Cambria"/>
              </a:rPr>
              <a:t>„Ein</a:t>
            </a:r>
            <a:r>
              <a:rPr sz="2000" b="1" spc="-3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mbria"/>
                <a:cs typeface="Cambria"/>
              </a:rPr>
              <a:t>Geschäft</a:t>
            </a:r>
            <a:r>
              <a:rPr sz="2000" b="1" spc="-4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ambria"/>
                <a:cs typeface="Cambria"/>
              </a:rPr>
              <a:t>abschließen</a:t>
            </a:r>
            <a:r>
              <a:rPr sz="2000" b="1" spc="-5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000" b="1" dirty="0">
                <a:solidFill>
                  <a:srgbClr val="FFFFFF"/>
                </a:solidFill>
                <a:latin typeface="Cambria"/>
                <a:cs typeface="Cambria"/>
              </a:rPr>
              <a:t>oder</a:t>
            </a:r>
            <a:r>
              <a:rPr sz="2000" b="1" spc="-2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000" b="1" spc="-10" dirty="0">
                <a:solidFill>
                  <a:srgbClr val="FFFFFF"/>
                </a:solidFill>
                <a:latin typeface="Cambria"/>
                <a:cs typeface="Cambria"/>
              </a:rPr>
              <a:t>halten“ </a:t>
            </a:r>
            <a:r>
              <a:rPr sz="2000" b="1" spc="-425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000" b="1" spc="-5" dirty="0">
                <a:solidFill>
                  <a:srgbClr val="FFFFFF"/>
                </a:solidFill>
                <a:latin typeface="Cambria"/>
                <a:cs typeface="Cambria"/>
              </a:rPr>
              <a:t>und</a:t>
            </a:r>
            <a:endParaRPr sz="2000">
              <a:latin typeface="Cambria"/>
              <a:cs typeface="Cambria"/>
            </a:endParaRPr>
          </a:p>
          <a:p>
            <a:pPr marL="312420" algn="ctr">
              <a:lnSpc>
                <a:spcPct val="100000"/>
              </a:lnSpc>
            </a:pPr>
            <a:r>
              <a:rPr sz="2000" b="1" spc="-5" dirty="0">
                <a:solidFill>
                  <a:srgbClr val="FFFFFF"/>
                </a:solidFill>
                <a:latin typeface="Cambria"/>
                <a:cs typeface="Cambria"/>
              </a:rPr>
              <a:t>„Unberechtigte</a:t>
            </a:r>
            <a:r>
              <a:rPr sz="2000" b="1" spc="-60" dirty="0">
                <a:solidFill>
                  <a:srgbClr val="FFFFFF"/>
                </a:solidFill>
                <a:latin typeface="Cambria"/>
                <a:cs typeface="Cambria"/>
              </a:rPr>
              <a:t> </a:t>
            </a:r>
            <a:r>
              <a:rPr sz="2000" b="1" spc="-25" dirty="0">
                <a:solidFill>
                  <a:srgbClr val="FFFFFF"/>
                </a:solidFill>
                <a:latin typeface="Cambria"/>
                <a:cs typeface="Cambria"/>
              </a:rPr>
              <a:t>Vorteile“</a:t>
            </a:r>
            <a:endParaRPr sz="2000">
              <a:latin typeface="Cambria"/>
              <a:cs typeface="Cambria"/>
            </a:endParaRPr>
          </a:p>
          <a:p>
            <a:pPr marL="74295" marR="5080" algn="just">
              <a:lnSpc>
                <a:spcPct val="100000"/>
              </a:lnSpc>
              <a:spcBef>
                <a:spcPts val="1465"/>
              </a:spcBef>
            </a:pPr>
            <a:r>
              <a:rPr sz="1600" spc="-5" dirty="0">
                <a:latin typeface="Cambria"/>
                <a:cs typeface="Cambria"/>
              </a:rPr>
              <a:t>Wir als </a:t>
            </a:r>
            <a:r>
              <a:rPr sz="1600" spc="-10" dirty="0">
                <a:latin typeface="Cambria"/>
                <a:cs typeface="Cambria"/>
              </a:rPr>
              <a:t>MTS-Mitarbeiter können </a:t>
            </a:r>
            <a:r>
              <a:rPr sz="1600" spc="-5" dirty="0">
                <a:latin typeface="Cambria"/>
                <a:cs typeface="Cambria"/>
              </a:rPr>
              <a:t>die </a:t>
            </a:r>
            <a:r>
              <a:rPr sz="1600" spc="-10" dirty="0">
                <a:latin typeface="Cambria"/>
                <a:cs typeface="Cambria"/>
              </a:rPr>
              <a:t>nachfolgend aufgeführten Handlungen nicht </a:t>
            </a:r>
            <a:r>
              <a:rPr sz="1600" spc="-5" dirty="0">
                <a:latin typeface="Cambria"/>
                <a:cs typeface="Cambria"/>
              </a:rPr>
              <a:t>gegen 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Bezahlung </a:t>
            </a:r>
            <a:r>
              <a:rPr sz="1600" spc="-5" dirty="0">
                <a:latin typeface="Cambria"/>
                <a:cs typeface="Cambria"/>
              </a:rPr>
              <a:t>oder im </a:t>
            </a:r>
            <a:r>
              <a:rPr sz="1600" spc="-10" dirty="0">
                <a:latin typeface="Cambria"/>
                <a:cs typeface="Cambria"/>
              </a:rPr>
              <a:t>Austausch </a:t>
            </a:r>
            <a:r>
              <a:rPr sz="1600" spc="-5" dirty="0">
                <a:latin typeface="Cambria"/>
                <a:cs typeface="Cambria"/>
              </a:rPr>
              <a:t>gegen </a:t>
            </a:r>
            <a:r>
              <a:rPr sz="1600" spc="-10" dirty="0">
                <a:latin typeface="Cambria"/>
                <a:cs typeface="Cambria"/>
              </a:rPr>
              <a:t>Wertgegenstände ausführen.</a:t>
            </a:r>
            <a:r>
              <a:rPr sz="1600" spc="-5" dirty="0">
                <a:latin typeface="Cambria"/>
                <a:cs typeface="Cambria"/>
              </a:rPr>
              <a:t> Die sind </a:t>
            </a:r>
            <a:r>
              <a:rPr sz="1600" spc="-10" dirty="0">
                <a:latin typeface="Cambria"/>
                <a:cs typeface="Cambria"/>
              </a:rPr>
              <a:t>Beispiele </a:t>
            </a:r>
            <a:r>
              <a:rPr sz="1600" spc="-5" dirty="0">
                <a:latin typeface="Cambria"/>
                <a:cs typeface="Cambria"/>
              </a:rPr>
              <a:t>für 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unangemessene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Handlungen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unter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den </a:t>
            </a:r>
            <a:r>
              <a:rPr sz="1600" spc="-10" dirty="0">
                <a:latin typeface="Cambria"/>
                <a:cs typeface="Cambria"/>
              </a:rPr>
              <a:t>Antibestechungsgesetzen:</a:t>
            </a:r>
            <a:endParaRPr sz="16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45"/>
              </a:spcBef>
            </a:pPr>
            <a:endParaRPr sz="1600">
              <a:latin typeface="Cambria"/>
              <a:cs typeface="Cambria"/>
            </a:endParaRPr>
          </a:p>
          <a:p>
            <a:pPr marL="361315" indent="-287655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361950" algn="l"/>
              </a:tabLst>
            </a:pPr>
            <a:r>
              <a:rPr sz="1600" spc="-5" dirty="0">
                <a:latin typeface="Cambria"/>
                <a:cs typeface="Cambria"/>
              </a:rPr>
              <a:t>Das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Umgehen </a:t>
            </a:r>
            <a:r>
              <a:rPr sz="1600" spc="-20" dirty="0">
                <a:latin typeface="Cambria"/>
                <a:cs typeface="Cambria"/>
              </a:rPr>
              <a:t>von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Ein-</a:t>
            </a:r>
            <a:r>
              <a:rPr sz="1600" spc="2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und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Ausfuhrbestimmungen</a:t>
            </a:r>
            <a:r>
              <a:rPr sz="1600" spc="4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und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Vorschriften</a:t>
            </a:r>
            <a:endParaRPr sz="16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Wingdings"/>
              <a:buChar char=""/>
            </a:pPr>
            <a:endParaRPr sz="1600">
              <a:latin typeface="Cambria"/>
              <a:cs typeface="Cambria"/>
            </a:endParaRPr>
          </a:p>
          <a:p>
            <a:pPr marL="361315" indent="-287655">
              <a:lnSpc>
                <a:spcPct val="100000"/>
              </a:lnSpc>
              <a:buFont typeface="Wingdings"/>
              <a:buChar char=""/>
              <a:tabLst>
                <a:tab pos="361950" algn="l"/>
              </a:tabLst>
            </a:pPr>
            <a:r>
              <a:rPr sz="1600" spc="-10" dirty="0">
                <a:latin typeface="Cambria"/>
                <a:cs typeface="Cambria"/>
              </a:rPr>
              <a:t>Gewährung</a:t>
            </a:r>
            <a:r>
              <a:rPr sz="1600" spc="-5" dirty="0">
                <a:latin typeface="Cambria"/>
                <a:cs typeface="Cambria"/>
              </a:rPr>
              <a:t> einer</a:t>
            </a:r>
            <a:r>
              <a:rPr sz="1600" spc="-2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Ausnahmeregelung</a:t>
            </a:r>
            <a:endParaRPr sz="16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"/>
            </a:pPr>
            <a:endParaRPr sz="1600">
              <a:latin typeface="Cambria"/>
              <a:cs typeface="Cambria"/>
            </a:endParaRPr>
          </a:p>
          <a:p>
            <a:pPr marL="361315" indent="-287655">
              <a:lnSpc>
                <a:spcPct val="100000"/>
              </a:lnSpc>
              <a:spcBef>
                <a:spcPts val="5"/>
              </a:spcBef>
              <a:buFont typeface="Wingdings"/>
              <a:buChar char=""/>
              <a:tabLst>
                <a:tab pos="361950" algn="l"/>
              </a:tabLst>
            </a:pPr>
            <a:r>
              <a:rPr sz="1600" spc="-5" dirty="0">
                <a:latin typeface="Cambria"/>
                <a:cs typeface="Cambria"/>
              </a:rPr>
              <a:t>Unredliche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Einflussnahme</a:t>
            </a:r>
            <a:r>
              <a:rPr sz="1600" spc="5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auf</a:t>
            </a:r>
            <a:r>
              <a:rPr sz="1600" spc="2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den</a:t>
            </a:r>
            <a:r>
              <a:rPr sz="1600" spc="-2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Beschaffungsprozess</a:t>
            </a:r>
            <a:endParaRPr sz="16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40"/>
              </a:spcBef>
              <a:buFont typeface="Wingdings"/>
              <a:buChar char=""/>
            </a:pPr>
            <a:endParaRPr sz="1600">
              <a:latin typeface="Cambria"/>
              <a:cs typeface="Cambria"/>
            </a:endParaRPr>
          </a:p>
          <a:p>
            <a:pPr marL="361315" indent="-287655">
              <a:lnSpc>
                <a:spcPct val="100000"/>
              </a:lnSpc>
              <a:buFont typeface="Wingdings"/>
              <a:buChar char=""/>
              <a:tabLst>
                <a:tab pos="361950" algn="l"/>
              </a:tabLst>
            </a:pPr>
            <a:r>
              <a:rPr sz="1600" spc="-5" dirty="0">
                <a:latin typeface="Cambria"/>
                <a:cs typeface="Cambria"/>
              </a:rPr>
              <a:t>Jemandem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Zugang</a:t>
            </a:r>
            <a:r>
              <a:rPr sz="1600" spc="1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zu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nicht-öffentlichen</a:t>
            </a:r>
            <a:r>
              <a:rPr sz="1600" spc="3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Angebotsinformationen,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zu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verschaffen</a:t>
            </a:r>
            <a:endParaRPr sz="1600">
              <a:latin typeface="Cambria"/>
              <a:cs typeface="Cambria"/>
            </a:endParaRPr>
          </a:p>
          <a:p>
            <a:pPr>
              <a:lnSpc>
                <a:spcPct val="100000"/>
              </a:lnSpc>
              <a:spcBef>
                <a:spcPts val="45"/>
              </a:spcBef>
              <a:buFont typeface="Wingdings"/>
              <a:buChar char=""/>
            </a:pPr>
            <a:endParaRPr sz="1600">
              <a:latin typeface="Cambria"/>
              <a:cs typeface="Cambria"/>
            </a:endParaRPr>
          </a:p>
          <a:p>
            <a:pPr marL="361315" marR="1391285" indent="-287020">
              <a:lnSpc>
                <a:spcPct val="100000"/>
              </a:lnSpc>
              <a:buFont typeface="Wingdings"/>
              <a:buChar char=""/>
              <a:tabLst>
                <a:tab pos="361950" algn="l"/>
              </a:tabLst>
            </a:pPr>
            <a:r>
              <a:rPr sz="1600" spc="-10" dirty="0">
                <a:latin typeface="Cambria"/>
                <a:cs typeface="Cambria"/>
              </a:rPr>
              <a:t>Einflussnahme</a:t>
            </a:r>
            <a:r>
              <a:rPr sz="1600" spc="6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auf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das</a:t>
            </a:r>
            <a:r>
              <a:rPr sz="1600" spc="15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Ergebnis</a:t>
            </a:r>
            <a:r>
              <a:rPr sz="1600" spc="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eines</a:t>
            </a:r>
            <a:r>
              <a:rPr sz="1600" dirty="0">
                <a:latin typeface="Cambria"/>
                <a:cs typeface="Cambria"/>
              </a:rPr>
              <a:t> </a:t>
            </a:r>
            <a:r>
              <a:rPr sz="1600" spc="-10" dirty="0">
                <a:latin typeface="Cambria"/>
                <a:cs typeface="Cambria"/>
              </a:rPr>
              <a:t>Gerichtsverfahrens</a:t>
            </a:r>
            <a:r>
              <a:rPr sz="1600" spc="65" dirty="0">
                <a:latin typeface="Cambria"/>
                <a:cs typeface="Cambria"/>
              </a:rPr>
              <a:t> </a:t>
            </a:r>
            <a:r>
              <a:rPr sz="1600" spc="-5" dirty="0">
                <a:latin typeface="Cambria"/>
                <a:cs typeface="Cambria"/>
              </a:rPr>
              <a:t>oder einer </a:t>
            </a:r>
            <a:r>
              <a:rPr sz="1600" spc="-340" dirty="0">
                <a:latin typeface="Cambria"/>
                <a:cs typeface="Cambria"/>
              </a:rPr>
              <a:t> </a:t>
            </a:r>
            <a:r>
              <a:rPr sz="1600" spc="-15" dirty="0">
                <a:latin typeface="Cambria"/>
                <a:cs typeface="Cambria"/>
              </a:rPr>
              <a:t>Vollstreckungsmaßnahme</a:t>
            </a:r>
            <a:endParaRPr sz="1600">
              <a:latin typeface="Cambria"/>
              <a:cs typeface="Cambria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529844" y="6417455"/>
            <a:ext cx="1272540" cy="320040"/>
          </a:xfrm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 marR="5080">
              <a:lnSpc>
                <a:spcPct val="100000"/>
              </a:lnSpc>
            </a:pPr>
            <a:r>
              <a:rPr sz="1000" spc="-5" dirty="0">
                <a:solidFill>
                  <a:srgbClr val="7E7E7E"/>
                </a:solidFill>
                <a:latin typeface="Arial"/>
                <a:cs typeface="Arial"/>
              </a:rPr>
              <a:t>VERTRAULICHES </a:t>
            </a:r>
            <a:r>
              <a:rPr sz="100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7E7E7E"/>
                </a:solidFill>
                <a:latin typeface="Arial"/>
                <a:cs typeface="Arial"/>
              </a:rPr>
              <a:t>MATERIAL</a:t>
            </a:r>
            <a:r>
              <a:rPr sz="1000" spc="-40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00" spc="-5" dirty="0">
                <a:solidFill>
                  <a:srgbClr val="7E7E7E"/>
                </a:solidFill>
                <a:latin typeface="Arial"/>
                <a:cs typeface="Arial"/>
              </a:rPr>
              <a:t>VON</a:t>
            </a:r>
            <a:r>
              <a:rPr sz="1000" spc="-45" dirty="0">
                <a:solidFill>
                  <a:srgbClr val="7E7E7E"/>
                </a:solidFill>
                <a:latin typeface="Arial"/>
                <a:cs typeface="Arial"/>
              </a:rPr>
              <a:t> </a:t>
            </a:r>
            <a:r>
              <a:rPr sz="1000" dirty="0">
                <a:solidFill>
                  <a:srgbClr val="7E7E7E"/>
                </a:solidFill>
                <a:latin typeface="Arial"/>
                <a:cs typeface="Arial"/>
              </a:rPr>
              <a:t>MTS</a:t>
            </a:r>
            <a:endParaRPr sz="1000">
              <a:latin typeface="Arial"/>
              <a:cs typeface="Arial"/>
            </a:endParaRPr>
          </a:p>
        </p:txBody>
      </p:sp>
      <p:sp>
        <p:nvSpPr>
          <p:cNvPr id="8" name="object 8"/>
          <p:cNvSpPr txBox="1">
            <a:spLocks noGrp="1"/>
          </p:cNvSpPr>
          <p:nvPr>
            <p:ph type="dt" sz="half" idx="6"/>
          </p:nvPr>
        </p:nvSpPr>
        <p:spPr>
          <a:prstGeom prst="rect">
            <a:avLst/>
          </a:prstGeom>
        </p:spPr>
        <p:txBody>
          <a:bodyPr vert="horz" wrap="square" lIns="0" tIns="0" rIns="0" bIns="0" rtlCol="0">
            <a:spAutoFit/>
          </a:bodyPr>
          <a:lstStyle/>
          <a:p>
            <a:pPr marL="12700">
              <a:lnSpc>
                <a:spcPts val="1650"/>
              </a:lnSpc>
            </a:pPr>
            <a:r>
              <a:rPr dirty="0"/>
              <a:t>U</a:t>
            </a:r>
            <a:r>
              <a:rPr spc="95" dirty="0"/>
              <a:t> </a:t>
            </a:r>
            <a:r>
              <a:rPr dirty="0"/>
              <a:t>N</a:t>
            </a:r>
            <a:r>
              <a:rPr spc="100" dirty="0"/>
              <a:t> </a:t>
            </a:r>
            <a:r>
              <a:rPr dirty="0"/>
              <a:t>T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R</a:t>
            </a:r>
            <a:r>
              <a:rPr spc="100" dirty="0"/>
              <a:t> </a:t>
            </a:r>
            <a:r>
              <a:rPr dirty="0"/>
              <a:t>N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H</a:t>
            </a:r>
            <a:r>
              <a:rPr spc="100" dirty="0"/>
              <a:t> </a:t>
            </a:r>
            <a:r>
              <a:rPr dirty="0"/>
              <a:t>M</a:t>
            </a:r>
            <a:r>
              <a:rPr spc="95" dirty="0"/>
              <a:t> </a:t>
            </a:r>
            <a:r>
              <a:rPr dirty="0"/>
              <a:t>E</a:t>
            </a:r>
            <a:r>
              <a:rPr spc="105" dirty="0"/>
              <a:t> </a:t>
            </a:r>
            <a:r>
              <a:rPr dirty="0"/>
              <a:t>N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3DA80F4C-AAF0-4D1D-AB44-790C79638071}"/>
              </a:ext>
            </a:extLst>
          </p:cNvPr>
          <p:cNvSpPr txBox="1"/>
          <p:nvPr/>
        </p:nvSpPr>
        <p:spPr>
          <a:xfrm>
            <a:off x="8668765" y="6371793"/>
            <a:ext cx="235962" cy="21544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800" dirty="0"/>
              <a:t>9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95B9CCB6831F04E81508F837DC8C87E" ma:contentTypeVersion="4" ma:contentTypeDescription="Create a new document." ma:contentTypeScope="" ma:versionID="bcdf95b5ca07b9224624b4feaf9cc33d">
  <xsd:schema xmlns:xsd="http://www.w3.org/2001/XMLSchema" xmlns:xs="http://www.w3.org/2001/XMLSchema" xmlns:p="http://schemas.microsoft.com/office/2006/metadata/properties" xmlns:ns2="521e8435-151f-47d9-8662-afbb28439372" targetNamespace="http://schemas.microsoft.com/office/2006/metadata/properties" ma:root="true" ma:fieldsID="23f16bde8eca1ff0ec2a7863355d592a" ns2:_="">
    <xsd:import namespace="521e8435-151f-47d9-8662-afbb28439372"/>
    <xsd:element name="properties">
      <xsd:complexType>
        <xsd:sequence>
          <xsd:element name="documentManagement">
            <xsd:complexType>
              <xsd:all>
                <xsd:element ref="ns2:SharedWithUsers" minOccurs="0"/>
                <xsd:element ref="ns2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21e8435-151f-47d9-8662-afbb28439372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4" ma:displayName="Content Type"/>
        <xsd:element ref="dc:title" minOccurs="0" maxOccurs="1" ma:index="3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F0B71E66-9E9B-42DD-A8F2-1604B3F21629}"/>
</file>

<file path=customXml/itemProps2.xml><?xml version="1.0" encoding="utf-8"?>
<ds:datastoreItem xmlns:ds="http://schemas.openxmlformats.org/officeDocument/2006/customXml" ds:itemID="{892E179E-B742-4687-986B-03601E422191}"/>
</file>

<file path=customXml/itemProps3.xml><?xml version="1.0" encoding="utf-8"?>
<ds:datastoreItem xmlns:ds="http://schemas.openxmlformats.org/officeDocument/2006/customXml" ds:itemID="{56678475-4C95-44CD-B501-FEF92961D5A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</TotalTime>
  <Words>2348</Words>
  <Application>Microsoft Office PowerPoint</Application>
  <PresentationFormat>On-screen Show (4:3)</PresentationFormat>
  <Paragraphs>274</Paragraphs>
  <Slides>17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Cambria</vt:lpstr>
      <vt:lpstr>Open Sans</vt:lpstr>
      <vt:lpstr>Times New Roman</vt:lpstr>
      <vt:lpstr>Wingdings</vt:lpstr>
      <vt:lpstr>Office Theme</vt:lpstr>
      <vt:lpstr>PowerPoint Presentation</vt:lpstr>
      <vt:lpstr>Trainingsprogramm</vt:lpstr>
      <vt:lpstr>Der Foreign Corrupt Practices Act (FCPA) Ein Überblick über die Anti-Korruptions-Landschaft</vt:lpstr>
      <vt:lpstr>Der Foreign Corrupt Practices Act (FCPA) Ein Überblick über die Anti-Korruptions-Landschaft</vt:lpstr>
      <vt:lpstr>Der Foreign Corrupt Practices Act (FCPA) Was ist der FCPA? </vt:lpstr>
      <vt:lpstr>Der Foreign Corrupt Practices Act (FCPA)</vt:lpstr>
      <vt:lpstr>Der Foreign Corrupt Practices Act (FCPA)</vt:lpstr>
      <vt:lpstr>Der Foreign Corrupt Practices Act (FCPA)</vt:lpstr>
      <vt:lpstr>Der Foreign Corrupt Practices Act (FCPA)</vt:lpstr>
      <vt:lpstr>Der Foreign Corrupt Practices Act (FCPA) Sorgfältige Nachweisführung und interne  Kontrollen</vt:lpstr>
      <vt:lpstr>PowerPoint Presentation</vt:lpstr>
      <vt:lpstr>PowerPoint Presentation</vt:lpstr>
      <vt:lpstr>Der Foreign Corrupt Practices Act (FCPA) Bedeutung des Verständnisses der Ansprüche Dritter</vt:lpstr>
      <vt:lpstr>PowerPoint Presentation</vt:lpstr>
      <vt:lpstr>Der Foreign Corrupt Practices Act (FCPA) Wie ein Vorfall gemeldet werden kann</vt:lpstr>
      <vt:lpstr>PowerPoint Presentation</vt:lpstr>
      <vt:lpstr>Der Foreign Corrupt Practices Act (FCPA) Kurze Wiederholung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DeeAnn Hendricks</dc:creator>
  <cp:lastModifiedBy>Ronneberg, Melanie</cp:lastModifiedBy>
  <cp:revision>6</cp:revision>
  <dcterms:created xsi:type="dcterms:W3CDTF">2021-07-13T15:38:15Z</dcterms:created>
  <dcterms:modified xsi:type="dcterms:W3CDTF">2021-07-13T16:17:18Z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2017-08-01T00:00:00Z</vt:filetime>
  </property>
  <property fmtid="{D5CDD505-2E9C-101B-9397-08002B2CF9AE}" pid="3" name="Creator">
    <vt:lpwstr>Microsoft® PowerPoint® 2010</vt:lpwstr>
  </property>
  <property fmtid="{D5CDD505-2E9C-101B-9397-08002B2CF9AE}" pid="4" name="LastSaved">
    <vt:filetime>2021-07-13T00:00:00Z</vt:filetime>
  </property>
  <property fmtid="{D5CDD505-2E9C-101B-9397-08002B2CF9AE}" pid="5" name="ContentTypeId">
    <vt:lpwstr>0x010100F95B9CCB6831F04E81508F837DC8C87E</vt:lpwstr>
  </property>
</Properties>
</file>