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2" r:id="rId14"/>
    <p:sldId id="273" r:id="rId15"/>
    <p:sldId id="275" r:id="rId16"/>
    <p:sldId id="473" r:id="rId17"/>
    <p:sldId id="279" r:id="rId1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29B7E-66EA-43F1-93BF-5DDAFBD742A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C0A22-88DF-44F9-B149-51ECCCA0B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48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1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SimSun"/>
                <a:cs typeface="SimSun"/>
              </a:defRPr>
            </a:lvl1pPr>
          </a:lstStyle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机密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SimSun"/>
                <a:cs typeface="SimSun"/>
              </a:defRPr>
            </a:lvl1pPr>
          </a:lstStyle>
          <a:p>
            <a:pPr marL="12700">
              <a:lnSpc>
                <a:spcPts val="1585"/>
              </a:lnSpc>
            </a:pPr>
            <a:r>
              <a:rPr dirty="0"/>
              <a:t>企</a:t>
            </a:r>
            <a:r>
              <a:rPr spc="-200" dirty="0"/>
              <a:t> </a:t>
            </a:r>
            <a:r>
              <a:rPr dirty="0"/>
              <a:t>业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SimSun"/>
                <a:cs typeface="SimSun"/>
              </a:defRPr>
            </a:lvl1pPr>
          </a:lstStyle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机密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SimSun"/>
                <a:cs typeface="SimSun"/>
              </a:defRPr>
            </a:lvl1pPr>
          </a:lstStyle>
          <a:p>
            <a:pPr marL="12700">
              <a:lnSpc>
                <a:spcPts val="1585"/>
              </a:lnSpc>
            </a:pPr>
            <a:r>
              <a:rPr dirty="0"/>
              <a:t>企</a:t>
            </a:r>
            <a:r>
              <a:rPr spc="-200" dirty="0"/>
              <a:t> </a:t>
            </a:r>
            <a:r>
              <a:rPr dirty="0"/>
              <a:t>业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SimSun"/>
                <a:cs typeface="SimSun"/>
              </a:defRPr>
            </a:lvl1pPr>
          </a:lstStyle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机密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SimSun"/>
                <a:cs typeface="SimSun"/>
              </a:defRPr>
            </a:lvl1pPr>
          </a:lstStyle>
          <a:p>
            <a:pPr marL="12700">
              <a:lnSpc>
                <a:spcPts val="1585"/>
              </a:lnSpc>
            </a:pPr>
            <a:r>
              <a:rPr dirty="0"/>
              <a:t>企</a:t>
            </a:r>
            <a:r>
              <a:rPr spc="-200" dirty="0"/>
              <a:t> </a:t>
            </a:r>
            <a:r>
              <a:rPr dirty="0"/>
              <a:t>业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4750"/>
            <a:ext cx="9144000" cy="16824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7579" y="6707123"/>
            <a:ext cx="1162765" cy="7315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092066" y="6723164"/>
            <a:ext cx="1114425" cy="0"/>
          </a:xfrm>
          <a:custGeom>
            <a:avLst/>
            <a:gdLst/>
            <a:ahLst/>
            <a:cxnLst/>
            <a:rect l="l" t="t" r="r" b="b"/>
            <a:pathLst>
              <a:path w="1114425">
                <a:moveTo>
                  <a:pt x="0" y="0"/>
                </a:moveTo>
                <a:lnTo>
                  <a:pt x="1114425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7579" y="6402323"/>
            <a:ext cx="1162765" cy="7315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4092066" y="6418364"/>
            <a:ext cx="1114425" cy="0"/>
          </a:xfrm>
          <a:custGeom>
            <a:avLst/>
            <a:gdLst/>
            <a:ahLst/>
            <a:cxnLst/>
            <a:rect l="l" t="t" r="r" b="b"/>
            <a:pathLst>
              <a:path w="1114425">
                <a:moveTo>
                  <a:pt x="0" y="0"/>
                </a:moveTo>
                <a:lnTo>
                  <a:pt x="1114425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72601" y="6401384"/>
            <a:ext cx="360782" cy="450975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455612" y="1412811"/>
            <a:ext cx="8231505" cy="4519930"/>
          </a:xfrm>
          <a:custGeom>
            <a:avLst/>
            <a:gdLst/>
            <a:ahLst/>
            <a:cxnLst/>
            <a:rect l="l" t="t" r="r" b="b"/>
            <a:pathLst>
              <a:path w="8231505" h="4519930">
                <a:moveTo>
                  <a:pt x="8231124" y="0"/>
                </a:moveTo>
                <a:lnTo>
                  <a:pt x="0" y="0"/>
                </a:lnTo>
                <a:lnTo>
                  <a:pt x="0" y="4519676"/>
                </a:lnTo>
                <a:lnTo>
                  <a:pt x="8231124" y="4519676"/>
                </a:lnTo>
                <a:lnTo>
                  <a:pt x="823112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SimSun"/>
                <a:cs typeface="SimSun"/>
              </a:defRPr>
            </a:lvl1pPr>
          </a:lstStyle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机密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SimSun"/>
                <a:cs typeface="SimSun"/>
              </a:defRPr>
            </a:lvl1pPr>
          </a:lstStyle>
          <a:p>
            <a:pPr marL="12700">
              <a:lnSpc>
                <a:spcPts val="1585"/>
              </a:lnSpc>
            </a:pPr>
            <a:r>
              <a:rPr dirty="0"/>
              <a:t>企</a:t>
            </a:r>
            <a:r>
              <a:rPr spc="-200" dirty="0"/>
              <a:t> </a:t>
            </a:r>
            <a:r>
              <a:rPr dirty="0"/>
              <a:t>业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2025"/>
            <a:ext cx="9144000" cy="437167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SimSun"/>
                <a:cs typeface="SimSun"/>
              </a:defRPr>
            </a:lvl1pPr>
          </a:lstStyle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机密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SimSun"/>
                <a:cs typeface="SimSun"/>
              </a:defRPr>
            </a:lvl1pPr>
          </a:lstStyle>
          <a:p>
            <a:pPr marL="12700">
              <a:lnSpc>
                <a:spcPts val="1585"/>
              </a:lnSpc>
            </a:pPr>
            <a:r>
              <a:rPr dirty="0"/>
              <a:t>企</a:t>
            </a:r>
            <a:r>
              <a:rPr spc="-200" dirty="0"/>
              <a:t> </a:t>
            </a:r>
            <a:r>
              <a:rPr dirty="0"/>
              <a:t>业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138160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9" y="76200"/>
            <a:ext cx="7570775" cy="868362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43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974750"/>
            <a:ext cx="9144000" cy="16824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67579" y="6707123"/>
            <a:ext cx="1162765" cy="7315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092066" y="6723164"/>
            <a:ext cx="1114425" cy="0"/>
          </a:xfrm>
          <a:custGeom>
            <a:avLst/>
            <a:gdLst/>
            <a:ahLst/>
            <a:cxnLst/>
            <a:rect l="l" t="t" r="r" b="b"/>
            <a:pathLst>
              <a:path w="1114425">
                <a:moveTo>
                  <a:pt x="0" y="0"/>
                </a:moveTo>
                <a:lnTo>
                  <a:pt x="1114425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67579" y="6402323"/>
            <a:ext cx="1162765" cy="7315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4092066" y="6418364"/>
            <a:ext cx="1114425" cy="0"/>
          </a:xfrm>
          <a:custGeom>
            <a:avLst/>
            <a:gdLst/>
            <a:ahLst/>
            <a:cxnLst/>
            <a:rect l="l" t="t" r="r" b="b"/>
            <a:pathLst>
              <a:path w="1114425">
                <a:moveTo>
                  <a:pt x="0" y="0"/>
                </a:moveTo>
                <a:lnTo>
                  <a:pt x="1114425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4441" y="324103"/>
            <a:ext cx="8275116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3163" y="1232662"/>
            <a:ext cx="8297672" cy="1762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9844" y="6507124"/>
            <a:ext cx="53340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7E7E7E"/>
                </a:solidFill>
                <a:latin typeface="SimSun"/>
                <a:cs typeface="SimSun"/>
              </a:defRPr>
            </a:lvl1pPr>
          </a:lstStyle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机密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402073" y="6482669"/>
            <a:ext cx="446404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7E7E7E"/>
                </a:solidFill>
                <a:latin typeface="SimSun"/>
                <a:cs typeface="SimSun"/>
              </a:defRPr>
            </a:lvl1pPr>
          </a:lstStyle>
          <a:p>
            <a:pPr marL="12700">
              <a:lnSpc>
                <a:spcPts val="1585"/>
              </a:lnSpc>
            </a:pPr>
            <a:r>
              <a:rPr dirty="0"/>
              <a:t>企</a:t>
            </a:r>
            <a:r>
              <a:rPr spc="-200" dirty="0"/>
              <a:t> </a:t>
            </a:r>
            <a:r>
              <a:rPr dirty="0"/>
              <a:t>业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mailto:MTS_Risk_&amp;_Compliance@mts.com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hyperlink" Target="mailto:mts_risk_and_compliance@mts.com" TargetMode="External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jpeg"/><Relationship Id="rId10" Type="http://schemas.openxmlformats.org/officeDocument/2006/relationships/image" Target="../media/image39.svg"/><Relationship Id="rId4" Type="http://schemas.openxmlformats.org/officeDocument/2006/relationships/hyperlink" Target="https://alertline.com/" TargetMode="Externa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295903" y="5040325"/>
            <a:ext cx="53968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400" b="1" spc="-5" dirty="0" err="1">
                <a:solidFill>
                  <a:srgbClr val="C00000"/>
                </a:solidFill>
                <a:latin typeface="SimSun"/>
                <a:cs typeface="SimSun"/>
              </a:rPr>
              <a:t>反海外贿赂</a:t>
            </a:r>
            <a:r>
              <a:rPr sz="2400" b="1" spc="-10" dirty="0" err="1">
                <a:solidFill>
                  <a:srgbClr val="C00000"/>
                </a:solidFill>
                <a:latin typeface="SimSun"/>
                <a:cs typeface="SimSun"/>
              </a:rPr>
              <a:t>法</a:t>
            </a:r>
            <a:r>
              <a:rPr sz="2400" b="1" spc="15" dirty="0">
                <a:solidFill>
                  <a:srgbClr val="C00000"/>
                </a:solidFill>
                <a:latin typeface="SimSun"/>
                <a:cs typeface="SimSu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SimSun"/>
                <a:cs typeface="SimSun"/>
              </a:rPr>
              <a:t>（“FCPA”）</a:t>
            </a:r>
            <a:r>
              <a:rPr sz="2400" b="1" spc="5" dirty="0">
                <a:solidFill>
                  <a:srgbClr val="C00000"/>
                </a:solidFill>
                <a:latin typeface="SimSun"/>
                <a:cs typeface="SimSu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SimSun"/>
                <a:cs typeface="SimSun"/>
              </a:rPr>
              <a:t>培训</a:t>
            </a:r>
            <a:endParaRPr sz="2400" dirty="0">
              <a:latin typeface="SimSun"/>
              <a:cs typeface="SimSu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2E9A7-DB2D-4993-A0AF-616993C95C14}"/>
              </a:ext>
            </a:extLst>
          </p:cNvPr>
          <p:cNvSpPr txBox="1"/>
          <p:nvPr/>
        </p:nvSpPr>
        <p:spPr>
          <a:xfrm>
            <a:off x="4267200" y="632460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截至2021年6月更新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945" y="3816006"/>
            <a:ext cx="7924038" cy="21304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0945" y="1366900"/>
            <a:ext cx="7924038" cy="21304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10945" y="1366900"/>
            <a:ext cx="7924165" cy="2130425"/>
          </a:xfrm>
          <a:prstGeom prst="rect">
            <a:avLst/>
          </a:prstGeom>
          <a:ln w="9525">
            <a:solidFill>
              <a:srgbClr val="A4A4A4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Times New Roman"/>
              <a:cs typeface="Times New Roman"/>
            </a:endParaRPr>
          </a:p>
          <a:p>
            <a:pPr marL="3319779" marR="128905">
              <a:lnSpc>
                <a:spcPct val="100000"/>
              </a:lnSpc>
            </a:pPr>
            <a:r>
              <a:rPr sz="1600" b="1" spc="-5" dirty="0">
                <a:solidFill>
                  <a:srgbClr val="CC1543"/>
                </a:solidFill>
                <a:latin typeface="SimSun"/>
                <a:cs typeface="SimSun"/>
              </a:rPr>
              <a:t>规定：</a:t>
            </a:r>
            <a:r>
              <a:rPr sz="1600" spc="-5" dirty="0">
                <a:latin typeface="SimSun"/>
                <a:cs typeface="SimSun"/>
              </a:rPr>
              <a:t>要求个人和业务部门对所进</a:t>
            </a:r>
            <a:r>
              <a:rPr sz="1600" spc="5" dirty="0">
                <a:latin typeface="SimSun"/>
                <a:cs typeface="SimSun"/>
              </a:rPr>
              <a:t>行</a:t>
            </a:r>
            <a:r>
              <a:rPr sz="1600" spc="-5" dirty="0">
                <a:latin typeface="SimSun"/>
                <a:cs typeface="SimSun"/>
              </a:rPr>
              <a:t>的交</a:t>
            </a:r>
            <a:r>
              <a:rPr sz="1600" spc="5" dirty="0">
                <a:latin typeface="SimSun"/>
                <a:cs typeface="SimSun"/>
              </a:rPr>
              <a:t>易</a:t>
            </a:r>
            <a:r>
              <a:rPr sz="1600" spc="-5" dirty="0">
                <a:latin typeface="SimSun"/>
                <a:cs typeface="SimSun"/>
              </a:rPr>
              <a:t>保留准 确而完整的记录</a:t>
            </a:r>
            <a:endParaRPr sz="1600">
              <a:latin typeface="SimSun"/>
              <a:cs typeface="SimSun"/>
            </a:endParaRPr>
          </a:p>
          <a:p>
            <a:pPr marL="3319779">
              <a:lnSpc>
                <a:spcPct val="100000"/>
              </a:lnSpc>
              <a:spcBef>
                <a:spcPts val="385"/>
              </a:spcBef>
            </a:pPr>
            <a:r>
              <a:rPr sz="1600" b="1" spc="-5" dirty="0">
                <a:solidFill>
                  <a:srgbClr val="CC1543"/>
                </a:solidFill>
                <a:latin typeface="SimSun"/>
                <a:cs typeface="SimSun"/>
              </a:rPr>
              <a:t>遵守方法：</a:t>
            </a:r>
            <a:r>
              <a:rPr sz="1600" spc="-5" dirty="0">
                <a:latin typeface="SimSun"/>
                <a:cs typeface="SimSun"/>
              </a:rPr>
              <a:t>MTS</a:t>
            </a:r>
            <a:r>
              <a:rPr sz="1600" spc="-10" dirty="0">
                <a:latin typeface="SimSun"/>
                <a:cs typeface="SimSun"/>
              </a:rPr>
              <a:t> 必须保留准确反映公司交易内容的</a:t>
            </a:r>
            <a:endParaRPr sz="1600">
              <a:latin typeface="SimSun"/>
              <a:cs typeface="SimSun"/>
            </a:endParaRPr>
          </a:p>
          <a:p>
            <a:pPr marL="3319779">
              <a:lnSpc>
                <a:spcPct val="100000"/>
              </a:lnSpc>
            </a:pPr>
            <a:r>
              <a:rPr sz="1600" spc="-5" dirty="0">
                <a:latin typeface="SimSun"/>
                <a:cs typeface="SimSun"/>
              </a:rPr>
              <a:t>账簿和记录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0945" y="3816006"/>
            <a:ext cx="7924165" cy="2130425"/>
          </a:xfrm>
          <a:prstGeom prst="rect">
            <a:avLst/>
          </a:prstGeom>
          <a:ln w="9525">
            <a:solidFill>
              <a:srgbClr val="A4A4A4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Times New Roman"/>
              <a:cs typeface="Times New Roman"/>
            </a:endParaRPr>
          </a:p>
          <a:p>
            <a:pPr marL="265430">
              <a:lnSpc>
                <a:spcPct val="100000"/>
              </a:lnSpc>
            </a:pPr>
            <a:r>
              <a:rPr sz="1600" b="1" spc="-5" dirty="0">
                <a:solidFill>
                  <a:srgbClr val="CC1543"/>
                </a:solidFill>
                <a:latin typeface="SimSun"/>
                <a:cs typeface="SimSun"/>
              </a:rPr>
              <a:t>规定：</a:t>
            </a:r>
            <a:r>
              <a:rPr sz="1600" spc="-5" dirty="0">
                <a:latin typeface="SimSun"/>
                <a:cs typeface="SimSun"/>
              </a:rPr>
              <a:t>禁止个人和业务部门故意不</a:t>
            </a:r>
            <a:r>
              <a:rPr sz="1600" spc="5" dirty="0">
                <a:latin typeface="SimSun"/>
                <a:cs typeface="SimSun"/>
              </a:rPr>
              <a:t>实</a:t>
            </a:r>
            <a:r>
              <a:rPr sz="1600" spc="-5" dirty="0">
                <a:latin typeface="SimSun"/>
                <a:cs typeface="SimSun"/>
              </a:rPr>
              <a:t>施内</a:t>
            </a:r>
            <a:r>
              <a:rPr sz="1600" spc="5" dirty="0">
                <a:latin typeface="SimSun"/>
                <a:cs typeface="SimSun"/>
              </a:rPr>
              <a:t>部</a:t>
            </a:r>
            <a:r>
              <a:rPr sz="1600" spc="-5" dirty="0">
                <a:latin typeface="SimSun"/>
                <a:cs typeface="SimSun"/>
              </a:rPr>
              <a:t>控制</a:t>
            </a:r>
            <a:endParaRPr sz="1600">
              <a:latin typeface="SimSun"/>
              <a:cs typeface="SimSun"/>
            </a:endParaRPr>
          </a:p>
          <a:p>
            <a:pPr marL="265430" marR="2983230">
              <a:lnSpc>
                <a:spcPct val="100000"/>
              </a:lnSpc>
              <a:spcBef>
                <a:spcPts val="670"/>
              </a:spcBef>
            </a:pPr>
            <a:r>
              <a:rPr sz="1600" b="1" spc="-5" dirty="0">
                <a:solidFill>
                  <a:srgbClr val="CC1543"/>
                </a:solidFill>
                <a:latin typeface="SimSun"/>
                <a:cs typeface="SimSun"/>
              </a:rPr>
              <a:t>遵守</a:t>
            </a:r>
            <a:r>
              <a:rPr sz="1600" b="1" dirty="0">
                <a:solidFill>
                  <a:srgbClr val="CC1543"/>
                </a:solidFill>
                <a:latin typeface="SimSun"/>
                <a:cs typeface="SimSun"/>
              </a:rPr>
              <a:t>：</a:t>
            </a:r>
            <a:r>
              <a:rPr sz="1600" dirty="0">
                <a:latin typeface="SimSun"/>
                <a:cs typeface="SimSun"/>
              </a:rPr>
              <a:t>MTS</a:t>
            </a:r>
            <a:r>
              <a:rPr sz="1600" spc="-15" dirty="0">
                <a:latin typeface="SimSun"/>
                <a:cs typeface="SimSun"/>
              </a:rPr>
              <a:t> </a:t>
            </a:r>
            <a:r>
              <a:rPr sz="1600" spc="-5" dirty="0">
                <a:latin typeface="SimSun"/>
                <a:cs typeface="SimSun"/>
              </a:rPr>
              <a:t>必须维持</a:t>
            </a:r>
            <a:r>
              <a:rPr sz="1600" spc="-10" dirty="0">
                <a:latin typeface="SimSun"/>
                <a:cs typeface="SimSun"/>
              </a:rPr>
              <a:t> </a:t>
            </a:r>
            <a:r>
              <a:rPr sz="1600" spc="-5" dirty="0">
                <a:latin typeface="SimSun"/>
                <a:cs typeface="SimSun"/>
              </a:rPr>
              <a:t>一种内部会计控制系统，以确 保准确报告交易情况，并设计和维</a:t>
            </a:r>
            <a:r>
              <a:rPr sz="1600" spc="5" dirty="0">
                <a:latin typeface="SimSun"/>
                <a:cs typeface="SimSun"/>
              </a:rPr>
              <a:t>持</a:t>
            </a:r>
            <a:r>
              <a:rPr sz="1600" spc="-5" dirty="0">
                <a:latin typeface="SimSun"/>
                <a:cs typeface="SimSun"/>
              </a:rPr>
              <a:t>资产</a:t>
            </a:r>
            <a:r>
              <a:rPr sz="1600" spc="5" dirty="0">
                <a:latin typeface="SimSun"/>
                <a:cs typeface="SimSun"/>
              </a:rPr>
              <a:t>保</a:t>
            </a:r>
            <a:r>
              <a:rPr sz="1600" spc="-5" dirty="0">
                <a:latin typeface="SimSun"/>
                <a:cs typeface="SimSun"/>
              </a:rPr>
              <a:t>护措</a:t>
            </a:r>
            <a:r>
              <a:rPr sz="1600" spc="10" dirty="0">
                <a:latin typeface="SimSun"/>
                <a:cs typeface="SimSun"/>
              </a:rPr>
              <a:t>施</a:t>
            </a:r>
            <a:r>
              <a:rPr sz="1600" spc="-5" dirty="0">
                <a:latin typeface="SimSun"/>
                <a:cs typeface="SimSun"/>
              </a:rPr>
              <a:t>。</a:t>
            </a:r>
            <a:endParaRPr sz="1600">
              <a:latin typeface="SimSun"/>
              <a:cs typeface="SimSu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65924" y="1469707"/>
            <a:ext cx="2915920" cy="1915160"/>
            <a:chOff x="865924" y="1469707"/>
            <a:chExt cx="2915920" cy="19151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5449" y="1479168"/>
              <a:ext cx="2896743" cy="189560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70686" y="1474469"/>
              <a:ext cx="2906395" cy="1905635"/>
            </a:xfrm>
            <a:custGeom>
              <a:avLst/>
              <a:gdLst/>
              <a:ahLst/>
              <a:cxnLst/>
              <a:rect l="l" t="t" r="r" b="b"/>
              <a:pathLst>
                <a:path w="2906395" h="1905635">
                  <a:moveTo>
                    <a:pt x="0" y="1905127"/>
                  </a:moveTo>
                  <a:lnTo>
                    <a:pt x="2906268" y="1905127"/>
                  </a:lnTo>
                  <a:lnTo>
                    <a:pt x="2906268" y="0"/>
                  </a:lnTo>
                  <a:lnTo>
                    <a:pt x="0" y="0"/>
                  </a:lnTo>
                  <a:lnTo>
                    <a:pt x="0" y="1905127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40729" y="3938498"/>
            <a:ext cx="2621026" cy="190423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34441" y="324103"/>
            <a:ext cx="3088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准确记录以及内部控制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dirty="0"/>
              <a:t>企</a:t>
            </a:r>
            <a:r>
              <a:rPr spc="-200" dirty="0"/>
              <a:t> </a:t>
            </a:r>
            <a:r>
              <a:rPr dirty="0"/>
              <a:t>业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机密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A0328E-95BB-4F40-8DAA-BA6AF20CBF79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383" y="1233373"/>
            <a:ext cx="3555365" cy="1519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SimSun"/>
                <a:cs typeface="SimSun"/>
              </a:rPr>
              <a:t>透明</a:t>
            </a:r>
            <a:endParaRPr sz="20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1600" spc="-5" dirty="0">
                <a:latin typeface="SimSun"/>
                <a:cs typeface="SimSun"/>
              </a:rPr>
              <a:t>费用需要透明记录。您有责任确保：</a:t>
            </a:r>
            <a:endParaRPr sz="1600">
              <a:latin typeface="SimSun"/>
              <a:cs typeface="SimSun"/>
            </a:endParaRPr>
          </a:p>
          <a:p>
            <a:pPr>
              <a:lnSpc>
                <a:spcPct val="100000"/>
              </a:lnSpc>
            </a:pPr>
            <a:endParaRPr sz="1500">
              <a:latin typeface="SimSun"/>
              <a:cs typeface="SimSu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SimSun"/>
                <a:cs typeface="SimSun"/>
              </a:rPr>
              <a:t>保留任何出入款项以及其他所有重要</a:t>
            </a:r>
            <a:endParaRPr sz="1600">
              <a:latin typeface="SimSun"/>
              <a:cs typeface="SimSun"/>
            </a:endParaRPr>
          </a:p>
          <a:p>
            <a:pPr marL="299085">
              <a:lnSpc>
                <a:spcPct val="100000"/>
              </a:lnSpc>
            </a:pPr>
            <a:r>
              <a:rPr sz="1600" spc="-10" dirty="0">
                <a:latin typeface="SimSun"/>
                <a:cs typeface="SimSun"/>
              </a:rPr>
              <a:t>交易的</a:t>
            </a:r>
            <a:r>
              <a:rPr sz="1600" b="1" spc="-5" dirty="0">
                <a:latin typeface="SimSun"/>
                <a:cs typeface="SimSun"/>
              </a:rPr>
              <a:t>准确记</a:t>
            </a:r>
            <a:r>
              <a:rPr sz="1600" b="1" spc="-10" dirty="0">
                <a:latin typeface="SimSun"/>
                <a:cs typeface="SimSun"/>
              </a:rPr>
              <a:t>录</a:t>
            </a:r>
            <a:r>
              <a:rPr sz="1600" b="1" spc="-40" dirty="0">
                <a:latin typeface="SimSun"/>
                <a:cs typeface="SimSun"/>
              </a:rPr>
              <a:t> </a:t>
            </a:r>
            <a:r>
              <a:rPr sz="1600" spc="-5" dirty="0">
                <a:latin typeface="SimSun"/>
                <a:cs typeface="SimSun"/>
              </a:rPr>
              <a:t>。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4383" y="3946905"/>
            <a:ext cx="356806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SimSun"/>
                <a:cs typeface="SimSun"/>
              </a:rPr>
              <a:t>遵守</a:t>
            </a:r>
            <a:r>
              <a:rPr sz="1600" spc="-25" dirty="0">
                <a:latin typeface="SimSun"/>
                <a:cs typeface="SimSun"/>
              </a:rPr>
              <a:t> </a:t>
            </a:r>
            <a:r>
              <a:rPr sz="1600" dirty="0">
                <a:latin typeface="SimSun"/>
                <a:cs typeface="SimSun"/>
              </a:rPr>
              <a:t>MTS</a:t>
            </a:r>
            <a:r>
              <a:rPr sz="1600" spc="-25" dirty="0">
                <a:latin typeface="SimSun"/>
                <a:cs typeface="SimSun"/>
              </a:rPr>
              <a:t> </a:t>
            </a:r>
            <a:r>
              <a:rPr sz="1600" b="1" spc="-5" dirty="0">
                <a:latin typeface="SimSun"/>
                <a:cs typeface="SimSun"/>
              </a:rPr>
              <a:t>内部控</a:t>
            </a:r>
            <a:r>
              <a:rPr sz="1600" b="1" spc="-15" dirty="0">
                <a:latin typeface="SimSun"/>
                <a:cs typeface="SimSun"/>
              </a:rPr>
              <a:t>制</a:t>
            </a:r>
            <a:r>
              <a:rPr sz="1600" b="1" spc="10" dirty="0">
                <a:latin typeface="SimSun"/>
                <a:cs typeface="SimSun"/>
              </a:rPr>
              <a:t> </a:t>
            </a:r>
            <a:r>
              <a:rPr sz="1600" spc="-5" dirty="0">
                <a:latin typeface="SimSun"/>
                <a:cs typeface="SimSun"/>
              </a:rPr>
              <a:t>，确保所有款项 得到诚实描述</a:t>
            </a:r>
            <a:r>
              <a:rPr sz="1600" dirty="0">
                <a:latin typeface="SimSun"/>
                <a:cs typeface="SimSun"/>
              </a:rPr>
              <a:t>，MTS</a:t>
            </a:r>
            <a:r>
              <a:rPr sz="1600" spc="-60" dirty="0">
                <a:latin typeface="SimSun"/>
                <a:cs typeface="SimSun"/>
              </a:rPr>
              <a:t> </a:t>
            </a:r>
            <a:r>
              <a:rPr sz="1600" spc="-5" dirty="0">
                <a:latin typeface="SimSun"/>
                <a:cs typeface="SimSun"/>
              </a:rPr>
              <a:t>公司款项未用于 非法用途。</a:t>
            </a:r>
            <a:endParaRPr sz="16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Wingdings"/>
              <a:buChar char=""/>
            </a:pPr>
            <a:endParaRPr sz="1450">
              <a:latin typeface="SimSun"/>
              <a:cs typeface="SimSu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SimSun"/>
                <a:cs typeface="SimSun"/>
              </a:rPr>
              <a:t>报告内部控制潜在违规现象</a:t>
            </a:r>
            <a:r>
              <a:rPr sz="1400" dirty="0">
                <a:latin typeface="SimSun"/>
                <a:cs typeface="SimSun"/>
              </a:rPr>
              <a:t>。</a:t>
            </a:r>
            <a:endParaRPr sz="1400">
              <a:latin typeface="SimSun"/>
              <a:cs typeface="SimSu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91189" y="1354137"/>
            <a:ext cx="4152900" cy="2054225"/>
            <a:chOff x="4691189" y="1354137"/>
            <a:chExt cx="4152900" cy="20542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95952" y="1358900"/>
              <a:ext cx="4143248" cy="20447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695952" y="1358900"/>
              <a:ext cx="4143375" cy="2044700"/>
            </a:xfrm>
            <a:custGeom>
              <a:avLst/>
              <a:gdLst/>
              <a:ahLst/>
              <a:cxnLst/>
              <a:rect l="l" t="t" r="r" b="b"/>
              <a:pathLst>
                <a:path w="4143375" h="2044700">
                  <a:moveTo>
                    <a:pt x="0" y="340740"/>
                  </a:moveTo>
                  <a:lnTo>
                    <a:pt x="3112" y="294498"/>
                  </a:lnTo>
                  <a:lnTo>
                    <a:pt x="12179" y="250148"/>
                  </a:lnTo>
                  <a:lnTo>
                    <a:pt x="26793" y="208097"/>
                  </a:lnTo>
                  <a:lnTo>
                    <a:pt x="46547" y="168750"/>
                  </a:lnTo>
                  <a:lnTo>
                    <a:pt x="71036" y="132512"/>
                  </a:lnTo>
                  <a:lnTo>
                    <a:pt x="99853" y="99790"/>
                  </a:lnTo>
                  <a:lnTo>
                    <a:pt x="132591" y="70989"/>
                  </a:lnTo>
                  <a:lnTo>
                    <a:pt x="168844" y="46514"/>
                  </a:lnTo>
                  <a:lnTo>
                    <a:pt x="208204" y="26773"/>
                  </a:lnTo>
                  <a:lnTo>
                    <a:pt x="250266" y="12169"/>
                  </a:lnTo>
                  <a:lnTo>
                    <a:pt x="294623" y="3110"/>
                  </a:lnTo>
                  <a:lnTo>
                    <a:pt x="340868" y="0"/>
                  </a:lnTo>
                  <a:lnTo>
                    <a:pt x="3802506" y="0"/>
                  </a:lnTo>
                  <a:lnTo>
                    <a:pt x="3848749" y="3110"/>
                  </a:lnTo>
                  <a:lnTo>
                    <a:pt x="3893099" y="12169"/>
                  </a:lnTo>
                  <a:lnTo>
                    <a:pt x="3935150" y="26773"/>
                  </a:lnTo>
                  <a:lnTo>
                    <a:pt x="3974497" y="46514"/>
                  </a:lnTo>
                  <a:lnTo>
                    <a:pt x="4010735" y="70989"/>
                  </a:lnTo>
                  <a:lnTo>
                    <a:pt x="4043457" y="99790"/>
                  </a:lnTo>
                  <a:lnTo>
                    <a:pt x="4072258" y="132512"/>
                  </a:lnTo>
                  <a:lnTo>
                    <a:pt x="4096733" y="168750"/>
                  </a:lnTo>
                  <a:lnTo>
                    <a:pt x="4116474" y="208097"/>
                  </a:lnTo>
                  <a:lnTo>
                    <a:pt x="4131078" y="250148"/>
                  </a:lnTo>
                  <a:lnTo>
                    <a:pt x="4140137" y="294498"/>
                  </a:lnTo>
                  <a:lnTo>
                    <a:pt x="4143248" y="340740"/>
                  </a:lnTo>
                  <a:lnTo>
                    <a:pt x="4143248" y="1703959"/>
                  </a:lnTo>
                  <a:lnTo>
                    <a:pt x="4140137" y="1750201"/>
                  </a:lnTo>
                  <a:lnTo>
                    <a:pt x="4131078" y="1794551"/>
                  </a:lnTo>
                  <a:lnTo>
                    <a:pt x="4116474" y="1836602"/>
                  </a:lnTo>
                  <a:lnTo>
                    <a:pt x="4096733" y="1875949"/>
                  </a:lnTo>
                  <a:lnTo>
                    <a:pt x="4072258" y="1912187"/>
                  </a:lnTo>
                  <a:lnTo>
                    <a:pt x="4043457" y="1944909"/>
                  </a:lnTo>
                  <a:lnTo>
                    <a:pt x="4010735" y="1973710"/>
                  </a:lnTo>
                  <a:lnTo>
                    <a:pt x="3974497" y="1998185"/>
                  </a:lnTo>
                  <a:lnTo>
                    <a:pt x="3935150" y="2017926"/>
                  </a:lnTo>
                  <a:lnTo>
                    <a:pt x="3893099" y="2032530"/>
                  </a:lnTo>
                  <a:lnTo>
                    <a:pt x="3848749" y="2041589"/>
                  </a:lnTo>
                  <a:lnTo>
                    <a:pt x="3802506" y="2044700"/>
                  </a:lnTo>
                  <a:lnTo>
                    <a:pt x="340868" y="2044700"/>
                  </a:lnTo>
                  <a:lnTo>
                    <a:pt x="294623" y="2041589"/>
                  </a:lnTo>
                  <a:lnTo>
                    <a:pt x="250266" y="2032530"/>
                  </a:lnTo>
                  <a:lnTo>
                    <a:pt x="208204" y="2017926"/>
                  </a:lnTo>
                  <a:lnTo>
                    <a:pt x="168844" y="1998185"/>
                  </a:lnTo>
                  <a:lnTo>
                    <a:pt x="132591" y="1973710"/>
                  </a:lnTo>
                  <a:lnTo>
                    <a:pt x="99853" y="1944909"/>
                  </a:lnTo>
                  <a:lnTo>
                    <a:pt x="71036" y="1912187"/>
                  </a:lnTo>
                  <a:lnTo>
                    <a:pt x="46547" y="1875949"/>
                  </a:lnTo>
                  <a:lnTo>
                    <a:pt x="26793" y="1836602"/>
                  </a:lnTo>
                  <a:lnTo>
                    <a:pt x="12179" y="1794551"/>
                  </a:lnTo>
                  <a:lnTo>
                    <a:pt x="3112" y="1750201"/>
                  </a:lnTo>
                  <a:lnTo>
                    <a:pt x="0" y="1703959"/>
                  </a:lnTo>
                  <a:lnTo>
                    <a:pt x="0" y="340740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875403" y="1553108"/>
            <a:ext cx="3759200" cy="15500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SimSun"/>
                <a:cs typeface="SimSun"/>
              </a:rPr>
              <a:t>准确记录指</a:t>
            </a:r>
            <a:r>
              <a:rPr sz="1600" b="1" u="sng" spc="-15" dirty="0">
                <a:uFill>
                  <a:solidFill>
                    <a:srgbClr val="000000"/>
                  </a:solidFill>
                </a:uFill>
                <a:latin typeface="SimSun"/>
                <a:cs typeface="SimSun"/>
              </a:rPr>
              <a:t>：</a:t>
            </a:r>
            <a:endParaRPr sz="1600">
              <a:latin typeface="SimSun"/>
              <a:cs typeface="SimSun"/>
            </a:endParaRPr>
          </a:p>
          <a:p>
            <a:pPr marL="299085" marR="5080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SimSun"/>
                <a:cs typeface="SimSun"/>
              </a:rPr>
              <a:t>准确的交易记录（如金额、业务目</a:t>
            </a:r>
            <a:r>
              <a:rPr sz="1600" spc="5" dirty="0">
                <a:latin typeface="SimSun"/>
                <a:cs typeface="SimSun"/>
              </a:rPr>
              <a:t>的</a:t>
            </a:r>
            <a:r>
              <a:rPr sz="1600" spc="-5" dirty="0">
                <a:latin typeface="SimSun"/>
                <a:cs typeface="SimSun"/>
              </a:rPr>
              <a:t>、 涉及的实体</a:t>
            </a:r>
            <a:r>
              <a:rPr sz="1600" dirty="0">
                <a:latin typeface="SimSun"/>
                <a:cs typeface="SimSun"/>
              </a:rPr>
              <a:t>/</a:t>
            </a:r>
            <a:r>
              <a:rPr sz="1600" spc="-5" dirty="0">
                <a:latin typeface="SimSun"/>
                <a:cs typeface="SimSun"/>
              </a:rPr>
              <a:t>个人）</a:t>
            </a:r>
            <a:endParaRPr sz="1600">
              <a:latin typeface="SimSun"/>
              <a:cs typeface="SimSun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SimSun"/>
                <a:cs typeface="SimSun"/>
              </a:rPr>
              <a:t>充分的证明文件</a:t>
            </a:r>
            <a:endParaRPr sz="1600">
              <a:latin typeface="SimSun"/>
              <a:cs typeface="SimSun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SimSun"/>
                <a:cs typeface="SimSun"/>
              </a:rPr>
              <a:t>披露并记录所有资金和账目</a:t>
            </a:r>
            <a:endParaRPr sz="1600">
              <a:latin typeface="SimSun"/>
              <a:cs typeface="SimSu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70362" y="2179637"/>
            <a:ext cx="346075" cy="403225"/>
            <a:chOff x="4170362" y="2179637"/>
            <a:chExt cx="346075" cy="40322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5125" y="2184400"/>
              <a:ext cx="336550" cy="3937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175125" y="2184400"/>
              <a:ext cx="336550" cy="393700"/>
            </a:xfrm>
            <a:custGeom>
              <a:avLst/>
              <a:gdLst/>
              <a:ahLst/>
              <a:cxnLst/>
              <a:rect l="l" t="t" r="r" b="b"/>
              <a:pathLst>
                <a:path w="336550" h="393700">
                  <a:moveTo>
                    <a:pt x="0" y="98425"/>
                  </a:moveTo>
                  <a:lnTo>
                    <a:pt x="168275" y="98425"/>
                  </a:lnTo>
                  <a:lnTo>
                    <a:pt x="168275" y="0"/>
                  </a:lnTo>
                  <a:lnTo>
                    <a:pt x="336550" y="196850"/>
                  </a:lnTo>
                  <a:lnTo>
                    <a:pt x="168275" y="393700"/>
                  </a:lnTo>
                  <a:lnTo>
                    <a:pt x="168275" y="295275"/>
                  </a:lnTo>
                  <a:lnTo>
                    <a:pt x="0" y="295275"/>
                  </a:lnTo>
                  <a:lnTo>
                    <a:pt x="0" y="98425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691189" y="3741737"/>
            <a:ext cx="4152900" cy="2054225"/>
            <a:chOff x="4691189" y="3741737"/>
            <a:chExt cx="4152900" cy="205422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95952" y="3746500"/>
              <a:ext cx="4143248" cy="20447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695952" y="3746500"/>
              <a:ext cx="4143375" cy="2044700"/>
            </a:xfrm>
            <a:custGeom>
              <a:avLst/>
              <a:gdLst/>
              <a:ahLst/>
              <a:cxnLst/>
              <a:rect l="l" t="t" r="r" b="b"/>
              <a:pathLst>
                <a:path w="4143375" h="2044700">
                  <a:moveTo>
                    <a:pt x="0" y="340741"/>
                  </a:moveTo>
                  <a:lnTo>
                    <a:pt x="3112" y="294498"/>
                  </a:lnTo>
                  <a:lnTo>
                    <a:pt x="12179" y="250148"/>
                  </a:lnTo>
                  <a:lnTo>
                    <a:pt x="26793" y="208097"/>
                  </a:lnTo>
                  <a:lnTo>
                    <a:pt x="46547" y="168750"/>
                  </a:lnTo>
                  <a:lnTo>
                    <a:pt x="71036" y="132512"/>
                  </a:lnTo>
                  <a:lnTo>
                    <a:pt x="99853" y="99790"/>
                  </a:lnTo>
                  <a:lnTo>
                    <a:pt x="132591" y="70989"/>
                  </a:lnTo>
                  <a:lnTo>
                    <a:pt x="168844" y="46514"/>
                  </a:lnTo>
                  <a:lnTo>
                    <a:pt x="208204" y="26773"/>
                  </a:lnTo>
                  <a:lnTo>
                    <a:pt x="250266" y="12169"/>
                  </a:lnTo>
                  <a:lnTo>
                    <a:pt x="294623" y="3110"/>
                  </a:lnTo>
                  <a:lnTo>
                    <a:pt x="340868" y="0"/>
                  </a:lnTo>
                  <a:lnTo>
                    <a:pt x="3802506" y="0"/>
                  </a:lnTo>
                  <a:lnTo>
                    <a:pt x="3848749" y="3110"/>
                  </a:lnTo>
                  <a:lnTo>
                    <a:pt x="3893099" y="12169"/>
                  </a:lnTo>
                  <a:lnTo>
                    <a:pt x="3935150" y="26773"/>
                  </a:lnTo>
                  <a:lnTo>
                    <a:pt x="3974497" y="46514"/>
                  </a:lnTo>
                  <a:lnTo>
                    <a:pt x="4010735" y="70989"/>
                  </a:lnTo>
                  <a:lnTo>
                    <a:pt x="4043457" y="99790"/>
                  </a:lnTo>
                  <a:lnTo>
                    <a:pt x="4072258" y="132512"/>
                  </a:lnTo>
                  <a:lnTo>
                    <a:pt x="4096733" y="168750"/>
                  </a:lnTo>
                  <a:lnTo>
                    <a:pt x="4116474" y="208097"/>
                  </a:lnTo>
                  <a:lnTo>
                    <a:pt x="4131078" y="250148"/>
                  </a:lnTo>
                  <a:lnTo>
                    <a:pt x="4140137" y="294498"/>
                  </a:lnTo>
                  <a:lnTo>
                    <a:pt x="4143248" y="340741"/>
                  </a:lnTo>
                  <a:lnTo>
                    <a:pt x="4143248" y="1703959"/>
                  </a:lnTo>
                  <a:lnTo>
                    <a:pt x="4140137" y="1750190"/>
                  </a:lnTo>
                  <a:lnTo>
                    <a:pt x="4131078" y="1794533"/>
                  </a:lnTo>
                  <a:lnTo>
                    <a:pt x="4116474" y="1836581"/>
                  </a:lnTo>
                  <a:lnTo>
                    <a:pt x="4096733" y="1875927"/>
                  </a:lnTo>
                  <a:lnTo>
                    <a:pt x="4072258" y="1912165"/>
                  </a:lnTo>
                  <a:lnTo>
                    <a:pt x="4043457" y="1944890"/>
                  </a:lnTo>
                  <a:lnTo>
                    <a:pt x="4010735" y="1973695"/>
                  </a:lnTo>
                  <a:lnTo>
                    <a:pt x="3974497" y="1998173"/>
                  </a:lnTo>
                  <a:lnTo>
                    <a:pt x="3935150" y="2017919"/>
                  </a:lnTo>
                  <a:lnTo>
                    <a:pt x="3893099" y="2032526"/>
                  </a:lnTo>
                  <a:lnTo>
                    <a:pt x="3848749" y="2041588"/>
                  </a:lnTo>
                  <a:lnTo>
                    <a:pt x="3802506" y="2044700"/>
                  </a:lnTo>
                  <a:lnTo>
                    <a:pt x="340868" y="2044700"/>
                  </a:lnTo>
                  <a:lnTo>
                    <a:pt x="294623" y="2041588"/>
                  </a:lnTo>
                  <a:lnTo>
                    <a:pt x="250266" y="2032526"/>
                  </a:lnTo>
                  <a:lnTo>
                    <a:pt x="208204" y="2017919"/>
                  </a:lnTo>
                  <a:lnTo>
                    <a:pt x="168844" y="1998173"/>
                  </a:lnTo>
                  <a:lnTo>
                    <a:pt x="132591" y="1973695"/>
                  </a:lnTo>
                  <a:lnTo>
                    <a:pt x="99853" y="1944890"/>
                  </a:lnTo>
                  <a:lnTo>
                    <a:pt x="71036" y="1912165"/>
                  </a:lnTo>
                  <a:lnTo>
                    <a:pt x="46547" y="1875927"/>
                  </a:lnTo>
                  <a:lnTo>
                    <a:pt x="26793" y="1836581"/>
                  </a:lnTo>
                  <a:lnTo>
                    <a:pt x="12179" y="1794533"/>
                  </a:lnTo>
                  <a:lnTo>
                    <a:pt x="3112" y="1750190"/>
                  </a:lnTo>
                  <a:lnTo>
                    <a:pt x="0" y="1703959"/>
                  </a:lnTo>
                  <a:lnTo>
                    <a:pt x="0" y="340741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75403" y="3911346"/>
            <a:ext cx="1731010" cy="1686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SimSun"/>
                <a:cs typeface="SimSun"/>
              </a:rPr>
              <a:t>内部控制指</a:t>
            </a:r>
            <a:r>
              <a:rPr sz="1600" b="1" u="sng" spc="-15" dirty="0">
                <a:uFill>
                  <a:solidFill>
                    <a:srgbClr val="000000"/>
                  </a:solidFill>
                </a:uFill>
                <a:latin typeface="SimSun"/>
                <a:cs typeface="SimSun"/>
              </a:rPr>
              <a:t>：</a:t>
            </a:r>
            <a:endParaRPr sz="16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SimSun"/>
              <a:cs typeface="SimSu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SimSun"/>
                <a:cs typeface="SimSun"/>
              </a:rPr>
              <a:t>必要的交易批准</a:t>
            </a:r>
            <a:endParaRPr sz="16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400">
              <a:latin typeface="SimSun"/>
              <a:cs typeface="SimSu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SimSun"/>
                <a:cs typeface="SimSun"/>
              </a:rPr>
              <a:t>资产的经管责任</a:t>
            </a:r>
            <a:endParaRPr sz="16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400">
              <a:latin typeface="SimSun"/>
              <a:cs typeface="SimSu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SimSun"/>
                <a:cs typeface="SimSun"/>
              </a:rPr>
              <a:t>预防与检测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34441" y="324103"/>
            <a:ext cx="3088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准确记录以及内部控制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4170362" y="4087177"/>
            <a:ext cx="346075" cy="403225"/>
            <a:chOff x="4170362" y="4087177"/>
            <a:chExt cx="346075" cy="403225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75125" y="4091940"/>
              <a:ext cx="336550" cy="3937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175125" y="4091940"/>
              <a:ext cx="336550" cy="393700"/>
            </a:xfrm>
            <a:custGeom>
              <a:avLst/>
              <a:gdLst/>
              <a:ahLst/>
              <a:cxnLst/>
              <a:rect l="l" t="t" r="r" b="b"/>
              <a:pathLst>
                <a:path w="336550" h="393700">
                  <a:moveTo>
                    <a:pt x="0" y="98425"/>
                  </a:moveTo>
                  <a:lnTo>
                    <a:pt x="168275" y="98425"/>
                  </a:lnTo>
                  <a:lnTo>
                    <a:pt x="168275" y="0"/>
                  </a:lnTo>
                  <a:lnTo>
                    <a:pt x="336550" y="196850"/>
                  </a:lnTo>
                  <a:lnTo>
                    <a:pt x="168275" y="393700"/>
                  </a:lnTo>
                  <a:lnTo>
                    <a:pt x="168275" y="295275"/>
                  </a:lnTo>
                  <a:lnTo>
                    <a:pt x="0" y="295275"/>
                  </a:lnTo>
                  <a:lnTo>
                    <a:pt x="0" y="98425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dirty="0"/>
              <a:t>企</a:t>
            </a:r>
            <a:r>
              <a:rPr spc="-200" dirty="0"/>
              <a:t> </a:t>
            </a:r>
            <a:r>
              <a:rPr dirty="0"/>
              <a:t>业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机密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C520E6-F225-4E54-B0AF-0E1942326420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441" y="1242187"/>
            <a:ext cx="15621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C00000"/>
                </a:solidFill>
                <a:latin typeface="SimSun"/>
                <a:cs typeface="SimSun"/>
              </a:rPr>
              <a:t>违反政策示例</a:t>
            </a:r>
            <a:endParaRPr sz="2000">
              <a:latin typeface="SimSun"/>
              <a:cs typeface="SimSu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48360" y="1887347"/>
            <a:ext cx="5879465" cy="384175"/>
          </a:xfrm>
          <a:custGeom>
            <a:avLst/>
            <a:gdLst/>
            <a:ahLst/>
            <a:cxnLst/>
            <a:rect l="l" t="t" r="r" b="b"/>
            <a:pathLst>
              <a:path w="5879465" h="384175">
                <a:moveTo>
                  <a:pt x="5814948" y="0"/>
                </a:moveTo>
                <a:lnTo>
                  <a:pt x="63969" y="0"/>
                </a:lnTo>
                <a:lnTo>
                  <a:pt x="39069" y="5018"/>
                </a:lnTo>
                <a:lnTo>
                  <a:pt x="18735" y="18716"/>
                </a:lnTo>
                <a:lnTo>
                  <a:pt x="5026" y="39058"/>
                </a:lnTo>
                <a:lnTo>
                  <a:pt x="0" y="64007"/>
                </a:lnTo>
                <a:lnTo>
                  <a:pt x="0" y="319786"/>
                </a:lnTo>
                <a:lnTo>
                  <a:pt x="5026" y="344681"/>
                </a:lnTo>
                <a:lnTo>
                  <a:pt x="18735" y="365029"/>
                </a:lnTo>
                <a:lnTo>
                  <a:pt x="39069" y="378757"/>
                </a:lnTo>
                <a:lnTo>
                  <a:pt x="63969" y="383793"/>
                </a:lnTo>
                <a:lnTo>
                  <a:pt x="5814948" y="383793"/>
                </a:lnTo>
                <a:lnTo>
                  <a:pt x="5839898" y="378757"/>
                </a:lnTo>
                <a:lnTo>
                  <a:pt x="5860240" y="365029"/>
                </a:lnTo>
                <a:lnTo>
                  <a:pt x="5873938" y="344681"/>
                </a:lnTo>
                <a:lnTo>
                  <a:pt x="5878957" y="319786"/>
                </a:lnTo>
                <a:lnTo>
                  <a:pt x="5878957" y="64007"/>
                </a:lnTo>
                <a:lnTo>
                  <a:pt x="5873938" y="39058"/>
                </a:lnTo>
                <a:lnTo>
                  <a:pt x="5860240" y="18716"/>
                </a:lnTo>
                <a:lnTo>
                  <a:pt x="5839898" y="5018"/>
                </a:lnTo>
                <a:lnTo>
                  <a:pt x="581494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15734" y="1892365"/>
          <a:ext cx="8397874" cy="1025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8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6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7150">
                      <a:solidFill>
                        <a:srgbClr val="990000"/>
                      </a:solidFill>
                      <a:prstDash val="solid"/>
                    </a:lnR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ts val="880"/>
                        </a:lnSpc>
                        <a:spcBef>
                          <a:spcPts val="490"/>
                        </a:spcBef>
                      </a:pPr>
                      <a:r>
                        <a:rPr sz="1400" b="1" spc="10" dirty="0">
                          <a:solidFill>
                            <a:srgbClr val="C00000"/>
                          </a:solidFill>
                          <a:latin typeface="SimSun"/>
                          <a:cs typeface="SimSun"/>
                        </a:rPr>
                        <a:t>礼品和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SimSun"/>
                          <a:cs typeface="SimSun"/>
                        </a:rPr>
                        <a:t>娱</a:t>
                      </a:r>
                      <a:r>
                        <a:rPr sz="1400" b="1" spc="15" dirty="0">
                          <a:solidFill>
                            <a:srgbClr val="C00000"/>
                          </a:solidFill>
                          <a:latin typeface="SimSun"/>
                          <a:cs typeface="SimSun"/>
                        </a:rPr>
                        <a:t>乐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SimSun"/>
                          <a:cs typeface="SimSun"/>
                        </a:rPr>
                        <a:t>招待</a:t>
                      </a:r>
                      <a:endParaRPr sz="1400">
                        <a:latin typeface="SimSun"/>
                        <a:cs typeface="SimSun"/>
                      </a:endParaRPr>
                    </a:p>
                  </a:txBody>
                  <a:tcPr marL="0" marR="0" marT="62230" marB="0">
                    <a:lnL w="57150">
                      <a:solidFill>
                        <a:srgbClr val="990000"/>
                      </a:solidFill>
                      <a:prstDash val="solid"/>
                    </a:lnL>
                    <a:lnR w="57150">
                      <a:solidFill>
                        <a:srgbClr val="990000"/>
                      </a:solidFill>
                      <a:prstDash val="solid"/>
                    </a:lnR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990000"/>
                      </a:solidFill>
                      <a:prstDash val="solid"/>
                    </a:lnL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90000"/>
                      </a:solidFill>
                      <a:prstDash val="solid"/>
                    </a:lnL>
                    <a:lnR w="57150">
                      <a:solidFill>
                        <a:srgbClr val="990000"/>
                      </a:solidFill>
                      <a:prstDash val="solid"/>
                    </a:lnR>
                    <a:lnT w="28575">
                      <a:solidFill>
                        <a:srgbClr val="99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990000"/>
                      </a:solidFill>
                      <a:prstDash val="solid"/>
                    </a:lnL>
                    <a:lnR w="57150">
                      <a:solidFill>
                        <a:srgbClr val="990000"/>
                      </a:solidFill>
                      <a:prstDash val="solid"/>
                    </a:lnR>
                    <a:lnT w="28575">
                      <a:solidFill>
                        <a:srgbClr val="99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990000"/>
                      </a:solidFill>
                      <a:prstDash val="solid"/>
                    </a:lnL>
                    <a:lnR w="28575">
                      <a:solidFill>
                        <a:srgbClr val="990000"/>
                      </a:solidFill>
                      <a:prstDash val="solid"/>
                    </a:lnR>
                    <a:lnT w="28575">
                      <a:solidFill>
                        <a:srgbClr val="99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115">
                <a:tc gridSpan="3">
                  <a:txBody>
                    <a:bodyPr/>
                    <a:lstStyle/>
                    <a:p>
                      <a:pPr marL="765810" indent="-114935">
                        <a:lnSpc>
                          <a:spcPct val="100000"/>
                        </a:lnSpc>
                        <a:spcBef>
                          <a:spcPts val="610"/>
                        </a:spcBef>
                        <a:buChar char="•"/>
                        <a:tabLst>
                          <a:tab pos="766445" algn="l"/>
                        </a:tabLst>
                      </a:pPr>
                      <a:r>
                        <a:rPr sz="1400" dirty="0">
                          <a:latin typeface="SimSun"/>
                          <a:cs typeface="SimSun"/>
                        </a:rPr>
                        <a:t>费用报销单内无恰当说</a:t>
                      </a:r>
                      <a:r>
                        <a:rPr sz="1400" spc="-15" dirty="0">
                          <a:latin typeface="SimSun"/>
                          <a:cs typeface="SimSun"/>
                        </a:rPr>
                        <a:t>明</a:t>
                      </a:r>
                      <a:r>
                        <a:rPr sz="1400" dirty="0">
                          <a:latin typeface="SimSun"/>
                          <a:cs typeface="SimSun"/>
                        </a:rPr>
                        <a:t>（账</a:t>
                      </a:r>
                      <a:r>
                        <a:rPr sz="1400" spc="-10" dirty="0">
                          <a:latin typeface="SimSun"/>
                          <a:cs typeface="SimSun"/>
                        </a:rPr>
                        <a:t>目</a:t>
                      </a:r>
                      <a:r>
                        <a:rPr sz="1400" spc="5" dirty="0">
                          <a:latin typeface="SimSun"/>
                          <a:cs typeface="SimSun"/>
                        </a:rPr>
                        <a:t>/</a:t>
                      </a:r>
                      <a:r>
                        <a:rPr sz="1400" spc="-15" dirty="0">
                          <a:latin typeface="SimSun"/>
                          <a:cs typeface="SimSun"/>
                        </a:rPr>
                        <a:t>项</a:t>
                      </a:r>
                      <a:r>
                        <a:rPr sz="1400" dirty="0">
                          <a:latin typeface="SimSun"/>
                          <a:cs typeface="SimSun"/>
                        </a:rPr>
                        <a:t>目代</a:t>
                      </a:r>
                      <a:r>
                        <a:rPr sz="1400" spc="-15" dirty="0">
                          <a:latin typeface="SimSun"/>
                          <a:cs typeface="SimSun"/>
                        </a:rPr>
                        <a:t>码</a:t>
                      </a:r>
                      <a:r>
                        <a:rPr sz="1400" dirty="0">
                          <a:latin typeface="SimSun"/>
                          <a:cs typeface="SimSun"/>
                        </a:rPr>
                        <a:t>、</a:t>
                      </a:r>
                      <a:r>
                        <a:rPr sz="1400" spc="5" dirty="0">
                          <a:latin typeface="SimSun"/>
                          <a:cs typeface="SimSun"/>
                        </a:rPr>
                        <a:t> </a:t>
                      </a:r>
                      <a:r>
                        <a:rPr sz="1400" dirty="0">
                          <a:latin typeface="SimSun"/>
                          <a:cs typeface="SimSun"/>
                        </a:rPr>
                        <a:t>金额、业务用途、涉及实</a:t>
                      </a:r>
                      <a:r>
                        <a:rPr sz="1400" spc="-10" dirty="0">
                          <a:latin typeface="SimSun"/>
                          <a:cs typeface="SimSun"/>
                        </a:rPr>
                        <a:t>体</a:t>
                      </a:r>
                      <a:r>
                        <a:rPr sz="1400" spc="5" dirty="0">
                          <a:latin typeface="SimSun"/>
                          <a:cs typeface="SimSun"/>
                        </a:rPr>
                        <a:t>/</a:t>
                      </a:r>
                      <a:r>
                        <a:rPr sz="1400" spc="-15" dirty="0">
                          <a:latin typeface="SimSun"/>
                          <a:cs typeface="SimSun"/>
                        </a:rPr>
                        <a:t>个</a:t>
                      </a:r>
                      <a:r>
                        <a:rPr sz="1400" dirty="0">
                          <a:latin typeface="SimSun"/>
                          <a:cs typeface="SimSun"/>
                        </a:rPr>
                        <a:t>人等）</a:t>
                      </a:r>
                      <a:endParaRPr sz="1400">
                        <a:latin typeface="SimSun"/>
                        <a:cs typeface="SimSun"/>
                      </a:endParaRPr>
                    </a:p>
                    <a:p>
                      <a:pPr marL="765810" indent="-114935">
                        <a:lnSpc>
                          <a:spcPct val="100000"/>
                        </a:lnSpc>
                        <a:spcBef>
                          <a:spcPts val="225"/>
                        </a:spcBef>
                        <a:buChar char="•"/>
                        <a:tabLst>
                          <a:tab pos="766445" algn="l"/>
                        </a:tabLst>
                      </a:pPr>
                      <a:r>
                        <a:rPr sz="1400" dirty="0">
                          <a:latin typeface="SimSun"/>
                          <a:cs typeface="SimSun"/>
                        </a:rPr>
                        <a:t>费用报销单缺少证明文</a:t>
                      </a:r>
                      <a:r>
                        <a:rPr sz="1400" spc="-10" dirty="0">
                          <a:latin typeface="SimSun"/>
                          <a:cs typeface="SimSun"/>
                        </a:rPr>
                        <a:t>件</a:t>
                      </a:r>
                      <a:r>
                        <a:rPr sz="1400" spc="5" dirty="0">
                          <a:latin typeface="SimSun"/>
                          <a:cs typeface="SimSun"/>
                        </a:rPr>
                        <a:t>/</a:t>
                      </a:r>
                      <a:r>
                        <a:rPr sz="1400" spc="-15" dirty="0">
                          <a:latin typeface="SimSun"/>
                          <a:cs typeface="SimSun"/>
                        </a:rPr>
                        <a:t>收据</a:t>
                      </a:r>
                      <a:endParaRPr sz="1400">
                        <a:latin typeface="SimSun"/>
                        <a:cs typeface="SimSun"/>
                      </a:endParaRPr>
                    </a:p>
                  </a:txBody>
                  <a:tcPr marL="0" marR="0" marT="77470" marB="0">
                    <a:lnL w="28575">
                      <a:solidFill>
                        <a:srgbClr val="990000"/>
                      </a:solidFill>
                      <a:prstDash val="solid"/>
                    </a:lnL>
                    <a:lnR w="28575">
                      <a:solidFill>
                        <a:srgbClr val="990000"/>
                      </a:solidFill>
                      <a:prstDash val="solid"/>
                    </a:lnR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848360" y="2988945"/>
            <a:ext cx="5879465" cy="384175"/>
          </a:xfrm>
          <a:custGeom>
            <a:avLst/>
            <a:gdLst/>
            <a:ahLst/>
            <a:cxnLst/>
            <a:rect l="l" t="t" r="r" b="b"/>
            <a:pathLst>
              <a:path w="5879465" h="384175">
                <a:moveTo>
                  <a:pt x="5814948" y="0"/>
                </a:moveTo>
                <a:lnTo>
                  <a:pt x="63969" y="0"/>
                </a:lnTo>
                <a:lnTo>
                  <a:pt x="39069" y="5016"/>
                </a:lnTo>
                <a:lnTo>
                  <a:pt x="18735" y="18700"/>
                </a:lnTo>
                <a:lnTo>
                  <a:pt x="5026" y="39004"/>
                </a:lnTo>
                <a:lnTo>
                  <a:pt x="0" y="63880"/>
                </a:lnTo>
                <a:lnTo>
                  <a:pt x="0" y="319785"/>
                </a:lnTo>
                <a:lnTo>
                  <a:pt x="5026" y="344662"/>
                </a:lnTo>
                <a:lnTo>
                  <a:pt x="18735" y="364966"/>
                </a:lnTo>
                <a:lnTo>
                  <a:pt x="39069" y="378650"/>
                </a:lnTo>
                <a:lnTo>
                  <a:pt x="63969" y="383666"/>
                </a:lnTo>
                <a:lnTo>
                  <a:pt x="5814948" y="383666"/>
                </a:lnTo>
                <a:lnTo>
                  <a:pt x="5839898" y="378650"/>
                </a:lnTo>
                <a:lnTo>
                  <a:pt x="5860240" y="364966"/>
                </a:lnTo>
                <a:lnTo>
                  <a:pt x="5873938" y="344662"/>
                </a:lnTo>
                <a:lnTo>
                  <a:pt x="5878957" y="319785"/>
                </a:lnTo>
                <a:lnTo>
                  <a:pt x="5878957" y="63880"/>
                </a:lnTo>
                <a:lnTo>
                  <a:pt x="5873938" y="39004"/>
                </a:lnTo>
                <a:lnTo>
                  <a:pt x="5860240" y="18700"/>
                </a:lnTo>
                <a:lnTo>
                  <a:pt x="5839898" y="5016"/>
                </a:lnTo>
                <a:lnTo>
                  <a:pt x="581494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15734" y="3007645"/>
          <a:ext cx="8397874" cy="1011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8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7150">
                      <a:solidFill>
                        <a:srgbClr val="990000"/>
                      </a:solidFill>
                      <a:prstDash val="solid"/>
                    </a:lnR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ts val="875"/>
                        </a:lnSpc>
                        <a:spcBef>
                          <a:spcPts val="385"/>
                        </a:spcBef>
                      </a:pPr>
                      <a:r>
                        <a:rPr sz="1400" b="1" spc="10" dirty="0">
                          <a:solidFill>
                            <a:srgbClr val="C00000"/>
                          </a:solidFill>
                          <a:latin typeface="SimSun"/>
                          <a:cs typeface="SimSun"/>
                        </a:rPr>
                        <a:t>管理许可</a:t>
                      </a:r>
                      <a:endParaRPr sz="1400">
                        <a:latin typeface="SimSun"/>
                        <a:cs typeface="SimSun"/>
                      </a:endParaRPr>
                    </a:p>
                  </a:txBody>
                  <a:tcPr marL="0" marR="0" marT="48895" marB="0">
                    <a:lnL w="57150">
                      <a:solidFill>
                        <a:srgbClr val="990000"/>
                      </a:solidFill>
                      <a:prstDash val="solid"/>
                    </a:lnL>
                    <a:lnR w="57150">
                      <a:solidFill>
                        <a:srgbClr val="990000"/>
                      </a:solidFill>
                      <a:prstDash val="solid"/>
                    </a:lnR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990000"/>
                      </a:solidFill>
                      <a:prstDash val="solid"/>
                    </a:lnL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90000"/>
                      </a:solidFill>
                      <a:prstDash val="solid"/>
                    </a:lnL>
                    <a:lnR w="57150">
                      <a:solidFill>
                        <a:srgbClr val="990000"/>
                      </a:solidFill>
                      <a:prstDash val="solid"/>
                    </a:lnR>
                    <a:lnT w="28575">
                      <a:solidFill>
                        <a:srgbClr val="99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990000"/>
                      </a:solidFill>
                      <a:prstDash val="solid"/>
                    </a:lnL>
                    <a:lnR w="57150">
                      <a:solidFill>
                        <a:srgbClr val="990000"/>
                      </a:solidFill>
                      <a:prstDash val="solid"/>
                    </a:lnR>
                    <a:lnT w="28575">
                      <a:solidFill>
                        <a:srgbClr val="99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990000"/>
                      </a:solidFill>
                      <a:prstDash val="solid"/>
                    </a:lnL>
                    <a:lnR w="28575">
                      <a:solidFill>
                        <a:srgbClr val="990000"/>
                      </a:solidFill>
                      <a:prstDash val="solid"/>
                    </a:lnR>
                    <a:lnT w="28575">
                      <a:solidFill>
                        <a:srgbClr val="99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435">
                <a:tc gridSpan="3">
                  <a:txBody>
                    <a:bodyPr/>
                    <a:lstStyle/>
                    <a:p>
                      <a:pPr marL="765810" indent="-114935">
                        <a:lnSpc>
                          <a:spcPct val="100000"/>
                        </a:lnSpc>
                        <a:spcBef>
                          <a:spcPts val="770"/>
                        </a:spcBef>
                        <a:buChar char="•"/>
                        <a:tabLst>
                          <a:tab pos="766445" algn="l"/>
                        </a:tabLst>
                      </a:pPr>
                      <a:r>
                        <a:rPr sz="1400" dirty="0">
                          <a:latin typeface="SimSun"/>
                          <a:cs typeface="SimSun"/>
                        </a:rPr>
                        <a:t>缺少管理层提供的销售</a:t>
                      </a:r>
                      <a:r>
                        <a:rPr sz="1400" spc="-15" dirty="0">
                          <a:latin typeface="SimSun"/>
                          <a:cs typeface="SimSun"/>
                        </a:rPr>
                        <a:t>折</a:t>
                      </a:r>
                      <a:r>
                        <a:rPr sz="1400" dirty="0">
                          <a:latin typeface="SimSun"/>
                          <a:cs typeface="SimSun"/>
                        </a:rPr>
                        <a:t>扣许可</a:t>
                      </a:r>
                      <a:endParaRPr sz="1400">
                        <a:latin typeface="SimSun"/>
                        <a:cs typeface="SimSun"/>
                      </a:endParaRPr>
                    </a:p>
                    <a:p>
                      <a:pPr marL="765810" indent="-114935">
                        <a:lnSpc>
                          <a:spcPct val="100000"/>
                        </a:lnSpc>
                        <a:spcBef>
                          <a:spcPts val="229"/>
                        </a:spcBef>
                        <a:buChar char="•"/>
                        <a:tabLst>
                          <a:tab pos="766445" algn="l"/>
                        </a:tabLst>
                      </a:pPr>
                      <a:r>
                        <a:rPr sz="1400" dirty="0">
                          <a:latin typeface="SimSun"/>
                          <a:cs typeface="SimSun"/>
                        </a:rPr>
                        <a:t>费用报销单缺少管理许</a:t>
                      </a:r>
                      <a:r>
                        <a:rPr sz="1400" spc="-15" dirty="0">
                          <a:latin typeface="SimSun"/>
                          <a:cs typeface="SimSun"/>
                        </a:rPr>
                        <a:t>可</a:t>
                      </a:r>
                      <a:r>
                        <a:rPr sz="1400" dirty="0">
                          <a:latin typeface="SimSun"/>
                          <a:cs typeface="SimSun"/>
                        </a:rPr>
                        <a:t>，或</a:t>
                      </a:r>
                      <a:r>
                        <a:rPr sz="1400" spc="-15" dirty="0">
                          <a:latin typeface="SimSun"/>
                          <a:cs typeface="SimSun"/>
                        </a:rPr>
                        <a:t>管</a:t>
                      </a:r>
                      <a:r>
                        <a:rPr sz="1400" dirty="0">
                          <a:latin typeface="SimSun"/>
                          <a:cs typeface="SimSun"/>
                        </a:rPr>
                        <a:t>理许</a:t>
                      </a:r>
                      <a:r>
                        <a:rPr sz="1400" spc="-15" dirty="0">
                          <a:latin typeface="SimSun"/>
                          <a:cs typeface="SimSun"/>
                        </a:rPr>
                        <a:t>可</a:t>
                      </a:r>
                      <a:r>
                        <a:rPr sz="1400" dirty="0">
                          <a:latin typeface="SimSun"/>
                          <a:cs typeface="SimSun"/>
                        </a:rPr>
                        <a:t>出现</a:t>
                      </a:r>
                      <a:r>
                        <a:rPr sz="1400" spc="-15" dirty="0">
                          <a:latin typeface="SimSun"/>
                          <a:cs typeface="SimSun"/>
                        </a:rPr>
                        <a:t>延</a:t>
                      </a:r>
                      <a:r>
                        <a:rPr sz="1400" spc="5" dirty="0">
                          <a:latin typeface="SimSun"/>
                          <a:cs typeface="SimSun"/>
                        </a:rPr>
                        <a:t>迟</a:t>
                      </a:r>
                      <a:r>
                        <a:rPr sz="1400" dirty="0">
                          <a:latin typeface="SimSun"/>
                          <a:cs typeface="SimSun"/>
                        </a:rPr>
                        <a:t>。</a:t>
                      </a:r>
                      <a:endParaRPr sz="1400">
                        <a:latin typeface="SimSun"/>
                        <a:cs typeface="SimSun"/>
                      </a:endParaRPr>
                    </a:p>
                  </a:txBody>
                  <a:tcPr marL="0" marR="0" marT="97790" marB="0">
                    <a:lnL w="28575">
                      <a:solidFill>
                        <a:srgbClr val="990000"/>
                      </a:solidFill>
                      <a:prstDash val="solid"/>
                    </a:lnL>
                    <a:lnR w="28575">
                      <a:solidFill>
                        <a:srgbClr val="990000"/>
                      </a:solidFill>
                      <a:prstDash val="solid"/>
                    </a:lnR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848360" y="4090415"/>
            <a:ext cx="5879465" cy="384175"/>
          </a:xfrm>
          <a:custGeom>
            <a:avLst/>
            <a:gdLst/>
            <a:ahLst/>
            <a:cxnLst/>
            <a:rect l="l" t="t" r="r" b="b"/>
            <a:pathLst>
              <a:path w="5879465" h="384175">
                <a:moveTo>
                  <a:pt x="5814948" y="0"/>
                </a:moveTo>
                <a:lnTo>
                  <a:pt x="63969" y="0"/>
                </a:lnTo>
                <a:lnTo>
                  <a:pt x="39069" y="5036"/>
                </a:lnTo>
                <a:lnTo>
                  <a:pt x="18735" y="18764"/>
                </a:lnTo>
                <a:lnTo>
                  <a:pt x="5026" y="39112"/>
                </a:lnTo>
                <a:lnTo>
                  <a:pt x="0" y="64007"/>
                </a:lnTo>
                <a:lnTo>
                  <a:pt x="0" y="319785"/>
                </a:lnTo>
                <a:lnTo>
                  <a:pt x="5026" y="344681"/>
                </a:lnTo>
                <a:lnTo>
                  <a:pt x="18735" y="365029"/>
                </a:lnTo>
                <a:lnTo>
                  <a:pt x="39069" y="378757"/>
                </a:lnTo>
                <a:lnTo>
                  <a:pt x="63969" y="383793"/>
                </a:lnTo>
                <a:lnTo>
                  <a:pt x="5814948" y="383793"/>
                </a:lnTo>
                <a:lnTo>
                  <a:pt x="5839898" y="378757"/>
                </a:lnTo>
                <a:lnTo>
                  <a:pt x="5860240" y="365029"/>
                </a:lnTo>
                <a:lnTo>
                  <a:pt x="5873938" y="344681"/>
                </a:lnTo>
                <a:lnTo>
                  <a:pt x="5878957" y="319785"/>
                </a:lnTo>
                <a:lnTo>
                  <a:pt x="5878957" y="64007"/>
                </a:lnTo>
                <a:lnTo>
                  <a:pt x="5873938" y="39112"/>
                </a:lnTo>
                <a:lnTo>
                  <a:pt x="5860240" y="18764"/>
                </a:lnTo>
                <a:lnTo>
                  <a:pt x="5839898" y="5036"/>
                </a:lnTo>
                <a:lnTo>
                  <a:pt x="581494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15734" y="4109180"/>
          <a:ext cx="8397874" cy="1011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8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7150">
                      <a:solidFill>
                        <a:srgbClr val="990000"/>
                      </a:solidFill>
                      <a:prstDash val="solid"/>
                    </a:lnR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ts val="875"/>
                        </a:lnSpc>
                        <a:spcBef>
                          <a:spcPts val="390"/>
                        </a:spcBef>
                      </a:pPr>
                      <a:r>
                        <a:rPr sz="1400" b="1" spc="10" dirty="0">
                          <a:solidFill>
                            <a:srgbClr val="C00000"/>
                          </a:solidFill>
                          <a:latin typeface="SimSun"/>
                          <a:cs typeface="SimSun"/>
                        </a:rPr>
                        <a:t>赞助</a:t>
                      </a:r>
                      <a:endParaRPr sz="1400">
                        <a:latin typeface="SimSun"/>
                        <a:cs typeface="SimSun"/>
                      </a:endParaRPr>
                    </a:p>
                  </a:txBody>
                  <a:tcPr marL="0" marR="0" marT="49530" marB="0">
                    <a:lnL w="57150">
                      <a:solidFill>
                        <a:srgbClr val="990000"/>
                      </a:solidFill>
                      <a:prstDash val="solid"/>
                    </a:lnL>
                    <a:lnR w="57150">
                      <a:solidFill>
                        <a:srgbClr val="990000"/>
                      </a:solidFill>
                      <a:prstDash val="solid"/>
                    </a:lnR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990000"/>
                      </a:solidFill>
                      <a:prstDash val="solid"/>
                    </a:lnL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90000"/>
                      </a:solidFill>
                      <a:prstDash val="solid"/>
                    </a:lnL>
                    <a:lnR w="57150">
                      <a:solidFill>
                        <a:srgbClr val="990000"/>
                      </a:solidFill>
                      <a:prstDash val="solid"/>
                    </a:lnR>
                    <a:lnT w="28575">
                      <a:solidFill>
                        <a:srgbClr val="99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990000"/>
                      </a:solidFill>
                      <a:prstDash val="solid"/>
                    </a:lnL>
                    <a:lnR w="57150">
                      <a:solidFill>
                        <a:srgbClr val="990000"/>
                      </a:solidFill>
                      <a:prstDash val="solid"/>
                    </a:lnR>
                    <a:lnT w="28575">
                      <a:solidFill>
                        <a:srgbClr val="99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990000"/>
                      </a:solidFill>
                      <a:prstDash val="solid"/>
                    </a:lnL>
                    <a:lnR w="28575">
                      <a:solidFill>
                        <a:srgbClr val="990000"/>
                      </a:solidFill>
                      <a:prstDash val="solid"/>
                    </a:lnR>
                    <a:lnT w="28575">
                      <a:solidFill>
                        <a:srgbClr val="99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435">
                <a:tc gridSpan="3">
                  <a:txBody>
                    <a:bodyPr/>
                    <a:lstStyle/>
                    <a:p>
                      <a:pPr marL="765810" indent="-114935">
                        <a:lnSpc>
                          <a:spcPct val="100000"/>
                        </a:lnSpc>
                        <a:spcBef>
                          <a:spcPts val="770"/>
                        </a:spcBef>
                        <a:buChar char="•"/>
                        <a:tabLst>
                          <a:tab pos="766445" algn="l"/>
                        </a:tabLst>
                      </a:pPr>
                      <a:r>
                        <a:rPr sz="1400" spc="-5" dirty="0">
                          <a:latin typeface="SimSun"/>
                          <a:cs typeface="SimSun"/>
                        </a:rPr>
                        <a:t>赞助一些</a:t>
                      </a:r>
                      <a:r>
                        <a:rPr sz="1400" dirty="0">
                          <a:latin typeface="SimSun"/>
                          <a:cs typeface="SimSun"/>
                        </a:rPr>
                        <a:t>牵</a:t>
                      </a:r>
                      <a:r>
                        <a:rPr sz="1400" spc="-5" dirty="0">
                          <a:latin typeface="SimSun"/>
                          <a:cs typeface="SimSun"/>
                        </a:rPr>
                        <a:t>扯</a:t>
                      </a:r>
                      <a:r>
                        <a:rPr sz="1400" dirty="0">
                          <a:latin typeface="SimSun"/>
                          <a:cs typeface="SimSun"/>
                        </a:rPr>
                        <a:t>到</a:t>
                      </a:r>
                      <a:r>
                        <a:rPr sz="1400" spc="-5" dirty="0">
                          <a:latin typeface="SimSun"/>
                          <a:cs typeface="SimSun"/>
                        </a:rPr>
                        <a:t>外</a:t>
                      </a:r>
                      <a:r>
                        <a:rPr sz="1400" dirty="0">
                          <a:latin typeface="SimSun"/>
                          <a:cs typeface="SimSun"/>
                        </a:rPr>
                        <a:t>国</a:t>
                      </a:r>
                      <a:r>
                        <a:rPr sz="1400" spc="-5" dirty="0">
                          <a:latin typeface="SimSun"/>
                          <a:cs typeface="SimSun"/>
                        </a:rPr>
                        <a:t>官</a:t>
                      </a:r>
                      <a:r>
                        <a:rPr sz="1400" spc="-15" dirty="0">
                          <a:latin typeface="SimSun"/>
                          <a:cs typeface="SimSun"/>
                        </a:rPr>
                        <a:t>员</a:t>
                      </a:r>
                      <a:r>
                        <a:rPr sz="1400" dirty="0">
                          <a:latin typeface="SimSun"/>
                          <a:cs typeface="SimSun"/>
                        </a:rPr>
                        <a:t>的</a:t>
                      </a:r>
                      <a:r>
                        <a:rPr sz="1400" spc="-5" dirty="0">
                          <a:latin typeface="SimSun"/>
                          <a:cs typeface="SimSun"/>
                        </a:rPr>
                        <a:t>国</a:t>
                      </a:r>
                      <a:r>
                        <a:rPr sz="1400" spc="-15" dirty="0">
                          <a:latin typeface="SimSun"/>
                          <a:cs typeface="SimSun"/>
                        </a:rPr>
                        <a:t>有</a:t>
                      </a:r>
                      <a:r>
                        <a:rPr sz="1400" dirty="0">
                          <a:latin typeface="SimSun"/>
                          <a:cs typeface="SimSun"/>
                        </a:rPr>
                        <a:t>机</a:t>
                      </a:r>
                      <a:r>
                        <a:rPr sz="1400" spc="-10" dirty="0">
                          <a:latin typeface="SimSun"/>
                          <a:cs typeface="SimSun"/>
                        </a:rPr>
                        <a:t>构</a:t>
                      </a:r>
                      <a:r>
                        <a:rPr sz="1400" spc="-15" dirty="0">
                          <a:latin typeface="SimSun"/>
                          <a:cs typeface="SimSun"/>
                        </a:rPr>
                        <a:t>（</a:t>
                      </a:r>
                      <a:r>
                        <a:rPr sz="1400" dirty="0">
                          <a:latin typeface="SimSun"/>
                          <a:cs typeface="SimSun"/>
                        </a:rPr>
                        <a:t>即</a:t>
                      </a:r>
                      <a:r>
                        <a:rPr sz="1400" spc="-5" dirty="0">
                          <a:latin typeface="SimSun"/>
                          <a:cs typeface="SimSun"/>
                        </a:rPr>
                        <a:t>大</a:t>
                      </a:r>
                      <a:r>
                        <a:rPr sz="1400" spc="-15" dirty="0">
                          <a:latin typeface="SimSun"/>
                          <a:cs typeface="SimSun"/>
                        </a:rPr>
                        <a:t>学</a:t>
                      </a:r>
                      <a:r>
                        <a:rPr sz="1400" dirty="0">
                          <a:latin typeface="SimSun"/>
                          <a:cs typeface="SimSun"/>
                        </a:rPr>
                        <a:t>）</a:t>
                      </a:r>
                      <a:endParaRPr sz="1400">
                        <a:latin typeface="SimSun"/>
                        <a:cs typeface="SimSun"/>
                      </a:endParaRPr>
                    </a:p>
                    <a:p>
                      <a:pPr marL="765810" indent="-114935">
                        <a:lnSpc>
                          <a:spcPct val="100000"/>
                        </a:lnSpc>
                        <a:spcBef>
                          <a:spcPts val="229"/>
                        </a:spcBef>
                        <a:buChar char="•"/>
                        <a:tabLst>
                          <a:tab pos="766445" algn="l"/>
                        </a:tabLst>
                      </a:pPr>
                      <a:r>
                        <a:rPr sz="1400" dirty="0">
                          <a:latin typeface="SimSun"/>
                          <a:cs typeface="SimSun"/>
                        </a:rPr>
                        <a:t>花费铺张浪费，意图赢</a:t>
                      </a:r>
                      <a:r>
                        <a:rPr sz="1400" spc="-15" dirty="0">
                          <a:latin typeface="SimSun"/>
                          <a:cs typeface="SimSun"/>
                        </a:rPr>
                        <a:t>得</a:t>
                      </a:r>
                      <a:r>
                        <a:rPr sz="1400" dirty="0">
                          <a:latin typeface="SimSun"/>
                          <a:cs typeface="SimSun"/>
                        </a:rPr>
                        <a:t>或维</a:t>
                      </a:r>
                      <a:r>
                        <a:rPr sz="1400" spc="-15" dirty="0">
                          <a:latin typeface="SimSun"/>
                          <a:cs typeface="SimSun"/>
                        </a:rPr>
                        <a:t>持</a:t>
                      </a:r>
                      <a:r>
                        <a:rPr sz="1400" dirty="0">
                          <a:latin typeface="SimSun"/>
                          <a:cs typeface="SimSun"/>
                        </a:rPr>
                        <a:t>业务</a:t>
                      </a:r>
                      <a:endParaRPr sz="1400">
                        <a:latin typeface="SimSun"/>
                        <a:cs typeface="SimSun"/>
                      </a:endParaRPr>
                    </a:p>
                  </a:txBody>
                  <a:tcPr marL="0" marR="0" marT="97790" marB="0">
                    <a:lnL w="28575">
                      <a:solidFill>
                        <a:srgbClr val="990000"/>
                      </a:solidFill>
                      <a:prstDash val="solid"/>
                    </a:lnL>
                    <a:lnR w="28575">
                      <a:solidFill>
                        <a:srgbClr val="990000"/>
                      </a:solidFill>
                      <a:prstDash val="solid"/>
                    </a:lnR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848360" y="5192014"/>
            <a:ext cx="5879465" cy="384175"/>
          </a:xfrm>
          <a:custGeom>
            <a:avLst/>
            <a:gdLst/>
            <a:ahLst/>
            <a:cxnLst/>
            <a:rect l="l" t="t" r="r" b="b"/>
            <a:pathLst>
              <a:path w="5879465" h="384175">
                <a:moveTo>
                  <a:pt x="5814948" y="0"/>
                </a:moveTo>
                <a:lnTo>
                  <a:pt x="63969" y="0"/>
                </a:lnTo>
                <a:lnTo>
                  <a:pt x="39069" y="5016"/>
                </a:lnTo>
                <a:lnTo>
                  <a:pt x="18735" y="18700"/>
                </a:lnTo>
                <a:lnTo>
                  <a:pt x="5026" y="39004"/>
                </a:lnTo>
                <a:lnTo>
                  <a:pt x="0" y="63881"/>
                </a:lnTo>
                <a:lnTo>
                  <a:pt x="0" y="319786"/>
                </a:lnTo>
                <a:lnTo>
                  <a:pt x="5026" y="344681"/>
                </a:lnTo>
                <a:lnTo>
                  <a:pt x="18735" y="365029"/>
                </a:lnTo>
                <a:lnTo>
                  <a:pt x="39069" y="378757"/>
                </a:lnTo>
                <a:lnTo>
                  <a:pt x="63969" y="383794"/>
                </a:lnTo>
                <a:lnTo>
                  <a:pt x="5814948" y="383794"/>
                </a:lnTo>
                <a:lnTo>
                  <a:pt x="5839898" y="378757"/>
                </a:lnTo>
                <a:lnTo>
                  <a:pt x="5860240" y="365029"/>
                </a:lnTo>
                <a:lnTo>
                  <a:pt x="5873938" y="344681"/>
                </a:lnTo>
                <a:lnTo>
                  <a:pt x="5878957" y="319786"/>
                </a:lnTo>
                <a:lnTo>
                  <a:pt x="5878957" y="63881"/>
                </a:lnTo>
                <a:lnTo>
                  <a:pt x="5873938" y="39004"/>
                </a:lnTo>
                <a:lnTo>
                  <a:pt x="5860240" y="18700"/>
                </a:lnTo>
                <a:lnTo>
                  <a:pt x="5839898" y="5016"/>
                </a:lnTo>
                <a:lnTo>
                  <a:pt x="581494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15734" y="5210714"/>
          <a:ext cx="8397874" cy="1011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8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7150">
                      <a:solidFill>
                        <a:srgbClr val="990000"/>
                      </a:solidFill>
                      <a:prstDash val="solid"/>
                    </a:lnR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ts val="875"/>
                        </a:lnSpc>
                        <a:spcBef>
                          <a:spcPts val="385"/>
                        </a:spcBef>
                      </a:pPr>
                      <a:r>
                        <a:rPr sz="1400" b="1" spc="10" dirty="0">
                          <a:solidFill>
                            <a:srgbClr val="C00000"/>
                          </a:solidFill>
                          <a:latin typeface="SimSun"/>
                          <a:cs typeface="SimSun"/>
                        </a:rPr>
                        <a:t>进</a:t>
                      </a:r>
                      <a:r>
                        <a:rPr sz="1400" b="1" spc="5" dirty="0">
                          <a:solidFill>
                            <a:srgbClr val="C00000"/>
                          </a:solidFill>
                          <a:latin typeface="SimSun"/>
                          <a:cs typeface="SimSun"/>
                        </a:rPr>
                        <a:t>口</a:t>
                      </a:r>
                      <a:r>
                        <a:rPr sz="1400" b="1" spc="10" dirty="0">
                          <a:solidFill>
                            <a:srgbClr val="C00000"/>
                          </a:solidFill>
                          <a:latin typeface="SimSun"/>
                          <a:cs typeface="SimSun"/>
                        </a:rPr>
                        <a:t>/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SimSun"/>
                          <a:cs typeface="SimSun"/>
                        </a:rPr>
                        <a:t>出口</a:t>
                      </a:r>
                      <a:endParaRPr sz="1400">
                        <a:latin typeface="SimSun"/>
                        <a:cs typeface="SimSun"/>
                      </a:endParaRPr>
                    </a:p>
                  </a:txBody>
                  <a:tcPr marL="0" marR="0" marT="48895" marB="0">
                    <a:lnL w="57150">
                      <a:solidFill>
                        <a:srgbClr val="990000"/>
                      </a:solidFill>
                      <a:prstDash val="solid"/>
                    </a:lnL>
                    <a:lnR w="57150">
                      <a:solidFill>
                        <a:srgbClr val="990000"/>
                      </a:solidFill>
                      <a:prstDash val="solid"/>
                    </a:lnR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990000"/>
                      </a:solidFill>
                      <a:prstDash val="solid"/>
                    </a:lnL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90000"/>
                      </a:solidFill>
                      <a:prstDash val="solid"/>
                    </a:lnL>
                    <a:lnR w="57150">
                      <a:solidFill>
                        <a:srgbClr val="990000"/>
                      </a:solidFill>
                      <a:prstDash val="solid"/>
                    </a:lnR>
                    <a:lnT w="28575">
                      <a:solidFill>
                        <a:srgbClr val="99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990000"/>
                      </a:solidFill>
                      <a:prstDash val="solid"/>
                    </a:lnL>
                    <a:lnR w="57150">
                      <a:solidFill>
                        <a:srgbClr val="990000"/>
                      </a:solidFill>
                      <a:prstDash val="solid"/>
                    </a:lnR>
                    <a:lnT w="28575">
                      <a:solidFill>
                        <a:srgbClr val="99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990000"/>
                      </a:solidFill>
                      <a:prstDash val="solid"/>
                    </a:lnL>
                    <a:lnR w="28575">
                      <a:solidFill>
                        <a:srgbClr val="990000"/>
                      </a:solidFill>
                      <a:prstDash val="solid"/>
                    </a:lnR>
                    <a:lnT w="28575">
                      <a:solidFill>
                        <a:srgbClr val="99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435">
                <a:tc gridSpan="3">
                  <a:txBody>
                    <a:bodyPr/>
                    <a:lstStyle/>
                    <a:p>
                      <a:pPr marL="765810" indent="-114935">
                        <a:lnSpc>
                          <a:spcPct val="100000"/>
                        </a:lnSpc>
                        <a:spcBef>
                          <a:spcPts val="775"/>
                        </a:spcBef>
                        <a:buChar char="•"/>
                        <a:tabLst>
                          <a:tab pos="766445" algn="l"/>
                        </a:tabLst>
                      </a:pPr>
                      <a:r>
                        <a:rPr sz="1400" dirty="0">
                          <a:latin typeface="SimSun"/>
                          <a:cs typeface="SimSun"/>
                        </a:rPr>
                        <a:t>给海关官员通关费，以</a:t>
                      </a:r>
                      <a:r>
                        <a:rPr sz="1400" spc="-15" dirty="0">
                          <a:latin typeface="SimSun"/>
                          <a:cs typeface="SimSun"/>
                        </a:rPr>
                        <a:t>加</a:t>
                      </a:r>
                      <a:r>
                        <a:rPr sz="1400" dirty="0">
                          <a:latin typeface="SimSun"/>
                          <a:cs typeface="SimSun"/>
                        </a:rPr>
                        <a:t>速进</a:t>
                      </a:r>
                      <a:r>
                        <a:rPr sz="1400" spc="-10" dirty="0">
                          <a:latin typeface="SimSun"/>
                          <a:cs typeface="SimSun"/>
                        </a:rPr>
                        <a:t>口</a:t>
                      </a:r>
                      <a:r>
                        <a:rPr sz="1400" spc="5" dirty="0">
                          <a:latin typeface="SimSun"/>
                          <a:cs typeface="SimSun"/>
                        </a:rPr>
                        <a:t>/</a:t>
                      </a:r>
                      <a:r>
                        <a:rPr sz="1400" spc="-15" dirty="0">
                          <a:latin typeface="SimSun"/>
                          <a:cs typeface="SimSun"/>
                        </a:rPr>
                        <a:t>出</a:t>
                      </a:r>
                      <a:r>
                        <a:rPr sz="1400" dirty="0">
                          <a:latin typeface="SimSun"/>
                          <a:cs typeface="SimSun"/>
                        </a:rPr>
                        <a:t>口货</a:t>
                      </a:r>
                      <a:r>
                        <a:rPr sz="1400" spc="-15" dirty="0">
                          <a:latin typeface="SimSun"/>
                          <a:cs typeface="SimSun"/>
                        </a:rPr>
                        <a:t>物</a:t>
                      </a:r>
                      <a:r>
                        <a:rPr sz="1400" dirty="0">
                          <a:latin typeface="SimSun"/>
                          <a:cs typeface="SimSun"/>
                        </a:rPr>
                        <a:t>通关</a:t>
                      </a:r>
                      <a:endParaRPr sz="1400">
                        <a:latin typeface="SimSun"/>
                        <a:cs typeface="SimSun"/>
                      </a:endParaRPr>
                    </a:p>
                    <a:p>
                      <a:pPr marL="765810" indent="-114935">
                        <a:lnSpc>
                          <a:spcPct val="100000"/>
                        </a:lnSpc>
                        <a:spcBef>
                          <a:spcPts val="229"/>
                        </a:spcBef>
                        <a:buChar char="•"/>
                        <a:tabLst>
                          <a:tab pos="766445" algn="l"/>
                        </a:tabLst>
                      </a:pPr>
                      <a:r>
                        <a:rPr sz="1400" spc="-5" dirty="0">
                          <a:latin typeface="SimSun"/>
                          <a:cs typeface="SimSun"/>
                        </a:rPr>
                        <a:t>向政府机构官员付费，</a:t>
                      </a:r>
                      <a:r>
                        <a:rPr sz="1400" spc="-20" dirty="0">
                          <a:latin typeface="SimSun"/>
                          <a:cs typeface="SimSun"/>
                        </a:rPr>
                        <a:t>以</a:t>
                      </a:r>
                      <a:r>
                        <a:rPr sz="1400" spc="-5" dirty="0">
                          <a:latin typeface="SimSun"/>
                          <a:cs typeface="SimSun"/>
                        </a:rPr>
                        <a:t>期获</a:t>
                      </a:r>
                      <a:r>
                        <a:rPr sz="1400" spc="-20" dirty="0">
                          <a:latin typeface="SimSun"/>
                          <a:cs typeface="SimSun"/>
                        </a:rPr>
                        <a:t>得</a:t>
                      </a:r>
                      <a:r>
                        <a:rPr sz="1400" spc="-5" dirty="0">
                          <a:latin typeface="SimSun"/>
                          <a:cs typeface="SimSun"/>
                        </a:rPr>
                        <a:t>加速</a:t>
                      </a:r>
                      <a:r>
                        <a:rPr sz="1400" spc="-20" dirty="0">
                          <a:latin typeface="SimSun"/>
                          <a:cs typeface="SimSun"/>
                        </a:rPr>
                        <a:t>通</a:t>
                      </a:r>
                      <a:r>
                        <a:rPr sz="1400" spc="-5" dirty="0">
                          <a:latin typeface="SimSun"/>
                          <a:cs typeface="SimSun"/>
                        </a:rPr>
                        <a:t>关或</a:t>
                      </a:r>
                      <a:r>
                        <a:rPr sz="1400" spc="-20" dirty="0">
                          <a:latin typeface="SimSun"/>
                          <a:cs typeface="SimSun"/>
                        </a:rPr>
                        <a:t>虚</a:t>
                      </a:r>
                      <a:r>
                        <a:rPr sz="1400" spc="-5" dirty="0">
                          <a:latin typeface="SimSun"/>
                          <a:cs typeface="SimSun"/>
                        </a:rPr>
                        <a:t>假进</a:t>
                      </a:r>
                      <a:r>
                        <a:rPr sz="1400" spc="-10" dirty="0">
                          <a:latin typeface="SimSun"/>
                          <a:cs typeface="SimSun"/>
                        </a:rPr>
                        <a:t>口</a:t>
                      </a:r>
                      <a:r>
                        <a:rPr sz="1400" dirty="0">
                          <a:latin typeface="SimSun"/>
                          <a:cs typeface="SimSun"/>
                        </a:rPr>
                        <a:t>/</a:t>
                      </a:r>
                      <a:r>
                        <a:rPr sz="1400" spc="-15" dirty="0">
                          <a:latin typeface="SimSun"/>
                          <a:cs typeface="SimSun"/>
                        </a:rPr>
                        <a:t>出</a:t>
                      </a:r>
                      <a:r>
                        <a:rPr sz="1400" dirty="0">
                          <a:latin typeface="SimSun"/>
                          <a:cs typeface="SimSun"/>
                        </a:rPr>
                        <a:t>口</a:t>
                      </a:r>
                      <a:r>
                        <a:rPr sz="1400" spc="-5" dirty="0">
                          <a:latin typeface="SimSun"/>
                          <a:cs typeface="SimSun"/>
                        </a:rPr>
                        <a:t>许</a:t>
                      </a:r>
                      <a:r>
                        <a:rPr sz="1400" spc="-15" dirty="0">
                          <a:latin typeface="SimSun"/>
                          <a:cs typeface="SimSun"/>
                        </a:rPr>
                        <a:t>可</a:t>
                      </a:r>
                      <a:r>
                        <a:rPr sz="1400" dirty="0">
                          <a:latin typeface="SimSun"/>
                          <a:cs typeface="SimSun"/>
                        </a:rPr>
                        <a:t>证</a:t>
                      </a:r>
                      <a:r>
                        <a:rPr sz="1400" spc="-5" dirty="0">
                          <a:latin typeface="SimSun"/>
                          <a:cs typeface="SimSun"/>
                        </a:rPr>
                        <a:t>或</a:t>
                      </a:r>
                      <a:r>
                        <a:rPr sz="1400" spc="-15" dirty="0">
                          <a:latin typeface="SimSun"/>
                          <a:cs typeface="SimSun"/>
                        </a:rPr>
                        <a:t>许</a:t>
                      </a:r>
                      <a:r>
                        <a:rPr sz="1400" dirty="0">
                          <a:latin typeface="SimSun"/>
                          <a:cs typeface="SimSun"/>
                        </a:rPr>
                        <a:t>可。</a:t>
                      </a:r>
                      <a:endParaRPr sz="1400">
                        <a:latin typeface="SimSun"/>
                        <a:cs typeface="SimSun"/>
                      </a:endParaRPr>
                    </a:p>
                  </a:txBody>
                  <a:tcPr marL="0" marR="0" marT="98425" marB="0">
                    <a:lnL w="28575">
                      <a:solidFill>
                        <a:srgbClr val="990000"/>
                      </a:solidFill>
                      <a:prstDash val="solid"/>
                    </a:lnL>
                    <a:lnR w="28575">
                      <a:solidFill>
                        <a:srgbClr val="990000"/>
                      </a:solidFill>
                      <a:prstDash val="solid"/>
                    </a:lnR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dirty="0"/>
              <a:t>企</a:t>
            </a:r>
            <a:r>
              <a:rPr spc="-200" dirty="0"/>
              <a:t> </a:t>
            </a:r>
            <a:r>
              <a:rPr dirty="0"/>
              <a:t>业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机密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34441" y="324103"/>
            <a:ext cx="3088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准确记录以及内部控制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16B9BD-586B-431E-834F-D0F011C1F1C0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74750"/>
            <a:ext cx="9144000" cy="810260"/>
            <a:chOff x="0" y="974750"/>
            <a:chExt cx="9144000" cy="8102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74750"/>
              <a:ext cx="9144000" cy="1682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42688" y="1086611"/>
              <a:ext cx="4181856" cy="6979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40223" y="1202435"/>
              <a:ext cx="3988308" cy="5044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790185" y="1111757"/>
              <a:ext cx="4087495" cy="603250"/>
            </a:xfrm>
            <a:custGeom>
              <a:avLst/>
              <a:gdLst/>
              <a:ahLst/>
              <a:cxnLst/>
              <a:rect l="l" t="t" r="r" b="b"/>
              <a:pathLst>
                <a:path w="4087495" h="603250">
                  <a:moveTo>
                    <a:pt x="3986657" y="0"/>
                  </a:moveTo>
                  <a:lnTo>
                    <a:pt x="100456" y="0"/>
                  </a:lnTo>
                  <a:lnTo>
                    <a:pt x="61346" y="7891"/>
                  </a:lnTo>
                  <a:lnTo>
                    <a:pt x="29416" y="29416"/>
                  </a:lnTo>
                  <a:lnTo>
                    <a:pt x="7891" y="61346"/>
                  </a:lnTo>
                  <a:lnTo>
                    <a:pt x="0" y="100456"/>
                  </a:lnTo>
                  <a:lnTo>
                    <a:pt x="0" y="502284"/>
                  </a:lnTo>
                  <a:lnTo>
                    <a:pt x="7891" y="541395"/>
                  </a:lnTo>
                  <a:lnTo>
                    <a:pt x="29416" y="573325"/>
                  </a:lnTo>
                  <a:lnTo>
                    <a:pt x="61346" y="594850"/>
                  </a:lnTo>
                  <a:lnTo>
                    <a:pt x="100456" y="602741"/>
                  </a:lnTo>
                  <a:lnTo>
                    <a:pt x="3986657" y="602741"/>
                  </a:lnTo>
                  <a:lnTo>
                    <a:pt x="4025767" y="594850"/>
                  </a:lnTo>
                  <a:lnTo>
                    <a:pt x="4057697" y="573325"/>
                  </a:lnTo>
                  <a:lnTo>
                    <a:pt x="4079222" y="541395"/>
                  </a:lnTo>
                  <a:lnTo>
                    <a:pt x="4087114" y="502284"/>
                  </a:lnTo>
                  <a:lnTo>
                    <a:pt x="4087114" y="100456"/>
                  </a:lnTo>
                  <a:lnTo>
                    <a:pt x="4079222" y="61346"/>
                  </a:lnTo>
                  <a:lnTo>
                    <a:pt x="4057697" y="29416"/>
                  </a:lnTo>
                  <a:lnTo>
                    <a:pt x="4025767" y="7891"/>
                  </a:lnTo>
                  <a:lnTo>
                    <a:pt x="39866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90185" y="1111757"/>
              <a:ext cx="4087495" cy="603250"/>
            </a:xfrm>
            <a:custGeom>
              <a:avLst/>
              <a:gdLst/>
              <a:ahLst/>
              <a:cxnLst/>
              <a:rect l="l" t="t" r="r" b="b"/>
              <a:pathLst>
                <a:path w="4087495" h="603250">
                  <a:moveTo>
                    <a:pt x="0" y="100456"/>
                  </a:moveTo>
                  <a:lnTo>
                    <a:pt x="7891" y="61346"/>
                  </a:lnTo>
                  <a:lnTo>
                    <a:pt x="29416" y="29416"/>
                  </a:lnTo>
                  <a:lnTo>
                    <a:pt x="61346" y="7891"/>
                  </a:lnTo>
                  <a:lnTo>
                    <a:pt x="100456" y="0"/>
                  </a:lnTo>
                  <a:lnTo>
                    <a:pt x="3986657" y="0"/>
                  </a:lnTo>
                  <a:lnTo>
                    <a:pt x="4025767" y="7891"/>
                  </a:lnTo>
                  <a:lnTo>
                    <a:pt x="4057697" y="29416"/>
                  </a:lnTo>
                  <a:lnTo>
                    <a:pt x="4079222" y="61346"/>
                  </a:lnTo>
                  <a:lnTo>
                    <a:pt x="4087114" y="100456"/>
                  </a:lnTo>
                  <a:lnTo>
                    <a:pt x="4087114" y="502284"/>
                  </a:lnTo>
                  <a:lnTo>
                    <a:pt x="4079222" y="541395"/>
                  </a:lnTo>
                  <a:lnTo>
                    <a:pt x="4057697" y="573325"/>
                  </a:lnTo>
                  <a:lnTo>
                    <a:pt x="4025767" y="594850"/>
                  </a:lnTo>
                  <a:lnTo>
                    <a:pt x="3986657" y="602741"/>
                  </a:lnTo>
                  <a:lnTo>
                    <a:pt x="100456" y="602741"/>
                  </a:lnTo>
                  <a:lnTo>
                    <a:pt x="61346" y="594850"/>
                  </a:lnTo>
                  <a:lnTo>
                    <a:pt x="29416" y="573325"/>
                  </a:lnTo>
                  <a:lnTo>
                    <a:pt x="7891" y="541395"/>
                  </a:lnTo>
                  <a:lnTo>
                    <a:pt x="0" y="502284"/>
                  </a:lnTo>
                  <a:lnTo>
                    <a:pt x="0" y="100456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067579" y="6707123"/>
            <a:ext cx="1163320" cy="73660"/>
            <a:chOff x="4067579" y="6707123"/>
            <a:chExt cx="1163320" cy="7366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67579" y="6707123"/>
              <a:ext cx="1162765" cy="7315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092066" y="6723164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114425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067579" y="6402323"/>
            <a:ext cx="1163320" cy="73660"/>
            <a:chOff x="4067579" y="6402323"/>
            <a:chExt cx="1163320" cy="7366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67579" y="6402323"/>
              <a:ext cx="1162765" cy="7315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092066" y="6418364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114425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48741" y="1235709"/>
            <a:ext cx="10496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/>
              <a:t>您的责任</a:t>
            </a:r>
            <a:endParaRPr sz="2000"/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dirty="0"/>
              <a:t>企</a:t>
            </a:r>
            <a:r>
              <a:rPr spc="-200" dirty="0"/>
              <a:t> </a:t>
            </a:r>
            <a:r>
              <a:rPr dirty="0"/>
              <a:t>业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机密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8741" y="1845691"/>
            <a:ext cx="7941945" cy="3531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SimSun"/>
                <a:cs typeface="SimSun"/>
              </a:rPr>
              <a:t>除了我们自己的行动之外，我们可</a:t>
            </a:r>
            <a:r>
              <a:rPr sz="1600" spc="5" dirty="0">
                <a:latin typeface="SimSun"/>
                <a:cs typeface="SimSun"/>
              </a:rPr>
              <a:t>能</a:t>
            </a:r>
            <a:r>
              <a:rPr sz="1600" spc="-5" dirty="0">
                <a:latin typeface="SimSun"/>
                <a:cs typeface="SimSun"/>
              </a:rPr>
              <a:t>还需</a:t>
            </a:r>
            <a:r>
              <a:rPr sz="1600" spc="5" dirty="0">
                <a:latin typeface="SimSun"/>
                <a:cs typeface="SimSun"/>
              </a:rPr>
              <a:t>要</a:t>
            </a:r>
            <a:r>
              <a:rPr sz="1600" spc="-5" dirty="0">
                <a:latin typeface="SimSun"/>
                <a:cs typeface="SimSun"/>
              </a:rPr>
              <a:t>为代</a:t>
            </a:r>
            <a:r>
              <a:rPr sz="1600" spc="5" dirty="0">
                <a:latin typeface="SimSun"/>
                <a:cs typeface="SimSun"/>
              </a:rPr>
              <a:t>理</a:t>
            </a:r>
            <a:r>
              <a:rPr sz="1600" spc="-5" dirty="0">
                <a:latin typeface="SimSun"/>
                <a:cs typeface="SimSun"/>
              </a:rPr>
              <a:t>、顾</a:t>
            </a:r>
            <a:r>
              <a:rPr sz="1600" spc="5" dirty="0">
                <a:latin typeface="SimSun"/>
                <a:cs typeface="SimSun"/>
              </a:rPr>
              <a:t>问</a:t>
            </a:r>
            <a:r>
              <a:rPr sz="1600" spc="-5" dirty="0">
                <a:latin typeface="SimSun"/>
                <a:cs typeface="SimSun"/>
              </a:rPr>
              <a:t>、经</a:t>
            </a:r>
            <a:r>
              <a:rPr sz="1600" spc="5" dirty="0">
                <a:latin typeface="SimSun"/>
                <a:cs typeface="SimSun"/>
              </a:rPr>
              <a:t>销</a:t>
            </a:r>
            <a:r>
              <a:rPr sz="1600" spc="-5" dirty="0">
                <a:latin typeface="SimSun"/>
                <a:cs typeface="SimSun"/>
              </a:rPr>
              <a:t>商和</a:t>
            </a:r>
            <a:r>
              <a:rPr sz="1600" spc="5" dirty="0">
                <a:latin typeface="SimSun"/>
                <a:cs typeface="SimSun"/>
              </a:rPr>
              <a:t>其</a:t>
            </a:r>
            <a:r>
              <a:rPr sz="1600" spc="-5" dirty="0">
                <a:latin typeface="SimSun"/>
                <a:cs typeface="SimSun"/>
              </a:rPr>
              <a:t>他业</a:t>
            </a:r>
            <a:r>
              <a:rPr sz="1600" spc="5" dirty="0">
                <a:latin typeface="SimSun"/>
                <a:cs typeface="SimSun"/>
              </a:rPr>
              <a:t>务</a:t>
            </a:r>
            <a:r>
              <a:rPr sz="1600" spc="-5" dirty="0">
                <a:latin typeface="SimSun"/>
                <a:cs typeface="SimSun"/>
              </a:rPr>
              <a:t>合作</a:t>
            </a:r>
            <a:r>
              <a:rPr sz="1600" spc="5" dirty="0">
                <a:latin typeface="SimSun"/>
                <a:cs typeface="SimSun"/>
              </a:rPr>
              <a:t>伙</a:t>
            </a:r>
            <a:r>
              <a:rPr sz="1600" spc="-5" dirty="0">
                <a:latin typeface="SimSun"/>
                <a:cs typeface="SimSun"/>
              </a:rPr>
              <a:t>伴的 行为负责。所以了解</a:t>
            </a:r>
            <a:r>
              <a:rPr sz="1600" spc="35" dirty="0">
                <a:latin typeface="SimSun"/>
                <a:cs typeface="SimSun"/>
              </a:rPr>
              <a:t> </a:t>
            </a:r>
            <a:r>
              <a:rPr sz="1600" dirty="0">
                <a:latin typeface="SimSun"/>
                <a:cs typeface="SimSun"/>
              </a:rPr>
              <a:t>MTS</a:t>
            </a:r>
            <a:r>
              <a:rPr sz="1600" spc="-20" dirty="0">
                <a:latin typeface="SimSun"/>
                <a:cs typeface="SimSun"/>
              </a:rPr>
              <a:t> </a:t>
            </a:r>
            <a:r>
              <a:rPr sz="1600" spc="-5" dirty="0">
                <a:latin typeface="SimSun"/>
                <a:cs typeface="SimSun"/>
              </a:rPr>
              <a:t>所需的反贿赂商务活动至关重</a:t>
            </a:r>
            <a:r>
              <a:rPr sz="1600" dirty="0">
                <a:latin typeface="SimSun"/>
                <a:cs typeface="SimSun"/>
              </a:rPr>
              <a:t>要</a:t>
            </a:r>
            <a:r>
              <a:rPr sz="1600" spc="-5" dirty="0">
                <a:latin typeface="SimSun"/>
                <a:cs typeface="SimSun"/>
              </a:rPr>
              <a:t>。</a:t>
            </a:r>
            <a:endParaRPr sz="16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</a:pPr>
            <a:r>
              <a:rPr sz="2000" b="1" spc="5" dirty="0">
                <a:solidFill>
                  <a:srgbClr val="C00000"/>
                </a:solidFill>
                <a:latin typeface="SimSun"/>
                <a:cs typeface="SimSun"/>
              </a:rPr>
              <a:t>尽职调查</a:t>
            </a:r>
            <a:endParaRPr sz="20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SimSun"/>
                <a:cs typeface="SimSun"/>
              </a:rPr>
              <a:t>您必须确保与</a:t>
            </a:r>
            <a:r>
              <a:rPr sz="1600" spc="-10" dirty="0">
                <a:latin typeface="SimSun"/>
                <a:cs typeface="SimSun"/>
              </a:rPr>
              <a:t> </a:t>
            </a:r>
            <a:r>
              <a:rPr sz="1600" dirty="0">
                <a:latin typeface="SimSun"/>
                <a:cs typeface="SimSun"/>
              </a:rPr>
              <a:t>MTS</a:t>
            </a:r>
            <a:r>
              <a:rPr sz="1600" spc="-55" dirty="0">
                <a:latin typeface="SimSun"/>
                <a:cs typeface="SimSun"/>
              </a:rPr>
              <a:t> </a:t>
            </a:r>
            <a:r>
              <a:rPr sz="1600" spc="-5" dirty="0">
                <a:latin typeface="SimSun"/>
                <a:cs typeface="SimSun"/>
              </a:rPr>
              <a:t>做生意的所有业务合作伙伴：</a:t>
            </a:r>
            <a:endParaRPr sz="1600">
              <a:latin typeface="SimSun"/>
              <a:cs typeface="SimSun"/>
            </a:endParaRPr>
          </a:p>
          <a:p>
            <a:pPr>
              <a:lnSpc>
                <a:spcPct val="100000"/>
              </a:lnSpc>
            </a:pPr>
            <a:endParaRPr sz="1500">
              <a:latin typeface="SimSun"/>
              <a:cs typeface="SimSu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SimSun"/>
                <a:cs typeface="SimSun"/>
              </a:rPr>
              <a:t>不存在违法或腐败行为名声或历史</a:t>
            </a:r>
            <a:r>
              <a:rPr sz="1600" spc="5" dirty="0">
                <a:latin typeface="SimSun"/>
                <a:cs typeface="SimSun"/>
              </a:rPr>
              <a:t>记</a:t>
            </a:r>
            <a:r>
              <a:rPr sz="1600" dirty="0">
                <a:latin typeface="SimSun"/>
                <a:cs typeface="SimSun"/>
              </a:rPr>
              <a:t>录</a:t>
            </a:r>
            <a:r>
              <a:rPr sz="1600" spc="-5" dirty="0">
                <a:latin typeface="SimSun"/>
                <a:cs typeface="SimSun"/>
              </a:rPr>
              <a:t>。</a:t>
            </a:r>
            <a:endParaRPr sz="1600">
              <a:latin typeface="SimSun"/>
              <a:cs typeface="SimSun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500">
              <a:latin typeface="SimSun"/>
              <a:cs typeface="SimSu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10" dirty="0">
                <a:latin typeface="SimSun"/>
                <a:cs typeface="SimSun"/>
              </a:rPr>
              <a:t>知道必须根</a:t>
            </a:r>
            <a:r>
              <a:rPr sz="1600" spc="-5" dirty="0">
                <a:latin typeface="SimSun"/>
                <a:cs typeface="SimSun"/>
              </a:rPr>
              <a:t>据</a:t>
            </a:r>
            <a:r>
              <a:rPr sz="1600" spc="15" dirty="0">
                <a:latin typeface="SimSun"/>
                <a:cs typeface="SimSun"/>
              </a:rPr>
              <a:t> </a:t>
            </a:r>
            <a:r>
              <a:rPr sz="1600" b="1" spc="5" dirty="0">
                <a:latin typeface="SimSun"/>
                <a:cs typeface="SimSun"/>
              </a:rPr>
              <a:t>OGC-018</a:t>
            </a:r>
            <a:r>
              <a:rPr sz="1600" spc="5" dirty="0">
                <a:latin typeface="SimSun"/>
                <a:cs typeface="SimSun"/>
              </a:rPr>
              <a:t>“</a:t>
            </a:r>
            <a:r>
              <a:rPr sz="1600" spc="-10" dirty="0">
                <a:latin typeface="SimSun"/>
                <a:cs typeface="SimSun"/>
              </a:rPr>
              <a:t>美国反海外贿赂法合规政</a:t>
            </a:r>
            <a:r>
              <a:rPr sz="1600" spc="-5" dirty="0">
                <a:latin typeface="SimSun"/>
                <a:cs typeface="SimSun"/>
              </a:rPr>
              <a:t>策</a:t>
            </a:r>
            <a:r>
              <a:rPr sz="1600" spc="-10" dirty="0">
                <a:latin typeface="SimSun"/>
                <a:cs typeface="SimSun"/>
              </a:rPr>
              <a:t>”开展业务。</a:t>
            </a:r>
            <a:endParaRPr sz="16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Wingdings"/>
              <a:buChar char=""/>
            </a:pPr>
            <a:endParaRPr sz="1450">
              <a:latin typeface="SimSun"/>
              <a:cs typeface="SimSu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SimSun"/>
                <a:cs typeface="SimSun"/>
              </a:rPr>
              <a:t>确保合同清楚说明将要从事的工作</a:t>
            </a:r>
            <a:r>
              <a:rPr sz="1600" spc="5" dirty="0">
                <a:latin typeface="SimSun"/>
                <a:cs typeface="SimSun"/>
              </a:rPr>
              <a:t>以</a:t>
            </a:r>
            <a:r>
              <a:rPr sz="1600" spc="-5" dirty="0">
                <a:latin typeface="SimSun"/>
                <a:cs typeface="SimSun"/>
              </a:rPr>
              <a:t>及合</a:t>
            </a:r>
            <a:r>
              <a:rPr sz="1600" spc="5" dirty="0">
                <a:latin typeface="SimSun"/>
                <a:cs typeface="SimSun"/>
              </a:rPr>
              <a:t>法</a:t>
            </a:r>
            <a:r>
              <a:rPr sz="1600" spc="-5" dirty="0">
                <a:latin typeface="SimSun"/>
                <a:cs typeface="SimSun"/>
              </a:rPr>
              <a:t>开展</a:t>
            </a:r>
            <a:r>
              <a:rPr sz="1600" spc="5" dirty="0">
                <a:latin typeface="SimSun"/>
                <a:cs typeface="SimSun"/>
              </a:rPr>
              <a:t>业</a:t>
            </a:r>
            <a:r>
              <a:rPr sz="1600" spc="-5" dirty="0">
                <a:latin typeface="SimSun"/>
                <a:cs typeface="SimSun"/>
              </a:rPr>
              <a:t>务的</a:t>
            </a:r>
            <a:r>
              <a:rPr sz="1600" spc="5" dirty="0">
                <a:latin typeface="SimSun"/>
                <a:cs typeface="SimSun"/>
              </a:rPr>
              <a:t>要求</a:t>
            </a:r>
            <a:r>
              <a:rPr sz="1600" spc="-5" dirty="0">
                <a:latin typeface="SimSun"/>
                <a:cs typeface="SimSun"/>
              </a:rPr>
              <a:t>。</a:t>
            </a:r>
            <a:endParaRPr sz="1600">
              <a:latin typeface="SimSun"/>
              <a:cs typeface="SimSun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500">
              <a:latin typeface="SimSun"/>
              <a:cs typeface="SimSu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SimSun"/>
                <a:cs typeface="SimSun"/>
              </a:rPr>
              <a:t>如有任何怀疑存在贿赂行为的问题</a:t>
            </a:r>
            <a:r>
              <a:rPr sz="1600" spc="25" dirty="0">
                <a:latin typeface="SimSun"/>
                <a:cs typeface="SimSun"/>
              </a:rPr>
              <a:t> </a:t>
            </a:r>
            <a:r>
              <a:rPr sz="1600" spc="-5" dirty="0">
                <a:latin typeface="SimSun"/>
                <a:cs typeface="SimSun"/>
              </a:rPr>
              <a:t>，请提交</a:t>
            </a:r>
            <a:r>
              <a:rPr sz="1600" b="1" spc="-5" dirty="0">
                <a:latin typeface="SimSun"/>
                <a:cs typeface="SimSun"/>
              </a:rPr>
              <a:t>风险与合规办公室</a:t>
            </a:r>
            <a:r>
              <a:rPr sz="1600" spc="-5" dirty="0">
                <a:latin typeface="SimSun"/>
                <a:cs typeface="SimSun"/>
              </a:rPr>
              <a:t>进行处</a:t>
            </a:r>
            <a:r>
              <a:rPr sz="1600" spc="5" dirty="0">
                <a:latin typeface="SimSun"/>
                <a:cs typeface="SimSun"/>
              </a:rPr>
              <a:t>理</a:t>
            </a:r>
            <a:r>
              <a:rPr sz="1600" spc="-5" dirty="0">
                <a:latin typeface="SimSun"/>
                <a:cs typeface="SimSun"/>
              </a:rPr>
              <a:t>。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46650" y="1252854"/>
            <a:ext cx="37757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2815" marR="5080" indent="-92075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SimSun"/>
                <a:cs typeface="SimSun"/>
              </a:rPr>
              <a:t>根</a:t>
            </a:r>
            <a:r>
              <a:rPr sz="1000" b="1" spc="-10" dirty="0">
                <a:solidFill>
                  <a:srgbClr val="FFFFFF"/>
                </a:solidFill>
                <a:latin typeface="SimSun"/>
                <a:cs typeface="SimSun"/>
              </a:rPr>
              <a:t>据</a:t>
            </a:r>
            <a:r>
              <a:rPr sz="1000" b="1" spc="-20" dirty="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imSun"/>
                <a:cs typeface="SimSun"/>
              </a:rPr>
              <a:t>DOJ</a:t>
            </a:r>
            <a:r>
              <a:rPr sz="1000" b="1" spc="-35" dirty="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SimSun"/>
                <a:cs typeface="SimSun"/>
              </a:rPr>
              <a:t>和</a:t>
            </a:r>
            <a:r>
              <a:rPr sz="1000" b="1" spc="-5" dirty="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imSun"/>
                <a:cs typeface="SimSun"/>
              </a:rPr>
              <a:t>SEC，很</a:t>
            </a:r>
            <a:r>
              <a:rPr sz="1000" b="1" spc="-10" dirty="0">
                <a:solidFill>
                  <a:srgbClr val="FFFFFF"/>
                </a:solidFill>
                <a:latin typeface="SimSun"/>
                <a:cs typeface="SimSun"/>
              </a:rPr>
              <a:t>大一</a:t>
            </a:r>
            <a:r>
              <a:rPr sz="1000" b="1" dirty="0">
                <a:solidFill>
                  <a:srgbClr val="FFFFFF"/>
                </a:solidFill>
                <a:latin typeface="SimSun"/>
                <a:cs typeface="SimSun"/>
              </a:rPr>
              <a:t>部</a:t>
            </a:r>
            <a:r>
              <a:rPr sz="1000" b="1" spc="-10" dirty="0">
                <a:solidFill>
                  <a:srgbClr val="FFFFFF"/>
                </a:solidFill>
                <a:latin typeface="SimSun"/>
                <a:cs typeface="SimSun"/>
              </a:rPr>
              <a:t>分的</a:t>
            </a:r>
            <a:r>
              <a:rPr sz="1000" b="1" spc="-40" dirty="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imSun"/>
                <a:cs typeface="SimSun"/>
              </a:rPr>
              <a:t>FCPA</a:t>
            </a:r>
            <a:r>
              <a:rPr sz="1000" b="1" spc="-45" dirty="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imSun"/>
                <a:cs typeface="SimSun"/>
              </a:rPr>
              <a:t>执法行动涉</a:t>
            </a:r>
            <a:r>
              <a:rPr sz="1000" b="1" spc="-10" dirty="0">
                <a:solidFill>
                  <a:srgbClr val="FFFFFF"/>
                </a:solidFill>
                <a:latin typeface="SimSun"/>
                <a:cs typeface="SimSun"/>
              </a:rPr>
              <a:t>及</a:t>
            </a:r>
            <a:r>
              <a:rPr sz="1000" b="1" dirty="0">
                <a:solidFill>
                  <a:srgbClr val="FFFFFF"/>
                </a:solidFill>
                <a:latin typeface="SimSun"/>
                <a:cs typeface="SimSun"/>
              </a:rPr>
              <a:t>到</a:t>
            </a:r>
            <a:r>
              <a:rPr sz="1000" b="1" spc="-10" dirty="0">
                <a:solidFill>
                  <a:srgbClr val="FFFFFF"/>
                </a:solidFill>
                <a:latin typeface="SimSun"/>
                <a:cs typeface="SimSun"/>
              </a:rPr>
              <a:t>了第</a:t>
            </a:r>
            <a:r>
              <a:rPr sz="1000" b="1" dirty="0">
                <a:solidFill>
                  <a:srgbClr val="FFFFFF"/>
                </a:solidFill>
                <a:latin typeface="SimSun"/>
                <a:cs typeface="SimSun"/>
              </a:rPr>
              <a:t>三</a:t>
            </a:r>
            <a:r>
              <a:rPr sz="1000" b="1" spc="-10" dirty="0">
                <a:solidFill>
                  <a:srgbClr val="FFFFFF"/>
                </a:solidFill>
                <a:latin typeface="SimSun"/>
                <a:cs typeface="SimSun"/>
              </a:rPr>
              <a:t>方在 </a:t>
            </a:r>
            <a:r>
              <a:rPr sz="1000" b="1" dirty="0">
                <a:solidFill>
                  <a:srgbClr val="FFFFFF"/>
                </a:solidFill>
                <a:latin typeface="SimSun"/>
                <a:cs typeface="SimSun"/>
              </a:rPr>
              <a:t>代表各自公</a:t>
            </a:r>
            <a:r>
              <a:rPr sz="1000" b="1" spc="-10" dirty="0">
                <a:solidFill>
                  <a:srgbClr val="FFFFFF"/>
                </a:solidFill>
                <a:latin typeface="SimSun"/>
                <a:cs typeface="SimSun"/>
              </a:rPr>
              <a:t>司行</a:t>
            </a:r>
            <a:r>
              <a:rPr sz="1000" b="1" dirty="0">
                <a:solidFill>
                  <a:srgbClr val="FFFFFF"/>
                </a:solidFill>
                <a:latin typeface="SimSun"/>
                <a:cs typeface="SimSun"/>
              </a:rPr>
              <a:t>事</a:t>
            </a:r>
            <a:r>
              <a:rPr sz="1000" b="1" spc="-10" dirty="0">
                <a:solidFill>
                  <a:srgbClr val="FFFFFF"/>
                </a:solidFill>
                <a:latin typeface="SimSun"/>
                <a:cs typeface="SimSun"/>
              </a:rPr>
              <a:t>时的</a:t>
            </a:r>
            <a:r>
              <a:rPr sz="1000" b="1" dirty="0">
                <a:solidFill>
                  <a:srgbClr val="FFFFFF"/>
                </a:solidFill>
                <a:latin typeface="SimSun"/>
                <a:cs typeface="SimSun"/>
              </a:rPr>
              <a:t>不</a:t>
            </a:r>
            <a:r>
              <a:rPr sz="1000" b="1" spc="-10" dirty="0">
                <a:solidFill>
                  <a:srgbClr val="FFFFFF"/>
                </a:solidFill>
                <a:latin typeface="SimSun"/>
                <a:cs typeface="SimSun"/>
              </a:rPr>
              <a:t>当行</a:t>
            </a:r>
            <a:r>
              <a:rPr sz="1000" b="1" dirty="0">
                <a:solidFill>
                  <a:srgbClr val="FFFFFF"/>
                </a:solidFill>
                <a:latin typeface="SimSun"/>
                <a:cs typeface="SimSun"/>
              </a:rPr>
              <a:t>为</a:t>
            </a:r>
            <a:r>
              <a:rPr sz="1000" b="1" spc="-10" dirty="0">
                <a:solidFill>
                  <a:srgbClr val="FFFFFF"/>
                </a:solidFill>
                <a:latin typeface="SimSun"/>
                <a:cs typeface="SimSun"/>
              </a:rPr>
              <a:t>。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4440" y="324103"/>
            <a:ext cx="718555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400" dirty="0">
                <a:solidFill>
                  <a:srgbClr val="C00000"/>
                </a:solidFill>
              </a:rPr>
              <a:t>了解第三方需求的重要性</a:t>
            </a:r>
            <a:endParaRPr sz="2400" dirty="0">
              <a:solidFill>
                <a:srgbClr val="C00000"/>
              </a:solidFill>
              <a:latin typeface="SimSun"/>
              <a:cs typeface="SimSun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1155E9-97F6-4CE7-9E76-4049EB96C6F8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4750"/>
            <a:ext cx="9144000" cy="16824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067579" y="6707123"/>
            <a:ext cx="1163320" cy="73660"/>
            <a:chOff x="4067579" y="6707123"/>
            <a:chExt cx="1163320" cy="736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7579" y="6707123"/>
              <a:ext cx="1162765" cy="731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092066" y="6723164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114425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76655" y="5724144"/>
            <a:ext cx="7981188" cy="755904"/>
            <a:chOff x="676655" y="5724144"/>
            <a:chExt cx="7981188" cy="755904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7579" y="6402324"/>
              <a:ext cx="1162765" cy="7315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092066" y="6418364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114425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6655" y="5724144"/>
              <a:ext cx="7981188" cy="6918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7759" y="5724144"/>
              <a:ext cx="7182611" cy="75590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23899" y="5747981"/>
              <a:ext cx="7886700" cy="596900"/>
            </a:xfrm>
            <a:custGeom>
              <a:avLst/>
              <a:gdLst/>
              <a:ahLst/>
              <a:cxnLst/>
              <a:rect l="l" t="t" r="r" b="b"/>
              <a:pathLst>
                <a:path w="7886700" h="596900">
                  <a:moveTo>
                    <a:pt x="7787258" y="0"/>
                  </a:moveTo>
                  <a:lnTo>
                    <a:pt x="99479" y="0"/>
                  </a:lnTo>
                  <a:lnTo>
                    <a:pt x="60757" y="7817"/>
                  </a:lnTo>
                  <a:lnTo>
                    <a:pt x="29136" y="29136"/>
                  </a:lnTo>
                  <a:lnTo>
                    <a:pt x="7817" y="60757"/>
                  </a:lnTo>
                  <a:lnTo>
                    <a:pt x="0" y="99479"/>
                  </a:lnTo>
                  <a:lnTo>
                    <a:pt x="0" y="497408"/>
                  </a:lnTo>
                  <a:lnTo>
                    <a:pt x="7817" y="536137"/>
                  </a:lnTo>
                  <a:lnTo>
                    <a:pt x="29136" y="567761"/>
                  </a:lnTo>
                  <a:lnTo>
                    <a:pt x="60757" y="589082"/>
                  </a:lnTo>
                  <a:lnTo>
                    <a:pt x="99479" y="596900"/>
                  </a:lnTo>
                  <a:lnTo>
                    <a:pt x="7787258" y="596900"/>
                  </a:lnTo>
                  <a:lnTo>
                    <a:pt x="7825942" y="589082"/>
                  </a:lnTo>
                  <a:lnTo>
                    <a:pt x="7857553" y="567761"/>
                  </a:lnTo>
                  <a:lnTo>
                    <a:pt x="7878877" y="536137"/>
                  </a:lnTo>
                  <a:lnTo>
                    <a:pt x="7886700" y="497408"/>
                  </a:lnTo>
                  <a:lnTo>
                    <a:pt x="7886700" y="99479"/>
                  </a:lnTo>
                  <a:lnTo>
                    <a:pt x="7878877" y="60757"/>
                  </a:lnTo>
                  <a:lnTo>
                    <a:pt x="7857553" y="29136"/>
                  </a:lnTo>
                  <a:lnTo>
                    <a:pt x="7825942" y="7817"/>
                  </a:lnTo>
                  <a:lnTo>
                    <a:pt x="77872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3899" y="5747981"/>
              <a:ext cx="7886700" cy="596900"/>
            </a:xfrm>
            <a:custGeom>
              <a:avLst/>
              <a:gdLst/>
              <a:ahLst/>
              <a:cxnLst/>
              <a:rect l="l" t="t" r="r" b="b"/>
              <a:pathLst>
                <a:path w="7886700" h="596900">
                  <a:moveTo>
                    <a:pt x="0" y="99479"/>
                  </a:moveTo>
                  <a:lnTo>
                    <a:pt x="7817" y="60757"/>
                  </a:lnTo>
                  <a:lnTo>
                    <a:pt x="29136" y="29136"/>
                  </a:lnTo>
                  <a:lnTo>
                    <a:pt x="60757" y="7817"/>
                  </a:lnTo>
                  <a:lnTo>
                    <a:pt x="99479" y="0"/>
                  </a:lnTo>
                  <a:lnTo>
                    <a:pt x="7787258" y="0"/>
                  </a:lnTo>
                  <a:lnTo>
                    <a:pt x="7825942" y="7817"/>
                  </a:lnTo>
                  <a:lnTo>
                    <a:pt x="7857553" y="29136"/>
                  </a:lnTo>
                  <a:lnTo>
                    <a:pt x="7878877" y="60757"/>
                  </a:lnTo>
                  <a:lnTo>
                    <a:pt x="7886700" y="99479"/>
                  </a:lnTo>
                  <a:lnTo>
                    <a:pt x="7886700" y="497408"/>
                  </a:lnTo>
                  <a:lnTo>
                    <a:pt x="7878877" y="536137"/>
                  </a:lnTo>
                  <a:lnTo>
                    <a:pt x="7857553" y="567761"/>
                  </a:lnTo>
                  <a:lnTo>
                    <a:pt x="7825942" y="589082"/>
                  </a:lnTo>
                  <a:lnTo>
                    <a:pt x="7787258" y="596900"/>
                  </a:lnTo>
                  <a:lnTo>
                    <a:pt x="99479" y="596900"/>
                  </a:lnTo>
                  <a:lnTo>
                    <a:pt x="60757" y="589082"/>
                  </a:lnTo>
                  <a:lnTo>
                    <a:pt x="29136" y="567761"/>
                  </a:lnTo>
                  <a:lnTo>
                    <a:pt x="7817" y="536137"/>
                  </a:lnTo>
                  <a:lnTo>
                    <a:pt x="0" y="497408"/>
                  </a:lnTo>
                  <a:lnTo>
                    <a:pt x="0" y="99479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48741" y="1399743"/>
            <a:ext cx="10496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危险信号</a:t>
            </a:r>
            <a:endParaRPr sz="2000"/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dirty="0"/>
              <a:t>企</a:t>
            </a:r>
            <a:r>
              <a:rPr spc="-200" dirty="0"/>
              <a:t> </a:t>
            </a:r>
            <a:r>
              <a:rPr dirty="0"/>
              <a:t>业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机密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8741" y="1948687"/>
            <a:ext cx="7947025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SimSun"/>
                <a:cs typeface="SimSun"/>
              </a:rPr>
              <a:t>作为</a:t>
            </a:r>
            <a:r>
              <a:rPr sz="1600" spc="-15" dirty="0">
                <a:latin typeface="SimSun"/>
                <a:cs typeface="SimSun"/>
              </a:rPr>
              <a:t> </a:t>
            </a:r>
            <a:r>
              <a:rPr sz="1600" dirty="0">
                <a:latin typeface="SimSun"/>
                <a:cs typeface="SimSun"/>
              </a:rPr>
              <a:t>MTS</a:t>
            </a:r>
            <a:r>
              <a:rPr sz="1600" spc="-15" dirty="0">
                <a:latin typeface="SimSun"/>
                <a:cs typeface="SimSun"/>
              </a:rPr>
              <a:t> </a:t>
            </a:r>
            <a:r>
              <a:rPr sz="1600" spc="-5" dirty="0">
                <a:latin typeface="SimSun"/>
                <a:cs typeface="SimSun"/>
              </a:rPr>
              <a:t>员工，我们有责任知晓并遵守法律</a:t>
            </a:r>
            <a:r>
              <a:rPr sz="1600" dirty="0">
                <a:latin typeface="SimSun"/>
                <a:cs typeface="SimSun"/>
              </a:rPr>
              <a:t>、MTS</a:t>
            </a:r>
            <a:r>
              <a:rPr sz="1600" spc="45" dirty="0">
                <a:latin typeface="SimSun"/>
                <a:cs typeface="SimSun"/>
              </a:rPr>
              <a:t> </a:t>
            </a:r>
            <a:r>
              <a:rPr sz="1600" spc="-5" dirty="0">
                <a:latin typeface="SimSun"/>
                <a:cs typeface="SimSun"/>
              </a:rPr>
              <a:t>政策以及</a:t>
            </a:r>
            <a:r>
              <a:rPr sz="1600" spc="5" dirty="0">
                <a:latin typeface="SimSun"/>
                <a:cs typeface="SimSun"/>
              </a:rPr>
              <a:t> </a:t>
            </a:r>
            <a:r>
              <a:rPr sz="1600" dirty="0">
                <a:latin typeface="SimSun"/>
                <a:cs typeface="SimSun"/>
              </a:rPr>
              <a:t>MTS</a:t>
            </a:r>
            <a:r>
              <a:rPr sz="1600" spc="-20" dirty="0">
                <a:latin typeface="SimSun"/>
                <a:cs typeface="SimSun"/>
              </a:rPr>
              <a:t> </a:t>
            </a:r>
            <a:r>
              <a:rPr sz="1600" spc="-5" dirty="0">
                <a:latin typeface="SimSun"/>
                <a:cs typeface="SimSun"/>
              </a:rPr>
              <a:t>规程。寻求与新第三方 合作时，请注意以下说法：</a:t>
            </a:r>
            <a:endParaRPr sz="1600">
              <a:latin typeface="SimSun"/>
              <a:cs typeface="SimSun"/>
            </a:endParaRPr>
          </a:p>
          <a:p>
            <a:pPr>
              <a:lnSpc>
                <a:spcPct val="100000"/>
              </a:lnSpc>
            </a:pPr>
            <a:endParaRPr sz="1500">
              <a:latin typeface="SimSun"/>
              <a:cs typeface="SimSu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1" spc="-5" dirty="0">
                <a:latin typeface="SimSun"/>
                <a:cs typeface="SimSun"/>
              </a:rPr>
              <a:t>“这就是我们在这个国家开展</a:t>
            </a:r>
            <a:r>
              <a:rPr sz="1600" b="1" spc="10" dirty="0">
                <a:latin typeface="SimSun"/>
                <a:cs typeface="SimSun"/>
              </a:rPr>
              <a:t>业</a:t>
            </a:r>
            <a:r>
              <a:rPr sz="1600" b="1" spc="-5" dirty="0">
                <a:latin typeface="SimSun"/>
                <a:cs typeface="SimSun"/>
              </a:rPr>
              <a:t>务的</a:t>
            </a:r>
            <a:r>
              <a:rPr sz="1600" b="1" spc="10" dirty="0">
                <a:latin typeface="SimSun"/>
                <a:cs typeface="SimSun"/>
              </a:rPr>
              <a:t>方</a:t>
            </a:r>
            <a:r>
              <a:rPr sz="1600" b="1" spc="5" dirty="0">
                <a:latin typeface="SimSun"/>
                <a:cs typeface="SimSun"/>
              </a:rPr>
              <a:t>式</a:t>
            </a:r>
            <a:r>
              <a:rPr sz="1600" b="1" spc="10" dirty="0">
                <a:latin typeface="SimSun"/>
                <a:cs typeface="SimSun"/>
              </a:rPr>
              <a:t>。</a:t>
            </a:r>
            <a:r>
              <a:rPr sz="1600" b="1" spc="-10" dirty="0">
                <a:latin typeface="SimSun"/>
                <a:cs typeface="SimSun"/>
              </a:rPr>
              <a:t>”</a:t>
            </a:r>
            <a:endParaRPr sz="16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Wingdings"/>
              <a:buChar char=""/>
            </a:pPr>
            <a:endParaRPr sz="1450">
              <a:latin typeface="SimSun"/>
              <a:cs typeface="SimSu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1" spc="-5" dirty="0">
                <a:latin typeface="SimSun"/>
                <a:cs typeface="SimSun"/>
              </a:rPr>
              <a:t>“此笔款项不需要批准。</a:t>
            </a:r>
            <a:r>
              <a:rPr sz="1600" b="1" spc="-15" dirty="0">
                <a:latin typeface="SimSun"/>
                <a:cs typeface="SimSun"/>
              </a:rPr>
              <a:t>”</a:t>
            </a:r>
            <a:endParaRPr sz="1600">
              <a:latin typeface="SimSun"/>
              <a:cs typeface="SimSun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500">
              <a:latin typeface="SimSun"/>
              <a:cs typeface="SimSu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1" spc="-5" dirty="0">
                <a:latin typeface="SimSun"/>
                <a:cs typeface="SimSun"/>
              </a:rPr>
              <a:t>“我在政府有关系，可以帮到</a:t>
            </a:r>
            <a:r>
              <a:rPr sz="1600" b="1" spc="5" dirty="0">
                <a:latin typeface="SimSun"/>
                <a:cs typeface="SimSun"/>
              </a:rPr>
              <a:t>我</a:t>
            </a:r>
            <a:r>
              <a:rPr sz="1600" b="1" dirty="0">
                <a:latin typeface="SimSun"/>
                <a:cs typeface="SimSun"/>
              </a:rPr>
              <a:t>们</a:t>
            </a:r>
            <a:r>
              <a:rPr sz="1600" b="1" spc="-5" dirty="0">
                <a:latin typeface="SimSun"/>
                <a:cs typeface="SimSun"/>
              </a:rPr>
              <a:t>。</a:t>
            </a:r>
            <a:r>
              <a:rPr sz="1600" b="1" spc="-15" dirty="0">
                <a:latin typeface="SimSun"/>
                <a:cs typeface="SimSun"/>
              </a:rPr>
              <a:t>”</a:t>
            </a:r>
            <a:endParaRPr sz="1600">
              <a:latin typeface="SimSun"/>
              <a:cs typeface="SimSun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500">
              <a:latin typeface="SimSun"/>
              <a:cs typeface="SimSu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1" spc="-5" dirty="0">
                <a:latin typeface="SimSun"/>
                <a:cs typeface="SimSun"/>
              </a:rPr>
              <a:t>“我们的政策是使用我们国家</a:t>
            </a:r>
            <a:r>
              <a:rPr sz="1600" b="1" spc="5" dirty="0">
                <a:latin typeface="SimSun"/>
                <a:cs typeface="SimSun"/>
              </a:rPr>
              <a:t>之</a:t>
            </a:r>
            <a:r>
              <a:rPr sz="1600" b="1" spc="-5" dirty="0">
                <a:latin typeface="SimSun"/>
                <a:cs typeface="SimSun"/>
              </a:rPr>
              <a:t>外的</a:t>
            </a:r>
            <a:r>
              <a:rPr sz="1600" b="1" spc="5" dirty="0">
                <a:latin typeface="SimSun"/>
                <a:cs typeface="SimSun"/>
              </a:rPr>
              <a:t>银</a:t>
            </a:r>
            <a:r>
              <a:rPr sz="1600" b="1" dirty="0">
                <a:latin typeface="SimSun"/>
                <a:cs typeface="SimSun"/>
              </a:rPr>
              <a:t>行</a:t>
            </a:r>
            <a:r>
              <a:rPr sz="1600" b="1" spc="5" dirty="0">
                <a:latin typeface="SimSun"/>
                <a:cs typeface="SimSun"/>
              </a:rPr>
              <a:t>。</a:t>
            </a:r>
            <a:r>
              <a:rPr sz="1600" b="1" spc="-15" dirty="0">
                <a:latin typeface="SimSun"/>
                <a:cs typeface="SimSun"/>
              </a:rPr>
              <a:t>”</a:t>
            </a:r>
            <a:endParaRPr sz="1600">
              <a:latin typeface="SimSun"/>
              <a:cs typeface="SimSun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500">
              <a:latin typeface="SimSun"/>
              <a:cs typeface="SimSu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1" spc="-5" dirty="0">
                <a:latin typeface="SimSun"/>
                <a:cs typeface="SimSun"/>
              </a:rPr>
              <a:t>“我公司与官员有特殊安排。</a:t>
            </a:r>
            <a:r>
              <a:rPr sz="1600" b="1" spc="-15" dirty="0">
                <a:latin typeface="SimSun"/>
                <a:cs typeface="SimSun"/>
              </a:rPr>
              <a:t>”</a:t>
            </a:r>
            <a:endParaRPr sz="16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Wingdings"/>
              <a:buChar char=""/>
            </a:pPr>
            <a:endParaRPr sz="1450">
              <a:latin typeface="SimSun"/>
              <a:cs typeface="SimSu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1" spc="-5" dirty="0">
                <a:latin typeface="SimSun"/>
                <a:cs typeface="SimSun"/>
              </a:rPr>
              <a:t>“政治捐款有助于加快办事速</a:t>
            </a:r>
            <a:r>
              <a:rPr sz="1600" b="1" spc="10" dirty="0">
                <a:latin typeface="SimSun"/>
                <a:cs typeface="SimSun"/>
              </a:rPr>
              <a:t>度</a:t>
            </a:r>
            <a:r>
              <a:rPr sz="1600" b="1" spc="-5" dirty="0">
                <a:latin typeface="SimSun"/>
                <a:cs typeface="SimSun"/>
              </a:rPr>
              <a:t>。</a:t>
            </a:r>
            <a:r>
              <a:rPr sz="1600" b="1" spc="-15" dirty="0">
                <a:latin typeface="SimSun"/>
                <a:cs typeface="SimSun"/>
              </a:rPr>
              <a:t>”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80286" y="5798921"/>
            <a:ext cx="67748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62810" marR="5080" indent="-215074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SimSun"/>
                <a:cs typeface="SimSun"/>
              </a:rPr>
              <a:t>如果听起来可疑、不诚实或违</a:t>
            </a:r>
            <a:r>
              <a:rPr sz="1600" b="1" spc="5" dirty="0">
                <a:solidFill>
                  <a:srgbClr val="FFFFFF"/>
                </a:solidFill>
                <a:latin typeface="SimSun"/>
                <a:cs typeface="SimSun"/>
              </a:rPr>
              <a:t>反</a:t>
            </a:r>
            <a:r>
              <a:rPr sz="1600" b="1" spc="-5" dirty="0">
                <a:solidFill>
                  <a:srgbClr val="FFFFFF"/>
                </a:solidFill>
                <a:latin typeface="SimSun"/>
                <a:cs typeface="SimSun"/>
              </a:rPr>
              <a:t>法律</a:t>
            </a:r>
            <a:r>
              <a:rPr sz="1600" b="1" spc="5" dirty="0">
                <a:solidFill>
                  <a:srgbClr val="FFFFFF"/>
                </a:solidFill>
                <a:latin typeface="SimSun"/>
                <a:cs typeface="SimSun"/>
              </a:rPr>
              <a:t>规</a:t>
            </a:r>
            <a:r>
              <a:rPr sz="1600" b="1" spc="-5" dirty="0">
                <a:solidFill>
                  <a:srgbClr val="FFFFFF"/>
                </a:solidFill>
                <a:latin typeface="SimSun"/>
                <a:cs typeface="SimSun"/>
              </a:rPr>
              <a:t>定</a:t>
            </a:r>
            <a:r>
              <a:rPr sz="1600" b="1" spc="5" dirty="0">
                <a:solidFill>
                  <a:srgbClr val="FFFFFF"/>
                </a:solidFill>
                <a:latin typeface="SimSun"/>
                <a:cs typeface="SimSun"/>
              </a:rPr>
              <a:t>，</a:t>
            </a:r>
            <a:r>
              <a:rPr sz="1600" b="1" spc="-5" dirty="0">
                <a:solidFill>
                  <a:srgbClr val="FFFFFF"/>
                </a:solidFill>
                <a:latin typeface="SimSun"/>
                <a:cs typeface="SimSun"/>
              </a:rPr>
              <a:t>就很</a:t>
            </a:r>
            <a:r>
              <a:rPr sz="1600" b="1" spc="5" dirty="0">
                <a:solidFill>
                  <a:srgbClr val="FFFFFF"/>
                </a:solidFill>
                <a:latin typeface="SimSun"/>
                <a:cs typeface="SimSun"/>
              </a:rPr>
              <a:t>可</a:t>
            </a:r>
            <a:r>
              <a:rPr sz="1600" b="1" spc="-5" dirty="0">
                <a:solidFill>
                  <a:srgbClr val="FFFFFF"/>
                </a:solidFill>
                <a:latin typeface="SimSun"/>
                <a:cs typeface="SimSun"/>
              </a:rPr>
              <a:t>能是</a:t>
            </a:r>
            <a:r>
              <a:rPr sz="1600" b="1" spc="5" dirty="0">
                <a:solidFill>
                  <a:srgbClr val="FFFFFF"/>
                </a:solidFill>
                <a:latin typeface="SimSun"/>
                <a:cs typeface="SimSun"/>
              </a:rPr>
              <a:t>！</a:t>
            </a:r>
            <a:r>
              <a:rPr sz="1600" b="1" spc="-5" dirty="0">
                <a:solidFill>
                  <a:srgbClr val="FFFFFF"/>
                </a:solidFill>
                <a:latin typeface="SimSun"/>
                <a:cs typeface="SimSun"/>
              </a:rPr>
              <a:t>若</a:t>
            </a:r>
            <a:r>
              <a:rPr sz="1600" b="1" spc="5" dirty="0">
                <a:solidFill>
                  <a:srgbClr val="FFFFFF"/>
                </a:solidFill>
                <a:latin typeface="SimSun"/>
                <a:cs typeface="SimSun"/>
              </a:rPr>
              <a:t>遇</a:t>
            </a:r>
            <a:r>
              <a:rPr sz="1600" b="1" spc="-5" dirty="0">
                <a:solidFill>
                  <a:srgbClr val="FFFFFF"/>
                </a:solidFill>
                <a:latin typeface="SimSun"/>
                <a:cs typeface="SimSun"/>
              </a:rPr>
              <a:t>到此</a:t>
            </a:r>
            <a:r>
              <a:rPr sz="1600" b="1" spc="5" dirty="0">
                <a:solidFill>
                  <a:srgbClr val="FFFFFF"/>
                </a:solidFill>
                <a:latin typeface="SimSun"/>
                <a:cs typeface="SimSun"/>
              </a:rPr>
              <a:t>种</a:t>
            </a:r>
            <a:r>
              <a:rPr sz="1600" b="1" spc="-5" dirty="0">
                <a:solidFill>
                  <a:srgbClr val="FFFFFF"/>
                </a:solidFill>
                <a:latin typeface="SimSun"/>
                <a:cs typeface="SimSun"/>
              </a:rPr>
              <a:t>情</a:t>
            </a:r>
            <a:r>
              <a:rPr sz="1600" b="1" spc="5" dirty="0">
                <a:solidFill>
                  <a:srgbClr val="FFFFFF"/>
                </a:solidFill>
                <a:latin typeface="SimSun"/>
                <a:cs typeface="SimSun"/>
              </a:rPr>
              <a:t>况</a:t>
            </a:r>
            <a:r>
              <a:rPr sz="1600" b="1" spc="-15" dirty="0">
                <a:solidFill>
                  <a:srgbClr val="FFFFFF"/>
                </a:solidFill>
                <a:latin typeface="SimSun"/>
                <a:cs typeface="SimSun"/>
              </a:rPr>
              <a:t>， </a:t>
            </a:r>
            <a:r>
              <a:rPr sz="1600" b="1" spc="-795" dirty="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SimSun"/>
                <a:cs typeface="SimSun"/>
              </a:rPr>
              <a:t>请联系风险与合规办公</a:t>
            </a:r>
            <a:r>
              <a:rPr sz="1600" b="1" dirty="0">
                <a:solidFill>
                  <a:srgbClr val="FFFFFF"/>
                </a:solidFill>
                <a:latin typeface="SimSun"/>
                <a:cs typeface="SimSun"/>
              </a:rPr>
              <a:t>室</a:t>
            </a:r>
            <a:r>
              <a:rPr sz="1600" spc="-5" dirty="0">
                <a:solidFill>
                  <a:srgbClr val="FFFFFF"/>
                </a:solidFill>
                <a:latin typeface="SimSun"/>
                <a:cs typeface="SimSun"/>
              </a:rPr>
              <a:t>。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4440" y="324103"/>
            <a:ext cx="710935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400" dirty="0">
                <a:solidFill>
                  <a:srgbClr val="C00000"/>
                </a:solidFill>
              </a:rPr>
              <a:t>了解第三方需求的重要性</a:t>
            </a:r>
            <a:endParaRPr sz="2400" dirty="0">
              <a:solidFill>
                <a:srgbClr val="C00000"/>
              </a:solidFill>
              <a:latin typeface="SimSun"/>
              <a:cs typeface="SimSun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B95ABC-A66E-495B-AFBE-3BD964930D89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8190" y="4458779"/>
            <a:ext cx="8032115" cy="434340"/>
            <a:chOff x="458190" y="4458779"/>
            <a:chExt cx="8032115" cy="4343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2953" y="4463541"/>
              <a:ext cx="8022043" cy="42443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62953" y="4463541"/>
              <a:ext cx="8022590" cy="424815"/>
            </a:xfrm>
            <a:custGeom>
              <a:avLst/>
              <a:gdLst/>
              <a:ahLst/>
              <a:cxnLst/>
              <a:rect l="l" t="t" r="r" b="b"/>
              <a:pathLst>
                <a:path w="8022590" h="424814">
                  <a:moveTo>
                    <a:pt x="0" y="70738"/>
                  </a:moveTo>
                  <a:lnTo>
                    <a:pt x="5559" y="43237"/>
                  </a:lnTo>
                  <a:lnTo>
                    <a:pt x="20720" y="20748"/>
                  </a:lnTo>
                  <a:lnTo>
                    <a:pt x="43205" y="5570"/>
                  </a:lnTo>
                  <a:lnTo>
                    <a:pt x="70739" y="0"/>
                  </a:lnTo>
                  <a:lnTo>
                    <a:pt x="7951304" y="0"/>
                  </a:lnTo>
                  <a:lnTo>
                    <a:pt x="7978806" y="5570"/>
                  </a:lnTo>
                  <a:lnTo>
                    <a:pt x="8001295" y="20748"/>
                  </a:lnTo>
                  <a:lnTo>
                    <a:pt x="8016473" y="43237"/>
                  </a:lnTo>
                  <a:lnTo>
                    <a:pt x="8022043" y="70738"/>
                  </a:lnTo>
                  <a:lnTo>
                    <a:pt x="8022043" y="353694"/>
                  </a:lnTo>
                  <a:lnTo>
                    <a:pt x="8016473" y="381250"/>
                  </a:lnTo>
                  <a:lnTo>
                    <a:pt x="8001295" y="403732"/>
                  </a:lnTo>
                  <a:lnTo>
                    <a:pt x="7978806" y="418881"/>
                  </a:lnTo>
                  <a:lnTo>
                    <a:pt x="7951304" y="424433"/>
                  </a:lnTo>
                  <a:lnTo>
                    <a:pt x="70739" y="424433"/>
                  </a:lnTo>
                  <a:lnTo>
                    <a:pt x="43205" y="418881"/>
                  </a:lnTo>
                  <a:lnTo>
                    <a:pt x="20720" y="403732"/>
                  </a:lnTo>
                  <a:lnTo>
                    <a:pt x="5559" y="381250"/>
                  </a:lnTo>
                  <a:lnTo>
                    <a:pt x="0" y="353694"/>
                  </a:lnTo>
                  <a:lnTo>
                    <a:pt x="0" y="70738"/>
                  </a:lnTo>
                  <a:close/>
                </a:path>
              </a:pathLst>
            </a:custGeom>
            <a:ln w="952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34441" y="3896995"/>
            <a:ext cx="5301615" cy="904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SimSun"/>
                <a:cs typeface="SimSun"/>
              </a:rPr>
              <a:t>更多信息，请查看相关政策和程序：</a:t>
            </a:r>
            <a:endParaRPr sz="1600" dirty="0">
              <a:latin typeface="SimSun"/>
              <a:cs typeface="SimSun"/>
            </a:endParaRPr>
          </a:p>
          <a:p>
            <a:pPr>
              <a:lnSpc>
                <a:spcPct val="100000"/>
              </a:lnSpc>
            </a:pPr>
            <a:endParaRPr sz="1600" dirty="0">
              <a:latin typeface="SimSun"/>
              <a:cs typeface="SimSun"/>
            </a:endParaRPr>
          </a:p>
          <a:p>
            <a:pPr marL="2793365">
              <a:lnSpc>
                <a:spcPct val="100000"/>
              </a:lnSpc>
              <a:spcBef>
                <a:spcPts val="1275"/>
              </a:spcBef>
            </a:pPr>
            <a:r>
              <a:rPr sz="1400" b="1" spc="-5" dirty="0">
                <a:latin typeface="SimSun"/>
                <a:cs typeface="SimSun"/>
              </a:rPr>
              <a:t>OGC-01</a:t>
            </a:r>
            <a:r>
              <a:rPr lang="en-US" sz="1400" b="1" spc="-5" dirty="0">
                <a:latin typeface="SimSun"/>
                <a:cs typeface="SimSun"/>
              </a:rPr>
              <a:t>0</a:t>
            </a:r>
            <a:r>
              <a:rPr sz="1400" b="1" spc="-80" dirty="0">
                <a:latin typeface="SimSun"/>
                <a:cs typeface="SimSun"/>
              </a:rPr>
              <a:t> </a:t>
            </a:r>
            <a:r>
              <a:rPr sz="1400" dirty="0">
                <a:latin typeface="SimSun"/>
                <a:cs typeface="SimSun"/>
              </a:rPr>
              <a:t>反海外腐败法合规政策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57785" y="3651630"/>
            <a:ext cx="7961630" cy="92710"/>
            <a:chOff x="557785" y="3651630"/>
            <a:chExt cx="7961630" cy="927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785" y="3651630"/>
              <a:ext cx="7961372" cy="9271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91324" y="3677665"/>
              <a:ext cx="7893684" cy="0"/>
            </a:xfrm>
            <a:custGeom>
              <a:avLst/>
              <a:gdLst/>
              <a:ahLst/>
              <a:cxnLst/>
              <a:rect l="l" t="t" r="r" b="b"/>
              <a:pathLst>
                <a:path w="7893684">
                  <a:moveTo>
                    <a:pt x="0" y="0"/>
                  </a:moveTo>
                  <a:lnTo>
                    <a:pt x="7893672" y="0"/>
                  </a:lnTo>
                </a:path>
              </a:pathLst>
            </a:custGeom>
            <a:ln w="25400">
              <a:solidFill>
                <a:srgbClr val="A9A9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23163" y="1232662"/>
            <a:ext cx="8095994" cy="19960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C00000"/>
                </a:solidFill>
                <a:latin typeface="SimSun"/>
                <a:cs typeface="SimSun"/>
              </a:rPr>
              <a:t>每天</a:t>
            </a:r>
            <a:r>
              <a:rPr sz="2000" b="1" spc="-5" dirty="0">
                <a:solidFill>
                  <a:srgbClr val="C00000"/>
                </a:solidFill>
                <a:latin typeface="SimSun"/>
                <a:cs typeface="SimSun"/>
              </a:rPr>
              <a:t>在</a:t>
            </a:r>
            <a:r>
              <a:rPr sz="2000" b="1" spc="-40" dirty="0">
                <a:solidFill>
                  <a:srgbClr val="C00000"/>
                </a:solidFill>
                <a:latin typeface="SimSun"/>
                <a:cs typeface="SimSu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imSun"/>
                <a:cs typeface="SimSun"/>
              </a:rPr>
              <a:t>MTS</a:t>
            </a:r>
            <a:r>
              <a:rPr sz="2000" b="1" spc="-30" dirty="0">
                <a:solidFill>
                  <a:srgbClr val="C00000"/>
                </a:solidFill>
                <a:latin typeface="SimSun"/>
                <a:cs typeface="SimSun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SimSun"/>
                <a:cs typeface="SimSun"/>
              </a:rPr>
              <a:t>工作时，您有义务</a:t>
            </a:r>
            <a:r>
              <a:rPr sz="2000" b="1" spc="-5" dirty="0">
                <a:solidFill>
                  <a:srgbClr val="C00000"/>
                </a:solidFill>
                <a:latin typeface="SimSun"/>
                <a:cs typeface="SimSun"/>
              </a:rPr>
              <a:t>：</a:t>
            </a:r>
            <a:endParaRPr sz="2000" dirty="0">
              <a:latin typeface="SimSun"/>
              <a:cs typeface="SimSun"/>
            </a:endParaRPr>
          </a:p>
          <a:p>
            <a:pPr marL="299085" indent="-287020">
              <a:lnSpc>
                <a:spcPct val="100000"/>
              </a:lnSpc>
              <a:spcBef>
                <a:spcPts val="167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10" dirty="0">
                <a:latin typeface="SimSun"/>
                <a:cs typeface="SimSun"/>
              </a:rPr>
              <a:t>知晓并遵</a:t>
            </a:r>
            <a:r>
              <a:rPr sz="1600" spc="-5" dirty="0">
                <a:latin typeface="SimSun"/>
                <a:cs typeface="SimSun"/>
              </a:rPr>
              <a:t>守</a:t>
            </a:r>
            <a:r>
              <a:rPr sz="1600" spc="-10" dirty="0">
                <a:latin typeface="SimSun"/>
                <a:cs typeface="SimSun"/>
              </a:rPr>
              <a:t> </a:t>
            </a:r>
            <a:r>
              <a:rPr sz="1600" spc="-5" dirty="0">
                <a:latin typeface="SimSun"/>
                <a:cs typeface="SimSun"/>
              </a:rPr>
              <a:t>MTS</a:t>
            </a:r>
            <a:r>
              <a:rPr sz="1600" spc="-20" dirty="0">
                <a:latin typeface="SimSun"/>
                <a:cs typeface="SimSun"/>
              </a:rPr>
              <a:t> </a:t>
            </a:r>
            <a:r>
              <a:rPr sz="1600" spc="-10" dirty="0">
                <a:latin typeface="SimSun"/>
                <a:cs typeface="SimSun"/>
              </a:rPr>
              <a:t>反贿赂政策和反贿赂法律</a:t>
            </a:r>
            <a:endParaRPr sz="1600" dirty="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Wingdings"/>
              <a:buChar char=""/>
            </a:pPr>
            <a:endParaRPr sz="1450" dirty="0">
              <a:latin typeface="SimSun"/>
              <a:cs typeface="SimSu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SimSun"/>
                <a:cs typeface="SimSun"/>
              </a:rPr>
              <a:t>立即分享任何有关疑似违法问题</a:t>
            </a:r>
            <a:endParaRPr sz="1600" dirty="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Wingdings"/>
              <a:buChar char=""/>
            </a:pPr>
            <a:endParaRPr sz="1450" dirty="0">
              <a:latin typeface="SimSun"/>
              <a:cs typeface="SimSu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SimSun"/>
                <a:cs typeface="SimSun"/>
              </a:rPr>
              <a:t>如果不确定法律对您面临情况的适</a:t>
            </a:r>
            <a:r>
              <a:rPr sz="1600" spc="5" dirty="0">
                <a:latin typeface="SimSun"/>
                <a:cs typeface="SimSun"/>
              </a:rPr>
              <a:t>用</a:t>
            </a:r>
            <a:r>
              <a:rPr sz="1600" spc="-5" dirty="0">
                <a:latin typeface="SimSun"/>
                <a:cs typeface="SimSun"/>
              </a:rPr>
              <a:t>情况</a:t>
            </a:r>
            <a:r>
              <a:rPr sz="1600" spc="5" dirty="0">
                <a:latin typeface="SimSun"/>
                <a:cs typeface="SimSun"/>
              </a:rPr>
              <a:t>，</a:t>
            </a:r>
            <a:r>
              <a:rPr sz="1600" spc="-5" dirty="0">
                <a:latin typeface="SimSun"/>
                <a:cs typeface="SimSun"/>
              </a:rPr>
              <a:t>请向</a:t>
            </a:r>
            <a:r>
              <a:rPr sz="1600" spc="50" dirty="0">
                <a:latin typeface="SimSun"/>
                <a:cs typeface="SimSun"/>
              </a:rPr>
              <a:t> </a:t>
            </a:r>
            <a:r>
              <a:rPr sz="1600" b="1" spc="-5" dirty="0" err="1">
                <a:latin typeface="SimSun"/>
                <a:cs typeface="SimSun"/>
              </a:rPr>
              <a:t>风险与合规办公</a:t>
            </a:r>
            <a:r>
              <a:rPr sz="1600" b="1" spc="-15" dirty="0" err="1">
                <a:latin typeface="SimSun"/>
                <a:cs typeface="SimSun"/>
              </a:rPr>
              <a:t>室</a:t>
            </a:r>
            <a:r>
              <a:rPr sz="1600" b="1" spc="25" dirty="0">
                <a:latin typeface="SimSun"/>
                <a:cs typeface="SimSun"/>
              </a:rPr>
              <a:t> </a:t>
            </a:r>
            <a:r>
              <a:rPr sz="1600" spc="-5" dirty="0" err="1">
                <a:latin typeface="SimSun"/>
                <a:cs typeface="SimSun"/>
              </a:rPr>
              <a:t>寻求指导</a:t>
            </a:r>
            <a:r>
              <a:rPr lang="en-US" sz="1600" spc="-5" dirty="0">
                <a:latin typeface="SimSun"/>
                <a:cs typeface="SimSun"/>
              </a:rPr>
              <a:t> - </a:t>
            </a:r>
            <a:r>
              <a:rPr lang="en-US" sz="1600" b="1" spc="-10" dirty="0">
                <a:latin typeface="Cambria"/>
                <a:cs typeface="Cambria"/>
                <a:hlinkClick r:id="rId4"/>
              </a:rPr>
              <a:t>MTS_Risk_&amp;_Compliance@mts.com</a:t>
            </a:r>
            <a:endParaRPr sz="1600" dirty="0">
              <a:latin typeface="SimSun"/>
              <a:cs typeface="SimSu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34441" y="324103"/>
            <a:ext cx="1250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您的义务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458190" y="5369115"/>
            <a:ext cx="8041005" cy="454025"/>
            <a:chOff x="458190" y="5369115"/>
            <a:chExt cx="8041005" cy="45402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2953" y="5373878"/>
              <a:ext cx="8031187" cy="44397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62953" y="5373878"/>
              <a:ext cx="8031480" cy="444500"/>
            </a:xfrm>
            <a:custGeom>
              <a:avLst/>
              <a:gdLst/>
              <a:ahLst/>
              <a:cxnLst/>
              <a:rect l="l" t="t" r="r" b="b"/>
              <a:pathLst>
                <a:path w="8031480" h="444500">
                  <a:moveTo>
                    <a:pt x="0" y="74041"/>
                  </a:moveTo>
                  <a:lnTo>
                    <a:pt x="5813" y="45219"/>
                  </a:lnTo>
                  <a:lnTo>
                    <a:pt x="21669" y="21685"/>
                  </a:lnTo>
                  <a:lnTo>
                    <a:pt x="45187" y="5818"/>
                  </a:lnTo>
                  <a:lnTo>
                    <a:pt x="73990" y="0"/>
                  </a:lnTo>
                  <a:lnTo>
                    <a:pt x="7957273" y="0"/>
                  </a:lnTo>
                  <a:lnTo>
                    <a:pt x="7986075" y="5818"/>
                  </a:lnTo>
                  <a:lnTo>
                    <a:pt x="8009566" y="21685"/>
                  </a:lnTo>
                  <a:lnTo>
                    <a:pt x="8025389" y="45219"/>
                  </a:lnTo>
                  <a:lnTo>
                    <a:pt x="8031187" y="74041"/>
                  </a:lnTo>
                  <a:lnTo>
                    <a:pt x="8031187" y="369989"/>
                  </a:lnTo>
                  <a:lnTo>
                    <a:pt x="8025389" y="398791"/>
                  </a:lnTo>
                  <a:lnTo>
                    <a:pt x="8009566" y="422309"/>
                  </a:lnTo>
                  <a:lnTo>
                    <a:pt x="7986075" y="438165"/>
                  </a:lnTo>
                  <a:lnTo>
                    <a:pt x="7957273" y="443979"/>
                  </a:lnTo>
                  <a:lnTo>
                    <a:pt x="73990" y="443979"/>
                  </a:lnTo>
                  <a:lnTo>
                    <a:pt x="45187" y="438165"/>
                  </a:lnTo>
                  <a:lnTo>
                    <a:pt x="21669" y="422309"/>
                  </a:lnTo>
                  <a:lnTo>
                    <a:pt x="5813" y="398791"/>
                  </a:lnTo>
                  <a:lnTo>
                    <a:pt x="0" y="369989"/>
                  </a:lnTo>
                  <a:lnTo>
                    <a:pt x="0" y="74041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819780" y="5482234"/>
            <a:ext cx="332041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400" dirty="0" err="1">
                <a:latin typeface="SimSun"/>
                <a:cs typeface="SimSun"/>
              </a:rPr>
              <a:t>遵守《反海外腐败法</a:t>
            </a:r>
            <a:r>
              <a:rPr sz="1400" spc="-15" dirty="0" err="1">
                <a:latin typeface="SimSun"/>
                <a:cs typeface="SimSun"/>
              </a:rPr>
              <a:t>》</a:t>
            </a:r>
            <a:r>
              <a:rPr sz="1400" dirty="0" err="1">
                <a:latin typeface="SimSun"/>
                <a:cs typeface="SimSun"/>
              </a:rPr>
              <a:t>的程序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dirty="0"/>
              <a:t>企</a:t>
            </a:r>
            <a:r>
              <a:rPr spc="-200" dirty="0"/>
              <a:t> </a:t>
            </a:r>
            <a:r>
              <a:rPr dirty="0"/>
              <a:t>业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机密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C7889D-E302-4914-899F-08A6A1B2431F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5416" y="3331227"/>
            <a:ext cx="75219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200" b="1" dirty="0">
                <a:solidFill>
                  <a:srgbClr val="0071BC"/>
                </a:solidFill>
                <a:latin typeface="SimSun"/>
                <a:ea typeface="SimSun"/>
              </a:rPr>
              <a:t>交谈 </a:t>
            </a:r>
            <a:r>
              <a:rPr lang="zh-CN" altLang="en-US" sz="1200" dirty="0">
                <a:latin typeface="SimSun"/>
                <a:ea typeface="SimSun"/>
              </a:rPr>
              <a:t>风险和合规办公室、您的主管、人力资源部或本地道德委员会</a:t>
            </a:r>
            <a:endParaRPr lang="en-US" sz="1200" dirty="0">
              <a:ea typeface="SimSu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25416" y="3941813"/>
            <a:ext cx="7275333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200" b="1" dirty="0">
                <a:solidFill>
                  <a:srgbClr val="0071BC"/>
                </a:solidFill>
                <a:latin typeface="SimSun"/>
                <a:ea typeface="SimSun"/>
              </a:rPr>
              <a:t>发邮件 </a:t>
            </a:r>
            <a:r>
              <a:rPr lang="zh-CN" altLang="en-US" sz="1200" dirty="0">
                <a:latin typeface="SimSun"/>
                <a:ea typeface="SimSun"/>
              </a:rPr>
              <a:t>风险和合规办公室</a:t>
            </a:r>
            <a:r>
              <a:rPr lang="en-US" altLang="zh-CN" sz="1200" dirty="0">
                <a:latin typeface="SimSun"/>
                <a:ea typeface="SimSun"/>
              </a:rPr>
              <a:t> </a:t>
            </a:r>
            <a:r>
              <a:rPr lang="en-US" sz="1200" dirty="0">
                <a:latin typeface="Open Sans"/>
                <a:hlinkClick r:id="rId3"/>
              </a:rPr>
              <a:t>mts_risk_and_compliance@mts.com</a:t>
            </a:r>
            <a:endParaRPr lang="en-US" sz="1200" dirty="0">
              <a:latin typeface="Open Sans"/>
            </a:endParaRPr>
          </a:p>
          <a:p>
            <a:pPr>
              <a:spcBef>
                <a:spcPts val="600"/>
              </a:spcBef>
            </a:pPr>
            <a:endParaRPr lang="en-US" sz="1200" dirty="0">
              <a:latin typeface="Open Sans"/>
              <a:ea typeface="SimSu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5416" y="4582713"/>
            <a:ext cx="62471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200" b="1" dirty="0">
                <a:solidFill>
                  <a:srgbClr val="0071BC"/>
                </a:solidFill>
                <a:latin typeface="SimSun"/>
                <a:ea typeface="SimSun"/>
              </a:rPr>
              <a:t>访问 </a:t>
            </a:r>
            <a:r>
              <a:rPr lang="en-US" altLang="zh-CN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MTS</a:t>
            </a:r>
            <a:r>
              <a:rPr lang="en-US" altLang="zh-CN" sz="1200" dirty="0">
                <a:latin typeface="SimSun"/>
                <a:ea typeface="SimSun"/>
              </a:rPr>
              <a:t> </a:t>
            </a:r>
            <a:r>
              <a:rPr lang="zh-CN" altLang="en-US" sz="1200" dirty="0">
                <a:latin typeface="SimSun"/>
                <a:ea typeface="SimSun"/>
              </a:rPr>
              <a:t>举报热线 </a:t>
            </a:r>
            <a:r>
              <a:rPr lang="en-US" sz="1200" dirty="0">
                <a:latin typeface="Open Sans"/>
                <a:ea typeface="SimSun"/>
                <a:hlinkClick r:id="rId4"/>
              </a:rPr>
              <a:t>https://alertline.com</a:t>
            </a:r>
            <a:endParaRPr lang="en-US" sz="1200" b="1" dirty="0">
              <a:solidFill>
                <a:srgbClr val="C00000"/>
              </a:solidFill>
              <a:latin typeface="Open Sans"/>
              <a:ea typeface="SimSu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25416" y="5211438"/>
            <a:ext cx="71604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1200" b="1" dirty="0">
                <a:solidFill>
                  <a:srgbClr val="0071BC"/>
                </a:solidFill>
                <a:latin typeface="SimSun"/>
                <a:ea typeface="SimSun"/>
              </a:rPr>
              <a:t>打电话 </a:t>
            </a:r>
            <a:r>
              <a:rPr lang="zh-CN" altLang="en-US" sz="1200" dirty="0">
                <a:latin typeface="Cambria" panose="02040503050406030204" pitchFamily="18" charset="0"/>
                <a:ea typeface="SimSun"/>
              </a:rPr>
              <a:t>举报热线电话号码 </a:t>
            </a:r>
            <a:r>
              <a:rPr lang="de-DE" sz="1200" dirty="0">
                <a:latin typeface="Open Sans"/>
                <a:ea typeface="SimSun"/>
              </a:rPr>
              <a:t>888-321-5562 </a:t>
            </a:r>
            <a:r>
              <a:rPr lang="zh-SG" altLang="en-US" sz="1200" dirty="0">
                <a:latin typeface="Cambria" panose="02040503050406030204" pitchFamily="18" charset="0"/>
                <a:ea typeface="SimSun"/>
              </a:rPr>
              <a:t>（区域电话号码以代码列示）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57294" y="5864658"/>
            <a:ext cx="67247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SimSun"/>
                <a:ea typeface="SimSun"/>
              </a:rPr>
              <a:t>可通过举报热线匿名举报</a:t>
            </a:r>
            <a:r>
              <a:rPr lang="fr-FR" sz="1200" dirty="0">
                <a:latin typeface="Open Sans"/>
                <a:ea typeface="SimSun"/>
              </a:rPr>
              <a:t>.</a:t>
            </a:r>
            <a:endParaRPr lang="en-US" sz="1200" dirty="0">
              <a:latin typeface="Open Sans"/>
              <a:ea typeface="SimSun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EB9711-34E8-4B3A-A5CE-F43251A94A7A}"/>
              </a:ext>
            </a:extLst>
          </p:cNvPr>
          <p:cNvSpPr/>
          <p:nvPr/>
        </p:nvSpPr>
        <p:spPr>
          <a:xfrm>
            <a:off x="1254760" y="2573730"/>
            <a:ext cx="6634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800" dirty="0">
              <a:solidFill>
                <a:srgbClr val="0071BC"/>
              </a:solidFill>
              <a:latin typeface="Open Sans"/>
              <a:ea typeface="SimSun"/>
            </a:endParaRPr>
          </a:p>
          <a:p>
            <a:pPr algn="ctr"/>
            <a:r>
              <a:rPr lang="zh-CN" altLang="en-US" sz="1800" dirty="0">
                <a:solidFill>
                  <a:srgbClr val="0071BC"/>
                </a:solidFill>
                <a:latin typeface="SimSun"/>
                <a:ea typeface="SimSun"/>
              </a:rPr>
              <a:t>如何寻求指引或报告问题</a:t>
            </a:r>
          </a:p>
        </p:txBody>
      </p:sp>
      <p:pic>
        <p:nvPicPr>
          <p:cNvPr id="13" name="Graphic 12" descr="Speech">
            <a:extLst>
              <a:ext uri="{FF2B5EF4-FFF2-40B4-BE49-F238E27FC236}">
                <a16:creationId xmlns:a16="http://schemas.microsoft.com/office/drawing/2014/main" id="{CB5388AC-580D-4126-AB3A-CEE29A41CE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3679" y="3331197"/>
            <a:ext cx="454387" cy="454387"/>
          </a:xfrm>
          <a:prstGeom prst="rect">
            <a:avLst/>
          </a:prstGeom>
        </p:spPr>
      </p:pic>
      <p:pic>
        <p:nvPicPr>
          <p:cNvPr id="27" name="Graphic 26" descr="Email">
            <a:extLst>
              <a:ext uri="{FF2B5EF4-FFF2-40B4-BE49-F238E27FC236}">
                <a16:creationId xmlns:a16="http://schemas.microsoft.com/office/drawing/2014/main" id="{D18012B7-3E56-44D2-B3CE-7371D983B9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3469" y="3910102"/>
            <a:ext cx="371198" cy="371198"/>
          </a:xfrm>
          <a:prstGeom prst="rect">
            <a:avLst/>
          </a:prstGeom>
        </p:spPr>
      </p:pic>
      <p:pic>
        <p:nvPicPr>
          <p:cNvPr id="29" name="Graphic 28" descr="Laptop">
            <a:extLst>
              <a:ext uri="{FF2B5EF4-FFF2-40B4-BE49-F238E27FC236}">
                <a16:creationId xmlns:a16="http://schemas.microsoft.com/office/drawing/2014/main" id="{E8733621-7E12-4160-9DD6-7B44DA33F8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4139" y="4509407"/>
            <a:ext cx="454388" cy="454388"/>
          </a:xfrm>
          <a:prstGeom prst="rect">
            <a:avLst/>
          </a:prstGeom>
        </p:spPr>
      </p:pic>
      <p:pic>
        <p:nvPicPr>
          <p:cNvPr id="31" name="Graphic 30" descr="Smart Phone">
            <a:extLst>
              <a:ext uri="{FF2B5EF4-FFF2-40B4-BE49-F238E27FC236}">
                <a16:creationId xmlns:a16="http://schemas.microsoft.com/office/drawing/2014/main" id="{38A80C0B-3A07-4241-890C-AE2ED36200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9182" y="5191902"/>
            <a:ext cx="399771" cy="399771"/>
          </a:xfrm>
          <a:prstGeom prst="rect">
            <a:avLst/>
          </a:prstGeom>
        </p:spPr>
      </p:pic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1EF07FF1-6BCE-464B-80DF-615E06CC2322}"/>
              </a:ext>
            </a:extLst>
          </p:cNvPr>
          <p:cNvCxnSpPr>
            <a:cxnSpLocks/>
          </p:cNvCxnSpPr>
          <p:nvPr/>
        </p:nvCxnSpPr>
        <p:spPr>
          <a:xfrm>
            <a:off x="1201982" y="3295083"/>
            <a:ext cx="0" cy="244348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63" name="Graphic 2062" descr="Paper">
            <a:extLst>
              <a:ext uri="{FF2B5EF4-FFF2-40B4-BE49-F238E27FC236}">
                <a16:creationId xmlns:a16="http://schemas.microsoft.com/office/drawing/2014/main" id="{2E2C4488-B432-4E14-9D05-A7CBE3F4C6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12583" y="5840163"/>
            <a:ext cx="325991" cy="325991"/>
          </a:xfrm>
          <a:prstGeom prst="rect">
            <a:avLst/>
          </a:prstGeom>
        </p:spPr>
      </p:pic>
      <p:pic>
        <p:nvPicPr>
          <p:cNvPr id="49" name="Picture 48" descr="A close up of a snow covered bridge&#10;&#10;Description automatically generated">
            <a:extLst>
              <a:ext uri="{FF2B5EF4-FFF2-40B4-BE49-F238E27FC236}">
                <a16:creationId xmlns:a16="http://schemas.microsoft.com/office/drawing/2014/main" id="{D74C56BF-53C5-4041-B5A8-1E929DCF847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1060819"/>
            <a:ext cx="9144000" cy="1631216"/>
          </a:xfrm>
          <a:prstGeom prst="rect">
            <a:avLst/>
          </a:prstGeom>
        </p:spPr>
      </p:pic>
      <p:sp>
        <p:nvSpPr>
          <p:cNvPr id="22" name="Title 3">
            <a:extLst>
              <a:ext uri="{FF2B5EF4-FFF2-40B4-BE49-F238E27FC236}">
                <a16:creationId xmlns:a16="http://schemas.microsoft.com/office/drawing/2014/main" id="{E8734901-F9EB-4798-8FD8-E0A3A9BA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63" y="237851"/>
            <a:ext cx="6853471" cy="520159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Open Sans"/>
                <a:ea typeface="SimSun"/>
              </a:rPr>
              <a:t>使用</a:t>
            </a:r>
            <a:r>
              <a:rPr lang="en-US" altLang="zh-SG" sz="2400" dirty="0">
                <a:solidFill>
                  <a:srgbClr val="C00000"/>
                </a:solidFill>
                <a:latin typeface="Open Sans"/>
                <a:ea typeface="SimSun"/>
              </a:rPr>
              <a:t>MTS </a:t>
            </a:r>
            <a:r>
              <a:rPr lang="zh-SG" altLang="en-US" sz="2400" dirty="0">
                <a:solidFill>
                  <a:srgbClr val="C00000"/>
                </a:solidFill>
                <a:latin typeface="Open Sans"/>
                <a:ea typeface="SimSun"/>
              </a:rPr>
              <a:t>行为准则</a:t>
            </a:r>
            <a:endParaRPr lang="en-US" sz="2400" dirty="0">
              <a:solidFill>
                <a:srgbClr val="C00000"/>
              </a:solidFill>
              <a:latin typeface="Open Sans"/>
              <a:ea typeface="SimSun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FFA4D2-0BFB-49C5-A440-16C55FEDFB8D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16</a:t>
            </a: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F7DE2414-56E1-4949-94DE-D2F4B8DF68C0}"/>
              </a:ext>
            </a:extLst>
          </p:cNvPr>
          <p:cNvSpPr txBox="1">
            <a:spLocks/>
          </p:cNvSpPr>
          <p:nvPr/>
        </p:nvSpPr>
        <p:spPr>
          <a:xfrm>
            <a:off x="4402072" y="6482669"/>
            <a:ext cx="1011585" cy="191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585"/>
              </a:lnSpc>
            </a:pPr>
            <a:r>
              <a:rPr lang="ja-JP" altLang="en-US" sz="1200"/>
              <a:t>企</a:t>
            </a:r>
            <a:r>
              <a:rPr lang="ja-JP" altLang="en-US" sz="1200" spc="-200"/>
              <a:t> </a:t>
            </a:r>
            <a:r>
              <a:rPr lang="ja-JP" altLang="en-US" sz="1200"/>
              <a:t>业</a:t>
            </a:r>
            <a:endParaRPr lang="ja-JP" altLang="en-US" sz="1200" dirty="0"/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F6C5E829-EABE-47A7-BF78-5E6329210B68}"/>
              </a:ext>
            </a:extLst>
          </p:cNvPr>
          <p:cNvSpPr txBox="1">
            <a:spLocks/>
          </p:cNvSpPr>
          <p:nvPr/>
        </p:nvSpPr>
        <p:spPr>
          <a:xfrm>
            <a:off x="529843" y="6507124"/>
            <a:ext cx="120872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160"/>
              </a:lnSpc>
            </a:pPr>
            <a:r>
              <a:rPr lang="en-US" sz="1200" spc="-5"/>
              <a:t>MTS</a:t>
            </a:r>
            <a:r>
              <a:rPr lang="en-US" sz="1200" spc="-70"/>
              <a:t> </a:t>
            </a:r>
            <a:r>
              <a:rPr lang="ja-JP" altLang="en-US" sz="1200" spc="-10"/>
              <a:t>机密</a:t>
            </a:r>
            <a:endParaRPr lang="ja-JP" altLang="en-US" sz="1200" spc="-10" dirty="0"/>
          </a:p>
        </p:txBody>
      </p:sp>
    </p:spTree>
    <p:extLst>
      <p:ext uri="{BB962C8B-B14F-4D97-AF65-F5344CB8AC3E}">
        <p14:creationId xmlns:p14="http://schemas.microsoft.com/office/powerpoint/2010/main" val="3361850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7017" y="1386281"/>
            <a:ext cx="41205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SimSun"/>
                <a:cs typeface="SimSun"/>
              </a:rPr>
              <a:t>现在您已完成了此次培训，</a:t>
            </a:r>
            <a:r>
              <a:rPr sz="2000" b="1" spc="-10" dirty="0">
                <a:solidFill>
                  <a:srgbClr val="C00000"/>
                </a:solidFill>
                <a:latin typeface="SimSun"/>
                <a:cs typeface="SimSun"/>
              </a:rPr>
              <a:t>请</a:t>
            </a:r>
            <a:r>
              <a:rPr sz="2000" b="1" dirty="0">
                <a:solidFill>
                  <a:srgbClr val="C00000"/>
                </a:solidFill>
                <a:latin typeface="SimSun"/>
                <a:cs typeface="SimSun"/>
              </a:rPr>
              <a:t>谨记：</a:t>
            </a:r>
            <a:endParaRPr sz="2000">
              <a:latin typeface="SimSun"/>
              <a:cs typeface="SimSu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dirty="0"/>
              <a:t>企</a:t>
            </a:r>
            <a:r>
              <a:rPr spc="-200" dirty="0"/>
              <a:t> </a:t>
            </a:r>
            <a:r>
              <a:rPr dirty="0"/>
              <a:t>业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机密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23329" y="2623439"/>
            <a:ext cx="2473325" cy="1468755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53975" rIns="0" bIns="0" rtlCol="0">
            <a:spAutoFit/>
          </a:bodyPr>
          <a:lstStyle/>
          <a:p>
            <a:pPr marL="1270" algn="ctr">
              <a:lnSpc>
                <a:spcPts val="2385"/>
              </a:lnSpc>
              <a:spcBef>
                <a:spcPts val="425"/>
              </a:spcBef>
            </a:pPr>
            <a:r>
              <a:rPr sz="2000" b="1" spc="5" dirty="0">
                <a:solidFill>
                  <a:srgbClr val="FFFFFF"/>
                </a:solidFill>
                <a:latin typeface="SimSun"/>
                <a:cs typeface="SimSun"/>
              </a:rPr>
              <a:t>我们的承诺</a:t>
            </a:r>
            <a:endParaRPr sz="2000">
              <a:latin typeface="SimSun"/>
              <a:cs typeface="SimSun"/>
            </a:endParaRPr>
          </a:p>
          <a:p>
            <a:pPr marL="1270" algn="ctr">
              <a:lnSpc>
                <a:spcPts val="1425"/>
              </a:lnSpc>
            </a:pPr>
            <a:r>
              <a:rPr sz="1200" dirty="0">
                <a:solidFill>
                  <a:srgbClr val="FFFFFF"/>
                </a:solidFill>
                <a:latin typeface="SimSun"/>
                <a:cs typeface="SimSun"/>
              </a:rPr>
              <a:t>MTS</a:t>
            </a:r>
            <a:r>
              <a:rPr sz="1200" spc="-60" dirty="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sz="1200" dirty="0">
                <a:solidFill>
                  <a:srgbClr val="FFFFFF"/>
                </a:solidFill>
                <a:latin typeface="SimSun"/>
                <a:cs typeface="SimSun"/>
              </a:rPr>
              <a:t>对腐败和贿赂采取坚定立场。</a:t>
            </a:r>
            <a:endParaRPr sz="1200">
              <a:latin typeface="SimSun"/>
              <a:cs typeface="SimSun"/>
            </a:endParaRPr>
          </a:p>
          <a:p>
            <a:pPr marL="93980" marR="85725" algn="ctr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FFFFFF"/>
                </a:solidFill>
                <a:latin typeface="SimSun"/>
                <a:cs typeface="SimSun"/>
              </a:rPr>
              <a:t>我们需要遵守全球各种国际反腐败 </a:t>
            </a:r>
            <a:r>
              <a:rPr sz="1200" dirty="0">
                <a:solidFill>
                  <a:srgbClr val="FFFFFF"/>
                </a:solidFill>
                <a:latin typeface="SimSun"/>
                <a:cs typeface="SimSun"/>
              </a:rPr>
              <a:t>和贿赂法律。我们承诺遵守任何业 务开展地的法律，符合最高的道德 行为标准。</a:t>
            </a:r>
            <a:endParaRPr sz="12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6115" y="2302510"/>
            <a:ext cx="47351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C1543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SimSun"/>
                <a:cs typeface="SimSun"/>
              </a:rPr>
              <a:t>请</a:t>
            </a:r>
            <a:r>
              <a:rPr sz="1600" b="1" spc="-15" dirty="0">
                <a:latin typeface="SimSun"/>
                <a:cs typeface="SimSun"/>
              </a:rPr>
              <a:t>勿</a:t>
            </a:r>
            <a:r>
              <a:rPr sz="1600" b="1" spc="-45" dirty="0">
                <a:latin typeface="SimSun"/>
                <a:cs typeface="SimSun"/>
              </a:rPr>
              <a:t> </a:t>
            </a:r>
            <a:r>
              <a:rPr sz="1600" spc="-5" dirty="0">
                <a:latin typeface="SimSun"/>
                <a:cs typeface="SimSun"/>
              </a:rPr>
              <a:t>为了不正当目的而直接或间接贿</a:t>
            </a:r>
            <a:r>
              <a:rPr sz="1600" spc="5" dirty="0">
                <a:latin typeface="SimSun"/>
                <a:cs typeface="SimSun"/>
              </a:rPr>
              <a:t>赂</a:t>
            </a:r>
            <a:r>
              <a:rPr sz="1600" spc="-5" dirty="0">
                <a:latin typeface="SimSun"/>
                <a:cs typeface="SimSun"/>
              </a:rPr>
              <a:t>政府</a:t>
            </a:r>
            <a:r>
              <a:rPr sz="1600" spc="5" dirty="0">
                <a:latin typeface="SimSun"/>
                <a:cs typeface="SimSun"/>
              </a:rPr>
              <a:t>官</a:t>
            </a:r>
            <a:r>
              <a:rPr sz="1600" spc="-5" dirty="0">
                <a:latin typeface="SimSun"/>
                <a:cs typeface="SimSun"/>
              </a:rPr>
              <a:t>员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115" y="2888106"/>
            <a:ext cx="15938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C1543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SimSun"/>
                <a:cs typeface="SimSun"/>
              </a:rPr>
              <a:t>保持准确记录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115" y="3473322"/>
            <a:ext cx="44348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C1543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SimSun"/>
                <a:cs typeface="SimSun"/>
              </a:rPr>
              <a:t>确保尽职调查</a:t>
            </a:r>
            <a:r>
              <a:rPr sz="1600" spc="-5" dirty="0">
                <a:latin typeface="SimSun"/>
                <a:cs typeface="SimSun"/>
              </a:rPr>
              <a:t>发生在与新第三方</a:t>
            </a:r>
            <a:r>
              <a:rPr sz="1600" spc="5" dirty="0">
                <a:latin typeface="SimSun"/>
                <a:cs typeface="SimSun"/>
              </a:rPr>
              <a:t>达</a:t>
            </a:r>
            <a:r>
              <a:rPr sz="1600" spc="-5" dirty="0">
                <a:latin typeface="SimSun"/>
                <a:cs typeface="SimSun"/>
              </a:rPr>
              <a:t>成业</a:t>
            </a:r>
            <a:r>
              <a:rPr sz="1600" spc="5" dirty="0">
                <a:latin typeface="SimSun"/>
                <a:cs typeface="SimSun"/>
              </a:rPr>
              <a:t>务</a:t>
            </a:r>
            <a:r>
              <a:rPr sz="1600" spc="-5" dirty="0">
                <a:latin typeface="SimSun"/>
                <a:cs typeface="SimSun"/>
              </a:rPr>
              <a:t>之前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6115" y="4058488"/>
            <a:ext cx="3023235" cy="854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C1543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SimSun"/>
                <a:cs typeface="SimSun"/>
              </a:rPr>
              <a:t>如有问题，请联系首席风险官</a:t>
            </a:r>
            <a:endParaRPr sz="1600">
              <a:latin typeface="SimSun"/>
              <a:cs typeface="SimSun"/>
            </a:endParaRPr>
          </a:p>
          <a:p>
            <a:pPr>
              <a:lnSpc>
                <a:spcPct val="100000"/>
              </a:lnSpc>
              <a:buClr>
                <a:srgbClr val="CC1543"/>
              </a:buClr>
              <a:buFont typeface="Wingdings"/>
              <a:buChar char=""/>
            </a:pPr>
            <a:endParaRPr sz="2100">
              <a:latin typeface="SimSun"/>
              <a:cs typeface="SimSun"/>
            </a:endParaRPr>
          </a:p>
          <a:p>
            <a:pPr marL="355600" indent="-342900">
              <a:lnSpc>
                <a:spcPct val="100000"/>
              </a:lnSpc>
              <a:buClr>
                <a:srgbClr val="CC1543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SimSun"/>
                <a:cs typeface="SimSun"/>
              </a:rPr>
              <a:t>报告问题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4441" y="324103"/>
            <a:ext cx="1250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扼要重述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76DFA7-F539-429B-8AA6-08C0875912FB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518" y="271398"/>
            <a:ext cx="1557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培训日程表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dirty="0"/>
              <a:t>企</a:t>
            </a:r>
            <a:r>
              <a:rPr spc="-200" dirty="0"/>
              <a:t> </a:t>
            </a:r>
            <a:r>
              <a:rPr dirty="0"/>
              <a:t>业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机密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5518" y="1386281"/>
            <a:ext cx="46304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SimSun"/>
                <a:cs typeface="SimSun"/>
              </a:rPr>
              <a:t>完成本次培训之后，您应了</a:t>
            </a:r>
            <a:r>
              <a:rPr sz="2000" b="1" spc="-10" dirty="0">
                <a:solidFill>
                  <a:srgbClr val="C00000"/>
                </a:solidFill>
                <a:latin typeface="SimSun"/>
                <a:cs typeface="SimSun"/>
              </a:rPr>
              <a:t>解</a:t>
            </a:r>
            <a:r>
              <a:rPr sz="2000" b="1" dirty="0">
                <a:solidFill>
                  <a:srgbClr val="C00000"/>
                </a:solidFill>
                <a:latin typeface="SimSun"/>
                <a:cs typeface="SimSun"/>
              </a:rPr>
              <a:t>以下</a:t>
            </a:r>
            <a:r>
              <a:rPr sz="2000" b="1" spc="-10" dirty="0">
                <a:solidFill>
                  <a:srgbClr val="C00000"/>
                </a:solidFill>
                <a:latin typeface="SimSun"/>
                <a:cs typeface="SimSun"/>
              </a:rPr>
              <a:t>主</a:t>
            </a:r>
            <a:r>
              <a:rPr sz="2000" b="1" spc="5" dirty="0">
                <a:solidFill>
                  <a:srgbClr val="C00000"/>
                </a:solidFill>
                <a:latin typeface="SimSun"/>
                <a:cs typeface="SimSun"/>
              </a:rPr>
              <a:t>题</a:t>
            </a:r>
            <a:r>
              <a:rPr sz="2000" b="1" spc="-5" dirty="0">
                <a:solidFill>
                  <a:srgbClr val="C00000"/>
                </a:solidFill>
                <a:latin typeface="SimSun"/>
                <a:cs typeface="SimSun"/>
              </a:rPr>
              <a:t>：</a:t>
            </a:r>
            <a:endParaRPr sz="20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31077" y="2261361"/>
            <a:ext cx="2494280" cy="1430655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53975" rIns="0" bIns="0" rtlCol="0">
            <a:spAutoFit/>
          </a:bodyPr>
          <a:lstStyle/>
          <a:p>
            <a:pPr marL="1905" algn="ctr">
              <a:lnSpc>
                <a:spcPts val="2385"/>
              </a:lnSpc>
              <a:spcBef>
                <a:spcPts val="425"/>
              </a:spcBef>
            </a:pPr>
            <a:r>
              <a:rPr sz="2000" b="1" spc="5" dirty="0">
                <a:solidFill>
                  <a:srgbClr val="FFFFFF"/>
                </a:solidFill>
                <a:latin typeface="SimSun"/>
                <a:cs typeface="SimSun"/>
              </a:rPr>
              <a:t>我们的承诺</a:t>
            </a:r>
            <a:endParaRPr sz="2000">
              <a:latin typeface="SimSun"/>
              <a:cs typeface="SimSun"/>
            </a:endParaRPr>
          </a:p>
          <a:p>
            <a:pPr marL="1905" algn="ctr">
              <a:lnSpc>
                <a:spcPts val="1425"/>
              </a:lnSpc>
            </a:pPr>
            <a:r>
              <a:rPr sz="1200" dirty="0">
                <a:solidFill>
                  <a:srgbClr val="FFFFFF"/>
                </a:solidFill>
                <a:latin typeface="SimSun"/>
                <a:cs typeface="SimSun"/>
              </a:rPr>
              <a:t>MTS</a:t>
            </a:r>
            <a:r>
              <a:rPr sz="1200" spc="-60" dirty="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sz="1200" dirty="0">
                <a:solidFill>
                  <a:srgbClr val="FFFFFF"/>
                </a:solidFill>
                <a:latin typeface="SimSun"/>
                <a:cs typeface="SimSun"/>
              </a:rPr>
              <a:t>对腐败和贿赂采取坚定立场。</a:t>
            </a:r>
            <a:endParaRPr sz="1200">
              <a:latin typeface="SimSun"/>
              <a:cs typeface="SimSun"/>
            </a:endParaRPr>
          </a:p>
          <a:p>
            <a:pPr marL="104775" marR="95250" algn="ctr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FFFFFF"/>
                </a:solidFill>
                <a:latin typeface="SimSun"/>
                <a:cs typeface="SimSun"/>
              </a:rPr>
              <a:t>我们需要遵守全球各种国际反腐败 </a:t>
            </a:r>
            <a:r>
              <a:rPr sz="1200" dirty="0">
                <a:solidFill>
                  <a:srgbClr val="FFFFFF"/>
                </a:solidFill>
                <a:latin typeface="SimSun"/>
                <a:cs typeface="SimSun"/>
              </a:rPr>
              <a:t>和贿赂法律。我们承诺遵守任何业 务开展地的法律，符合最高的道德 行为标准。</a:t>
            </a:r>
            <a:endParaRPr sz="1200">
              <a:latin typeface="SimSun"/>
              <a:cs typeface="SimSu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115" y="2302510"/>
            <a:ext cx="1787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SimSun"/>
                <a:cs typeface="SimSun"/>
              </a:rPr>
              <a:t>反贿赂前景概述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115" y="2888106"/>
            <a:ext cx="28016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SimSun"/>
                <a:cs typeface="SimSun"/>
              </a:rPr>
              <a:t>反海外贿赂法（美国法律）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6115" y="3473322"/>
            <a:ext cx="32061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SimSun"/>
                <a:cs typeface="SimSun"/>
              </a:rPr>
              <a:t>准确记录以及内部控制的重要性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6115" y="4058488"/>
            <a:ext cx="2598420" cy="1439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10" dirty="0">
                <a:latin typeface="SimSun"/>
                <a:cs typeface="SimSun"/>
              </a:rPr>
              <a:t>了解第三方需求的重要性</a:t>
            </a:r>
            <a:endParaRPr sz="1600">
              <a:latin typeface="SimSun"/>
              <a:cs typeface="SimSun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100">
              <a:latin typeface="SimSun"/>
              <a:cs typeface="SimSu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SimSun"/>
                <a:cs typeface="SimSun"/>
              </a:rPr>
              <a:t>您的义务</a:t>
            </a:r>
            <a:endParaRPr sz="16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Wingdings"/>
              <a:buChar char=""/>
            </a:pPr>
            <a:endParaRPr sz="2050">
              <a:latin typeface="SimSun"/>
              <a:cs typeface="SimSu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SimSun"/>
                <a:cs typeface="SimSun"/>
              </a:rPr>
              <a:t>如何报告问题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14AB68-B422-4352-8E36-BB163B1AF683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74750"/>
            <a:ext cx="9144000" cy="5363845"/>
            <a:chOff x="0" y="974750"/>
            <a:chExt cx="9144000" cy="53638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74750"/>
              <a:ext cx="9144000" cy="1682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38" y="1141691"/>
              <a:ext cx="8999855" cy="519633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4067579" y="6707123"/>
            <a:ext cx="1163320" cy="73660"/>
            <a:chOff x="4067579" y="6707123"/>
            <a:chExt cx="1163320" cy="736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67579" y="6707123"/>
              <a:ext cx="1162765" cy="7315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092066" y="6723164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114425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067579" y="6402323"/>
            <a:ext cx="1163320" cy="73660"/>
            <a:chOff x="4067579" y="6402323"/>
            <a:chExt cx="1163320" cy="7366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67579" y="6402323"/>
              <a:ext cx="1162765" cy="7315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092066" y="6418364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114425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18871" y="312165"/>
            <a:ext cx="2169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反贿赂前景概述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28319" y="1341206"/>
            <a:ext cx="8206740" cy="526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1950"/>
              </a:lnSpc>
              <a:spcBef>
                <a:spcPts val="130"/>
              </a:spcBef>
            </a:pPr>
            <a:r>
              <a:rPr sz="1650" b="1" i="1" spc="-55" dirty="0">
                <a:latin typeface="SimSun"/>
                <a:cs typeface="SimSun"/>
              </a:rPr>
              <a:t>贿赂是全球各地都存在的一个</a:t>
            </a:r>
            <a:r>
              <a:rPr sz="1650" b="1" i="1" spc="-45" dirty="0">
                <a:latin typeface="SimSun"/>
                <a:cs typeface="SimSun"/>
              </a:rPr>
              <a:t>问</a:t>
            </a:r>
            <a:r>
              <a:rPr sz="1650" b="1" i="1" spc="-55" dirty="0">
                <a:latin typeface="SimSun"/>
                <a:cs typeface="SimSun"/>
              </a:rPr>
              <a:t>题，</a:t>
            </a:r>
            <a:r>
              <a:rPr sz="1650" b="1" i="1" spc="-45" dirty="0">
                <a:latin typeface="SimSun"/>
                <a:cs typeface="SimSun"/>
              </a:rPr>
              <a:t>影</a:t>
            </a:r>
            <a:r>
              <a:rPr sz="1650" b="1" i="1" spc="-55" dirty="0">
                <a:latin typeface="SimSun"/>
                <a:cs typeface="SimSun"/>
              </a:rPr>
              <a:t>响</a:t>
            </a:r>
            <a:r>
              <a:rPr sz="1650" b="1" i="1" spc="-45" dirty="0">
                <a:latin typeface="SimSun"/>
                <a:cs typeface="SimSun"/>
              </a:rPr>
              <a:t>范</a:t>
            </a:r>
            <a:r>
              <a:rPr sz="1650" b="1" i="1" spc="-50" dirty="0">
                <a:latin typeface="SimSun"/>
                <a:cs typeface="SimSun"/>
              </a:rPr>
              <a:t>围</a:t>
            </a:r>
            <a:r>
              <a:rPr sz="1650" b="1" i="1" spc="-55" dirty="0">
                <a:latin typeface="SimSun"/>
                <a:cs typeface="SimSun"/>
              </a:rPr>
              <a:t>遍</a:t>
            </a:r>
            <a:r>
              <a:rPr sz="1650" b="1" i="1" spc="-45" dirty="0">
                <a:latin typeface="SimSun"/>
                <a:cs typeface="SimSun"/>
              </a:rPr>
              <a:t>及</a:t>
            </a:r>
            <a:r>
              <a:rPr sz="1650" b="1" i="1" spc="-55" dirty="0">
                <a:latin typeface="SimSun"/>
                <a:cs typeface="SimSun"/>
              </a:rPr>
              <a:t>全球</a:t>
            </a:r>
            <a:r>
              <a:rPr sz="1650" b="1" i="1" spc="-45" dirty="0">
                <a:latin typeface="SimSun"/>
                <a:cs typeface="SimSun"/>
              </a:rPr>
              <a:t>经</a:t>
            </a:r>
            <a:r>
              <a:rPr sz="1650" b="1" i="1" spc="-50" dirty="0">
                <a:latin typeface="SimSun"/>
                <a:cs typeface="SimSun"/>
              </a:rPr>
              <a:t>济</a:t>
            </a:r>
            <a:r>
              <a:rPr sz="1650" b="1" i="1" spc="-45" dirty="0">
                <a:latin typeface="SimSun"/>
                <a:cs typeface="SimSun"/>
              </a:rPr>
              <a:t>。</a:t>
            </a:r>
            <a:r>
              <a:rPr sz="1650" b="1" i="1" spc="-55" dirty="0">
                <a:latin typeface="SimSun"/>
                <a:cs typeface="SimSun"/>
              </a:rPr>
              <a:t>全球</a:t>
            </a:r>
            <a:r>
              <a:rPr sz="1650" b="1" i="1" spc="-45" dirty="0">
                <a:latin typeface="SimSun"/>
                <a:cs typeface="SimSun"/>
              </a:rPr>
              <a:t>各</a:t>
            </a:r>
            <a:r>
              <a:rPr sz="1650" b="1" i="1" spc="-55" dirty="0">
                <a:latin typeface="SimSun"/>
                <a:cs typeface="SimSun"/>
              </a:rPr>
              <a:t>国不</a:t>
            </a:r>
            <a:r>
              <a:rPr sz="1650" b="1" i="1" spc="-45" dirty="0">
                <a:latin typeface="SimSun"/>
                <a:cs typeface="SimSun"/>
              </a:rPr>
              <a:t>断</a:t>
            </a:r>
            <a:r>
              <a:rPr sz="1650" b="1" i="1" spc="-55" dirty="0">
                <a:latin typeface="SimSun"/>
                <a:cs typeface="SimSun"/>
              </a:rPr>
              <a:t>制</a:t>
            </a:r>
            <a:r>
              <a:rPr sz="1650" b="1" i="1" spc="-45" dirty="0">
                <a:latin typeface="SimSun"/>
                <a:cs typeface="SimSun"/>
              </a:rPr>
              <a:t>定</a:t>
            </a:r>
            <a:r>
              <a:rPr sz="1650" b="1" i="1" spc="-55" dirty="0">
                <a:latin typeface="SimSun"/>
                <a:cs typeface="SimSun"/>
              </a:rPr>
              <a:t>越来</a:t>
            </a:r>
            <a:r>
              <a:rPr sz="1650" b="1" i="1" spc="-45" dirty="0">
                <a:latin typeface="SimSun"/>
                <a:cs typeface="SimSun"/>
              </a:rPr>
              <a:t>越</a:t>
            </a:r>
            <a:r>
              <a:rPr sz="1650" b="1" i="1" spc="-55" dirty="0">
                <a:latin typeface="SimSun"/>
                <a:cs typeface="SimSun"/>
              </a:rPr>
              <a:t>多</a:t>
            </a:r>
            <a:r>
              <a:rPr sz="1650" b="1" i="1" spc="-65" dirty="0">
                <a:latin typeface="SimSun"/>
                <a:cs typeface="SimSun"/>
              </a:rPr>
              <a:t>的</a:t>
            </a:r>
            <a:endParaRPr sz="1650">
              <a:latin typeface="SimSun"/>
              <a:cs typeface="SimSun"/>
            </a:endParaRPr>
          </a:p>
          <a:p>
            <a:pPr marL="3810" algn="ctr">
              <a:lnSpc>
                <a:spcPts val="1950"/>
              </a:lnSpc>
            </a:pPr>
            <a:r>
              <a:rPr sz="1650" b="1" i="1" spc="-55" dirty="0">
                <a:latin typeface="SimSun"/>
                <a:cs typeface="SimSun"/>
              </a:rPr>
              <a:t>法律，向市场传达一种绝不容</a:t>
            </a:r>
            <a:r>
              <a:rPr sz="1650" b="1" i="1" spc="-40" dirty="0">
                <a:latin typeface="SimSun"/>
                <a:cs typeface="SimSun"/>
              </a:rPr>
              <a:t>忍</a:t>
            </a:r>
            <a:r>
              <a:rPr sz="1650" b="1" i="1" spc="-55" dirty="0">
                <a:latin typeface="SimSun"/>
                <a:cs typeface="SimSun"/>
              </a:rPr>
              <a:t>贿赂</a:t>
            </a:r>
            <a:r>
              <a:rPr sz="1650" b="1" i="1" spc="-40" dirty="0">
                <a:latin typeface="SimSun"/>
                <a:cs typeface="SimSun"/>
              </a:rPr>
              <a:t>和</a:t>
            </a:r>
            <a:r>
              <a:rPr sz="1650" b="1" i="1" spc="-55" dirty="0">
                <a:latin typeface="SimSun"/>
                <a:cs typeface="SimSun"/>
              </a:rPr>
              <a:t>其</a:t>
            </a:r>
            <a:r>
              <a:rPr sz="1650" b="1" i="1" spc="-40" dirty="0">
                <a:latin typeface="SimSun"/>
                <a:cs typeface="SimSun"/>
              </a:rPr>
              <a:t>他</a:t>
            </a:r>
            <a:r>
              <a:rPr sz="1650" b="1" i="1" spc="-55" dirty="0">
                <a:latin typeface="SimSun"/>
                <a:cs typeface="SimSun"/>
              </a:rPr>
              <a:t>腐败</a:t>
            </a:r>
            <a:r>
              <a:rPr sz="1650" b="1" i="1" spc="-40" dirty="0">
                <a:latin typeface="SimSun"/>
                <a:cs typeface="SimSun"/>
              </a:rPr>
              <a:t>形</a:t>
            </a:r>
            <a:r>
              <a:rPr sz="1650" b="1" i="1" spc="-55" dirty="0">
                <a:latin typeface="SimSun"/>
                <a:cs typeface="SimSun"/>
              </a:rPr>
              <a:t>式的</a:t>
            </a:r>
            <a:r>
              <a:rPr sz="1650" b="1" i="1" spc="-40" dirty="0">
                <a:latin typeface="SimSun"/>
                <a:cs typeface="SimSun"/>
              </a:rPr>
              <a:t>信息</a:t>
            </a:r>
            <a:r>
              <a:rPr sz="1650" b="1" i="1" spc="-60" dirty="0">
                <a:latin typeface="SimSun"/>
                <a:cs typeface="SimSun"/>
              </a:rPr>
              <a:t>。</a:t>
            </a:r>
            <a:endParaRPr sz="1650">
              <a:latin typeface="SimSun"/>
              <a:cs typeface="SimSu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7934" y="2857817"/>
            <a:ext cx="3168650" cy="28733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wrap="square" lIns="0" tIns="53340" rIns="0" bIns="0" rtlCol="0">
            <a:spAutoFit/>
          </a:bodyPr>
          <a:lstStyle/>
          <a:p>
            <a:pPr marL="868680">
              <a:lnSpc>
                <a:spcPct val="100000"/>
              </a:lnSpc>
              <a:spcBef>
                <a:spcPts val="420"/>
              </a:spcBef>
            </a:pPr>
            <a:r>
              <a:rPr sz="1600" b="1" spc="-5" dirty="0">
                <a:solidFill>
                  <a:srgbClr val="FFFFFF"/>
                </a:solidFill>
                <a:latin typeface="SimSun"/>
                <a:cs typeface="SimSun"/>
              </a:rPr>
              <a:t>贿赂有害于业务</a:t>
            </a:r>
            <a:endParaRPr sz="1600">
              <a:latin typeface="SimSun"/>
              <a:cs typeface="SimSun"/>
            </a:endParaRPr>
          </a:p>
          <a:p>
            <a:pPr>
              <a:lnSpc>
                <a:spcPct val="100000"/>
              </a:lnSpc>
            </a:pPr>
            <a:endParaRPr sz="1500">
              <a:latin typeface="SimSun"/>
              <a:cs typeface="SimSun"/>
            </a:endParaRPr>
          </a:p>
          <a:p>
            <a:pPr marL="91440" marR="231140" algn="just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SimSun"/>
                <a:cs typeface="SimSun"/>
              </a:rPr>
              <a:t>贿赂行为会推高在全球大部分地 区开展业务的成本，因为最终支 付的贿赂款项记入了货物和服务 的总成本当中。其后果是造成市 场扭曲，在全球范围内形成不公 平的竞争环境。</a:t>
            </a:r>
            <a:endParaRPr sz="1600">
              <a:latin typeface="SimSun"/>
              <a:cs typeface="SimSu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808920" y="4054157"/>
            <a:ext cx="1571625" cy="608330"/>
            <a:chOff x="3808920" y="4054157"/>
            <a:chExt cx="1571625" cy="608330"/>
          </a:xfrm>
        </p:grpSpPr>
        <p:sp>
          <p:nvSpPr>
            <p:cNvPr id="17" name="object 17"/>
            <p:cNvSpPr/>
            <p:nvPr/>
          </p:nvSpPr>
          <p:spPr>
            <a:xfrm>
              <a:off x="3813683" y="4058920"/>
              <a:ext cx="1562100" cy="598805"/>
            </a:xfrm>
            <a:custGeom>
              <a:avLst/>
              <a:gdLst/>
              <a:ahLst/>
              <a:cxnLst/>
              <a:rect l="l" t="t" r="r" b="b"/>
              <a:pathLst>
                <a:path w="1562100" h="598804">
                  <a:moveTo>
                    <a:pt x="1262888" y="0"/>
                  </a:moveTo>
                  <a:lnTo>
                    <a:pt x="1262888" y="149605"/>
                  </a:lnTo>
                  <a:lnTo>
                    <a:pt x="0" y="149605"/>
                  </a:lnTo>
                  <a:lnTo>
                    <a:pt x="0" y="448817"/>
                  </a:lnTo>
                  <a:lnTo>
                    <a:pt x="1262888" y="448817"/>
                  </a:lnTo>
                  <a:lnTo>
                    <a:pt x="1262888" y="598423"/>
                  </a:lnTo>
                  <a:lnTo>
                    <a:pt x="1562100" y="299211"/>
                  </a:lnTo>
                  <a:lnTo>
                    <a:pt x="126288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13683" y="4058920"/>
              <a:ext cx="1562100" cy="598805"/>
            </a:xfrm>
            <a:custGeom>
              <a:avLst/>
              <a:gdLst/>
              <a:ahLst/>
              <a:cxnLst/>
              <a:rect l="l" t="t" r="r" b="b"/>
              <a:pathLst>
                <a:path w="1562100" h="598804">
                  <a:moveTo>
                    <a:pt x="0" y="149605"/>
                  </a:moveTo>
                  <a:lnTo>
                    <a:pt x="1262888" y="149605"/>
                  </a:lnTo>
                  <a:lnTo>
                    <a:pt x="1262888" y="0"/>
                  </a:lnTo>
                  <a:lnTo>
                    <a:pt x="1562100" y="299211"/>
                  </a:lnTo>
                  <a:lnTo>
                    <a:pt x="1262888" y="598423"/>
                  </a:lnTo>
                  <a:lnTo>
                    <a:pt x="1262888" y="448817"/>
                  </a:lnTo>
                  <a:lnTo>
                    <a:pt x="0" y="448817"/>
                  </a:lnTo>
                  <a:lnTo>
                    <a:pt x="0" y="149605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628004" y="2857817"/>
            <a:ext cx="3173095" cy="28733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Times New Roman"/>
              <a:cs typeface="Times New Roman"/>
            </a:endParaRPr>
          </a:p>
          <a:p>
            <a:pPr marL="378460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600" spc="-5" dirty="0">
                <a:solidFill>
                  <a:srgbClr val="FFFFFF"/>
                </a:solidFill>
                <a:latin typeface="SimSun"/>
                <a:cs typeface="SimSun"/>
              </a:rPr>
              <a:t>造成不公平的竞争</a:t>
            </a:r>
            <a:endParaRPr sz="1600">
              <a:latin typeface="SimSun"/>
              <a:cs typeface="SimSun"/>
            </a:endParaRPr>
          </a:p>
          <a:p>
            <a:pPr marL="378460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600" spc="-5" dirty="0">
                <a:solidFill>
                  <a:srgbClr val="FFFFFF"/>
                </a:solidFill>
                <a:latin typeface="SimSun"/>
                <a:cs typeface="SimSun"/>
              </a:rPr>
              <a:t>产生劣质产品和服务</a:t>
            </a:r>
            <a:endParaRPr sz="1600">
              <a:latin typeface="SimSun"/>
              <a:cs typeface="SimSun"/>
            </a:endParaRPr>
          </a:p>
          <a:p>
            <a:pPr marL="378460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600" spc="-5" dirty="0">
                <a:solidFill>
                  <a:srgbClr val="FFFFFF"/>
                </a:solidFill>
                <a:latin typeface="SimSun"/>
                <a:cs typeface="SimSun"/>
              </a:rPr>
              <a:t>侵蚀公众信任和信心</a:t>
            </a:r>
            <a:endParaRPr sz="1600">
              <a:latin typeface="SimSun"/>
              <a:cs typeface="SimSun"/>
            </a:endParaRPr>
          </a:p>
          <a:p>
            <a:pPr marL="378460" marR="147320" indent="-287020" algn="just">
              <a:lnSpc>
                <a:spcPct val="100000"/>
              </a:lnSpc>
              <a:buFont typeface="Arial"/>
              <a:buChar char="•"/>
              <a:tabLst>
                <a:tab pos="379095" algn="l"/>
              </a:tabLst>
            </a:pPr>
            <a:r>
              <a:rPr sz="1600" spc="-5" dirty="0">
                <a:solidFill>
                  <a:srgbClr val="FFFFFF"/>
                </a:solidFill>
                <a:latin typeface="SimSun"/>
                <a:cs typeface="SimSun"/>
              </a:rPr>
              <a:t>促使商家违反工作场所安全、 环境和童工等法</a:t>
            </a:r>
            <a:r>
              <a:rPr sz="1600" spc="-25" dirty="0">
                <a:solidFill>
                  <a:srgbClr val="FFFFFF"/>
                </a:solidFill>
                <a:latin typeface="SimSun"/>
                <a:cs typeface="SimSun"/>
              </a:rPr>
              <a:t>律</a:t>
            </a:r>
            <a:r>
              <a:rPr sz="1600" spc="-5" dirty="0">
                <a:solidFill>
                  <a:srgbClr val="FFFFFF"/>
                </a:solidFill>
                <a:latin typeface="SimSun"/>
                <a:cs typeface="SimSun"/>
              </a:rPr>
              <a:t>——此处仅 举几</a:t>
            </a:r>
            <a:r>
              <a:rPr sz="1600" spc="-10" dirty="0">
                <a:solidFill>
                  <a:srgbClr val="FFFFFF"/>
                </a:solidFill>
                <a:latin typeface="SimSun"/>
                <a:cs typeface="SimSun"/>
              </a:rPr>
              <a:t>例</a:t>
            </a:r>
            <a:r>
              <a:rPr sz="1600" spc="-5" dirty="0">
                <a:solidFill>
                  <a:srgbClr val="FFFFFF"/>
                </a:solidFill>
                <a:latin typeface="SimSun"/>
                <a:cs typeface="SimSun"/>
              </a:rPr>
              <a:t>。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dirty="0"/>
              <a:t>企</a:t>
            </a:r>
            <a:r>
              <a:rPr spc="-200" dirty="0"/>
              <a:t> </a:t>
            </a:r>
            <a:r>
              <a:rPr dirty="0"/>
              <a:t>业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机密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696461" y="3636645"/>
            <a:ext cx="18656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SimSun"/>
                <a:cs typeface="SimSun"/>
              </a:rPr>
              <a:t>贿赂和</a:t>
            </a:r>
            <a:r>
              <a:rPr sz="1600" b="1" spc="5" dirty="0">
                <a:latin typeface="SimSun"/>
                <a:cs typeface="SimSun"/>
              </a:rPr>
              <a:t>腐</a:t>
            </a:r>
            <a:r>
              <a:rPr sz="1600" b="1" spc="-5" dirty="0">
                <a:latin typeface="SimSun"/>
                <a:cs typeface="SimSun"/>
              </a:rPr>
              <a:t>败</a:t>
            </a:r>
            <a:r>
              <a:rPr sz="1600" b="1" spc="5" dirty="0">
                <a:latin typeface="SimSun"/>
                <a:cs typeface="SimSun"/>
              </a:rPr>
              <a:t>会导</a:t>
            </a:r>
            <a:r>
              <a:rPr sz="1600" b="1" spc="-5" dirty="0">
                <a:latin typeface="SimSun"/>
                <a:cs typeface="SimSun"/>
              </a:rPr>
              <a:t>致</a:t>
            </a:r>
            <a:r>
              <a:rPr sz="1600" b="1" spc="-15" dirty="0">
                <a:latin typeface="SimSun"/>
                <a:cs typeface="SimSun"/>
              </a:rPr>
              <a:t>：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99B8F9-55B2-41CF-AFB7-54DB48495308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871" y="1399743"/>
            <a:ext cx="7883525" cy="3432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545">
              <a:lnSpc>
                <a:spcPts val="239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SimSun"/>
                <a:cs typeface="SimSun"/>
              </a:rPr>
              <a:t>法律</a:t>
            </a:r>
            <a:endParaRPr sz="2000">
              <a:latin typeface="SimSun"/>
              <a:cs typeface="SimSun"/>
            </a:endParaRPr>
          </a:p>
          <a:p>
            <a:pPr marL="42545" marR="5080">
              <a:lnSpc>
                <a:spcPts val="1680"/>
              </a:lnSpc>
              <a:spcBef>
                <a:spcPts val="45"/>
              </a:spcBef>
            </a:pPr>
            <a:r>
              <a:rPr sz="1400" dirty="0">
                <a:latin typeface="SimSun"/>
                <a:cs typeface="SimSun"/>
              </a:rPr>
              <a:t>鉴于产生这些负面作用</a:t>
            </a:r>
            <a:r>
              <a:rPr sz="1400" spc="-15" dirty="0">
                <a:latin typeface="SimSun"/>
                <a:cs typeface="SimSun"/>
              </a:rPr>
              <a:t>的</a:t>
            </a:r>
            <a:r>
              <a:rPr sz="1400" dirty="0">
                <a:latin typeface="SimSun"/>
                <a:cs typeface="SimSun"/>
              </a:rPr>
              <a:t>可能</a:t>
            </a:r>
            <a:r>
              <a:rPr sz="1400" spc="-15" dirty="0">
                <a:latin typeface="SimSun"/>
                <a:cs typeface="SimSun"/>
              </a:rPr>
              <a:t>性</a:t>
            </a:r>
            <a:r>
              <a:rPr sz="1400" dirty="0">
                <a:latin typeface="SimSun"/>
                <a:cs typeface="SimSun"/>
              </a:rPr>
              <a:t>，全</a:t>
            </a:r>
            <a:r>
              <a:rPr sz="1400" spc="-15" dirty="0">
                <a:latin typeface="SimSun"/>
                <a:cs typeface="SimSun"/>
              </a:rPr>
              <a:t>球</a:t>
            </a:r>
            <a:r>
              <a:rPr sz="1400" dirty="0">
                <a:latin typeface="SimSun"/>
                <a:cs typeface="SimSun"/>
              </a:rPr>
              <a:t>各国</a:t>
            </a:r>
            <a:r>
              <a:rPr sz="1400" spc="-15" dirty="0">
                <a:latin typeface="SimSun"/>
                <a:cs typeface="SimSun"/>
              </a:rPr>
              <a:t>已</a:t>
            </a:r>
            <a:r>
              <a:rPr sz="1400" dirty="0">
                <a:latin typeface="SimSun"/>
                <a:cs typeface="SimSun"/>
              </a:rPr>
              <a:t>制定</a:t>
            </a:r>
            <a:r>
              <a:rPr sz="1400" spc="-15" dirty="0">
                <a:latin typeface="SimSun"/>
                <a:cs typeface="SimSun"/>
              </a:rPr>
              <a:t>法</a:t>
            </a:r>
            <a:r>
              <a:rPr sz="1400" dirty="0">
                <a:latin typeface="SimSun"/>
                <a:cs typeface="SimSun"/>
              </a:rPr>
              <a:t>律，</a:t>
            </a:r>
            <a:r>
              <a:rPr sz="1400" spc="-15" dirty="0">
                <a:latin typeface="SimSun"/>
                <a:cs typeface="SimSun"/>
              </a:rPr>
              <a:t>以</a:t>
            </a:r>
            <a:r>
              <a:rPr sz="1400" dirty="0">
                <a:latin typeface="SimSun"/>
                <a:cs typeface="SimSun"/>
              </a:rPr>
              <a:t>期禁</a:t>
            </a:r>
            <a:r>
              <a:rPr sz="1400" spc="-15" dirty="0">
                <a:latin typeface="SimSun"/>
                <a:cs typeface="SimSun"/>
              </a:rPr>
              <a:t>绝</a:t>
            </a:r>
            <a:r>
              <a:rPr sz="1400" dirty="0">
                <a:latin typeface="SimSun"/>
                <a:cs typeface="SimSun"/>
              </a:rPr>
              <a:t>贿赂</a:t>
            </a:r>
            <a:r>
              <a:rPr sz="1400" spc="-15" dirty="0">
                <a:latin typeface="SimSun"/>
                <a:cs typeface="SimSun"/>
              </a:rPr>
              <a:t>和</a:t>
            </a:r>
            <a:r>
              <a:rPr sz="1400" dirty="0">
                <a:latin typeface="SimSun"/>
                <a:cs typeface="SimSun"/>
              </a:rPr>
              <a:t>腐败</a:t>
            </a:r>
            <a:r>
              <a:rPr sz="1400" spc="-15" dirty="0">
                <a:latin typeface="SimSun"/>
                <a:cs typeface="SimSun"/>
              </a:rPr>
              <a:t>现</a:t>
            </a:r>
            <a:r>
              <a:rPr sz="1400" dirty="0">
                <a:latin typeface="SimSun"/>
                <a:cs typeface="SimSun"/>
              </a:rPr>
              <a:t>象。</a:t>
            </a:r>
            <a:r>
              <a:rPr sz="1400" spc="-15" dirty="0">
                <a:latin typeface="SimSun"/>
                <a:cs typeface="SimSun"/>
              </a:rPr>
              <a:t>这</a:t>
            </a:r>
            <a:r>
              <a:rPr sz="1400" dirty="0">
                <a:latin typeface="SimSun"/>
                <a:cs typeface="SimSun"/>
              </a:rPr>
              <a:t>对违</a:t>
            </a:r>
            <a:r>
              <a:rPr sz="1400" spc="-15" dirty="0">
                <a:latin typeface="SimSun"/>
                <a:cs typeface="SimSun"/>
              </a:rPr>
              <a:t>反</a:t>
            </a:r>
            <a:r>
              <a:rPr sz="1400" dirty="0">
                <a:latin typeface="SimSun"/>
                <a:cs typeface="SimSun"/>
              </a:rPr>
              <a:t>法律的 公司具有重大利害关系</a:t>
            </a:r>
            <a:r>
              <a:rPr sz="1400" spc="-15" dirty="0">
                <a:latin typeface="SimSun"/>
                <a:cs typeface="SimSun"/>
              </a:rPr>
              <a:t>，</a:t>
            </a:r>
            <a:r>
              <a:rPr sz="1400" dirty="0">
                <a:latin typeface="SimSun"/>
                <a:cs typeface="SimSun"/>
              </a:rPr>
              <a:t>其中</a:t>
            </a:r>
            <a:r>
              <a:rPr sz="1400" spc="-15" dirty="0">
                <a:latin typeface="SimSun"/>
                <a:cs typeface="SimSun"/>
              </a:rPr>
              <a:t>包</a:t>
            </a:r>
            <a:r>
              <a:rPr sz="1400" dirty="0">
                <a:latin typeface="SimSun"/>
                <a:cs typeface="SimSun"/>
              </a:rPr>
              <a:t>括：</a:t>
            </a:r>
            <a:endParaRPr sz="14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SimSun"/>
              <a:cs typeface="SimSun"/>
            </a:endParaRPr>
          </a:p>
          <a:p>
            <a:pPr marL="328930" indent="-287020">
              <a:lnSpc>
                <a:spcPct val="100000"/>
              </a:lnSpc>
              <a:buFont typeface="Wingdings"/>
              <a:buChar char=""/>
              <a:tabLst>
                <a:tab pos="328930" algn="l"/>
                <a:tab pos="329565" algn="l"/>
              </a:tabLst>
            </a:pPr>
            <a:r>
              <a:rPr sz="1400" dirty="0">
                <a:latin typeface="SimSun"/>
                <a:cs typeface="SimSun"/>
              </a:rPr>
              <a:t>巨额罚款，甚至给相关</a:t>
            </a:r>
            <a:r>
              <a:rPr sz="1400" spc="-15" dirty="0">
                <a:latin typeface="SimSun"/>
                <a:cs typeface="SimSun"/>
              </a:rPr>
              <a:t>人</a:t>
            </a:r>
            <a:r>
              <a:rPr sz="1400" dirty="0">
                <a:latin typeface="SimSun"/>
                <a:cs typeface="SimSun"/>
              </a:rPr>
              <a:t>员带</a:t>
            </a:r>
            <a:r>
              <a:rPr sz="1400" spc="-15" dirty="0">
                <a:latin typeface="SimSun"/>
                <a:cs typeface="SimSun"/>
              </a:rPr>
              <a:t>来</a:t>
            </a:r>
            <a:r>
              <a:rPr sz="1400" dirty="0">
                <a:latin typeface="SimSun"/>
                <a:cs typeface="SimSun"/>
              </a:rPr>
              <a:t>长期</a:t>
            </a:r>
            <a:r>
              <a:rPr sz="1400" spc="-15" dirty="0">
                <a:latin typeface="SimSun"/>
                <a:cs typeface="SimSun"/>
              </a:rPr>
              <a:t>牢</a:t>
            </a:r>
            <a:r>
              <a:rPr sz="1400" dirty="0">
                <a:latin typeface="SimSun"/>
                <a:cs typeface="SimSun"/>
              </a:rPr>
              <a:t>狱之灾</a:t>
            </a:r>
            <a:endParaRPr sz="14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"/>
            </a:pPr>
            <a:endParaRPr sz="1300">
              <a:latin typeface="SimSun"/>
              <a:cs typeface="SimSun"/>
            </a:endParaRPr>
          </a:p>
          <a:p>
            <a:pPr marL="328930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28930" algn="l"/>
                <a:tab pos="329565" algn="l"/>
              </a:tabLst>
            </a:pPr>
            <a:r>
              <a:rPr sz="1400" dirty="0">
                <a:latin typeface="SimSun"/>
                <a:cs typeface="SimSun"/>
              </a:rPr>
              <a:t>暂停或禁止承接政府合同</a:t>
            </a:r>
            <a:endParaRPr sz="14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1300">
              <a:latin typeface="SimSun"/>
              <a:cs typeface="SimSun"/>
            </a:endParaRPr>
          </a:p>
          <a:p>
            <a:pPr marL="328930" indent="-287020">
              <a:lnSpc>
                <a:spcPct val="100000"/>
              </a:lnSpc>
              <a:buFont typeface="Wingdings"/>
              <a:buChar char=""/>
              <a:tabLst>
                <a:tab pos="328930" algn="l"/>
                <a:tab pos="329565" algn="l"/>
              </a:tabLst>
            </a:pPr>
            <a:r>
              <a:rPr sz="1400" dirty="0">
                <a:latin typeface="SimSun"/>
                <a:cs typeface="SimSun"/>
              </a:rPr>
              <a:t>损害公司声誉、业务关</a:t>
            </a:r>
            <a:r>
              <a:rPr sz="1400" spc="-15" dirty="0">
                <a:latin typeface="SimSun"/>
                <a:cs typeface="SimSun"/>
              </a:rPr>
              <a:t>系</a:t>
            </a:r>
            <a:r>
              <a:rPr sz="1400" dirty="0">
                <a:latin typeface="SimSun"/>
                <a:cs typeface="SimSun"/>
              </a:rPr>
              <a:t>和持</a:t>
            </a:r>
            <a:r>
              <a:rPr sz="1400" spc="-15" dirty="0">
                <a:latin typeface="SimSun"/>
                <a:cs typeface="SimSun"/>
              </a:rPr>
              <a:t>续</a:t>
            </a:r>
            <a:r>
              <a:rPr sz="1400" dirty="0">
                <a:latin typeface="SimSun"/>
                <a:cs typeface="SimSun"/>
              </a:rPr>
              <a:t>成功</a:t>
            </a:r>
            <a:endParaRPr sz="1400">
              <a:latin typeface="SimSun"/>
              <a:cs typeface="SimSun"/>
            </a:endParaRPr>
          </a:p>
          <a:p>
            <a:pPr>
              <a:lnSpc>
                <a:spcPct val="100000"/>
              </a:lnSpc>
            </a:pPr>
            <a:endParaRPr sz="15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</a:pPr>
            <a:r>
              <a:rPr sz="2000" b="1" spc="5" dirty="0">
                <a:solidFill>
                  <a:srgbClr val="C00000"/>
                </a:solidFill>
                <a:latin typeface="SimSun"/>
                <a:cs typeface="SimSun"/>
              </a:rPr>
              <a:t>反海外贿赂</a:t>
            </a:r>
            <a:r>
              <a:rPr sz="2000" b="1" spc="-5" dirty="0">
                <a:solidFill>
                  <a:srgbClr val="C00000"/>
                </a:solidFill>
                <a:latin typeface="SimSun"/>
                <a:cs typeface="SimSun"/>
              </a:rPr>
              <a:t>法</a:t>
            </a:r>
            <a:r>
              <a:rPr sz="2000" b="1" spc="-70" dirty="0">
                <a:solidFill>
                  <a:srgbClr val="C00000"/>
                </a:solidFill>
                <a:latin typeface="SimSun"/>
                <a:cs typeface="SimSun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SimSun"/>
                <a:cs typeface="SimSun"/>
              </a:rPr>
              <a:t>(FCPA)</a:t>
            </a:r>
            <a:endParaRPr sz="2000">
              <a:latin typeface="SimSun"/>
              <a:cs typeface="SimSun"/>
            </a:endParaRPr>
          </a:p>
          <a:p>
            <a:pPr marL="12700" marR="33020">
              <a:lnSpc>
                <a:spcPct val="100000"/>
              </a:lnSpc>
              <a:spcBef>
                <a:spcPts val="1655"/>
              </a:spcBef>
            </a:pPr>
            <a:r>
              <a:rPr sz="1400" spc="5" dirty="0">
                <a:latin typeface="SimSun"/>
                <a:cs typeface="SimSun"/>
              </a:rPr>
              <a:t>FCPA </a:t>
            </a:r>
            <a:r>
              <a:rPr sz="1400" dirty="0">
                <a:latin typeface="SimSun"/>
                <a:cs typeface="SimSun"/>
              </a:rPr>
              <a:t>是美国反贿赂反腐败</a:t>
            </a:r>
            <a:r>
              <a:rPr sz="1400" spc="-15" dirty="0">
                <a:latin typeface="SimSun"/>
                <a:cs typeface="SimSun"/>
              </a:rPr>
              <a:t>法</a:t>
            </a:r>
            <a:r>
              <a:rPr sz="1400" dirty="0">
                <a:latin typeface="SimSun"/>
                <a:cs typeface="SimSun"/>
              </a:rPr>
              <a:t>律的</a:t>
            </a:r>
            <a:r>
              <a:rPr sz="1400" spc="-15" dirty="0">
                <a:latin typeface="SimSun"/>
                <a:cs typeface="SimSun"/>
              </a:rPr>
              <a:t>名</a:t>
            </a:r>
            <a:r>
              <a:rPr sz="1400" dirty="0">
                <a:latin typeface="SimSun"/>
                <a:cs typeface="SimSun"/>
              </a:rPr>
              <a:t>称。</a:t>
            </a:r>
            <a:r>
              <a:rPr sz="1400" spc="-5" dirty="0">
                <a:latin typeface="SimSun"/>
                <a:cs typeface="SimSun"/>
              </a:rPr>
              <a:t>FCPA</a:t>
            </a:r>
            <a:r>
              <a:rPr sz="1400" spc="-15" dirty="0">
                <a:latin typeface="SimSun"/>
                <a:cs typeface="SimSun"/>
              </a:rPr>
              <a:t> </a:t>
            </a:r>
            <a:r>
              <a:rPr sz="1400" dirty="0">
                <a:latin typeface="SimSun"/>
                <a:cs typeface="SimSun"/>
              </a:rPr>
              <a:t>范围和适用性非常宽泛</a:t>
            </a:r>
            <a:r>
              <a:rPr sz="1400" spc="-5" dirty="0">
                <a:latin typeface="SimSun"/>
                <a:cs typeface="SimSun"/>
              </a:rPr>
              <a:t>——</a:t>
            </a:r>
            <a:r>
              <a:rPr sz="1400" dirty="0">
                <a:latin typeface="SimSun"/>
                <a:cs typeface="SimSun"/>
              </a:rPr>
              <a:t>适用</a:t>
            </a:r>
            <a:r>
              <a:rPr sz="1400" spc="-15" dirty="0">
                <a:latin typeface="SimSun"/>
                <a:cs typeface="SimSun"/>
              </a:rPr>
              <a:t>于</a:t>
            </a:r>
            <a:r>
              <a:rPr sz="1400" dirty="0">
                <a:latin typeface="SimSun"/>
                <a:cs typeface="SimSun"/>
              </a:rPr>
              <a:t>在美</a:t>
            </a:r>
            <a:r>
              <a:rPr sz="1400" spc="-15" dirty="0">
                <a:latin typeface="SimSun"/>
                <a:cs typeface="SimSun"/>
              </a:rPr>
              <a:t>国</a:t>
            </a:r>
            <a:r>
              <a:rPr sz="1400" dirty="0">
                <a:latin typeface="SimSun"/>
                <a:cs typeface="SimSun"/>
              </a:rPr>
              <a:t>上市</a:t>
            </a:r>
            <a:r>
              <a:rPr sz="1400" spc="-15" dirty="0">
                <a:latin typeface="SimSun"/>
                <a:cs typeface="SimSun"/>
              </a:rPr>
              <a:t>公</a:t>
            </a:r>
            <a:r>
              <a:rPr sz="1400" dirty="0">
                <a:latin typeface="SimSun"/>
                <a:cs typeface="SimSun"/>
              </a:rPr>
              <a:t>司工作 的任何人员。因此</a:t>
            </a:r>
            <a:r>
              <a:rPr sz="1400" spc="-5" dirty="0">
                <a:latin typeface="SimSun"/>
                <a:cs typeface="SimSun"/>
              </a:rPr>
              <a:t>，FCPA</a:t>
            </a:r>
            <a:r>
              <a:rPr sz="1400" spc="-35" dirty="0">
                <a:latin typeface="SimSun"/>
                <a:cs typeface="SimSun"/>
              </a:rPr>
              <a:t> </a:t>
            </a:r>
            <a:r>
              <a:rPr sz="1400" dirty="0">
                <a:latin typeface="SimSun"/>
                <a:cs typeface="SimSun"/>
              </a:rPr>
              <a:t>适用于所有地点的所有</a:t>
            </a:r>
            <a:r>
              <a:rPr sz="1400" spc="-40" dirty="0">
                <a:latin typeface="SimSun"/>
                <a:cs typeface="SimSun"/>
              </a:rPr>
              <a:t> </a:t>
            </a:r>
            <a:r>
              <a:rPr sz="1400" spc="5" dirty="0">
                <a:latin typeface="SimSun"/>
                <a:cs typeface="SimSun"/>
              </a:rPr>
              <a:t>MTS</a:t>
            </a:r>
            <a:r>
              <a:rPr sz="1400" spc="-25" dirty="0">
                <a:latin typeface="SimSun"/>
                <a:cs typeface="SimSun"/>
              </a:rPr>
              <a:t> </a:t>
            </a:r>
            <a:r>
              <a:rPr sz="1400" dirty="0">
                <a:latin typeface="SimSun"/>
                <a:cs typeface="SimSun"/>
              </a:rPr>
              <a:t>人员。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dirty="0"/>
              <a:t>企</a:t>
            </a:r>
            <a:r>
              <a:rPr spc="-200" dirty="0"/>
              <a:t> </a:t>
            </a:r>
            <a:r>
              <a:rPr dirty="0"/>
              <a:t>业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机密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8871" y="312165"/>
            <a:ext cx="2169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反贿赂前景概述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49DCBF-79B9-437B-8561-9D959371A2ED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741" y="1353758"/>
            <a:ext cx="7905750" cy="85344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000" b="1" spc="5" dirty="0">
                <a:solidFill>
                  <a:srgbClr val="C00000"/>
                </a:solidFill>
                <a:latin typeface="SimSun"/>
                <a:cs typeface="SimSun"/>
              </a:rPr>
              <a:t>何</a:t>
            </a:r>
            <a:r>
              <a:rPr sz="2000" b="1" spc="-5" dirty="0">
                <a:solidFill>
                  <a:srgbClr val="C00000"/>
                </a:solidFill>
                <a:latin typeface="SimSun"/>
                <a:cs typeface="SimSun"/>
              </a:rPr>
              <a:t>为</a:t>
            </a:r>
            <a:r>
              <a:rPr sz="2000" b="1" spc="-45" dirty="0">
                <a:solidFill>
                  <a:srgbClr val="C00000"/>
                </a:solidFill>
                <a:latin typeface="SimSun"/>
                <a:cs typeface="SimSun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SimSun"/>
                <a:cs typeface="SimSun"/>
              </a:rPr>
              <a:t>FCPA？</a:t>
            </a:r>
            <a:endParaRPr sz="2000">
              <a:latin typeface="SimSun"/>
              <a:cs typeface="SimSun"/>
            </a:endParaRPr>
          </a:p>
          <a:p>
            <a:pPr marL="12700" marR="5080">
              <a:lnSpc>
                <a:spcPct val="100000"/>
              </a:lnSpc>
              <a:spcBef>
                <a:spcPts val="315"/>
              </a:spcBef>
            </a:pPr>
            <a:r>
              <a:rPr sz="1400" spc="5" dirty="0">
                <a:latin typeface="SimSun"/>
                <a:cs typeface="SimSun"/>
              </a:rPr>
              <a:t>FCPA</a:t>
            </a:r>
            <a:r>
              <a:rPr sz="1400" spc="-20" dirty="0">
                <a:latin typeface="SimSun"/>
                <a:cs typeface="SimSun"/>
              </a:rPr>
              <a:t> </a:t>
            </a:r>
            <a:r>
              <a:rPr sz="1400" dirty="0">
                <a:latin typeface="SimSun"/>
                <a:cs typeface="SimSun"/>
              </a:rPr>
              <a:t>是美国有关反腐败和</a:t>
            </a:r>
            <a:r>
              <a:rPr sz="1400" spc="-15" dirty="0">
                <a:latin typeface="SimSun"/>
                <a:cs typeface="SimSun"/>
              </a:rPr>
              <a:t>贿</a:t>
            </a:r>
            <a:r>
              <a:rPr sz="1400" dirty="0">
                <a:latin typeface="SimSun"/>
                <a:cs typeface="SimSun"/>
              </a:rPr>
              <a:t>赂的</a:t>
            </a:r>
            <a:r>
              <a:rPr sz="1400" spc="-15" dirty="0">
                <a:latin typeface="SimSun"/>
                <a:cs typeface="SimSun"/>
              </a:rPr>
              <a:t>法</a:t>
            </a:r>
            <a:r>
              <a:rPr sz="1400" dirty="0">
                <a:latin typeface="SimSun"/>
                <a:cs typeface="SimSun"/>
              </a:rPr>
              <a:t>律</a:t>
            </a:r>
            <a:r>
              <a:rPr sz="1200" dirty="0">
                <a:latin typeface="SimSun"/>
                <a:cs typeface="SimSun"/>
              </a:rPr>
              <a:t>。</a:t>
            </a:r>
            <a:r>
              <a:rPr sz="1200" spc="-25" dirty="0">
                <a:latin typeface="SimSun"/>
                <a:cs typeface="SimSun"/>
              </a:rPr>
              <a:t> </a:t>
            </a:r>
            <a:r>
              <a:rPr sz="1400" spc="5" dirty="0">
                <a:latin typeface="SimSun"/>
                <a:cs typeface="SimSun"/>
              </a:rPr>
              <a:t>FCPA</a:t>
            </a:r>
            <a:r>
              <a:rPr sz="1400" spc="-15" dirty="0">
                <a:latin typeface="SimSun"/>
                <a:cs typeface="SimSun"/>
              </a:rPr>
              <a:t> </a:t>
            </a:r>
            <a:r>
              <a:rPr sz="1400" dirty="0">
                <a:latin typeface="SimSun"/>
                <a:cs typeface="SimSun"/>
              </a:rPr>
              <a:t>禁止</a:t>
            </a:r>
            <a:r>
              <a:rPr sz="1400" spc="-10" dirty="0">
                <a:latin typeface="SimSun"/>
                <a:cs typeface="SimSun"/>
              </a:rPr>
              <a:t> </a:t>
            </a:r>
            <a:r>
              <a:rPr sz="1400" spc="5" dirty="0">
                <a:latin typeface="SimSun"/>
                <a:cs typeface="SimSun"/>
              </a:rPr>
              <a:t>MTS</a:t>
            </a:r>
            <a:r>
              <a:rPr sz="1400" dirty="0">
                <a:latin typeface="SimSun"/>
                <a:cs typeface="SimSun"/>
              </a:rPr>
              <a:t> 员工和代表我们开展</a:t>
            </a:r>
            <a:r>
              <a:rPr sz="1400" spc="-15" dirty="0">
                <a:latin typeface="SimSun"/>
                <a:cs typeface="SimSun"/>
              </a:rPr>
              <a:t>业</a:t>
            </a:r>
            <a:r>
              <a:rPr sz="1400" dirty="0">
                <a:latin typeface="SimSun"/>
                <a:cs typeface="SimSun"/>
              </a:rPr>
              <a:t>务的</a:t>
            </a:r>
            <a:r>
              <a:rPr sz="1400" spc="-15" dirty="0">
                <a:latin typeface="SimSun"/>
                <a:cs typeface="SimSun"/>
              </a:rPr>
              <a:t>任</a:t>
            </a:r>
            <a:r>
              <a:rPr sz="1400" dirty="0">
                <a:latin typeface="SimSun"/>
                <a:cs typeface="SimSun"/>
              </a:rPr>
              <a:t>何人</a:t>
            </a:r>
            <a:r>
              <a:rPr sz="1400" spc="-15" dirty="0">
                <a:latin typeface="SimSun"/>
                <a:cs typeface="SimSun"/>
              </a:rPr>
              <a:t>以</a:t>
            </a:r>
            <a:r>
              <a:rPr sz="1400" dirty="0">
                <a:latin typeface="SimSun"/>
                <a:cs typeface="SimSun"/>
              </a:rPr>
              <a:t>获</a:t>
            </a:r>
            <a:r>
              <a:rPr sz="1400" spc="5" dirty="0">
                <a:latin typeface="SimSun"/>
                <a:cs typeface="SimSun"/>
              </a:rPr>
              <a:t>取</a:t>
            </a:r>
            <a:r>
              <a:rPr sz="1400" spc="-10" dirty="0">
                <a:latin typeface="SimSun"/>
                <a:cs typeface="SimSun"/>
              </a:rPr>
              <a:t>/</a:t>
            </a:r>
            <a:r>
              <a:rPr sz="1400" dirty="0">
                <a:latin typeface="SimSun"/>
                <a:cs typeface="SimSun"/>
              </a:rPr>
              <a:t>维 持业务或获得不当业务</a:t>
            </a:r>
            <a:r>
              <a:rPr sz="1400" spc="-15" dirty="0">
                <a:latin typeface="SimSun"/>
                <a:cs typeface="SimSun"/>
              </a:rPr>
              <a:t>优</a:t>
            </a:r>
            <a:r>
              <a:rPr sz="1400" dirty="0">
                <a:latin typeface="SimSun"/>
                <a:cs typeface="SimSun"/>
              </a:rPr>
              <a:t>势为</a:t>
            </a:r>
            <a:r>
              <a:rPr sz="1400" spc="-15" dirty="0">
                <a:latin typeface="SimSun"/>
                <a:cs typeface="SimSun"/>
              </a:rPr>
              <a:t>目</a:t>
            </a:r>
            <a:r>
              <a:rPr sz="1400" dirty="0">
                <a:latin typeface="SimSun"/>
                <a:cs typeface="SimSun"/>
              </a:rPr>
              <a:t>的，</a:t>
            </a:r>
            <a:r>
              <a:rPr sz="1400" spc="-15" dirty="0">
                <a:latin typeface="SimSun"/>
                <a:cs typeface="SimSun"/>
              </a:rPr>
              <a:t>向</a:t>
            </a:r>
            <a:r>
              <a:rPr sz="1400" dirty="0">
                <a:latin typeface="SimSun"/>
                <a:cs typeface="SimSun"/>
              </a:rPr>
              <a:t>政府</a:t>
            </a:r>
            <a:r>
              <a:rPr sz="1400" spc="-15" dirty="0">
                <a:latin typeface="SimSun"/>
                <a:cs typeface="SimSun"/>
              </a:rPr>
              <a:t>官</a:t>
            </a:r>
            <a:r>
              <a:rPr sz="1400" dirty="0">
                <a:latin typeface="SimSun"/>
                <a:cs typeface="SimSun"/>
              </a:rPr>
              <a:t>员提</a:t>
            </a:r>
            <a:r>
              <a:rPr sz="1400" spc="-15" dirty="0">
                <a:latin typeface="SimSun"/>
                <a:cs typeface="SimSun"/>
              </a:rPr>
              <a:t>供</a:t>
            </a:r>
            <a:r>
              <a:rPr sz="1400" dirty="0">
                <a:latin typeface="SimSun"/>
                <a:cs typeface="SimSun"/>
              </a:rPr>
              <a:t>贿赂</a:t>
            </a:r>
            <a:r>
              <a:rPr sz="1400" spc="-15" dirty="0">
                <a:latin typeface="SimSun"/>
                <a:cs typeface="SimSun"/>
              </a:rPr>
              <a:t>款</a:t>
            </a:r>
            <a:r>
              <a:rPr sz="1400" dirty="0">
                <a:latin typeface="SimSun"/>
                <a:cs typeface="SimSun"/>
              </a:rPr>
              <a:t>或任</a:t>
            </a:r>
            <a:r>
              <a:rPr sz="1400" spc="-15" dirty="0">
                <a:latin typeface="SimSun"/>
                <a:cs typeface="SimSun"/>
              </a:rPr>
              <a:t>何</a:t>
            </a:r>
            <a:r>
              <a:rPr sz="1400" dirty="0">
                <a:latin typeface="SimSun"/>
                <a:cs typeface="SimSun"/>
              </a:rPr>
              <a:t>有价</a:t>
            </a:r>
            <a:r>
              <a:rPr sz="1400" spc="-5" dirty="0">
                <a:latin typeface="SimSun"/>
                <a:cs typeface="SimSun"/>
              </a:rPr>
              <a:t>物</a:t>
            </a:r>
            <a:r>
              <a:rPr sz="1400" dirty="0">
                <a:latin typeface="SimSun"/>
                <a:cs typeface="SimSun"/>
              </a:rPr>
              <a:t>。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441" y="324103"/>
            <a:ext cx="2941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反海外贿赂</a:t>
            </a:r>
            <a:r>
              <a:rPr spc="-10" dirty="0"/>
              <a:t>法</a:t>
            </a:r>
            <a:r>
              <a:rPr spc="-80" dirty="0"/>
              <a:t> </a:t>
            </a:r>
            <a:r>
              <a:rPr dirty="0"/>
              <a:t>(FCPA)</a:t>
            </a:r>
          </a:p>
        </p:txBody>
      </p:sp>
      <p:sp>
        <p:nvSpPr>
          <p:cNvPr id="4" name="object 4"/>
          <p:cNvSpPr/>
          <p:nvPr/>
        </p:nvSpPr>
        <p:spPr>
          <a:xfrm>
            <a:off x="356704" y="2864357"/>
            <a:ext cx="2322830" cy="1061085"/>
          </a:xfrm>
          <a:custGeom>
            <a:avLst/>
            <a:gdLst/>
            <a:ahLst/>
            <a:cxnLst/>
            <a:rect l="l" t="t" r="r" b="b"/>
            <a:pathLst>
              <a:path w="2322830" h="1061085">
                <a:moveTo>
                  <a:pt x="2216315" y="0"/>
                </a:moveTo>
                <a:lnTo>
                  <a:pt x="106108" y="0"/>
                </a:lnTo>
                <a:lnTo>
                  <a:pt x="64808" y="8336"/>
                </a:lnTo>
                <a:lnTo>
                  <a:pt x="31080" y="31067"/>
                </a:lnTo>
                <a:lnTo>
                  <a:pt x="8339" y="64775"/>
                </a:lnTo>
                <a:lnTo>
                  <a:pt x="0" y="106044"/>
                </a:lnTo>
                <a:lnTo>
                  <a:pt x="0" y="954912"/>
                </a:lnTo>
                <a:lnTo>
                  <a:pt x="8339" y="996255"/>
                </a:lnTo>
                <a:lnTo>
                  <a:pt x="31080" y="1030001"/>
                </a:lnTo>
                <a:lnTo>
                  <a:pt x="64808" y="1052746"/>
                </a:lnTo>
                <a:lnTo>
                  <a:pt x="106108" y="1061084"/>
                </a:lnTo>
                <a:lnTo>
                  <a:pt x="2216315" y="1061084"/>
                </a:lnTo>
                <a:lnTo>
                  <a:pt x="2257657" y="1052746"/>
                </a:lnTo>
                <a:lnTo>
                  <a:pt x="2291403" y="1030001"/>
                </a:lnTo>
                <a:lnTo>
                  <a:pt x="2314148" y="996255"/>
                </a:lnTo>
                <a:lnTo>
                  <a:pt x="2322487" y="954912"/>
                </a:lnTo>
                <a:lnTo>
                  <a:pt x="2322487" y="106044"/>
                </a:lnTo>
                <a:lnTo>
                  <a:pt x="2314148" y="64775"/>
                </a:lnTo>
                <a:lnTo>
                  <a:pt x="2291403" y="31067"/>
                </a:lnTo>
                <a:lnTo>
                  <a:pt x="2257657" y="8336"/>
                </a:lnTo>
                <a:lnTo>
                  <a:pt x="221631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5965" y="2915538"/>
            <a:ext cx="2164080" cy="655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655"/>
              </a:lnSpc>
              <a:spcBef>
                <a:spcPts val="105"/>
              </a:spcBef>
            </a:pPr>
            <a:r>
              <a:rPr sz="1400" b="1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imSun"/>
                <a:cs typeface="SimSun"/>
              </a:rPr>
              <a:t>内容</a:t>
            </a:r>
            <a:r>
              <a:rPr sz="14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imSun"/>
                <a:cs typeface="SimSun"/>
              </a:rPr>
              <a:t>：</a:t>
            </a:r>
            <a:endParaRPr sz="1400">
              <a:latin typeface="SimSun"/>
              <a:cs typeface="SimSun"/>
            </a:endParaRPr>
          </a:p>
          <a:p>
            <a:pPr marL="12700" marR="5080" algn="ctr">
              <a:lnSpc>
                <a:spcPts val="1639"/>
              </a:lnSpc>
              <a:spcBef>
                <a:spcPts val="60"/>
              </a:spcBef>
            </a:pPr>
            <a:r>
              <a:rPr sz="1400" dirty="0">
                <a:solidFill>
                  <a:srgbClr val="FFFFFF"/>
                </a:solidFill>
                <a:latin typeface="SimSun"/>
                <a:cs typeface="SimSun"/>
              </a:rPr>
              <a:t>不得直接通过第三方提</a:t>
            </a:r>
            <a:r>
              <a:rPr sz="1400" spc="-15" dirty="0">
                <a:solidFill>
                  <a:srgbClr val="FFFFFF"/>
                </a:solidFill>
                <a:latin typeface="SimSun"/>
                <a:cs typeface="SimSun"/>
              </a:rPr>
              <a:t>供</a:t>
            </a:r>
            <a:r>
              <a:rPr sz="1400" dirty="0">
                <a:solidFill>
                  <a:srgbClr val="FFFFFF"/>
                </a:solidFill>
                <a:latin typeface="SimSun"/>
                <a:cs typeface="SimSun"/>
              </a:rPr>
              <a:t>或 支付任何有价物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45435" y="3188589"/>
            <a:ext cx="353060" cy="412750"/>
          </a:xfrm>
          <a:custGeom>
            <a:avLst/>
            <a:gdLst/>
            <a:ahLst/>
            <a:cxnLst/>
            <a:rect l="l" t="t" r="r" b="b"/>
            <a:pathLst>
              <a:path w="353060" h="412750">
                <a:moveTo>
                  <a:pt x="176275" y="0"/>
                </a:moveTo>
                <a:lnTo>
                  <a:pt x="176275" y="82550"/>
                </a:lnTo>
                <a:lnTo>
                  <a:pt x="0" y="82550"/>
                </a:lnTo>
                <a:lnTo>
                  <a:pt x="0" y="329946"/>
                </a:lnTo>
                <a:lnTo>
                  <a:pt x="176275" y="329946"/>
                </a:lnTo>
                <a:lnTo>
                  <a:pt x="176275" y="412496"/>
                </a:lnTo>
                <a:lnTo>
                  <a:pt x="352551" y="206248"/>
                </a:lnTo>
                <a:lnTo>
                  <a:pt x="17627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44417" y="2895980"/>
            <a:ext cx="2133600" cy="998219"/>
          </a:xfrm>
          <a:custGeom>
            <a:avLst/>
            <a:gdLst/>
            <a:ahLst/>
            <a:cxnLst/>
            <a:rect l="l" t="t" r="r" b="b"/>
            <a:pathLst>
              <a:path w="2133600" h="998220">
                <a:moveTo>
                  <a:pt x="2033778" y="0"/>
                </a:moveTo>
                <a:lnTo>
                  <a:pt x="99695" y="0"/>
                </a:lnTo>
                <a:lnTo>
                  <a:pt x="60864" y="7846"/>
                </a:lnTo>
                <a:lnTo>
                  <a:pt x="29178" y="29241"/>
                </a:lnTo>
                <a:lnTo>
                  <a:pt x="7826" y="60971"/>
                </a:lnTo>
                <a:lnTo>
                  <a:pt x="0" y="99822"/>
                </a:lnTo>
                <a:lnTo>
                  <a:pt x="0" y="898017"/>
                </a:lnTo>
                <a:lnTo>
                  <a:pt x="7826" y="936847"/>
                </a:lnTo>
                <a:lnTo>
                  <a:pt x="29178" y="968533"/>
                </a:lnTo>
                <a:lnTo>
                  <a:pt x="60864" y="989885"/>
                </a:lnTo>
                <a:lnTo>
                  <a:pt x="99695" y="997712"/>
                </a:lnTo>
                <a:lnTo>
                  <a:pt x="2033778" y="997712"/>
                </a:lnTo>
                <a:lnTo>
                  <a:pt x="2072608" y="989885"/>
                </a:lnTo>
                <a:lnTo>
                  <a:pt x="2104294" y="968533"/>
                </a:lnTo>
                <a:lnTo>
                  <a:pt x="2125646" y="936847"/>
                </a:lnTo>
                <a:lnTo>
                  <a:pt x="2133473" y="898017"/>
                </a:lnTo>
                <a:lnTo>
                  <a:pt x="2133473" y="99822"/>
                </a:lnTo>
                <a:lnTo>
                  <a:pt x="2125646" y="60971"/>
                </a:lnTo>
                <a:lnTo>
                  <a:pt x="2104294" y="29241"/>
                </a:lnTo>
                <a:lnTo>
                  <a:pt x="2072608" y="7846"/>
                </a:lnTo>
                <a:lnTo>
                  <a:pt x="203377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19347" y="2945079"/>
            <a:ext cx="1986914" cy="863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655"/>
              </a:lnSpc>
              <a:spcBef>
                <a:spcPts val="105"/>
              </a:spcBef>
            </a:pPr>
            <a:r>
              <a:rPr sz="1400" b="1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imSun"/>
                <a:cs typeface="SimSun"/>
              </a:rPr>
              <a:t>对象</a:t>
            </a:r>
            <a:r>
              <a:rPr sz="1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imSun"/>
                <a:cs typeface="SimSun"/>
              </a:rPr>
              <a:t>：</a:t>
            </a:r>
            <a:endParaRPr sz="1400">
              <a:latin typeface="SimSun"/>
              <a:cs typeface="SimSun"/>
            </a:endParaRPr>
          </a:p>
          <a:p>
            <a:pPr marL="12700" marR="5080" algn="ctr">
              <a:lnSpc>
                <a:spcPct val="97500"/>
              </a:lnSpc>
              <a:spcBef>
                <a:spcPts val="20"/>
              </a:spcBef>
            </a:pPr>
            <a:r>
              <a:rPr sz="1400" dirty="0">
                <a:solidFill>
                  <a:srgbClr val="FFFFFF"/>
                </a:solidFill>
                <a:latin typeface="SimSun"/>
                <a:cs typeface="SimSun"/>
              </a:rPr>
              <a:t>任何官员、政府所有企业 的雇员或政府官员的家庭 成员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44260" y="3188589"/>
            <a:ext cx="353060" cy="412750"/>
          </a:xfrm>
          <a:custGeom>
            <a:avLst/>
            <a:gdLst/>
            <a:ahLst/>
            <a:cxnLst/>
            <a:rect l="l" t="t" r="r" b="b"/>
            <a:pathLst>
              <a:path w="353060" h="412750">
                <a:moveTo>
                  <a:pt x="176275" y="0"/>
                </a:moveTo>
                <a:lnTo>
                  <a:pt x="176275" y="82550"/>
                </a:lnTo>
                <a:lnTo>
                  <a:pt x="0" y="82550"/>
                </a:lnTo>
                <a:lnTo>
                  <a:pt x="0" y="329946"/>
                </a:lnTo>
                <a:lnTo>
                  <a:pt x="176275" y="329946"/>
                </a:lnTo>
                <a:lnTo>
                  <a:pt x="176275" y="412496"/>
                </a:lnTo>
                <a:lnTo>
                  <a:pt x="352551" y="206248"/>
                </a:lnTo>
                <a:lnTo>
                  <a:pt x="17627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43116" y="2864357"/>
            <a:ext cx="2301240" cy="1061085"/>
          </a:xfrm>
          <a:custGeom>
            <a:avLst/>
            <a:gdLst/>
            <a:ahLst/>
            <a:cxnLst/>
            <a:rect l="l" t="t" r="r" b="b"/>
            <a:pathLst>
              <a:path w="2301240" h="1061085">
                <a:moveTo>
                  <a:pt x="2195194" y="0"/>
                </a:moveTo>
                <a:lnTo>
                  <a:pt x="106172" y="0"/>
                </a:lnTo>
                <a:lnTo>
                  <a:pt x="64829" y="8336"/>
                </a:lnTo>
                <a:lnTo>
                  <a:pt x="31083" y="31067"/>
                </a:lnTo>
                <a:lnTo>
                  <a:pt x="8338" y="64775"/>
                </a:lnTo>
                <a:lnTo>
                  <a:pt x="0" y="106044"/>
                </a:lnTo>
                <a:lnTo>
                  <a:pt x="0" y="954912"/>
                </a:lnTo>
                <a:lnTo>
                  <a:pt x="8338" y="996255"/>
                </a:lnTo>
                <a:lnTo>
                  <a:pt x="31083" y="1030001"/>
                </a:lnTo>
                <a:lnTo>
                  <a:pt x="64829" y="1052746"/>
                </a:lnTo>
                <a:lnTo>
                  <a:pt x="106172" y="1061084"/>
                </a:lnTo>
                <a:lnTo>
                  <a:pt x="2195194" y="1061084"/>
                </a:lnTo>
                <a:lnTo>
                  <a:pt x="2236464" y="1052746"/>
                </a:lnTo>
                <a:lnTo>
                  <a:pt x="2270172" y="1030001"/>
                </a:lnTo>
                <a:lnTo>
                  <a:pt x="2292903" y="996255"/>
                </a:lnTo>
                <a:lnTo>
                  <a:pt x="2301240" y="954912"/>
                </a:lnTo>
                <a:lnTo>
                  <a:pt x="2301240" y="106044"/>
                </a:lnTo>
                <a:lnTo>
                  <a:pt x="2292903" y="64775"/>
                </a:lnTo>
                <a:lnTo>
                  <a:pt x="2270172" y="31067"/>
                </a:lnTo>
                <a:lnTo>
                  <a:pt x="2236464" y="8336"/>
                </a:lnTo>
                <a:lnTo>
                  <a:pt x="219519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301232" y="2915538"/>
            <a:ext cx="1986914" cy="655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655"/>
              </a:lnSpc>
              <a:spcBef>
                <a:spcPts val="105"/>
              </a:spcBef>
            </a:pPr>
            <a:r>
              <a:rPr sz="1400" b="1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imSun"/>
                <a:cs typeface="SimSun"/>
              </a:rPr>
              <a:t>原因：</a:t>
            </a:r>
            <a:endParaRPr sz="1400">
              <a:latin typeface="SimSun"/>
              <a:cs typeface="SimSun"/>
            </a:endParaRPr>
          </a:p>
          <a:p>
            <a:pPr marL="12700" marR="5080" algn="ctr">
              <a:lnSpc>
                <a:spcPts val="1639"/>
              </a:lnSpc>
              <a:spcBef>
                <a:spcPts val="60"/>
              </a:spcBef>
            </a:pPr>
            <a:r>
              <a:rPr sz="1400" dirty="0">
                <a:solidFill>
                  <a:srgbClr val="FFFFFF"/>
                </a:solidFill>
                <a:latin typeface="SimSun"/>
                <a:cs typeface="SimSun"/>
              </a:rPr>
              <a:t>为赢得业务或获得不公平 的业务优势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dirty="0"/>
              <a:t>企</a:t>
            </a:r>
            <a:r>
              <a:rPr spc="-200" dirty="0"/>
              <a:t> </a:t>
            </a:r>
            <a:r>
              <a:rPr dirty="0"/>
              <a:t>业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机密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19201" y="4349434"/>
            <a:ext cx="7675880" cy="166751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000" b="1" spc="5" dirty="0">
                <a:solidFill>
                  <a:srgbClr val="C00000"/>
                </a:solidFill>
                <a:latin typeface="SimSun"/>
                <a:cs typeface="SimSun"/>
              </a:rPr>
              <a:t>英</a:t>
            </a:r>
            <a:r>
              <a:rPr sz="2000" b="1" spc="-5" dirty="0">
                <a:solidFill>
                  <a:srgbClr val="C00000"/>
                </a:solidFill>
                <a:latin typeface="SimSun"/>
                <a:cs typeface="SimSun"/>
              </a:rPr>
              <a:t>国</a:t>
            </a:r>
            <a:r>
              <a:rPr sz="2000" b="1" spc="-40" dirty="0">
                <a:solidFill>
                  <a:srgbClr val="C00000"/>
                </a:solidFill>
                <a:latin typeface="SimSun"/>
                <a:cs typeface="SimSun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SimSun"/>
                <a:cs typeface="SimSun"/>
              </a:rPr>
              <a:t>2010</a:t>
            </a:r>
            <a:r>
              <a:rPr sz="2000" b="1" spc="-50" dirty="0">
                <a:solidFill>
                  <a:srgbClr val="C00000"/>
                </a:solidFill>
                <a:latin typeface="SimSun"/>
                <a:cs typeface="SimSun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SimSun"/>
                <a:cs typeface="SimSun"/>
              </a:rPr>
              <a:t>年反贿赂法</a:t>
            </a:r>
            <a:endParaRPr sz="2000">
              <a:latin typeface="SimSun"/>
              <a:cs typeface="SimSun"/>
            </a:endParaRPr>
          </a:p>
          <a:p>
            <a:pPr marL="12700" marR="5080">
              <a:lnSpc>
                <a:spcPct val="100000"/>
              </a:lnSpc>
              <a:spcBef>
                <a:spcPts val="315"/>
              </a:spcBef>
            </a:pPr>
            <a:r>
              <a:rPr sz="1400" dirty="0">
                <a:latin typeface="SimSun"/>
                <a:cs typeface="SimSun"/>
              </a:rPr>
              <a:t>《英国</a:t>
            </a:r>
            <a:r>
              <a:rPr sz="1400" spc="15" dirty="0">
                <a:latin typeface="SimSun"/>
                <a:cs typeface="SimSun"/>
              </a:rPr>
              <a:t> </a:t>
            </a:r>
            <a:r>
              <a:rPr sz="1400" spc="5" dirty="0">
                <a:latin typeface="SimSun"/>
                <a:cs typeface="SimSun"/>
              </a:rPr>
              <a:t>2010 </a:t>
            </a:r>
            <a:r>
              <a:rPr sz="1400" dirty="0">
                <a:latin typeface="SimSun"/>
                <a:cs typeface="SimSun"/>
              </a:rPr>
              <a:t>年反贿赂法》是一部广</a:t>
            </a:r>
            <a:r>
              <a:rPr sz="1400" spc="-15" dirty="0">
                <a:latin typeface="SimSun"/>
                <a:cs typeface="SimSun"/>
              </a:rPr>
              <a:t>泛</a:t>
            </a:r>
            <a:r>
              <a:rPr sz="1400" dirty="0">
                <a:latin typeface="SimSun"/>
                <a:cs typeface="SimSun"/>
              </a:rPr>
              <a:t>适用</a:t>
            </a:r>
            <a:r>
              <a:rPr sz="1400" spc="-15" dirty="0">
                <a:latin typeface="SimSun"/>
                <a:cs typeface="SimSun"/>
              </a:rPr>
              <a:t>于</a:t>
            </a:r>
            <a:r>
              <a:rPr sz="1400" dirty="0">
                <a:latin typeface="SimSun"/>
                <a:cs typeface="SimSun"/>
              </a:rPr>
              <a:t>英国</a:t>
            </a:r>
            <a:r>
              <a:rPr sz="1400" spc="-15" dirty="0">
                <a:latin typeface="SimSun"/>
                <a:cs typeface="SimSun"/>
              </a:rPr>
              <a:t>境</a:t>
            </a:r>
            <a:r>
              <a:rPr sz="1400" dirty="0">
                <a:latin typeface="SimSun"/>
                <a:cs typeface="SimSun"/>
              </a:rPr>
              <a:t>内任</a:t>
            </a:r>
            <a:r>
              <a:rPr sz="1400" spc="-15" dirty="0">
                <a:latin typeface="SimSun"/>
                <a:cs typeface="SimSun"/>
              </a:rPr>
              <a:t>何</a:t>
            </a:r>
            <a:r>
              <a:rPr sz="1400" dirty="0">
                <a:latin typeface="SimSun"/>
                <a:cs typeface="SimSun"/>
              </a:rPr>
              <a:t>公司</a:t>
            </a:r>
            <a:r>
              <a:rPr sz="1400" spc="-15" dirty="0">
                <a:latin typeface="SimSun"/>
                <a:cs typeface="SimSun"/>
              </a:rPr>
              <a:t>的</a:t>
            </a:r>
            <a:r>
              <a:rPr sz="1400" dirty="0">
                <a:latin typeface="SimSun"/>
                <a:cs typeface="SimSun"/>
              </a:rPr>
              <a:t>补充</a:t>
            </a:r>
            <a:r>
              <a:rPr sz="1400" spc="-15" dirty="0">
                <a:latin typeface="SimSun"/>
                <a:cs typeface="SimSun"/>
              </a:rPr>
              <a:t>性</a:t>
            </a:r>
            <a:r>
              <a:rPr sz="1400" dirty="0">
                <a:latin typeface="SimSun"/>
                <a:cs typeface="SimSun"/>
              </a:rPr>
              <a:t>反贿</a:t>
            </a:r>
            <a:r>
              <a:rPr sz="1400" spc="-15" dirty="0">
                <a:latin typeface="SimSun"/>
                <a:cs typeface="SimSun"/>
              </a:rPr>
              <a:t>赂</a:t>
            </a:r>
            <a:r>
              <a:rPr sz="1400" dirty="0">
                <a:latin typeface="SimSun"/>
                <a:cs typeface="SimSun"/>
              </a:rPr>
              <a:t>法律</a:t>
            </a:r>
            <a:r>
              <a:rPr sz="1400" spc="-15" dirty="0">
                <a:latin typeface="SimSun"/>
                <a:cs typeface="SimSun"/>
              </a:rPr>
              <a:t>。</a:t>
            </a:r>
            <a:r>
              <a:rPr sz="1400" dirty="0">
                <a:latin typeface="SimSun"/>
                <a:cs typeface="SimSun"/>
              </a:rPr>
              <a:t>这部</a:t>
            </a:r>
            <a:r>
              <a:rPr sz="1400" spc="-15" dirty="0">
                <a:latin typeface="SimSun"/>
                <a:cs typeface="SimSun"/>
              </a:rPr>
              <a:t>法</a:t>
            </a:r>
            <a:r>
              <a:rPr sz="1400" dirty="0">
                <a:latin typeface="SimSun"/>
                <a:cs typeface="SimSun"/>
              </a:rPr>
              <a:t>律对 </a:t>
            </a:r>
            <a:r>
              <a:rPr sz="1400" spc="5" dirty="0">
                <a:latin typeface="SimSun"/>
                <a:cs typeface="SimSun"/>
              </a:rPr>
              <a:t>FCPA</a:t>
            </a:r>
            <a:r>
              <a:rPr sz="1400" spc="-25" dirty="0">
                <a:latin typeface="SimSun"/>
                <a:cs typeface="SimSun"/>
              </a:rPr>
              <a:t> </a:t>
            </a:r>
            <a:r>
              <a:rPr sz="1400" dirty="0">
                <a:latin typeface="SimSun"/>
                <a:cs typeface="SimSun"/>
              </a:rPr>
              <a:t>形成了补充，而不是</a:t>
            </a:r>
            <a:r>
              <a:rPr sz="1400" spc="-15" dirty="0">
                <a:latin typeface="SimSun"/>
                <a:cs typeface="SimSun"/>
              </a:rPr>
              <a:t>替</a:t>
            </a:r>
            <a:r>
              <a:rPr sz="1400" dirty="0">
                <a:latin typeface="SimSun"/>
                <a:cs typeface="SimSun"/>
              </a:rPr>
              <a:t>代。</a:t>
            </a:r>
            <a:endParaRPr sz="14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5" dirty="0">
                <a:solidFill>
                  <a:srgbClr val="C00000"/>
                </a:solidFill>
                <a:latin typeface="SimSun"/>
                <a:cs typeface="SimSun"/>
              </a:rPr>
              <a:t>当地法律和法规</a:t>
            </a:r>
            <a:endParaRPr sz="20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400" dirty="0">
                <a:latin typeface="SimSun"/>
                <a:cs typeface="SimSun"/>
              </a:rPr>
              <a:t>在</a:t>
            </a:r>
            <a:r>
              <a:rPr sz="1400" spc="-10" dirty="0">
                <a:latin typeface="SimSun"/>
                <a:cs typeface="SimSun"/>
              </a:rPr>
              <a:t> </a:t>
            </a:r>
            <a:r>
              <a:rPr sz="1400" spc="5" dirty="0">
                <a:latin typeface="SimSun"/>
                <a:cs typeface="SimSun"/>
              </a:rPr>
              <a:t>MTS</a:t>
            </a:r>
            <a:r>
              <a:rPr sz="1400" spc="-30" dirty="0">
                <a:latin typeface="SimSun"/>
                <a:cs typeface="SimSun"/>
              </a:rPr>
              <a:t> </a:t>
            </a:r>
            <a:r>
              <a:rPr sz="1400" dirty="0">
                <a:latin typeface="SimSun"/>
                <a:cs typeface="SimSun"/>
              </a:rPr>
              <a:t>开展业务的各个国家适用</a:t>
            </a:r>
            <a:r>
              <a:rPr sz="1400" spc="-15" dirty="0">
                <a:latin typeface="SimSun"/>
                <a:cs typeface="SimSun"/>
              </a:rPr>
              <a:t>的</a:t>
            </a:r>
            <a:r>
              <a:rPr sz="1400" dirty="0">
                <a:latin typeface="SimSun"/>
                <a:cs typeface="SimSun"/>
              </a:rPr>
              <a:t>其他</a:t>
            </a:r>
            <a:r>
              <a:rPr sz="1400" spc="-15" dirty="0">
                <a:latin typeface="SimSun"/>
                <a:cs typeface="SimSun"/>
              </a:rPr>
              <a:t>地</a:t>
            </a:r>
            <a:r>
              <a:rPr sz="1400" dirty="0">
                <a:latin typeface="SimSun"/>
                <a:cs typeface="SimSun"/>
              </a:rPr>
              <a:t>方法</a:t>
            </a:r>
            <a:r>
              <a:rPr sz="1400" spc="-15" dirty="0">
                <a:latin typeface="SimSun"/>
                <a:cs typeface="SimSun"/>
              </a:rPr>
              <a:t>律</a:t>
            </a:r>
            <a:r>
              <a:rPr sz="1400" dirty="0">
                <a:latin typeface="SimSun"/>
                <a:cs typeface="SimSun"/>
              </a:rPr>
              <a:t>和法规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E27AB0-A9E1-4C24-8801-D9610E1447A5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741" y="1302429"/>
            <a:ext cx="7842884" cy="209804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b="1" spc="5" dirty="0">
                <a:solidFill>
                  <a:srgbClr val="C00000"/>
                </a:solidFill>
                <a:latin typeface="SimSun"/>
                <a:cs typeface="SimSun"/>
              </a:rPr>
              <a:t>了解法律</a:t>
            </a:r>
            <a:endParaRPr sz="2000">
              <a:latin typeface="SimSun"/>
              <a:cs typeface="SimSun"/>
            </a:endParaRPr>
          </a:p>
          <a:p>
            <a:pPr marL="12700" marR="508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latin typeface="SimSun"/>
                <a:cs typeface="SimSun"/>
              </a:rPr>
              <a:t>了解重要术语有助于更好理解——</a:t>
            </a:r>
            <a:r>
              <a:rPr sz="1600" spc="5" dirty="0">
                <a:latin typeface="SimSun"/>
                <a:cs typeface="SimSun"/>
              </a:rPr>
              <a:t>并</a:t>
            </a:r>
            <a:r>
              <a:rPr sz="1600" spc="-5" dirty="0">
                <a:latin typeface="SimSun"/>
                <a:cs typeface="SimSun"/>
              </a:rPr>
              <a:t>遵守——MTS</a:t>
            </a:r>
            <a:r>
              <a:rPr sz="1600" spc="20" dirty="0">
                <a:latin typeface="SimSun"/>
                <a:cs typeface="SimSun"/>
              </a:rPr>
              <a:t> </a:t>
            </a:r>
            <a:r>
              <a:rPr sz="1600" spc="-5" dirty="0">
                <a:latin typeface="SimSun"/>
                <a:cs typeface="SimSun"/>
              </a:rPr>
              <a:t>FCPA</a:t>
            </a:r>
            <a:r>
              <a:rPr sz="1600" spc="-10" dirty="0">
                <a:latin typeface="SimSun"/>
                <a:cs typeface="SimSun"/>
              </a:rPr>
              <a:t> </a:t>
            </a:r>
            <a:r>
              <a:rPr sz="1600" spc="-5" dirty="0">
                <a:latin typeface="SimSun"/>
                <a:cs typeface="SimSun"/>
              </a:rPr>
              <a:t>政策以及我们任何业务开展地的 反贿赂法律。重要术语如下：</a:t>
            </a:r>
            <a:endParaRPr sz="1600">
              <a:latin typeface="SimSun"/>
              <a:cs typeface="SimSun"/>
            </a:endParaRPr>
          </a:p>
          <a:p>
            <a:pPr marL="698500" indent="-285115">
              <a:lnSpc>
                <a:spcPct val="100000"/>
              </a:lnSpc>
              <a:spcBef>
                <a:spcPts val="384"/>
              </a:spcBef>
              <a:buFont typeface="Wingdings"/>
              <a:buChar char=""/>
              <a:tabLst>
                <a:tab pos="698500" algn="l"/>
              </a:tabLst>
            </a:pPr>
            <a:r>
              <a:rPr sz="1600" spc="-5" dirty="0">
                <a:latin typeface="SimSun"/>
                <a:cs typeface="SimSun"/>
              </a:rPr>
              <a:t>贿赂</a:t>
            </a:r>
            <a:endParaRPr sz="1600">
              <a:latin typeface="SimSun"/>
              <a:cs typeface="SimSun"/>
            </a:endParaRPr>
          </a:p>
          <a:p>
            <a:pPr marL="698500" indent="-285115">
              <a:lnSpc>
                <a:spcPct val="100000"/>
              </a:lnSpc>
              <a:spcBef>
                <a:spcPts val="380"/>
              </a:spcBef>
              <a:buFont typeface="Wingdings"/>
              <a:buChar char=""/>
              <a:tabLst>
                <a:tab pos="698500" algn="l"/>
              </a:tabLst>
            </a:pPr>
            <a:r>
              <a:rPr sz="1600" spc="-5" dirty="0">
                <a:latin typeface="SimSun"/>
                <a:cs typeface="SimSun"/>
              </a:rPr>
              <a:t>腐败意图</a:t>
            </a:r>
            <a:endParaRPr sz="1600">
              <a:latin typeface="SimSun"/>
              <a:cs typeface="SimSun"/>
            </a:endParaRPr>
          </a:p>
          <a:p>
            <a:pPr marL="698500" indent="-285115">
              <a:lnSpc>
                <a:spcPct val="100000"/>
              </a:lnSpc>
              <a:spcBef>
                <a:spcPts val="390"/>
              </a:spcBef>
              <a:buFont typeface="Wingdings"/>
              <a:buChar char=""/>
              <a:tabLst>
                <a:tab pos="698500" algn="l"/>
              </a:tabLst>
            </a:pPr>
            <a:r>
              <a:rPr sz="1600" spc="-10" dirty="0">
                <a:latin typeface="SimSun"/>
                <a:cs typeface="SimSun"/>
              </a:rPr>
              <a:t>政府官员</a:t>
            </a:r>
            <a:endParaRPr sz="1600">
              <a:latin typeface="SimSun"/>
              <a:cs typeface="SimSun"/>
            </a:endParaRPr>
          </a:p>
          <a:p>
            <a:pPr marL="698500" indent="-285115">
              <a:lnSpc>
                <a:spcPct val="100000"/>
              </a:lnSpc>
              <a:spcBef>
                <a:spcPts val="380"/>
              </a:spcBef>
              <a:buFont typeface="Wingdings"/>
              <a:buChar char=""/>
              <a:tabLst>
                <a:tab pos="698500" algn="l"/>
              </a:tabLst>
            </a:pPr>
            <a:r>
              <a:rPr sz="1600" spc="-5" dirty="0">
                <a:latin typeface="SimSun"/>
                <a:cs typeface="SimSun"/>
              </a:rPr>
              <a:t>不正当的业务优势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441" y="324103"/>
            <a:ext cx="2941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反海外贿赂</a:t>
            </a:r>
            <a:r>
              <a:rPr spc="-10" dirty="0"/>
              <a:t>法</a:t>
            </a:r>
            <a:r>
              <a:rPr spc="-80" dirty="0"/>
              <a:t> </a:t>
            </a:r>
            <a:r>
              <a:rPr dirty="0"/>
              <a:t>(FCPA)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01024" y="3713289"/>
            <a:ext cx="4772025" cy="568325"/>
            <a:chOff x="2101024" y="3713289"/>
            <a:chExt cx="4772025" cy="568325"/>
          </a:xfrm>
        </p:grpSpPr>
        <p:sp>
          <p:nvSpPr>
            <p:cNvPr id="5" name="object 5"/>
            <p:cNvSpPr/>
            <p:nvPr/>
          </p:nvSpPr>
          <p:spPr>
            <a:xfrm>
              <a:off x="2105786" y="3718052"/>
              <a:ext cx="4762500" cy="558800"/>
            </a:xfrm>
            <a:custGeom>
              <a:avLst/>
              <a:gdLst/>
              <a:ahLst/>
              <a:cxnLst/>
              <a:rect l="l" t="t" r="r" b="b"/>
              <a:pathLst>
                <a:path w="4762500" h="558800">
                  <a:moveTo>
                    <a:pt x="4669409" y="0"/>
                  </a:moveTo>
                  <a:lnTo>
                    <a:pt x="93218" y="0"/>
                  </a:lnTo>
                  <a:lnTo>
                    <a:pt x="56953" y="7332"/>
                  </a:lnTo>
                  <a:lnTo>
                    <a:pt x="27320" y="27320"/>
                  </a:lnTo>
                  <a:lnTo>
                    <a:pt x="7332" y="56953"/>
                  </a:lnTo>
                  <a:lnTo>
                    <a:pt x="0" y="93218"/>
                  </a:lnTo>
                  <a:lnTo>
                    <a:pt x="0" y="465709"/>
                  </a:lnTo>
                  <a:lnTo>
                    <a:pt x="7332" y="501953"/>
                  </a:lnTo>
                  <a:lnTo>
                    <a:pt x="27320" y="531542"/>
                  </a:lnTo>
                  <a:lnTo>
                    <a:pt x="56953" y="551487"/>
                  </a:lnTo>
                  <a:lnTo>
                    <a:pt x="93218" y="558800"/>
                  </a:lnTo>
                  <a:lnTo>
                    <a:pt x="4669409" y="558800"/>
                  </a:lnTo>
                  <a:lnTo>
                    <a:pt x="4705653" y="551487"/>
                  </a:lnTo>
                  <a:lnTo>
                    <a:pt x="4735242" y="531542"/>
                  </a:lnTo>
                  <a:lnTo>
                    <a:pt x="4755187" y="501953"/>
                  </a:lnTo>
                  <a:lnTo>
                    <a:pt x="4762499" y="465709"/>
                  </a:lnTo>
                  <a:lnTo>
                    <a:pt x="4762499" y="93218"/>
                  </a:lnTo>
                  <a:lnTo>
                    <a:pt x="4755187" y="56953"/>
                  </a:lnTo>
                  <a:lnTo>
                    <a:pt x="4735242" y="27320"/>
                  </a:lnTo>
                  <a:lnTo>
                    <a:pt x="4705653" y="7332"/>
                  </a:lnTo>
                  <a:lnTo>
                    <a:pt x="466940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05786" y="3718052"/>
              <a:ext cx="4762500" cy="558800"/>
            </a:xfrm>
            <a:custGeom>
              <a:avLst/>
              <a:gdLst/>
              <a:ahLst/>
              <a:cxnLst/>
              <a:rect l="l" t="t" r="r" b="b"/>
              <a:pathLst>
                <a:path w="4762500" h="558800">
                  <a:moveTo>
                    <a:pt x="0" y="93218"/>
                  </a:moveTo>
                  <a:lnTo>
                    <a:pt x="7332" y="56953"/>
                  </a:lnTo>
                  <a:lnTo>
                    <a:pt x="27320" y="27320"/>
                  </a:lnTo>
                  <a:lnTo>
                    <a:pt x="56953" y="7332"/>
                  </a:lnTo>
                  <a:lnTo>
                    <a:pt x="93218" y="0"/>
                  </a:lnTo>
                  <a:lnTo>
                    <a:pt x="4669409" y="0"/>
                  </a:lnTo>
                  <a:lnTo>
                    <a:pt x="4705653" y="7332"/>
                  </a:lnTo>
                  <a:lnTo>
                    <a:pt x="4735242" y="27320"/>
                  </a:lnTo>
                  <a:lnTo>
                    <a:pt x="4755187" y="56953"/>
                  </a:lnTo>
                  <a:lnTo>
                    <a:pt x="4762499" y="93218"/>
                  </a:lnTo>
                  <a:lnTo>
                    <a:pt x="4762499" y="465709"/>
                  </a:lnTo>
                  <a:lnTo>
                    <a:pt x="4755187" y="501953"/>
                  </a:lnTo>
                  <a:lnTo>
                    <a:pt x="4735242" y="531542"/>
                  </a:lnTo>
                  <a:lnTo>
                    <a:pt x="4705653" y="551487"/>
                  </a:lnTo>
                  <a:lnTo>
                    <a:pt x="4669409" y="558800"/>
                  </a:lnTo>
                  <a:lnTo>
                    <a:pt x="93218" y="558800"/>
                  </a:lnTo>
                  <a:lnTo>
                    <a:pt x="56953" y="551487"/>
                  </a:lnTo>
                  <a:lnTo>
                    <a:pt x="27320" y="531542"/>
                  </a:lnTo>
                  <a:lnTo>
                    <a:pt x="7332" y="501953"/>
                  </a:lnTo>
                  <a:lnTo>
                    <a:pt x="0" y="465709"/>
                  </a:lnTo>
                  <a:lnTo>
                    <a:pt x="0" y="93218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218559" y="3840860"/>
            <a:ext cx="5378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FFFF"/>
                </a:solidFill>
                <a:latin typeface="SimSun"/>
                <a:cs typeface="SimSun"/>
              </a:rPr>
              <a:t>贿赂</a:t>
            </a:r>
            <a:endParaRPr sz="2000">
              <a:latin typeface="SimSun"/>
              <a:cs typeface="SimSu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dirty="0"/>
              <a:t>企</a:t>
            </a:r>
            <a:r>
              <a:rPr spc="-200" dirty="0"/>
              <a:t> </a:t>
            </a:r>
            <a:r>
              <a:rPr dirty="0"/>
              <a:t>业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机密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0623" y="4542282"/>
            <a:ext cx="7941945" cy="1097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SimSun"/>
                <a:cs typeface="SimSun"/>
              </a:rPr>
              <a:t>贿赂定义不仅仅指支付现金。如果</a:t>
            </a:r>
            <a:r>
              <a:rPr sz="1600" spc="5" dirty="0">
                <a:latin typeface="SimSun"/>
                <a:cs typeface="SimSun"/>
              </a:rPr>
              <a:t>为</a:t>
            </a:r>
            <a:r>
              <a:rPr sz="1600" spc="-5" dirty="0">
                <a:latin typeface="SimSun"/>
                <a:cs typeface="SimSun"/>
              </a:rPr>
              <a:t>获得</a:t>
            </a:r>
            <a:r>
              <a:rPr sz="1600" spc="5" dirty="0">
                <a:latin typeface="SimSun"/>
                <a:cs typeface="SimSun"/>
              </a:rPr>
              <a:t>或</a:t>
            </a:r>
            <a:r>
              <a:rPr sz="1600" spc="-5" dirty="0">
                <a:latin typeface="SimSun"/>
                <a:cs typeface="SimSun"/>
              </a:rPr>
              <a:t>维持</a:t>
            </a:r>
            <a:r>
              <a:rPr sz="1600" spc="5" dirty="0">
                <a:latin typeface="SimSun"/>
                <a:cs typeface="SimSun"/>
              </a:rPr>
              <a:t>业</a:t>
            </a:r>
            <a:r>
              <a:rPr sz="1600" spc="-5" dirty="0">
                <a:latin typeface="SimSun"/>
                <a:cs typeface="SimSun"/>
              </a:rPr>
              <a:t>务、</a:t>
            </a:r>
            <a:r>
              <a:rPr sz="1600" spc="5" dirty="0">
                <a:latin typeface="SimSun"/>
                <a:cs typeface="SimSun"/>
              </a:rPr>
              <a:t>获</a:t>
            </a:r>
            <a:r>
              <a:rPr sz="1600" spc="-5" dirty="0">
                <a:latin typeface="SimSun"/>
                <a:cs typeface="SimSun"/>
              </a:rPr>
              <a:t>得不</a:t>
            </a:r>
            <a:r>
              <a:rPr sz="1600" spc="5" dirty="0">
                <a:latin typeface="SimSun"/>
                <a:cs typeface="SimSun"/>
              </a:rPr>
              <a:t>公</a:t>
            </a:r>
            <a:r>
              <a:rPr sz="1600" spc="-5" dirty="0">
                <a:latin typeface="SimSun"/>
                <a:cs typeface="SimSun"/>
              </a:rPr>
              <a:t>平优</a:t>
            </a:r>
            <a:r>
              <a:rPr sz="1600" spc="5" dirty="0">
                <a:latin typeface="SimSun"/>
                <a:cs typeface="SimSun"/>
              </a:rPr>
              <a:t>势</a:t>
            </a:r>
            <a:r>
              <a:rPr sz="1600" spc="-5" dirty="0">
                <a:latin typeface="SimSun"/>
                <a:cs typeface="SimSun"/>
              </a:rPr>
              <a:t>或使</a:t>
            </a:r>
            <a:r>
              <a:rPr sz="1600" spc="5" dirty="0">
                <a:latin typeface="SimSun"/>
                <a:cs typeface="SimSun"/>
              </a:rPr>
              <a:t>某</a:t>
            </a:r>
            <a:r>
              <a:rPr sz="1600" spc="-5" dirty="0">
                <a:latin typeface="SimSun"/>
                <a:cs typeface="SimSun"/>
              </a:rPr>
              <a:t>人做</a:t>
            </a:r>
            <a:r>
              <a:rPr sz="1600" spc="5" dirty="0">
                <a:latin typeface="SimSun"/>
                <a:cs typeface="SimSun"/>
              </a:rPr>
              <a:t>某</a:t>
            </a:r>
            <a:r>
              <a:rPr sz="1600" spc="-5" dirty="0">
                <a:latin typeface="SimSun"/>
                <a:cs typeface="SimSun"/>
              </a:rPr>
              <a:t>事而 提供某些东西，即可视为贿赂。</a:t>
            </a:r>
            <a:endParaRPr sz="16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050">
              <a:latin typeface="SimSun"/>
              <a:cs typeface="SimSun"/>
            </a:endParaRPr>
          </a:p>
          <a:p>
            <a:pPr marL="45720" algn="ctr">
              <a:lnSpc>
                <a:spcPct val="100000"/>
              </a:lnSpc>
            </a:pPr>
            <a:r>
              <a:rPr sz="1600" b="1" spc="-5" dirty="0">
                <a:solidFill>
                  <a:srgbClr val="C00000"/>
                </a:solidFill>
                <a:latin typeface="SimSun"/>
                <a:cs typeface="SimSun"/>
              </a:rPr>
              <a:t>记住，不管贿赂多小，都是违</a:t>
            </a:r>
            <a:r>
              <a:rPr sz="1600" b="1" spc="5" dirty="0">
                <a:solidFill>
                  <a:srgbClr val="C00000"/>
                </a:solidFill>
                <a:latin typeface="SimSun"/>
                <a:cs typeface="SimSun"/>
              </a:rPr>
              <a:t>法</a:t>
            </a:r>
            <a:r>
              <a:rPr sz="1600" b="1" spc="-5" dirty="0">
                <a:solidFill>
                  <a:srgbClr val="C00000"/>
                </a:solidFill>
                <a:latin typeface="SimSun"/>
                <a:cs typeface="SimSun"/>
              </a:rPr>
              <a:t>行</a:t>
            </a:r>
            <a:r>
              <a:rPr sz="1600" b="1" dirty="0">
                <a:solidFill>
                  <a:srgbClr val="C00000"/>
                </a:solidFill>
                <a:latin typeface="SimSun"/>
                <a:cs typeface="SimSun"/>
              </a:rPr>
              <a:t>为</a:t>
            </a:r>
            <a:r>
              <a:rPr sz="1600" b="1" spc="-15" dirty="0">
                <a:solidFill>
                  <a:srgbClr val="C00000"/>
                </a:solidFill>
                <a:latin typeface="SimSun"/>
                <a:cs typeface="SimSun"/>
              </a:rPr>
              <a:t>。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0410D2-2FD9-4692-8BE8-6A7617BF8F01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441" y="324103"/>
            <a:ext cx="2941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反海外贿赂</a:t>
            </a:r>
            <a:r>
              <a:rPr spc="-10" dirty="0"/>
              <a:t>法</a:t>
            </a:r>
            <a:r>
              <a:rPr spc="-80" dirty="0"/>
              <a:t> </a:t>
            </a:r>
            <a:r>
              <a:rPr dirty="0"/>
              <a:t>(FCPA)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37600" y="1354137"/>
            <a:ext cx="4772025" cy="568325"/>
            <a:chOff x="2137600" y="1354137"/>
            <a:chExt cx="4772025" cy="568325"/>
          </a:xfrm>
        </p:grpSpPr>
        <p:sp>
          <p:nvSpPr>
            <p:cNvPr id="4" name="object 4"/>
            <p:cNvSpPr/>
            <p:nvPr/>
          </p:nvSpPr>
          <p:spPr>
            <a:xfrm>
              <a:off x="2142363" y="1358900"/>
              <a:ext cx="4762500" cy="558800"/>
            </a:xfrm>
            <a:custGeom>
              <a:avLst/>
              <a:gdLst/>
              <a:ahLst/>
              <a:cxnLst/>
              <a:rect l="l" t="t" r="r" b="b"/>
              <a:pathLst>
                <a:path w="4762500" h="558800">
                  <a:moveTo>
                    <a:pt x="4669282" y="0"/>
                  </a:moveTo>
                  <a:lnTo>
                    <a:pt x="93091" y="0"/>
                  </a:lnTo>
                  <a:lnTo>
                    <a:pt x="56846" y="7312"/>
                  </a:lnTo>
                  <a:lnTo>
                    <a:pt x="27257" y="27257"/>
                  </a:lnTo>
                  <a:lnTo>
                    <a:pt x="7312" y="56846"/>
                  </a:lnTo>
                  <a:lnTo>
                    <a:pt x="0" y="93090"/>
                  </a:lnTo>
                  <a:lnTo>
                    <a:pt x="0" y="465709"/>
                  </a:lnTo>
                  <a:lnTo>
                    <a:pt x="7312" y="501953"/>
                  </a:lnTo>
                  <a:lnTo>
                    <a:pt x="27257" y="531542"/>
                  </a:lnTo>
                  <a:lnTo>
                    <a:pt x="56846" y="551487"/>
                  </a:lnTo>
                  <a:lnTo>
                    <a:pt x="93091" y="558800"/>
                  </a:lnTo>
                  <a:lnTo>
                    <a:pt x="4669282" y="558800"/>
                  </a:lnTo>
                  <a:lnTo>
                    <a:pt x="4705546" y="551487"/>
                  </a:lnTo>
                  <a:lnTo>
                    <a:pt x="4735179" y="531542"/>
                  </a:lnTo>
                  <a:lnTo>
                    <a:pt x="4755167" y="501953"/>
                  </a:lnTo>
                  <a:lnTo>
                    <a:pt x="4762500" y="465709"/>
                  </a:lnTo>
                  <a:lnTo>
                    <a:pt x="4762500" y="93090"/>
                  </a:lnTo>
                  <a:lnTo>
                    <a:pt x="4755167" y="56846"/>
                  </a:lnTo>
                  <a:lnTo>
                    <a:pt x="4735179" y="27257"/>
                  </a:lnTo>
                  <a:lnTo>
                    <a:pt x="4705546" y="7312"/>
                  </a:lnTo>
                  <a:lnTo>
                    <a:pt x="466928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42363" y="1358900"/>
              <a:ext cx="4762500" cy="558800"/>
            </a:xfrm>
            <a:custGeom>
              <a:avLst/>
              <a:gdLst/>
              <a:ahLst/>
              <a:cxnLst/>
              <a:rect l="l" t="t" r="r" b="b"/>
              <a:pathLst>
                <a:path w="4762500" h="558800">
                  <a:moveTo>
                    <a:pt x="0" y="93090"/>
                  </a:moveTo>
                  <a:lnTo>
                    <a:pt x="7312" y="56846"/>
                  </a:lnTo>
                  <a:lnTo>
                    <a:pt x="27257" y="27257"/>
                  </a:lnTo>
                  <a:lnTo>
                    <a:pt x="56846" y="7312"/>
                  </a:lnTo>
                  <a:lnTo>
                    <a:pt x="93091" y="0"/>
                  </a:lnTo>
                  <a:lnTo>
                    <a:pt x="4669282" y="0"/>
                  </a:lnTo>
                  <a:lnTo>
                    <a:pt x="4705546" y="7312"/>
                  </a:lnTo>
                  <a:lnTo>
                    <a:pt x="4735179" y="27257"/>
                  </a:lnTo>
                  <a:lnTo>
                    <a:pt x="4755167" y="56846"/>
                  </a:lnTo>
                  <a:lnTo>
                    <a:pt x="4762500" y="93090"/>
                  </a:lnTo>
                  <a:lnTo>
                    <a:pt x="4762500" y="465709"/>
                  </a:lnTo>
                  <a:lnTo>
                    <a:pt x="4755167" y="501953"/>
                  </a:lnTo>
                  <a:lnTo>
                    <a:pt x="4735179" y="531542"/>
                  </a:lnTo>
                  <a:lnTo>
                    <a:pt x="4705546" y="551487"/>
                  </a:lnTo>
                  <a:lnTo>
                    <a:pt x="4669282" y="558800"/>
                  </a:lnTo>
                  <a:lnTo>
                    <a:pt x="93091" y="558800"/>
                  </a:lnTo>
                  <a:lnTo>
                    <a:pt x="56846" y="551487"/>
                  </a:lnTo>
                  <a:lnTo>
                    <a:pt x="27257" y="531542"/>
                  </a:lnTo>
                  <a:lnTo>
                    <a:pt x="7312" y="501953"/>
                  </a:lnTo>
                  <a:lnTo>
                    <a:pt x="0" y="465709"/>
                  </a:lnTo>
                  <a:lnTo>
                    <a:pt x="0" y="93090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30829" y="1481074"/>
            <a:ext cx="3497579" cy="875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04139" algn="ctr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FFFFFF"/>
                </a:solidFill>
                <a:latin typeface="SimSun"/>
                <a:cs typeface="SimSun"/>
              </a:rPr>
              <a:t>贿赂</a:t>
            </a:r>
            <a:endParaRPr sz="20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8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C00000"/>
                </a:solidFill>
                <a:latin typeface="SimSun"/>
                <a:cs typeface="SimSun"/>
              </a:rPr>
              <a:t>记住，不管贿赂多小，都是违</a:t>
            </a:r>
            <a:r>
              <a:rPr sz="1600" b="1" spc="5" dirty="0">
                <a:solidFill>
                  <a:srgbClr val="C00000"/>
                </a:solidFill>
                <a:latin typeface="SimSun"/>
                <a:cs typeface="SimSun"/>
              </a:rPr>
              <a:t>法</a:t>
            </a:r>
            <a:r>
              <a:rPr sz="1600" b="1" spc="-5" dirty="0">
                <a:solidFill>
                  <a:srgbClr val="C00000"/>
                </a:solidFill>
                <a:latin typeface="SimSun"/>
                <a:cs typeface="SimSun"/>
              </a:rPr>
              <a:t>行</a:t>
            </a:r>
            <a:r>
              <a:rPr sz="1600" b="1" dirty="0">
                <a:solidFill>
                  <a:srgbClr val="C00000"/>
                </a:solidFill>
                <a:latin typeface="SimSun"/>
                <a:cs typeface="SimSun"/>
              </a:rPr>
              <a:t>为</a:t>
            </a:r>
            <a:r>
              <a:rPr sz="1600" b="1" spc="-15" dirty="0">
                <a:solidFill>
                  <a:srgbClr val="C00000"/>
                </a:solidFill>
                <a:latin typeface="SimSun"/>
                <a:cs typeface="SimSun"/>
              </a:rPr>
              <a:t>。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1063" y="3399282"/>
            <a:ext cx="53784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0335" marR="132715" algn="just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SimSun"/>
                <a:cs typeface="SimSun"/>
              </a:rPr>
              <a:t>现金 支票 汇票</a:t>
            </a:r>
            <a:endParaRPr sz="1000">
              <a:latin typeface="SimSun"/>
              <a:cs typeface="SimSun"/>
            </a:endParaRPr>
          </a:p>
          <a:p>
            <a:pPr marL="140335" marR="5080" indent="-128270">
              <a:lnSpc>
                <a:spcPct val="100000"/>
              </a:lnSpc>
            </a:pPr>
            <a:r>
              <a:rPr sz="1000" b="1" dirty="0">
                <a:latin typeface="SimSun"/>
                <a:cs typeface="SimSun"/>
              </a:rPr>
              <a:t>价格折扣 奖金 </a:t>
            </a:r>
            <a:r>
              <a:rPr sz="1000" b="1" spc="5" dirty="0">
                <a:latin typeface="SimSun"/>
                <a:cs typeface="SimSun"/>
              </a:rPr>
              <a:t> </a:t>
            </a:r>
            <a:r>
              <a:rPr sz="1000" b="1" dirty="0">
                <a:latin typeface="SimSun"/>
                <a:cs typeface="SimSun"/>
              </a:rPr>
              <a:t>回扣</a:t>
            </a:r>
            <a:endParaRPr sz="10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</a:pPr>
            <a:r>
              <a:rPr sz="1000" b="1" dirty="0">
                <a:latin typeface="SimSun"/>
                <a:cs typeface="SimSun"/>
              </a:rPr>
              <a:t>免费商品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46961" y="5312155"/>
            <a:ext cx="104457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6364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SimSun"/>
                <a:cs typeface="SimSun"/>
              </a:rPr>
              <a:t>好处，比</a:t>
            </a:r>
            <a:r>
              <a:rPr sz="1000" b="1" spc="5" dirty="0">
                <a:latin typeface="SimSun"/>
                <a:cs typeface="SimSun"/>
              </a:rPr>
              <a:t>如</a:t>
            </a:r>
            <a:r>
              <a:rPr sz="1000" b="1" spc="-10" dirty="0">
                <a:latin typeface="SimSun"/>
                <a:cs typeface="SimSun"/>
              </a:rPr>
              <a:t>： </a:t>
            </a:r>
            <a:r>
              <a:rPr sz="1000" b="1" spc="-5" dirty="0">
                <a:latin typeface="SimSun"/>
                <a:cs typeface="SimSun"/>
              </a:rPr>
              <a:t> </a:t>
            </a:r>
            <a:r>
              <a:rPr sz="1000" b="1" dirty="0">
                <a:latin typeface="SimSun"/>
                <a:cs typeface="SimSun"/>
              </a:rPr>
              <a:t>使用物资、</a:t>
            </a:r>
            <a:r>
              <a:rPr sz="1000" b="1" spc="-10" dirty="0">
                <a:latin typeface="SimSun"/>
                <a:cs typeface="SimSun"/>
              </a:rPr>
              <a:t>设备等</a:t>
            </a:r>
            <a:endParaRPr sz="1000">
              <a:latin typeface="SimSun"/>
              <a:cs typeface="SimSun"/>
            </a:endParaRPr>
          </a:p>
          <a:p>
            <a:pPr marL="394970" marR="257175" indent="-128270">
              <a:lnSpc>
                <a:spcPct val="100000"/>
              </a:lnSpc>
            </a:pPr>
            <a:r>
              <a:rPr sz="1000" b="1" dirty="0">
                <a:latin typeface="SimSun"/>
                <a:cs typeface="SimSun"/>
              </a:rPr>
              <a:t>使用设施 贷款</a:t>
            </a:r>
            <a:endParaRPr sz="1000">
              <a:latin typeface="SimSun"/>
              <a:cs typeface="SimSun"/>
            </a:endParaRPr>
          </a:p>
          <a:p>
            <a:pPr marL="139065" marR="128905" indent="127635">
              <a:lnSpc>
                <a:spcPct val="100000"/>
              </a:lnSpc>
            </a:pPr>
            <a:r>
              <a:rPr sz="1000" b="1" dirty="0">
                <a:latin typeface="SimSun"/>
                <a:cs typeface="SimSun"/>
              </a:rPr>
              <a:t>工作承诺 </a:t>
            </a:r>
            <a:r>
              <a:rPr sz="1000" b="1" spc="5" dirty="0">
                <a:latin typeface="SimSun"/>
                <a:cs typeface="SimSun"/>
              </a:rPr>
              <a:t> </a:t>
            </a:r>
            <a:r>
              <a:rPr sz="1000" b="1" dirty="0">
                <a:latin typeface="SimSun"/>
                <a:cs typeface="SimSun"/>
              </a:rPr>
              <a:t>给付保险福利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40583" y="3419094"/>
            <a:ext cx="11722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SimSun"/>
                <a:cs typeface="SimSun"/>
              </a:rPr>
              <a:t>间接给予</a:t>
            </a:r>
            <a:endParaRPr sz="1000">
              <a:latin typeface="SimSun"/>
              <a:cs typeface="SimSun"/>
            </a:endParaRPr>
          </a:p>
          <a:p>
            <a:pPr algn="ctr">
              <a:lnSpc>
                <a:spcPct val="100000"/>
              </a:lnSpc>
            </a:pPr>
            <a:r>
              <a:rPr sz="1000" b="1" dirty="0">
                <a:latin typeface="SimSun"/>
                <a:cs typeface="SimSun"/>
              </a:rPr>
              <a:t>例如：为政</a:t>
            </a:r>
            <a:r>
              <a:rPr sz="1000" b="1" spc="-10" dirty="0">
                <a:latin typeface="SimSun"/>
                <a:cs typeface="SimSun"/>
              </a:rPr>
              <a:t>府官</a:t>
            </a:r>
            <a:r>
              <a:rPr sz="1000" b="1" dirty="0">
                <a:latin typeface="SimSun"/>
                <a:cs typeface="SimSun"/>
              </a:rPr>
              <a:t>员</a:t>
            </a:r>
            <a:r>
              <a:rPr sz="1000" b="1" spc="-10" dirty="0">
                <a:latin typeface="SimSun"/>
                <a:cs typeface="SimSun"/>
              </a:rPr>
              <a:t>家</a:t>
            </a:r>
            <a:endParaRPr sz="1000">
              <a:latin typeface="SimSun"/>
              <a:cs typeface="SimSun"/>
            </a:endParaRPr>
          </a:p>
          <a:p>
            <a:pPr algn="ctr">
              <a:lnSpc>
                <a:spcPct val="100000"/>
              </a:lnSpc>
            </a:pPr>
            <a:r>
              <a:rPr sz="1000" b="1" spc="-5" dirty="0">
                <a:latin typeface="SimSun"/>
                <a:cs typeface="SimSun"/>
              </a:rPr>
              <a:t>庭成员提供</a:t>
            </a:r>
            <a:r>
              <a:rPr sz="1000" b="1" spc="-10" dirty="0">
                <a:latin typeface="SimSun"/>
                <a:cs typeface="SimSun"/>
              </a:rPr>
              <a:t>奖</a:t>
            </a:r>
            <a:r>
              <a:rPr sz="1000" b="1" spc="-15" dirty="0">
                <a:latin typeface="SimSun"/>
                <a:cs typeface="SimSun"/>
              </a:rPr>
              <a:t>学</a:t>
            </a:r>
            <a:r>
              <a:rPr sz="1000" b="1" spc="-10" dirty="0">
                <a:latin typeface="SimSun"/>
                <a:cs typeface="SimSun"/>
              </a:rPr>
              <a:t>金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96585" y="3401695"/>
            <a:ext cx="1299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SimSun"/>
                <a:cs typeface="SimSun"/>
              </a:rPr>
              <a:t>不符合当地</a:t>
            </a:r>
            <a:r>
              <a:rPr sz="1000" b="1" spc="-10" dirty="0">
                <a:latin typeface="SimSun"/>
                <a:cs typeface="SimSun"/>
              </a:rPr>
              <a:t>风俗</a:t>
            </a:r>
            <a:r>
              <a:rPr sz="1000" b="1" dirty="0">
                <a:latin typeface="SimSun"/>
                <a:cs typeface="SimSun"/>
              </a:rPr>
              <a:t>的</a:t>
            </a:r>
            <a:r>
              <a:rPr sz="1000" b="1" spc="-10" dirty="0">
                <a:latin typeface="SimSun"/>
                <a:cs typeface="SimSun"/>
              </a:rPr>
              <a:t>礼物 </a:t>
            </a:r>
            <a:r>
              <a:rPr sz="1000" b="1" dirty="0">
                <a:latin typeface="SimSun"/>
                <a:cs typeface="SimSun"/>
              </a:rPr>
              <a:t>礼品券</a:t>
            </a:r>
            <a:endParaRPr sz="1000">
              <a:latin typeface="SimSun"/>
              <a:cs typeface="SimSun"/>
            </a:endParaRPr>
          </a:p>
          <a:p>
            <a:pPr marL="635" algn="ctr">
              <a:lnSpc>
                <a:spcPct val="100000"/>
              </a:lnSpc>
            </a:pPr>
            <a:r>
              <a:rPr sz="1000" b="1" dirty="0">
                <a:latin typeface="SimSun"/>
                <a:cs typeface="SimSun"/>
              </a:rPr>
              <a:t>购物卡</a:t>
            </a:r>
            <a:endParaRPr sz="1000">
              <a:latin typeface="SimSun"/>
              <a:cs typeface="SimSun"/>
            </a:endParaRPr>
          </a:p>
          <a:p>
            <a:pPr marL="1270" algn="ctr">
              <a:lnSpc>
                <a:spcPct val="100000"/>
              </a:lnSpc>
            </a:pPr>
            <a:r>
              <a:rPr sz="1000" b="1" dirty="0">
                <a:latin typeface="SimSun"/>
                <a:cs typeface="SimSun"/>
              </a:rPr>
              <a:t>慈善捐款、</a:t>
            </a:r>
            <a:r>
              <a:rPr sz="1000" b="1" spc="-10" dirty="0">
                <a:latin typeface="SimSun"/>
                <a:cs typeface="SimSun"/>
              </a:rPr>
              <a:t>政治</a:t>
            </a:r>
            <a:r>
              <a:rPr sz="1000" b="1" dirty="0">
                <a:latin typeface="SimSun"/>
                <a:cs typeface="SimSun"/>
              </a:rPr>
              <a:t>捐</a:t>
            </a:r>
            <a:r>
              <a:rPr sz="1000" b="1" spc="-10" dirty="0">
                <a:latin typeface="SimSun"/>
                <a:cs typeface="SimSun"/>
              </a:rPr>
              <a:t>款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60005" y="3526916"/>
            <a:ext cx="1045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SimSun"/>
                <a:cs typeface="SimSun"/>
              </a:rPr>
              <a:t>娱乐服务，</a:t>
            </a:r>
            <a:r>
              <a:rPr sz="1000" b="1" spc="-10" dirty="0">
                <a:latin typeface="SimSun"/>
                <a:cs typeface="SimSun"/>
              </a:rPr>
              <a:t>比</a:t>
            </a:r>
            <a:r>
              <a:rPr sz="1000" b="1" spc="-5" dirty="0">
                <a:latin typeface="SimSun"/>
                <a:cs typeface="SimSun"/>
              </a:rPr>
              <a:t>如</a:t>
            </a:r>
            <a:r>
              <a:rPr sz="1000" b="1" spc="-10" dirty="0">
                <a:latin typeface="SimSun"/>
                <a:cs typeface="SimSun"/>
              </a:rPr>
              <a:t>： </a:t>
            </a:r>
            <a:r>
              <a:rPr sz="1000" b="1" dirty="0">
                <a:latin typeface="SimSun"/>
                <a:cs typeface="SimSun"/>
              </a:rPr>
              <a:t>音乐会门票</a:t>
            </a:r>
            <a:endParaRPr sz="1000">
              <a:latin typeface="SimSun"/>
              <a:cs typeface="SimSun"/>
            </a:endParaRPr>
          </a:p>
          <a:p>
            <a:pPr marL="139065" marR="129539" algn="ctr">
              <a:lnSpc>
                <a:spcPct val="100000"/>
              </a:lnSpc>
            </a:pPr>
            <a:r>
              <a:rPr sz="1000" b="1" dirty="0">
                <a:latin typeface="SimSun"/>
                <a:cs typeface="SimSun"/>
              </a:rPr>
              <a:t>体育赛事门票 旅行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00627" y="5180838"/>
            <a:ext cx="104521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4970" marR="5080" indent="-382905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SimSun"/>
                <a:cs typeface="SimSun"/>
              </a:rPr>
              <a:t>招待服务，</a:t>
            </a:r>
            <a:r>
              <a:rPr sz="1000" b="1" spc="-10" dirty="0">
                <a:latin typeface="SimSun"/>
                <a:cs typeface="SimSun"/>
              </a:rPr>
              <a:t>比</a:t>
            </a:r>
            <a:r>
              <a:rPr sz="1000" b="1" spc="-5" dirty="0">
                <a:latin typeface="SimSun"/>
                <a:cs typeface="SimSun"/>
              </a:rPr>
              <a:t>如</a:t>
            </a:r>
            <a:r>
              <a:rPr sz="1000" b="1" spc="-10" dirty="0">
                <a:latin typeface="SimSun"/>
                <a:cs typeface="SimSun"/>
              </a:rPr>
              <a:t>： </a:t>
            </a:r>
            <a:r>
              <a:rPr sz="1000" b="1" dirty="0">
                <a:latin typeface="SimSun"/>
                <a:cs typeface="SimSun"/>
              </a:rPr>
              <a:t>膳食</a:t>
            </a:r>
            <a:endParaRPr sz="1000">
              <a:latin typeface="SimSun"/>
              <a:cs typeface="SimSun"/>
            </a:endParaRPr>
          </a:p>
          <a:p>
            <a:pPr marL="394970" marR="386715" algn="just">
              <a:lnSpc>
                <a:spcPct val="100000"/>
              </a:lnSpc>
            </a:pPr>
            <a:r>
              <a:rPr sz="1000" b="1" dirty="0">
                <a:latin typeface="SimSun"/>
                <a:cs typeface="SimSun"/>
              </a:rPr>
              <a:t>饮料 酒店 差旅 住宿 </a:t>
            </a:r>
            <a:r>
              <a:rPr sz="1000" b="1" spc="-5" dirty="0">
                <a:latin typeface="SimSun"/>
                <a:cs typeface="SimSun"/>
              </a:rPr>
              <a:t>交通</a:t>
            </a:r>
            <a:endParaRPr sz="1000">
              <a:latin typeface="SimSun"/>
              <a:cs typeface="SimSu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980874" y="4738941"/>
            <a:ext cx="2842895" cy="1617345"/>
            <a:chOff x="5980874" y="4738941"/>
            <a:chExt cx="2842895" cy="1617345"/>
          </a:xfrm>
        </p:grpSpPr>
        <p:sp>
          <p:nvSpPr>
            <p:cNvPr id="14" name="object 14"/>
            <p:cNvSpPr/>
            <p:nvPr/>
          </p:nvSpPr>
          <p:spPr>
            <a:xfrm>
              <a:off x="5985636" y="4743703"/>
              <a:ext cx="2833370" cy="1607820"/>
            </a:xfrm>
            <a:custGeom>
              <a:avLst/>
              <a:gdLst/>
              <a:ahLst/>
              <a:cxnLst/>
              <a:rect l="l" t="t" r="r" b="b"/>
              <a:pathLst>
                <a:path w="2833370" h="1607820">
                  <a:moveTo>
                    <a:pt x="2565399" y="0"/>
                  </a:moveTo>
                  <a:lnTo>
                    <a:pt x="267842" y="0"/>
                  </a:lnTo>
                  <a:lnTo>
                    <a:pt x="219690" y="4318"/>
                  </a:lnTo>
                  <a:lnTo>
                    <a:pt x="174372" y="16769"/>
                  </a:lnTo>
                  <a:lnTo>
                    <a:pt x="132644" y="36594"/>
                  </a:lnTo>
                  <a:lnTo>
                    <a:pt x="95263" y="63036"/>
                  </a:lnTo>
                  <a:lnTo>
                    <a:pt x="62983" y="95337"/>
                  </a:lnTo>
                  <a:lnTo>
                    <a:pt x="36561" y="132738"/>
                  </a:lnTo>
                  <a:lnTo>
                    <a:pt x="16753" y="174483"/>
                  </a:lnTo>
                  <a:lnTo>
                    <a:pt x="4314" y="219812"/>
                  </a:lnTo>
                  <a:lnTo>
                    <a:pt x="0" y="267970"/>
                  </a:lnTo>
                  <a:lnTo>
                    <a:pt x="0" y="1339519"/>
                  </a:lnTo>
                  <a:lnTo>
                    <a:pt x="4314" y="1387674"/>
                  </a:lnTo>
                  <a:lnTo>
                    <a:pt x="16753" y="1432997"/>
                  </a:lnTo>
                  <a:lnTo>
                    <a:pt x="36561" y="1474731"/>
                  </a:lnTo>
                  <a:lnTo>
                    <a:pt x="62983" y="1512120"/>
                  </a:lnTo>
                  <a:lnTo>
                    <a:pt x="95263" y="1544408"/>
                  </a:lnTo>
                  <a:lnTo>
                    <a:pt x="132644" y="1570838"/>
                  </a:lnTo>
                  <a:lnTo>
                    <a:pt x="174372" y="1590653"/>
                  </a:lnTo>
                  <a:lnTo>
                    <a:pt x="219690" y="1603097"/>
                  </a:lnTo>
                  <a:lnTo>
                    <a:pt x="267842" y="1607413"/>
                  </a:lnTo>
                  <a:lnTo>
                    <a:pt x="2565399" y="1607413"/>
                  </a:lnTo>
                  <a:lnTo>
                    <a:pt x="2613552" y="1603097"/>
                  </a:lnTo>
                  <a:lnTo>
                    <a:pt x="2658870" y="1590653"/>
                  </a:lnTo>
                  <a:lnTo>
                    <a:pt x="2700598" y="1570838"/>
                  </a:lnTo>
                  <a:lnTo>
                    <a:pt x="2737979" y="1544408"/>
                  </a:lnTo>
                  <a:lnTo>
                    <a:pt x="2770259" y="1512120"/>
                  </a:lnTo>
                  <a:lnTo>
                    <a:pt x="2796681" y="1474731"/>
                  </a:lnTo>
                  <a:lnTo>
                    <a:pt x="2816489" y="1432997"/>
                  </a:lnTo>
                  <a:lnTo>
                    <a:pt x="2828928" y="1387674"/>
                  </a:lnTo>
                  <a:lnTo>
                    <a:pt x="2833242" y="1339519"/>
                  </a:lnTo>
                  <a:lnTo>
                    <a:pt x="2833242" y="267970"/>
                  </a:lnTo>
                  <a:lnTo>
                    <a:pt x="2828928" y="219812"/>
                  </a:lnTo>
                  <a:lnTo>
                    <a:pt x="2816489" y="174483"/>
                  </a:lnTo>
                  <a:lnTo>
                    <a:pt x="2796681" y="132738"/>
                  </a:lnTo>
                  <a:lnTo>
                    <a:pt x="2770259" y="95337"/>
                  </a:lnTo>
                  <a:lnTo>
                    <a:pt x="2737979" y="63036"/>
                  </a:lnTo>
                  <a:lnTo>
                    <a:pt x="2700598" y="36594"/>
                  </a:lnTo>
                  <a:lnTo>
                    <a:pt x="2658870" y="16769"/>
                  </a:lnTo>
                  <a:lnTo>
                    <a:pt x="2613552" y="4318"/>
                  </a:lnTo>
                  <a:lnTo>
                    <a:pt x="2565399" y="0"/>
                  </a:lnTo>
                  <a:close/>
                </a:path>
              </a:pathLst>
            </a:custGeom>
            <a:solidFill>
              <a:srgbClr val="E9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85636" y="4743703"/>
              <a:ext cx="2833370" cy="1607820"/>
            </a:xfrm>
            <a:custGeom>
              <a:avLst/>
              <a:gdLst/>
              <a:ahLst/>
              <a:cxnLst/>
              <a:rect l="l" t="t" r="r" b="b"/>
              <a:pathLst>
                <a:path w="2833370" h="1607820">
                  <a:moveTo>
                    <a:pt x="0" y="267970"/>
                  </a:moveTo>
                  <a:lnTo>
                    <a:pt x="4314" y="219812"/>
                  </a:lnTo>
                  <a:lnTo>
                    <a:pt x="16753" y="174483"/>
                  </a:lnTo>
                  <a:lnTo>
                    <a:pt x="36561" y="132738"/>
                  </a:lnTo>
                  <a:lnTo>
                    <a:pt x="62983" y="95337"/>
                  </a:lnTo>
                  <a:lnTo>
                    <a:pt x="95263" y="63036"/>
                  </a:lnTo>
                  <a:lnTo>
                    <a:pt x="132644" y="36594"/>
                  </a:lnTo>
                  <a:lnTo>
                    <a:pt x="174372" y="16769"/>
                  </a:lnTo>
                  <a:lnTo>
                    <a:pt x="219690" y="4318"/>
                  </a:lnTo>
                  <a:lnTo>
                    <a:pt x="267842" y="0"/>
                  </a:lnTo>
                  <a:lnTo>
                    <a:pt x="2565399" y="0"/>
                  </a:lnTo>
                  <a:lnTo>
                    <a:pt x="2613552" y="4318"/>
                  </a:lnTo>
                  <a:lnTo>
                    <a:pt x="2658870" y="16769"/>
                  </a:lnTo>
                  <a:lnTo>
                    <a:pt x="2700598" y="36594"/>
                  </a:lnTo>
                  <a:lnTo>
                    <a:pt x="2737979" y="63036"/>
                  </a:lnTo>
                  <a:lnTo>
                    <a:pt x="2770259" y="95337"/>
                  </a:lnTo>
                  <a:lnTo>
                    <a:pt x="2796681" y="132738"/>
                  </a:lnTo>
                  <a:lnTo>
                    <a:pt x="2816489" y="174483"/>
                  </a:lnTo>
                  <a:lnTo>
                    <a:pt x="2828928" y="219812"/>
                  </a:lnTo>
                  <a:lnTo>
                    <a:pt x="2833242" y="267970"/>
                  </a:lnTo>
                  <a:lnTo>
                    <a:pt x="2833242" y="1339519"/>
                  </a:lnTo>
                  <a:lnTo>
                    <a:pt x="2828928" y="1387674"/>
                  </a:lnTo>
                  <a:lnTo>
                    <a:pt x="2816489" y="1432997"/>
                  </a:lnTo>
                  <a:lnTo>
                    <a:pt x="2796681" y="1474731"/>
                  </a:lnTo>
                  <a:lnTo>
                    <a:pt x="2770259" y="1512120"/>
                  </a:lnTo>
                  <a:lnTo>
                    <a:pt x="2737979" y="1544408"/>
                  </a:lnTo>
                  <a:lnTo>
                    <a:pt x="2700598" y="1570838"/>
                  </a:lnTo>
                  <a:lnTo>
                    <a:pt x="2658870" y="1590653"/>
                  </a:lnTo>
                  <a:lnTo>
                    <a:pt x="2613552" y="1603097"/>
                  </a:lnTo>
                  <a:lnTo>
                    <a:pt x="2565399" y="1607413"/>
                  </a:lnTo>
                  <a:lnTo>
                    <a:pt x="267842" y="1607413"/>
                  </a:lnTo>
                  <a:lnTo>
                    <a:pt x="219690" y="1603097"/>
                  </a:lnTo>
                  <a:lnTo>
                    <a:pt x="174372" y="1590653"/>
                  </a:lnTo>
                  <a:lnTo>
                    <a:pt x="132644" y="1570838"/>
                  </a:lnTo>
                  <a:lnTo>
                    <a:pt x="95263" y="1544408"/>
                  </a:lnTo>
                  <a:lnTo>
                    <a:pt x="62983" y="1512120"/>
                  </a:lnTo>
                  <a:lnTo>
                    <a:pt x="36561" y="1474731"/>
                  </a:lnTo>
                  <a:lnTo>
                    <a:pt x="16753" y="1432997"/>
                  </a:lnTo>
                  <a:lnTo>
                    <a:pt x="4314" y="1387674"/>
                  </a:lnTo>
                  <a:lnTo>
                    <a:pt x="0" y="1339519"/>
                  </a:lnTo>
                  <a:lnTo>
                    <a:pt x="0" y="267970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143625" y="5007102"/>
            <a:ext cx="2518410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5" dirty="0">
                <a:latin typeface="SimSun"/>
                <a:cs typeface="SimSun"/>
              </a:rPr>
              <a:t>如</a:t>
            </a:r>
            <a:r>
              <a:rPr sz="1400" b="1" spc="-5" dirty="0">
                <a:latin typeface="SimSun"/>
                <a:cs typeface="SimSun"/>
              </a:rPr>
              <a:t>果产生</a:t>
            </a:r>
            <a:r>
              <a:rPr sz="1400" b="1" spc="-20" dirty="0">
                <a:latin typeface="SimSun"/>
                <a:cs typeface="SimSun"/>
              </a:rPr>
              <a:t>以</a:t>
            </a:r>
            <a:r>
              <a:rPr sz="1400" b="1" spc="-5" dirty="0">
                <a:latin typeface="SimSun"/>
                <a:cs typeface="SimSun"/>
              </a:rPr>
              <a:t>下费</a:t>
            </a:r>
            <a:r>
              <a:rPr sz="1400" b="1" spc="-20" dirty="0">
                <a:latin typeface="SimSun"/>
                <a:cs typeface="SimSun"/>
              </a:rPr>
              <a:t>用</a:t>
            </a:r>
            <a:r>
              <a:rPr sz="1400" b="1" spc="-5" dirty="0">
                <a:latin typeface="SimSun"/>
                <a:cs typeface="SimSun"/>
              </a:rPr>
              <a:t>，招</a:t>
            </a:r>
            <a:r>
              <a:rPr sz="1400" b="1" spc="-20" dirty="0">
                <a:latin typeface="SimSun"/>
                <a:cs typeface="SimSun"/>
              </a:rPr>
              <a:t>待</a:t>
            </a:r>
            <a:r>
              <a:rPr sz="1400" b="1" spc="-5" dirty="0">
                <a:latin typeface="SimSun"/>
                <a:cs typeface="SimSun"/>
              </a:rPr>
              <a:t>应视为 </a:t>
            </a:r>
            <a:r>
              <a:rPr sz="1400" b="1" spc="5" dirty="0">
                <a:latin typeface="SimSun"/>
                <a:cs typeface="SimSun"/>
              </a:rPr>
              <a:t>一种</a:t>
            </a:r>
            <a:r>
              <a:rPr sz="1400" b="1" spc="-5" dirty="0">
                <a:latin typeface="SimSun"/>
                <a:cs typeface="SimSun"/>
              </a:rPr>
              <a:t>贿赂：</a:t>
            </a:r>
            <a:endParaRPr sz="1400">
              <a:latin typeface="SimSun"/>
              <a:cs typeface="SimSun"/>
            </a:endParaRPr>
          </a:p>
          <a:p>
            <a:pPr marL="184785" indent="-172720">
              <a:lnSpc>
                <a:spcPct val="100000"/>
              </a:lnSpc>
              <a:buFont typeface="SimSun"/>
              <a:buChar char="-"/>
              <a:tabLst>
                <a:tab pos="185420" algn="l"/>
              </a:tabLst>
            </a:pPr>
            <a:r>
              <a:rPr sz="1400" b="1" spc="5" dirty="0">
                <a:latin typeface="SimSun"/>
                <a:cs typeface="SimSun"/>
              </a:rPr>
              <a:t>不合理</a:t>
            </a:r>
            <a:endParaRPr sz="1400">
              <a:latin typeface="SimSun"/>
              <a:cs typeface="SimSun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Font typeface="SimSun"/>
              <a:buChar char="-"/>
              <a:tabLst>
                <a:tab pos="185420" algn="l"/>
              </a:tabLst>
            </a:pPr>
            <a:r>
              <a:rPr sz="1400" b="1" spc="5" dirty="0">
                <a:latin typeface="SimSun"/>
                <a:cs typeface="SimSun"/>
              </a:rPr>
              <a:t>不相称</a:t>
            </a:r>
            <a:endParaRPr sz="1400">
              <a:latin typeface="SimSun"/>
              <a:cs typeface="SimSun"/>
            </a:endParaRPr>
          </a:p>
          <a:p>
            <a:pPr marL="184785" indent="-172720">
              <a:lnSpc>
                <a:spcPct val="100000"/>
              </a:lnSpc>
              <a:buFont typeface="SimSun"/>
              <a:buChar char="-"/>
              <a:tabLst>
                <a:tab pos="185420" algn="l"/>
              </a:tabLst>
            </a:pPr>
            <a:r>
              <a:rPr sz="1400" b="1" spc="5" dirty="0">
                <a:latin typeface="SimSun"/>
                <a:cs typeface="SimSun"/>
              </a:rPr>
              <a:t>不支</a:t>
            </a:r>
            <a:r>
              <a:rPr sz="1400" b="1" spc="-5" dirty="0">
                <a:latin typeface="SimSun"/>
                <a:cs typeface="SimSun"/>
              </a:rPr>
              <a:t>持正</a:t>
            </a:r>
            <a:r>
              <a:rPr sz="1400" b="1" spc="-20" dirty="0">
                <a:latin typeface="SimSun"/>
                <a:cs typeface="SimSun"/>
              </a:rPr>
              <a:t>当</a:t>
            </a:r>
            <a:r>
              <a:rPr sz="1400" b="1" spc="-5" dirty="0">
                <a:latin typeface="SimSun"/>
                <a:cs typeface="SimSun"/>
              </a:rPr>
              <a:t>业务</a:t>
            </a:r>
            <a:r>
              <a:rPr sz="1400" b="1" spc="-20" dirty="0">
                <a:latin typeface="SimSun"/>
                <a:cs typeface="SimSun"/>
              </a:rPr>
              <a:t>用</a:t>
            </a:r>
            <a:r>
              <a:rPr sz="1400" b="1" spc="-5" dirty="0">
                <a:latin typeface="SimSun"/>
                <a:cs typeface="SimSun"/>
              </a:rPr>
              <a:t>途</a:t>
            </a:r>
            <a:endParaRPr sz="1400">
              <a:latin typeface="SimSun"/>
              <a:cs typeface="SimSu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937775" y="5660215"/>
            <a:ext cx="897890" cy="316865"/>
            <a:chOff x="4937775" y="5660215"/>
            <a:chExt cx="897890" cy="316865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7775" y="5660215"/>
              <a:ext cx="897598" cy="31683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5606" y="5672836"/>
              <a:ext cx="824103" cy="24536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975606" y="5672836"/>
              <a:ext cx="824230" cy="245745"/>
            </a:xfrm>
            <a:custGeom>
              <a:avLst/>
              <a:gdLst/>
              <a:ahLst/>
              <a:cxnLst/>
              <a:rect l="l" t="t" r="r" b="b"/>
              <a:pathLst>
                <a:path w="824229" h="245745">
                  <a:moveTo>
                    <a:pt x="0" y="61340"/>
                  </a:moveTo>
                  <a:lnTo>
                    <a:pt x="701421" y="61340"/>
                  </a:lnTo>
                  <a:lnTo>
                    <a:pt x="701421" y="0"/>
                  </a:lnTo>
                  <a:lnTo>
                    <a:pt x="824103" y="122681"/>
                  </a:lnTo>
                  <a:lnTo>
                    <a:pt x="701421" y="245363"/>
                  </a:lnTo>
                  <a:lnTo>
                    <a:pt x="701421" y="184022"/>
                  </a:lnTo>
                  <a:lnTo>
                    <a:pt x="0" y="184022"/>
                  </a:lnTo>
                  <a:lnTo>
                    <a:pt x="0" y="61340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2413" y="4295584"/>
            <a:ext cx="1163218" cy="84639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797" y="2416238"/>
            <a:ext cx="1587500" cy="94557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57693" y="2640799"/>
            <a:ext cx="1356602" cy="73016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46065" y="2447264"/>
            <a:ext cx="999972" cy="98198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4544" y="2640825"/>
            <a:ext cx="1303146" cy="721118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21205" y="4378883"/>
            <a:ext cx="697483" cy="871423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dirty="0"/>
              <a:t>企</a:t>
            </a:r>
            <a:r>
              <a:rPr spc="-200" dirty="0"/>
              <a:t> </a:t>
            </a:r>
            <a:r>
              <a:rPr dirty="0"/>
              <a:t>业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机密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B5F0E4-B81D-4875-84F6-5D592FD9DD93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741" y="1223518"/>
            <a:ext cx="10496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C00000"/>
                </a:solidFill>
                <a:latin typeface="SimSun"/>
                <a:cs typeface="SimSun"/>
              </a:rPr>
              <a:t>了解法律</a:t>
            </a:r>
            <a:endParaRPr sz="2000">
              <a:latin typeface="SimSun"/>
              <a:cs typeface="SimSu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441" y="324103"/>
            <a:ext cx="2941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反海外贿赂</a:t>
            </a:r>
            <a:r>
              <a:rPr spc="-10" dirty="0"/>
              <a:t>法</a:t>
            </a:r>
            <a:r>
              <a:rPr spc="-80" dirty="0"/>
              <a:t> </a:t>
            </a:r>
            <a:r>
              <a:rPr dirty="0"/>
              <a:t>(FCPA)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666996" y="1661160"/>
            <a:ext cx="3839210" cy="664845"/>
            <a:chOff x="2666996" y="1661160"/>
            <a:chExt cx="3839210" cy="6648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6996" y="1661160"/>
              <a:ext cx="3838963" cy="6355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8579" y="1706880"/>
              <a:ext cx="1543812" cy="6187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705099" y="1676400"/>
              <a:ext cx="3763645" cy="558800"/>
            </a:xfrm>
            <a:custGeom>
              <a:avLst/>
              <a:gdLst/>
              <a:ahLst/>
              <a:cxnLst/>
              <a:rect l="l" t="t" r="r" b="b"/>
              <a:pathLst>
                <a:path w="3763645" h="558800">
                  <a:moveTo>
                    <a:pt x="3670046" y="0"/>
                  </a:moveTo>
                  <a:lnTo>
                    <a:pt x="93091" y="0"/>
                  </a:lnTo>
                  <a:lnTo>
                    <a:pt x="56846" y="7312"/>
                  </a:lnTo>
                  <a:lnTo>
                    <a:pt x="27257" y="27257"/>
                  </a:lnTo>
                  <a:lnTo>
                    <a:pt x="7312" y="56846"/>
                  </a:lnTo>
                  <a:lnTo>
                    <a:pt x="0" y="93090"/>
                  </a:lnTo>
                  <a:lnTo>
                    <a:pt x="0" y="465709"/>
                  </a:lnTo>
                  <a:lnTo>
                    <a:pt x="7312" y="501953"/>
                  </a:lnTo>
                  <a:lnTo>
                    <a:pt x="27257" y="531542"/>
                  </a:lnTo>
                  <a:lnTo>
                    <a:pt x="56846" y="551487"/>
                  </a:lnTo>
                  <a:lnTo>
                    <a:pt x="93091" y="558800"/>
                  </a:lnTo>
                  <a:lnTo>
                    <a:pt x="3670046" y="558800"/>
                  </a:lnTo>
                  <a:lnTo>
                    <a:pt x="3706290" y="551487"/>
                  </a:lnTo>
                  <a:lnTo>
                    <a:pt x="3735879" y="531542"/>
                  </a:lnTo>
                  <a:lnTo>
                    <a:pt x="3755824" y="501953"/>
                  </a:lnTo>
                  <a:lnTo>
                    <a:pt x="3763137" y="465709"/>
                  </a:lnTo>
                  <a:lnTo>
                    <a:pt x="3763137" y="93090"/>
                  </a:lnTo>
                  <a:lnTo>
                    <a:pt x="3755824" y="56846"/>
                  </a:lnTo>
                  <a:lnTo>
                    <a:pt x="3735879" y="27257"/>
                  </a:lnTo>
                  <a:lnTo>
                    <a:pt x="3706290" y="7312"/>
                  </a:lnTo>
                  <a:lnTo>
                    <a:pt x="367004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05099" y="1676400"/>
              <a:ext cx="3763645" cy="558800"/>
            </a:xfrm>
            <a:custGeom>
              <a:avLst/>
              <a:gdLst/>
              <a:ahLst/>
              <a:cxnLst/>
              <a:rect l="l" t="t" r="r" b="b"/>
              <a:pathLst>
                <a:path w="3763645" h="558800">
                  <a:moveTo>
                    <a:pt x="0" y="93090"/>
                  </a:moveTo>
                  <a:lnTo>
                    <a:pt x="7312" y="56846"/>
                  </a:lnTo>
                  <a:lnTo>
                    <a:pt x="27257" y="27257"/>
                  </a:lnTo>
                  <a:lnTo>
                    <a:pt x="56846" y="7312"/>
                  </a:lnTo>
                  <a:lnTo>
                    <a:pt x="93091" y="0"/>
                  </a:lnTo>
                  <a:lnTo>
                    <a:pt x="3670046" y="0"/>
                  </a:lnTo>
                  <a:lnTo>
                    <a:pt x="3706290" y="7312"/>
                  </a:lnTo>
                  <a:lnTo>
                    <a:pt x="3735879" y="27257"/>
                  </a:lnTo>
                  <a:lnTo>
                    <a:pt x="3755824" y="56846"/>
                  </a:lnTo>
                  <a:lnTo>
                    <a:pt x="3763137" y="93090"/>
                  </a:lnTo>
                  <a:lnTo>
                    <a:pt x="3763137" y="465709"/>
                  </a:lnTo>
                  <a:lnTo>
                    <a:pt x="3755824" y="501953"/>
                  </a:lnTo>
                  <a:lnTo>
                    <a:pt x="3735879" y="531542"/>
                  </a:lnTo>
                  <a:lnTo>
                    <a:pt x="3706290" y="551487"/>
                  </a:lnTo>
                  <a:lnTo>
                    <a:pt x="3670046" y="558800"/>
                  </a:lnTo>
                  <a:lnTo>
                    <a:pt x="93091" y="558800"/>
                  </a:lnTo>
                  <a:lnTo>
                    <a:pt x="56846" y="551487"/>
                  </a:lnTo>
                  <a:lnTo>
                    <a:pt x="27257" y="531542"/>
                  </a:lnTo>
                  <a:lnTo>
                    <a:pt x="7312" y="501953"/>
                  </a:lnTo>
                  <a:lnTo>
                    <a:pt x="0" y="465709"/>
                  </a:lnTo>
                  <a:lnTo>
                    <a:pt x="0" y="93090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062221" y="1798701"/>
            <a:ext cx="10509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FFFFFF"/>
                </a:solidFill>
                <a:latin typeface="SimSun"/>
                <a:cs typeface="SimSun"/>
              </a:rPr>
              <a:t>腐败意图</a:t>
            </a:r>
            <a:endParaRPr sz="2000">
              <a:latin typeface="SimSun"/>
              <a:cs typeface="SimSu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0979" y="2438526"/>
            <a:ext cx="7496809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SimSun"/>
                <a:cs typeface="SimSun"/>
              </a:rPr>
              <a:t>不管贿赂款是否接受，</a:t>
            </a:r>
            <a:r>
              <a:rPr sz="1400" spc="-15" dirty="0">
                <a:latin typeface="SimSun"/>
                <a:cs typeface="SimSun"/>
              </a:rPr>
              <a:t>都</a:t>
            </a:r>
            <a:r>
              <a:rPr sz="1400" dirty="0">
                <a:latin typeface="SimSun"/>
                <a:cs typeface="SimSun"/>
              </a:rPr>
              <a:t>将构</a:t>
            </a:r>
            <a:r>
              <a:rPr sz="1400" spc="-15" dirty="0">
                <a:latin typeface="SimSun"/>
                <a:cs typeface="SimSun"/>
              </a:rPr>
              <a:t>成</a:t>
            </a:r>
            <a:r>
              <a:rPr sz="1400" dirty="0">
                <a:latin typeface="SimSun"/>
                <a:cs typeface="SimSun"/>
              </a:rPr>
              <a:t>一种</a:t>
            </a:r>
            <a:r>
              <a:rPr sz="1400" spc="-15" dirty="0">
                <a:latin typeface="SimSun"/>
                <a:cs typeface="SimSun"/>
              </a:rPr>
              <a:t>贿</a:t>
            </a:r>
            <a:r>
              <a:rPr sz="1400" dirty="0">
                <a:latin typeface="SimSun"/>
                <a:cs typeface="SimSun"/>
              </a:rPr>
              <a:t>赂；</a:t>
            </a:r>
            <a:r>
              <a:rPr sz="1400" spc="-15" dirty="0">
                <a:latin typeface="SimSun"/>
                <a:cs typeface="SimSun"/>
              </a:rPr>
              <a:t>仅</a:t>
            </a:r>
            <a:r>
              <a:rPr sz="1400" dirty="0">
                <a:latin typeface="SimSun"/>
                <a:cs typeface="SimSun"/>
              </a:rPr>
              <a:t>仅为</a:t>
            </a:r>
            <a:r>
              <a:rPr sz="1400" spc="-15" dirty="0">
                <a:latin typeface="SimSun"/>
                <a:cs typeface="SimSun"/>
              </a:rPr>
              <a:t>了</a:t>
            </a:r>
            <a:r>
              <a:rPr sz="1400" dirty="0">
                <a:latin typeface="SimSun"/>
                <a:cs typeface="SimSun"/>
              </a:rPr>
              <a:t>对政</a:t>
            </a:r>
            <a:r>
              <a:rPr sz="1400" spc="-15" dirty="0">
                <a:latin typeface="SimSun"/>
                <a:cs typeface="SimSun"/>
              </a:rPr>
              <a:t>府</a:t>
            </a:r>
            <a:r>
              <a:rPr sz="1400" dirty="0">
                <a:latin typeface="SimSun"/>
                <a:cs typeface="SimSun"/>
              </a:rPr>
              <a:t>官员</a:t>
            </a:r>
            <a:r>
              <a:rPr sz="1400" spc="-15" dirty="0">
                <a:latin typeface="SimSun"/>
                <a:cs typeface="SimSun"/>
              </a:rPr>
              <a:t>构</a:t>
            </a:r>
            <a:r>
              <a:rPr sz="1400" dirty="0">
                <a:latin typeface="SimSun"/>
                <a:cs typeface="SimSun"/>
              </a:rPr>
              <a:t>成不</a:t>
            </a:r>
            <a:r>
              <a:rPr sz="1400" spc="-15" dirty="0">
                <a:latin typeface="SimSun"/>
                <a:cs typeface="SimSun"/>
              </a:rPr>
              <a:t>当</a:t>
            </a:r>
            <a:r>
              <a:rPr sz="1400" dirty="0">
                <a:latin typeface="SimSun"/>
                <a:cs typeface="SimSun"/>
              </a:rPr>
              <a:t>影响</a:t>
            </a:r>
            <a:r>
              <a:rPr sz="1400" spc="-15" dirty="0">
                <a:latin typeface="SimSun"/>
                <a:cs typeface="SimSun"/>
              </a:rPr>
              <a:t>而</a:t>
            </a:r>
            <a:r>
              <a:rPr sz="1400" dirty="0">
                <a:latin typeface="SimSun"/>
                <a:cs typeface="SimSun"/>
              </a:rPr>
              <a:t>行贿</a:t>
            </a:r>
            <a:r>
              <a:rPr sz="1400" spc="-15" dirty="0">
                <a:latin typeface="SimSun"/>
                <a:cs typeface="SimSun"/>
              </a:rPr>
              <a:t>也</a:t>
            </a:r>
            <a:r>
              <a:rPr sz="1400" dirty="0">
                <a:latin typeface="SimSun"/>
                <a:cs typeface="SimSun"/>
              </a:rPr>
              <a:t>可能</a:t>
            </a:r>
            <a:r>
              <a:rPr sz="1400" spc="-15" dirty="0">
                <a:latin typeface="SimSun"/>
                <a:cs typeface="SimSun"/>
              </a:rPr>
              <a:t>会</a:t>
            </a:r>
            <a:r>
              <a:rPr sz="1400" dirty="0">
                <a:latin typeface="SimSun"/>
                <a:cs typeface="SimSun"/>
              </a:rPr>
              <a:t>违 反法律。经其他人指示</a:t>
            </a:r>
            <a:r>
              <a:rPr sz="1400" spc="-15" dirty="0">
                <a:latin typeface="SimSun"/>
                <a:cs typeface="SimSun"/>
              </a:rPr>
              <a:t>而</a:t>
            </a:r>
            <a:r>
              <a:rPr sz="1400" dirty="0">
                <a:latin typeface="SimSun"/>
                <a:cs typeface="SimSun"/>
              </a:rPr>
              <a:t>行贿</a:t>
            </a:r>
            <a:r>
              <a:rPr sz="1400" spc="-15" dirty="0">
                <a:latin typeface="SimSun"/>
                <a:cs typeface="SimSun"/>
              </a:rPr>
              <a:t>亦</a:t>
            </a:r>
            <a:r>
              <a:rPr sz="1400" dirty="0">
                <a:latin typeface="SimSun"/>
                <a:cs typeface="SimSun"/>
              </a:rPr>
              <a:t>不能</a:t>
            </a:r>
            <a:r>
              <a:rPr sz="1400" spc="-15" dirty="0">
                <a:latin typeface="SimSun"/>
                <a:cs typeface="SimSun"/>
              </a:rPr>
              <a:t>免</a:t>
            </a:r>
            <a:r>
              <a:rPr sz="1400" dirty="0">
                <a:latin typeface="SimSun"/>
                <a:cs typeface="SimSun"/>
              </a:rPr>
              <a:t>除行</a:t>
            </a:r>
            <a:r>
              <a:rPr sz="1400" spc="-15" dirty="0">
                <a:latin typeface="SimSun"/>
                <a:cs typeface="SimSun"/>
              </a:rPr>
              <a:t>贿</a:t>
            </a:r>
            <a:r>
              <a:rPr sz="1400" dirty="0">
                <a:latin typeface="SimSun"/>
                <a:cs typeface="SimSun"/>
              </a:rPr>
              <a:t>责任。</a:t>
            </a:r>
            <a:endParaRPr sz="1400">
              <a:latin typeface="SimSun"/>
              <a:cs typeface="SimSu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666996" y="3398520"/>
            <a:ext cx="3839210" cy="664845"/>
            <a:chOff x="2666996" y="3398520"/>
            <a:chExt cx="3839210" cy="66484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6996" y="3398520"/>
              <a:ext cx="3838963" cy="6355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78579" y="3444240"/>
              <a:ext cx="1543812" cy="6187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705099" y="3413506"/>
              <a:ext cx="3763645" cy="558800"/>
            </a:xfrm>
            <a:custGeom>
              <a:avLst/>
              <a:gdLst/>
              <a:ahLst/>
              <a:cxnLst/>
              <a:rect l="l" t="t" r="r" b="b"/>
              <a:pathLst>
                <a:path w="3763645" h="558800">
                  <a:moveTo>
                    <a:pt x="3670046" y="0"/>
                  </a:moveTo>
                  <a:lnTo>
                    <a:pt x="93091" y="0"/>
                  </a:lnTo>
                  <a:lnTo>
                    <a:pt x="56846" y="7332"/>
                  </a:lnTo>
                  <a:lnTo>
                    <a:pt x="27257" y="27320"/>
                  </a:lnTo>
                  <a:lnTo>
                    <a:pt x="7312" y="56953"/>
                  </a:lnTo>
                  <a:lnTo>
                    <a:pt x="0" y="93218"/>
                  </a:lnTo>
                  <a:lnTo>
                    <a:pt x="0" y="465709"/>
                  </a:lnTo>
                  <a:lnTo>
                    <a:pt x="7312" y="501953"/>
                  </a:lnTo>
                  <a:lnTo>
                    <a:pt x="27257" y="531542"/>
                  </a:lnTo>
                  <a:lnTo>
                    <a:pt x="56846" y="551487"/>
                  </a:lnTo>
                  <a:lnTo>
                    <a:pt x="93091" y="558800"/>
                  </a:lnTo>
                  <a:lnTo>
                    <a:pt x="3670046" y="558800"/>
                  </a:lnTo>
                  <a:lnTo>
                    <a:pt x="3706290" y="551487"/>
                  </a:lnTo>
                  <a:lnTo>
                    <a:pt x="3735879" y="531542"/>
                  </a:lnTo>
                  <a:lnTo>
                    <a:pt x="3755824" y="501953"/>
                  </a:lnTo>
                  <a:lnTo>
                    <a:pt x="3763137" y="465709"/>
                  </a:lnTo>
                  <a:lnTo>
                    <a:pt x="3763137" y="93218"/>
                  </a:lnTo>
                  <a:lnTo>
                    <a:pt x="3755824" y="56953"/>
                  </a:lnTo>
                  <a:lnTo>
                    <a:pt x="3735879" y="27320"/>
                  </a:lnTo>
                  <a:lnTo>
                    <a:pt x="3706290" y="7332"/>
                  </a:lnTo>
                  <a:lnTo>
                    <a:pt x="367004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05099" y="3413506"/>
              <a:ext cx="3763645" cy="558800"/>
            </a:xfrm>
            <a:custGeom>
              <a:avLst/>
              <a:gdLst/>
              <a:ahLst/>
              <a:cxnLst/>
              <a:rect l="l" t="t" r="r" b="b"/>
              <a:pathLst>
                <a:path w="3763645" h="558800">
                  <a:moveTo>
                    <a:pt x="0" y="93218"/>
                  </a:moveTo>
                  <a:lnTo>
                    <a:pt x="7312" y="56953"/>
                  </a:lnTo>
                  <a:lnTo>
                    <a:pt x="27257" y="27320"/>
                  </a:lnTo>
                  <a:lnTo>
                    <a:pt x="56846" y="7332"/>
                  </a:lnTo>
                  <a:lnTo>
                    <a:pt x="93091" y="0"/>
                  </a:lnTo>
                  <a:lnTo>
                    <a:pt x="3670046" y="0"/>
                  </a:lnTo>
                  <a:lnTo>
                    <a:pt x="3706290" y="7332"/>
                  </a:lnTo>
                  <a:lnTo>
                    <a:pt x="3735879" y="27320"/>
                  </a:lnTo>
                  <a:lnTo>
                    <a:pt x="3755824" y="56953"/>
                  </a:lnTo>
                  <a:lnTo>
                    <a:pt x="3763137" y="93218"/>
                  </a:lnTo>
                  <a:lnTo>
                    <a:pt x="3763137" y="465709"/>
                  </a:lnTo>
                  <a:lnTo>
                    <a:pt x="3755824" y="501953"/>
                  </a:lnTo>
                  <a:lnTo>
                    <a:pt x="3735879" y="531542"/>
                  </a:lnTo>
                  <a:lnTo>
                    <a:pt x="3706290" y="551487"/>
                  </a:lnTo>
                  <a:lnTo>
                    <a:pt x="3670046" y="558800"/>
                  </a:lnTo>
                  <a:lnTo>
                    <a:pt x="93091" y="558800"/>
                  </a:lnTo>
                  <a:lnTo>
                    <a:pt x="56846" y="551487"/>
                  </a:lnTo>
                  <a:lnTo>
                    <a:pt x="27257" y="531542"/>
                  </a:lnTo>
                  <a:lnTo>
                    <a:pt x="7312" y="501953"/>
                  </a:lnTo>
                  <a:lnTo>
                    <a:pt x="0" y="465709"/>
                  </a:lnTo>
                  <a:lnTo>
                    <a:pt x="0" y="93218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062221" y="3536441"/>
            <a:ext cx="10509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FFFFFF"/>
                </a:solidFill>
                <a:latin typeface="SimSun"/>
                <a:cs typeface="SimSun"/>
              </a:rPr>
              <a:t>政府官员</a:t>
            </a:r>
            <a:endParaRPr sz="2000">
              <a:latin typeface="SimSun"/>
              <a:cs typeface="SimSu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dirty="0"/>
              <a:t>企</a:t>
            </a:r>
            <a:r>
              <a:rPr spc="-200" dirty="0"/>
              <a:t> </a:t>
            </a:r>
            <a:r>
              <a:rPr dirty="0"/>
              <a:t>业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机密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61543" y="4179570"/>
            <a:ext cx="7853680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SimSun"/>
                <a:cs typeface="SimSun"/>
              </a:rPr>
              <a:t>这是一种宽泛的定义</a:t>
            </a:r>
            <a:r>
              <a:rPr sz="1400" spc="-5" dirty="0">
                <a:latin typeface="SimSun"/>
                <a:cs typeface="SimSun"/>
              </a:rPr>
              <a:t>——</a:t>
            </a:r>
            <a:r>
              <a:rPr sz="1400" dirty="0">
                <a:latin typeface="SimSun"/>
                <a:cs typeface="SimSun"/>
              </a:rPr>
              <a:t>了解</a:t>
            </a:r>
            <a:r>
              <a:rPr sz="1400" spc="-15" dirty="0">
                <a:latin typeface="SimSun"/>
                <a:cs typeface="SimSun"/>
              </a:rPr>
              <a:t>与</a:t>
            </a:r>
            <a:r>
              <a:rPr sz="1400" dirty="0">
                <a:latin typeface="SimSun"/>
                <a:cs typeface="SimSun"/>
              </a:rPr>
              <a:t>谁一</a:t>
            </a:r>
            <a:r>
              <a:rPr sz="1400" spc="-15" dirty="0">
                <a:latin typeface="SimSun"/>
                <a:cs typeface="SimSun"/>
              </a:rPr>
              <a:t>起</a:t>
            </a:r>
            <a:r>
              <a:rPr sz="1400" dirty="0">
                <a:latin typeface="SimSun"/>
                <a:cs typeface="SimSun"/>
              </a:rPr>
              <a:t>工作</a:t>
            </a:r>
            <a:r>
              <a:rPr sz="1400" spc="-15" dirty="0">
                <a:latin typeface="SimSun"/>
                <a:cs typeface="SimSun"/>
              </a:rPr>
              <a:t>。</a:t>
            </a:r>
            <a:r>
              <a:rPr sz="1400" dirty="0">
                <a:latin typeface="SimSun"/>
                <a:cs typeface="SimSun"/>
              </a:rPr>
              <a:t>政府</a:t>
            </a:r>
            <a:r>
              <a:rPr sz="1400" spc="-15" dirty="0">
                <a:latin typeface="SimSun"/>
                <a:cs typeface="SimSun"/>
              </a:rPr>
              <a:t>官</a:t>
            </a:r>
            <a:r>
              <a:rPr sz="1400" dirty="0">
                <a:latin typeface="SimSun"/>
                <a:cs typeface="SimSun"/>
              </a:rPr>
              <a:t>员指</a:t>
            </a:r>
            <a:r>
              <a:rPr sz="1400" spc="-15" dirty="0">
                <a:latin typeface="SimSun"/>
                <a:cs typeface="SimSun"/>
              </a:rPr>
              <a:t>在</a:t>
            </a:r>
            <a:r>
              <a:rPr sz="1400" dirty="0">
                <a:latin typeface="SimSun"/>
                <a:cs typeface="SimSun"/>
              </a:rPr>
              <a:t>非美</a:t>
            </a:r>
            <a:r>
              <a:rPr sz="1400" spc="-15" dirty="0">
                <a:latin typeface="SimSun"/>
                <a:cs typeface="SimSun"/>
              </a:rPr>
              <a:t>国</a:t>
            </a:r>
            <a:r>
              <a:rPr sz="1400" dirty="0">
                <a:latin typeface="SimSun"/>
                <a:cs typeface="SimSun"/>
              </a:rPr>
              <a:t>政府</a:t>
            </a:r>
            <a:r>
              <a:rPr sz="1400" spc="-15" dirty="0">
                <a:latin typeface="SimSun"/>
                <a:cs typeface="SimSun"/>
              </a:rPr>
              <a:t>或</a:t>
            </a:r>
            <a:r>
              <a:rPr sz="1400" dirty="0">
                <a:latin typeface="SimSun"/>
                <a:cs typeface="SimSun"/>
              </a:rPr>
              <a:t>国际</a:t>
            </a:r>
            <a:r>
              <a:rPr sz="1400" spc="-15" dirty="0">
                <a:latin typeface="SimSun"/>
                <a:cs typeface="SimSun"/>
              </a:rPr>
              <a:t>公</a:t>
            </a:r>
            <a:r>
              <a:rPr sz="1400" dirty="0">
                <a:latin typeface="SimSun"/>
                <a:cs typeface="SimSun"/>
              </a:rPr>
              <a:t>共组</a:t>
            </a:r>
            <a:r>
              <a:rPr sz="1400" spc="-15" dirty="0">
                <a:latin typeface="SimSun"/>
                <a:cs typeface="SimSun"/>
              </a:rPr>
              <a:t>织</a:t>
            </a:r>
            <a:r>
              <a:rPr sz="1400" dirty="0">
                <a:latin typeface="SimSun"/>
                <a:cs typeface="SimSun"/>
              </a:rPr>
              <a:t>担任</a:t>
            </a:r>
            <a:r>
              <a:rPr sz="1400" spc="-15" dirty="0">
                <a:latin typeface="SimSun"/>
                <a:cs typeface="SimSun"/>
              </a:rPr>
              <a:t>公</a:t>
            </a:r>
            <a:r>
              <a:rPr sz="1400" dirty="0">
                <a:latin typeface="SimSun"/>
                <a:cs typeface="SimSun"/>
              </a:rPr>
              <a:t>职的任</a:t>
            </a:r>
            <a:endParaRPr sz="14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SimSun"/>
                <a:cs typeface="SimSun"/>
              </a:rPr>
              <a:t>何人。该类示例包含</a:t>
            </a:r>
            <a:r>
              <a:rPr sz="1400" spc="5" dirty="0">
                <a:latin typeface="SimSun"/>
                <a:cs typeface="SimSun"/>
              </a:rPr>
              <a:t>：</a:t>
            </a:r>
            <a:endParaRPr sz="14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SimSun"/>
              <a:cs typeface="SimSun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dirty="0">
                <a:latin typeface="SimSun"/>
                <a:cs typeface="SimSun"/>
              </a:rPr>
              <a:t>军事人员</a:t>
            </a:r>
            <a:endParaRPr sz="1400">
              <a:latin typeface="SimSun"/>
              <a:cs typeface="SimSun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dirty="0">
                <a:latin typeface="SimSun"/>
                <a:cs typeface="SimSun"/>
              </a:rPr>
              <a:t>国有医院医生</a:t>
            </a:r>
            <a:endParaRPr sz="1400">
              <a:latin typeface="SimSun"/>
              <a:cs typeface="SimSun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dirty="0">
                <a:latin typeface="SimSun"/>
                <a:cs typeface="SimSun"/>
              </a:rPr>
              <a:t>代表政府机构审核投标</a:t>
            </a:r>
            <a:r>
              <a:rPr sz="1400" spc="-15" dirty="0">
                <a:latin typeface="SimSun"/>
                <a:cs typeface="SimSun"/>
              </a:rPr>
              <a:t>的</a:t>
            </a:r>
            <a:r>
              <a:rPr sz="1400" dirty="0">
                <a:latin typeface="SimSun"/>
                <a:cs typeface="SimSun"/>
              </a:rPr>
              <a:t>雇佣</a:t>
            </a:r>
            <a:r>
              <a:rPr sz="1400" spc="-15" dirty="0">
                <a:latin typeface="SimSun"/>
                <a:cs typeface="SimSun"/>
              </a:rPr>
              <a:t>人</a:t>
            </a:r>
            <a:r>
              <a:rPr sz="1400" dirty="0">
                <a:latin typeface="SimSun"/>
                <a:cs typeface="SimSun"/>
              </a:rPr>
              <a:t>员</a:t>
            </a:r>
            <a:endParaRPr sz="1400">
              <a:latin typeface="SimSun"/>
              <a:cs typeface="SimSun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dirty="0">
                <a:latin typeface="SimSun"/>
                <a:cs typeface="SimSun"/>
              </a:rPr>
              <a:t>管理国营行业的王室成员</a:t>
            </a:r>
            <a:endParaRPr sz="1400">
              <a:latin typeface="SimSun"/>
              <a:cs typeface="SimSun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dirty="0">
                <a:latin typeface="SimSun"/>
                <a:cs typeface="SimSun"/>
              </a:rPr>
              <a:t>国有或国有控股事业公</a:t>
            </a:r>
            <a:r>
              <a:rPr sz="1400" spc="-15" dirty="0">
                <a:latin typeface="SimSun"/>
                <a:cs typeface="SimSun"/>
              </a:rPr>
              <a:t>司</a:t>
            </a:r>
            <a:r>
              <a:rPr sz="1400" dirty="0">
                <a:latin typeface="SimSun"/>
                <a:cs typeface="SimSun"/>
              </a:rPr>
              <a:t>员工</a:t>
            </a:r>
            <a:endParaRPr sz="1400">
              <a:latin typeface="SimSun"/>
              <a:cs typeface="SimSun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dirty="0">
                <a:latin typeface="SimSun"/>
                <a:cs typeface="SimSun"/>
              </a:rPr>
              <a:t>移民官员</a:t>
            </a:r>
            <a:endParaRPr sz="1400">
              <a:latin typeface="SimSun"/>
              <a:cs typeface="SimSun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dirty="0">
                <a:latin typeface="SimSun"/>
                <a:cs typeface="SimSun"/>
              </a:rPr>
              <a:t>海关官员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F9A6F7-3D1A-4461-BD26-261895A3CCC9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741" y="1223518"/>
            <a:ext cx="10496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C00000"/>
                </a:solidFill>
                <a:latin typeface="SimSun"/>
                <a:cs typeface="SimSun"/>
              </a:rPr>
              <a:t>了解法律</a:t>
            </a:r>
            <a:endParaRPr sz="2000">
              <a:latin typeface="SimSun"/>
              <a:cs typeface="SimSu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441" y="324103"/>
            <a:ext cx="2941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反海外贿赂</a:t>
            </a:r>
            <a:r>
              <a:rPr spc="-10" dirty="0"/>
              <a:t>法</a:t>
            </a:r>
            <a:r>
              <a:rPr spc="-80" dirty="0"/>
              <a:t> </a:t>
            </a:r>
            <a:r>
              <a:rPr dirty="0"/>
              <a:t>(FCPA)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293683" y="1981263"/>
            <a:ext cx="4258945" cy="923925"/>
            <a:chOff x="2293683" y="1981263"/>
            <a:chExt cx="4258945" cy="923925"/>
          </a:xfrm>
        </p:grpSpPr>
        <p:sp>
          <p:nvSpPr>
            <p:cNvPr id="5" name="object 5"/>
            <p:cNvSpPr/>
            <p:nvPr/>
          </p:nvSpPr>
          <p:spPr>
            <a:xfrm>
              <a:off x="2298445" y="1986026"/>
              <a:ext cx="4249420" cy="914400"/>
            </a:xfrm>
            <a:custGeom>
              <a:avLst/>
              <a:gdLst/>
              <a:ahLst/>
              <a:cxnLst/>
              <a:rect l="l" t="t" r="r" b="b"/>
              <a:pathLst>
                <a:path w="4249420" h="914400">
                  <a:moveTo>
                    <a:pt x="4096639" y="0"/>
                  </a:moveTo>
                  <a:lnTo>
                    <a:pt x="152400" y="0"/>
                  </a:lnTo>
                  <a:lnTo>
                    <a:pt x="104265" y="7766"/>
                  </a:lnTo>
                  <a:lnTo>
                    <a:pt x="62435" y="29394"/>
                  </a:lnTo>
                  <a:lnTo>
                    <a:pt x="29431" y="62380"/>
                  </a:lnTo>
                  <a:lnTo>
                    <a:pt x="7778" y="104217"/>
                  </a:lnTo>
                  <a:lnTo>
                    <a:pt x="0" y="152400"/>
                  </a:lnTo>
                  <a:lnTo>
                    <a:pt x="0" y="761873"/>
                  </a:lnTo>
                  <a:lnTo>
                    <a:pt x="7778" y="810055"/>
                  </a:lnTo>
                  <a:lnTo>
                    <a:pt x="29431" y="851892"/>
                  </a:lnTo>
                  <a:lnTo>
                    <a:pt x="62435" y="884878"/>
                  </a:lnTo>
                  <a:lnTo>
                    <a:pt x="104265" y="906506"/>
                  </a:lnTo>
                  <a:lnTo>
                    <a:pt x="152400" y="914273"/>
                  </a:lnTo>
                  <a:lnTo>
                    <a:pt x="4096639" y="914273"/>
                  </a:lnTo>
                  <a:lnTo>
                    <a:pt x="4144773" y="906506"/>
                  </a:lnTo>
                  <a:lnTo>
                    <a:pt x="4186603" y="884878"/>
                  </a:lnTo>
                  <a:lnTo>
                    <a:pt x="4219607" y="851892"/>
                  </a:lnTo>
                  <a:lnTo>
                    <a:pt x="4241260" y="810055"/>
                  </a:lnTo>
                  <a:lnTo>
                    <a:pt x="4249038" y="761873"/>
                  </a:lnTo>
                  <a:lnTo>
                    <a:pt x="4249038" y="152400"/>
                  </a:lnTo>
                  <a:lnTo>
                    <a:pt x="4241260" y="104217"/>
                  </a:lnTo>
                  <a:lnTo>
                    <a:pt x="4219607" y="62380"/>
                  </a:lnTo>
                  <a:lnTo>
                    <a:pt x="4186603" y="29394"/>
                  </a:lnTo>
                  <a:lnTo>
                    <a:pt x="4144773" y="7766"/>
                  </a:lnTo>
                  <a:lnTo>
                    <a:pt x="409663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98445" y="1986026"/>
              <a:ext cx="4249420" cy="914400"/>
            </a:xfrm>
            <a:custGeom>
              <a:avLst/>
              <a:gdLst/>
              <a:ahLst/>
              <a:cxnLst/>
              <a:rect l="l" t="t" r="r" b="b"/>
              <a:pathLst>
                <a:path w="4249420" h="914400">
                  <a:moveTo>
                    <a:pt x="0" y="152400"/>
                  </a:moveTo>
                  <a:lnTo>
                    <a:pt x="7778" y="104217"/>
                  </a:lnTo>
                  <a:lnTo>
                    <a:pt x="29431" y="62380"/>
                  </a:lnTo>
                  <a:lnTo>
                    <a:pt x="62435" y="29394"/>
                  </a:lnTo>
                  <a:lnTo>
                    <a:pt x="104265" y="7766"/>
                  </a:lnTo>
                  <a:lnTo>
                    <a:pt x="152400" y="0"/>
                  </a:lnTo>
                  <a:lnTo>
                    <a:pt x="4096639" y="0"/>
                  </a:lnTo>
                  <a:lnTo>
                    <a:pt x="4144773" y="7766"/>
                  </a:lnTo>
                  <a:lnTo>
                    <a:pt x="4186603" y="29394"/>
                  </a:lnTo>
                  <a:lnTo>
                    <a:pt x="4219607" y="62380"/>
                  </a:lnTo>
                  <a:lnTo>
                    <a:pt x="4241260" y="104217"/>
                  </a:lnTo>
                  <a:lnTo>
                    <a:pt x="4249038" y="152400"/>
                  </a:lnTo>
                  <a:lnTo>
                    <a:pt x="4249038" y="761873"/>
                  </a:lnTo>
                  <a:lnTo>
                    <a:pt x="4241260" y="810055"/>
                  </a:lnTo>
                  <a:lnTo>
                    <a:pt x="4219607" y="851892"/>
                  </a:lnTo>
                  <a:lnTo>
                    <a:pt x="4186603" y="884878"/>
                  </a:lnTo>
                  <a:lnTo>
                    <a:pt x="4144773" y="906506"/>
                  </a:lnTo>
                  <a:lnTo>
                    <a:pt x="4096639" y="914273"/>
                  </a:lnTo>
                  <a:lnTo>
                    <a:pt x="152400" y="914273"/>
                  </a:lnTo>
                  <a:lnTo>
                    <a:pt x="104265" y="906506"/>
                  </a:lnTo>
                  <a:lnTo>
                    <a:pt x="62435" y="884878"/>
                  </a:lnTo>
                  <a:lnTo>
                    <a:pt x="29431" y="851892"/>
                  </a:lnTo>
                  <a:lnTo>
                    <a:pt x="7778" y="810055"/>
                  </a:lnTo>
                  <a:lnTo>
                    <a:pt x="0" y="761873"/>
                  </a:lnTo>
                  <a:lnTo>
                    <a:pt x="0" y="152400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10920" y="1981326"/>
            <a:ext cx="7840345" cy="405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07010" algn="ctr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FFFFFF"/>
                </a:solidFill>
                <a:latin typeface="SimSun"/>
                <a:cs typeface="SimSun"/>
              </a:rPr>
              <a:t>“获取或维持业</a:t>
            </a:r>
            <a:r>
              <a:rPr sz="2000" b="1" spc="-10" dirty="0">
                <a:solidFill>
                  <a:srgbClr val="FFFFFF"/>
                </a:solidFill>
                <a:latin typeface="SimSun"/>
                <a:cs typeface="SimSun"/>
              </a:rPr>
              <a:t>务</a:t>
            </a:r>
            <a:r>
              <a:rPr sz="2000" b="1" spc="-5" dirty="0">
                <a:solidFill>
                  <a:srgbClr val="FFFFFF"/>
                </a:solidFill>
                <a:latin typeface="SimSun"/>
                <a:cs typeface="SimSun"/>
              </a:rPr>
              <a:t>”</a:t>
            </a:r>
            <a:endParaRPr sz="2000">
              <a:latin typeface="SimSun"/>
              <a:cs typeface="SimSun"/>
            </a:endParaRPr>
          </a:p>
          <a:p>
            <a:pPr marR="207010" algn="ctr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SimSun"/>
                <a:cs typeface="SimSun"/>
              </a:rPr>
              <a:t>及</a:t>
            </a:r>
            <a:endParaRPr sz="2000">
              <a:latin typeface="SimSun"/>
              <a:cs typeface="SimSun"/>
            </a:endParaRPr>
          </a:p>
          <a:p>
            <a:pPr marR="207010" algn="ctr">
              <a:lnSpc>
                <a:spcPct val="100000"/>
              </a:lnSpc>
            </a:pPr>
            <a:r>
              <a:rPr sz="2000" b="1" spc="5" dirty="0">
                <a:solidFill>
                  <a:srgbClr val="FFFFFF"/>
                </a:solidFill>
                <a:latin typeface="SimSun"/>
                <a:cs typeface="SimSun"/>
              </a:rPr>
              <a:t>“不当优</a:t>
            </a:r>
            <a:r>
              <a:rPr sz="2000" b="1" dirty="0">
                <a:solidFill>
                  <a:srgbClr val="FFFFFF"/>
                </a:solidFill>
                <a:latin typeface="SimSun"/>
                <a:cs typeface="SimSun"/>
              </a:rPr>
              <a:t>势</a:t>
            </a:r>
            <a:r>
              <a:rPr sz="2000" b="1" spc="-5" dirty="0">
                <a:solidFill>
                  <a:srgbClr val="FFFFFF"/>
                </a:solidFill>
                <a:latin typeface="SimSun"/>
                <a:cs typeface="SimSun"/>
              </a:rPr>
              <a:t>”</a:t>
            </a:r>
            <a:endParaRPr sz="20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600" spc="-10" dirty="0">
                <a:latin typeface="SimSun"/>
                <a:cs typeface="SimSun"/>
              </a:rPr>
              <a:t>作</a:t>
            </a:r>
            <a:r>
              <a:rPr sz="1600" spc="-5" dirty="0">
                <a:latin typeface="SimSun"/>
                <a:cs typeface="SimSun"/>
              </a:rPr>
              <a:t>为</a:t>
            </a:r>
            <a:r>
              <a:rPr sz="1600" spc="15" dirty="0">
                <a:latin typeface="SimSun"/>
                <a:cs typeface="SimSun"/>
              </a:rPr>
              <a:t> </a:t>
            </a:r>
            <a:r>
              <a:rPr sz="1600" spc="-5" dirty="0">
                <a:latin typeface="SimSun"/>
                <a:cs typeface="SimSun"/>
              </a:rPr>
              <a:t>MTS</a:t>
            </a:r>
            <a:r>
              <a:rPr sz="1600" spc="10" dirty="0">
                <a:latin typeface="SimSun"/>
                <a:cs typeface="SimSun"/>
              </a:rPr>
              <a:t> </a:t>
            </a:r>
            <a:r>
              <a:rPr sz="1600" spc="-10" dirty="0">
                <a:latin typeface="SimSun"/>
                <a:cs typeface="SimSun"/>
              </a:rPr>
              <a:t>员工，我们不能为了索取钱款或任</a:t>
            </a:r>
            <a:r>
              <a:rPr sz="1600" dirty="0">
                <a:latin typeface="SimSun"/>
                <a:cs typeface="SimSun"/>
              </a:rPr>
              <a:t>何</a:t>
            </a:r>
            <a:r>
              <a:rPr sz="1600" spc="-10" dirty="0">
                <a:latin typeface="SimSun"/>
                <a:cs typeface="SimSun"/>
              </a:rPr>
              <a:t>有价</a:t>
            </a:r>
            <a:r>
              <a:rPr sz="1600" dirty="0">
                <a:latin typeface="SimSun"/>
                <a:cs typeface="SimSun"/>
              </a:rPr>
              <a:t>物</a:t>
            </a:r>
            <a:r>
              <a:rPr sz="1600" spc="-10" dirty="0">
                <a:latin typeface="SimSun"/>
                <a:cs typeface="SimSun"/>
              </a:rPr>
              <a:t>而以</a:t>
            </a:r>
            <a:r>
              <a:rPr sz="1600" dirty="0">
                <a:latin typeface="SimSun"/>
                <a:cs typeface="SimSun"/>
              </a:rPr>
              <a:t>如</a:t>
            </a:r>
            <a:r>
              <a:rPr sz="1600" spc="-10" dirty="0">
                <a:latin typeface="SimSun"/>
                <a:cs typeface="SimSun"/>
              </a:rPr>
              <a:t>下方</a:t>
            </a:r>
            <a:r>
              <a:rPr sz="1600" dirty="0">
                <a:latin typeface="SimSun"/>
                <a:cs typeface="SimSun"/>
              </a:rPr>
              <a:t>式</a:t>
            </a:r>
            <a:r>
              <a:rPr sz="1600" spc="-10" dirty="0">
                <a:latin typeface="SimSun"/>
                <a:cs typeface="SimSun"/>
              </a:rPr>
              <a:t>行事</a:t>
            </a:r>
            <a:r>
              <a:rPr sz="1600" dirty="0">
                <a:latin typeface="SimSun"/>
                <a:cs typeface="SimSun"/>
              </a:rPr>
              <a:t>。</a:t>
            </a:r>
            <a:r>
              <a:rPr sz="1600" spc="-10" dirty="0">
                <a:latin typeface="SimSun"/>
                <a:cs typeface="SimSun"/>
              </a:rPr>
              <a:t>反贿</a:t>
            </a:r>
            <a:r>
              <a:rPr sz="1600" dirty="0">
                <a:latin typeface="SimSun"/>
                <a:cs typeface="SimSun"/>
              </a:rPr>
              <a:t>赂</a:t>
            </a:r>
            <a:r>
              <a:rPr sz="1600" spc="-10" dirty="0">
                <a:latin typeface="SimSun"/>
                <a:cs typeface="SimSun"/>
              </a:rPr>
              <a:t>法中的</a:t>
            </a:r>
            <a:endParaRPr sz="16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SimSun"/>
                <a:cs typeface="SimSun"/>
              </a:rPr>
              <a:t>不当行为举例如</a:t>
            </a:r>
            <a:r>
              <a:rPr sz="1600" spc="-10" dirty="0">
                <a:latin typeface="SimSun"/>
                <a:cs typeface="SimSun"/>
              </a:rPr>
              <a:t>下</a:t>
            </a:r>
            <a:r>
              <a:rPr sz="1600" spc="-5" dirty="0">
                <a:latin typeface="SimSun"/>
                <a:cs typeface="SimSun"/>
              </a:rPr>
              <a:t>：</a:t>
            </a:r>
            <a:endParaRPr sz="1600">
              <a:latin typeface="SimSun"/>
              <a:cs typeface="SimSun"/>
            </a:endParaRPr>
          </a:p>
          <a:p>
            <a:pPr>
              <a:lnSpc>
                <a:spcPct val="100000"/>
              </a:lnSpc>
            </a:pPr>
            <a:endParaRPr sz="1500">
              <a:latin typeface="SimSun"/>
              <a:cs typeface="SimSu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SimSun"/>
                <a:cs typeface="SimSun"/>
              </a:rPr>
              <a:t>规避出口或进口条例或法规</a:t>
            </a:r>
            <a:endParaRPr sz="16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Wingdings"/>
              <a:buChar char=""/>
            </a:pPr>
            <a:endParaRPr sz="1450">
              <a:latin typeface="SimSun"/>
              <a:cs typeface="SimSu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SimSun"/>
                <a:cs typeface="SimSun"/>
              </a:rPr>
              <a:t>给予规定之外的</a:t>
            </a:r>
            <a:r>
              <a:rPr sz="1600" spc="-10" dirty="0">
                <a:latin typeface="SimSun"/>
                <a:cs typeface="SimSun"/>
              </a:rPr>
              <a:t>破</a:t>
            </a:r>
            <a:r>
              <a:rPr sz="1600" spc="-5" dirty="0">
                <a:latin typeface="SimSun"/>
                <a:cs typeface="SimSun"/>
              </a:rPr>
              <a:t>例</a:t>
            </a:r>
            <a:endParaRPr sz="1600">
              <a:latin typeface="SimSun"/>
              <a:cs typeface="SimSun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500">
              <a:latin typeface="SimSun"/>
              <a:cs typeface="SimSu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SimSun"/>
                <a:cs typeface="SimSun"/>
              </a:rPr>
              <a:t>从事不当活动影响采购过程</a:t>
            </a:r>
            <a:endParaRPr sz="1600">
              <a:latin typeface="SimSun"/>
              <a:cs typeface="SimSun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500">
              <a:latin typeface="SimSun"/>
              <a:cs typeface="SimSu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SimSun"/>
                <a:cs typeface="SimSun"/>
              </a:rPr>
              <a:t>给予某人访问非公开投标信息的便利</a:t>
            </a:r>
            <a:endParaRPr sz="1600">
              <a:latin typeface="SimSun"/>
              <a:cs typeface="SimSun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500">
              <a:latin typeface="SimSun"/>
              <a:cs typeface="SimSu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10" dirty="0">
                <a:latin typeface="SimSun"/>
                <a:cs typeface="SimSun"/>
              </a:rPr>
              <a:t>影响诉讼或执法行动的结果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dirty="0"/>
              <a:t>企</a:t>
            </a:r>
            <a:r>
              <a:rPr spc="-200" dirty="0"/>
              <a:t> </a:t>
            </a:r>
            <a:r>
              <a:rPr dirty="0"/>
              <a:t>业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5" dirty="0"/>
              <a:t>MTS</a:t>
            </a:r>
            <a:r>
              <a:rPr spc="-70" dirty="0"/>
              <a:t> </a:t>
            </a:r>
            <a:r>
              <a:rPr spc="-10" dirty="0"/>
              <a:t>机密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88C815-DB66-493A-9216-9AB04BFC5A1F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5B9CCB6831F04E81508F837DC8C87E" ma:contentTypeVersion="4" ma:contentTypeDescription="Create a new document." ma:contentTypeScope="" ma:versionID="bcdf95b5ca07b9224624b4feaf9cc33d">
  <xsd:schema xmlns:xsd="http://www.w3.org/2001/XMLSchema" xmlns:xs="http://www.w3.org/2001/XMLSchema" xmlns:p="http://schemas.microsoft.com/office/2006/metadata/properties" xmlns:ns2="521e8435-151f-47d9-8662-afbb28439372" targetNamespace="http://schemas.microsoft.com/office/2006/metadata/properties" ma:root="true" ma:fieldsID="23f16bde8eca1ff0ec2a7863355d592a" ns2:_="">
    <xsd:import namespace="521e8435-151f-47d9-8662-afbb2843937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e8435-151f-47d9-8662-afbb2843937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5BE316-C18A-4558-A448-E6DE228DF351}"/>
</file>

<file path=customXml/itemProps2.xml><?xml version="1.0" encoding="utf-8"?>
<ds:datastoreItem xmlns:ds="http://schemas.openxmlformats.org/officeDocument/2006/customXml" ds:itemID="{04345220-BDE5-4635-B9CB-4D3BFBE2E44B}"/>
</file>

<file path=customXml/itemProps3.xml><?xml version="1.0" encoding="utf-8"?>
<ds:datastoreItem xmlns:ds="http://schemas.openxmlformats.org/officeDocument/2006/customXml" ds:itemID="{34B257FA-F890-4AAD-A837-51E164C339A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816</Words>
  <Application>Microsoft Office PowerPoint</Application>
  <PresentationFormat>On-screen Show (4:3)</PresentationFormat>
  <Paragraphs>273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SimSun</vt:lpstr>
      <vt:lpstr>Arial</vt:lpstr>
      <vt:lpstr>Calibri</vt:lpstr>
      <vt:lpstr>Cambria</vt:lpstr>
      <vt:lpstr>Open Sans</vt:lpstr>
      <vt:lpstr>Times New Roman</vt:lpstr>
      <vt:lpstr>Wingdings</vt:lpstr>
      <vt:lpstr>Office Theme</vt:lpstr>
      <vt:lpstr>PowerPoint Presentation</vt:lpstr>
      <vt:lpstr>培训日程表</vt:lpstr>
      <vt:lpstr>反贿赂前景概述</vt:lpstr>
      <vt:lpstr>反贿赂前景概述</vt:lpstr>
      <vt:lpstr>反海外贿赂法 (FCPA)</vt:lpstr>
      <vt:lpstr>反海外贿赂法 (FCPA)</vt:lpstr>
      <vt:lpstr>反海外贿赂法 (FCPA)</vt:lpstr>
      <vt:lpstr>反海外贿赂法 (FCPA)</vt:lpstr>
      <vt:lpstr>反海外贿赂法 (FCPA)</vt:lpstr>
      <vt:lpstr>准确记录以及内部控制</vt:lpstr>
      <vt:lpstr>准确记录以及内部控制</vt:lpstr>
      <vt:lpstr>准确记录以及内部控制</vt:lpstr>
      <vt:lpstr>您的责任</vt:lpstr>
      <vt:lpstr>危险信号</vt:lpstr>
      <vt:lpstr>您的义务</vt:lpstr>
      <vt:lpstr>使用MTS 行为准则</vt:lpstr>
      <vt:lpstr>扼要重述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DeeAnn Hendricks</dc:creator>
  <cp:lastModifiedBy>Ronneberg, Melanie</cp:lastModifiedBy>
  <cp:revision>3</cp:revision>
  <dcterms:created xsi:type="dcterms:W3CDTF">2021-07-13T19:50:54Z</dcterms:created>
  <dcterms:modified xsi:type="dcterms:W3CDTF">2021-07-13T20:04:00Z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2017-08-01T00:00:00Z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2021-07-13T00:00:00Z</vt:filetime>
  </property>
  <property fmtid="{D5CDD505-2E9C-101B-9397-08002B2CF9AE}" pid="5" name="ContentTypeId">
    <vt:lpwstr>0x010100F95B9CCB6831F04E81508F837DC8C87E</vt:lpwstr>
  </property>
</Properties>
</file>