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2"/>
  </p:notesMasterIdLst>
  <p:sldIdLst>
    <p:sldId id="256" r:id="rId5"/>
    <p:sldId id="257" r:id="rId6"/>
    <p:sldId id="259" r:id="rId7"/>
    <p:sldId id="260" r:id="rId8"/>
    <p:sldId id="465" r:id="rId9"/>
    <p:sldId id="263" r:id="rId10"/>
    <p:sldId id="476" r:id="rId11"/>
    <p:sldId id="265" r:id="rId12"/>
    <p:sldId id="266" r:id="rId13"/>
    <p:sldId id="268" r:id="rId14"/>
    <p:sldId id="269" r:id="rId15"/>
    <p:sldId id="270" r:id="rId16"/>
    <p:sldId id="481" r:id="rId17"/>
    <p:sldId id="273" r:id="rId18"/>
    <p:sldId id="275" r:id="rId19"/>
    <p:sldId id="473" r:id="rId20"/>
    <p:sldId id="279" r:id="rId2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0" y="5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90FD53E4-3F76-4C02-A2E1-F2235ABC4FB8}" type="datetimeFigureOut">
              <a:rPr lang="en-US" smtClean="0"/>
              <a:t>7/13/2021</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4119F55B-FDDF-49F6-BB4C-35C7A7A239C4}" type="slidenum">
              <a:rPr lang="en-US" smtClean="0"/>
              <a:t>‹#›</a:t>
            </a:fld>
            <a:endParaRPr lang="en-US"/>
          </a:p>
        </p:txBody>
      </p:sp>
    </p:spTree>
    <p:extLst>
      <p:ext uri="{BB962C8B-B14F-4D97-AF65-F5344CB8AC3E}">
        <p14:creationId xmlns:p14="http://schemas.microsoft.com/office/powerpoint/2010/main" val="3141265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7201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400" b="0" i="0">
                <a:solidFill>
                  <a:srgbClr val="7E7E7E"/>
                </a:solidFill>
                <a:latin typeface="Arial"/>
                <a:cs typeface="Arial"/>
              </a:defRPr>
            </a:lvl1pPr>
          </a:lstStyle>
          <a:p>
            <a:pPr marL="12700">
              <a:lnSpc>
                <a:spcPts val="1650"/>
              </a:lnSpc>
            </a:pPr>
            <a:r>
              <a:rPr dirty="0"/>
              <a:t>C</a:t>
            </a:r>
            <a:r>
              <a:rPr spc="95" dirty="0"/>
              <a:t> </a:t>
            </a:r>
            <a:r>
              <a:rPr dirty="0"/>
              <a:t>O</a:t>
            </a:r>
            <a:r>
              <a:rPr spc="100" dirty="0"/>
              <a:t> </a:t>
            </a:r>
            <a:r>
              <a:rPr dirty="0"/>
              <a:t>R</a:t>
            </a:r>
            <a:r>
              <a:rPr spc="95" dirty="0"/>
              <a:t> </a:t>
            </a:r>
            <a:r>
              <a:rPr dirty="0"/>
              <a:t>P</a:t>
            </a:r>
            <a:r>
              <a:rPr spc="100" dirty="0"/>
              <a:t> </a:t>
            </a:r>
            <a:r>
              <a:rPr dirty="0"/>
              <a:t>O</a:t>
            </a:r>
            <a:r>
              <a:rPr spc="100" dirty="0"/>
              <a:t> </a:t>
            </a:r>
            <a:r>
              <a:rPr dirty="0"/>
              <a:t>R</a:t>
            </a:r>
            <a:r>
              <a:rPr spc="95" dirty="0"/>
              <a:t> </a:t>
            </a:r>
            <a:r>
              <a:rPr dirty="0"/>
              <a:t>A T</a:t>
            </a:r>
            <a:r>
              <a:rPr spc="95" dirty="0"/>
              <a:t> </a:t>
            </a:r>
            <a:r>
              <a:rPr dirty="0"/>
              <a:t>E</a:t>
            </a:r>
          </a:p>
        </p:txBody>
      </p:sp>
      <p:sp>
        <p:nvSpPr>
          <p:cNvPr id="8" name="Holder 6">
            <a:extLst>
              <a:ext uri="{FF2B5EF4-FFF2-40B4-BE49-F238E27FC236}">
                <a16:creationId xmlns:a16="http://schemas.microsoft.com/office/drawing/2014/main" id="{87708BE7-205E-4D9E-8A56-DC7999B8DB27}"/>
              </a:ext>
            </a:extLst>
          </p:cNvPr>
          <p:cNvSpPr>
            <a:spLocks noGrp="1"/>
          </p:cNvSpPr>
          <p:nvPr>
            <p:ph type="sldNum" sz="quarter" idx="7"/>
          </p:nvPr>
        </p:nvSpPr>
        <p:spPr>
          <a:xfrm>
            <a:off x="6583680" y="6595609"/>
            <a:ext cx="2339517" cy="153888"/>
          </a:xfrm>
          <a:prstGeom prst="rect">
            <a:avLst/>
          </a:prstGeom>
        </p:spPr>
        <p:txBody>
          <a:bodyPr wrap="square" lIns="0" tIns="0" rIns="0" bIns="0">
            <a:spAutoFit/>
          </a:bodyPr>
          <a:lstStyle>
            <a:lvl1pPr algn="r">
              <a:defRPr sz="1000">
                <a:solidFill>
                  <a:schemeClr val="tx1">
                    <a:tint val="75000"/>
                  </a:schemeClr>
                </a:solidFill>
                <a:latin typeface="Open Sans"/>
              </a:defRPr>
            </a:lvl1pPr>
          </a:lstStyle>
          <a:p>
            <a:r>
              <a:rPr lang="en-US"/>
              <a:t>Updated as of June 2021</a:t>
            </a:r>
            <a:endParaRPr lang="en-US" sz="10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Cambria"/>
                <a:cs typeface="Cambria"/>
              </a:defRPr>
            </a:lvl1pPr>
          </a:lstStyle>
          <a:p>
            <a:endParaRPr/>
          </a:p>
        </p:txBody>
      </p:sp>
      <p:sp>
        <p:nvSpPr>
          <p:cNvPr id="3" name="Holder 3"/>
          <p:cNvSpPr>
            <a:spLocks noGrp="1"/>
          </p:cNvSpPr>
          <p:nvPr>
            <p:ph type="body" idx="1"/>
          </p:nvPr>
        </p:nvSpPr>
        <p:spPr/>
        <p:txBody>
          <a:bodyPr lIns="0" tIns="0" rIns="0" bIns="0"/>
          <a:lstStyle>
            <a:lvl1pPr>
              <a:defRPr sz="2000" b="1" i="0">
                <a:solidFill>
                  <a:srgbClr val="C00000"/>
                </a:solidFill>
                <a:latin typeface="Cambria"/>
                <a:cs typeface="Cambria"/>
              </a:defRPr>
            </a:lvl1pPr>
          </a:lstStyle>
          <a:p>
            <a:endParaRPr/>
          </a:p>
        </p:txBody>
      </p:sp>
      <p:sp>
        <p:nvSpPr>
          <p:cNvPr id="4" name="Holder 4"/>
          <p:cNvSpPr>
            <a:spLocks noGrp="1"/>
          </p:cNvSpPr>
          <p:nvPr>
            <p:ph type="ftr" sz="quarter" idx="5"/>
          </p:nvPr>
        </p:nvSpPr>
        <p:spPr/>
        <p:txBody>
          <a:bodyPr lIns="0" tIns="0" rIns="0" bIns="0"/>
          <a:lstStyle>
            <a:lvl1pPr>
              <a:defRPr sz="1400" b="0" i="0">
                <a:solidFill>
                  <a:srgbClr val="7E7E7E"/>
                </a:solidFill>
                <a:latin typeface="Arial"/>
                <a:cs typeface="Arial"/>
              </a:defRPr>
            </a:lvl1pPr>
          </a:lstStyle>
          <a:p>
            <a:pPr marL="12700">
              <a:lnSpc>
                <a:spcPts val="1650"/>
              </a:lnSpc>
            </a:pPr>
            <a:r>
              <a:rPr dirty="0"/>
              <a:t>C</a:t>
            </a:r>
            <a:r>
              <a:rPr spc="95" dirty="0"/>
              <a:t> </a:t>
            </a:r>
            <a:r>
              <a:rPr dirty="0"/>
              <a:t>O</a:t>
            </a:r>
            <a:r>
              <a:rPr spc="100" dirty="0"/>
              <a:t> </a:t>
            </a:r>
            <a:r>
              <a:rPr dirty="0"/>
              <a:t>R</a:t>
            </a:r>
            <a:r>
              <a:rPr spc="95" dirty="0"/>
              <a:t> </a:t>
            </a:r>
            <a:r>
              <a:rPr dirty="0"/>
              <a:t>P</a:t>
            </a:r>
            <a:r>
              <a:rPr spc="100" dirty="0"/>
              <a:t> </a:t>
            </a:r>
            <a:r>
              <a:rPr dirty="0"/>
              <a:t>O</a:t>
            </a:r>
            <a:r>
              <a:rPr spc="100" dirty="0"/>
              <a:t> </a:t>
            </a:r>
            <a:r>
              <a:rPr dirty="0"/>
              <a:t>R</a:t>
            </a:r>
            <a:r>
              <a:rPr spc="95" dirty="0"/>
              <a:t> </a:t>
            </a:r>
            <a:r>
              <a:rPr dirty="0"/>
              <a:t>A T</a:t>
            </a:r>
            <a:r>
              <a:rPr spc="95" dirty="0"/>
              <a:t> </a:t>
            </a:r>
            <a:r>
              <a:rPr dirty="0"/>
              <a:t>E</a:t>
            </a:r>
          </a:p>
        </p:txBody>
      </p:sp>
      <p:sp>
        <p:nvSpPr>
          <p:cNvPr id="8" name="Holder 6">
            <a:extLst>
              <a:ext uri="{FF2B5EF4-FFF2-40B4-BE49-F238E27FC236}">
                <a16:creationId xmlns:a16="http://schemas.microsoft.com/office/drawing/2014/main" id="{FE7CBB08-76F1-4E17-A62E-8BD604823094}"/>
              </a:ext>
            </a:extLst>
          </p:cNvPr>
          <p:cNvSpPr>
            <a:spLocks noGrp="1"/>
          </p:cNvSpPr>
          <p:nvPr>
            <p:ph type="sldNum" sz="quarter" idx="7"/>
          </p:nvPr>
        </p:nvSpPr>
        <p:spPr>
          <a:xfrm>
            <a:off x="6583680" y="6595609"/>
            <a:ext cx="2339517" cy="153888"/>
          </a:xfrm>
          <a:prstGeom prst="rect">
            <a:avLst/>
          </a:prstGeom>
        </p:spPr>
        <p:txBody>
          <a:bodyPr wrap="square" lIns="0" tIns="0" rIns="0" bIns="0">
            <a:spAutoFit/>
          </a:bodyPr>
          <a:lstStyle>
            <a:lvl1pPr algn="r">
              <a:defRPr sz="1000">
                <a:solidFill>
                  <a:schemeClr val="tx1">
                    <a:tint val="75000"/>
                  </a:schemeClr>
                </a:solidFill>
                <a:latin typeface="Open Sans"/>
              </a:defRPr>
            </a:lvl1pPr>
          </a:lstStyle>
          <a:p>
            <a:r>
              <a:rPr lang="en-US"/>
              <a:t>Updated as of June 2021</a:t>
            </a:r>
            <a:endParaRPr lang="en-US" sz="1000" dirty="0"/>
          </a:p>
        </p:txBody>
      </p:sp>
      <p:sp>
        <p:nvSpPr>
          <p:cNvPr id="9" name="Holder 5">
            <a:extLst>
              <a:ext uri="{FF2B5EF4-FFF2-40B4-BE49-F238E27FC236}">
                <a16:creationId xmlns:a16="http://schemas.microsoft.com/office/drawing/2014/main" id="{D7E9C65B-AD1F-4739-9CC6-0FD98E316D97}"/>
              </a:ext>
            </a:extLst>
          </p:cNvPr>
          <p:cNvSpPr txBox="1">
            <a:spLocks/>
          </p:cNvSpPr>
          <p:nvPr userDrawn="1"/>
        </p:nvSpPr>
        <p:spPr>
          <a:xfrm>
            <a:off x="6583680" y="6346566"/>
            <a:ext cx="2339517" cy="184666"/>
          </a:xfrm>
          <a:prstGeom prst="rect">
            <a:avLst/>
          </a:prstGeom>
        </p:spPr>
        <p:txBody>
          <a:bodyPr lIns="0" tIns="0" rIns="0" bIns="0"/>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200" smtClean="0">
                <a:latin typeface="Open Sans"/>
              </a:rPr>
              <a:pPr/>
              <a:t>‹#›</a:t>
            </a:fld>
            <a:endParaRPr lang="en-US" sz="1200" dirty="0">
              <a:latin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Cambria"/>
                <a:cs typeface="Cambria"/>
              </a:defRPr>
            </a:lvl1pPr>
          </a:lstStyle>
          <a:p>
            <a:endParaRPr/>
          </a:p>
        </p:txBody>
      </p:sp>
      <p:sp>
        <p:nvSpPr>
          <p:cNvPr id="3" name="Holder 3"/>
          <p:cNvSpPr>
            <a:spLocks noGrp="1"/>
          </p:cNvSpPr>
          <p:nvPr>
            <p:ph sz="half" idx="2"/>
          </p:nvPr>
        </p:nvSpPr>
        <p:spPr>
          <a:xfrm>
            <a:off x="424383" y="1218133"/>
            <a:ext cx="3808729" cy="4204970"/>
          </a:xfrm>
          <a:prstGeom prst="rect">
            <a:avLst/>
          </a:prstGeom>
        </p:spPr>
        <p:txBody>
          <a:bodyPr wrap="square" lIns="0" tIns="0" rIns="0" bIns="0">
            <a:spAutoFit/>
          </a:bodyPr>
          <a:lstStyle>
            <a:lvl1pPr>
              <a:defRPr sz="2000" b="1" i="0">
                <a:solidFill>
                  <a:srgbClr val="C00000"/>
                </a:solidFill>
                <a:latin typeface="Cambria"/>
                <a:cs typeface="Cambria"/>
              </a:defRPr>
            </a:lvl1pPr>
          </a:lstStyle>
          <a:p>
            <a:endParaRPr/>
          </a:p>
        </p:txBody>
      </p:sp>
      <p:sp>
        <p:nvSpPr>
          <p:cNvPr id="4" name="Holder 4"/>
          <p:cNvSpPr>
            <a:spLocks noGrp="1"/>
          </p:cNvSpPr>
          <p:nvPr>
            <p:ph sz="half" idx="3"/>
          </p:nvPr>
        </p:nvSpPr>
        <p:spPr>
          <a:xfrm>
            <a:off x="4954651" y="1297076"/>
            <a:ext cx="3691890" cy="4288790"/>
          </a:xfrm>
          <a:prstGeom prst="rect">
            <a:avLst/>
          </a:prstGeom>
        </p:spPr>
        <p:txBody>
          <a:bodyPr wrap="square" lIns="0" tIns="0" rIns="0" bIns="0">
            <a:spAutoFit/>
          </a:bodyPr>
          <a:lstStyle>
            <a:lvl1pPr>
              <a:defRPr sz="1600" b="1" i="0" u="sng">
                <a:solidFill>
                  <a:schemeClr val="tx1"/>
                </a:solidFill>
                <a:latin typeface="Cambria"/>
                <a:cs typeface="Cambria"/>
              </a:defRPr>
            </a:lvl1pPr>
          </a:lstStyle>
          <a:p>
            <a:endParaRPr/>
          </a:p>
        </p:txBody>
      </p:sp>
      <p:sp>
        <p:nvSpPr>
          <p:cNvPr id="5" name="Holder 5"/>
          <p:cNvSpPr>
            <a:spLocks noGrp="1"/>
          </p:cNvSpPr>
          <p:nvPr>
            <p:ph type="ftr" sz="quarter" idx="5"/>
          </p:nvPr>
        </p:nvSpPr>
        <p:spPr/>
        <p:txBody>
          <a:bodyPr lIns="0" tIns="0" rIns="0" bIns="0"/>
          <a:lstStyle>
            <a:lvl1pPr>
              <a:defRPr sz="1400" b="0" i="0">
                <a:solidFill>
                  <a:srgbClr val="7E7E7E"/>
                </a:solidFill>
                <a:latin typeface="Arial"/>
                <a:cs typeface="Arial"/>
              </a:defRPr>
            </a:lvl1pPr>
          </a:lstStyle>
          <a:p>
            <a:pPr marL="12700">
              <a:lnSpc>
                <a:spcPts val="1650"/>
              </a:lnSpc>
            </a:pPr>
            <a:r>
              <a:rPr dirty="0"/>
              <a:t>C</a:t>
            </a:r>
            <a:r>
              <a:rPr spc="95" dirty="0"/>
              <a:t> </a:t>
            </a:r>
            <a:r>
              <a:rPr dirty="0"/>
              <a:t>O</a:t>
            </a:r>
            <a:r>
              <a:rPr spc="100" dirty="0"/>
              <a:t> </a:t>
            </a:r>
            <a:r>
              <a:rPr dirty="0"/>
              <a:t>R</a:t>
            </a:r>
            <a:r>
              <a:rPr spc="95" dirty="0"/>
              <a:t> </a:t>
            </a:r>
            <a:r>
              <a:rPr dirty="0"/>
              <a:t>P</a:t>
            </a:r>
            <a:r>
              <a:rPr spc="100" dirty="0"/>
              <a:t> </a:t>
            </a:r>
            <a:r>
              <a:rPr dirty="0"/>
              <a:t>O</a:t>
            </a:r>
            <a:r>
              <a:rPr spc="100" dirty="0"/>
              <a:t> </a:t>
            </a:r>
            <a:r>
              <a:rPr dirty="0"/>
              <a:t>R</a:t>
            </a:r>
            <a:r>
              <a:rPr spc="95" dirty="0"/>
              <a:t> </a:t>
            </a:r>
            <a:r>
              <a:rPr dirty="0"/>
              <a:t>A T</a:t>
            </a:r>
            <a:r>
              <a:rPr spc="95" dirty="0"/>
              <a:t> </a:t>
            </a:r>
            <a:r>
              <a:rPr dirty="0"/>
              <a:t>E</a:t>
            </a:r>
          </a:p>
        </p:txBody>
      </p:sp>
      <p:sp>
        <p:nvSpPr>
          <p:cNvPr id="8" name="Holder 6">
            <a:extLst>
              <a:ext uri="{FF2B5EF4-FFF2-40B4-BE49-F238E27FC236}">
                <a16:creationId xmlns:a16="http://schemas.microsoft.com/office/drawing/2014/main" id="{9DD3F018-D719-4C3A-923F-381DECBE2647}"/>
              </a:ext>
            </a:extLst>
          </p:cNvPr>
          <p:cNvSpPr>
            <a:spLocks noGrp="1"/>
          </p:cNvSpPr>
          <p:nvPr>
            <p:ph type="sldNum" sz="quarter" idx="7"/>
          </p:nvPr>
        </p:nvSpPr>
        <p:spPr>
          <a:xfrm>
            <a:off x="6553200" y="6576093"/>
            <a:ext cx="2339517" cy="153888"/>
          </a:xfrm>
          <a:prstGeom prst="rect">
            <a:avLst/>
          </a:prstGeom>
        </p:spPr>
        <p:txBody>
          <a:bodyPr wrap="square" lIns="0" tIns="0" rIns="0" bIns="0">
            <a:spAutoFit/>
          </a:bodyPr>
          <a:lstStyle>
            <a:lvl1pPr algn="r">
              <a:defRPr sz="1000">
                <a:solidFill>
                  <a:schemeClr val="tx1">
                    <a:tint val="75000"/>
                  </a:schemeClr>
                </a:solidFill>
                <a:latin typeface="Open Sans"/>
              </a:defRPr>
            </a:lvl1pPr>
          </a:lstStyle>
          <a:p>
            <a:r>
              <a:rPr lang="en-US"/>
              <a:t>Updated as of June 2021</a:t>
            </a:r>
            <a:endParaRPr lang="en-US" sz="10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974750"/>
            <a:ext cx="9144000" cy="168249"/>
          </a:xfrm>
          <a:prstGeom prst="rect">
            <a:avLst/>
          </a:prstGeom>
        </p:spPr>
      </p:pic>
      <p:pic>
        <p:nvPicPr>
          <p:cNvPr id="17" name="bg object 17"/>
          <p:cNvPicPr/>
          <p:nvPr/>
        </p:nvPicPr>
        <p:blipFill>
          <a:blip r:embed="rId3" cstate="print"/>
          <a:stretch>
            <a:fillRect/>
          </a:stretch>
        </p:blipFill>
        <p:spPr>
          <a:xfrm>
            <a:off x="3704828" y="6707123"/>
            <a:ext cx="1713007" cy="73152"/>
          </a:xfrm>
          <a:prstGeom prst="rect">
            <a:avLst/>
          </a:prstGeom>
        </p:spPr>
      </p:pic>
      <p:sp>
        <p:nvSpPr>
          <p:cNvPr id="18" name="bg object 18"/>
          <p:cNvSpPr/>
          <p:nvPr/>
        </p:nvSpPr>
        <p:spPr>
          <a:xfrm>
            <a:off x="3729482" y="6723164"/>
            <a:ext cx="1663700" cy="0"/>
          </a:xfrm>
          <a:custGeom>
            <a:avLst/>
            <a:gdLst/>
            <a:ahLst/>
            <a:cxnLst/>
            <a:rect l="l" t="t" r="r" b="b"/>
            <a:pathLst>
              <a:path w="1663700">
                <a:moveTo>
                  <a:pt x="0" y="0"/>
                </a:moveTo>
                <a:lnTo>
                  <a:pt x="1663318" y="0"/>
                </a:lnTo>
              </a:path>
            </a:pathLst>
          </a:custGeom>
          <a:ln w="6350">
            <a:solidFill>
              <a:srgbClr val="7E7E7E"/>
            </a:solidFill>
          </a:ln>
        </p:spPr>
        <p:txBody>
          <a:bodyPr wrap="square" lIns="0" tIns="0" rIns="0" bIns="0" rtlCol="0"/>
          <a:lstStyle/>
          <a:p>
            <a:endParaRPr/>
          </a:p>
        </p:txBody>
      </p:sp>
      <p:pic>
        <p:nvPicPr>
          <p:cNvPr id="19" name="bg object 19"/>
          <p:cNvPicPr/>
          <p:nvPr/>
        </p:nvPicPr>
        <p:blipFill>
          <a:blip r:embed="rId4" cstate="print"/>
          <a:stretch>
            <a:fillRect/>
          </a:stretch>
        </p:blipFill>
        <p:spPr>
          <a:xfrm>
            <a:off x="3686555" y="6393179"/>
            <a:ext cx="1749552" cy="91440"/>
          </a:xfrm>
          <a:prstGeom prst="rect">
            <a:avLst/>
          </a:prstGeom>
        </p:spPr>
      </p:pic>
      <p:sp>
        <p:nvSpPr>
          <p:cNvPr id="20" name="bg object 20"/>
          <p:cNvSpPr/>
          <p:nvPr/>
        </p:nvSpPr>
        <p:spPr>
          <a:xfrm>
            <a:off x="3729481" y="6418364"/>
            <a:ext cx="1663700" cy="0"/>
          </a:xfrm>
          <a:custGeom>
            <a:avLst/>
            <a:gdLst/>
            <a:ahLst/>
            <a:cxnLst/>
            <a:rect l="l" t="t" r="r" b="b"/>
            <a:pathLst>
              <a:path w="1663700">
                <a:moveTo>
                  <a:pt x="0" y="0"/>
                </a:moveTo>
                <a:lnTo>
                  <a:pt x="1663318" y="0"/>
                </a:lnTo>
              </a:path>
            </a:pathLst>
          </a:custGeom>
          <a:ln w="6350">
            <a:solidFill>
              <a:srgbClr val="7E7E7E"/>
            </a:solidFill>
          </a:ln>
        </p:spPr>
        <p:txBody>
          <a:bodyPr wrap="square" lIns="0" tIns="0" rIns="0" bIns="0" rtlCol="0"/>
          <a:lstStyle/>
          <a:p>
            <a:endParaRPr/>
          </a:p>
        </p:txBody>
      </p:sp>
      <p:pic>
        <p:nvPicPr>
          <p:cNvPr id="21" name="bg object 21"/>
          <p:cNvPicPr/>
          <p:nvPr/>
        </p:nvPicPr>
        <p:blipFill>
          <a:blip r:embed="rId5" cstate="print"/>
          <a:stretch>
            <a:fillRect/>
          </a:stretch>
        </p:blipFill>
        <p:spPr>
          <a:xfrm>
            <a:off x="7933690" y="221030"/>
            <a:ext cx="989507" cy="586291"/>
          </a:xfrm>
          <a:prstGeom prst="rect">
            <a:avLst/>
          </a:prstGeom>
        </p:spPr>
      </p:pic>
      <p:sp>
        <p:nvSpPr>
          <p:cNvPr id="23" name="bg object 23"/>
          <p:cNvSpPr/>
          <p:nvPr/>
        </p:nvSpPr>
        <p:spPr>
          <a:xfrm>
            <a:off x="455612" y="1412811"/>
            <a:ext cx="8231505" cy="4519930"/>
          </a:xfrm>
          <a:custGeom>
            <a:avLst/>
            <a:gdLst/>
            <a:ahLst/>
            <a:cxnLst/>
            <a:rect l="l" t="t" r="r" b="b"/>
            <a:pathLst>
              <a:path w="8231505" h="4519930">
                <a:moveTo>
                  <a:pt x="8231124" y="0"/>
                </a:moveTo>
                <a:lnTo>
                  <a:pt x="0" y="0"/>
                </a:lnTo>
                <a:lnTo>
                  <a:pt x="0" y="4519676"/>
                </a:lnTo>
                <a:lnTo>
                  <a:pt x="8231124" y="4519676"/>
                </a:lnTo>
                <a:lnTo>
                  <a:pt x="8231124" y="0"/>
                </a:lnTo>
                <a:close/>
              </a:path>
            </a:pathLst>
          </a:custGeom>
          <a:solidFill>
            <a:srgbClr val="C0000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400" b="1" i="0">
                <a:solidFill>
                  <a:schemeClr val="bg1"/>
                </a:solidFill>
                <a:latin typeface="Cambria"/>
                <a:cs typeface="Cambria"/>
              </a:defRPr>
            </a:lvl1pPr>
          </a:lstStyle>
          <a:p>
            <a:endParaRPr/>
          </a:p>
        </p:txBody>
      </p:sp>
      <p:sp>
        <p:nvSpPr>
          <p:cNvPr id="3" name="Holder 3"/>
          <p:cNvSpPr>
            <a:spLocks noGrp="1"/>
          </p:cNvSpPr>
          <p:nvPr>
            <p:ph type="ftr" sz="quarter" idx="5"/>
          </p:nvPr>
        </p:nvSpPr>
        <p:spPr/>
        <p:txBody>
          <a:bodyPr lIns="0" tIns="0" rIns="0" bIns="0"/>
          <a:lstStyle>
            <a:lvl1pPr>
              <a:defRPr sz="1400" b="0" i="0">
                <a:solidFill>
                  <a:srgbClr val="7E7E7E"/>
                </a:solidFill>
                <a:latin typeface="Arial"/>
                <a:cs typeface="Arial"/>
              </a:defRPr>
            </a:lvl1pPr>
          </a:lstStyle>
          <a:p>
            <a:pPr marL="12700">
              <a:lnSpc>
                <a:spcPts val="1650"/>
              </a:lnSpc>
            </a:pPr>
            <a:r>
              <a:rPr dirty="0"/>
              <a:t>C</a:t>
            </a:r>
            <a:r>
              <a:rPr spc="95" dirty="0"/>
              <a:t> </a:t>
            </a:r>
            <a:r>
              <a:rPr dirty="0"/>
              <a:t>O</a:t>
            </a:r>
            <a:r>
              <a:rPr spc="100" dirty="0"/>
              <a:t> </a:t>
            </a:r>
            <a:r>
              <a:rPr dirty="0"/>
              <a:t>R</a:t>
            </a:r>
            <a:r>
              <a:rPr spc="95" dirty="0"/>
              <a:t> </a:t>
            </a:r>
            <a:r>
              <a:rPr dirty="0"/>
              <a:t>P</a:t>
            </a:r>
            <a:r>
              <a:rPr spc="100" dirty="0"/>
              <a:t> </a:t>
            </a:r>
            <a:r>
              <a:rPr dirty="0"/>
              <a:t>O</a:t>
            </a:r>
            <a:r>
              <a:rPr spc="100" dirty="0"/>
              <a:t> </a:t>
            </a:r>
            <a:r>
              <a:rPr dirty="0"/>
              <a:t>R</a:t>
            </a:r>
            <a:r>
              <a:rPr spc="95" dirty="0"/>
              <a:t> </a:t>
            </a:r>
            <a:r>
              <a:rPr dirty="0"/>
              <a:t>A T</a:t>
            </a:r>
            <a:r>
              <a:rPr spc="95" dirty="0"/>
              <a:t> </a:t>
            </a:r>
            <a:r>
              <a:rPr dirty="0"/>
              <a:t>E</a:t>
            </a:r>
          </a:p>
        </p:txBody>
      </p:sp>
      <p:sp>
        <p:nvSpPr>
          <p:cNvPr id="5" name="Holder 5"/>
          <p:cNvSpPr>
            <a:spLocks noGrp="1"/>
          </p:cNvSpPr>
          <p:nvPr>
            <p:ph type="sldNum" sz="quarter" idx="7"/>
          </p:nvPr>
        </p:nvSpPr>
        <p:spPr>
          <a:xfrm>
            <a:off x="6583680" y="6393179"/>
            <a:ext cx="2339517" cy="153888"/>
          </a:xfr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4" name="Holder 6">
            <a:extLst>
              <a:ext uri="{FF2B5EF4-FFF2-40B4-BE49-F238E27FC236}">
                <a16:creationId xmlns:a16="http://schemas.microsoft.com/office/drawing/2014/main" id="{9B4D0F41-25BA-4A29-B4B5-73B897C80E7C}"/>
              </a:ext>
            </a:extLst>
          </p:cNvPr>
          <p:cNvSpPr txBox="1">
            <a:spLocks/>
          </p:cNvSpPr>
          <p:nvPr userDrawn="1"/>
        </p:nvSpPr>
        <p:spPr>
          <a:xfrm>
            <a:off x="6583680" y="6595609"/>
            <a:ext cx="2339517" cy="153888"/>
          </a:xfrm>
          <a:prstGeom prst="rect">
            <a:avLst/>
          </a:prstGeom>
        </p:spPr>
        <p:txBody>
          <a:bodyPr wrap="square" lIns="0" tIns="0" rIns="0" bIns="0">
            <a:spAutoFit/>
          </a:bodyPr>
          <a:lstStyle>
            <a:defPPr>
              <a:defRPr lang="en-US"/>
            </a:defPPr>
            <a:lvl1pPr marL="0" algn="r" defTabSz="914400" rtl="0" eaLnBrk="1" latinLnBrk="0" hangingPunct="1">
              <a:defRPr sz="1000" kern="1200">
                <a:solidFill>
                  <a:schemeClr val="tx1">
                    <a:tint val="75000"/>
                  </a:schemeClr>
                </a:solidFill>
                <a:latin typeface="Open Sans"/>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Updated as of June 2021</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332025"/>
            <a:ext cx="9144000" cy="4371673"/>
          </a:xfrm>
          <a:prstGeom prst="rect">
            <a:avLst/>
          </a:prstGeom>
        </p:spPr>
      </p:pic>
      <p:sp>
        <p:nvSpPr>
          <p:cNvPr id="2" name="Holder 2"/>
          <p:cNvSpPr>
            <a:spLocks noGrp="1"/>
          </p:cNvSpPr>
          <p:nvPr>
            <p:ph type="ftr" sz="quarter" idx="5"/>
          </p:nvPr>
        </p:nvSpPr>
        <p:spPr/>
        <p:txBody>
          <a:bodyPr lIns="0" tIns="0" rIns="0" bIns="0"/>
          <a:lstStyle>
            <a:lvl1pPr>
              <a:defRPr sz="1400" b="0" i="0">
                <a:solidFill>
                  <a:srgbClr val="7E7E7E"/>
                </a:solidFill>
                <a:latin typeface="Arial"/>
                <a:cs typeface="Arial"/>
              </a:defRPr>
            </a:lvl1pPr>
          </a:lstStyle>
          <a:p>
            <a:pPr marL="12700">
              <a:lnSpc>
                <a:spcPts val="1650"/>
              </a:lnSpc>
            </a:pPr>
            <a:r>
              <a:rPr dirty="0"/>
              <a:t>C</a:t>
            </a:r>
            <a:r>
              <a:rPr spc="95" dirty="0"/>
              <a:t> </a:t>
            </a:r>
            <a:r>
              <a:rPr dirty="0"/>
              <a:t>O</a:t>
            </a:r>
            <a:r>
              <a:rPr spc="100" dirty="0"/>
              <a:t> </a:t>
            </a:r>
            <a:r>
              <a:rPr dirty="0"/>
              <a:t>R</a:t>
            </a:r>
            <a:r>
              <a:rPr spc="95" dirty="0"/>
              <a:t> </a:t>
            </a:r>
            <a:r>
              <a:rPr dirty="0"/>
              <a:t>P</a:t>
            </a:r>
            <a:r>
              <a:rPr spc="100" dirty="0"/>
              <a:t> </a:t>
            </a:r>
            <a:r>
              <a:rPr dirty="0"/>
              <a:t>O</a:t>
            </a:r>
            <a:r>
              <a:rPr spc="100" dirty="0"/>
              <a:t> </a:t>
            </a:r>
            <a:r>
              <a:rPr dirty="0"/>
              <a:t>R</a:t>
            </a:r>
            <a:r>
              <a:rPr spc="95" dirty="0"/>
              <a:t> </a:t>
            </a:r>
            <a:r>
              <a:rPr dirty="0"/>
              <a:t>A T</a:t>
            </a:r>
            <a:r>
              <a:rPr spc="95" dirty="0"/>
              <a:t> </a:t>
            </a:r>
            <a:r>
              <a:rPr dirty="0"/>
              <a:t>E</a:t>
            </a:r>
          </a:p>
        </p:txBody>
      </p:sp>
      <p:sp>
        <p:nvSpPr>
          <p:cNvPr id="6" name="Holder 6">
            <a:extLst>
              <a:ext uri="{FF2B5EF4-FFF2-40B4-BE49-F238E27FC236}">
                <a16:creationId xmlns:a16="http://schemas.microsoft.com/office/drawing/2014/main" id="{533C5ED3-B67A-49DF-9866-7856FD2BD450}"/>
              </a:ext>
            </a:extLst>
          </p:cNvPr>
          <p:cNvSpPr>
            <a:spLocks noGrp="1"/>
          </p:cNvSpPr>
          <p:nvPr>
            <p:ph type="sldNum" sz="quarter" idx="7"/>
          </p:nvPr>
        </p:nvSpPr>
        <p:spPr>
          <a:xfrm>
            <a:off x="6583680" y="6595609"/>
            <a:ext cx="2339517" cy="153888"/>
          </a:xfrm>
          <a:prstGeom prst="rect">
            <a:avLst/>
          </a:prstGeom>
        </p:spPr>
        <p:txBody>
          <a:bodyPr wrap="square" lIns="0" tIns="0" rIns="0" bIns="0">
            <a:spAutoFit/>
          </a:bodyPr>
          <a:lstStyle>
            <a:lvl1pPr algn="r">
              <a:defRPr sz="1000">
                <a:solidFill>
                  <a:schemeClr val="tx1">
                    <a:tint val="75000"/>
                  </a:schemeClr>
                </a:solidFill>
                <a:latin typeface="Open Sans"/>
              </a:defRPr>
            </a:lvl1pPr>
          </a:lstStyle>
          <a:p>
            <a:r>
              <a:rPr lang="en-US"/>
              <a:t>Updated as of June 2021</a:t>
            </a:r>
            <a:endParaRPr lang="en-US" sz="1000" dirty="0"/>
          </a:p>
        </p:txBody>
      </p:sp>
      <p:sp>
        <p:nvSpPr>
          <p:cNvPr id="7" name="Holder 5">
            <a:extLst>
              <a:ext uri="{FF2B5EF4-FFF2-40B4-BE49-F238E27FC236}">
                <a16:creationId xmlns:a16="http://schemas.microsoft.com/office/drawing/2014/main" id="{574BF712-8947-4948-9CEC-56A533B05001}"/>
              </a:ext>
            </a:extLst>
          </p:cNvPr>
          <p:cNvSpPr txBox="1">
            <a:spLocks/>
          </p:cNvSpPr>
          <p:nvPr userDrawn="1"/>
        </p:nvSpPr>
        <p:spPr>
          <a:xfrm>
            <a:off x="6583680" y="6346566"/>
            <a:ext cx="2339517" cy="184666"/>
          </a:xfrm>
          <a:prstGeom prst="rect">
            <a:avLst/>
          </a:prstGeom>
        </p:spPr>
        <p:txBody>
          <a:bodyPr lIns="0" tIns="0" rIns="0" bIns="0"/>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200" smtClean="0">
                <a:latin typeface="Open Sans"/>
              </a:rPr>
              <a:pPr/>
              <a:t>‹#›</a:t>
            </a:fld>
            <a:endParaRPr lang="en-US" sz="1200" dirty="0">
              <a:latin typeface="Open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RPORATE">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2" y="1219200"/>
            <a:ext cx="8138160"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89859" y="76200"/>
            <a:ext cx="7570775" cy="868362"/>
          </a:xfrm>
        </p:spPr>
        <p:txBody>
          <a:bodyPr>
            <a:normAutofit/>
          </a:bodyPr>
          <a:lstStyle>
            <a:lvl1pPr>
              <a:defRPr sz="2800">
                <a:latin typeface="Arial" pitchFamily="34" charset="0"/>
                <a:cs typeface="Arial" pitchFamily="34" charset="0"/>
              </a:defRPr>
            </a:lvl1pPr>
          </a:lstStyle>
          <a:p>
            <a:r>
              <a:rPr lang="en-US" dirty="0"/>
              <a:t>Click to edit Master title style</a:t>
            </a:r>
          </a:p>
        </p:txBody>
      </p:sp>
      <p:sp>
        <p:nvSpPr>
          <p:cNvPr id="4" name="Holder 6">
            <a:extLst>
              <a:ext uri="{FF2B5EF4-FFF2-40B4-BE49-F238E27FC236}">
                <a16:creationId xmlns:a16="http://schemas.microsoft.com/office/drawing/2014/main" id="{CD134AE3-9402-4287-ABE1-223BD14767BA}"/>
              </a:ext>
            </a:extLst>
          </p:cNvPr>
          <p:cNvSpPr>
            <a:spLocks noGrp="1"/>
          </p:cNvSpPr>
          <p:nvPr>
            <p:ph type="sldNum" sz="quarter" idx="7"/>
          </p:nvPr>
        </p:nvSpPr>
        <p:spPr>
          <a:xfrm>
            <a:off x="6583680" y="6595609"/>
            <a:ext cx="2339517" cy="153888"/>
          </a:xfrm>
          <a:prstGeom prst="rect">
            <a:avLst/>
          </a:prstGeom>
        </p:spPr>
        <p:txBody>
          <a:bodyPr wrap="square" lIns="0" tIns="0" rIns="0" bIns="0">
            <a:spAutoFit/>
          </a:bodyPr>
          <a:lstStyle>
            <a:lvl1pPr algn="r">
              <a:defRPr sz="1000">
                <a:solidFill>
                  <a:schemeClr val="tx1">
                    <a:tint val="75000"/>
                  </a:schemeClr>
                </a:solidFill>
                <a:latin typeface="Open Sans"/>
              </a:defRPr>
            </a:lvl1pPr>
          </a:lstStyle>
          <a:p>
            <a:r>
              <a:rPr lang="en-US"/>
              <a:t>Updated as of June 2021</a:t>
            </a:r>
            <a:endParaRPr lang="en-US" sz="1000" dirty="0"/>
          </a:p>
        </p:txBody>
      </p:sp>
      <p:sp>
        <p:nvSpPr>
          <p:cNvPr id="5" name="Holder 2">
            <a:extLst>
              <a:ext uri="{FF2B5EF4-FFF2-40B4-BE49-F238E27FC236}">
                <a16:creationId xmlns:a16="http://schemas.microsoft.com/office/drawing/2014/main" id="{5CD33915-B57E-4661-BA2C-0CD3CD551BD1}"/>
              </a:ext>
            </a:extLst>
          </p:cNvPr>
          <p:cNvSpPr>
            <a:spLocks noGrp="1"/>
          </p:cNvSpPr>
          <p:nvPr>
            <p:ph type="ftr" sz="quarter" idx="5"/>
          </p:nvPr>
        </p:nvSpPr>
        <p:spPr>
          <a:xfrm>
            <a:off x="3724402" y="6463817"/>
            <a:ext cx="1649095" cy="224790"/>
          </a:xfrm>
        </p:spPr>
        <p:txBody>
          <a:bodyPr lIns="0" tIns="0" rIns="0" bIns="0"/>
          <a:lstStyle>
            <a:lvl1pPr>
              <a:defRPr sz="1400" b="0" i="0">
                <a:solidFill>
                  <a:srgbClr val="7E7E7E"/>
                </a:solidFill>
                <a:latin typeface="Arial"/>
                <a:cs typeface="Arial"/>
              </a:defRPr>
            </a:lvl1pPr>
          </a:lstStyle>
          <a:p>
            <a:pPr marL="12700">
              <a:lnSpc>
                <a:spcPts val="1650"/>
              </a:lnSpc>
            </a:pPr>
            <a:r>
              <a:rPr dirty="0"/>
              <a:t>C</a:t>
            </a:r>
            <a:r>
              <a:rPr spc="95" dirty="0"/>
              <a:t> </a:t>
            </a:r>
            <a:r>
              <a:rPr dirty="0"/>
              <a:t>O</a:t>
            </a:r>
            <a:r>
              <a:rPr spc="100" dirty="0"/>
              <a:t> </a:t>
            </a:r>
            <a:r>
              <a:rPr dirty="0"/>
              <a:t>R</a:t>
            </a:r>
            <a:r>
              <a:rPr spc="95" dirty="0"/>
              <a:t> </a:t>
            </a:r>
            <a:r>
              <a:rPr dirty="0"/>
              <a:t>P</a:t>
            </a:r>
            <a:r>
              <a:rPr spc="100" dirty="0"/>
              <a:t> </a:t>
            </a:r>
            <a:r>
              <a:rPr dirty="0"/>
              <a:t>O</a:t>
            </a:r>
            <a:r>
              <a:rPr spc="100" dirty="0"/>
              <a:t> </a:t>
            </a:r>
            <a:r>
              <a:rPr dirty="0"/>
              <a:t>R</a:t>
            </a:r>
            <a:r>
              <a:rPr spc="95" dirty="0"/>
              <a:t> </a:t>
            </a:r>
            <a:r>
              <a:rPr dirty="0"/>
              <a:t>A T</a:t>
            </a:r>
            <a:r>
              <a:rPr spc="95" dirty="0"/>
              <a:t> </a:t>
            </a:r>
            <a:r>
              <a:rPr dirty="0"/>
              <a:t>E</a:t>
            </a:r>
          </a:p>
        </p:txBody>
      </p:sp>
    </p:spTree>
    <p:extLst>
      <p:ext uri="{BB962C8B-B14F-4D97-AF65-F5344CB8AC3E}">
        <p14:creationId xmlns:p14="http://schemas.microsoft.com/office/powerpoint/2010/main" val="1568233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jp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0" y="974750"/>
            <a:ext cx="9144000" cy="168249"/>
          </a:xfrm>
          <a:prstGeom prst="rect">
            <a:avLst/>
          </a:prstGeom>
        </p:spPr>
      </p:pic>
      <p:pic>
        <p:nvPicPr>
          <p:cNvPr id="17" name="bg object 17"/>
          <p:cNvPicPr/>
          <p:nvPr/>
        </p:nvPicPr>
        <p:blipFill>
          <a:blip r:embed="rId9" cstate="print"/>
          <a:stretch>
            <a:fillRect/>
          </a:stretch>
        </p:blipFill>
        <p:spPr>
          <a:xfrm>
            <a:off x="3704828" y="6707123"/>
            <a:ext cx="1713007" cy="73152"/>
          </a:xfrm>
          <a:prstGeom prst="rect">
            <a:avLst/>
          </a:prstGeom>
        </p:spPr>
      </p:pic>
      <p:sp>
        <p:nvSpPr>
          <p:cNvPr id="18" name="bg object 18"/>
          <p:cNvSpPr/>
          <p:nvPr/>
        </p:nvSpPr>
        <p:spPr>
          <a:xfrm>
            <a:off x="3729482" y="6723164"/>
            <a:ext cx="1663700" cy="0"/>
          </a:xfrm>
          <a:custGeom>
            <a:avLst/>
            <a:gdLst/>
            <a:ahLst/>
            <a:cxnLst/>
            <a:rect l="l" t="t" r="r" b="b"/>
            <a:pathLst>
              <a:path w="1663700">
                <a:moveTo>
                  <a:pt x="0" y="0"/>
                </a:moveTo>
                <a:lnTo>
                  <a:pt x="1663318" y="0"/>
                </a:lnTo>
              </a:path>
            </a:pathLst>
          </a:custGeom>
          <a:ln w="6350">
            <a:solidFill>
              <a:srgbClr val="7E7E7E"/>
            </a:solidFill>
          </a:ln>
        </p:spPr>
        <p:txBody>
          <a:bodyPr wrap="square" lIns="0" tIns="0" rIns="0" bIns="0" rtlCol="0"/>
          <a:lstStyle/>
          <a:p>
            <a:endParaRPr/>
          </a:p>
        </p:txBody>
      </p:sp>
      <p:pic>
        <p:nvPicPr>
          <p:cNvPr id="19" name="bg object 19"/>
          <p:cNvPicPr/>
          <p:nvPr/>
        </p:nvPicPr>
        <p:blipFill>
          <a:blip r:embed="rId10" cstate="print"/>
          <a:stretch>
            <a:fillRect/>
          </a:stretch>
        </p:blipFill>
        <p:spPr>
          <a:xfrm>
            <a:off x="3686555" y="6393179"/>
            <a:ext cx="1749552" cy="91440"/>
          </a:xfrm>
          <a:prstGeom prst="rect">
            <a:avLst/>
          </a:prstGeom>
        </p:spPr>
      </p:pic>
      <p:sp>
        <p:nvSpPr>
          <p:cNvPr id="20" name="bg object 20"/>
          <p:cNvSpPr/>
          <p:nvPr/>
        </p:nvSpPr>
        <p:spPr>
          <a:xfrm>
            <a:off x="3729481" y="6418364"/>
            <a:ext cx="1663700" cy="0"/>
          </a:xfrm>
          <a:custGeom>
            <a:avLst/>
            <a:gdLst/>
            <a:ahLst/>
            <a:cxnLst/>
            <a:rect l="l" t="t" r="r" b="b"/>
            <a:pathLst>
              <a:path w="1663700">
                <a:moveTo>
                  <a:pt x="0" y="0"/>
                </a:moveTo>
                <a:lnTo>
                  <a:pt x="1663318" y="0"/>
                </a:lnTo>
              </a:path>
            </a:pathLst>
          </a:custGeom>
          <a:ln w="6350">
            <a:solidFill>
              <a:srgbClr val="7E7E7E"/>
            </a:solidFill>
          </a:ln>
        </p:spPr>
        <p:txBody>
          <a:bodyPr wrap="square" lIns="0" tIns="0" rIns="0" bIns="0" rtlCol="0"/>
          <a:lstStyle/>
          <a:p>
            <a:endParaRPr/>
          </a:p>
        </p:txBody>
      </p:sp>
      <p:pic>
        <p:nvPicPr>
          <p:cNvPr id="21" name="bg object 21"/>
          <p:cNvPicPr/>
          <p:nvPr/>
        </p:nvPicPr>
        <p:blipFill>
          <a:blip r:embed="rId11" cstate="print"/>
          <a:stretch>
            <a:fillRect/>
          </a:stretch>
        </p:blipFill>
        <p:spPr>
          <a:xfrm>
            <a:off x="7933690" y="221030"/>
            <a:ext cx="989507" cy="586291"/>
          </a:xfrm>
          <a:prstGeom prst="rect">
            <a:avLst/>
          </a:prstGeom>
        </p:spPr>
      </p:pic>
      <p:sp>
        <p:nvSpPr>
          <p:cNvPr id="2" name="Holder 2"/>
          <p:cNvSpPr>
            <a:spLocks noGrp="1"/>
          </p:cNvSpPr>
          <p:nvPr>
            <p:ph type="title"/>
          </p:nvPr>
        </p:nvSpPr>
        <p:spPr>
          <a:xfrm>
            <a:off x="864209" y="3287395"/>
            <a:ext cx="7415580" cy="756920"/>
          </a:xfrm>
          <a:prstGeom prst="rect">
            <a:avLst/>
          </a:prstGeom>
        </p:spPr>
        <p:txBody>
          <a:bodyPr wrap="square" lIns="0" tIns="0" rIns="0" bIns="0">
            <a:spAutoFit/>
          </a:bodyPr>
          <a:lstStyle>
            <a:lvl1pPr>
              <a:defRPr sz="2400" b="1" i="0">
                <a:solidFill>
                  <a:schemeClr val="bg1"/>
                </a:solidFill>
                <a:latin typeface="Cambria"/>
                <a:cs typeface="Cambria"/>
              </a:defRPr>
            </a:lvl1pPr>
          </a:lstStyle>
          <a:p>
            <a:endParaRPr/>
          </a:p>
        </p:txBody>
      </p:sp>
      <p:sp>
        <p:nvSpPr>
          <p:cNvPr id="3" name="Holder 3"/>
          <p:cNvSpPr>
            <a:spLocks noGrp="1"/>
          </p:cNvSpPr>
          <p:nvPr>
            <p:ph type="body" idx="1"/>
          </p:nvPr>
        </p:nvSpPr>
        <p:spPr>
          <a:xfrm>
            <a:off x="519963" y="1208277"/>
            <a:ext cx="8104073" cy="1885950"/>
          </a:xfrm>
          <a:prstGeom prst="rect">
            <a:avLst/>
          </a:prstGeom>
        </p:spPr>
        <p:txBody>
          <a:bodyPr wrap="square" lIns="0" tIns="0" rIns="0" bIns="0">
            <a:spAutoFit/>
          </a:bodyPr>
          <a:lstStyle>
            <a:lvl1pPr>
              <a:defRPr sz="2000" b="1" i="0">
                <a:solidFill>
                  <a:srgbClr val="C00000"/>
                </a:solidFill>
                <a:latin typeface="Cambria"/>
                <a:cs typeface="Cambria"/>
              </a:defRPr>
            </a:lvl1pPr>
          </a:lstStyle>
          <a:p>
            <a:endParaRPr/>
          </a:p>
        </p:txBody>
      </p:sp>
      <p:sp>
        <p:nvSpPr>
          <p:cNvPr id="4" name="Holder 4"/>
          <p:cNvSpPr>
            <a:spLocks noGrp="1"/>
          </p:cNvSpPr>
          <p:nvPr>
            <p:ph type="ftr" sz="quarter" idx="5"/>
          </p:nvPr>
        </p:nvSpPr>
        <p:spPr>
          <a:xfrm>
            <a:off x="3724402" y="6463817"/>
            <a:ext cx="1649095" cy="224790"/>
          </a:xfrm>
          <a:prstGeom prst="rect">
            <a:avLst/>
          </a:prstGeom>
        </p:spPr>
        <p:txBody>
          <a:bodyPr wrap="square" lIns="0" tIns="0" rIns="0" bIns="0">
            <a:spAutoFit/>
          </a:bodyPr>
          <a:lstStyle>
            <a:lvl1pPr>
              <a:defRPr sz="1400" b="0" i="0">
                <a:solidFill>
                  <a:srgbClr val="7E7E7E"/>
                </a:solidFill>
                <a:latin typeface="Arial"/>
                <a:cs typeface="Arial"/>
              </a:defRPr>
            </a:lvl1pPr>
          </a:lstStyle>
          <a:p>
            <a:pPr marL="12700">
              <a:lnSpc>
                <a:spcPts val="1650"/>
              </a:lnSpc>
            </a:pPr>
            <a:r>
              <a:rPr dirty="0"/>
              <a:t>C</a:t>
            </a:r>
            <a:r>
              <a:rPr spc="95" dirty="0"/>
              <a:t> </a:t>
            </a:r>
            <a:r>
              <a:rPr dirty="0"/>
              <a:t>O</a:t>
            </a:r>
            <a:r>
              <a:rPr spc="100" dirty="0"/>
              <a:t> </a:t>
            </a:r>
            <a:r>
              <a:rPr dirty="0"/>
              <a:t>R</a:t>
            </a:r>
            <a:r>
              <a:rPr spc="95" dirty="0"/>
              <a:t> </a:t>
            </a:r>
            <a:r>
              <a:rPr dirty="0"/>
              <a:t>P</a:t>
            </a:r>
            <a:r>
              <a:rPr spc="100" dirty="0"/>
              <a:t> </a:t>
            </a:r>
            <a:r>
              <a:rPr dirty="0"/>
              <a:t>O</a:t>
            </a:r>
            <a:r>
              <a:rPr spc="100" dirty="0"/>
              <a:t> </a:t>
            </a:r>
            <a:r>
              <a:rPr dirty="0"/>
              <a:t>R</a:t>
            </a:r>
            <a:r>
              <a:rPr spc="95" dirty="0"/>
              <a:t> </a:t>
            </a:r>
            <a:r>
              <a:rPr dirty="0"/>
              <a:t>A T</a:t>
            </a:r>
            <a:r>
              <a:rPr spc="95" dirty="0"/>
              <a:t> </a:t>
            </a:r>
            <a:r>
              <a:rPr dirty="0"/>
              <a:t>E</a:t>
            </a:r>
          </a:p>
        </p:txBody>
      </p:sp>
      <p:sp>
        <p:nvSpPr>
          <p:cNvPr id="6" name="Holder 6"/>
          <p:cNvSpPr>
            <a:spLocks noGrp="1"/>
          </p:cNvSpPr>
          <p:nvPr>
            <p:ph type="sldNum" sz="quarter" idx="7"/>
          </p:nvPr>
        </p:nvSpPr>
        <p:spPr>
          <a:xfrm>
            <a:off x="6583680" y="6595609"/>
            <a:ext cx="2339517" cy="153888"/>
          </a:xfrm>
          <a:prstGeom prst="rect">
            <a:avLst/>
          </a:prstGeom>
        </p:spPr>
        <p:txBody>
          <a:bodyPr wrap="square" lIns="0" tIns="0" rIns="0" bIns="0">
            <a:spAutoFit/>
          </a:bodyPr>
          <a:lstStyle>
            <a:lvl1pPr algn="r">
              <a:defRPr sz="1000">
                <a:solidFill>
                  <a:schemeClr val="tx1">
                    <a:tint val="75000"/>
                  </a:schemeClr>
                </a:solidFill>
                <a:latin typeface="Open Sans"/>
              </a:defRPr>
            </a:lvl1pPr>
          </a:lstStyle>
          <a:p>
            <a:r>
              <a:rPr lang="en-US" dirty="0"/>
              <a:t>Updated as of June 2021</a:t>
            </a:r>
            <a:endParaRPr lang="en-US" sz="1000" dirty="0"/>
          </a:p>
        </p:txBody>
      </p:sp>
      <p:sp>
        <p:nvSpPr>
          <p:cNvPr id="14" name="Holder 5">
            <a:extLst>
              <a:ext uri="{FF2B5EF4-FFF2-40B4-BE49-F238E27FC236}">
                <a16:creationId xmlns:a16="http://schemas.microsoft.com/office/drawing/2014/main" id="{072E2581-34CB-43A6-9E72-1957E2927EF5}"/>
              </a:ext>
            </a:extLst>
          </p:cNvPr>
          <p:cNvSpPr txBox="1">
            <a:spLocks/>
          </p:cNvSpPr>
          <p:nvPr userDrawn="1"/>
        </p:nvSpPr>
        <p:spPr>
          <a:xfrm>
            <a:off x="6583680" y="6346566"/>
            <a:ext cx="2339517" cy="184666"/>
          </a:xfrm>
          <a:prstGeom prst="rect">
            <a:avLst/>
          </a:prstGeom>
        </p:spPr>
        <p:txBody>
          <a:bodyPr lIns="0" tIns="0" rIns="0" bIns="0"/>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200" smtClean="0">
                <a:latin typeface="Open Sans"/>
              </a:rPr>
              <a:pPr/>
              <a:t>‹#›</a:t>
            </a:fld>
            <a:endParaRPr lang="en-US" sz="1200" dirty="0">
              <a:latin typeface="Open San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2" Type="http://schemas.openxmlformats.org/officeDocument/2006/relationships/hyperlink" Target="mailto:MTS_Risk_&amp;_Compliance@mts.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hyperlink" Target="mailto:mts_risk_and_compliance@mts.com" TargetMode="External"/><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jpeg"/><Relationship Id="rId10" Type="http://schemas.openxmlformats.org/officeDocument/2006/relationships/image" Target="../media/image22.svg"/><Relationship Id="rId4" Type="http://schemas.openxmlformats.org/officeDocument/2006/relationships/hyperlink" Target="https://alertline.com/" TargetMode="External"/><Relationship Id="rId9" Type="http://schemas.openxmlformats.org/officeDocument/2006/relationships/image" Target="../media/image21.png"/><Relationship Id="rId14" Type="http://schemas.openxmlformats.org/officeDocument/2006/relationships/image" Target="../media/image26.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87451" y="5023561"/>
            <a:ext cx="8104505" cy="702756"/>
          </a:xfrm>
          <a:prstGeom prst="rect">
            <a:avLst/>
          </a:prstGeom>
        </p:spPr>
        <p:txBody>
          <a:bodyPr vert="horz" wrap="square" lIns="0" tIns="12700" rIns="0" bIns="0" rtlCol="0">
            <a:spAutoFit/>
          </a:bodyPr>
          <a:lstStyle/>
          <a:p>
            <a:pPr marL="12700" algn="r">
              <a:lnSpc>
                <a:spcPct val="100000"/>
              </a:lnSpc>
              <a:spcBef>
                <a:spcPts val="100"/>
              </a:spcBef>
            </a:pPr>
            <a:r>
              <a:rPr lang="en-US" sz="2400" spc="-5" dirty="0">
                <a:solidFill>
                  <a:srgbClr val="CC1543"/>
                </a:solidFill>
                <a:latin typeface="Open Sans"/>
                <a:cs typeface="Cambria"/>
              </a:rPr>
              <a:t>Foreign Corrupt Practices Act (FCPA)</a:t>
            </a:r>
          </a:p>
          <a:p>
            <a:pPr marL="12700" algn="r">
              <a:lnSpc>
                <a:spcPct val="100000"/>
              </a:lnSpc>
              <a:spcBef>
                <a:spcPts val="100"/>
              </a:spcBef>
            </a:pPr>
            <a:r>
              <a:rPr lang="en-US" sz="2000" i="1" spc="-5" dirty="0">
                <a:solidFill>
                  <a:srgbClr val="CC1543"/>
                </a:solidFill>
                <a:latin typeface="Open Sans"/>
                <a:cs typeface="Cambria"/>
              </a:rPr>
              <a:t>General Training</a:t>
            </a:r>
            <a:endParaRPr sz="2000" i="1" dirty="0">
              <a:latin typeface="Open Sans"/>
              <a:cs typeface="Cambria"/>
            </a:endParaRPr>
          </a:p>
        </p:txBody>
      </p:sp>
      <p:sp>
        <p:nvSpPr>
          <p:cNvPr id="5" name="Holder 6">
            <a:extLst>
              <a:ext uri="{FF2B5EF4-FFF2-40B4-BE49-F238E27FC236}">
                <a16:creationId xmlns:a16="http://schemas.microsoft.com/office/drawing/2014/main" id="{4E4BFDD3-5CC5-427D-9779-D40CBE543DA8}"/>
              </a:ext>
            </a:extLst>
          </p:cNvPr>
          <p:cNvSpPr>
            <a:spLocks noGrp="1"/>
          </p:cNvSpPr>
          <p:nvPr>
            <p:ph type="sldNum" sz="quarter" idx="7"/>
          </p:nvPr>
        </p:nvSpPr>
        <p:spPr>
          <a:xfrm>
            <a:off x="6583680" y="6595609"/>
            <a:ext cx="2339517" cy="153888"/>
          </a:xfrm>
          <a:prstGeom prst="rect">
            <a:avLst/>
          </a:prstGeom>
        </p:spPr>
        <p:txBody>
          <a:bodyPr wrap="square" lIns="0" tIns="0" rIns="0" bIns="0">
            <a:spAutoFit/>
          </a:bodyPr>
          <a:lstStyle>
            <a:lvl1pPr algn="r">
              <a:defRPr sz="1000">
                <a:solidFill>
                  <a:schemeClr val="tx1">
                    <a:tint val="75000"/>
                  </a:schemeClr>
                </a:solidFill>
                <a:latin typeface="Open Sans"/>
              </a:defRPr>
            </a:lvl1pPr>
          </a:lstStyle>
          <a:p>
            <a:r>
              <a:rPr lang="en-US" dirty="0"/>
              <a:t>Updated as of June 2021</a:t>
            </a:r>
            <a:endParaRPr lang="en-US"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10945" y="3816006"/>
            <a:ext cx="7924038" cy="2130425"/>
          </a:xfrm>
          <a:prstGeom prst="rect">
            <a:avLst/>
          </a:prstGeom>
        </p:spPr>
      </p:pic>
      <p:pic>
        <p:nvPicPr>
          <p:cNvPr id="3" name="object 3"/>
          <p:cNvPicPr/>
          <p:nvPr/>
        </p:nvPicPr>
        <p:blipFill>
          <a:blip r:embed="rId3" cstate="print"/>
          <a:stretch>
            <a:fillRect/>
          </a:stretch>
        </p:blipFill>
        <p:spPr>
          <a:xfrm>
            <a:off x="710945" y="1366900"/>
            <a:ext cx="7924038" cy="2130425"/>
          </a:xfrm>
          <a:prstGeom prst="rect">
            <a:avLst/>
          </a:prstGeom>
        </p:spPr>
      </p:pic>
      <p:sp>
        <p:nvSpPr>
          <p:cNvPr id="4" name="object 4"/>
          <p:cNvSpPr txBox="1"/>
          <p:nvPr/>
        </p:nvSpPr>
        <p:spPr>
          <a:xfrm>
            <a:off x="710945" y="1366900"/>
            <a:ext cx="7924165" cy="1809470"/>
          </a:xfrm>
          <a:prstGeom prst="rect">
            <a:avLst/>
          </a:prstGeom>
          <a:ln w="9525">
            <a:solidFill>
              <a:srgbClr val="A4A4A4"/>
            </a:solidFill>
          </a:ln>
        </p:spPr>
        <p:txBody>
          <a:bodyPr vert="horz" wrap="square" lIns="0" tIns="3810" rIns="0" bIns="0" rtlCol="0">
            <a:spAutoFit/>
          </a:bodyPr>
          <a:lstStyle/>
          <a:p>
            <a:pPr>
              <a:lnSpc>
                <a:spcPct val="100000"/>
              </a:lnSpc>
              <a:spcBef>
                <a:spcPts val="30"/>
              </a:spcBef>
            </a:pPr>
            <a:endParaRPr sz="1800" dirty="0">
              <a:latin typeface="Times New Roman"/>
              <a:cs typeface="Times New Roman"/>
            </a:endParaRPr>
          </a:p>
          <a:p>
            <a:pPr marL="3319779" marR="62865">
              <a:lnSpc>
                <a:spcPct val="100000"/>
              </a:lnSpc>
              <a:spcBef>
                <a:spcPts val="5"/>
              </a:spcBef>
            </a:pPr>
            <a:r>
              <a:rPr sz="1600" spc="-15" dirty="0">
                <a:solidFill>
                  <a:srgbClr val="CC1543"/>
                </a:solidFill>
                <a:latin typeface="Open Sans"/>
                <a:cs typeface="Cambria"/>
              </a:rPr>
              <a:t>Rule:</a:t>
            </a:r>
            <a:r>
              <a:rPr sz="1600" spc="5" dirty="0">
                <a:solidFill>
                  <a:srgbClr val="CC1543"/>
                </a:solidFill>
                <a:latin typeface="Open Sans"/>
                <a:cs typeface="Cambria"/>
              </a:rPr>
              <a:t> </a:t>
            </a:r>
            <a:r>
              <a:rPr sz="1600" spc="-5" dirty="0">
                <a:latin typeface="Open Sans"/>
                <a:cs typeface="Cambria"/>
              </a:rPr>
              <a:t>Requires</a:t>
            </a:r>
            <a:r>
              <a:rPr sz="1600" spc="10" dirty="0">
                <a:latin typeface="Open Sans"/>
                <a:cs typeface="Cambria"/>
              </a:rPr>
              <a:t> </a:t>
            </a:r>
            <a:r>
              <a:rPr sz="1600" spc="-5" dirty="0">
                <a:latin typeface="Open Sans"/>
                <a:cs typeface="Cambria"/>
              </a:rPr>
              <a:t>individuals</a:t>
            </a:r>
            <a:r>
              <a:rPr sz="1600" spc="35" dirty="0">
                <a:latin typeface="Open Sans"/>
                <a:cs typeface="Cambria"/>
              </a:rPr>
              <a:t> </a:t>
            </a:r>
            <a:r>
              <a:rPr sz="1600" spc="-10" dirty="0">
                <a:latin typeface="Open Sans"/>
                <a:cs typeface="Cambria"/>
              </a:rPr>
              <a:t>and</a:t>
            </a:r>
            <a:r>
              <a:rPr sz="1600" spc="5" dirty="0">
                <a:latin typeface="Open Sans"/>
                <a:cs typeface="Cambria"/>
              </a:rPr>
              <a:t> </a:t>
            </a:r>
            <a:r>
              <a:rPr sz="1600" spc="-5" dirty="0">
                <a:latin typeface="Open Sans"/>
                <a:cs typeface="Cambria"/>
              </a:rPr>
              <a:t>businesses</a:t>
            </a:r>
            <a:r>
              <a:rPr sz="1600" spc="10" dirty="0">
                <a:latin typeface="Open Sans"/>
                <a:cs typeface="Cambria"/>
              </a:rPr>
              <a:t> </a:t>
            </a:r>
            <a:r>
              <a:rPr sz="1600" spc="-5" dirty="0">
                <a:latin typeface="Open Sans"/>
                <a:cs typeface="Cambria"/>
              </a:rPr>
              <a:t>to</a:t>
            </a:r>
            <a:r>
              <a:rPr sz="1600" dirty="0">
                <a:latin typeface="Open Sans"/>
                <a:cs typeface="Cambria"/>
              </a:rPr>
              <a:t> </a:t>
            </a:r>
            <a:r>
              <a:rPr sz="1600" spc="-10" dirty="0">
                <a:latin typeface="Open Sans"/>
                <a:cs typeface="Cambria"/>
              </a:rPr>
              <a:t>keep </a:t>
            </a:r>
            <a:r>
              <a:rPr sz="1600" spc="-5" dirty="0">
                <a:latin typeface="Open Sans"/>
                <a:cs typeface="Cambria"/>
              </a:rPr>
              <a:t> accurate</a:t>
            </a:r>
            <a:r>
              <a:rPr sz="1600" spc="10" dirty="0">
                <a:latin typeface="Open Sans"/>
                <a:cs typeface="Cambria"/>
              </a:rPr>
              <a:t> </a:t>
            </a:r>
            <a:r>
              <a:rPr sz="1600" spc="-10" dirty="0">
                <a:latin typeface="Open Sans"/>
                <a:cs typeface="Cambria"/>
              </a:rPr>
              <a:t>and</a:t>
            </a:r>
            <a:r>
              <a:rPr sz="1600" spc="5" dirty="0">
                <a:latin typeface="Open Sans"/>
                <a:cs typeface="Cambria"/>
              </a:rPr>
              <a:t> </a:t>
            </a:r>
            <a:r>
              <a:rPr sz="1600" spc="-5" dirty="0">
                <a:latin typeface="Open Sans"/>
                <a:cs typeface="Cambria"/>
              </a:rPr>
              <a:t>complete</a:t>
            </a:r>
            <a:r>
              <a:rPr sz="1600" dirty="0">
                <a:latin typeface="Open Sans"/>
                <a:cs typeface="Cambria"/>
              </a:rPr>
              <a:t> </a:t>
            </a:r>
            <a:r>
              <a:rPr sz="1600" spc="-5" dirty="0">
                <a:latin typeface="Open Sans"/>
                <a:cs typeface="Cambria"/>
              </a:rPr>
              <a:t>records</a:t>
            </a:r>
            <a:r>
              <a:rPr sz="1600" spc="-10" dirty="0">
                <a:latin typeface="Open Sans"/>
                <a:cs typeface="Cambria"/>
              </a:rPr>
              <a:t> </a:t>
            </a:r>
            <a:r>
              <a:rPr sz="1600" spc="-5" dirty="0">
                <a:latin typeface="Open Sans"/>
                <a:cs typeface="Cambria"/>
              </a:rPr>
              <a:t>of</a:t>
            </a:r>
            <a:r>
              <a:rPr sz="1600" spc="10" dirty="0">
                <a:latin typeface="Open Sans"/>
                <a:cs typeface="Cambria"/>
              </a:rPr>
              <a:t> </a:t>
            </a:r>
            <a:r>
              <a:rPr sz="1600" spc="-10" dirty="0">
                <a:latin typeface="Open Sans"/>
                <a:cs typeface="Cambria"/>
              </a:rPr>
              <a:t>the</a:t>
            </a:r>
            <a:r>
              <a:rPr sz="1600" dirty="0">
                <a:latin typeface="Open Sans"/>
                <a:cs typeface="Cambria"/>
              </a:rPr>
              <a:t> </a:t>
            </a:r>
            <a:r>
              <a:rPr sz="1600" spc="-10" dirty="0">
                <a:latin typeface="Open Sans"/>
                <a:cs typeface="Cambria"/>
              </a:rPr>
              <a:t>transactions</a:t>
            </a:r>
            <a:r>
              <a:rPr sz="1600" spc="15" dirty="0">
                <a:latin typeface="Open Sans"/>
                <a:cs typeface="Cambria"/>
              </a:rPr>
              <a:t> </a:t>
            </a:r>
            <a:r>
              <a:rPr sz="1600" spc="-5" dirty="0">
                <a:latin typeface="Open Sans"/>
                <a:cs typeface="Cambria"/>
              </a:rPr>
              <a:t>in </a:t>
            </a:r>
            <a:r>
              <a:rPr sz="1600" spc="-335" dirty="0">
                <a:latin typeface="Open Sans"/>
                <a:cs typeface="Cambria"/>
              </a:rPr>
              <a:t> </a:t>
            </a:r>
            <a:r>
              <a:rPr sz="1600" spc="-5" dirty="0">
                <a:latin typeface="Open Sans"/>
                <a:cs typeface="Cambria"/>
              </a:rPr>
              <a:t>which</a:t>
            </a:r>
            <a:r>
              <a:rPr sz="1600" spc="10" dirty="0">
                <a:latin typeface="Open Sans"/>
                <a:cs typeface="Cambria"/>
              </a:rPr>
              <a:t> </a:t>
            </a:r>
            <a:r>
              <a:rPr sz="1600" spc="-5" dirty="0">
                <a:latin typeface="Open Sans"/>
                <a:cs typeface="Cambria"/>
              </a:rPr>
              <a:t>they</a:t>
            </a:r>
            <a:r>
              <a:rPr sz="1600" spc="5" dirty="0">
                <a:latin typeface="Open Sans"/>
                <a:cs typeface="Cambria"/>
              </a:rPr>
              <a:t> </a:t>
            </a:r>
            <a:r>
              <a:rPr sz="1600" spc="-5" dirty="0">
                <a:latin typeface="Open Sans"/>
                <a:cs typeface="Cambria"/>
              </a:rPr>
              <a:t>engage</a:t>
            </a:r>
            <a:r>
              <a:rPr lang="en-US" sz="1600" spc="-5" dirty="0">
                <a:latin typeface="Open Sans"/>
                <a:cs typeface="Cambria"/>
              </a:rPr>
              <a:t>.</a:t>
            </a:r>
            <a:endParaRPr sz="1600" dirty="0">
              <a:latin typeface="Open Sans"/>
              <a:cs typeface="Cambria"/>
            </a:endParaRPr>
          </a:p>
          <a:p>
            <a:pPr marL="3319779" marR="143510">
              <a:lnSpc>
                <a:spcPct val="100000"/>
              </a:lnSpc>
              <a:spcBef>
                <a:spcPts val="385"/>
              </a:spcBef>
            </a:pPr>
            <a:r>
              <a:rPr sz="1600" spc="-75" dirty="0">
                <a:solidFill>
                  <a:srgbClr val="CC1543"/>
                </a:solidFill>
                <a:latin typeface="Open Sans"/>
                <a:cs typeface="Cambria"/>
              </a:rPr>
              <a:t>To</a:t>
            </a:r>
            <a:r>
              <a:rPr sz="1600" spc="-70" dirty="0">
                <a:solidFill>
                  <a:srgbClr val="CC1543"/>
                </a:solidFill>
                <a:latin typeface="Open Sans"/>
                <a:cs typeface="Cambria"/>
              </a:rPr>
              <a:t> </a:t>
            </a:r>
            <a:r>
              <a:rPr sz="1600" spc="-15" dirty="0">
                <a:solidFill>
                  <a:srgbClr val="CC1543"/>
                </a:solidFill>
                <a:latin typeface="Open Sans"/>
                <a:cs typeface="Cambria"/>
              </a:rPr>
              <a:t>Comply:</a:t>
            </a:r>
            <a:r>
              <a:rPr sz="1600" spc="-10" dirty="0">
                <a:solidFill>
                  <a:srgbClr val="CC1543"/>
                </a:solidFill>
                <a:latin typeface="Open Sans"/>
                <a:cs typeface="Cambria"/>
              </a:rPr>
              <a:t> </a:t>
            </a:r>
            <a:r>
              <a:rPr sz="1600" spc="-10" dirty="0">
                <a:latin typeface="Open Sans"/>
                <a:cs typeface="Cambria"/>
              </a:rPr>
              <a:t>MTS must </a:t>
            </a:r>
            <a:r>
              <a:rPr sz="1600" spc="-5" dirty="0">
                <a:latin typeface="Open Sans"/>
                <a:cs typeface="Cambria"/>
              </a:rPr>
              <a:t>maintain books </a:t>
            </a:r>
            <a:r>
              <a:rPr sz="1600" spc="-10" dirty="0">
                <a:latin typeface="Open Sans"/>
                <a:cs typeface="Cambria"/>
              </a:rPr>
              <a:t>and </a:t>
            </a:r>
            <a:r>
              <a:rPr sz="1600" spc="-5" dirty="0">
                <a:latin typeface="Open Sans"/>
                <a:cs typeface="Cambria"/>
              </a:rPr>
              <a:t>records </a:t>
            </a:r>
            <a:r>
              <a:rPr sz="1600" spc="-340" dirty="0">
                <a:latin typeface="Open Sans"/>
                <a:cs typeface="Cambria"/>
              </a:rPr>
              <a:t> </a:t>
            </a:r>
            <a:r>
              <a:rPr sz="1600" spc="-10" dirty="0">
                <a:latin typeface="Open Sans"/>
                <a:cs typeface="Cambria"/>
              </a:rPr>
              <a:t>that</a:t>
            </a:r>
            <a:r>
              <a:rPr sz="1600" dirty="0">
                <a:latin typeface="Open Sans"/>
                <a:cs typeface="Cambria"/>
              </a:rPr>
              <a:t> </a:t>
            </a:r>
            <a:r>
              <a:rPr sz="1600" spc="-5" dirty="0">
                <a:latin typeface="Open Sans"/>
                <a:cs typeface="Cambria"/>
              </a:rPr>
              <a:t>accurately</a:t>
            </a:r>
            <a:r>
              <a:rPr sz="1600" spc="15" dirty="0">
                <a:latin typeface="Open Sans"/>
                <a:cs typeface="Cambria"/>
              </a:rPr>
              <a:t> </a:t>
            </a:r>
            <a:r>
              <a:rPr sz="1600" spc="-5" dirty="0">
                <a:latin typeface="Open Sans"/>
                <a:cs typeface="Cambria"/>
              </a:rPr>
              <a:t>reflect</a:t>
            </a:r>
            <a:r>
              <a:rPr sz="1600" spc="5" dirty="0">
                <a:latin typeface="Open Sans"/>
                <a:cs typeface="Cambria"/>
              </a:rPr>
              <a:t> </a:t>
            </a:r>
            <a:r>
              <a:rPr sz="1600" spc="-10" dirty="0">
                <a:latin typeface="Open Sans"/>
                <a:cs typeface="Cambria"/>
              </a:rPr>
              <a:t>the</a:t>
            </a:r>
            <a:r>
              <a:rPr sz="1600" spc="-5" dirty="0">
                <a:latin typeface="Open Sans"/>
                <a:cs typeface="Cambria"/>
              </a:rPr>
              <a:t> </a:t>
            </a:r>
            <a:r>
              <a:rPr sz="1600" spc="-10" dirty="0">
                <a:latin typeface="Open Sans"/>
                <a:cs typeface="Cambria"/>
              </a:rPr>
              <a:t>transactions</a:t>
            </a:r>
            <a:r>
              <a:rPr sz="1600" spc="15" dirty="0">
                <a:latin typeface="Open Sans"/>
                <a:cs typeface="Cambria"/>
              </a:rPr>
              <a:t> </a:t>
            </a:r>
            <a:r>
              <a:rPr sz="1600" spc="-5" dirty="0">
                <a:latin typeface="Open Sans"/>
                <a:cs typeface="Cambria"/>
              </a:rPr>
              <a:t>of </a:t>
            </a:r>
            <a:r>
              <a:rPr sz="1600" spc="-10" dirty="0">
                <a:latin typeface="Open Sans"/>
                <a:cs typeface="Cambria"/>
              </a:rPr>
              <a:t>the </a:t>
            </a:r>
            <a:r>
              <a:rPr sz="1600" spc="-5" dirty="0">
                <a:latin typeface="Open Sans"/>
                <a:cs typeface="Cambria"/>
              </a:rPr>
              <a:t> corporation</a:t>
            </a:r>
            <a:r>
              <a:rPr lang="en-US" sz="1600" spc="-5" dirty="0">
                <a:latin typeface="Open Sans"/>
                <a:cs typeface="Cambria"/>
              </a:rPr>
              <a:t>.</a:t>
            </a:r>
            <a:endParaRPr sz="1600" dirty="0">
              <a:latin typeface="Open Sans"/>
              <a:cs typeface="Cambria"/>
            </a:endParaRPr>
          </a:p>
        </p:txBody>
      </p:sp>
      <p:sp>
        <p:nvSpPr>
          <p:cNvPr id="5" name="object 5"/>
          <p:cNvSpPr txBox="1"/>
          <p:nvPr/>
        </p:nvSpPr>
        <p:spPr>
          <a:xfrm>
            <a:off x="710945" y="3816006"/>
            <a:ext cx="7924165" cy="1784463"/>
          </a:xfrm>
          <a:prstGeom prst="rect">
            <a:avLst/>
          </a:prstGeom>
          <a:ln w="9525">
            <a:solidFill>
              <a:srgbClr val="A4A4A4"/>
            </a:solidFill>
          </a:ln>
        </p:spPr>
        <p:txBody>
          <a:bodyPr vert="horz" wrap="square" lIns="0" tIns="6985" rIns="0" bIns="0" rtlCol="0">
            <a:spAutoFit/>
          </a:bodyPr>
          <a:lstStyle/>
          <a:p>
            <a:pPr>
              <a:lnSpc>
                <a:spcPct val="100000"/>
              </a:lnSpc>
              <a:spcBef>
                <a:spcPts val="55"/>
              </a:spcBef>
            </a:pPr>
            <a:endParaRPr sz="2000" dirty="0">
              <a:latin typeface="Times New Roman"/>
              <a:cs typeface="Times New Roman"/>
            </a:endParaRPr>
          </a:p>
          <a:p>
            <a:pPr marL="265430" marR="3467735">
              <a:lnSpc>
                <a:spcPts val="1730"/>
              </a:lnSpc>
            </a:pPr>
            <a:r>
              <a:rPr sz="1600" spc="-15" dirty="0">
                <a:solidFill>
                  <a:srgbClr val="CC1543"/>
                </a:solidFill>
                <a:latin typeface="Open Sans"/>
                <a:cs typeface="Cambria"/>
              </a:rPr>
              <a:t>Rule:</a:t>
            </a:r>
            <a:r>
              <a:rPr sz="1600" spc="-10" dirty="0">
                <a:solidFill>
                  <a:srgbClr val="CC1543"/>
                </a:solidFill>
                <a:latin typeface="Open Sans"/>
                <a:cs typeface="Cambria"/>
              </a:rPr>
              <a:t> </a:t>
            </a:r>
            <a:r>
              <a:rPr sz="1600" spc="-5" dirty="0">
                <a:latin typeface="Open Sans"/>
                <a:cs typeface="Cambria"/>
              </a:rPr>
              <a:t>Prohibits</a:t>
            </a:r>
            <a:r>
              <a:rPr sz="1600" spc="10" dirty="0">
                <a:latin typeface="Open Sans"/>
                <a:cs typeface="Cambria"/>
              </a:rPr>
              <a:t> </a:t>
            </a:r>
            <a:r>
              <a:rPr sz="1600" spc="-5" dirty="0">
                <a:latin typeface="Open Sans"/>
                <a:cs typeface="Cambria"/>
              </a:rPr>
              <a:t>individuals</a:t>
            </a:r>
            <a:r>
              <a:rPr sz="1600" spc="40" dirty="0">
                <a:latin typeface="Open Sans"/>
                <a:cs typeface="Cambria"/>
              </a:rPr>
              <a:t> </a:t>
            </a:r>
            <a:r>
              <a:rPr sz="1600" spc="-10" dirty="0">
                <a:latin typeface="Open Sans"/>
                <a:cs typeface="Cambria"/>
              </a:rPr>
              <a:t>and </a:t>
            </a:r>
            <a:r>
              <a:rPr sz="1600" spc="-5" dirty="0">
                <a:latin typeface="Open Sans"/>
                <a:cs typeface="Cambria"/>
              </a:rPr>
              <a:t>businesses</a:t>
            </a:r>
            <a:r>
              <a:rPr sz="1600" dirty="0">
                <a:latin typeface="Open Sans"/>
                <a:cs typeface="Cambria"/>
              </a:rPr>
              <a:t> </a:t>
            </a:r>
            <a:r>
              <a:rPr sz="1600" spc="-10" dirty="0">
                <a:latin typeface="Open Sans"/>
                <a:cs typeface="Cambria"/>
              </a:rPr>
              <a:t>from </a:t>
            </a:r>
            <a:r>
              <a:rPr sz="1600" spc="-5" dirty="0">
                <a:latin typeface="Open Sans"/>
                <a:cs typeface="Cambria"/>
              </a:rPr>
              <a:t> </a:t>
            </a:r>
            <a:r>
              <a:rPr sz="1600" spc="-15" dirty="0">
                <a:latin typeface="Open Sans"/>
                <a:cs typeface="Cambria"/>
              </a:rPr>
              <a:t>knowingly</a:t>
            </a:r>
            <a:r>
              <a:rPr sz="1600" spc="10" dirty="0">
                <a:latin typeface="Open Sans"/>
                <a:cs typeface="Cambria"/>
              </a:rPr>
              <a:t> </a:t>
            </a:r>
            <a:r>
              <a:rPr sz="1600" spc="-10" dirty="0">
                <a:latin typeface="Open Sans"/>
                <a:cs typeface="Cambria"/>
              </a:rPr>
              <a:t>failing</a:t>
            </a:r>
            <a:r>
              <a:rPr sz="1600" spc="25" dirty="0">
                <a:latin typeface="Open Sans"/>
                <a:cs typeface="Cambria"/>
              </a:rPr>
              <a:t> </a:t>
            </a:r>
            <a:r>
              <a:rPr sz="1600" spc="-10" dirty="0">
                <a:latin typeface="Open Sans"/>
                <a:cs typeface="Cambria"/>
              </a:rPr>
              <a:t>to</a:t>
            </a:r>
            <a:r>
              <a:rPr sz="1600" spc="-20" dirty="0">
                <a:latin typeface="Open Sans"/>
                <a:cs typeface="Cambria"/>
              </a:rPr>
              <a:t> </a:t>
            </a:r>
            <a:r>
              <a:rPr sz="1600" spc="-5" dirty="0">
                <a:latin typeface="Open Sans"/>
                <a:cs typeface="Cambria"/>
              </a:rPr>
              <a:t>implement</a:t>
            </a:r>
            <a:r>
              <a:rPr sz="1600" dirty="0">
                <a:latin typeface="Open Sans"/>
                <a:cs typeface="Cambria"/>
              </a:rPr>
              <a:t> </a:t>
            </a:r>
            <a:r>
              <a:rPr sz="1600" spc="-5" dirty="0">
                <a:latin typeface="Open Sans"/>
                <a:cs typeface="Cambria"/>
              </a:rPr>
              <a:t>internal</a:t>
            </a:r>
            <a:r>
              <a:rPr sz="1600" dirty="0">
                <a:latin typeface="Open Sans"/>
                <a:cs typeface="Cambria"/>
              </a:rPr>
              <a:t> </a:t>
            </a:r>
            <a:r>
              <a:rPr sz="1600" spc="-10" dirty="0">
                <a:latin typeface="Open Sans"/>
                <a:cs typeface="Cambria"/>
              </a:rPr>
              <a:t>controls</a:t>
            </a:r>
            <a:r>
              <a:rPr lang="en-US" sz="1600" spc="-10" dirty="0">
                <a:latin typeface="Open Sans"/>
                <a:cs typeface="Cambria"/>
              </a:rPr>
              <a:t>.</a:t>
            </a:r>
            <a:endParaRPr sz="1600" dirty="0">
              <a:latin typeface="Open Sans"/>
              <a:cs typeface="Cambria"/>
            </a:endParaRPr>
          </a:p>
          <a:p>
            <a:pPr marL="265430" marR="3099435">
              <a:lnSpc>
                <a:spcPct val="100000"/>
              </a:lnSpc>
              <a:spcBef>
                <a:spcPts val="645"/>
              </a:spcBef>
            </a:pPr>
            <a:r>
              <a:rPr sz="1600" spc="-75" dirty="0">
                <a:solidFill>
                  <a:srgbClr val="CC1543"/>
                </a:solidFill>
                <a:latin typeface="Open Sans"/>
                <a:cs typeface="Cambria"/>
              </a:rPr>
              <a:t>To</a:t>
            </a:r>
            <a:r>
              <a:rPr sz="1600" dirty="0">
                <a:solidFill>
                  <a:srgbClr val="CC1543"/>
                </a:solidFill>
                <a:latin typeface="Open Sans"/>
                <a:cs typeface="Cambria"/>
              </a:rPr>
              <a:t> </a:t>
            </a:r>
            <a:r>
              <a:rPr sz="1600" spc="-15" dirty="0">
                <a:solidFill>
                  <a:srgbClr val="CC1543"/>
                </a:solidFill>
                <a:latin typeface="Open Sans"/>
                <a:cs typeface="Cambria"/>
              </a:rPr>
              <a:t>Comply:</a:t>
            </a:r>
            <a:r>
              <a:rPr sz="1600" spc="25" dirty="0">
                <a:solidFill>
                  <a:srgbClr val="CC1543"/>
                </a:solidFill>
                <a:latin typeface="Open Sans"/>
                <a:cs typeface="Cambria"/>
              </a:rPr>
              <a:t> </a:t>
            </a:r>
            <a:r>
              <a:rPr sz="1600" spc="-10" dirty="0">
                <a:latin typeface="Open Sans"/>
                <a:cs typeface="Cambria"/>
              </a:rPr>
              <a:t>MTS</a:t>
            </a:r>
            <a:r>
              <a:rPr sz="1600" dirty="0">
                <a:latin typeface="Open Sans"/>
                <a:cs typeface="Cambria"/>
              </a:rPr>
              <a:t> </a:t>
            </a:r>
            <a:r>
              <a:rPr sz="1600" spc="-10" dirty="0">
                <a:latin typeface="Open Sans"/>
                <a:cs typeface="Cambria"/>
              </a:rPr>
              <a:t>must</a:t>
            </a:r>
            <a:r>
              <a:rPr sz="1600" spc="10" dirty="0">
                <a:latin typeface="Open Sans"/>
                <a:cs typeface="Cambria"/>
              </a:rPr>
              <a:t> </a:t>
            </a:r>
            <a:r>
              <a:rPr sz="1600" spc="-5" dirty="0">
                <a:latin typeface="Open Sans"/>
                <a:cs typeface="Cambria"/>
              </a:rPr>
              <a:t>maintain</a:t>
            </a:r>
            <a:r>
              <a:rPr sz="1600" spc="15" dirty="0">
                <a:latin typeface="Open Sans"/>
                <a:cs typeface="Cambria"/>
              </a:rPr>
              <a:t> </a:t>
            </a:r>
            <a:r>
              <a:rPr sz="1600" spc="-5" dirty="0">
                <a:latin typeface="Open Sans"/>
                <a:cs typeface="Cambria"/>
              </a:rPr>
              <a:t>a</a:t>
            </a:r>
            <a:r>
              <a:rPr sz="1600" spc="15" dirty="0">
                <a:latin typeface="Open Sans"/>
                <a:cs typeface="Cambria"/>
              </a:rPr>
              <a:t> </a:t>
            </a:r>
            <a:r>
              <a:rPr sz="1600" spc="-10" dirty="0">
                <a:latin typeface="Open Sans"/>
                <a:cs typeface="Cambria"/>
              </a:rPr>
              <a:t>system</a:t>
            </a:r>
            <a:r>
              <a:rPr sz="1600" spc="10" dirty="0">
                <a:latin typeface="Open Sans"/>
                <a:cs typeface="Cambria"/>
              </a:rPr>
              <a:t> </a:t>
            </a:r>
            <a:r>
              <a:rPr sz="1600" spc="-5" dirty="0">
                <a:latin typeface="Open Sans"/>
                <a:cs typeface="Cambria"/>
              </a:rPr>
              <a:t>of</a:t>
            </a:r>
            <a:r>
              <a:rPr sz="1600" dirty="0">
                <a:latin typeface="Open Sans"/>
                <a:cs typeface="Cambria"/>
              </a:rPr>
              <a:t> </a:t>
            </a:r>
            <a:r>
              <a:rPr sz="1600" spc="-5" dirty="0">
                <a:latin typeface="Open Sans"/>
                <a:cs typeface="Cambria"/>
              </a:rPr>
              <a:t>internal </a:t>
            </a:r>
            <a:r>
              <a:rPr sz="1600" spc="-340" dirty="0">
                <a:latin typeface="Open Sans"/>
                <a:cs typeface="Cambria"/>
              </a:rPr>
              <a:t> </a:t>
            </a:r>
            <a:r>
              <a:rPr sz="1600" spc="-5" dirty="0">
                <a:latin typeface="Open Sans"/>
                <a:cs typeface="Cambria"/>
              </a:rPr>
              <a:t>accounting</a:t>
            </a:r>
            <a:r>
              <a:rPr sz="1600" spc="-15" dirty="0">
                <a:latin typeface="Open Sans"/>
                <a:cs typeface="Cambria"/>
              </a:rPr>
              <a:t> </a:t>
            </a:r>
            <a:r>
              <a:rPr sz="1600" spc="-10" dirty="0">
                <a:latin typeface="Open Sans"/>
                <a:cs typeface="Cambria"/>
              </a:rPr>
              <a:t>controls</a:t>
            </a:r>
            <a:r>
              <a:rPr sz="1600" spc="-5" dirty="0">
                <a:latin typeface="Open Sans"/>
                <a:cs typeface="Cambria"/>
              </a:rPr>
              <a:t> </a:t>
            </a:r>
            <a:r>
              <a:rPr sz="1600" spc="-10" dirty="0">
                <a:latin typeface="Open Sans"/>
                <a:cs typeface="Cambria"/>
              </a:rPr>
              <a:t>to</a:t>
            </a:r>
            <a:r>
              <a:rPr sz="1600" spc="-5" dirty="0">
                <a:latin typeface="Open Sans"/>
                <a:cs typeface="Cambria"/>
              </a:rPr>
              <a:t> </a:t>
            </a:r>
            <a:r>
              <a:rPr sz="1600" spc="-10" dirty="0">
                <a:latin typeface="Open Sans"/>
                <a:cs typeface="Cambria"/>
              </a:rPr>
              <a:t>ensure</a:t>
            </a:r>
            <a:r>
              <a:rPr sz="1600" dirty="0">
                <a:latin typeface="Open Sans"/>
                <a:cs typeface="Cambria"/>
              </a:rPr>
              <a:t> </a:t>
            </a:r>
            <a:r>
              <a:rPr sz="1600" spc="-10" dirty="0">
                <a:latin typeface="Open Sans"/>
                <a:cs typeface="Cambria"/>
              </a:rPr>
              <a:t>accurate</a:t>
            </a:r>
            <a:r>
              <a:rPr sz="1600" dirty="0">
                <a:latin typeface="Open Sans"/>
                <a:cs typeface="Cambria"/>
              </a:rPr>
              <a:t> </a:t>
            </a:r>
            <a:r>
              <a:rPr sz="1600" spc="-5" dirty="0">
                <a:latin typeface="Open Sans"/>
                <a:cs typeface="Cambria"/>
              </a:rPr>
              <a:t>reporting</a:t>
            </a:r>
            <a:r>
              <a:rPr sz="1600" spc="-20" dirty="0">
                <a:latin typeface="Open Sans"/>
                <a:cs typeface="Cambria"/>
              </a:rPr>
              <a:t> </a:t>
            </a:r>
            <a:r>
              <a:rPr sz="1600" spc="-5" dirty="0">
                <a:latin typeface="Open Sans"/>
                <a:cs typeface="Cambria"/>
              </a:rPr>
              <a:t>of </a:t>
            </a:r>
            <a:r>
              <a:rPr sz="1600" dirty="0">
                <a:latin typeface="Open Sans"/>
                <a:cs typeface="Cambria"/>
              </a:rPr>
              <a:t> </a:t>
            </a:r>
            <a:r>
              <a:rPr sz="1600" spc="-10" dirty="0">
                <a:latin typeface="Open Sans"/>
                <a:cs typeface="Cambria"/>
              </a:rPr>
              <a:t>transactions</a:t>
            </a:r>
            <a:r>
              <a:rPr sz="1600" dirty="0">
                <a:latin typeface="Open Sans"/>
                <a:cs typeface="Cambria"/>
              </a:rPr>
              <a:t> </a:t>
            </a:r>
            <a:r>
              <a:rPr sz="1600" spc="-10" dirty="0">
                <a:latin typeface="Open Sans"/>
                <a:cs typeface="Cambria"/>
              </a:rPr>
              <a:t>and</a:t>
            </a:r>
            <a:r>
              <a:rPr sz="1600" spc="5" dirty="0">
                <a:latin typeface="Open Sans"/>
                <a:cs typeface="Cambria"/>
              </a:rPr>
              <a:t> </a:t>
            </a:r>
            <a:r>
              <a:rPr sz="1600" spc="-10" dirty="0">
                <a:latin typeface="Open Sans"/>
                <a:cs typeface="Cambria"/>
              </a:rPr>
              <a:t>safeguarding</a:t>
            </a:r>
            <a:r>
              <a:rPr sz="1600" spc="35" dirty="0">
                <a:latin typeface="Open Sans"/>
                <a:cs typeface="Cambria"/>
              </a:rPr>
              <a:t> </a:t>
            </a:r>
            <a:r>
              <a:rPr sz="1600" spc="-5" dirty="0">
                <a:latin typeface="Open Sans"/>
                <a:cs typeface="Cambria"/>
              </a:rPr>
              <a:t>of</a:t>
            </a:r>
            <a:r>
              <a:rPr sz="1600" spc="10" dirty="0">
                <a:latin typeface="Open Sans"/>
                <a:cs typeface="Cambria"/>
              </a:rPr>
              <a:t> </a:t>
            </a:r>
            <a:r>
              <a:rPr sz="1600" spc="-10" dirty="0">
                <a:latin typeface="Open Sans"/>
                <a:cs typeface="Cambria"/>
              </a:rPr>
              <a:t>assets</a:t>
            </a:r>
            <a:r>
              <a:rPr lang="en-US" sz="1600" spc="-10" dirty="0">
                <a:latin typeface="Open Sans"/>
                <a:cs typeface="Cambria"/>
              </a:rPr>
              <a:t>.</a:t>
            </a:r>
            <a:endParaRPr sz="1600" dirty="0">
              <a:latin typeface="Open Sans"/>
              <a:cs typeface="Cambria"/>
            </a:endParaRPr>
          </a:p>
        </p:txBody>
      </p:sp>
      <p:grpSp>
        <p:nvGrpSpPr>
          <p:cNvPr id="6" name="object 6"/>
          <p:cNvGrpSpPr/>
          <p:nvPr/>
        </p:nvGrpSpPr>
        <p:grpSpPr>
          <a:xfrm>
            <a:off x="865924" y="1469707"/>
            <a:ext cx="2915920" cy="1915160"/>
            <a:chOff x="865924" y="1469707"/>
            <a:chExt cx="2915920" cy="1915160"/>
          </a:xfrm>
        </p:grpSpPr>
        <p:pic>
          <p:nvPicPr>
            <p:cNvPr id="7" name="object 7"/>
            <p:cNvPicPr/>
            <p:nvPr/>
          </p:nvPicPr>
          <p:blipFill>
            <a:blip r:embed="rId4" cstate="print"/>
            <a:stretch>
              <a:fillRect/>
            </a:stretch>
          </p:blipFill>
          <p:spPr>
            <a:xfrm>
              <a:off x="875449" y="1479168"/>
              <a:ext cx="2896743" cy="1895602"/>
            </a:xfrm>
            <a:prstGeom prst="rect">
              <a:avLst/>
            </a:prstGeom>
          </p:spPr>
        </p:pic>
        <p:sp>
          <p:nvSpPr>
            <p:cNvPr id="8" name="object 8"/>
            <p:cNvSpPr/>
            <p:nvPr/>
          </p:nvSpPr>
          <p:spPr>
            <a:xfrm>
              <a:off x="870686" y="1474469"/>
              <a:ext cx="2906395" cy="1905635"/>
            </a:xfrm>
            <a:custGeom>
              <a:avLst/>
              <a:gdLst/>
              <a:ahLst/>
              <a:cxnLst/>
              <a:rect l="l" t="t" r="r" b="b"/>
              <a:pathLst>
                <a:path w="2906395" h="1905635">
                  <a:moveTo>
                    <a:pt x="0" y="1905127"/>
                  </a:moveTo>
                  <a:lnTo>
                    <a:pt x="2906268" y="1905127"/>
                  </a:lnTo>
                  <a:lnTo>
                    <a:pt x="2906268" y="0"/>
                  </a:lnTo>
                  <a:lnTo>
                    <a:pt x="0" y="0"/>
                  </a:lnTo>
                  <a:lnTo>
                    <a:pt x="0" y="1905127"/>
                  </a:lnTo>
                  <a:close/>
                </a:path>
              </a:pathLst>
            </a:custGeom>
            <a:ln w="9525">
              <a:solidFill>
                <a:srgbClr val="D9D9D9"/>
              </a:solidFill>
            </a:ln>
          </p:spPr>
          <p:txBody>
            <a:bodyPr wrap="square" lIns="0" tIns="0" rIns="0" bIns="0" rtlCol="0"/>
            <a:lstStyle/>
            <a:p>
              <a:endParaRPr/>
            </a:p>
          </p:txBody>
        </p:sp>
      </p:grpSp>
      <p:pic>
        <p:nvPicPr>
          <p:cNvPr id="9" name="object 9"/>
          <p:cNvPicPr/>
          <p:nvPr/>
        </p:nvPicPr>
        <p:blipFill>
          <a:blip r:embed="rId5" cstate="print"/>
          <a:stretch>
            <a:fillRect/>
          </a:stretch>
        </p:blipFill>
        <p:spPr>
          <a:xfrm>
            <a:off x="5565013" y="3938498"/>
            <a:ext cx="2896742" cy="1904238"/>
          </a:xfrm>
          <a:prstGeom prst="rect">
            <a:avLst/>
          </a:prstGeom>
        </p:spPr>
      </p:pic>
      <p:sp>
        <p:nvSpPr>
          <p:cNvPr id="10" name="object 10"/>
          <p:cNvSpPr txBox="1">
            <a:spLocks noGrp="1"/>
          </p:cNvSpPr>
          <p:nvPr>
            <p:ph type="title"/>
          </p:nvPr>
        </p:nvSpPr>
        <p:spPr>
          <a:xfrm>
            <a:off x="303530" y="205595"/>
            <a:ext cx="6280150" cy="689932"/>
          </a:xfrm>
          <a:prstGeom prst="rect">
            <a:avLst/>
          </a:prstGeom>
        </p:spPr>
        <p:txBody>
          <a:bodyPr vert="horz" wrap="square" lIns="0" tIns="12700" rIns="0" bIns="0" rtlCol="0">
            <a:spAutoFit/>
          </a:bodyPr>
          <a:lstStyle/>
          <a:p>
            <a:pPr marL="12700">
              <a:lnSpc>
                <a:spcPct val="100000"/>
              </a:lnSpc>
              <a:spcBef>
                <a:spcPts val="100"/>
              </a:spcBef>
            </a:pPr>
            <a:r>
              <a:rPr lang="en-US" b="0" spc="-5" dirty="0">
                <a:solidFill>
                  <a:srgbClr val="C00000"/>
                </a:solidFill>
                <a:latin typeface="Open Sans"/>
              </a:rPr>
              <a:t>The</a:t>
            </a:r>
            <a:r>
              <a:rPr lang="en-US" b="0" spc="-15" dirty="0">
                <a:solidFill>
                  <a:srgbClr val="C00000"/>
                </a:solidFill>
                <a:latin typeface="Open Sans"/>
              </a:rPr>
              <a:t> </a:t>
            </a:r>
            <a:r>
              <a:rPr lang="en-US" b="0" spc="-25" dirty="0">
                <a:solidFill>
                  <a:srgbClr val="C00000"/>
                </a:solidFill>
                <a:latin typeface="Open Sans"/>
              </a:rPr>
              <a:t>Foreign</a:t>
            </a:r>
            <a:r>
              <a:rPr lang="en-US" b="0" spc="-5" dirty="0">
                <a:solidFill>
                  <a:srgbClr val="C00000"/>
                </a:solidFill>
                <a:latin typeface="Open Sans"/>
              </a:rPr>
              <a:t> </a:t>
            </a:r>
            <a:r>
              <a:rPr lang="en-US" b="0" spc="-10" dirty="0">
                <a:solidFill>
                  <a:srgbClr val="C00000"/>
                </a:solidFill>
                <a:latin typeface="Open Sans"/>
              </a:rPr>
              <a:t>Corrupt</a:t>
            </a:r>
            <a:r>
              <a:rPr lang="en-US" b="0" spc="5" dirty="0">
                <a:solidFill>
                  <a:srgbClr val="C00000"/>
                </a:solidFill>
                <a:latin typeface="Open Sans"/>
              </a:rPr>
              <a:t> </a:t>
            </a:r>
            <a:r>
              <a:rPr lang="en-US" b="0" spc="-10" dirty="0">
                <a:solidFill>
                  <a:srgbClr val="C00000"/>
                </a:solidFill>
                <a:latin typeface="Open Sans"/>
              </a:rPr>
              <a:t>Practices</a:t>
            </a:r>
            <a:r>
              <a:rPr lang="en-US" b="0" spc="-15" dirty="0">
                <a:solidFill>
                  <a:srgbClr val="C00000"/>
                </a:solidFill>
                <a:latin typeface="Open Sans"/>
              </a:rPr>
              <a:t> Act</a:t>
            </a:r>
            <a:br>
              <a:rPr lang="en-US" b="0" spc="-20" dirty="0">
                <a:solidFill>
                  <a:srgbClr val="C00000"/>
                </a:solidFill>
                <a:latin typeface="Open Sans"/>
              </a:rPr>
            </a:br>
            <a:r>
              <a:rPr sz="2000" b="0" i="1" spc="-20" dirty="0">
                <a:solidFill>
                  <a:srgbClr val="C00000"/>
                </a:solidFill>
                <a:latin typeface="Open Sans"/>
              </a:rPr>
              <a:t>Accurate</a:t>
            </a:r>
            <a:r>
              <a:rPr sz="2000" b="0" i="1" spc="-5" dirty="0">
                <a:solidFill>
                  <a:srgbClr val="C00000"/>
                </a:solidFill>
                <a:latin typeface="Open Sans"/>
              </a:rPr>
              <a:t> </a:t>
            </a:r>
            <a:r>
              <a:rPr sz="2000" b="0" i="1" spc="-20" dirty="0">
                <a:solidFill>
                  <a:srgbClr val="C00000"/>
                </a:solidFill>
                <a:latin typeface="Open Sans"/>
              </a:rPr>
              <a:t>Record</a:t>
            </a:r>
            <a:r>
              <a:rPr sz="2000" b="0" i="1" spc="5" dirty="0">
                <a:solidFill>
                  <a:srgbClr val="C00000"/>
                </a:solidFill>
                <a:latin typeface="Open Sans"/>
              </a:rPr>
              <a:t> </a:t>
            </a:r>
            <a:r>
              <a:rPr sz="2000" b="0" i="1" spc="-10" dirty="0">
                <a:solidFill>
                  <a:srgbClr val="C00000"/>
                </a:solidFill>
                <a:latin typeface="Open Sans"/>
              </a:rPr>
              <a:t>Keeping</a:t>
            </a:r>
            <a:r>
              <a:rPr sz="2000" b="0" i="1" spc="-15" dirty="0">
                <a:solidFill>
                  <a:srgbClr val="C00000"/>
                </a:solidFill>
                <a:latin typeface="Open Sans"/>
              </a:rPr>
              <a:t> </a:t>
            </a:r>
            <a:r>
              <a:rPr sz="2000" b="0" i="1" dirty="0">
                <a:solidFill>
                  <a:srgbClr val="C00000"/>
                </a:solidFill>
                <a:latin typeface="Open Sans"/>
              </a:rPr>
              <a:t>&amp;</a:t>
            </a:r>
            <a:r>
              <a:rPr sz="2000" b="0" i="1" spc="-10" dirty="0">
                <a:solidFill>
                  <a:srgbClr val="C00000"/>
                </a:solidFill>
                <a:latin typeface="Open Sans"/>
              </a:rPr>
              <a:t> </a:t>
            </a:r>
            <a:r>
              <a:rPr sz="2000" b="0" i="1" spc="-5" dirty="0">
                <a:solidFill>
                  <a:srgbClr val="C00000"/>
                </a:solidFill>
                <a:latin typeface="Open Sans"/>
              </a:rPr>
              <a:t>Internal</a:t>
            </a:r>
            <a:r>
              <a:rPr sz="2000" b="0" i="1" spc="-10" dirty="0">
                <a:solidFill>
                  <a:srgbClr val="C00000"/>
                </a:solidFill>
                <a:latin typeface="Open Sans"/>
              </a:rPr>
              <a:t> Controls</a:t>
            </a: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1650"/>
              </a:lnSpc>
            </a:pPr>
            <a:r>
              <a:rPr dirty="0"/>
              <a:t>C</a:t>
            </a:r>
            <a:r>
              <a:rPr spc="95" dirty="0"/>
              <a:t> </a:t>
            </a:r>
            <a:r>
              <a:rPr dirty="0"/>
              <a:t>O</a:t>
            </a:r>
            <a:r>
              <a:rPr spc="100" dirty="0"/>
              <a:t> </a:t>
            </a:r>
            <a:r>
              <a:rPr dirty="0"/>
              <a:t>R</a:t>
            </a:r>
            <a:r>
              <a:rPr spc="95" dirty="0"/>
              <a:t> </a:t>
            </a:r>
            <a:r>
              <a:rPr dirty="0"/>
              <a:t>P</a:t>
            </a:r>
            <a:r>
              <a:rPr spc="100" dirty="0"/>
              <a:t> </a:t>
            </a:r>
            <a:r>
              <a:rPr dirty="0"/>
              <a:t>O</a:t>
            </a:r>
            <a:r>
              <a:rPr spc="100" dirty="0"/>
              <a:t> </a:t>
            </a:r>
            <a:r>
              <a:rPr dirty="0"/>
              <a:t>R</a:t>
            </a:r>
            <a:r>
              <a:rPr spc="95" dirty="0"/>
              <a:t> </a:t>
            </a:r>
            <a:r>
              <a:rPr dirty="0"/>
              <a:t>A T</a:t>
            </a:r>
            <a:r>
              <a:rPr spc="95" dirty="0"/>
              <a:t> </a:t>
            </a:r>
            <a:r>
              <a:rPr dirty="0"/>
              <a:t>E</a:t>
            </a:r>
          </a:p>
        </p:txBody>
      </p:sp>
      <p:sp>
        <p:nvSpPr>
          <p:cNvPr id="12" name="object 12"/>
          <p:cNvSpPr txBox="1"/>
          <p:nvPr/>
        </p:nvSpPr>
        <p:spPr>
          <a:xfrm>
            <a:off x="529844" y="6493684"/>
            <a:ext cx="1258570" cy="167640"/>
          </a:xfrm>
          <a:prstGeom prst="rect">
            <a:avLst/>
          </a:prstGeom>
        </p:spPr>
        <p:txBody>
          <a:bodyPr vert="horz" wrap="square" lIns="0" tIns="0" rIns="0" bIns="0" rtlCol="0">
            <a:spAutoFit/>
          </a:bodyPr>
          <a:lstStyle/>
          <a:p>
            <a:pPr marL="12700">
              <a:lnSpc>
                <a:spcPct val="100000"/>
              </a:lnSpc>
            </a:pPr>
            <a:r>
              <a:rPr sz="1000" dirty="0">
                <a:solidFill>
                  <a:srgbClr val="7E7E7E"/>
                </a:solidFill>
                <a:latin typeface="Arial"/>
                <a:cs typeface="Arial"/>
              </a:rPr>
              <a:t>MTS</a:t>
            </a:r>
            <a:r>
              <a:rPr sz="1000" spc="-55" dirty="0">
                <a:solidFill>
                  <a:srgbClr val="7E7E7E"/>
                </a:solidFill>
                <a:latin typeface="Arial"/>
                <a:cs typeface="Arial"/>
              </a:rPr>
              <a:t> </a:t>
            </a:r>
            <a:r>
              <a:rPr sz="1000" spc="-5" dirty="0">
                <a:solidFill>
                  <a:srgbClr val="7E7E7E"/>
                </a:solidFill>
                <a:latin typeface="Arial"/>
                <a:cs typeface="Arial"/>
              </a:rPr>
              <a:t>CONFIDENTIAL</a:t>
            </a:r>
            <a:endParaRPr sz="10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sz="half" idx="2"/>
          </p:nvPr>
        </p:nvSpPr>
        <p:spPr>
          <a:xfrm>
            <a:off x="380621" y="2264317"/>
            <a:ext cx="3808729" cy="3198953"/>
          </a:xfrm>
          <a:prstGeom prst="rect">
            <a:avLst/>
          </a:prstGeom>
        </p:spPr>
        <p:txBody>
          <a:bodyPr vert="horz" wrap="square" lIns="0" tIns="13335" rIns="0" bIns="0" rtlCol="0">
            <a:spAutoFit/>
          </a:bodyPr>
          <a:lstStyle/>
          <a:p>
            <a:pPr marL="297815" marR="5080" indent="-285750">
              <a:lnSpc>
                <a:spcPct val="100000"/>
              </a:lnSpc>
              <a:spcBef>
                <a:spcPts val="300"/>
              </a:spcBef>
              <a:spcAft>
                <a:spcPts val="300"/>
              </a:spcAft>
              <a:buFont typeface="Wingdings" panose="05000000000000000000" pitchFamily="2" charset="2"/>
              <a:buChar char="ü"/>
              <a:tabLst>
                <a:tab pos="299720" algn="l"/>
              </a:tabLst>
            </a:pPr>
            <a:r>
              <a:rPr sz="1600" b="0" spc="-15" dirty="0">
                <a:solidFill>
                  <a:schemeClr val="tx1"/>
                </a:solidFill>
                <a:latin typeface="Open Sans"/>
              </a:rPr>
              <a:t>Keep accurate</a:t>
            </a:r>
            <a:r>
              <a:rPr sz="1600" b="0" spc="20" dirty="0">
                <a:solidFill>
                  <a:schemeClr val="tx1"/>
                </a:solidFill>
                <a:latin typeface="Open Sans"/>
              </a:rPr>
              <a:t> </a:t>
            </a:r>
            <a:r>
              <a:rPr sz="1600" b="0" spc="-15" dirty="0">
                <a:solidFill>
                  <a:schemeClr val="tx1"/>
                </a:solidFill>
                <a:latin typeface="Open Sans"/>
              </a:rPr>
              <a:t>records</a:t>
            </a:r>
            <a:r>
              <a:rPr sz="1600" b="0" spc="10" dirty="0">
                <a:solidFill>
                  <a:schemeClr val="tx1"/>
                </a:solidFill>
                <a:latin typeface="Open Sans"/>
              </a:rPr>
              <a:t> </a:t>
            </a:r>
            <a:r>
              <a:rPr sz="1600" b="0" spc="-5" dirty="0">
                <a:solidFill>
                  <a:schemeClr val="tx1"/>
                </a:solidFill>
                <a:latin typeface="Open Sans"/>
              </a:rPr>
              <a:t>of</a:t>
            </a:r>
            <a:r>
              <a:rPr sz="1600" b="0" dirty="0">
                <a:solidFill>
                  <a:schemeClr val="tx1"/>
                </a:solidFill>
                <a:latin typeface="Open Sans"/>
              </a:rPr>
              <a:t> </a:t>
            </a:r>
            <a:r>
              <a:rPr sz="1600" b="0" spc="-20" dirty="0">
                <a:solidFill>
                  <a:schemeClr val="tx1"/>
                </a:solidFill>
                <a:latin typeface="Open Sans"/>
              </a:rPr>
              <a:t>any</a:t>
            </a:r>
            <a:r>
              <a:rPr sz="1600" b="0" spc="5" dirty="0">
                <a:solidFill>
                  <a:schemeClr val="tx1"/>
                </a:solidFill>
                <a:latin typeface="Open Sans"/>
              </a:rPr>
              <a:t> </a:t>
            </a:r>
            <a:r>
              <a:rPr sz="1600" b="0" spc="-10" dirty="0">
                <a:solidFill>
                  <a:schemeClr val="tx1"/>
                </a:solidFill>
                <a:latin typeface="Open Sans"/>
              </a:rPr>
              <a:t>payments </a:t>
            </a:r>
            <a:r>
              <a:rPr sz="1600" b="0" spc="-335" dirty="0">
                <a:solidFill>
                  <a:schemeClr val="tx1"/>
                </a:solidFill>
                <a:latin typeface="Open Sans"/>
              </a:rPr>
              <a:t> </a:t>
            </a:r>
            <a:r>
              <a:rPr sz="1600" b="0" spc="-5" dirty="0">
                <a:solidFill>
                  <a:schemeClr val="tx1"/>
                </a:solidFill>
                <a:latin typeface="Open Sans"/>
              </a:rPr>
              <a:t>made</a:t>
            </a:r>
            <a:r>
              <a:rPr sz="1600" b="0" spc="5" dirty="0">
                <a:solidFill>
                  <a:schemeClr val="tx1"/>
                </a:solidFill>
                <a:latin typeface="Open Sans"/>
              </a:rPr>
              <a:t> </a:t>
            </a:r>
            <a:r>
              <a:rPr sz="1600" b="0" spc="-5" dirty="0">
                <a:solidFill>
                  <a:schemeClr val="tx1"/>
                </a:solidFill>
                <a:latin typeface="Open Sans"/>
              </a:rPr>
              <a:t>or </a:t>
            </a:r>
            <a:r>
              <a:rPr sz="1600" b="0" spc="-15" dirty="0">
                <a:solidFill>
                  <a:schemeClr val="tx1"/>
                </a:solidFill>
                <a:latin typeface="Open Sans"/>
              </a:rPr>
              <a:t>received,</a:t>
            </a:r>
            <a:r>
              <a:rPr sz="1600" b="0" spc="-5" dirty="0">
                <a:solidFill>
                  <a:schemeClr val="tx1"/>
                </a:solidFill>
                <a:latin typeface="Open Sans"/>
              </a:rPr>
              <a:t> </a:t>
            </a:r>
            <a:r>
              <a:rPr sz="1600" b="0" spc="-10" dirty="0">
                <a:solidFill>
                  <a:schemeClr val="tx1"/>
                </a:solidFill>
                <a:latin typeface="Open Sans"/>
              </a:rPr>
              <a:t>and</a:t>
            </a:r>
            <a:r>
              <a:rPr sz="1600" b="0" spc="-5" dirty="0">
                <a:solidFill>
                  <a:schemeClr val="tx1"/>
                </a:solidFill>
                <a:latin typeface="Open Sans"/>
              </a:rPr>
              <a:t> of</a:t>
            </a:r>
            <a:r>
              <a:rPr sz="1600" b="0" spc="5" dirty="0">
                <a:solidFill>
                  <a:schemeClr val="tx1"/>
                </a:solidFill>
                <a:latin typeface="Open Sans"/>
              </a:rPr>
              <a:t> </a:t>
            </a:r>
            <a:r>
              <a:rPr sz="1600" b="0" spc="-5" dirty="0">
                <a:solidFill>
                  <a:schemeClr val="tx1"/>
                </a:solidFill>
                <a:latin typeface="Open Sans"/>
              </a:rPr>
              <a:t>all</a:t>
            </a:r>
            <a:r>
              <a:rPr sz="1600" b="0" spc="15" dirty="0">
                <a:solidFill>
                  <a:schemeClr val="tx1"/>
                </a:solidFill>
                <a:latin typeface="Open Sans"/>
              </a:rPr>
              <a:t> </a:t>
            </a:r>
            <a:r>
              <a:rPr sz="1600" b="0" spc="-5" dirty="0">
                <a:solidFill>
                  <a:schemeClr val="tx1"/>
                </a:solidFill>
                <a:latin typeface="Open Sans"/>
              </a:rPr>
              <a:t>other </a:t>
            </a:r>
            <a:r>
              <a:rPr sz="1600" b="0" dirty="0">
                <a:solidFill>
                  <a:schemeClr val="tx1"/>
                </a:solidFill>
                <a:latin typeface="Open Sans"/>
              </a:rPr>
              <a:t> </a:t>
            </a:r>
            <a:r>
              <a:rPr sz="1600" b="0" spc="-5" dirty="0">
                <a:solidFill>
                  <a:schemeClr val="tx1"/>
                </a:solidFill>
                <a:latin typeface="Open Sans"/>
              </a:rPr>
              <a:t>significant</a:t>
            </a:r>
            <a:r>
              <a:rPr sz="1600" b="0" spc="10" dirty="0">
                <a:solidFill>
                  <a:schemeClr val="tx1"/>
                </a:solidFill>
                <a:latin typeface="Open Sans"/>
              </a:rPr>
              <a:t> </a:t>
            </a:r>
            <a:r>
              <a:rPr sz="1600" b="0" spc="-10" dirty="0">
                <a:solidFill>
                  <a:schemeClr val="tx1"/>
                </a:solidFill>
                <a:latin typeface="Open Sans"/>
              </a:rPr>
              <a:t>transactions</a:t>
            </a:r>
            <a:r>
              <a:rPr lang="en-US" sz="1600" b="0" spc="-10" dirty="0">
                <a:solidFill>
                  <a:schemeClr val="tx1"/>
                </a:solidFill>
                <a:latin typeface="Open Sans"/>
              </a:rPr>
              <a:t>.</a:t>
            </a:r>
          </a:p>
          <a:p>
            <a:pPr marL="299085" marR="5080" indent="-287020">
              <a:lnSpc>
                <a:spcPct val="100000"/>
              </a:lnSpc>
              <a:spcBef>
                <a:spcPts val="300"/>
              </a:spcBef>
              <a:spcAft>
                <a:spcPts val="300"/>
              </a:spcAft>
              <a:buFont typeface="Wingdings" panose="05000000000000000000" pitchFamily="2" charset="2"/>
              <a:buChar char="ü"/>
              <a:tabLst>
                <a:tab pos="299720" algn="l"/>
              </a:tabLst>
            </a:pPr>
            <a:r>
              <a:rPr lang="en-US" sz="1600" b="0" spc="-10" dirty="0">
                <a:solidFill>
                  <a:schemeClr val="tx1"/>
                </a:solidFill>
                <a:latin typeface="Open Sans"/>
              </a:rPr>
              <a:t>Include within your records an appropriate level of detail, such as stating the business purpose for the transaction, dollar amount, entities or individual involved, etc.</a:t>
            </a:r>
            <a:endParaRPr lang="en-US" sz="1600" b="0" u="none" spc="-10" dirty="0">
              <a:solidFill>
                <a:schemeClr val="tx1"/>
              </a:solidFill>
              <a:latin typeface="Open Sans"/>
            </a:endParaRPr>
          </a:p>
          <a:p>
            <a:pPr marL="299085" marR="5080" indent="-287020">
              <a:lnSpc>
                <a:spcPct val="100000"/>
              </a:lnSpc>
              <a:spcBef>
                <a:spcPts val="300"/>
              </a:spcBef>
              <a:spcAft>
                <a:spcPts val="300"/>
              </a:spcAft>
              <a:buFont typeface="Wingdings" panose="05000000000000000000" pitchFamily="2" charset="2"/>
              <a:buChar char="ü"/>
              <a:tabLst>
                <a:tab pos="299720" algn="l"/>
              </a:tabLst>
            </a:pPr>
            <a:r>
              <a:rPr lang="en-US" sz="1600" b="0" spc="-10" dirty="0">
                <a:solidFill>
                  <a:schemeClr val="tx1"/>
                </a:solidFill>
                <a:latin typeface="Open Sans"/>
              </a:rPr>
              <a:t>Include </a:t>
            </a:r>
            <a:r>
              <a:rPr lang="en-US" sz="1600" b="0" spc="-5" dirty="0">
                <a:solidFill>
                  <a:schemeClr val="tx1"/>
                </a:solidFill>
                <a:latin typeface="Open Sans"/>
              </a:rPr>
              <a:t>a</a:t>
            </a:r>
            <a:r>
              <a:rPr lang="en-US" sz="1600" b="0" u="none" spc="-5" dirty="0">
                <a:solidFill>
                  <a:schemeClr val="tx1"/>
                </a:solidFill>
                <a:latin typeface="Open Sans"/>
              </a:rPr>
              <a:t>dequate</a:t>
            </a:r>
            <a:r>
              <a:rPr lang="en-US" sz="1600" b="0" u="none" spc="-20" dirty="0">
                <a:solidFill>
                  <a:schemeClr val="tx1"/>
                </a:solidFill>
                <a:latin typeface="Open Sans"/>
              </a:rPr>
              <a:t> </a:t>
            </a:r>
            <a:r>
              <a:rPr lang="en-US" sz="1600" b="0" u="none" spc="-10" dirty="0">
                <a:solidFill>
                  <a:schemeClr val="tx1"/>
                </a:solidFill>
                <a:latin typeface="Open Sans"/>
              </a:rPr>
              <a:t>supporting</a:t>
            </a:r>
            <a:r>
              <a:rPr lang="en-US" sz="1600" b="0" u="none" spc="-5" dirty="0">
                <a:solidFill>
                  <a:schemeClr val="tx1"/>
                </a:solidFill>
                <a:latin typeface="Open Sans"/>
              </a:rPr>
              <a:t> documents.</a:t>
            </a:r>
            <a:endParaRPr lang="en-US" sz="1600" b="0" spc="-5" dirty="0">
              <a:solidFill>
                <a:schemeClr val="tx1"/>
              </a:solidFill>
              <a:latin typeface="Open Sans"/>
            </a:endParaRPr>
          </a:p>
          <a:p>
            <a:pPr marL="299085" marR="5080" indent="-287020">
              <a:lnSpc>
                <a:spcPct val="100000"/>
              </a:lnSpc>
              <a:spcBef>
                <a:spcPts val="300"/>
              </a:spcBef>
              <a:spcAft>
                <a:spcPts val="300"/>
              </a:spcAft>
              <a:buFont typeface="Wingdings" panose="05000000000000000000" pitchFamily="2" charset="2"/>
              <a:buChar char="ü"/>
              <a:tabLst>
                <a:tab pos="299720" algn="l"/>
              </a:tabLst>
            </a:pPr>
            <a:r>
              <a:rPr lang="en-US" sz="1600" b="0" u="none" spc="-5" dirty="0">
                <a:solidFill>
                  <a:schemeClr val="tx1"/>
                </a:solidFill>
                <a:latin typeface="Open Sans"/>
              </a:rPr>
              <a:t>Ensure all</a:t>
            </a:r>
            <a:r>
              <a:rPr lang="en-US" sz="1600" b="0" u="none" dirty="0">
                <a:solidFill>
                  <a:schemeClr val="tx1"/>
                </a:solidFill>
                <a:latin typeface="Open Sans"/>
              </a:rPr>
              <a:t> </a:t>
            </a:r>
            <a:r>
              <a:rPr lang="en-US" sz="1600" b="0" u="none" spc="-10" dirty="0">
                <a:solidFill>
                  <a:schemeClr val="tx1"/>
                </a:solidFill>
                <a:latin typeface="Open Sans"/>
              </a:rPr>
              <a:t>funds</a:t>
            </a:r>
            <a:r>
              <a:rPr lang="en-US" sz="1600" b="0" u="none" spc="5" dirty="0">
                <a:solidFill>
                  <a:schemeClr val="tx1"/>
                </a:solidFill>
                <a:latin typeface="Open Sans"/>
              </a:rPr>
              <a:t> </a:t>
            </a:r>
            <a:r>
              <a:rPr lang="en-US" sz="1600" b="0" u="none" spc="-10" dirty="0">
                <a:solidFill>
                  <a:schemeClr val="tx1"/>
                </a:solidFill>
                <a:latin typeface="Open Sans"/>
              </a:rPr>
              <a:t>and</a:t>
            </a:r>
            <a:r>
              <a:rPr lang="en-US" sz="1600" b="0" u="none" spc="5" dirty="0">
                <a:solidFill>
                  <a:schemeClr val="tx1"/>
                </a:solidFill>
                <a:latin typeface="Open Sans"/>
              </a:rPr>
              <a:t> </a:t>
            </a:r>
            <a:r>
              <a:rPr lang="en-US" sz="1600" b="0" u="none" spc="-5" dirty="0">
                <a:solidFill>
                  <a:schemeClr val="tx1"/>
                </a:solidFill>
                <a:latin typeface="Open Sans"/>
              </a:rPr>
              <a:t>accounts</a:t>
            </a:r>
            <a:r>
              <a:rPr lang="en-US" sz="1600" b="0" u="none" spc="-15" dirty="0">
                <a:solidFill>
                  <a:schemeClr val="tx1"/>
                </a:solidFill>
                <a:latin typeface="Open Sans"/>
              </a:rPr>
              <a:t> are</a:t>
            </a:r>
            <a:r>
              <a:rPr lang="en-US" sz="1600" b="0" u="none" spc="20" dirty="0">
                <a:solidFill>
                  <a:schemeClr val="tx1"/>
                </a:solidFill>
                <a:latin typeface="Open Sans"/>
              </a:rPr>
              <a:t> </a:t>
            </a:r>
            <a:r>
              <a:rPr lang="en-US" sz="1600" b="0" u="none" spc="-5" dirty="0">
                <a:solidFill>
                  <a:schemeClr val="tx1"/>
                </a:solidFill>
                <a:latin typeface="Open Sans"/>
              </a:rPr>
              <a:t>disclosed </a:t>
            </a:r>
            <a:r>
              <a:rPr lang="en-US" sz="1600" b="0" u="none" spc="-335" dirty="0">
                <a:solidFill>
                  <a:schemeClr val="tx1"/>
                </a:solidFill>
                <a:latin typeface="Open Sans"/>
              </a:rPr>
              <a:t> </a:t>
            </a:r>
            <a:r>
              <a:rPr lang="en-US" sz="1600" b="0" u="none" spc="-10" dirty="0">
                <a:solidFill>
                  <a:schemeClr val="tx1"/>
                </a:solidFill>
                <a:latin typeface="Open Sans"/>
              </a:rPr>
              <a:t>and</a:t>
            </a:r>
            <a:r>
              <a:rPr lang="en-US" sz="1600" b="0" u="none" dirty="0">
                <a:solidFill>
                  <a:schemeClr val="tx1"/>
                </a:solidFill>
                <a:latin typeface="Open Sans"/>
              </a:rPr>
              <a:t> </a:t>
            </a:r>
            <a:r>
              <a:rPr lang="en-US" sz="1600" b="0" u="none" spc="-10" dirty="0">
                <a:solidFill>
                  <a:schemeClr val="tx1"/>
                </a:solidFill>
                <a:latin typeface="Open Sans"/>
              </a:rPr>
              <a:t>recorded.</a:t>
            </a:r>
          </a:p>
        </p:txBody>
      </p:sp>
      <p:sp>
        <p:nvSpPr>
          <p:cNvPr id="17" name="object 17"/>
          <p:cNvSpPr txBox="1">
            <a:spLocks noGrp="1"/>
          </p:cNvSpPr>
          <p:nvPr>
            <p:ph type="ftr" sz="quarter" idx="5"/>
          </p:nvPr>
        </p:nvSpPr>
        <p:spPr>
          <a:prstGeom prst="rect">
            <a:avLst/>
          </a:prstGeom>
        </p:spPr>
        <p:txBody>
          <a:bodyPr vert="horz" wrap="square" lIns="0" tIns="0" rIns="0" bIns="0" rtlCol="0">
            <a:spAutoFit/>
          </a:bodyPr>
          <a:lstStyle/>
          <a:p>
            <a:pPr marL="12700">
              <a:lnSpc>
                <a:spcPts val="1650"/>
              </a:lnSpc>
            </a:pPr>
            <a:r>
              <a:rPr dirty="0"/>
              <a:t>C</a:t>
            </a:r>
            <a:r>
              <a:rPr spc="95" dirty="0"/>
              <a:t> </a:t>
            </a:r>
            <a:r>
              <a:rPr dirty="0"/>
              <a:t>O</a:t>
            </a:r>
            <a:r>
              <a:rPr spc="100" dirty="0"/>
              <a:t> </a:t>
            </a:r>
            <a:r>
              <a:rPr dirty="0"/>
              <a:t>R</a:t>
            </a:r>
            <a:r>
              <a:rPr spc="95" dirty="0"/>
              <a:t> </a:t>
            </a:r>
            <a:r>
              <a:rPr dirty="0"/>
              <a:t>P</a:t>
            </a:r>
            <a:r>
              <a:rPr spc="100" dirty="0"/>
              <a:t> </a:t>
            </a:r>
            <a:r>
              <a:rPr dirty="0"/>
              <a:t>O</a:t>
            </a:r>
            <a:r>
              <a:rPr spc="100" dirty="0"/>
              <a:t> </a:t>
            </a:r>
            <a:r>
              <a:rPr dirty="0"/>
              <a:t>R</a:t>
            </a:r>
            <a:r>
              <a:rPr spc="95" dirty="0"/>
              <a:t> </a:t>
            </a:r>
            <a:r>
              <a:rPr dirty="0"/>
              <a:t>A T</a:t>
            </a:r>
            <a:r>
              <a:rPr spc="95" dirty="0"/>
              <a:t> </a:t>
            </a:r>
            <a:r>
              <a:rPr dirty="0"/>
              <a:t>E</a:t>
            </a:r>
          </a:p>
        </p:txBody>
      </p:sp>
      <p:sp>
        <p:nvSpPr>
          <p:cNvPr id="18" name="object 18"/>
          <p:cNvSpPr txBox="1"/>
          <p:nvPr/>
        </p:nvSpPr>
        <p:spPr>
          <a:xfrm>
            <a:off x="529844" y="6493684"/>
            <a:ext cx="1258570" cy="167640"/>
          </a:xfrm>
          <a:prstGeom prst="rect">
            <a:avLst/>
          </a:prstGeom>
        </p:spPr>
        <p:txBody>
          <a:bodyPr vert="horz" wrap="square" lIns="0" tIns="0" rIns="0" bIns="0" rtlCol="0">
            <a:spAutoFit/>
          </a:bodyPr>
          <a:lstStyle/>
          <a:p>
            <a:pPr marL="12700">
              <a:lnSpc>
                <a:spcPct val="100000"/>
              </a:lnSpc>
            </a:pPr>
            <a:r>
              <a:rPr sz="1000" dirty="0">
                <a:solidFill>
                  <a:srgbClr val="7E7E7E"/>
                </a:solidFill>
                <a:latin typeface="Arial"/>
                <a:cs typeface="Arial"/>
              </a:rPr>
              <a:t>MTS</a:t>
            </a:r>
            <a:r>
              <a:rPr sz="1000" spc="-55" dirty="0">
                <a:solidFill>
                  <a:srgbClr val="7E7E7E"/>
                </a:solidFill>
                <a:latin typeface="Arial"/>
                <a:cs typeface="Arial"/>
              </a:rPr>
              <a:t> </a:t>
            </a:r>
            <a:r>
              <a:rPr sz="1000" spc="-5" dirty="0">
                <a:solidFill>
                  <a:srgbClr val="7E7E7E"/>
                </a:solidFill>
                <a:latin typeface="Arial"/>
                <a:cs typeface="Arial"/>
              </a:rPr>
              <a:t>CONFIDENTIAL</a:t>
            </a:r>
            <a:endParaRPr sz="1000">
              <a:latin typeface="Arial"/>
              <a:cs typeface="Arial"/>
            </a:endParaRPr>
          </a:p>
        </p:txBody>
      </p:sp>
      <p:sp>
        <p:nvSpPr>
          <p:cNvPr id="21" name="TextBox 20">
            <a:extLst>
              <a:ext uri="{FF2B5EF4-FFF2-40B4-BE49-F238E27FC236}">
                <a16:creationId xmlns:a16="http://schemas.microsoft.com/office/drawing/2014/main" id="{302D030E-6AAA-4082-ADCD-E1A4499F1BE4}"/>
              </a:ext>
            </a:extLst>
          </p:cNvPr>
          <p:cNvSpPr txBox="1"/>
          <p:nvPr/>
        </p:nvSpPr>
        <p:spPr>
          <a:xfrm>
            <a:off x="228601" y="1660177"/>
            <a:ext cx="4343400" cy="369332"/>
          </a:xfrm>
          <a:prstGeom prst="rect">
            <a:avLst/>
          </a:prstGeom>
          <a:noFill/>
        </p:spPr>
        <p:txBody>
          <a:bodyPr wrap="square">
            <a:spAutoFit/>
          </a:bodyPr>
          <a:lstStyle/>
          <a:p>
            <a:pPr marL="12700">
              <a:lnSpc>
                <a:spcPct val="100000"/>
              </a:lnSpc>
              <a:spcBef>
                <a:spcPts val="105"/>
              </a:spcBef>
            </a:pPr>
            <a:r>
              <a:rPr lang="en-US" sz="1800" b="0" spc="-15" dirty="0">
                <a:solidFill>
                  <a:srgbClr val="C00000"/>
                </a:solidFill>
                <a:latin typeface="Open Sans"/>
              </a:rPr>
              <a:t>Accurate Record Keeping</a:t>
            </a:r>
          </a:p>
        </p:txBody>
      </p:sp>
      <p:sp>
        <p:nvSpPr>
          <p:cNvPr id="22" name="object 2">
            <a:extLst>
              <a:ext uri="{FF2B5EF4-FFF2-40B4-BE49-F238E27FC236}">
                <a16:creationId xmlns:a16="http://schemas.microsoft.com/office/drawing/2014/main" id="{0167DD33-CAE5-46BF-ACFE-92D5A2B705BA}"/>
              </a:ext>
            </a:extLst>
          </p:cNvPr>
          <p:cNvSpPr txBox="1">
            <a:spLocks/>
          </p:cNvSpPr>
          <p:nvPr/>
        </p:nvSpPr>
        <p:spPr>
          <a:xfrm>
            <a:off x="4894850" y="2264317"/>
            <a:ext cx="3808729" cy="3360535"/>
          </a:xfrm>
          <a:prstGeom prst="rect">
            <a:avLst/>
          </a:prstGeom>
        </p:spPr>
        <p:txBody>
          <a:bodyPr vert="horz" wrap="square" lIns="0" tIns="13335" rIns="0" bIns="0" rtlCol="0">
            <a:spAutoFit/>
          </a:bodyPr>
          <a:lstStyle>
            <a:lvl1pPr marL="0">
              <a:defRPr sz="2000" b="1" i="0">
                <a:solidFill>
                  <a:srgbClr val="C00000"/>
                </a:solidFill>
                <a:latin typeface="Cambria"/>
                <a:ea typeface="+mn-ea"/>
                <a:cs typeface="Cambri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97815" marR="139700" indent="-285750">
              <a:spcBef>
                <a:spcPts val="300"/>
              </a:spcBef>
              <a:spcAft>
                <a:spcPts val="300"/>
              </a:spcAft>
              <a:buFont typeface="Wingdings" panose="05000000000000000000" pitchFamily="2" charset="2"/>
              <a:buChar char="ü"/>
              <a:tabLst>
                <a:tab pos="299720" algn="l"/>
              </a:tabLst>
            </a:pPr>
            <a:r>
              <a:rPr lang="en-US" sz="1600" b="0" kern="0" spc="-10" dirty="0">
                <a:solidFill>
                  <a:srgbClr val="000000"/>
                </a:solidFill>
                <a:latin typeface="Open Sans"/>
              </a:rPr>
              <a:t>Comply</a:t>
            </a:r>
            <a:r>
              <a:rPr lang="en-US" sz="1600" b="0" kern="0" spc="15" dirty="0">
                <a:solidFill>
                  <a:srgbClr val="000000"/>
                </a:solidFill>
                <a:latin typeface="Open Sans"/>
              </a:rPr>
              <a:t> </a:t>
            </a:r>
            <a:r>
              <a:rPr lang="en-US" sz="1600" b="0" kern="0" spc="-10" dirty="0">
                <a:solidFill>
                  <a:srgbClr val="000000"/>
                </a:solidFill>
                <a:latin typeface="Open Sans"/>
              </a:rPr>
              <a:t>with</a:t>
            </a:r>
            <a:r>
              <a:rPr lang="en-US" sz="1600" b="0" kern="0" dirty="0">
                <a:solidFill>
                  <a:srgbClr val="000000"/>
                </a:solidFill>
                <a:latin typeface="Open Sans"/>
              </a:rPr>
              <a:t> </a:t>
            </a:r>
            <a:r>
              <a:rPr lang="en-US" sz="1600" b="0" kern="0" spc="-10" dirty="0">
                <a:solidFill>
                  <a:srgbClr val="000000"/>
                </a:solidFill>
                <a:latin typeface="Open Sans"/>
              </a:rPr>
              <a:t>MTS</a:t>
            </a:r>
            <a:r>
              <a:rPr lang="en-US" sz="1600" b="0" kern="0" spc="30" dirty="0">
                <a:solidFill>
                  <a:srgbClr val="000000"/>
                </a:solidFill>
                <a:latin typeface="Open Sans"/>
              </a:rPr>
              <a:t> </a:t>
            </a:r>
            <a:r>
              <a:rPr lang="en-US" sz="1600" b="0" kern="0" spc="-10" dirty="0">
                <a:solidFill>
                  <a:srgbClr val="000000"/>
                </a:solidFill>
                <a:latin typeface="Open Sans"/>
              </a:rPr>
              <a:t>internal</a:t>
            </a:r>
            <a:r>
              <a:rPr lang="en-US" sz="1600" b="0" kern="0" spc="5" dirty="0">
                <a:solidFill>
                  <a:srgbClr val="000000"/>
                </a:solidFill>
                <a:latin typeface="Open Sans"/>
              </a:rPr>
              <a:t> </a:t>
            </a:r>
            <a:r>
              <a:rPr lang="en-US" sz="1600" b="0" kern="0" spc="-15" dirty="0">
                <a:solidFill>
                  <a:srgbClr val="000000"/>
                </a:solidFill>
                <a:latin typeface="Open Sans"/>
              </a:rPr>
              <a:t>controls</a:t>
            </a:r>
            <a:r>
              <a:rPr lang="en-US" sz="1600" b="0" kern="0" spc="30" dirty="0">
                <a:solidFill>
                  <a:srgbClr val="000000"/>
                </a:solidFill>
                <a:latin typeface="Open Sans"/>
              </a:rPr>
              <a:t> </a:t>
            </a:r>
            <a:r>
              <a:rPr lang="en-US" sz="1600" b="0" kern="0" spc="-10" dirty="0">
                <a:solidFill>
                  <a:srgbClr val="000000"/>
                </a:solidFill>
                <a:latin typeface="Open Sans"/>
              </a:rPr>
              <a:t>to </a:t>
            </a:r>
            <a:r>
              <a:rPr lang="en-US" sz="1600" b="0" kern="0" spc="-335" dirty="0">
                <a:solidFill>
                  <a:srgbClr val="000000"/>
                </a:solidFill>
                <a:latin typeface="Open Sans"/>
              </a:rPr>
              <a:t> </a:t>
            </a:r>
            <a:r>
              <a:rPr lang="en-US" sz="1600" b="0" kern="0" spc="-10" dirty="0">
                <a:solidFill>
                  <a:srgbClr val="000000"/>
                </a:solidFill>
                <a:latin typeface="Open Sans"/>
              </a:rPr>
              <a:t>ensure</a:t>
            </a:r>
            <a:r>
              <a:rPr lang="en-US" sz="1600" b="0" kern="0" dirty="0">
                <a:solidFill>
                  <a:srgbClr val="000000"/>
                </a:solidFill>
                <a:latin typeface="Open Sans"/>
              </a:rPr>
              <a:t> a</a:t>
            </a:r>
            <a:r>
              <a:rPr lang="en-US" sz="1600" b="0" kern="0" spc="-5" dirty="0">
                <a:solidFill>
                  <a:srgbClr val="000000"/>
                </a:solidFill>
                <a:latin typeface="Open Sans"/>
              </a:rPr>
              <a:t>ll</a:t>
            </a:r>
            <a:r>
              <a:rPr lang="en-US" sz="1600" b="0" kern="0" spc="5" dirty="0">
                <a:solidFill>
                  <a:srgbClr val="000000"/>
                </a:solidFill>
                <a:latin typeface="Open Sans"/>
              </a:rPr>
              <a:t> </a:t>
            </a:r>
            <a:r>
              <a:rPr lang="en-US" sz="1600" b="0" kern="0" spc="-10" dirty="0">
                <a:solidFill>
                  <a:srgbClr val="000000"/>
                </a:solidFill>
                <a:latin typeface="Open Sans"/>
              </a:rPr>
              <a:t>payments</a:t>
            </a:r>
            <a:r>
              <a:rPr lang="en-US" sz="1600" b="0" kern="0" spc="5" dirty="0">
                <a:solidFill>
                  <a:srgbClr val="000000"/>
                </a:solidFill>
                <a:latin typeface="Open Sans"/>
              </a:rPr>
              <a:t> </a:t>
            </a:r>
            <a:r>
              <a:rPr lang="en-US" sz="1600" b="0" kern="0" spc="-15" dirty="0">
                <a:solidFill>
                  <a:srgbClr val="000000"/>
                </a:solidFill>
                <a:latin typeface="Open Sans"/>
              </a:rPr>
              <a:t>are</a:t>
            </a:r>
            <a:r>
              <a:rPr lang="en-US" sz="1600" b="0" kern="0" spc="5" dirty="0">
                <a:solidFill>
                  <a:srgbClr val="000000"/>
                </a:solidFill>
                <a:latin typeface="Open Sans"/>
              </a:rPr>
              <a:t> </a:t>
            </a:r>
            <a:r>
              <a:rPr lang="en-US" sz="1600" b="0" kern="0" spc="-10" dirty="0">
                <a:solidFill>
                  <a:srgbClr val="000000"/>
                </a:solidFill>
                <a:latin typeface="Open Sans"/>
              </a:rPr>
              <a:t>honestly </a:t>
            </a:r>
            <a:r>
              <a:rPr lang="en-US" sz="1600" b="0" kern="0" spc="-5" dirty="0">
                <a:solidFill>
                  <a:srgbClr val="000000"/>
                </a:solidFill>
                <a:latin typeface="Open Sans"/>
              </a:rPr>
              <a:t>described</a:t>
            </a:r>
            <a:r>
              <a:rPr lang="en-US" sz="1600" b="0" kern="0" spc="-15" dirty="0">
                <a:solidFill>
                  <a:srgbClr val="000000"/>
                </a:solidFill>
                <a:latin typeface="Open Sans"/>
              </a:rPr>
              <a:t> </a:t>
            </a:r>
            <a:r>
              <a:rPr lang="en-US" sz="1600" b="0" kern="0" spc="-10" dirty="0">
                <a:solidFill>
                  <a:srgbClr val="000000"/>
                </a:solidFill>
                <a:latin typeface="Open Sans"/>
              </a:rPr>
              <a:t>and</a:t>
            </a:r>
            <a:r>
              <a:rPr lang="en-US" sz="1600" b="0" kern="0" spc="5" dirty="0">
                <a:solidFill>
                  <a:srgbClr val="000000"/>
                </a:solidFill>
                <a:latin typeface="Open Sans"/>
              </a:rPr>
              <a:t> </a:t>
            </a:r>
            <a:r>
              <a:rPr lang="en-US" sz="1600" b="0" kern="0" spc="-10" dirty="0">
                <a:solidFill>
                  <a:srgbClr val="000000"/>
                </a:solidFill>
                <a:latin typeface="Open Sans"/>
              </a:rPr>
              <a:t>MTS</a:t>
            </a:r>
            <a:r>
              <a:rPr lang="en-US" sz="1600" b="0" kern="0" spc="10" dirty="0">
                <a:solidFill>
                  <a:srgbClr val="000000"/>
                </a:solidFill>
                <a:latin typeface="Open Sans"/>
              </a:rPr>
              <a:t> </a:t>
            </a:r>
            <a:r>
              <a:rPr lang="en-US" sz="1600" b="0" kern="0" spc="-10" dirty="0">
                <a:solidFill>
                  <a:srgbClr val="000000"/>
                </a:solidFill>
                <a:latin typeface="Open Sans"/>
              </a:rPr>
              <a:t>company</a:t>
            </a:r>
            <a:r>
              <a:rPr lang="en-US" sz="1600" b="0" kern="0" spc="5" dirty="0">
                <a:solidFill>
                  <a:srgbClr val="000000"/>
                </a:solidFill>
                <a:latin typeface="Open Sans"/>
              </a:rPr>
              <a:t> </a:t>
            </a:r>
            <a:r>
              <a:rPr lang="en-US" sz="1600" b="0" kern="0" spc="-10" dirty="0">
                <a:solidFill>
                  <a:srgbClr val="000000"/>
                </a:solidFill>
                <a:latin typeface="Open Sans"/>
              </a:rPr>
              <a:t>funds</a:t>
            </a:r>
            <a:r>
              <a:rPr lang="en-US" sz="1600" b="0" kern="0" spc="10" dirty="0">
                <a:solidFill>
                  <a:srgbClr val="000000"/>
                </a:solidFill>
                <a:latin typeface="Open Sans"/>
              </a:rPr>
              <a:t> </a:t>
            </a:r>
            <a:r>
              <a:rPr lang="en-US" sz="1600" b="0" kern="0" spc="-15" dirty="0">
                <a:solidFill>
                  <a:srgbClr val="000000"/>
                </a:solidFill>
                <a:latin typeface="Open Sans"/>
              </a:rPr>
              <a:t>are </a:t>
            </a:r>
            <a:r>
              <a:rPr lang="en-US" sz="1600" b="0" kern="0" spc="-335" dirty="0">
                <a:solidFill>
                  <a:srgbClr val="000000"/>
                </a:solidFill>
                <a:latin typeface="Open Sans"/>
              </a:rPr>
              <a:t> </a:t>
            </a:r>
            <a:r>
              <a:rPr lang="en-US" sz="1600" b="0" kern="0" spc="-10" dirty="0">
                <a:solidFill>
                  <a:srgbClr val="000000"/>
                </a:solidFill>
                <a:latin typeface="Open Sans"/>
              </a:rPr>
              <a:t>not </a:t>
            </a:r>
            <a:r>
              <a:rPr lang="en-US" sz="1600" b="0" kern="0" spc="-5" dirty="0">
                <a:solidFill>
                  <a:srgbClr val="000000"/>
                </a:solidFill>
                <a:latin typeface="Open Sans"/>
              </a:rPr>
              <a:t>used</a:t>
            </a:r>
            <a:r>
              <a:rPr lang="en-US" sz="1600" b="0" kern="0" spc="5" dirty="0">
                <a:solidFill>
                  <a:srgbClr val="000000"/>
                </a:solidFill>
                <a:latin typeface="Open Sans"/>
              </a:rPr>
              <a:t> </a:t>
            </a:r>
            <a:r>
              <a:rPr lang="en-US" sz="1600" b="0" kern="0" spc="-15" dirty="0">
                <a:solidFill>
                  <a:srgbClr val="000000"/>
                </a:solidFill>
                <a:latin typeface="Open Sans"/>
              </a:rPr>
              <a:t>for</a:t>
            </a:r>
            <a:r>
              <a:rPr lang="en-US" sz="1600" b="0" kern="0" spc="10" dirty="0">
                <a:solidFill>
                  <a:srgbClr val="000000"/>
                </a:solidFill>
                <a:latin typeface="Open Sans"/>
              </a:rPr>
              <a:t> </a:t>
            </a:r>
            <a:r>
              <a:rPr lang="en-US" sz="1600" b="0" kern="0" spc="-15" dirty="0">
                <a:solidFill>
                  <a:srgbClr val="000000"/>
                </a:solidFill>
                <a:latin typeface="Open Sans"/>
              </a:rPr>
              <a:t>unlawful</a:t>
            </a:r>
            <a:r>
              <a:rPr lang="en-US" sz="1600" b="0" kern="0" spc="45" dirty="0">
                <a:solidFill>
                  <a:srgbClr val="000000"/>
                </a:solidFill>
                <a:latin typeface="Open Sans"/>
              </a:rPr>
              <a:t> </a:t>
            </a:r>
            <a:r>
              <a:rPr lang="en-US" sz="1600" b="0" kern="0" spc="-5" dirty="0">
                <a:solidFill>
                  <a:srgbClr val="000000"/>
                </a:solidFill>
                <a:latin typeface="Open Sans"/>
              </a:rPr>
              <a:t>purposes.</a:t>
            </a:r>
          </a:p>
          <a:p>
            <a:pPr marL="297815" marR="139700" indent="-285750">
              <a:spcBef>
                <a:spcPts val="300"/>
              </a:spcBef>
              <a:spcAft>
                <a:spcPts val="300"/>
              </a:spcAft>
              <a:buFont typeface="Wingdings" panose="05000000000000000000" pitchFamily="2" charset="2"/>
              <a:buChar char="ü"/>
              <a:tabLst>
                <a:tab pos="299720" algn="l"/>
              </a:tabLst>
            </a:pPr>
            <a:r>
              <a:rPr lang="en-US" sz="1600" b="0" kern="0" spc="-5" dirty="0">
                <a:solidFill>
                  <a:srgbClr val="000000"/>
                </a:solidFill>
                <a:latin typeface="Open Sans"/>
              </a:rPr>
              <a:t>Obtain necessary approvals on transactions</a:t>
            </a:r>
          </a:p>
          <a:p>
            <a:pPr marL="297815" marR="139700" indent="-285750">
              <a:spcBef>
                <a:spcPts val="300"/>
              </a:spcBef>
              <a:spcAft>
                <a:spcPts val="300"/>
              </a:spcAft>
              <a:buFont typeface="Wingdings" panose="05000000000000000000" pitchFamily="2" charset="2"/>
              <a:buChar char="ü"/>
              <a:tabLst>
                <a:tab pos="299720" algn="l"/>
              </a:tabLst>
            </a:pPr>
            <a:r>
              <a:rPr lang="en-US" sz="1600" b="0" kern="0" spc="-5" dirty="0">
                <a:solidFill>
                  <a:srgbClr val="000000"/>
                </a:solidFill>
                <a:latin typeface="Open Sans"/>
              </a:rPr>
              <a:t>Account for all assets.</a:t>
            </a:r>
          </a:p>
          <a:p>
            <a:pPr marL="297815" marR="139700" indent="-285750">
              <a:spcBef>
                <a:spcPts val="300"/>
              </a:spcBef>
              <a:spcAft>
                <a:spcPts val="300"/>
              </a:spcAft>
              <a:buFont typeface="Wingdings" panose="05000000000000000000" pitchFamily="2" charset="2"/>
              <a:buChar char="ü"/>
              <a:tabLst>
                <a:tab pos="299720" algn="l"/>
              </a:tabLst>
            </a:pPr>
            <a:r>
              <a:rPr lang="en-US" sz="1600" b="0" kern="0" spc="-5" dirty="0">
                <a:solidFill>
                  <a:srgbClr val="000000"/>
                </a:solidFill>
                <a:latin typeface="Open Sans"/>
              </a:rPr>
              <a:t>Incorporate prevent and detect controls, as applicable.</a:t>
            </a:r>
          </a:p>
          <a:p>
            <a:pPr marL="297815" marR="139700" indent="-285750">
              <a:spcBef>
                <a:spcPts val="300"/>
              </a:spcBef>
              <a:spcAft>
                <a:spcPts val="300"/>
              </a:spcAft>
              <a:buFont typeface="Wingdings" panose="05000000000000000000" pitchFamily="2" charset="2"/>
              <a:buChar char="ü"/>
              <a:tabLst>
                <a:tab pos="299720" algn="l"/>
              </a:tabLst>
            </a:pPr>
            <a:endParaRPr lang="en-US" sz="1600" b="0" kern="0" spc="-5" dirty="0">
              <a:solidFill>
                <a:srgbClr val="000000"/>
              </a:solidFill>
              <a:latin typeface="Open Sans"/>
            </a:endParaRPr>
          </a:p>
          <a:p>
            <a:pPr marL="12065" marR="139700">
              <a:spcBef>
                <a:spcPts val="300"/>
              </a:spcBef>
              <a:spcAft>
                <a:spcPts val="300"/>
              </a:spcAft>
              <a:tabLst>
                <a:tab pos="299720" algn="l"/>
              </a:tabLst>
            </a:pPr>
            <a:endParaRPr lang="en-US" sz="1600" b="0" kern="0" dirty="0">
              <a:latin typeface="Open Sans"/>
            </a:endParaRPr>
          </a:p>
          <a:p>
            <a:pPr>
              <a:spcBef>
                <a:spcPts val="45"/>
              </a:spcBef>
            </a:pPr>
            <a:endParaRPr lang="en-US" sz="1400" b="0" kern="0" dirty="0">
              <a:latin typeface="Open Sans"/>
            </a:endParaRPr>
          </a:p>
        </p:txBody>
      </p:sp>
      <p:sp>
        <p:nvSpPr>
          <p:cNvPr id="25" name="TextBox 24">
            <a:extLst>
              <a:ext uri="{FF2B5EF4-FFF2-40B4-BE49-F238E27FC236}">
                <a16:creationId xmlns:a16="http://schemas.microsoft.com/office/drawing/2014/main" id="{FED76239-E167-457C-AF95-1B9AC59505D6}"/>
              </a:ext>
            </a:extLst>
          </p:cNvPr>
          <p:cNvSpPr txBox="1"/>
          <p:nvPr/>
        </p:nvSpPr>
        <p:spPr>
          <a:xfrm>
            <a:off x="4894850" y="1660177"/>
            <a:ext cx="4343400" cy="369332"/>
          </a:xfrm>
          <a:prstGeom prst="rect">
            <a:avLst/>
          </a:prstGeom>
          <a:noFill/>
        </p:spPr>
        <p:txBody>
          <a:bodyPr wrap="square">
            <a:spAutoFit/>
          </a:bodyPr>
          <a:lstStyle/>
          <a:p>
            <a:pPr marL="12700">
              <a:lnSpc>
                <a:spcPct val="100000"/>
              </a:lnSpc>
              <a:spcBef>
                <a:spcPts val="105"/>
              </a:spcBef>
            </a:pPr>
            <a:r>
              <a:rPr lang="en-US" sz="1800" b="0" spc="-15" dirty="0">
                <a:solidFill>
                  <a:srgbClr val="C00000"/>
                </a:solidFill>
                <a:latin typeface="Open Sans"/>
              </a:rPr>
              <a:t>Internal Controls</a:t>
            </a:r>
          </a:p>
        </p:txBody>
      </p:sp>
      <p:cxnSp>
        <p:nvCxnSpPr>
          <p:cNvPr id="27" name="Straight Connector 26">
            <a:extLst>
              <a:ext uri="{FF2B5EF4-FFF2-40B4-BE49-F238E27FC236}">
                <a16:creationId xmlns:a16="http://schemas.microsoft.com/office/drawing/2014/main" id="{60017972-DBA4-4E28-9D0E-0941E513B98A}"/>
              </a:ext>
            </a:extLst>
          </p:cNvPr>
          <p:cNvCxnSpPr/>
          <p:nvPr/>
        </p:nvCxnSpPr>
        <p:spPr>
          <a:xfrm flipV="1">
            <a:off x="4548949" y="1844843"/>
            <a:ext cx="0" cy="432735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object 10">
            <a:extLst>
              <a:ext uri="{FF2B5EF4-FFF2-40B4-BE49-F238E27FC236}">
                <a16:creationId xmlns:a16="http://schemas.microsoft.com/office/drawing/2014/main" id="{6A6E0BF5-2A3A-4B2E-BDC6-93676E289AE5}"/>
              </a:ext>
            </a:extLst>
          </p:cNvPr>
          <p:cNvSpPr txBox="1">
            <a:spLocks/>
          </p:cNvSpPr>
          <p:nvPr/>
        </p:nvSpPr>
        <p:spPr>
          <a:xfrm>
            <a:off x="303530" y="205595"/>
            <a:ext cx="6280150" cy="689932"/>
          </a:xfrm>
          <a:prstGeom prst="rect">
            <a:avLst/>
          </a:prstGeom>
        </p:spPr>
        <p:txBody>
          <a:bodyPr vert="horz" wrap="square" lIns="0" tIns="12700" rIns="0" bIns="0" rtlCol="0">
            <a:spAutoFit/>
          </a:bodyPr>
          <a:lstStyle>
            <a:lvl1pPr>
              <a:defRPr sz="2400" b="1" i="0">
                <a:solidFill>
                  <a:schemeClr val="bg1"/>
                </a:solidFill>
                <a:latin typeface="Cambria"/>
                <a:ea typeface="+mj-ea"/>
                <a:cs typeface="Cambria"/>
              </a:defRPr>
            </a:lvl1pPr>
          </a:lstStyle>
          <a:p>
            <a:pPr marL="12700">
              <a:spcBef>
                <a:spcPts val="100"/>
              </a:spcBef>
            </a:pPr>
            <a:r>
              <a:rPr lang="en-US" b="0" kern="0" spc="-5">
                <a:solidFill>
                  <a:srgbClr val="C00000"/>
                </a:solidFill>
                <a:latin typeface="Open Sans"/>
              </a:rPr>
              <a:t>The</a:t>
            </a:r>
            <a:r>
              <a:rPr lang="en-US" b="0" kern="0" spc="-15">
                <a:solidFill>
                  <a:srgbClr val="C00000"/>
                </a:solidFill>
                <a:latin typeface="Open Sans"/>
              </a:rPr>
              <a:t> </a:t>
            </a:r>
            <a:r>
              <a:rPr lang="en-US" b="0" kern="0" spc="-25">
                <a:solidFill>
                  <a:srgbClr val="C00000"/>
                </a:solidFill>
                <a:latin typeface="Open Sans"/>
              </a:rPr>
              <a:t>Foreign</a:t>
            </a:r>
            <a:r>
              <a:rPr lang="en-US" b="0" kern="0" spc="-5">
                <a:solidFill>
                  <a:srgbClr val="C00000"/>
                </a:solidFill>
                <a:latin typeface="Open Sans"/>
              </a:rPr>
              <a:t> </a:t>
            </a:r>
            <a:r>
              <a:rPr lang="en-US" b="0" kern="0" spc="-10">
                <a:solidFill>
                  <a:srgbClr val="C00000"/>
                </a:solidFill>
                <a:latin typeface="Open Sans"/>
              </a:rPr>
              <a:t>Corrupt</a:t>
            </a:r>
            <a:r>
              <a:rPr lang="en-US" b="0" kern="0" spc="5">
                <a:solidFill>
                  <a:srgbClr val="C00000"/>
                </a:solidFill>
                <a:latin typeface="Open Sans"/>
              </a:rPr>
              <a:t> </a:t>
            </a:r>
            <a:r>
              <a:rPr lang="en-US" b="0" kern="0" spc="-10">
                <a:solidFill>
                  <a:srgbClr val="C00000"/>
                </a:solidFill>
                <a:latin typeface="Open Sans"/>
              </a:rPr>
              <a:t>Practices</a:t>
            </a:r>
            <a:r>
              <a:rPr lang="en-US" b="0" kern="0" spc="-15">
                <a:solidFill>
                  <a:srgbClr val="C00000"/>
                </a:solidFill>
                <a:latin typeface="Open Sans"/>
              </a:rPr>
              <a:t> Act</a:t>
            </a:r>
            <a:br>
              <a:rPr lang="en-US" b="0" kern="0" spc="-20">
                <a:solidFill>
                  <a:srgbClr val="C00000"/>
                </a:solidFill>
                <a:latin typeface="Open Sans"/>
              </a:rPr>
            </a:br>
            <a:r>
              <a:rPr lang="en-US" sz="2000" b="0" i="1" kern="0" spc="-20">
                <a:solidFill>
                  <a:srgbClr val="C00000"/>
                </a:solidFill>
                <a:latin typeface="Open Sans"/>
              </a:rPr>
              <a:t>Accurate</a:t>
            </a:r>
            <a:r>
              <a:rPr lang="en-US" sz="2000" b="0" i="1" kern="0" spc="-5">
                <a:solidFill>
                  <a:srgbClr val="C00000"/>
                </a:solidFill>
                <a:latin typeface="Open Sans"/>
              </a:rPr>
              <a:t> </a:t>
            </a:r>
            <a:r>
              <a:rPr lang="en-US" sz="2000" b="0" i="1" kern="0" spc="-20">
                <a:solidFill>
                  <a:srgbClr val="C00000"/>
                </a:solidFill>
                <a:latin typeface="Open Sans"/>
              </a:rPr>
              <a:t>Record</a:t>
            </a:r>
            <a:r>
              <a:rPr lang="en-US" sz="2000" b="0" i="1" kern="0" spc="5">
                <a:solidFill>
                  <a:srgbClr val="C00000"/>
                </a:solidFill>
                <a:latin typeface="Open Sans"/>
              </a:rPr>
              <a:t> </a:t>
            </a:r>
            <a:r>
              <a:rPr lang="en-US" sz="2000" b="0" i="1" kern="0" spc="-10">
                <a:solidFill>
                  <a:srgbClr val="C00000"/>
                </a:solidFill>
                <a:latin typeface="Open Sans"/>
              </a:rPr>
              <a:t>Keeping</a:t>
            </a:r>
            <a:r>
              <a:rPr lang="en-US" sz="2000" b="0" i="1" kern="0" spc="-15">
                <a:solidFill>
                  <a:srgbClr val="C00000"/>
                </a:solidFill>
                <a:latin typeface="Open Sans"/>
              </a:rPr>
              <a:t> </a:t>
            </a:r>
            <a:r>
              <a:rPr lang="en-US" sz="2000" b="0" i="1" kern="0">
                <a:solidFill>
                  <a:srgbClr val="C00000"/>
                </a:solidFill>
                <a:latin typeface="Open Sans"/>
              </a:rPr>
              <a:t>&amp;</a:t>
            </a:r>
            <a:r>
              <a:rPr lang="en-US" sz="2000" b="0" i="1" kern="0" spc="-10">
                <a:solidFill>
                  <a:srgbClr val="C00000"/>
                </a:solidFill>
                <a:latin typeface="Open Sans"/>
              </a:rPr>
              <a:t> </a:t>
            </a:r>
            <a:r>
              <a:rPr lang="en-US" sz="2000" b="0" i="1" kern="0" spc="-5">
                <a:solidFill>
                  <a:srgbClr val="C00000"/>
                </a:solidFill>
                <a:latin typeface="Open Sans"/>
              </a:rPr>
              <a:t>Internal</a:t>
            </a:r>
            <a:r>
              <a:rPr lang="en-US" sz="2000" b="0" i="1" kern="0" spc="-10">
                <a:solidFill>
                  <a:srgbClr val="C00000"/>
                </a:solidFill>
                <a:latin typeface="Open Sans"/>
              </a:rPr>
              <a:t> Controls</a:t>
            </a:r>
            <a:endParaRPr lang="en-US" sz="2000" b="0" i="1" kern="0" spc="-10" dirty="0">
              <a:solidFill>
                <a:srgbClr val="C00000"/>
              </a:solidFill>
              <a:latin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303530" y="1087198"/>
            <a:ext cx="8383270" cy="5166158"/>
          </a:xfrm>
          <a:prstGeom prst="rect">
            <a:avLst/>
          </a:prstGeom>
        </p:spPr>
        <p:txBody>
          <a:bodyPr vert="horz" wrap="square" lIns="0" tIns="13335" rIns="0" bIns="0" rtlCol="0">
            <a:spAutoFit/>
          </a:bodyPr>
          <a:lstStyle/>
          <a:p>
            <a:pPr marL="12700">
              <a:lnSpc>
                <a:spcPct val="100000"/>
              </a:lnSpc>
              <a:spcBef>
                <a:spcPts val="105"/>
              </a:spcBef>
            </a:pPr>
            <a:r>
              <a:rPr lang="en-US" sz="2000" spc="-5" dirty="0">
                <a:solidFill>
                  <a:srgbClr val="C00000"/>
                </a:solidFill>
                <a:latin typeface="Open Sans"/>
                <a:cs typeface="Cambria"/>
              </a:rPr>
              <a:t>Examples:</a:t>
            </a:r>
            <a:endParaRPr sz="2000" dirty="0">
              <a:latin typeface="Open Sans"/>
              <a:cs typeface="Cambria"/>
            </a:endParaRPr>
          </a:p>
          <a:p>
            <a:pPr>
              <a:lnSpc>
                <a:spcPct val="100000"/>
              </a:lnSpc>
              <a:spcBef>
                <a:spcPts val="40"/>
              </a:spcBef>
            </a:pPr>
            <a:endParaRPr lang="en-US" sz="2600" dirty="0">
              <a:latin typeface="Open Sans"/>
              <a:cs typeface="Cambria"/>
            </a:endParaRPr>
          </a:p>
          <a:p>
            <a:pPr marL="931545" marR="5080" indent="-285750">
              <a:lnSpc>
                <a:spcPts val="1480"/>
              </a:lnSpc>
              <a:spcBef>
                <a:spcPts val="1245"/>
              </a:spcBef>
              <a:buFont typeface="Wingdings" panose="05000000000000000000" pitchFamily="2" charset="2"/>
              <a:buChar char="ü"/>
              <a:tabLst>
                <a:tab pos="760730" algn="l"/>
              </a:tabLst>
            </a:pPr>
            <a:r>
              <a:rPr lang="en-US" sz="1400" spc="-5" dirty="0">
                <a:latin typeface="Open Sans"/>
                <a:cs typeface="Cambria"/>
              </a:rPr>
              <a:t>Include </a:t>
            </a:r>
            <a:r>
              <a:rPr sz="1400" spc="-5" dirty="0">
                <a:latin typeface="Open Sans"/>
                <a:cs typeface="Cambria"/>
              </a:rPr>
              <a:t>proper </a:t>
            </a:r>
            <a:r>
              <a:rPr sz="1400" dirty="0">
                <a:latin typeface="Open Sans"/>
                <a:cs typeface="Cambria"/>
              </a:rPr>
              <a:t>descriptions (account / </a:t>
            </a:r>
            <a:r>
              <a:rPr sz="1400" spc="-5" dirty="0">
                <a:latin typeface="Open Sans"/>
                <a:cs typeface="Cambria"/>
              </a:rPr>
              <a:t>project </a:t>
            </a:r>
            <a:r>
              <a:rPr sz="1400" spc="-295" dirty="0">
                <a:latin typeface="Open Sans"/>
                <a:cs typeface="Cambria"/>
              </a:rPr>
              <a:t> </a:t>
            </a:r>
            <a:r>
              <a:rPr sz="1400" dirty="0">
                <a:latin typeface="Open Sans"/>
                <a:cs typeface="Cambria"/>
              </a:rPr>
              <a:t>codes,</a:t>
            </a:r>
            <a:r>
              <a:rPr sz="1400" spc="-10" dirty="0">
                <a:latin typeface="Open Sans"/>
                <a:cs typeface="Cambria"/>
              </a:rPr>
              <a:t> </a:t>
            </a:r>
            <a:r>
              <a:rPr sz="1400" dirty="0">
                <a:latin typeface="Open Sans"/>
                <a:cs typeface="Cambria"/>
              </a:rPr>
              <a:t>dollar</a:t>
            </a:r>
            <a:r>
              <a:rPr sz="1400" spc="-15" dirty="0">
                <a:latin typeface="Open Sans"/>
                <a:cs typeface="Cambria"/>
              </a:rPr>
              <a:t> </a:t>
            </a:r>
            <a:r>
              <a:rPr sz="1400" dirty="0">
                <a:latin typeface="Open Sans"/>
                <a:cs typeface="Cambria"/>
              </a:rPr>
              <a:t>amount,</a:t>
            </a:r>
            <a:r>
              <a:rPr sz="1400" spc="-25" dirty="0">
                <a:latin typeface="Open Sans"/>
                <a:cs typeface="Cambria"/>
              </a:rPr>
              <a:t> </a:t>
            </a:r>
            <a:r>
              <a:rPr sz="1400" dirty="0">
                <a:latin typeface="Open Sans"/>
                <a:cs typeface="Cambria"/>
              </a:rPr>
              <a:t>business</a:t>
            </a:r>
            <a:r>
              <a:rPr sz="1400" spc="-15" dirty="0">
                <a:latin typeface="Open Sans"/>
                <a:cs typeface="Cambria"/>
              </a:rPr>
              <a:t> </a:t>
            </a:r>
            <a:r>
              <a:rPr sz="1400" spc="-5" dirty="0">
                <a:latin typeface="Open Sans"/>
                <a:cs typeface="Cambria"/>
              </a:rPr>
              <a:t>purpose,</a:t>
            </a:r>
            <a:r>
              <a:rPr sz="1400" spc="-10" dirty="0">
                <a:latin typeface="Open Sans"/>
                <a:cs typeface="Cambria"/>
              </a:rPr>
              <a:t> </a:t>
            </a:r>
            <a:r>
              <a:rPr sz="1400" spc="-5" dirty="0">
                <a:latin typeface="Open Sans"/>
                <a:cs typeface="Cambria"/>
              </a:rPr>
              <a:t>entities/individuals</a:t>
            </a:r>
            <a:r>
              <a:rPr sz="1400" spc="-35" dirty="0">
                <a:latin typeface="Open Sans"/>
                <a:cs typeface="Cambria"/>
              </a:rPr>
              <a:t> </a:t>
            </a:r>
            <a:r>
              <a:rPr sz="1400" spc="-10" dirty="0">
                <a:latin typeface="Open Sans"/>
                <a:cs typeface="Cambria"/>
              </a:rPr>
              <a:t>involved,</a:t>
            </a:r>
            <a:r>
              <a:rPr sz="1400" spc="-35" dirty="0">
                <a:latin typeface="Open Sans"/>
                <a:cs typeface="Cambria"/>
              </a:rPr>
              <a:t> </a:t>
            </a:r>
            <a:r>
              <a:rPr sz="1400" spc="-5" dirty="0">
                <a:latin typeface="Open Sans"/>
                <a:cs typeface="Cambria"/>
              </a:rPr>
              <a:t>etc.)</a:t>
            </a:r>
            <a:r>
              <a:rPr lang="en-US" sz="1400" spc="-5" dirty="0">
                <a:latin typeface="Open Sans"/>
                <a:cs typeface="Cambria"/>
              </a:rPr>
              <a:t> in expense reports.</a:t>
            </a:r>
            <a:endParaRPr sz="1400" dirty="0">
              <a:latin typeface="Open Sans"/>
              <a:cs typeface="Cambria"/>
            </a:endParaRPr>
          </a:p>
          <a:p>
            <a:pPr marL="930910" indent="-285750">
              <a:lnSpc>
                <a:spcPct val="100000"/>
              </a:lnSpc>
              <a:spcBef>
                <a:spcPts val="30"/>
              </a:spcBef>
              <a:buFont typeface="Wingdings" panose="05000000000000000000" pitchFamily="2" charset="2"/>
              <a:buChar char="ü"/>
              <a:tabLst>
                <a:tab pos="760730" algn="l"/>
              </a:tabLst>
            </a:pPr>
            <a:r>
              <a:rPr lang="en-US" sz="1400" spc="-5" dirty="0">
                <a:latin typeface="Open Sans"/>
                <a:cs typeface="Cambria"/>
              </a:rPr>
              <a:t>Include </a:t>
            </a:r>
            <a:r>
              <a:rPr sz="1400" dirty="0">
                <a:latin typeface="Open Sans"/>
                <a:cs typeface="Cambria"/>
              </a:rPr>
              <a:t>supporting</a:t>
            </a:r>
            <a:r>
              <a:rPr sz="1400" spc="-35" dirty="0">
                <a:latin typeface="Open Sans"/>
                <a:cs typeface="Cambria"/>
              </a:rPr>
              <a:t> </a:t>
            </a:r>
            <a:r>
              <a:rPr sz="1400" dirty="0">
                <a:latin typeface="Open Sans"/>
                <a:cs typeface="Cambria"/>
              </a:rPr>
              <a:t>documentation</a:t>
            </a:r>
            <a:r>
              <a:rPr sz="1400" spc="-35" dirty="0">
                <a:latin typeface="Open Sans"/>
                <a:cs typeface="Cambria"/>
              </a:rPr>
              <a:t> </a:t>
            </a:r>
            <a:r>
              <a:rPr sz="1400" dirty="0">
                <a:latin typeface="Open Sans"/>
                <a:cs typeface="Cambria"/>
              </a:rPr>
              <a:t>/</a:t>
            </a:r>
            <a:r>
              <a:rPr sz="1400" spc="-5" dirty="0">
                <a:latin typeface="Open Sans"/>
                <a:cs typeface="Cambria"/>
              </a:rPr>
              <a:t> receipts</a:t>
            </a:r>
            <a:r>
              <a:rPr lang="en-US" sz="1400" spc="-5" dirty="0">
                <a:latin typeface="Open Sans"/>
                <a:cs typeface="Cambria"/>
              </a:rPr>
              <a:t> in expense report submissions.</a:t>
            </a:r>
            <a:endParaRPr sz="1400" dirty="0">
              <a:latin typeface="Open Sans"/>
              <a:cs typeface="Cambria"/>
            </a:endParaRPr>
          </a:p>
          <a:p>
            <a:pPr>
              <a:lnSpc>
                <a:spcPct val="100000"/>
              </a:lnSpc>
              <a:spcBef>
                <a:spcPts val="55"/>
              </a:spcBef>
            </a:pPr>
            <a:endParaRPr lang="en-US" sz="1450" dirty="0">
              <a:latin typeface="Open Sans"/>
              <a:cs typeface="Cambria"/>
            </a:endParaRPr>
          </a:p>
          <a:p>
            <a:pPr>
              <a:lnSpc>
                <a:spcPct val="100000"/>
              </a:lnSpc>
              <a:spcBef>
                <a:spcPts val="55"/>
              </a:spcBef>
            </a:pPr>
            <a:endParaRPr lang="en-US" sz="1450" dirty="0">
              <a:latin typeface="Open Sans"/>
              <a:cs typeface="Cambria"/>
            </a:endParaRPr>
          </a:p>
          <a:p>
            <a:pPr>
              <a:lnSpc>
                <a:spcPct val="100000"/>
              </a:lnSpc>
              <a:spcBef>
                <a:spcPts val="55"/>
              </a:spcBef>
            </a:pPr>
            <a:endParaRPr sz="1450" dirty="0">
              <a:latin typeface="Open Sans"/>
              <a:cs typeface="Cambria"/>
            </a:endParaRPr>
          </a:p>
          <a:p>
            <a:pPr marL="930910" indent="-285750">
              <a:lnSpc>
                <a:spcPct val="100000"/>
              </a:lnSpc>
              <a:buFont typeface="Wingdings" panose="05000000000000000000" pitchFamily="2" charset="2"/>
              <a:buChar char="ü"/>
              <a:tabLst>
                <a:tab pos="760730" algn="l"/>
              </a:tabLst>
            </a:pPr>
            <a:r>
              <a:rPr lang="en-US" sz="1400" spc="-5" dirty="0">
                <a:latin typeface="Open Sans"/>
                <a:cs typeface="Cambria"/>
              </a:rPr>
              <a:t>Obtain management approval on the use of s</a:t>
            </a:r>
            <a:r>
              <a:rPr sz="1400" spc="-5" dirty="0">
                <a:latin typeface="Open Sans"/>
                <a:cs typeface="Cambria"/>
              </a:rPr>
              <a:t>ales</a:t>
            </a:r>
            <a:r>
              <a:rPr sz="1400" spc="-10" dirty="0">
                <a:latin typeface="Open Sans"/>
                <a:cs typeface="Cambria"/>
              </a:rPr>
              <a:t> </a:t>
            </a:r>
            <a:r>
              <a:rPr sz="1400" dirty="0">
                <a:latin typeface="Open Sans"/>
                <a:cs typeface="Cambria"/>
              </a:rPr>
              <a:t>discount</a:t>
            </a:r>
            <a:r>
              <a:rPr lang="en-US" sz="1400" spc="-15" dirty="0">
                <a:latin typeface="Open Sans"/>
                <a:cs typeface="Cambria"/>
              </a:rPr>
              <a:t>s</a:t>
            </a:r>
          </a:p>
          <a:p>
            <a:pPr marL="930910" indent="-285750">
              <a:lnSpc>
                <a:spcPct val="100000"/>
              </a:lnSpc>
              <a:buFont typeface="Wingdings" panose="05000000000000000000" pitchFamily="2" charset="2"/>
              <a:buChar char="ü"/>
              <a:tabLst>
                <a:tab pos="760730" algn="l"/>
              </a:tabLst>
            </a:pPr>
            <a:r>
              <a:rPr lang="en-US" sz="1400" spc="-5" dirty="0">
                <a:latin typeface="Open Sans"/>
                <a:cs typeface="Cambria"/>
              </a:rPr>
              <a:t>Obtain your managers approval on e</a:t>
            </a:r>
            <a:r>
              <a:rPr sz="1400" spc="-5" dirty="0">
                <a:latin typeface="Open Sans"/>
                <a:cs typeface="Cambria"/>
              </a:rPr>
              <a:t>xpense reimbursement reports</a:t>
            </a:r>
            <a:endParaRPr lang="en-US" sz="1400" spc="-5" dirty="0">
              <a:latin typeface="Open Sans"/>
              <a:cs typeface="Cambria"/>
            </a:endParaRPr>
          </a:p>
          <a:p>
            <a:pPr marL="645160">
              <a:lnSpc>
                <a:spcPct val="100000"/>
              </a:lnSpc>
              <a:tabLst>
                <a:tab pos="760730" algn="l"/>
              </a:tabLst>
            </a:pPr>
            <a:endParaRPr lang="en-US" sz="1600" dirty="0">
              <a:latin typeface="Open Sans"/>
              <a:cs typeface="Cambria"/>
            </a:endParaRPr>
          </a:p>
          <a:p>
            <a:pPr marL="645160">
              <a:lnSpc>
                <a:spcPct val="100000"/>
              </a:lnSpc>
              <a:tabLst>
                <a:tab pos="760730" algn="l"/>
              </a:tabLst>
            </a:pPr>
            <a:endParaRPr sz="1600" dirty="0">
              <a:latin typeface="Open Sans"/>
              <a:cs typeface="Cambria"/>
            </a:endParaRPr>
          </a:p>
          <a:p>
            <a:pPr marL="930910" indent="-285750">
              <a:lnSpc>
                <a:spcPct val="100000"/>
              </a:lnSpc>
              <a:spcBef>
                <a:spcPts val="1025"/>
              </a:spcBef>
              <a:buFont typeface="Wingdings" panose="05000000000000000000" pitchFamily="2" charset="2"/>
              <a:buChar char="ü"/>
              <a:tabLst>
                <a:tab pos="760730" algn="l"/>
              </a:tabLst>
            </a:pPr>
            <a:r>
              <a:rPr lang="en-US" sz="1400" spc="-5" dirty="0">
                <a:latin typeface="Open Sans"/>
                <a:cs typeface="Cambria"/>
              </a:rPr>
              <a:t>Do not s</a:t>
            </a:r>
            <a:r>
              <a:rPr sz="1400" spc="-5" dirty="0">
                <a:latin typeface="Open Sans"/>
                <a:cs typeface="Cambria"/>
              </a:rPr>
              <a:t>ponsor</a:t>
            </a:r>
            <a:r>
              <a:rPr sz="1400" dirty="0">
                <a:latin typeface="Open Sans"/>
                <a:cs typeface="Cambria"/>
              </a:rPr>
              <a:t> </a:t>
            </a:r>
            <a:r>
              <a:rPr sz="1400" spc="-5" dirty="0">
                <a:latin typeface="Open Sans"/>
                <a:cs typeface="Cambria"/>
              </a:rPr>
              <a:t>state-owned</a:t>
            </a:r>
            <a:r>
              <a:rPr sz="1400" spc="-15" dirty="0">
                <a:latin typeface="Open Sans"/>
                <a:cs typeface="Cambria"/>
              </a:rPr>
              <a:t> </a:t>
            </a:r>
            <a:r>
              <a:rPr sz="1400" spc="-5" dirty="0">
                <a:latin typeface="Open Sans"/>
                <a:cs typeface="Cambria"/>
              </a:rPr>
              <a:t>institutions</a:t>
            </a:r>
            <a:r>
              <a:rPr sz="1400" spc="-25" dirty="0">
                <a:latin typeface="Open Sans"/>
                <a:cs typeface="Cambria"/>
              </a:rPr>
              <a:t> </a:t>
            </a:r>
            <a:r>
              <a:rPr sz="1400" dirty="0">
                <a:latin typeface="Open Sans"/>
                <a:cs typeface="Cambria"/>
              </a:rPr>
              <a:t>(</a:t>
            </a:r>
            <a:r>
              <a:rPr lang="en-US" sz="1400" dirty="0">
                <a:latin typeface="Open Sans"/>
                <a:cs typeface="Cambria"/>
              </a:rPr>
              <a:t>i.e.,</a:t>
            </a:r>
            <a:r>
              <a:rPr sz="1400" spc="-15" dirty="0">
                <a:latin typeface="Open Sans"/>
                <a:cs typeface="Cambria"/>
              </a:rPr>
              <a:t> </a:t>
            </a:r>
            <a:r>
              <a:rPr sz="1400" spc="-5" dirty="0">
                <a:latin typeface="Open Sans"/>
                <a:cs typeface="Cambria"/>
              </a:rPr>
              <a:t>universities)</a:t>
            </a:r>
            <a:r>
              <a:rPr sz="1400" spc="-30" dirty="0">
                <a:latin typeface="Open Sans"/>
                <a:cs typeface="Cambria"/>
              </a:rPr>
              <a:t> </a:t>
            </a:r>
            <a:r>
              <a:rPr sz="1400" dirty="0">
                <a:latin typeface="Open Sans"/>
                <a:cs typeface="Cambria"/>
              </a:rPr>
              <a:t>that</a:t>
            </a:r>
            <a:r>
              <a:rPr sz="1400" spc="-10" dirty="0">
                <a:latin typeface="Open Sans"/>
                <a:cs typeface="Cambria"/>
              </a:rPr>
              <a:t> </a:t>
            </a:r>
            <a:r>
              <a:rPr sz="1400" spc="-15" dirty="0">
                <a:latin typeface="Open Sans"/>
                <a:cs typeface="Cambria"/>
              </a:rPr>
              <a:t>involve</a:t>
            </a:r>
            <a:r>
              <a:rPr sz="1400" spc="-25" dirty="0">
                <a:latin typeface="Open Sans"/>
                <a:cs typeface="Cambria"/>
              </a:rPr>
              <a:t> </a:t>
            </a:r>
            <a:r>
              <a:rPr sz="1400" spc="-10" dirty="0">
                <a:latin typeface="Open Sans"/>
                <a:cs typeface="Cambria"/>
              </a:rPr>
              <a:t>foreign</a:t>
            </a:r>
            <a:r>
              <a:rPr sz="1400" spc="10" dirty="0">
                <a:latin typeface="Open Sans"/>
                <a:cs typeface="Cambria"/>
              </a:rPr>
              <a:t> </a:t>
            </a:r>
            <a:r>
              <a:rPr sz="1400" spc="-5" dirty="0">
                <a:latin typeface="Open Sans"/>
                <a:cs typeface="Cambria"/>
              </a:rPr>
              <a:t>officials</a:t>
            </a:r>
            <a:endParaRPr sz="1400" dirty="0">
              <a:latin typeface="Open Sans"/>
              <a:cs typeface="Cambria"/>
            </a:endParaRPr>
          </a:p>
          <a:p>
            <a:pPr marL="930910" indent="-285750">
              <a:lnSpc>
                <a:spcPct val="100000"/>
              </a:lnSpc>
              <a:spcBef>
                <a:spcPts val="50"/>
              </a:spcBef>
              <a:buFont typeface="Wingdings" panose="05000000000000000000" pitchFamily="2" charset="2"/>
              <a:buChar char="ü"/>
              <a:tabLst>
                <a:tab pos="760730" algn="l"/>
              </a:tabLst>
            </a:pPr>
            <a:r>
              <a:rPr lang="en-US" sz="1400" spc="-5" dirty="0">
                <a:latin typeface="Open Sans"/>
                <a:cs typeface="Cambria"/>
              </a:rPr>
              <a:t>Do not incur e</a:t>
            </a:r>
            <a:r>
              <a:rPr sz="1400" spc="-5" dirty="0">
                <a:latin typeface="Open Sans"/>
                <a:cs typeface="Cambria"/>
              </a:rPr>
              <a:t>xpenses</a:t>
            </a:r>
            <a:r>
              <a:rPr sz="1400" spc="-15" dirty="0">
                <a:latin typeface="Open Sans"/>
                <a:cs typeface="Cambria"/>
              </a:rPr>
              <a:t> </a:t>
            </a:r>
            <a:r>
              <a:rPr sz="1400" spc="-5" dirty="0">
                <a:latin typeface="Open Sans"/>
                <a:cs typeface="Cambria"/>
              </a:rPr>
              <a:t>appearing</a:t>
            </a:r>
            <a:r>
              <a:rPr sz="1400" spc="-10" dirty="0">
                <a:latin typeface="Open Sans"/>
                <a:cs typeface="Cambria"/>
              </a:rPr>
              <a:t> </a:t>
            </a:r>
            <a:r>
              <a:rPr sz="1400" spc="-5" dirty="0">
                <a:latin typeface="Open Sans"/>
                <a:cs typeface="Cambria"/>
              </a:rPr>
              <a:t>to be lavish</a:t>
            </a:r>
            <a:r>
              <a:rPr sz="1400" spc="-30" dirty="0">
                <a:latin typeface="Open Sans"/>
                <a:cs typeface="Cambria"/>
              </a:rPr>
              <a:t> </a:t>
            </a:r>
            <a:r>
              <a:rPr sz="1400" dirty="0">
                <a:latin typeface="Open Sans"/>
                <a:cs typeface="Cambria"/>
              </a:rPr>
              <a:t>in </a:t>
            </a:r>
            <a:r>
              <a:rPr sz="1400" spc="-5" dirty="0">
                <a:latin typeface="Open Sans"/>
                <a:cs typeface="Cambria"/>
              </a:rPr>
              <a:t>nature, </a:t>
            </a:r>
            <a:r>
              <a:rPr sz="1400" dirty="0">
                <a:latin typeface="Open Sans"/>
                <a:cs typeface="Cambria"/>
              </a:rPr>
              <a:t>with</a:t>
            </a:r>
            <a:r>
              <a:rPr sz="1400" spc="-30" dirty="0">
                <a:latin typeface="Open Sans"/>
                <a:cs typeface="Cambria"/>
              </a:rPr>
              <a:t> </a:t>
            </a:r>
            <a:r>
              <a:rPr sz="1400" dirty="0">
                <a:latin typeface="Open Sans"/>
                <a:cs typeface="Cambria"/>
              </a:rPr>
              <a:t>the</a:t>
            </a:r>
            <a:r>
              <a:rPr sz="1400" spc="-25" dirty="0">
                <a:latin typeface="Open Sans"/>
                <a:cs typeface="Cambria"/>
              </a:rPr>
              <a:t> </a:t>
            </a:r>
            <a:r>
              <a:rPr sz="1400" spc="-5" dirty="0">
                <a:latin typeface="Open Sans"/>
                <a:cs typeface="Cambria"/>
              </a:rPr>
              <a:t>intent</a:t>
            </a:r>
            <a:r>
              <a:rPr sz="1400" dirty="0">
                <a:latin typeface="Open Sans"/>
                <a:cs typeface="Cambria"/>
              </a:rPr>
              <a:t> </a:t>
            </a:r>
            <a:r>
              <a:rPr sz="1400" spc="-5" dirty="0">
                <a:latin typeface="Open Sans"/>
                <a:cs typeface="Cambria"/>
              </a:rPr>
              <a:t>to</a:t>
            </a:r>
            <a:r>
              <a:rPr sz="1400" spc="-10" dirty="0">
                <a:latin typeface="Open Sans"/>
                <a:cs typeface="Cambria"/>
              </a:rPr>
              <a:t> </a:t>
            </a:r>
            <a:r>
              <a:rPr sz="1400" dirty="0">
                <a:latin typeface="Open Sans"/>
                <a:cs typeface="Cambria"/>
              </a:rPr>
              <a:t>win</a:t>
            </a:r>
            <a:r>
              <a:rPr sz="1400" spc="-20" dirty="0">
                <a:latin typeface="Open Sans"/>
                <a:cs typeface="Cambria"/>
              </a:rPr>
              <a:t> </a:t>
            </a:r>
            <a:r>
              <a:rPr sz="1400" dirty="0">
                <a:latin typeface="Open Sans"/>
                <a:cs typeface="Cambria"/>
              </a:rPr>
              <a:t>or</a:t>
            </a:r>
            <a:r>
              <a:rPr sz="1400" spc="-10" dirty="0">
                <a:latin typeface="Open Sans"/>
                <a:cs typeface="Cambria"/>
              </a:rPr>
              <a:t> </a:t>
            </a:r>
            <a:r>
              <a:rPr sz="1400" spc="-5" dirty="0">
                <a:latin typeface="Open Sans"/>
                <a:cs typeface="Cambria"/>
              </a:rPr>
              <a:t>retain</a:t>
            </a:r>
            <a:r>
              <a:rPr sz="1400" spc="-10" dirty="0">
                <a:latin typeface="Open Sans"/>
                <a:cs typeface="Cambria"/>
              </a:rPr>
              <a:t> </a:t>
            </a:r>
            <a:r>
              <a:rPr sz="1400" dirty="0">
                <a:latin typeface="Open Sans"/>
                <a:cs typeface="Cambria"/>
              </a:rPr>
              <a:t>business</a:t>
            </a:r>
            <a:r>
              <a:rPr lang="en-US" sz="1400" dirty="0">
                <a:latin typeface="Open Sans"/>
                <a:cs typeface="Cambria"/>
              </a:rPr>
              <a:t>.</a:t>
            </a:r>
          </a:p>
          <a:p>
            <a:pPr marL="645160">
              <a:lnSpc>
                <a:spcPct val="100000"/>
              </a:lnSpc>
              <a:spcBef>
                <a:spcPts val="50"/>
              </a:spcBef>
              <a:tabLst>
                <a:tab pos="760730" algn="l"/>
              </a:tabLst>
            </a:pPr>
            <a:endParaRPr lang="en-US" sz="1600" dirty="0">
              <a:latin typeface="Open Sans"/>
              <a:cs typeface="Cambria"/>
            </a:endParaRPr>
          </a:p>
          <a:p>
            <a:pPr>
              <a:lnSpc>
                <a:spcPct val="100000"/>
              </a:lnSpc>
              <a:spcBef>
                <a:spcPts val="15"/>
              </a:spcBef>
            </a:pPr>
            <a:endParaRPr sz="1600" dirty="0">
              <a:latin typeface="Open Sans"/>
              <a:cs typeface="Cambria"/>
            </a:endParaRPr>
          </a:p>
          <a:p>
            <a:pPr marL="930910" indent="-285750">
              <a:lnSpc>
                <a:spcPct val="100000"/>
              </a:lnSpc>
              <a:spcBef>
                <a:spcPts val="1030"/>
              </a:spcBef>
              <a:buFont typeface="Wingdings" panose="05000000000000000000" pitchFamily="2" charset="2"/>
              <a:buChar char="ü"/>
              <a:tabLst>
                <a:tab pos="760730" algn="l"/>
              </a:tabLst>
            </a:pPr>
            <a:r>
              <a:rPr lang="en-US" sz="1400" spc="-10" dirty="0">
                <a:latin typeface="Open Sans"/>
                <a:cs typeface="Cambria"/>
              </a:rPr>
              <a:t>Do not p</a:t>
            </a:r>
            <a:r>
              <a:rPr sz="1400" spc="-10" dirty="0">
                <a:latin typeface="Open Sans"/>
                <a:cs typeface="Cambria"/>
              </a:rPr>
              <a:t>ay</a:t>
            </a:r>
            <a:r>
              <a:rPr lang="en-US" sz="1400" spc="-10" dirty="0">
                <a:latin typeface="Open Sans"/>
                <a:cs typeface="Cambria"/>
              </a:rPr>
              <a:t> </a:t>
            </a:r>
            <a:r>
              <a:rPr sz="1400" spc="-5" dirty="0">
                <a:latin typeface="Open Sans"/>
                <a:cs typeface="Cambria"/>
              </a:rPr>
              <a:t>customs</a:t>
            </a:r>
            <a:r>
              <a:rPr sz="1400" spc="-20" dirty="0">
                <a:latin typeface="Open Sans"/>
                <a:cs typeface="Cambria"/>
              </a:rPr>
              <a:t> </a:t>
            </a:r>
            <a:r>
              <a:rPr sz="1400" spc="-5" dirty="0">
                <a:latin typeface="Open Sans"/>
                <a:cs typeface="Cambria"/>
              </a:rPr>
              <a:t>officials</a:t>
            </a:r>
            <a:r>
              <a:rPr lang="en-US" sz="1400" spc="-5" dirty="0">
                <a:latin typeface="Open Sans"/>
                <a:cs typeface="Cambria"/>
              </a:rPr>
              <a:t> for the purpose of</a:t>
            </a:r>
            <a:r>
              <a:rPr sz="1400" spc="-20" dirty="0">
                <a:latin typeface="Open Sans"/>
                <a:cs typeface="Cambria"/>
              </a:rPr>
              <a:t> </a:t>
            </a:r>
            <a:r>
              <a:rPr lang="en-US" sz="1400" spc="-5" dirty="0">
                <a:latin typeface="Open Sans"/>
                <a:cs typeface="Cambria"/>
              </a:rPr>
              <a:t>e</a:t>
            </a:r>
            <a:r>
              <a:rPr sz="1400" spc="-5" dirty="0">
                <a:latin typeface="Open Sans"/>
                <a:cs typeface="Cambria"/>
              </a:rPr>
              <a:t>xpedit</a:t>
            </a:r>
            <a:r>
              <a:rPr lang="en-US" sz="1400" spc="-5" dirty="0">
                <a:latin typeface="Open Sans"/>
                <a:cs typeface="Cambria"/>
              </a:rPr>
              <a:t>ing</a:t>
            </a:r>
            <a:r>
              <a:rPr sz="1400" spc="-45" dirty="0">
                <a:latin typeface="Open Sans"/>
                <a:cs typeface="Cambria"/>
              </a:rPr>
              <a:t> </a:t>
            </a:r>
            <a:r>
              <a:rPr sz="1400" dirty="0">
                <a:latin typeface="Open Sans"/>
                <a:cs typeface="Cambria"/>
              </a:rPr>
              <a:t>the</a:t>
            </a:r>
            <a:r>
              <a:rPr sz="1400" spc="-5" dirty="0">
                <a:latin typeface="Open Sans"/>
                <a:cs typeface="Cambria"/>
              </a:rPr>
              <a:t> import/export</a:t>
            </a:r>
            <a:r>
              <a:rPr sz="1400" spc="-25" dirty="0">
                <a:latin typeface="Open Sans"/>
                <a:cs typeface="Cambria"/>
              </a:rPr>
              <a:t> </a:t>
            </a:r>
            <a:r>
              <a:rPr sz="1400" dirty="0">
                <a:latin typeface="Open Sans"/>
                <a:cs typeface="Cambria"/>
              </a:rPr>
              <a:t>of</a:t>
            </a:r>
            <a:r>
              <a:rPr sz="1400" spc="-5" dirty="0">
                <a:latin typeface="Open Sans"/>
                <a:cs typeface="Cambria"/>
              </a:rPr>
              <a:t> </a:t>
            </a:r>
            <a:r>
              <a:rPr sz="1400" dirty="0">
                <a:latin typeface="Open Sans"/>
                <a:cs typeface="Cambria"/>
              </a:rPr>
              <a:t>goods</a:t>
            </a:r>
            <a:r>
              <a:rPr lang="en-US" sz="1400" dirty="0">
                <a:latin typeface="Open Sans"/>
                <a:cs typeface="Cambria"/>
              </a:rPr>
              <a:t>.</a:t>
            </a:r>
            <a:endParaRPr sz="1400" dirty="0">
              <a:latin typeface="Open Sans"/>
              <a:cs typeface="Cambria"/>
            </a:endParaRPr>
          </a:p>
          <a:p>
            <a:pPr marL="931545" marR="182245" indent="-285750">
              <a:lnSpc>
                <a:spcPts val="1480"/>
              </a:lnSpc>
              <a:spcBef>
                <a:spcPts val="265"/>
              </a:spcBef>
              <a:buFont typeface="Wingdings" panose="05000000000000000000" pitchFamily="2" charset="2"/>
              <a:buChar char="ü"/>
              <a:tabLst>
                <a:tab pos="760730" algn="l"/>
              </a:tabLst>
            </a:pPr>
            <a:r>
              <a:rPr lang="en-US" sz="1400" spc="-10" dirty="0">
                <a:latin typeface="Open Sans"/>
                <a:cs typeface="Cambria"/>
              </a:rPr>
              <a:t>Do not pay </a:t>
            </a:r>
            <a:r>
              <a:rPr sz="1400" spc="-10" dirty="0">
                <a:latin typeface="Open Sans"/>
                <a:cs typeface="Cambria"/>
              </a:rPr>
              <a:t>government</a:t>
            </a:r>
            <a:r>
              <a:rPr sz="1400" spc="5" dirty="0">
                <a:latin typeface="Open Sans"/>
                <a:cs typeface="Cambria"/>
              </a:rPr>
              <a:t> </a:t>
            </a:r>
            <a:r>
              <a:rPr sz="1400" spc="-5" dirty="0">
                <a:latin typeface="Open Sans"/>
                <a:cs typeface="Cambria"/>
              </a:rPr>
              <a:t>agency</a:t>
            </a:r>
            <a:r>
              <a:rPr sz="1400" spc="-10" dirty="0">
                <a:latin typeface="Open Sans"/>
                <a:cs typeface="Cambria"/>
              </a:rPr>
              <a:t> </a:t>
            </a:r>
            <a:r>
              <a:rPr sz="1400" spc="-5" dirty="0">
                <a:latin typeface="Open Sans"/>
                <a:cs typeface="Cambria"/>
              </a:rPr>
              <a:t>officials </a:t>
            </a:r>
            <a:r>
              <a:rPr lang="en-US" sz="1400" spc="-5" dirty="0">
                <a:latin typeface="Open Sans"/>
                <a:cs typeface="Cambria"/>
              </a:rPr>
              <a:t>for the purpose of </a:t>
            </a:r>
            <a:r>
              <a:rPr sz="1400" spc="-5" dirty="0">
                <a:latin typeface="Open Sans"/>
                <a:cs typeface="Cambria"/>
              </a:rPr>
              <a:t>secur</a:t>
            </a:r>
            <a:r>
              <a:rPr lang="en-US" sz="1400" spc="-5" dirty="0">
                <a:latin typeface="Open Sans"/>
                <a:cs typeface="Cambria"/>
              </a:rPr>
              <a:t>ing</a:t>
            </a:r>
            <a:r>
              <a:rPr sz="1400" dirty="0">
                <a:latin typeface="Open Sans"/>
                <a:cs typeface="Cambria"/>
              </a:rPr>
              <a:t> </a:t>
            </a:r>
            <a:r>
              <a:rPr sz="1400" spc="-5" dirty="0">
                <a:latin typeface="Open Sans"/>
                <a:cs typeface="Cambria"/>
              </a:rPr>
              <a:t>expedited</a:t>
            </a:r>
            <a:r>
              <a:rPr sz="1400" spc="-25" dirty="0">
                <a:latin typeface="Open Sans"/>
                <a:cs typeface="Cambria"/>
              </a:rPr>
              <a:t> </a:t>
            </a:r>
            <a:r>
              <a:rPr sz="1400" dirty="0">
                <a:latin typeface="Open Sans"/>
                <a:cs typeface="Cambria"/>
              </a:rPr>
              <a:t>or</a:t>
            </a:r>
            <a:r>
              <a:rPr sz="1400" spc="-10" dirty="0">
                <a:latin typeface="Open Sans"/>
                <a:cs typeface="Cambria"/>
              </a:rPr>
              <a:t> false</a:t>
            </a:r>
            <a:r>
              <a:rPr sz="1400" spc="5" dirty="0">
                <a:latin typeface="Open Sans"/>
                <a:cs typeface="Cambria"/>
              </a:rPr>
              <a:t> </a:t>
            </a:r>
            <a:r>
              <a:rPr sz="1400" spc="-5" dirty="0">
                <a:latin typeface="Open Sans"/>
                <a:cs typeface="Cambria"/>
              </a:rPr>
              <a:t>import/export </a:t>
            </a:r>
            <a:r>
              <a:rPr sz="1400" spc="-290" dirty="0">
                <a:latin typeface="Open Sans"/>
                <a:cs typeface="Cambria"/>
              </a:rPr>
              <a:t> </a:t>
            </a:r>
            <a:r>
              <a:rPr sz="1400" dirty="0">
                <a:latin typeface="Open Sans"/>
                <a:cs typeface="Cambria"/>
              </a:rPr>
              <a:t>licenses</a:t>
            </a:r>
            <a:r>
              <a:rPr sz="1400" spc="-30" dirty="0">
                <a:latin typeface="Open Sans"/>
                <a:cs typeface="Cambria"/>
              </a:rPr>
              <a:t> </a:t>
            </a:r>
            <a:r>
              <a:rPr sz="1400" dirty="0">
                <a:latin typeface="Open Sans"/>
                <a:cs typeface="Cambria"/>
              </a:rPr>
              <a:t>or</a:t>
            </a:r>
            <a:r>
              <a:rPr sz="1400" spc="-10" dirty="0">
                <a:latin typeface="Open Sans"/>
                <a:cs typeface="Cambria"/>
              </a:rPr>
              <a:t> </a:t>
            </a:r>
            <a:r>
              <a:rPr sz="1400" spc="-5" dirty="0">
                <a:latin typeface="Open Sans"/>
                <a:cs typeface="Cambria"/>
              </a:rPr>
              <a:t>permits</a:t>
            </a:r>
            <a:endParaRPr sz="1400" dirty="0">
              <a:latin typeface="Open Sans"/>
              <a:cs typeface="Cambria"/>
            </a:endParaRPr>
          </a:p>
        </p:txBody>
      </p:sp>
      <p:sp>
        <p:nvSpPr>
          <p:cNvPr id="14" name="object 14"/>
          <p:cNvSpPr txBox="1">
            <a:spLocks noGrp="1"/>
          </p:cNvSpPr>
          <p:nvPr>
            <p:ph type="ftr" sz="quarter" idx="5"/>
          </p:nvPr>
        </p:nvSpPr>
        <p:spPr>
          <a:prstGeom prst="rect">
            <a:avLst/>
          </a:prstGeom>
        </p:spPr>
        <p:txBody>
          <a:bodyPr vert="horz" wrap="square" lIns="0" tIns="0" rIns="0" bIns="0" rtlCol="0">
            <a:spAutoFit/>
          </a:bodyPr>
          <a:lstStyle/>
          <a:p>
            <a:pPr marL="12700">
              <a:lnSpc>
                <a:spcPts val="1650"/>
              </a:lnSpc>
            </a:pPr>
            <a:r>
              <a:rPr dirty="0"/>
              <a:t>C</a:t>
            </a:r>
            <a:r>
              <a:rPr spc="95" dirty="0"/>
              <a:t> </a:t>
            </a:r>
            <a:r>
              <a:rPr dirty="0"/>
              <a:t>O</a:t>
            </a:r>
            <a:r>
              <a:rPr spc="100" dirty="0"/>
              <a:t> </a:t>
            </a:r>
            <a:r>
              <a:rPr dirty="0"/>
              <a:t>R</a:t>
            </a:r>
            <a:r>
              <a:rPr spc="95" dirty="0"/>
              <a:t> </a:t>
            </a:r>
            <a:r>
              <a:rPr dirty="0"/>
              <a:t>P</a:t>
            </a:r>
            <a:r>
              <a:rPr spc="100" dirty="0"/>
              <a:t> </a:t>
            </a:r>
            <a:r>
              <a:rPr dirty="0"/>
              <a:t>O</a:t>
            </a:r>
            <a:r>
              <a:rPr spc="100" dirty="0"/>
              <a:t> </a:t>
            </a:r>
            <a:r>
              <a:rPr dirty="0"/>
              <a:t>R</a:t>
            </a:r>
            <a:r>
              <a:rPr spc="95" dirty="0"/>
              <a:t> </a:t>
            </a:r>
            <a:r>
              <a:rPr dirty="0"/>
              <a:t>A T</a:t>
            </a:r>
            <a:r>
              <a:rPr spc="95" dirty="0"/>
              <a:t> </a:t>
            </a:r>
            <a:r>
              <a:rPr dirty="0"/>
              <a:t>E</a:t>
            </a:r>
          </a:p>
        </p:txBody>
      </p:sp>
      <p:sp>
        <p:nvSpPr>
          <p:cNvPr id="15" name="object 15"/>
          <p:cNvSpPr txBox="1"/>
          <p:nvPr/>
        </p:nvSpPr>
        <p:spPr>
          <a:xfrm>
            <a:off x="529844" y="6493684"/>
            <a:ext cx="1258570" cy="167640"/>
          </a:xfrm>
          <a:prstGeom prst="rect">
            <a:avLst/>
          </a:prstGeom>
        </p:spPr>
        <p:txBody>
          <a:bodyPr vert="horz" wrap="square" lIns="0" tIns="0" rIns="0" bIns="0" rtlCol="0">
            <a:spAutoFit/>
          </a:bodyPr>
          <a:lstStyle/>
          <a:p>
            <a:pPr marL="12700">
              <a:lnSpc>
                <a:spcPct val="100000"/>
              </a:lnSpc>
            </a:pPr>
            <a:r>
              <a:rPr sz="1000" dirty="0">
                <a:solidFill>
                  <a:srgbClr val="7E7E7E"/>
                </a:solidFill>
                <a:latin typeface="Arial"/>
                <a:cs typeface="Arial"/>
              </a:rPr>
              <a:t>MTS</a:t>
            </a:r>
            <a:r>
              <a:rPr sz="1000" spc="-55" dirty="0">
                <a:solidFill>
                  <a:srgbClr val="7E7E7E"/>
                </a:solidFill>
                <a:latin typeface="Arial"/>
                <a:cs typeface="Arial"/>
              </a:rPr>
              <a:t> </a:t>
            </a:r>
            <a:r>
              <a:rPr sz="1000" spc="-5" dirty="0">
                <a:solidFill>
                  <a:srgbClr val="7E7E7E"/>
                </a:solidFill>
                <a:latin typeface="Arial"/>
                <a:cs typeface="Arial"/>
              </a:rPr>
              <a:t>CONFIDENTIAL</a:t>
            </a:r>
            <a:endParaRPr sz="1000">
              <a:latin typeface="Arial"/>
              <a:cs typeface="Arial"/>
            </a:endParaRPr>
          </a:p>
        </p:txBody>
      </p:sp>
      <p:sp>
        <p:nvSpPr>
          <p:cNvPr id="19" name="object 10">
            <a:extLst>
              <a:ext uri="{FF2B5EF4-FFF2-40B4-BE49-F238E27FC236}">
                <a16:creationId xmlns:a16="http://schemas.microsoft.com/office/drawing/2014/main" id="{BF98643D-520C-4E82-B3C6-3BF721C380A4}"/>
              </a:ext>
            </a:extLst>
          </p:cNvPr>
          <p:cNvSpPr txBox="1">
            <a:spLocks/>
          </p:cNvSpPr>
          <p:nvPr/>
        </p:nvSpPr>
        <p:spPr>
          <a:xfrm>
            <a:off x="303530" y="205595"/>
            <a:ext cx="6280150" cy="689932"/>
          </a:xfrm>
          <a:prstGeom prst="rect">
            <a:avLst/>
          </a:prstGeom>
        </p:spPr>
        <p:txBody>
          <a:bodyPr vert="horz" wrap="square" lIns="0" tIns="12700" rIns="0" bIns="0" rtlCol="0">
            <a:spAutoFit/>
          </a:bodyPr>
          <a:lstStyle>
            <a:lvl1pPr>
              <a:defRPr sz="2400" b="1" i="0">
                <a:solidFill>
                  <a:schemeClr val="bg1"/>
                </a:solidFill>
                <a:latin typeface="Cambria"/>
                <a:ea typeface="+mj-ea"/>
                <a:cs typeface="Cambria"/>
              </a:defRPr>
            </a:lvl1pPr>
          </a:lstStyle>
          <a:p>
            <a:pPr marL="12700">
              <a:spcBef>
                <a:spcPts val="100"/>
              </a:spcBef>
            </a:pPr>
            <a:r>
              <a:rPr lang="en-US" b="0" kern="0" spc="-5" dirty="0">
                <a:solidFill>
                  <a:srgbClr val="C00000"/>
                </a:solidFill>
                <a:latin typeface="Open Sans"/>
              </a:rPr>
              <a:t>The</a:t>
            </a:r>
            <a:r>
              <a:rPr lang="en-US" b="0" kern="0" spc="-15" dirty="0">
                <a:solidFill>
                  <a:srgbClr val="C00000"/>
                </a:solidFill>
                <a:latin typeface="Open Sans"/>
              </a:rPr>
              <a:t> </a:t>
            </a:r>
            <a:r>
              <a:rPr lang="en-US" b="0" kern="0" spc="-25" dirty="0">
                <a:solidFill>
                  <a:srgbClr val="C00000"/>
                </a:solidFill>
                <a:latin typeface="Open Sans"/>
              </a:rPr>
              <a:t>Foreign</a:t>
            </a:r>
            <a:r>
              <a:rPr lang="en-US" b="0" kern="0" spc="-5" dirty="0">
                <a:solidFill>
                  <a:srgbClr val="C00000"/>
                </a:solidFill>
                <a:latin typeface="Open Sans"/>
              </a:rPr>
              <a:t> </a:t>
            </a:r>
            <a:r>
              <a:rPr lang="en-US" b="0" kern="0" spc="-10" dirty="0">
                <a:solidFill>
                  <a:srgbClr val="C00000"/>
                </a:solidFill>
                <a:latin typeface="Open Sans"/>
              </a:rPr>
              <a:t>Corrupt</a:t>
            </a:r>
            <a:r>
              <a:rPr lang="en-US" b="0" kern="0" spc="5" dirty="0">
                <a:solidFill>
                  <a:srgbClr val="C00000"/>
                </a:solidFill>
                <a:latin typeface="Open Sans"/>
              </a:rPr>
              <a:t> </a:t>
            </a:r>
            <a:r>
              <a:rPr lang="en-US" b="0" kern="0" spc="-10" dirty="0">
                <a:solidFill>
                  <a:srgbClr val="C00000"/>
                </a:solidFill>
                <a:latin typeface="Open Sans"/>
              </a:rPr>
              <a:t>Practices</a:t>
            </a:r>
            <a:r>
              <a:rPr lang="en-US" b="0" kern="0" spc="-15" dirty="0">
                <a:solidFill>
                  <a:srgbClr val="C00000"/>
                </a:solidFill>
                <a:latin typeface="Open Sans"/>
              </a:rPr>
              <a:t> Act</a:t>
            </a:r>
            <a:br>
              <a:rPr lang="en-US" b="0" kern="0" spc="-20" dirty="0">
                <a:solidFill>
                  <a:srgbClr val="C00000"/>
                </a:solidFill>
                <a:latin typeface="Open Sans"/>
              </a:rPr>
            </a:br>
            <a:r>
              <a:rPr lang="en-US" sz="2000" b="0" i="1" kern="0" spc="-20" dirty="0">
                <a:solidFill>
                  <a:srgbClr val="C00000"/>
                </a:solidFill>
                <a:latin typeface="Open Sans"/>
              </a:rPr>
              <a:t>Accurate</a:t>
            </a:r>
            <a:r>
              <a:rPr lang="en-US" sz="2000" b="0" i="1" kern="0" spc="-5" dirty="0">
                <a:solidFill>
                  <a:srgbClr val="C00000"/>
                </a:solidFill>
                <a:latin typeface="Open Sans"/>
              </a:rPr>
              <a:t> </a:t>
            </a:r>
            <a:r>
              <a:rPr lang="en-US" sz="2000" b="0" i="1" kern="0" spc="-20" dirty="0">
                <a:solidFill>
                  <a:srgbClr val="C00000"/>
                </a:solidFill>
                <a:latin typeface="Open Sans"/>
              </a:rPr>
              <a:t>Record</a:t>
            </a:r>
            <a:r>
              <a:rPr lang="en-US" sz="2000" b="0" i="1" kern="0" spc="5" dirty="0">
                <a:solidFill>
                  <a:srgbClr val="C00000"/>
                </a:solidFill>
                <a:latin typeface="Open Sans"/>
              </a:rPr>
              <a:t> </a:t>
            </a:r>
            <a:r>
              <a:rPr lang="en-US" sz="2000" b="0" i="1" kern="0" spc="-10" dirty="0">
                <a:solidFill>
                  <a:srgbClr val="C00000"/>
                </a:solidFill>
                <a:latin typeface="Open Sans"/>
              </a:rPr>
              <a:t>Keeping</a:t>
            </a:r>
            <a:r>
              <a:rPr lang="en-US" sz="2000" b="0" i="1" kern="0" spc="-15" dirty="0">
                <a:solidFill>
                  <a:srgbClr val="C00000"/>
                </a:solidFill>
                <a:latin typeface="Open Sans"/>
              </a:rPr>
              <a:t> </a:t>
            </a:r>
            <a:r>
              <a:rPr lang="en-US" sz="2000" b="0" i="1" kern="0" dirty="0">
                <a:solidFill>
                  <a:srgbClr val="C00000"/>
                </a:solidFill>
                <a:latin typeface="Open Sans"/>
              </a:rPr>
              <a:t>&amp;</a:t>
            </a:r>
            <a:r>
              <a:rPr lang="en-US" sz="2000" b="0" i="1" kern="0" spc="-10" dirty="0">
                <a:solidFill>
                  <a:srgbClr val="C00000"/>
                </a:solidFill>
                <a:latin typeface="Open Sans"/>
              </a:rPr>
              <a:t> </a:t>
            </a:r>
            <a:r>
              <a:rPr lang="en-US" sz="2000" b="0" i="1" kern="0" spc="-5" dirty="0">
                <a:solidFill>
                  <a:srgbClr val="C00000"/>
                </a:solidFill>
                <a:latin typeface="Open Sans"/>
              </a:rPr>
              <a:t>Internal</a:t>
            </a:r>
            <a:r>
              <a:rPr lang="en-US" sz="2000" b="0" i="1" kern="0" spc="-10" dirty="0">
                <a:solidFill>
                  <a:srgbClr val="C00000"/>
                </a:solidFill>
                <a:latin typeface="Open Sans"/>
              </a:rPr>
              <a:t> Controls</a:t>
            </a:r>
          </a:p>
        </p:txBody>
      </p:sp>
      <p:sp>
        <p:nvSpPr>
          <p:cNvPr id="13" name="Rectangle 12">
            <a:extLst>
              <a:ext uri="{FF2B5EF4-FFF2-40B4-BE49-F238E27FC236}">
                <a16:creationId xmlns:a16="http://schemas.microsoft.com/office/drawing/2014/main" id="{F0CD5C96-7038-4C8F-A65F-139F747F28BB}"/>
              </a:ext>
            </a:extLst>
          </p:cNvPr>
          <p:cNvSpPr/>
          <p:nvPr/>
        </p:nvSpPr>
        <p:spPr>
          <a:xfrm>
            <a:off x="301818" y="1524000"/>
            <a:ext cx="2743200" cy="381000"/>
          </a:xfrm>
          <a:prstGeom prst="rect">
            <a:avLst/>
          </a:prstGeom>
          <a:solidFill>
            <a:schemeClr val="tx1">
              <a:lumMod val="50000"/>
              <a:lumOff val="5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Open sans"/>
              </a:rPr>
              <a:t>Travel &amp; Entertainment</a:t>
            </a:r>
          </a:p>
        </p:txBody>
      </p:sp>
      <p:sp>
        <p:nvSpPr>
          <p:cNvPr id="18" name="Rectangle 17">
            <a:extLst>
              <a:ext uri="{FF2B5EF4-FFF2-40B4-BE49-F238E27FC236}">
                <a16:creationId xmlns:a16="http://schemas.microsoft.com/office/drawing/2014/main" id="{677FC7AC-C565-4503-A299-06B9C7E9BCA7}"/>
              </a:ext>
            </a:extLst>
          </p:cNvPr>
          <p:cNvSpPr/>
          <p:nvPr/>
        </p:nvSpPr>
        <p:spPr>
          <a:xfrm>
            <a:off x="301818" y="2819400"/>
            <a:ext cx="2743200" cy="381000"/>
          </a:xfrm>
          <a:prstGeom prst="rect">
            <a:avLst/>
          </a:prstGeom>
          <a:solidFill>
            <a:schemeClr val="tx1">
              <a:lumMod val="50000"/>
              <a:lumOff val="5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Open sans"/>
              </a:rPr>
              <a:t>Management Approvals</a:t>
            </a:r>
          </a:p>
        </p:txBody>
      </p:sp>
      <p:sp>
        <p:nvSpPr>
          <p:cNvPr id="20" name="Rectangle 19">
            <a:extLst>
              <a:ext uri="{FF2B5EF4-FFF2-40B4-BE49-F238E27FC236}">
                <a16:creationId xmlns:a16="http://schemas.microsoft.com/office/drawing/2014/main" id="{291FD8DC-DD15-4B72-BDB7-E9515BC52B3D}"/>
              </a:ext>
            </a:extLst>
          </p:cNvPr>
          <p:cNvSpPr/>
          <p:nvPr/>
        </p:nvSpPr>
        <p:spPr>
          <a:xfrm>
            <a:off x="301818" y="3878985"/>
            <a:ext cx="2743200" cy="381000"/>
          </a:xfrm>
          <a:prstGeom prst="rect">
            <a:avLst/>
          </a:prstGeom>
          <a:solidFill>
            <a:schemeClr val="tx1">
              <a:lumMod val="50000"/>
              <a:lumOff val="5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Open sans"/>
              </a:rPr>
              <a:t>Sponsorships</a:t>
            </a:r>
          </a:p>
        </p:txBody>
      </p:sp>
      <p:sp>
        <p:nvSpPr>
          <p:cNvPr id="21" name="Rectangle 20">
            <a:extLst>
              <a:ext uri="{FF2B5EF4-FFF2-40B4-BE49-F238E27FC236}">
                <a16:creationId xmlns:a16="http://schemas.microsoft.com/office/drawing/2014/main" id="{25A937F9-B55D-4B50-B6E5-43F99B2637B2}"/>
              </a:ext>
            </a:extLst>
          </p:cNvPr>
          <p:cNvSpPr/>
          <p:nvPr/>
        </p:nvSpPr>
        <p:spPr>
          <a:xfrm>
            <a:off x="301818" y="5143500"/>
            <a:ext cx="2743200" cy="381000"/>
          </a:xfrm>
          <a:prstGeom prst="rect">
            <a:avLst/>
          </a:prstGeom>
          <a:solidFill>
            <a:schemeClr val="tx1">
              <a:lumMod val="50000"/>
              <a:lumOff val="5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Open sans"/>
              </a:rPr>
              <a:t>Import / Export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a:spLocks noGrp="1"/>
          </p:cNvSpPr>
          <p:nvPr>
            <p:ph type="title"/>
          </p:nvPr>
        </p:nvSpPr>
        <p:spPr>
          <a:xfrm>
            <a:off x="411324" y="159968"/>
            <a:ext cx="6280150" cy="689932"/>
          </a:xfrm>
          <a:prstGeom prst="rect">
            <a:avLst/>
          </a:prstGeom>
        </p:spPr>
        <p:txBody>
          <a:bodyPr vert="horz" wrap="square" lIns="0" tIns="12700" rIns="0" bIns="0" rtlCol="0">
            <a:spAutoFit/>
          </a:bodyPr>
          <a:lstStyle/>
          <a:p>
            <a:pPr marL="12700">
              <a:lnSpc>
                <a:spcPct val="100000"/>
              </a:lnSpc>
              <a:spcBef>
                <a:spcPts val="100"/>
              </a:spcBef>
            </a:pPr>
            <a:r>
              <a:rPr lang="en-US" b="0" kern="0" spc="-5" dirty="0">
                <a:solidFill>
                  <a:srgbClr val="C00000"/>
                </a:solidFill>
                <a:latin typeface="Open Sans"/>
              </a:rPr>
              <a:t>The</a:t>
            </a:r>
            <a:r>
              <a:rPr lang="en-US" b="0" kern="0" spc="-15" dirty="0">
                <a:solidFill>
                  <a:srgbClr val="C00000"/>
                </a:solidFill>
                <a:latin typeface="Open Sans"/>
              </a:rPr>
              <a:t> </a:t>
            </a:r>
            <a:r>
              <a:rPr lang="en-US" b="0" kern="0" spc="-25" dirty="0">
                <a:solidFill>
                  <a:srgbClr val="C00000"/>
                </a:solidFill>
                <a:latin typeface="Open Sans"/>
              </a:rPr>
              <a:t>Foreign</a:t>
            </a:r>
            <a:r>
              <a:rPr lang="en-US" b="0" kern="0" spc="-5" dirty="0">
                <a:solidFill>
                  <a:srgbClr val="C00000"/>
                </a:solidFill>
                <a:latin typeface="Open Sans"/>
              </a:rPr>
              <a:t> </a:t>
            </a:r>
            <a:r>
              <a:rPr lang="en-US" b="0" kern="0" spc="-10" dirty="0">
                <a:solidFill>
                  <a:srgbClr val="C00000"/>
                </a:solidFill>
                <a:latin typeface="Open Sans"/>
              </a:rPr>
              <a:t>Corrupt</a:t>
            </a:r>
            <a:r>
              <a:rPr lang="en-US" b="0" kern="0" spc="5" dirty="0">
                <a:solidFill>
                  <a:srgbClr val="C00000"/>
                </a:solidFill>
                <a:latin typeface="Open Sans"/>
              </a:rPr>
              <a:t> </a:t>
            </a:r>
            <a:r>
              <a:rPr lang="en-US" b="0" kern="0" spc="-10" dirty="0">
                <a:solidFill>
                  <a:srgbClr val="C00000"/>
                </a:solidFill>
                <a:latin typeface="Open Sans"/>
              </a:rPr>
              <a:t>Practices</a:t>
            </a:r>
            <a:r>
              <a:rPr lang="en-US" b="0" kern="0" spc="-15" dirty="0">
                <a:solidFill>
                  <a:srgbClr val="C00000"/>
                </a:solidFill>
                <a:latin typeface="Open Sans"/>
              </a:rPr>
              <a:t> Act</a:t>
            </a:r>
            <a:br>
              <a:rPr lang="en-US" b="0" spc="-20" dirty="0">
                <a:solidFill>
                  <a:srgbClr val="C00000"/>
                </a:solidFill>
                <a:latin typeface="Open Sans"/>
              </a:rPr>
            </a:br>
            <a:r>
              <a:rPr lang="en-US" sz="2000" b="0" i="1" spc="-20" dirty="0">
                <a:solidFill>
                  <a:srgbClr val="C00000"/>
                </a:solidFill>
                <a:latin typeface="Open Sans"/>
              </a:rPr>
              <a:t>Third Parties</a:t>
            </a:r>
            <a:endParaRPr sz="2000" b="0" i="1" spc="-10" dirty="0">
              <a:solidFill>
                <a:srgbClr val="C00000"/>
              </a:solidFill>
              <a:latin typeface="Open Sans"/>
            </a:endParaRPr>
          </a:p>
        </p:txBody>
      </p:sp>
      <p:sp>
        <p:nvSpPr>
          <p:cNvPr id="17" name="object 17"/>
          <p:cNvSpPr txBox="1">
            <a:spLocks noGrp="1"/>
          </p:cNvSpPr>
          <p:nvPr>
            <p:ph type="ftr" sz="quarter" idx="5"/>
          </p:nvPr>
        </p:nvSpPr>
        <p:spPr>
          <a:prstGeom prst="rect">
            <a:avLst/>
          </a:prstGeom>
        </p:spPr>
        <p:txBody>
          <a:bodyPr vert="horz" wrap="square" lIns="0" tIns="0" rIns="0" bIns="0" rtlCol="0">
            <a:spAutoFit/>
          </a:bodyPr>
          <a:lstStyle/>
          <a:p>
            <a:pPr marL="12700">
              <a:lnSpc>
                <a:spcPts val="1650"/>
              </a:lnSpc>
            </a:pPr>
            <a:r>
              <a:rPr dirty="0"/>
              <a:t>C</a:t>
            </a:r>
            <a:r>
              <a:rPr spc="95" dirty="0"/>
              <a:t> </a:t>
            </a:r>
            <a:r>
              <a:rPr dirty="0"/>
              <a:t>O</a:t>
            </a:r>
            <a:r>
              <a:rPr spc="100" dirty="0"/>
              <a:t> </a:t>
            </a:r>
            <a:r>
              <a:rPr dirty="0"/>
              <a:t>R</a:t>
            </a:r>
            <a:r>
              <a:rPr spc="95" dirty="0"/>
              <a:t> </a:t>
            </a:r>
            <a:r>
              <a:rPr dirty="0"/>
              <a:t>P</a:t>
            </a:r>
            <a:r>
              <a:rPr spc="100" dirty="0"/>
              <a:t> </a:t>
            </a:r>
            <a:r>
              <a:rPr dirty="0"/>
              <a:t>O</a:t>
            </a:r>
            <a:r>
              <a:rPr spc="100" dirty="0"/>
              <a:t> </a:t>
            </a:r>
            <a:r>
              <a:rPr dirty="0"/>
              <a:t>R</a:t>
            </a:r>
            <a:r>
              <a:rPr spc="95" dirty="0"/>
              <a:t> </a:t>
            </a:r>
            <a:r>
              <a:rPr dirty="0"/>
              <a:t>A T</a:t>
            </a:r>
            <a:r>
              <a:rPr spc="95" dirty="0"/>
              <a:t> </a:t>
            </a:r>
            <a:r>
              <a:rPr dirty="0"/>
              <a:t>E</a:t>
            </a:r>
          </a:p>
        </p:txBody>
      </p:sp>
      <p:sp>
        <p:nvSpPr>
          <p:cNvPr id="18" name="object 18"/>
          <p:cNvSpPr txBox="1"/>
          <p:nvPr/>
        </p:nvSpPr>
        <p:spPr>
          <a:xfrm>
            <a:off x="529844" y="6493684"/>
            <a:ext cx="1258570" cy="167640"/>
          </a:xfrm>
          <a:prstGeom prst="rect">
            <a:avLst/>
          </a:prstGeom>
        </p:spPr>
        <p:txBody>
          <a:bodyPr vert="horz" wrap="square" lIns="0" tIns="0" rIns="0" bIns="0" rtlCol="0">
            <a:spAutoFit/>
          </a:bodyPr>
          <a:lstStyle/>
          <a:p>
            <a:pPr marL="12700">
              <a:lnSpc>
                <a:spcPct val="100000"/>
              </a:lnSpc>
            </a:pPr>
            <a:r>
              <a:rPr sz="1000" dirty="0">
                <a:solidFill>
                  <a:srgbClr val="7E7E7E"/>
                </a:solidFill>
                <a:latin typeface="Arial"/>
                <a:cs typeface="Arial"/>
              </a:rPr>
              <a:t>MTS</a:t>
            </a:r>
            <a:r>
              <a:rPr sz="1000" spc="-55" dirty="0">
                <a:solidFill>
                  <a:srgbClr val="7E7E7E"/>
                </a:solidFill>
                <a:latin typeface="Arial"/>
                <a:cs typeface="Arial"/>
              </a:rPr>
              <a:t> </a:t>
            </a:r>
            <a:r>
              <a:rPr sz="1000" spc="-5" dirty="0">
                <a:solidFill>
                  <a:srgbClr val="7E7E7E"/>
                </a:solidFill>
                <a:latin typeface="Arial"/>
                <a:cs typeface="Arial"/>
              </a:rPr>
              <a:t>CONFIDENTIAL</a:t>
            </a:r>
            <a:endParaRPr sz="1000">
              <a:latin typeface="Arial"/>
              <a:cs typeface="Arial"/>
            </a:endParaRPr>
          </a:p>
        </p:txBody>
      </p:sp>
      <p:sp>
        <p:nvSpPr>
          <p:cNvPr id="21" name="TextBox 20">
            <a:extLst>
              <a:ext uri="{FF2B5EF4-FFF2-40B4-BE49-F238E27FC236}">
                <a16:creationId xmlns:a16="http://schemas.microsoft.com/office/drawing/2014/main" id="{302D030E-6AAA-4082-ADCD-E1A4499F1BE4}"/>
              </a:ext>
            </a:extLst>
          </p:cNvPr>
          <p:cNvSpPr txBox="1"/>
          <p:nvPr/>
        </p:nvSpPr>
        <p:spPr>
          <a:xfrm>
            <a:off x="205549" y="1266918"/>
            <a:ext cx="4343400" cy="369332"/>
          </a:xfrm>
          <a:prstGeom prst="rect">
            <a:avLst/>
          </a:prstGeom>
          <a:noFill/>
        </p:spPr>
        <p:txBody>
          <a:bodyPr wrap="square">
            <a:spAutoFit/>
          </a:bodyPr>
          <a:lstStyle/>
          <a:p>
            <a:pPr marL="12700">
              <a:lnSpc>
                <a:spcPct val="100000"/>
              </a:lnSpc>
              <a:spcBef>
                <a:spcPts val="105"/>
              </a:spcBef>
            </a:pPr>
            <a:r>
              <a:rPr lang="en-US" sz="1800" b="0" spc="-15" dirty="0">
                <a:solidFill>
                  <a:srgbClr val="C00000"/>
                </a:solidFill>
                <a:latin typeface="Open Sans"/>
              </a:rPr>
              <a:t>Your Are Responsible</a:t>
            </a:r>
          </a:p>
        </p:txBody>
      </p:sp>
      <p:sp>
        <p:nvSpPr>
          <p:cNvPr id="12" name="object 17">
            <a:extLst>
              <a:ext uri="{FF2B5EF4-FFF2-40B4-BE49-F238E27FC236}">
                <a16:creationId xmlns:a16="http://schemas.microsoft.com/office/drawing/2014/main" id="{E786E6EF-C4E6-4B08-85AA-4A5F92F9AFFE}"/>
              </a:ext>
            </a:extLst>
          </p:cNvPr>
          <p:cNvSpPr txBox="1"/>
          <p:nvPr/>
        </p:nvSpPr>
        <p:spPr>
          <a:xfrm>
            <a:off x="411324" y="1636250"/>
            <a:ext cx="7992211" cy="3818353"/>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Open Sans"/>
                <a:cs typeface="Cambria"/>
              </a:rPr>
              <a:t>In</a:t>
            </a:r>
            <a:r>
              <a:rPr sz="1600" spc="5" dirty="0">
                <a:latin typeface="Open Sans"/>
                <a:cs typeface="Cambria"/>
              </a:rPr>
              <a:t> </a:t>
            </a:r>
            <a:r>
              <a:rPr sz="1600" spc="-5" dirty="0">
                <a:latin typeface="Open Sans"/>
                <a:cs typeface="Cambria"/>
              </a:rPr>
              <a:t>addition</a:t>
            </a:r>
            <a:r>
              <a:rPr sz="1600" spc="5" dirty="0">
                <a:latin typeface="Open Sans"/>
                <a:cs typeface="Cambria"/>
              </a:rPr>
              <a:t> </a:t>
            </a:r>
            <a:r>
              <a:rPr sz="1600" spc="-10" dirty="0">
                <a:latin typeface="Open Sans"/>
                <a:cs typeface="Cambria"/>
              </a:rPr>
              <a:t>to</a:t>
            </a:r>
            <a:r>
              <a:rPr sz="1600" dirty="0">
                <a:latin typeface="Open Sans"/>
                <a:cs typeface="Cambria"/>
              </a:rPr>
              <a:t> </a:t>
            </a:r>
            <a:r>
              <a:rPr sz="1600" spc="-5" dirty="0">
                <a:latin typeface="Open Sans"/>
                <a:cs typeface="Cambria"/>
              </a:rPr>
              <a:t>our</a:t>
            </a:r>
            <a:r>
              <a:rPr sz="1600" spc="10" dirty="0">
                <a:latin typeface="Open Sans"/>
                <a:cs typeface="Cambria"/>
              </a:rPr>
              <a:t> </a:t>
            </a:r>
            <a:r>
              <a:rPr sz="1600" spc="-10" dirty="0">
                <a:latin typeface="Open Sans"/>
                <a:cs typeface="Cambria"/>
              </a:rPr>
              <a:t>own</a:t>
            </a:r>
            <a:r>
              <a:rPr sz="1600" spc="-5" dirty="0">
                <a:latin typeface="Open Sans"/>
                <a:cs typeface="Cambria"/>
              </a:rPr>
              <a:t> actions,</a:t>
            </a:r>
            <a:r>
              <a:rPr sz="1600" spc="5" dirty="0">
                <a:latin typeface="Open Sans"/>
                <a:cs typeface="Cambria"/>
              </a:rPr>
              <a:t> </a:t>
            </a:r>
            <a:r>
              <a:rPr sz="1600" spc="-15" dirty="0">
                <a:latin typeface="Open Sans"/>
                <a:cs typeface="Cambria"/>
              </a:rPr>
              <a:t>we</a:t>
            </a:r>
            <a:r>
              <a:rPr sz="1600" dirty="0">
                <a:latin typeface="Open Sans"/>
                <a:cs typeface="Cambria"/>
              </a:rPr>
              <a:t> </a:t>
            </a:r>
            <a:r>
              <a:rPr sz="1600" spc="-5" dirty="0">
                <a:latin typeface="Open Sans"/>
                <a:cs typeface="Cambria"/>
              </a:rPr>
              <a:t>can</a:t>
            </a:r>
            <a:r>
              <a:rPr sz="1600" spc="5" dirty="0">
                <a:latin typeface="Open Sans"/>
                <a:cs typeface="Cambria"/>
              </a:rPr>
              <a:t> </a:t>
            </a:r>
            <a:r>
              <a:rPr sz="1600" spc="-5" dirty="0">
                <a:latin typeface="Open Sans"/>
                <a:cs typeface="Cambria"/>
              </a:rPr>
              <a:t>be</a:t>
            </a:r>
            <a:r>
              <a:rPr sz="1600" dirty="0">
                <a:latin typeface="Open Sans"/>
                <a:cs typeface="Cambria"/>
              </a:rPr>
              <a:t> </a:t>
            </a:r>
            <a:r>
              <a:rPr sz="1600" spc="-5" dirty="0">
                <a:latin typeface="Open Sans"/>
                <a:cs typeface="Cambria"/>
              </a:rPr>
              <a:t>held</a:t>
            </a:r>
            <a:r>
              <a:rPr sz="1600" spc="10" dirty="0">
                <a:latin typeface="Open Sans"/>
                <a:cs typeface="Cambria"/>
              </a:rPr>
              <a:t> </a:t>
            </a:r>
            <a:r>
              <a:rPr sz="1600" spc="-10" dirty="0">
                <a:latin typeface="Open Sans"/>
                <a:cs typeface="Cambria"/>
              </a:rPr>
              <a:t>liable</a:t>
            </a:r>
            <a:r>
              <a:rPr sz="1600" spc="25" dirty="0">
                <a:latin typeface="Open Sans"/>
                <a:cs typeface="Cambria"/>
              </a:rPr>
              <a:t> </a:t>
            </a:r>
            <a:r>
              <a:rPr sz="1600" spc="-15" dirty="0">
                <a:latin typeface="Open Sans"/>
                <a:cs typeface="Cambria"/>
              </a:rPr>
              <a:t>for</a:t>
            </a:r>
            <a:r>
              <a:rPr sz="1600" spc="15" dirty="0">
                <a:latin typeface="Open Sans"/>
                <a:cs typeface="Cambria"/>
              </a:rPr>
              <a:t> </a:t>
            </a:r>
            <a:r>
              <a:rPr sz="1600" spc="-10" dirty="0">
                <a:latin typeface="Open Sans"/>
                <a:cs typeface="Cambria"/>
              </a:rPr>
              <a:t>the</a:t>
            </a:r>
            <a:r>
              <a:rPr sz="1600" spc="-5" dirty="0">
                <a:latin typeface="Open Sans"/>
                <a:cs typeface="Cambria"/>
              </a:rPr>
              <a:t> acts</a:t>
            </a:r>
            <a:r>
              <a:rPr sz="1600" spc="10" dirty="0">
                <a:latin typeface="Open Sans"/>
                <a:cs typeface="Cambria"/>
              </a:rPr>
              <a:t> </a:t>
            </a:r>
            <a:r>
              <a:rPr sz="1600" spc="-5" dirty="0">
                <a:latin typeface="Open Sans"/>
                <a:cs typeface="Cambria"/>
              </a:rPr>
              <a:t>of</a:t>
            </a:r>
            <a:r>
              <a:rPr sz="1600" dirty="0">
                <a:latin typeface="Open Sans"/>
                <a:cs typeface="Cambria"/>
              </a:rPr>
              <a:t> </a:t>
            </a:r>
            <a:r>
              <a:rPr sz="1600" spc="-5" dirty="0">
                <a:latin typeface="Open Sans"/>
                <a:cs typeface="Cambria"/>
              </a:rPr>
              <a:t>our</a:t>
            </a:r>
            <a:r>
              <a:rPr sz="1600" spc="5" dirty="0">
                <a:latin typeface="Open Sans"/>
                <a:cs typeface="Cambria"/>
              </a:rPr>
              <a:t> </a:t>
            </a:r>
            <a:r>
              <a:rPr sz="1600" spc="-10" dirty="0">
                <a:latin typeface="Open Sans"/>
                <a:cs typeface="Cambria"/>
              </a:rPr>
              <a:t>agents,</a:t>
            </a:r>
            <a:r>
              <a:rPr sz="1600" dirty="0">
                <a:latin typeface="Open Sans"/>
                <a:cs typeface="Cambria"/>
              </a:rPr>
              <a:t> </a:t>
            </a:r>
            <a:r>
              <a:rPr sz="1600" spc="-10" dirty="0">
                <a:latin typeface="Open Sans"/>
                <a:cs typeface="Cambria"/>
              </a:rPr>
              <a:t>consultants, </a:t>
            </a:r>
            <a:r>
              <a:rPr sz="1600" spc="-340" dirty="0">
                <a:latin typeface="Open Sans"/>
                <a:cs typeface="Cambria"/>
              </a:rPr>
              <a:t> </a:t>
            </a:r>
            <a:r>
              <a:rPr sz="1600" spc="-5" dirty="0">
                <a:latin typeface="Open Sans"/>
                <a:cs typeface="Cambria"/>
              </a:rPr>
              <a:t>resellers,</a:t>
            </a:r>
            <a:r>
              <a:rPr sz="1600" spc="5" dirty="0">
                <a:latin typeface="Open Sans"/>
                <a:cs typeface="Cambria"/>
              </a:rPr>
              <a:t> </a:t>
            </a:r>
            <a:r>
              <a:rPr sz="1600" spc="-10" dirty="0">
                <a:latin typeface="Open Sans"/>
                <a:cs typeface="Cambria"/>
              </a:rPr>
              <a:t>and</a:t>
            </a:r>
            <a:r>
              <a:rPr sz="1600" spc="10" dirty="0">
                <a:latin typeface="Open Sans"/>
                <a:cs typeface="Cambria"/>
              </a:rPr>
              <a:t> </a:t>
            </a:r>
            <a:r>
              <a:rPr sz="1600" spc="-5" dirty="0">
                <a:latin typeface="Open Sans"/>
                <a:cs typeface="Cambria"/>
              </a:rPr>
              <a:t>other</a:t>
            </a:r>
            <a:r>
              <a:rPr sz="1600" dirty="0">
                <a:latin typeface="Open Sans"/>
                <a:cs typeface="Cambria"/>
              </a:rPr>
              <a:t> </a:t>
            </a:r>
            <a:r>
              <a:rPr sz="1600" spc="-5" dirty="0">
                <a:latin typeface="Open Sans"/>
                <a:cs typeface="Cambria"/>
              </a:rPr>
              <a:t>business</a:t>
            </a:r>
            <a:r>
              <a:rPr sz="1600" spc="15" dirty="0">
                <a:latin typeface="Open Sans"/>
                <a:cs typeface="Cambria"/>
              </a:rPr>
              <a:t> </a:t>
            </a:r>
            <a:r>
              <a:rPr sz="1600" spc="-10" dirty="0">
                <a:latin typeface="Open Sans"/>
                <a:cs typeface="Cambria"/>
              </a:rPr>
              <a:t>partners.</a:t>
            </a:r>
            <a:r>
              <a:rPr sz="1600" spc="25" dirty="0">
                <a:latin typeface="Open Sans"/>
                <a:cs typeface="Cambria"/>
              </a:rPr>
              <a:t> </a:t>
            </a:r>
            <a:r>
              <a:rPr sz="1600" spc="-10" dirty="0">
                <a:latin typeface="Open Sans"/>
                <a:cs typeface="Cambria"/>
              </a:rPr>
              <a:t>That</a:t>
            </a:r>
            <a:r>
              <a:rPr sz="1600" spc="25" dirty="0">
                <a:latin typeface="Open Sans"/>
                <a:cs typeface="Cambria"/>
              </a:rPr>
              <a:t> </a:t>
            </a:r>
            <a:r>
              <a:rPr sz="1600" spc="-5" dirty="0">
                <a:latin typeface="Open Sans"/>
                <a:cs typeface="Cambria"/>
              </a:rPr>
              <a:t>is</a:t>
            </a:r>
            <a:r>
              <a:rPr sz="1600" spc="5" dirty="0">
                <a:latin typeface="Open Sans"/>
                <a:cs typeface="Cambria"/>
              </a:rPr>
              <a:t> </a:t>
            </a:r>
            <a:r>
              <a:rPr sz="1600" spc="-25" dirty="0">
                <a:latin typeface="Open Sans"/>
                <a:cs typeface="Cambria"/>
              </a:rPr>
              <a:t>why</a:t>
            </a:r>
            <a:r>
              <a:rPr sz="1600" spc="20" dirty="0">
                <a:latin typeface="Open Sans"/>
                <a:cs typeface="Cambria"/>
              </a:rPr>
              <a:t> </a:t>
            </a:r>
            <a:r>
              <a:rPr sz="1600" spc="-5" dirty="0">
                <a:latin typeface="Open Sans"/>
                <a:cs typeface="Cambria"/>
              </a:rPr>
              <a:t>it</a:t>
            </a:r>
            <a:r>
              <a:rPr sz="1600" dirty="0">
                <a:latin typeface="Open Sans"/>
                <a:cs typeface="Cambria"/>
              </a:rPr>
              <a:t> </a:t>
            </a:r>
            <a:r>
              <a:rPr sz="1600" spc="-5" dirty="0">
                <a:latin typeface="Open Sans"/>
                <a:cs typeface="Cambria"/>
              </a:rPr>
              <a:t>is</a:t>
            </a:r>
            <a:r>
              <a:rPr sz="1600" dirty="0">
                <a:latin typeface="Open Sans"/>
                <a:cs typeface="Cambria"/>
              </a:rPr>
              <a:t> </a:t>
            </a:r>
            <a:r>
              <a:rPr sz="1600" spc="-5" dirty="0">
                <a:latin typeface="Open Sans"/>
                <a:cs typeface="Cambria"/>
              </a:rPr>
              <a:t>critical</a:t>
            </a:r>
            <a:r>
              <a:rPr sz="1600" spc="10" dirty="0">
                <a:latin typeface="Open Sans"/>
                <a:cs typeface="Cambria"/>
              </a:rPr>
              <a:t> </a:t>
            </a:r>
            <a:r>
              <a:rPr sz="1600" spc="-20" dirty="0">
                <a:latin typeface="Open Sans"/>
                <a:cs typeface="Cambria"/>
              </a:rPr>
              <a:t>you</a:t>
            </a:r>
            <a:r>
              <a:rPr sz="1600" spc="20" dirty="0">
                <a:latin typeface="Open Sans"/>
                <a:cs typeface="Cambria"/>
              </a:rPr>
              <a:t> </a:t>
            </a:r>
            <a:r>
              <a:rPr sz="1600" spc="-10" dirty="0">
                <a:latin typeface="Open Sans"/>
                <a:cs typeface="Cambria"/>
              </a:rPr>
              <a:t>understand</a:t>
            </a:r>
            <a:r>
              <a:rPr sz="1600" spc="20" dirty="0">
                <a:latin typeface="Open Sans"/>
                <a:cs typeface="Cambria"/>
              </a:rPr>
              <a:t> </a:t>
            </a:r>
            <a:r>
              <a:rPr sz="1600" spc="-10" dirty="0">
                <a:latin typeface="Open Sans"/>
                <a:cs typeface="Cambria"/>
              </a:rPr>
              <a:t>the</a:t>
            </a:r>
            <a:r>
              <a:rPr sz="1600" spc="-5" dirty="0">
                <a:latin typeface="Open Sans"/>
                <a:cs typeface="Cambria"/>
              </a:rPr>
              <a:t> </a:t>
            </a:r>
            <a:r>
              <a:rPr sz="1600" dirty="0">
                <a:latin typeface="Open Sans"/>
                <a:cs typeface="Cambria"/>
              </a:rPr>
              <a:t>anti-</a:t>
            </a:r>
            <a:r>
              <a:rPr sz="1600" spc="-5" dirty="0">
                <a:latin typeface="Open Sans"/>
                <a:cs typeface="Cambria"/>
              </a:rPr>
              <a:t>bribery</a:t>
            </a:r>
            <a:r>
              <a:rPr sz="1600" dirty="0">
                <a:latin typeface="Open Sans"/>
                <a:cs typeface="Cambria"/>
              </a:rPr>
              <a:t> </a:t>
            </a:r>
            <a:r>
              <a:rPr sz="1600" spc="-10" dirty="0">
                <a:latin typeface="Open Sans"/>
                <a:cs typeface="Cambria"/>
              </a:rPr>
              <a:t>business</a:t>
            </a:r>
            <a:r>
              <a:rPr sz="1600" spc="15" dirty="0">
                <a:latin typeface="Open Sans"/>
                <a:cs typeface="Cambria"/>
              </a:rPr>
              <a:t> </a:t>
            </a:r>
            <a:r>
              <a:rPr sz="1600" spc="-10" dirty="0">
                <a:latin typeface="Open Sans"/>
                <a:cs typeface="Cambria"/>
              </a:rPr>
              <a:t>practices</a:t>
            </a:r>
            <a:r>
              <a:rPr sz="1600" spc="-5" dirty="0">
                <a:latin typeface="Open Sans"/>
                <a:cs typeface="Cambria"/>
              </a:rPr>
              <a:t> </a:t>
            </a:r>
            <a:r>
              <a:rPr sz="1600" spc="-10" dirty="0">
                <a:latin typeface="Open Sans"/>
                <a:cs typeface="Cambria"/>
              </a:rPr>
              <a:t>required</a:t>
            </a:r>
            <a:r>
              <a:rPr sz="1600" spc="10" dirty="0">
                <a:latin typeface="Open Sans"/>
                <a:cs typeface="Cambria"/>
              </a:rPr>
              <a:t> </a:t>
            </a:r>
            <a:r>
              <a:rPr sz="1600" spc="-5" dirty="0">
                <a:latin typeface="Open Sans"/>
                <a:cs typeface="Cambria"/>
              </a:rPr>
              <a:t>at MTS.</a:t>
            </a:r>
            <a:endParaRPr lang="en-US" sz="1600" spc="-5" dirty="0">
              <a:latin typeface="Open Sans"/>
              <a:cs typeface="Cambria"/>
            </a:endParaRPr>
          </a:p>
          <a:p>
            <a:pPr marL="12700" marR="5080">
              <a:lnSpc>
                <a:spcPct val="100000"/>
              </a:lnSpc>
              <a:spcBef>
                <a:spcPts val="95"/>
              </a:spcBef>
            </a:pPr>
            <a:endParaRPr sz="1600" dirty="0">
              <a:latin typeface="Open Sans"/>
              <a:cs typeface="Cambria"/>
            </a:endParaRPr>
          </a:p>
          <a:p>
            <a:pPr>
              <a:lnSpc>
                <a:spcPct val="100000"/>
              </a:lnSpc>
              <a:spcBef>
                <a:spcPts val="25"/>
              </a:spcBef>
            </a:pPr>
            <a:endParaRPr sz="1400" dirty="0">
              <a:latin typeface="Open Sans"/>
              <a:cs typeface="Cambria"/>
            </a:endParaRPr>
          </a:p>
          <a:p>
            <a:pPr>
              <a:lnSpc>
                <a:spcPct val="100000"/>
              </a:lnSpc>
              <a:spcBef>
                <a:spcPts val="10"/>
              </a:spcBef>
            </a:pPr>
            <a:endParaRPr sz="2050" dirty="0">
              <a:latin typeface="Open Sans"/>
              <a:cs typeface="Cambria"/>
            </a:endParaRPr>
          </a:p>
          <a:p>
            <a:pPr marL="12700">
              <a:lnSpc>
                <a:spcPct val="100000"/>
              </a:lnSpc>
            </a:pPr>
            <a:r>
              <a:rPr sz="1600" spc="-10" dirty="0">
                <a:latin typeface="Open Sans"/>
                <a:cs typeface="Cambria"/>
              </a:rPr>
              <a:t>MTS</a:t>
            </a:r>
            <a:r>
              <a:rPr sz="1600" spc="10" dirty="0">
                <a:latin typeface="Open Sans"/>
                <a:cs typeface="Cambria"/>
              </a:rPr>
              <a:t> </a:t>
            </a:r>
            <a:r>
              <a:rPr sz="1600" spc="-10" dirty="0">
                <a:latin typeface="Open Sans"/>
                <a:cs typeface="Cambria"/>
              </a:rPr>
              <a:t>ensures</a:t>
            </a:r>
            <a:r>
              <a:rPr sz="1600" spc="15" dirty="0">
                <a:latin typeface="Open Sans"/>
                <a:cs typeface="Cambria"/>
              </a:rPr>
              <a:t> </a:t>
            </a:r>
            <a:r>
              <a:rPr sz="1600" spc="-5" dirty="0">
                <a:latin typeface="Open Sans"/>
                <a:cs typeface="Cambria"/>
              </a:rPr>
              <a:t>all</a:t>
            </a:r>
            <a:r>
              <a:rPr sz="1600" spc="20" dirty="0">
                <a:latin typeface="Open Sans"/>
                <a:cs typeface="Cambria"/>
              </a:rPr>
              <a:t> </a:t>
            </a:r>
            <a:r>
              <a:rPr sz="1600" spc="-10" dirty="0">
                <a:latin typeface="Open Sans"/>
                <a:cs typeface="Cambria"/>
              </a:rPr>
              <a:t>business</a:t>
            </a:r>
            <a:r>
              <a:rPr sz="1600" spc="25" dirty="0">
                <a:latin typeface="Open Sans"/>
                <a:cs typeface="Cambria"/>
              </a:rPr>
              <a:t> </a:t>
            </a:r>
            <a:r>
              <a:rPr sz="1600" spc="-10" dirty="0">
                <a:latin typeface="Open Sans"/>
                <a:cs typeface="Cambria"/>
              </a:rPr>
              <a:t>partners</a:t>
            </a:r>
            <a:r>
              <a:rPr sz="1600" spc="10" dirty="0">
                <a:latin typeface="Open Sans"/>
                <a:cs typeface="Cambria"/>
              </a:rPr>
              <a:t> </a:t>
            </a:r>
            <a:r>
              <a:rPr sz="1600" spc="-10" dirty="0">
                <a:latin typeface="Open Sans"/>
                <a:cs typeface="Cambria"/>
              </a:rPr>
              <a:t>with</a:t>
            </a:r>
            <a:r>
              <a:rPr sz="1600" spc="5" dirty="0">
                <a:latin typeface="Open Sans"/>
                <a:cs typeface="Cambria"/>
              </a:rPr>
              <a:t> </a:t>
            </a:r>
            <a:r>
              <a:rPr sz="1600" spc="-10" dirty="0">
                <a:latin typeface="Open Sans"/>
                <a:cs typeface="Cambria"/>
              </a:rPr>
              <a:t>which</a:t>
            </a:r>
            <a:r>
              <a:rPr sz="1600" spc="50" dirty="0">
                <a:latin typeface="Open Sans"/>
                <a:cs typeface="Cambria"/>
              </a:rPr>
              <a:t> </a:t>
            </a:r>
            <a:r>
              <a:rPr sz="1600" spc="-15" dirty="0">
                <a:latin typeface="Open Sans"/>
                <a:cs typeface="Cambria"/>
              </a:rPr>
              <a:t>we</a:t>
            </a:r>
            <a:r>
              <a:rPr sz="1600" spc="5" dirty="0">
                <a:latin typeface="Open Sans"/>
                <a:cs typeface="Cambria"/>
              </a:rPr>
              <a:t> </a:t>
            </a:r>
            <a:r>
              <a:rPr sz="1600" spc="-5" dirty="0">
                <a:latin typeface="Open Sans"/>
                <a:cs typeface="Cambria"/>
              </a:rPr>
              <a:t>do</a:t>
            </a:r>
            <a:r>
              <a:rPr sz="1600" dirty="0">
                <a:latin typeface="Open Sans"/>
                <a:cs typeface="Cambria"/>
              </a:rPr>
              <a:t> </a:t>
            </a:r>
            <a:r>
              <a:rPr sz="1600" spc="-10" dirty="0">
                <a:latin typeface="Open Sans"/>
                <a:cs typeface="Cambria"/>
              </a:rPr>
              <a:t>business:</a:t>
            </a:r>
            <a:endParaRPr sz="1600" dirty="0">
              <a:latin typeface="Open Sans"/>
              <a:cs typeface="Cambria"/>
            </a:endParaRPr>
          </a:p>
          <a:p>
            <a:pPr marL="299085" indent="-287020">
              <a:lnSpc>
                <a:spcPct val="100000"/>
              </a:lnSpc>
              <a:spcBef>
                <a:spcPts val="600"/>
              </a:spcBef>
              <a:buFont typeface="Wingdings" panose="05000000000000000000" pitchFamily="2" charset="2"/>
              <a:buChar char="ü"/>
              <a:tabLst>
                <a:tab pos="299720" algn="l"/>
              </a:tabLst>
            </a:pPr>
            <a:r>
              <a:rPr sz="1600" spc="-15" dirty="0">
                <a:latin typeface="Open Sans"/>
                <a:cs typeface="Cambria"/>
              </a:rPr>
              <a:t>Don’t</a:t>
            </a:r>
            <a:r>
              <a:rPr sz="1600" spc="-5" dirty="0">
                <a:latin typeface="Open Sans"/>
                <a:cs typeface="Cambria"/>
              </a:rPr>
              <a:t> </a:t>
            </a:r>
            <a:r>
              <a:rPr sz="1600" spc="-25" dirty="0">
                <a:latin typeface="Open Sans"/>
                <a:cs typeface="Cambria"/>
              </a:rPr>
              <a:t>have</a:t>
            </a:r>
            <a:r>
              <a:rPr sz="1600" spc="25" dirty="0">
                <a:latin typeface="Open Sans"/>
                <a:cs typeface="Cambria"/>
              </a:rPr>
              <a:t> </a:t>
            </a:r>
            <a:r>
              <a:rPr sz="1600" spc="-5" dirty="0">
                <a:latin typeface="Open Sans"/>
                <a:cs typeface="Cambria"/>
              </a:rPr>
              <a:t>a</a:t>
            </a:r>
            <a:r>
              <a:rPr sz="1600" spc="10" dirty="0">
                <a:latin typeface="Open Sans"/>
                <a:cs typeface="Cambria"/>
              </a:rPr>
              <a:t> </a:t>
            </a:r>
            <a:r>
              <a:rPr sz="1600" spc="-5" dirty="0">
                <a:latin typeface="Open Sans"/>
                <a:cs typeface="Cambria"/>
              </a:rPr>
              <a:t>reputation</a:t>
            </a:r>
            <a:r>
              <a:rPr sz="1600" spc="25" dirty="0">
                <a:latin typeface="Open Sans"/>
                <a:cs typeface="Cambria"/>
              </a:rPr>
              <a:t> </a:t>
            </a:r>
            <a:r>
              <a:rPr sz="1600" spc="-15" dirty="0">
                <a:latin typeface="Open Sans"/>
                <a:cs typeface="Cambria"/>
              </a:rPr>
              <a:t>for</a:t>
            </a:r>
            <a:r>
              <a:rPr sz="1600" spc="15" dirty="0">
                <a:latin typeface="Open Sans"/>
                <a:cs typeface="Cambria"/>
              </a:rPr>
              <a:t> </a:t>
            </a:r>
            <a:r>
              <a:rPr sz="1600" spc="-5" dirty="0">
                <a:latin typeface="Open Sans"/>
                <a:cs typeface="Cambria"/>
              </a:rPr>
              <a:t>–</a:t>
            </a:r>
            <a:r>
              <a:rPr sz="1600" spc="5" dirty="0">
                <a:latin typeface="Open Sans"/>
                <a:cs typeface="Cambria"/>
              </a:rPr>
              <a:t> </a:t>
            </a:r>
            <a:r>
              <a:rPr sz="1600" spc="-5" dirty="0">
                <a:latin typeface="Open Sans"/>
                <a:cs typeface="Cambria"/>
              </a:rPr>
              <a:t>or</a:t>
            </a:r>
            <a:r>
              <a:rPr sz="1600" dirty="0">
                <a:latin typeface="Open Sans"/>
                <a:cs typeface="Cambria"/>
              </a:rPr>
              <a:t> </a:t>
            </a:r>
            <a:r>
              <a:rPr sz="1600" spc="-10" dirty="0">
                <a:latin typeface="Open Sans"/>
                <a:cs typeface="Cambria"/>
              </a:rPr>
              <a:t>history</a:t>
            </a:r>
            <a:r>
              <a:rPr sz="1600" spc="25" dirty="0">
                <a:latin typeface="Open Sans"/>
                <a:cs typeface="Cambria"/>
              </a:rPr>
              <a:t> </a:t>
            </a:r>
            <a:r>
              <a:rPr sz="1600" spc="-5" dirty="0">
                <a:latin typeface="Open Sans"/>
                <a:cs typeface="Cambria"/>
              </a:rPr>
              <a:t>of</a:t>
            </a:r>
            <a:r>
              <a:rPr sz="1600" spc="15" dirty="0">
                <a:latin typeface="Open Sans"/>
                <a:cs typeface="Cambria"/>
              </a:rPr>
              <a:t> </a:t>
            </a:r>
            <a:r>
              <a:rPr sz="1600" spc="-5" dirty="0">
                <a:latin typeface="Open Sans"/>
                <a:cs typeface="Cambria"/>
              </a:rPr>
              <a:t>–</a:t>
            </a:r>
            <a:r>
              <a:rPr sz="1600" spc="5" dirty="0">
                <a:latin typeface="Open Sans"/>
                <a:cs typeface="Cambria"/>
              </a:rPr>
              <a:t> </a:t>
            </a:r>
            <a:r>
              <a:rPr sz="1600" spc="-5" dirty="0">
                <a:latin typeface="Open Sans"/>
                <a:cs typeface="Cambria"/>
              </a:rPr>
              <a:t>illegal</a:t>
            </a:r>
            <a:r>
              <a:rPr sz="1600" spc="10" dirty="0">
                <a:latin typeface="Open Sans"/>
                <a:cs typeface="Cambria"/>
              </a:rPr>
              <a:t> </a:t>
            </a:r>
            <a:r>
              <a:rPr sz="1600" spc="-5" dirty="0">
                <a:latin typeface="Open Sans"/>
                <a:cs typeface="Cambria"/>
              </a:rPr>
              <a:t>or</a:t>
            </a:r>
            <a:r>
              <a:rPr sz="1600" spc="15" dirty="0">
                <a:latin typeface="Open Sans"/>
                <a:cs typeface="Cambria"/>
              </a:rPr>
              <a:t> </a:t>
            </a:r>
            <a:r>
              <a:rPr sz="1600" spc="-5" dirty="0">
                <a:latin typeface="Open Sans"/>
                <a:cs typeface="Cambria"/>
              </a:rPr>
              <a:t>corrupt</a:t>
            </a:r>
            <a:r>
              <a:rPr sz="1600" spc="5" dirty="0">
                <a:latin typeface="Open Sans"/>
                <a:cs typeface="Cambria"/>
              </a:rPr>
              <a:t> </a:t>
            </a:r>
            <a:r>
              <a:rPr sz="1600" spc="-30" dirty="0">
                <a:latin typeface="Open Sans"/>
                <a:cs typeface="Cambria"/>
              </a:rPr>
              <a:t>behavior.</a:t>
            </a:r>
            <a:endParaRPr sz="1600" dirty="0">
              <a:latin typeface="Open Sans"/>
              <a:cs typeface="Cambria"/>
            </a:endParaRPr>
          </a:p>
          <a:p>
            <a:pPr marL="299085" marR="584200" indent="-287020">
              <a:lnSpc>
                <a:spcPct val="100000"/>
              </a:lnSpc>
              <a:spcBef>
                <a:spcPts val="600"/>
              </a:spcBef>
              <a:buFont typeface="Wingdings" panose="05000000000000000000" pitchFamily="2" charset="2"/>
              <a:buChar char="ü"/>
              <a:tabLst>
                <a:tab pos="299720" algn="l"/>
              </a:tabLst>
            </a:pPr>
            <a:r>
              <a:rPr sz="1600" spc="-10" dirty="0">
                <a:latin typeface="Open Sans"/>
                <a:cs typeface="Cambria"/>
              </a:rPr>
              <a:t>Know</a:t>
            </a:r>
            <a:r>
              <a:rPr sz="1600" spc="10" dirty="0">
                <a:latin typeface="Open Sans"/>
                <a:cs typeface="Cambria"/>
              </a:rPr>
              <a:t> </a:t>
            </a:r>
            <a:r>
              <a:rPr sz="1600" spc="-10" dirty="0">
                <a:latin typeface="Open Sans"/>
                <a:cs typeface="Cambria"/>
              </a:rPr>
              <a:t>they</a:t>
            </a:r>
            <a:r>
              <a:rPr sz="1600" spc="10" dirty="0">
                <a:latin typeface="Open Sans"/>
                <a:cs typeface="Cambria"/>
              </a:rPr>
              <a:t> </a:t>
            </a:r>
            <a:r>
              <a:rPr sz="1600" spc="-10" dirty="0">
                <a:latin typeface="Open Sans"/>
                <a:cs typeface="Cambria"/>
              </a:rPr>
              <a:t>must</a:t>
            </a:r>
            <a:r>
              <a:rPr sz="1600" spc="5" dirty="0">
                <a:latin typeface="Open Sans"/>
                <a:cs typeface="Cambria"/>
              </a:rPr>
              <a:t> </a:t>
            </a:r>
            <a:r>
              <a:rPr sz="1600" spc="-5" dirty="0">
                <a:latin typeface="Open Sans"/>
                <a:cs typeface="Cambria"/>
              </a:rPr>
              <a:t>conduct</a:t>
            </a:r>
            <a:r>
              <a:rPr sz="1600" spc="5" dirty="0">
                <a:latin typeface="Open Sans"/>
                <a:cs typeface="Cambria"/>
              </a:rPr>
              <a:t> </a:t>
            </a:r>
            <a:r>
              <a:rPr sz="1600" spc="-10" dirty="0">
                <a:latin typeface="Open Sans"/>
                <a:cs typeface="Cambria"/>
              </a:rPr>
              <a:t>business</a:t>
            </a:r>
            <a:r>
              <a:rPr sz="1600" spc="20" dirty="0">
                <a:latin typeface="Open Sans"/>
                <a:cs typeface="Cambria"/>
              </a:rPr>
              <a:t> </a:t>
            </a:r>
            <a:r>
              <a:rPr sz="1600" spc="-5" dirty="0">
                <a:latin typeface="Open Sans"/>
                <a:cs typeface="Cambria"/>
              </a:rPr>
              <a:t>in compliance</a:t>
            </a:r>
            <a:r>
              <a:rPr sz="1600" spc="10" dirty="0">
                <a:latin typeface="Open Sans"/>
                <a:cs typeface="Cambria"/>
              </a:rPr>
              <a:t> </a:t>
            </a:r>
            <a:r>
              <a:rPr sz="1600" spc="-10" dirty="0">
                <a:latin typeface="Open Sans"/>
                <a:cs typeface="Cambria"/>
              </a:rPr>
              <a:t>with</a:t>
            </a:r>
            <a:r>
              <a:rPr sz="1600" b="1" spc="25" dirty="0">
                <a:latin typeface="Open Sans"/>
                <a:cs typeface="Cambria"/>
              </a:rPr>
              <a:t> </a:t>
            </a:r>
            <a:r>
              <a:rPr sz="1600" spc="-15" dirty="0">
                <a:latin typeface="Open Sans"/>
                <a:cs typeface="Cambria"/>
              </a:rPr>
              <a:t>Foreign</a:t>
            </a:r>
            <a:r>
              <a:rPr sz="1600" spc="-5" dirty="0">
                <a:latin typeface="Open Sans"/>
                <a:cs typeface="Cambria"/>
              </a:rPr>
              <a:t> Corrupt </a:t>
            </a:r>
            <a:r>
              <a:rPr sz="1600" spc="-335" dirty="0">
                <a:latin typeface="Open Sans"/>
                <a:cs typeface="Cambria"/>
              </a:rPr>
              <a:t> </a:t>
            </a:r>
            <a:r>
              <a:rPr sz="1600" spc="-10" dirty="0">
                <a:latin typeface="Open Sans"/>
                <a:cs typeface="Cambria"/>
              </a:rPr>
              <a:t>Practice</a:t>
            </a:r>
            <a:r>
              <a:rPr sz="1600" spc="-20" dirty="0">
                <a:latin typeface="Open Sans"/>
                <a:cs typeface="Cambria"/>
              </a:rPr>
              <a:t> </a:t>
            </a:r>
            <a:r>
              <a:rPr sz="1600" spc="-10" dirty="0">
                <a:latin typeface="Open Sans"/>
                <a:cs typeface="Cambria"/>
              </a:rPr>
              <a:t>Act</a:t>
            </a:r>
            <a:r>
              <a:rPr sz="1600" spc="-5" dirty="0">
                <a:latin typeface="Open Sans"/>
                <a:cs typeface="Cambria"/>
              </a:rPr>
              <a:t> Compliance</a:t>
            </a:r>
            <a:r>
              <a:rPr sz="1600" spc="20" dirty="0">
                <a:latin typeface="Open Sans"/>
                <a:cs typeface="Cambria"/>
              </a:rPr>
              <a:t> </a:t>
            </a:r>
            <a:r>
              <a:rPr sz="1600" spc="-25" dirty="0">
                <a:latin typeface="Open Sans"/>
                <a:cs typeface="Cambria"/>
              </a:rPr>
              <a:t>Policy.</a:t>
            </a:r>
            <a:endParaRPr sz="1600" dirty="0">
              <a:latin typeface="Open Sans"/>
              <a:cs typeface="Cambria"/>
            </a:endParaRPr>
          </a:p>
          <a:p>
            <a:pPr marL="299085" indent="-287020">
              <a:lnSpc>
                <a:spcPct val="100000"/>
              </a:lnSpc>
              <a:spcBef>
                <a:spcPts val="600"/>
              </a:spcBef>
              <a:buFont typeface="Wingdings" panose="05000000000000000000" pitchFamily="2" charset="2"/>
              <a:buChar char="ü"/>
              <a:tabLst>
                <a:tab pos="299720" algn="l"/>
              </a:tabLst>
            </a:pPr>
            <a:r>
              <a:rPr sz="1600" spc="-10" dirty="0">
                <a:latin typeface="Open Sans"/>
                <a:cs typeface="Cambria"/>
              </a:rPr>
              <a:t>Ensure</a:t>
            </a:r>
            <a:r>
              <a:rPr sz="1600" spc="10" dirty="0">
                <a:latin typeface="Open Sans"/>
                <a:cs typeface="Cambria"/>
              </a:rPr>
              <a:t> </a:t>
            </a:r>
            <a:r>
              <a:rPr sz="1600" spc="-10" dirty="0">
                <a:latin typeface="Open Sans"/>
                <a:cs typeface="Cambria"/>
              </a:rPr>
              <a:t>contracts</a:t>
            </a:r>
            <a:r>
              <a:rPr sz="1600" spc="-5" dirty="0">
                <a:latin typeface="Open Sans"/>
                <a:cs typeface="Cambria"/>
              </a:rPr>
              <a:t> </a:t>
            </a:r>
            <a:r>
              <a:rPr sz="1600" spc="-15" dirty="0">
                <a:latin typeface="Open Sans"/>
                <a:cs typeface="Cambria"/>
              </a:rPr>
              <a:t>are</a:t>
            </a:r>
            <a:r>
              <a:rPr sz="1600" spc="15" dirty="0">
                <a:latin typeface="Open Sans"/>
                <a:cs typeface="Cambria"/>
              </a:rPr>
              <a:t> </a:t>
            </a:r>
            <a:r>
              <a:rPr sz="1600" spc="-5" dirty="0">
                <a:latin typeface="Open Sans"/>
                <a:cs typeface="Cambria"/>
              </a:rPr>
              <a:t>clear</a:t>
            </a:r>
            <a:r>
              <a:rPr sz="1600" dirty="0">
                <a:latin typeface="Open Sans"/>
                <a:cs typeface="Cambria"/>
              </a:rPr>
              <a:t> </a:t>
            </a:r>
            <a:r>
              <a:rPr sz="1600" spc="-10" dirty="0">
                <a:latin typeface="Open Sans"/>
                <a:cs typeface="Cambria"/>
              </a:rPr>
              <a:t>about</a:t>
            </a:r>
            <a:r>
              <a:rPr sz="1600" spc="25" dirty="0">
                <a:latin typeface="Open Sans"/>
                <a:cs typeface="Cambria"/>
              </a:rPr>
              <a:t> </a:t>
            </a:r>
            <a:r>
              <a:rPr sz="1600" spc="-10" dirty="0">
                <a:latin typeface="Open Sans"/>
                <a:cs typeface="Cambria"/>
              </a:rPr>
              <a:t>the</a:t>
            </a:r>
            <a:r>
              <a:rPr sz="1600" spc="-5" dirty="0">
                <a:latin typeface="Open Sans"/>
                <a:cs typeface="Cambria"/>
              </a:rPr>
              <a:t> </a:t>
            </a:r>
            <a:r>
              <a:rPr sz="1600" spc="-15" dirty="0">
                <a:latin typeface="Open Sans"/>
                <a:cs typeface="Cambria"/>
              </a:rPr>
              <a:t>work</a:t>
            </a:r>
            <a:r>
              <a:rPr sz="1600" spc="10" dirty="0">
                <a:latin typeface="Open Sans"/>
                <a:cs typeface="Cambria"/>
              </a:rPr>
              <a:t> </a:t>
            </a:r>
            <a:r>
              <a:rPr sz="1600" spc="-10" dirty="0">
                <a:latin typeface="Open Sans"/>
                <a:cs typeface="Cambria"/>
              </a:rPr>
              <a:t>to</a:t>
            </a:r>
            <a:r>
              <a:rPr sz="1600" spc="5" dirty="0">
                <a:latin typeface="Open Sans"/>
                <a:cs typeface="Cambria"/>
              </a:rPr>
              <a:t> </a:t>
            </a:r>
            <a:r>
              <a:rPr sz="1600" spc="-5" dirty="0">
                <a:latin typeface="Open Sans"/>
                <a:cs typeface="Cambria"/>
              </a:rPr>
              <a:t>be</a:t>
            </a:r>
            <a:r>
              <a:rPr sz="1600" spc="-10" dirty="0">
                <a:latin typeface="Open Sans"/>
                <a:cs typeface="Cambria"/>
              </a:rPr>
              <a:t> </a:t>
            </a:r>
            <a:r>
              <a:rPr sz="1600" spc="-5" dirty="0">
                <a:latin typeface="Open Sans"/>
                <a:cs typeface="Cambria"/>
              </a:rPr>
              <a:t>done</a:t>
            </a:r>
            <a:r>
              <a:rPr sz="1600" spc="5" dirty="0">
                <a:latin typeface="Open Sans"/>
                <a:cs typeface="Cambria"/>
              </a:rPr>
              <a:t> </a:t>
            </a:r>
            <a:r>
              <a:rPr sz="1600" spc="-10" dirty="0">
                <a:latin typeface="Open Sans"/>
                <a:cs typeface="Cambria"/>
              </a:rPr>
              <a:t>and</a:t>
            </a:r>
            <a:r>
              <a:rPr sz="1600" dirty="0">
                <a:latin typeface="Open Sans"/>
                <a:cs typeface="Cambria"/>
              </a:rPr>
              <a:t> </a:t>
            </a:r>
            <a:r>
              <a:rPr sz="1600" spc="-10" dirty="0">
                <a:latin typeface="Open Sans"/>
                <a:cs typeface="Cambria"/>
              </a:rPr>
              <a:t>the</a:t>
            </a:r>
            <a:r>
              <a:rPr sz="1600" spc="10" dirty="0">
                <a:latin typeface="Open Sans"/>
                <a:cs typeface="Cambria"/>
              </a:rPr>
              <a:t> </a:t>
            </a:r>
            <a:r>
              <a:rPr sz="1600" spc="-10" dirty="0">
                <a:latin typeface="Open Sans"/>
                <a:cs typeface="Cambria"/>
              </a:rPr>
              <a:t>need</a:t>
            </a:r>
            <a:r>
              <a:rPr sz="1600" spc="-5" dirty="0">
                <a:latin typeface="Open Sans"/>
                <a:cs typeface="Cambria"/>
              </a:rPr>
              <a:t> </a:t>
            </a:r>
            <a:r>
              <a:rPr sz="1600" spc="-10" dirty="0">
                <a:latin typeface="Open Sans"/>
                <a:cs typeface="Cambria"/>
              </a:rPr>
              <a:t>to</a:t>
            </a:r>
            <a:r>
              <a:rPr sz="1600" dirty="0">
                <a:latin typeface="Open Sans"/>
                <a:cs typeface="Cambria"/>
              </a:rPr>
              <a:t> </a:t>
            </a:r>
            <a:r>
              <a:rPr sz="1600" spc="-5" dirty="0">
                <a:latin typeface="Open Sans"/>
                <a:cs typeface="Cambria"/>
              </a:rPr>
              <a:t>conduct</a:t>
            </a:r>
            <a:r>
              <a:rPr sz="1600" spc="-10" dirty="0">
                <a:latin typeface="Open Sans"/>
                <a:cs typeface="Cambria"/>
              </a:rPr>
              <a:t> business</a:t>
            </a:r>
            <a:r>
              <a:rPr lang="en-US" sz="1600" dirty="0">
                <a:latin typeface="Open Sans"/>
                <a:cs typeface="Cambria"/>
              </a:rPr>
              <a:t> </a:t>
            </a:r>
            <a:r>
              <a:rPr sz="1600" spc="-5" dirty="0">
                <a:latin typeface="Open Sans"/>
                <a:cs typeface="Cambria"/>
              </a:rPr>
              <a:t>in</a:t>
            </a:r>
            <a:r>
              <a:rPr sz="1600" spc="-20" dirty="0">
                <a:latin typeface="Open Sans"/>
                <a:cs typeface="Cambria"/>
              </a:rPr>
              <a:t> </a:t>
            </a:r>
            <a:r>
              <a:rPr sz="1600" spc="-5" dirty="0">
                <a:latin typeface="Open Sans"/>
                <a:cs typeface="Cambria"/>
              </a:rPr>
              <a:t>a</a:t>
            </a:r>
            <a:r>
              <a:rPr sz="1600" spc="-20" dirty="0">
                <a:latin typeface="Open Sans"/>
                <a:cs typeface="Cambria"/>
              </a:rPr>
              <a:t> </a:t>
            </a:r>
            <a:r>
              <a:rPr sz="1600" spc="-10" dirty="0">
                <a:latin typeface="Open Sans"/>
                <a:cs typeface="Cambria"/>
              </a:rPr>
              <a:t>lawful</a:t>
            </a:r>
            <a:r>
              <a:rPr sz="1600" spc="20" dirty="0">
                <a:latin typeface="Open Sans"/>
                <a:cs typeface="Cambria"/>
              </a:rPr>
              <a:t> </a:t>
            </a:r>
            <a:r>
              <a:rPr sz="1600" spc="-30" dirty="0">
                <a:latin typeface="Open Sans"/>
                <a:cs typeface="Cambria"/>
              </a:rPr>
              <a:t>manner.</a:t>
            </a:r>
            <a:endParaRPr sz="1600" dirty="0">
              <a:latin typeface="Open Sans"/>
              <a:cs typeface="Cambria"/>
            </a:endParaRPr>
          </a:p>
          <a:p>
            <a:pPr marL="299085" marR="476250" indent="-287020">
              <a:lnSpc>
                <a:spcPct val="100000"/>
              </a:lnSpc>
              <a:spcBef>
                <a:spcPts val="600"/>
              </a:spcBef>
              <a:buFont typeface="Wingdings" panose="05000000000000000000" pitchFamily="2" charset="2"/>
              <a:buChar char="ü"/>
              <a:tabLst>
                <a:tab pos="299720" algn="l"/>
              </a:tabLst>
            </a:pPr>
            <a:r>
              <a:rPr sz="1600" spc="-5" dirty="0">
                <a:latin typeface="Open Sans"/>
                <a:cs typeface="Cambria"/>
              </a:rPr>
              <a:t>Escalate</a:t>
            </a:r>
            <a:r>
              <a:rPr sz="1600" spc="5" dirty="0">
                <a:latin typeface="Open Sans"/>
                <a:cs typeface="Cambria"/>
              </a:rPr>
              <a:t> </a:t>
            </a:r>
            <a:r>
              <a:rPr sz="1600" spc="-10" dirty="0">
                <a:latin typeface="Open Sans"/>
                <a:cs typeface="Cambria"/>
              </a:rPr>
              <a:t>to</a:t>
            </a:r>
            <a:r>
              <a:rPr sz="1600" spc="15" dirty="0">
                <a:latin typeface="Open Sans"/>
                <a:cs typeface="Cambria"/>
              </a:rPr>
              <a:t> </a:t>
            </a:r>
            <a:r>
              <a:rPr sz="1600" spc="-10" dirty="0">
                <a:latin typeface="Open Sans"/>
                <a:cs typeface="Cambria"/>
              </a:rPr>
              <a:t>the</a:t>
            </a:r>
            <a:r>
              <a:rPr sz="1600" dirty="0">
                <a:latin typeface="Open Sans"/>
                <a:cs typeface="Cambria"/>
              </a:rPr>
              <a:t> </a:t>
            </a:r>
            <a:r>
              <a:rPr sz="1600" spc="-15" dirty="0">
                <a:latin typeface="Open Sans"/>
                <a:cs typeface="Cambria"/>
              </a:rPr>
              <a:t>Office</a:t>
            </a:r>
            <a:r>
              <a:rPr sz="1600" spc="30" dirty="0">
                <a:latin typeface="Open Sans"/>
                <a:cs typeface="Cambria"/>
              </a:rPr>
              <a:t> </a:t>
            </a:r>
            <a:r>
              <a:rPr sz="1600" spc="-5" dirty="0">
                <a:latin typeface="Open Sans"/>
                <a:cs typeface="Cambria"/>
              </a:rPr>
              <a:t>of</a:t>
            </a:r>
            <a:r>
              <a:rPr sz="1600" spc="5" dirty="0">
                <a:latin typeface="Open Sans"/>
                <a:cs typeface="Cambria"/>
              </a:rPr>
              <a:t> </a:t>
            </a:r>
            <a:r>
              <a:rPr sz="1600" spc="-5" dirty="0">
                <a:latin typeface="Open Sans"/>
                <a:cs typeface="Cambria"/>
              </a:rPr>
              <a:t>Risk</a:t>
            </a:r>
            <a:r>
              <a:rPr sz="1600" spc="10" dirty="0">
                <a:latin typeface="Open Sans"/>
                <a:cs typeface="Cambria"/>
              </a:rPr>
              <a:t> </a:t>
            </a:r>
            <a:r>
              <a:rPr sz="1600" spc="-10" dirty="0">
                <a:latin typeface="Open Sans"/>
                <a:cs typeface="Cambria"/>
              </a:rPr>
              <a:t>and</a:t>
            </a:r>
            <a:r>
              <a:rPr sz="1600" spc="5" dirty="0">
                <a:latin typeface="Open Sans"/>
                <a:cs typeface="Cambria"/>
              </a:rPr>
              <a:t> </a:t>
            </a:r>
            <a:r>
              <a:rPr sz="1600" spc="-10" dirty="0">
                <a:latin typeface="Open Sans"/>
                <a:cs typeface="Cambria"/>
              </a:rPr>
              <a:t>Compliance</a:t>
            </a:r>
            <a:r>
              <a:rPr sz="1600" spc="40" dirty="0">
                <a:latin typeface="Open Sans"/>
                <a:cs typeface="Cambria"/>
              </a:rPr>
              <a:t> </a:t>
            </a:r>
            <a:r>
              <a:rPr lang="en-US" sz="1600" spc="40" dirty="0">
                <a:latin typeface="Open Sans"/>
                <a:cs typeface="Cambria"/>
              </a:rPr>
              <a:t>if </a:t>
            </a:r>
            <a:r>
              <a:rPr sz="1600" spc="-20" dirty="0">
                <a:latin typeface="Open Sans"/>
                <a:cs typeface="Cambria"/>
              </a:rPr>
              <a:t>you</a:t>
            </a:r>
            <a:r>
              <a:rPr sz="1600" spc="15" dirty="0">
                <a:latin typeface="Open Sans"/>
                <a:cs typeface="Cambria"/>
              </a:rPr>
              <a:t> </a:t>
            </a:r>
            <a:r>
              <a:rPr sz="1600" spc="-25" dirty="0">
                <a:latin typeface="Open Sans"/>
                <a:cs typeface="Cambria"/>
              </a:rPr>
              <a:t>have</a:t>
            </a:r>
            <a:r>
              <a:rPr sz="1600" spc="35" dirty="0">
                <a:latin typeface="Open Sans"/>
                <a:cs typeface="Cambria"/>
              </a:rPr>
              <a:t> </a:t>
            </a:r>
            <a:r>
              <a:rPr sz="1600" spc="-20" dirty="0">
                <a:latin typeface="Open Sans"/>
                <a:cs typeface="Cambria"/>
              </a:rPr>
              <a:t>any</a:t>
            </a:r>
            <a:r>
              <a:rPr sz="1600" spc="20" dirty="0">
                <a:latin typeface="Open Sans"/>
                <a:cs typeface="Cambria"/>
              </a:rPr>
              <a:t> </a:t>
            </a:r>
            <a:r>
              <a:rPr sz="1600" spc="-5" dirty="0">
                <a:latin typeface="Open Sans"/>
                <a:cs typeface="Cambria"/>
              </a:rPr>
              <a:t>concerns</a:t>
            </a:r>
            <a:r>
              <a:rPr sz="1600" spc="-35" dirty="0">
                <a:latin typeface="Open Sans"/>
                <a:cs typeface="Cambria"/>
              </a:rPr>
              <a:t> </a:t>
            </a:r>
            <a:r>
              <a:rPr sz="1600" spc="-10" dirty="0">
                <a:latin typeface="Open Sans"/>
                <a:cs typeface="Cambria"/>
              </a:rPr>
              <a:t>that</a:t>
            </a:r>
            <a:r>
              <a:rPr sz="1600" spc="15" dirty="0">
                <a:latin typeface="Open Sans"/>
                <a:cs typeface="Cambria"/>
              </a:rPr>
              <a:t> </a:t>
            </a:r>
            <a:r>
              <a:rPr sz="1600" spc="-5" dirty="0">
                <a:latin typeface="Open Sans"/>
                <a:cs typeface="Cambria"/>
              </a:rPr>
              <a:t>might </a:t>
            </a:r>
            <a:r>
              <a:rPr sz="1600" spc="-340" dirty="0">
                <a:latin typeface="Open Sans"/>
                <a:cs typeface="Cambria"/>
              </a:rPr>
              <a:t> </a:t>
            </a:r>
            <a:r>
              <a:rPr sz="1600" spc="-5" dirty="0">
                <a:latin typeface="Open Sans"/>
                <a:cs typeface="Cambria"/>
              </a:rPr>
              <a:t>suggest</a:t>
            </a:r>
            <a:r>
              <a:rPr sz="1600" spc="-10" dirty="0">
                <a:latin typeface="Open Sans"/>
                <a:cs typeface="Cambria"/>
              </a:rPr>
              <a:t> </a:t>
            </a:r>
            <a:r>
              <a:rPr sz="1600" spc="-5" dirty="0">
                <a:latin typeface="Open Sans"/>
                <a:cs typeface="Cambria"/>
              </a:rPr>
              <a:t>an</a:t>
            </a:r>
            <a:r>
              <a:rPr sz="1600" dirty="0">
                <a:latin typeface="Open Sans"/>
                <a:cs typeface="Cambria"/>
              </a:rPr>
              <a:t> </a:t>
            </a:r>
            <a:r>
              <a:rPr sz="1600" spc="-5" dirty="0">
                <a:latin typeface="Open Sans"/>
                <a:cs typeface="Cambria"/>
              </a:rPr>
              <a:t>act of</a:t>
            </a:r>
            <a:r>
              <a:rPr sz="1600" spc="5" dirty="0">
                <a:latin typeface="Open Sans"/>
                <a:cs typeface="Cambria"/>
              </a:rPr>
              <a:t> </a:t>
            </a:r>
            <a:r>
              <a:rPr sz="1600" spc="-25" dirty="0">
                <a:latin typeface="Open Sans"/>
                <a:cs typeface="Cambria"/>
              </a:rPr>
              <a:t>bribery.</a:t>
            </a:r>
            <a:endParaRPr sz="1600" dirty="0">
              <a:latin typeface="Open Sans"/>
              <a:cs typeface="Cambria"/>
            </a:endParaRPr>
          </a:p>
        </p:txBody>
      </p:sp>
      <p:sp>
        <p:nvSpPr>
          <p:cNvPr id="14" name="object 18">
            <a:extLst>
              <a:ext uri="{FF2B5EF4-FFF2-40B4-BE49-F238E27FC236}">
                <a16:creationId xmlns:a16="http://schemas.microsoft.com/office/drawing/2014/main" id="{11E0172A-950B-4A21-857A-F485C1E3F1AD}"/>
              </a:ext>
            </a:extLst>
          </p:cNvPr>
          <p:cNvSpPr txBox="1"/>
          <p:nvPr/>
        </p:nvSpPr>
        <p:spPr>
          <a:xfrm>
            <a:off x="319849" y="5752608"/>
            <a:ext cx="8458200" cy="443070"/>
          </a:xfrm>
          <a:prstGeom prst="rect">
            <a:avLst/>
          </a:prstGeom>
          <a:solidFill>
            <a:schemeClr val="bg1">
              <a:lumMod val="95000"/>
            </a:schemeClr>
          </a:solidFill>
        </p:spPr>
        <p:txBody>
          <a:bodyPr vert="horz" wrap="square" lIns="0" tIns="12065" rIns="0" bIns="0" rtlCol="0">
            <a:spAutoFit/>
          </a:bodyPr>
          <a:lstStyle/>
          <a:p>
            <a:pPr marL="12065" marR="5080" indent="-635" algn="ctr">
              <a:lnSpc>
                <a:spcPct val="100000"/>
              </a:lnSpc>
              <a:spcBef>
                <a:spcPts val="95"/>
              </a:spcBef>
            </a:pPr>
            <a:r>
              <a:rPr sz="1400" spc="-5" dirty="0">
                <a:latin typeface="Open Sans"/>
                <a:cs typeface="Cambria"/>
              </a:rPr>
              <a:t>According</a:t>
            </a:r>
            <a:r>
              <a:rPr sz="1400" spc="30" dirty="0">
                <a:latin typeface="Open Sans"/>
                <a:cs typeface="Cambria"/>
              </a:rPr>
              <a:t> </a:t>
            </a:r>
            <a:r>
              <a:rPr sz="1400" spc="-5" dirty="0">
                <a:latin typeface="Open Sans"/>
                <a:cs typeface="Cambria"/>
              </a:rPr>
              <a:t>to</a:t>
            </a:r>
            <a:r>
              <a:rPr sz="1400" spc="15" dirty="0">
                <a:latin typeface="Open Sans"/>
                <a:cs typeface="Cambria"/>
              </a:rPr>
              <a:t> </a:t>
            </a:r>
            <a:r>
              <a:rPr sz="1400" spc="-5" dirty="0">
                <a:latin typeface="Open Sans"/>
                <a:cs typeface="Cambria"/>
              </a:rPr>
              <a:t>the</a:t>
            </a:r>
            <a:r>
              <a:rPr sz="1400" spc="5" dirty="0">
                <a:latin typeface="Open Sans"/>
                <a:cs typeface="Cambria"/>
              </a:rPr>
              <a:t> </a:t>
            </a:r>
            <a:r>
              <a:rPr sz="1400" spc="-10" dirty="0">
                <a:latin typeface="Open Sans"/>
                <a:cs typeface="Cambria"/>
              </a:rPr>
              <a:t>DOJ</a:t>
            </a:r>
            <a:r>
              <a:rPr sz="1400" dirty="0">
                <a:latin typeface="Open Sans"/>
                <a:cs typeface="Cambria"/>
              </a:rPr>
              <a:t> </a:t>
            </a:r>
            <a:r>
              <a:rPr sz="1400" spc="-10" dirty="0">
                <a:latin typeface="Open Sans"/>
                <a:cs typeface="Cambria"/>
              </a:rPr>
              <a:t>and</a:t>
            </a:r>
            <a:r>
              <a:rPr sz="1400" spc="15" dirty="0">
                <a:latin typeface="Open Sans"/>
                <a:cs typeface="Cambria"/>
              </a:rPr>
              <a:t> </a:t>
            </a:r>
            <a:r>
              <a:rPr sz="1400" spc="-5" dirty="0">
                <a:latin typeface="Open Sans"/>
                <a:cs typeface="Cambria"/>
              </a:rPr>
              <a:t>SEC,</a:t>
            </a:r>
            <a:r>
              <a:rPr sz="1400" dirty="0">
                <a:latin typeface="Open Sans"/>
                <a:cs typeface="Cambria"/>
              </a:rPr>
              <a:t> </a:t>
            </a:r>
            <a:r>
              <a:rPr sz="1400" spc="-5" dirty="0">
                <a:latin typeface="Open Sans"/>
                <a:cs typeface="Cambria"/>
              </a:rPr>
              <a:t>a</a:t>
            </a:r>
            <a:r>
              <a:rPr sz="1400" spc="10" dirty="0">
                <a:latin typeface="Open Sans"/>
                <a:cs typeface="Cambria"/>
              </a:rPr>
              <a:t> </a:t>
            </a:r>
            <a:r>
              <a:rPr sz="1400" spc="-5" dirty="0">
                <a:latin typeface="Open Sans"/>
                <a:cs typeface="Cambria"/>
              </a:rPr>
              <a:t>large</a:t>
            </a:r>
            <a:r>
              <a:rPr sz="1400" spc="15" dirty="0">
                <a:latin typeface="Open Sans"/>
                <a:cs typeface="Cambria"/>
              </a:rPr>
              <a:t> </a:t>
            </a:r>
            <a:r>
              <a:rPr sz="1400" spc="-5" dirty="0">
                <a:latin typeface="Open Sans"/>
                <a:cs typeface="Cambria"/>
              </a:rPr>
              <a:t>percentage</a:t>
            </a:r>
            <a:r>
              <a:rPr sz="1400" spc="20" dirty="0">
                <a:latin typeface="Open Sans"/>
                <a:cs typeface="Cambria"/>
              </a:rPr>
              <a:t> </a:t>
            </a:r>
            <a:r>
              <a:rPr sz="1400" spc="-5" dirty="0">
                <a:latin typeface="Open Sans"/>
                <a:cs typeface="Cambria"/>
              </a:rPr>
              <a:t>of</a:t>
            </a:r>
            <a:r>
              <a:rPr sz="1400" spc="15" dirty="0">
                <a:latin typeface="Open Sans"/>
                <a:cs typeface="Cambria"/>
              </a:rPr>
              <a:t> </a:t>
            </a:r>
            <a:r>
              <a:rPr sz="1400" spc="-5" dirty="0">
                <a:latin typeface="Open Sans"/>
                <a:cs typeface="Cambria"/>
              </a:rPr>
              <a:t>all</a:t>
            </a:r>
            <a:r>
              <a:rPr sz="1400" spc="20" dirty="0">
                <a:latin typeface="Open Sans"/>
                <a:cs typeface="Cambria"/>
              </a:rPr>
              <a:t> </a:t>
            </a:r>
            <a:r>
              <a:rPr sz="1400" spc="-5" dirty="0">
                <a:latin typeface="Open Sans"/>
                <a:cs typeface="Cambria"/>
              </a:rPr>
              <a:t>FCPA </a:t>
            </a:r>
            <a:r>
              <a:rPr sz="1400" dirty="0">
                <a:latin typeface="Open Sans"/>
                <a:cs typeface="Cambria"/>
              </a:rPr>
              <a:t> </a:t>
            </a:r>
            <a:r>
              <a:rPr sz="1400" spc="-5" dirty="0">
                <a:latin typeface="Open Sans"/>
                <a:cs typeface="Cambria"/>
              </a:rPr>
              <a:t>enforcement</a:t>
            </a:r>
            <a:r>
              <a:rPr sz="1400" spc="15" dirty="0">
                <a:latin typeface="Open Sans"/>
                <a:cs typeface="Cambria"/>
              </a:rPr>
              <a:t> </a:t>
            </a:r>
            <a:r>
              <a:rPr sz="1400" spc="-10" dirty="0">
                <a:latin typeface="Open Sans"/>
                <a:cs typeface="Cambria"/>
              </a:rPr>
              <a:t>actions</a:t>
            </a:r>
            <a:r>
              <a:rPr sz="1400" spc="45" dirty="0">
                <a:latin typeface="Open Sans"/>
                <a:cs typeface="Cambria"/>
              </a:rPr>
              <a:t> </a:t>
            </a:r>
            <a:r>
              <a:rPr sz="1400" spc="-5" dirty="0">
                <a:latin typeface="Open Sans"/>
                <a:cs typeface="Cambria"/>
              </a:rPr>
              <a:t>have</a:t>
            </a:r>
            <a:r>
              <a:rPr sz="1400" spc="5" dirty="0">
                <a:latin typeface="Open Sans"/>
                <a:cs typeface="Cambria"/>
              </a:rPr>
              <a:t> </a:t>
            </a:r>
            <a:r>
              <a:rPr sz="1400" spc="-10" dirty="0">
                <a:latin typeface="Open Sans"/>
                <a:cs typeface="Cambria"/>
              </a:rPr>
              <a:t>involved</a:t>
            </a:r>
            <a:r>
              <a:rPr sz="1400" spc="15" dirty="0">
                <a:latin typeface="Open Sans"/>
                <a:cs typeface="Cambria"/>
              </a:rPr>
              <a:t> </a:t>
            </a:r>
            <a:r>
              <a:rPr sz="1400" spc="-10" dirty="0">
                <a:latin typeface="Open Sans"/>
                <a:cs typeface="Cambria"/>
              </a:rPr>
              <a:t>improper</a:t>
            </a:r>
            <a:r>
              <a:rPr sz="1400" spc="25" dirty="0">
                <a:latin typeface="Open Sans"/>
                <a:cs typeface="Cambria"/>
              </a:rPr>
              <a:t> </a:t>
            </a:r>
            <a:r>
              <a:rPr sz="1400" spc="-5" dirty="0">
                <a:latin typeface="Open Sans"/>
                <a:cs typeface="Cambria"/>
              </a:rPr>
              <a:t>conduct</a:t>
            </a:r>
            <a:r>
              <a:rPr sz="1400" spc="30" dirty="0">
                <a:latin typeface="Open Sans"/>
                <a:cs typeface="Cambria"/>
              </a:rPr>
              <a:t> </a:t>
            </a:r>
            <a:r>
              <a:rPr sz="1400" spc="-5" dirty="0">
                <a:latin typeface="Open Sans"/>
                <a:cs typeface="Cambria"/>
              </a:rPr>
              <a:t>by third </a:t>
            </a:r>
            <a:r>
              <a:rPr sz="1400" spc="-204" dirty="0">
                <a:latin typeface="Open Sans"/>
                <a:cs typeface="Cambria"/>
              </a:rPr>
              <a:t> </a:t>
            </a:r>
            <a:r>
              <a:rPr sz="1400" spc="-10" dirty="0">
                <a:latin typeface="Open Sans"/>
                <a:cs typeface="Cambria"/>
              </a:rPr>
              <a:t>parties</a:t>
            </a:r>
            <a:r>
              <a:rPr sz="1400" spc="20" dirty="0">
                <a:latin typeface="Open Sans"/>
                <a:cs typeface="Cambria"/>
              </a:rPr>
              <a:t> </a:t>
            </a:r>
            <a:r>
              <a:rPr sz="1400" spc="-10" dirty="0">
                <a:latin typeface="Open Sans"/>
                <a:cs typeface="Cambria"/>
              </a:rPr>
              <a:t>when</a:t>
            </a:r>
            <a:r>
              <a:rPr sz="1400" spc="5" dirty="0">
                <a:latin typeface="Open Sans"/>
                <a:cs typeface="Cambria"/>
              </a:rPr>
              <a:t> </a:t>
            </a:r>
            <a:r>
              <a:rPr sz="1400" spc="-5" dirty="0">
                <a:latin typeface="Open Sans"/>
                <a:cs typeface="Cambria"/>
              </a:rPr>
              <a:t>acting</a:t>
            </a:r>
            <a:r>
              <a:rPr sz="1400" spc="25" dirty="0">
                <a:latin typeface="Open Sans"/>
                <a:cs typeface="Cambria"/>
              </a:rPr>
              <a:t> </a:t>
            </a:r>
            <a:r>
              <a:rPr sz="1400" spc="-5" dirty="0">
                <a:latin typeface="Open Sans"/>
                <a:cs typeface="Cambria"/>
              </a:rPr>
              <a:t>on</a:t>
            </a:r>
            <a:r>
              <a:rPr sz="1400" spc="10" dirty="0">
                <a:latin typeface="Open Sans"/>
                <a:cs typeface="Cambria"/>
              </a:rPr>
              <a:t> </a:t>
            </a:r>
            <a:r>
              <a:rPr sz="1400" spc="-10" dirty="0">
                <a:latin typeface="Open Sans"/>
                <a:cs typeface="Cambria"/>
              </a:rPr>
              <a:t>behalf</a:t>
            </a:r>
            <a:r>
              <a:rPr sz="1400" spc="5" dirty="0">
                <a:latin typeface="Open Sans"/>
                <a:cs typeface="Cambria"/>
              </a:rPr>
              <a:t> </a:t>
            </a:r>
            <a:r>
              <a:rPr sz="1400" spc="-5" dirty="0">
                <a:latin typeface="Open Sans"/>
                <a:cs typeface="Cambria"/>
              </a:rPr>
              <a:t>of</a:t>
            </a:r>
            <a:r>
              <a:rPr sz="1400" spc="15" dirty="0">
                <a:latin typeface="Open Sans"/>
                <a:cs typeface="Cambria"/>
              </a:rPr>
              <a:t> </a:t>
            </a:r>
            <a:r>
              <a:rPr sz="1400" spc="-5" dirty="0">
                <a:latin typeface="Open Sans"/>
                <a:cs typeface="Cambria"/>
              </a:rPr>
              <a:t>the</a:t>
            </a:r>
            <a:r>
              <a:rPr sz="1400" spc="10" dirty="0">
                <a:latin typeface="Open Sans"/>
                <a:cs typeface="Cambria"/>
              </a:rPr>
              <a:t> </a:t>
            </a:r>
            <a:r>
              <a:rPr sz="1400" spc="-5" dirty="0">
                <a:latin typeface="Open Sans"/>
                <a:cs typeface="Cambria"/>
              </a:rPr>
              <a:t>respective</a:t>
            </a:r>
            <a:r>
              <a:rPr sz="1400" spc="10" dirty="0">
                <a:latin typeface="Open Sans"/>
                <a:cs typeface="Cambria"/>
              </a:rPr>
              <a:t> </a:t>
            </a:r>
            <a:r>
              <a:rPr sz="1400" spc="-5" dirty="0">
                <a:latin typeface="Open Sans"/>
                <a:cs typeface="Cambria"/>
              </a:rPr>
              <a:t>company</a:t>
            </a:r>
            <a:r>
              <a:rPr lang="en-US" sz="1400" spc="-5" dirty="0">
                <a:latin typeface="Open Sans"/>
                <a:cs typeface="Cambria"/>
              </a:rPr>
              <a:t>.</a:t>
            </a:r>
            <a:endParaRPr sz="1400" dirty="0">
              <a:latin typeface="Open Sans"/>
              <a:cs typeface="Cambria"/>
            </a:endParaRPr>
          </a:p>
        </p:txBody>
      </p:sp>
      <p:sp>
        <p:nvSpPr>
          <p:cNvPr id="15" name="TextBox 14">
            <a:extLst>
              <a:ext uri="{FF2B5EF4-FFF2-40B4-BE49-F238E27FC236}">
                <a16:creationId xmlns:a16="http://schemas.microsoft.com/office/drawing/2014/main" id="{9828E77F-DE02-44B6-9E0F-1C2164233371}"/>
              </a:ext>
            </a:extLst>
          </p:cNvPr>
          <p:cNvSpPr txBox="1"/>
          <p:nvPr/>
        </p:nvSpPr>
        <p:spPr>
          <a:xfrm>
            <a:off x="205549" y="2743200"/>
            <a:ext cx="4343400" cy="369332"/>
          </a:xfrm>
          <a:prstGeom prst="rect">
            <a:avLst/>
          </a:prstGeom>
          <a:noFill/>
        </p:spPr>
        <p:txBody>
          <a:bodyPr wrap="square">
            <a:spAutoFit/>
          </a:bodyPr>
          <a:lstStyle/>
          <a:p>
            <a:pPr marL="12700">
              <a:lnSpc>
                <a:spcPct val="100000"/>
              </a:lnSpc>
              <a:spcBef>
                <a:spcPts val="105"/>
              </a:spcBef>
            </a:pPr>
            <a:r>
              <a:rPr lang="en-US" sz="1800" b="0" spc="-15" dirty="0">
                <a:solidFill>
                  <a:srgbClr val="C00000"/>
                </a:solidFill>
                <a:latin typeface="Open Sans"/>
              </a:rPr>
              <a:t>Due Diligence</a:t>
            </a:r>
          </a:p>
        </p:txBody>
      </p:sp>
    </p:spTree>
    <p:extLst>
      <p:ext uri="{BB962C8B-B14F-4D97-AF65-F5344CB8AC3E}">
        <p14:creationId xmlns:p14="http://schemas.microsoft.com/office/powerpoint/2010/main" val="1173154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74750"/>
            <a:ext cx="9144000" cy="168249"/>
          </a:xfrm>
          <a:prstGeom prst="rect">
            <a:avLst/>
          </a:prstGeom>
        </p:spPr>
      </p:pic>
      <p:grpSp>
        <p:nvGrpSpPr>
          <p:cNvPr id="3" name="object 3"/>
          <p:cNvGrpSpPr/>
          <p:nvPr/>
        </p:nvGrpSpPr>
        <p:grpSpPr>
          <a:xfrm>
            <a:off x="3704828" y="6707123"/>
            <a:ext cx="1713230" cy="73660"/>
            <a:chOff x="3704828" y="6707123"/>
            <a:chExt cx="1713230" cy="73660"/>
          </a:xfrm>
        </p:grpSpPr>
        <p:pic>
          <p:nvPicPr>
            <p:cNvPr id="4" name="object 4"/>
            <p:cNvPicPr/>
            <p:nvPr/>
          </p:nvPicPr>
          <p:blipFill>
            <a:blip r:embed="rId3" cstate="print"/>
            <a:stretch>
              <a:fillRect/>
            </a:stretch>
          </p:blipFill>
          <p:spPr>
            <a:xfrm>
              <a:off x="3704828" y="6707123"/>
              <a:ext cx="1713007" cy="73152"/>
            </a:xfrm>
            <a:prstGeom prst="rect">
              <a:avLst/>
            </a:prstGeom>
          </p:spPr>
        </p:pic>
        <p:sp>
          <p:nvSpPr>
            <p:cNvPr id="5" name="object 5"/>
            <p:cNvSpPr/>
            <p:nvPr/>
          </p:nvSpPr>
          <p:spPr>
            <a:xfrm>
              <a:off x="3729482" y="6723164"/>
              <a:ext cx="1663700" cy="0"/>
            </a:xfrm>
            <a:custGeom>
              <a:avLst/>
              <a:gdLst/>
              <a:ahLst/>
              <a:cxnLst/>
              <a:rect l="l" t="t" r="r" b="b"/>
              <a:pathLst>
                <a:path w="1663700">
                  <a:moveTo>
                    <a:pt x="0" y="0"/>
                  </a:moveTo>
                  <a:lnTo>
                    <a:pt x="1663318" y="0"/>
                  </a:lnTo>
                </a:path>
              </a:pathLst>
            </a:custGeom>
            <a:ln w="6350">
              <a:solidFill>
                <a:srgbClr val="7E7E7E"/>
              </a:solidFill>
            </a:ln>
          </p:spPr>
          <p:txBody>
            <a:bodyPr wrap="square" lIns="0" tIns="0" rIns="0" bIns="0" rtlCol="0"/>
            <a:lstStyle/>
            <a:p>
              <a:endParaRPr/>
            </a:p>
          </p:txBody>
        </p:sp>
      </p:grpSp>
      <p:pic>
        <p:nvPicPr>
          <p:cNvPr id="14" name="object 14"/>
          <p:cNvPicPr/>
          <p:nvPr/>
        </p:nvPicPr>
        <p:blipFill>
          <a:blip r:embed="rId4" cstate="print"/>
          <a:stretch>
            <a:fillRect/>
          </a:stretch>
        </p:blipFill>
        <p:spPr>
          <a:xfrm>
            <a:off x="7933690" y="221030"/>
            <a:ext cx="989507" cy="586291"/>
          </a:xfrm>
          <a:prstGeom prst="rect">
            <a:avLst/>
          </a:prstGeom>
        </p:spPr>
      </p:pic>
      <p:sp>
        <p:nvSpPr>
          <p:cNvPr id="15" name="object 15"/>
          <p:cNvSpPr txBox="1"/>
          <p:nvPr/>
        </p:nvSpPr>
        <p:spPr>
          <a:xfrm>
            <a:off x="434441" y="1703582"/>
            <a:ext cx="7926705" cy="3706784"/>
          </a:xfrm>
          <a:prstGeom prst="rect">
            <a:avLst/>
          </a:prstGeom>
        </p:spPr>
        <p:txBody>
          <a:bodyPr vert="horz" wrap="square" lIns="0" tIns="13335" rIns="0" bIns="0" rtlCol="0">
            <a:spAutoFit/>
          </a:bodyPr>
          <a:lstStyle/>
          <a:p>
            <a:pPr marL="12700" marR="5080">
              <a:lnSpc>
                <a:spcPct val="100000"/>
              </a:lnSpc>
              <a:spcBef>
                <a:spcPts val="1935"/>
              </a:spcBef>
            </a:pPr>
            <a:r>
              <a:rPr sz="1600" spc="-35" dirty="0">
                <a:latin typeface="Open Sans"/>
                <a:cs typeface="Cambria"/>
              </a:rPr>
              <a:t>We,</a:t>
            </a:r>
            <a:r>
              <a:rPr sz="1600" spc="-10" dirty="0">
                <a:latin typeface="Open Sans"/>
                <a:cs typeface="Cambria"/>
              </a:rPr>
              <a:t> </a:t>
            </a:r>
            <a:r>
              <a:rPr sz="1600" spc="-5" dirty="0">
                <a:latin typeface="Open Sans"/>
                <a:cs typeface="Cambria"/>
              </a:rPr>
              <a:t>as</a:t>
            </a:r>
            <a:r>
              <a:rPr sz="1600" spc="5" dirty="0">
                <a:latin typeface="Open Sans"/>
                <a:cs typeface="Cambria"/>
              </a:rPr>
              <a:t> </a:t>
            </a:r>
            <a:r>
              <a:rPr sz="1600" spc="-10" dirty="0">
                <a:latin typeface="Open Sans"/>
                <a:cs typeface="Cambria"/>
              </a:rPr>
              <a:t>MTS</a:t>
            </a:r>
            <a:r>
              <a:rPr sz="1600" spc="5" dirty="0">
                <a:latin typeface="Open Sans"/>
                <a:cs typeface="Cambria"/>
              </a:rPr>
              <a:t> </a:t>
            </a:r>
            <a:r>
              <a:rPr sz="1600" spc="-10" dirty="0">
                <a:latin typeface="Open Sans"/>
                <a:cs typeface="Cambria"/>
              </a:rPr>
              <a:t>employees,</a:t>
            </a:r>
            <a:r>
              <a:rPr sz="1600" spc="5" dirty="0">
                <a:latin typeface="Open Sans"/>
                <a:cs typeface="Cambria"/>
              </a:rPr>
              <a:t> </a:t>
            </a:r>
            <a:r>
              <a:rPr sz="1600" spc="-25" dirty="0">
                <a:latin typeface="Open Sans"/>
                <a:cs typeface="Cambria"/>
              </a:rPr>
              <a:t>have</a:t>
            </a:r>
            <a:r>
              <a:rPr sz="1600" spc="35" dirty="0">
                <a:latin typeface="Open Sans"/>
                <a:cs typeface="Cambria"/>
              </a:rPr>
              <a:t> </a:t>
            </a:r>
            <a:r>
              <a:rPr sz="1600" spc="-5" dirty="0">
                <a:latin typeface="Open Sans"/>
                <a:cs typeface="Cambria"/>
              </a:rPr>
              <a:t>a</a:t>
            </a:r>
            <a:r>
              <a:rPr sz="1600" spc="10" dirty="0">
                <a:latin typeface="Open Sans"/>
                <a:cs typeface="Cambria"/>
              </a:rPr>
              <a:t> </a:t>
            </a:r>
            <a:r>
              <a:rPr sz="1600" spc="-5" dirty="0">
                <a:latin typeface="Open Sans"/>
                <a:cs typeface="Cambria"/>
              </a:rPr>
              <a:t>responsibility</a:t>
            </a:r>
            <a:r>
              <a:rPr sz="1600" spc="35" dirty="0">
                <a:latin typeface="Open Sans"/>
                <a:cs typeface="Cambria"/>
              </a:rPr>
              <a:t> </a:t>
            </a:r>
            <a:r>
              <a:rPr sz="1600" spc="-10" dirty="0">
                <a:latin typeface="Open Sans"/>
                <a:cs typeface="Cambria"/>
              </a:rPr>
              <a:t>to</a:t>
            </a:r>
            <a:r>
              <a:rPr sz="1600" spc="-15" dirty="0">
                <a:latin typeface="Open Sans"/>
                <a:cs typeface="Cambria"/>
              </a:rPr>
              <a:t> </a:t>
            </a:r>
            <a:r>
              <a:rPr sz="1600" spc="-10" dirty="0">
                <a:latin typeface="Open Sans"/>
                <a:cs typeface="Cambria"/>
              </a:rPr>
              <a:t>know</a:t>
            </a:r>
            <a:r>
              <a:rPr sz="1600" spc="10" dirty="0">
                <a:latin typeface="Open Sans"/>
                <a:cs typeface="Cambria"/>
              </a:rPr>
              <a:t> </a:t>
            </a:r>
            <a:r>
              <a:rPr sz="1600" spc="-10" dirty="0">
                <a:latin typeface="Open Sans"/>
                <a:cs typeface="Cambria"/>
              </a:rPr>
              <a:t>and</a:t>
            </a:r>
            <a:r>
              <a:rPr sz="1600" dirty="0">
                <a:latin typeface="Open Sans"/>
                <a:cs typeface="Cambria"/>
              </a:rPr>
              <a:t> </a:t>
            </a:r>
            <a:r>
              <a:rPr sz="1600" spc="-10" dirty="0">
                <a:latin typeface="Open Sans"/>
                <a:cs typeface="Cambria"/>
              </a:rPr>
              <a:t>comply</a:t>
            </a:r>
            <a:r>
              <a:rPr sz="1600" spc="20" dirty="0">
                <a:latin typeface="Open Sans"/>
                <a:cs typeface="Cambria"/>
              </a:rPr>
              <a:t> </a:t>
            </a:r>
            <a:r>
              <a:rPr sz="1600" spc="-10" dirty="0">
                <a:latin typeface="Open Sans"/>
                <a:cs typeface="Cambria"/>
              </a:rPr>
              <a:t>with</a:t>
            </a:r>
            <a:r>
              <a:rPr sz="1600" spc="5" dirty="0">
                <a:latin typeface="Open Sans"/>
                <a:cs typeface="Cambria"/>
              </a:rPr>
              <a:t> </a:t>
            </a:r>
            <a:r>
              <a:rPr sz="1600" spc="-10" dirty="0">
                <a:latin typeface="Open Sans"/>
                <a:cs typeface="Cambria"/>
              </a:rPr>
              <a:t>the</a:t>
            </a:r>
            <a:r>
              <a:rPr sz="1600" spc="5" dirty="0">
                <a:latin typeface="Open Sans"/>
                <a:cs typeface="Cambria"/>
              </a:rPr>
              <a:t> </a:t>
            </a:r>
            <a:r>
              <a:rPr sz="1600" spc="-45" dirty="0">
                <a:latin typeface="Open Sans"/>
                <a:cs typeface="Cambria"/>
              </a:rPr>
              <a:t>law,</a:t>
            </a:r>
            <a:r>
              <a:rPr sz="1600" spc="15" dirty="0">
                <a:latin typeface="Open Sans"/>
                <a:cs typeface="Cambria"/>
              </a:rPr>
              <a:t> </a:t>
            </a:r>
            <a:r>
              <a:rPr sz="1600" spc="-10" dirty="0">
                <a:latin typeface="Open Sans"/>
                <a:cs typeface="Cambria"/>
              </a:rPr>
              <a:t>MTS</a:t>
            </a:r>
            <a:r>
              <a:rPr sz="1600" dirty="0">
                <a:latin typeface="Open Sans"/>
                <a:cs typeface="Cambria"/>
              </a:rPr>
              <a:t> </a:t>
            </a:r>
            <a:r>
              <a:rPr sz="1600" spc="-5" dirty="0">
                <a:latin typeface="Open Sans"/>
                <a:cs typeface="Cambria"/>
              </a:rPr>
              <a:t>policies </a:t>
            </a:r>
            <a:r>
              <a:rPr sz="1600" spc="-335" dirty="0">
                <a:latin typeface="Open Sans"/>
                <a:cs typeface="Cambria"/>
              </a:rPr>
              <a:t> </a:t>
            </a:r>
            <a:r>
              <a:rPr sz="1600" spc="-10" dirty="0">
                <a:latin typeface="Open Sans"/>
                <a:cs typeface="Cambria"/>
              </a:rPr>
              <a:t>and</a:t>
            </a:r>
            <a:r>
              <a:rPr lang="en-US" sz="1600" spc="5" dirty="0">
                <a:latin typeface="Open Sans"/>
                <a:cs typeface="Cambria"/>
              </a:rPr>
              <a:t> procedures</a:t>
            </a:r>
            <a:r>
              <a:rPr sz="1600" spc="-10" dirty="0">
                <a:latin typeface="Open Sans"/>
                <a:cs typeface="Cambria"/>
              </a:rPr>
              <a:t>.</a:t>
            </a:r>
            <a:r>
              <a:rPr sz="1600" spc="10" dirty="0">
                <a:latin typeface="Open Sans"/>
                <a:cs typeface="Cambria"/>
              </a:rPr>
              <a:t> </a:t>
            </a:r>
            <a:r>
              <a:rPr sz="1600" spc="-10" dirty="0">
                <a:latin typeface="Open Sans"/>
                <a:cs typeface="Cambria"/>
              </a:rPr>
              <a:t>When</a:t>
            </a:r>
            <a:r>
              <a:rPr sz="1600" spc="5" dirty="0">
                <a:latin typeface="Open Sans"/>
                <a:cs typeface="Cambria"/>
              </a:rPr>
              <a:t> </a:t>
            </a:r>
            <a:r>
              <a:rPr sz="1600" spc="-5" dirty="0">
                <a:latin typeface="Open Sans"/>
                <a:cs typeface="Cambria"/>
              </a:rPr>
              <a:t>looking</a:t>
            </a:r>
            <a:r>
              <a:rPr sz="1600" spc="5" dirty="0">
                <a:latin typeface="Open Sans"/>
                <a:cs typeface="Cambria"/>
              </a:rPr>
              <a:t> </a:t>
            </a:r>
            <a:r>
              <a:rPr sz="1600" spc="-10" dirty="0">
                <a:latin typeface="Open Sans"/>
                <a:cs typeface="Cambria"/>
              </a:rPr>
              <a:t>to</a:t>
            </a:r>
            <a:r>
              <a:rPr sz="1600" dirty="0">
                <a:latin typeface="Open Sans"/>
                <a:cs typeface="Cambria"/>
              </a:rPr>
              <a:t> </a:t>
            </a:r>
            <a:r>
              <a:rPr sz="1600" spc="-15" dirty="0">
                <a:latin typeface="Open Sans"/>
                <a:cs typeface="Cambria"/>
              </a:rPr>
              <a:t>work</a:t>
            </a:r>
            <a:r>
              <a:rPr sz="1600" spc="10" dirty="0">
                <a:latin typeface="Open Sans"/>
                <a:cs typeface="Cambria"/>
              </a:rPr>
              <a:t> </a:t>
            </a:r>
            <a:r>
              <a:rPr sz="1600" spc="-10" dirty="0">
                <a:latin typeface="Open Sans"/>
                <a:cs typeface="Cambria"/>
              </a:rPr>
              <a:t>with</a:t>
            </a:r>
            <a:r>
              <a:rPr sz="1600" spc="5" dirty="0">
                <a:latin typeface="Open Sans"/>
                <a:cs typeface="Cambria"/>
              </a:rPr>
              <a:t> </a:t>
            </a:r>
            <a:r>
              <a:rPr sz="1600" spc="-5" dirty="0">
                <a:latin typeface="Open Sans"/>
                <a:cs typeface="Cambria"/>
              </a:rPr>
              <a:t>a</a:t>
            </a:r>
            <a:r>
              <a:rPr sz="1600" spc="5" dirty="0">
                <a:latin typeface="Open Sans"/>
                <a:cs typeface="Cambria"/>
              </a:rPr>
              <a:t> </a:t>
            </a:r>
            <a:r>
              <a:rPr sz="1600" spc="-10" dirty="0">
                <a:latin typeface="Open Sans"/>
                <a:cs typeface="Cambria"/>
              </a:rPr>
              <a:t>new</a:t>
            </a:r>
            <a:r>
              <a:rPr sz="1600" dirty="0">
                <a:latin typeface="Open Sans"/>
                <a:cs typeface="Cambria"/>
              </a:rPr>
              <a:t> </a:t>
            </a:r>
            <a:r>
              <a:rPr sz="1600" spc="-10" dirty="0">
                <a:latin typeface="Open Sans"/>
                <a:cs typeface="Cambria"/>
              </a:rPr>
              <a:t>third</a:t>
            </a:r>
            <a:r>
              <a:rPr sz="1600" spc="10" dirty="0">
                <a:latin typeface="Open Sans"/>
                <a:cs typeface="Cambria"/>
              </a:rPr>
              <a:t> </a:t>
            </a:r>
            <a:r>
              <a:rPr sz="1600" spc="-30" dirty="0">
                <a:latin typeface="Open Sans"/>
                <a:cs typeface="Cambria"/>
              </a:rPr>
              <a:t>party,</a:t>
            </a:r>
            <a:r>
              <a:rPr sz="1600" spc="15" dirty="0">
                <a:latin typeface="Open Sans"/>
                <a:cs typeface="Cambria"/>
              </a:rPr>
              <a:t> </a:t>
            </a:r>
            <a:r>
              <a:rPr sz="1600" spc="-5" dirty="0">
                <a:latin typeface="Open Sans"/>
                <a:cs typeface="Cambria"/>
              </a:rPr>
              <a:t>be</a:t>
            </a:r>
            <a:r>
              <a:rPr sz="1600" dirty="0">
                <a:latin typeface="Open Sans"/>
                <a:cs typeface="Cambria"/>
              </a:rPr>
              <a:t> </a:t>
            </a:r>
            <a:r>
              <a:rPr sz="1600" spc="-10" dirty="0">
                <a:latin typeface="Open Sans"/>
                <a:cs typeface="Cambria"/>
              </a:rPr>
              <a:t>alert</a:t>
            </a:r>
            <a:r>
              <a:rPr sz="1600" dirty="0">
                <a:latin typeface="Open Sans"/>
                <a:cs typeface="Cambria"/>
              </a:rPr>
              <a:t> </a:t>
            </a:r>
            <a:r>
              <a:rPr sz="1600" spc="-10" dirty="0">
                <a:latin typeface="Open Sans"/>
                <a:cs typeface="Cambria"/>
              </a:rPr>
              <a:t>to</a:t>
            </a:r>
            <a:r>
              <a:rPr sz="1600" dirty="0">
                <a:latin typeface="Open Sans"/>
                <a:cs typeface="Cambria"/>
              </a:rPr>
              <a:t> </a:t>
            </a:r>
            <a:r>
              <a:rPr sz="1600" spc="-5" dirty="0">
                <a:latin typeface="Open Sans"/>
                <a:cs typeface="Cambria"/>
              </a:rPr>
              <a:t>statements </a:t>
            </a:r>
            <a:r>
              <a:rPr sz="1600" dirty="0">
                <a:latin typeface="Open Sans"/>
                <a:cs typeface="Cambria"/>
              </a:rPr>
              <a:t> </a:t>
            </a:r>
            <a:r>
              <a:rPr sz="1600" spc="-5" dirty="0">
                <a:latin typeface="Open Sans"/>
                <a:cs typeface="Cambria"/>
              </a:rPr>
              <a:t>such</a:t>
            </a:r>
            <a:r>
              <a:rPr sz="1600" spc="10" dirty="0">
                <a:latin typeface="Open Sans"/>
                <a:cs typeface="Cambria"/>
              </a:rPr>
              <a:t> </a:t>
            </a:r>
            <a:r>
              <a:rPr sz="1600" spc="-10" dirty="0">
                <a:latin typeface="Open Sans"/>
                <a:cs typeface="Cambria"/>
              </a:rPr>
              <a:t>as:</a:t>
            </a:r>
            <a:endParaRPr sz="1600" dirty="0">
              <a:latin typeface="Open Sans"/>
              <a:cs typeface="Cambria"/>
            </a:endParaRPr>
          </a:p>
          <a:p>
            <a:pPr>
              <a:lnSpc>
                <a:spcPct val="100000"/>
              </a:lnSpc>
              <a:spcBef>
                <a:spcPts val="45"/>
              </a:spcBef>
            </a:pPr>
            <a:endParaRPr sz="1600" dirty="0">
              <a:latin typeface="Open Sans"/>
              <a:cs typeface="Cambria"/>
            </a:endParaRPr>
          </a:p>
          <a:p>
            <a:pPr marL="297815" indent="-285750">
              <a:lnSpc>
                <a:spcPct val="100000"/>
              </a:lnSpc>
              <a:buFont typeface="Arial" panose="020B0604020202020204" pitchFamily="34" charset="0"/>
              <a:buChar char="•"/>
              <a:tabLst>
                <a:tab pos="299720" algn="l"/>
              </a:tabLst>
            </a:pPr>
            <a:r>
              <a:rPr sz="1600" spc="-5" dirty="0">
                <a:solidFill>
                  <a:srgbClr val="0070C0"/>
                </a:solidFill>
                <a:latin typeface="Open Sans"/>
                <a:cs typeface="Cambria"/>
              </a:rPr>
              <a:t>“This</a:t>
            </a:r>
            <a:r>
              <a:rPr sz="1600" spc="5" dirty="0">
                <a:solidFill>
                  <a:srgbClr val="0070C0"/>
                </a:solidFill>
                <a:latin typeface="Open Sans"/>
                <a:cs typeface="Cambria"/>
              </a:rPr>
              <a:t> </a:t>
            </a:r>
            <a:r>
              <a:rPr sz="1600" spc="-5" dirty="0">
                <a:solidFill>
                  <a:srgbClr val="0070C0"/>
                </a:solidFill>
                <a:latin typeface="Open Sans"/>
                <a:cs typeface="Cambria"/>
              </a:rPr>
              <a:t>is </a:t>
            </a:r>
            <a:r>
              <a:rPr sz="1600" spc="-10" dirty="0">
                <a:solidFill>
                  <a:srgbClr val="0070C0"/>
                </a:solidFill>
                <a:latin typeface="Open Sans"/>
                <a:cs typeface="Cambria"/>
              </a:rPr>
              <a:t>the</a:t>
            </a:r>
            <a:r>
              <a:rPr sz="1600" dirty="0">
                <a:solidFill>
                  <a:srgbClr val="0070C0"/>
                </a:solidFill>
                <a:latin typeface="Open Sans"/>
                <a:cs typeface="Cambria"/>
              </a:rPr>
              <a:t> </a:t>
            </a:r>
            <a:r>
              <a:rPr sz="1600" spc="-30" dirty="0">
                <a:solidFill>
                  <a:srgbClr val="0070C0"/>
                </a:solidFill>
                <a:latin typeface="Open Sans"/>
                <a:cs typeface="Cambria"/>
              </a:rPr>
              <a:t>way</a:t>
            </a:r>
            <a:r>
              <a:rPr sz="1600" spc="10" dirty="0">
                <a:solidFill>
                  <a:srgbClr val="0070C0"/>
                </a:solidFill>
                <a:latin typeface="Open Sans"/>
                <a:cs typeface="Cambria"/>
              </a:rPr>
              <a:t> </a:t>
            </a:r>
            <a:r>
              <a:rPr sz="1600" spc="-25" dirty="0">
                <a:solidFill>
                  <a:srgbClr val="0070C0"/>
                </a:solidFill>
                <a:latin typeface="Open Sans"/>
                <a:cs typeface="Cambria"/>
              </a:rPr>
              <a:t>we</a:t>
            </a:r>
            <a:r>
              <a:rPr sz="1600" spc="-5" dirty="0">
                <a:solidFill>
                  <a:srgbClr val="0070C0"/>
                </a:solidFill>
                <a:latin typeface="Open Sans"/>
                <a:cs typeface="Cambria"/>
              </a:rPr>
              <a:t> do</a:t>
            </a:r>
            <a:r>
              <a:rPr sz="1600" dirty="0">
                <a:solidFill>
                  <a:srgbClr val="0070C0"/>
                </a:solidFill>
                <a:latin typeface="Open Sans"/>
                <a:cs typeface="Cambria"/>
              </a:rPr>
              <a:t> </a:t>
            </a:r>
            <a:r>
              <a:rPr sz="1600" spc="-10" dirty="0">
                <a:solidFill>
                  <a:srgbClr val="0070C0"/>
                </a:solidFill>
                <a:latin typeface="Open Sans"/>
                <a:cs typeface="Cambria"/>
              </a:rPr>
              <a:t>business</a:t>
            </a:r>
            <a:r>
              <a:rPr sz="1600" spc="15" dirty="0">
                <a:solidFill>
                  <a:srgbClr val="0070C0"/>
                </a:solidFill>
                <a:latin typeface="Open Sans"/>
                <a:cs typeface="Cambria"/>
              </a:rPr>
              <a:t> </a:t>
            </a:r>
            <a:r>
              <a:rPr sz="1600" spc="-5" dirty="0">
                <a:solidFill>
                  <a:srgbClr val="0070C0"/>
                </a:solidFill>
                <a:latin typeface="Open Sans"/>
                <a:cs typeface="Cambria"/>
              </a:rPr>
              <a:t>in</a:t>
            </a:r>
            <a:r>
              <a:rPr sz="1600" dirty="0">
                <a:solidFill>
                  <a:srgbClr val="0070C0"/>
                </a:solidFill>
                <a:latin typeface="Open Sans"/>
                <a:cs typeface="Cambria"/>
              </a:rPr>
              <a:t> </a:t>
            </a:r>
            <a:r>
              <a:rPr sz="1600" spc="-10" dirty="0">
                <a:solidFill>
                  <a:srgbClr val="0070C0"/>
                </a:solidFill>
                <a:latin typeface="Open Sans"/>
                <a:cs typeface="Cambria"/>
              </a:rPr>
              <a:t>this</a:t>
            </a:r>
            <a:r>
              <a:rPr sz="1600" spc="-5" dirty="0">
                <a:solidFill>
                  <a:srgbClr val="0070C0"/>
                </a:solidFill>
                <a:latin typeface="Open Sans"/>
                <a:cs typeface="Cambria"/>
              </a:rPr>
              <a:t> </a:t>
            </a:r>
            <a:r>
              <a:rPr sz="1600" spc="-40" dirty="0">
                <a:solidFill>
                  <a:srgbClr val="0070C0"/>
                </a:solidFill>
                <a:latin typeface="Open Sans"/>
                <a:cs typeface="Cambria"/>
              </a:rPr>
              <a:t>country.”</a:t>
            </a:r>
            <a:endParaRPr sz="1600" dirty="0">
              <a:solidFill>
                <a:srgbClr val="0070C0"/>
              </a:solidFill>
              <a:latin typeface="Open Sans"/>
              <a:cs typeface="Cambria"/>
            </a:endParaRPr>
          </a:p>
          <a:p>
            <a:pPr marL="285750" indent="-285750">
              <a:lnSpc>
                <a:spcPct val="100000"/>
              </a:lnSpc>
              <a:spcBef>
                <a:spcPts val="45"/>
              </a:spcBef>
              <a:buFont typeface="Arial" panose="020B0604020202020204" pitchFamily="34" charset="0"/>
              <a:buChar char="•"/>
            </a:pPr>
            <a:endParaRPr sz="1600" dirty="0">
              <a:solidFill>
                <a:srgbClr val="0070C0"/>
              </a:solidFill>
              <a:latin typeface="Open Sans"/>
              <a:cs typeface="Cambria"/>
            </a:endParaRPr>
          </a:p>
          <a:p>
            <a:pPr marL="297815" indent="-285750">
              <a:lnSpc>
                <a:spcPct val="100000"/>
              </a:lnSpc>
              <a:buFont typeface="Arial" panose="020B0604020202020204" pitchFamily="34" charset="0"/>
              <a:buChar char="•"/>
              <a:tabLst>
                <a:tab pos="299720" algn="l"/>
              </a:tabLst>
            </a:pPr>
            <a:r>
              <a:rPr sz="1600" spc="-5" dirty="0">
                <a:solidFill>
                  <a:srgbClr val="0070C0"/>
                </a:solidFill>
                <a:latin typeface="Open Sans"/>
                <a:cs typeface="Cambria"/>
              </a:rPr>
              <a:t>“This</a:t>
            </a:r>
            <a:r>
              <a:rPr sz="1600" spc="5" dirty="0">
                <a:solidFill>
                  <a:srgbClr val="0070C0"/>
                </a:solidFill>
                <a:latin typeface="Open Sans"/>
                <a:cs typeface="Cambria"/>
              </a:rPr>
              <a:t> </a:t>
            </a:r>
            <a:r>
              <a:rPr sz="1600" spc="-15" dirty="0">
                <a:solidFill>
                  <a:srgbClr val="0070C0"/>
                </a:solidFill>
                <a:latin typeface="Open Sans"/>
                <a:cs typeface="Cambria"/>
              </a:rPr>
              <a:t>payment</a:t>
            </a:r>
            <a:r>
              <a:rPr sz="1600" spc="20" dirty="0">
                <a:solidFill>
                  <a:srgbClr val="0070C0"/>
                </a:solidFill>
                <a:latin typeface="Open Sans"/>
                <a:cs typeface="Cambria"/>
              </a:rPr>
              <a:t> </a:t>
            </a:r>
            <a:r>
              <a:rPr sz="1600" spc="-5" dirty="0">
                <a:solidFill>
                  <a:srgbClr val="0070C0"/>
                </a:solidFill>
                <a:latin typeface="Open Sans"/>
                <a:cs typeface="Cambria"/>
              </a:rPr>
              <a:t>does </a:t>
            </a:r>
            <a:r>
              <a:rPr sz="1600" spc="-10" dirty="0">
                <a:solidFill>
                  <a:srgbClr val="0070C0"/>
                </a:solidFill>
                <a:latin typeface="Open Sans"/>
                <a:cs typeface="Cambria"/>
              </a:rPr>
              <a:t>not</a:t>
            </a:r>
            <a:r>
              <a:rPr sz="1600" spc="10" dirty="0">
                <a:solidFill>
                  <a:srgbClr val="0070C0"/>
                </a:solidFill>
                <a:latin typeface="Open Sans"/>
                <a:cs typeface="Cambria"/>
              </a:rPr>
              <a:t> </a:t>
            </a:r>
            <a:r>
              <a:rPr sz="1600" spc="-15" dirty="0">
                <a:solidFill>
                  <a:srgbClr val="0070C0"/>
                </a:solidFill>
                <a:latin typeface="Open Sans"/>
                <a:cs typeface="Cambria"/>
              </a:rPr>
              <a:t>require</a:t>
            </a:r>
            <a:r>
              <a:rPr sz="1600" spc="-5" dirty="0">
                <a:solidFill>
                  <a:srgbClr val="0070C0"/>
                </a:solidFill>
                <a:latin typeface="Open Sans"/>
                <a:cs typeface="Cambria"/>
              </a:rPr>
              <a:t> </a:t>
            </a:r>
            <a:r>
              <a:rPr sz="1600" spc="-30" dirty="0">
                <a:solidFill>
                  <a:srgbClr val="0070C0"/>
                </a:solidFill>
                <a:latin typeface="Open Sans"/>
                <a:cs typeface="Cambria"/>
              </a:rPr>
              <a:t>approval.”</a:t>
            </a:r>
            <a:endParaRPr sz="1600" dirty="0">
              <a:solidFill>
                <a:srgbClr val="0070C0"/>
              </a:solidFill>
              <a:latin typeface="Open Sans"/>
              <a:cs typeface="Cambria"/>
            </a:endParaRPr>
          </a:p>
          <a:p>
            <a:pPr marL="285750" indent="-285750">
              <a:lnSpc>
                <a:spcPct val="100000"/>
              </a:lnSpc>
              <a:spcBef>
                <a:spcPts val="45"/>
              </a:spcBef>
              <a:buFont typeface="Arial" panose="020B0604020202020204" pitchFamily="34" charset="0"/>
              <a:buChar char="•"/>
            </a:pPr>
            <a:endParaRPr sz="1600" dirty="0">
              <a:solidFill>
                <a:srgbClr val="0070C0"/>
              </a:solidFill>
              <a:latin typeface="Open Sans"/>
              <a:cs typeface="Cambria"/>
            </a:endParaRPr>
          </a:p>
          <a:p>
            <a:pPr marL="297815" indent="-285750">
              <a:lnSpc>
                <a:spcPct val="100000"/>
              </a:lnSpc>
              <a:buFont typeface="Arial" panose="020B0604020202020204" pitchFamily="34" charset="0"/>
              <a:buChar char="•"/>
              <a:tabLst>
                <a:tab pos="299720" algn="l"/>
              </a:tabLst>
            </a:pPr>
            <a:r>
              <a:rPr sz="1600" spc="-5" dirty="0">
                <a:solidFill>
                  <a:srgbClr val="0070C0"/>
                </a:solidFill>
                <a:latin typeface="Open Sans"/>
                <a:cs typeface="Cambria"/>
              </a:rPr>
              <a:t>“I</a:t>
            </a:r>
            <a:r>
              <a:rPr sz="1600" dirty="0">
                <a:solidFill>
                  <a:srgbClr val="0070C0"/>
                </a:solidFill>
                <a:latin typeface="Open Sans"/>
                <a:cs typeface="Cambria"/>
              </a:rPr>
              <a:t> </a:t>
            </a:r>
            <a:r>
              <a:rPr sz="1600" spc="-30" dirty="0">
                <a:solidFill>
                  <a:srgbClr val="0070C0"/>
                </a:solidFill>
                <a:latin typeface="Open Sans"/>
                <a:cs typeface="Cambria"/>
              </a:rPr>
              <a:t>have</a:t>
            </a:r>
            <a:r>
              <a:rPr sz="1600" spc="15" dirty="0">
                <a:solidFill>
                  <a:srgbClr val="0070C0"/>
                </a:solidFill>
                <a:latin typeface="Open Sans"/>
                <a:cs typeface="Cambria"/>
              </a:rPr>
              <a:t> </a:t>
            </a:r>
            <a:r>
              <a:rPr sz="1600" spc="-5" dirty="0">
                <a:solidFill>
                  <a:srgbClr val="0070C0"/>
                </a:solidFill>
                <a:latin typeface="Open Sans"/>
                <a:cs typeface="Cambria"/>
              </a:rPr>
              <a:t>a</a:t>
            </a:r>
            <a:r>
              <a:rPr sz="1600" spc="5" dirty="0">
                <a:solidFill>
                  <a:srgbClr val="0070C0"/>
                </a:solidFill>
                <a:latin typeface="Open Sans"/>
                <a:cs typeface="Cambria"/>
              </a:rPr>
              <a:t> </a:t>
            </a:r>
            <a:r>
              <a:rPr sz="1600" spc="-10" dirty="0">
                <a:solidFill>
                  <a:srgbClr val="0070C0"/>
                </a:solidFill>
                <a:latin typeface="Open Sans"/>
                <a:cs typeface="Cambria"/>
              </a:rPr>
              <a:t>connection</a:t>
            </a:r>
            <a:r>
              <a:rPr sz="1600" spc="20" dirty="0">
                <a:solidFill>
                  <a:srgbClr val="0070C0"/>
                </a:solidFill>
                <a:latin typeface="Open Sans"/>
                <a:cs typeface="Cambria"/>
              </a:rPr>
              <a:t> </a:t>
            </a:r>
            <a:r>
              <a:rPr sz="1600" spc="-15" dirty="0">
                <a:solidFill>
                  <a:srgbClr val="0070C0"/>
                </a:solidFill>
                <a:latin typeface="Open Sans"/>
                <a:cs typeface="Cambria"/>
              </a:rPr>
              <a:t>to</a:t>
            </a:r>
            <a:r>
              <a:rPr sz="1600" dirty="0">
                <a:solidFill>
                  <a:srgbClr val="0070C0"/>
                </a:solidFill>
                <a:latin typeface="Open Sans"/>
                <a:cs typeface="Cambria"/>
              </a:rPr>
              <a:t> </a:t>
            </a:r>
            <a:r>
              <a:rPr sz="1600" spc="-5" dirty="0">
                <a:solidFill>
                  <a:srgbClr val="0070C0"/>
                </a:solidFill>
                <a:latin typeface="Open Sans"/>
                <a:cs typeface="Cambria"/>
              </a:rPr>
              <a:t>someone</a:t>
            </a:r>
            <a:r>
              <a:rPr sz="1600" spc="5" dirty="0">
                <a:solidFill>
                  <a:srgbClr val="0070C0"/>
                </a:solidFill>
                <a:latin typeface="Open Sans"/>
                <a:cs typeface="Cambria"/>
              </a:rPr>
              <a:t> </a:t>
            </a:r>
            <a:r>
              <a:rPr sz="1600" spc="-5" dirty="0">
                <a:solidFill>
                  <a:srgbClr val="0070C0"/>
                </a:solidFill>
                <a:latin typeface="Open Sans"/>
                <a:cs typeface="Cambria"/>
              </a:rPr>
              <a:t>in</a:t>
            </a:r>
            <a:r>
              <a:rPr sz="1600" dirty="0">
                <a:solidFill>
                  <a:srgbClr val="0070C0"/>
                </a:solidFill>
                <a:latin typeface="Open Sans"/>
                <a:cs typeface="Cambria"/>
              </a:rPr>
              <a:t> </a:t>
            </a:r>
            <a:r>
              <a:rPr sz="1600" spc="-10" dirty="0">
                <a:solidFill>
                  <a:srgbClr val="0070C0"/>
                </a:solidFill>
                <a:latin typeface="Open Sans"/>
                <a:cs typeface="Cambria"/>
              </a:rPr>
              <a:t>the</a:t>
            </a:r>
            <a:r>
              <a:rPr sz="1600" dirty="0">
                <a:solidFill>
                  <a:srgbClr val="0070C0"/>
                </a:solidFill>
                <a:latin typeface="Open Sans"/>
                <a:cs typeface="Cambria"/>
              </a:rPr>
              <a:t> </a:t>
            </a:r>
            <a:r>
              <a:rPr sz="1600" spc="-15" dirty="0">
                <a:solidFill>
                  <a:srgbClr val="0070C0"/>
                </a:solidFill>
                <a:latin typeface="Open Sans"/>
                <a:cs typeface="Cambria"/>
              </a:rPr>
              <a:t>government</a:t>
            </a:r>
            <a:r>
              <a:rPr sz="1600" spc="40" dirty="0">
                <a:solidFill>
                  <a:srgbClr val="0070C0"/>
                </a:solidFill>
                <a:latin typeface="Open Sans"/>
                <a:cs typeface="Cambria"/>
              </a:rPr>
              <a:t> </a:t>
            </a:r>
            <a:r>
              <a:rPr sz="1600" spc="-10" dirty="0">
                <a:solidFill>
                  <a:srgbClr val="0070C0"/>
                </a:solidFill>
                <a:latin typeface="Open Sans"/>
                <a:cs typeface="Cambria"/>
              </a:rPr>
              <a:t>who</a:t>
            </a:r>
            <a:r>
              <a:rPr sz="1600" dirty="0">
                <a:solidFill>
                  <a:srgbClr val="0070C0"/>
                </a:solidFill>
                <a:latin typeface="Open Sans"/>
                <a:cs typeface="Cambria"/>
              </a:rPr>
              <a:t> </a:t>
            </a:r>
            <a:r>
              <a:rPr sz="1600" spc="-10" dirty="0">
                <a:solidFill>
                  <a:srgbClr val="0070C0"/>
                </a:solidFill>
                <a:latin typeface="Open Sans"/>
                <a:cs typeface="Cambria"/>
              </a:rPr>
              <a:t>can</a:t>
            </a:r>
            <a:r>
              <a:rPr sz="1600" spc="15" dirty="0">
                <a:solidFill>
                  <a:srgbClr val="0070C0"/>
                </a:solidFill>
                <a:latin typeface="Open Sans"/>
                <a:cs typeface="Cambria"/>
              </a:rPr>
              <a:t> </a:t>
            </a:r>
            <a:r>
              <a:rPr sz="1600" spc="-5" dirty="0">
                <a:solidFill>
                  <a:srgbClr val="0070C0"/>
                </a:solidFill>
                <a:latin typeface="Open Sans"/>
                <a:cs typeface="Cambria"/>
              </a:rPr>
              <a:t>help </a:t>
            </a:r>
            <a:r>
              <a:rPr sz="1600" spc="-35" dirty="0">
                <a:solidFill>
                  <a:srgbClr val="0070C0"/>
                </a:solidFill>
                <a:latin typeface="Open Sans"/>
                <a:cs typeface="Cambria"/>
              </a:rPr>
              <a:t>us.”</a:t>
            </a:r>
            <a:endParaRPr sz="1600" dirty="0">
              <a:solidFill>
                <a:srgbClr val="0070C0"/>
              </a:solidFill>
              <a:latin typeface="Open Sans"/>
              <a:cs typeface="Cambria"/>
            </a:endParaRPr>
          </a:p>
          <a:p>
            <a:pPr marL="285750" indent="-285750">
              <a:lnSpc>
                <a:spcPct val="100000"/>
              </a:lnSpc>
              <a:spcBef>
                <a:spcPts val="45"/>
              </a:spcBef>
              <a:buFont typeface="Arial" panose="020B0604020202020204" pitchFamily="34" charset="0"/>
              <a:buChar char="•"/>
            </a:pPr>
            <a:endParaRPr sz="1600" dirty="0">
              <a:solidFill>
                <a:srgbClr val="0070C0"/>
              </a:solidFill>
              <a:latin typeface="Open Sans"/>
              <a:cs typeface="Cambria"/>
            </a:endParaRPr>
          </a:p>
          <a:p>
            <a:pPr marL="297815" indent="-285750">
              <a:lnSpc>
                <a:spcPct val="100000"/>
              </a:lnSpc>
              <a:spcBef>
                <a:spcPts val="5"/>
              </a:spcBef>
              <a:buFont typeface="Arial" panose="020B0604020202020204" pitchFamily="34" charset="0"/>
              <a:buChar char="•"/>
              <a:tabLst>
                <a:tab pos="299720" algn="l"/>
              </a:tabLst>
            </a:pPr>
            <a:r>
              <a:rPr sz="1600" spc="-5" dirty="0">
                <a:solidFill>
                  <a:srgbClr val="0070C0"/>
                </a:solidFill>
                <a:latin typeface="Open Sans"/>
                <a:cs typeface="Cambria"/>
              </a:rPr>
              <a:t>“Our</a:t>
            </a:r>
            <a:r>
              <a:rPr sz="1600" spc="10" dirty="0">
                <a:solidFill>
                  <a:srgbClr val="0070C0"/>
                </a:solidFill>
                <a:latin typeface="Open Sans"/>
                <a:cs typeface="Cambria"/>
              </a:rPr>
              <a:t> </a:t>
            </a:r>
            <a:r>
              <a:rPr sz="1600" spc="-10" dirty="0">
                <a:solidFill>
                  <a:srgbClr val="0070C0"/>
                </a:solidFill>
                <a:latin typeface="Open Sans"/>
                <a:cs typeface="Cambria"/>
              </a:rPr>
              <a:t>policy</a:t>
            </a:r>
            <a:r>
              <a:rPr sz="1600" dirty="0">
                <a:solidFill>
                  <a:srgbClr val="0070C0"/>
                </a:solidFill>
                <a:latin typeface="Open Sans"/>
                <a:cs typeface="Cambria"/>
              </a:rPr>
              <a:t> </a:t>
            </a:r>
            <a:r>
              <a:rPr sz="1600" spc="-5" dirty="0">
                <a:solidFill>
                  <a:srgbClr val="0070C0"/>
                </a:solidFill>
                <a:latin typeface="Open Sans"/>
                <a:cs typeface="Cambria"/>
              </a:rPr>
              <a:t>is </a:t>
            </a:r>
            <a:r>
              <a:rPr sz="1600" spc="-15" dirty="0">
                <a:solidFill>
                  <a:srgbClr val="0070C0"/>
                </a:solidFill>
                <a:latin typeface="Open Sans"/>
                <a:cs typeface="Cambria"/>
              </a:rPr>
              <a:t>to</a:t>
            </a:r>
            <a:r>
              <a:rPr sz="1600" dirty="0">
                <a:solidFill>
                  <a:srgbClr val="0070C0"/>
                </a:solidFill>
                <a:latin typeface="Open Sans"/>
                <a:cs typeface="Cambria"/>
              </a:rPr>
              <a:t> </a:t>
            </a:r>
            <a:r>
              <a:rPr sz="1600" spc="-10" dirty="0">
                <a:solidFill>
                  <a:srgbClr val="0070C0"/>
                </a:solidFill>
                <a:latin typeface="Open Sans"/>
                <a:cs typeface="Cambria"/>
              </a:rPr>
              <a:t>use</a:t>
            </a:r>
            <a:r>
              <a:rPr sz="1600" spc="10" dirty="0">
                <a:solidFill>
                  <a:srgbClr val="0070C0"/>
                </a:solidFill>
                <a:latin typeface="Open Sans"/>
                <a:cs typeface="Cambria"/>
              </a:rPr>
              <a:t> </a:t>
            </a:r>
            <a:r>
              <a:rPr sz="1600" spc="-5" dirty="0">
                <a:solidFill>
                  <a:srgbClr val="0070C0"/>
                </a:solidFill>
                <a:latin typeface="Open Sans"/>
                <a:cs typeface="Cambria"/>
              </a:rPr>
              <a:t>a</a:t>
            </a:r>
            <a:r>
              <a:rPr sz="1600" dirty="0">
                <a:solidFill>
                  <a:srgbClr val="0070C0"/>
                </a:solidFill>
                <a:latin typeface="Open Sans"/>
                <a:cs typeface="Cambria"/>
              </a:rPr>
              <a:t> </a:t>
            </a:r>
            <a:r>
              <a:rPr sz="1600" spc="-10" dirty="0">
                <a:solidFill>
                  <a:srgbClr val="0070C0"/>
                </a:solidFill>
                <a:latin typeface="Open Sans"/>
                <a:cs typeface="Cambria"/>
              </a:rPr>
              <a:t>bank</a:t>
            </a:r>
            <a:r>
              <a:rPr sz="1600" spc="20" dirty="0">
                <a:solidFill>
                  <a:srgbClr val="0070C0"/>
                </a:solidFill>
                <a:latin typeface="Open Sans"/>
                <a:cs typeface="Cambria"/>
              </a:rPr>
              <a:t> </a:t>
            </a:r>
            <a:r>
              <a:rPr sz="1600" spc="-10" dirty="0">
                <a:solidFill>
                  <a:srgbClr val="0070C0"/>
                </a:solidFill>
                <a:latin typeface="Open Sans"/>
                <a:cs typeface="Cambria"/>
              </a:rPr>
              <a:t>outside</a:t>
            </a:r>
            <a:r>
              <a:rPr sz="1600" spc="-5" dirty="0">
                <a:solidFill>
                  <a:srgbClr val="0070C0"/>
                </a:solidFill>
                <a:latin typeface="Open Sans"/>
                <a:cs typeface="Cambria"/>
              </a:rPr>
              <a:t> of</a:t>
            </a:r>
            <a:r>
              <a:rPr sz="1600" dirty="0">
                <a:solidFill>
                  <a:srgbClr val="0070C0"/>
                </a:solidFill>
                <a:latin typeface="Open Sans"/>
                <a:cs typeface="Cambria"/>
              </a:rPr>
              <a:t> </a:t>
            </a:r>
            <a:r>
              <a:rPr sz="1600" spc="-5" dirty="0">
                <a:solidFill>
                  <a:srgbClr val="0070C0"/>
                </a:solidFill>
                <a:latin typeface="Open Sans"/>
                <a:cs typeface="Cambria"/>
              </a:rPr>
              <a:t>our</a:t>
            </a:r>
            <a:r>
              <a:rPr sz="1600" spc="5" dirty="0">
                <a:solidFill>
                  <a:srgbClr val="0070C0"/>
                </a:solidFill>
                <a:latin typeface="Open Sans"/>
                <a:cs typeface="Cambria"/>
              </a:rPr>
              <a:t> </a:t>
            </a:r>
            <a:r>
              <a:rPr sz="1600" spc="-40" dirty="0">
                <a:solidFill>
                  <a:srgbClr val="0070C0"/>
                </a:solidFill>
                <a:latin typeface="Open Sans"/>
                <a:cs typeface="Cambria"/>
              </a:rPr>
              <a:t>country.”</a:t>
            </a:r>
            <a:endParaRPr sz="1600" dirty="0">
              <a:solidFill>
                <a:srgbClr val="0070C0"/>
              </a:solidFill>
              <a:latin typeface="Open Sans"/>
              <a:cs typeface="Cambria"/>
            </a:endParaRPr>
          </a:p>
          <a:p>
            <a:pPr marL="285750" indent="-285750">
              <a:lnSpc>
                <a:spcPct val="100000"/>
              </a:lnSpc>
              <a:spcBef>
                <a:spcPts val="40"/>
              </a:spcBef>
              <a:buFont typeface="Arial" panose="020B0604020202020204" pitchFamily="34" charset="0"/>
              <a:buChar char="•"/>
            </a:pPr>
            <a:endParaRPr sz="1600" dirty="0">
              <a:solidFill>
                <a:srgbClr val="0070C0"/>
              </a:solidFill>
              <a:latin typeface="Open Sans"/>
              <a:cs typeface="Cambria"/>
            </a:endParaRPr>
          </a:p>
          <a:p>
            <a:pPr marL="297815" indent="-285750">
              <a:lnSpc>
                <a:spcPct val="100000"/>
              </a:lnSpc>
              <a:buFont typeface="Arial" panose="020B0604020202020204" pitchFamily="34" charset="0"/>
              <a:buChar char="•"/>
              <a:tabLst>
                <a:tab pos="299720" algn="l"/>
              </a:tabLst>
            </a:pPr>
            <a:r>
              <a:rPr sz="1600" spc="-5" dirty="0">
                <a:solidFill>
                  <a:srgbClr val="0070C0"/>
                </a:solidFill>
                <a:latin typeface="Open Sans"/>
                <a:cs typeface="Cambria"/>
              </a:rPr>
              <a:t>“My</a:t>
            </a:r>
            <a:r>
              <a:rPr sz="1600" spc="-10" dirty="0">
                <a:solidFill>
                  <a:srgbClr val="0070C0"/>
                </a:solidFill>
                <a:latin typeface="Open Sans"/>
                <a:cs typeface="Cambria"/>
              </a:rPr>
              <a:t> </a:t>
            </a:r>
            <a:r>
              <a:rPr sz="1600" spc="-20" dirty="0">
                <a:solidFill>
                  <a:srgbClr val="0070C0"/>
                </a:solidFill>
                <a:latin typeface="Open Sans"/>
                <a:cs typeface="Cambria"/>
              </a:rPr>
              <a:t>company</a:t>
            </a:r>
            <a:r>
              <a:rPr sz="1600" spc="20" dirty="0">
                <a:solidFill>
                  <a:srgbClr val="0070C0"/>
                </a:solidFill>
                <a:latin typeface="Open Sans"/>
                <a:cs typeface="Cambria"/>
              </a:rPr>
              <a:t> </a:t>
            </a:r>
            <a:r>
              <a:rPr sz="1600" spc="-10" dirty="0">
                <a:solidFill>
                  <a:srgbClr val="0070C0"/>
                </a:solidFill>
                <a:latin typeface="Open Sans"/>
                <a:cs typeface="Cambria"/>
              </a:rPr>
              <a:t>has</a:t>
            </a:r>
            <a:r>
              <a:rPr sz="1600" spc="15" dirty="0">
                <a:solidFill>
                  <a:srgbClr val="0070C0"/>
                </a:solidFill>
                <a:latin typeface="Open Sans"/>
                <a:cs typeface="Cambria"/>
              </a:rPr>
              <a:t> </a:t>
            </a:r>
            <a:r>
              <a:rPr sz="1600" spc="-5" dirty="0">
                <a:solidFill>
                  <a:srgbClr val="0070C0"/>
                </a:solidFill>
                <a:latin typeface="Open Sans"/>
                <a:cs typeface="Cambria"/>
              </a:rPr>
              <a:t>a</a:t>
            </a:r>
            <a:r>
              <a:rPr sz="1600" dirty="0">
                <a:solidFill>
                  <a:srgbClr val="0070C0"/>
                </a:solidFill>
                <a:latin typeface="Open Sans"/>
                <a:cs typeface="Cambria"/>
              </a:rPr>
              <a:t> </a:t>
            </a:r>
            <a:r>
              <a:rPr sz="1600" spc="-5" dirty="0">
                <a:solidFill>
                  <a:srgbClr val="0070C0"/>
                </a:solidFill>
                <a:latin typeface="Open Sans"/>
                <a:cs typeface="Cambria"/>
              </a:rPr>
              <a:t>special</a:t>
            </a:r>
            <a:r>
              <a:rPr sz="1600" spc="5" dirty="0">
                <a:solidFill>
                  <a:srgbClr val="0070C0"/>
                </a:solidFill>
                <a:latin typeface="Open Sans"/>
                <a:cs typeface="Cambria"/>
              </a:rPr>
              <a:t> </a:t>
            </a:r>
            <a:r>
              <a:rPr sz="1600" spc="-10" dirty="0">
                <a:solidFill>
                  <a:srgbClr val="0070C0"/>
                </a:solidFill>
                <a:latin typeface="Open Sans"/>
                <a:cs typeface="Cambria"/>
              </a:rPr>
              <a:t>arrangement</a:t>
            </a:r>
            <a:r>
              <a:rPr sz="1600" spc="45" dirty="0">
                <a:solidFill>
                  <a:srgbClr val="0070C0"/>
                </a:solidFill>
                <a:latin typeface="Open Sans"/>
                <a:cs typeface="Cambria"/>
              </a:rPr>
              <a:t> </a:t>
            </a:r>
            <a:r>
              <a:rPr sz="1600" spc="-5" dirty="0">
                <a:solidFill>
                  <a:srgbClr val="0070C0"/>
                </a:solidFill>
                <a:latin typeface="Open Sans"/>
                <a:cs typeface="Cambria"/>
              </a:rPr>
              <a:t>with</a:t>
            </a:r>
            <a:r>
              <a:rPr sz="1600" spc="-15" dirty="0">
                <a:solidFill>
                  <a:srgbClr val="0070C0"/>
                </a:solidFill>
                <a:latin typeface="Open Sans"/>
                <a:cs typeface="Cambria"/>
              </a:rPr>
              <a:t> </a:t>
            </a:r>
            <a:r>
              <a:rPr sz="1600" spc="-5" dirty="0">
                <a:solidFill>
                  <a:srgbClr val="0070C0"/>
                </a:solidFill>
                <a:latin typeface="Open Sans"/>
                <a:cs typeface="Cambria"/>
              </a:rPr>
              <a:t>an</a:t>
            </a:r>
            <a:r>
              <a:rPr sz="1600" spc="15" dirty="0">
                <a:solidFill>
                  <a:srgbClr val="0070C0"/>
                </a:solidFill>
                <a:latin typeface="Open Sans"/>
                <a:cs typeface="Cambria"/>
              </a:rPr>
              <a:t> </a:t>
            </a:r>
            <a:r>
              <a:rPr sz="1600" spc="-20" dirty="0">
                <a:solidFill>
                  <a:srgbClr val="0070C0"/>
                </a:solidFill>
                <a:latin typeface="Open Sans"/>
                <a:cs typeface="Cambria"/>
              </a:rPr>
              <a:t>official.”</a:t>
            </a:r>
            <a:endParaRPr sz="1600" dirty="0">
              <a:solidFill>
                <a:srgbClr val="0070C0"/>
              </a:solidFill>
              <a:latin typeface="Open Sans"/>
              <a:cs typeface="Cambria"/>
            </a:endParaRPr>
          </a:p>
          <a:p>
            <a:pPr marL="285750" indent="-285750">
              <a:lnSpc>
                <a:spcPct val="100000"/>
              </a:lnSpc>
              <a:spcBef>
                <a:spcPts val="45"/>
              </a:spcBef>
              <a:buFont typeface="Arial" panose="020B0604020202020204" pitchFamily="34" charset="0"/>
              <a:buChar char="•"/>
            </a:pPr>
            <a:endParaRPr sz="1600" dirty="0">
              <a:solidFill>
                <a:srgbClr val="0070C0"/>
              </a:solidFill>
              <a:latin typeface="Open Sans"/>
              <a:cs typeface="Cambria"/>
            </a:endParaRPr>
          </a:p>
          <a:p>
            <a:pPr marL="297815" indent="-285750">
              <a:lnSpc>
                <a:spcPct val="100000"/>
              </a:lnSpc>
              <a:spcBef>
                <a:spcPts val="5"/>
              </a:spcBef>
              <a:buFont typeface="Arial" panose="020B0604020202020204" pitchFamily="34" charset="0"/>
              <a:buChar char="•"/>
              <a:tabLst>
                <a:tab pos="299720" algn="l"/>
              </a:tabLst>
            </a:pPr>
            <a:r>
              <a:rPr sz="1600" spc="-100" dirty="0">
                <a:solidFill>
                  <a:srgbClr val="0070C0"/>
                </a:solidFill>
                <a:latin typeface="Open Sans"/>
                <a:cs typeface="Cambria"/>
              </a:rPr>
              <a:t>“A</a:t>
            </a:r>
            <a:r>
              <a:rPr sz="1600" spc="-5" dirty="0">
                <a:solidFill>
                  <a:srgbClr val="0070C0"/>
                </a:solidFill>
                <a:latin typeface="Open Sans"/>
                <a:cs typeface="Cambria"/>
              </a:rPr>
              <a:t> </a:t>
            </a:r>
            <a:r>
              <a:rPr sz="1600" spc="-10" dirty="0">
                <a:solidFill>
                  <a:srgbClr val="0070C0"/>
                </a:solidFill>
                <a:latin typeface="Open Sans"/>
                <a:cs typeface="Cambria"/>
              </a:rPr>
              <a:t>political</a:t>
            </a:r>
            <a:r>
              <a:rPr sz="1600" spc="-5" dirty="0">
                <a:solidFill>
                  <a:srgbClr val="0070C0"/>
                </a:solidFill>
                <a:latin typeface="Open Sans"/>
                <a:cs typeface="Cambria"/>
              </a:rPr>
              <a:t> </a:t>
            </a:r>
            <a:r>
              <a:rPr sz="1600" spc="-10" dirty="0">
                <a:solidFill>
                  <a:srgbClr val="0070C0"/>
                </a:solidFill>
                <a:latin typeface="Open Sans"/>
                <a:cs typeface="Cambria"/>
              </a:rPr>
              <a:t>contribution</a:t>
            </a:r>
            <a:r>
              <a:rPr sz="1600" spc="15" dirty="0">
                <a:solidFill>
                  <a:srgbClr val="0070C0"/>
                </a:solidFill>
                <a:latin typeface="Open Sans"/>
                <a:cs typeface="Cambria"/>
              </a:rPr>
              <a:t> </a:t>
            </a:r>
            <a:r>
              <a:rPr sz="1600" spc="-10" dirty="0">
                <a:solidFill>
                  <a:srgbClr val="0070C0"/>
                </a:solidFill>
                <a:latin typeface="Open Sans"/>
                <a:cs typeface="Cambria"/>
              </a:rPr>
              <a:t>might</a:t>
            </a:r>
            <a:r>
              <a:rPr sz="1600" spc="5" dirty="0">
                <a:solidFill>
                  <a:srgbClr val="0070C0"/>
                </a:solidFill>
                <a:latin typeface="Open Sans"/>
                <a:cs typeface="Cambria"/>
              </a:rPr>
              <a:t> </a:t>
            </a:r>
            <a:r>
              <a:rPr sz="1600" spc="-5" dirty="0">
                <a:solidFill>
                  <a:srgbClr val="0070C0"/>
                </a:solidFill>
                <a:latin typeface="Open Sans"/>
                <a:cs typeface="Cambria"/>
              </a:rPr>
              <a:t>speed things</a:t>
            </a:r>
            <a:r>
              <a:rPr sz="1600" spc="5" dirty="0">
                <a:solidFill>
                  <a:srgbClr val="0070C0"/>
                </a:solidFill>
                <a:latin typeface="Open Sans"/>
                <a:cs typeface="Cambria"/>
              </a:rPr>
              <a:t> </a:t>
            </a:r>
            <a:r>
              <a:rPr sz="1600" spc="-20" dirty="0">
                <a:solidFill>
                  <a:srgbClr val="0070C0"/>
                </a:solidFill>
                <a:latin typeface="Open Sans"/>
                <a:cs typeface="Cambria"/>
              </a:rPr>
              <a:t>along</a:t>
            </a:r>
            <a:r>
              <a:rPr lang="en-US" sz="1600" spc="-20" dirty="0">
                <a:solidFill>
                  <a:srgbClr val="0070C0"/>
                </a:solidFill>
                <a:latin typeface="Open Sans"/>
                <a:cs typeface="Cambria"/>
              </a:rPr>
              <a:t>.”</a:t>
            </a:r>
            <a:endParaRPr sz="1600" dirty="0">
              <a:solidFill>
                <a:srgbClr val="0070C0"/>
              </a:solidFill>
              <a:latin typeface="Open Sans"/>
              <a:cs typeface="Cambria"/>
            </a:endParaRPr>
          </a:p>
        </p:txBody>
      </p:sp>
      <p:sp>
        <p:nvSpPr>
          <p:cNvPr id="17" name="object 17"/>
          <p:cNvSpPr txBox="1">
            <a:spLocks noGrp="1"/>
          </p:cNvSpPr>
          <p:nvPr>
            <p:ph type="ftr" sz="quarter" idx="5"/>
          </p:nvPr>
        </p:nvSpPr>
        <p:spPr>
          <a:prstGeom prst="rect">
            <a:avLst/>
          </a:prstGeom>
        </p:spPr>
        <p:txBody>
          <a:bodyPr vert="horz" wrap="square" lIns="0" tIns="0" rIns="0" bIns="0" rtlCol="0">
            <a:spAutoFit/>
          </a:bodyPr>
          <a:lstStyle/>
          <a:p>
            <a:pPr marL="12700">
              <a:lnSpc>
                <a:spcPts val="1650"/>
              </a:lnSpc>
            </a:pPr>
            <a:r>
              <a:rPr dirty="0"/>
              <a:t>C</a:t>
            </a:r>
            <a:r>
              <a:rPr spc="95" dirty="0"/>
              <a:t> </a:t>
            </a:r>
            <a:r>
              <a:rPr dirty="0"/>
              <a:t>O</a:t>
            </a:r>
            <a:r>
              <a:rPr spc="100" dirty="0"/>
              <a:t> </a:t>
            </a:r>
            <a:r>
              <a:rPr dirty="0"/>
              <a:t>R</a:t>
            </a:r>
            <a:r>
              <a:rPr spc="95" dirty="0"/>
              <a:t> </a:t>
            </a:r>
            <a:r>
              <a:rPr dirty="0"/>
              <a:t>P</a:t>
            </a:r>
            <a:r>
              <a:rPr spc="100" dirty="0"/>
              <a:t> </a:t>
            </a:r>
            <a:r>
              <a:rPr dirty="0"/>
              <a:t>O</a:t>
            </a:r>
            <a:r>
              <a:rPr spc="100" dirty="0"/>
              <a:t> </a:t>
            </a:r>
            <a:r>
              <a:rPr dirty="0"/>
              <a:t>R</a:t>
            </a:r>
            <a:r>
              <a:rPr spc="95" dirty="0"/>
              <a:t> </a:t>
            </a:r>
            <a:r>
              <a:rPr dirty="0"/>
              <a:t>A T</a:t>
            </a:r>
            <a:r>
              <a:rPr spc="95" dirty="0"/>
              <a:t> </a:t>
            </a:r>
            <a:r>
              <a:rPr dirty="0"/>
              <a:t>E</a:t>
            </a:r>
          </a:p>
        </p:txBody>
      </p:sp>
      <p:sp>
        <p:nvSpPr>
          <p:cNvPr id="18" name="object 18"/>
          <p:cNvSpPr txBox="1"/>
          <p:nvPr/>
        </p:nvSpPr>
        <p:spPr>
          <a:xfrm>
            <a:off x="529844" y="6493684"/>
            <a:ext cx="1258570" cy="167640"/>
          </a:xfrm>
          <a:prstGeom prst="rect">
            <a:avLst/>
          </a:prstGeom>
        </p:spPr>
        <p:txBody>
          <a:bodyPr vert="horz" wrap="square" lIns="0" tIns="0" rIns="0" bIns="0" rtlCol="0">
            <a:spAutoFit/>
          </a:bodyPr>
          <a:lstStyle/>
          <a:p>
            <a:pPr marL="12700">
              <a:lnSpc>
                <a:spcPct val="100000"/>
              </a:lnSpc>
            </a:pPr>
            <a:r>
              <a:rPr sz="1000" dirty="0">
                <a:solidFill>
                  <a:srgbClr val="7E7E7E"/>
                </a:solidFill>
                <a:latin typeface="Arial"/>
                <a:cs typeface="Arial"/>
              </a:rPr>
              <a:t>MTS</a:t>
            </a:r>
            <a:r>
              <a:rPr sz="1000" spc="-55" dirty="0">
                <a:solidFill>
                  <a:srgbClr val="7E7E7E"/>
                </a:solidFill>
                <a:latin typeface="Arial"/>
                <a:cs typeface="Arial"/>
              </a:rPr>
              <a:t> </a:t>
            </a:r>
            <a:r>
              <a:rPr sz="1000" spc="-5" dirty="0">
                <a:solidFill>
                  <a:srgbClr val="7E7E7E"/>
                </a:solidFill>
                <a:latin typeface="Arial"/>
                <a:cs typeface="Arial"/>
              </a:rPr>
              <a:t>CONFIDENTIAL</a:t>
            </a:r>
            <a:endParaRPr sz="1000">
              <a:latin typeface="Arial"/>
              <a:cs typeface="Arial"/>
            </a:endParaRPr>
          </a:p>
        </p:txBody>
      </p:sp>
      <p:sp>
        <p:nvSpPr>
          <p:cNvPr id="20" name="TextBox 19">
            <a:extLst>
              <a:ext uri="{FF2B5EF4-FFF2-40B4-BE49-F238E27FC236}">
                <a16:creationId xmlns:a16="http://schemas.microsoft.com/office/drawing/2014/main" id="{A2664710-99EF-43F3-AD66-D0408B9F8D63}"/>
              </a:ext>
            </a:extLst>
          </p:cNvPr>
          <p:cNvSpPr txBox="1"/>
          <p:nvPr/>
        </p:nvSpPr>
        <p:spPr>
          <a:xfrm>
            <a:off x="205549" y="1266918"/>
            <a:ext cx="4343400" cy="369332"/>
          </a:xfrm>
          <a:prstGeom prst="rect">
            <a:avLst/>
          </a:prstGeom>
          <a:noFill/>
        </p:spPr>
        <p:txBody>
          <a:bodyPr wrap="square">
            <a:spAutoFit/>
          </a:bodyPr>
          <a:lstStyle/>
          <a:p>
            <a:pPr marL="12700">
              <a:lnSpc>
                <a:spcPct val="100000"/>
              </a:lnSpc>
              <a:spcBef>
                <a:spcPts val="105"/>
              </a:spcBef>
            </a:pPr>
            <a:r>
              <a:rPr lang="en-US" sz="1800" b="0" spc="-15" dirty="0">
                <a:solidFill>
                  <a:srgbClr val="C00000"/>
                </a:solidFill>
                <a:latin typeface="Open Sans"/>
              </a:rPr>
              <a:t>Red Flags</a:t>
            </a:r>
          </a:p>
        </p:txBody>
      </p:sp>
      <p:sp>
        <p:nvSpPr>
          <p:cNvPr id="21" name="object 18">
            <a:extLst>
              <a:ext uri="{FF2B5EF4-FFF2-40B4-BE49-F238E27FC236}">
                <a16:creationId xmlns:a16="http://schemas.microsoft.com/office/drawing/2014/main" id="{58B5FD67-3ACE-4010-820C-D514A5A4D44C}"/>
              </a:ext>
            </a:extLst>
          </p:cNvPr>
          <p:cNvSpPr txBox="1"/>
          <p:nvPr/>
        </p:nvSpPr>
        <p:spPr>
          <a:xfrm>
            <a:off x="220960" y="5771118"/>
            <a:ext cx="8458200" cy="443070"/>
          </a:xfrm>
          <a:prstGeom prst="rect">
            <a:avLst/>
          </a:prstGeom>
          <a:solidFill>
            <a:schemeClr val="bg1">
              <a:lumMod val="95000"/>
            </a:schemeClr>
          </a:solidFill>
        </p:spPr>
        <p:txBody>
          <a:bodyPr vert="horz" wrap="square" lIns="0" tIns="12065" rIns="0" bIns="0" rtlCol="0">
            <a:spAutoFit/>
          </a:bodyPr>
          <a:lstStyle/>
          <a:p>
            <a:pPr marL="12065" marR="5080" indent="-635" algn="ctr">
              <a:lnSpc>
                <a:spcPct val="100000"/>
              </a:lnSpc>
              <a:spcBef>
                <a:spcPts val="95"/>
              </a:spcBef>
            </a:pPr>
            <a:r>
              <a:rPr lang="en-US" sz="1400" spc="-5" dirty="0">
                <a:latin typeface="Open Sans"/>
                <a:cs typeface="Cambria"/>
              </a:rPr>
              <a:t>If it</a:t>
            </a:r>
            <a:r>
              <a:rPr lang="en-US" sz="1400" spc="5" dirty="0">
                <a:latin typeface="Open Sans"/>
                <a:cs typeface="Cambria"/>
              </a:rPr>
              <a:t> </a:t>
            </a:r>
            <a:r>
              <a:rPr lang="en-US" sz="1400" spc="-10" dirty="0">
                <a:latin typeface="Open Sans"/>
                <a:cs typeface="Cambria"/>
              </a:rPr>
              <a:t>sounds</a:t>
            </a:r>
            <a:r>
              <a:rPr lang="en-US" sz="1400" spc="5" dirty="0">
                <a:latin typeface="Open Sans"/>
                <a:cs typeface="Cambria"/>
              </a:rPr>
              <a:t> </a:t>
            </a:r>
            <a:r>
              <a:rPr lang="en-US" sz="1400" spc="-5" dirty="0">
                <a:latin typeface="Open Sans"/>
                <a:cs typeface="Cambria"/>
              </a:rPr>
              <a:t>suspicious,</a:t>
            </a:r>
            <a:r>
              <a:rPr lang="en-US" sz="1400" spc="20" dirty="0">
                <a:latin typeface="Open Sans"/>
                <a:cs typeface="Cambria"/>
              </a:rPr>
              <a:t> </a:t>
            </a:r>
            <a:r>
              <a:rPr lang="en-US" sz="1400" spc="-10" dirty="0">
                <a:latin typeface="Open Sans"/>
                <a:cs typeface="Cambria"/>
              </a:rPr>
              <a:t>dishonest</a:t>
            </a:r>
            <a:r>
              <a:rPr lang="en-US" sz="1400" spc="25" dirty="0">
                <a:latin typeface="Open Sans"/>
                <a:cs typeface="Cambria"/>
              </a:rPr>
              <a:t> </a:t>
            </a:r>
            <a:r>
              <a:rPr lang="en-US" sz="1400" spc="-5" dirty="0">
                <a:latin typeface="Open Sans"/>
                <a:cs typeface="Cambria"/>
              </a:rPr>
              <a:t>or </a:t>
            </a:r>
            <a:r>
              <a:rPr lang="en-US" sz="1400" spc="-15" dirty="0">
                <a:latin typeface="Open Sans"/>
                <a:cs typeface="Cambria"/>
              </a:rPr>
              <a:t>contrary</a:t>
            </a:r>
            <a:r>
              <a:rPr lang="en-US" sz="1400" spc="35" dirty="0">
                <a:latin typeface="Open Sans"/>
                <a:cs typeface="Cambria"/>
              </a:rPr>
              <a:t> </a:t>
            </a:r>
            <a:r>
              <a:rPr lang="en-US" sz="1400" spc="-15" dirty="0">
                <a:latin typeface="Open Sans"/>
                <a:cs typeface="Cambria"/>
              </a:rPr>
              <a:t>to</a:t>
            </a:r>
            <a:r>
              <a:rPr lang="en-US" sz="1400" dirty="0">
                <a:latin typeface="Open Sans"/>
                <a:cs typeface="Cambria"/>
              </a:rPr>
              <a:t> </a:t>
            </a:r>
            <a:r>
              <a:rPr lang="en-US" sz="1400" spc="-5" dirty="0">
                <a:latin typeface="Open Sans"/>
                <a:cs typeface="Cambria"/>
              </a:rPr>
              <a:t>the </a:t>
            </a:r>
            <a:r>
              <a:rPr lang="en-US" sz="1400" spc="-50" dirty="0">
                <a:latin typeface="Open Sans"/>
                <a:cs typeface="Cambria"/>
              </a:rPr>
              <a:t>law,</a:t>
            </a:r>
            <a:r>
              <a:rPr lang="en-US" sz="1400" spc="10" dirty="0">
                <a:latin typeface="Open Sans"/>
                <a:cs typeface="Cambria"/>
              </a:rPr>
              <a:t> </a:t>
            </a:r>
            <a:r>
              <a:rPr lang="en-US" sz="1400" spc="-5" dirty="0">
                <a:latin typeface="Open Sans"/>
                <a:cs typeface="Cambria"/>
              </a:rPr>
              <a:t>it</a:t>
            </a:r>
            <a:r>
              <a:rPr lang="en-US" sz="1400" spc="5" dirty="0">
                <a:latin typeface="Open Sans"/>
                <a:cs typeface="Cambria"/>
              </a:rPr>
              <a:t> </a:t>
            </a:r>
            <a:r>
              <a:rPr lang="en-US" sz="1400" spc="-15" dirty="0">
                <a:latin typeface="Open Sans"/>
                <a:cs typeface="Cambria"/>
              </a:rPr>
              <a:t>probably</a:t>
            </a:r>
            <a:r>
              <a:rPr lang="en-US" sz="1400" spc="10" dirty="0">
                <a:latin typeface="Open Sans"/>
                <a:cs typeface="Cambria"/>
              </a:rPr>
              <a:t> </a:t>
            </a:r>
            <a:r>
              <a:rPr lang="en-US" sz="1400" spc="-5" dirty="0">
                <a:latin typeface="Open Sans"/>
                <a:cs typeface="Cambria"/>
              </a:rPr>
              <a:t>is!</a:t>
            </a:r>
            <a:r>
              <a:rPr lang="en-US" sz="1400" spc="10" dirty="0">
                <a:latin typeface="Open Sans"/>
                <a:cs typeface="Cambria"/>
              </a:rPr>
              <a:t> </a:t>
            </a:r>
            <a:r>
              <a:rPr lang="en-US" sz="1400" spc="-10" dirty="0">
                <a:latin typeface="Open Sans"/>
                <a:cs typeface="Cambria"/>
              </a:rPr>
              <a:t>Reach</a:t>
            </a:r>
            <a:r>
              <a:rPr lang="en-US" sz="1400" spc="15" dirty="0">
                <a:latin typeface="Open Sans"/>
                <a:cs typeface="Cambria"/>
              </a:rPr>
              <a:t> </a:t>
            </a:r>
            <a:r>
              <a:rPr lang="en-US" sz="1400" spc="-10" dirty="0">
                <a:latin typeface="Open Sans"/>
                <a:cs typeface="Cambria"/>
              </a:rPr>
              <a:t>out </a:t>
            </a:r>
            <a:r>
              <a:rPr lang="en-US" sz="1400" spc="-340" dirty="0">
                <a:latin typeface="Open Sans"/>
                <a:cs typeface="Cambria"/>
              </a:rPr>
              <a:t> </a:t>
            </a:r>
            <a:r>
              <a:rPr lang="en-US" sz="1400" spc="-15" dirty="0">
                <a:latin typeface="Open Sans"/>
                <a:cs typeface="Cambria"/>
              </a:rPr>
              <a:t>to</a:t>
            </a:r>
            <a:r>
              <a:rPr lang="en-US" sz="1400" spc="-5" dirty="0">
                <a:latin typeface="Open Sans"/>
                <a:cs typeface="Cambria"/>
              </a:rPr>
              <a:t> the </a:t>
            </a:r>
            <a:r>
              <a:rPr lang="en-US" sz="1400" spc="-10" dirty="0">
                <a:latin typeface="Open Sans"/>
                <a:cs typeface="Cambria"/>
              </a:rPr>
              <a:t>Office</a:t>
            </a:r>
            <a:r>
              <a:rPr lang="en-US" sz="1400" spc="35" dirty="0">
                <a:latin typeface="Open Sans"/>
                <a:cs typeface="Cambria"/>
              </a:rPr>
              <a:t> </a:t>
            </a:r>
            <a:r>
              <a:rPr lang="en-US" sz="1400" spc="-5" dirty="0">
                <a:latin typeface="Open Sans"/>
                <a:cs typeface="Cambria"/>
              </a:rPr>
              <a:t>of</a:t>
            </a:r>
            <a:r>
              <a:rPr lang="en-US" sz="1400" dirty="0">
                <a:latin typeface="Open Sans"/>
                <a:cs typeface="Cambria"/>
              </a:rPr>
              <a:t> </a:t>
            </a:r>
            <a:r>
              <a:rPr lang="en-US" sz="1400" spc="-5" dirty="0">
                <a:latin typeface="Open Sans"/>
                <a:cs typeface="Cambria"/>
              </a:rPr>
              <a:t>Risk</a:t>
            </a:r>
            <a:r>
              <a:rPr lang="en-US" sz="1400" spc="10" dirty="0">
                <a:latin typeface="Open Sans"/>
                <a:cs typeface="Cambria"/>
              </a:rPr>
              <a:t> </a:t>
            </a:r>
            <a:r>
              <a:rPr lang="en-US" sz="1400" spc="-10" dirty="0">
                <a:latin typeface="Open Sans"/>
                <a:cs typeface="Cambria"/>
              </a:rPr>
              <a:t>and</a:t>
            </a:r>
            <a:r>
              <a:rPr lang="en-US" sz="1400" spc="5" dirty="0">
                <a:latin typeface="Open Sans"/>
                <a:cs typeface="Cambria"/>
              </a:rPr>
              <a:t> </a:t>
            </a:r>
            <a:r>
              <a:rPr lang="en-US" sz="1400" spc="-10" dirty="0">
                <a:latin typeface="Open Sans"/>
                <a:cs typeface="Cambria"/>
              </a:rPr>
              <a:t>Compliance</a:t>
            </a:r>
            <a:r>
              <a:rPr lang="en-US" sz="1400" spc="30" dirty="0">
                <a:latin typeface="Open Sans"/>
                <a:cs typeface="Cambria"/>
              </a:rPr>
              <a:t> </a:t>
            </a:r>
            <a:r>
              <a:rPr lang="en-US" sz="1400" spc="-5" dirty="0">
                <a:latin typeface="Open Sans"/>
                <a:cs typeface="Cambria"/>
              </a:rPr>
              <a:t>if </a:t>
            </a:r>
            <a:r>
              <a:rPr lang="en-US" sz="1400" spc="-25" dirty="0">
                <a:latin typeface="Open Sans"/>
                <a:cs typeface="Cambria"/>
              </a:rPr>
              <a:t>you</a:t>
            </a:r>
            <a:r>
              <a:rPr lang="en-US" sz="1400" spc="5" dirty="0">
                <a:latin typeface="Open Sans"/>
                <a:cs typeface="Cambria"/>
              </a:rPr>
              <a:t> </a:t>
            </a:r>
            <a:r>
              <a:rPr lang="en-US" sz="1400" spc="-10" dirty="0">
                <a:latin typeface="Open Sans"/>
                <a:cs typeface="Cambria"/>
              </a:rPr>
              <a:t>encounter</a:t>
            </a:r>
            <a:r>
              <a:rPr lang="en-US" sz="1400" spc="5" dirty="0">
                <a:latin typeface="Open Sans"/>
                <a:cs typeface="Cambria"/>
              </a:rPr>
              <a:t> </a:t>
            </a:r>
            <a:r>
              <a:rPr lang="en-US" sz="1400" spc="-5" dirty="0">
                <a:latin typeface="Open Sans"/>
                <a:cs typeface="Cambria"/>
              </a:rPr>
              <a:t>this</a:t>
            </a:r>
            <a:r>
              <a:rPr lang="en-US" sz="1400" spc="5" dirty="0">
                <a:latin typeface="Open Sans"/>
                <a:cs typeface="Cambria"/>
              </a:rPr>
              <a:t> </a:t>
            </a:r>
            <a:r>
              <a:rPr lang="en-US" sz="1400" spc="-5" dirty="0">
                <a:latin typeface="Open Sans"/>
                <a:cs typeface="Cambria"/>
              </a:rPr>
              <a:t>type</a:t>
            </a:r>
            <a:r>
              <a:rPr lang="en-US" sz="1400" dirty="0">
                <a:latin typeface="Open Sans"/>
                <a:cs typeface="Cambria"/>
              </a:rPr>
              <a:t> </a:t>
            </a:r>
            <a:r>
              <a:rPr lang="en-US" sz="1400" spc="-5" dirty="0">
                <a:latin typeface="Open Sans"/>
                <a:cs typeface="Cambria"/>
              </a:rPr>
              <a:t>of situation.</a:t>
            </a:r>
            <a:endParaRPr sz="1400" dirty="0">
              <a:latin typeface="Open Sans"/>
              <a:cs typeface="Cambria"/>
            </a:endParaRPr>
          </a:p>
        </p:txBody>
      </p:sp>
      <p:sp>
        <p:nvSpPr>
          <p:cNvPr id="19" name="object 13">
            <a:extLst>
              <a:ext uri="{FF2B5EF4-FFF2-40B4-BE49-F238E27FC236}">
                <a16:creationId xmlns:a16="http://schemas.microsoft.com/office/drawing/2014/main" id="{AD9BD37C-350C-4B2F-8B04-85884F1B0E3F}"/>
              </a:ext>
            </a:extLst>
          </p:cNvPr>
          <p:cNvSpPr txBox="1">
            <a:spLocks/>
          </p:cNvSpPr>
          <p:nvPr/>
        </p:nvSpPr>
        <p:spPr>
          <a:xfrm>
            <a:off x="411324" y="159968"/>
            <a:ext cx="6280150" cy="689932"/>
          </a:xfrm>
          <a:prstGeom prst="rect">
            <a:avLst/>
          </a:prstGeom>
        </p:spPr>
        <p:txBody>
          <a:bodyPr vert="horz" wrap="square" lIns="0" tIns="12700" rIns="0" bIns="0" rtlCol="0">
            <a:spAutoFit/>
          </a:bodyPr>
          <a:lstStyle>
            <a:lvl1pPr>
              <a:defRPr sz="2400" b="1" i="0">
                <a:solidFill>
                  <a:schemeClr val="bg1"/>
                </a:solidFill>
                <a:latin typeface="Cambria"/>
                <a:ea typeface="+mj-ea"/>
                <a:cs typeface="Cambria"/>
              </a:defRPr>
            </a:lvl1pPr>
          </a:lstStyle>
          <a:p>
            <a:pPr marL="12700">
              <a:spcBef>
                <a:spcPts val="100"/>
              </a:spcBef>
            </a:pPr>
            <a:r>
              <a:rPr lang="en-US" b="0" kern="0" spc="-5" dirty="0">
                <a:solidFill>
                  <a:srgbClr val="C00000"/>
                </a:solidFill>
                <a:latin typeface="Open Sans"/>
              </a:rPr>
              <a:t>The</a:t>
            </a:r>
            <a:r>
              <a:rPr lang="en-US" b="0" kern="0" spc="-15" dirty="0">
                <a:solidFill>
                  <a:srgbClr val="C00000"/>
                </a:solidFill>
                <a:latin typeface="Open Sans"/>
              </a:rPr>
              <a:t> </a:t>
            </a:r>
            <a:r>
              <a:rPr lang="en-US" b="0" kern="0" spc="-25" dirty="0">
                <a:solidFill>
                  <a:srgbClr val="C00000"/>
                </a:solidFill>
                <a:latin typeface="Open Sans"/>
              </a:rPr>
              <a:t>Foreign</a:t>
            </a:r>
            <a:r>
              <a:rPr lang="en-US" b="0" kern="0" spc="-5" dirty="0">
                <a:solidFill>
                  <a:srgbClr val="C00000"/>
                </a:solidFill>
                <a:latin typeface="Open Sans"/>
              </a:rPr>
              <a:t> </a:t>
            </a:r>
            <a:r>
              <a:rPr lang="en-US" b="0" kern="0" spc="-10" dirty="0">
                <a:solidFill>
                  <a:srgbClr val="C00000"/>
                </a:solidFill>
                <a:latin typeface="Open Sans"/>
              </a:rPr>
              <a:t>Corrupt</a:t>
            </a:r>
            <a:r>
              <a:rPr lang="en-US" b="0" kern="0" spc="5" dirty="0">
                <a:solidFill>
                  <a:srgbClr val="C00000"/>
                </a:solidFill>
                <a:latin typeface="Open Sans"/>
              </a:rPr>
              <a:t> </a:t>
            </a:r>
            <a:r>
              <a:rPr lang="en-US" b="0" kern="0" spc="-10" dirty="0">
                <a:solidFill>
                  <a:srgbClr val="C00000"/>
                </a:solidFill>
                <a:latin typeface="Open Sans"/>
              </a:rPr>
              <a:t>Practices</a:t>
            </a:r>
            <a:r>
              <a:rPr lang="en-US" b="0" kern="0" spc="-15" dirty="0">
                <a:solidFill>
                  <a:srgbClr val="C00000"/>
                </a:solidFill>
                <a:latin typeface="Open Sans"/>
              </a:rPr>
              <a:t> Act</a:t>
            </a:r>
            <a:br>
              <a:rPr lang="en-US" b="0" kern="0" spc="-20" dirty="0">
                <a:solidFill>
                  <a:srgbClr val="C00000"/>
                </a:solidFill>
                <a:latin typeface="Open Sans"/>
              </a:rPr>
            </a:br>
            <a:r>
              <a:rPr lang="en-US" sz="2000" b="0" i="1" kern="0" spc="-20" dirty="0">
                <a:solidFill>
                  <a:srgbClr val="C00000"/>
                </a:solidFill>
                <a:latin typeface="Open Sans"/>
              </a:rPr>
              <a:t>Third Parties</a:t>
            </a:r>
            <a:endParaRPr lang="en-US" sz="2000" b="0" i="1" kern="0" spc="-10" dirty="0">
              <a:solidFill>
                <a:srgbClr val="C00000"/>
              </a:solidFill>
              <a:latin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572261" y="2653122"/>
            <a:ext cx="7926070" cy="290464"/>
          </a:xfrm>
          <a:prstGeom prst="rect">
            <a:avLst/>
          </a:prstGeom>
        </p:spPr>
        <p:txBody>
          <a:bodyPr vert="horz" wrap="square" lIns="0" tIns="13335" rIns="0" bIns="0" rtlCol="0">
            <a:spAutoFit/>
          </a:bodyPr>
          <a:lstStyle/>
          <a:p>
            <a:pPr marL="12700">
              <a:lnSpc>
                <a:spcPct val="100000"/>
              </a:lnSpc>
              <a:spcBef>
                <a:spcPts val="105"/>
              </a:spcBef>
            </a:pPr>
            <a:r>
              <a:rPr dirty="0">
                <a:solidFill>
                  <a:srgbClr val="C00000"/>
                </a:solidFill>
                <a:latin typeface="Open Sans"/>
                <a:cs typeface="Cambria"/>
              </a:rPr>
              <a:t>In </a:t>
            </a:r>
            <a:r>
              <a:rPr spc="-20" dirty="0">
                <a:solidFill>
                  <a:srgbClr val="C00000"/>
                </a:solidFill>
                <a:latin typeface="Open Sans"/>
                <a:cs typeface="Cambria"/>
              </a:rPr>
              <a:t>your</a:t>
            </a:r>
            <a:r>
              <a:rPr dirty="0">
                <a:solidFill>
                  <a:srgbClr val="C00000"/>
                </a:solidFill>
                <a:latin typeface="Open Sans"/>
                <a:cs typeface="Cambria"/>
              </a:rPr>
              <a:t> </a:t>
            </a:r>
            <a:r>
              <a:rPr spc="-30" dirty="0">
                <a:solidFill>
                  <a:srgbClr val="C00000"/>
                </a:solidFill>
                <a:latin typeface="Open Sans"/>
                <a:cs typeface="Cambria"/>
              </a:rPr>
              <a:t>everyday</a:t>
            </a:r>
            <a:r>
              <a:rPr spc="-10" dirty="0">
                <a:solidFill>
                  <a:srgbClr val="C00000"/>
                </a:solidFill>
                <a:latin typeface="Open Sans"/>
                <a:cs typeface="Cambria"/>
              </a:rPr>
              <a:t> </a:t>
            </a:r>
            <a:r>
              <a:rPr spc="-20" dirty="0">
                <a:solidFill>
                  <a:srgbClr val="C00000"/>
                </a:solidFill>
                <a:latin typeface="Open Sans"/>
                <a:cs typeface="Cambria"/>
              </a:rPr>
              <a:t>work</a:t>
            </a:r>
            <a:r>
              <a:rPr spc="5" dirty="0">
                <a:solidFill>
                  <a:srgbClr val="C00000"/>
                </a:solidFill>
                <a:latin typeface="Open Sans"/>
                <a:cs typeface="Cambria"/>
              </a:rPr>
              <a:t> </a:t>
            </a:r>
            <a:r>
              <a:rPr spc="-5" dirty="0">
                <a:solidFill>
                  <a:srgbClr val="C00000"/>
                </a:solidFill>
                <a:latin typeface="Open Sans"/>
                <a:cs typeface="Cambria"/>
              </a:rPr>
              <a:t>at </a:t>
            </a:r>
            <a:r>
              <a:rPr spc="-10" dirty="0">
                <a:solidFill>
                  <a:srgbClr val="C00000"/>
                </a:solidFill>
                <a:latin typeface="Open Sans"/>
                <a:cs typeface="Cambria"/>
              </a:rPr>
              <a:t>MTS, </a:t>
            </a:r>
            <a:r>
              <a:rPr spc="-20" dirty="0">
                <a:solidFill>
                  <a:srgbClr val="C00000"/>
                </a:solidFill>
                <a:latin typeface="Open Sans"/>
                <a:cs typeface="Cambria"/>
              </a:rPr>
              <a:t>you</a:t>
            </a:r>
            <a:r>
              <a:rPr dirty="0">
                <a:solidFill>
                  <a:srgbClr val="C00000"/>
                </a:solidFill>
                <a:latin typeface="Open Sans"/>
                <a:cs typeface="Cambria"/>
              </a:rPr>
              <a:t> </a:t>
            </a:r>
            <a:r>
              <a:rPr spc="-35" dirty="0">
                <a:solidFill>
                  <a:srgbClr val="C00000"/>
                </a:solidFill>
                <a:latin typeface="Open Sans"/>
                <a:cs typeface="Cambria"/>
              </a:rPr>
              <a:t>have</a:t>
            </a:r>
            <a:r>
              <a:rPr spc="-10" dirty="0">
                <a:solidFill>
                  <a:srgbClr val="C00000"/>
                </a:solidFill>
                <a:latin typeface="Open Sans"/>
                <a:cs typeface="Cambria"/>
              </a:rPr>
              <a:t> </a:t>
            </a:r>
            <a:r>
              <a:rPr spc="-5" dirty="0">
                <a:solidFill>
                  <a:srgbClr val="C00000"/>
                </a:solidFill>
                <a:latin typeface="Open Sans"/>
                <a:cs typeface="Cambria"/>
              </a:rPr>
              <a:t>an obligation</a:t>
            </a:r>
            <a:r>
              <a:rPr spc="-40" dirty="0">
                <a:solidFill>
                  <a:srgbClr val="C00000"/>
                </a:solidFill>
                <a:latin typeface="Open Sans"/>
                <a:cs typeface="Cambria"/>
              </a:rPr>
              <a:t> </a:t>
            </a:r>
            <a:r>
              <a:rPr spc="-10" dirty="0">
                <a:solidFill>
                  <a:srgbClr val="C00000"/>
                </a:solidFill>
                <a:latin typeface="Open Sans"/>
                <a:cs typeface="Cambria"/>
              </a:rPr>
              <a:t>to:</a:t>
            </a:r>
            <a:endParaRPr dirty="0">
              <a:latin typeface="Open Sans"/>
              <a:cs typeface="Cambria"/>
            </a:endParaRPr>
          </a:p>
        </p:txBody>
      </p:sp>
      <p:sp>
        <p:nvSpPr>
          <p:cNvPr id="10" name="object 10"/>
          <p:cNvSpPr txBox="1">
            <a:spLocks noGrp="1"/>
          </p:cNvSpPr>
          <p:nvPr>
            <p:ph type="title"/>
          </p:nvPr>
        </p:nvSpPr>
        <p:spPr>
          <a:xfrm>
            <a:off x="304800" y="169393"/>
            <a:ext cx="6575960" cy="689932"/>
          </a:xfrm>
          <a:prstGeom prst="rect">
            <a:avLst/>
          </a:prstGeom>
        </p:spPr>
        <p:txBody>
          <a:bodyPr vert="horz" wrap="square" lIns="0" tIns="12700" rIns="0" bIns="0" rtlCol="0">
            <a:spAutoFit/>
          </a:bodyPr>
          <a:lstStyle/>
          <a:p>
            <a:pPr marL="12700">
              <a:lnSpc>
                <a:spcPct val="100000"/>
              </a:lnSpc>
              <a:spcBef>
                <a:spcPts val="100"/>
              </a:spcBef>
            </a:pPr>
            <a:r>
              <a:rPr lang="en-US" b="0" kern="0" spc="-5" dirty="0">
                <a:solidFill>
                  <a:srgbClr val="C00000"/>
                </a:solidFill>
                <a:latin typeface="Open Sans"/>
              </a:rPr>
              <a:t>The</a:t>
            </a:r>
            <a:r>
              <a:rPr lang="en-US" b="0" kern="0" spc="-15" dirty="0">
                <a:solidFill>
                  <a:srgbClr val="C00000"/>
                </a:solidFill>
                <a:latin typeface="Open Sans"/>
              </a:rPr>
              <a:t> </a:t>
            </a:r>
            <a:r>
              <a:rPr lang="en-US" b="0" kern="0" spc="-25" dirty="0">
                <a:solidFill>
                  <a:srgbClr val="C00000"/>
                </a:solidFill>
                <a:latin typeface="Open Sans"/>
              </a:rPr>
              <a:t>Foreign</a:t>
            </a:r>
            <a:r>
              <a:rPr lang="en-US" b="0" kern="0" spc="-5" dirty="0">
                <a:solidFill>
                  <a:srgbClr val="C00000"/>
                </a:solidFill>
                <a:latin typeface="Open Sans"/>
              </a:rPr>
              <a:t> </a:t>
            </a:r>
            <a:r>
              <a:rPr lang="en-US" b="0" kern="0" spc="-10" dirty="0">
                <a:solidFill>
                  <a:srgbClr val="C00000"/>
                </a:solidFill>
                <a:latin typeface="Open Sans"/>
              </a:rPr>
              <a:t>Corrupt</a:t>
            </a:r>
            <a:r>
              <a:rPr lang="en-US" b="0" kern="0" spc="5" dirty="0">
                <a:solidFill>
                  <a:srgbClr val="C00000"/>
                </a:solidFill>
                <a:latin typeface="Open Sans"/>
              </a:rPr>
              <a:t> </a:t>
            </a:r>
            <a:r>
              <a:rPr lang="en-US" b="0" kern="0" spc="-10" dirty="0">
                <a:solidFill>
                  <a:srgbClr val="C00000"/>
                </a:solidFill>
                <a:latin typeface="Open Sans"/>
              </a:rPr>
              <a:t>Practices</a:t>
            </a:r>
            <a:r>
              <a:rPr lang="en-US" b="0" kern="0" spc="-15" dirty="0">
                <a:solidFill>
                  <a:srgbClr val="C00000"/>
                </a:solidFill>
                <a:latin typeface="Open Sans"/>
              </a:rPr>
              <a:t> Act</a:t>
            </a:r>
            <a:br>
              <a:rPr lang="en-US" b="0" spc="-60" dirty="0">
                <a:solidFill>
                  <a:srgbClr val="C00000"/>
                </a:solidFill>
                <a:latin typeface="Open Sans"/>
              </a:rPr>
            </a:br>
            <a:r>
              <a:rPr sz="2000" b="0" i="1" spc="-60" dirty="0">
                <a:solidFill>
                  <a:srgbClr val="C00000"/>
                </a:solidFill>
                <a:latin typeface="Open Sans"/>
              </a:rPr>
              <a:t>Your</a:t>
            </a:r>
            <a:r>
              <a:rPr sz="2000" b="0" i="1" spc="-40" dirty="0">
                <a:solidFill>
                  <a:srgbClr val="C00000"/>
                </a:solidFill>
                <a:latin typeface="Open Sans"/>
              </a:rPr>
              <a:t> </a:t>
            </a:r>
            <a:r>
              <a:rPr sz="2000" b="0" i="1" spc="-10" dirty="0">
                <a:solidFill>
                  <a:srgbClr val="C00000"/>
                </a:solidFill>
                <a:latin typeface="Open Sans"/>
              </a:rPr>
              <a:t>Obligation</a:t>
            </a:r>
            <a:r>
              <a:rPr lang="en-US" sz="2000" b="0" i="1" spc="-10" dirty="0">
                <a:solidFill>
                  <a:srgbClr val="C00000"/>
                </a:solidFill>
                <a:latin typeface="Open Sans"/>
              </a:rPr>
              <a:t>s</a:t>
            </a:r>
            <a:endParaRPr sz="2000" b="0" i="1" spc="-10" dirty="0">
              <a:solidFill>
                <a:srgbClr val="C00000"/>
              </a:solidFill>
              <a:latin typeface="Open Sans"/>
            </a:endParaRPr>
          </a:p>
        </p:txBody>
      </p:sp>
      <p:sp>
        <p:nvSpPr>
          <p:cNvPr id="15" name="object 15"/>
          <p:cNvSpPr txBox="1">
            <a:spLocks noGrp="1"/>
          </p:cNvSpPr>
          <p:nvPr>
            <p:ph type="ftr" sz="quarter" idx="5"/>
          </p:nvPr>
        </p:nvSpPr>
        <p:spPr>
          <a:prstGeom prst="rect">
            <a:avLst/>
          </a:prstGeom>
        </p:spPr>
        <p:txBody>
          <a:bodyPr vert="horz" wrap="square" lIns="0" tIns="0" rIns="0" bIns="0" rtlCol="0">
            <a:spAutoFit/>
          </a:bodyPr>
          <a:lstStyle/>
          <a:p>
            <a:pPr marL="12700">
              <a:lnSpc>
                <a:spcPts val="1650"/>
              </a:lnSpc>
            </a:pPr>
            <a:r>
              <a:rPr dirty="0"/>
              <a:t>C</a:t>
            </a:r>
            <a:r>
              <a:rPr spc="95" dirty="0"/>
              <a:t> </a:t>
            </a:r>
            <a:r>
              <a:rPr dirty="0"/>
              <a:t>O</a:t>
            </a:r>
            <a:r>
              <a:rPr spc="100" dirty="0"/>
              <a:t> </a:t>
            </a:r>
            <a:r>
              <a:rPr dirty="0"/>
              <a:t>R</a:t>
            </a:r>
            <a:r>
              <a:rPr spc="95" dirty="0"/>
              <a:t> </a:t>
            </a:r>
            <a:r>
              <a:rPr dirty="0"/>
              <a:t>P</a:t>
            </a:r>
            <a:r>
              <a:rPr spc="100" dirty="0"/>
              <a:t> </a:t>
            </a:r>
            <a:r>
              <a:rPr dirty="0"/>
              <a:t>O</a:t>
            </a:r>
            <a:r>
              <a:rPr spc="100" dirty="0"/>
              <a:t> </a:t>
            </a:r>
            <a:r>
              <a:rPr dirty="0"/>
              <a:t>R</a:t>
            </a:r>
            <a:r>
              <a:rPr spc="95" dirty="0"/>
              <a:t> </a:t>
            </a:r>
            <a:r>
              <a:rPr dirty="0"/>
              <a:t>A T</a:t>
            </a:r>
            <a:r>
              <a:rPr spc="95" dirty="0"/>
              <a:t> </a:t>
            </a:r>
            <a:r>
              <a:rPr dirty="0"/>
              <a:t>E</a:t>
            </a:r>
          </a:p>
        </p:txBody>
      </p:sp>
      <p:sp>
        <p:nvSpPr>
          <p:cNvPr id="16" name="object 16"/>
          <p:cNvSpPr txBox="1"/>
          <p:nvPr/>
        </p:nvSpPr>
        <p:spPr>
          <a:xfrm>
            <a:off x="529844" y="6493684"/>
            <a:ext cx="1258570" cy="167640"/>
          </a:xfrm>
          <a:prstGeom prst="rect">
            <a:avLst/>
          </a:prstGeom>
        </p:spPr>
        <p:txBody>
          <a:bodyPr vert="horz" wrap="square" lIns="0" tIns="0" rIns="0" bIns="0" rtlCol="0">
            <a:spAutoFit/>
          </a:bodyPr>
          <a:lstStyle/>
          <a:p>
            <a:pPr marL="12700">
              <a:lnSpc>
                <a:spcPct val="100000"/>
              </a:lnSpc>
            </a:pPr>
            <a:r>
              <a:rPr sz="1000" dirty="0">
                <a:solidFill>
                  <a:srgbClr val="7E7E7E"/>
                </a:solidFill>
                <a:latin typeface="Arial"/>
                <a:cs typeface="Arial"/>
              </a:rPr>
              <a:t>MTS</a:t>
            </a:r>
            <a:r>
              <a:rPr sz="1000" spc="-55" dirty="0">
                <a:solidFill>
                  <a:srgbClr val="7E7E7E"/>
                </a:solidFill>
                <a:latin typeface="Arial"/>
                <a:cs typeface="Arial"/>
              </a:rPr>
              <a:t> </a:t>
            </a:r>
            <a:r>
              <a:rPr sz="1000" spc="-5" dirty="0">
                <a:solidFill>
                  <a:srgbClr val="7E7E7E"/>
                </a:solidFill>
                <a:latin typeface="Arial"/>
                <a:cs typeface="Arial"/>
              </a:rPr>
              <a:t>CONFIDENTIAL</a:t>
            </a:r>
            <a:endParaRPr sz="1000">
              <a:latin typeface="Arial"/>
              <a:cs typeface="Arial"/>
            </a:endParaRPr>
          </a:p>
        </p:txBody>
      </p:sp>
      <p:sp>
        <p:nvSpPr>
          <p:cNvPr id="18" name="Content Placeholder 2">
            <a:extLst>
              <a:ext uri="{FF2B5EF4-FFF2-40B4-BE49-F238E27FC236}">
                <a16:creationId xmlns:a16="http://schemas.microsoft.com/office/drawing/2014/main" id="{42CB4DC6-9135-49B4-99DE-3406B0E4B85F}"/>
              </a:ext>
            </a:extLst>
          </p:cNvPr>
          <p:cNvSpPr txBox="1">
            <a:spLocks/>
          </p:cNvSpPr>
          <p:nvPr/>
        </p:nvSpPr>
        <p:spPr>
          <a:xfrm>
            <a:off x="572260" y="3114942"/>
            <a:ext cx="7926070" cy="1934659"/>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spcAft>
                <a:spcPts val="1200"/>
              </a:spcAft>
              <a:buFont typeface="Wingdings" panose="05000000000000000000" pitchFamily="2" charset="2"/>
              <a:buChar char="ü"/>
            </a:pPr>
            <a:r>
              <a:rPr lang="en-US" kern="0" dirty="0">
                <a:solidFill>
                  <a:sysClr val="windowText" lastClr="000000"/>
                </a:solidFill>
                <a:latin typeface="Open Sans"/>
                <a:ea typeface="Arial" charset="0"/>
              </a:rPr>
              <a:t>Read and understand anti-bribery MTS policies and procedures.</a:t>
            </a:r>
          </a:p>
          <a:p>
            <a:pPr marL="285750" indent="-285750">
              <a:spcAft>
                <a:spcPts val="1200"/>
              </a:spcAft>
              <a:buFont typeface="Wingdings" panose="05000000000000000000" pitchFamily="2" charset="2"/>
              <a:buChar char="ü"/>
            </a:pPr>
            <a:r>
              <a:rPr lang="en-US" kern="0" dirty="0">
                <a:solidFill>
                  <a:sysClr val="windowText" lastClr="000000"/>
                </a:solidFill>
                <a:latin typeface="Open Sans"/>
                <a:ea typeface="Arial" charset="0"/>
              </a:rPr>
              <a:t>Consistently execute your work in alignment with these MTS policies and procedures.</a:t>
            </a:r>
          </a:p>
          <a:p>
            <a:pPr marL="285750" indent="-285750">
              <a:spcAft>
                <a:spcPts val="1200"/>
              </a:spcAft>
              <a:buFont typeface="Wingdings" panose="05000000000000000000" pitchFamily="2" charset="2"/>
              <a:buChar char="ü"/>
            </a:pPr>
            <a:r>
              <a:rPr lang="en-US" kern="0" dirty="0">
                <a:solidFill>
                  <a:sysClr val="windowText" lastClr="000000"/>
                </a:solidFill>
                <a:latin typeface="Open Sans"/>
                <a:ea typeface="Arial" charset="0"/>
              </a:rPr>
              <a:t>Seek guidance from the Office of Risk and Compliance at </a:t>
            </a:r>
            <a:r>
              <a:rPr lang="en-US" spc="-10" dirty="0">
                <a:latin typeface="Open Sans"/>
                <a:cs typeface="Cambria"/>
                <a:hlinkClick r:id="rId2"/>
              </a:rPr>
              <a:t>MTS_Risk_&amp;_Compliance@mts.com</a:t>
            </a:r>
            <a:r>
              <a:rPr lang="en-US" spc="-10" dirty="0">
                <a:latin typeface="Open Sans"/>
                <a:cs typeface="Cambria"/>
              </a:rPr>
              <a:t> </a:t>
            </a:r>
            <a:r>
              <a:rPr lang="en-US" kern="0" dirty="0">
                <a:solidFill>
                  <a:sysClr val="windowText" lastClr="000000"/>
                </a:solidFill>
                <a:latin typeface="Open Sans"/>
                <a:ea typeface="Arial" charset="0"/>
              </a:rPr>
              <a:t>and report concerns using the reporting options available.</a:t>
            </a:r>
          </a:p>
        </p:txBody>
      </p:sp>
      <p:sp>
        <p:nvSpPr>
          <p:cNvPr id="19" name="Rectangle 18">
            <a:extLst>
              <a:ext uri="{FF2B5EF4-FFF2-40B4-BE49-F238E27FC236}">
                <a16:creationId xmlns:a16="http://schemas.microsoft.com/office/drawing/2014/main" id="{3B0E1230-2A99-44F0-B4B1-8928E31D3DDD}"/>
              </a:ext>
            </a:extLst>
          </p:cNvPr>
          <p:cNvSpPr/>
          <p:nvPr/>
        </p:nvSpPr>
        <p:spPr>
          <a:xfrm>
            <a:off x="2710178" y="5373832"/>
            <a:ext cx="3647441" cy="588252"/>
          </a:xfrm>
          <a:prstGeom prst="rect">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latin typeface="Open Sans"/>
              </a:rPr>
              <a:t>FCPA Policy ORC-010</a:t>
            </a:r>
          </a:p>
          <a:p>
            <a:pPr algn="ctr"/>
            <a:r>
              <a:rPr lang="en-US" sz="1400" dirty="0">
                <a:solidFill>
                  <a:schemeClr val="bg1"/>
                </a:solidFill>
                <a:latin typeface="Open Sans"/>
              </a:rPr>
              <a:t>Supporting ORC-010 Procedures</a:t>
            </a:r>
          </a:p>
        </p:txBody>
      </p:sp>
      <p:sp>
        <p:nvSpPr>
          <p:cNvPr id="20" name="Content Placeholder 2">
            <a:extLst>
              <a:ext uri="{FF2B5EF4-FFF2-40B4-BE49-F238E27FC236}">
                <a16:creationId xmlns:a16="http://schemas.microsoft.com/office/drawing/2014/main" id="{1A1993BC-00E2-4FA1-9601-2FFBE1D2EA9C}"/>
              </a:ext>
            </a:extLst>
          </p:cNvPr>
          <p:cNvSpPr txBox="1">
            <a:spLocks/>
          </p:cNvSpPr>
          <p:nvPr/>
        </p:nvSpPr>
        <p:spPr bwMode="auto">
          <a:xfrm>
            <a:off x="76200" y="1264128"/>
            <a:ext cx="8915399" cy="1010084"/>
          </a:xfrm>
          <a:prstGeom prst="rect">
            <a:avLst/>
          </a:prstGeom>
          <a:solidFill>
            <a:schemeClr val="bg1">
              <a:lumMod val="95000"/>
            </a:schemeClr>
          </a:solidFill>
          <a:ln>
            <a:noFill/>
          </a:ln>
          <a:extLs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a:spcAft>
                <a:spcPts val="1200"/>
              </a:spcAft>
              <a:buFont typeface="Arial Narrow" charset="0"/>
              <a:buNone/>
            </a:pPr>
            <a:r>
              <a:rPr lang="en-US" sz="1800" kern="0" dirty="0">
                <a:latin typeface="Open Sans"/>
                <a:ea typeface="Arial" charset="0"/>
                <a:cs typeface="Arial" charset="0"/>
              </a:rPr>
              <a:t>MTS takes a firm stance against corruption and bribery, regardless of impact on business performance. This applies to all of us, regardless of where we work and regardless of local customs.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25416" y="3331227"/>
            <a:ext cx="7521964" cy="307777"/>
          </a:xfrm>
          <a:prstGeom prst="rect">
            <a:avLst/>
          </a:prstGeom>
        </p:spPr>
        <p:txBody>
          <a:bodyPr wrap="square">
            <a:spAutoFit/>
          </a:bodyPr>
          <a:lstStyle/>
          <a:p>
            <a:pPr>
              <a:spcBef>
                <a:spcPts val="600"/>
              </a:spcBef>
            </a:pPr>
            <a:r>
              <a:rPr lang="en-US" sz="1400" b="1" dirty="0">
                <a:solidFill>
                  <a:srgbClr val="0071BC"/>
                </a:solidFill>
                <a:latin typeface="Open Sans"/>
              </a:rPr>
              <a:t>Talk </a:t>
            </a:r>
            <a:r>
              <a:rPr lang="en-US" sz="1400" dirty="0">
                <a:latin typeface="Open Sans"/>
              </a:rPr>
              <a:t>to the Office of Risk and Compliance, or your Supervisor, or HR</a:t>
            </a:r>
          </a:p>
        </p:txBody>
      </p:sp>
      <p:sp>
        <p:nvSpPr>
          <p:cNvPr id="7" name="Rectangle 6"/>
          <p:cNvSpPr/>
          <p:nvPr/>
        </p:nvSpPr>
        <p:spPr>
          <a:xfrm>
            <a:off x="1325416" y="3941813"/>
            <a:ext cx="7275333" cy="600164"/>
          </a:xfrm>
          <a:prstGeom prst="rect">
            <a:avLst/>
          </a:prstGeom>
        </p:spPr>
        <p:txBody>
          <a:bodyPr wrap="square">
            <a:spAutoFit/>
          </a:bodyPr>
          <a:lstStyle/>
          <a:p>
            <a:pPr>
              <a:spcBef>
                <a:spcPts val="600"/>
              </a:spcBef>
            </a:pPr>
            <a:r>
              <a:rPr lang="en-US" sz="1400" b="1" dirty="0">
                <a:solidFill>
                  <a:srgbClr val="0071BC"/>
                </a:solidFill>
                <a:latin typeface="Open Sans"/>
              </a:rPr>
              <a:t>Email </a:t>
            </a:r>
            <a:r>
              <a:rPr lang="en-US" sz="1400" dirty="0">
                <a:latin typeface="Open Sans"/>
              </a:rPr>
              <a:t>the Office of Risk and Compliance at </a:t>
            </a:r>
            <a:r>
              <a:rPr lang="en-US" sz="1400" dirty="0">
                <a:latin typeface="Open Sans"/>
                <a:hlinkClick r:id="rId3"/>
              </a:rPr>
              <a:t>mts_risk_and_compliance@mts.com</a:t>
            </a:r>
            <a:endParaRPr lang="en-US" sz="1400" dirty="0">
              <a:latin typeface="Open Sans"/>
            </a:endParaRPr>
          </a:p>
          <a:p>
            <a:pPr>
              <a:spcBef>
                <a:spcPts val="600"/>
              </a:spcBef>
            </a:pPr>
            <a:endParaRPr lang="en-US" sz="1400" dirty="0">
              <a:latin typeface="Open Sans"/>
            </a:endParaRPr>
          </a:p>
        </p:txBody>
      </p:sp>
      <p:sp>
        <p:nvSpPr>
          <p:cNvPr id="8" name="Rectangle 7"/>
          <p:cNvSpPr/>
          <p:nvPr/>
        </p:nvSpPr>
        <p:spPr>
          <a:xfrm>
            <a:off x="1325416" y="4582713"/>
            <a:ext cx="6247185" cy="307777"/>
          </a:xfrm>
          <a:prstGeom prst="rect">
            <a:avLst/>
          </a:prstGeom>
        </p:spPr>
        <p:txBody>
          <a:bodyPr wrap="square">
            <a:spAutoFit/>
          </a:bodyPr>
          <a:lstStyle/>
          <a:p>
            <a:pPr>
              <a:spcBef>
                <a:spcPts val="600"/>
              </a:spcBef>
            </a:pPr>
            <a:r>
              <a:rPr lang="en-US" sz="1400" b="1" dirty="0">
                <a:solidFill>
                  <a:srgbClr val="0071BC"/>
                </a:solidFill>
                <a:latin typeface="Open Sans"/>
              </a:rPr>
              <a:t>Visit </a:t>
            </a:r>
            <a:r>
              <a:rPr lang="en-US" sz="1400" dirty="0">
                <a:latin typeface="Open Sans"/>
              </a:rPr>
              <a:t>MTS AlertLine - </a:t>
            </a:r>
            <a:r>
              <a:rPr lang="en-US" sz="1400" dirty="0">
                <a:latin typeface="Open Sans"/>
                <a:hlinkClick r:id="rId4"/>
              </a:rPr>
              <a:t>https://alertline.com</a:t>
            </a:r>
            <a:endParaRPr lang="en-US" sz="1400" b="1" dirty="0">
              <a:solidFill>
                <a:srgbClr val="C00000"/>
              </a:solidFill>
              <a:latin typeface="Open Sans"/>
            </a:endParaRPr>
          </a:p>
        </p:txBody>
      </p:sp>
      <p:sp>
        <p:nvSpPr>
          <p:cNvPr id="20" name="Rectangle 19"/>
          <p:cNvSpPr/>
          <p:nvPr/>
        </p:nvSpPr>
        <p:spPr>
          <a:xfrm>
            <a:off x="1325416" y="5211438"/>
            <a:ext cx="7160407" cy="307777"/>
          </a:xfrm>
          <a:prstGeom prst="rect">
            <a:avLst/>
          </a:prstGeom>
        </p:spPr>
        <p:txBody>
          <a:bodyPr wrap="square">
            <a:spAutoFit/>
          </a:bodyPr>
          <a:lstStyle/>
          <a:p>
            <a:pPr>
              <a:spcBef>
                <a:spcPts val="600"/>
              </a:spcBef>
            </a:pPr>
            <a:r>
              <a:rPr lang="de-DE" sz="1400" b="1" dirty="0">
                <a:solidFill>
                  <a:srgbClr val="0071BC"/>
                </a:solidFill>
                <a:latin typeface="Open Sans"/>
              </a:rPr>
              <a:t>Call </a:t>
            </a:r>
            <a:r>
              <a:rPr lang="de-DE" sz="1400" dirty="0">
                <a:latin typeface="Open Sans"/>
              </a:rPr>
              <a:t>the AlertLine* Number 888-321-5562 (Regional phone numbers listed in Code)</a:t>
            </a:r>
          </a:p>
        </p:txBody>
      </p:sp>
      <p:sp>
        <p:nvSpPr>
          <p:cNvPr id="10" name="Rectangle 9"/>
          <p:cNvSpPr/>
          <p:nvPr/>
        </p:nvSpPr>
        <p:spPr>
          <a:xfrm>
            <a:off x="1657294" y="5864658"/>
            <a:ext cx="5221026" cy="276999"/>
          </a:xfrm>
          <a:prstGeom prst="rect">
            <a:avLst/>
          </a:prstGeom>
        </p:spPr>
        <p:txBody>
          <a:bodyPr wrap="square">
            <a:spAutoFit/>
          </a:bodyPr>
          <a:lstStyle/>
          <a:p>
            <a:r>
              <a:rPr lang="en-US" sz="1200" dirty="0">
                <a:latin typeface="Open Sans"/>
              </a:rPr>
              <a:t>Reports to the AlertLine have the option to be made anonymously.</a:t>
            </a:r>
          </a:p>
        </p:txBody>
      </p:sp>
      <p:sp>
        <p:nvSpPr>
          <p:cNvPr id="11" name="Rectangle 10">
            <a:extLst>
              <a:ext uri="{FF2B5EF4-FFF2-40B4-BE49-F238E27FC236}">
                <a16:creationId xmlns:a16="http://schemas.microsoft.com/office/drawing/2014/main" id="{5CEB9711-34E8-4B3A-A5CE-F43251A94A7A}"/>
              </a:ext>
            </a:extLst>
          </p:cNvPr>
          <p:cNvSpPr/>
          <p:nvPr/>
        </p:nvSpPr>
        <p:spPr>
          <a:xfrm>
            <a:off x="0" y="2604478"/>
            <a:ext cx="6634480" cy="553998"/>
          </a:xfrm>
          <a:prstGeom prst="rect">
            <a:avLst/>
          </a:prstGeom>
        </p:spPr>
        <p:txBody>
          <a:bodyPr wrap="square">
            <a:spAutoFit/>
          </a:bodyPr>
          <a:lstStyle/>
          <a:p>
            <a:endParaRPr lang="en-US" sz="1200" dirty="0">
              <a:solidFill>
                <a:srgbClr val="C00000"/>
              </a:solidFill>
              <a:latin typeface="Open Sans"/>
            </a:endParaRPr>
          </a:p>
          <a:p>
            <a:r>
              <a:rPr lang="en-US" dirty="0">
                <a:solidFill>
                  <a:srgbClr val="C00000"/>
                </a:solidFill>
                <a:latin typeface="Open Sans"/>
              </a:rPr>
              <a:t>       How To Seek Guidance or Report a Concern</a:t>
            </a:r>
          </a:p>
        </p:txBody>
      </p:sp>
      <p:pic>
        <p:nvPicPr>
          <p:cNvPr id="13" name="Graphic 12" descr="Speech">
            <a:extLst>
              <a:ext uri="{FF2B5EF4-FFF2-40B4-BE49-F238E27FC236}">
                <a16:creationId xmlns:a16="http://schemas.microsoft.com/office/drawing/2014/main" id="{CB5388AC-580D-4126-AB3A-CEE29A41CEE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3679" y="3331197"/>
            <a:ext cx="454387" cy="454387"/>
          </a:xfrm>
          <a:prstGeom prst="rect">
            <a:avLst/>
          </a:prstGeom>
        </p:spPr>
      </p:pic>
      <p:pic>
        <p:nvPicPr>
          <p:cNvPr id="27" name="Graphic 26" descr="Email">
            <a:extLst>
              <a:ext uri="{FF2B5EF4-FFF2-40B4-BE49-F238E27FC236}">
                <a16:creationId xmlns:a16="http://schemas.microsoft.com/office/drawing/2014/main" id="{D18012B7-3E56-44D2-B3CE-7371D983B9A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3469" y="3910102"/>
            <a:ext cx="371198" cy="371198"/>
          </a:xfrm>
          <a:prstGeom prst="rect">
            <a:avLst/>
          </a:prstGeom>
        </p:spPr>
      </p:pic>
      <p:pic>
        <p:nvPicPr>
          <p:cNvPr id="29" name="Graphic 28" descr="Laptop">
            <a:extLst>
              <a:ext uri="{FF2B5EF4-FFF2-40B4-BE49-F238E27FC236}">
                <a16:creationId xmlns:a16="http://schemas.microsoft.com/office/drawing/2014/main" id="{E8733621-7E12-4160-9DD6-7B44DA33F81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44139" y="4509407"/>
            <a:ext cx="454388" cy="454388"/>
          </a:xfrm>
          <a:prstGeom prst="rect">
            <a:avLst/>
          </a:prstGeom>
        </p:spPr>
      </p:pic>
      <p:pic>
        <p:nvPicPr>
          <p:cNvPr id="31" name="Graphic 30" descr="Smart Phone">
            <a:extLst>
              <a:ext uri="{FF2B5EF4-FFF2-40B4-BE49-F238E27FC236}">
                <a16:creationId xmlns:a16="http://schemas.microsoft.com/office/drawing/2014/main" id="{38A80C0B-3A07-4241-890C-AE2ED362006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69182" y="5191902"/>
            <a:ext cx="399771" cy="399771"/>
          </a:xfrm>
          <a:prstGeom prst="rect">
            <a:avLst/>
          </a:prstGeom>
        </p:spPr>
      </p:pic>
      <p:cxnSp>
        <p:nvCxnSpPr>
          <p:cNvPr id="2055" name="Straight Connector 2054">
            <a:extLst>
              <a:ext uri="{FF2B5EF4-FFF2-40B4-BE49-F238E27FC236}">
                <a16:creationId xmlns:a16="http://schemas.microsoft.com/office/drawing/2014/main" id="{1EF07FF1-6BCE-464B-80DF-615E06CC2322}"/>
              </a:ext>
            </a:extLst>
          </p:cNvPr>
          <p:cNvCxnSpPr>
            <a:cxnSpLocks/>
          </p:cNvCxnSpPr>
          <p:nvPr/>
        </p:nvCxnSpPr>
        <p:spPr>
          <a:xfrm>
            <a:off x="1201982" y="3295083"/>
            <a:ext cx="0" cy="244348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pic>
        <p:nvPicPr>
          <p:cNvPr id="2063" name="Graphic 2062" descr="Paper">
            <a:extLst>
              <a:ext uri="{FF2B5EF4-FFF2-40B4-BE49-F238E27FC236}">
                <a16:creationId xmlns:a16="http://schemas.microsoft.com/office/drawing/2014/main" id="{2E2C4488-B432-4E14-9D05-A7CBE3F4C67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412583" y="5840163"/>
            <a:ext cx="325991" cy="325991"/>
          </a:xfrm>
          <a:prstGeom prst="rect">
            <a:avLst/>
          </a:prstGeom>
        </p:spPr>
      </p:pic>
      <p:pic>
        <p:nvPicPr>
          <p:cNvPr id="49" name="Picture 48" descr="A close up of a snow covered bridge&#10;&#10;Description automatically generated">
            <a:extLst>
              <a:ext uri="{FF2B5EF4-FFF2-40B4-BE49-F238E27FC236}">
                <a16:creationId xmlns:a16="http://schemas.microsoft.com/office/drawing/2014/main" id="{D74C56BF-53C5-4041-B5A8-1E929DCF8472}"/>
              </a:ext>
            </a:extLst>
          </p:cNvPr>
          <p:cNvPicPr>
            <a:picLocks noChangeAspect="1"/>
          </p:cNvPicPr>
          <p:nvPr/>
        </p:nvPicPr>
        <p:blipFill>
          <a:blip r:embed="rId15"/>
          <a:stretch>
            <a:fillRect/>
          </a:stretch>
        </p:blipFill>
        <p:spPr>
          <a:xfrm>
            <a:off x="0" y="1060819"/>
            <a:ext cx="9144000" cy="1631216"/>
          </a:xfrm>
          <a:prstGeom prst="rect">
            <a:avLst/>
          </a:prstGeom>
        </p:spPr>
      </p:pic>
      <p:sp>
        <p:nvSpPr>
          <p:cNvPr id="22" name="Title 3">
            <a:extLst>
              <a:ext uri="{FF2B5EF4-FFF2-40B4-BE49-F238E27FC236}">
                <a16:creationId xmlns:a16="http://schemas.microsoft.com/office/drawing/2014/main" id="{E8734901-F9EB-4798-8FD8-E0A3A9BAC5DD}"/>
              </a:ext>
            </a:extLst>
          </p:cNvPr>
          <p:cNvSpPr>
            <a:spLocks noGrp="1"/>
          </p:cNvSpPr>
          <p:nvPr>
            <p:ph type="title"/>
          </p:nvPr>
        </p:nvSpPr>
        <p:spPr>
          <a:xfrm>
            <a:off x="296863" y="237851"/>
            <a:ext cx="6853471" cy="520159"/>
          </a:xfrm>
        </p:spPr>
        <p:txBody>
          <a:bodyPr>
            <a:normAutofit fontScale="90000"/>
          </a:bodyPr>
          <a:lstStyle/>
          <a:p>
            <a:r>
              <a:rPr lang="en-US" sz="2700" b="0" kern="0" spc="-5" dirty="0">
                <a:solidFill>
                  <a:srgbClr val="C00000"/>
                </a:solidFill>
                <a:latin typeface="Open Sans"/>
              </a:rPr>
              <a:t>The</a:t>
            </a:r>
            <a:r>
              <a:rPr lang="en-US" sz="2700" b="0" kern="0" spc="-15" dirty="0">
                <a:solidFill>
                  <a:srgbClr val="C00000"/>
                </a:solidFill>
                <a:latin typeface="Open Sans"/>
              </a:rPr>
              <a:t> </a:t>
            </a:r>
            <a:r>
              <a:rPr lang="en-US" sz="2700" b="0" kern="0" spc="-25" dirty="0">
                <a:solidFill>
                  <a:srgbClr val="C00000"/>
                </a:solidFill>
                <a:latin typeface="Open Sans"/>
              </a:rPr>
              <a:t>Foreign</a:t>
            </a:r>
            <a:r>
              <a:rPr lang="en-US" sz="2700" b="0" kern="0" spc="-5" dirty="0">
                <a:solidFill>
                  <a:srgbClr val="C00000"/>
                </a:solidFill>
                <a:latin typeface="Open Sans"/>
              </a:rPr>
              <a:t> </a:t>
            </a:r>
            <a:r>
              <a:rPr lang="en-US" sz="2700" b="0" kern="0" spc="-10" dirty="0">
                <a:solidFill>
                  <a:srgbClr val="C00000"/>
                </a:solidFill>
                <a:latin typeface="Open Sans"/>
              </a:rPr>
              <a:t>Corrupt</a:t>
            </a:r>
            <a:r>
              <a:rPr lang="en-US" sz="2700" b="0" kern="0" spc="5" dirty="0">
                <a:solidFill>
                  <a:srgbClr val="C00000"/>
                </a:solidFill>
                <a:latin typeface="Open Sans"/>
              </a:rPr>
              <a:t> </a:t>
            </a:r>
            <a:r>
              <a:rPr lang="en-US" sz="2700" b="0" kern="0" spc="-10" dirty="0">
                <a:solidFill>
                  <a:srgbClr val="C00000"/>
                </a:solidFill>
                <a:latin typeface="Open Sans"/>
              </a:rPr>
              <a:t>Practices</a:t>
            </a:r>
            <a:r>
              <a:rPr lang="en-US" sz="2700" b="0" kern="0" spc="-15" dirty="0">
                <a:solidFill>
                  <a:srgbClr val="C00000"/>
                </a:solidFill>
                <a:latin typeface="Open Sans"/>
              </a:rPr>
              <a:t> Act</a:t>
            </a:r>
            <a:br>
              <a:rPr lang="en-US" sz="2400" b="0" dirty="0">
                <a:solidFill>
                  <a:srgbClr val="C00000"/>
                </a:solidFill>
                <a:latin typeface="Open Sans"/>
              </a:rPr>
            </a:br>
            <a:r>
              <a:rPr lang="en-US" sz="2200" b="0" i="1" dirty="0">
                <a:solidFill>
                  <a:srgbClr val="C00000"/>
                </a:solidFill>
                <a:latin typeface="Open Sans"/>
              </a:rPr>
              <a:t>How to Report a Concern</a:t>
            </a:r>
          </a:p>
        </p:txBody>
      </p:sp>
      <p:sp>
        <p:nvSpPr>
          <p:cNvPr id="16" name="object 43">
            <a:extLst>
              <a:ext uri="{FF2B5EF4-FFF2-40B4-BE49-F238E27FC236}">
                <a16:creationId xmlns:a16="http://schemas.microsoft.com/office/drawing/2014/main" id="{99720290-C270-4C71-BD24-E8DA95F3B3C6}"/>
              </a:ext>
            </a:extLst>
          </p:cNvPr>
          <p:cNvSpPr txBox="1">
            <a:spLocks noGrp="1"/>
          </p:cNvSpPr>
          <p:nvPr>
            <p:ph type="ftr" sz="quarter" idx="5"/>
          </p:nvPr>
        </p:nvSpPr>
        <p:spPr>
          <a:xfrm>
            <a:off x="3724402" y="6463817"/>
            <a:ext cx="1649095" cy="224790"/>
          </a:xfrm>
          <a:prstGeom prst="rect">
            <a:avLst/>
          </a:prstGeom>
        </p:spPr>
        <p:txBody>
          <a:bodyPr vert="horz" wrap="square" lIns="0" tIns="0" rIns="0" bIns="0" rtlCol="0">
            <a:spAutoFit/>
          </a:bodyPr>
          <a:lstStyle/>
          <a:p>
            <a:pPr marL="12700">
              <a:lnSpc>
                <a:spcPts val="1650"/>
              </a:lnSpc>
            </a:pPr>
            <a:r>
              <a:rPr dirty="0"/>
              <a:t>C</a:t>
            </a:r>
            <a:r>
              <a:rPr spc="95" dirty="0"/>
              <a:t> </a:t>
            </a:r>
            <a:r>
              <a:rPr dirty="0"/>
              <a:t>O</a:t>
            </a:r>
            <a:r>
              <a:rPr spc="100" dirty="0"/>
              <a:t> </a:t>
            </a:r>
            <a:r>
              <a:rPr dirty="0"/>
              <a:t>R</a:t>
            </a:r>
            <a:r>
              <a:rPr spc="95" dirty="0"/>
              <a:t> </a:t>
            </a:r>
            <a:r>
              <a:rPr dirty="0"/>
              <a:t>P</a:t>
            </a:r>
            <a:r>
              <a:rPr spc="100" dirty="0"/>
              <a:t> </a:t>
            </a:r>
            <a:r>
              <a:rPr dirty="0"/>
              <a:t>O</a:t>
            </a:r>
            <a:r>
              <a:rPr spc="100" dirty="0"/>
              <a:t> </a:t>
            </a:r>
            <a:r>
              <a:rPr dirty="0"/>
              <a:t>R</a:t>
            </a:r>
            <a:r>
              <a:rPr spc="95" dirty="0"/>
              <a:t> </a:t>
            </a:r>
            <a:r>
              <a:rPr dirty="0"/>
              <a:t>A T</a:t>
            </a:r>
            <a:r>
              <a:rPr spc="95" dirty="0"/>
              <a:t> </a:t>
            </a:r>
            <a:r>
              <a:rPr dirty="0"/>
              <a:t>E</a:t>
            </a:r>
          </a:p>
        </p:txBody>
      </p:sp>
    </p:spTree>
    <p:extLst>
      <p:ext uri="{BB962C8B-B14F-4D97-AF65-F5344CB8AC3E}">
        <p14:creationId xmlns:p14="http://schemas.microsoft.com/office/powerpoint/2010/main" val="3361850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4441" y="1656561"/>
            <a:ext cx="6386195" cy="331470"/>
          </a:xfrm>
          <a:prstGeom prst="rect">
            <a:avLst/>
          </a:prstGeom>
        </p:spPr>
        <p:txBody>
          <a:bodyPr vert="horz" wrap="square" lIns="0" tIns="13335" rIns="0" bIns="0" rtlCol="0">
            <a:spAutoFit/>
          </a:bodyPr>
          <a:lstStyle/>
          <a:p>
            <a:pPr marL="12700">
              <a:lnSpc>
                <a:spcPct val="100000"/>
              </a:lnSpc>
              <a:spcBef>
                <a:spcPts val="105"/>
              </a:spcBef>
            </a:pPr>
            <a:r>
              <a:rPr sz="2000" spc="-5" dirty="0">
                <a:solidFill>
                  <a:srgbClr val="C00000"/>
                </a:solidFill>
                <a:latin typeface="Open Sans"/>
                <a:cs typeface="Cambria"/>
              </a:rPr>
              <a:t>Now</a:t>
            </a:r>
            <a:r>
              <a:rPr sz="2000" spc="-10" dirty="0">
                <a:solidFill>
                  <a:srgbClr val="C00000"/>
                </a:solidFill>
                <a:latin typeface="Open Sans"/>
                <a:cs typeface="Cambria"/>
              </a:rPr>
              <a:t> </a:t>
            </a:r>
            <a:r>
              <a:rPr sz="2000" spc="-5" dirty="0">
                <a:solidFill>
                  <a:srgbClr val="C00000"/>
                </a:solidFill>
                <a:latin typeface="Open Sans"/>
                <a:cs typeface="Cambria"/>
              </a:rPr>
              <a:t>that</a:t>
            </a:r>
            <a:r>
              <a:rPr sz="2000" spc="-20" dirty="0">
                <a:solidFill>
                  <a:srgbClr val="C00000"/>
                </a:solidFill>
                <a:latin typeface="Open Sans"/>
                <a:cs typeface="Cambria"/>
              </a:rPr>
              <a:t> </a:t>
            </a:r>
            <a:r>
              <a:rPr sz="2000" dirty="0">
                <a:solidFill>
                  <a:srgbClr val="C00000"/>
                </a:solidFill>
                <a:latin typeface="Open Sans"/>
                <a:cs typeface="Cambria"/>
              </a:rPr>
              <a:t>you have</a:t>
            </a:r>
            <a:r>
              <a:rPr sz="2000" spc="-15" dirty="0">
                <a:solidFill>
                  <a:srgbClr val="C00000"/>
                </a:solidFill>
                <a:latin typeface="Open Sans"/>
                <a:cs typeface="Cambria"/>
              </a:rPr>
              <a:t> </a:t>
            </a:r>
            <a:r>
              <a:rPr sz="2000" spc="-5" dirty="0">
                <a:solidFill>
                  <a:srgbClr val="C00000"/>
                </a:solidFill>
                <a:latin typeface="Open Sans"/>
                <a:cs typeface="Cambria"/>
              </a:rPr>
              <a:t>completed</a:t>
            </a:r>
            <a:r>
              <a:rPr sz="2000" spc="-25" dirty="0">
                <a:solidFill>
                  <a:srgbClr val="C00000"/>
                </a:solidFill>
                <a:latin typeface="Open Sans"/>
                <a:cs typeface="Cambria"/>
              </a:rPr>
              <a:t> </a:t>
            </a:r>
            <a:r>
              <a:rPr sz="2000" dirty="0">
                <a:solidFill>
                  <a:srgbClr val="C00000"/>
                </a:solidFill>
                <a:latin typeface="Open Sans"/>
                <a:cs typeface="Cambria"/>
              </a:rPr>
              <a:t>this</a:t>
            </a:r>
            <a:r>
              <a:rPr sz="2000" spc="-40" dirty="0">
                <a:solidFill>
                  <a:srgbClr val="C00000"/>
                </a:solidFill>
                <a:latin typeface="Open Sans"/>
                <a:cs typeface="Cambria"/>
              </a:rPr>
              <a:t> </a:t>
            </a:r>
            <a:r>
              <a:rPr sz="2000" spc="-5" dirty="0">
                <a:solidFill>
                  <a:srgbClr val="C00000"/>
                </a:solidFill>
                <a:latin typeface="Open Sans"/>
                <a:cs typeface="Cambria"/>
              </a:rPr>
              <a:t>training,</a:t>
            </a:r>
            <a:r>
              <a:rPr sz="2000" spc="-40" dirty="0">
                <a:solidFill>
                  <a:srgbClr val="C00000"/>
                </a:solidFill>
                <a:latin typeface="Open Sans"/>
                <a:cs typeface="Cambria"/>
              </a:rPr>
              <a:t> </a:t>
            </a:r>
            <a:r>
              <a:rPr sz="2000" dirty="0">
                <a:solidFill>
                  <a:srgbClr val="C00000"/>
                </a:solidFill>
                <a:latin typeface="Open Sans"/>
                <a:cs typeface="Cambria"/>
              </a:rPr>
              <a:t>remember:</a:t>
            </a:r>
            <a:endParaRPr sz="2000" dirty="0">
              <a:latin typeface="Open Sans"/>
              <a:cs typeface="Cambria"/>
            </a:endParaRPr>
          </a:p>
        </p:txBody>
      </p:sp>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12700">
              <a:lnSpc>
                <a:spcPts val="1650"/>
              </a:lnSpc>
            </a:pPr>
            <a:r>
              <a:rPr dirty="0"/>
              <a:t>C</a:t>
            </a:r>
            <a:r>
              <a:rPr spc="95" dirty="0"/>
              <a:t> </a:t>
            </a:r>
            <a:r>
              <a:rPr dirty="0"/>
              <a:t>O</a:t>
            </a:r>
            <a:r>
              <a:rPr spc="100" dirty="0"/>
              <a:t> </a:t>
            </a:r>
            <a:r>
              <a:rPr dirty="0"/>
              <a:t>R</a:t>
            </a:r>
            <a:r>
              <a:rPr spc="95" dirty="0"/>
              <a:t> </a:t>
            </a:r>
            <a:r>
              <a:rPr dirty="0"/>
              <a:t>P</a:t>
            </a:r>
            <a:r>
              <a:rPr spc="100" dirty="0"/>
              <a:t> </a:t>
            </a:r>
            <a:r>
              <a:rPr dirty="0"/>
              <a:t>O</a:t>
            </a:r>
            <a:r>
              <a:rPr spc="100" dirty="0"/>
              <a:t> </a:t>
            </a:r>
            <a:r>
              <a:rPr dirty="0"/>
              <a:t>R</a:t>
            </a:r>
            <a:r>
              <a:rPr spc="95" dirty="0"/>
              <a:t> </a:t>
            </a:r>
            <a:r>
              <a:rPr dirty="0"/>
              <a:t>A T</a:t>
            </a:r>
            <a:r>
              <a:rPr spc="95" dirty="0"/>
              <a:t> </a:t>
            </a:r>
            <a:r>
              <a:rPr dirty="0"/>
              <a:t>E</a:t>
            </a:r>
          </a:p>
        </p:txBody>
      </p:sp>
      <p:sp>
        <p:nvSpPr>
          <p:cNvPr id="11" name="object 11"/>
          <p:cNvSpPr txBox="1"/>
          <p:nvPr/>
        </p:nvSpPr>
        <p:spPr>
          <a:xfrm>
            <a:off x="529844" y="6493684"/>
            <a:ext cx="1258570" cy="167640"/>
          </a:xfrm>
          <a:prstGeom prst="rect">
            <a:avLst/>
          </a:prstGeom>
        </p:spPr>
        <p:txBody>
          <a:bodyPr vert="horz" wrap="square" lIns="0" tIns="0" rIns="0" bIns="0" rtlCol="0">
            <a:spAutoFit/>
          </a:bodyPr>
          <a:lstStyle/>
          <a:p>
            <a:pPr marL="12700">
              <a:lnSpc>
                <a:spcPct val="100000"/>
              </a:lnSpc>
            </a:pPr>
            <a:r>
              <a:rPr sz="1000" dirty="0">
                <a:solidFill>
                  <a:srgbClr val="7E7E7E"/>
                </a:solidFill>
                <a:latin typeface="Arial"/>
                <a:cs typeface="Arial"/>
              </a:rPr>
              <a:t>MTS</a:t>
            </a:r>
            <a:r>
              <a:rPr sz="1000" spc="-55" dirty="0">
                <a:solidFill>
                  <a:srgbClr val="7E7E7E"/>
                </a:solidFill>
                <a:latin typeface="Arial"/>
                <a:cs typeface="Arial"/>
              </a:rPr>
              <a:t> </a:t>
            </a:r>
            <a:r>
              <a:rPr sz="1000" spc="-5" dirty="0">
                <a:solidFill>
                  <a:srgbClr val="7E7E7E"/>
                </a:solidFill>
                <a:latin typeface="Arial"/>
                <a:cs typeface="Arial"/>
              </a:rPr>
              <a:t>CONFIDENTIAL</a:t>
            </a:r>
            <a:endParaRPr sz="1000">
              <a:latin typeface="Arial"/>
              <a:cs typeface="Arial"/>
            </a:endParaRPr>
          </a:p>
        </p:txBody>
      </p:sp>
      <p:sp>
        <p:nvSpPr>
          <p:cNvPr id="9" name="object 9"/>
          <p:cNvSpPr txBox="1">
            <a:spLocks noGrp="1"/>
          </p:cNvSpPr>
          <p:nvPr>
            <p:ph type="title"/>
          </p:nvPr>
        </p:nvSpPr>
        <p:spPr>
          <a:xfrm>
            <a:off x="434441" y="169393"/>
            <a:ext cx="6575959" cy="689932"/>
          </a:xfrm>
          <a:prstGeom prst="rect">
            <a:avLst/>
          </a:prstGeom>
        </p:spPr>
        <p:txBody>
          <a:bodyPr vert="horz" wrap="square" lIns="0" tIns="12700" rIns="0" bIns="0" rtlCol="0">
            <a:spAutoFit/>
          </a:bodyPr>
          <a:lstStyle/>
          <a:p>
            <a:pPr marL="12700">
              <a:lnSpc>
                <a:spcPct val="100000"/>
              </a:lnSpc>
              <a:spcBef>
                <a:spcPts val="100"/>
              </a:spcBef>
            </a:pPr>
            <a:r>
              <a:rPr lang="en-US" b="0" kern="0" spc="-5" dirty="0">
                <a:solidFill>
                  <a:srgbClr val="C00000"/>
                </a:solidFill>
                <a:latin typeface="Open Sans"/>
              </a:rPr>
              <a:t>The</a:t>
            </a:r>
            <a:r>
              <a:rPr lang="en-US" b="0" kern="0" spc="-15" dirty="0">
                <a:solidFill>
                  <a:srgbClr val="C00000"/>
                </a:solidFill>
                <a:latin typeface="Open Sans"/>
              </a:rPr>
              <a:t> </a:t>
            </a:r>
            <a:r>
              <a:rPr lang="en-US" b="0" kern="0" spc="-25" dirty="0">
                <a:solidFill>
                  <a:srgbClr val="C00000"/>
                </a:solidFill>
                <a:latin typeface="Open Sans"/>
              </a:rPr>
              <a:t>Foreign</a:t>
            </a:r>
            <a:r>
              <a:rPr lang="en-US" b="0" kern="0" spc="-5" dirty="0">
                <a:solidFill>
                  <a:srgbClr val="C00000"/>
                </a:solidFill>
                <a:latin typeface="Open Sans"/>
              </a:rPr>
              <a:t> </a:t>
            </a:r>
            <a:r>
              <a:rPr lang="en-US" b="0" kern="0" spc="-10" dirty="0">
                <a:solidFill>
                  <a:srgbClr val="C00000"/>
                </a:solidFill>
                <a:latin typeface="Open Sans"/>
              </a:rPr>
              <a:t>Corrupt</a:t>
            </a:r>
            <a:r>
              <a:rPr lang="en-US" b="0" kern="0" spc="5" dirty="0">
                <a:solidFill>
                  <a:srgbClr val="C00000"/>
                </a:solidFill>
                <a:latin typeface="Open Sans"/>
              </a:rPr>
              <a:t> </a:t>
            </a:r>
            <a:r>
              <a:rPr lang="en-US" b="0" kern="0" spc="-10" dirty="0">
                <a:solidFill>
                  <a:srgbClr val="C00000"/>
                </a:solidFill>
                <a:latin typeface="Open Sans"/>
              </a:rPr>
              <a:t>Practices</a:t>
            </a:r>
            <a:r>
              <a:rPr lang="en-US" b="0" kern="0" spc="-15" dirty="0">
                <a:solidFill>
                  <a:srgbClr val="C00000"/>
                </a:solidFill>
                <a:latin typeface="Open Sans"/>
              </a:rPr>
              <a:t> Act</a:t>
            </a:r>
            <a:br>
              <a:rPr lang="en-US" b="0" spc="-55" dirty="0">
                <a:solidFill>
                  <a:srgbClr val="C00000"/>
                </a:solidFill>
                <a:latin typeface="Open Sans"/>
              </a:rPr>
            </a:br>
            <a:r>
              <a:rPr lang="en-US" sz="2000" b="0" i="1" spc="-55" dirty="0">
                <a:solidFill>
                  <a:srgbClr val="C00000"/>
                </a:solidFill>
                <a:latin typeface="Open Sans"/>
              </a:rPr>
              <a:t>Summary</a:t>
            </a:r>
            <a:endParaRPr sz="2000" b="0" i="1" dirty="0">
              <a:solidFill>
                <a:srgbClr val="C00000"/>
              </a:solidFill>
              <a:latin typeface="Open Sans"/>
            </a:endParaRPr>
          </a:p>
        </p:txBody>
      </p:sp>
      <p:sp>
        <p:nvSpPr>
          <p:cNvPr id="13" name="object 15">
            <a:extLst>
              <a:ext uri="{FF2B5EF4-FFF2-40B4-BE49-F238E27FC236}">
                <a16:creationId xmlns:a16="http://schemas.microsoft.com/office/drawing/2014/main" id="{56379C46-298A-460E-8F76-CC08F88628A6}"/>
              </a:ext>
            </a:extLst>
          </p:cNvPr>
          <p:cNvSpPr txBox="1"/>
          <p:nvPr/>
        </p:nvSpPr>
        <p:spPr>
          <a:xfrm>
            <a:off x="439578" y="2362200"/>
            <a:ext cx="7926705" cy="2568011"/>
          </a:xfrm>
          <a:prstGeom prst="rect">
            <a:avLst/>
          </a:prstGeom>
        </p:spPr>
        <p:txBody>
          <a:bodyPr vert="horz" wrap="square" lIns="0" tIns="13335" rIns="0" bIns="0" rtlCol="0">
            <a:spAutoFit/>
          </a:bodyPr>
          <a:lstStyle/>
          <a:p>
            <a:pPr marL="297815" marR="5080" indent="-285750">
              <a:lnSpc>
                <a:spcPct val="100000"/>
              </a:lnSpc>
              <a:spcBef>
                <a:spcPts val="600"/>
              </a:spcBef>
              <a:spcAft>
                <a:spcPts val="600"/>
              </a:spcAft>
              <a:buClr>
                <a:srgbClr val="CC1543"/>
              </a:buClr>
              <a:buFont typeface="Wingdings" panose="05000000000000000000" pitchFamily="2" charset="2"/>
              <a:buChar char="ü"/>
              <a:tabLst>
                <a:tab pos="354965" algn="l"/>
                <a:tab pos="355600" algn="l"/>
              </a:tabLst>
            </a:pPr>
            <a:r>
              <a:rPr lang="en-US" spc="-5" dirty="0">
                <a:latin typeface="Open Sans"/>
                <a:cs typeface="Cambria"/>
              </a:rPr>
              <a:t>Do</a:t>
            </a:r>
            <a:r>
              <a:rPr lang="en-US" dirty="0">
                <a:latin typeface="Open Sans"/>
                <a:cs typeface="Cambria"/>
              </a:rPr>
              <a:t> </a:t>
            </a:r>
            <a:r>
              <a:rPr lang="en-US" spc="-10" dirty="0">
                <a:latin typeface="Open Sans"/>
                <a:cs typeface="Cambria"/>
              </a:rPr>
              <a:t>not</a:t>
            </a:r>
            <a:r>
              <a:rPr lang="en-US" spc="10" dirty="0">
                <a:latin typeface="Open Sans"/>
                <a:cs typeface="Cambria"/>
              </a:rPr>
              <a:t> </a:t>
            </a:r>
            <a:r>
              <a:rPr lang="en-US" spc="-5" dirty="0">
                <a:latin typeface="Open Sans"/>
                <a:cs typeface="Cambria"/>
              </a:rPr>
              <a:t>bribe</a:t>
            </a:r>
            <a:r>
              <a:rPr lang="en-US" spc="15" dirty="0">
                <a:latin typeface="Open Sans"/>
                <a:cs typeface="Cambria"/>
              </a:rPr>
              <a:t> </a:t>
            </a:r>
            <a:r>
              <a:rPr lang="en-US" spc="-5" dirty="0">
                <a:latin typeface="Open Sans"/>
                <a:cs typeface="Cambria"/>
              </a:rPr>
              <a:t>directly</a:t>
            </a:r>
            <a:r>
              <a:rPr lang="en-US" spc="5" dirty="0">
                <a:latin typeface="Open Sans"/>
                <a:cs typeface="Cambria"/>
              </a:rPr>
              <a:t> </a:t>
            </a:r>
            <a:r>
              <a:rPr lang="en-US" spc="-5" dirty="0">
                <a:latin typeface="Open Sans"/>
                <a:cs typeface="Cambria"/>
              </a:rPr>
              <a:t>or indirectly</a:t>
            </a:r>
            <a:r>
              <a:rPr lang="en-US" spc="5" dirty="0">
                <a:latin typeface="Open Sans"/>
                <a:cs typeface="Cambria"/>
              </a:rPr>
              <a:t> </a:t>
            </a:r>
            <a:r>
              <a:rPr lang="en-US" spc="-5" dirty="0">
                <a:latin typeface="Open Sans"/>
                <a:cs typeface="Cambria"/>
              </a:rPr>
              <a:t>to</a:t>
            </a:r>
            <a:r>
              <a:rPr lang="en-US" dirty="0">
                <a:latin typeface="Open Sans"/>
                <a:cs typeface="Cambria"/>
              </a:rPr>
              <a:t> </a:t>
            </a:r>
            <a:r>
              <a:rPr lang="en-US" spc="-5" dirty="0">
                <a:latin typeface="Open Sans"/>
                <a:cs typeface="Cambria"/>
              </a:rPr>
              <a:t>a government official</a:t>
            </a:r>
            <a:r>
              <a:rPr lang="en-US" spc="30" dirty="0">
                <a:latin typeface="Open Sans"/>
                <a:cs typeface="Cambria"/>
              </a:rPr>
              <a:t> </a:t>
            </a:r>
            <a:r>
              <a:rPr lang="en-US" spc="-5" dirty="0">
                <a:latin typeface="Open Sans"/>
                <a:cs typeface="Cambria"/>
              </a:rPr>
              <a:t>for </a:t>
            </a:r>
            <a:r>
              <a:rPr lang="en-US" spc="-340" dirty="0">
                <a:latin typeface="Open Sans"/>
                <a:cs typeface="Cambria"/>
              </a:rPr>
              <a:t> </a:t>
            </a:r>
            <a:r>
              <a:rPr lang="en-US" spc="-5" dirty="0">
                <a:latin typeface="Open Sans"/>
                <a:cs typeface="Cambria"/>
              </a:rPr>
              <a:t>an improper</a:t>
            </a:r>
            <a:r>
              <a:rPr lang="en-US" spc="5" dirty="0">
                <a:latin typeface="Open Sans"/>
                <a:cs typeface="Cambria"/>
              </a:rPr>
              <a:t> </a:t>
            </a:r>
            <a:r>
              <a:rPr lang="en-US" spc="-5" dirty="0">
                <a:latin typeface="Open Sans"/>
                <a:cs typeface="Cambria"/>
              </a:rPr>
              <a:t>purpose</a:t>
            </a:r>
            <a:endParaRPr lang="en-US" dirty="0">
              <a:latin typeface="Open Sans"/>
              <a:cs typeface="Cambria"/>
            </a:endParaRPr>
          </a:p>
          <a:p>
            <a:pPr marL="297815" marR="5080" indent="-285750">
              <a:lnSpc>
                <a:spcPct val="100000"/>
              </a:lnSpc>
              <a:spcBef>
                <a:spcPts val="600"/>
              </a:spcBef>
              <a:spcAft>
                <a:spcPts val="600"/>
              </a:spcAft>
              <a:buClr>
                <a:srgbClr val="CC1543"/>
              </a:buClr>
              <a:buFont typeface="Wingdings" panose="05000000000000000000" pitchFamily="2" charset="2"/>
              <a:buChar char="ü"/>
              <a:tabLst>
                <a:tab pos="354965" algn="l"/>
                <a:tab pos="355600" algn="l"/>
              </a:tabLst>
            </a:pPr>
            <a:r>
              <a:rPr lang="en-US" spc="-5" dirty="0">
                <a:latin typeface="Open Sans"/>
                <a:cs typeface="Cambria"/>
              </a:rPr>
              <a:t>Keep accurate records</a:t>
            </a:r>
            <a:endParaRPr lang="en-US" dirty="0">
              <a:latin typeface="Open Sans"/>
              <a:cs typeface="Cambria"/>
            </a:endParaRPr>
          </a:p>
          <a:p>
            <a:pPr marL="297815" marR="5080" indent="-285750">
              <a:lnSpc>
                <a:spcPct val="100000"/>
              </a:lnSpc>
              <a:spcBef>
                <a:spcPts val="600"/>
              </a:spcBef>
              <a:spcAft>
                <a:spcPts val="600"/>
              </a:spcAft>
              <a:buClr>
                <a:srgbClr val="CC1543"/>
              </a:buClr>
              <a:buFont typeface="Wingdings" panose="05000000000000000000" pitchFamily="2" charset="2"/>
              <a:buChar char="ü"/>
              <a:tabLst>
                <a:tab pos="354965" algn="l"/>
                <a:tab pos="355600" algn="l"/>
              </a:tabLst>
            </a:pPr>
            <a:r>
              <a:rPr lang="en-US" spc="-5" dirty="0">
                <a:latin typeface="Open Sans"/>
                <a:cs typeface="Cambria"/>
              </a:rPr>
              <a:t>Ensure</a:t>
            </a:r>
            <a:r>
              <a:rPr lang="en-US" spc="10" dirty="0">
                <a:latin typeface="Open Sans"/>
                <a:cs typeface="Cambria"/>
              </a:rPr>
              <a:t> </a:t>
            </a:r>
            <a:r>
              <a:rPr lang="en-US" spc="-10" dirty="0">
                <a:latin typeface="Open Sans"/>
                <a:cs typeface="Cambria"/>
              </a:rPr>
              <a:t>due</a:t>
            </a:r>
            <a:r>
              <a:rPr lang="en-US" spc="15" dirty="0">
                <a:latin typeface="Open Sans"/>
                <a:cs typeface="Cambria"/>
              </a:rPr>
              <a:t> </a:t>
            </a:r>
            <a:r>
              <a:rPr lang="en-US" spc="-10" dirty="0">
                <a:latin typeface="Open Sans"/>
                <a:cs typeface="Cambria"/>
              </a:rPr>
              <a:t>diligence</a:t>
            </a:r>
            <a:r>
              <a:rPr lang="en-US" spc="20" dirty="0">
                <a:latin typeface="Open Sans"/>
                <a:cs typeface="Cambria"/>
              </a:rPr>
              <a:t> </a:t>
            </a:r>
            <a:r>
              <a:rPr lang="en-US" spc="-10" dirty="0">
                <a:latin typeface="Open Sans"/>
                <a:cs typeface="Cambria"/>
              </a:rPr>
              <a:t>has</a:t>
            </a:r>
            <a:r>
              <a:rPr lang="en-US" spc="20" dirty="0">
                <a:latin typeface="Open Sans"/>
                <a:cs typeface="Cambria"/>
              </a:rPr>
              <a:t> </a:t>
            </a:r>
            <a:r>
              <a:rPr lang="en-US" spc="-10" dirty="0">
                <a:latin typeface="Open Sans"/>
                <a:cs typeface="Cambria"/>
              </a:rPr>
              <a:t>happened</a:t>
            </a:r>
            <a:r>
              <a:rPr lang="en-US" spc="10" dirty="0">
                <a:latin typeface="Open Sans"/>
                <a:cs typeface="Cambria"/>
              </a:rPr>
              <a:t> </a:t>
            </a:r>
            <a:r>
              <a:rPr lang="en-US" spc="-5" dirty="0">
                <a:latin typeface="Open Sans"/>
                <a:cs typeface="Cambria"/>
              </a:rPr>
              <a:t>before</a:t>
            </a:r>
            <a:r>
              <a:rPr lang="en-US" spc="5" dirty="0">
                <a:latin typeface="Open Sans"/>
                <a:cs typeface="Cambria"/>
              </a:rPr>
              <a:t> </a:t>
            </a:r>
            <a:r>
              <a:rPr lang="en-US" spc="-5" dirty="0">
                <a:latin typeface="Open Sans"/>
                <a:cs typeface="Cambria"/>
              </a:rPr>
              <a:t>entering </a:t>
            </a:r>
            <a:r>
              <a:rPr lang="en-US" spc="-10" dirty="0">
                <a:latin typeface="Open Sans"/>
                <a:cs typeface="Cambria"/>
              </a:rPr>
              <a:t>business with a new third party</a:t>
            </a:r>
            <a:endParaRPr lang="en-US" dirty="0">
              <a:latin typeface="Open Sans"/>
              <a:cs typeface="Cambria"/>
            </a:endParaRPr>
          </a:p>
          <a:p>
            <a:pPr marL="297815" marR="5080" indent="-285750">
              <a:lnSpc>
                <a:spcPct val="100000"/>
              </a:lnSpc>
              <a:spcBef>
                <a:spcPts val="600"/>
              </a:spcBef>
              <a:spcAft>
                <a:spcPts val="600"/>
              </a:spcAft>
              <a:buClr>
                <a:srgbClr val="CC1543"/>
              </a:buClr>
              <a:buFont typeface="Wingdings" panose="05000000000000000000" pitchFamily="2" charset="2"/>
              <a:buChar char="ü"/>
              <a:tabLst>
                <a:tab pos="354965" algn="l"/>
                <a:tab pos="355600" algn="l"/>
              </a:tabLst>
            </a:pPr>
            <a:r>
              <a:rPr lang="en-US" spc="-5" dirty="0">
                <a:latin typeface="Open Sans"/>
                <a:cs typeface="Cambria"/>
              </a:rPr>
              <a:t>Reach</a:t>
            </a:r>
            <a:r>
              <a:rPr lang="en-US" spc="5" dirty="0">
                <a:latin typeface="Open Sans"/>
                <a:cs typeface="Cambria"/>
              </a:rPr>
              <a:t> </a:t>
            </a:r>
            <a:r>
              <a:rPr lang="en-US" spc="-10" dirty="0">
                <a:latin typeface="Open Sans"/>
                <a:cs typeface="Cambria"/>
              </a:rPr>
              <a:t>out</a:t>
            </a:r>
            <a:r>
              <a:rPr lang="en-US" spc="-5" dirty="0">
                <a:latin typeface="Open Sans"/>
                <a:cs typeface="Cambria"/>
              </a:rPr>
              <a:t> to</a:t>
            </a:r>
            <a:r>
              <a:rPr lang="en-US" spc="5" dirty="0">
                <a:latin typeface="Open Sans"/>
                <a:cs typeface="Cambria"/>
              </a:rPr>
              <a:t> </a:t>
            </a:r>
            <a:r>
              <a:rPr lang="en-US" spc="-10" dirty="0">
                <a:latin typeface="Open Sans"/>
                <a:cs typeface="Cambria"/>
              </a:rPr>
              <a:t>the Office of Risk and Compliance with</a:t>
            </a:r>
            <a:r>
              <a:rPr lang="en-US" spc="10" dirty="0">
                <a:latin typeface="Open Sans"/>
                <a:cs typeface="Cambria"/>
              </a:rPr>
              <a:t> </a:t>
            </a:r>
            <a:r>
              <a:rPr lang="en-US" spc="-5" dirty="0">
                <a:latin typeface="Open Sans"/>
                <a:cs typeface="Cambria"/>
              </a:rPr>
              <a:t>questions</a:t>
            </a:r>
            <a:endParaRPr lang="en-US" dirty="0">
              <a:latin typeface="Open Sans"/>
              <a:cs typeface="Cambria"/>
            </a:endParaRPr>
          </a:p>
          <a:p>
            <a:pPr marL="297815" marR="5080" indent="-285750">
              <a:lnSpc>
                <a:spcPct val="100000"/>
              </a:lnSpc>
              <a:spcBef>
                <a:spcPts val="600"/>
              </a:spcBef>
              <a:spcAft>
                <a:spcPts val="600"/>
              </a:spcAft>
              <a:buClr>
                <a:srgbClr val="CC1543"/>
              </a:buClr>
              <a:buFont typeface="Wingdings" panose="05000000000000000000" pitchFamily="2" charset="2"/>
              <a:buChar char="ü"/>
              <a:tabLst>
                <a:tab pos="354965" algn="l"/>
                <a:tab pos="355600" algn="l"/>
              </a:tabLst>
            </a:pPr>
            <a:r>
              <a:rPr lang="en-US" spc="-5" dirty="0">
                <a:latin typeface="Open Sans"/>
                <a:cs typeface="Cambria"/>
              </a:rPr>
              <a:t>Report</a:t>
            </a:r>
            <a:r>
              <a:rPr lang="en-US" spc="-45" dirty="0">
                <a:latin typeface="Open Sans"/>
                <a:cs typeface="Cambria"/>
              </a:rPr>
              <a:t> </a:t>
            </a:r>
            <a:r>
              <a:rPr lang="en-US" spc="-5" dirty="0">
                <a:latin typeface="Open Sans"/>
                <a:cs typeface="Cambria"/>
              </a:rPr>
              <a:t>concerns</a:t>
            </a:r>
            <a:r>
              <a:rPr spc="-5" dirty="0">
                <a:solidFill>
                  <a:srgbClr val="FFFFFF"/>
                </a:solidFill>
                <a:latin typeface="Open Sans"/>
                <a:cs typeface="Cambria"/>
              </a:rPr>
              <a:t>.</a:t>
            </a:r>
            <a:endParaRPr dirty="0">
              <a:latin typeface="Open Sans"/>
              <a:cs typeface="Cambr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5518" y="363629"/>
            <a:ext cx="2357755" cy="382156"/>
          </a:xfrm>
          <a:prstGeom prst="rect">
            <a:avLst/>
          </a:prstGeom>
        </p:spPr>
        <p:txBody>
          <a:bodyPr vert="horz" wrap="square" lIns="0" tIns="12700" rIns="0" bIns="0" rtlCol="0">
            <a:spAutoFit/>
          </a:bodyPr>
          <a:lstStyle/>
          <a:p>
            <a:pPr marL="12700">
              <a:lnSpc>
                <a:spcPct val="100000"/>
              </a:lnSpc>
              <a:spcBef>
                <a:spcPts val="100"/>
              </a:spcBef>
            </a:pPr>
            <a:r>
              <a:rPr b="0" spc="-5" dirty="0">
                <a:solidFill>
                  <a:srgbClr val="C00000"/>
                </a:solidFill>
                <a:latin typeface="Open Sans"/>
              </a:rPr>
              <a:t>Training</a:t>
            </a:r>
            <a:r>
              <a:rPr b="0" spc="-55" dirty="0">
                <a:solidFill>
                  <a:srgbClr val="C00000"/>
                </a:solidFill>
                <a:latin typeface="Open Sans"/>
              </a:rPr>
              <a:t> </a:t>
            </a:r>
            <a:r>
              <a:rPr b="0" spc="-5" dirty="0">
                <a:solidFill>
                  <a:srgbClr val="C00000"/>
                </a:solidFill>
                <a:latin typeface="Open Sans"/>
              </a:rPr>
              <a:t>Agenda</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650"/>
              </a:lnSpc>
            </a:pPr>
            <a:r>
              <a:rPr dirty="0"/>
              <a:t>C</a:t>
            </a:r>
            <a:r>
              <a:rPr spc="95" dirty="0"/>
              <a:t> </a:t>
            </a:r>
            <a:r>
              <a:rPr dirty="0"/>
              <a:t>O</a:t>
            </a:r>
            <a:r>
              <a:rPr spc="100" dirty="0"/>
              <a:t> </a:t>
            </a:r>
            <a:r>
              <a:rPr dirty="0"/>
              <a:t>R</a:t>
            </a:r>
            <a:r>
              <a:rPr spc="95" dirty="0"/>
              <a:t> </a:t>
            </a:r>
            <a:r>
              <a:rPr dirty="0"/>
              <a:t>P</a:t>
            </a:r>
            <a:r>
              <a:rPr spc="100" dirty="0"/>
              <a:t> </a:t>
            </a:r>
            <a:r>
              <a:rPr dirty="0"/>
              <a:t>O</a:t>
            </a:r>
            <a:r>
              <a:rPr spc="100" dirty="0"/>
              <a:t> </a:t>
            </a:r>
            <a:r>
              <a:rPr dirty="0"/>
              <a:t>R</a:t>
            </a:r>
            <a:r>
              <a:rPr spc="95" dirty="0"/>
              <a:t> </a:t>
            </a:r>
            <a:r>
              <a:rPr dirty="0"/>
              <a:t>A T</a:t>
            </a:r>
            <a:r>
              <a:rPr spc="95" dirty="0"/>
              <a:t> </a:t>
            </a:r>
            <a:r>
              <a:rPr dirty="0"/>
              <a:t>E</a:t>
            </a:r>
          </a:p>
        </p:txBody>
      </p:sp>
      <p:sp>
        <p:nvSpPr>
          <p:cNvPr id="7" name="object 7"/>
          <p:cNvSpPr txBox="1"/>
          <p:nvPr/>
        </p:nvSpPr>
        <p:spPr>
          <a:xfrm>
            <a:off x="529844" y="6493684"/>
            <a:ext cx="1258570" cy="167640"/>
          </a:xfrm>
          <a:prstGeom prst="rect">
            <a:avLst/>
          </a:prstGeom>
        </p:spPr>
        <p:txBody>
          <a:bodyPr vert="horz" wrap="square" lIns="0" tIns="0" rIns="0" bIns="0" rtlCol="0">
            <a:spAutoFit/>
          </a:bodyPr>
          <a:lstStyle/>
          <a:p>
            <a:pPr marL="12700">
              <a:lnSpc>
                <a:spcPct val="100000"/>
              </a:lnSpc>
            </a:pPr>
            <a:r>
              <a:rPr sz="1000" dirty="0">
                <a:solidFill>
                  <a:srgbClr val="7E7E7E"/>
                </a:solidFill>
                <a:latin typeface="Arial"/>
                <a:cs typeface="Arial"/>
              </a:rPr>
              <a:t>MTS</a:t>
            </a:r>
            <a:r>
              <a:rPr sz="1000" spc="-55" dirty="0">
                <a:solidFill>
                  <a:srgbClr val="7E7E7E"/>
                </a:solidFill>
                <a:latin typeface="Arial"/>
                <a:cs typeface="Arial"/>
              </a:rPr>
              <a:t> </a:t>
            </a:r>
            <a:r>
              <a:rPr sz="1000" spc="-5" dirty="0">
                <a:solidFill>
                  <a:srgbClr val="7E7E7E"/>
                </a:solidFill>
                <a:latin typeface="Arial"/>
                <a:cs typeface="Arial"/>
              </a:rPr>
              <a:t>CONFIDENTIAL</a:t>
            </a:r>
            <a:endParaRPr sz="1000">
              <a:latin typeface="Arial"/>
              <a:cs typeface="Arial"/>
            </a:endParaRPr>
          </a:p>
        </p:txBody>
      </p:sp>
      <p:sp>
        <p:nvSpPr>
          <p:cNvPr id="3" name="object 3"/>
          <p:cNvSpPr txBox="1"/>
          <p:nvPr/>
        </p:nvSpPr>
        <p:spPr>
          <a:xfrm>
            <a:off x="515518" y="1371041"/>
            <a:ext cx="7897495" cy="629018"/>
          </a:xfrm>
          <a:prstGeom prst="rect">
            <a:avLst/>
          </a:prstGeom>
        </p:spPr>
        <p:txBody>
          <a:bodyPr vert="horz" wrap="square" lIns="0" tIns="13335" rIns="0" bIns="0" rtlCol="0">
            <a:spAutoFit/>
          </a:bodyPr>
          <a:lstStyle/>
          <a:p>
            <a:pPr marL="12700">
              <a:lnSpc>
                <a:spcPct val="100000"/>
              </a:lnSpc>
              <a:spcBef>
                <a:spcPts val="105"/>
              </a:spcBef>
            </a:pPr>
            <a:r>
              <a:rPr sz="2000" spc="-5" dirty="0">
                <a:solidFill>
                  <a:srgbClr val="C00000"/>
                </a:solidFill>
                <a:latin typeface="Open Sans"/>
                <a:cs typeface="Cambria"/>
              </a:rPr>
              <a:t>After</a:t>
            </a:r>
            <a:r>
              <a:rPr sz="2000" spc="-10" dirty="0">
                <a:solidFill>
                  <a:srgbClr val="C00000"/>
                </a:solidFill>
                <a:latin typeface="Open Sans"/>
                <a:cs typeface="Cambria"/>
              </a:rPr>
              <a:t> </a:t>
            </a:r>
            <a:r>
              <a:rPr sz="2000" spc="-5" dirty="0">
                <a:solidFill>
                  <a:srgbClr val="C00000"/>
                </a:solidFill>
                <a:latin typeface="Open Sans"/>
                <a:cs typeface="Cambria"/>
              </a:rPr>
              <a:t>completing</a:t>
            </a:r>
            <a:r>
              <a:rPr sz="2000" spc="-35" dirty="0">
                <a:solidFill>
                  <a:srgbClr val="C00000"/>
                </a:solidFill>
                <a:latin typeface="Open Sans"/>
                <a:cs typeface="Cambria"/>
              </a:rPr>
              <a:t> </a:t>
            </a:r>
            <a:r>
              <a:rPr sz="2000" dirty="0">
                <a:solidFill>
                  <a:srgbClr val="C00000"/>
                </a:solidFill>
                <a:latin typeface="Open Sans"/>
                <a:cs typeface="Cambria"/>
              </a:rPr>
              <a:t>this</a:t>
            </a:r>
            <a:r>
              <a:rPr sz="2000" spc="-30" dirty="0">
                <a:solidFill>
                  <a:srgbClr val="C00000"/>
                </a:solidFill>
                <a:latin typeface="Open Sans"/>
                <a:cs typeface="Cambria"/>
              </a:rPr>
              <a:t> </a:t>
            </a:r>
            <a:r>
              <a:rPr sz="2000" spc="-5" dirty="0">
                <a:solidFill>
                  <a:srgbClr val="C00000"/>
                </a:solidFill>
                <a:latin typeface="Open Sans"/>
                <a:cs typeface="Cambria"/>
              </a:rPr>
              <a:t>training,</a:t>
            </a:r>
            <a:r>
              <a:rPr sz="2000" spc="-20" dirty="0">
                <a:solidFill>
                  <a:srgbClr val="C00000"/>
                </a:solidFill>
                <a:latin typeface="Open Sans"/>
                <a:cs typeface="Cambria"/>
              </a:rPr>
              <a:t> </a:t>
            </a:r>
            <a:r>
              <a:rPr sz="2000" dirty="0">
                <a:solidFill>
                  <a:srgbClr val="C00000"/>
                </a:solidFill>
                <a:latin typeface="Open Sans"/>
                <a:cs typeface="Cambria"/>
              </a:rPr>
              <a:t>you</a:t>
            </a:r>
            <a:r>
              <a:rPr sz="2000" spc="-10" dirty="0">
                <a:solidFill>
                  <a:srgbClr val="C00000"/>
                </a:solidFill>
                <a:latin typeface="Open Sans"/>
                <a:cs typeface="Cambria"/>
              </a:rPr>
              <a:t> </a:t>
            </a:r>
            <a:r>
              <a:rPr sz="2000" dirty="0">
                <a:solidFill>
                  <a:srgbClr val="C00000"/>
                </a:solidFill>
                <a:latin typeface="Open Sans"/>
                <a:cs typeface="Cambria"/>
              </a:rPr>
              <a:t>should</a:t>
            </a:r>
            <a:r>
              <a:rPr sz="2000" spc="-5" dirty="0">
                <a:solidFill>
                  <a:srgbClr val="C00000"/>
                </a:solidFill>
                <a:latin typeface="Open Sans"/>
                <a:cs typeface="Cambria"/>
              </a:rPr>
              <a:t> </a:t>
            </a:r>
            <a:r>
              <a:rPr sz="2000" dirty="0">
                <a:solidFill>
                  <a:srgbClr val="C00000"/>
                </a:solidFill>
                <a:latin typeface="Open Sans"/>
                <a:cs typeface="Cambria"/>
              </a:rPr>
              <a:t>have</a:t>
            </a:r>
            <a:r>
              <a:rPr sz="2000" spc="-10" dirty="0">
                <a:solidFill>
                  <a:srgbClr val="C00000"/>
                </a:solidFill>
                <a:latin typeface="Open Sans"/>
                <a:cs typeface="Cambria"/>
              </a:rPr>
              <a:t> </a:t>
            </a:r>
            <a:r>
              <a:rPr sz="2000" dirty="0">
                <a:solidFill>
                  <a:srgbClr val="C00000"/>
                </a:solidFill>
                <a:latin typeface="Open Sans"/>
                <a:cs typeface="Cambria"/>
              </a:rPr>
              <a:t>an</a:t>
            </a:r>
            <a:r>
              <a:rPr sz="2000" spc="15" dirty="0">
                <a:solidFill>
                  <a:srgbClr val="C00000"/>
                </a:solidFill>
                <a:latin typeface="Open Sans"/>
                <a:cs typeface="Cambria"/>
              </a:rPr>
              <a:t> </a:t>
            </a:r>
            <a:r>
              <a:rPr sz="2000" spc="-5" dirty="0">
                <a:solidFill>
                  <a:srgbClr val="C00000"/>
                </a:solidFill>
                <a:latin typeface="Open Sans"/>
                <a:cs typeface="Cambria"/>
              </a:rPr>
              <a:t>understanding</a:t>
            </a:r>
            <a:r>
              <a:rPr sz="2000" spc="-25" dirty="0">
                <a:solidFill>
                  <a:srgbClr val="C00000"/>
                </a:solidFill>
                <a:latin typeface="Open Sans"/>
                <a:cs typeface="Cambria"/>
              </a:rPr>
              <a:t> </a:t>
            </a:r>
            <a:r>
              <a:rPr sz="2000" spc="-5" dirty="0">
                <a:solidFill>
                  <a:srgbClr val="C00000"/>
                </a:solidFill>
                <a:latin typeface="Open Sans"/>
                <a:cs typeface="Cambria"/>
              </a:rPr>
              <a:t>of</a:t>
            </a:r>
            <a:endParaRPr sz="2000" dirty="0">
              <a:latin typeface="Open Sans"/>
              <a:cs typeface="Cambria"/>
            </a:endParaRPr>
          </a:p>
          <a:p>
            <a:pPr marL="12700">
              <a:lnSpc>
                <a:spcPct val="100000"/>
              </a:lnSpc>
            </a:pPr>
            <a:r>
              <a:rPr sz="2000" spc="-5" dirty="0">
                <a:solidFill>
                  <a:srgbClr val="C00000"/>
                </a:solidFill>
                <a:latin typeface="Open Sans"/>
                <a:cs typeface="Cambria"/>
              </a:rPr>
              <a:t>the</a:t>
            </a:r>
            <a:r>
              <a:rPr sz="2000" spc="-50" dirty="0">
                <a:solidFill>
                  <a:srgbClr val="C00000"/>
                </a:solidFill>
                <a:latin typeface="Open Sans"/>
                <a:cs typeface="Cambria"/>
              </a:rPr>
              <a:t> </a:t>
            </a:r>
            <a:r>
              <a:rPr sz="2000" spc="-5" dirty="0">
                <a:solidFill>
                  <a:srgbClr val="C00000"/>
                </a:solidFill>
                <a:latin typeface="Open Sans"/>
                <a:cs typeface="Cambria"/>
              </a:rPr>
              <a:t>following</a:t>
            </a:r>
            <a:r>
              <a:rPr sz="2000" spc="-15" dirty="0">
                <a:solidFill>
                  <a:srgbClr val="C00000"/>
                </a:solidFill>
                <a:latin typeface="Open Sans"/>
                <a:cs typeface="Cambria"/>
              </a:rPr>
              <a:t> </a:t>
            </a:r>
            <a:r>
              <a:rPr sz="2000" spc="-5" dirty="0">
                <a:solidFill>
                  <a:srgbClr val="C00000"/>
                </a:solidFill>
                <a:latin typeface="Open Sans"/>
                <a:cs typeface="Cambria"/>
              </a:rPr>
              <a:t>topics:</a:t>
            </a:r>
            <a:endParaRPr sz="2000" dirty="0">
              <a:latin typeface="Open Sans"/>
              <a:cs typeface="Cambria"/>
            </a:endParaRPr>
          </a:p>
        </p:txBody>
      </p:sp>
      <p:sp>
        <p:nvSpPr>
          <p:cNvPr id="4" name="object 4"/>
          <p:cNvSpPr txBox="1"/>
          <p:nvPr/>
        </p:nvSpPr>
        <p:spPr>
          <a:xfrm>
            <a:off x="6096000" y="2496570"/>
            <a:ext cx="2438145" cy="2962991"/>
          </a:xfrm>
          <a:prstGeom prst="rect">
            <a:avLst/>
          </a:prstGeom>
          <a:solidFill>
            <a:srgbClr val="7E7E7E"/>
          </a:solidFill>
        </p:spPr>
        <p:txBody>
          <a:bodyPr vert="horz" wrap="square" lIns="0" tIns="38735" rIns="0" bIns="0" rtlCol="0">
            <a:spAutoFit/>
          </a:bodyPr>
          <a:lstStyle/>
          <a:p>
            <a:pPr marL="1905" algn="ctr">
              <a:lnSpc>
                <a:spcPct val="100000"/>
              </a:lnSpc>
              <a:spcBef>
                <a:spcPts val="305"/>
              </a:spcBef>
            </a:pPr>
            <a:r>
              <a:rPr b="1" spc="-5" dirty="0">
                <a:solidFill>
                  <a:srgbClr val="FFFFFF"/>
                </a:solidFill>
                <a:latin typeface="Open Sans"/>
                <a:cs typeface="Cambria"/>
              </a:rPr>
              <a:t>OUR</a:t>
            </a:r>
            <a:endParaRPr dirty="0">
              <a:latin typeface="Open Sans"/>
              <a:cs typeface="Cambria"/>
            </a:endParaRPr>
          </a:p>
          <a:p>
            <a:pPr algn="ctr">
              <a:lnSpc>
                <a:spcPct val="100000"/>
              </a:lnSpc>
            </a:pPr>
            <a:r>
              <a:rPr b="1" spc="-10" dirty="0">
                <a:solidFill>
                  <a:srgbClr val="FFFFFF"/>
                </a:solidFill>
                <a:latin typeface="Open Sans"/>
                <a:cs typeface="Cambria"/>
              </a:rPr>
              <a:t>COMMITMENT</a:t>
            </a:r>
            <a:endParaRPr dirty="0">
              <a:latin typeface="Open Sans"/>
              <a:cs typeface="Cambria"/>
            </a:endParaRPr>
          </a:p>
          <a:p>
            <a:pPr marL="113664" marR="106680" indent="-635" algn="ctr">
              <a:lnSpc>
                <a:spcPct val="100000"/>
              </a:lnSpc>
              <a:spcBef>
                <a:spcPts val="25"/>
              </a:spcBef>
            </a:pPr>
            <a:r>
              <a:rPr sz="1400" spc="-5" dirty="0">
                <a:solidFill>
                  <a:srgbClr val="FFFFFF"/>
                </a:solidFill>
                <a:latin typeface="Open Sans"/>
                <a:cs typeface="Cambria"/>
              </a:rPr>
              <a:t>MTS</a:t>
            </a:r>
            <a:r>
              <a:rPr sz="1400" spc="-15" dirty="0">
                <a:solidFill>
                  <a:srgbClr val="FFFFFF"/>
                </a:solidFill>
                <a:latin typeface="Open Sans"/>
                <a:cs typeface="Cambria"/>
              </a:rPr>
              <a:t> </a:t>
            </a:r>
            <a:r>
              <a:rPr sz="1400" spc="-10" dirty="0">
                <a:solidFill>
                  <a:srgbClr val="FFFFFF"/>
                </a:solidFill>
                <a:latin typeface="Open Sans"/>
                <a:cs typeface="Cambria"/>
              </a:rPr>
              <a:t>takes</a:t>
            </a:r>
            <a:r>
              <a:rPr sz="1400" spc="-5" dirty="0">
                <a:solidFill>
                  <a:srgbClr val="FFFFFF"/>
                </a:solidFill>
                <a:latin typeface="Open Sans"/>
                <a:cs typeface="Cambria"/>
              </a:rPr>
              <a:t> </a:t>
            </a:r>
            <a:r>
              <a:rPr sz="1400" dirty="0">
                <a:solidFill>
                  <a:srgbClr val="FFFFFF"/>
                </a:solidFill>
                <a:latin typeface="Open Sans"/>
                <a:cs typeface="Cambria"/>
              </a:rPr>
              <a:t>a </a:t>
            </a:r>
            <a:r>
              <a:rPr sz="1400" spc="-5" dirty="0">
                <a:solidFill>
                  <a:srgbClr val="FFFFFF"/>
                </a:solidFill>
                <a:latin typeface="Open Sans"/>
                <a:cs typeface="Cambria"/>
              </a:rPr>
              <a:t>firm</a:t>
            </a:r>
            <a:r>
              <a:rPr sz="1400" dirty="0">
                <a:solidFill>
                  <a:srgbClr val="FFFFFF"/>
                </a:solidFill>
                <a:latin typeface="Open Sans"/>
                <a:cs typeface="Cambria"/>
              </a:rPr>
              <a:t> </a:t>
            </a:r>
            <a:r>
              <a:rPr sz="1400" spc="-5" dirty="0">
                <a:solidFill>
                  <a:srgbClr val="FFFFFF"/>
                </a:solidFill>
                <a:latin typeface="Open Sans"/>
                <a:cs typeface="Cambria"/>
              </a:rPr>
              <a:t>stance </a:t>
            </a:r>
            <a:r>
              <a:rPr sz="1400" dirty="0">
                <a:solidFill>
                  <a:srgbClr val="FFFFFF"/>
                </a:solidFill>
                <a:latin typeface="Open Sans"/>
                <a:cs typeface="Cambria"/>
              </a:rPr>
              <a:t> </a:t>
            </a:r>
            <a:r>
              <a:rPr sz="1400" spc="-5" dirty="0">
                <a:solidFill>
                  <a:srgbClr val="FFFFFF"/>
                </a:solidFill>
                <a:latin typeface="Open Sans"/>
                <a:cs typeface="Cambria"/>
              </a:rPr>
              <a:t>against</a:t>
            </a:r>
            <a:r>
              <a:rPr sz="1400" spc="-15" dirty="0">
                <a:solidFill>
                  <a:srgbClr val="FFFFFF"/>
                </a:solidFill>
                <a:latin typeface="Open Sans"/>
                <a:cs typeface="Cambria"/>
              </a:rPr>
              <a:t> </a:t>
            </a:r>
            <a:r>
              <a:rPr sz="1400" spc="-5" dirty="0">
                <a:solidFill>
                  <a:srgbClr val="FFFFFF"/>
                </a:solidFill>
                <a:latin typeface="Open Sans"/>
                <a:cs typeface="Cambria"/>
              </a:rPr>
              <a:t>corruption</a:t>
            </a:r>
            <a:r>
              <a:rPr sz="1400" spc="5" dirty="0">
                <a:solidFill>
                  <a:srgbClr val="FFFFFF"/>
                </a:solidFill>
                <a:latin typeface="Open Sans"/>
                <a:cs typeface="Cambria"/>
              </a:rPr>
              <a:t> </a:t>
            </a:r>
            <a:r>
              <a:rPr sz="1400" spc="-5" dirty="0">
                <a:solidFill>
                  <a:srgbClr val="FFFFFF"/>
                </a:solidFill>
                <a:latin typeface="Open Sans"/>
                <a:cs typeface="Cambria"/>
              </a:rPr>
              <a:t>and </a:t>
            </a:r>
            <a:r>
              <a:rPr sz="1400" dirty="0">
                <a:solidFill>
                  <a:srgbClr val="FFFFFF"/>
                </a:solidFill>
                <a:latin typeface="Open Sans"/>
                <a:cs typeface="Cambria"/>
              </a:rPr>
              <a:t> </a:t>
            </a:r>
            <a:r>
              <a:rPr sz="1400" spc="-15" dirty="0">
                <a:solidFill>
                  <a:srgbClr val="FFFFFF"/>
                </a:solidFill>
                <a:latin typeface="Open Sans"/>
                <a:cs typeface="Cambria"/>
              </a:rPr>
              <a:t>bribery.</a:t>
            </a:r>
            <a:r>
              <a:rPr sz="1400" spc="20" dirty="0">
                <a:solidFill>
                  <a:srgbClr val="FFFFFF"/>
                </a:solidFill>
                <a:latin typeface="Open Sans"/>
                <a:cs typeface="Cambria"/>
              </a:rPr>
              <a:t> </a:t>
            </a:r>
            <a:r>
              <a:rPr sz="1400" spc="-40" dirty="0">
                <a:solidFill>
                  <a:srgbClr val="FFFFFF"/>
                </a:solidFill>
                <a:latin typeface="Open Sans"/>
                <a:cs typeface="Cambria"/>
              </a:rPr>
              <a:t>We</a:t>
            </a:r>
            <a:r>
              <a:rPr sz="1400" spc="-10" dirty="0">
                <a:solidFill>
                  <a:srgbClr val="FFFFFF"/>
                </a:solidFill>
                <a:latin typeface="Open Sans"/>
                <a:cs typeface="Cambria"/>
              </a:rPr>
              <a:t> are</a:t>
            </a:r>
            <a:r>
              <a:rPr sz="1400" spc="-5" dirty="0">
                <a:solidFill>
                  <a:srgbClr val="FFFFFF"/>
                </a:solidFill>
                <a:latin typeface="Open Sans"/>
                <a:cs typeface="Cambria"/>
              </a:rPr>
              <a:t> </a:t>
            </a:r>
            <a:r>
              <a:rPr sz="1400" dirty="0">
                <a:solidFill>
                  <a:srgbClr val="FFFFFF"/>
                </a:solidFill>
                <a:latin typeface="Open Sans"/>
                <a:cs typeface="Cambria"/>
              </a:rPr>
              <a:t>subject</a:t>
            </a:r>
            <a:r>
              <a:rPr sz="1400" spc="-20" dirty="0">
                <a:solidFill>
                  <a:srgbClr val="FFFFFF"/>
                </a:solidFill>
                <a:latin typeface="Open Sans"/>
                <a:cs typeface="Cambria"/>
              </a:rPr>
              <a:t> </a:t>
            </a:r>
            <a:r>
              <a:rPr sz="1400" spc="-10" dirty="0">
                <a:solidFill>
                  <a:srgbClr val="FFFFFF"/>
                </a:solidFill>
                <a:latin typeface="Open Sans"/>
                <a:cs typeface="Cambria"/>
              </a:rPr>
              <a:t>to</a:t>
            </a:r>
            <a:r>
              <a:rPr sz="1400" spc="-20" dirty="0">
                <a:solidFill>
                  <a:srgbClr val="FFFFFF"/>
                </a:solidFill>
                <a:latin typeface="Open Sans"/>
                <a:cs typeface="Cambria"/>
              </a:rPr>
              <a:t> </a:t>
            </a:r>
            <a:r>
              <a:rPr sz="1400" dirty="0">
                <a:solidFill>
                  <a:srgbClr val="FFFFFF"/>
                </a:solidFill>
                <a:latin typeface="Open Sans"/>
                <a:cs typeface="Cambria"/>
              </a:rPr>
              <a:t>a </a:t>
            </a:r>
            <a:r>
              <a:rPr sz="1400" spc="5" dirty="0">
                <a:solidFill>
                  <a:srgbClr val="FFFFFF"/>
                </a:solidFill>
                <a:latin typeface="Open Sans"/>
                <a:cs typeface="Cambria"/>
              </a:rPr>
              <a:t> </a:t>
            </a:r>
            <a:r>
              <a:rPr sz="1400" spc="-10" dirty="0">
                <a:solidFill>
                  <a:srgbClr val="FFFFFF"/>
                </a:solidFill>
                <a:latin typeface="Open Sans"/>
                <a:cs typeface="Cambria"/>
              </a:rPr>
              <a:t>variety </a:t>
            </a:r>
            <a:r>
              <a:rPr sz="1400" dirty="0">
                <a:solidFill>
                  <a:srgbClr val="FFFFFF"/>
                </a:solidFill>
                <a:latin typeface="Open Sans"/>
                <a:cs typeface="Cambria"/>
              </a:rPr>
              <a:t>of </a:t>
            </a:r>
            <a:r>
              <a:rPr sz="1400" spc="-5" dirty="0">
                <a:solidFill>
                  <a:srgbClr val="FFFFFF"/>
                </a:solidFill>
                <a:latin typeface="Open Sans"/>
                <a:cs typeface="Cambria"/>
              </a:rPr>
              <a:t>international </a:t>
            </a:r>
            <a:r>
              <a:rPr sz="1400" dirty="0">
                <a:solidFill>
                  <a:srgbClr val="FFFFFF"/>
                </a:solidFill>
                <a:latin typeface="Open Sans"/>
                <a:cs typeface="Cambria"/>
              </a:rPr>
              <a:t>anti- </a:t>
            </a:r>
            <a:r>
              <a:rPr sz="1400" spc="5" dirty="0">
                <a:solidFill>
                  <a:srgbClr val="FFFFFF"/>
                </a:solidFill>
                <a:latin typeface="Open Sans"/>
                <a:cs typeface="Cambria"/>
              </a:rPr>
              <a:t> </a:t>
            </a:r>
            <a:r>
              <a:rPr sz="1400" spc="-5" dirty="0">
                <a:solidFill>
                  <a:srgbClr val="FFFFFF"/>
                </a:solidFill>
                <a:latin typeface="Open Sans"/>
                <a:cs typeface="Cambria"/>
              </a:rPr>
              <a:t>corruption and </a:t>
            </a:r>
            <a:r>
              <a:rPr sz="1400" dirty="0">
                <a:solidFill>
                  <a:srgbClr val="FFFFFF"/>
                </a:solidFill>
                <a:latin typeface="Open Sans"/>
                <a:cs typeface="Cambria"/>
              </a:rPr>
              <a:t>bribery </a:t>
            </a:r>
            <a:r>
              <a:rPr sz="1400" spc="-10" dirty="0">
                <a:solidFill>
                  <a:srgbClr val="FFFFFF"/>
                </a:solidFill>
                <a:latin typeface="Open Sans"/>
                <a:cs typeface="Cambria"/>
              </a:rPr>
              <a:t>laws </a:t>
            </a:r>
            <a:r>
              <a:rPr sz="1400" spc="-5" dirty="0">
                <a:solidFill>
                  <a:srgbClr val="FFFFFF"/>
                </a:solidFill>
                <a:latin typeface="Open Sans"/>
                <a:cs typeface="Cambria"/>
              </a:rPr>
              <a:t> across</a:t>
            </a:r>
            <a:r>
              <a:rPr sz="1400" spc="-25" dirty="0">
                <a:solidFill>
                  <a:srgbClr val="FFFFFF"/>
                </a:solidFill>
                <a:latin typeface="Open Sans"/>
                <a:cs typeface="Cambria"/>
              </a:rPr>
              <a:t> </a:t>
            </a:r>
            <a:r>
              <a:rPr sz="1400" spc="-5" dirty="0">
                <a:solidFill>
                  <a:srgbClr val="FFFFFF"/>
                </a:solidFill>
                <a:latin typeface="Open Sans"/>
                <a:cs typeface="Cambria"/>
              </a:rPr>
              <a:t>the</a:t>
            </a:r>
            <a:r>
              <a:rPr sz="1400" spc="-10" dirty="0">
                <a:solidFill>
                  <a:srgbClr val="FFFFFF"/>
                </a:solidFill>
                <a:latin typeface="Open Sans"/>
                <a:cs typeface="Cambria"/>
              </a:rPr>
              <a:t> </a:t>
            </a:r>
            <a:r>
              <a:rPr sz="1400" spc="-5" dirty="0">
                <a:solidFill>
                  <a:srgbClr val="FFFFFF"/>
                </a:solidFill>
                <a:latin typeface="Open Sans"/>
                <a:cs typeface="Cambria"/>
              </a:rPr>
              <a:t>globe.  </a:t>
            </a:r>
            <a:r>
              <a:rPr sz="1400" spc="-40" dirty="0">
                <a:solidFill>
                  <a:srgbClr val="FFFFFF"/>
                </a:solidFill>
                <a:latin typeface="Open Sans"/>
                <a:cs typeface="Cambria"/>
              </a:rPr>
              <a:t>We</a:t>
            </a:r>
            <a:r>
              <a:rPr sz="1400" spc="-5" dirty="0">
                <a:solidFill>
                  <a:srgbClr val="FFFFFF"/>
                </a:solidFill>
                <a:latin typeface="Open Sans"/>
                <a:cs typeface="Cambria"/>
              </a:rPr>
              <a:t> </a:t>
            </a:r>
            <a:r>
              <a:rPr sz="1400" spc="-10" dirty="0">
                <a:solidFill>
                  <a:srgbClr val="FFFFFF"/>
                </a:solidFill>
                <a:latin typeface="Open Sans"/>
                <a:cs typeface="Cambria"/>
              </a:rPr>
              <a:t>are </a:t>
            </a:r>
            <a:r>
              <a:rPr sz="1400" spc="-5" dirty="0">
                <a:solidFill>
                  <a:srgbClr val="FFFFFF"/>
                </a:solidFill>
                <a:latin typeface="Open Sans"/>
                <a:cs typeface="Cambria"/>
              </a:rPr>
              <a:t>committed </a:t>
            </a:r>
            <a:r>
              <a:rPr sz="1400" spc="-10" dirty="0">
                <a:solidFill>
                  <a:srgbClr val="FFFFFF"/>
                </a:solidFill>
                <a:latin typeface="Open Sans"/>
                <a:cs typeface="Cambria"/>
              </a:rPr>
              <a:t>to </a:t>
            </a:r>
            <a:r>
              <a:rPr sz="1400" spc="-5" dirty="0">
                <a:solidFill>
                  <a:srgbClr val="FFFFFF"/>
                </a:solidFill>
                <a:latin typeface="Open Sans"/>
                <a:cs typeface="Cambria"/>
              </a:rPr>
              <a:t>the highest</a:t>
            </a:r>
            <a:r>
              <a:rPr sz="1400" dirty="0">
                <a:solidFill>
                  <a:srgbClr val="FFFFFF"/>
                </a:solidFill>
                <a:latin typeface="Open Sans"/>
                <a:cs typeface="Cambria"/>
              </a:rPr>
              <a:t> </a:t>
            </a:r>
            <a:r>
              <a:rPr sz="1400" spc="-5" dirty="0">
                <a:solidFill>
                  <a:srgbClr val="FFFFFF"/>
                </a:solidFill>
                <a:latin typeface="Open Sans"/>
                <a:cs typeface="Cambria"/>
              </a:rPr>
              <a:t>standards </a:t>
            </a:r>
            <a:r>
              <a:rPr sz="1400" dirty="0">
                <a:solidFill>
                  <a:srgbClr val="FFFFFF"/>
                </a:solidFill>
                <a:latin typeface="Open Sans"/>
                <a:cs typeface="Cambria"/>
              </a:rPr>
              <a:t>of ethical </a:t>
            </a:r>
            <a:r>
              <a:rPr sz="1400" spc="-5" dirty="0">
                <a:solidFill>
                  <a:srgbClr val="FFFFFF"/>
                </a:solidFill>
                <a:latin typeface="Open Sans"/>
                <a:cs typeface="Cambria"/>
              </a:rPr>
              <a:t>conduct by</a:t>
            </a:r>
            <a:r>
              <a:rPr sz="1400" spc="-25" dirty="0">
                <a:solidFill>
                  <a:srgbClr val="FFFFFF"/>
                </a:solidFill>
                <a:latin typeface="Open Sans"/>
                <a:cs typeface="Cambria"/>
              </a:rPr>
              <a:t> </a:t>
            </a:r>
            <a:r>
              <a:rPr sz="1400" spc="-5" dirty="0">
                <a:solidFill>
                  <a:srgbClr val="FFFFFF"/>
                </a:solidFill>
                <a:latin typeface="Open Sans"/>
                <a:cs typeface="Cambria"/>
              </a:rPr>
              <a:t>complying</a:t>
            </a:r>
            <a:r>
              <a:rPr sz="1400" spc="-40" dirty="0">
                <a:solidFill>
                  <a:srgbClr val="FFFFFF"/>
                </a:solidFill>
                <a:latin typeface="Open Sans"/>
                <a:cs typeface="Cambria"/>
              </a:rPr>
              <a:t> </a:t>
            </a:r>
            <a:r>
              <a:rPr sz="1400" spc="-5" dirty="0">
                <a:solidFill>
                  <a:srgbClr val="FFFFFF"/>
                </a:solidFill>
                <a:latin typeface="Open Sans"/>
                <a:cs typeface="Cambria"/>
              </a:rPr>
              <a:t>with</a:t>
            </a:r>
            <a:r>
              <a:rPr sz="1400" spc="-20" dirty="0">
                <a:solidFill>
                  <a:srgbClr val="FFFFFF"/>
                </a:solidFill>
                <a:latin typeface="Open Sans"/>
                <a:cs typeface="Cambria"/>
              </a:rPr>
              <a:t> </a:t>
            </a:r>
            <a:r>
              <a:rPr sz="1400" spc="-5" dirty="0">
                <a:solidFill>
                  <a:srgbClr val="FFFFFF"/>
                </a:solidFill>
                <a:latin typeface="Open Sans"/>
                <a:cs typeface="Cambria"/>
              </a:rPr>
              <a:t>these</a:t>
            </a:r>
            <a:r>
              <a:rPr sz="1400" spc="-30" dirty="0">
                <a:solidFill>
                  <a:srgbClr val="FFFFFF"/>
                </a:solidFill>
                <a:latin typeface="Open Sans"/>
                <a:cs typeface="Cambria"/>
              </a:rPr>
              <a:t> </a:t>
            </a:r>
            <a:r>
              <a:rPr sz="1400" spc="-10" dirty="0">
                <a:solidFill>
                  <a:srgbClr val="FFFFFF"/>
                </a:solidFill>
                <a:latin typeface="Open Sans"/>
                <a:cs typeface="Cambria"/>
              </a:rPr>
              <a:t>laws </a:t>
            </a:r>
            <a:r>
              <a:rPr sz="1400" spc="-250" dirty="0">
                <a:solidFill>
                  <a:srgbClr val="FFFFFF"/>
                </a:solidFill>
                <a:latin typeface="Open Sans"/>
                <a:cs typeface="Cambria"/>
              </a:rPr>
              <a:t> </a:t>
            </a:r>
            <a:r>
              <a:rPr sz="1400" spc="-10" dirty="0">
                <a:solidFill>
                  <a:srgbClr val="FFFFFF"/>
                </a:solidFill>
                <a:latin typeface="Open Sans"/>
                <a:cs typeface="Cambria"/>
              </a:rPr>
              <a:t>everywhere</a:t>
            </a:r>
            <a:r>
              <a:rPr sz="1400" spc="-5" dirty="0">
                <a:solidFill>
                  <a:srgbClr val="FFFFFF"/>
                </a:solidFill>
                <a:latin typeface="Open Sans"/>
                <a:cs typeface="Cambria"/>
              </a:rPr>
              <a:t> </a:t>
            </a:r>
            <a:r>
              <a:rPr sz="1400" spc="-10" dirty="0">
                <a:solidFill>
                  <a:srgbClr val="FFFFFF"/>
                </a:solidFill>
                <a:latin typeface="Open Sans"/>
                <a:cs typeface="Cambria"/>
              </a:rPr>
              <a:t>we </a:t>
            </a:r>
            <a:r>
              <a:rPr sz="1400" spc="-5" dirty="0">
                <a:solidFill>
                  <a:srgbClr val="FFFFFF"/>
                </a:solidFill>
                <a:latin typeface="Open Sans"/>
                <a:cs typeface="Cambria"/>
              </a:rPr>
              <a:t>do</a:t>
            </a:r>
            <a:r>
              <a:rPr sz="1400" spc="-10" dirty="0">
                <a:solidFill>
                  <a:srgbClr val="FFFFFF"/>
                </a:solidFill>
                <a:latin typeface="Open Sans"/>
                <a:cs typeface="Cambria"/>
              </a:rPr>
              <a:t> </a:t>
            </a:r>
            <a:r>
              <a:rPr sz="1400" spc="-5" dirty="0">
                <a:solidFill>
                  <a:srgbClr val="FFFFFF"/>
                </a:solidFill>
                <a:latin typeface="Open Sans"/>
                <a:cs typeface="Cambria"/>
              </a:rPr>
              <a:t>business.</a:t>
            </a:r>
            <a:endParaRPr sz="1400" dirty="0">
              <a:latin typeface="Open Sans"/>
              <a:cs typeface="Cambria"/>
            </a:endParaRPr>
          </a:p>
        </p:txBody>
      </p:sp>
      <p:sp>
        <p:nvSpPr>
          <p:cNvPr id="5" name="object 5"/>
          <p:cNvSpPr txBox="1"/>
          <p:nvPr/>
        </p:nvSpPr>
        <p:spPr>
          <a:xfrm>
            <a:off x="483839" y="2281053"/>
            <a:ext cx="5231161" cy="3664465"/>
          </a:xfrm>
          <a:prstGeom prst="rect">
            <a:avLst/>
          </a:prstGeom>
        </p:spPr>
        <p:txBody>
          <a:bodyPr vert="horz" wrap="square" lIns="0" tIns="12065" rIns="0" bIns="0" rtlCol="0">
            <a:spAutoFit/>
          </a:bodyPr>
          <a:lstStyle/>
          <a:p>
            <a:pPr marL="355600" indent="-342900">
              <a:lnSpc>
                <a:spcPct val="100000"/>
              </a:lnSpc>
              <a:spcBef>
                <a:spcPts val="95"/>
              </a:spcBef>
              <a:buFont typeface="Arial" panose="020B0604020202020204" pitchFamily="34" charset="0"/>
              <a:buChar char="•"/>
              <a:tabLst>
                <a:tab pos="354965" algn="l"/>
                <a:tab pos="355600" algn="l"/>
              </a:tabLst>
            </a:pPr>
            <a:r>
              <a:rPr spc="-5" dirty="0">
                <a:latin typeface="Open Sans"/>
                <a:cs typeface="Cambria"/>
              </a:rPr>
              <a:t>An</a:t>
            </a:r>
            <a:r>
              <a:rPr spc="-10" dirty="0">
                <a:latin typeface="Open Sans"/>
                <a:cs typeface="Cambria"/>
              </a:rPr>
              <a:t> </a:t>
            </a:r>
            <a:r>
              <a:rPr spc="-5" dirty="0">
                <a:latin typeface="Open Sans"/>
                <a:cs typeface="Cambria"/>
              </a:rPr>
              <a:t>overview</a:t>
            </a:r>
            <a:r>
              <a:rPr spc="15" dirty="0">
                <a:latin typeface="Open Sans"/>
                <a:cs typeface="Cambria"/>
              </a:rPr>
              <a:t> </a:t>
            </a:r>
            <a:r>
              <a:rPr spc="-5" dirty="0">
                <a:latin typeface="Open Sans"/>
                <a:cs typeface="Cambria"/>
              </a:rPr>
              <a:t>of</a:t>
            </a:r>
            <a:r>
              <a:rPr spc="-10" dirty="0">
                <a:latin typeface="Open Sans"/>
                <a:cs typeface="Cambria"/>
              </a:rPr>
              <a:t> the</a:t>
            </a:r>
            <a:r>
              <a:rPr dirty="0">
                <a:latin typeface="Open Sans"/>
                <a:cs typeface="Cambria"/>
              </a:rPr>
              <a:t> </a:t>
            </a:r>
            <a:r>
              <a:rPr spc="-5" dirty="0">
                <a:latin typeface="Open Sans"/>
                <a:cs typeface="Cambria"/>
              </a:rPr>
              <a:t>anti-bribery</a:t>
            </a:r>
            <a:r>
              <a:rPr spc="25" dirty="0">
                <a:latin typeface="Open Sans"/>
                <a:cs typeface="Cambria"/>
              </a:rPr>
              <a:t> </a:t>
            </a:r>
            <a:r>
              <a:rPr spc="-10" dirty="0">
                <a:latin typeface="Open Sans"/>
                <a:cs typeface="Cambria"/>
              </a:rPr>
              <a:t>landscape</a:t>
            </a:r>
            <a:endParaRPr dirty="0">
              <a:latin typeface="Open Sans"/>
              <a:cs typeface="Cambria"/>
            </a:endParaRPr>
          </a:p>
          <a:p>
            <a:pPr marL="285750" indent="-285750">
              <a:lnSpc>
                <a:spcPct val="100000"/>
              </a:lnSpc>
              <a:spcBef>
                <a:spcPts val="50"/>
              </a:spcBef>
              <a:buFont typeface="Arial" panose="020B0604020202020204" pitchFamily="34" charset="0"/>
              <a:buChar char="•"/>
            </a:pPr>
            <a:endParaRPr dirty="0">
              <a:latin typeface="Open Sans"/>
              <a:cs typeface="Cambria"/>
            </a:endParaRPr>
          </a:p>
          <a:p>
            <a:pPr marL="355600" indent="-342900">
              <a:lnSpc>
                <a:spcPct val="100000"/>
              </a:lnSpc>
              <a:spcBef>
                <a:spcPts val="5"/>
              </a:spcBef>
              <a:buFont typeface="Arial" panose="020B0604020202020204" pitchFamily="34" charset="0"/>
              <a:buChar char="•"/>
              <a:tabLst>
                <a:tab pos="354965" algn="l"/>
                <a:tab pos="355600" algn="l"/>
              </a:tabLst>
            </a:pPr>
            <a:r>
              <a:rPr spc="-5" dirty="0">
                <a:latin typeface="Open Sans"/>
                <a:cs typeface="Cambria"/>
              </a:rPr>
              <a:t>The</a:t>
            </a:r>
            <a:r>
              <a:rPr dirty="0">
                <a:latin typeface="Open Sans"/>
                <a:cs typeface="Cambria"/>
              </a:rPr>
              <a:t> </a:t>
            </a:r>
            <a:r>
              <a:rPr spc="-5" dirty="0">
                <a:latin typeface="Open Sans"/>
                <a:cs typeface="Cambria"/>
              </a:rPr>
              <a:t>Foreign</a:t>
            </a:r>
            <a:r>
              <a:rPr spc="5" dirty="0">
                <a:latin typeface="Open Sans"/>
                <a:cs typeface="Cambria"/>
              </a:rPr>
              <a:t> </a:t>
            </a:r>
            <a:r>
              <a:rPr spc="-5" dirty="0">
                <a:latin typeface="Open Sans"/>
                <a:cs typeface="Cambria"/>
              </a:rPr>
              <a:t>Corrupt</a:t>
            </a:r>
            <a:r>
              <a:rPr spc="5" dirty="0">
                <a:latin typeface="Open Sans"/>
                <a:cs typeface="Cambria"/>
              </a:rPr>
              <a:t> </a:t>
            </a:r>
            <a:r>
              <a:rPr spc="-5" dirty="0">
                <a:latin typeface="Open Sans"/>
                <a:cs typeface="Cambria"/>
              </a:rPr>
              <a:t>Practices Act</a:t>
            </a:r>
            <a:r>
              <a:rPr spc="-20" dirty="0">
                <a:latin typeface="Open Sans"/>
                <a:cs typeface="Cambria"/>
              </a:rPr>
              <a:t> </a:t>
            </a:r>
            <a:r>
              <a:rPr spc="-5" dirty="0">
                <a:latin typeface="Open Sans"/>
                <a:cs typeface="Cambria"/>
              </a:rPr>
              <a:t>(U.S.</a:t>
            </a:r>
            <a:r>
              <a:rPr spc="10" dirty="0">
                <a:latin typeface="Open Sans"/>
                <a:cs typeface="Cambria"/>
              </a:rPr>
              <a:t> </a:t>
            </a:r>
            <a:r>
              <a:rPr spc="-10" dirty="0">
                <a:latin typeface="Open Sans"/>
                <a:cs typeface="Cambria"/>
              </a:rPr>
              <a:t>Law)</a:t>
            </a:r>
            <a:endParaRPr dirty="0">
              <a:latin typeface="Open Sans"/>
              <a:cs typeface="Cambria"/>
            </a:endParaRPr>
          </a:p>
          <a:p>
            <a:pPr marL="285750" indent="-285750">
              <a:lnSpc>
                <a:spcPct val="100000"/>
              </a:lnSpc>
              <a:spcBef>
                <a:spcPts val="45"/>
              </a:spcBef>
              <a:buFont typeface="Arial" panose="020B0604020202020204" pitchFamily="34" charset="0"/>
              <a:buChar char="•"/>
            </a:pPr>
            <a:endParaRPr dirty="0">
              <a:latin typeface="Open Sans"/>
              <a:cs typeface="Cambria"/>
            </a:endParaRPr>
          </a:p>
          <a:p>
            <a:pPr marL="355600" indent="-342900">
              <a:lnSpc>
                <a:spcPct val="100000"/>
              </a:lnSpc>
              <a:spcBef>
                <a:spcPts val="5"/>
              </a:spcBef>
              <a:buFont typeface="Arial" panose="020B0604020202020204" pitchFamily="34" charset="0"/>
              <a:buChar char="•"/>
              <a:tabLst>
                <a:tab pos="354965" algn="l"/>
                <a:tab pos="355600" algn="l"/>
              </a:tabLst>
            </a:pPr>
            <a:r>
              <a:rPr spc="-5" dirty="0">
                <a:latin typeface="Open Sans"/>
                <a:cs typeface="Cambria"/>
              </a:rPr>
              <a:t>Importance</a:t>
            </a:r>
            <a:r>
              <a:rPr spc="10" dirty="0">
                <a:latin typeface="Open Sans"/>
                <a:cs typeface="Cambria"/>
              </a:rPr>
              <a:t> </a:t>
            </a:r>
            <a:r>
              <a:rPr spc="-5" dirty="0">
                <a:latin typeface="Open Sans"/>
                <a:cs typeface="Cambria"/>
              </a:rPr>
              <a:t>of</a:t>
            </a:r>
            <a:r>
              <a:rPr dirty="0">
                <a:latin typeface="Open Sans"/>
                <a:cs typeface="Cambria"/>
              </a:rPr>
              <a:t> </a:t>
            </a:r>
            <a:r>
              <a:rPr spc="-5" dirty="0">
                <a:latin typeface="Open Sans"/>
                <a:cs typeface="Cambria"/>
              </a:rPr>
              <a:t>accurate</a:t>
            </a:r>
            <a:r>
              <a:rPr spc="10" dirty="0">
                <a:latin typeface="Open Sans"/>
                <a:cs typeface="Cambria"/>
              </a:rPr>
              <a:t> </a:t>
            </a:r>
            <a:r>
              <a:rPr spc="-5" dirty="0">
                <a:latin typeface="Open Sans"/>
                <a:cs typeface="Cambria"/>
              </a:rPr>
              <a:t>recordkeeping</a:t>
            </a:r>
            <a:r>
              <a:rPr spc="-25" dirty="0">
                <a:latin typeface="Open Sans"/>
                <a:cs typeface="Cambria"/>
              </a:rPr>
              <a:t> </a:t>
            </a:r>
            <a:r>
              <a:rPr spc="-10" dirty="0">
                <a:latin typeface="Open Sans"/>
                <a:cs typeface="Cambria"/>
              </a:rPr>
              <a:t>and</a:t>
            </a:r>
            <a:r>
              <a:rPr spc="10" dirty="0">
                <a:latin typeface="Open Sans"/>
                <a:cs typeface="Cambria"/>
              </a:rPr>
              <a:t> </a:t>
            </a:r>
            <a:r>
              <a:rPr spc="-5" dirty="0">
                <a:latin typeface="Open Sans"/>
                <a:cs typeface="Cambria"/>
              </a:rPr>
              <a:t>internal</a:t>
            </a:r>
            <a:r>
              <a:rPr spc="5" dirty="0">
                <a:latin typeface="Open Sans"/>
                <a:cs typeface="Cambria"/>
              </a:rPr>
              <a:t> </a:t>
            </a:r>
            <a:r>
              <a:rPr spc="-5" dirty="0">
                <a:latin typeface="Open Sans"/>
                <a:cs typeface="Cambria"/>
              </a:rPr>
              <a:t>controls</a:t>
            </a:r>
            <a:endParaRPr dirty="0">
              <a:latin typeface="Open Sans"/>
              <a:cs typeface="Cambria"/>
            </a:endParaRPr>
          </a:p>
          <a:p>
            <a:pPr marL="285750" indent="-285750">
              <a:lnSpc>
                <a:spcPct val="100000"/>
              </a:lnSpc>
              <a:spcBef>
                <a:spcPts val="50"/>
              </a:spcBef>
              <a:buFont typeface="Arial" panose="020B0604020202020204" pitchFamily="34" charset="0"/>
              <a:buChar char="•"/>
            </a:pPr>
            <a:endParaRPr dirty="0">
              <a:latin typeface="Open Sans"/>
              <a:cs typeface="Cambria"/>
            </a:endParaRPr>
          </a:p>
          <a:p>
            <a:pPr marL="355600" indent="-342900">
              <a:lnSpc>
                <a:spcPct val="100000"/>
              </a:lnSpc>
              <a:buFont typeface="Arial" panose="020B0604020202020204" pitchFamily="34" charset="0"/>
              <a:buChar char="•"/>
              <a:tabLst>
                <a:tab pos="354965" algn="l"/>
                <a:tab pos="355600" algn="l"/>
              </a:tabLst>
            </a:pPr>
            <a:r>
              <a:rPr spc="-10" dirty="0">
                <a:latin typeface="Open Sans"/>
                <a:cs typeface="Cambria"/>
              </a:rPr>
              <a:t>Importance</a:t>
            </a:r>
            <a:r>
              <a:rPr spc="10" dirty="0">
                <a:latin typeface="Open Sans"/>
                <a:cs typeface="Cambria"/>
              </a:rPr>
              <a:t> </a:t>
            </a:r>
            <a:r>
              <a:rPr spc="-5" dirty="0">
                <a:latin typeface="Open Sans"/>
                <a:cs typeface="Cambria"/>
              </a:rPr>
              <a:t>of</a:t>
            </a:r>
            <a:r>
              <a:rPr spc="5" dirty="0">
                <a:latin typeface="Open Sans"/>
                <a:cs typeface="Cambria"/>
              </a:rPr>
              <a:t> </a:t>
            </a:r>
            <a:r>
              <a:rPr spc="-10" dirty="0">
                <a:latin typeface="Open Sans"/>
                <a:cs typeface="Cambria"/>
              </a:rPr>
              <a:t>understanding</a:t>
            </a:r>
            <a:r>
              <a:rPr spc="50" dirty="0">
                <a:latin typeface="Open Sans"/>
                <a:cs typeface="Cambria"/>
              </a:rPr>
              <a:t> </a:t>
            </a:r>
            <a:r>
              <a:rPr spc="-5" dirty="0">
                <a:latin typeface="Open Sans"/>
                <a:cs typeface="Cambria"/>
              </a:rPr>
              <a:t>third</a:t>
            </a:r>
            <a:r>
              <a:rPr spc="10" dirty="0">
                <a:latin typeface="Open Sans"/>
                <a:cs typeface="Cambria"/>
              </a:rPr>
              <a:t> </a:t>
            </a:r>
            <a:r>
              <a:rPr spc="-5" dirty="0">
                <a:latin typeface="Open Sans"/>
                <a:cs typeface="Cambria"/>
              </a:rPr>
              <a:t>party</a:t>
            </a:r>
            <a:r>
              <a:rPr spc="20" dirty="0">
                <a:latin typeface="Open Sans"/>
                <a:cs typeface="Cambria"/>
              </a:rPr>
              <a:t> </a:t>
            </a:r>
            <a:r>
              <a:rPr spc="-5" dirty="0">
                <a:latin typeface="Open Sans"/>
                <a:cs typeface="Cambria"/>
              </a:rPr>
              <a:t>requirements</a:t>
            </a:r>
            <a:endParaRPr dirty="0">
              <a:latin typeface="Open Sans"/>
              <a:cs typeface="Cambria"/>
            </a:endParaRPr>
          </a:p>
          <a:p>
            <a:pPr marL="285750" indent="-285750">
              <a:lnSpc>
                <a:spcPct val="100000"/>
              </a:lnSpc>
              <a:spcBef>
                <a:spcPts val="50"/>
              </a:spcBef>
              <a:buFont typeface="Arial" panose="020B0604020202020204" pitchFamily="34" charset="0"/>
              <a:buChar char="•"/>
            </a:pPr>
            <a:endParaRPr dirty="0">
              <a:latin typeface="Open Sans"/>
              <a:cs typeface="Cambria"/>
            </a:endParaRPr>
          </a:p>
          <a:p>
            <a:pPr marL="355600" indent="-342900">
              <a:lnSpc>
                <a:spcPct val="100000"/>
              </a:lnSpc>
              <a:buFont typeface="Arial" panose="020B0604020202020204" pitchFamily="34" charset="0"/>
              <a:buChar char="•"/>
              <a:tabLst>
                <a:tab pos="354965" algn="l"/>
                <a:tab pos="355600" algn="l"/>
              </a:tabLst>
            </a:pPr>
            <a:r>
              <a:rPr spc="-10" dirty="0">
                <a:latin typeface="Open Sans"/>
                <a:cs typeface="Cambria"/>
              </a:rPr>
              <a:t>Your</a:t>
            </a:r>
            <a:r>
              <a:rPr spc="-30" dirty="0">
                <a:latin typeface="Open Sans"/>
                <a:cs typeface="Cambria"/>
              </a:rPr>
              <a:t> </a:t>
            </a:r>
            <a:r>
              <a:rPr lang="en-US" spc="-5" dirty="0">
                <a:latin typeface="Open Sans"/>
                <a:cs typeface="Cambria"/>
              </a:rPr>
              <a:t>o</a:t>
            </a:r>
            <a:r>
              <a:rPr spc="-5" dirty="0">
                <a:latin typeface="Open Sans"/>
                <a:cs typeface="Cambria"/>
              </a:rPr>
              <a:t>bligations</a:t>
            </a:r>
            <a:endParaRPr dirty="0">
              <a:latin typeface="Open Sans"/>
              <a:cs typeface="Cambria"/>
            </a:endParaRPr>
          </a:p>
          <a:p>
            <a:pPr marL="285750" indent="-285750">
              <a:lnSpc>
                <a:spcPct val="100000"/>
              </a:lnSpc>
              <a:spcBef>
                <a:spcPts val="50"/>
              </a:spcBef>
              <a:buFont typeface="Arial" panose="020B0604020202020204" pitchFamily="34" charset="0"/>
              <a:buChar char="•"/>
            </a:pPr>
            <a:endParaRPr dirty="0">
              <a:latin typeface="Open Sans"/>
              <a:cs typeface="Cambria"/>
            </a:endParaRPr>
          </a:p>
          <a:p>
            <a:pPr marL="355600" indent="-342900">
              <a:lnSpc>
                <a:spcPct val="100000"/>
              </a:lnSpc>
              <a:buFont typeface="Arial" panose="020B0604020202020204" pitchFamily="34" charset="0"/>
              <a:buChar char="•"/>
              <a:tabLst>
                <a:tab pos="354965" algn="l"/>
                <a:tab pos="355600" algn="l"/>
              </a:tabLst>
            </a:pPr>
            <a:r>
              <a:rPr spc="-5" dirty="0">
                <a:latin typeface="Open Sans"/>
                <a:cs typeface="Cambria"/>
              </a:rPr>
              <a:t>How</a:t>
            </a:r>
            <a:r>
              <a:rPr spc="-10" dirty="0">
                <a:latin typeface="Open Sans"/>
                <a:cs typeface="Cambria"/>
              </a:rPr>
              <a:t> </a:t>
            </a:r>
            <a:r>
              <a:rPr spc="-5" dirty="0">
                <a:latin typeface="Open Sans"/>
                <a:cs typeface="Cambria"/>
              </a:rPr>
              <a:t>to</a:t>
            </a:r>
            <a:r>
              <a:rPr spc="-10" dirty="0">
                <a:latin typeface="Open Sans"/>
                <a:cs typeface="Cambria"/>
              </a:rPr>
              <a:t> </a:t>
            </a:r>
            <a:r>
              <a:rPr spc="-5" dirty="0">
                <a:latin typeface="Open Sans"/>
                <a:cs typeface="Cambria"/>
              </a:rPr>
              <a:t>report</a:t>
            </a:r>
            <a:r>
              <a:rPr spc="-30" dirty="0">
                <a:latin typeface="Open Sans"/>
                <a:cs typeface="Cambria"/>
              </a:rPr>
              <a:t> </a:t>
            </a:r>
            <a:r>
              <a:rPr spc="-5" dirty="0">
                <a:latin typeface="Open Sans"/>
                <a:cs typeface="Cambria"/>
              </a:rPr>
              <a:t>a concern</a:t>
            </a:r>
            <a:endParaRPr dirty="0">
              <a:latin typeface="Open Sans"/>
              <a:cs typeface="Cambr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974750"/>
            <a:ext cx="9144000" cy="5363845"/>
            <a:chOff x="0" y="974750"/>
            <a:chExt cx="9144000" cy="5363845"/>
          </a:xfrm>
        </p:grpSpPr>
        <p:pic>
          <p:nvPicPr>
            <p:cNvPr id="3" name="object 3"/>
            <p:cNvPicPr/>
            <p:nvPr/>
          </p:nvPicPr>
          <p:blipFill>
            <a:blip r:embed="rId2" cstate="print"/>
            <a:stretch>
              <a:fillRect/>
            </a:stretch>
          </p:blipFill>
          <p:spPr>
            <a:xfrm>
              <a:off x="0" y="974750"/>
              <a:ext cx="9144000" cy="168249"/>
            </a:xfrm>
            <a:prstGeom prst="rect">
              <a:avLst/>
            </a:prstGeom>
          </p:spPr>
        </p:pic>
        <p:pic>
          <p:nvPicPr>
            <p:cNvPr id="4" name="object 4"/>
            <p:cNvPicPr/>
            <p:nvPr/>
          </p:nvPicPr>
          <p:blipFill>
            <a:blip r:embed="rId3" cstate="print"/>
            <a:stretch>
              <a:fillRect/>
            </a:stretch>
          </p:blipFill>
          <p:spPr>
            <a:xfrm>
              <a:off x="71438" y="1141691"/>
              <a:ext cx="8999855" cy="5196332"/>
            </a:xfrm>
            <a:prstGeom prst="rect">
              <a:avLst/>
            </a:prstGeom>
          </p:spPr>
        </p:pic>
      </p:grpSp>
      <p:grpSp>
        <p:nvGrpSpPr>
          <p:cNvPr id="5" name="object 5"/>
          <p:cNvGrpSpPr/>
          <p:nvPr/>
        </p:nvGrpSpPr>
        <p:grpSpPr>
          <a:xfrm>
            <a:off x="3704828" y="6707123"/>
            <a:ext cx="1713230" cy="73660"/>
            <a:chOff x="3704828" y="6707123"/>
            <a:chExt cx="1713230" cy="73660"/>
          </a:xfrm>
        </p:grpSpPr>
        <p:pic>
          <p:nvPicPr>
            <p:cNvPr id="6" name="object 6"/>
            <p:cNvPicPr/>
            <p:nvPr/>
          </p:nvPicPr>
          <p:blipFill>
            <a:blip r:embed="rId4" cstate="print"/>
            <a:stretch>
              <a:fillRect/>
            </a:stretch>
          </p:blipFill>
          <p:spPr>
            <a:xfrm>
              <a:off x="3704828" y="6707123"/>
              <a:ext cx="1713007" cy="73152"/>
            </a:xfrm>
            <a:prstGeom prst="rect">
              <a:avLst/>
            </a:prstGeom>
          </p:spPr>
        </p:pic>
        <p:sp>
          <p:nvSpPr>
            <p:cNvPr id="7" name="object 7"/>
            <p:cNvSpPr/>
            <p:nvPr/>
          </p:nvSpPr>
          <p:spPr>
            <a:xfrm>
              <a:off x="3729482" y="6723164"/>
              <a:ext cx="1663700" cy="0"/>
            </a:xfrm>
            <a:custGeom>
              <a:avLst/>
              <a:gdLst/>
              <a:ahLst/>
              <a:cxnLst/>
              <a:rect l="l" t="t" r="r" b="b"/>
              <a:pathLst>
                <a:path w="1663700">
                  <a:moveTo>
                    <a:pt x="0" y="0"/>
                  </a:moveTo>
                  <a:lnTo>
                    <a:pt x="1663318" y="0"/>
                  </a:lnTo>
                </a:path>
              </a:pathLst>
            </a:custGeom>
            <a:ln w="6350">
              <a:solidFill>
                <a:srgbClr val="7E7E7E"/>
              </a:solidFill>
            </a:ln>
          </p:spPr>
          <p:txBody>
            <a:bodyPr wrap="square" lIns="0" tIns="0" rIns="0" bIns="0" rtlCol="0"/>
            <a:lstStyle/>
            <a:p>
              <a:endParaRPr/>
            </a:p>
          </p:txBody>
        </p:sp>
      </p:grpSp>
      <p:grpSp>
        <p:nvGrpSpPr>
          <p:cNvPr id="8" name="object 8"/>
          <p:cNvGrpSpPr/>
          <p:nvPr/>
        </p:nvGrpSpPr>
        <p:grpSpPr>
          <a:xfrm>
            <a:off x="3686555" y="6393179"/>
            <a:ext cx="1750060" cy="91440"/>
            <a:chOff x="3686555" y="6393179"/>
            <a:chExt cx="1750060" cy="91440"/>
          </a:xfrm>
        </p:grpSpPr>
        <p:pic>
          <p:nvPicPr>
            <p:cNvPr id="9" name="object 9"/>
            <p:cNvPicPr/>
            <p:nvPr/>
          </p:nvPicPr>
          <p:blipFill>
            <a:blip r:embed="rId5" cstate="print"/>
            <a:stretch>
              <a:fillRect/>
            </a:stretch>
          </p:blipFill>
          <p:spPr>
            <a:xfrm>
              <a:off x="3686555" y="6393179"/>
              <a:ext cx="1749552" cy="91440"/>
            </a:xfrm>
            <a:prstGeom prst="rect">
              <a:avLst/>
            </a:prstGeom>
          </p:spPr>
        </p:pic>
        <p:sp>
          <p:nvSpPr>
            <p:cNvPr id="10" name="object 10"/>
            <p:cNvSpPr/>
            <p:nvPr/>
          </p:nvSpPr>
          <p:spPr>
            <a:xfrm>
              <a:off x="3729481" y="6418364"/>
              <a:ext cx="1663700" cy="0"/>
            </a:xfrm>
            <a:custGeom>
              <a:avLst/>
              <a:gdLst/>
              <a:ahLst/>
              <a:cxnLst/>
              <a:rect l="l" t="t" r="r" b="b"/>
              <a:pathLst>
                <a:path w="1663700">
                  <a:moveTo>
                    <a:pt x="0" y="0"/>
                  </a:moveTo>
                  <a:lnTo>
                    <a:pt x="1663318" y="0"/>
                  </a:lnTo>
                </a:path>
              </a:pathLst>
            </a:custGeom>
            <a:ln w="6350">
              <a:solidFill>
                <a:srgbClr val="7E7E7E"/>
              </a:solidFill>
            </a:ln>
          </p:spPr>
          <p:txBody>
            <a:bodyPr wrap="square" lIns="0" tIns="0" rIns="0" bIns="0" rtlCol="0"/>
            <a:lstStyle/>
            <a:p>
              <a:endParaRPr/>
            </a:p>
          </p:txBody>
        </p:sp>
      </p:grpSp>
      <p:pic>
        <p:nvPicPr>
          <p:cNvPr id="11" name="object 11"/>
          <p:cNvPicPr/>
          <p:nvPr/>
        </p:nvPicPr>
        <p:blipFill>
          <a:blip r:embed="rId6" cstate="print"/>
          <a:stretch>
            <a:fillRect/>
          </a:stretch>
        </p:blipFill>
        <p:spPr>
          <a:xfrm>
            <a:off x="7933690" y="221030"/>
            <a:ext cx="989507" cy="586291"/>
          </a:xfrm>
          <a:prstGeom prst="rect">
            <a:avLst/>
          </a:prstGeom>
        </p:spPr>
      </p:pic>
      <p:sp>
        <p:nvSpPr>
          <p:cNvPr id="13" name="object 13"/>
          <p:cNvSpPr txBox="1">
            <a:spLocks noGrp="1"/>
          </p:cNvSpPr>
          <p:nvPr>
            <p:ph type="title"/>
          </p:nvPr>
        </p:nvSpPr>
        <p:spPr>
          <a:xfrm>
            <a:off x="364817" y="175892"/>
            <a:ext cx="6070600" cy="689932"/>
          </a:xfrm>
          <a:prstGeom prst="rect">
            <a:avLst/>
          </a:prstGeom>
        </p:spPr>
        <p:txBody>
          <a:bodyPr vert="horz" wrap="square" lIns="0" tIns="12700" rIns="0" bIns="0" rtlCol="0">
            <a:spAutoFit/>
          </a:bodyPr>
          <a:lstStyle/>
          <a:p>
            <a:pPr marL="12700">
              <a:lnSpc>
                <a:spcPct val="100000"/>
              </a:lnSpc>
              <a:spcBef>
                <a:spcPts val="100"/>
              </a:spcBef>
            </a:pPr>
            <a:r>
              <a:rPr lang="en-US" b="0" dirty="0">
                <a:solidFill>
                  <a:srgbClr val="C00000"/>
                </a:solidFill>
                <a:latin typeface="Open Sans"/>
              </a:rPr>
              <a:t>Foreign Corrupt Practices Act</a:t>
            </a:r>
            <a:br>
              <a:rPr lang="en-US" b="0" dirty="0">
                <a:solidFill>
                  <a:srgbClr val="C00000"/>
                </a:solidFill>
                <a:latin typeface="Open Sans"/>
              </a:rPr>
            </a:br>
            <a:r>
              <a:rPr sz="2000" b="0" i="1" dirty="0">
                <a:solidFill>
                  <a:srgbClr val="C00000"/>
                </a:solidFill>
                <a:latin typeface="Open Sans"/>
              </a:rPr>
              <a:t>An</a:t>
            </a:r>
            <a:r>
              <a:rPr sz="2000" b="0" i="1" spc="-15" dirty="0">
                <a:solidFill>
                  <a:srgbClr val="C00000"/>
                </a:solidFill>
                <a:latin typeface="Open Sans"/>
              </a:rPr>
              <a:t> </a:t>
            </a:r>
            <a:r>
              <a:rPr sz="2000" b="0" i="1" spc="-5" dirty="0">
                <a:solidFill>
                  <a:srgbClr val="C00000"/>
                </a:solidFill>
                <a:latin typeface="Open Sans"/>
              </a:rPr>
              <a:t>Overview of</a:t>
            </a:r>
            <a:r>
              <a:rPr sz="2000" b="0" i="1" spc="-15" dirty="0">
                <a:solidFill>
                  <a:srgbClr val="C00000"/>
                </a:solidFill>
                <a:latin typeface="Open Sans"/>
              </a:rPr>
              <a:t> </a:t>
            </a:r>
            <a:r>
              <a:rPr sz="2000" b="0" i="1" spc="-5" dirty="0">
                <a:solidFill>
                  <a:srgbClr val="C00000"/>
                </a:solidFill>
                <a:latin typeface="Open Sans"/>
              </a:rPr>
              <a:t>the</a:t>
            </a:r>
            <a:r>
              <a:rPr sz="2000" b="0" i="1" spc="-20" dirty="0">
                <a:solidFill>
                  <a:srgbClr val="C00000"/>
                </a:solidFill>
                <a:latin typeface="Open Sans"/>
              </a:rPr>
              <a:t> </a:t>
            </a:r>
            <a:r>
              <a:rPr sz="2000" b="0" i="1" spc="-5" dirty="0">
                <a:solidFill>
                  <a:srgbClr val="C00000"/>
                </a:solidFill>
                <a:latin typeface="Open Sans"/>
              </a:rPr>
              <a:t>Anti-Bribery</a:t>
            </a:r>
            <a:r>
              <a:rPr sz="2000" b="0" i="1" spc="15" dirty="0">
                <a:solidFill>
                  <a:srgbClr val="C00000"/>
                </a:solidFill>
                <a:latin typeface="Open Sans"/>
              </a:rPr>
              <a:t> </a:t>
            </a:r>
            <a:r>
              <a:rPr sz="2000" b="0" i="1" dirty="0">
                <a:solidFill>
                  <a:srgbClr val="C00000"/>
                </a:solidFill>
                <a:latin typeface="Open Sans"/>
              </a:rPr>
              <a:t>Landscape</a:t>
            </a:r>
          </a:p>
        </p:txBody>
      </p:sp>
      <p:sp>
        <p:nvSpPr>
          <p:cNvPr id="14" name="object 14"/>
          <p:cNvSpPr txBox="1"/>
          <p:nvPr/>
        </p:nvSpPr>
        <p:spPr>
          <a:xfrm>
            <a:off x="803249" y="1533060"/>
            <a:ext cx="7578090" cy="756920"/>
          </a:xfrm>
          <a:prstGeom prst="rect">
            <a:avLst/>
          </a:prstGeom>
        </p:spPr>
        <p:txBody>
          <a:bodyPr vert="horz" wrap="square" lIns="0" tIns="12065" rIns="0" bIns="0" rtlCol="0">
            <a:spAutoFit/>
          </a:bodyPr>
          <a:lstStyle/>
          <a:p>
            <a:pPr marL="12065" marR="5080" indent="635" algn="ctr">
              <a:lnSpc>
                <a:spcPct val="100000"/>
              </a:lnSpc>
              <a:spcBef>
                <a:spcPts val="95"/>
              </a:spcBef>
            </a:pPr>
            <a:r>
              <a:rPr sz="1600" b="1" spc="-5" dirty="0">
                <a:latin typeface="Open Sans"/>
                <a:cs typeface="Cambria"/>
              </a:rPr>
              <a:t>Bribery</a:t>
            </a:r>
            <a:r>
              <a:rPr sz="1600" b="1" spc="10" dirty="0">
                <a:latin typeface="Open Sans"/>
                <a:cs typeface="Cambria"/>
              </a:rPr>
              <a:t> </a:t>
            </a:r>
            <a:r>
              <a:rPr sz="1600" b="1" spc="-5" dirty="0">
                <a:latin typeface="Open Sans"/>
                <a:cs typeface="Cambria"/>
              </a:rPr>
              <a:t>is</a:t>
            </a:r>
            <a:r>
              <a:rPr sz="1600" b="1" spc="10" dirty="0">
                <a:latin typeface="Open Sans"/>
                <a:cs typeface="Cambria"/>
              </a:rPr>
              <a:t> </a:t>
            </a:r>
            <a:r>
              <a:rPr sz="1600" b="1" spc="-5" dirty="0">
                <a:latin typeface="Open Sans"/>
                <a:cs typeface="Cambria"/>
              </a:rPr>
              <a:t>a</a:t>
            </a:r>
            <a:r>
              <a:rPr sz="1600" b="1" spc="10" dirty="0">
                <a:latin typeface="Open Sans"/>
                <a:cs typeface="Cambria"/>
              </a:rPr>
              <a:t> </a:t>
            </a:r>
            <a:r>
              <a:rPr sz="1600" b="1" spc="-10" dirty="0">
                <a:latin typeface="Open Sans"/>
                <a:cs typeface="Cambria"/>
              </a:rPr>
              <a:t>problem</a:t>
            </a:r>
            <a:r>
              <a:rPr sz="1600" b="1" spc="15" dirty="0">
                <a:latin typeface="Open Sans"/>
                <a:cs typeface="Cambria"/>
              </a:rPr>
              <a:t> </a:t>
            </a:r>
            <a:r>
              <a:rPr sz="1600" b="1" spc="-5" dirty="0">
                <a:latin typeface="Open Sans"/>
                <a:cs typeface="Cambria"/>
              </a:rPr>
              <a:t>that</a:t>
            </a:r>
            <a:r>
              <a:rPr sz="1600" b="1" spc="10" dirty="0">
                <a:latin typeface="Open Sans"/>
                <a:cs typeface="Cambria"/>
              </a:rPr>
              <a:t> </a:t>
            </a:r>
            <a:r>
              <a:rPr sz="1600" b="1" spc="-10" dirty="0">
                <a:latin typeface="Open Sans"/>
                <a:cs typeface="Cambria"/>
              </a:rPr>
              <a:t>exists</a:t>
            </a:r>
            <a:r>
              <a:rPr sz="1600" b="1" spc="40" dirty="0">
                <a:latin typeface="Open Sans"/>
                <a:cs typeface="Cambria"/>
              </a:rPr>
              <a:t> </a:t>
            </a:r>
            <a:r>
              <a:rPr sz="1600" b="1" spc="-5" dirty="0">
                <a:latin typeface="Open Sans"/>
                <a:cs typeface="Cambria"/>
              </a:rPr>
              <a:t>across</a:t>
            </a:r>
            <a:r>
              <a:rPr sz="1600" b="1" spc="15" dirty="0">
                <a:latin typeface="Open Sans"/>
                <a:cs typeface="Cambria"/>
              </a:rPr>
              <a:t> </a:t>
            </a:r>
            <a:r>
              <a:rPr sz="1600" b="1" spc="-5" dirty="0">
                <a:latin typeface="Open Sans"/>
                <a:cs typeface="Cambria"/>
              </a:rPr>
              <a:t>the</a:t>
            </a:r>
            <a:r>
              <a:rPr sz="1600" b="1" spc="15" dirty="0">
                <a:latin typeface="Open Sans"/>
                <a:cs typeface="Cambria"/>
              </a:rPr>
              <a:t> </a:t>
            </a:r>
            <a:r>
              <a:rPr sz="1600" b="1" spc="-5" dirty="0">
                <a:latin typeface="Open Sans"/>
                <a:cs typeface="Cambria"/>
              </a:rPr>
              <a:t>world and</a:t>
            </a:r>
            <a:r>
              <a:rPr sz="1600" b="1" spc="5" dirty="0">
                <a:latin typeface="Open Sans"/>
                <a:cs typeface="Cambria"/>
              </a:rPr>
              <a:t> </a:t>
            </a:r>
            <a:r>
              <a:rPr sz="1600" b="1" spc="-5" dirty="0">
                <a:latin typeface="Open Sans"/>
                <a:cs typeface="Cambria"/>
              </a:rPr>
              <a:t>affects</a:t>
            </a:r>
            <a:r>
              <a:rPr sz="1600" b="1" spc="20" dirty="0">
                <a:latin typeface="Open Sans"/>
                <a:cs typeface="Cambria"/>
              </a:rPr>
              <a:t> </a:t>
            </a:r>
            <a:r>
              <a:rPr sz="1600" b="1" spc="-5" dirty="0">
                <a:latin typeface="Open Sans"/>
                <a:cs typeface="Cambria"/>
              </a:rPr>
              <a:t>the</a:t>
            </a:r>
            <a:r>
              <a:rPr sz="1600" b="1" spc="15" dirty="0">
                <a:latin typeface="Open Sans"/>
                <a:cs typeface="Cambria"/>
              </a:rPr>
              <a:t> </a:t>
            </a:r>
            <a:r>
              <a:rPr sz="1600" b="1" spc="-10" dirty="0">
                <a:latin typeface="Open Sans"/>
                <a:cs typeface="Cambria"/>
              </a:rPr>
              <a:t>global</a:t>
            </a:r>
            <a:r>
              <a:rPr sz="1600" b="1" spc="10" dirty="0">
                <a:latin typeface="Open Sans"/>
                <a:cs typeface="Cambria"/>
              </a:rPr>
              <a:t> </a:t>
            </a:r>
            <a:r>
              <a:rPr sz="1600" b="1" spc="-10" dirty="0">
                <a:latin typeface="Open Sans"/>
                <a:cs typeface="Cambria"/>
              </a:rPr>
              <a:t>economy. </a:t>
            </a:r>
            <a:r>
              <a:rPr sz="1600" b="1" spc="-5" dirty="0">
                <a:latin typeface="Open Sans"/>
                <a:cs typeface="Cambria"/>
              </a:rPr>
              <a:t> </a:t>
            </a:r>
            <a:r>
              <a:rPr sz="1600" b="1" spc="-10" dirty="0">
                <a:latin typeface="Open Sans"/>
                <a:cs typeface="Cambria"/>
              </a:rPr>
              <a:t>Increasingly,</a:t>
            </a:r>
            <a:r>
              <a:rPr sz="1600" b="1" spc="30" dirty="0">
                <a:latin typeface="Open Sans"/>
                <a:cs typeface="Cambria"/>
              </a:rPr>
              <a:t> </a:t>
            </a:r>
            <a:r>
              <a:rPr sz="1600" b="1" spc="-10" dirty="0">
                <a:latin typeface="Open Sans"/>
                <a:cs typeface="Cambria"/>
              </a:rPr>
              <a:t>countries</a:t>
            </a:r>
            <a:r>
              <a:rPr sz="1600" b="1" spc="45" dirty="0">
                <a:latin typeface="Open Sans"/>
                <a:cs typeface="Cambria"/>
              </a:rPr>
              <a:t> </a:t>
            </a:r>
            <a:r>
              <a:rPr sz="1600" b="1" spc="-5" dirty="0">
                <a:latin typeface="Open Sans"/>
                <a:cs typeface="Cambria"/>
              </a:rPr>
              <a:t>around</a:t>
            </a:r>
            <a:r>
              <a:rPr sz="1600" b="1" dirty="0">
                <a:latin typeface="Open Sans"/>
                <a:cs typeface="Cambria"/>
              </a:rPr>
              <a:t> </a:t>
            </a:r>
            <a:r>
              <a:rPr sz="1600" b="1" spc="-5" dirty="0">
                <a:latin typeface="Open Sans"/>
                <a:cs typeface="Cambria"/>
              </a:rPr>
              <a:t>the</a:t>
            </a:r>
            <a:r>
              <a:rPr sz="1600" b="1" spc="20" dirty="0">
                <a:latin typeface="Open Sans"/>
                <a:cs typeface="Cambria"/>
              </a:rPr>
              <a:t> </a:t>
            </a:r>
            <a:r>
              <a:rPr sz="1600" b="1" spc="-5" dirty="0">
                <a:latin typeface="Open Sans"/>
                <a:cs typeface="Cambria"/>
              </a:rPr>
              <a:t>world</a:t>
            </a:r>
            <a:r>
              <a:rPr sz="1600" b="1" dirty="0">
                <a:latin typeface="Open Sans"/>
                <a:cs typeface="Cambria"/>
              </a:rPr>
              <a:t> </a:t>
            </a:r>
            <a:r>
              <a:rPr sz="1600" b="1" spc="-5" dirty="0">
                <a:latin typeface="Open Sans"/>
                <a:cs typeface="Cambria"/>
              </a:rPr>
              <a:t>have</a:t>
            </a:r>
            <a:r>
              <a:rPr sz="1600" b="1" spc="10" dirty="0">
                <a:latin typeface="Open Sans"/>
                <a:cs typeface="Cambria"/>
              </a:rPr>
              <a:t> </a:t>
            </a:r>
            <a:r>
              <a:rPr sz="1600" b="1" spc="-10" dirty="0">
                <a:latin typeface="Open Sans"/>
                <a:cs typeface="Cambria"/>
              </a:rPr>
              <a:t>enacted</a:t>
            </a:r>
            <a:r>
              <a:rPr sz="1600" b="1" spc="40" dirty="0">
                <a:latin typeface="Open Sans"/>
                <a:cs typeface="Cambria"/>
              </a:rPr>
              <a:t> </a:t>
            </a:r>
            <a:r>
              <a:rPr sz="1600" b="1" spc="-5" dirty="0">
                <a:latin typeface="Open Sans"/>
                <a:cs typeface="Cambria"/>
              </a:rPr>
              <a:t>laws</a:t>
            </a:r>
            <a:r>
              <a:rPr sz="1600" b="1" spc="15" dirty="0">
                <a:latin typeface="Open Sans"/>
                <a:cs typeface="Cambria"/>
              </a:rPr>
              <a:t> </a:t>
            </a:r>
            <a:r>
              <a:rPr sz="1600" b="1" spc="-10" dirty="0">
                <a:latin typeface="Open Sans"/>
                <a:cs typeface="Cambria"/>
              </a:rPr>
              <a:t>to</a:t>
            </a:r>
            <a:r>
              <a:rPr sz="1600" b="1" spc="15" dirty="0">
                <a:latin typeface="Open Sans"/>
                <a:cs typeface="Cambria"/>
              </a:rPr>
              <a:t> </a:t>
            </a:r>
            <a:r>
              <a:rPr sz="1600" b="1" spc="-5" dirty="0">
                <a:latin typeface="Open Sans"/>
                <a:cs typeface="Cambria"/>
              </a:rPr>
              <a:t>send</a:t>
            </a:r>
            <a:r>
              <a:rPr sz="1600" b="1" spc="5" dirty="0">
                <a:latin typeface="Open Sans"/>
                <a:cs typeface="Cambria"/>
              </a:rPr>
              <a:t> </a:t>
            </a:r>
            <a:r>
              <a:rPr sz="1600" b="1" spc="-5" dirty="0">
                <a:latin typeface="Open Sans"/>
                <a:cs typeface="Cambria"/>
              </a:rPr>
              <a:t>a</a:t>
            </a:r>
            <a:r>
              <a:rPr sz="1600" b="1" spc="5" dirty="0">
                <a:latin typeface="Open Sans"/>
                <a:cs typeface="Cambria"/>
              </a:rPr>
              <a:t> </a:t>
            </a:r>
            <a:r>
              <a:rPr sz="1600" b="1" spc="-10" dirty="0">
                <a:latin typeface="Open Sans"/>
                <a:cs typeface="Cambria"/>
              </a:rPr>
              <a:t>message</a:t>
            </a:r>
            <a:r>
              <a:rPr sz="1600" b="1" spc="30" dirty="0">
                <a:latin typeface="Open Sans"/>
                <a:cs typeface="Cambria"/>
              </a:rPr>
              <a:t> </a:t>
            </a:r>
            <a:r>
              <a:rPr sz="1600" b="1" spc="-5" dirty="0">
                <a:latin typeface="Open Sans"/>
                <a:cs typeface="Cambria"/>
              </a:rPr>
              <a:t>that </a:t>
            </a:r>
            <a:r>
              <a:rPr sz="1600" b="1" spc="-335" dirty="0">
                <a:latin typeface="Open Sans"/>
                <a:cs typeface="Cambria"/>
              </a:rPr>
              <a:t> </a:t>
            </a:r>
            <a:r>
              <a:rPr sz="1600" b="1" spc="-10" dirty="0">
                <a:latin typeface="Open Sans"/>
                <a:cs typeface="Cambria"/>
              </a:rPr>
              <a:t>bribery</a:t>
            </a:r>
            <a:r>
              <a:rPr sz="1600" b="1" spc="25" dirty="0">
                <a:latin typeface="Open Sans"/>
                <a:cs typeface="Cambria"/>
              </a:rPr>
              <a:t> </a:t>
            </a:r>
            <a:r>
              <a:rPr sz="1600" b="1" spc="-5" dirty="0">
                <a:latin typeface="Open Sans"/>
                <a:cs typeface="Cambria"/>
              </a:rPr>
              <a:t>and</a:t>
            </a:r>
            <a:r>
              <a:rPr sz="1600" b="1" dirty="0">
                <a:latin typeface="Open Sans"/>
                <a:cs typeface="Cambria"/>
              </a:rPr>
              <a:t> </a:t>
            </a:r>
            <a:r>
              <a:rPr sz="1600" b="1" spc="-10" dirty="0">
                <a:latin typeface="Open Sans"/>
                <a:cs typeface="Cambria"/>
              </a:rPr>
              <a:t>other</a:t>
            </a:r>
            <a:r>
              <a:rPr sz="1600" b="1" spc="20" dirty="0">
                <a:latin typeface="Open Sans"/>
                <a:cs typeface="Cambria"/>
              </a:rPr>
              <a:t> </a:t>
            </a:r>
            <a:r>
              <a:rPr sz="1600" b="1" spc="-5" dirty="0">
                <a:latin typeface="Open Sans"/>
                <a:cs typeface="Cambria"/>
              </a:rPr>
              <a:t>forms of</a:t>
            </a:r>
            <a:r>
              <a:rPr sz="1600" b="1" dirty="0">
                <a:latin typeface="Open Sans"/>
                <a:cs typeface="Cambria"/>
              </a:rPr>
              <a:t> </a:t>
            </a:r>
            <a:r>
              <a:rPr sz="1600" b="1" spc="-10" dirty="0">
                <a:latin typeface="Open Sans"/>
                <a:cs typeface="Cambria"/>
              </a:rPr>
              <a:t>corruption</a:t>
            </a:r>
            <a:r>
              <a:rPr sz="1600" b="1" spc="5" dirty="0">
                <a:latin typeface="Open Sans"/>
                <a:cs typeface="Cambria"/>
              </a:rPr>
              <a:t> </a:t>
            </a:r>
            <a:r>
              <a:rPr sz="1600" b="1" spc="-5" dirty="0">
                <a:latin typeface="Open Sans"/>
                <a:cs typeface="Cambria"/>
              </a:rPr>
              <a:t>will</a:t>
            </a:r>
            <a:r>
              <a:rPr sz="1600" b="1" spc="10" dirty="0">
                <a:latin typeface="Open Sans"/>
                <a:cs typeface="Cambria"/>
              </a:rPr>
              <a:t> </a:t>
            </a:r>
            <a:r>
              <a:rPr sz="1600" b="1" spc="-10" dirty="0">
                <a:latin typeface="Open Sans"/>
                <a:cs typeface="Cambria"/>
              </a:rPr>
              <a:t>not</a:t>
            </a:r>
            <a:r>
              <a:rPr sz="1600" b="1" dirty="0">
                <a:latin typeface="Open Sans"/>
                <a:cs typeface="Cambria"/>
              </a:rPr>
              <a:t> </a:t>
            </a:r>
            <a:r>
              <a:rPr sz="1600" b="1" spc="-10" dirty="0">
                <a:latin typeface="Open Sans"/>
                <a:cs typeface="Cambria"/>
              </a:rPr>
              <a:t>be</a:t>
            </a:r>
            <a:r>
              <a:rPr sz="1600" b="1" spc="10" dirty="0">
                <a:latin typeface="Open Sans"/>
                <a:cs typeface="Cambria"/>
              </a:rPr>
              <a:t> </a:t>
            </a:r>
            <a:r>
              <a:rPr sz="1600" b="1" spc="-10" dirty="0">
                <a:latin typeface="Open Sans"/>
                <a:cs typeface="Cambria"/>
              </a:rPr>
              <a:t>tolerated.</a:t>
            </a:r>
            <a:endParaRPr sz="1600" b="1" dirty="0">
              <a:latin typeface="Open Sans"/>
              <a:cs typeface="Cambria"/>
            </a:endParaRPr>
          </a:p>
        </p:txBody>
      </p:sp>
      <p:sp>
        <p:nvSpPr>
          <p:cNvPr id="15" name="object 15"/>
          <p:cNvSpPr txBox="1"/>
          <p:nvPr/>
        </p:nvSpPr>
        <p:spPr>
          <a:xfrm>
            <a:off x="387934" y="3131809"/>
            <a:ext cx="3168650" cy="1765227"/>
          </a:xfrm>
          <a:prstGeom prst="rect">
            <a:avLst/>
          </a:prstGeom>
          <a:solidFill>
            <a:schemeClr val="tx1">
              <a:lumMod val="50000"/>
              <a:lumOff val="50000"/>
            </a:schemeClr>
          </a:solidFill>
        </p:spPr>
        <p:txBody>
          <a:bodyPr vert="horz" wrap="square" lIns="0" tIns="41275" rIns="0" bIns="0" rtlCol="0">
            <a:spAutoFit/>
          </a:bodyPr>
          <a:lstStyle/>
          <a:p>
            <a:pPr marL="91440" marR="146685">
              <a:lnSpc>
                <a:spcPct val="100000"/>
              </a:lnSpc>
            </a:pPr>
            <a:r>
              <a:rPr sz="1400" spc="-5" dirty="0">
                <a:solidFill>
                  <a:srgbClr val="FFFFFF"/>
                </a:solidFill>
                <a:latin typeface="Open Sans"/>
                <a:cs typeface="Cambria"/>
              </a:rPr>
              <a:t>Acts</a:t>
            </a:r>
            <a:r>
              <a:rPr sz="1400" spc="-10" dirty="0">
                <a:solidFill>
                  <a:srgbClr val="FFFFFF"/>
                </a:solidFill>
                <a:latin typeface="Open Sans"/>
                <a:cs typeface="Cambria"/>
              </a:rPr>
              <a:t> </a:t>
            </a:r>
            <a:r>
              <a:rPr sz="1400" spc="-5" dirty="0">
                <a:solidFill>
                  <a:srgbClr val="FFFFFF"/>
                </a:solidFill>
                <a:latin typeface="Open Sans"/>
                <a:cs typeface="Cambria"/>
              </a:rPr>
              <a:t>of </a:t>
            </a:r>
            <a:r>
              <a:rPr sz="1400" spc="-10" dirty="0">
                <a:solidFill>
                  <a:srgbClr val="FFFFFF"/>
                </a:solidFill>
                <a:latin typeface="Open Sans"/>
                <a:cs typeface="Cambria"/>
              </a:rPr>
              <a:t>bribery</a:t>
            </a:r>
            <a:r>
              <a:rPr sz="1400" spc="15" dirty="0">
                <a:solidFill>
                  <a:srgbClr val="FFFFFF"/>
                </a:solidFill>
                <a:latin typeface="Open Sans"/>
                <a:cs typeface="Cambria"/>
              </a:rPr>
              <a:t> </a:t>
            </a:r>
            <a:r>
              <a:rPr sz="1400" spc="-5" dirty="0">
                <a:solidFill>
                  <a:srgbClr val="FFFFFF"/>
                </a:solidFill>
                <a:latin typeface="Open Sans"/>
                <a:cs typeface="Cambria"/>
              </a:rPr>
              <a:t>can</a:t>
            </a:r>
            <a:r>
              <a:rPr sz="1400" spc="-10" dirty="0">
                <a:solidFill>
                  <a:srgbClr val="FFFFFF"/>
                </a:solidFill>
                <a:latin typeface="Open Sans"/>
                <a:cs typeface="Cambria"/>
              </a:rPr>
              <a:t> </a:t>
            </a:r>
            <a:r>
              <a:rPr sz="1400" spc="-20" dirty="0">
                <a:solidFill>
                  <a:srgbClr val="FFFFFF"/>
                </a:solidFill>
                <a:latin typeface="Open Sans"/>
                <a:cs typeface="Cambria"/>
              </a:rPr>
              <a:t>drive</a:t>
            </a:r>
            <a:r>
              <a:rPr sz="1400" spc="15" dirty="0">
                <a:solidFill>
                  <a:srgbClr val="FFFFFF"/>
                </a:solidFill>
                <a:latin typeface="Open Sans"/>
                <a:cs typeface="Cambria"/>
              </a:rPr>
              <a:t> </a:t>
            </a:r>
            <a:r>
              <a:rPr sz="1400" spc="-10" dirty="0">
                <a:solidFill>
                  <a:srgbClr val="FFFFFF"/>
                </a:solidFill>
                <a:latin typeface="Open Sans"/>
                <a:cs typeface="Cambria"/>
              </a:rPr>
              <a:t>up</a:t>
            </a:r>
            <a:r>
              <a:rPr sz="1400" spc="5" dirty="0">
                <a:solidFill>
                  <a:srgbClr val="FFFFFF"/>
                </a:solidFill>
                <a:latin typeface="Open Sans"/>
                <a:cs typeface="Cambria"/>
              </a:rPr>
              <a:t> </a:t>
            </a:r>
            <a:r>
              <a:rPr sz="1400" spc="-10" dirty="0">
                <a:solidFill>
                  <a:srgbClr val="FFFFFF"/>
                </a:solidFill>
                <a:latin typeface="Open Sans"/>
                <a:cs typeface="Cambria"/>
              </a:rPr>
              <a:t>the </a:t>
            </a:r>
            <a:r>
              <a:rPr sz="1400" spc="-5" dirty="0">
                <a:solidFill>
                  <a:srgbClr val="FFFFFF"/>
                </a:solidFill>
                <a:latin typeface="Open Sans"/>
                <a:cs typeface="Cambria"/>
              </a:rPr>
              <a:t> cost of doing business </a:t>
            </a:r>
            <a:r>
              <a:rPr sz="1400" spc="-10" dirty="0">
                <a:solidFill>
                  <a:srgbClr val="FFFFFF"/>
                </a:solidFill>
                <a:latin typeface="Open Sans"/>
                <a:cs typeface="Cambria"/>
              </a:rPr>
              <a:t>throughout </a:t>
            </a:r>
            <a:r>
              <a:rPr sz="1400" spc="-340" dirty="0">
                <a:solidFill>
                  <a:srgbClr val="FFFFFF"/>
                </a:solidFill>
                <a:latin typeface="Open Sans"/>
                <a:cs typeface="Cambria"/>
              </a:rPr>
              <a:t> </a:t>
            </a:r>
            <a:r>
              <a:rPr sz="1400" spc="-10" dirty="0">
                <a:solidFill>
                  <a:srgbClr val="FFFFFF"/>
                </a:solidFill>
                <a:latin typeface="Open Sans"/>
                <a:cs typeface="Cambria"/>
              </a:rPr>
              <a:t>much</a:t>
            </a:r>
            <a:r>
              <a:rPr sz="1400" spc="5" dirty="0">
                <a:solidFill>
                  <a:srgbClr val="FFFFFF"/>
                </a:solidFill>
                <a:latin typeface="Open Sans"/>
                <a:cs typeface="Cambria"/>
              </a:rPr>
              <a:t> </a:t>
            </a:r>
            <a:r>
              <a:rPr sz="1400" spc="-5" dirty="0">
                <a:solidFill>
                  <a:srgbClr val="FFFFFF"/>
                </a:solidFill>
                <a:latin typeface="Open Sans"/>
                <a:cs typeface="Cambria"/>
              </a:rPr>
              <a:t>of</a:t>
            </a:r>
            <a:r>
              <a:rPr sz="1400" spc="-10" dirty="0">
                <a:solidFill>
                  <a:srgbClr val="FFFFFF"/>
                </a:solidFill>
                <a:latin typeface="Open Sans"/>
                <a:cs typeface="Cambria"/>
              </a:rPr>
              <a:t> the</a:t>
            </a:r>
            <a:r>
              <a:rPr sz="1400" dirty="0">
                <a:solidFill>
                  <a:srgbClr val="FFFFFF"/>
                </a:solidFill>
                <a:latin typeface="Open Sans"/>
                <a:cs typeface="Cambria"/>
              </a:rPr>
              <a:t> </a:t>
            </a:r>
            <a:r>
              <a:rPr sz="1400" spc="-10" dirty="0">
                <a:solidFill>
                  <a:srgbClr val="FFFFFF"/>
                </a:solidFill>
                <a:latin typeface="Open Sans"/>
                <a:cs typeface="Cambria"/>
              </a:rPr>
              <a:t>world</a:t>
            </a:r>
            <a:r>
              <a:rPr sz="1400" dirty="0">
                <a:solidFill>
                  <a:srgbClr val="FFFFFF"/>
                </a:solidFill>
                <a:latin typeface="Open Sans"/>
                <a:cs typeface="Cambria"/>
              </a:rPr>
              <a:t> </a:t>
            </a:r>
            <a:r>
              <a:rPr sz="1400" spc="-10" dirty="0">
                <a:solidFill>
                  <a:srgbClr val="FFFFFF"/>
                </a:solidFill>
                <a:latin typeface="Open Sans"/>
                <a:cs typeface="Cambria"/>
              </a:rPr>
              <a:t>because</a:t>
            </a:r>
            <a:r>
              <a:rPr sz="1400" spc="-5" dirty="0">
                <a:solidFill>
                  <a:srgbClr val="FFFFFF"/>
                </a:solidFill>
                <a:latin typeface="Open Sans"/>
                <a:cs typeface="Cambria"/>
              </a:rPr>
              <a:t> bribes </a:t>
            </a:r>
            <a:r>
              <a:rPr sz="1400" spc="-335" dirty="0">
                <a:solidFill>
                  <a:srgbClr val="FFFFFF"/>
                </a:solidFill>
                <a:latin typeface="Open Sans"/>
                <a:cs typeface="Cambria"/>
              </a:rPr>
              <a:t> </a:t>
            </a:r>
            <a:r>
              <a:rPr sz="1400" spc="-10" dirty="0">
                <a:solidFill>
                  <a:srgbClr val="FFFFFF"/>
                </a:solidFill>
                <a:latin typeface="Open Sans"/>
                <a:cs typeface="Cambria"/>
              </a:rPr>
              <a:t>that</a:t>
            </a:r>
            <a:r>
              <a:rPr sz="1400" spc="-5" dirty="0">
                <a:solidFill>
                  <a:srgbClr val="FFFFFF"/>
                </a:solidFill>
                <a:latin typeface="Open Sans"/>
                <a:cs typeface="Cambria"/>
              </a:rPr>
              <a:t> </a:t>
            </a:r>
            <a:r>
              <a:rPr sz="1400" spc="-15" dirty="0">
                <a:solidFill>
                  <a:srgbClr val="FFFFFF"/>
                </a:solidFill>
                <a:latin typeface="Open Sans"/>
                <a:cs typeface="Cambria"/>
              </a:rPr>
              <a:t>are</a:t>
            </a:r>
            <a:r>
              <a:rPr sz="1400" dirty="0">
                <a:solidFill>
                  <a:srgbClr val="FFFFFF"/>
                </a:solidFill>
                <a:latin typeface="Open Sans"/>
                <a:cs typeface="Cambria"/>
              </a:rPr>
              <a:t> </a:t>
            </a:r>
            <a:r>
              <a:rPr sz="1400" spc="-10" dirty="0">
                <a:solidFill>
                  <a:srgbClr val="FFFFFF"/>
                </a:solidFill>
                <a:latin typeface="Open Sans"/>
                <a:cs typeface="Cambria"/>
              </a:rPr>
              <a:t>paid</a:t>
            </a:r>
            <a:r>
              <a:rPr sz="1400" spc="5" dirty="0">
                <a:solidFill>
                  <a:srgbClr val="FFFFFF"/>
                </a:solidFill>
                <a:latin typeface="Open Sans"/>
                <a:cs typeface="Cambria"/>
              </a:rPr>
              <a:t> </a:t>
            </a:r>
            <a:r>
              <a:rPr sz="1400" spc="-15" dirty="0">
                <a:solidFill>
                  <a:srgbClr val="FFFFFF"/>
                </a:solidFill>
                <a:latin typeface="Open Sans"/>
                <a:cs typeface="Cambria"/>
              </a:rPr>
              <a:t>eventually</a:t>
            </a:r>
            <a:r>
              <a:rPr sz="1400" spc="35" dirty="0">
                <a:solidFill>
                  <a:srgbClr val="FFFFFF"/>
                </a:solidFill>
                <a:latin typeface="Open Sans"/>
                <a:cs typeface="Cambria"/>
              </a:rPr>
              <a:t> </a:t>
            </a:r>
            <a:r>
              <a:rPr sz="1400" spc="-10" dirty="0">
                <a:solidFill>
                  <a:srgbClr val="FFFFFF"/>
                </a:solidFill>
                <a:latin typeface="Open Sans"/>
                <a:cs typeface="Cambria"/>
              </a:rPr>
              <a:t>make </a:t>
            </a:r>
            <a:r>
              <a:rPr sz="1400" spc="-5" dirty="0">
                <a:solidFill>
                  <a:srgbClr val="FFFFFF"/>
                </a:solidFill>
                <a:latin typeface="Open Sans"/>
                <a:cs typeface="Cambria"/>
              </a:rPr>
              <a:t> </a:t>
            </a:r>
            <a:r>
              <a:rPr sz="1400" spc="-10" dirty="0">
                <a:solidFill>
                  <a:srgbClr val="FFFFFF"/>
                </a:solidFill>
                <a:latin typeface="Open Sans"/>
                <a:cs typeface="Cambria"/>
              </a:rPr>
              <a:t>their</a:t>
            </a:r>
            <a:r>
              <a:rPr sz="1400" dirty="0">
                <a:solidFill>
                  <a:srgbClr val="FFFFFF"/>
                </a:solidFill>
                <a:latin typeface="Open Sans"/>
                <a:cs typeface="Cambria"/>
              </a:rPr>
              <a:t> </a:t>
            </a:r>
            <a:r>
              <a:rPr sz="1400" spc="-25" dirty="0">
                <a:solidFill>
                  <a:srgbClr val="FFFFFF"/>
                </a:solidFill>
                <a:latin typeface="Open Sans"/>
                <a:cs typeface="Cambria"/>
              </a:rPr>
              <a:t>way</a:t>
            </a:r>
            <a:r>
              <a:rPr sz="1400" spc="15" dirty="0">
                <a:solidFill>
                  <a:srgbClr val="FFFFFF"/>
                </a:solidFill>
                <a:latin typeface="Open Sans"/>
                <a:cs typeface="Cambria"/>
              </a:rPr>
              <a:t> </a:t>
            </a:r>
            <a:r>
              <a:rPr sz="1400" spc="-10" dirty="0">
                <a:solidFill>
                  <a:srgbClr val="FFFFFF"/>
                </a:solidFill>
                <a:latin typeface="Open Sans"/>
                <a:cs typeface="Cambria"/>
              </a:rPr>
              <a:t>into</a:t>
            </a:r>
            <a:r>
              <a:rPr sz="1400" spc="-5" dirty="0">
                <a:solidFill>
                  <a:srgbClr val="FFFFFF"/>
                </a:solidFill>
                <a:latin typeface="Open Sans"/>
                <a:cs typeface="Cambria"/>
              </a:rPr>
              <a:t> </a:t>
            </a:r>
            <a:r>
              <a:rPr sz="1400" spc="-10" dirty="0">
                <a:solidFill>
                  <a:srgbClr val="FFFFFF"/>
                </a:solidFill>
                <a:latin typeface="Open Sans"/>
                <a:cs typeface="Cambria"/>
              </a:rPr>
              <a:t>the total</a:t>
            </a:r>
            <a:r>
              <a:rPr sz="1400" spc="5" dirty="0">
                <a:solidFill>
                  <a:srgbClr val="FFFFFF"/>
                </a:solidFill>
                <a:latin typeface="Open Sans"/>
                <a:cs typeface="Cambria"/>
              </a:rPr>
              <a:t> </a:t>
            </a:r>
            <a:r>
              <a:rPr sz="1400" spc="-5" dirty="0">
                <a:solidFill>
                  <a:srgbClr val="FFFFFF"/>
                </a:solidFill>
                <a:latin typeface="Open Sans"/>
                <a:cs typeface="Cambria"/>
              </a:rPr>
              <a:t>cost</a:t>
            </a:r>
            <a:r>
              <a:rPr sz="1400" spc="-20" dirty="0">
                <a:solidFill>
                  <a:srgbClr val="FFFFFF"/>
                </a:solidFill>
                <a:latin typeface="Open Sans"/>
                <a:cs typeface="Cambria"/>
              </a:rPr>
              <a:t> </a:t>
            </a:r>
            <a:r>
              <a:rPr sz="1400" spc="-5" dirty="0">
                <a:solidFill>
                  <a:srgbClr val="FFFFFF"/>
                </a:solidFill>
                <a:latin typeface="Open Sans"/>
                <a:cs typeface="Cambria"/>
              </a:rPr>
              <a:t>of </a:t>
            </a:r>
            <a:r>
              <a:rPr sz="1400" dirty="0">
                <a:solidFill>
                  <a:srgbClr val="FFFFFF"/>
                </a:solidFill>
                <a:latin typeface="Open Sans"/>
                <a:cs typeface="Cambria"/>
              </a:rPr>
              <a:t> </a:t>
            </a:r>
            <a:r>
              <a:rPr sz="1400" spc="-5" dirty="0">
                <a:solidFill>
                  <a:srgbClr val="FFFFFF"/>
                </a:solidFill>
                <a:latin typeface="Open Sans"/>
                <a:cs typeface="Cambria"/>
              </a:rPr>
              <a:t>goods</a:t>
            </a:r>
            <a:r>
              <a:rPr sz="1400" spc="-10" dirty="0">
                <a:solidFill>
                  <a:srgbClr val="FFFFFF"/>
                </a:solidFill>
                <a:latin typeface="Open Sans"/>
                <a:cs typeface="Cambria"/>
              </a:rPr>
              <a:t> and</a:t>
            </a:r>
            <a:r>
              <a:rPr sz="1400" spc="-5" dirty="0">
                <a:solidFill>
                  <a:srgbClr val="FFFFFF"/>
                </a:solidFill>
                <a:latin typeface="Open Sans"/>
                <a:cs typeface="Cambria"/>
              </a:rPr>
              <a:t> services, distorting</a:t>
            </a:r>
            <a:r>
              <a:rPr sz="1400" spc="10" dirty="0">
                <a:solidFill>
                  <a:srgbClr val="FFFFFF"/>
                </a:solidFill>
                <a:latin typeface="Open Sans"/>
                <a:cs typeface="Cambria"/>
              </a:rPr>
              <a:t> </a:t>
            </a:r>
            <a:r>
              <a:rPr sz="1400" spc="-10" dirty="0">
                <a:solidFill>
                  <a:srgbClr val="FFFFFF"/>
                </a:solidFill>
                <a:latin typeface="Open Sans"/>
                <a:cs typeface="Cambria"/>
              </a:rPr>
              <a:t>the </a:t>
            </a:r>
            <a:r>
              <a:rPr sz="1400" spc="-340" dirty="0">
                <a:solidFill>
                  <a:srgbClr val="FFFFFF"/>
                </a:solidFill>
                <a:latin typeface="Open Sans"/>
                <a:cs typeface="Cambria"/>
              </a:rPr>
              <a:t> </a:t>
            </a:r>
            <a:r>
              <a:rPr sz="1400" spc="-10" dirty="0">
                <a:solidFill>
                  <a:srgbClr val="FFFFFF"/>
                </a:solidFill>
                <a:latin typeface="Open Sans"/>
                <a:cs typeface="Cambria"/>
              </a:rPr>
              <a:t>marketplace</a:t>
            </a:r>
            <a:r>
              <a:rPr sz="1400" spc="-5" dirty="0">
                <a:solidFill>
                  <a:srgbClr val="FFFFFF"/>
                </a:solidFill>
                <a:latin typeface="Open Sans"/>
                <a:cs typeface="Cambria"/>
              </a:rPr>
              <a:t> </a:t>
            </a:r>
            <a:r>
              <a:rPr sz="1400" spc="-10" dirty="0">
                <a:solidFill>
                  <a:srgbClr val="FFFFFF"/>
                </a:solidFill>
                <a:latin typeface="Open Sans"/>
                <a:cs typeface="Cambria"/>
              </a:rPr>
              <a:t>and </a:t>
            </a:r>
            <a:r>
              <a:rPr sz="1400" spc="-5" dirty="0">
                <a:solidFill>
                  <a:srgbClr val="FFFFFF"/>
                </a:solidFill>
                <a:latin typeface="Open Sans"/>
                <a:cs typeface="Cambria"/>
              </a:rPr>
              <a:t>creating</a:t>
            </a:r>
            <a:r>
              <a:rPr sz="1400" spc="-10" dirty="0">
                <a:solidFill>
                  <a:srgbClr val="FFFFFF"/>
                </a:solidFill>
                <a:latin typeface="Open Sans"/>
                <a:cs typeface="Cambria"/>
              </a:rPr>
              <a:t> </a:t>
            </a:r>
            <a:r>
              <a:rPr sz="1400" spc="-15" dirty="0">
                <a:solidFill>
                  <a:srgbClr val="FFFFFF"/>
                </a:solidFill>
                <a:latin typeface="Open Sans"/>
                <a:cs typeface="Cambria"/>
              </a:rPr>
              <a:t>uneven </a:t>
            </a:r>
            <a:r>
              <a:rPr sz="1400" spc="-10" dirty="0">
                <a:solidFill>
                  <a:srgbClr val="FFFFFF"/>
                </a:solidFill>
                <a:latin typeface="Open Sans"/>
                <a:cs typeface="Cambria"/>
              </a:rPr>
              <a:t> playing</a:t>
            </a:r>
            <a:r>
              <a:rPr sz="1400" spc="10" dirty="0">
                <a:solidFill>
                  <a:srgbClr val="FFFFFF"/>
                </a:solidFill>
                <a:latin typeface="Open Sans"/>
                <a:cs typeface="Cambria"/>
              </a:rPr>
              <a:t> </a:t>
            </a:r>
            <a:r>
              <a:rPr sz="1400" spc="-5" dirty="0">
                <a:solidFill>
                  <a:srgbClr val="FFFFFF"/>
                </a:solidFill>
                <a:latin typeface="Open Sans"/>
                <a:cs typeface="Cambria"/>
              </a:rPr>
              <a:t>fields</a:t>
            </a:r>
            <a:r>
              <a:rPr sz="1400" spc="15" dirty="0">
                <a:solidFill>
                  <a:srgbClr val="FFFFFF"/>
                </a:solidFill>
                <a:latin typeface="Open Sans"/>
                <a:cs typeface="Cambria"/>
              </a:rPr>
              <a:t> </a:t>
            </a:r>
            <a:r>
              <a:rPr sz="1400" spc="-5" dirty="0">
                <a:solidFill>
                  <a:srgbClr val="FFFFFF"/>
                </a:solidFill>
                <a:latin typeface="Open Sans"/>
                <a:cs typeface="Cambria"/>
              </a:rPr>
              <a:t>on a</a:t>
            </a:r>
            <a:r>
              <a:rPr sz="1400" dirty="0">
                <a:solidFill>
                  <a:srgbClr val="FFFFFF"/>
                </a:solidFill>
                <a:latin typeface="Open Sans"/>
                <a:cs typeface="Cambria"/>
              </a:rPr>
              <a:t> </a:t>
            </a:r>
            <a:r>
              <a:rPr sz="1400" spc="-10" dirty="0">
                <a:solidFill>
                  <a:srgbClr val="FFFFFF"/>
                </a:solidFill>
                <a:latin typeface="Open Sans"/>
                <a:cs typeface="Cambria"/>
              </a:rPr>
              <a:t>global</a:t>
            </a:r>
            <a:r>
              <a:rPr sz="1400" spc="5" dirty="0">
                <a:solidFill>
                  <a:srgbClr val="FFFFFF"/>
                </a:solidFill>
                <a:latin typeface="Open Sans"/>
                <a:cs typeface="Cambria"/>
              </a:rPr>
              <a:t> </a:t>
            </a:r>
            <a:r>
              <a:rPr sz="1400" spc="-5" dirty="0">
                <a:solidFill>
                  <a:srgbClr val="FFFFFF"/>
                </a:solidFill>
                <a:latin typeface="Open Sans"/>
                <a:cs typeface="Cambria"/>
              </a:rPr>
              <a:t>scale.</a:t>
            </a:r>
            <a:endParaRPr sz="1400" dirty="0">
              <a:latin typeface="Open Sans"/>
              <a:cs typeface="Cambria"/>
            </a:endParaRPr>
          </a:p>
        </p:txBody>
      </p:sp>
      <p:grpSp>
        <p:nvGrpSpPr>
          <p:cNvPr id="16" name="object 16"/>
          <p:cNvGrpSpPr/>
          <p:nvPr/>
        </p:nvGrpSpPr>
        <p:grpSpPr>
          <a:xfrm>
            <a:off x="4020254" y="4220158"/>
            <a:ext cx="1144080" cy="608330"/>
            <a:chOff x="3808920" y="4054157"/>
            <a:chExt cx="1571625" cy="608330"/>
          </a:xfrm>
          <a:solidFill>
            <a:srgbClr val="C00000"/>
          </a:solidFill>
        </p:grpSpPr>
        <p:sp>
          <p:nvSpPr>
            <p:cNvPr id="17" name="object 17"/>
            <p:cNvSpPr/>
            <p:nvPr/>
          </p:nvSpPr>
          <p:spPr>
            <a:xfrm>
              <a:off x="3813683" y="4058920"/>
              <a:ext cx="1562100" cy="598805"/>
            </a:xfrm>
            <a:custGeom>
              <a:avLst/>
              <a:gdLst/>
              <a:ahLst/>
              <a:cxnLst/>
              <a:rect l="l" t="t" r="r" b="b"/>
              <a:pathLst>
                <a:path w="1562100" h="598804">
                  <a:moveTo>
                    <a:pt x="1262888" y="0"/>
                  </a:moveTo>
                  <a:lnTo>
                    <a:pt x="1262888" y="149605"/>
                  </a:lnTo>
                  <a:lnTo>
                    <a:pt x="0" y="149605"/>
                  </a:lnTo>
                  <a:lnTo>
                    <a:pt x="0" y="448817"/>
                  </a:lnTo>
                  <a:lnTo>
                    <a:pt x="1262888" y="448817"/>
                  </a:lnTo>
                  <a:lnTo>
                    <a:pt x="1262888" y="598423"/>
                  </a:lnTo>
                  <a:lnTo>
                    <a:pt x="1562100" y="299211"/>
                  </a:lnTo>
                  <a:lnTo>
                    <a:pt x="1262888" y="0"/>
                  </a:lnTo>
                  <a:close/>
                </a:path>
              </a:pathLst>
            </a:custGeom>
            <a:grpFill/>
          </p:spPr>
          <p:txBody>
            <a:bodyPr wrap="square" lIns="0" tIns="0" rIns="0" bIns="0" rtlCol="0"/>
            <a:lstStyle/>
            <a:p>
              <a:endParaRPr/>
            </a:p>
          </p:txBody>
        </p:sp>
        <p:sp>
          <p:nvSpPr>
            <p:cNvPr id="18" name="object 18"/>
            <p:cNvSpPr/>
            <p:nvPr/>
          </p:nvSpPr>
          <p:spPr>
            <a:xfrm>
              <a:off x="3813683" y="4058920"/>
              <a:ext cx="1562100" cy="598805"/>
            </a:xfrm>
            <a:custGeom>
              <a:avLst/>
              <a:gdLst/>
              <a:ahLst/>
              <a:cxnLst/>
              <a:rect l="l" t="t" r="r" b="b"/>
              <a:pathLst>
                <a:path w="1562100" h="598804">
                  <a:moveTo>
                    <a:pt x="0" y="149605"/>
                  </a:moveTo>
                  <a:lnTo>
                    <a:pt x="1262888" y="149605"/>
                  </a:lnTo>
                  <a:lnTo>
                    <a:pt x="1262888" y="0"/>
                  </a:lnTo>
                  <a:lnTo>
                    <a:pt x="1562100" y="299211"/>
                  </a:lnTo>
                  <a:lnTo>
                    <a:pt x="1262888" y="598423"/>
                  </a:lnTo>
                  <a:lnTo>
                    <a:pt x="1262888" y="448817"/>
                  </a:lnTo>
                  <a:lnTo>
                    <a:pt x="0" y="448817"/>
                  </a:lnTo>
                  <a:lnTo>
                    <a:pt x="0" y="149605"/>
                  </a:lnTo>
                  <a:close/>
                </a:path>
              </a:pathLst>
            </a:custGeom>
            <a:grpFill/>
            <a:ln w="9525">
              <a:solidFill>
                <a:srgbClr val="A4A4A4"/>
              </a:solidFill>
            </a:ln>
          </p:spPr>
          <p:txBody>
            <a:bodyPr wrap="square" lIns="0" tIns="0" rIns="0" bIns="0" rtlCol="0"/>
            <a:lstStyle/>
            <a:p>
              <a:endParaRPr/>
            </a:p>
          </p:txBody>
        </p:sp>
      </p:grpSp>
      <p:sp>
        <p:nvSpPr>
          <p:cNvPr id="19" name="object 19"/>
          <p:cNvSpPr txBox="1"/>
          <p:nvPr/>
        </p:nvSpPr>
        <p:spPr>
          <a:xfrm>
            <a:off x="5587418" y="3152327"/>
            <a:ext cx="3173095" cy="1724190"/>
          </a:xfrm>
          <a:prstGeom prst="rect">
            <a:avLst/>
          </a:prstGeom>
          <a:solidFill>
            <a:schemeClr val="tx1">
              <a:lumMod val="50000"/>
              <a:lumOff val="50000"/>
            </a:schemeClr>
          </a:solidFill>
        </p:spPr>
        <p:txBody>
          <a:bodyPr vert="horz" wrap="square" lIns="0" tIns="635" rIns="0" bIns="0" rtlCol="0">
            <a:spAutoFit/>
          </a:bodyPr>
          <a:lstStyle/>
          <a:p>
            <a:pPr marL="377190" indent="-285750">
              <a:lnSpc>
                <a:spcPct val="100000"/>
              </a:lnSpc>
              <a:buFont typeface="Arial" panose="020B0604020202020204" pitchFamily="34" charset="0"/>
              <a:buChar char="•"/>
              <a:tabLst>
                <a:tab pos="378460" algn="l"/>
                <a:tab pos="379095" algn="l"/>
              </a:tabLst>
            </a:pPr>
            <a:r>
              <a:rPr sz="1400" spc="-10" dirty="0">
                <a:solidFill>
                  <a:srgbClr val="FFFFFF"/>
                </a:solidFill>
                <a:latin typeface="Open Sans"/>
                <a:cs typeface="Cambria"/>
              </a:rPr>
              <a:t>Create</a:t>
            </a:r>
            <a:r>
              <a:rPr sz="1400" spc="-15" dirty="0">
                <a:solidFill>
                  <a:srgbClr val="FFFFFF"/>
                </a:solidFill>
                <a:latin typeface="Open Sans"/>
                <a:cs typeface="Cambria"/>
              </a:rPr>
              <a:t> unfair</a:t>
            </a:r>
            <a:r>
              <a:rPr sz="1400" spc="10" dirty="0">
                <a:solidFill>
                  <a:srgbClr val="FFFFFF"/>
                </a:solidFill>
                <a:latin typeface="Open Sans"/>
                <a:cs typeface="Cambria"/>
              </a:rPr>
              <a:t> </a:t>
            </a:r>
            <a:r>
              <a:rPr sz="1400" spc="-5" dirty="0">
                <a:solidFill>
                  <a:srgbClr val="FFFFFF"/>
                </a:solidFill>
                <a:latin typeface="Open Sans"/>
                <a:cs typeface="Cambria"/>
              </a:rPr>
              <a:t>competition</a:t>
            </a:r>
            <a:endParaRPr sz="1400" dirty="0">
              <a:latin typeface="Open Sans"/>
              <a:cs typeface="Cambria"/>
            </a:endParaRPr>
          </a:p>
          <a:p>
            <a:pPr marL="378460" marR="300990" indent="-287020">
              <a:lnSpc>
                <a:spcPct val="100000"/>
              </a:lnSpc>
              <a:buFont typeface="Arial"/>
              <a:buChar char="•"/>
              <a:tabLst>
                <a:tab pos="378460" algn="l"/>
                <a:tab pos="379095" algn="l"/>
              </a:tabLst>
            </a:pPr>
            <a:r>
              <a:rPr sz="1400" spc="-25" dirty="0">
                <a:solidFill>
                  <a:srgbClr val="FFFFFF"/>
                </a:solidFill>
                <a:latin typeface="Open Sans"/>
                <a:cs typeface="Cambria"/>
              </a:rPr>
              <a:t>Give</a:t>
            </a:r>
            <a:r>
              <a:rPr sz="1400" spc="15" dirty="0">
                <a:solidFill>
                  <a:srgbClr val="FFFFFF"/>
                </a:solidFill>
                <a:latin typeface="Open Sans"/>
                <a:cs typeface="Cambria"/>
              </a:rPr>
              <a:t> </a:t>
            </a:r>
            <a:r>
              <a:rPr sz="1400" spc="-5" dirty="0">
                <a:solidFill>
                  <a:srgbClr val="FFFFFF"/>
                </a:solidFill>
                <a:latin typeface="Open Sans"/>
                <a:cs typeface="Cambria"/>
              </a:rPr>
              <a:t>rise</a:t>
            </a:r>
            <a:r>
              <a:rPr sz="1400" dirty="0">
                <a:solidFill>
                  <a:srgbClr val="FFFFFF"/>
                </a:solidFill>
                <a:latin typeface="Open Sans"/>
                <a:cs typeface="Cambria"/>
              </a:rPr>
              <a:t> </a:t>
            </a:r>
            <a:r>
              <a:rPr sz="1400" spc="-10" dirty="0">
                <a:solidFill>
                  <a:srgbClr val="FFFFFF"/>
                </a:solidFill>
                <a:latin typeface="Open Sans"/>
                <a:cs typeface="Cambria"/>
              </a:rPr>
              <a:t>to</a:t>
            </a:r>
            <a:r>
              <a:rPr sz="1400" spc="-15" dirty="0">
                <a:solidFill>
                  <a:srgbClr val="FFFFFF"/>
                </a:solidFill>
                <a:latin typeface="Open Sans"/>
                <a:cs typeface="Cambria"/>
              </a:rPr>
              <a:t> </a:t>
            </a:r>
            <a:r>
              <a:rPr sz="1400" spc="-10" dirty="0">
                <a:solidFill>
                  <a:srgbClr val="FFFFFF"/>
                </a:solidFill>
                <a:latin typeface="Open Sans"/>
                <a:cs typeface="Cambria"/>
              </a:rPr>
              <a:t>inferior</a:t>
            </a:r>
            <a:r>
              <a:rPr sz="1400" spc="10" dirty="0">
                <a:solidFill>
                  <a:srgbClr val="FFFFFF"/>
                </a:solidFill>
                <a:latin typeface="Open Sans"/>
                <a:cs typeface="Cambria"/>
              </a:rPr>
              <a:t> </a:t>
            </a:r>
            <a:r>
              <a:rPr sz="1400" spc="-10" dirty="0">
                <a:solidFill>
                  <a:srgbClr val="FFFFFF"/>
                </a:solidFill>
                <a:latin typeface="Open Sans"/>
                <a:cs typeface="Cambria"/>
              </a:rPr>
              <a:t>products </a:t>
            </a:r>
            <a:r>
              <a:rPr sz="1400" spc="-335" dirty="0">
                <a:solidFill>
                  <a:srgbClr val="FFFFFF"/>
                </a:solidFill>
                <a:latin typeface="Open Sans"/>
                <a:cs typeface="Cambria"/>
              </a:rPr>
              <a:t> </a:t>
            </a:r>
            <a:r>
              <a:rPr sz="1400" spc="-10" dirty="0">
                <a:solidFill>
                  <a:srgbClr val="FFFFFF"/>
                </a:solidFill>
                <a:latin typeface="Open Sans"/>
                <a:cs typeface="Cambria"/>
              </a:rPr>
              <a:t>and</a:t>
            </a:r>
            <a:r>
              <a:rPr sz="1400" dirty="0">
                <a:solidFill>
                  <a:srgbClr val="FFFFFF"/>
                </a:solidFill>
                <a:latin typeface="Open Sans"/>
                <a:cs typeface="Cambria"/>
              </a:rPr>
              <a:t> </a:t>
            </a:r>
            <a:r>
              <a:rPr sz="1400" spc="-5" dirty="0">
                <a:solidFill>
                  <a:srgbClr val="FFFFFF"/>
                </a:solidFill>
                <a:latin typeface="Open Sans"/>
                <a:cs typeface="Cambria"/>
              </a:rPr>
              <a:t>services</a:t>
            </a:r>
            <a:endParaRPr sz="1400" dirty="0">
              <a:latin typeface="Open Sans"/>
              <a:cs typeface="Cambria"/>
            </a:endParaRPr>
          </a:p>
          <a:p>
            <a:pPr marL="378460" marR="854075" indent="-287020">
              <a:lnSpc>
                <a:spcPct val="100000"/>
              </a:lnSpc>
              <a:buFont typeface="Arial"/>
              <a:buChar char="•"/>
              <a:tabLst>
                <a:tab pos="378460" algn="l"/>
                <a:tab pos="379095" algn="l"/>
              </a:tabLst>
            </a:pPr>
            <a:r>
              <a:rPr sz="1400" spc="-10" dirty="0">
                <a:solidFill>
                  <a:srgbClr val="FFFFFF"/>
                </a:solidFill>
                <a:latin typeface="Open Sans"/>
                <a:cs typeface="Cambria"/>
              </a:rPr>
              <a:t>Erode</a:t>
            </a:r>
            <a:r>
              <a:rPr sz="1400" spc="-15" dirty="0">
                <a:solidFill>
                  <a:srgbClr val="FFFFFF"/>
                </a:solidFill>
                <a:latin typeface="Open Sans"/>
                <a:cs typeface="Cambria"/>
              </a:rPr>
              <a:t> </a:t>
            </a:r>
            <a:r>
              <a:rPr sz="1400" spc="-10" dirty="0">
                <a:solidFill>
                  <a:srgbClr val="FFFFFF"/>
                </a:solidFill>
                <a:latin typeface="Open Sans"/>
                <a:cs typeface="Cambria"/>
              </a:rPr>
              <a:t>public</a:t>
            </a:r>
            <a:r>
              <a:rPr sz="1400" dirty="0">
                <a:solidFill>
                  <a:srgbClr val="FFFFFF"/>
                </a:solidFill>
                <a:latin typeface="Open Sans"/>
                <a:cs typeface="Cambria"/>
              </a:rPr>
              <a:t> </a:t>
            </a:r>
            <a:r>
              <a:rPr sz="1400" spc="-10" dirty="0">
                <a:solidFill>
                  <a:srgbClr val="FFFFFF"/>
                </a:solidFill>
                <a:latin typeface="Open Sans"/>
                <a:cs typeface="Cambria"/>
              </a:rPr>
              <a:t>trust</a:t>
            </a:r>
            <a:endParaRPr sz="1400" dirty="0">
              <a:latin typeface="Open Sans"/>
              <a:cs typeface="Cambria"/>
            </a:endParaRPr>
          </a:p>
          <a:p>
            <a:pPr marL="378460" marR="85725" indent="-287020">
              <a:lnSpc>
                <a:spcPct val="100000"/>
              </a:lnSpc>
              <a:buFont typeface="Arial"/>
              <a:buChar char="•"/>
              <a:tabLst>
                <a:tab pos="378460" algn="l"/>
                <a:tab pos="379095" algn="l"/>
              </a:tabLst>
            </a:pPr>
            <a:r>
              <a:rPr sz="1400" spc="-10" dirty="0">
                <a:solidFill>
                  <a:srgbClr val="FFFFFF"/>
                </a:solidFill>
                <a:latin typeface="Open Sans"/>
                <a:cs typeface="Cambria"/>
              </a:rPr>
              <a:t>Promote </a:t>
            </a:r>
            <a:r>
              <a:rPr sz="1400" spc="-5" dirty="0">
                <a:solidFill>
                  <a:srgbClr val="FFFFFF"/>
                </a:solidFill>
                <a:latin typeface="Open Sans"/>
                <a:cs typeface="Cambria"/>
              </a:rPr>
              <a:t>violation</a:t>
            </a:r>
            <a:r>
              <a:rPr sz="1400" spc="10" dirty="0">
                <a:solidFill>
                  <a:srgbClr val="FFFFFF"/>
                </a:solidFill>
                <a:latin typeface="Open Sans"/>
                <a:cs typeface="Cambria"/>
              </a:rPr>
              <a:t> </a:t>
            </a:r>
            <a:r>
              <a:rPr sz="1400" spc="-5" dirty="0">
                <a:solidFill>
                  <a:srgbClr val="FFFFFF"/>
                </a:solidFill>
                <a:latin typeface="Open Sans"/>
                <a:cs typeface="Cambria"/>
              </a:rPr>
              <a:t>of</a:t>
            </a:r>
            <a:r>
              <a:rPr sz="1400" spc="5" dirty="0">
                <a:solidFill>
                  <a:srgbClr val="FFFFFF"/>
                </a:solidFill>
                <a:latin typeface="Open Sans"/>
                <a:cs typeface="Cambria"/>
              </a:rPr>
              <a:t> </a:t>
            </a:r>
            <a:r>
              <a:rPr sz="1400" spc="-15" dirty="0">
                <a:solidFill>
                  <a:srgbClr val="FFFFFF"/>
                </a:solidFill>
                <a:latin typeface="Open Sans"/>
                <a:cs typeface="Cambria"/>
              </a:rPr>
              <a:t>laws</a:t>
            </a:r>
            <a:r>
              <a:rPr lang="en-US" sz="1400" spc="-15" dirty="0">
                <a:solidFill>
                  <a:srgbClr val="FFFFFF"/>
                </a:solidFill>
                <a:latin typeface="Open Sans"/>
                <a:cs typeface="Cambria"/>
              </a:rPr>
              <a:t>, such as</a:t>
            </a:r>
            <a:r>
              <a:rPr sz="1400" spc="-15" dirty="0">
                <a:solidFill>
                  <a:srgbClr val="FFFFFF"/>
                </a:solidFill>
                <a:latin typeface="Open Sans"/>
                <a:cs typeface="Cambria"/>
              </a:rPr>
              <a:t> </a:t>
            </a:r>
            <a:r>
              <a:rPr sz="1400" spc="-10" dirty="0">
                <a:solidFill>
                  <a:srgbClr val="FFFFFF"/>
                </a:solidFill>
                <a:latin typeface="Open Sans"/>
                <a:cs typeface="Cambria"/>
              </a:rPr>
              <a:t>workplace</a:t>
            </a:r>
            <a:r>
              <a:rPr sz="1400" spc="-5" dirty="0">
                <a:solidFill>
                  <a:srgbClr val="FFFFFF"/>
                </a:solidFill>
                <a:latin typeface="Open Sans"/>
                <a:cs typeface="Cambria"/>
              </a:rPr>
              <a:t> </a:t>
            </a:r>
            <a:r>
              <a:rPr sz="1400" spc="-30" dirty="0">
                <a:solidFill>
                  <a:srgbClr val="FFFFFF"/>
                </a:solidFill>
                <a:latin typeface="Open Sans"/>
                <a:cs typeface="Cambria"/>
              </a:rPr>
              <a:t>safety,</a:t>
            </a:r>
            <a:r>
              <a:rPr sz="1400" dirty="0">
                <a:solidFill>
                  <a:srgbClr val="FFFFFF"/>
                </a:solidFill>
                <a:latin typeface="Open Sans"/>
                <a:cs typeface="Cambria"/>
              </a:rPr>
              <a:t> </a:t>
            </a:r>
            <a:r>
              <a:rPr sz="1400" spc="-10" dirty="0">
                <a:solidFill>
                  <a:srgbClr val="FFFFFF"/>
                </a:solidFill>
                <a:latin typeface="Open Sans"/>
                <a:cs typeface="Cambria"/>
              </a:rPr>
              <a:t>the </a:t>
            </a:r>
            <a:r>
              <a:rPr sz="1400" spc="-340" dirty="0">
                <a:solidFill>
                  <a:srgbClr val="FFFFFF"/>
                </a:solidFill>
                <a:latin typeface="Open Sans"/>
                <a:cs typeface="Cambria"/>
              </a:rPr>
              <a:t> </a:t>
            </a:r>
            <a:r>
              <a:rPr sz="1400" spc="-10" dirty="0">
                <a:solidFill>
                  <a:srgbClr val="FFFFFF"/>
                </a:solidFill>
                <a:latin typeface="Open Sans"/>
                <a:cs typeface="Cambria"/>
              </a:rPr>
              <a:t>environment</a:t>
            </a:r>
            <a:r>
              <a:rPr sz="1400" spc="-5" dirty="0">
                <a:solidFill>
                  <a:srgbClr val="FFFFFF"/>
                </a:solidFill>
                <a:latin typeface="Open Sans"/>
                <a:cs typeface="Cambria"/>
              </a:rPr>
              <a:t> </a:t>
            </a:r>
            <a:r>
              <a:rPr sz="1400" spc="-10" dirty="0">
                <a:solidFill>
                  <a:srgbClr val="FFFFFF"/>
                </a:solidFill>
                <a:latin typeface="Open Sans"/>
                <a:cs typeface="Cambria"/>
              </a:rPr>
              <a:t>and</a:t>
            </a:r>
            <a:r>
              <a:rPr sz="1400" dirty="0">
                <a:solidFill>
                  <a:srgbClr val="FFFFFF"/>
                </a:solidFill>
                <a:latin typeface="Open Sans"/>
                <a:cs typeface="Cambria"/>
              </a:rPr>
              <a:t> </a:t>
            </a:r>
            <a:r>
              <a:rPr sz="1400" spc="-5" dirty="0">
                <a:solidFill>
                  <a:srgbClr val="FFFFFF"/>
                </a:solidFill>
                <a:latin typeface="Open Sans"/>
                <a:cs typeface="Cambria"/>
              </a:rPr>
              <a:t>child</a:t>
            </a:r>
            <a:r>
              <a:rPr sz="1400" dirty="0">
                <a:solidFill>
                  <a:srgbClr val="FFFFFF"/>
                </a:solidFill>
                <a:latin typeface="Open Sans"/>
                <a:cs typeface="Cambria"/>
              </a:rPr>
              <a:t> </a:t>
            </a:r>
            <a:r>
              <a:rPr sz="1400" spc="-5" dirty="0">
                <a:solidFill>
                  <a:srgbClr val="FFFFFF"/>
                </a:solidFill>
                <a:latin typeface="Open Sans"/>
                <a:cs typeface="Cambria"/>
              </a:rPr>
              <a:t>labor</a:t>
            </a:r>
            <a:r>
              <a:rPr sz="1400" spc="10" dirty="0">
                <a:solidFill>
                  <a:srgbClr val="FFFFFF"/>
                </a:solidFill>
                <a:latin typeface="Open Sans"/>
                <a:cs typeface="Cambria"/>
              </a:rPr>
              <a:t> </a:t>
            </a:r>
            <a:r>
              <a:rPr sz="1400" spc="-5" dirty="0">
                <a:solidFill>
                  <a:srgbClr val="FFFFFF"/>
                </a:solidFill>
                <a:latin typeface="Open Sans"/>
                <a:cs typeface="Cambria"/>
              </a:rPr>
              <a:t>– </a:t>
            </a:r>
            <a:r>
              <a:rPr sz="1400" dirty="0">
                <a:solidFill>
                  <a:srgbClr val="FFFFFF"/>
                </a:solidFill>
                <a:latin typeface="Open Sans"/>
                <a:cs typeface="Cambria"/>
              </a:rPr>
              <a:t> </a:t>
            </a:r>
            <a:r>
              <a:rPr sz="1400" spc="-10" dirty="0">
                <a:solidFill>
                  <a:srgbClr val="FFFFFF"/>
                </a:solidFill>
                <a:latin typeface="Open Sans"/>
                <a:cs typeface="Cambria"/>
              </a:rPr>
              <a:t>to </a:t>
            </a:r>
            <a:r>
              <a:rPr sz="1400" spc="-5" dirty="0">
                <a:solidFill>
                  <a:srgbClr val="FFFFFF"/>
                </a:solidFill>
                <a:latin typeface="Open Sans"/>
                <a:cs typeface="Cambria"/>
              </a:rPr>
              <a:t>name</a:t>
            </a:r>
            <a:r>
              <a:rPr sz="1400" spc="-10" dirty="0">
                <a:solidFill>
                  <a:srgbClr val="FFFFFF"/>
                </a:solidFill>
                <a:latin typeface="Open Sans"/>
                <a:cs typeface="Cambria"/>
              </a:rPr>
              <a:t> just</a:t>
            </a:r>
            <a:r>
              <a:rPr sz="1400" spc="15" dirty="0">
                <a:solidFill>
                  <a:srgbClr val="FFFFFF"/>
                </a:solidFill>
                <a:latin typeface="Open Sans"/>
                <a:cs typeface="Cambria"/>
              </a:rPr>
              <a:t> </a:t>
            </a:r>
            <a:r>
              <a:rPr sz="1400" spc="-5" dirty="0">
                <a:solidFill>
                  <a:srgbClr val="FFFFFF"/>
                </a:solidFill>
                <a:latin typeface="Open Sans"/>
                <a:cs typeface="Cambria"/>
              </a:rPr>
              <a:t>a</a:t>
            </a:r>
            <a:r>
              <a:rPr sz="1400" dirty="0">
                <a:solidFill>
                  <a:srgbClr val="FFFFFF"/>
                </a:solidFill>
                <a:latin typeface="Open Sans"/>
                <a:cs typeface="Cambria"/>
              </a:rPr>
              <a:t> </a:t>
            </a:r>
            <a:r>
              <a:rPr sz="1400" spc="-40" dirty="0">
                <a:solidFill>
                  <a:srgbClr val="FFFFFF"/>
                </a:solidFill>
                <a:latin typeface="Open Sans"/>
                <a:cs typeface="Cambria"/>
              </a:rPr>
              <a:t>few.</a:t>
            </a:r>
            <a:endParaRPr sz="1400" dirty="0">
              <a:latin typeface="Open Sans"/>
              <a:cs typeface="Cambria"/>
            </a:endParaRPr>
          </a:p>
        </p:txBody>
      </p:sp>
      <p:sp>
        <p:nvSpPr>
          <p:cNvPr id="21" name="object 21"/>
          <p:cNvSpPr txBox="1">
            <a:spLocks noGrp="1"/>
          </p:cNvSpPr>
          <p:nvPr>
            <p:ph type="ftr" sz="quarter" idx="5"/>
          </p:nvPr>
        </p:nvSpPr>
        <p:spPr>
          <a:prstGeom prst="rect">
            <a:avLst/>
          </a:prstGeom>
        </p:spPr>
        <p:txBody>
          <a:bodyPr vert="horz" wrap="square" lIns="0" tIns="0" rIns="0" bIns="0" rtlCol="0">
            <a:spAutoFit/>
          </a:bodyPr>
          <a:lstStyle/>
          <a:p>
            <a:pPr marL="12700">
              <a:lnSpc>
                <a:spcPts val="1650"/>
              </a:lnSpc>
            </a:pPr>
            <a:r>
              <a:rPr dirty="0"/>
              <a:t>C</a:t>
            </a:r>
            <a:r>
              <a:rPr spc="95" dirty="0"/>
              <a:t> </a:t>
            </a:r>
            <a:r>
              <a:rPr dirty="0"/>
              <a:t>O</a:t>
            </a:r>
            <a:r>
              <a:rPr spc="100" dirty="0"/>
              <a:t> </a:t>
            </a:r>
            <a:r>
              <a:rPr dirty="0"/>
              <a:t>R</a:t>
            </a:r>
            <a:r>
              <a:rPr spc="95" dirty="0"/>
              <a:t> </a:t>
            </a:r>
            <a:r>
              <a:rPr dirty="0"/>
              <a:t>P</a:t>
            </a:r>
            <a:r>
              <a:rPr spc="100" dirty="0"/>
              <a:t> </a:t>
            </a:r>
            <a:r>
              <a:rPr dirty="0"/>
              <a:t>O</a:t>
            </a:r>
            <a:r>
              <a:rPr spc="100" dirty="0"/>
              <a:t> </a:t>
            </a:r>
            <a:r>
              <a:rPr dirty="0"/>
              <a:t>R</a:t>
            </a:r>
            <a:r>
              <a:rPr spc="95" dirty="0"/>
              <a:t> </a:t>
            </a:r>
            <a:r>
              <a:rPr dirty="0"/>
              <a:t>A T</a:t>
            </a:r>
            <a:r>
              <a:rPr spc="95" dirty="0"/>
              <a:t> </a:t>
            </a:r>
            <a:r>
              <a:rPr dirty="0"/>
              <a:t>E</a:t>
            </a:r>
          </a:p>
        </p:txBody>
      </p:sp>
      <p:sp>
        <p:nvSpPr>
          <p:cNvPr id="22" name="object 22"/>
          <p:cNvSpPr txBox="1"/>
          <p:nvPr/>
        </p:nvSpPr>
        <p:spPr>
          <a:xfrm>
            <a:off x="529844" y="6493684"/>
            <a:ext cx="1258570" cy="167640"/>
          </a:xfrm>
          <a:prstGeom prst="rect">
            <a:avLst/>
          </a:prstGeom>
        </p:spPr>
        <p:txBody>
          <a:bodyPr vert="horz" wrap="square" lIns="0" tIns="0" rIns="0" bIns="0" rtlCol="0">
            <a:spAutoFit/>
          </a:bodyPr>
          <a:lstStyle/>
          <a:p>
            <a:pPr marL="12700">
              <a:lnSpc>
                <a:spcPct val="100000"/>
              </a:lnSpc>
            </a:pPr>
            <a:r>
              <a:rPr sz="1000" dirty="0">
                <a:solidFill>
                  <a:srgbClr val="7E7E7E"/>
                </a:solidFill>
                <a:latin typeface="Arial"/>
                <a:cs typeface="Arial"/>
              </a:rPr>
              <a:t>MTS</a:t>
            </a:r>
            <a:r>
              <a:rPr sz="1000" spc="-55" dirty="0">
                <a:solidFill>
                  <a:srgbClr val="7E7E7E"/>
                </a:solidFill>
                <a:latin typeface="Arial"/>
                <a:cs typeface="Arial"/>
              </a:rPr>
              <a:t> </a:t>
            </a:r>
            <a:r>
              <a:rPr sz="1000" spc="-5" dirty="0">
                <a:solidFill>
                  <a:srgbClr val="7E7E7E"/>
                </a:solidFill>
                <a:latin typeface="Arial"/>
                <a:cs typeface="Arial"/>
              </a:rPr>
              <a:t>CONFIDENTIAL</a:t>
            </a:r>
            <a:endParaRPr sz="1000">
              <a:latin typeface="Arial"/>
              <a:cs typeface="Arial"/>
            </a:endParaRPr>
          </a:p>
        </p:txBody>
      </p:sp>
      <p:sp>
        <p:nvSpPr>
          <p:cNvPr id="20" name="object 20"/>
          <p:cNvSpPr txBox="1"/>
          <p:nvPr/>
        </p:nvSpPr>
        <p:spPr>
          <a:xfrm>
            <a:off x="3851909" y="3624453"/>
            <a:ext cx="1485265" cy="513080"/>
          </a:xfrm>
          <a:prstGeom prst="rect">
            <a:avLst/>
          </a:prstGeom>
        </p:spPr>
        <p:txBody>
          <a:bodyPr vert="horz" wrap="square" lIns="0" tIns="12065" rIns="0" bIns="0" rtlCol="0">
            <a:spAutoFit/>
          </a:bodyPr>
          <a:lstStyle/>
          <a:p>
            <a:pPr marL="1270" algn="ctr">
              <a:lnSpc>
                <a:spcPct val="100000"/>
              </a:lnSpc>
              <a:spcBef>
                <a:spcPts val="95"/>
              </a:spcBef>
            </a:pPr>
            <a:r>
              <a:rPr sz="1600" b="1" spc="-5" dirty="0">
                <a:latin typeface="Open Sans"/>
                <a:cs typeface="Cambria"/>
              </a:rPr>
              <a:t>Bribery</a:t>
            </a:r>
            <a:r>
              <a:rPr sz="1600" b="1" spc="-40" dirty="0">
                <a:latin typeface="Open Sans"/>
                <a:cs typeface="Cambria"/>
              </a:rPr>
              <a:t> </a:t>
            </a:r>
            <a:r>
              <a:rPr sz="1600" b="1" spc="-10" dirty="0">
                <a:latin typeface="Open Sans"/>
                <a:cs typeface="Cambria"/>
              </a:rPr>
              <a:t>and</a:t>
            </a:r>
            <a:endParaRPr sz="1600" dirty="0">
              <a:latin typeface="Open Sans"/>
              <a:cs typeface="Cambria"/>
            </a:endParaRPr>
          </a:p>
          <a:p>
            <a:pPr algn="ctr">
              <a:lnSpc>
                <a:spcPct val="100000"/>
              </a:lnSpc>
            </a:pPr>
            <a:r>
              <a:rPr sz="1600" b="1" spc="-10" dirty="0">
                <a:latin typeface="Open Sans"/>
                <a:cs typeface="Cambria"/>
              </a:rPr>
              <a:t>Corruption</a:t>
            </a:r>
            <a:r>
              <a:rPr sz="1600" b="1" spc="-40" dirty="0">
                <a:latin typeface="Open Sans"/>
                <a:cs typeface="Cambria"/>
              </a:rPr>
              <a:t> </a:t>
            </a:r>
            <a:r>
              <a:rPr sz="1600" b="1" spc="-10" dirty="0">
                <a:latin typeface="Open Sans"/>
                <a:cs typeface="Cambria"/>
              </a:rPr>
              <a:t>can:</a:t>
            </a:r>
            <a:endParaRPr sz="1600" dirty="0">
              <a:latin typeface="Open Sans"/>
              <a:cs typeface="Cambria"/>
            </a:endParaRPr>
          </a:p>
        </p:txBody>
      </p:sp>
    </p:spTree>
    <p:extLst>
      <p:ext uri="{BB962C8B-B14F-4D97-AF65-F5344CB8AC3E}">
        <p14:creationId xmlns:p14="http://schemas.microsoft.com/office/powerpoint/2010/main" val="4257115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8871" y="1384502"/>
            <a:ext cx="7978140" cy="3863237"/>
          </a:xfrm>
          <a:prstGeom prst="rect">
            <a:avLst/>
          </a:prstGeom>
        </p:spPr>
        <p:txBody>
          <a:bodyPr vert="horz" wrap="square" lIns="0" tIns="13335" rIns="0" bIns="0" rtlCol="0">
            <a:spAutoFit/>
          </a:bodyPr>
          <a:lstStyle/>
          <a:p>
            <a:pPr marL="42545">
              <a:lnSpc>
                <a:spcPct val="100000"/>
              </a:lnSpc>
              <a:spcBef>
                <a:spcPts val="105"/>
              </a:spcBef>
            </a:pPr>
            <a:r>
              <a:rPr sz="2000" dirty="0">
                <a:solidFill>
                  <a:srgbClr val="C00000"/>
                </a:solidFill>
                <a:latin typeface="Open Sans"/>
                <a:cs typeface="Cambria"/>
              </a:rPr>
              <a:t>Legislation</a:t>
            </a:r>
            <a:endParaRPr sz="2000" dirty="0">
              <a:latin typeface="Open Sans"/>
              <a:cs typeface="Cambria"/>
            </a:endParaRPr>
          </a:p>
          <a:p>
            <a:pPr marL="42545" marR="151130">
              <a:lnSpc>
                <a:spcPct val="100000"/>
              </a:lnSpc>
              <a:spcBef>
                <a:spcPts val="10"/>
              </a:spcBef>
            </a:pPr>
            <a:r>
              <a:rPr sz="1400" spc="-10" dirty="0">
                <a:latin typeface="Open Sans"/>
                <a:cs typeface="Cambria"/>
              </a:rPr>
              <a:t>Given </a:t>
            </a:r>
            <a:r>
              <a:rPr sz="1400" dirty="0">
                <a:latin typeface="Open Sans"/>
                <a:cs typeface="Cambria"/>
              </a:rPr>
              <a:t>the </a:t>
            </a:r>
            <a:r>
              <a:rPr sz="1400" spc="-5" dirty="0">
                <a:latin typeface="Open Sans"/>
                <a:cs typeface="Cambria"/>
              </a:rPr>
              <a:t>potential for </a:t>
            </a:r>
            <a:r>
              <a:rPr sz="1400" dirty="0">
                <a:latin typeface="Open Sans"/>
                <a:cs typeface="Cambria"/>
              </a:rPr>
              <a:t>these </a:t>
            </a:r>
            <a:r>
              <a:rPr sz="1400" spc="-10" dirty="0">
                <a:latin typeface="Open Sans"/>
                <a:cs typeface="Cambria"/>
              </a:rPr>
              <a:t>negative </a:t>
            </a:r>
            <a:r>
              <a:rPr sz="1400" spc="-5" dirty="0">
                <a:latin typeface="Open Sans"/>
                <a:cs typeface="Cambria"/>
              </a:rPr>
              <a:t>affects, </a:t>
            </a:r>
            <a:r>
              <a:rPr sz="1400" dirty="0">
                <a:latin typeface="Open Sans"/>
                <a:cs typeface="Cambria"/>
              </a:rPr>
              <a:t>countries </a:t>
            </a:r>
            <a:r>
              <a:rPr sz="1400" spc="-5" dirty="0">
                <a:latin typeface="Open Sans"/>
                <a:cs typeface="Cambria"/>
              </a:rPr>
              <a:t>around </a:t>
            </a:r>
            <a:r>
              <a:rPr sz="1400" dirty="0">
                <a:latin typeface="Open Sans"/>
                <a:cs typeface="Cambria"/>
              </a:rPr>
              <a:t>the </a:t>
            </a:r>
            <a:r>
              <a:rPr sz="1400" spc="-5" dirty="0">
                <a:latin typeface="Open Sans"/>
                <a:cs typeface="Cambria"/>
              </a:rPr>
              <a:t>world </a:t>
            </a:r>
            <a:r>
              <a:rPr sz="1400" spc="-15" dirty="0">
                <a:latin typeface="Open Sans"/>
                <a:cs typeface="Cambria"/>
              </a:rPr>
              <a:t>have </a:t>
            </a:r>
            <a:r>
              <a:rPr sz="1400" spc="-5" dirty="0">
                <a:latin typeface="Open Sans"/>
                <a:cs typeface="Cambria"/>
              </a:rPr>
              <a:t>enacted </a:t>
            </a:r>
            <a:r>
              <a:rPr sz="1400" spc="-10" dirty="0">
                <a:latin typeface="Open Sans"/>
                <a:cs typeface="Cambria"/>
              </a:rPr>
              <a:t>laws </a:t>
            </a:r>
            <a:r>
              <a:rPr sz="1400" spc="-5" dirty="0">
                <a:latin typeface="Open Sans"/>
                <a:cs typeface="Cambria"/>
              </a:rPr>
              <a:t>to prohibit </a:t>
            </a:r>
            <a:r>
              <a:rPr sz="1400" spc="-295" dirty="0">
                <a:latin typeface="Open Sans"/>
                <a:cs typeface="Cambria"/>
              </a:rPr>
              <a:t> </a:t>
            </a:r>
            <a:r>
              <a:rPr sz="1400" spc="-5" dirty="0">
                <a:latin typeface="Open Sans"/>
                <a:cs typeface="Cambria"/>
              </a:rPr>
              <a:t>bribery</a:t>
            </a:r>
            <a:r>
              <a:rPr sz="1400" spc="-25" dirty="0">
                <a:latin typeface="Open Sans"/>
                <a:cs typeface="Cambria"/>
              </a:rPr>
              <a:t> </a:t>
            </a:r>
            <a:r>
              <a:rPr sz="1400" spc="-5" dirty="0">
                <a:latin typeface="Open Sans"/>
                <a:cs typeface="Cambria"/>
              </a:rPr>
              <a:t>and</a:t>
            </a:r>
            <a:r>
              <a:rPr sz="1400" spc="5" dirty="0">
                <a:latin typeface="Open Sans"/>
                <a:cs typeface="Cambria"/>
              </a:rPr>
              <a:t> </a:t>
            </a:r>
            <a:r>
              <a:rPr sz="1400" spc="-5" dirty="0">
                <a:latin typeface="Open Sans"/>
                <a:cs typeface="Cambria"/>
              </a:rPr>
              <a:t>corruption.</a:t>
            </a:r>
            <a:r>
              <a:rPr sz="1400" spc="290" dirty="0">
                <a:latin typeface="Open Sans"/>
                <a:cs typeface="Cambria"/>
              </a:rPr>
              <a:t> </a:t>
            </a:r>
            <a:r>
              <a:rPr sz="1400" spc="-5" dirty="0">
                <a:latin typeface="Open Sans"/>
                <a:cs typeface="Cambria"/>
              </a:rPr>
              <a:t>There</a:t>
            </a:r>
            <a:r>
              <a:rPr sz="1400" spc="5" dirty="0">
                <a:latin typeface="Open Sans"/>
                <a:cs typeface="Cambria"/>
              </a:rPr>
              <a:t> </a:t>
            </a:r>
            <a:r>
              <a:rPr sz="1400" dirty="0">
                <a:latin typeface="Open Sans"/>
                <a:cs typeface="Cambria"/>
              </a:rPr>
              <a:t>is</a:t>
            </a:r>
            <a:r>
              <a:rPr sz="1400" spc="-10" dirty="0">
                <a:latin typeface="Open Sans"/>
                <a:cs typeface="Cambria"/>
              </a:rPr>
              <a:t> </a:t>
            </a:r>
            <a:r>
              <a:rPr sz="1400" dirty="0">
                <a:latin typeface="Open Sans"/>
                <a:cs typeface="Cambria"/>
              </a:rPr>
              <a:t>much</a:t>
            </a:r>
            <a:r>
              <a:rPr sz="1400" spc="-5" dirty="0">
                <a:latin typeface="Open Sans"/>
                <a:cs typeface="Cambria"/>
              </a:rPr>
              <a:t> at stake</a:t>
            </a:r>
            <a:r>
              <a:rPr sz="1400" spc="15" dirty="0">
                <a:latin typeface="Open Sans"/>
                <a:cs typeface="Cambria"/>
              </a:rPr>
              <a:t> </a:t>
            </a:r>
            <a:r>
              <a:rPr sz="1400" spc="-5" dirty="0">
                <a:latin typeface="Open Sans"/>
                <a:cs typeface="Cambria"/>
              </a:rPr>
              <a:t>for companies</a:t>
            </a:r>
            <a:r>
              <a:rPr sz="1400" spc="-25" dirty="0">
                <a:latin typeface="Open Sans"/>
                <a:cs typeface="Cambria"/>
              </a:rPr>
              <a:t> </a:t>
            </a:r>
            <a:r>
              <a:rPr sz="1400" dirty="0">
                <a:latin typeface="Open Sans"/>
                <a:cs typeface="Cambria"/>
              </a:rPr>
              <a:t>that</a:t>
            </a:r>
            <a:r>
              <a:rPr sz="1400" spc="-5" dirty="0">
                <a:latin typeface="Open Sans"/>
                <a:cs typeface="Cambria"/>
              </a:rPr>
              <a:t> </a:t>
            </a:r>
            <a:r>
              <a:rPr sz="1400" dirty="0">
                <a:latin typeface="Open Sans"/>
                <a:cs typeface="Cambria"/>
              </a:rPr>
              <a:t>violate</a:t>
            </a:r>
            <a:r>
              <a:rPr sz="1400" spc="-20" dirty="0">
                <a:latin typeface="Open Sans"/>
                <a:cs typeface="Cambria"/>
              </a:rPr>
              <a:t> </a:t>
            </a:r>
            <a:r>
              <a:rPr sz="1400" dirty="0">
                <a:latin typeface="Open Sans"/>
                <a:cs typeface="Cambria"/>
              </a:rPr>
              <a:t>these</a:t>
            </a:r>
            <a:r>
              <a:rPr sz="1400" spc="-5" dirty="0">
                <a:latin typeface="Open Sans"/>
                <a:cs typeface="Cambria"/>
              </a:rPr>
              <a:t> </a:t>
            </a:r>
            <a:r>
              <a:rPr sz="1400" spc="-10" dirty="0">
                <a:latin typeface="Open Sans"/>
                <a:cs typeface="Cambria"/>
              </a:rPr>
              <a:t>laws,</a:t>
            </a:r>
            <a:r>
              <a:rPr sz="1400" dirty="0">
                <a:latin typeface="Open Sans"/>
                <a:cs typeface="Cambria"/>
              </a:rPr>
              <a:t> </a:t>
            </a:r>
            <a:r>
              <a:rPr sz="1400" spc="-5" dirty="0">
                <a:latin typeface="Open Sans"/>
                <a:cs typeface="Cambria"/>
              </a:rPr>
              <a:t>including:</a:t>
            </a:r>
            <a:endParaRPr sz="1400" dirty="0">
              <a:latin typeface="Open Sans"/>
              <a:cs typeface="Cambria"/>
            </a:endParaRPr>
          </a:p>
          <a:p>
            <a:pPr>
              <a:lnSpc>
                <a:spcPct val="100000"/>
              </a:lnSpc>
              <a:spcBef>
                <a:spcPts val="40"/>
              </a:spcBef>
            </a:pPr>
            <a:endParaRPr sz="1400" dirty="0">
              <a:latin typeface="Open Sans"/>
              <a:cs typeface="Cambria"/>
            </a:endParaRPr>
          </a:p>
          <a:p>
            <a:pPr marL="327660" indent="-285750">
              <a:lnSpc>
                <a:spcPct val="100000"/>
              </a:lnSpc>
              <a:buFont typeface="Arial" panose="020B0604020202020204" pitchFamily="34" charset="0"/>
              <a:buChar char="•"/>
              <a:tabLst>
                <a:tab pos="328930" algn="l"/>
                <a:tab pos="329565" algn="l"/>
              </a:tabLst>
            </a:pPr>
            <a:r>
              <a:rPr sz="1400" spc="-5" dirty="0">
                <a:latin typeface="Open Sans"/>
                <a:cs typeface="Cambria"/>
              </a:rPr>
              <a:t>Substantial</a:t>
            </a:r>
            <a:r>
              <a:rPr sz="1400" spc="-15" dirty="0">
                <a:latin typeface="Open Sans"/>
                <a:cs typeface="Cambria"/>
              </a:rPr>
              <a:t> </a:t>
            </a:r>
            <a:r>
              <a:rPr sz="1400" spc="-5" dirty="0">
                <a:latin typeface="Open Sans"/>
                <a:cs typeface="Cambria"/>
              </a:rPr>
              <a:t>fines</a:t>
            </a:r>
            <a:r>
              <a:rPr sz="1400" spc="15" dirty="0">
                <a:latin typeface="Open Sans"/>
                <a:cs typeface="Cambria"/>
              </a:rPr>
              <a:t> </a:t>
            </a:r>
            <a:r>
              <a:rPr sz="1400" spc="-5" dirty="0">
                <a:latin typeface="Open Sans"/>
                <a:cs typeface="Cambria"/>
              </a:rPr>
              <a:t>and</a:t>
            </a:r>
            <a:r>
              <a:rPr sz="1400" spc="20" dirty="0">
                <a:latin typeface="Open Sans"/>
                <a:cs typeface="Cambria"/>
              </a:rPr>
              <a:t> </a:t>
            </a:r>
            <a:r>
              <a:rPr sz="1400" spc="-10" dirty="0">
                <a:latin typeface="Open Sans"/>
                <a:cs typeface="Cambria"/>
              </a:rPr>
              <a:t>even</a:t>
            </a:r>
            <a:r>
              <a:rPr sz="1400" spc="5" dirty="0">
                <a:latin typeface="Open Sans"/>
                <a:cs typeface="Cambria"/>
              </a:rPr>
              <a:t> </a:t>
            </a:r>
            <a:r>
              <a:rPr sz="1400" spc="-5" dirty="0">
                <a:latin typeface="Open Sans"/>
                <a:cs typeface="Cambria"/>
              </a:rPr>
              <a:t>long</a:t>
            </a:r>
            <a:r>
              <a:rPr sz="1400" spc="-15" dirty="0">
                <a:latin typeface="Open Sans"/>
                <a:cs typeface="Cambria"/>
              </a:rPr>
              <a:t> </a:t>
            </a:r>
            <a:r>
              <a:rPr sz="1400" spc="-5" dirty="0">
                <a:latin typeface="Open Sans"/>
                <a:cs typeface="Cambria"/>
              </a:rPr>
              <a:t>terms </a:t>
            </a:r>
            <a:r>
              <a:rPr sz="1400" dirty="0">
                <a:latin typeface="Open Sans"/>
                <a:cs typeface="Cambria"/>
              </a:rPr>
              <a:t>of</a:t>
            </a:r>
            <a:r>
              <a:rPr sz="1400" spc="5" dirty="0">
                <a:latin typeface="Open Sans"/>
                <a:cs typeface="Cambria"/>
              </a:rPr>
              <a:t> </a:t>
            </a:r>
            <a:r>
              <a:rPr sz="1400" spc="-5" dirty="0">
                <a:latin typeface="Open Sans"/>
                <a:cs typeface="Cambria"/>
              </a:rPr>
              <a:t>imprisonment</a:t>
            </a:r>
            <a:r>
              <a:rPr sz="1400" spc="5" dirty="0">
                <a:latin typeface="Open Sans"/>
                <a:cs typeface="Cambria"/>
              </a:rPr>
              <a:t> </a:t>
            </a:r>
            <a:r>
              <a:rPr sz="1400" spc="-5" dirty="0">
                <a:latin typeface="Open Sans"/>
                <a:cs typeface="Cambria"/>
              </a:rPr>
              <a:t>for</a:t>
            </a:r>
            <a:r>
              <a:rPr sz="1400" spc="-10" dirty="0">
                <a:latin typeface="Open Sans"/>
                <a:cs typeface="Cambria"/>
              </a:rPr>
              <a:t> </a:t>
            </a:r>
            <a:r>
              <a:rPr sz="1400" spc="-5" dirty="0">
                <a:latin typeface="Open Sans"/>
                <a:cs typeface="Cambria"/>
              </a:rPr>
              <a:t>individuals</a:t>
            </a:r>
            <a:endParaRPr sz="1400" dirty="0">
              <a:latin typeface="Open Sans"/>
              <a:cs typeface="Cambria"/>
            </a:endParaRPr>
          </a:p>
          <a:p>
            <a:pPr marL="285750" indent="-285750">
              <a:lnSpc>
                <a:spcPct val="100000"/>
              </a:lnSpc>
              <a:spcBef>
                <a:spcPts val="40"/>
              </a:spcBef>
              <a:buFont typeface="Arial" panose="020B0604020202020204" pitchFamily="34" charset="0"/>
              <a:buChar char="•"/>
            </a:pPr>
            <a:endParaRPr sz="1400" dirty="0">
              <a:latin typeface="Open Sans"/>
              <a:cs typeface="Cambria"/>
            </a:endParaRPr>
          </a:p>
          <a:p>
            <a:pPr marL="327660" indent="-285750">
              <a:lnSpc>
                <a:spcPct val="100000"/>
              </a:lnSpc>
              <a:buFont typeface="Arial" panose="020B0604020202020204" pitchFamily="34" charset="0"/>
              <a:buChar char="•"/>
              <a:tabLst>
                <a:tab pos="328930" algn="l"/>
                <a:tab pos="329565" algn="l"/>
              </a:tabLst>
            </a:pPr>
            <a:r>
              <a:rPr sz="1400" spc="-5" dirty="0">
                <a:latin typeface="Open Sans"/>
                <a:cs typeface="Cambria"/>
              </a:rPr>
              <a:t>Suspension</a:t>
            </a:r>
            <a:r>
              <a:rPr sz="1400" dirty="0">
                <a:latin typeface="Open Sans"/>
                <a:cs typeface="Cambria"/>
              </a:rPr>
              <a:t> or</a:t>
            </a:r>
            <a:r>
              <a:rPr sz="1400" spc="-10" dirty="0">
                <a:latin typeface="Open Sans"/>
                <a:cs typeface="Cambria"/>
              </a:rPr>
              <a:t> </a:t>
            </a:r>
            <a:r>
              <a:rPr sz="1400" spc="-5" dirty="0">
                <a:latin typeface="Open Sans"/>
                <a:cs typeface="Cambria"/>
              </a:rPr>
              <a:t>debarment</a:t>
            </a:r>
            <a:r>
              <a:rPr sz="1400" spc="10" dirty="0">
                <a:latin typeface="Open Sans"/>
                <a:cs typeface="Cambria"/>
              </a:rPr>
              <a:t> </a:t>
            </a:r>
            <a:r>
              <a:rPr sz="1400" spc="-10" dirty="0">
                <a:latin typeface="Open Sans"/>
                <a:cs typeface="Cambria"/>
              </a:rPr>
              <a:t>from</a:t>
            </a:r>
            <a:r>
              <a:rPr sz="1400" dirty="0">
                <a:latin typeface="Open Sans"/>
                <a:cs typeface="Cambria"/>
              </a:rPr>
              <a:t> </a:t>
            </a:r>
            <a:r>
              <a:rPr sz="1400" spc="-10" dirty="0">
                <a:latin typeface="Open Sans"/>
                <a:cs typeface="Cambria"/>
              </a:rPr>
              <a:t>government</a:t>
            </a:r>
            <a:r>
              <a:rPr sz="1400" spc="10" dirty="0">
                <a:latin typeface="Open Sans"/>
                <a:cs typeface="Cambria"/>
              </a:rPr>
              <a:t> </a:t>
            </a:r>
            <a:r>
              <a:rPr sz="1400" spc="-5" dirty="0">
                <a:latin typeface="Open Sans"/>
                <a:cs typeface="Cambria"/>
              </a:rPr>
              <a:t>contracting</a:t>
            </a:r>
            <a:endParaRPr sz="1400" dirty="0">
              <a:latin typeface="Open Sans"/>
              <a:cs typeface="Cambria"/>
            </a:endParaRPr>
          </a:p>
          <a:p>
            <a:pPr marL="285750" indent="-285750">
              <a:lnSpc>
                <a:spcPct val="100000"/>
              </a:lnSpc>
              <a:spcBef>
                <a:spcPts val="40"/>
              </a:spcBef>
              <a:buFont typeface="Arial" panose="020B0604020202020204" pitchFamily="34" charset="0"/>
              <a:buChar char="•"/>
            </a:pPr>
            <a:endParaRPr sz="1400" dirty="0">
              <a:latin typeface="Open Sans"/>
              <a:cs typeface="Cambria"/>
            </a:endParaRPr>
          </a:p>
          <a:p>
            <a:pPr marL="327660" indent="-285750">
              <a:lnSpc>
                <a:spcPct val="100000"/>
              </a:lnSpc>
              <a:buFont typeface="Arial" panose="020B0604020202020204" pitchFamily="34" charset="0"/>
              <a:buChar char="•"/>
              <a:tabLst>
                <a:tab pos="328930" algn="l"/>
                <a:tab pos="329565" algn="l"/>
              </a:tabLst>
            </a:pPr>
            <a:r>
              <a:rPr sz="1400" spc="-5" dirty="0">
                <a:latin typeface="Open Sans"/>
                <a:cs typeface="Cambria"/>
              </a:rPr>
              <a:t>Damage</a:t>
            </a:r>
            <a:r>
              <a:rPr sz="1400" dirty="0">
                <a:latin typeface="Open Sans"/>
                <a:cs typeface="Cambria"/>
              </a:rPr>
              <a:t> </a:t>
            </a:r>
            <a:r>
              <a:rPr sz="1400" spc="-5" dirty="0">
                <a:latin typeface="Open Sans"/>
                <a:cs typeface="Cambria"/>
              </a:rPr>
              <a:t>to </a:t>
            </a:r>
            <a:r>
              <a:rPr sz="1400" dirty="0">
                <a:latin typeface="Open Sans"/>
                <a:cs typeface="Cambria"/>
              </a:rPr>
              <a:t>a</a:t>
            </a:r>
            <a:r>
              <a:rPr sz="1400" spc="20" dirty="0">
                <a:latin typeface="Open Sans"/>
                <a:cs typeface="Cambria"/>
              </a:rPr>
              <a:t> </a:t>
            </a:r>
            <a:r>
              <a:rPr sz="1400" spc="-5" dirty="0">
                <a:latin typeface="Open Sans"/>
                <a:cs typeface="Cambria"/>
              </a:rPr>
              <a:t>company’s</a:t>
            </a:r>
            <a:r>
              <a:rPr sz="1400" spc="-30" dirty="0">
                <a:latin typeface="Open Sans"/>
                <a:cs typeface="Cambria"/>
              </a:rPr>
              <a:t> </a:t>
            </a:r>
            <a:r>
              <a:rPr sz="1400" spc="-5" dirty="0">
                <a:latin typeface="Open Sans"/>
                <a:cs typeface="Cambria"/>
              </a:rPr>
              <a:t>reputation,</a:t>
            </a:r>
            <a:r>
              <a:rPr sz="1400" dirty="0">
                <a:latin typeface="Open Sans"/>
                <a:cs typeface="Cambria"/>
              </a:rPr>
              <a:t> business</a:t>
            </a:r>
            <a:r>
              <a:rPr sz="1400" spc="-10" dirty="0">
                <a:latin typeface="Open Sans"/>
                <a:cs typeface="Cambria"/>
              </a:rPr>
              <a:t> </a:t>
            </a:r>
            <a:r>
              <a:rPr sz="1400" spc="-5" dirty="0">
                <a:latin typeface="Open Sans"/>
                <a:cs typeface="Cambria"/>
              </a:rPr>
              <a:t>relationships</a:t>
            </a:r>
            <a:r>
              <a:rPr sz="1400" spc="-15" dirty="0">
                <a:latin typeface="Open Sans"/>
                <a:cs typeface="Cambria"/>
              </a:rPr>
              <a:t> </a:t>
            </a:r>
            <a:r>
              <a:rPr sz="1400" spc="-5" dirty="0">
                <a:latin typeface="Open Sans"/>
                <a:cs typeface="Cambria"/>
              </a:rPr>
              <a:t>and</a:t>
            </a:r>
            <a:r>
              <a:rPr sz="1400" spc="10" dirty="0">
                <a:latin typeface="Open Sans"/>
                <a:cs typeface="Cambria"/>
              </a:rPr>
              <a:t> </a:t>
            </a:r>
            <a:r>
              <a:rPr sz="1400" spc="-5" dirty="0">
                <a:latin typeface="Open Sans"/>
                <a:cs typeface="Cambria"/>
              </a:rPr>
              <a:t>continued</a:t>
            </a:r>
            <a:r>
              <a:rPr sz="1400" spc="-10" dirty="0">
                <a:latin typeface="Open Sans"/>
                <a:cs typeface="Cambria"/>
              </a:rPr>
              <a:t> </a:t>
            </a:r>
            <a:r>
              <a:rPr sz="1400" dirty="0">
                <a:latin typeface="Open Sans"/>
                <a:cs typeface="Cambria"/>
              </a:rPr>
              <a:t>success</a:t>
            </a:r>
            <a:endParaRPr lang="en-US" sz="1400" dirty="0">
              <a:latin typeface="Open Sans"/>
              <a:cs typeface="Cambria"/>
            </a:endParaRPr>
          </a:p>
          <a:p>
            <a:pPr marL="328930" indent="-287020">
              <a:lnSpc>
                <a:spcPct val="100000"/>
              </a:lnSpc>
              <a:buFont typeface="Wingdings"/>
              <a:buChar char=""/>
              <a:tabLst>
                <a:tab pos="328930" algn="l"/>
                <a:tab pos="329565" algn="l"/>
              </a:tabLst>
            </a:pPr>
            <a:endParaRPr lang="en-US" sz="1400" dirty="0">
              <a:latin typeface="Open Sans"/>
              <a:cs typeface="Cambria"/>
            </a:endParaRPr>
          </a:p>
          <a:p>
            <a:pPr marL="41910">
              <a:lnSpc>
                <a:spcPct val="100000"/>
              </a:lnSpc>
              <a:tabLst>
                <a:tab pos="328930" algn="l"/>
                <a:tab pos="329565" algn="l"/>
              </a:tabLst>
            </a:pPr>
            <a:endParaRPr sz="1400" dirty="0">
              <a:latin typeface="Open Sans"/>
              <a:cs typeface="Cambria"/>
            </a:endParaRPr>
          </a:p>
          <a:p>
            <a:pPr marL="12700">
              <a:lnSpc>
                <a:spcPct val="100000"/>
              </a:lnSpc>
              <a:spcBef>
                <a:spcPts val="5"/>
              </a:spcBef>
            </a:pPr>
            <a:r>
              <a:rPr sz="2000" dirty="0">
                <a:solidFill>
                  <a:srgbClr val="C00000"/>
                </a:solidFill>
                <a:latin typeface="Open Sans"/>
                <a:cs typeface="Cambria"/>
              </a:rPr>
              <a:t>The</a:t>
            </a:r>
            <a:r>
              <a:rPr sz="2000" spc="-30" dirty="0">
                <a:solidFill>
                  <a:srgbClr val="C00000"/>
                </a:solidFill>
                <a:latin typeface="Open Sans"/>
                <a:cs typeface="Cambria"/>
              </a:rPr>
              <a:t> </a:t>
            </a:r>
            <a:r>
              <a:rPr sz="2000" spc="-20" dirty="0">
                <a:solidFill>
                  <a:srgbClr val="C00000"/>
                </a:solidFill>
                <a:latin typeface="Open Sans"/>
                <a:cs typeface="Cambria"/>
              </a:rPr>
              <a:t>Foreign</a:t>
            </a:r>
            <a:r>
              <a:rPr sz="2000" spc="-30" dirty="0">
                <a:solidFill>
                  <a:srgbClr val="C00000"/>
                </a:solidFill>
                <a:latin typeface="Open Sans"/>
                <a:cs typeface="Cambria"/>
              </a:rPr>
              <a:t> </a:t>
            </a:r>
            <a:r>
              <a:rPr sz="2000" spc="-5" dirty="0">
                <a:solidFill>
                  <a:srgbClr val="C00000"/>
                </a:solidFill>
                <a:latin typeface="Open Sans"/>
                <a:cs typeface="Cambria"/>
              </a:rPr>
              <a:t>Corrupt</a:t>
            </a:r>
            <a:r>
              <a:rPr sz="2000" spc="-25" dirty="0">
                <a:solidFill>
                  <a:srgbClr val="C00000"/>
                </a:solidFill>
                <a:latin typeface="Open Sans"/>
                <a:cs typeface="Cambria"/>
              </a:rPr>
              <a:t> </a:t>
            </a:r>
            <a:r>
              <a:rPr sz="2000" spc="-10" dirty="0">
                <a:solidFill>
                  <a:srgbClr val="C00000"/>
                </a:solidFill>
                <a:latin typeface="Open Sans"/>
                <a:cs typeface="Cambria"/>
              </a:rPr>
              <a:t>Practices</a:t>
            </a:r>
            <a:r>
              <a:rPr sz="2000" spc="-15" dirty="0">
                <a:solidFill>
                  <a:srgbClr val="C00000"/>
                </a:solidFill>
                <a:latin typeface="Open Sans"/>
                <a:cs typeface="Cambria"/>
              </a:rPr>
              <a:t> </a:t>
            </a:r>
            <a:r>
              <a:rPr sz="2000" spc="-10" dirty="0">
                <a:solidFill>
                  <a:srgbClr val="C00000"/>
                </a:solidFill>
                <a:latin typeface="Open Sans"/>
                <a:cs typeface="Cambria"/>
              </a:rPr>
              <a:t>Act</a:t>
            </a:r>
            <a:r>
              <a:rPr sz="2000" spc="-25" dirty="0">
                <a:solidFill>
                  <a:srgbClr val="C00000"/>
                </a:solidFill>
                <a:latin typeface="Open Sans"/>
                <a:cs typeface="Cambria"/>
              </a:rPr>
              <a:t> </a:t>
            </a:r>
            <a:r>
              <a:rPr sz="2000" spc="-40" dirty="0">
                <a:solidFill>
                  <a:srgbClr val="C00000"/>
                </a:solidFill>
                <a:latin typeface="Open Sans"/>
                <a:cs typeface="Cambria"/>
              </a:rPr>
              <a:t>(FCPA)</a:t>
            </a:r>
            <a:endParaRPr sz="2000" dirty="0">
              <a:latin typeface="Open Sans"/>
              <a:cs typeface="Cambria"/>
            </a:endParaRPr>
          </a:p>
          <a:p>
            <a:pPr marL="12700" marR="5080">
              <a:lnSpc>
                <a:spcPct val="100000"/>
              </a:lnSpc>
              <a:spcBef>
                <a:spcPts val="1689"/>
              </a:spcBef>
            </a:pPr>
            <a:r>
              <a:rPr sz="1400" dirty="0">
                <a:latin typeface="Open Sans"/>
                <a:cs typeface="Cambria"/>
              </a:rPr>
              <a:t>The</a:t>
            </a:r>
            <a:r>
              <a:rPr sz="1400" spc="5" dirty="0">
                <a:latin typeface="Open Sans"/>
                <a:cs typeface="Cambria"/>
              </a:rPr>
              <a:t> </a:t>
            </a:r>
            <a:r>
              <a:rPr sz="1400" spc="-30" dirty="0">
                <a:latin typeface="Open Sans"/>
                <a:cs typeface="Cambria"/>
              </a:rPr>
              <a:t>FCPA</a:t>
            </a:r>
            <a:r>
              <a:rPr sz="1400" dirty="0">
                <a:latin typeface="Open Sans"/>
                <a:cs typeface="Cambria"/>
              </a:rPr>
              <a:t> is</a:t>
            </a:r>
            <a:r>
              <a:rPr sz="1400" spc="10" dirty="0">
                <a:latin typeface="Open Sans"/>
                <a:cs typeface="Cambria"/>
              </a:rPr>
              <a:t> </a:t>
            </a:r>
            <a:r>
              <a:rPr sz="1400" dirty="0">
                <a:latin typeface="Open Sans"/>
                <a:cs typeface="Cambria"/>
              </a:rPr>
              <a:t>the </a:t>
            </a:r>
            <a:r>
              <a:rPr sz="1400" spc="-5" dirty="0">
                <a:latin typeface="Open Sans"/>
                <a:cs typeface="Cambria"/>
              </a:rPr>
              <a:t>name</a:t>
            </a:r>
            <a:r>
              <a:rPr sz="1400" spc="15" dirty="0">
                <a:latin typeface="Open Sans"/>
                <a:cs typeface="Cambria"/>
              </a:rPr>
              <a:t> </a:t>
            </a:r>
            <a:r>
              <a:rPr sz="1400" dirty="0">
                <a:latin typeface="Open Sans"/>
                <a:cs typeface="Cambria"/>
              </a:rPr>
              <a:t>of the</a:t>
            </a:r>
            <a:r>
              <a:rPr sz="1400" spc="10" dirty="0">
                <a:latin typeface="Open Sans"/>
                <a:cs typeface="Cambria"/>
              </a:rPr>
              <a:t> </a:t>
            </a:r>
            <a:r>
              <a:rPr sz="1400" dirty="0">
                <a:latin typeface="Open Sans"/>
                <a:cs typeface="Cambria"/>
              </a:rPr>
              <a:t>United</a:t>
            </a:r>
            <a:r>
              <a:rPr sz="1400" spc="-5" dirty="0">
                <a:latin typeface="Open Sans"/>
                <a:cs typeface="Cambria"/>
              </a:rPr>
              <a:t> States</a:t>
            </a:r>
            <a:r>
              <a:rPr sz="1400" spc="5" dirty="0">
                <a:latin typeface="Open Sans"/>
                <a:cs typeface="Cambria"/>
              </a:rPr>
              <a:t> </a:t>
            </a:r>
            <a:r>
              <a:rPr sz="1400" spc="-10" dirty="0">
                <a:latin typeface="Open Sans"/>
                <a:cs typeface="Cambria"/>
              </a:rPr>
              <a:t>law</a:t>
            </a:r>
            <a:r>
              <a:rPr sz="1400" spc="10" dirty="0">
                <a:latin typeface="Open Sans"/>
                <a:cs typeface="Cambria"/>
              </a:rPr>
              <a:t> </a:t>
            </a:r>
            <a:r>
              <a:rPr sz="1400" dirty="0">
                <a:latin typeface="Open Sans"/>
                <a:cs typeface="Cambria"/>
              </a:rPr>
              <a:t>that </a:t>
            </a:r>
            <a:r>
              <a:rPr sz="1400" spc="-5" dirty="0">
                <a:latin typeface="Open Sans"/>
                <a:cs typeface="Cambria"/>
              </a:rPr>
              <a:t>addresses</a:t>
            </a:r>
            <a:r>
              <a:rPr sz="1400" spc="10" dirty="0">
                <a:latin typeface="Open Sans"/>
                <a:cs typeface="Cambria"/>
              </a:rPr>
              <a:t> </a:t>
            </a:r>
            <a:r>
              <a:rPr sz="1400" spc="-5" dirty="0">
                <a:latin typeface="Open Sans"/>
                <a:cs typeface="Cambria"/>
              </a:rPr>
              <a:t>anti-bribery</a:t>
            </a:r>
            <a:r>
              <a:rPr sz="1400" spc="-15" dirty="0">
                <a:latin typeface="Open Sans"/>
                <a:cs typeface="Cambria"/>
              </a:rPr>
              <a:t> </a:t>
            </a:r>
            <a:r>
              <a:rPr sz="1400" spc="-5" dirty="0">
                <a:latin typeface="Open Sans"/>
                <a:cs typeface="Cambria"/>
              </a:rPr>
              <a:t>and</a:t>
            </a:r>
            <a:r>
              <a:rPr sz="1400" spc="5" dirty="0">
                <a:latin typeface="Open Sans"/>
                <a:cs typeface="Cambria"/>
              </a:rPr>
              <a:t> </a:t>
            </a:r>
            <a:r>
              <a:rPr sz="1400" spc="-5" dirty="0">
                <a:latin typeface="Open Sans"/>
                <a:cs typeface="Cambria"/>
              </a:rPr>
              <a:t>anti-corruption.</a:t>
            </a:r>
            <a:r>
              <a:rPr sz="1400" spc="5" dirty="0">
                <a:latin typeface="Open Sans"/>
                <a:cs typeface="Cambria"/>
              </a:rPr>
              <a:t> </a:t>
            </a:r>
            <a:r>
              <a:rPr sz="1400" dirty="0">
                <a:latin typeface="Open Sans"/>
                <a:cs typeface="Cambria"/>
              </a:rPr>
              <a:t>The</a:t>
            </a:r>
            <a:r>
              <a:rPr sz="1400" spc="15" dirty="0">
                <a:latin typeface="Open Sans"/>
                <a:cs typeface="Cambria"/>
              </a:rPr>
              <a:t> </a:t>
            </a:r>
            <a:r>
              <a:rPr sz="1400" spc="-30" dirty="0">
                <a:latin typeface="Open Sans"/>
                <a:cs typeface="Cambria"/>
              </a:rPr>
              <a:t>FCPA </a:t>
            </a:r>
            <a:r>
              <a:rPr sz="1400" spc="-295" dirty="0">
                <a:latin typeface="Open Sans"/>
                <a:cs typeface="Cambria"/>
              </a:rPr>
              <a:t> </a:t>
            </a:r>
            <a:r>
              <a:rPr sz="1400" dirty="0">
                <a:latin typeface="Open Sans"/>
                <a:cs typeface="Cambria"/>
              </a:rPr>
              <a:t>scope</a:t>
            </a:r>
            <a:r>
              <a:rPr sz="1400" spc="-20" dirty="0">
                <a:latin typeface="Open Sans"/>
                <a:cs typeface="Cambria"/>
              </a:rPr>
              <a:t> </a:t>
            </a:r>
            <a:r>
              <a:rPr sz="1400" spc="-5" dirty="0">
                <a:latin typeface="Open Sans"/>
                <a:cs typeface="Cambria"/>
              </a:rPr>
              <a:t>and</a:t>
            </a:r>
            <a:r>
              <a:rPr sz="1400" spc="20" dirty="0">
                <a:latin typeface="Open Sans"/>
                <a:cs typeface="Cambria"/>
              </a:rPr>
              <a:t> </a:t>
            </a:r>
            <a:r>
              <a:rPr sz="1400" spc="-5" dirty="0">
                <a:latin typeface="Open Sans"/>
                <a:cs typeface="Cambria"/>
              </a:rPr>
              <a:t>applicability</a:t>
            </a:r>
            <a:r>
              <a:rPr sz="1400" spc="-30" dirty="0">
                <a:latin typeface="Open Sans"/>
                <a:cs typeface="Cambria"/>
              </a:rPr>
              <a:t> </a:t>
            </a:r>
            <a:r>
              <a:rPr sz="1400" dirty="0">
                <a:latin typeface="Open Sans"/>
                <a:cs typeface="Cambria"/>
              </a:rPr>
              <a:t>is</a:t>
            </a:r>
            <a:r>
              <a:rPr sz="1400" spc="-10" dirty="0">
                <a:latin typeface="Open Sans"/>
                <a:cs typeface="Cambria"/>
              </a:rPr>
              <a:t> </a:t>
            </a:r>
            <a:r>
              <a:rPr sz="1400" spc="-5" dirty="0">
                <a:latin typeface="Open Sans"/>
                <a:cs typeface="Cambria"/>
              </a:rPr>
              <a:t>broad. </a:t>
            </a:r>
            <a:r>
              <a:rPr sz="1400" dirty="0">
                <a:latin typeface="Open Sans"/>
                <a:cs typeface="Cambria"/>
              </a:rPr>
              <a:t>The</a:t>
            </a:r>
            <a:r>
              <a:rPr sz="1400" spc="5" dirty="0">
                <a:latin typeface="Open Sans"/>
                <a:cs typeface="Cambria"/>
              </a:rPr>
              <a:t> </a:t>
            </a:r>
            <a:r>
              <a:rPr sz="1400" spc="-5" dirty="0">
                <a:latin typeface="Open Sans"/>
                <a:cs typeface="Cambria"/>
              </a:rPr>
              <a:t>content</a:t>
            </a:r>
            <a:r>
              <a:rPr sz="1400" spc="5" dirty="0">
                <a:latin typeface="Open Sans"/>
                <a:cs typeface="Cambria"/>
              </a:rPr>
              <a:t> </a:t>
            </a:r>
            <a:r>
              <a:rPr sz="1400" dirty="0">
                <a:latin typeface="Open Sans"/>
                <a:cs typeface="Cambria"/>
              </a:rPr>
              <a:t>of</a:t>
            </a:r>
            <a:r>
              <a:rPr sz="1400" spc="-5" dirty="0">
                <a:latin typeface="Open Sans"/>
                <a:cs typeface="Cambria"/>
              </a:rPr>
              <a:t> </a:t>
            </a:r>
            <a:r>
              <a:rPr sz="1400" dirty="0">
                <a:latin typeface="Open Sans"/>
                <a:cs typeface="Cambria"/>
              </a:rPr>
              <a:t>the</a:t>
            </a:r>
            <a:r>
              <a:rPr sz="1400" spc="-5" dirty="0">
                <a:latin typeface="Open Sans"/>
                <a:cs typeface="Cambria"/>
              </a:rPr>
              <a:t> </a:t>
            </a:r>
            <a:r>
              <a:rPr sz="1400" spc="-30" dirty="0">
                <a:latin typeface="Open Sans"/>
                <a:cs typeface="Cambria"/>
              </a:rPr>
              <a:t>FCPA</a:t>
            </a:r>
            <a:r>
              <a:rPr sz="1400" spc="5" dirty="0">
                <a:latin typeface="Open Sans"/>
                <a:cs typeface="Cambria"/>
              </a:rPr>
              <a:t> </a:t>
            </a:r>
            <a:r>
              <a:rPr sz="1400" spc="-10" dirty="0">
                <a:latin typeface="Open Sans"/>
                <a:cs typeface="Cambria"/>
              </a:rPr>
              <a:t>laws</a:t>
            </a:r>
            <a:r>
              <a:rPr sz="1400" spc="5" dirty="0">
                <a:latin typeface="Open Sans"/>
                <a:cs typeface="Cambria"/>
              </a:rPr>
              <a:t> </a:t>
            </a:r>
            <a:r>
              <a:rPr sz="1400" spc="-5" dirty="0">
                <a:latin typeface="Open Sans"/>
                <a:cs typeface="Cambria"/>
              </a:rPr>
              <a:t>and</a:t>
            </a:r>
            <a:r>
              <a:rPr sz="1400" spc="10" dirty="0">
                <a:latin typeface="Open Sans"/>
                <a:cs typeface="Cambria"/>
              </a:rPr>
              <a:t> </a:t>
            </a:r>
            <a:r>
              <a:rPr sz="1400" spc="-5" dirty="0">
                <a:latin typeface="Open Sans"/>
                <a:cs typeface="Cambria"/>
              </a:rPr>
              <a:t>regulations</a:t>
            </a:r>
            <a:r>
              <a:rPr sz="1400" spc="-20" dirty="0">
                <a:latin typeface="Open Sans"/>
                <a:cs typeface="Cambria"/>
              </a:rPr>
              <a:t> </a:t>
            </a:r>
            <a:r>
              <a:rPr sz="1400" spc="-5" dirty="0">
                <a:latin typeface="Open Sans"/>
                <a:cs typeface="Cambria"/>
              </a:rPr>
              <a:t>must be</a:t>
            </a:r>
            <a:r>
              <a:rPr sz="1400" dirty="0">
                <a:latin typeface="Open Sans"/>
                <a:cs typeface="Cambria"/>
              </a:rPr>
              <a:t> </a:t>
            </a:r>
            <a:r>
              <a:rPr sz="1400" spc="-5" dirty="0">
                <a:latin typeface="Open Sans"/>
                <a:cs typeface="Cambria"/>
              </a:rPr>
              <a:t>observed</a:t>
            </a:r>
            <a:r>
              <a:rPr sz="1400" spc="-15" dirty="0">
                <a:latin typeface="Open Sans"/>
                <a:cs typeface="Cambria"/>
              </a:rPr>
              <a:t> by</a:t>
            </a:r>
            <a:r>
              <a:rPr sz="1400" spc="5" dirty="0">
                <a:latin typeface="Open Sans"/>
                <a:cs typeface="Cambria"/>
              </a:rPr>
              <a:t> </a:t>
            </a:r>
            <a:r>
              <a:rPr sz="1400" spc="-5" dirty="0">
                <a:latin typeface="Open Sans"/>
                <a:cs typeface="Cambria"/>
              </a:rPr>
              <a:t>all MTS </a:t>
            </a:r>
            <a:r>
              <a:rPr sz="1400" spc="-10" dirty="0">
                <a:latin typeface="Open Sans"/>
                <a:cs typeface="Cambria"/>
              </a:rPr>
              <a:t>employees</a:t>
            </a:r>
            <a:r>
              <a:rPr sz="1400" spc="-25" dirty="0">
                <a:latin typeface="Open Sans"/>
                <a:cs typeface="Cambria"/>
              </a:rPr>
              <a:t> </a:t>
            </a:r>
            <a:r>
              <a:rPr sz="1400" dirty="0">
                <a:latin typeface="Open Sans"/>
                <a:cs typeface="Cambria"/>
              </a:rPr>
              <a:t>at </a:t>
            </a:r>
            <a:r>
              <a:rPr sz="1400" spc="-5" dirty="0">
                <a:latin typeface="Open Sans"/>
                <a:cs typeface="Cambria"/>
              </a:rPr>
              <a:t>all</a:t>
            </a:r>
            <a:r>
              <a:rPr sz="1400" spc="-10" dirty="0">
                <a:latin typeface="Open Sans"/>
                <a:cs typeface="Cambria"/>
              </a:rPr>
              <a:t> </a:t>
            </a:r>
            <a:r>
              <a:rPr sz="1400" spc="-5" dirty="0">
                <a:latin typeface="Open Sans"/>
                <a:cs typeface="Cambria"/>
              </a:rPr>
              <a:t>locations.</a:t>
            </a:r>
            <a:endParaRPr sz="1400" dirty="0">
              <a:latin typeface="Open Sans"/>
              <a:cs typeface="Cambria"/>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650"/>
              </a:lnSpc>
            </a:pPr>
            <a:r>
              <a:rPr dirty="0"/>
              <a:t>C</a:t>
            </a:r>
            <a:r>
              <a:rPr spc="95" dirty="0"/>
              <a:t> </a:t>
            </a:r>
            <a:r>
              <a:rPr dirty="0"/>
              <a:t>O</a:t>
            </a:r>
            <a:r>
              <a:rPr spc="100" dirty="0"/>
              <a:t> </a:t>
            </a:r>
            <a:r>
              <a:rPr dirty="0"/>
              <a:t>R</a:t>
            </a:r>
            <a:r>
              <a:rPr spc="95" dirty="0"/>
              <a:t> </a:t>
            </a:r>
            <a:r>
              <a:rPr dirty="0"/>
              <a:t>P</a:t>
            </a:r>
            <a:r>
              <a:rPr spc="100" dirty="0"/>
              <a:t> </a:t>
            </a:r>
            <a:r>
              <a:rPr dirty="0"/>
              <a:t>O</a:t>
            </a:r>
            <a:r>
              <a:rPr spc="100" dirty="0"/>
              <a:t> </a:t>
            </a:r>
            <a:r>
              <a:rPr dirty="0"/>
              <a:t>R</a:t>
            </a:r>
            <a:r>
              <a:rPr spc="95" dirty="0"/>
              <a:t> </a:t>
            </a:r>
            <a:r>
              <a:rPr dirty="0"/>
              <a:t>A T</a:t>
            </a:r>
            <a:r>
              <a:rPr spc="95" dirty="0"/>
              <a:t> </a:t>
            </a:r>
            <a:r>
              <a:rPr dirty="0"/>
              <a:t>E</a:t>
            </a:r>
          </a:p>
        </p:txBody>
      </p:sp>
      <p:sp>
        <p:nvSpPr>
          <p:cNvPr id="5" name="object 5"/>
          <p:cNvSpPr txBox="1"/>
          <p:nvPr/>
        </p:nvSpPr>
        <p:spPr>
          <a:xfrm>
            <a:off x="529844" y="6493684"/>
            <a:ext cx="1258570" cy="167640"/>
          </a:xfrm>
          <a:prstGeom prst="rect">
            <a:avLst/>
          </a:prstGeom>
        </p:spPr>
        <p:txBody>
          <a:bodyPr vert="horz" wrap="square" lIns="0" tIns="0" rIns="0" bIns="0" rtlCol="0">
            <a:spAutoFit/>
          </a:bodyPr>
          <a:lstStyle/>
          <a:p>
            <a:pPr marL="12700">
              <a:lnSpc>
                <a:spcPct val="100000"/>
              </a:lnSpc>
            </a:pPr>
            <a:r>
              <a:rPr sz="1000" dirty="0">
                <a:solidFill>
                  <a:srgbClr val="7E7E7E"/>
                </a:solidFill>
                <a:latin typeface="Arial"/>
                <a:cs typeface="Arial"/>
              </a:rPr>
              <a:t>MTS</a:t>
            </a:r>
            <a:r>
              <a:rPr sz="1000" spc="-55" dirty="0">
                <a:solidFill>
                  <a:srgbClr val="7E7E7E"/>
                </a:solidFill>
                <a:latin typeface="Arial"/>
                <a:cs typeface="Arial"/>
              </a:rPr>
              <a:t> </a:t>
            </a:r>
            <a:r>
              <a:rPr sz="1000" spc="-5" dirty="0">
                <a:solidFill>
                  <a:srgbClr val="7E7E7E"/>
                </a:solidFill>
                <a:latin typeface="Arial"/>
                <a:cs typeface="Arial"/>
              </a:rPr>
              <a:t>CONFIDENTIAL</a:t>
            </a:r>
            <a:endParaRPr sz="1000">
              <a:latin typeface="Arial"/>
              <a:cs typeface="Arial"/>
            </a:endParaRPr>
          </a:p>
        </p:txBody>
      </p:sp>
      <p:sp>
        <p:nvSpPr>
          <p:cNvPr id="3" name="object 3"/>
          <p:cNvSpPr txBox="1">
            <a:spLocks noGrp="1"/>
          </p:cNvSpPr>
          <p:nvPr>
            <p:ph type="title"/>
          </p:nvPr>
        </p:nvSpPr>
        <p:spPr>
          <a:xfrm>
            <a:off x="304800" y="196676"/>
            <a:ext cx="6070600" cy="689932"/>
          </a:xfrm>
          <a:prstGeom prst="rect">
            <a:avLst/>
          </a:prstGeom>
        </p:spPr>
        <p:txBody>
          <a:bodyPr vert="horz" wrap="square" lIns="0" tIns="12700" rIns="0" bIns="0" rtlCol="0">
            <a:spAutoFit/>
          </a:bodyPr>
          <a:lstStyle/>
          <a:p>
            <a:pPr marL="12700">
              <a:lnSpc>
                <a:spcPct val="100000"/>
              </a:lnSpc>
              <a:spcBef>
                <a:spcPts val="100"/>
              </a:spcBef>
            </a:pPr>
            <a:r>
              <a:rPr lang="en-US" b="0" dirty="0">
                <a:solidFill>
                  <a:srgbClr val="C00000"/>
                </a:solidFill>
                <a:latin typeface="Open Sans"/>
              </a:rPr>
              <a:t>Foreign Corrupt Practices Act</a:t>
            </a:r>
            <a:br>
              <a:rPr lang="en-US" b="0" dirty="0">
                <a:solidFill>
                  <a:srgbClr val="C00000"/>
                </a:solidFill>
                <a:latin typeface="Open Sans"/>
              </a:rPr>
            </a:br>
            <a:r>
              <a:rPr sz="2000" b="0" i="1" dirty="0">
                <a:solidFill>
                  <a:srgbClr val="C00000"/>
                </a:solidFill>
                <a:latin typeface="Open Sans"/>
              </a:rPr>
              <a:t>An</a:t>
            </a:r>
            <a:r>
              <a:rPr sz="2000" b="0" i="1" spc="-15" dirty="0">
                <a:solidFill>
                  <a:srgbClr val="C00000"/>
                </a:solidFill>
                <a:latin typeface="Open Sans"/>
              </a:rPr>
              <a:t> </a:t>
            </a:r>
            <a:r>
              <a:rPr sz="2000" b="0" i="1" spc="-5" dirty="0">
                <a:solidFill>
                  <a:srgbClr val="C00000"/>
                </a:solidFill>
                <a:latin typeface="Open Sans"/>
              </a:rPr>
              <a:t>Overview of</a:t>
            </a:r>
            <a:r>
              <a:rPr sz="2000" b="0" i="1" spc="-15" dirty="0">
                <a:solidFill>
                  <a:srgbClr val="C00000"/>
                </a:solidFill>
                <a:latin typeface="Open Sans"/>
              </a:rPr>
              <a:t> </a:t>
            </a:r>
            <a:r>
              <a:rPr sz="2000" b="0" i="1" spc="-5" dirty="0">
                <a:solidFill>
                  <a:srgbClr val="C00000"/>
                </a:solidFill>
                <a:latin typeface="Open Sans"/>
              </a:rPr>
              <a:t>the</a:t>
            </a:r>
            <a:r>
              <a:rPr sz="2000" b="0" i="1" spc="-20" dirty="0">
                <a:solidFill>
                  <a:srgbClr val="C00000"/>
                </a:solidFill>
                <a:latin typeface="Open Sans"/>
              </a:rPr>
              <a:t> </a:t>
            </a:r>
            <a:r>
              <a:rPr sz="2000" b="0" i="1" spc="-5" dirty="0">
                <a:solidFill>
                  <a:srgbClr val="C00000"/>
                </a:solidFill>
                <a:latin typeface="Open Sans"/>
              </a:rPr>
              <a:t>Anti-Bribery</a:t>
            </a:r>
            <a:r>
              <a:rPr sz="2000" b="0" i="1" spc="15" dirty="0">
                <a:solidFill>
                  <a:srgbClr val="C00000"/>
                </a:solidFill>
                <a:latin typeface="Open Sans"/>
              </a:rPr>
              <a:t> </a:t>
            </a:r>
            <a:r>
              <a:rPr sz="2000" b="0" i="1" dirty="0">
                <a:solidFill>
                  <a:srgbClr val="C00000"/>
                </a:solidFill>
                <a:latin typeface="Open Sans"/>
              </a:rPr>
              <a:t>Landscape</a:t>
            </a:r>
          </a:p>
        </p:txBody>
      </p:sp>
    </p:spTree>
    <p:extLst>
      <p:ext uri="{BB962C8B-B14F-4D97-AF65-F5344CB8AC3E}">
        <p14:creationId xmlns:p14="http://schemas.microsoft.com/office/powerpoint/2010/main" val="283642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71602"/>
            <a:ext cx="9144000" cy="2400657"/>
          </a:xfrm>
          <a:noFill/>
        </p:spPr>
        <p:txBody>
          <a:bodyPr/>
          <a:lstStyle/>
          <a:p>
            <a:pPr marL="114300" indent="0">
              <a:buNone/>
            </a:pPr>
            <a:r>
              <a:rPr lang="en-US" sz="1800" b="0" dirty="0">
                <a:latin typeface="Open Sans"/>
              </a:rPr>
              <a:t>What is the FCPA?</a:t>
            </a:r>
          </a:p>
          <a:p>
            <a:pPr marL="114300" indent="0">
              <a:buNone/>
            </a:pPr>
            <a:r>
              <a:rPr lang="en-US" sz="1400" b="0" dirty="0">
                <a:solidFill>
                  <a:schemeClr val="tx1"/>
                </a:solidFill>
                <a:latin typeface="Open Sans"/>
              </a:rPr>
              <a:t>The FCPA is the law in the United States that addresses bribery and corruption.  FCPA prohibits MTS employees and anyone who conducts business on our behalf from offering corrupt payments or anything of value to a government official in order to obtain/retain business or gain an undue business advantage.</a:t>
            </a:r>
            <a:endParaRPr lang="en-US" sz="1400" b="0" u="sng" dirty="0">
              <a:solidFill>
                <a:schemeClr val="tx1"/>
              </a:solidFill>
              <a:latin typeface="Open Sans"/>
            </a:endParaRPr>
          </a:p>
          <a:p>
            <a:pPr marL="114300" indent="0">
              <a:buNone/>
            </a:pPr>
            <a:endParaRPr lang="en-US" sz="1600" b="0" u="sng" dirty="0">
              <a:solidFill>
                <a:schemeClr val="tx1"/>
              </a:solidFill>
              <a:latin typeface="Open Sans"/>
            </a:endParaRPr>
          </a:p>
          <a:p>
            <a:pPr marL="114300" indent="0">
              <a:buNone/>
            </a:pPr>
            <a:endParaRPr lang="en-US" sz="1600" b="0" u="sng" dirty="0">
              <a:solidFill>
                <a:schemeClr val="tx1"/>
              </a:solidFill>
              <a:latin typeface="Open Sans"/>
            </a:endParaRPr>
          </a:p>
          <a:p>
            <a:pPr marL="114300" indent="0">
              <a:buNone/>
            </a:pPr>
            <a:endParaRPr lang="en-US" sz="1600" b="0" u="sng" dirty="0">
              <a:solidFill>
                <a:schemeClr val="tx1"/>
              </a:solidFill>
              <a:latin typeface="Open Sans"/>
            </a:endParaRPr>
          </a:p>
          <a:p>
            <a:pPr marL="114300" indent="0">
              <a:buNone/>
            </a:pPr>
            <a:endParaRPr lang="en-US" sz="1600" b="0" u="sng" dirty="0">
              <a:solidFill>
                <a:schemeClr val="tx1"/>
              </a:solidFill>
              <a:latin typeface="Open Sans"/>
            </a:endParaRPr>
          </a:p>
          <a:p>
            <a:pPr marL="114300" indent="0">
              <a:buNone/>
            </a:pPr>
            <a:endParaRPr lang="en-US" sz="1600" b="0" u="sng" dirty="0">
              <a:solidFill>
                <a:schemeClr val="tx1"/>
              </a:solidFill>
              <a:latin typeface="Open Sans"/>
            </a:endParaRPr>
          </a:p>
          <a:p>
            <a:pPr marL="114300" indent="0">
              <a:buNone/>
            </a:pPr>
            <a:endParaRPr lang="en-US" sz="1600" b="0" u="sng" dirty="0">
              <a:solidFill>
                <a:schemeClr val="tx1"/>
              </a:solidFill>
              <a:latin typeface="Open Sans"/>
            </a:endParaRPr>
          </a:p>
        </p:txBody>
      </p:sp>
      <p:sp>
        <p:nvSpPr>
          <p:cNvPr id="11" name="Title 3">
            <a:extLst>
              <a:ext uri="{FF2B5EF4-FFF2-40B4-BE49-F238E27FC236}">
                <a16:creationId xmlns:a16="http://schemas.microsoft.com/office/drawing/2014/main" id="{D6B4EBE2-CED9-4910-87A6-383894598965}"/>
              </a:ext>
            </a:extLst>
          </p:cNvPr>
          <p:cNvSpPr>
            <a:spLocks noGrp="1"/>
          </p:cNvSpPr>
          <p:nvPr>
            <p:ph type="title"/>
          </p:nvPr>
        </p:nvSpPr>
        <p:spPr>
          <a:xfrm>
            <a:off x="304800" y="228238"/>
            <a:ext cx="6853471" cy="762362"/>
          </a:xfrm>
        </p:spPr>
        <p:txBody>
          <a:bodyPr>
            <a:normAutofit/>
          </a:bodyPr>
          <a:lstStyle/>
          <a:p>
            <a:r>
              <a:rPr lang="en-US" sz="2400" b="0" dirty="0">
                <a:solidFill>
                  <a:srgbClr val="C00000"/>
                </a:solidFill>
                <a:latin typeface="Open Sans"/>
              </a:rPr>
              <a:t>Foreign Corrupt Practices Act</a:t>
            </a:r>
            <a:br>
              <a:rPr lang="en-US" sz="2400" b="0" dirty="0">
                <a:solidFill>
                  <a:srgbClr val="C00000"/>
                </a:solidFill>
                <a:latin typeface="Open Sans"/>
              </a:rPr>
            </a:br>
            <a:r>
              <a:rPr lang="en-US" sz="2000" b="0" i="1" dirty="0">
                <a:solidFill>
                  <a:srgbClr val="C00000"/>
                </a:solidFill>
                <a:latin typeface="Open Sans"/>
              </a:rPr>
              <a:t>What is it?</a:t>
            </a:r>
            <a:endParaRPr lang="en-US" sz="2400" b="0" dirty="0">
              <a:solidFill>
                <a:srgbClr val="C00000"/>
              </a:solidFill>
              <a:latin typeface="Open Sans"/>
            </a:endParaRPr>
          </a:p>
        </p:txBody>
      </p:sp>
      <p:sp>
        <p:nvSpPr>
          <p:cNvPr id="2" name="Rectangle 1">
            <a:extLst>
              <a:ext uri="{FF2B5EF4-FFF2-40B4-BE49-F238E27FC236}">
                <a16:creationId xmlns:a16="http://schemas.microsoft.com/office/drawing/2014/main" id="{7D74D872-BA77-42D4-BC42-28D966A68D57}"/>
              </a:ext>
            </a:extLst>
          </p:cNvPr>
          <p:cNvSpPr/>
          <p:nvPr/>
        </p:nvSpPr>
        <p:spPr>
          <a:xfrm>
            <a:off x="799108" y="2406089"/>
            <a:ext cx="1921747" cy="482886"/>
          </a:xfrm>
          <a:prstGeom prst="rect">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latin typeface="Open Sans"/>
              </a:rPr>
              <a:t>WHAT:</a:t>
            </a:r>
          </a:p>
        </p:txBody>
      </p:sp>
      <p:sp>
        <p:nvSpPr>
          <p:cNvPr id="8" name="Rectangle 7">
            <a:extLst>
              <a:ext uri="{FF2B5EF4-FFF2-40B4-BE49-F238E27FC236}">
                <a16:creationId xmlns:a16="http://schemas.microsoft.com/office/drawing/2014/main" id="{9B4ABA6E-9C84-403E-AC00-46825896BE21}"/>
              </a:ext>
            </a:extLst>
          </p:cNvPr>
          <p:cNvSpPr/>
          <p:nvPr/>
        </p:nvSpPr>
        <p:spPr>
          <a:xfrm>
            <a:off x="3599954" y="2412023"/>
            <a:ext cx="1921747" cy="482886"/>
          </a:xfrm>
          <a:prstGeom prst="rect">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latin typeface="Open Sans"/>
              </a:rPr>
              <a:t>TO:</a:t>
            </a:r>
          </a:p>
        </p:txBody>
      </p:sp>
      <p:sp>
        <p:nvSpPr>
          <p:cNvPr id="10" name="Rectangle 9">
            <a:extLst>
              <a:ext uri="{FF2B5EF4-FFF2-40B4-BE49-F238E27FC236}">
                <a16:creationId xmlns:a16="http://schemas.microsoft.com/office/drawing/2014/main" id="{4AEEACDD-21FE-4A18-99C4-577F1E07472C}"/>
              </a:ext>
            </a:extLst>
          </p:cNvPr>
          <p:cNvSpPr/>
          <p:nvPr/>
        </p:nvSpPr>
        <p:spPr>
          <a:xfrm>
            <a:off x="6400800" y="2412023"/>
            <a:ext cx="1921747" cy="482886"/>
          </a:xfrm>
          <a:prstGeom prst="rect">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latin typeface="Open Sans"/>
              </a:rPr>
              <a:t>WHY:</a:t>
            </a:r>
          </a:p>
        </p:txBody>
      </p:sp>
      <p:sp>
        <p:nvSpPr>
          <p:cNvPr id="13" name="Rectangle 12">
            <a:extLst>
              <a:ext uri="{FF2B5EF4-FFF2-40B4-BE49-F238E27FC236}">
                <a16:creationId xmlns:a16="http://schemas.microsoft.com/office/drawing/2014/main" id="{07F90CE9-FA91-4D32-BC21-360FBEB1E711}"/>
              </a:ext>
            </a:extLst>
          </p:cNvPr>
          <p:cNvSpPr/>
          <p:nvPr/>
        </p:nvSpPr>
        <p:spPr>
          <a:xfrm>
            <a:off x="799108" y="2993881"/>
            <a:ext cx="1921746" cy="1356756"/>
          </a:xfrm>
          <a:prstGeom prst="rect">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Open Sans"/>
              </a:rPr>
              <a:t>Cannot offer or pay anything of value, either directly or through a third party.</a:t>
            </a:r>
          </a:p>
        </p:txBody>
      </p:sp>
      <p:sp>
        <p:nvSpPr>
          <p:cNvPr id="14" name="Rectangle 13">
            <a:extLst>
              <a:ext uri="{FF2B5EF4-FFF2-40B4-BE49-F238E27FC236}">
                <a16:creationId xmlns:a16="http://schemas.microsoft.com/office/drawing/2014/main" id="{901C81C6-F983-41E1-9D00-D6D73C375509}"/>
              </a:ext>
            </a:extLst>
          </p:cNvPr>
          <p:cNvSpPr/>
          <p:nvPr/>
        </p:nvSpPr>
        <p:spPr>
          <a:xfrm>
            <a:off x="3599955" y="2993881"/>
            <a:ext cx="1921746" cy="1356756"/>
          </a:xfrm>
          <a:prstGeom prst="rect">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Open Sans"/>
              </a:rPr>
              <a:t>Any government official, employee of a government-owned business, or family member of a government official.</a:t>
            </a:r>
          </a:p>
        </p:txBody>
      </p:sp>
      <p:sp>
        <p:nvSpPr>
          <p:cNvPr id="15" name="Rectangle 14">
            <a:extLst>
              <a:ext uri="{FF2B5EF4-FFF2-40B4-BE49-F238E27FC236}">
                <a16:creationId xmlns:a16="http://schemas.microsoft.com/office/drawing/2014/main" id="{0214D5DA-E75D-43C8-AB36-A53FED198017}"/>
              </a:ext>
            </a:extLst>
          </p:cNvPr>
          <p:cNvSpPr/>
          <p:nvPr/>
        </p:nvSpPr>
        <p:spPr>
          <a:xfrm>
            <a:off x="6400800" y="2993881"/>
            <a:ext cx="1921746" cy="1356756"/>
          </a:xfrm>
          <a:prstGeom prst="rect">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Open Sans"/>
              </a:rPr>
              <a:t>To win business or to obtain an unfair business advantage.</a:t>
            </a:r>
          </a:p>
        </p:txBody>
      </p:sp>
      <p:sp>
        <p:nvSpPr>
          <p:cNvPr id="16" name="Right Arrow 9">
            <a:extLst>
              <a:ext uri="{FF2B5EF4-FFF2-40B4-BE49-F238E27FC236}">
                <a16:creationId xmlns:a16="http://schemas.microsoft.com/office/drawing/2014/main" id="{23BE14D1-D3A8-4C3B-ACC8-1278A86DB597}"/>
              </a:ext>
            </a:extLst>
          </p:cNvPr>
          <p:cNvSpPr/>
          <p:nvPr/>
        </p:nvSpPr>
        <p:spPr>
          <a:xfrm>
            <a:off x="3003779" y="3424801"/>
            <a:ext cx="313248" cy="314191"/>
          </a:xfrm>
          <a:prstGeom prst="right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17" name="Right Arrow 9">
            <a:extLst>
              <a:ext uri="{FF2B5EF4-FFF2-40B4-BE49-F238E27FC236}">
                <a16:creationId xmlns:a16="http://schemas.microsoft.com/office/drawing/2014/main" id="{A268FC02-5993-42E1-9610-8FAA3CA00662}"/>
              </a:ext>
            </a:extLst>
          </p:cNvPr>
          <p:cNvSpPr/>
          <p:nvPr/>
        </p:nvSpPr>
        <p:spPr>
          <a:xfrm>
            <a:off x="5804626" y="3446959"/>
            <a:ext cx="313248" cy="314191"/>
          </a:xfrm>
          <a:prstGeom prst="right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19" name="object 12">
            <a:extLst>
              <a:ext uri="{FF2B5EF4-FFF2-40B4-BE49-F238E27FC236}">
                <a16:creationId xmlns:a16="http://schemas.microsoft.com/office/drawing/2014/main" id="{8D72CE31-A40A-48A1-B985-F0F1737CE726}"/>
              </a:ext>
            </a:extLst>
          </p:cNvPr>
          <p:cNvSpPr txBox="1"/>
          <p:nvPr/>
        </p:nvSpPr>
        <p:spPr>
          <a:xfrm>
            <a:off x="99317" y="4572000"/>
            <a:ext cx="8968483" cy="1624804"/>
          </a:xfrm>
          <a:prstGeom prst="rect">
            <a:avLst/>
          </a:prstGeom>
        </p:spPr>
        <p:txBody>
          <a:bodyPr vert="horz" wrap="square" lIns="0" tIns="74930" rIns="0" bIns="0" rtlCol="0">
            <a:spAutoFit/>
          </a:bodyPr>
          <a:lstStyle/>
          <a:p>
            <a:pPr marL="12700">
              <a:lnSpc>
                <a:spcPct val="100000"/>
              </a:lnSpc>
              <a:spcBef>
                <a:spcPts val="590"/>
              </a:spcBef>
            </a:pPr>
            <a:r>
              <a:rPr dirty="0">
                <a:solidFill>
                  <a:srgbClr val="C00000"/>
                </a:solidFill>
                <a:latin typeface="Open Sans"/>
                <a:cs typeface="Cambria"/>
              </a:rPr>
              <a:t>UK</a:t>
            </a:r>
            <a:r>
              <a:rPr spc="-30" dirty="0">
                <a:solidFill>
                  <a:srgbClr val="C00000"/>
                </a:solidFill>
                <a:latin typeface="Open Sans"/>
                <a:cs typeface="Cambria"/>
              </a:rPr>
              <a:t> </a:t>
            </a:r>
            <a:r>
              <a:rPr dirty="0">
                <a:solidFill>
                  <a:srgbClr val="C00000"/>
                </a:solidFill>
                <a:latin typeface="Open Sans"/>
                <a:cs typeface="Cambria"/>
              </a:rPr>
              <a:t>Anti</a:t>
            </a:r>
            <a:r>
              <a:rPr spc="-25" dirty="0">
                <a:solidFill>
                  <a:srgbClr val="C00000"/>
                </a:solidFill>
                <a:latin typeface="Open Sans"/>
                <a:cs typeface="Cambria"/>
              </a:rPr>
              <a:t> </a:t>
            </a:r>
            <a:r>
              <a:rPr dirty="0">
                <a:solidFill>
                  <a:srgbClr val="C00000"/>
                </a:solidFill>
                <a:latin typeface="Open Sans"/>
                <a:cs typeface="Cambria"/>
              </a:rPr>
              <a:t>Bribery</a:t>
            </a:r>
            <a:r>
              <a:rPr spc="-40" dirty="0">
                <a:solidFill>
                  <a:srgbClr val="C00000"/>
                </a:solidFill>
                <a:latin typeface="Open Sans"/>
                <a:cs typeface="Cambria"/>
              </a:rPr>
              <a:t> </a:t>
            </a:r>
            <a:r>
              <a:rPr spc="-10" dirty="0">
                <a:solidFill>
                  <a:srgbClr val="C00000"/>
                </a:solidFill>
                <a:latin typeface="Open Sans"/>
                <a:cs typeface="Cambria"/>
              </a:rPr>
              <a:t>Act</a:t>
            </a:r>
            <a:r>
              <a:rPr spc="-35" dirty="0">
                <a:solidFill>
                  <a:srgbClr val="C00000"/>
                </a:solidFill>
                <a:latin typeface="Open Sans"/>
                <a:cs typeface="Cambria"/>
              </a:rPr>
              <a:t> </a:t>
            </a:r>
            <a:r>
              <a:rPr spc="-5" dirty="0">
                <a:solidFill>
                  <a:srgbClr val="C00000"/>
                </a:solidFill>
                <a:latin typeface="Open Sans"/>
                <a:cs typeface="Cambria"/>
              </a:rPr>
              <a:t>of</a:t>
            </a:r>
            <a:r>
              <a:rPr dirty="0">
                <a:solidFill>
                  <a:srgbClr val="C00000"/>
                </a:solidFill>
                <a:latin typeface="Open Sans"/>
                <a:cs typeface="Cambria"/>
              </a:rPr>
              <a:t> 2010</a:t>
            </a:r>
            <a:endParaRPr dirty="0">
              <a:latin typeface="Open Sans"/>
              <a:cs typeface="Cambria"/>
            </a:endParaRPr>
          </a:p>
          <a:p>
            <a:pPr marL="12700" marR="5080">
              <a:lnSpc>
                <a:spcPct val="100000"/>
              </a:lnSpc>
              <a:spcBef>
                <a:spcPts val="350"/>
              </a:spcBef>
            </a:pPr>
            <a:r>
              <a:rPr sz="1400" dirty="0">
                <a:latin typeface="Open Sans"/>
                <a:cs typeface="Cambria"/>
              </a:rPr>
              <a:t>The UK </a:t>
            </a:r>
            <a:r>
              <a:rPr sz="1400" spc="-5" dirty="0">
                <a:latin typeface="Open Sans"/>
                <a:cs typeface="Cambria"/>
              </a:rPr>
              <a:t>Anti Bribery Act </a:t>
            </a:r>
            <a:r>
              <a:rPr sz="1400" dirty="0">
                <a:latin typeface="Open Sans"/>
                <a:cs typeface="Cambria"/>
              </a:rPr>
              <a:t>of 2010 is </a:t>
            </a:r>
            <a:r>
              <a:rPr sz="1400" spc="-5" dirty="0">
                <a:latin typeface="Open Sans"/>
                <a:cs typeface="Cambria"/>
              </a:rPr>
              <a:t>additional </a:t>
            </a:r>
            <a:r>
              <a:rPr sz="1400" dirty="0">
                <a:latin typeface="Open Sans"/>
                <a:cs typeface="Cambria"/>
              </a:rPr>
              <a:t>anti-bribery </a:t>
            </a:r>
            <a:r>
              <a:rPr sz="1400" spc="-5" dirty="0">
                <a:latin typeface="Open Sans"/>
                <a:cs typeface="Cambria"/>
              </a:rPr>
              <a:t>legislation </a:t>
            </a:r>
            <a:r>
              <a:rPr sz="1400" spc="-10" dirty="0">
                <a:latin typeface="Open Sans"/>
                <a:cs typeface="Cambria"/>
              </a:rPr>
              <a:t>broadly </a:t>
            </a:r>
            <a:r>
              <a:rPr sz="1400" spc="-5" dirty="0">
                <a:latin typeface="Open Sans"/>
                <a:cs typeface="Cambria"/>
              </a:rPr>
              <a:t>applying to </a:t>
            </a:r>
            <a:r>
              <a:rPr sz="1400" spc="-10" dirty="0">
                <a:latin typeface="Open Sans"/>
                <a:cs typeface="Cambria"/>
              </a:rPr>
              <a:t>any </a:t>
            </a:r>
            <a:r>
              <a:rPr sz="1400" spc="-5" dirty="0">
                <a:latin typeface="Open Sans"/>
                <a:cs typeface="Cambria"/>
              </a:rPr>
              <a:t>company </a:t>
            </a:r>
            <a:r>
              <a:rPr sz="1400" spc="-295" dirty="0">
                <a:latin typeface="Open Sans"/>
                <a:cs typeface="Cambria"/>
              </a:rPr>
              <a:t> </a:t>
            </a:r>
            <a:r>
              <a:rPr sz="1400" dirty="0">
                <a:latin typeface="Open Sans"/>
                <a:cs typeface="Cambria"/>
              </a:rPr>
              <a:t>that</a:t>
            </a:r>
            <a:r>
              <a:rPr sz="1400" spc="-10" dirty="0">
                <a:latin typeface="Open Sans"/>
                <a:cs typeface="Cambria"/>
              </a:rPr>
              <a:t> </a:t>
            </a:r>
            <a:r>
              <a:rPr sz="1400" spc="-5" dirty="0">
                <a:latin typeface="Open Sans"/>
                <a:cs typeface="Cambria"/>
              </a:rPr>
              <a:t>operates</a:t>
            </a:r>
            <a:r>
              <a:rPr sz="1400" spc="-15" dirty="0">
                <a:latin typeface="Open Sans"/>
                <a:cs typeface="Cambria"/>
              </a:rPr>
              <a:t> </a:t>
            </a:r>
            <a:r>
              <a:rPr sz="1400" dirty="0">
                <a:latin typeface="Open Sans"/>
                <a:cs typeface="Cambria"/>
              </a:rPr>
              <a:t>within</a:t>
            </a:r>
            <a:r>
              <a:rPr sz="1400" spc="-15" dirty="0">
                <a:latin typeface="Open Sans"/>
                <a:cs typeface="Cambria"/>
              </a:rPr>
              <a:t> </a:t>
            </a:r>
            <a:r>
              <a:rPr sz="1400" dirty="0">
                <a:latin typeface="Open Sans"/>
                <a:cs typeface="Cambria"/>
              </a:rPr>
              <a:t>the</a:t>
            </a:r>
            <a:r>
              <a:rPr sz="1400" spc="-5" dirty="0">
                <a:latin typeface="Open Sans"/>
                <a:cs typeface="Cambria"/>
              </a:rPr>
              <a:t> </a:t>
            </a:r>
            <a:r>
              <a:rPr sz="1400" dirty="0">
                <a:latin typeface="Open Sans"/>
                <a:cs typeface="Cambria"/>
              </a:rPr>
              <a:t>UK.</a:t>
            </a:r>
            <a:r>
              <a:rPr sz="1400" spc="20" dirty="0">
                <a:latin typeface="Open Sans"/>
                <a:cs typeface="Cambria"/>
              </a:rPr>
              <a:t> </a:t>
            </a:r>
            <a:r>
              <a:rPr sz="1400" dirty="0">
                <a:latin typeface="Open Sans"/>
                <a:cs typeface="Cambria"/>
              </a:rPr>
              <a:t>This</a:t>
            </a:r>
            <a:r>
              <a:rPr sz="1400" spc="-10" dirty="0">
                <a:latin typeface="Open Sans"/>
                <a:cs typeface="Cambria"/>
              </a:rPr>
              <a:t> </a:t>
            </a:r>
            <a:r>
              <a:rPr sz="1400" dirty="0">
                <a:latin typeface="Open Sans"/>
                <a:cs typeface="Cambria"/>
              </a:rPr>
              <a:t>is</a:t>
            </a:r>
            <a:r>
              <a:rPr sz="1400" spc="-15" dirty="0">
                <a:latin typeface="Open Sans"/>
                <a:cs typeface="Cambria"/>
              </a:rPr>
              <a:t> </a:t>
            </a:r>
            <a:r>
              <a:rPr sz="1400" dirty="0">
                <a:latin typeface="Open Sans"/>
                <a:cs typeface="Cambria"/>
              </a:rPr>
              <a:t>in</a:t>
            </a:r>
            <a:r>
              <a:rPr sz="1400" spc="5" dirty="0">
                <a:latin typeface="Open Sans"/>
                <a:cs typeface="Cambria"/>
              </a:rPr>
              <a:t> </a:t>
            </a:r>
            <a:r>
              <a:rPr sz="1400" spc="-5" dirty="0">
                <a:latin typeface="Open Sans"/>
                <a:cs typeface="Cambria"/>
              </a:rPr>
              <a:t>addition</a:t>
            </a:r>
            <a:r>
              <a:rPr sz="1400" spc="-30" dirty="0">
                <a:latin typeface="Open Sans"/>
                <a:cs typeface="Cambria"/>
              </a:rPr>
              <a:t> </a:t>
            </a:r>
            <a:r>
              <a:rPr sz="1400" spc="-5" dirty="0">
                <a:latin typeface="Open Sans"/>
                <a:cs typeface="Cambria"/>
              </a:rPr>
              <a:t>to,</a:t>
            </a:r>
            <a:r>
              <a:rPr sz="1400" spc="-10" dirty="0">
                <a:latin typeface="Open Sans"/>
                <a:cs typeface="Cambria"/>
              </a:rPr>
              <a:t> </a:t>
            </a:r>
            <a:r>
              <a:rPr sz="1400" spc="-5" dirty="0">
                <a:latin typeface="Open Sans"/>
                <a:cs typeface="Cambria"/>
              </a:rPr>
              <a:t>not</a:t>
            </a:r>
            <a:r>
              <a:rPr sz="1400" dirty="0">
                <a:latin typeface="Open Sans"/>
                <a:cs typeface="Cambria"/>
              </a:rPr>
              <a:t> </a:t>
            </a:r>
            <a:r>
              <a:rPr sz="1400" spc="-5" dirty="0">
                <a:latin typeface="Open Sans"/>
                <a:cs typeface="Cambria"/>
              </a:rPr>
              <a:t>replacing,</a:t>
            </a:r>
            <a:r>
              <a:rPr sz="1400" spc="-25" dirty="0">
                <a:latin typeface="Open Sans"/>
                <a:cs typeface="Cambria"/>
              </a:rPr>
              <a:t> </a:t>
            </a:r>
            <a:r>
              <a:rPr sz="1400" spc="-30" dirty="0">
                <a:latin typeface="Open Sans"/>
                <a:cs typeface="Cambria"/>
              </a:rPr>
              <a:t>FCPA</a:t>
            </a:r>
            <a:r>
              <a:rPr sz="1400" dirty="0">
                <a:latin typeface="Open Sans"/>
                <a:cs typeface="Cambria"/>
              </a:rPr>
              <a:t> </a:t>
            </a:r>
            <a:r>
              <a:rPr sz="1400" spc="-5" dirty="0">
                <a:latin typeface="Open Sans"/>
                <a:cs typeface="Cambria"/>
              </a:rPr>
              <a:t>legislation.</a:t>
            </a:r>
            <a:endParaRPr sz="1400" dirty="0">
              <a:latin typeface="Open Sans"/>
              <a:cs typeface="Cambria"/>
            </a:endParaRPr>
          </a:p>
          <a:p>
            <a:pPr>
              <a:lnSpc>
                <a:spcPct val="100000"/>
              </a:lnSpc>
              <a:spcBef>
                <a:spcPts val="45"/>
              </a:spcBef>
            </a:pPr>
            <a:endParaRPr sz="1400" dirty="0">
              <a:latin typeface="Open Sans"/>
              <a:cs typeface="Cambria"/>
            </a:endParaRPr>
          </a:p>
          <a:p>
            <a:pPr marL="12700">
              <a:lnSpc>
                <a:spcPct val="100000"/>
              </a:lnSpc>
            </a:pPr>
            <a:r>
              <a:rPr spc="-5" dirty="0">
                <a:solidFill>
                  <a:srgbClr val="C00000"/>
                </a:solidFill>
                <a:latin typeface="Open Sans"/>
                <a:cs typeface="Cambria"/>
              </a:rPr>
              <a:t>Local </a:t>
            </a:r>
            <a:r>
              <a:rPr spc="-25" dirty="0">
                <a:solidFill>
                  <a:srgbClr val="C00000"/>
                </a:solidFill>
                <a:latin typeface="Open Sans"/>
                <a:cs typeface="Cambria"/>
              </a:rPr>
              <a:t>Laws</a:t>
            </a:r>
            <a:r>
              <a:rPr spc="-20" dirty="0">
                <a:solidFill>
                  <a:srgbClr val="C00000"/>
                </a:solidFill>
                <a:latin typeface="Open Sans"/>
                <a:cs typeface="Cambria"/>
              </a:rPr>
              <a:t> </a:t>
            </a:r>
            <a:r>
              <a:rPr dirty="0">
                <a:solidFill>
                  <a:srgbClr val="C00000"/>
                </a:solidFill>
                <a:latin typeface="Open Sans"/>
                <a:cs typeface="Cambria"/>
              </a:rPr>
              <a:t>&amp;</a:t>
            </a:r>
            <a:r>
              <a:rPr spc="-5" dirty="0">
                <a:solidFill>
                  <a:srgbClr val="C00000"/>
                </a:solidFill>
                <a:latin typeface="Open Sans"/>
                <a:cs typeface="Cambria"/>
              </a:rPr>
              <a:t> </a:t>
            </a:r>
            <a:r>
              <a:rPr spc="-10" dirty="0">
                <a:solidFill>
                  <a:srgbClr val="C00000"/>
                </a:solidFill>
                <a:latin typeface="Open Sans"/>
                <a:cs typeface="Cambria"/>
              </a:rPr>
              <a:t>Regulations</a:t>
            </a:r>
            <a:endParaRPr dirty="0">
              <a:latin typeface="Open Sans"/>
              <a:cs typeface="Cambria"/>
            </a:endParaRPr>
          </a:p>
          <a:p>
            <a:pPr marL="12700">
              <a:lnSpc>
                <a:spcPct val="100000"/>
              </a:lnSpc>
              <a:spcBef>
                <a:spcPts val="350"/>
              </a:spcBef>
            </a:pPr>
            <a:r>
              <a:rPr sz="1400" dirty="0">
                <a:latin typeface="Open Sans"/>
                <a:cs typeface="Cambria"/>
              </a:rPr>
              <a:t>Local</a:t>
            </a:r>
            <a:r>
              <a:rPr sz="1400" spc="-20" dirty="0">
                <a:latin typeface="Open Sans"/>
                <a:cs typeface="Cambria"/>
              </a:rPr>
              <a:t> </a:t>
            </a:r>
            <a:r>
              <a:rPr sz="1400" spc="-5" dirty="0">
                <a:latin typeface="Open Sans"/>
                <a:cs typeface="Cambria"/>
              </a:rPr>
              <a:t>laws</a:t>
            </a:r>
            <a:r>
              <a:rPr sz="1400" spc="-15" dirty="0">
                <a:latin typeface="Open Sans"/>
                <a:cs typeface="Cambria"/>
              </a:rPr>
              <a:t> </a:t>
            </a:r>
            <a:r>
              <a:rPr sz="1400" spc="-5" dirty="0">
                <a:latin typeface="Open Sans"/>
                <a:cs typeface="Cambria"/>
              </a:rPr>
              <a:t>and</a:t>
            </a:r>
            <a:r>
              <a:rPr sz="1400" dirty="0">
                <a:latin typeface="Open Sans"/>
                <a:cs typeface="Cambria"/>
              </a:rPr>
              <a:t> regulations</a:t>
            </a:r>
            <a:r>
              <a:rPr sz="1400" spc="-25" dirty="0">
                <a:latin typeface="Open Sans"/>
                <a:cs typeface="Cambria"/>
              </a:rPr>
              <a:t> </a:t>
            </a:r>
            <a:r>
              <a:rPr sz="1400" spc="-5" dirty="0">
                <a:latin typeface="Open Sans"/>
                <a:cs typeface="Cambria"/>
              </a:rPr>
              <a:t>apply</a:t>
            </a:r>
            <a:r>
              <a:rPr sz="1400" spc="-20" dirty="0">
                <a:latin typeface="Open Sans"/>
                <a:cs typeface="Cambria"/>
              </a:rPr>
              <a:t> </a:t>
            </a:r>
            <a:r>
              <a:rPr sz="1400" dirty="0">
                <a:latin typeface="Open Sans"/>
                <a:cs typeface="Cambria"/>
              </a:rPr>
              <a:t>in each</a:t>
            </a:r>
            <a:r>
              <a:rPr sz="1400" spc="-5" dirty="0">
                <a:latin typeface="Open Sans"/>
                <a:cs typeface="Cambria"/>
              </a:rPr>
              <a:t> </a:t>
            </a:r>
            <a:r>
              <a:rPr sz="1400" dirty="0">
                <a:latin typeface="Open Sans"/>
                <a:cs typeface="Cambria"/>
              </a:rPr>
              <a:t>country</a:t>
            </a:r>
            <a:r>
              <a:rPr sz="1400" spc="-20" dirty="0">
                <a:latin typeface="Open Sans"/>
                <a:cs typeface="Cambria"/>
              </a:rPr>
              <a:t> </a:t>
            </a:r>
            <a:r>
              <a:rPr sz="1400" dirty="0">
                <a:latin typeface="Open Sans"/>
                <a:cs typeface="Cambria"/>
              </a:rPr>
              <a:t>in which</a:t>
            </a:r>
            <a:r>
              <a:rPr sz="1400" spc="-30" dirty="0">
                <a:latin typeface="Open Sans"/>
                <a:cs typeface="Cambria"/>
              </a:rPr>
              <a:t> </a:t>
            </a:r>
            <a:r>
              <a:rPr sz="1400" spc="-5" dirty="0">
                <a:latin typeface="Open Sans"/>
                <a:cs typeface="Cambria"/>
              </a:rPr>
              <a:t>MTS</a:t>
            </a:r>
            <a:r>
              <a:rPr sz="1400" dirty="0">
                <a:latin typeface="Open Sans"/>
                <a:cs typeface="Cambria"/>
              </a:rPr>
              <a:t> conducts</a:t>
            </a:r>
            <a:r>
              <a:rPr sz="1400" spc="-35" dirty="0">
                <a:latin typeface="Open Sans"/>
                <a:cs typeface="Cambria"/>
              </a:rPr>
              <a:t> </a:t>
            </a:r>
            <a:r>
              <a:rPr sz="1400" dirty="0">
                <a:latin typeface="Open Sans"/>
                <a:cs typeface="Cambria"/>
              </a:rPr>
              <a:t>business.</a:t>
            </a:r>
          </a:p>
        </p:txBody>
      </p:sp>
      <p:sp>
        <p:nvSpPr>
          <p:cNvPr id="18" name="object 43">
            <a:extLst>
              <a:ext uri="{FF2B5EF4-FFF2-40B4-BE49-F238E27FC236}">
                <a16:creationId xmlns:a16="http://schemas.microsoft.com/office/drawing/2014/main" id="{9C84C7BA-FFBC-4FD4-9636-B38AE97B859F}"/>
              </a:ext>
            </a:extLst>
          </p:cNvPr>
          <p:cNvSpPr txBox="1">
            <a:spLocks noGrp="1"/>
          </p:cNvSpPr>
          <p:nvPr>
            <p:ph type="ftr" sz="quarter" idx="5"/>
          </p:nvPr>
        </p:nvSpPr>
        <p:spPr>
          <a:xfrm>
            <a:off x="3724402" y="6463817"/>
            <a:ext cx="1649095" cy="224790"/>
          </a:xfrm>
          <a:prstGeom prst="rect">
            <a:avLst/>
          </a:prstGeom>
        </p:spPr>
        <p:txBody>
          <a:bodyPr vert="horz" wrap="square" lIns="0" tIns="0" rIns="0" bIns="0" rtlCol="0">
            <a:spAutoFit/>
          </a:bodyPr>
          <a:lstStyle/>
          <a:p>
            <a:pPr marL="12700">
              <a:lnSpc>
                <a:spcPts val="1650"/>
              </a:lnSpc>
            </a:pPr>
            <a:r>
              <a:rPr dirty="0"/>
              <a:t>C</a:t>
            </a:r>
            <a:r>
              <a:rPr spc="95" dirty="0"/>
              <a:t> </a:t>
            </a:r>
            <a:r>
              <a:rPr dirty="0"/>
              <a:t>O</a:t>
            </a:r>
            <a:r>
              <a:rPr spc="100" dirty="0"/>
              <a:t> </a:t>
            </a:r>
            <a:r>
              <a:rPr dirty="0"/>
              <a:t>R</a:t>
            </a:r>
            <a:r>
              <a:rPr spc="95" dirty="0"/>
              <a:t> </a:t>
            </a:r>
            <a:r>
              <a:rPr dirty="0"/>
              <a:t>P</a:t>
            </a:r>
            <a:r>
              <a:rPr spc="100" dirty="0"/>
              <a:t> </a:t>
            </a:r>
            <a:r>
              <a:rPr dirty="0"/>
              <a:t>O</a:t>
            </a:r>
            <a:r>
              <a:rPr spc="100" dirty="0"/>
              <a:t> </a:t>
            </a:r>
            <a:r>
              <a:rPr dirty="0"/>
              <a:t>R</a:t>
            </a:r>
            <a:r>
              <a:rPr spc="95" dirty="0"/>
              <a:t> </a:t>
            </a:r>
            <a:r>
              <a:rPr dirty="0"/>
              <a:t>A T</a:t>
            </a:r>
            <a:r>
              <a:rPr spc="95" dirty="0"/>
              <a:t> </a:t>
            </a:r>
            <a:r>
              <a:rPr dirty="0"/>
              <a:t>E</a:t>
            </a:r>
          </a:p>
        </p:txBody>
      </p:sp>
    </p:spTree>
    <p:extLst>
      <p:ext uri="{BB962C8B-B14F-4D97-AF65-F5344CB8AC3E}">
        <p14:creationId xmlns:p14="http://schemas.microsoft.com/office/powerpoint/2010/main" val="1681093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2400" y="1283361"/>
            <a:ext cx="8839200" cy="909223"/>
          </a:xfrm>
          <a:prstGeom prst="rect">
            <a:avLst/>
          </a:prstGeom>
          <a:solidFill>
            <a:schemeClr val="bg1">
              <a:lumMod val="95000"/>
            </a:schemeClr>
          </a:solidFill>
        </p:spPr>
        <p:txBody>
          <a:bodyPr vert="horz" wrap="square" lIns="0" tIns="77470" rIns="0" bIns="0" rtlCol="0">
            <a:spAutoFit/>
          </a:bodyPr>
          <a:lstStyle/>
          <a:p>
            <a:pPr marL="12700" marR="5080">
              <a:lnSpc>
                <a:spcPct val="100000"/>
              </a:lnSpc>
              <a:spcBef>
                <a:spcPts val="405"/>
              </a:spcBef>
            </a:pPr>
            <a:r>
              <a:rPr spc="-5" dirty="0">
                <a:latin typeface="Open Sans"/>
                <a:cs typeface="Cambria"/>
              </a:rPr>
              <a:t>Understanding</a:t>
            </a:r>
            <a:r>
              <a:rPr spc="15" dirty="0">
                <a:latin typeface="Open Sans"/>
                <a:cs typeface="Cambria"/>
              </a:rPr>
              <a:t> </a:t>
            </a:r>
            <a:r>
              <a:rPr spc="-5" dirty="0">
                <a:latin typeface="Open Sans"/>
                <a:cs typeface="Cambria"/>
              </a:rPr>
              <a:t>key</a:t>
            </a:r>
            <a:r>
              <a:rPr spc="5" dirty="0">
                <a:latin typeface="Open Sans"/>
                <a:cs typeface="Cambria"/>
              </a:rPr>
              <a:t> </a:t>
            </a:r>
            <a:r>
              <a:rPr spc="-10" dirty="0">
                <a:latin typeface="Open Sans"/>
                <a:cs typeface="Cambria"/>
              </a:rPr>
              <a:t>terminology</a:t>
            </a:r>
            <a:r>
              <a:rPr spc="10" dirty="0">
                <a:latin typeface="Open Sans"/>
                <a:cs typeface="Cambria"/>
              </a:rPr>
              <a:t> </a:t>
            </a:r>
            <a:r>
              <a:rPr spc="-10" dirty="0">
                <a:latin typeface="Open Sans"/>
                <a:cs typeface="Cambria"/>
              </a:rPr>
              <a:t>will</a:t>
            </a:r>
            <a:r>
              <a:rPr spc="25" dirty="0">
                <a:latin typeface="Open Sans"/>
                <a:cs typeface="Cambria"/>
              </a:rPr>
              <a:t> </a:t>
            </a:r>
            <a:r>
              <a:rPr spc="-5" dirty="0">
                <a:latin typeface="Open Sans"/>
                <a:cs typeface="Cambria"/>
              </a:rPr>
              <a:t>help</a:t>
            </a:r>
            <a:r>
              <a:rPr spc="15" dirty="0">
                <a:latin typeface="Open Sans"/>
                <a:cs typeface="Cambria"/>
              </a:rPr>
              <a:t> </a:t>
            </a:r>
            <a:r>
              <a:rPr spc="-5" dirty="0">
                <a:latin typeface="Open Sans"/>
                <a:cs typeface="Cambria"/>
              </a:rPr>
              <a:t>you</a:t>
            </a:r>
            <a:r>
              <a:rPr spc="20" dirty="0">
                <a:latin typeface="Open Sans"/>
                <a:cs typeface="Cambria"/>
              </a:rPr>
              <a:t> </a:t>
            </a:r>
            <a:r>
              <a:rPr spc="-5" dirty="0">
                <a:latin typeface="Open Sans"/>
                <a:cs typeface="Cambria"/>
              </a:rPr>
              <a:t>better </a:t>
            </a:r>
            <a:r>
              <a:rPr spc="-10" dirty="0">
                <a:latin typeface="Open Sans"/>
                <a:cs typeface="Cambria"/>
              </a:rPr>
              <a:t>understand</a:t>
            </a:r>
            <a:r>
              <a:rPr spc="35" dirty="0">
                <a:latin typeface="Open Sans"/>
                <a:cs typeface="Cambria"/>
              </a:rPr>
              <a:t> </a:t>
            </a:r>
            <a:r>
              <a:rPr spc="-5" dirty="0">
                <a:latin typeface="Open Sans"/>
                <a:cs typeface="Cambria"/>
              </a:rPr>
              <a:t>–</a:t>
            </a:r>
            <a:r>
              <a:rPr spc="10" dirty="0">
                <a:latin typeface="Open Sans"/>
                <a:cs typeface="Cambria"/>
              </a:rPr>
              <a:t> </a:t>
            </a:r>
            <a:r>
              <a:rPr spc="-10" dirty="0">
                <a:latin typeface="Open Sans"/>
                <a:cs typeface="Cambria"/>
              </a:rPr>
              <a:t>and</a:t>
            </a:r>
            <a:r>
              <a:rPr spc="15" dirty="0">
                <a:latin typeface="Open Sans"/>
                <a:cs typeface="Cambria"/>
              </a:rPr>
              <a:t> </a:t>
            </a:r>
            <a:r>
              <a:rPr spc="-5" dirty="0">
                <a:latin typeface="Open Sans"/>
                <a:cs typeface="Cambria"/>
              </a:rPr>
              <a:t>comply</a:t>
            </a:r>
            <a:r>
              <a:rPr spc="20" dirty="0">
                <a:latin typeface="Open Sans"/>
                <a:cs typeface="Cambria"/>
              </a:rPr>
              <a:t> </a:t>
            </a:r>
            <a:r>
              <a:rPr spc="-5" dirty="0">
                <a:latin typeface="Open Sans"/>
                <a:cs typeface="Cambria"/>
              </a:rPr>
              <a:t>–</a:t>
            </a:r>
            <a:r>
              <a:rPr spc="10" dirty="0">
                <a:latin typeface="Open Sans"/>
                <a:cs typeface="Cambria"/>
              </a:rPr>
              <a:t> </a:t>
            </a:r>
            <a:r>
              <a:rPr spc="-10" dirty="0">
                <a:latin typeface="Open Sans"/>
                <a:cs typeface="Cambria"/>
              </a:rPr>
              <a:t>with</a:t>
            </a:r>
            <a:r>
              <a:rPr spc="5" dirty="0">
                <a:latin typeface="Open Sans"/>
                <a:cs typeface="Cambria"/>
              </a:rPr>
              <a:t> </a:t>
            </a:r>
            <a:r>
              <a:rPr spc="-10" dirty="0">
                <a:latin typeface="Open Sans"/>
                <a:cs typeface="Cambria"/>
              </a:rPr>
              <a:t>MTS </a:t>
            </a:r>
            <a:r>
              <a:rPr spc="-335" dirty="0">
                <a:latin typeface="Open Sans"/>
                <a:cs typeface="Cambria"/>
              </a:rPr>
              <a:t> </a:t>
            </a:r>
            <a:r>
              <a:rPr spc="-5" dirty="0">
                <a:latin typeface="Open Sans"/>
                <a:cs typeface="Cambria"/>
              </a:rPr>
              <a:t>FCPA</a:t>
            </a:r>
            <a:r>
              <a:rPr spc="5" dirty="0">
                <a:latin typeface="Open Sans"/>
                <a:cs typeface="Cambria"/>
              </a:rPr>
              <a:t> </a:t>
            </a:r>
            <a:r>
              <a:rPr spc="-10" dirty="0">
                <a:latin typeface="Open Sans"/>
                <a:cs typeface="Cambria"/>
              </a:rPr>
              <a:t>policy</a:t>
            </a:r>
            <a:r>
              <a:rPr spc="10" dirty="0">
                <a:latin typeface="Open Sans"/>
                <a:cs typeface="Cambria"/>
              </a:rPr>
              <a:t> </a:t>
            </a:r>
            <a:r>
              <a:rPr spc="-10" dirty="0">
                <a:latin typeface="Open Sans"/>
                <a:cs typeface="Cambria"/>
              </a:rPr>
              <a:t>and</a:t>
            </a:r>
            <a:r>
              <a:rPr spc="10" dirty="0">
                <a:latin typeface="Open Sans"/>
                <a:cs typeface="Cambria"/>
              </a:rPr>
              <a:t> </a:t>
            </a:r>
            <a:r>
              <a:rPr spc="-10" dirty="0">
                <a:latin typeface="Open Sans"/>
                <a:cs typeface="Cambria"/>
              </a:rPr>
              <a:t>the</a:t>
            </a:r>
            <a:r>
              <a:rPr spc="5" dirty="0">
                <a:latin typeface="Open Sans"/>
                <a:cs typeface="Cambria"/>
              </a:rPr>
              <a:t> </a:t>
            </a:r>
            <a:r>
              <a:rPr spc="-5" dirty="0">
                <a:latin typeface="Open Sans"/>
                <a:cs typeface="Cambria"/>
              </a:rPr>
              <a:t>anti-bribery</a:t>
            </a:r>
            <a:r>
              <a:rPr spc="20" dirty="0">
                <a:latin typeface="Open Sans"/>
                <a:cs typeface="Cambria"/>
              </a:rPr>
              <a:t> </a:t>
            </a:r>
            <a:r>
              <a:rPr spc="-10" dirty="0">
                <a:latin typeface="Open Sans"/>
                <a:cs typeface="Cambria"/>
              </a:rPr>
              <a:t>laws</a:t>
            </a:r>
            <a:r>
              <a:rPr spc="15" dirty="0">
                <a:latin typeface="Open Sans"/>
                <a:cs typeface="Cambria"/>
              </a:rPr>
              <a:t> </a:t>
            </a:r>
            <a:r>
              <a:rPr spc="-5" dirty="0">
                <a:latin typeface="Open Sans"/>
                <a:cs typeface="Cambria"/>
              </a:rPr>
              <a:t>everywhere</a:t>
            </a:r>
            <a:r>
              <a:rPr spc="20" dirty="0">
                <a:latin typeface="Open Sans"/>
                <a:cs typeface="Cambria"/>
              </a:rPr>
              <a:t> </a:t>
            </a:r>
            <a:r>
              <a:rPr spc="-5" dirty="0">
                <a:latin typeface="Open Sans"/>
                <a:cs typeface="Cambria"/>
              </a:rPr>
              <a:t>we</a:t>
            </a:r>
            <a:r>
              <a:rPr spc="-20" dirty="0">
                <a:latin typeface="Open Sans"/>
                <a:cs typeface="Cambria"/>
              </a:rPr>
              <a:t> </a:t>
            </a:r>
            <a:r>
              <a:rPr spc="-5" dirty="0">
                <a:latin typeface="Open Sans"/>
                <a:cs typeface="Cambria"/>
              </a:rPr>
              <a:t>operate.</a:t>
            </a:r>
            <a:r>
              <a:rPr dirty="0">
                <a:latin typeface="Open Sans"/>
                <a:cs typeface="Cambria"/>
              </a:rPr>
              <a:t> </a:t>
            </a:r>
            <a:r>
              <a:rPr spc="-10" dirty="0">
                <a:latin typeface="Open Sans"/>
                <a:cs typeface="Cambria"/>
              </a:rPr>
              <a:t>The</a:t>
            </a:r>
            <a:r>
              <a:rPr spc="10" dirty="0">
                <a:latin typeface="Open Sans"/>
                <a:cs typeface="Cambria"/>
              </a:rPr>
              <a:t> </a:t>
            </a:r>
            <a:r>
              <a:rPr spc="-5" dirty="0">
                <a:latin typeface="Open Sans"/>
                <a:cs typeface="Cambria"/>
              </a:rPr>
              <a:t>key</a:t>
            </a:r>
            <a:r>
              <a:rPr dirty="0">
                <a:latin typeface="Open Sans"/>
                <a:cs typeface="Cambria"/>
              </a:rPr>
              <a:t> </a:t>
            </a:r>
            <a:r>
              <a:rPr spc="-10" dirty="0">
                <a:latin typeface="Open Sans"/>
                <a:cs typeface="Cambria"/>
              </a:rPr>
              <a:t>terms</a:t>
            </a:r>
            <a:r>
              <a:rPr spc="5" dirty="0">
                <a:latin typeface="Open Sans"/>
                <a:cs typeface="Cambria"/>
              </a:rPr>
              <a:t> </a:t>
            </a:r>
            <a:r>
              <a:rPr spc="-10" dirty="0">
                <a:latin typeface="Open Sans"/>
                <a:cs typeface="Cambria"/>
              </a:rPr>
              <a:t>are</a:t>
            </a:r>
            <a:r>
              <a:rPr lang="en-US" spc="-10" dirty="0">
                <a:latin typeface="Open Sans"/>
                <a:cs typeface="Cambria"/>
              </a:rPr>
              <a:t> listed below.</a:t>
            </a:r>
            <a:endParaRPr dirty="0">
              <a:latin typeface="Open Sans"/>
              <a:cs typeface="Cambria"/>
            </a:endParaRPr>
          </a:p>
        </p:txBody>
      </p:sp>
      <p:sp>
        <p:nvSpPr>
          <p:cNvPr id="3" name="object 3"/>
          <p:cNvSpPr txBox="1">
            <a:spLocks noGrp="1"/>
          </p:cNvSpPr>
          <p:nvPr>
            <p:ph type="title"/>
          </p:nvPr>
        </p:nvSpPr>
        <p:spPr>
          <a:xfrm>
            <a:off x="373507" y="165968"/>
            <a:ext cx="5739130" cy="689932"/>
          </a:xfrm>
          <a:prstGeom prst="rect">
            <a:avLst/>
          </a:prstGeom>
        </p:spPr>
        <p:txBody>
          <a:bodyPr vert="horz" wrap="square" lIns="0" tIns="12700" rIns="0" bIns="0" rtlCol="0">
            <a:spAutoFit/>
          </a:bodyPr>
          <a:lstStyle/>
          <a:p>
            <a:pPr marL="12700">
              <a:lnSpc>
                <a:spcPct val="100000"/>
              </a:lnSpc>
              <a:spcBef>
                <a:spcPts val="100"/>
              </a:spcBef>
            </a:pPr>
            <a:r>
              <a:rPr b="0" spc="-25" dirty="0">
                <a:solidFill>
                  <a:srgbClr val="C00000"/>
                </a:solidFill>
                <a:latin typeface="Open Sans"/>
              </a:rPr>
              <a:t>Foreign</a:t>
            </a:r>
            <a:r>
              <a:rPr b="0" spc="-5" dirty="0">
                <a:solidFill>
                  <a:srgbClr val="C00000"/>
                </a:solidFill>
                <a:latin typeface="Open Sans"/>
              </a:rPr>
              <a:t> </a:t>
            </a:r>
            <a:r>
              <a:rPr b="0" spc="-10" dirty="0">
                <a:solidFill>
                  <a:srgbClr val="C00000"/>
                </a:solidFill>
                <a:latin typeface="Open Sans"/>
              </a:rPr>
              <a:t>Corrupt</a:t>
            </a:r>
            <a:r>
              <a:rPr b="0" spc="5" dirty="0">
                <a:solidFill>
                  <a:srgbClr val="C00000"/>
                </a:solidFill>
                <a:latin typeface="Open Sans"/>
              </a:rPr>
              <a:t> </a:t>
            </a:r>
            <a:r>
              <a:rPr b="0" spc="-10" dirty="0">
                <a:solidFill>
                  <a:srgbClr val="C00000"/>
                </a:solidFill>
                <a:latin typeface="Open Sans"/>
              </a:rPr>
              <a:t>Practices</a:t>
            </a:r>
            <a:r>
              <a:rPr b="0" spc="-15" dirty="0">
                <a:solidFill>
                  <a:srgbClr val="C00000"/>
                </a:solidFill>
                <a:latin typeface="Open Sans"/>
              </a:rPr>
              <a:t> Act</a:t>
            </a:r>
            <a:br>
              <a:rPr lang="en-US" b="0" spc="-45" dirty="0">
                <a:solidFill>
                  <a:srgbClr val="C00000"/>
                </a:solidFill>
                <a:latin typeface="Open Sans"/>
              </a:rPr>
            </a:br>
            <a:r>
              <a:rPr lang="en-US" sz="2000" b="0" i="1" spc="-45" dirty="0">
                <a:solidFill>
                  <a:srgbClr val="C00000"/>
                </a:solidFill>
                <a:latin typeface="Open Sans"/>
              </a:rPr>
              <a:t>Understanding the Law</a:t>
            </a:r>
            <a:endParaRPr b="0" spc="-45" dirty="0">
              <a:solidFill>
                <a:srgbClr val="C00000"/>
              </a:solidFill>
              <a:latin typeface="Open Sans"/>
            </a:endParaRPr>
          </a:p>
        </p:txBody>
      </p:sp>
      <p:sp>
        <p:nvSpPr>
          <p:cNvPr id="7" name="object 7"/>
          <p:cNvSpPr txBox="1"/>
          <p:nvPr/>
        </p:nvSpPr>
        <p:spPr>
          <a:xfrm>
            <a:off x="4107307" y="3825621"/>
            <a:ext cx="760095" cy="330835"/>
          </a:xfrm>
          <a:prstGeom prst="rect">
            <a:avLst/>
          </a:prstGeom>
        </p:spPr>
        <p:txBody>
          <a:bodyPr vert="horz" wrap="square" lIns="0" tIns="12700" rIns="0" bIns="0" rtlCol="0">
            <a:spAutoFit/>
          </a:bodyPr>
          <a:lstStyle/>
          <a:p>
            <a:pPr marL="12700">
              <a:lnSpc>
                <a:spcPct val="100000"/>
              </a:lnSpc>
              <a:spcBef>
                <a:spcPts val="100"/>
              </a:spcBef>
            </a:pPr>
            <a:r>
              <a:rPr sz="2000" b="1" spc="-5" dirty="0">
                <a:solidFill>
                  <a:srgbClr val="FFFFFF"/>
                </a:solidFill>
                <a:latin typeface="Cambria"/>
                <a:cs typeface="Cambria"/>
              </a:rPr>
              <a:t>BR</a:t>
            </a:r>
            <a:r>
              <a:rPr sz="2000" b="1" spc="-10" dirty="0">
                <a:solidFill>
                  <a:srgbClr val="FFFFFF"/>
                </a:solidFill>
                <a:latin typeface="Cambria"/>
                <a:cs typeface="Cambria"/>
              </a:rPr>
              <a:t>I</a:t>
            </a:r>
            <a:r>
              <a:rPr sz="2000" b="1" spc="-5" dirty="0">
                <a:solidFill>
                  <a:srgbClr val="FFFFFF"/>
                </a:solidFill>
                <a:latin typeface="Cambria"/>
                <a:cs typeface="Cambria"/>
              </a:rPr>
              <a:t>BE</a:t>
            </a:r>
            <a:endParaRPr sz="2000">
              <a:latin typeface="Cambria"/>
              <a:cs typeface="Cambria"/>
            </a:endParaRP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12700">
              <a:lnSpc>
                <a:spcPts val="1650"/>
              </a:lnSpc>
            </a:pPr>
            <a:r>
              <a:rPr dirty="0"/>
              <a:t>C</a:t>
            </a:r>
            <a:r>
              <a:rPr spc="95" dirty="0"/>
              <a:t> </a:t>
            </a:r>
            <a:r>
              <a:rPr dirty="0"/>
              <a:t>O</a:t>
            </a:r>
            <a:r>
              <a:rPr spc="100" dirty="0"/>
              <a:t> </a:t>
            </a:r>
            <a:r>
              <a:rPr dirty="0"/>
              <a:t>R</a:t>
            </a:r>
            <a:r>
              <a:rPr spc="95" dirty="0"/>
              <a:t> </a:t>
            </a:r>
            <a:r>
              <a:rPr dirty="0"/>
              <a:t>P</a:t>
            </a:r>
            <a:r>
              <a:rPr spc="100" dirty="0"/>
              <a:t> </a:t>
            </a:r>
            <a:r>
              <a:rPr dirty="0"/>
              <a:t>O</a:t>
            </a:r>
            <a:r>
              <a:rPr spc="100" dirty="0"/>
              <a:t> </a:t>
            </a:r>
            <a:r>
              <a:rPr dirty="0"/>
              <a:t>R</a:t>
            </a:r>
            <a:r>
              <a:rPr spc="95" dirty="0"/>
              <a:t> </a:t>
            </a:r>
            <a:r>
              <a:rPr dirty="0"/>
              <a:t>A T</a:t>
            </a:r>
            <a:r>
              <a:rPr spc="95" dirty="0"/>
              <a:t> </a:t>
            </a:r>
            <a:r>
              <a:rPr dirty="0"/>
              <a:t>E</a:t>
            </a:r>
          </a:p>
        </p:txBody>
      </p:sp>
      <p:sp>
        <p:nvSpPr>
          <p:cNvPr id="10" name="object 10"/>
          <p:cNvSpPr txBox="1"/>
          <p:nvPr/>
        </p:nvSpPr>
        <p:spPr>
          <a:xfrm>
            <a:off x="529844" y="6493684"/>
            <a:ext cx="1258570" cy="167640"/>
          </a:xfrm>
          <a:prstGeom prst="rect">
            <a:avLst/>
          </a:prstGeom>
        </p:spPr>
        <p:txBody>
          <a:bodyPr vert="horz" wrap="square" lIns="0" tIns="0" rIns="0" bIns="0" rtlCol="0">
            <a:spAutoFit/>
          </a:bodyPr>
          <a:lstStyle/>
          <a:p>
            <a:pPr marL="12700">
              <a:lnSpc>
                <a:spcPct val="100000"/>
              </a:lnSpc>
            </a:pPr>
            <a:r>
              <a:rPr sz="1000" dirty="0">
                <a:solidFill>
                  <a:srgbClr val="7E7E7E"/>
                </a:solidFill>
                <a:latin typeface="Arial"/>
                <a:cs typeface="Arial"/>
              </a:rPr>
              <a:t>MTS</a:t>
            </a:r>
            <a:r>
              <a:rPr sz="1000" spc="-55" dirty="0">
                <a:solidFill>
                  <a:srgbClr val="7E7E7E"/>
                </a:solidFill>
                <a:latin typeface="Arial"/>
                <a:cs typeface="Arial"/>
              </a:rPr>
              <a:t> </a:t>
            </a:r>
            <a:r>
              <a:rPr sz="1000" spc="-5" dirty="0">
                <a:solidFill>
                  <a:srgbClr val="7E7E7E"/>
                </a:solidFill>
                <a:latin typeface="Arial"/>
                <a:cs typeface="Arial"/>
              </a:rPr>
              <a:t>CONFIDENTIAL</a:t>
            </a:r>
            <a:endParaRPr sz="1000">
              <a:latin typeface="Arial"/>
              <a:cs typeface="Arial"/>
            </a:endParaRPr>
          </a:p>
        </p:txBody>
      </p:sp>
      <p:sp>
        <p:nvSpPr>
          <p:cNvPr id="8" name="object 8"/>
          <p:cNvSpPr txBox="1"/>
          <p:nvPr/>
        </p:nvSpPr>
        <p:spPr>
          <a:xfrm>
            <a:off x="2590800" y="4059481"/>
            <a:ext cx="6057995" cy="1515158"/>
          </a:xfrm>
          <a:prstGeom prst="rect">
            <a:avLst/>
          </a:prstGeom>
        </p:spPr>
        <p:txBody>
          <a:bodyPr vert="horz" wrap="square" lIns="0" tIns="12065" rIns="0" bIns="0" rtlCol="0">
            <a:spAutoFit/>
          </a:bodyPr>
          <a:lstStyle/>
          <a:p>
            <a:pPr marL="12700" marR="5080" algn="just">
              <a:lnSpc>
                <a:spcPct val="100000"/>
              </a:lnSpc>
              <a:spcBef>
                <a:spcPts val="95"/>
              </a:spcBef>
            </a:pPr>
            <a:r>
              <a:rPr sz="1600" spc="-5" dirty="0">
                <a:latin typeface="Open Sans"/>
                <a:cs typeface="Cambria"/>
              </a:rPr>
              <a:t>A </a:t>
            </a:r>
            <a:r>
              <a:rPr sz="1600" spc="-10" dirty="0">
                <a:latin typeface="Open Sans"/>
                <a:cs typeface="Cambria"/>
              </a:rPr>
              <a:t>bribe has </a:t>
            </a:r>
            <a:r>
              <a:rPr sz="1600" spc="-5" dirty="0">
                <a:latin typeface="Open Sans"/>
                <a:cs typeface="Cambria"/>
              </a:rPr>
              <a:t>a </a:t>
            </a:r>
            <a:r>
              <a:rPr sz="1600" spc="-10" dirty="0">
                <a:latin typeface="Open Sans"/>
                <a:cs typeface="Cambria"/>
              </a:rPr>
              <a:t>broader </a:t>
            </a:r>
            <a:r>
              <a:rPr sz="1600" spc="-5" dirty="0">
                <a:latin typeface="Open Sans"/>
                <a:cs typeface="Cambria"/>
              </a:rPr>
              <a:t>definition </a:t>
            </a:r>
            <a:r>
              <a:rPr sz="1600" spc="-10" dirty="0">
                <a:latin typeface="Open Sans"/>
                <a:cs typeface="Cambria"/>
              </a:rPr>
              <a:t>than just </a:t>
            </a:r>
            <a:r>
              <a:rPr sz="1600" spc="-5" dirty="0">
                <a:latin typeface="Open Sans"/>
                <a:cs typeface="Cambria"/>
              </a:rPr>
              <a:t>a cash payment.</a:t>
            </a:r>
            <a:r>
              <a:rPr sz="1600" dirty="0">
                <a:latin typeface="Open Sans"/>
                <a:cs typeface="Cambria"/>
              </a:rPr>
              <a:t> </a:t>
            </a:r>
            <a:r>
              <a:rPr sz="1600" spc="-5" dirty="0">
                <a:latin typeface="Open Sans"/>
                <a:cs typeface="Cambria"/>
              </a:rPr>
              <a:t>If something is offered in </a:t>
            </a:r>
            <a:r>
              <a:rPr sz="1600" dirty="0">
                <a:latin typeface="Open Sans"/>
                <a:cs typeface="Cambria"/>
              </a:rPr>
              <a:t> </a:t>
            </a:r>
            <a:r>
              <a:rPr sz="1600" spc="-5" dirty="0">
                <a:latin typeface="Open Sans"/>
                <a:cs typeface="Cambria"/>
              </a:rPr>
              <a:t>exchange for obtaining or retaining </a:t>
            </a:r>
            <a:r>
              <a:rPr sz="1600" spc="-10" dirty="0">
                <a:latin typeface="Open Sans"/>
                <a:cs typeface="Cambria"/>
              </a:rPr>
              <a:t>business, gaining </a:t>
            </a:r>
            <a:r>
              <a:rPr sz="1600" spc="-5" dirty="0">
                <a:latin typeface="Open Sans"/>
                <a:cs typeface="Cambria"/>
              </a:rPr>
              <a:t>an </a:t>
            </a:r>
            <a:r>
              <a:rPr sz="1600" spc="-10" dirty="0">
                <a:latin typeface="Open Sans"/>
                <a:cs typeface="Cambria"/>
              </a:rPr>
              <a:t>unfair advantage </a:t>
            </a:r>
            <a:r>
              <a:rPr sz="1600" spc="-5" dirty="0">
                <a:latin typeface="Open Sans"/>
                <a:cs typeface="Cambria"/>
              </a:rPr>
              <a:t>or causing </a:t>
            </a:r>
            <a:r>
              <a:rPr sz="1600" dirty="0">
                <a:latin typeface="Open Sans"/>
                <a:cs typeface="Cambria"/>
              </a:rPr>
              <a:t> </a:t>
            </a:r>
            <a:r>
              <a:rPr sz="1600" spc="-5" dirty="0">
                <a:latin typeface="Open Sans"/>
                <a:cs typeface="Cambria"/>
              </a:rPr>
              <a:t>someone to</a:t>
            </a:r>
            <a:r>
              <a:rPr sz="1600" spc="-20" dirty="0">
                <a:latin typeface="Open Sans"/>
                <a:cs typeface="Cambria"/>
              </a:rPr>
              <a:t> </a:t>
            </a:r>
            <a:r>
              <a:rPr sz="1600" spc="-5" dirty="0">
                <a:latin typeface="Open Sans"/>
                <a:cs typeface="Cambria"/>
              </a:rPr>
              <a:t>do</a:t>
            </a:r>
            <a:r>
              <a:rPr sz="1600" dirty="0">
                <a:latin typeface="Open Sans"/>
                <a:cs typeface="Cambria"/>
              </a:rPr>
              <a:t> </a:t>
            </a:r>
            <a:r>
              <a:rPr sz="1600" spc="-5" dirty="0">
                <a:latin typeface="Open Sans"/>
                <a:cs typeface="Cambria"/>
              </a:rPr>
              <a:t>something</a:t>
            </a:r>
            <a:r>
              <a:rPr sz="1600" spc="25" dirty="0">
                <a:latin typeface="Open Sans"/>
                <a:cs typeface="Cambria"/>
              </a:rPr>
              <a:t> </a:t>
            </a:r>
            <a:r>
              <a:rPr sz="1600" spc="-5" dirty="0">
                <a:latin typeface="Open Sans"/>
                <a:cs typeface="Cambria"/>
              </a:rPr>
              <a:t>improper,</a:t>
            </a:r>
            <a:r>
              <a:rPr sz="1600" dirty="0">
                <a:latin typeface="Open Sans"/>
                <a:cs typeface="Cambria"/>
              </a:rPr>
              <a:t> </a:t>
            </a:r>
            <a:r>
              <a:rPr sz="1600" spc="-5" dirty="0">
                <a:latin typeface="Open Sans"/>
                <a:cs typeface="Cambria"/>
              </a:rPr>
              <a:t>it is</a:t>
            </a:r>
            <a:r>
              <a:rPr sz="1600" dirty="0">
                <a:latin typeface="Open Sans"/>
                <a:cs typeface="Cambria"/>
              </a:rPr>
              <a:t> </a:t>
            </a:r>
            <a:r>
              <a:rPr sz="1600" spc="-5" dirty="0">
                <a:latin typeface="Open Sans"/>
                <a:cs typeface="Cambria"/>
              </a:rPr>
              <a:t>likely</a:t>
            </a:r>
            <a:r>
              <a:rPr sz="1600" spc="15" dirty="0">
                <a:latin typeface="Open Sans"/>
                <a:cs typeface="Cambria"/>
              </a:rPr>
              <a:t> </a:t>
            </a:r>
            <a:r>
              <a:rPr sz="1600" spc="-5" dirty="0">
                <a:latin typeface="Open Sans"/>
                <a:cs typeface="Cambria"/>
              </a:rPr>
              <a:t>to</a:t>
            </a:r>
            <a:r>
              <a:rPr sz="1600" spc="-15" dirty="0">
                <a:latin typeface="Open Sans"/>
                <a:cs typeface="Cambria"/>
              </a:rPr>
              <a:t> </a:t>
            </a:r>
            <a:r>
              <a:rPr sz="1600" spc="-5" dirty="0">
                <a:latin typeface="Open Sans"/>
                <a:cs typeface="Cambria"/>
              </a:rPr>
              <a:t>be considered</a:t>
            </a:r>
            <a:r>
              <a:rPr sz="1600" spc="5" dirty="0">
                <a:latin typeface="Open Sans"/>
                <a:cs typeface="Cambria"/>
              </a:rPr>
              <a:t> </a:t>
            </a:r>
            <a:r>
              <a:rPr sz="1600" spc="-5" dirty="0">
                <a:latin typeface="Open Sans"/>
                <a:cs typeface="Cambria"/>
              </a:rPr>
              <a:t>a</a:t>
            </a:r>
            <a:r>
              <a:rPr sz="1600" spc="-10" dirty="0">
                <a:latin typeface="Open Sans"/>
                <a:cs typeface="Cambria"/>
              </a:rPr>
              <a:t> </a:t>
            </a:r>
            <a:r>
              <a:rPr sz="1600" spc="-5" dirty="0">
                <a:latin typeface="Open Sans"/>
                <a:cs typeface="Cambria"/>
              </a:rPr>
              <a:t>bribe.</a:t>
            </a:r>
            <a:endParaRPr lang="en-US" sz="1600" dirty="0">
              <a:latin typeface="Open Sans"/>
              <a:cs typeface="Cambria"/>
            </a:endParaRPr>
          </a:p>
          <a:p>
            <a:pPr marL="12700" marR="5080" algn="just">
              <a:lnSpc>
                <a:spcPct val="100000"/>
              </a:lnSpc>
              <a:spcBef>
                <a:spcPts val="95"/>
              </a:spcBef>
            </a:pPr>
            <a:endParaRPr lang="en-US" sz="1600" b="1" spc="-5" dirty="0">
              <a:solidFill>
                <a:srgbClr val="C00000"/>
              </a:solidFill>
              <a:latin typeface="Open Sans"/>
              <a:cs typeface="Cambria"/>
            </a:endParaRPr>
          </a:p>
          <a:p>
            <a:pPr marL="12700" marR="5080" algn="just">
              <a:lnSpc>
                <a:spcPct val="100000"/>
              </a:lnSpc>
              <a:spcBef>
                <a:spcPts val="95"/>
              </a:spcBef>
            </a:pPr>
            <a:r>
              <a:rPr sz="1600" spc="-5" dirty="0">
                <a:solidFill>
                  <a:srgbClr val="C00000"/>
                </a:solidFill>
                <a:latin typeface="Open Sans"/>
                <a:cs typeface="Cambria"/>
              </a:rPr>
              <a:t>Remember,</a:t>
            </a:r>
            <a:r>
              <a:rPr sz="1600" spc="25" dirty="0">
                <a:solidFill>
                  <a:srgbClr val="C00000"/>
                </a:solidFill>
                <a:latin typeface="Open Sans"/>
                <a:cs typeface="Cambria"/>
              </a:rPr>
              <a:t> </a:t>
            </a:r>
            <a:r>
              <a:rPr sz="1600" spc="-5" dirty="0">
                <a:solidFill>
                  <a:srgbClr val="C00000"/>
                </a:solidFill>
                <a:latin typeface="Open Sans"/>
                <a:cs typeface="Cambria"/>
              </a:rPr>
              <a:t>a</a:t>
            </a:r>
            <a:r>
              <a:rPr sz="1600" dirty="0">
                <a:solidFill>
                  <a:srgbClr val="C00000"/>
                </a:solidFill>
                <a:latin typeface="Open Sans"/>
                <a:cs typeface="Cambria"/>
              </a:rPr>
              <a:t> </a:t>
            </a:r>
            <a:r>
              <a:rPr sz="1600" spc="-5" dirty="0">
                <a:solidFill>
                  <a:srgbClr val="C00000"/>
                </a:solidFill>
                <a:latin typeface="Open Sans"/>
                <a:cs typeface="Cambria"/>
              </a:rPr>
              <a:t>bribe</a:t>
            </a:r>
            <a:r>
              <a:rPr sz="1600" dirty="0">
                <a:solidFill>
                  <a:srgbClr val="C00000"/>
                </a:solidFill>
                <a:latin typeface="Open Sans"/>
                <a:cs typeface="Cambria"/>
              </a:rPr>
              <a:t> </a:t>
            </a:r>
            <a:r>
              <a:rPr sz="1600" spc="-5" dirty="0">
                <a:solidFill>
                  <a:srgbClr val="C00000"/>
                </a:solidFill>
                <a:latin typeface="Open Sans"/>
                <a:cs typeface="Cambria"/>
              </a:rPr>
              <a:t>is</a:t>
            </a:r>
            <a:r>
              <a:rPr sz="1600" spc="-15" dirty="0">
                <a:solidFill>
                  <a:srgbClr val="C00000"/>
                </a:solidFill>
                <a:latin typeface="Open Sans"/>
                <a:cs typeface="Cambria"/>
              </a:rPr>
              <a:t> </a:t>
            </a:r>
            <a:r>
              <a:rPr sz="1600" spc="-5" dirty="0">
                <a:solidFill>
                  <a:srgbClr val="C00000"/>
                </a:solidFill>
                <a:latin typeface="Open Sans"/>
                <a:cs typeface="Cambria"/>
              </a:rPr>
              <a:t>illegal,</a:t>
            </a:r>
            <a:r>
              <a:rPr sz="1600" dirty="0">
                <a:solidFill>
                  <a:srgbClr val="C00000"/>
                </a:solidFill>
                <a:latin typeface="Open Sans"/>
                <a:cs typeface="Cambria"/>
              </a:rPr>
              <a:t> </a:t>
            </a:r>
            <a:r>
              <a:rPr sz="1600" spc="-5" dirty="0">
                <a:solidFill>
                  <a:srgbClr val="C00000"/>
                </a:solidFill>
                <a:latin typeface="Open Sans"/>
                <a:cs typeface="Cambria"/>
              </a:rPr>
              <a:t>no matter</a:t>
            </a:r>
            <a:r>
              <a:rPr sz="1600" spc="10" dirty="0">
                <a:solidFill>
                  <a:srgbClr val="C00000"/>
                </a:solidFill>
                <a:latin typeface="Open Sans"/>
                <a:cs typeface="Cambria"/>
              </a:rPr>
              <a:t> </a:t>
            </a:r>
            <a:r>
              <a:rPr sz="1600" spc="-10" dirty="0">
                <a:solidFill>
                  <a:srgbClr val="C00000"/>
                </a:solidFill>
                <a:latin typeface="Open Sans"/>
                <a:cs typeface="Cambria"/>
              </a:rPr>
              <a:t>how</a:t>
            </a:r>
            <a:r>
              <a:rPr sz="1600" dirty="0">
                <a:solidFill>
                  <a:srgbClr val="C00000"/>
                </a:solidFill>
                <a:latin typeface="Open Sans"/>
                <a:cs typeface="Cambria"/>
              </a:rPr>
              <a:t> </a:t>
            </a:r>
            <a:r>
              <a:rPr sz="1600" spc="-10" dirty="0">
                <a:solidFill>
                  <a:srgbClr val="C00000"/>
                </a:solidFill>
                <a:latin typeface="Open Sans"/>
                <a:cs typeface="Cambria"/>
              </a:rPr>
              <a:t>small.</a:t>
            </a:r>
            <a:endParaRPr sz="1600" dirty="0">
              <a:latin typeface="Open Sans"/>
              <a:cs typeface="Cambria"/>
            </a:endParaRPr>
          </a:p>
        </p:txBody>
      </p:sp>
      <p:sp>
        <p:nvSpPr>
          <p:cNvPr id="12" name="Rectangle 11">
            <a:extLst>
              <a:ext uri="{FF2B5EF4-FFF2-40B4-BE49-F238E27FC236}">
                <a16:creationId xmlns:a16="http://schemas.microsoft.com/office/drawing/2014/main" id="{73FF8C63-03F5-4D81-BCF9-0500B3C189A8}"/>
              </a:ext>
            </a:extLst>
          </p:cNvPr>
          <p:cNvSpPr/>
          <p:nvPr/>
        </p:nvSpPr>
        <p:spPr>
          <a:xfrm>
            <a:off x="434441" y="2667000"/>
            <a:ext cx="1960010" cy="533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Open Sans"/>
              </a:rPr>
              <a:t>Bribe</a:t>
            </a:r>
          </a:p>
        </p:txBody>
      </p:sp>
      <p:sp>
        <p:nvSpPr>
          <p:cNvPr id="13" name="Rectangle 12">
            <a:extLst>
              <a:ext uri="{FF2B5EF4-FFF2-40B4-BE49-F238E27FC236}">
                <a16:creationId xmlns:a16="http://schemas.microsoft.com/office/drawing/2014/main" id="{1E2455AE-FE2D-495C-95BC-1A533706456F}"/>
              </a:ext>
            </a:extLst>
          </p:cNvPr>
          <p:cNvSpPr/>
          <p:nvPr/>
        </p:nvSpPr>
        <p:spPr>
          <a:xfrm>
            <a:off x="2514085" y="2665288"/>
            <a:ext cx="1960010" cy="533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Open Sans"/>
              </a:rPr>
              <a:t>Corrupt Intent</a:t>
            </a:r>
          </a:p>
        </p:txBody>
      </p:sp>
      <p:sp>
        <p:nvSpPr>
          <p:cNvPr id="14" name="Rectangle 13">
            <a:extLst>
              <a:ext uri="{FF2B5EF4-FFF2-40B4-BE49-F238E27FC236}">
                <a16:creationId xmlns:a16="http://schemas.microsoft.com/office/drawing/2014/main" id="{B1A7DE6A-4946-4FE4-98D5-2560F7D9BB2B}"/>
              </a:ext>
            </a:extLst>
          </p:cNvPr>
          <p:cNvSpPr/>
          <p:nvPr/>
        </p:nvSpPr>
        <p:spPr>
          <a:xfrm>
            <a:off x="4601435" y="2665288"/>
            <a:ext cx="1960010" cy="533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Open Sans"/>
              </a:rPr>
              <a:t>Government Official</a:t>
            </a:r>
          </a:p>
        </p:txBody>
      </p:sp>
      <p:sp>
        <p:nvSpPr>
          <p:cNvPr id="15" name="Rectangle 14">
            <a:extLst>
              <a:ext uri="{FF2B5EF4-FFF2-40B4-BE49-F238E27FC236}">
                <a16:creationId xmlns:a16="http://schemas.microsoft.com/office/drawing/2014/main" id="{E3E20B14-2736-44F4-AE51-63DC8E9956D9}"/>
              </a:ext>
            </a:extLst>
          </p:cNvPr>
          <p:cNvSpPr/>
          <p:nvPr/>
        </p:nvSpPr>
        <p:spPr>
          <a:xfrm>
            <a:off x="6688785" y="2665288"/>
            <a:ext cx="1960010" cy="533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Open Sans"/>
              </a:rPr>
              <a:t>Undue Busines Advantage</a:t>
            </a:r>
          </a:p>
        </p:txBody>
      </p:sp>
      <p:sp>
        <p:nvSpPr>
          <p:cNvPr id="16" name="Rectangle 15">
            <a:extLst>
              <a:ext uri="{FF2B5EF4-FFF2-40B4-BE49-F238E27FC236}">
                <a16:creationId xmlns:a16="http://schemas.microsoft.com/office/drawing/2014/main" id="{F18A7E49-61FD-47EA-BFD4-E50508960779}"/>
              </a:ext>
            </a:extLst>
          </p:cNvPr>
          <p:cNvSpPr/>
          <p:nvPr/>
        </p:nvSpPr>
        <p:spPr>
          <a:xfrm>
            <a:off x="434441" y="4084310"/>
            <a:ext cx="1960010" cy="5334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Open Sans"/>
              </a:rPr>
              <a:t>Bribe</a:t>
            </a:r>
          </a:p>
        </p:txBody>
      </p:sp>
      <p:cxnSp>
        <p:nvCxnSpPr>
          <p:cNvPr id="18" name="Straight Connector 17">
            <a:extLst>
              <a:ext uri="{FF2B5EF4-FFF2-40B4-BE49-F238E27FC236}">
                <a16:creationId xmlns:a16="http://schemas.microsoft.com/office/drawing/2014/main" id="{FF38E559-4A2F-4DF4-A372-F6B669A9843B}"/>
              </a:ext>
            </a:extLst>
          </p:cNvPr>
          <p:cNvCxnSpPr/>
          <p:nvPr/>
        </p:nvCxnSpPr>
        <p:spPr>
          <a:xfrm>
            <a:off x="304800" y="3581400"/>
            <a:ext cx="8534400" cy="0"/>
          </a:xfrm>
          <a:prstGeom prst="line">
            <a:avLst/>
          </a:prstGeom>
          <a:ln>
            <a:solidFill>
              <a:schemeClr val="bg1">
                <a:lumMod val="85000"/>
              </a:schemeClr>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104382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097" y="3360877"/>
            <a:ext cx="1538701" cy="707886"/>
          </a:xfrm>
          <a:prstGeom prst="rect">
            <a:avLst/>
          </a:prstGeom>
          <a:noFill/>
        </p:spPr>
        <p:txBody>
          <a:bodyPr wrap="square" rtlCol="0">
            <a:spAutoFit/>
          </a:bodyPr>
          <a:lstStyle/>
          <a:p>
            <a:pPr algn="ctr"/>
            <a:r>
              <a:rPr lang="en-US" sz="1000" dirty="0">
                <a:latin typeface="Open Sans"/>
              </a:rPr>
              <a:t>Cash</a:t>
            </a:r>
          </a:p>
          <a:p>
            <a:pPr algn="ctr"/>
            <a:r>
              <a:rPr lang="en-US" sz="1000" dirty="0">
                <a:latin typeface="Open Sans"/>
              </a:rPr>
              <a:t>A Pricing Discount</a:t>
            </a:r>
          </a:p>
          <a:p>
            <a:pPr algn="ctr"/>
            <a:r>
              <a:rPr lang="en-US" sz="1000" dirty="0">
                <a:latin typeface="Open Sans"/>
              </a:rPr>
              <a:t>A Bonus</a:t>
            </a:r>
          </a:p>
          <a:p>
            <a:pPr algn="ctr"/>
            <a:r>
              <a:rPr lang="en-US" sz="1000" dirty="0">
                <a:latin typeface="Open Sans"/>
              </a:rPr>
              <a:t>Kickback</a:t>
            </a:r>
          </a:p>
        </p:txBody>
      </p:sp>
      <p:sp>
        <p:nvSpPr>
          <p:cNvPr id="16" name="TextBox 15"/>
          <p:cNvSpPr txBox="1"/>
          <p:nvPr/>
        </p:nvSpPr>
        <p:spPr>
          <a:xfrm>
            <a:off x="1016068" y="5440421"/>
            <a:ext cx="2387600" cy="553998"/>
          </a:xfrm>
          <a:prstGeom prst="rect">
            <a:avLst/>
          </a:prstGeom>
          <a:noFill/>
        </p:spPr>
        <p:txBody>
          <a:bodyPr wrap="square" rtlCol="0">
            <a:spAutoFit/>
          </a:bodyPr>
          <a:lstStyle/>
          <a:p>
            <a:pPr algn="ctr"/>
            <a:r>
              <a:rPr lang="en-US" sz="1000" b="1" dirty="0">
                <a:latin typeface="Open Sans"/>
              </a:rPr>
              <a:t>A Favor</a:t>
            </a:r>
            <a:r>
              <a:rPr lang="en-US" sz="1000" dirty="0">
                <a:latin typeface="Open Sans"/>
              </a:rPr>
              <a:t>, such as the use of materials, or equipment, use of facilities, a loan, or promise of a job.</a:t>
            </a:r>
          </a:p>
        </p:txBody>
      </p:sp>
      <p:sp>
        <p:nvSpPr>
          <p:cNvPr id="17" name="TextBox 16"/>
          <p:cNvSpPr txBox="1"/>
          <p:nvPr/>
        </p:nvSpPr>
        <p:spPr>
          <a:xfrm>
            <a:off x="2514951" y="3380719"/>
            <a:ext cx="1422399" cy="707886"/>
          </a:xfrm>
          <a:prstGeom prst="rect">
            <a:avLst/>
          </a:prstGeom>
          <a:noFill/>
        </p:spPr>
        <p:txBody>
          <a:bodyPr wrap="square" rtlCol="0">
            <a:spAutoFit/>
          </a:bodyPr>
          <a:lstStyle/>
          <a:p>
            <a:pPr algn="ctr"/>
            <a:r>
              <a:rPr lang="en-US" sz="1000" dirty="0">
                <a:latin typeface="Open Sans"/>
              </a:rPr>
              <a:t>Offered indirectly</a:t>
            </a:r>
          </a:p>
          <a:p>
            <a:pPr algn="ctr"/>
            <a:r>
              <a:rPr lang="en-US" sz="1000" i="1" dirty="0">
                <a:latin typeface="Open Sans"/>
              </a:rPr>
              <a:t>Such as a scholarship to a family member of a government official</a:t>
            </a:r>
          </a:p>
        </p:txBody>
      </p:sp>
      <p:sp>
        <p:nvSpPr>
          <p:cNvPr id="19" name="TextBox 18"/>
          <p:cNvSpPr txBox="1"/>
          <p:nvPr/>
        </p:nvSpPr>
        <p:spPr>
          <a:xfrm>
            <a:off x="4523551" y="3363210"/>
            <a:ext cx="2807463" cy="861774"/>
          </a:xfrm>
          <a:prstGeom prst="rect">
            <a:avLst/>
          </a:prstGeom>
          <a:noFill/>
        </p:spPr>
        <p:txBody>
          <a:bodyPr wrap="square" rtlCol="0">
            <a:spAutoFit/>
          </a:bodyPr>
          <a:lstStyle/>
          <a:p>
            <a:pPr algn="ctr"/>
            <a:r>
              <a:rPr lang="en-US" sz="1000" dirty="0">
                <a:latin typeface="Open Sans"/>
              </a:rPr>
              <a:t>Gifts</a:t>
            </a:r>
            <a:endParaRPr lang="en-US" sz="1000" i="1" dirty="0">
              <a:latin typeface="Open Sans"/>
            </a:endParaRPr>
          </a:p>
          <a:p>
            <a:pPr algn="ctr"/>
            <a:r>
              <a:rPr lang="en-US" sz="1000" dirty="0">
                <a:latin typeface="Open Sans"/>
              </a:rPr>
              <a:t>Gift Certificate</a:t>
            </a:r>
          </a:p>
          <a:p>
            <a:pPr algn="ctr"/>
            <a:r>
              <a:rPr lang="en-US" sz="1000" dirty="0">
                <a:latin typeface="Open Sans"/>
              </a:rPr>
              <a:t>Gift Cards</a:t>
            </a:r>
          </a:p>
          <a:p>
            <a:pPr algn="ctr"/>
            <a:r>
              <a:rPr lang="en-US" sz="1000" dirty="0">
                <a:latin typeface="Open Sans"/>
              </a:rPr>
              <a:t>Charity Contributions </a:t>
            </a:r>
          </a:p>
          <a:p>
            <a:pPr algn="ctr"/>
            <a:r>
              <a:rPr lang="en-US" sz="1000" dirty="0">
                <a:latin typeface="Open Sans"/>
              </a:rPr>
              <a:t>Political Contributions</a:t>
            </a:r>
          </a:p>
        </p:txBody>
      </p:sp>
      <p:sp>
        <p:nvSpPr>
          <p:cNvPr id="21" name="TextBox 20"/>
          <p:cNvSpPr txBox="1"/>
          <p:nvPr/>
        </p:nvSpPr>
        <p:spPr>
          <a:xfrm>
            <a:off x="7331014" y="3488440"/>
            <a:ext cx="1701800" cy="707886"/>
          </a:xfrm>
          <a:prstGeom prst="rect">
            <a:avLst/>
          </a:prstGeom>
          <a:noFill/>
        </p:spPr>
        <p:txBody>
          <a:bodyPr wrap="square" rtlCol="0">
            <a:spAutoFit/>
          </a:bodyPr>
          <a:lstStyle/>
          <a:p>
            <a:pPr algn="ctr"/>
            <a:r>
              <a:rPr lang="en-US" sz="1000" dirty="0">
                <a:latin typeface="Open Sans"/>
              </a:rPr>
              <a:t>Entertainment, such as:</a:t>
            </a:r>
          </a:p>
          <a:p>
            <a:pPr algn="ctr"/>
            <a:r>
              <a:rPr lang="en-US" sz="1000" dirty="0">
                <a:latin typeface="Open Sans"/>
              </a:rPr>
              <a:t>Concert tickets</a:t>
            </a:r>
          </a:p>
          <a:p>
            <a:pPr algn="ctr"/>
            <a:r>
              <a:rPr lang="en-US" sz="1000" dirty="0">
                <a:latin typeface="Open Sans"/>
              </a:rPr>
              <a:t>Sporting event tickets</a:t>
            </a:r>
          </a:p>
          <a:p>
            <a:pPr algn="ctr"/>
            <a:r>
              <a:rPr lang="en-US" sz="1000" dirty="0">
                <a:latin typeface="Open Sans"/>
              </a:rPr>
              <a:t>A trip</a:t>
            </a:r>
          </a:p>
        </p:txBody>
      </p:sp>
      <p:sp>
        <p:nvSpPr>
          <p:cNvPr id="23" name="TextBox 22"/>
          <p:cNvSpPr txBox="1"/>
          <p:nvPr/>
        </p:nvSpPr>
        <p:spPr>
          <a:xfrm>
            <a:off x="5846007" y="5292413"/>
            <a:ext cx="2524095" cy="861774"/>
          </a:xfrm>
          <a:prstGeom prst="rect">
            <a:avLst/>
          </a:prstGeom>
          <a:noFill/>
        </p:spPr>
        <p:txBody>
          <a:bodyPr wrap="square" rtlCol="0">
            <a:spAutoFit/>
          </a:bodyPr>
          <a:lstStyle/>
          <a:p>
            <a:pPr algn="ctr"/>
            <a:r>
              <a:rPr lang="en-US" sz="1000" b="1" dirty="0">
                <a:latin typeface="Open Sans"/>
              </a:rPr>
              <a:t>Hospitality</a:t>
            </a:r>
            <a:r>
              <a:rPr lang="en-US" sz="1000" dirty="0">
                <a:latin typeface="Open Sans"/>
              </a:rPr>
              <a:t> that is unreasonable, excessive or does not support a legitimate business purpose. Hospitality includes items such as meals, drinks, travel, lodging, or transportation.</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2386" y="4415115"/>
            <a:ext cx="1163216" cy="846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98" y="2416252"/>
            <a:ext cx="1587447" cy="945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7697" y="2640843"/>
            <a:ext cx="1361209" cy="73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6018" y="2447201"/>
            <a:ext cx="999979" cy="981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74553" y="2640843"/>
            <a:ext cx="1303193" cy="721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57521" y="4415115"/>
            <a:ext cx="697489" cy="871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0" y="1062035"/>
            <a:ext cx="9144000" cy="1046440"/>
          </a:xfrm>
          <a:prstGeom prst="rect">
            <a:avLst/>
          </a:prstGeom>
          <a:solidFill>
            <a:schemeClr val="bg1">
              <a:lumMod val="95000"/>
            </a:schemeClr>
          </a:solidFill>
        </p:spPr>
        <p:txBody>
          <a:bodyPr wrap="square">
            <a:spAutoFit/>
          </a:bodyPr>
          <a:lstStyle/>
          <a:p>
            <a:pPr marL="114300" indent="0" algn="ctr">
              <a:buNone/>
            </a:pPr>
            <a:r>
              <a:rPr lang="en-US" dirty="0">
                <a:solidFill>
                  <a:srgbClr val="C00000"/>
                </a:solidFill>
                <a:latin typeface="Open Sans"/>
              </a:rPr>
              <a:t>A bribe is illegal, no matter how small</a:t>
            </a:r>
          </a:p>
          <a:p>
            <a:pPr marL="114300" indent="0" algn="ctr">
              <a:buNone/>
            </a:pPr>
            <a:endParaRPr lang="en-US" sz="800" b="1" dirty="0">
              <a:solidFill>
                <a:srgbClr val="C00000"/>
              </a:solidFill>
              <a:latin typeface="Open Sans"/>
            </a:endParaRPr>
          </a:p>
          <a:p>
            <a:pPr marL="114300" algn="ctr">
              <a:buClrTx/>
            </a:pPr>
            <a:r>
              <a:rPr lang="en-US" sz="1800" dirty="0">
                <a:latin typeface="Open Sans"/>
              </a:rPr>
              <a:t>Offering ‘anything of value’ is a bribe.  </a:t>
            </a:r>
          </a:p>
          <a:p>
            <a:pPr marL="114300" algn="ctr">
              <a:buClrTx/>
            </a:pPr>
            <a:r>
              <a:rPr lang="en-US" sz="1800" dirty="0">
                <a:latin typeface="Open Sans"/>
              </a:rPr>
              <a:t>A bribe has a broader definition than just a cash payment.</a:t>
            </a:r>
            <a:r>
              <a:rPr lang="en-US" b="1" dirty="0">
                <a:latin typeface="Open Sans"/>
              </a:rPr>
              <a:t> </a:t>
            </a:r>
          </a:p>
        </p:txBody>
      </p:sp>
      <p:sp>
        <p:nvSpPr>
          <p:cNvPr id="22" name="Title 3">
            <a:extLst>
              <a:ext uri="{FF2B5EF4-FFF2-40B4-BE49-F238E27FC236}">
                <a16:creationId xmlns:a16="http://schemas.microsoft.com/office/drawing/2014/main" id="{2E0B53C0-DB55-4402-B61A-8DF3B885D0A1}"/>
              </a:ext>
            </a:extLst>
          </p:cNvPr>
          <p:cNvSpPr>
            <a:spLocks noGrp="1"/>
          </p:cNvSpPr>
          <p:nvPr>
            <p:ph type="title"/>
          </p:nvPr>
        </p:nvSpPr>
        <p:spPr>
          <a:xfrm>
            <a:off x="296863" y="237851"/>
            <a:ext cx="6853471" cy="520159"/>
          </a:xfrm>
        </p:spPr>
        <p:txBody>
          <a:bodyPr>
            <a:normAutofit fontScale="90000"/>
          </a:bodyPr>
          <a:lstStyle/>
          <a:p>
            <a:r>
              <a:rPr lang="en-US" sz="2400" b="0" dirty="0">
                <a:solidFill>
                  <a:srgbClr val="C00000"/>
                </a:solidFill>
                <a:latin typeface="Open Sans"/>
              </a:rPr>
              <a:t>Foreign Corrupt Practices Act</a:t>
            </a:r>
            <a:br>
              <a:rPr lang="en-US" sz="2400" b="0" dirty="0">
                <a:solidFill>
                  <a:srgbClr val="C00000"/>
                </a:solidFill>
                <a:latin typeface="Open Sans"/>
              </a:rPr>
            </a:br>
            <a:r>
              <a:rPr lang="en-US" sz="2200" b="0" i="1" dirty="0">
                <a:solidFill>
                  <a:srgbClr val="C00000"/>
                </a:solidFill>
                <a:latin typeface="Open Sans"/>
              </a:rPr>
              <a:t>What is a Bribe?</a:t>
            </a:r>
          </a:p>
        </p:txBody>
      </p:sp>
      <p:sp>
        <p:nvSpPr>
          <p:cNvPr id="20" name="TextBox 19">
            <a:extLst>
              <a:ext uri="{FF2B5EF4-FFF2-40B4-BE49-F238E27FC236}">
                <a16:creationId xmlns:a16="http://schemas.microsoft.com/office/drawing/2014/main" id="{A0F55F06-A4EA-4B75-9C93-A6548644A545}"/>
              </a:ext>
            </a:extLst>
          </p:cNvPr>
          <p:cNvSpPr txBox="1"/>
          <p:nvPr/>
        </p:nvSpPr>
        <p:spPr>
          <a:xfrm>
            <a:off x="3532631" y="4615090"/>
            <a:ext cx="1981839" cy="1323439"/>
          </a:xfrm>
          <a:prstGeom prst="rect">
            <a:avLst/>
          </a:prstGeom>
          <a:solidFill>
            <a:srgbClr val="C00000"/>
          </a:solidFill>
          <a:ln>
            <a:solidFill>
              <a:srgbClr val="C00000"/>
            </a:solidFill>
          </a:ln>
        </p:spPr>
        <p:txBody>
          <a:bodyPr wrap="square">
            <a:spAutoFit/>
          </a:bodyPr>
          <a:lstStyle/>
          <a:p>
            <a:pPr lvl="0" algn="ctr"/>
            <a:r>
              <a:rPr lang="en-US" sz="1600" dirty="0">
                <a:solidFill>
                  <a:schemeClr val="bg1"/>
                </a:solidFill>
                <a:latin typeface="Open Sans"/>
                <a:cs typeface="Arial" panose="020B0604020202020204" pitchFamily="34" charset="0"/>
              </a:rPr>
              <a:t>Anything used to gain an u</a:t>
            </a:r>
            <a:r>
              <a:rPr lang="en-US" sz="1600" b="0" i="0" dirty="0">
                <a:solidFill>
                  <a:schemeClr val="bg1"/>
                </a:solidFill>
                <a:latin typeface="Open Sans"/>
                <a:cs typeface="Arial" panose="020B0604020202020204" pitchFamily="34" charset="0"/>
              </a:rPr>
              <a:t>nfair business advantage is considered a bribe.</a:t>
            </a:r>
          </a:p>
        </p:txBody>
      </p:sp>
      <p:sp>
        <p:nvSpPr>
          <p:cNvPr id="18" name="object 43">
            <a:extLst>
              <a:ext uri="{FF2B5EF4-FFF2-40B4-BE49-F238E27FC236}">
                <a16:creationId xmlns:a16="http://schemas.microsoft.com/office/drawing/2014/main" id="{D4609534-A53C-4142-8828-E84D1743BCAD}"/>
              </a:ext>
            </a:extLst>
          </p:cNvPr>
          <p:cNvSpPr txBox="1">
            <a:spLocks noGrp="1"/>
          </p:cNvSpPr>
          <p:nvPr>
            <p:ph type="ftr" sz="quarter" idx="5"/>
          </p:nvPr>
        </p:nvSpPr>
        <p:spPr>
          <a:xfrm>
            <a:off x="3724402" y="6463817"/>
            <a:ext cx="1649095" cy="224790"/>
          </a:xfrm>
          <a:prstGeom prst="rect">
            <a:avLst/>
          </a:prstGeom>
        </p:spPr>
        <p:txBody>
          <a:bodyPr vert="horz" wrap="square" lIns="0" tIns="0" rIns="0" bIns="0" rtlCol="0">
            <a:spAutoFit/>
          </a:bodyPr>
          <a:lstStyle/>
          <a:p>
            <a:pPr marL="12700">
              <a:lnSpc>
                <a:spcPts val="1650"/>
              </a:lnSpc>
            </a:pPr>
            <a:r>
              <a:rPr dirty="0"/>
              <a:t>C</a:t>
            </a:r>
            <a:r>
              <a:rPr spc="95" dirty="0"/>
              <a:t> </a:t>
            </a:r>
            <a:r>
              <a:rPr dirty="0"/>
              <a:t>O</a:t>
            </a:r>
            <a:r>
              <a:rPr spc="100" dirty="0"/>
              <a:t> </a:t>
            </a:r>
            <a:r>
              <a:rPr dirty="0"/>
              <a:t>R</a:t>
            </a:r>
            <a:r>
              <a:rPr spc="95" dirty="0"/>
              <a:t> </a:t>
            </a:r>
            <a:r>
              <a:rPr dirty="0"/>
              <a:t>P</a:t>
            </a:r>
            <a:r>
              <a:rPr spc="100" dirty="0"/>
              <a:t> </a:t>
            </a:r>
            <a:r>
              <a:rPr dirty="0"/>
              <a:t>O</a:t>
            </a:r>
            <a:r>
              <a:rPr spc="100" dirty="0"/>
              <a:t> </a:t>
            </a:r>
            <a:r>
              <a:rPr dirty="0"/>
              <a:t>R</a:t>
            </a:r>
            <a:r>
              <a:rPr spc="95" dirty="0"/>
              <a:t> </a:t>
            </a:r>
            <a:r>
              <a:rPr dirty="0"/>
              <a:t>A T</a:t>
            </a:r>
            <a:r>
              <a:rPr spc="95" dirty="0"/>
              <a:t> </a:t>
            </a:r>
            <a:r>
              <a:rPr dirty="0"/>
              <a:t>E</a:t>
            </a:r>
          </a:p>
        </p:txBody>
      </p:sp>
    </p:spTree>
    <p:extLst>
      <p:ext uri="{BB962C8B-B14F-4D97-AF65-F5344CB8AC3E}">
        <p14:creationId xmlns:p14="http://schemas.microsoft.com/office/powerpoint/2010/main" val="1559157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203525"/>
            <a:ext cx="5739130" cy="689932"/>
          </a:xfrm>
          <a:prstGeom prst="rect">
            <a:avLst/>
          </a:prstGeom>
        </p:spPr>
        <p:txBody>
          <a:bodyPr vert="horz" wrap="square" lIns="0" tIns="12700" rIns="0" bIns="0" rtlCol="0">
            <a:spAutoFit/>
          </a:bodyPr>
          <a:lstStyle/>
          <a:p>
            <a:pPr marL="12700">
              <a:lnSpc>
                <a:spcPct val="100000"/>
              </a:lnSpc>
              <a:spcBef>
                <a:spcPts val="100"/>
              </a:spcBef>
            </a:pPr>
            <a:r>
              <a:rPr b="0" spc="-5" dirty="0">
                <a:solidFill>
                  <a:srgbClr val="C00000"/>
                </a:solidFill>
                <a:latin typeface="Open Sans"/>
              </a:rPr>
              <a:t>The</a:t>
            </a:r>
            <a:r>
              <a:rPr b="0" spc="-15" dirty="0">
                <a:solidFill>
                  <a:srgbClr val="C00000"/>
                </a:solidFill>
                <a:latin typeface="Open Sans"/>
              </a:rPr>
              <a:t> </a:t>
            </a:r>
            <a:r>
              <a:rPr b="0" spc="-25" dirty="0">
                <a:solidFill>
                  <a:srgbClr val="C00000"/>
                </a:solidFill>
                <a:latin typeface="Open Sans"/>
              </a:rPr>
              <a:t>Foreign</a:t>
            </a:r>
            <a:r>
              <a:rPr b="0" spc="-5" dirty="0">
                <a:solidFill>
                  <a:srgbClr val="C00000"/>
                </a:solidFill>
                <a:latin typeface="Open Sans"/>
              </a:rPr>
              <a:t> </a:t>
            </a:r>
            <a:r>
              <a:rPr b="0" spc="-10" dirty="0">
                <a:solidFill>
                  <a:srgbClr val="C00000"/>
                </a:solidFill>
                <a:latin typeface="Open Sans"/>
              </a:rPr>
              <a:t>Corrupt</a:t>
            </a:r>
            <a:r>
              <a:rPr b="0" spc="5" dirty="0">
                <a:solidFill>
                  <a:srgbClr val="C00000"/>
                </a:solidFill>
                <a:latin typeface="Open Sans"/>
              </a:rPr>
              <a:t> </a:t>
            </a:r>
            <a:r>
              <a:rPr b="0" spc="-10" dirty="0">
                <a:solidFill>
                  <a:srgbClr val="C00000"/>
                </a:solidFill>
                <a:latin typeface="Open Sans"/>
              </a:rPr>
              <a:t>Practices</a:t>
            </a:r>
            <a:r>
              <a:rPr b="0" spc="-15" dirty="0">
                <a:solidFill>
                  <a:srgbClr val="C00000"/>
                </a:solidFill>
                <a:latin typeface="Open Sans"/>
              </a:rPr>
              <a:t> Act</a:t>
            </a:r>
            <a:br>
              <a:rPr lang="en-US" b="0" spc="-45" dirty="0">
                <a:solidFill>
                  <a:srgbClr val="C00000"/>
                </a:solidFill>
                <a:latin typeface="Open Sans"/>
              </a:rPr>
            </a:br>
            <a:r>
              <a:rPr lang="en-US" sz="2000" b="0" i="1" spc="-45" dirty="0">
                <a:solidFill>
                  <a:srgbClr val="C00000"/>
                </a:solidFill>
                <a:latin typeface="Open Sans"/>
              </a:rPr>
              <a:t>Understanding the Law</a:t>
            </a:r>
            <a:endParaRPr b="0" spc="-45" dirty="0">
              <a:solidFill>
                <a:srgbClr val="C00000"/>
              </a:solidFill>
              <a:latin typeface="Open Sans"/>
            </a:endParaRPr>
          </a:p>
        </p:txBody>
      </p:sp>
      <p:sp>
        <p:nvSpPr>
          <p:cNvPr id="14" name="object 14"/>
          <p:cNvSpPr txBox="1"/>
          <p:nvPr/>
        </p:nvSpPr>
        <p:spPr>
          <a:xfrm>
            <a:off x="3164585" y="3521202"/>
            <a:ext cx="2848610" cy="330835"/>
          </a:xfrm>
          <a:prstGeom prst="rect">
            <a:avLst/>
          </a:prstGeom>
        </p:spPr>
        <p:txBody>
          <a:bodyPr vert="horz" wrap="square" lIns="0" tIns="13335" rIns="0" bIns="0" rtlCol="0">
            <a:spAutoFit/>
          </a:bodyPr>
          <a:lstStyle/>
          <a:p>
            <a:pPr marL="12700">
              <a:lnSpc>
                <a:spcPct val="100000"/>
              </a:lnSpc>
              <a:spcBef>
                <a:spcPts val="105"/>
              </a:spcBef>
            </a:pPr>
            <a:r>
              <a:rPr sz="2000" b="1" spc="-10" dirty="0">
                <a:solidFill>
                  <a:srgbClr val="FFFFFF"/>
                </a:solidFill>
                <a:latin typeface="Cambria"/>
                <a:cs typeface="Cambria"/>
              </a:rPr>
              <a:t>GOVERNMENT</a:t>
            </a:r>
            <a:r>
              <a:rPr sz="2000" b="1" spc="-45" dirty="0">
                <a:solidFill>
                  <a:srgbClr val="FFFFFF"/>
                </a:solidFill>
                <a:latin typeface="Cambria"/>
                <a:cs typeface="Cambria"/>
              </a:rPr>
              <a:t> </a:t>
            </a:r>
            <a:r>
              <a:rPr sz="2000" b="1" spc="-5" dirty="0">
                <a:solidFill>
                  <a:srgbClr val="FFFFFF"/>
                </a:solidFill>
                <a:latin typeface="Cambria"/>
                <a:cs typeface="Cambria"/>
              </a:rPr>
              <a:t>OFFICIAL</a:t>
            </a:r>
            <a:endParaRPr sz="2000">
              <a:latin typeface="Cambria"/>
              <a:cs typeface="Cambria"/>
            </a:endParaRPr>
          </a:p>
        </p:txBody>
      </p:sp>
      <p:sp>
        <p:nvSpPr>
          <p:cNvPr id="16" name="object 16"/>
          <p:cNvSpPr txBox="1">
            <a:spLocks noGrp="1"/>
          </p:cNvSpPr>
          <p:nvPr>
            <p:ph type="ftr" sz="quarter" idx="5"/>
          </p:nvPr>
        </p:nvSpPr>
        <p:spPr>
          <a:prstGeom prst="rect">
            <a:avLst/>
          </a:prstGeom>
        </p:spPr>
        <p:txBody>
          <a:bodyPr vert="horz" wrap="square" lIns="0" tIns="0" rIns="0" bIns="0" rtlCol="0">
            <a:spAutoFit/>
          </a:bodyPr>
          <a:lstStyle/>
          <a:p>
            <a:pPr marL="12700">
              <a:lnSpc>
                <a:spcPts val="1650"/>
              </a:lnSpc>
            </a:pPr>
            <a:r>
              <a:rPr dirty="0"/>
              <a:t>C</a:t>
            </a:r>
            <a:r>
              <a:rPr spc="95" dirty="0"/>
              <a:t> </a:t>
            </a:r>
            <a:r>
              <a:rPr dirty="0"/>
              <a:t>O</a:t>
            </a:r>
            <a:r>
              <a:rPr spc="100" dirty="0"/>
              <a:t> </a:t>
            </a:r>
            <a:r>
              <a:rPr dirty="0"/>
              <a:t>R</a:t>
            </a:r>
            <a:r>
              <a:rPr spc="95" dirty="0"/>
              <a:t> </a:t>
            </a:r>
            <a:r>
              <a:rPr dirty="0"/>
              <a:t>P</a:t>
            </a:r>
            <a:r>
              <a:rPr spc="100" dirty="0"/>
              <a:t> </a:t>
            </a:r>
            <a:r>
              <a:rPr dirty="0"/>
              <a:t>O</a:t>
            </a:r>
            <a:r>
              <a:rPr spc="100" dirty="0"/>
              <a:t> </a:t>
            </a:r>
            <a:r>
              <a:rPr dirty="0"/>
              <a:t>R</a:t>
            </a:r>
            <a:r>
              <a:rPr spc="95" dirty="0"/>
              <a:t> </a:t>
            </a:r>
            <a:r>
              <a:rPr dirty="0"/>
              <a:t>A T</a:t>
            </a:r>
            <a:r>
              <a:rPr spc="95" dirty="0"/>
              <a:t> </a:t>
            </a:r>
            <a:r>
              <a:rPr dirty="0"/>
              <a:t>E</a:t>
            </a:r>
          </a:p>
        </p:txBody>
      </p:sp>
      <p:sp>
        <p:nvSpPr>
          <p:cNvPr id="17" name="object 17"/>
          <p:cNvSpPr txBox="1"/>
          <p:nvPr/>
        </p:nvSpPr>
        <p:spPr>
          <a:xfrm>
            <a:off x="529844" y="6493684"/>
            <a:ext cx="1258570" cy="167640"/>
          </a:xfrm>
          <a:prstGeom prst="rect">
            <a:avLst/>
          </a:prstGeom>
        </p:spPr>
        <p:txBody>
          <a:bodyPr vert="horz" wrap="square" lIns="0" tIns="0" rIns="0" bIns="0" rtlCol="0">
            <a:spAutoFit/>
          </a:bodyPr>
          <a:lstStyle/>
          <a:p>
            <a:pPr marL="12700">
              <a:lnSpc>
                <a:spcPct val="100000"/>
              </a:lnSpc>
            </a:pPr>
            <a:r>
              <a:rPr sz="1000" dirty="0">
                <a:solidFill>
                  <a:srgbClr val="7E7E7E"/>
                </a:solidFill>
                <a:latin typeface="Arial"/>
                <a:cs typeface="Arial"/>
              </a:rPr>
              <a:t>MTS</a:t>
            </a:r>
            <a:r>
              <a:rPr sz="1000" spc="-55" dirty="0">
                <a:solidFill>
                  <a:srgbClr val="7E7E7E"/>
                </a:solidFill>
                <a:latin typeface="Arial"/>
                <a:cs typeface="Arial"/>
              </a:rPr>
              <a:t> </a:t>
            </a:r>
            <a:r>
              <a:rPr sz="1000" spc="-5" dirty="0">
                <a:solidFill>
                  <a:srgbClr val="7E7E7E"/>
                </a:solidFill>
                <a:latin typeface="Arial"/>
                <a:cs typeface="Arial"/>
              </a:rPr>
              <a:t>CONFIDENTIAL</a:t>
            </a:r>
            <a:endParaRPr sz="1000">
              <a:latin typeface="Arial"/>
              <a:cs typeface="Arial"/>
            </a:endParaRPr>
          </a:p>
        </p:txBody>
      </p:sp>
      <p:sp>
        <p:nvSpPr>
          <p:cNvPr id="15" name="object 15"/>
          <p:cNvSpPr txBox="1"/>
          <p:nvPr/>
        </p:nvSpPr>
        <p:spPr>
          <a:xfrm>
            <a:off x="2492339" y="3006281"/>
            <a:ext cx="6423061" cy="2967479"/>
          </a:xfrm>
          <a:prstGeom prst="rect">
            <a:avLst/>
          </a:prstGeom>
        </p:spPr>
        <p:txBody>
          <a:bodyPr vert="horz" wrap="square" lIns="0" tIns="12700" rIns="0" bIns="0" rtlCol="0">
            <a:spAutoFit/>
          </a:bodyPr>
          <a:lstStyle/>
          <a:p>
            <a:pPr marL="12700">
              <a:lnSpc>
                <a:spcPct val="100000"/>
              </a:lnSpc>
              <a:spcBef>
                <a:spcPts val="100"/>
              </a:spcBef>
            </a:pPr>
            <a:r>
              <a:rPr sz="1600" dirty="0">
                <a:latin typeface="Open Sans"/>
                <a:cs typeface="Cambria"/>
              </a:rPr>
              <a:t>This</a:t>
            </a:r>
            <a:r>
              <a:rPr sz="1600" spc="-15" dirty="0">
                <a:latin typeface="Open Sans"/>
                <a:cs typeface="Cambria"/>
              </a:rPr>
              <a:t> </a:t>
            </a:r>
            <a:r>
              <a:rPr sz="1600" dirty="0">
                <a:latin typeface="Open Sans"/>
                <a:cs typeface="Cambria"/>
              </a:rPr>
              <a:t>is</a:t>
            </a:r>
            <a:r>
              <a:rPr sz="1600" spc="-5" dirty="0">
                <a:latin typeface="Open Sans"/>
                <a:cs typeface="Cambria"/>
              </a:rPr>
              <a:t> </a:t>
            </a:r>
            <a:r>
              <a:rPr sz="1600" dirty="0">
                <a:latin typeface="Open Sans"/>
                <a:cs typeface="Cambria"/>
              </a:rPr>
              <a:t>a</a:t>
            </a:r>
            <a:r>
              <a:rPr sz="1600" spc="-5" dirty="0">
                <a:latin typeface="Open Sans"/>
                <a:cs typeface="Cambria"/>
              </a:rPr>
              <a:t> broad </a:t>
            </a:r>
            <a:r>
              <a:rPr sz="1600" dirty="0">
                <a:latin typeface="Open Sans"/>
                <a:cs typeface="Cambria"/>
              </a:rPr>
              <a:t>definition</a:t>
            </a:r>
            <a:r>
              <a:rPr sz="1600" spc="-5" dirty="0">
                <a:latin typeface="Open Sans"/>
                <a:cs typeface="Cambria"/>
              </a:rPr>
              <a:t> </a:t>
            </a:r>
            <a:r>
              <a:rPr sz="1600" dirty="0">
                <a:latin typeface="Open Sans"/>
                <a:cs typeface="Cambria"/>
              </a:rPr>
              <a:t>-</a:t>
            </a:r>
            <a:r>
              <a:rPr sz="1600" spc="10" dirty="0">
                <a:latin typeface="Open Sans"/>
                <a:cs typeface="Cambria"/>
              </a:rPr>
              <a:t> </a:t>
            </a:r>
            <a:r>
              <a:rPr sz="1600" spc="-10" dirty="0">
                <a:latin typeface="Open Sans"/>
                <a:cs typeface="Cambria"/>
              </a:rPr>
              <a:t>know</a:t>
            </a:r>
            <a:r>
              <a:rPr sz="1600" dirty="0">
                <a:latin typeface="Open Sans"/>
                <a:cs typeface="Cambria"/>
              </a:rPr>
              <a:t> </a:t>
            </a:r>
            <a:r>
              <a:rPr sz="1600" spc="-5" dirty="0">
                <a:latin typeface="Open Sans"/>
                <a:cs typeface="Cambria"/>
              </a:rPr>
              <a:t>who </a:t>
            </a:r>
            <a:r>
              <a:rPr sz="1600" spc="-10" dirty="0">
                <a:latin typeface="Open Sans"/>
                <a:cs typeface="Cambria"/>
              </a:rPr>
              <a:t>you</a:t>
            </a:r>
            <a:r>
              <a:rPr sz="1600" spc="-20" dirty="0">
                <a:latin typeface="Open Sans"/>
                <a:cs typeface="Cambria"/>
              </a:rPr>
              <a:t> </a:t>
            </a:r>
            <a:r>
              <a:rPr sz="1600" spc="-15" dirty="0">
                <a:latin typeface="Open Sans"/>
                <a:cs typeface="Cambria"/>
              </a:rPr>
              <a:t>are</a:t>
            </a:r>
            <a:r>
              <a:rPr sz="1600" spc="15" dirty="0">
                <a:latin typeface="Open Sans"/>
                <a:cs typeface="Cambria"/>
              </a:rPr>
              <a:t> </a:t>
            </a:r>
            <a:r>
              <a:rPr sz="1600" spc="-5" dirty="0">
                <a:latin typeface="Open Sans"/>
                <a:cs typeface="Cambria"/>
              </a:rPr>
              <a:t>working </a:t>
            </a:r>
            <a:r>
              <a:rPr sz="1600" dirty="0">
                <a:latin typeface="Open Sans"/>
                <a:cs typeface="Cambria"/>
              </a:rPr>
              <a:t>with.</a:t>
            </a:r>
            <a:r>
              <a:rPr sz="1600" spc="290" dirty="0">
                <a:latin typeface="Open Sans"/>
                <a:cs typeface="Cambria"/>
              </a:rPr>
              <a:t> </a:t>
            </a:r>
            <a:r>
              <a:rPr sz="1600" dirty="0">
                <a:latin typeface="Open Sans"/>
                <a:cs typeface="Cambria"/>
              </a:rPr>
              <a:t>A</a:t>
            </a:r>
            <a:r>
              <a:rPr sz="1600" spc="5" dirty="0">
                <a:latin typeface="Open Sans"/>
                <a:cs typeface="Cambria"/>
              </a:rPr>
              <a:t> </a:t>
            </a:r>
            <a:r>
              <a:rPr sz="1600" spc="-10" dirty="0">
                <a:latin typeface="Open Sans"/>
                <a:cs typeface="Cambria"/>
              </a:rPr>
              <a:t>government</a:t>
            </a:r>
            <a:r>
              <a:rPr sz="1600" dirty="0">
                <a:latin typeface="Open Sans"/>
                <a:cs typeface="Cambria"/>
              </a:rPr>
              <a:t> </a:t>
            </a:r>
            <a:r>
              <a:rPr sz="1600" spc="-5" dirty="0">
                <a:latin typeface="Open Sans"/>
                <a:cs typeface="Cambria"/>
              </a:rPr>
              <a:t>official</a:t>
            </a:r>
            <a:r>
              <a:rPr sz="1600" spc="-30" dirty="0">
                <a:latin typeface="Open Sans"/>
                <a:cs typeface="Cambria"/>
              </a:rPr>
              <a:t> </a:t>
            </a:r>
            <a:r>
              <a:rPr sz="1600" dirty="0">
                <a:latin typeface="Open Sans"/>
                <a:cs typeface="Cambria"/>
              </a:rPr>
              <a:t>is </a:t>
            </a:r>
            <a:r>
              <a:rPr sz="1600" spc="-10" dirty="0">
                <a:latin typeface="Open Sans"/>
                <a:cs typeface="Cambria"/>
              </a:rPr>
              <a:t>anyone</a:t>
            </a:r>
            <a:r>
              <a:rPr sz="1600" spc="5" dirty="0">
                <a:latin typeface="Open Sans"/>
                <a:cs typeface="Cambria"/>
              </a:rPr>
              <a:t> </a:t>
            </a:r>
            <a:r>
              <a:rPr sz="1600" dirty="0">
                <a:latin typeface="Open Sans"/>
                <a:cs typeface="Cambria"/>
              </a:rPr>
              <a:t>acting</a:t>
            </a:r>
            <a:r>
              <a:rPr sz="1600" spc="-20" dirty="0">
                <a:latin typeface="Open Sans"/>
                <a:cs typeface="Cambria"/>
              </a:rPr>
              <a:t> </a:t>
            </a:r>
            <a:r>
              <a:rPr sz="1600" dirty="0">
                <a:latin typeface="Open Sans"/>
                <a:cs typeface="Cambria"/>
              </a:rPr>
              <a:t>in </a:t>
            </a:r>
            <a:r>
              <a:rPr sz="1600" spc="-5" dirty="0">
                <a:latin typeface="Open Sans"/>
                <a:cs typeface="Cambria"/>
              </a:rPr>
              <a:t>an</a:t>
            </a:r>
            <a:r>
              <a:rPr lang="en-US" sz="1600" dirty="0">
                <a:latin typeface="Open Sans"/>
                <a:cs typeface="Cambria"/>
              </a:rPr>
              <a:t> </a:t>
            </a:r>
            <a:r>
              <a:rPr sz="1600" spc="-5" dirty="0">
                <a:latin typeface="Open Sans"/>
                <a:cs typeface="Cambria"/>
              </a:rPr>
              <a:t>official</a:t>
            </a:r>
            <a:r>
              <a:rPr sz="1600" spc="-30" dirty="0">
                <a:latin typeface="Open Sans"/>
                <a:cs typeface="Cambria"/>
              </a:rPr>
              <a:t> </a:t>
            </a:r>
            <a:r>
              <a:rPr sz="1600" dirty="0">
                <a:latin typeface="Open Sans"/>
                <a:cs typeface="Cambria"/>
              </a:rPr>
              <a:t>capacity</a:t>
            </a:r>
            <a:r>
              <a:rPr sz="1600" spc="-30" dirty="0">
                <a:latin typeface="Open Sans"/>
                <a:cs typeface="Cambria"/>
              </a:rPr>
              <a:t> </a:t>
            </a:r>
            <a:r>
              <a:rPr sz="1600" spc="-5" dirty="0">
                <a:latin typeface="Open Sans"/>
                <a:cs typeface="Cambria"/>
              </a:rPr>
              <a:t>for</a:t>
            </a:r>
            <a:r>
              <a:rPr sz="1600" spc="-10" dirty="0">
                <a:latin typeface="Open Sans"/>
                <a:cs typeface="Cambria"/>
              </a:rPr>
              <a:t> </a:t>
            </a:r>
            <a:r>
              <a:rPr sz="1600" dirty="0">
                <a:latin typeface="Open Sans"/>
                <a:cs typeface="Cambria"/>
              </a:rPr>
              <a:t>a</a:t>
            </a:r>
            <a:r>
              <a:rPr sz="1600" spc="15" dirty="0">
                <a:latin typeface="Open Sans"/>
                <a:cs typeface="Cambria"/>
              </a:rPr>
              <a:t> </a:t>
            </a:r>
            <a:r>
              <a:rPr sz="1600" spc="-5" dirty="0">
                <a:latin typeface="Open Sans"/>
                <a:cs typeface="Cambria"/>
              </a:rPr>
              <a:t>non-U.S.</a:t>
            </a:r>
            <a:r>
              <a:rPr sz="1600" spc="20" dirty="0">
                <a:latin typeface="Open Sans"/>
                <a:cs typeface="Cambria"/>
              </a:rPr>
              <a:t> </a:t>
            </a:r>
            <a:r>
              <a:rPr sz="1600" spc="-10" dirty="0">
                <a:latin typeface="Open Sans"/>
                <a:cs typeface="Cambria"/>
              </a:rPr>
              <a:t>government</a:t>
            </a:r>
            <a:r>
              <a:rPr sz="1600" spc="-5" dirty="0">
                <a:latin typeface="Open Sans"/>
                <a:cs typeface="Cambria"/>
              </a:rPr>
              <a:t> </a:t>
            </a:r>
            <a:r>
              <a:rPr sz="1600" dirty="0">
                <a:latin typeface="Open Sans"/>
                <a:cs typeface="Cambria"/>
              </a:rPr>
              <a:t>or</a:t>
            </a:r>
            <a:r>
              <a:rPr sz="1600" spc="-10" dirty="0">
                <a:latin typeface="Open Sans"/>
                <a:cs typeface="Cambria"/>
              </a:rPr>
              <a:t> </a:t>
            </a:r>
            <a:r>
              <a:rPr sz="1600" dirty="0">
                <a:latin typeface="Open Sans"/>
                <a:cs typeface="Cambria"/>
              </a:rPr>
              <a:t>public</a:t>
            </a:r>
            <a:r>
              <a:rPr sz="1600" spc="-25" dirty="0">
                <a:latin typeface="Open Sans"/>
                <a:cs typeface="Cambria"/>
              </a:rPr>
              <a:t> </a:t>
            </a:r>
            <a:r>
              <a:rPr sz="1600" spc="-5" dirty="0">
                <a:latin typeface="Open Sans"/>
                <a:cs typeface="Cambria"/>
              </a:rPr>
              <a:t>international</a:t>
            </a:r>
            <a:r>
              <a:rPr sz="1600" dirty="0">
                <a:latin typeface="Open Sans"/>
                <a:cs typeface="Cambria"/>
              </a:rPr>
              <a:t> </a:t>
            </a:r>
            <a:r>
              <a:rPr sz="1600" spc="-5" dirty="0">
                <a:latin typeface="Open Sans"/>
                <a:cs typeface="Cambria"/>
              </a:rPr>
              <a:t>organization.</a:t>
            </a:r>
            <a:r>
              <a:rPr sz="1600" spc="5" dirty="0">
                <a:latin typeface="Open Sans"/>
                <a:cs typeface="Cambria"/>
              </a:rPr>
              <a:t> </a:t>
            </a:r>
            <a:r>
              <a:rPr sz="1600" spc="-5" dirty="0">
                <a:latin typeface="Open Sans"/>
                <a:cs typeface="Cambria"/>
              </a:rPr>
              <a:t>Examples</a:t>
            </a:r>
            <a:r>
              <a:rPr sz="1600" spc="-10" dirty="0">
                <a:latin typeface="Open Sans"/>
                <a:cs typeface="Cambria"/>
              </a:rPr>
              <a:t> </a:t>
            </a:r>
            <a:r>
              <a:rPr sz="1600" dirty="0">
                <a:latin typeface="Open Sans"/>
                <a:cs typeface="Cambria"/>
              </a:rPr>
              <a:t>include:</a:t>
            </a:r>
          </a:p>
          <a:p>
            <a:pPr>
              <a:lnSpc>
                <a:spcPct val="100000"/>
              </a:lnSpc>
              <a:spcBef>
                <a:spcPts val="35"/>
              </a:spcBef>
            </a:pPr>
            <a:endParaRPr sz="1600" dirty="0">
              <a:latin typeface="Open Sans"/>
              <a:cs typeface="Cambria"/>
            </a:endParaRPr>
          </a:p>
          <a:p>
            <a:pPr marL="297815" indent="-285750">
              <a:lnSpc>
                <a:spcPct val="100000"/>
              </a:lnSpc>
              <a:spcBef>
                <a:spcPts val="5"/>
              </a:spcBef>
              <a:buFont typeface="Arial" panose="020B0604020202020204" pitchFamily="34" charset="0"/>
              <a:buChar char="•"/>
              <a:tabLst>
                <a:tab pos="185420" algn="l"/>
              </a:tabLst>
            </a:pPr>
            <a:r>
              <a:rPr sz="1600" spc="-5" dirty="0">
                <a:latin typeface="Open Sans"/>
                <a:cs typeface="Cambria"/>
              </a:rPr>
              <a:t>Member</a:t>
            </a:r>
            <a:r>
              <a:rPr sz="1600" spc="-25" dirty="0">
                <a:latin typeface="Open Sans"/>
                <a:cs typeface="Cambria"/>
              </a:rPr>
              <a:t> </a:t>
            </a:r>
            <a:r>
              <a:rPr sz="1600" dirty="0">
                <a:latin typeface="Open Sans"/>
                <a:cs typeface="Cambria"/>
              </a:rPr>
              <a:t>of</a:t>
            </a:r>
            <a:r>
              <a:rPr sz="1600" spc="-10" dirty="0">
                <a:latin typeface="Open Sans"/>
                <a:cs typeface="Cambria"/>
              </a:rPr>
              <a:t> </a:t>
            </a:r>
            <a:r>
              <a:rPr sz="1600" dirty="0">
                <a:latin typeface="Open Sans"/>
                <a:cs typeface="Cambria"/>
              </a:rPr>
              <a:t>the</a:t>
            </a:r>
            <a:r>
              <a:rPr sz="1600" spc="-20" dirty="0">
                <a:latin typeface="Open Sans"/>
                <a:cs typeface="Cambria"/>
              </a:rPr>
              <a:t> </a:t>
            </a:r>
            <a:r>
              <a:rPr sz="1600" spc="-5" dirty="0">
                <a:latin typeface="Open Sans"/>
                <a:cs typeface="Cambria"/>
              </a:rPr>
              <a:t>armed</a:t>
            </a:r>
            <a:r>
              <a:rPr sz="1600" spc="-10" dirty="0">
                <a:latin typeface="Open Sans"/>
                <a:cs typeface="Cambria"/>
              </a:rPr>
              <a:t> </a:t>
            </a:r>
            <a:r>
              <a:rPr sz="1600" dirty="0">
                <a:latin typeface="Open Sans"/>
                <a:cs typeface="Cambria"/>
              </a:rPr>
              <a:t>services</a:t>
            </a:r>
          </a:p>
          <a:p>
            <a:pPr marL="297815" indent="-285750">
              <a:lnSpc>
                <a:spcPct val="100000"/>
              </a:lnSpc>
              <a:buFont typeface="Arial" panose="020B0604020202020204" pitchFamily="34" charset="0"/>
              <a:buChar char="•"/>
              <a:tabLst>
                <a:tab pos="185420" algn="l"/>
              </a:tabLst>
            </a:pPr>
            <a:r>
              <a:rPr sz="1600" dirty="0">
                <a:latin typeface="Open Sans"/>
                <a:cs typeface="Cambria"/>
              </a:rPr>
              <a:t>Doctor</a:t>
            </a:r>
            <a:r>
              <a:rPr sz="1600" spc="-35" dirty="0">
                <a:latin typeface="Open Sans"/>
                <a:cs typeface="Cambria"/>
              </a:rPr>
              <a:t> </a:t>
            </a:r>
            <a:r>
              <a:rPr sz="1600" spc="-5" dirty="0">
                <a:latin typeface="Open Sans"/>
                <a:cs typeface="Cambria"/>
              </a:rPr>
              <a:t>at</a:t>
            </a:r>
            <a:r>
              <a:rPr sz="1600" spc="-15" dirty="0">
                <a:latin typeface="Open Sans"/>
                <a:cs typeface="Cambria"/>
              </a:rPr>
              <a:t> </a:t>
            </a:r>
            <a:r>
              <a:rPr sz="1600" dirty="0">
                <a:latin typeface="Open Sans"/>
                <a:cs typeface="Cambria"/>
              </a:rPr>
              <a:t>a</a:t>
            </a:r>
            <a:r>
              <a:rPr sz="1600" spc="5" dirty="0">
                <a:latin typeface="Open Sans"/>
                <a:cs typeface="Cambria"/>
              </a:rPr>
              <a:t> </a:t>
            </a:r>
            <a:r>
              <a:rPr sz="1600" spc="-5" dirty="0">
                <a:latin typeface="Open Sans"/>
                <a:cs typeface="Cambria"/>
              </a:rPr>
              <a:t>state-owned</a:t>
            </a:r>
            <a:r>
              <a:rPr sz="1600" spc="-15" dirty="0">
                <a:latin typeface="Open Sans"/>
                <a:cs typeface="Cambria"/>
              </a:rPr>
              <a:t> </a:t>
            </a:r>
            <a:r>
              <a:rPr sz="1600" spc="-5" dirty="0">
                <a:latin typeface="Open Sans"/>
                <a:cs typeface="Cambria"/>
              </a:rPr>
              <a:t>hospital</a:t>
            </a:r>
            <a:endParaRPr sz="1600" dirty="0">
              <a:latin typeface="Open Sans"/>
              <a:cs typeface="Cambria"/>
            </a:endParaRPr>
          </a:p>
          <a:p>
            <a:pPr marL="297815" indent="-285750">
              <a:lnSpc>
                <a:spcPct val="100000"/>
              </a:lnSpc>
              <a:buFont typeface="Arial" panose="020B0604020202020204" pitchFamily="34" charset="0"/>
              <a:buChar char="•"/>
              <a:tabLst>
                <a:tab pos="185420" algn="l"/>
              </a:tabLst>
            </a:pPr>
            <a:r>
              <a:rPr sz="1600" spc="-10" dirty="0">
                <a:latin typeface="Open Sans"/>
                <a:cs typeface="Cambria"/>
              </a:rPr>
              <a:t>Person</a:t>
            </a:r>
            <a:r>
              <a:rPr sz="1600" spc="10" dirty="0">
                <a:latin typeface="Open Sans"/>
                <a:cs typeface="Cambria"/>
              </a:rPr>
              <a:t> </a:t>
            </a:r>
            <a:r>
              <a:rPr sz="1600" spc="-5" dirty="0">
                <a:latin typeface="Open Sans"/>
                <a:cs typeface="Cambria"/>
              </a:rPr>
              <a:t>hired to </a:t>
            </a:r>
            <a:r>
              <a:rPr sz="1600" spc="-10" dirty="0">
                <a:latin typeface="Open Sans"/>
                <a:cs typeface="Cambria"/>
              </a:rPr>
              <a:t>review</a:t>
            </a:r>
            <a:r>
              <a:rPr sz="1600" spc="-5" dirty="0">
                <a:latin typeface="Open Sans"/>
                <a:cs typeface="Cambria"/>
              </a:rPr>
              <a:t> </a:t>
            </a:r>
            <a:r>
              <a:rPr sz="1600" dirty="0">
                <a:latin typeface="Open Sans"/>
                <a:cs typeface="Cambria"/>
              </a:rPr>
              <a:t>bids</a:t>
            </a:r>
            <a:r>
              <a:rPr sz="1600" spc="-20" dirty="0">
                <a:latin typeface="Open Sans"/>
                <a:cs typeface="Cambria"/>
              </a:rPr>
              <a:t> </a:t>
            </a:r>
            <a:r>
              <a:rPr sz="1600" dirty="0">
                <a:latin typeface="Open Sans"/>
                <a:cs typeface="Cambria"/>
              </a:rPr>
              <a:t>on </a:t>
            </a:r>
            <a:r>
              <a:rPr sz="1600" spc="-5" dirty="0">
                <a:latin typeface="Open Sans"/>
                <a:cs typeface="Cambria"/>
              </a:rPr>
              <a:t>behalf</a:t>
            </a:r>
            <a:r>
              <a:rPr sz="1600" dirty="0">
                <a:latin typeface="Open Sans"/>
                <a:cs typeface="Cambria"/>
              </a:rPr>
              <a:t> of</a:t>
            </a:r>
            <a:r>
              <a:rPr sz="1600" spc="-10" dirty="0">
                <a:latin typeface="Open Sans"/>
                <a:cs typeface="Cambria"/>
              </a:rPr>
              <a:t> </a:t>
            </a:r>
            <a:r>
              <a:rPr sz="1600" dirty="0">
                <a:latin typeface="Open Sans"/>
                <a:cs typeface="Cambria"/>
              </a:rPr>
              <a:t>a</a:t>
            </a:r>
            <a:r>
              <a:rPr sz="1600" spc="5" dirty="0">
                <a:latin typeface="Open Sans"/>
                <a:cs typeface="Cambria"/>
              </a:rPr>
              <a:t> </a:t>
            </a:r>
            <a:r>
              <a:rPr sz="1600" spc="-10" dirty="0">
                <a:latin typeface="Open Sans"/>
                <a:cs typeface="Cambria"/>
              </a:rPr>
              <a:t>government</a:t>
            </a:r>
            <a:r>
              <a:rPr sz="1600" dirty="0">
                <a:latin typeface="Open Sans"/>
                <a:cs typeface="Cambria"/>
              </a:rPr>
              <a:t> </a:t>
            </a:r>
            <a:r>
              <a:rPr sz="1600" spc="-5" dirty="0">
                <a:latin typeface="Open Sans"/>
                <a:cs typeface="Cambria"/>
              </a:rPr>
              <a:t>agency</a:t>
            </a:r>
            <a:endParaRPr sz="1600" dirty="0">
              <a:latin typeface="Open Sans"/>
              <a:cs typeface="Cambria"/>
            </a:endParaRPr>
          </a:p>
          <a:p>
            <a:pPr marL="297815" indent="-285750">
              <a:lnSpc>
                <a:spcPct val="100000"/>
              </a:lnSpc>
              <a:buFont typeface="Arial" panose="020B0604020202020204" pitchFamily="34" charset="0"/>
              <a:buChar char="•"/>
              <a:tabLst>
                <a:tab pos="185420" algn="l"/>
              </a:tabLst>
            </a:pPr>
            <a:r>
              <a:rPr sz="1600" spc="-5" dirty="0">
                <a:latin typeface="Open Sans"/>
                <a:cs typeface="Cambria"/>
              </a:rPr>
              <a:t>Member</a:t>
            </a:r>
            <a:r>
              <a:rPr sz="1600" spc="-10" dirty="0">
                <a:latin typeface="Open Sans"/>
                <a:cs typeface="Cambria"/>
              </a:rPr>
              <a:t> </a:t>
            </a:r>
            <a:r>
              <a:rPr sz="1600" dirty="0">
                <a:latin typeface="Open Sans"/>
                <a:cs typeface="Cambria"/>
              </a:rPr>
              <a:t>of</a:t>
            </a:r>
            <a:r>
              <a:rPr sz="1600" spc="5" dirty="0">
                <a:latin typeface="Open Sans"/>
                <a:cs typeface="Cambria"/>
              </a:rPr>
              <a:t> </a:t>
            </a:r>
            <a:r>
              <a:rPr sz="1600" dirty="0">
                <a:latin typeface="Open Sans"/>
                <a:cs typeface="Cambria"/>
              </a:rPr>
              <a:t>a</a:t>
            </a:r>
            <a:r>
              <a:rPr sz="1600" spc="-5" dirty="0">
                <a:latin typeface="Open Sans"/>
                <a:cs typeface="Cambria"/>
              </a:rPr>
              <a:t> </a:t>
            </a:r>
            <a:r>
              <a:rPr sz="1600" spc="-20" dirty="0">
                <a:latin typeface="Open Sans"/>
                <a:cs typeface="Cambria"/>
              </a:rPr>
              <a:t>royal</a:t>
            </a:r>
            <a:r>
              <a:rPr sz="1600" spc="-15" dirty="0">
                <a:latin typeface="Open Sans"/>
                <a:cs typeface="Cambria"/>
              </a:rPr>
              <a:t> </a:t>
            </a:r>
            <a:r>
              <a:rPr sz="1600" spc="-10" dirty="0">
                <a:latin typeface="Open Sans"/>
                <a:cs typeface="Cambria"/>
              </a:rPr>
              <a:t>family</a:t>
            </a:r>
            <a:r>
              <a:rPr sz="1600" spc="-20" dirty="0">
                <a:latin typeface="Open Sans"/>
                <a:cs typeface="Cambria"/>
              </a:rPr>
              <a:t> </a:t>
            </a:r>
            <a:r>
              <a:rPr sz="1600" spc="-5" dirty="0">
                <a:latin typeface="Open Sans"/>
                <a:cs typeface="Cambria"/>
              </a:rPr>
              <a:t>who</a:t>
            </a:r>
            <a:r>
              <a:rPr sz="1600" spc="-10" dirty="0">
                <a:latin typeface="Open Sans"/>
                <a:cs typeface="Cambria"/>
              </a:rPr>
              <a:t> </a:t>
            </a:r>
            <a:r>
              <a:rPr sz="1600" spc="-5" dirty="0">
                <a:latin typeface="Open Sans"/>
                <a:cs typeface="Cambria"/>
              </a:rPr>
              <a:t>manages</a:t>
            </a:r>
            <a:r>
              <a:rPr sz="1600" spc="5" dirty="0">
                <a:latin typeface="Open Sans"/>
                <a:cs typeface="Cambria"/>
              </a:rPr>
              <a:t> </a:t>
            </a:r>
            <a:r>
              <a:rPr sz="1600" dirty="0">
                <a:latin typeface="Open Sans"/>
                <a:cs typeface="Cambria"/>
              </a:rPr>
              <a:t>a</a:t>
            </a:r>
            <a:r>
              <a:rPr sz="1600" spc="10" dirty="0">
                <a:latin typeface="Open Sans"/>
                <a:cs typeface="Cambria"/>
              </a:rPr>
              <a:t> </a:t>
            </a:r>
            <a:r>
              <a:rPr sz="1600" spc="-5" dirty="0">
                <a:latin typeface="Open Sans"/>
                <a:cs typeface="Cambria"/>
              </a:rPr>
              <a:t>government-owned industry</a:t>
            </a:r>
            <a:endParaRPr sz="1600" dirty="0">
              <a:latin typeface="Open Sans"/>
              <a:cs typeface="Cambria"/>
            </a:endParaRPr>
          </a:p>
          <a:p>
            <a:pPr marL="297815" indent="-285750">
              <a:lnSpc>
                <a:spcPct val="100000"/>
              </a:lnSpc>
              <a:buFont typeface="Arial" panose="020B0604020202020204" pitchFamily="34" charset="0"/>
              <a:buChar char="•"/>
              <a:tabLst>
                <a:tab pos="185420" algn="l"/>
              </a:tabLst>
            </a:pPr>
            <a:r>
              <a:rPr sz="1600" spc="-10" dirty="0">
                <a:latin typeface="Open Sans"/>
                <a:cs typeface="Cambria"/>
              </a:rPr>
              <a:t>Employee</a:t>
            </a:r>
            <a:r>
              <a:rPr sz="1600" spc="-20" dirty="0">
                <a:latin typeface="Open Sans"/>
                <a:cs typeface="Cambria"/>
              </a:rPr>
              <a:t> </a:t>
            </a:r>
            <a:r>
              <a:rPr sz="1600" dirty="0">
                <a:latin typeface="Open Sans"/>
                <a:cs typeface="Cambria"/>
              </a:rPr>
              <a:t>of a</a:t>
            </a:r>
            <a:r>
              <a:rPr sz="1600" spc="5" dirty="0">
                <a:latin typeface="Open Sans"/>
                <a:cs typeface="Cambria"/>
              </a:rPr>
              <a:t> </a:t>
            </a:r>
            <a:r>
              <a:rPr sz="1600" spc="-5" dirty="0">
                <a:latin typeface="Open Sans"/>
                <a:cs typeface="Cambria"/>
              </a:rPr>
              <a:t>state-owned </a:t>
            </a:r>
            <a:r>
              <a:rPr sz="1600" dirty="0">
                <a:latin typeface="Open Sans"/>
                <a:cs typeface="Cambria"/>
              </a:rPr>
              <a:t>or</a:t>
            </a:r>
            <a:r>
              <a:rPr sz="1600" spc="-5" dirty="0">
                <a:latin typeface="Open Sans"/>
                <a:cs typeface="Cambria"/>
              </a:rPr>
              <a:t> state-controlled</a:t>
            </a:r>
            <a:r>
              <a:rPr sz="1600" spc="-25" dirty="0">
                <a:latin typeface="Open Sans"/>
                <a:cs typeface="Cambria"/>
              </a:rPr>
              <a:t> </a:t>
            </a:r>
            <a:r>
              <a:rPr sz="1600" dirty="0">
                <a:latin typeface="Open Sans"/>
                <a:cs typeface="Cambria"/>
              </a:rPr>
              <a:t>utilities</a:t>
            </a:r>
            <a:r>
              <a:rPr sz="1600" spc="-35" dirty="0">
                <a:latin typeface="Open Sans"/>
                <a:cs typeface="Cambria"/>
              </a:rPr>
              <a:t> </a:t>
            </a:r>
            <a:r>
              <a:rPr sz="1600" spc="-5" dirty="0">
                <a:latin typeface="Open Sans"/>
                <a:cs typeface="Cambria"/>
              </a:rPr>
              <a:t>company</a:t>
            </a:r>
            <a:endParaRPr sz="1600" dirty="0">
              <a:latin typeface="Open Sans"/>
              <a:cs typeface="Cambria"/>
            </a:endParaRPr>
          </a:p>
          <a:p>
            <a:pPr marL="297815" indent="-285750">
              <a:lnSpc>
                <a:spcPct val="100000"/>
              </a:lnSpc>
              <a:buFont typeface="Arial" panose="020B0604020202020204" pitchFamily="34" charset="0"/>
              <a:buChar char="•"/>
              <a:tabLst>
                <a:tab pos="185420" algn="l"/>
              </a:tabLst>
            </a:pPr>
            <a:r>
              <a:rPr sz="1600" spc="-5" dirty="0">
                <a:latin typeface="Open Sans"/>
                <a:cs typeface="Cambria"/>
              </a:rPr>
              <a:t>Immigration</a:t>
            </a:r>
            <a:r>
              <a:rPr sz="1600" spc="-55" dirty="0">
                <a:latin typeface="Open Sans"/>
                <a:cs typeface="Cambria"/>
              </a:rPr>
              <a:t> </a:t>
            </a:r>
            <a:r>
              <a:rPr sz="1600" spc="-5" dirty="0">
                <a:latin typeface="Open Sans"/>
                <a:cs typeface="Cambria"/>
              </a:rPr>
              <a:t>official</a:t>
            </a:r>
            <a:endParaRPr sz="1600" dirty="0">
              <a:latin typeface="Open Sans"/>
              <a:cs typeface="Cambria"/>
            </a:endParaRPr>
          </a:p>
          <a:p>
            <a:pPr marL="297815" indent="-285750">
              <a:lnSpc>
                <a:spcPct val="100000"/>
              </a:lnSpc>
              <a:buFont typeface="Arial" panose="020B0604020202020204" pitchFamily="34" charset="0"/>
              <a:buChar char="•"/>
              <a:tabLst>
                <a:tab pos="185420" algn="l"/>
              </a:tabLst>
            </a:pPr>
            <a:r>
              <a:rPr sz="1600" spc="-5" dirty="0">
                <a:latin typeface="Open Sans"/>
                <a:cs typeface="Cambria"/>
              </a:rPr>
              <a:t>Customs</a:t>
            </a:r>
            <a:r>
              <a:rPr sz="1600" spc="-40" dirty="0">
                <a:latin typeface="Open Sans"/>
                <a:cs typeface="Cambria"/>
              </a:rPr>
              <a:t> </a:t>
            </a:r>
            <a:r>
              <a:rPr sz="1600" spc="-5" dirty="0">
                <a:latin typeface="Open Sans"/>
                <a:cs typeface="Cambria"/>
              </a:rPr>
              <a:t>agency</a:t>
            </a:r>
            <a:r>
              <a:rPr sz="1600" spc="-20" dirty="0">
                <a:latin typeface="Open Sans"/>
                <a:cs typeface="Cambria"/>
              </a:rPr>
              <a:t> </a:t>
            </a:r>
            <a:r>
              <a:rPr sz="1600" spc="-5" dirty="0">
                <a:latin typeface="Open Sans"/>
                <a:cs typeface="Cambria"/>
              </a:rPr>
              <a:t>official</a:t>
            </a:r>
            <a:endParaRPr sz="1600" dirty="0">
              <a:latin typeface="Open Sans"/>
              <a:cs typeface="Cambria"/>
            </a:endParaRPr>
          </a:p>
        </p:txBody>
      </p:sp>
      <p:sp>
        <p:nvSpPr>
          <p:cNvPr id="19" name="Rectangle 18">
            <a:extLst>
              <a:ext uri="{FF2B5EF4-FFF2-40B4-BE49-F238E27FC236}">
                <a16:creationId xmlns:a16="http://schemas.microsoft.com/office/drawing/2014/main" id="{1EF6FA6A-3E85-4842-AA28-90B87CC17D23}"/>
              </a:ext>
            </a:extLst>
          </p:cNvPr>
          <p:cNvSpPr/>
          <p:nvPr/>
        </p:nvSpPr>
        <p:spPr>
          <a:xfrm>
            <a:off x="304800" y="1589566"/>
            <a:ext cx="1960010" cy="5334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Open Sans"/>
              </a:rPr>
              <a:t>Corrupt Intent</a:t>
            </a:r>
          </a:p>
        </p:txBody>
      </p:sp>
      <p:sp>
        <p:nvSpPr>
          <p:cNvPr id="20" name="Rectangle 19">
            <a:extLst>
              <a:ext uri="{FF2B5EF4-FFF2-40B4-BE49-F238E27FC236}">
                <a16:creationId xmlns:a16="http://schemas.microsoft.com/office/drawing/2014/main" id="{38E2F8D9-2307-4BF7-854D-E72199BE6843}"/>
              </a:ext>
            </a:extLst>
          </p:cNvPr>
          <p:cNvSpPr/>
          <p:nvPr/>
        </p:nvSpPr>
        <p:spPr>
          <a:xfrm>
            <a:off x="305511" y="3002127"/>
            <a:ext cx="1960010" cy="5334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Open Sans"/>
              </a:rPr>
              <a:t>Government Official</a:t>
            </a:r>
          </a:p>
        </p:txBody>
      </p:sp>
      <p:sp>
        <p:nvSpPr>
          <p:cNvPr id="22" name="TextBox 21">
            <a:extLst>
              <a:ext uri="{FF2B5EF4-FFF2-40B4-BE49-F238E27FC236}">
                <a16:creationId xmlns:a16="http://schemas.microsoft.com/office/drawing/2014/main" id="{180FF010-BF1E-4D18-B1E3-96A8C8080672}"/>
              </a:ext>
            </a:extLst>
          </p:cNvPr>
          <p:cNvSpPr txBox="1"/>
          <p:nvPr/>
        </p:nvSpPr>
        <p:spPr>
          <a:xfrm>
            <a:off x="2341010" y="1524000"/>
            <a:ext cx="6650590" cy="1077218"/>
          </a:xfrm>
          <a:prstGeom prst="rect">
            <a:avLst/>
          </a:prstGeom>
          <a:noFill/>
        </p:spPr>
        <p:txBody>
          <a:bodyPr wrap="square">
            <a:spAutoFit/>
          </a:bodyPr>
          <a:lstStyle/>
          <a:p>
            <a:pPr marL="113030" marR="5080">
              <a:lnSpc>
                <a:spcPct val="100000"/>
              </a:lnSpc>
            </a:pPr>
            <a:r>
              <a:rPr lang="en-US" sz="1600" b="0" spc="-5" dirty="0">
                <a:solidFill>
                  <a:srgbClr val="000000"/>
                </a:solidFill>
                <a:latin typeface="Open Sans"/>
              </a:rPr>
              <a:t>It</a:t>
            </a:r>
            <a:r>
              <a:rPr lang="en-US" sz="1600" b="0" dirty="0">
                <a:solidFill>
                  <a:srgbClr val="000000"/>
                </a:solidFill>
                <a:latin typeface="Open Sans"/>
              </a:rPr>
              <a:t> </a:t>
            </a:r>
            <a:r>
              <a:rPr lang="en-US" sz="1600" b="0" spc="-10" dirty="0">
                <a:solidFill>
                  <a:srgbClr val="000000"/>
                </a:solidFill>
                <a:latin typeface="Open Sans"/>
              </a:rPr>
              <a:t>doesn’t</a:t>
            </a:r>
            <a:r>
              <a:rPr lang="en-US" sz="1600" b="0" dirty="0">
                <a:solidFill>
                  <a:srgbClr val="000000"/>
                </a:solidFill>
                <a:latin typeface="Open Sans"/>
              </a:rPr>
              <a:t> </a:t>
            </a:r>
            <a:r>
              <a:rPr lang="en-US" sz="1600" b="0" spc="-5" dirty="0">
                <a:solidFill>
                  <a:srgbClr val="000000"/>
                </a:solidFill>
                <a:latin typeface="Open Sans"/>
              </a:rPr>
              <a:t>matter</a:t>
            </a:r>
            <a:r>
              <a:rPr lang="en-US" sz="1600" b="0" dirty="0">
                <a:solidFill>
                  <a:srgbClr val="000000"/>
                </a:solidFill>
                <a:latin typeface="Open Sans"/>
              </a:rPr>
              <a:t> if </a:t>
            </a:r>
            <a:r>
              <a:rPr lang="en-US" sz="1600" b="0" spc="-5" dirty="0">
                <a:solidFill>
                  <a:srgbClr val="000000"/>
                </a:solidFill>
                <a:latin typeface="Open Sans"/>
              </a:rPr>
              <a:t>an</a:t>
            </a:r>
            <a:r>
              <a:rPr lang="en-US" sz="1600" b="0" spc="15" dirty="0">
                <a:solidFill>
                  <a:srgbClr val="000000"/>
                </a:solidFill>
                <a:latin typeface="Open Sans"/>
              </a:rPr>
              <a:t> </a:t>
            </a:r>
            <a:r>
              <a:rPr lang="en-US" sz="1600" b="0" spc="-5" dirty="0">
                <a:solidFill>
                  <a:srgbClr val="000000"/>
                </a:solidFill>
                <a:latin typeface="Open Sans"/>
              </a:rPr>
              <a:t>offer</a:t>
            </a:r>
            <a:r>
              <a:rPr lang="en-US" sz="1600" b="0" dirty="0">
                <a:solidFill>
                  <a:srgbClr val="000000"/>
                </a:solidFill>
                <a:latin typeface="Open Sans"/>
              </a:rPr>
              <a:t> </a:t>
            </a:r>
            <a:r>
              <a:rPr lang="en-US" sz="1600" b="0" spc="-5" dirty="0">
                <a:solidFill>
                  <a:srgbClr val="000000"/>
                </a:solidFill>
                <a:latin typeface="Open Sans"/>
              </a:rPr>
              <a:t>made</a:t>
            </a:r>
            <a:r>
              <a:rPr lang="en-US" sz="1600" b="0" spc="5" dirty="0">
                <a:solidFill>
                  <a:srgbClr val="000000"/>
                </a:solidFill>
                <a:latin typeface="Open Sans"/>
              </a:rPr>
              <a:t> </a:t>
            </a:r>
            <a:r>
              <a:rPr lang="en-US" sz="1600" b="0" dirty="0">
                <a:solidFill>
                  <a:srgbClr val="000000"/>
                </a:solidFill>
                <a:latin typeface="Open Sans"/>
              </a:rPr>
              <a:t>is</a:t>
            </a:r>
            <a:r>
              <a:rPr lang="en-US" sz="1600" b="0" spc="-5" dirty="0">
                <a:solidFill>
                  <a:srgbClr val="000000"/>
                </a:solidFill>
                <a:latin typeface="Open Sans"/>
              </a:rPr>
              <a:t> </a:t>
            </a:r>
            <a:r>
              <a:rPr lang="en-US" sz="1600" b="0" dirty="0">
                <a:solidFill>
                  <a:srgbClr val="000000"/>
                </a:solidFill>
                <a:latin typeface="Open Sans"/>
              </a:rPr>
              <a:t>accepted</a:t>
            </a:r>
            <a:r>
              <a:rPr lang="en-US" sz="1600" b="0" spc="-15" dirty="0">
                <a:solidFill>
                  <a:srgbClr val="000000"/>
                </a:solidFill>
                <a:latin typeface="Open Sans"/>
              </a:rPr>
              <a:t> </a:t>
            </a:r>
            <a:r>
              <a:rPr lang="en-US" sz="1600" b="0" dirty="0">
                <a:solidFill>
                  <a:srgbClr val="000000"/>
                </a:solidFill>
                <a:latin typeface="Open Sans"/>
              </a:rPr>
              <a:t>or</a:t>
            </a:r>
            <a:r>
              <a:rPr lang="en-US" sz="1600" b="0" spc="-10" dirty="0">
                <a:solidFill>
                  <a:srgbClr val="000000"/>
                </a:solidFill>
                <a:latin typeface="Open Sans"/>
              </a:rPr>
              <a:t> </a:t>
            </a:r>
            <a:r>
              <a:rPr lang="en-US" sz="1600" b="0" spc="-5" dirty="0">
                <a:solidFill>
                  <a:srgbClr val="000000"/>
                </a:solidFill>
                <a:latin typeface="Open Sans"/>
              </a:rPr>
              <a:t>not;</a:t>
            </a:r>
            <a:r>
              <a:rPr lang="en-US" sz="1600" b="0" spc="10" dirty="0">
                <a:solidFill>
                  <a:srgbClr val="000000"/>
                </a:solidFill>
                <a:latin typeface="Open Sans"/>
              </a:rPr>
              <a:t> </a:t>
            </a:r>
            <a:r>
              <a:rPr lang="en-US" sz="1600" b="0" spc="-5" dirty="0">
                <a:solidFill>
                  <a:srgbClr val="000000"/>
                </a:solidFill>
                <a:latin typeface="Open Sans"/>
              </a:rPr>
              <a:t>simply</a:t>
            </a:r>
            <a:r>
              <a:rPr lang="en-US" sz="1600" b="0" spc="-30" dirty="0">
                <a:solidFill>
                  <a:srgbClr val="000000"/>
                </a:solidFill>
                <a:latin typeface="Open Sans"/>
              </a:rPr>
              <a:t> </a:t>
            </a:r>
            <a:r>
              <a:rPr lang="en-US" sz="1600" b="0" spc="-5" dirty="0">
                <a:solidFill>
                  <a:srgbClr val="000000"/>
                </a:solidFill>
                <a:latin typeface="Open Sans"/>
              </a:rPr>
              <a:t>making</a:t>
            </a:r>
            <a:r>
              <a:rPr lang="en-US" sz="1600" b="0" dirty="0">
                <a:solidFill>
                  <a:srgbClr val="000000"/>
                </a:solidFill>
                <a:latin typeface="Open Sans"/>
              </a:rPr>
              <a:t> </a:t>
            </a:r>
            <a:r>
              <a:rPr lang="en-US" sz="1600" b="0" spc="-5" dirty="0">
                <a:solidFill>
                  <a:srgbClr val="000000"/>
                </a:solidFill>
                <a:latin typeface="Open Sans"/>
              </a:rPr>
              <a:t>an</a:t>
            </a:r>
            <a:r>
              <a:rPr lang="en-US" sz="1600" b="0" spc="20" dirty="0">
                <a:solidFill>
                  <a:srgbClr val="000000"/>
                </a:solidFill>
                <a:latin typeface="Open Sans"/>
              </a:rPr>
              <a:t> </a:t>
            </a:r>
            <a:r>
              <a:rPr lang="en-US" sz="1600" b="0" spc="-5" dirty="0">
                <a:solidFill>
                  <a:srgbClr val="000000"/>
                </a:solidFill>
                <a:latin typeface="Open Sans"/>
              </a:rPr>
              <a:t>offer </a:t>
            </a:r>
            <a:r>
              <a:rPr lang="en-US" sz="1600" b="0" dirty="0">
                <a:solidFill>
                  <a:srgbClr val="000000"/>
                </a:solidFill>
                <a:latin typeface="Open Sans"/>
              </a:rPr>
              <a:t>with</a:t>
            </a:r>
            <a:r>
              <a:rPr lang="en-US" sz="1600" b="0" spc="-15" dirty="0">
                <a:solidFill>
                  <a:srgbClr val="000000"/>
                </a:solidFill>
                <a:latin typeface="Open Sans"/>
              </a:rPr>
              <a:t> </a:t>
            </a:r>
            <a:r>
              <a:rPr lang="en-US" sz="1600" b="0" dirty="0">
                <a:solidFill>
                  <a:srgbClr val="000000"/>
                </a:solidFill>
                <a:latin typeface="Open Sans"/>
              </a:rPr>
              <a:t>the</a:t>
            </a:r>
            <a:r>
              <a:rPr lang="en-US" sz="1600" b="0" spc="10" dirty="0">
                <a:solidFill>
                  <a:srgbClr val="000000"/>
                </a:solidFill>
                <a:latin typeface="Open Sans"/>
              </a:rPr>
              <a:t> </a:t>
            </a:r>
            <a:r>
              <a:rPr lang="en-US" sz="1600" b="0" spc="-5" dirty="0">
                <a:solidFill>
                  <a:srgbClr val="000000"/>
                </a:solidFill>
                <a:latin typeface="Open Sans"/>
              </a:rPr>
              <a:t>intent</a:t>
            </a:r>
            <a:r>
              <a:rPr lang="en-US" sz="1600" b="0" spc="5" dirty="0">
                <a:solidFill>
                  <a:srgbClr val="000000"/>
                </a:solidFill>
                <a:latin typeface="Open Sans"/>
              </a:rPr>
              <a:t> </a:t>
            </a:r>
            <a:r>
              <a:rPr lang="en-US" sz="1600" b="0" spc="-5" dirty="0">
                <a:solidFill>
                  <a:srgbClr val="000000"/>
                </a:solidFill>
                <a:latin typeface="Open Sans"/>
              </a:rPr>
              <a:t>to</a:t>
            </a:r>
            <a:r>
              <a:rPr lang="en-US" sz="1600" b="0" spc="-10" dirty="0">
                <a:solidFill>
                  <a:srgbClr val="000000"/>
                </a:solidFill>
                <a:latin typeface="Open Sans"/>
              </a:rPr>
              <a:t> wrongfully </a:t>
            </a:r>
            <a:r>
              <a:rPr lang="en-US" sz="1600" b="0" spc="-5" dirty="0">
                <a:solidFill>
                  <a:srgbClr val="000000"/>
                </a:solidFill>
                <a:latin typeface="Open Sans"/>
              </a:rPr>
              <a:t>influence </a:t>
            </a:r>
            <a:r>
              <a:rPr lang="en-US" sz="1600" b="0" dirty="0">
                <a:solidFill>
                  <a:srgbClr val="000000"/>
                </a:solidFill>
                <a:latin typeface="Open Sans"/>
              </a:rPr>
              <a:t>a </a:t>
            </a:r>
            <a:r>
              <a:rPr lang="en-US" sz="1600" b="0" spc="-10" dirty="0">
                <a:solidFill>
                  <a:srgbClr val="000000"/>
                </a:solidFill>
                <a:latin typeface="Open Sans"/>
              </a:rPr>
              <a:t>government </a:t>
            </a:r>
            <a:r>
              <a:rPr lang="en-US" sz="1600" b="0" spc="-5" dirty="0">
                <a:solidFill>
                  <a:srgbClr val="000000"/>
                </a:solidFill>
                <a:latin typeface="Open Sans"/>
              </a:rPr>
              <a:t>official </a:t>
            </a:r>
            <a:r>
              <a:rPr lang="en-US" sz="1600" b="0" dirty="0">
                <a:solidFill>
                  <a:srgbClr val="000000"/>
                </a:solidFill>
                <a:latin typeface="Open Sans"/>
              </a:rPr>
              <a:t>would </a:t>
            </a:r>
            <a:r>
              <a:rPr lang="en-US" sz="1600" b="0" spc="-5" dirty="0">
                <a:solidFill>
                  <a:srgbClr val="000000"/>
                </a:solidFill>
                <a:latin typeface="Open Sans"/>
              </a:rPr>
              <a:t>be </a:t>
            </a:r>
            <a:r>
              <a:rPr lang="en-US" sz="1600" b="0" dirty="0">
                <a:solidFill>
                  <a:srgbClr val="000000"/>
                </a:solidFill>
                <a:latin typeface="Open Sans"/>
              </a:rPr>
              <a:t>a violation of the </a:t>
            </a:r>
            <a:r>
              <a:rPr lang="en-US" sz="1600" b="0" spc="-35" dirty="0">
                <a:solidFill>
                  <a:srgbClr val="000000"/>
                </a:solidFill>
                <a:latin typeface="Open Sans"/>
              </a:rPr>
              <a:t>law.</a:t>
            </a:r>
            <a:r>
              <a:rPr lang="en-US" sz="1600" b="0" spc="-30" dirty="0">
                <a:solidFill>
                  <a:srgbClr val="000000"/>
                </a:solidFill>
                <a:latin typeface="Open Sans"/>
              </a:rPr>
              <a:t> </a:t>
            </a:r>
            <a:r>
              <a:rPr lang="en-US" sz="1600" b="0" dirty="0">
                <a:solidFill>
                  <a:srgbClr val="000000"/>
                </a:solidFill>
                <a:latin typeface="Open Sans"/>
              </a:rPr>
              <a:t>Being </a:t>
            </a:r>
            <a:r>
              <a:rPr lang="en-US" sz="1600" b="0" spc="-5" dirty="0">
                <a:solidFill>
                  <a:srgbClr val="000000"/>
                </a:solidFill>
                <a:latin typeface="Open Sans"/>
              </a:rPr>
              <a:t>instructed </a:t>
            </a:r>
            <a:r>
              <a:rPr lang="en-US" sz="1600" b="0" spc="-15" dirty="0">
                <a:solidFill>
                  <a:srgbClr val="000000"/>
                </a:solidFill>
                <a:latin typeface="Open Sans"/>
              </a:rPr>
              <a:t>by </a:t>
            </a:r>
            <a:r>
              <a:rPr lang="en-US" sz="1600" b="0" spc="-5" dirty="0">
                <a:solidFill>
                  <a:srgbClr val="000000"/>
                </a:solidFill>
                <a:latin typeface="Open Sans"/>
              </a:rPr>
              <a:t>someone </a:t>
            </a:r>
            <a:r>
              <a:rPr lang="en-US" sz="1600" b="0" dirty="0">
                <a:solidFill>
                  <a:srgbClr val="000000"/>
                </a:solidFill>
                <a:latin typeface="Open Sans"/>
              </a:rPr>
              <a:t>else </a:t>
            </a:r>
            <a:r>
              <a:rPr lang="en-US" sz="1600" b="0" spc="-5" dirty="0">
                <a:solidFill>
                  <a:srgbClr val="000000"/>
                </a:solidFill>
                <a:latin typeface="Open Sans"/>
              </a:rPr>
              <a:t>to </a:t>
            </a:r>
            <a:r>
              <a:rPr lang="en-US" sz="1600" b="0" spc="-10" dirty="0">
                <a:solidFill>
                  <a:srgbClr val="000000"/>
                </a:solidFill>
                <a:latin typeface="Open Sans"/>
              </a:rPr>
              <a:t>make </a:t>
            </a:r>
            <a:r>
              <a:rPr lang="en-US" sz="1600" b="0" spc="-295" dirty="0">
                <a:solidFill>
                  <a:srgbClr val="000000"/>
                </a:solidFill>
                <a:latin typeface="Open Sans"/>
              </a:rPr>
              <a:t> </a:t>
            </a:r>
            <a:r>
              <a:rPr lang="en-US" sz="1600" b="0" spc="-5" dirty="0">
                <a:solidFill>
                  <a:srgbClr val="000000"/>
                </a:solidFill>
                <a:latin typeface="Open Sans"/>
              </a:rPr>
              <a:t>an</a:t>
            </a:r>
            <a:r>
              <a:rPr lang="en-US" sz="1600" b="0" spc="10" dirty="0">
                <a:solidFill>
                  <a:srgbClr val="000000"/>
                </a:solidFill>
                <a:latin typeface="Open Sans"/>
              </a:rPr>
              <a:t> </a:t>
            </a:r>
            <a:r>
              <a:rPr lang="en-US" sz="1600" b="0" spc="-5" dirty="0">
                <a:solidFill>
                  <a:srgbClr val="000000"/>
                </a:solidFill>
                <a:latin typeface="Open Sans"/>
              </a:rPr>
              <a:t>offer</a:t>
            </a:r>
            <a:r>
              <a:rPr lang="en-US" sz="1600" b="0" spc="-10" dirty="0">
                <a:solidFill>
                  <a:srgbClr val="000000"/>
                </a:solidFill>
                <a:latin typeface="Open Sans"/>
              </a:rPr>
              <a:t> </a:t>
            </a:r>
            <a:r>
              <a:rPr lang="en-US" sz="1600" b="0" dirty="0">
                <a:solidFill>
                  <a:srgbClr val="000000"/>
                </a:solidFill>
                <a:latin typeface="Open Sans"/>
              </a:rPr>
              <a:t>does</a:t>
            </a:r>
            <a:r>
              <a:rPr lang="en-US" sz="1600" b="0" spc="-10" dirty="0">
                <a:solidFill>
                  <a:srgbClr val="000000"/>
                </a:solidFill>
                <a:latin typeface="Open Sans"/>
              </a:rPr>
              <a:t> </a:t>
            </a:r>
            <a:r>
              <a:rPr lang="en-US" sz="1600" b="0" spc="-5" dirty="0">
                <a:solidFill>
                  <a:srgbClr val="000000"/>
                </a:solidFill>
                <a:latin typeface="Open Sans"/>
              </a:rPr>
              <a:t>not</a:t>
            </a:r>
            <a:r>
              <a:rPr lang="en-US" sz="1600" b="0" dirty="0">
                <a:solidFill>
                  <a:srgbClr val="000000"/>
                </a:solidFill>
                <a:latin typeface="Open Sans"/>
              </a:rPr>
              <a:t> </a:t>
            </a:r>
            <a:r>
              <a:rPr lang="en-US" sz="1600" b="0" spc="-10" dirty="0">
                <a:solidFill>
                  <a:srgbClr val="000000"/>
                </a:solidFill>
                <a:latin typeface="Open Sans"/>
              </a:rPr>
              <a:t>relieve you</a:t>
            </a:r>
            <a:r>
              <a:rPr lang="en-US" sz="1600" b="0" spc="-20" dirty="0">
                <a:solidFill>
                  <a:srgbClr val="000000"/>
                </a:solidFill>
                <a:latin typeface="Open Sans"/>
              </a:rPr>
              <a:t> </a:t>
            </a:r>
            <a:r>
              <a:rPr lang="en-US" sz="1600" b="0" dirty="0">
                <a:solidFill>
                  <a:srgbClr val="000000"/>
                </a:solidFill>
                <a:latin typeface="Open Sans"/>
              </a:rPr>
              <a:t>of</a:t>
            </a:r>
            <a:r>
              <a:rPr lang="en-US" sz="1600" b="0" spc="-10" dirty="0">
                <a:solidFill>
                  <a:srgbClr val="000000"/>
                </a:solidFill>
                <a:latin typeface="Open Sans"/>
              </a:rPr>
              <a:t> </a:t>
            </a:r>
            <a:r>
              <a:rPr lang="en-US" sz="1600" b="0" spc="-5" dirty="0">
                <a:solidFill>
                  <a:srgbClr val="000000"/>
                </a:solidFill>
                <a:latin typeface="Open Sans"/>
              </a:rPr>
              <a:t>your</a:t>
            </a:r>
            <a:r>
              <a:rPr lang="en-US" sz="1600" b="0" spc="-25" dirty="0">
                <a:solidFill>
                  <a:srgbClr val="000000"/>
                </a:solidFill>
                <a:latin typeface="Open Sans"/>
              </a:rPr>
              <a:t> </a:t>
            </a:r>
            <a:r>
              <a:rPr lang="en-US" sz="1600" b="0" spc="-15" dirty="0">
                <a:solidFill>
                  <a:srgbClr val="000000"/>
                </a:solidFill>
                <a:latin typeface="Open Sans"/>
              </a:rPr>
              <a:t>responsibility.</a:t>
            </a:r>
            <a:endParaRPr lang="en-US" sz="1600" dirty="0">
              <a:latin typeface="Open Sans"/>
            </a:endParaRPr>
          </a:p>
        </p:txBody>
      </p:sp>
    </p:spTree>
    <p:extLst>
      <p:ext uri="{BB962C8B-B14F-4D97-AF65-F5344CB8AC3E}">
        <p14:creationId xmlns:p14="http://schemas.microsoft.com/office/powerpoint/2010/main" val="2045980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6813" y="145420"/>
            <a:ext cx="5739130" cy="689932"/>
          </a:xfrm>
          <a:prstGeom prst="rect">
            <a:avLst/>
          </a:prstGeom>
        </p:spPr>
        <p:txBody>
          <a:bodyPr vert="horz" wrap="square" lIns="0" tIns="12700" rIns="0" bIns="0" rtlCol="0">
            <a:spAutoFit/>
          </a:bodyPr>
          <a:lstStyle/>
          <a:p>
            <a:pPr marL="12700">
              <a:lnSpc>
                <a:spcPct val="100000"/>
              </a:lnSpc>
              <a:spcBef>
                <a:spcPts val="100"/>
              </a:spcBef>
            </a:pPr>
            <a:r>
              <a:rPr b="0" spc="-5" dirty="0">
                <a:solidFill>
                  <a:srgbClr val="C00000"/>
                </a:solidFill>
                <a:latin typeface="Open Sans"/>
              </a:rPr>
              <a:t>The</a:t>
            </a:r>
            <a:r>
              <a:rPr b="0" spc="-15" dirty="0">
                <a:solidFill>
                  <a:srgbClr val="C00000"/>
                </a:solidFill>
                <a:latin typeface="Open Sans"/>
              </a:rPr>
              <a:t> </a:t>
            </a:r>
            <a:r>
              <a:rPr b="0" spc="-25" dirty="0">
                <a:solidFill>
                  <a:srgbClr val="C00000"/>
                </a:solidFill>
                <a:latin typeface="Open Sans"/>
              </a:rPr>
              <a:t>Foreign</a:t>
            </a:r>
            <a:r>
              <a:rPr b="0" spc="-5" dirty="0">
                <a:solidFill>
                  <a:srgbClr val="C00000"/>
                </a:solidFill>
                <a:latin typeface="Open Sans"/>
              </a:rPr>
              <a:t> </a:t>
            </a:r>
            <a:r>
              <a:rPr b="0" spc="-10" dirty="0">
                <a:solidFill>
                  <a:srgbClr val="C00000"/>
                </a:solidFill>
                <a:latin typeface="Open Sans"/>
              </a:rPr>
              <a:t>Corrupt</a:t>
            </a:r>
            <a:r>
              <a:rPr b="0" spc="5" dirty="0">
                <a:solidFill>
                  <a:srgbClr val="C00000"/>
                </a:solidFill>
                <a:latin typeface="Open Sans"/>
              </a:rPr>
              <a:t> </a:t>
            </a:r>
            <a:r>
              <a:rPr b="0" spc="-10" dirty="0">
                <a:solidFill>
                  <a:srgbClr val="C00000"/>
                </a:solidFill>
                <a:latin typeface="Open Sans"/>
              </a:rPr>
              <a:t>Practices</a:t>
            </a:r>
            <a:r>
              <a:rPr b="0" spc="-15" dirty="0">
                <a:solidFill>
                  <a:srgbClr val="C00000"/>
                </a:solidFill>
                <a:latin typeface="Open Sans"/>
              </a:rPr>
              <a:t> Act</a:t>
            </a:r>
            <a:br>
              <a:rPr lang="en-US" b="0" spc="-45" dirty="0">
                <a:solidFill>
                  <a:srgbClr val="C00000"/>
                </a:solidFill>
                <a:latin typeface="Open Sans"/>
              </a:rPr>
            </a:br>
            <a:r>
              <a:rPr lang="en-US" sz="2000" b="0" i="1" spc="-45" dirty="0">
                <a:solidFill>
                  <a:srgbClr val="C00000"/>
                </a:solidFill>
                <a:latin typeface="Open Sans"/>
              </a:rPr>
              <a:t>Understanding the Law</a:t>
            </a:r>
            <a:endParaRPr b="0" spc="-45" dirty="0">
              <a:solidFill>
                <a:srgbClr val="C00000"/>
              </a:solidFill>
              <a:latin typeface="Open Sans"/>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650"/>
              </a:lnSpc>
            </a:pPr>
            <a:r>
              <a:rPr dirty="0"/>
              <a:t>C</a:t>
            </a:r>
            <a:r>
              <a:rPr spc="95" dirty="0"/>
              <a:t> </a:t>
            </a:r>
            <a:r>
              <a:rPr dirty="0"/>
              <a:t>O</a:t>
            </a:r>
            <a:r>
              <a:rPr spc="100" dirty="0"/>
              <a:t> </a:t>
            </a:r>
            <a:r>
              <a:rPr dirty="0"/>
              <a:t>R</a:t>
            </a:r>
            <a:r>
              <a:rPr spc="95" dirty="0"/>
              <a:t> </a:t>
            </a:r>
            <a:r>
              <a:rPr dirty="0"/>
              <a:t>P</a:t>
            </a:r>
            <a:r>
              <a:rPr spc="100" dirty="0"/>
              <a:t> </a:t>
            </a:r>
            <a:r>
              <a:rPr dirty="0"/>
              <a:t>O</a:t>
            </a:r>
            <a:r>
              <a:rPr spc="100" dirty="0"/>
              <a:t> </a:t>
            </a:r>
            <a:r>
              <a:rPr dirty="0"/>
              <a:t>R</a:t>
            </a:r>
            <a:r>
              <a:rPr spc="95" dirty="0"/>
              <a:t> </a:t>
            </a:r>
            <a:r>
              <a:rPr dirty="0"/>
              <a:t>A T</a:t>
            </a:r>
            <a:r>
              <a:rPr spc="95" dirty="0"/>
              <a:t> </a:t>
            </a:r>
            <a:r>
              <a:rPr dirty="0"/>
              <a:t>E</a:t>
            </a:r>
          </a:p>
        </p:txBody>
      </p:sp>
      <p:sp>
        <p:nvSpPr>
          <p:cNvPr id="8" name="object 8"/>
          <p:cNvSpPr txBox="1"/>
          <p:nvPr/>
        </p:nvSpPr>
        <p:spPr>
          <a:xfrm>
            <a:off x="529844" y="6493684"/>
            <a:ext cx="1258570" cy="167640"/>
          </a:xfrm>
          <a:prstGeom prst="rect">
            <a:avLst/>
          </a:prstGeom>
        </p:spPr>
        <p:txBody>
          <a:bodyPr vert="horz" wrap="square" lIns="0" tIns="0" rIns="0" bIns="0" rtlCol="0">
            <a:spAutoFit/>
          </a:bodyPr>
          <a:lstStyle/>
          <a:p>
            <a:pPr marL="12700">
              <a:lnSpc>
                <a:spcPct val="100000"/>
              </a:lnSpc>
            </a:pPr>
            <a:r>
              <a:rPr sz="1000" dirty="0">
                <a:solidFill>
                  <a:srgbClr val="7E7E7E"/>
                </a:solidFill>
                <a:latin typeface="Arial"/>
                <a:cs typeface="Arial"/>
              </a:rPr>
              <a:t>MTS</a:t>
            </a:r>
            <a:r>
              <a:rPr sz="1000" spc="-55" dirty="0">
                <a:solidFill>
                  <a:srgbClr val="7E7E7E"/>
                </a:solidFill>
                <a:latin typeface="Arial"/>
                <a:cs typeface="Arial"/>
              </a:rPr>
              <a:t> </a:t>
            </a:r>
            <a:r>
              <a:rPr sz="1000" spc="-5" dirty="0">
                <a:solidFill>
                  <a:srgbClr val="7E7E7E"/>
                </a:solidFill>
                <a:latin typeface="Arial"/>
                <a:cs typeface="Arial"/>
              </a:rPr>
              <a:t>CONFIDENTIAL</a:t>
            </a:r>
            <a:endParaRPr sz="1000">
              <a:latin typeface="Arial"/>
              <a:cs typeface="Arial"/>
            </a:endParaRPr>
          </a:p>
        </p:txBody>
      </p:sp>
      <p:sp>
        <p:nvSpPr>
          <p:cNvPr id="10" name="Rectangle 9">
            <a:extLst>
              <a:ext uri="{FF2B5EF4-FFF2-40B4-BE49-F238E27FC236}">
                <a16:creationId xmlns:a16="http://schemas.microsoft.com/office/drawing/2014/main" id="{A1E818E5-39B1-4739-9C7A-FA17E6725DE2}"/>
              </a:ext>
            </a:extLst>
          </p:cNvPr>
          <p:cNvSpPr/>
          <p:nvPr/>
        </p:nvSpPr>
        <p:spPr>
          <a:xfrm>
            <a:off x="443013" y="1750873"/>
            <a:ext cx="1960010" cy="5334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Open Sans"/>
              </a:rPr>
              <a:t>Undue Business Advantage</a:t>
            </a:r>
          </a:p>
        </p:txBody>
      </p:sp>
      <p:sp>
        <p:nvSpPr>
          <p:cNvPr id="12" name="TextBox 11">
            <a:extLst>
              <a:ext uri="{FF2B5EF4-FFF2-40B4-BE49-F238E27FC236}">
                <a16:creationId xmlns:a16="http://schemas.microsoft.com/office/drawing/2014/main" id="{2DB0BD45-EC91-43B1-A952-84EE7C921696}"/>
              </a:ext>
            </a:extLst>
          </p:cNvPr>
          <p:cNvSpPr txBox="1"/>
          <p:nvPr/>
        </p:nvSpPr>
        <p:spPr>
          <a:xfrm>
            <a:off x="2743200" y="1674673"/>
            <a:ext cx="5794624" cy="3508653"/>
          </a:xfrm>
          <a:prstGeom prst="rect">
            <a:avLst/>
          </a:prstGeom>
          <a:noFill/>
        </p:spPr>
        <p:txBody>
          <a:bodyPr wrap="square">
            <a:spAutoFit/>
          </a:bodyPr>
          <a:lstStyle/>
          <a:p>
            <a:pPr marL="74295">
              <a:lnSpc>
                <a:spcPct val="100000"/>
              </a:lnSpc>
              <a:spcBef>
                <a:spcPts val="300"/>
              </a:spcBef>
              <a:spcAft>
                <a:spcPts val="300"/>
              </a:spcAft>
            </a:pPr>
            <a:r>
              <a:rPr lang="en-US" sz="1600" spc="-35" dirty="0">
                <a:latin typeface="Open Sans"/>
                <a:cs typeface="Cambria"/>
              </a:rPr>
              <a:t>We,</a:t>
            </a:r>
            <a:r>
              <a:rPr lang="en-US" sz="1600" spc="-5" dirty="0">
                <a:latin typeface="Open Sans"/>
                <a:cs typeface="Cambria"/>
              </a:rPr>
              <a:t> as</a:t>
            </a:r>
            <a:r>
              <a:rPr lang="en-US" sz="1600" spc="5" dirty="0">
                <a:latin typeface="Open Sans"/>
                <a:cs typeface="Cambria"/>
              </a:rPr>
              <a:t> </a:t>
            </a:r>
            <a:r>
              <a:rPr lang="en-US" sz="1600" spc="-5" dirty="0">
                <a:latin typeface="Open Sans"/>
                <a:cs typeface="Cambria"/>
              </a:rPr>
              <a:t>MTS</a:t>
            </a:r>
            <a:r>
              <a:rPr lang="en-US" sz="1600" spc="15" dirty="0">
                <a:latin typeface="Open Sans"/>
                <a:cs typeface="Cambria"/>
              </a:rPr>
              <a:t> </a:t>
            </a:r>
            <a:r>
              <a:rPr lang="en-US" sz="1600" spc="-10" dirty="0">
                <a:latin typeface="Open Sans"/>
                <a:cs typeface="Cambria"/>
              </a:rPr>
              <a:t>employees,</a:t>
            </a:r>
            <a:r>
              <a:rPr lang="en-US" sz="1600" dirty="0">
                <a:latin typeface="Open Sans"/>
                <a:cs typeface="Cambria"/>
              </a:rPr>
              <a:t> </a:t>
            </a:r>
            <a:r>
              <a:rPr lang="en-US" sz="1600" spc="-5" dirty="0">
                <a:latin typeface="Open Sans"/>
                <a:cs typeface="Cambria"/>
              </a:rPr>
              <a:t>cannot</a:t>
            </a:r>
            <a:r>
              <a:rPr lang="en-US" sz="1600" dirty="0">
                <a:latin typeface="Open Sans"/>
                <a:cs typeface="Cambria"/>
              </a:rPr>
              <a:t> </a:t>
            </a:r>
            <a:r>
              <a:rPr lang="en-US" sz="1600" spc="-5" dirty="0">
                <a:latin typeface="Open Sans"/>
                <a:cs typeface="Cambria"/>
              </a:rPr>
              <a:t>act</a:t>
            </a:r>
            <a:r>
              <a:rPr lang="en-US" sz="1600" dirty="0">
                <a:latin typeface="Open Sans"/>
                <a:cs typeface="Cambria"/>
              </a:rPr>
              <a:t> </a:t>
            </a:r>
            <a:r>
              <a:rPr lang="en-US" sz="1600" spc="-5" dirty="0">
                <a:latin typeface="Open Sans"/>
                <a:cs typeface="Cambria"/>
              </a:rPr>
              <a:t>in</a:t>
            </a:r>
            <a:r>
              <a:rPr lang="en-US" sz="1600" spc="10" dirty="0">
                <a:latin typeface="Open Sans"/>
                <a:cs typeface="Cambria"/>
              </a:rPr>
              <a:t> </a:t>
            </a:r>
            <a:r>
              <a:rPr lang="en-US" sz="1600" spc="-10" dirty="0">
                <a:latin typeface="Open Sans"/>
                <a:cs typeface="Cambria"/>
              </a:rPr>
              <a:t>the</a:t>
            </a:r>
            <a:r>
              <a:rPr lang="en-US" sz="1600" spc="5" dirty="0">
                <a:latin typeface="Open Sans"/>
                <a:cs typeface="Cambria"/>
              </a:rPr>
              <a:t> </a:t>
            </a:r>
            <a:r>
              <a:rPr lang="en-US" sz="1600" spc="-25" dirty="0">
                <a:latin typeface="Open Sans"/>
                <a:cs typeface="Cambria"/>
              </a:rPr>
              <a:t>ways</a:t>
            </a:r>
            <a:r>
              <a:rPr lang="en-US" sz="1600" spc="25" dirty="0">
                <a:latin typeface="Open Sans"/>
                <a:cs typeface="Cambria"/>
              </a:rPr>
              <a:t> </a:t>
            </a:r>
            <a:r>
              <a:rPr lang="en-US" sz="1600" spc="-10" dirty="0">
                <a:latin typeface="Open Sans"/>
                <a:cs typeface="Cambria"/>
              </a:rPr>
              <a:t>listed</a:t>
            </a:r>
            <a:r>
              <a:rPr lang="en-US" sz="1600" spc="5" dirty="0">
                <a:latin typeface="Open Sans"/>
                <a:cs typeface="Cambria"/>
              </a:rPr>
              <a:t> </a:t>
            </a:r>
            <a:r>
              <a:rPr lang="en-US" sz="1600" spc="-10" dirty="0">
                <a:latin typeface="Open Sans"/>
                <a:cs typeface="Cambria"/>
              </a:rPr>
              <a:t>below</a:t>
            </a:r>
            <a:r>
              <a:rPr lang="en-US" sz="1600" spc="10" dirty="0">
                <a:latin typeface="Open Sans"/>
                <a:cs typeface="Cambria"/>
              </a:rPr>
              <a:t> </a:t>
            </a:r>
            <a:r>
              <a:rPr lang="en-US" sz="1600" spc="-5" dirty="0">
                <a:latin typeface="Open Sans"/>
                <a:cs typeface="Cambria"/>
              </a:rPr>
              <a:t>in </a:t>
            </a:r>
            <a:r>
              <a:rPr lang="en-US" sz="1600" spc="-15" dirty="0">
                <a:latin typeface="Open Sans"/>
                <a:cs typeface="Cambria"/>
              </a:rPr>
              <a:t>exchange</a:t>
            </a:r>
            <a:r>
              <a:rPr lang="en-US" sz="1600" spc="15" dirty="0">
                <a:latin typeface="Open Sans"/>
                <a:cs typeface="Cambria"/>
              </a:rPr>
              <a:t> </a:t>
            </a:r>
            <a:r>
              <a:rPr lang="en-US" sz="1600" spc="-15" dirty="0">
                <a:latin typeface="Open Sans"/>
                <a:cs typeface="Cambria"/>
              </a:rPr>
              <a:t>for</a:t>
            </a:r>
            <a:r>
              <a:rPr lang="en-US" sz="1600" spc="10" dirty="0">
                <a:latin typeface="Open Sans"/>
                <a:cs typeface="Cambria"/>
              </a:rPr>
              <a:t> </a:t>
            </a:r>
            <a:r>
              <a:rPr lang="en-US" sz="1600" spc="-10" dirty="0">
                <a:latin typeface="Open Sans"/>
                <a:cs typeface="Cambria"/>
              </a:rPr>
              <a:t>payment</a:t>
            </a:r>
            <a:r>
              <a:rPr lang="en-US" sz="1600" spc="20" dirty="0">
                <a:latin typeface="Open Sans"/>
                <a:cs typeface="Cambria"/>
              </a:rPr>
              <a:t> </a:t>
            </a:r>
            <a:r>
              <a:rPr lang="en-US" sz="1600" spc="-5" dirty="0">
                <a:latin typeface="Open Sans"/>
                <a:cs typeface="Cambria"/>
              </a:rPr>
              <a:t>or</a:t>
            </a:r>
            <a:r>
              <a:rPr lang="en-US" sz="1600" dirty="0">
                <a:latin typeface="Open Sans"/>
                <a:cs typeface="Cambria"/>
              </a:rPr>
              <a:t> </a:t>
            </a:r>
            <a:r>
              <a:rPr lang="en-US" sz="1600" spc="-10" dirty="0">
                <a:latin typeface="Open Sans"/>
                <a:cs typeface="Cambria"/>
              </a:rPr>
              <a:t>anything</a:t>
            </a:r>
            <a:r>
              <a:rPr lang="en-US" sz="1600" spc="35" dirty="0">
                <a:latin typeface="Open Sans"/>
                <a:cs typeface="Cambria"/>
              </a:rPr>
              <a:t> </a:t>
            </a:r>
            <a:r>
              <a:rPr lang="en-US" sz="1600" spc="-5" dirty="0">
                <a:latin typeface="Open Sans"/>
                <a:cs typeface="Cambria"/>
              </a:rPr>
              <a:t>of</a:t>
            </a:r>
            <a:r>
              <a:rPr lang="en-US" sz="1600" dirty="0">
                <a:latin typeface="Open Sans"/>
                <a:cs typeface="Cambria"/>
              </a:rPr>
              <a:t> </a:t>
            </a:r>
            <a:r>
              <a:rPr lang="en-US" sz="1600" spc="-15" dirty="0">
                <a:latin typeface="Open Sans"/>
                <a:cs typeface="Cambria"/>
              </a:rPr>
              <a:t>value, such as obtaining or retaining business and having an undue advantage.</a:t>
            </a:r>
            <a:r>
              <a:rPr lang="en-US" sz="1600" spc="50" dirty="0">
                <a:latin typeface="Open Sans"/>
                <a:cs typeface="Cambria"/>
              </a:rPr>
              <a:t> </a:t>
            </a:r>
            <a:r>
              <a:rPr lang="en-US" sz="1600" spc="-5" dirty="0">
                <a:latin typeface="Open Sans"/>
                <a:cs typeface="Cambria"/>
              </a:rPr>
              <a:t>These</a:t>
            </a:r>
            <a:r>
              <a:rPr lang="en-US" sz="1600" spc="15" dirty="0">
                <a:latin typeface="Open Sans"/>
                <a:cs typeface="Cambria"/>
              </a:rPr>
              <a:t> </a:t>
            </a:r>
            <a:r>
              <a:rPr lang="en-US" sz="1600" spc="-15" dirty="0">
                <a:latin typeface="Open Sans"/>
                <a:cs typeface="Cambria"/>
              </a:rPr>
              <a:t>are</a:t>
            </a:r>
            <a:r>
              <a:rPr lang="en-US" sz="1600" spc="10" dirty="0">
                <a:latin typeface="Open Sans"/>
                <a:cs typeface="Cambria"/>
              </a:rPr>
              <a:t> </a:t>
            </a:r>
            <a:r>
              <a:rPr lang="en-US" sz="1600" spc="-15" dirty="0">
                <a:latin typeface="Open Sans"/>
                <a:cs typeface="Cambria"/>
              </a:rPr>
              <a:t>examples</a:t>
            </a:r>
            <a:r>
              <a:rPr lang="en-US" sz="1600" spc="25" dirty="0">
                <a:latin typeface="Open Sans"/>
                <a:cs typeface="Cambria"/>
              </a:rPr>
              <a:t> </a:t>
            </a:r>
            <a:r>
              <a:rPr lang="en-US" sz="1600" spc="-5" dirty="0">
                <a:latin typeface="Open Sans"/>
                <a:cs typeface="Cambria"/>
              </a:rPr>
              <a:t>of</a:t>
            </a:r>
            <a:r>
              <a:rPr lang="en-US" sz="1600" dirty="0">
                <a:latin typeface="Open Sans"/>
                <a:cs typeface="Cambria"/>
              </a:rPr>
              <a:t> </a:t>
            </a:r>
            <a:r>
              <a:rPr lang="en-US" sz="1600" spc="-10" dirty="0">
                <a:latin typeface="Open Sans"/>
                <a:cs typeface="Cambria"/>
              </a:rPr>
              <a:t>improper</a:t>
            </a:r>
            <a:r>
              <a:rPr lang="en-US" sz="1600" spc="10" dirty="0">
                <a:latin typeface="Open Sans"/>
                <a:cs typeface="Cambria"/>
              </a:rPr>
              <a:t> </a:t>
            </a:r>
            <a:r>
              <a:rPr lang="en-US" sz="1600" spc="-5" dirty="0">
                <a:latin typeface="Open Sans"/>
                <a:cs typeface="Cambria"/>
              </a:rPr>
              <a:t>actions</a:t>
            </a:r>
            <a:r>
              <a:rPr lang="en-US" sz="1600" spc="10" dirty="0">
                <a:latin typeface="Open Sans"/>
                <a:cs typeface="Cambria"/>
              </a:rPr>
              <a:t> </a:t>
            </a:r>
            <a:r>
              <a:rPr lang="en-US" sz="1600" spc="-10" dirty="0">
                <a:latin typeface="Open Sans"/>
                <a:cs typeface="Cambria"/>
              </a:rPr>
              <a:t>under</a:t>
            </a:r>
            <a:r>
              <a:rPr lang="en-US" sz="1600" spc="10" dirty="0">
                <a:latin typeface="Open Sans"/>
                <a:cs typeface="Cambria"/>
              </a:rPr>
              <a:t> </a:t>
            </a:r>
            <a:r>
              <a:rPr lang="en-US" sz="1600" spc="-5" dirty="0">
                <a:latin typeface="Open Sans"/>
                <a:cs typeface="Cambria"/>
              </a:rPr>
              <a:t>anti-bribery</a:t>
            </a:r>
            <a:r>
              <a:rPr lang="en-US" sz="1600" spc="40" dirty="0">
                <a:latin typeface="Open Sans"/>
                <a:cs typeface="Cambria"/>
              </a:rPr>
              <a:t> </a:t>
            </a:r>
            <a:r>
              <a:rPr lang="en-US" sz="1600" spc="-15" dirty="0">
                <a:latin typeface="Open Sans"/>
                <a:cs typeface="Cambria"/>
              </a:rPr>
              <a:t>law because </a:t>
            </a:r>
            <a:endParaRPr lang="en-US" sz="1600" dirty="0">
              <a:latin typeface="Open Sans"/>
              <a:cs typeface="Cambria"/>
            </a:endParaRPr>
          </a:p>
          <a:p>
            <a:pPr>
              <a:lnSpc>
                <a:spcPct val="100000"/>
              </a:lnSpc>
              <a:spcBef>
                <a:spcPts val="300"/>
              </a:spcBef>
              <a:spcAft>
                <a:spcPts val="300"/>
              </a:spcAft>
            </a:pPr>
            <a:endParaRPr lang="en-US" sz="1600" dirty="0">
              <a:latin typeface="Open Sans"/>
              <a:cs typeface="Cambria"/>
            </a:endParaRPr>
          </a:p>
          <a:p>
            <a:pPr marL="359410" indent="-285750">
              <a:lnSpc>
                <a:spcPct val="100000"/>
              </a:lnSpc>
              <a:spcBef>
                <a:spcPts val="300"/>
              </a:spcBef>
              <a:spcAft>
                <a:spcPts val="300"/>
              </a:spcAft>
              <a:buFont typeface="Arial" panose="020B0604020202020204" pitchFamily="34" charset="0"/>
              <a:buChar char="•"/>
              <a:tabLst>
                <a:tab pos="361950" algn="l"/>
              </a:tabLst>
            </a:pPr>
            <a:r>
              <a:rPr lang="en-US" sz="1600" spc="-5" dirty="0">
                <a:latin typeface="Open Sans"/>
                <a:cs typeface="Cambria"/>
              </a:rPr>
              <a:t>Side-stepping</a:t>
            </a:r>
            <a:r>
              <a:rPr lang="en-US" sz="1600" spc="5" dirty="0">
                <a:latin typeface="Open Sans"/>
                <a:cs typeface="Cambria"/>
              </a:rPr>
              <a:t> </a:t>
            </a:r>
            <a:r>
              <a:rPr lang="en-US" sz="1600" spc="-10" dirty="0">
                <a:latin typeface="Open Sans"/>
                <a:cs typeface="Cambria"/>
              </a:rPr>
              <a:t>export</a:t>
            </a:r>
            <a:r>
              <a:rPr lang="en-US" sz="1600" dirty="0">
                <a:latin typeface="Open Sans"/>
                <a:cs typeface="Cambria"/>
              </a:rPr>
              <a:t> </a:t>
            </a:r>
            <a:r>
              <a:rPr lang="en-US" sz="1600" spc="-5" dirty="0">
                <a:latin typeface="Open Sans"/>
                <a:cs typeface="Cambria"/>
              </a:rPr>
              <a:t>or</a:t>
            </a:r>
            <a:r>
              <a:rPr lang="en-US" sz="1600" spc="-10" dirty="0">
                <a:latin typeface="Open Sans"/>
                <a:cs typeface="Cambria"/>
              </a:rPr>
              <a:t> </a:t>
            </a:r>
            <a:r>
              <a:rPr lang="en-US" sz="1600" spc="-5" dirty="0">
                <a:latin typeface="Open Sans"/>
                <a:cs typeface="Cambria"/>
              </a:rPr>
              <a:t>import</a:t>
            </a:r>
            <a:r>
              <a:rPr lang="en-US" sz="1600" dirty="0">
                <a:latin typeface="Open Sans"/>
                <a:cs typeface="Cambria"/>
              </a:rPr>
              <a:t> </a:t>
            </a:r>
            <a:r>
              <a:rPr lang="en-US" sz="1600" spc="-10" dirty="0">
                <a:latin typeface="Open Sans"/>
                <a:cs typeface="Cambria"/>
              </a:rPr>
              <a:t>rules</a:t>
            </a:r>
            <a:r>
              <a:rPr lang="en-US" sz="1600" spc="5" dirty="0">
                <a:latin typeface="Open Sans"/>
                <a:cs typeface="Cambria"/>
              </a:rPr>
              <a:t> </a:t>
            </a:r>
            <a:r>
              <a:rPr lang="en-US" sz="1600" spc="-5" dirty="0">
                <a:latin typeface="Open Sans"/>
                <a:cs typeface="Cambria"/>
              </a:rPr>
              <a:t>or</a:t>
            </a:r>
            <a:r>
              <a:rPr lang="en-US" sz="1600" spc="-10" dirty="0">
                <a:latin typeface="Open Sans"/>
                <a:cs typeface="Cambria"/>
              </a:rPr>
              <a:t> </a:t>
            </a:r>
            <a:r>
              <a:rPr lang="en-US" sz="1600" spc="-5" dirty="0">
                <a:latin typeface="Open Sans"/>
                <a:cs typeface="Cambria"/>
              </a:rPr>
              <a:t>regulations</a:t>
            </a:r>
            <a:endParaRPr lang="en-US" sz="1600" dirty="0">
              <a:latin typeface="Open Sans"/>
              <a:cs typeface="Cambria"/>
            </a:endParaRPr>
          </a:p>
          <a:p>
            <a:pPr marL="359410" indent="-285750">
              <a:lnSpc>
                <a:spcPct val="100000"/>
              </a:lnSpc>
              <a:spcBef>
                <a:spcPts val="300"/>
              </a:spcBef>
              <a:spcAft>
                <a:spcPts val="300"/>
              </a:spcAft>
              <a:buFont typeface="Arial" panose="020B0604020202020204" pitchFamily="34" charset="0"/>
              <a:buChar char="•"/>
              <a:tabLst>
                <a:tab pos="361950" algn="l"/>
              </a:tabLst>
            </a:pPr>
            <a:r>
              <a:rPr lang="en-US" sz="1600" spc="-10" dirty="0">
                <a:latin typeface="Open Sans"/>
                <a:cs typeface="Cambria"/>
              </a:rPr>
              <a:t>Granting</a:t>
            </a:r>
            <a:r>
              <a:rPr lang="en-US" sz="1600" spc="-5" dirty="0">
                <a:latin typeface="Open Sans"/>
                <a:cs typeface="Cambria"/>
              </a:rPr>
              <a:t> an </a:t>
            </a:r>
            <a:r>
              <a:rPr lang="en-US" sz="1600" spc="-15" dirty="0">
                <a:latin typeface="Open Sans"/>
                <a:cs typeface="Cambria"/>
              </a:rPr>
              <a:t>exception</a:t>
            </a:r>
            <a:r>
              <a:rPr lang="en-US" sz="1600" spc="-25" dirty="0">
                <a:latin typeface="Open Sans"/>
                <a:cs typeface="Cambria"/>
              </a:rPr>
              <a:t> </a:t>
            </a:r>
            <a:r>
              <a:rPr lang="en-US" sz="1600" spc="-10" dirty="0">
                <a:latin typeface="Open Sans"/>
                <a:cs typeface="Cambria"/>
              </a:rPr>
              <a:t>to </a:t>
            </a:r>
            <a:r>
              <a:rPr lang="en-US" sz="1600" spc="-5" dirty="0">
                <a:latin typeface="Open Sans"/>
                <a:cs typeface="Cambria"/>
              </a:rPr>
              <a:t>a</a:t>
            </a:r>
            <a:r>
              <a:rPr lang="en-US" sz="1600" dirty="0">
                <a:latin typeface="Open Sans"/>
                <a:cs typeface="Cambria"/>
              </a:rPr>
              <a:t> </a:t>
            </a:r>
            <a:r>
              <a:rPr lang="en-US" sz="1600" spc="-5" dirty="0">
                <a:latin typeface="Open Sans"/>
                <a:cs typeface="Cambria"/>
              </a:rPr>
              <a:t>regulation</a:t>
            </a:r>
            <a:endParaRPr lang="en-US" sz="1600" dirty="0">
              <a:latin typeface="Open Sans"/>
              <a:cs typeface="Cambria"/>
            </a:endParaRPr>
          </a:p>
          <a:p>
            <a:pPr marL="359410" indent="-285750">
              <a:lnSpc>
                <a:spcPct val="100000"/>
              </a:lnSpc>
              <a:spcBef>
                <a:spcPts val="300"/>
              </a:spcBef>
              <a:spcAft>
                <a:spcPts val="300"/>
              </a:spcAft>
              <a:buFont typeface="Arial" panose="020B0604020202020204" pitchFamily="34" charset="0"/>
              <a:buChar char="•"/>
              <a:tabLst>
                <a:tab pos="361950" algn="l"/>
              </a:tabLst>
            </a:pPr>
            <a:r>
              <a:rPr lang="en-US" sz="1600" spc="-5" dirty="0">
                <a:latin typeface="Open Sans"/>
                <a:cs typeface="Cambria"/>
              </a:rPr>
              <a:t>Doing</a:t>
            </a:r>
            <a:r>
              <a:rPr lang="en-US" sz="1600" spc="15" dirty="0">
                <a:latin typeface="Open Sans"/>
                <a:cs typeface="Cambria"/>
              </a:rPr>
              <a:t> </a:t>
            </a:r>
            <a:r>
              <a:rPr lang="en-US" sz="1600" spc="-5" dirty="0">
                <a:latin typeface="Open Sans"/>
                <a:cs typeface="Cambria"/>
              </a:rPr>
              <a:t>something</a:t>
            </a:r>
            <a:r>
              <a:rPr lang="en-US" sz="1600" spc="10" dirty="0">
                <a:latin typeface="Open Sans"/>
                <a:cs typeface="Cambria"/>
              </a:rPr>
              <a:t> </a:t>
            </a:r>
            <a:r>
              <a:rPr lang="en-US" sz="1600" spc="-10" dirty="0">
                <a:latin typeface="Open Sans"/>
                <a:cs typeface="Cambria"/>
              </a:rPr>
              <a:t>improper</a:t>
            </a:r>
            <a:r>
              <a:rPr lang="en-US" sz="1600" spc="10" dirty="0">
                <a:latin typeface="Open Sans"/>
                <a:cs typeface="Cambria"/>
              </a:rPr>
              <a:t> </a:t>
            </a:r>
            <a:r>
              <a:rPr lang="en-US" sz="1600" spc="-10" dirty="0">
                <a:latin typeface="Open Sans"/>
                <a:cs typeface="Cambria"/>
              </a:rPr>
              <a:t>to</a:t>
            </a:r>
            <a:r>
              <a:rPr lang="en-US" sz="1600" spc="-5" dirty="0">
                <a:latin typeface="Open Sans"/>
                <a:cs typeface="Cambria"/>
              </a:rPr>
              <a:t> influence</a:t>
            </a:r>
            <a:r>
              <a:rPr lang="en-US" sz="1600" spc="15" dirty="0">
                <a:latin typeface="Open Sans"/>
                <a:cs typeface="Cambria"/>
              </a:rPr>
              <a:t> </a:t>
            </a:r>
            <a:r>
              <a:rPr lang="en-US" sz="1600" spc="-10" dirty="0">
                <a:latin typeface="Open Sans"/>
                <a:cs typeface="Cambria"/>
              </a:rPr>
              <a:t>the</a:t>
            </a:r>
            <a:r>
              <a:rPr lang="en-US" sz="1600" spc="5" dirty="0">
                <a:latin typeface="Open Sans"/>
                <a:cs typeface="Cambria"/>
              </a:rPr>
              <a:t> </a:t>
            </a:r>
            <a:r>
              <a:rPr lang="en-US" sz="1600" spc="-10" dirty="0">
                <a:latin typeface="Open Sans"/>
                <a:cs typeface="Cambria"/>
              </a:rPr>
              <a:t>procurement</a:t>
            </a:r>
            <a:r>
              <a:rPr lang="en-US" sz="1600" spc="5" dirty="0">
                <a:latin typeface="Open Sans"/>
                <a:cs typeface="Cambria"/>
              </a:rPr>
              <a:t> </a:t>
            </a:r>
            <a:r>
              <a:rPr lang="en-US" sz="1600" spc="-10" dirty="0">
                <a:latin typeface="Open Sans"/>
                <a:cs typeface="Cambria"/>
              </a:rPr>
              <a:t>process</a:t>
            </a:r>
            <a:endParaRPr lang="en-US" sz="1600" dirty="0">
              <a:latin typeface="Open Sans"/>
              <a:cs typeface="Cambria"/>
            </a:endParaRPr>
          </a:p>
          <a:p>
            <a:pPr marL="359410" indent="-285750">
              <a:lnSpc>
                <a:spcPct val="100000"/>
              </a:lnSpc>
              <a:spcBef>
                <a:spcPts val="300"/>
              </a:spcBef>
              <a:spcAft>
                <a:spcPts val="300"/>
              </a:spcAft>
              <a:buFont typeface="Arial" panose="020B0604020202020204" pitchFamily="34" charset="0"/>
              <a:buChar char="•"/>
              <a:tabLst>
                <a:tab pos="361950" algn="l"/>
              </a:tabLst>
            </a:pPr>
            <a:r>
              <a:rPr lang="en-US" sz="1600" spc="-10" dirty="0">
                <a:latin typeface="Open Sans"/>
                <a:cs typeface="Cambria"/>
              </a:rPr>
              <a:t>Giving</a:t>
            </a:r>
            <a:r>
              <a:rPr lang="en-US" sz="1600" spc="20" dirty="0">
                <a:latin typeface="Open Sans"/>
                <a:cs typeface="Cambria"/>
              </a:rPr>
              <a:t> </a:t>
            </a:r>
            <a:r>
              <a:rPr lang="en-US" sz="1600" spc="-5" dirty="0">
                <a:latin typeface="Open Sans"/>
                <a:cs typeface="Cambria"/>
              </a:rPr>
              <a:t>someone access</a:t>
            </a:r>
            <a:r>
              <a:rPr lang="en-US" sz="1600" spc="-15" dirty="0">
                <a:latin typeface="Open Sans"/>
                <a:cs typeface="Cambria"/>
              </a:rPr>
              <a:t> </a:t>
            </a:r>
            <a:r>
              <a:rPr lang="en-US" sz="1600" spc="-10" dirty="0">
                <a:latin typeface="Open Sans"/>
                <a:cs typeface="Cambria"/>
              </a:rPr>
              <a:t>to</a:t>
            </a:r>
            <a:r>
              <a:rPr lang="en-US" sz="1600" dirty="0">
                <a:latin typeface="Open Sans"/>
                <a:cs typeface="Cambria"/>
              </a:rPr>
              <a:t> </a:t>
            </a:r>
            <a:r>
              <a:rPr lang="en-US" sz="1600" spc="-10" dirty="0">
                <a:latin typeface="Open Sans"/>
                <a:cs typeface="Cambria"/>
              </a:rPr>
              <a:t>nonpublic</a:t>
            </a:r>
            <a:r>
              <a:rPr lang="en-US" sz="1600" spc="10" dirty="0">
                <a:latin typeface="Open Sans"/>
                <a:cs typeface="Cambria"/>
              </a:rPr>
              <a:t> </a:t>
            </a:r>
            <a:r>
              <a:rPr lang="en-US" sz="1600" spc="-10" dirty="0">
                <a:latin typeface="Open Sans"/>
                <a:cs typeface="Cambria"/>
              </a:rPr>
              <a:t>bid</a:t>
            </a:r>
            <a:r>
              <a:rPr lang="en-US" sz="1600" spc="10" dirty="0">
                <a:latin typeface="Open Sans"/>
                <a:cs typeface="Cambria"/>
              </a:rPr>
              <a:t> </a:t>
            </a:r>
            <a:r>
              <a:rPr lang="en-US" sz="1600" spc="-10" dirty="0">
                <a:latin typeface="Open Sans"/>
                <a:cs typeface="Cambria"/>
              </a:rPr>
              <a:t>information</a:t>
            </a:r>
            <a:endParaRPr lang="en-US" sz="1600" dirty="0">
              <a:latin typeface="Open Sans"/>
              <a:cs typeface="Cambria"/>
            </a:endParaRPr>
          </a:p>
          <a:p>
            <a:pPr marL="359410" indent="-285750">
              <a:lnSpc>
                <a:spcPct val="100000"/>
              </a:lnSpc>
              <a:spcBef>
                <a:spcPts val="300"/>
              </a:spcBef>
              <a:spcAft>
                <a:spcPts val="300"/>
              </a:spcAft>
              <a:buFont typeface="Arial" panose="020B0604020202020204" pitchFamily="34" charset="0"/>
              <a:buChar char="•"/>
              <a:tabLst>
                <a:tab pos="361950" algn="l"/>
              </a:tabLst>
            </a:pPr>
            <a:r>
              <a:rPr lang="en-US" sz="1600" spc="-5" dirty="0">
                <a:latin typeface="Open Sans"/>
                <a:cs typeface="Cambria"/>
              </a:rPr>
              <a:t>Influencing</a:t>
            </a:r>
            <a:r>
              <a:rPr lang="en-US" sz="1600" spc="15" dirty="0">
                <a:latin typeface="Open Sans"/>
                <a:cs typeface="Cambria"/>
              </a:rPr>
              <a:t> </a:t>
            </a:r>
            <a:r>
              <a:rPr lang="en-US" sz="1600" spc="-10" dirty="0">
                <a:latin typeface="Open Sans"/>
                <a:cs typeface="Cambria"/>
              </a:rPr>
              <a:t>the</a:t>
            </a:r>
            <a:r>
              <a:rPr lang="en-US" sz="1600" spc="5" dirty="0">
                <a:latin typeface="Open Sans"/>
                <a:cs typeface="Cambria"/>
              </a:rPr>
              <a:t> </a:t>
            </a:r>
            <a:r>
              <a:rPr lang="en-US" sz="1600" spc="-10" dirty="0">
                <a:latin typeface="Open Sans"/>
                <a:cs typeface="Cambria"/>
              </a:rPr>
              <a:t>outcome</a:t>
            </a:r>
            <a:r>
              <a:rPr lang="en-US" sz="1600" spc="-5" dirty="0">
                <a:latin typeface="Open Sans"/>
                <a:cs typeface="Cambria"/>
              </a:rPr>
              <a:t> of</a:t>
            </a:r>
            <a:r>
              <a:rPr lang="en-US" sz="1600" spc="5" dirty="0">
                <a:latin typeface="Open Sans"/>
                <a:cs typeface="Cambria"/>
              </a:rPr>
              <a:t> </a:t>
            </a:r>
            <a:r>
              <a:rPr lang="en-US" sz="1600" spc="-5" dirty="0">
                <a:latin typeface="Open Sans"/>
                <a:cs typeface="Cambria"/>
              </a:rPr>
              <a:t>a</a:t>
            </a:r>
            <a:r>
              <a:rPr lang="en-US" sz="1600" dirty="0">
                <a:latin typeface="Open Sans"/>
                <a:cs typeface="Cambria"/>
              </a:rPr>
              <a:t> </a:t>
            </a:r>
            <a:r>
              <a:rPr lang="en-US" sz="1600" spc="-10" dirty="0">
                <a:latin typeface="Open Sans"/>
                <a:cs typeface="Cambria"/>
              </a:rPr>
              <a:t>lawsuit</a:t>
            </a:r>
            <a:r>
              <a:rPr lang="en-US" sz="1600" spc="35" dirty="0">
                <a:latin typeface="Open Sans"/>
                <a:cs typeface="Cambria"/>
              </a:rPr>
              <a:t> </a:t>
            </a:r>
            <a:r>
              <a:rPr lang="en-US" sz="1600" spc="-5" dirty="0">
                <a:latin typeface="Open Sans"/>
                <a:cs typeface="Cambria"/>
              </a:rPr>
              <a:t>or</a:t>
            </a:r>
            <a:r>
              <a:rPr lang="en-US" sz="1600" spc="5" dirty="0">
                <a:latin typeface="Open Sans"/>
                <a:cs typeface="Cambria"/>
              </a:rPr>
              <a:t> </a:t>
            </a:r>
            <a:r>
              <a:rPr lang="en-US" sz="1600" spc="-10" dirty="0">
                <a:latin typeface="Open Sans"/>
                <a:cs typeface="Cambria"/>
              </a:rPr>
              <a:t>enforcement</a:t>
            </a:r>
            <a:r>
              <a:rPr lang="en-US" sz="1600" spc="-20" dirty="0">
                <a:latin typeface="Open Sans"/>
                <a:cs typeface="Cambria"/>
              </a:rPr>
              <a:t> </a:t>
            </a:r>
            <a:r>
              <a:rPr lang="en-US" sz="1600" spc="-5" dirty="0">
                <a:latin typeface="Open Sans"/>
                <a:cs typeface="Cambria"/>
              </a:rPr>
              <a:t>action</a:t>
            </a:r>
            <a:endParaRPr lang="en-US" sz="1600" dirty="0">
              <a:latin typeface="Open Sans"/>
              <a:cs typeface="Cambria"/>
            </a:endParaRPr>
          </a:p>
        </p:txBody>
      </p:sp>
    </p:spTree>
    <p:extLst>
      <p:ext uri="{BB962C8B-B14F-4D97-AF65-F5344CB8AC3E}">
        <p14:creationId xmlns:p14="http://schemas.microsoft.com/office/powerpoint/2010/main" val="7807342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95B9CCB6831F04E81508F837DC8C87E" ma:contentTypeVersion="4" ma:contentTypeDescription="Create a new document." ma:contentTypeScope="" ma:versionID="bcdf95b5ca07b9224624b4feaf9cc33d">
  <xsd:schema xmlns:xsd="http://www.w3.org/2001/XMLSchema" xmlns:xs="http://www.w3.org/2001/XMLSchema" xmlns:p="http://schemas.microsoft.com/office/2006/metadata/properties" xmlns:ns2="521e8435-151f-47d9-8662-afbb28439372" targetNamespace="http://schemas.microsoft.com/office/2006/metadata/properties" ma:root="true" ma:fieldsID="23f16bde8eca1ff0ec2a7863355d592a" ns2:_="">
    <xsd:import namespace="521e8435-151f-47d9-8662-afbb28439372"/>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1e8435-151f-47d9-8662-afbb2843937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4258187-08D8-451A-A375-7B84B3EEACD5}">
  <ds:schemaRefs>
    <ds:schemaRef ds:uri="http://schemas.microsoft.com/sharepoint/v3/contenttype/forms"/>
  </ds:schemaRefs>
</ds:datastoreItem>
</file>

<file path=customXml/itemProps2.xml><?xml version="1.0" encoding="utf-8"?>
<ds:datastoreItem xmlns:ds="http://schemas.openxmlformats.org/officeDocument/2006/customXml" ds:itemID="{3C003158-D22B-4FA1-91D9-8C242A3CD7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1e8435-151f-47d9-8662-afbb284393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3BFA72-3337-478E-86C5-28CDBC3119C3}">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521e8435-151f-47d9-8662-afbb28439372"/>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633</TotalTime>
  <Words>2177</Words>
  <Application>Microsoft Office PowerPoint</Application>
  <PresentationFormat>On-screen Show (4:3)</PresentationFormat>
  <Paragraphs>239</Paragraphs>
  <Slides>17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Arial Narrow</vt:lpstr>
      <vt:lpstr>Calibri</vt:lpstr>
      <vt:lpstr>Cambria</vt:lpstr>
      <vt:lpstr>Open Sans</vt:lpstr>
      <vt:lpstr>Open Sans</vt:lpstr>
      <vt:lpstr>Times New Roman</vt:lpstr>
      <vt:lpstr>Wingdings</vt:lpstr>
      <vt:lpstr>Office Theme</vt:lpstr>
      <vt:lpstr>PowerPoint Presentation</vt:lpstr>
      <vt:lpstr>Training Agenda</vt:lpstr>
      <vt:lpstr>Foreign Corrupt Practices Act An Overview of the Anti-Bribery Landscape</vt:lpstr>
      <vt:lpstr>Foreign Corrupt Practices Act An Overview of the Anti-Bribery Landscape</vt:lpstr>
      <vt:lpstr>Foreign Corrupt Practices Act What is it?</vt:lpstr>
      <vt:lpstr>Foreign Corrupt Practices Act Understanding the Law</vt:lpstr>
      <vt:lpstr>Foreign Corrupt Practices Act What is a Bribe?</vt:lpstr>
      <vt:lpstr>The Foreign Corrupt Practices Act Understanding the Law</vt:lpstr>
      <vt:lpstr>The Foreign Corrupt Practices Act Understanding the Law</vt:lpstr>
      <vt:lpstr>The Foreign Corrupt Practices Act Accurate Record Keeping &amp; Internal Controls</vt:lpstr>
      <vt:lpstr>PowerPoint Presentation</vt:lpstr>
      <vt:lpstr>PowerPoint Presentation</vt:lpstr>
      <vt:lpstr>The Foreign Corrupt Practices Act Third Parties</vt:lpstr>
      <vt:lpstr>PowerPoint Presentation</vt:lpstr>
      <vt:lpstr>The Foreign Corrupt Practices Act Your Obligations</vt:lpstr>
      <vt:lpstr>The Foreign Corrupt Practices Act How to Report a Concern</vt:lpstr>
      <vt:lpstr>The Foreign Corrupt Practices Act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DeeAnn Hendricks</dc:creator>
  <cp:lastModifiedBy>Ronneberg, Melanie</cp:lastModifiedBy>
  <cp:revision>21</cp:revision>
  <dcterms:created xsi:type="dcterms:W3CDTF">2021-06-11T14:59:02Z</dcterms:created>
  <dcterms:modified xsi:type="dcterms:W3CDTF">2021-07-13T20:09:23Z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2017-07-15T00:00:00Z</vt:filetime>
  </property>
  <property fmtid="{D5CDD505-2E9C-101B-9397-08002B2CF9AE}" pid="3" name="Creator">
    <vt:lpwstr>Microsoft® PowerPoint® 2010</vt:lpwstr>
  </property>
  <property fmtid="{D5CDD505-2E9C-101B-9397-08002B2CF9AE}" pid="4" name="LastSaved">
    <vt:filetime>2021-06-11T00:00:00Z</vt:filetime>
  </property>
  <property fmtid="{D5CDD505-2E9C-101B-9397-08002B2CF9AE}" pid="5" name="ContentTypeId">
    <vt:lpwstr>0x010100F95B9CCB6831F04E81508F837DC8C87E</vt:lpwstr>
  </property>
</Properties>
</file>