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5" r:id="rId19"/>
    <p:sldId id="473" r:id="rId20"/>
    <p:sldId id="279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DF76-D7B1-4FCD-94E8-7A57B611CE11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E4DF-EB66-47AA-84D5-5F295E63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383" y="1218133"/>
            <a:ext cx="3890645" cy="444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95850" y="1258316"/>
            <a:ext cx="3738245" cy="469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1865" y="6711477"/>
            <a:ext cx="1836449" cy="6749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36518" y="6723164"/>
            <a:ext cx="1788160" cy="3175"/>
          </a:xfrm>
          <a:custGeom>
            <a:avLst/>
            <a:gdLst/>
            <a:ahLst/>
            <a:cxnLst/>
            <a:rect l="l" t="t" r="r" b="b"/>
            <a:pathLst>
              <a:path w="1788160" h="3175">
                <a:moveTo>
                  <a:pt x="0" y="0"/>
                </a:moveTo>
                <a:lnTo>
                  <a:pt x="1787652" y="2971"/>
                </a:lnTo>
              </a:path>
            </a:pathLst>
          </a:custGeom>
          <a:ln w="634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8352" y="6393179"/>
            <a:ext cx="1872996" cy="914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21024" y="6418364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765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2601" y="6401384"/>
            <a:ext cx="360782" cy="4509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23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11865" y="6711477"/>
            <a:ext cx="1836449" cy="6749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636518" y="6723164"/>
            <a:ext cx="1788160" cy="3175"/>
          </a:xfrm>
          <a:custGeom>
            <a:avLst/>
            <a:gdLst/>
            <a:ahLst/>
            <a:cxnLst/>
            <a:rect l="l" t="t" r="r" b="b"/>
            <a:pathLst>
              <a:path w="1788160" h="3175">
                <a:moveTo>
                  <a:pt x="0" y="0"/>
                </a:moveTo>
                <a:lnTo>
                  <a:pt x="1787652" y="2971"/>
                </a:lnTo>
              </a:path>
            </a:pathLst>
          </a:custGeom>
          <a:ln w="634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78352" y="6393179"/>
            <a:ext cx="1872996" cy="914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621024" y="6418364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>
                <a:moveTo>
                  <a:pt x="0" y="0"/>
                </a:moveTo>
                <a:lnTo>
                  <a:pt x="1787652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4582" y="3287395"/>
            <a:ext cx="4894834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217421"/>
            <a:ext cx="8297672" cy="3573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96708" y="6535733"/>
            <a:ext cx="1427479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Diriger</a:t>
            </a:r>
            <a:r>
              <a:rPr spc="-20" dirty="0"/>
              <a:t> </a:t>
            </a:r>
            <a:r>
              <a:rPr spc="-5" dirty="0"/>
              <a:t>avec</a:t>
            </a:r>
            <a:r>
              <a:rPr spc="-30" dirty="0"/>
              <a:t> </a:t>
            </a:r>
            <a:r>
              <a:rPr spc="-5" dirty="0"/>
              <a:t>Intégrité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36645" y="6463817"/>
            <a:ext cx="173736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12211" y="5023561"/>
            <a:ext cx="59810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solidFill>
                  <a:srgbClr val="C00000"/>
                </a:solidFill>
                <a:latin typeface="Cambria"/>
                <a:cs typeface="Cambria"/>
              </a:rPr>
              <a:t>Le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Foreign</a:t>
            </a:r>
            <a:r>
              <a:rPr sz="240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sz="240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Practices</a:t>
            </a:r>
            <a:r>
              <a:rPr sz="240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sz="2400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endParaRPr sz="2400" dirty="0">
              <a:latin typeface="Cambria"/>
              <a:cs typeface="Cambria"/>
            </a:endParaRPr>
          </a:p>
          <a:p>
            <a:pPr marL="4138295" algn="r">
              <a:lnSpc>
                <a:spcPct val="100000"/>
              </a:lnSpc>
            </a:pPr>
            <a:r>
              <a:rPr sz="2000" spc="-5" dirty="0">
                <a:solidFill>
                  <a:srgbClr val="C00000"/>
                </a:solidFill>
                <a:latin typeface="Cambria"/>
                <a:cs typeface="Cambria"/>
              </a:rPr>
              <a:t>Formation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2D0B6-E36E-4242-A7EA-441BB441624F}"/>
              </a:ext>
            </a:extLst>
          </p:cNvPr>
          <p:cNvSpPr txBox="1"/>
          <p:nvPr/>
        </p:nvSpPr>
        <p:spPr>
          <a:xfrm>
            <a:off x="4343400" y="64770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Mis à jour </a:t>
            </a:r>
            <a:r>
              <a:rPr lang="en-US" sz="1000" dirty="0" err="1"/>
              <a:t>en</a:t>
            </a:r>
            <a:r>
              <a:rPr lang="en-US" sz="1000" dirty="0"/>
              <a:t> </a:t>
            </a:r>
            <a:r>
              <a:rPr lang="en-US" sz="1000" dirty="0" err="1"/>
              <a:t>juin</a:t>
            </a:r>
            <a:r>
              <a:rPr lang="en-US" sz="1000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6183" y="3811244"/>
            <a:ext cx="7933690" cy="2392680"/>
            <a:chOff x="706183" y="3811244"/>
            <a:chExt cx="7933690" cy="2392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945" y="3816006"/>
              <a:ext cx="7924038" cy="2382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0945" y="3816006"/>
              <a:ext cx="7924165" cy="2383155"/>
            </a:xfrm>
            <a:custGeom>
              <a:avLst/>
              <a:gdLst/>
              <a:ahLst/>
              <a:cxnLst/>
              <a:rect l="l" t="t" r="r" b="b"/>
              <a:pathLst>
                <a:path w="7924165" h="2383154">
                  <a:moveTo>
                    <a:pt x="0" y="2382774"/>
                  </a:moveTo>
                  <a:lnTo>
                    <a:pt x="7924038" y="2382774"/>
                  </a:lnTo>
                  <a:lnTo>
                    <a:pt x="7924038" y="0"/>
                  </a:lnTo>
                  <a:lnTo>
                    <a:pt x="0" y="0"/>
                  </a:lnTo>
                  <a:lnTo>
                    <a:pt x="0" y="238277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1366900"/>
            <a:ext cx="7924038" cy="21304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0945" y="1366900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3319779" marR="9017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Règle</a:t>
            </a:r>
            <a:r>
              <a:rPr sz="1600" b="1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:</a:t>
            </a:r>
            <a:r>
              <a:rPr sz="1600" b="1" spc="1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individus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 les sociétés doivent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tenir</a:t>
            </a:r>
            <a:r>
              <a:rPr sz="1600" spc="-5" dirty="0">
                <a:latin typeface="Cambria"/>
                <a:cs typeface="Cambria"/>
              </a:rPr>
              <a:t> des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registres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exacts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exhaustifs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 </a:t>
            </a:r>
            <a:r>
              <a:rPr sz="1600" spc="-10" dirty="0">
                <a:latin typeface="Cambria"/>
                <a:cs typeface="Cambria"/>
              </a:rPr>
              <a:t>transactions </a:t>
            </a:r>
            <a:r>
              <a:rPr sz="1600" spc="-5" dirty="0">
                <a:latin typeface="Cambria"/>
                <a:cs typeface="Cambria"/>
              </a:rPr>
              <a:t> auxquelles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prennent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</a:t>
            </a:r>
            <a:endParaRPr sz="1600">
              <a:latin typeface="Cambria"/>
              <a:cs typeface="Cambria"/>
            </a:endParaRPr>
          </a:p>
          <a:p>
            <a:pPr marL="3319779" marR="59055">
              <a:lnSpc>
                <a:spcPct val="100000"/>
              </a:lnSpc>
              <a:spcBef>
                <a:spcPts val="385"/>
              </a:spcBef>
            </a:pPr>
            <a:r>
              <a:rPr sz="1600" b="1" spc="-15" dirty="0">
                <a:solidFill>
                  <a:srgbClr val="CC1543"/>
                </a:solidFill>
                <a:latin typeface="Cambria"/>
                <a:cs typeface="Cambria"/>
              </a:rPr>
              <a:t>Pour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 se</a:t>
            </a:r>
            <a:r>
              <a:rPr sz="1600" b="1" spc="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conformer</a:t>
            </a:r>
            <a:r>
              <a:rPr sz="1600" b="1" spc="5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: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doit tenir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jour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livres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 des registres qui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reflètent 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transactions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l'entreprise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3879" y="4054221"/>
            <a:ext cx="4281170" cy="20129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33909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Règle</a:t>
            </a:r>
            <a:r>
              <a:rPr sz="1600" b="1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:</a:t>
            </a:r>
            <a:r>
              <a:rPr sz="1600" b="1" spc="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est</a:t>
            </a:r>
            <a:r>
              <a:rPr sz="1600" spc="-10" dirty="0">
                <a:latin typeface="Cambria"/>
                <a:cs typeface="Cambria"/>
              </a:rPr>
              <a:t> interdit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aux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individus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aux </a:t>
            </a:r>
            <a:r>
              <a:rPr sz="1600" spc="-5" dirty="0">
                <a:latin typeface="Cambria"/>
                <a:cs typeface="Cambria"/>
              </a:rPr>
              <a:t> entreprises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d'échouer sciemment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mettre</a:t>
            </a:r>
            <a:r>
              <a:rPr sz="1600" spc="-5" dirty="0">
                <a:latin typeface="Cambria"/>
                <a:cs typeface="Cambria"/>
              </a:rPr>
              <a:t> en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œuvre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contrôles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internes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</a:pPr>
            <a:r>
              <a:rPr sz="1600" b="1" spc="-15" dirty="0">
                <a:solidFill>
                  <a:srgbClr val="CC1543"/>
                </a:solidFill>
                <a:latin typeface="Cambria"/>
                <a:cs typeface="Cambria"/>
              </a:rPr>
              <a:t>Pour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se</a:t>
            </a:r>
            <a:r>
              <a:rPr sz="1600" b="1" spc="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conformer</a:t>
            </a:r>
            <a:r>
              <a:rPr sz="1600" b="1" spc="5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: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doit maintenir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système</a:t>
            </a:r>
            <a:r>
              <a:rPr sz="1600" spc="-5" dirty="0">
                <a:latin typeface="Cambria"/>
                <a:cs typeface="Cambria"/>
              </a:rPr>
              <a:t> de </a:t>
            </a:r>
            <a:r>
              <a:rPr sz="1600" spc="-10" dirty="0">
                <a:latin typeface="Cambria"/>
                <a:cs typeface="Cambria"/>
              </a:rPr>
              <a:t>contrôles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comptables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internes</a:t>
            </a:r>
            <a:r>
              <a:rPr sz="1600" spc="-10" dirty="0">
                <a:latin typeface="Cambria"/>
                <a:cs typeface="Cambria"/>
              </a:rPr>
              <a:t> afin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s'assurer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communiquer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 </a:t>
            </a:r>
            <a:r>
              <a:rPr sz="1600" spc="-10" dirty="0">
                <a:latin typeface="Cambria"/>
                <a:cs typeface="Cambria"/>
              </a:rPr>
              <a:t>transactions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avec 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exactitude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protection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biens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doit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être </a:t>
            </a:r>
            <a:r>
              <a:rPr sz="1600" spc="-5" dirty="0">
                <a:latin typeface="Cambria"/>
                <a:cs typeface="Cambria"/>
              </a:rPr>
              <a:t> conçue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 maintenue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65924" y="1469707"/>
            <a:ext cx="2915920" cy="1915160"/>
            <a:chOff x="865924" y="1469707"/>
            <a:chExt cx="2915920" cy="19151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449" y="1479168"/>
              <a:ext cx="2896743" cy="18956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0686" y="1474469"/>
              <a:ext cx="2906395" cy="1905635"/>
            </a:xfrm>
            <a:custGeom>
              <a:avLst/>
              <a:gdLst/>
              <a:ahLst/>
              <a:cxnLst/>
              <a:rect l="l" t="t" r="r" b="b"/>
              <a:pathLst>
                <a:path w="2906395" h="1905635">
                  <a:moveTo>
                    <a:pt x="0" y="1905127"/>
                  </a:moveTo>
                  <a:lnTo>
                    <a:pt x="2906268" y="1905127"/>
                  </a:lnTo>
                  <a:lnTo>
                    <a:pt x="2906268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96890" y="4053052"/>
            <a:ext cx="2896742" cy="190423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1000" y="163716"/>
            <a:ext cx="73329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>
                <a:solidFill>
                  <a:srgbClr val="C00000"/>
                </a:solidFill>
              </a:rPr>
              <a:t>Le</a:t>
            </a:r>
            <a:r>
              <a:rPr lang="en-US" b="0" spc="-15" dirty="0">
                <a:solidFill>
                  <a:srgbClr val="C00000"/>
                </a:solidFill>
              </a:rPr>
              <a:t> </a:t>
            </a:r>
            <a:r>
              <a:rPr lang="en-US" b="0" spc="-25" dirty="0">
                <a:solidFill>
                  <a:srgbClr val="C00000"/>
                </a:solidFill>
              </a:rPr>
              <a:t>Foreign</a:t>
            </a: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Corrupt</a:t>
            </a:r>
            <a:r>
              <a:rPr lang="en-US" b="0" spc="-5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Practices</a:t>
            </a:r>
            <a:r>
              <a:rPr lang="en-US" b="0" spc="-20" dirty="0">
                <a:solidFill>
                  <a:srgbClr val="C00000"/>
                </a:solidFill>
              </a:rPr>
              <a:t> </a:t>
            </a:r>
            <a:r>
              <a:rPr lang="en-US" b="0" spc="-15" dirty="0">
                <a:solidFill>
                  <a:srgbClr val="C00000"/>
                </a:solidFill>
              </a:rPr>
              <a:t>Act </a:t>
            </a:r>
            <a:r>
              <a:rPr lang="en-US" b="0" spc="-45" dirty="0">
                <a:solidFill>
                  <a:srgbClr val="C00000"/>
                </a:solidFill>
              </a:rPr>
              <a:t>(FCPA)</a:t>
            </a:r>
            <a:br>
              <a:rPr lang="en-US" spc="-5" dirty="0">
                <a:solidFill>
                  <a:srgbClr val="C00000"/>
                </a:solidFill>
              </a:rPr>
            </a:br>
            <a:r>
              <a:rPr sz="2000" b="0" i="1" spc="-5" dirty="0">
                <a:solidFill>
                  <a:srgbClr val="C00000"/>
                </a:solidFill>
              </a:rPr>
              <a:t>Bonne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tenue</a:t>
            </a:r>
            <a:r>
              <a:rPr sz="2000" b="0" i="1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comptabilité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dirty="0">
                <a:solidFill>
                  <a:srgbClr val="C00000"/>
                </a:solidFill>
              </a:rPr>
              <a:t>et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contrôles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internes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9236E-A667-4D4B-9A03-10DAEA491166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Transparence</a:t>
            </a:r>
          </a:p>
          <a:p>
            <a:pPr marL="12700" marR="238125">
              <a:lnSpc>
                <a:spcPct val="100000"/>
              </a:lnSpc>
              <a:spcBef>
                <a:spcPts val="1695"/>
              </a:spcBef>
            </a:pP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Les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dépenses</a:t>
            </a:r>
            <a:r>
              <a:rPr sz="1600"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doivent</a:t>
            </a:r>
            <a:r>
              <a:rPr sz="1600" b="0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être</a:t>
            </a:r>
            <a:r>
              <a:rPr sz="1600"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inscrites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 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manière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transparente.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Il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vous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incombe de </a:t>
            </a:r>
            <a:r>
              <a:rPr sz="1600" b="0" spc="-3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vous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assurer</a:t>
            </a:r>
            <a:r>
              <a:rPr sz="1600" b="0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marR="39116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30" dirty="0">
                <a:solidFill>
                  <a:srgbClr val="000000"/>
                </a:solidFill>
                <a:latin typeface="Cambria"/>
                <a:cs typeface="Cambria"/>
              </a:rPr>
              <a:t>Tenir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des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registres</a:t>
            </a:r>
            <a:r>
              <a:rPr sz="1600" spc="20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exacts</a:t>
            </a:r>
            <a:r>
              <a:rPr sz="1600" spc="15" dirty="0">
                <a:solidFill>
                  <a:srgbClr val="000000"/>
                </a:solidFill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tous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paiements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faits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ou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reçus,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et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600"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toutes </a:t>
            </a:r>
            <a:r>
              <a:rPr sz="1600" b="0" spc="-3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les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autres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transactions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importantes.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Respecter</a:t>
            </a:r>
            <a:r>
              <a:rPr sz="1600" b="0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les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contrôles</a:t>
            </a:r>
            <a:r>
              <a:rPr sz="1600" spc="10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internes</a:t>
            </a:r>
            <a:r>
              <a:rPr sz="1600" spc="5" dirty="0">
                <a:solidFill>
                  <a:srgbClr val="000000"/>
                </a:solidFill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MTS </a:t>
            </a:r>
            <a:r>
              <a:rPr sz="1600" b="0" spc="-3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afin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d'être</a:t>
            </a:r>
            <a:r>
              <a:rPr sz="1600" b="0" spc="-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sûr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que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tous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les paiements 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sont décrits de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manière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honnête et que 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les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fonds</a:t>
            </a:r>
            <a:r>
              <a:rPr sz="16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MTS</a:t>
            </a:r>
            <a:r>
              <a:rPr sz="1600" b="0" spc="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ne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sont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pas</a:t>
            </a:r>
            <a:r>
              <a:rPr sz="1600" b="0" spc="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utilisés</a:t>
            </a:r>
            <a:r>
              <a:rPr sz="16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à 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des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fins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illicites.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Signalez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une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violation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potentielle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endParaRPr sz="16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ces</a:t>
            </a:r>
            <a:r>
              <a:rPr sz="1600" b="0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contrôles</a:t>
            </a:r>
            <a:r>
              <a:rPr sz="1400" b="0" spc="-5" dirty="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94872" y="1187767"/>
            <a:ext cx="4316095" cy="2400300"/>
            <a:chOff x="4694872" y="1187767"/>
            <a:chExt cx="4316095" cy="2400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9634" y="1192530"/>
              <a:ext cx="4306189" cy="2390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99634" y="1192530"/>
              <a:ext cx="4306570" cy="2390775"/>
            </a:xfrm>
            <a:custGeom>
              <a:avLst/>
              <a:gdLst/>
              <a:ahLst/>
              <a:cxnLst/>
              <a:rect l="l" t="t" r="r" b="b"/>
              <a:pathLst>
                <a:path w="4306570" h="2390775">
                  <a:moveTo>
                    <a:pt x="0" y="398399"/>
                  </a:moveTo>
                  <a:lnTo>
                    <a:pt x="2679" y="351949"/>
                  </a:lnTo>
                  <a:lnTo>
                    <a:pt x="10518" y="307070"/>
                  </a:lnTo>
                  <a:lnTo>
                    <a:pt x="23219" y="264061"/>
                  </a:lnTo>
                  <a:lnTo>
                    <a:pt x="40483" y="223221"/>
                  </a:lnTo>
                  <a:lnTo>
                    <a:pt x="62010" y="184851"/>
                  </a:lnTo>
                  <a:lnTo>
                    <a:pt x="87504" y="149248"/>
                  </a:lnTo>
                  <a:lnTo>
                    <a:pt x="116665" y="116712"/>
                  </a:lnTo>
                  <a:lnTo>
                    <a:pt x="149195" y="87544"/>
                  </a:lnTo>
                  <a:lnTo>
                    <a:pt x="184794" y="62042"/>
                  </a:lnTo>
                  <a:lnTo>
                    <a:pt x="223166" y="40505"/>
                  </a:lnTo>
                  <a:lnTo>
                    <a:pt x="264011" y="23233"/>
                  </a:lnTo>
                  <a:lnTo>
                    <a:pt x="307030" y="10525"/>
                  </a:lnTo>
                  <a:lnTo>
                    <a:pt x="351925" y="2681"/>
                  </a:lnTo>
                  <a:lnTo>
                    <a:pt x="398399" y="0"/>
                  </a:lnTo>
                  <a:lnTo>
                    <a:pt x="3907663" y="0"/>
                  </a:lnTo>
                  <a:lnTo>
                    <a:pt x="3954137" y="2681"/>
                  </a:lnTo>
                  <a:lnTo>
                    <a:pt x="3999038" y="10525"/>
                  </a:lnTo>
                  <a:lnTo>
                    <a:pt x="4042065" y="23233"/>
                  </a:lnTo>
                  <a:lnTo>
                    <a:pt x="4082920" y="40505"/>
                  </a:lnTo>
                  <a:lnTo>
                    <a:pt x="4121304" y="62042"/>
                  </a:lnTo>
                  <a:lnTo>
                    <a:pt x="4156916" y="87544"/>
                  </a:lnTo>
                  <a:lnTo>
                    <a:pt x="4189460" y="116713"/>
                  </a:lnTo>
                  <a:lnTo>
                    <a:pt x="4218634" y="149248"/>
                  </a:lnTo>
                  <a:lnTo>
                    <a:pt x="4244141" y="184851"/>
                  </a:lnTo>
                  <a:lnTo>
                    <a:pt x="4265680" y="223221"/>
                  </a:lnTo>
                  <a:lnTo>
                    <a:pt x="4282954" y="264061"/>
                  </a:lnTo>
                  <a:lnTo>
                    <a:pt x="4295663" y="307070"/>
                  </a:lnTo>
                  <a:lnTo>
                    <a:pt x="4303507" y="351949"/>
                  </a:lnTo>
                  <a:lnTo>
                    <a:pt x="4306189" y="398399"/>
                  </a:lnTo>
                  <a:lnTo>
                    <a:pt x="4306189" y="1992249"/>
                  </a:lnTo>
                  <a:lnTo>
                    <a:pt x="4303507" y="2038698"/>
                  </a:lnTo>
                  <a:lnTo>
                    <a:pt x="4295663" y="2083577"/>
                  </a:lnTo>
                  <a:lnTo>
                    <a:pt x="4282954" y="2126586"/>
                  </a:lnTo>
                  <a:lnTo>
                    <a:pt x="4265680" y="2167426"/>
                  </a:lnTo>
                  <a:lnTo>
                    <a:pt x="4244141" y="2205796"/>
                  </a:lnTo>
                  <a:lnTo>
                    <a:pt x="4218634" y="2241399"/>
                  </a:lnTo>
                  <a:lnTo>
                    <a:pt x="4189460" y="2273935"/>
                  </a:lnTo>
                  <a:lnTo>
                    <a:pt x="4156916" y="2303103"/>
                  </a:lnTo>
                  <a:lnTo>
                    <a:pt x="4121304" y="2328605"/>
                  </a:lnTo>
                  <a:lnTo>
                    <a:pt x="4082920" y="2350142"/>
                  </a:lnTo>
                  <a:lnTo>
                    <a:pt x="4042065" y="2367414"/>
                  </a:lnTo>
                  <a:lnTo>
                    <a:pt x="3999038" y="2380122"/>
                  </a:lnTo>
                  <a:lnTo>
                    <a:pt x="3954137" y="2387966"/>
                  </a:lnTo>
                  <a:lnTo>
                    <a:pt x="3907663" y="2390648"/>
                  </a:lnTo>
                  <a:lnTo>
                    <a:pt x="398399" y="2390648"/>
                  </a:lnTo>
                  <a:lnTo>
                    <a:pt x="351925" y="2387966"/>
                  </a:lnTo>
                  <a:lnTo>
                    <a:pt x="307030" y="2380122"/>
                  </a:lnTo>
                  <a:lnTo>
                    <a:pt x="264011" y="2367414"/>
                  </a:lnTo>
                  <a:lnTo>
                    <a:pt x="223166" y="2350142"/>
                  </a:lnTo>
                  <a:lnTo>
                    <a:pt x="184794" y="2328605"/>
                  </a:lnTo>
                  <a:lnTo>
                    <a:pt x="149195" y="2303103"/>
                  </a:lnTo>
                  <a:lnTo>
                    <a:pt x="116665" y="2273934"/>
                  </a:lnTo>
                  <a:lnTo>
                    <a:pt x="87504" y="2241399"/>
                  </a:lnTo>
                  <a:lnTo>
                    <a:pt x="62010" y="2205796"/>
                  </a:lnTo>
                  <a:lnTo>
                    <a:pt x="40483" y="2167426"/>
                  </a:lnTo>
                  <a:lnTo>
                    <a:pt x="23219" y="2126586"/>
                  </a:lnTo>
                  <a:lnTo>
                    <a:pt x="10518" y="2083577"/>
                  </a:lnTo>
                  <a:lnTo>
                    <a:pt x="2679" y="2038698"/>
                  </a:lnTo>
                  <a:lnTo>
                    <a:pt x="0" y="1992249"/>
                  </a:lnTo>
                  <a:lnTo>
                    <a:pt x="0" y="398399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98937" y="2949765"/>
            <a:ext cx="346075" cy="403225"/>
            <a:chOff x="4198937" y="2949765"/>
            <a:chExt cx="346075" cy="4032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700" y="2954527"/>
              <a:ext cx="336550" cy="393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3700" y="2954527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70437" y="3741737"/>
            <a:ext cx="4073525" cy="2291715"/>
            <a:chOff x="4770437" y="3741737"/>
            <a:chExt cx="4073525" cy="22917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200" y="3746500"/>
              <a:ext cx="4064000" cy="22821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75200" y="3746500"/>
              <a:ext cx="4064000" cy="2282190"/>
            </a:xfrm>
            <a:custGeom>
              <a:avLst/>
              <a:gdLst/>
              <a:ahLst/>
              <a:cxnLst/>
              <a:rect l="l" t="t" r="r" b="b"/>
              <a:pathLst>
                <a:path w="4064000" h="2282190">
                  <a:moveTo>
                    <a:pt x="0" y="380364"/>
                  </a:moveTo>
                  <a:lnTo>
                    <a:pt x="2963" y="332655"/>
                  </a:lnTo>
                  <a:lnTo>
                    <a:pt x="11617" y="286713"/>
                  </a:lnTo>
                  <a:lnTo>
                    <a:pt x="25604" y="242895"/>
                  </a:lnTo>
                  <a:lnTo>
                    <a:pt x="44568" y="201558"/>
                  </a:lnTo>
                  <a:lnTo>
                    <a:pt x="68151" y="163059"/>
                  </a:lnTo>
                  <a:lnTo>
                    <a:pt x="95999" y="127754"/>
                  </a:lnTo>
                  <a:lnTo>
                    <a:pt x="127754" y="95999"/>
                  </a:lnTo>
                  <a:lnTo>
                    <a:pt x="163059" y="68151"/>
                  </a:lnTo>
                  <a:lnTo>
                    <a:pt x="201558" y="44568"/>
                  </a:lnTo>
                  <a:lnTo>
                    <a:pt x="242895" y="25604"/>
                  </a:lnTo>
                  <a:lnTo>
                    <a:pt x="286713" y="11617"/>
                  </a:lnTo>
                  <a:lnTo>
                    <a:pt x="332655" y="2963"/>
                  </a:lnTo>
                  <a:lnTo>
                    <a:pt x="380364" y="0"/>
                  </a:lnTo>
                  <a:lnTo>
                    <a:pt x="3683634" y="0"/>
                  </a:lnTo>
                  <a:lnTo>
                    <a:pt x="3731344" y="2963"/>
                  </a:lnTo>
                  <a:lnTo>
                    <a:pt x="3777286" y="11617"/>
                  </a:lnTo>
                  <a:lnTo>
                    <a:pt x="3821104" y="25604"/>
                  </a:lnTo>
                  <a:lnTo>
                    <a:pt x="3862441" y="44568"/>
                  </a:lnTo>
                  <a:lnTo>
                    <a:pt x="3900940" y="68151"/>
                  </a:lnTo>
                  <a:lnTo>
                    <a:pt x="3936245" y="95999"/>
                  </a:lnTo>
                  <a:lnTo>
                    <a:pt x="3968000" y="127754"/>
                  </a:lnTo>
                  <a:lnTo>
                    <a:pt x="3995848" y="163059"/>
                  </a:lnTo>
                  <a:lnTo>
                    <a:pt x="4019431" y="201558"/>
                  </a:lnTo>
                  <a:lnTo>
                    <a:pt x="4038395" y="242895"/>
                  </a:lnTo>
                  <a:lnTo>
                    <a:pt x="4052382" y="286713"/>
                  </a:lnTo>
                  <a:lnTo>
                    <a:pt x="4061036" y="332655"/>
                  </a:lnTo>
                  <a:lnTo>
                    <a:pt x="4064000" y="380364"/>
                  </a:lnTo>
                  <a:lnTo>
                    <a:pt x="4064000" y="1901786"/>
                  </a:lnTo>
                  <a:lnTo>
                    <a:pt x="4061036" y="1949499"/>
                  </a:lnTo>
                  <a:lnTo>
                    <a:pt x="4052382" y="1995443"/>
                  </a:lnTo>
                  <a:lnTo>
                    <a:pt x="4038395" y="2039263"/>
                  </a:lnTo>
                  <a:lnTo>
                    <a:pt x="4019431" y="2080601"/>
                  </a:lnTo>
                  <a:lnTo>
                    <a:pt x="3995848" y="2119102"/>
                  </a:lnTo>
                  <a:lnTo>
                    <a:pt x="3968000" y="2154408"/>
                  </a:lnTo>
                  <a:lnTo>
                    <a:pt x="3936245" y="2186163"/>
                  </a:lnTo>
                  <a:lnTo>
                    <a:pt x="3900940" y="2214011"/>
                  </a:lnTo>
                  <a:lnTo>
                    <a:pt x="3862441" y="2237596"/>
                  </a:lnTo>
                  <a:lnTo>
                    <a:pt x="3821104" y="2256560"/>
                  </a:lnTo>
                  <a:lnTo>
                    <a:pt x="3777286" y="2270547"/>
                  </a:lnTo>
                  <a:lnTo>
                    <a:pt x="3731344" y="2279200"/>
                  </a:lnTo>
                  <a:lnTo>
                    <a:pt x="3683634" y="2282164"/>
                  </a:lnTo>
                  <a:lnTo>
                    <a:pt x="380364" y="2282164"/>
                  </a:lnTo>
                  <a:lnTo>
                    <a:pt x="332655" y="2279200"/>
                  </a:lnTo>
                  <a:lnTo>
                    <a:pt x="286713" y="2270547"/>
                  </a:lnTo>
                  <a:lnTo>
                    <a:pt x="242895" y="2256560"/>
                  </a:lnTo>
                  <a:lnTo>
                    <a:pt x="201558" y="2237596"/>
                  </a:lnTo>
                  <a:lnTo>
                    <a:pt x="163059" y="2214011"/>
                  </a:lnTo>
                  <a:lnTo>
                    <a:pt x="127754" y="2186163"/>
                  </a:lnTo>
                  <a:lnTo>
                    <a:pt x="95999" y="2154408"/>
                  </a:lnTo>
                  <a:lnTo>
                    <a:pt x="68151" y="2119102"/>
                  </a:lnTo>
                  <a:lnTo>
                    <a:pt x="44568" y="2080601"/>
                  </a:lnTo>
                  <a:lnTo>
                    <a:pt x="25604" y="2039263"/>
                  </a:lnTo>
                  <a:lnTo>
                    <a:pt x="11617" y="1995443"/>
                  </a:lnTo>
                  <a:lnTo>
                    <a:pt x="2963" y="1949499"/>
                  </a:lnTo>
                  <a:lnTo>
                    <a:pt x="0" y="1901786"/>
                  </a:lnTo>
                  <a:lnTo>
                    <a:pt x="0" y="38036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12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Une</a:t>
            </a:r>
            <a:r>
              <a:rPr spc="5" dirty="0"/>
              <a:t> </a:t>
            </a:r>
            <a:r>
              <a:rPr spc="-5" dirty="0"/>
              <a:t>« bonne</a:t>
            </a:r>
            <a:r>
              <a:rPr spc="-10" dirty="0"/>
              <a:t> tenue</a:t>
            </a:r>
            <a:r>
              <a:rPr dirty="0"/>
              <a:t> </a:t>
            </a:r>
            <a:r>
              <a:rPr spc="-10" dirty="0"/>
              <a:t>de </a:t>
            </a:r>
            <a:r>
              <a:rPr spc="-5" dirty="0"/>
              <a:t>la</a:t>
            </a:r>
            <a:r>
              <a:rPr spc="5" dirty="0"/>
              <a:t> </a:t>
            </a:r>
            <a:r>
              <a:rPr spc="-10" dirty="0"/>
              <a:t>comptabilité</a:t>
            </a:r>
            <a:r>
              <a:rPr spc="10" dirty="0"/>
              <a:t> </a:t>
            </a:r>
            <a:r>
              <a:rPr spc="-5" dirty="0"/>
              <a:t>» </a:t>
            </a:r>
            <a:r>
              <a:rPr u="none" spc="-340" dirty="0"/>
              <a:t> </a:t>
            </a:r>
            <a:r>
              <a:rPr spc="-5" dirty="0"/>
              <a:t>signifie</a:t>
            </a:r>
            <a:r>
              <a:rPr spc="5" dirty="0"/>
              <a:t> </a:t>
            </a:r>
            <a:r>
              <a:rPr spc="-5" dirty="0"/>
              <a:t>:</a:t>
            </a:r>
          </a:p>
          <a:p>
            <a:pPr marL="29908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5" dirty="0">
                <a:latin typeface="Cambria"/>
                <a:cs typeface="Cambria"/>
              </a:rPr>
              <a:t>Communication </a:t>
            </a:r>
            <a:r>
              <a:rPr b="0" u="none" spc="-15" dirty="0">
                <a:latin typeface="Cambria"/>
                <a:cs typeface="Cambria"/>
              </a:rPr>
              <a:t>exacte </a:t>
            </a:r>
            <a:r>
              <a:rPr b="0" u="none" spc="-5" dirty="0">
                <a:latin typeface="Cambria"/>
                <a:cs typeface="Cambria"/>
              </a:rPr>
              <a:t>des </a:t>
            </a:r>
            <a:r>
              <a:rPr b="0" u="none" spc="-10" dirty="0">
                <a:latin typeface="Cambria"/>
                <a:cs typeface="Cambria"/>
              </a:rPr>
              <a:t>transactions </a:t>
            </a:r>
            <a:r>
              <a:rPr b="0" u="none" spc="-34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(par</a:t>
            </a:r>
            <a:r>
              <a:rPr b="0" u="none" spc="5" dirty="0">
                <a:latin typeface="Cambria"/>
                <a:cs typeface="Cambria"/>
              </a:rPr>
              <a:t> </a:t>
            </a:r>
            <a:r>
              <a:rPr b="0" u="none" spc="-15" dirty="0">
                <a:latin typeface="Cambria"/>
                <a:cs typeface="Cambria"/>
              </a:rPr>
              <a:t>ex.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montant,</a:t>
            </a:r>
            <a:r>
              <a:rPr b="0" u="none" spc="-10" dirty="0">
                <a:latin typeface="Cambria"/>
                <a:cs typeface="Cambria"/>
              </a:rPr>
              <a:t> but</a:t>
            </a:r>
            <a:r>
              <a:rPr b="0" u="none" spc="-5" dirty="0">
                <a:latin typeface="Cambria"/>
                <a:cs typeface="Cambria"/>
              </a:rPr>
              <a:t> commercial, 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institutions/personnes</a:t>
            </a:r>
            <a:r>
              <a:rPr b="0" u="none" spc="1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impliquées)</a:t>
            </a: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5" dirty="0">
                <a:latin typeface="Cambria"/>
                <a:cs typeface="Cambria"/>
              </a:rPr>
              <a:t>Documents</a:t>
            </a:r>
            <a:r>
              <a:rPr b="0" u="none" spc="-1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justificatifs</a:t>
            </a:r>
            <a:r>
              <a:rPr b="0" u="none" spc="20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adéquats</a:t>
            </a: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35" dirty="0">
                <a:latin typeface="Cambria"/>
                <a:cs typeface="Cambria"/>
              </a:rPr>
              <a:t>Tous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les</a:t>
            </a:r>
            <a:r>
              <a:rPr b="0" u="none" spc="-1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fonds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et</a:t>
            </a:r>
            <a:r>
              <a:rPr b="0" u="none" spc="-2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comptes</a:t>
            </a:r>
            <a:r>
              <a:rPr b="0" u="none" spc="-2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sont</a:t>
            </a:r>
          </a:p>
          <a:p>
            <a:pPr marL="299085">
              <a:lnSpc>
                <a:spcPct val="100000"/>
              </a:lnSpc>
            </a:pPr>
            <a:r>
              <a:rPr b="0" u="none" spc="-5" dirty="0">
                <a:latin typeface="Cambria"/>
                <a:cs typeface="Cambria"/>
              </a:rPr>
              <a:t>communiqués</a:t>
            </a:r>
            <a:r>
              <a:rPr b="0" u="none" spc="-1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et</a:t>
            </a:r>
            <a:r>
              <a:rPr b="0" u="none" spc="-1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notés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</a:pPr>
            <a:r>
              <a:rPr spc="-5" dirty="0"/>
              <a:t>« </a:t>
            </a:r>
            <a:r>
              <a:rPr spc="-10" dirty="0"/>
              <a:t>Contrôles</a:t>
            </a:r>
            <a:r>
              <a:rPr spc="5" dirty="0"/>
              <a:t> </a:t>
            </a:r>
            <a:r>
              <a:rPr spc="-10" dirty="0"/>
              <a:t>internes</a:t>
            </a:r>
            <a:r>
              <a:rPr spc="5" dirty="0"/>
              <a:t> </a:t>
            </a:r>
            <a:r>
              <a:rPr spc="-5" dirty="0"/>
              <a:t>» signifie</a:t>
            </a:r>
            <a:r>
              <a:rPr spc="5" dirty="0"/>
              <a:t> </a:t>
            </a:r>
            <a:r>
              <a:rPr spc="-5" dirty="0"/>
              <a:t>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/>
          </a:p>
          <a:p>
            <a:pPr marL="369570" marR="11112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sz="1600" spc="-10" dirty="0">
                <a:latin typeface="Cambria"/>
                <a:cs typeface="Cambria"/>
              </a:rPr>
              <a:t>Approbations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nécessaires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concernant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-10" dirty="0">
                <a:latin typeface="Cambria"/>
                <a:cs typeface="Cambria"/>
              </a:rPr>
              <a:t> transactions</a:t>
            </a:r>
            <a:endParaRPr sz="16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500">
              <a:latin typeface="Cambria"/>
              <a:cs typeface="Cambria"/>
            </a:endParaRPr>
          </a:p>
          <a:p>
            <a:pPr marL="369570" marR="213995" lvl="1" indent="-287020">
              <a:lnSpc>
                <a:spcPct val="100000"/>
              </a:lnSpc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sz="1600" spc="-10" dirty="0">
                <a:latin typeface="Cambria"/>
                <a:cs typeface="Cambria"/>
              </a:rPr>
              <a:t>Obligation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redditionnelle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matière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d'actifs</a:t>
            </a:r>
            <a:endParaRPr sz="16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500">
              <a:latin typeface="Cambria"/>
              <a:cs typeface="Cambria"/>
            </a:endParaRPr>
          </a:p>
          <a:p>
            <a:pPr marL="369570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sz="1600" spc="-15" dirty="0">
                <a:latin typeface="Cambria"/>
                <a:cs typeface="Cambria"/>
              </a:rPr>
              <a:t>Prévenir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détecter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98937" y="4217352"/>
            <a:ext cx="346075" cy="403225"/>
            <a:chOff x="4198937" y="4217352"/>
            <a:chExt cx="346075" cy="4032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700" y="4222115"/>
              <a:ext cx="336550" cy="393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03700" y="4222115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9C42EBAD-4F72-481F-B0C0-41E87518F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63716"/>
            <a:ext cx="73329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>
                <a:solidFill>
                  <a:srgbClr val="C00000"/>
                </a:solidFill>
              </a:rPr>
              <a:t>Le</a:t>
            </a:r>
            <a:r>
              <a:rPr lang="en-US" b="0" spc="-15" dirty="0">
                <a:solidFill>
                  <a:srgbClr val="C00000"/>
                </a:solidFill>
              </a:rPr>
              <a:t> </a:t>
            </a:r>
            <a:r>
              <a:rPr lang="en-US" b="0" spc="-25" dirty="0">
                <a:solidFill>
                  <a:srgbClr val="C00000"/>
                </a:solidFill>
              </a:rPr>
              <a:t>Foreign</a:t>
            </a: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Corrupt</a:t>
            </a:r>
            <a:r>
              <a:rPr lang="en-US" b="0" spc="-5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Practices</a:t>
            </a:r>
            <a:r>
              <a:rPr lang="en-US" b="0" spc="-20" dirty="0">
                <a:solidFill>
                  <a:srgbClr val="C00000"/>
                </a:solidFill>
              </a:rPr>
              <a:t> </a:t>
            </a:r>
            <a:r>
              <a:rPr lang="en-US" b="0" spc="-15" dirty="0">
                <a:solidFill>
                  <a:srgbClr val="C00000"/>
                </a:solidFill>
              </a:rPr>
              <a:t>Act </a:t>
            </a:r>
            <a:r>
              <a:rPr lang="en-US" b="0" spc="-45" dirty="0">
                <a:solidFill>
                  <a:srgbClr val="C00000"/>
                </a:solidFill>
              </a:rPr>
              <a:t>(FCPA)</a:t>
            </a:r>
            <a:br>
              <a:rPr lang="en-US" spc="-5" dirty="0">
                <a:solidFill>
                  <a:srgbClr val="C00000"/>
                </a:solidFill>
              </a:rPr>
            </a:br>
            <a:r>
              <a:rPr sz="2000" b="0" i="1" spc="-5" dirty="0">
                <a:solidFill>
                  <a:srgbClr val="C00000"/>
                </a:solidFill>
              </a:rPr>
              <a:t>Bonne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tenue</a:t>
            </a:r>
            <a:r>
              <a:rPr sz="2000" b="0" i="1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comptabilité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dirty="0">
                <a:solidFill>
                  <a:srgbClr val="C00000"/>
                </a:solidFill>
              </a:rPr>
              <a:t>et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contrôles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internes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FBB8D-A38C-44B8-9D80-F9B16EC8DE98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734" y="1870201"/>
            <a:ext cx="8423910" cy="4370705"/>
            <a:chOff x="415734" y="1870201"/>
            <a:chExt cx="8423910" cy="4370705"/>
          </a:xfrm>
        </p:grpSpPr>
        <p:sp>
          <p:nvSpPr>
            <p:cNvPr id="3" name="object 3"/>
            <p:cNvSpPr/>
            <p:nvPr/>
          </p:nvSpPr>
          <p:spPr>
            <a:xfrm>
              <a:off x="428434" y="1971497"/>
              <a:ext cx="8398510" cy="1209675"/>
            </a:xfrm>
            <a:custGeom>
              <a:avLst/>
              <a:gdLst/>
              <a:ahLst/>
              <a:cxnLst/>
              <a:rect l="l" t="t" r="r" b="b"/>
              <a:pathLst>
                <a:path w="8398510" h="1209675">
                  <a:moveTo>
                    <a:pt x="0" y="1209598"/>
                  </a:moveTo>
                  <a:lnTo>
                    <a:pt x="8398510" y="1209598"/>
                  </a:lnTo>
                  <a:lnTo>
                    <a:pt x="8398510" y="0"/>
                  </a:lnTo>
                  <a:lnTo>
                    <a:pt x="0" y="0"/>
                  </a:lnTo>
                  <a:lnTo>
                    <a:pt x="0" y="1209598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8359" y="1882901"/>
              <a:ext cx="5879465" cy="177165"/>
            </a:xfrm>
            <a:custGeom>
              <a:avLst/>
              <a:gdLst/>
              <a:ahLst/>
              <a:cxnLst/>
              <a:rect l="l" t="t" r="r" b="b"/>
              <a:pathLst>
                <a:path w="5879465" h="177164">
                  <a:moveTo>
                    <a:pt x="5849493" y="0"/>
                  </a:moveTo>
                  <a:lnTo>
                    <a:pt x="29527" y="0"/>
                  </a:lnTo>
                  <a:lnTo>
                    <a:pt x="18034" y="2319"/>
                  </a:lnTo>
                  <a:lnTo>
                    <a:pt x="8648" y="8651"/>
                  </a:lnTo>
                  <a:lnTo>
                    <a:pt x="2320" y="18055"/>
                  </a:lnTo>
                  <a:lnTo>
                    <a:pt x="0" y="29590"/>
                  </a:lnTo>
                  <a:lnTo>
                    <a:pt x="0" y="147574"/>
                  </a:lnTo>
                  <a:lnTo>
                    <a:pt x="2320" y="159109"/>
                  </a:lnTo>
                  <a:lnTo>
                    <a:pt x="8648" y="168513"/>
                  </a:lnTo>
                  <a:lnTo>
                    <a:pt x="18034" y="174845"/>
                  </a:lnTo>
                  <a:lnTo>
                    <a:pt x="29527" y="177164"/>
                  </a:lnTo>
                  <a:lnTo>
                    <a:pt x="5849493" y="177164"/>
                  </a:lnTo>
                  <a:lnTo>
                    <a:pt x="5860954" y="174845"/>
                  </a:lnTo>
                  <a:lnTo>
                    <a:pt x="5870320" y="168513"/>
                  </a:lnTo>
                  <a:lnTo>
                    <a:pt x="5876639" y="159109"/>
                  </a:lnTo>
                  <a:lnTo>
                    <a:pt x="5878957" y="147574"/>
                  </a:lnTo>
                  <a:lnTo>
                    <a:pt x="5878957" y="29590"/>
                  </a:lnTo>
                  <a:lnTo>
                    <a:pt x="5876639" y="18055"/>
                  </a:lnTo>
                  <a:lnTo>
                    <a:pt x="5870321" y="8651"/>
                  </a:lnTo>
                  <a:lnTo>
                    <a:pt x="5860954" y="2319"/>
                  </a:lnTo>
                  <a:lnTo>
                    <a:pt x="58494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434" y="1882901"/>
              <a:ext cx="8398510" cy="2251075"/>
            </a:xfrm>
            <a:custGeom>
              <a:avLst/>
              <a:gdLst/>
              <a:ahLst/>
              <a:cxnLst/>
              <a:rect l="l" t="t" r="r" b="b"/>
              <a:pathLst>
                <a:path w="8398510" h="2251075">
                  <a:moveTo>
                    <a:pt x="419925" y="29590"/>
                  </a:moveTo>
                  <a:lnTo>
                    <a:pt x="422246" y="18055"/>
                  </a:lnTo>
                  <a:lnTo>
                    <a:pt x="428574" y="8651"/>
                  </a:lnTo>
                  <a:lnTo>
                    <a:pt x="437959" y="2319"/>
                  </a:lnTo>
                  <a:lnTo>
                    <a:pt x="449453" y="0"/>
                  </a:lnTo>
                  <a:lnTo>
                    <a:pt x="6269418" y="0"/>
                  </a:lnTo>
                  <a:lnTo>
                    <a:pt x="6280880" y="2319"/>
                  </a:lnTo>
                  <a:lnTo>
                    <a:pt x="6290246" y="8651"/>
                  </a:lnTo>
                  <a:lnTo>
                    <a:pt x="6296564" y="18055"/>
                  </a:lnTo>
                  <a:lnTo>
                    <a:pt x="6298882" y="29590"/>
                  </a:lnTo>
                  <a:lnTo>
                    <a:pt x="6298882" y="147574"/>
                  </a:lnTo>
                  <a:lnTo>
                    <a:pt x="6296564" y="159109"/>
                  </a:lnTo>
                  <a:lnTo>
                    <a:pt x="6290246" y="168513"/>
                  </a:lnTo>
                  <a:lnTo>
                    <a:pt x="6280880" y="174845"/>
                  </a:lnTo>
                  <a:lnTo>
                    <a:pt x="6269418" y="177164"/>
                  </a:lnTo>
                  <a:lnTo>
                    <a:pt x="449453" y="177164"/>
                  </a:lnTo>
                  <a:lnTo>
                    <a:pt x="437959" y="174845"/>
                  </a:lnTo>
                  <a:lnTo>
                    <a:pt x="428574" y="168513"/>
                  </a:lnTo>
                  <a:lnTo>
                    <a:pt x="422246" y="159109"/>
                  </a:lnTo>
                  <a:lnTo>
                    <a:pt x="419925" y="147574"/>
                  </a:lnTo>
                  <a:lnTo>
                    <a:pt x="419925" y="29590"/>
                  </a:lnTo>
                  <a:close/>
                </a:path>
                <a:path w="8398510" h="2251075">
                  <a:moveTo>
                    <a:pt x="0" y="2250694"/>
                  </a:moveTo>
                  <a:lnTo>
                    <a:pt x="8398510" y="2250694"/>
                  </a:lnTo>
                  <a:lnTo>
                    <a:pt x="8398510" y="1419098"/>
                  </a:lnTo>
                  <a:lnTo>
                    <a:pt x="0" y="1419098"/>
                  </a:lnTo>
                  <a:lnTo>
                    <a:pt x="0" y="2250694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359" y="3213480"/>
              <a:ext cx="5879465" cy="177165"/>
            </a:xfrm>
            <a:custGeom>
              <a:avLst/>
              <a:gdLst/>
              <a:ahLst/>
              <a:cxnLst/>
              <a:rect l="l" t="t" r="r" b="b"/>
              <a:pathLst>
                <a:path w="5879465" h="177164">
                  <a:moveTo>
                    <a:pt x="5849493" y="0"/>
                  </a:moveTo>
                  <a:lnTo>
                    <a:pt x="29527" y="0"/>
                  </a:lnTo>
                  <a:lnTo>
                    <a:pt x="18034" y="2317"/>
                  </a:lnTo>
                  <a:lnTo>
                    <a:pt x="8648" y="8636"/>
                  </a:lnTo>
                  <a:lnTo>
                    <a:pt x="2320" y="18002"/>
                  </a:lnTo>
                  <a:lnTo>
                    <a:pt x="0" y="29464"/>
                  </a:lnTo>
                  <a:lnTo>
                    <a:pt x="0" y="147574"/>
                  </a:lnTo>
                  <a:lnTo>
                    <a:pt x="2320" y="159109"/>
                  </a:lnTo>
                  <a:lnTo>
                    <a:pt x="8648" y="168513"/>
                  </a:lnTo>
                  <a:lnTo>
                    <a:pt x="18034" y="174845"/>
                  </a:lnTo>
                  <a:lnTo>
                    <a:pt x="29527" y="177165"/>
                  </a:lnTo>
                  <a:lnTo>
                    <a:pt x="5849493" y="177165"/>
                  </a:lnTo>
                  <a:lnTo>
                    <a:pt x="5860954" y="174845"/>
                  </a:lnTo>
                  <a:lnTo>
                    <a:pt x="5870320" y="168513"/>
                  </a:lnTo>
                  <a:lnTo>
                    <a:pt x="5876639" y="159109"/>
                  </a:lnTo>
                  <a:lnTo>
                    <a:pt x="5878957" y="147574"/>
                  </a:lnTo>
                  <a:lnTo>
                    <a:pt x="5878957" y="29464"/>
                  </a:lnTo>
                  <a:lnTo>
                    <a:pt x="5876639" y="18002"/>
                  </a:lnTo>
                  <a:lnTo>
                    <a:pt x="5870321" y="8636"/>
                  </a:lnTo>
                  <a:lnTo>
                    <a:pt x="5860954" y="2317"/>
                  </a:lnTo>
                  <a:lnTo>
                    <a:pt x="58494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434" y="3213480"/>
              <a:ext cx="8398510" cy="1873250"/>
            </a:xfrm>
            <a:custGeom>
              <a:avLst/>
              <a:gdLst/>
              <a:ahLst/>
              <a:cxnLst/>
              <a:rect l="l" t="t" r="r" b="b"/>
              <a:pathLst>
                <a:path w="8398510" h="1873250">
                  <a:moveTo>
                    <a:pt x="419925" y="29464"/>
                  </a:moveTo>
                  <a:lnTo>
                    <a:pt x="422246" y="18002"/>
                  </a:lnTo>
                  <a:lnTo>
                    <a:pt x="428574" y="8636"/>
                  </a:lnTo>
                  <a:lnTo>
                    <a:pt x="437959" y="2317"/>
                  </a:lnTo>
                  <a:lnTo>
                    <a:pt x="449453" y="0"/>
                  </a:lnTo>
                  <a:lnTo>
                    <a:pt x="6269418" y="0"/>
                  </a:lnTo>
                  <a:lnTo>
                    <a:pt x="6280880" y="2317"/>
                  </a:lnTo>
                  <a:lnTo>
                    <a:pt x="6290246" y="8636"/>
                  </a:lnTo>
                  <a:lnTo>
                    <a:pt x="6296564" y="18002"/>
                  </a:lnTo>
                  <a:lnTo>
                    <a:pt x="6298882" y="29464"/>
                  </a:lnTo>
                  <a:lnTo>
                    <a:pt x="6298882" y="147574"/>
                  </a:lnTo>
                  <a:lnTo>
                    <a:pt x="6296564" y="159109"/>
                  </a:lnTo>
                  <a:lnTo>
                    <a:pt x="6290246" y="168513"/>
                  </a:lnTo>
                  <a:lnTo>
                    <a:pt x="6280880" y="174845"/>
                  </a:lnTo>
                  <a:lnTo>
                    <a:pt x="6269418" y="177165"/>
                  </a:lnTo>
                  <a:lnTo>
                    <a:pt x="449453" y="177165"/>
                  </a:lnTo>
                  <a:lnTo>
                    <a:pt x="437959" y="174845"/>
                  </a:lnTo>
                  <a:lnTo>
                    <a:pt x="428574" y="168513"/>
                  </a:lnTo>
                  <a:lnTo>
                    <a:pt x="422246" y="159109"/>
                  </a:lnTo>
                  <a:lnTo>
                    <a:pt x="419925" y="147574"/>
                  </a:lnTo>
                  <a:lnTo>
                    <a:pt x="419925" y="29464"/>
                  </a:lnTo>
                  <a:close/>
                </a:path>
                <a:path w="8398510" h="1873250">
                  <a:moveTo>
                    <a:pt x="0" y="1872742"/>
                  </a:moveTo>
                  <a:lnTo>
                    <a:pt x="8398510" y="1872742"/>
                  </a:lnTo>
                  <a:lnTo>
                    <a:pt x="8398510" y="1041146"/>
                  </a:lnTo>
                  <a:lnTo>
                    <a:pt x="0" y="1041146"/>
                  </a:lnTo>
                  <a:lnTo>
                    <a:pt x="0" y="1872742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359" y="4165980"/>
              <a:ext cx="5879465" cy="177165"/>
            </a:xfrm>
            <a:custGeom>
              <a:avLst/>
              <a:gdLst/>
              <a:ahLst/>
              <a:cxnLst/>
              <a:rect l="l" t="t" r="r" b="b"/>
              <a:pathLst>
                <a:path w="5879465" h="177164">
                  <a:moveTo>
                    <a:pt x="5849493" y="0"/>
                  </a:moveTo>
                  <a:lnTo>
                    <a:pt x="29527" y="0"/>
                  </a:lnTo>
                  <a:lnTo>
                    <a:pt x="18034" y="2337"/>
                  </a:lnTo>
                  <a:lnTo>
                    <a:pt x="8648" y="8699"/>
                  </a:lnTo>
                  <a:lnTo>
                    <a:pt x="2320" y="18109"/>
                  </a:lnTo>
                  <a:lnTo>
                    <a:pt x="0" y="29591"/>
                  </a:lnTo>
                  <a:lnTo>
                    <a:pt x="0" y="147701"/>
                  </a:lnTo>
                  <a:lnTo>
                    <a:pt x="2320" y="159162"/>
                  </a:lnTo>
                  <a:lnTo>
                    <a:pt x="8648" y="168529"/>
                  </a:lnTo>
                  <a:lnTo>
                    <a:pt x="18034" y="174847"/>
                  </a:lnTo>
                  <a:lnTo>
                    <a:pt x="29527" y="177165"/>
                  </a:lnTo>
                  <a:lnTo>
                    <a:pt x="5849493" y="177165"/>
                  </a:lnTo>
                  <a:lnTo>
                    <a:pt x="5860954" y="174847"/>
                  </a:lnTo>
                  <a:lnTo>
                    <a:pt x="5870320" y="168529"/>
                  </a:lnTo>
                  <a:lnTo>
                    <a:pt x="5876639" y="159162"/>
                  </a:lnTo>
                  <a:lnTo>
                    <a:pt x="5878957" y="147701"/>
                  </a:lnTo>
                  <a:lnTo>
                    <a:pt x="5878957" y="29591"/>
                  </a:lnTo>
                  <a:lnTo>
                    <a:pt x="5876639" y="18109"/>
                  </a:lnTo>
                  <a:lnTo>
                    <a:pt x="5870321" y="8699"/>
                  </a:lnTo>
                  <a:lnTo>
                    <a:pt x="5860954" y="2337"/>
                  </a:lnTo>
                  <a:lnTo>
                    <a:pt x="58494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434" y="4165980"/>
              <a:ext cx="8398510" cy="2061845"/>
            </a:xfrm>
            <a:custGeom>
              <a:avLst/>
              <a:gdLst/>
              <a:ahLst/>
              <a:cxnLst/>
              <a:rect l="l" t="t" r="r" b="b"/>
              <a:pathLst>
                <a:path w="8398510" h="2061845">
                  <a:moveTo>
                    <a:pt x="419925" y="29591"/>
                  </a:moveTo>
                  <a:lnTo>
                    <a:pt x="422246" y="18109"/>
                  </a:lnTo>
                  <a:lnTo>
                    <a:pt x="428574" y="8699"/>
                  </a:lnTo>
                  <a:lnTo>
                    <a:pt x="437959" y="2337"/>
                  </a:lnTo>
                  <a:lnTo>
                    <a:pt x="449453" y="0"/>
                  </a:lnTo>
                  <a:lnTo>
                    <a:pt x="6269418" y="0"/>
                  </a:lnTo>
                  <a:lnTo>
                    <a:pt x="6280880" y="2337"/>
                  </a:lnTo>
                  <a:lnTo>
                    <a:pt x="6290246" y="8699"/>
                  </a:lnTo>
                  <a:lnTo>
                    <a:pt x="6296564" y="18109"/>
                  </a:lnTo>
                  <a:lnTo>
                    <a:pt x="6298882" y="29591"/>
                  </a:lnTo>
                  <a:lnTo>
                    <a:pt x="6298882" y="147701"/>
                  </a:lnTo>
                  <a:lnTo>
                    <a:pt x="6296564" y="159162"/>
                  </a:lnTo>
                  <a:lnTo>
                    <a:pt x="6290246" y="168529"/>
                  </a:lnTo>
                  <a:lnTo>
                    <a:pt x="6280880" y="174847"/>
                  </a:lnTo>
                  <a:lnTo>
                    <a:pt x="6269418" y="177165"/>
                  </a:lnTo>
                  <a:lnTo>
                    <a:pt x="449453" y="177165"/>
                  </a:lnTo>
                  <a:lnTo>
                    <a:pt x="437959" y="174847"/>
                  </a:lnTo>
                  <a:lnTo>
                    <a:pt x="428574" y="168529"/>
                  </a:lnTo>
                  <a:lnTo>
                    <a:pt x="422246" y="159162"/>
                  </a:lnTo>
                  <a:lnTo>
                    <a:pt x="419925" y="147701"/>
                  </a:lnTo>
                  <a:lnTo>
                    <a:pt x="419925" y="29591"/>
                  </a:lnTo>
                  <a:close/>
                </a:path>
                <a:path w="8398510" h="2061845">
                  <a:moveTo>
                    <a:pt x="0" y="2061781"/>
                  </a:moveTo>
                  <a:lnTo>
                    <a:pt x="8398510" y="2061781"/>
                  </a:lnTo>
                  <a:lnTo>
                    <a:pt x="8398510" y="1041184"/>
                  </a:lnTo>
                  <a:lnTo>
                    <a:pt x="0" y="1041184"/>
                  </a:lnTo>
                  <a:lnTo>
                    <a:pt x="0" y="2061781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359" y="5118607"/>
              <a:ext cx="5879465" cy="177165"/>
            </a:xfrm>
            <a:custGeom>
              <a:avLst/>
              <a:gdLst/>
              <a:ahLst/>
              <a:cxnLst/>
              <a:rect l="l" t="t" r="r" b="b"/>
              <a:pathLst>
                <a:path w="5879465" h="177164">
                  <a:moveTo>
                    <a:pt x="5849493" y="0"/>
                  </a:moveTo>
                  <a:lnTo>
                    <a:pt x="29527" y="0"/>
                  </a:lnTo>
                  <a:lnTo>
                    <a:pt x="18034" y="2317"/>
                  </a:lnTo>
                  <a:lnTo>
                    <a:pt x="8648" y="8636"/>
                  </a:lnTo>
                  <a:lnTo>
                    <a:pt x="2320" y="18002"/>
                  </a:lnTo>
                  <a:lnTo>
                    <a:pt x="0" y="29464"/>
                  </a:lnTo>
                  <a:lnTo>
                    <a:pt x="0" y="147574"/>
                  </a:lnTo>
                  <a:lnTo>
                    <a:pt x="2320" y="159109"/>
                  </a:lnTo>
                  <a:lnTo>
                    <a:pt x="8648" y="168513"/>
                  </a:lnTo>
                  <a:lnTo>
                    <a:pt x="18034" y="174845"/>
                  </a:lnTo>
                  <a:lnTo>
                    <a:pt x="29527" y="177165"/>
                  </a:lnTo>
                  <a:lnTo>
                    <a:pt x="5849493" y="177165"/>
                  </a:lnTo>
                  <a:lnTo>
                    <a:pt x="5860954" y="174845"/>
                  </a:lnTo>
                  <a:lnTo>
                    <a:pt x="5870320" y="168513"/>
                  </a:lnTo>
                  <a:lnTo>
                    <a:pt x="5876639" y="159109"/>
                  </a:lnTo>
                  <a:lnTo>
                    <a:pt x="5878957" y="147574"/>
                  </a:lnTo>
                  <a:lnTo>
                    <a:pt x="5878957" y="29464"/>
                  </a:lnTo>
                  <a:lnTo>
                    <a:pt x="5876639" y="18002"/>
                  </a:lnTo>
                  <a:lnTo>
                    <a:pt x="5870321" y="8636"/>
                  </a:lnTo>
                  <a:lnTo>
                    <a:pt x="5860954" y="2317"/>
                  </a:lnTo>
                  <a:lnTo>
                    <a:pt x="584949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8359" y="5118607"/>
              <a:ext cx="5879465" cy="177165"/>
            </a:xfrm>
            <a:custGeom>
              <a:avLst/>
              <a:gdLst/>
              <a:ahLst/>
              <a:cxnLst/>
              <a:rect l="l" t="t" r="r" b="b"/>
              <a:pathLst>
                <a:path w="5879465" h="177164">
                  <a:moveTo>
                    <a:pt x="0" y="29464"/>
                  </a:moveTo>
                  <a:lnTo>
                    <a:pt x="2320" y="18002"/>
                  </a:lnTo>
                  <a:lnTo>
                    <a:pt x="8648" y="8636"/>
                  </a:lnTo>
                  <a:lnTo>
                    <a:pt x="18034" y="2317"/>
                  </a:lnTo>
                  <a:lnTo>
                    <a:pt x="29527" y="0"/>
                  </a:lnTo>
                  <a:lnTo>
                    <a:pt x="5849493" y="0"/>
                  </a:lnTo>
                  <a:lnTo>
                    <a:pt x="5860954" y="2317"/>
                  </a:lnTo>
                  <a:lnTo>
                    <a:pt x="5870321" y="8636"/>
                  </a:lnTo>
                  <a:lnTo>
                    <a:pt x="5876639" y="18002"/>
                  </a:lnTo>
                  <a:lnTo>
                    <a:pt x="5878957" y="29464"/>
                  </a:lnTo>
                  <a:lnTo>
                    <a:pt x="5878957" y="147574"/>
                  </a:lnTo>
                  <a:lnTo>
                    <a:pt x="5876639" y="159109"/>
                  </a:lnTo>
                  <a:lnTo>
                    <a:pt x="5870320" y="168513"/>
                  </a:lnTo>
                  <a:lnTo>
                    <a:pt x="5860954" y="174845"/>
                  </a:lnTo>
                  <a:lnTo>
                    <a:pt x="5849493" y="177165"/>
                  </a:lnTo>
                  <a:lnTo>
                    <a:pt x="29527" y="177165"/>
                  </a:lnTo>
                  <a:lnTo>
                    <a:pt x="18034" y="174845"/>
                  </a:lnTo>
                  <a:lnTo>
                    <a:pt x="8648" y="168513"/>
                  </a:lnTo>
                  <a:lnTo>
                    <a:pt x="2320" y="159109"/>
                  </a:lnTo>
                  <a:lnTo>
                    <a:pt x="0" y="147574"/>
                  </a:lnTo>
                  <a:lnTo>
                    <a:pt x="0" y="29464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4441" y="1226946"/>
            <a:ext cx="7738109" cy="4897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Exemples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de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non-respect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des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politiques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mbria"/>
              <a:cs typeface="Cambria"/>
            </a:endParaRPr>
          </a:p>
          <a:p>
            <a:pPr marL="644525">
              <a:lnSpc>
                <a:spcPct val="100000"/>
              </a:lnSpc>
            </a:pPr>
            <a:r>
              <a:rPr sz="1400" b="1" spc="-110" dirty="0">
                <a:solidFill>
                  <a:srgbClr val="C00000"/>
                </a:solidFill>
                <a:latin typeface="Cambria"/>
                <a:cs typeface="Cambria"/>
              </a:rPr>
              <a:t>V</a:t>
            </a:r>
            <a:r>
              <a:rPr sz="1400" b="1" spc="-20" dirty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sz="1400" b="1" spc="-25" dirty="0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a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g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1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et</a:t>
            </a: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sz="1400" b="1" spc="-35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1400" b="1" spc="-40" dirty="0">
                <a:solidFill>
                  <a:srgbClr val="C00000"/>
                </a:solidFill>
                <a:latin typeface="Cambria"/>
                <a:cs typeface="Cambria"/>
              </a:rPr>
              <a:t>v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ertis</a:t>
            </a:r>
            <a:r>
              <a:rPr sz="1400" b="1" spc="5" dirty="0">
                <a:solidFill>
                  <a:srgbClr val="C00000"/>
                </a:solidFill>
                <a:latin typeface="Cambria"/>
                <a:cs typeface="Cambria"/>
              </a:rPr>
              <a:t>s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em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nt</a:t>
            </a:r>
            <a:endParaRPr sz="1400">
              <a:latin typeface="Cambria"/>
              <a:cs typeface="Cambria"/>
            </a:endParaRPr>
          </a:p>
          <a:p>
            <a:pPr marL="760095" marR="485140" indent="-114300">
              <a:lnSpc>
                <a:spcPts val="1480"/>
              </a:lnSpc>
              <a:spcBef>
                <a:spcPts val="26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Les </a:t>
            </a:r>
            <a:r>
              <a:rPr sz="1400" spc="-10" dirty="0">
                <a:latin typeface="Cambria"/>
                <a:cs typeface="Cambria"/>
              </a:rPr>
              <a:t>rapports </a:t>
            </a:r>
            <a:r>
              <a:rPr sz="1400" spc="-5" dirty="0">
                <a:latin typeface="Cambria"/>
                <a:cs typeface="Cambria"/>
              </a:rPr>
              <a:t>pour remboursement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frais </a:t>
            </a:r>
            <a:r>
              <a:rPr sz="1400" spc="-5" dirty="0">
                <a:latin typeface="Cambria"/>
                <a:cs typeface="Cambria"/>
              </a:rPr>
              <a:t>n'incluent pas </a:t>
            </a:r>
            <a:r>
              <a:rPr sz="1400" dirty="0">
                <a:latin typeface="Cambria"/>
                <a:cs typeface="Cambria"/>
              </a:rPr>
              <a:t>des descriptions </a:t>
            </a:r>
            <a:r>
              <a:rPr sz="1400" spc="-5" dirty="0">
                <a:latin typeface="Cambria"/>
                <a:cs typeface="Cambria"/>
              </a:rPr>
              <a:t>adéquates </a:t>
            </a:r>
            <a:r>
              <a:rPr sz="1400" dirty="0">
                <a:latin typeface="Cambria"/>
                <a:cs typeface="Cambria"/>
              </a:rPr>
              <a:t> (codes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compte/projet,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montant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dollars,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but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commercial, institutions/personnes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impliquées,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etc.)</a:t>
            </a:r>
            <a:endParaRPr sz="1400">
              <a:latin typeface="Cambria"/>
              <a:cs typeface="Cambria"/>
            </a:endParaRPr>
          </a:p>
          <a:p>
            <a:pPr marL="760095" marR="1132205" indent="-114300">
              <a:lnSpc>
                <a:spcPts val="1480"/>
              </a:lnSpc>
              <a:spcBef>
                <a:spcPts val="24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rapports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 remboursement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frais</a:t>
            </a:r>
            <a:r>
              <a:rPr sz="1400" spc="-5" dirty="0">
                <a:latin typeface="Cambria"/>
                <a:cs typeface="Cambria"/>
              </a:rPr>
              <a:t> ne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contiennent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pas</a:t>
            </a:r>
            <a:r>
              <a:rPr sz="1400" dirty="0">
                <a:latin typeface="Cambria"/>
                <a:cs typeface="Cambria"/>
              </a:rPr>
              <a:t> les</a:t>
            </a:r>
            <a:r>
              <a:rPr sz="1400" spc="-5" dirty="0">
                <a:latin typeface="Cambria"/>
                <a:cs typeface="Cambria"/>
              </a:rPr>
              <a:t> documents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justificatifs/reçus</a:t>
            </a:r>
            <a:endParaRPr sz="1400">
              <a:latin typeface="Cambria"/>
              <a:cs typeface="Cambria"/>
            </a:endParaRPr>
          </a:p>
          <a:p>
            <a:pPr marL="644525">
              <a:lnSpc>
                <a:spcPct val="100000"/>
              </a:lnSpc>
              <a:spcBef>
                <a:spcPts val="900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Approbations</a:t>
            </a:r>
            <a:r>
              <a:rPr sz="1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de</a:t>
            </a:r>
            <a:r>
              <a:rPr sz="14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la direction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ct val="100000"/>
              </a:lnSpc>
              <a:spcBef>
                <a:spcPts val="4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approbations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escomptes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ventes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-5" dirty="0">
                <a:latin typeface="Cambria"/>
                <a:cs typeface="Cambria"/>
              </a:rPr>
              <a:t> direction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sont manquantes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ts val="1580"/>
              </a:lnSpc>
              <a:spcBef>
                <a:spcPts val="5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rapports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 remboursement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frais</a:t>
            </a:r>
            <a:r>
              <a:rPr sz="1400" spc="-5" dirty="0">
                <a:latin typeface="Cambria"/>
                <a:cs typeface="Cambria"/>
              </a:rPr>
              <a:t> contiennent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approbations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 </a:t>
            </a:r>
            <a:r>
              <a:rPr sz="1400" spc="-5" dirty="0">
                <a:latin typeface="Cambria"/>
                <a:cs typeface="Cambria"/>
              </a:rPr>
              <a:t>direction</a:t>
            </a:r>
            <a:endParaRPr sz="1400">
              <a:latin typeface="Cambria"/>
              <a:cs typeface="Cambria"/>
            </a:endParaRPr>
          </a:p>
          <a:p>
            <a:pPr marL="760095">
              <a:lnSpc>
                <a:spcPts val="1580"/>
              </a:lnSpc>
            </a:pPr>
            <a:r>
              <a:rPr sz="1400" spc="-10" dirty="0">
                <a:latin typeface="Cambria"/>
                <a:cs typeface="Cambria"/>
              </a:rPr>
              <a:t>tardives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non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accordées</a:t>
            </a:r>
            <a:endParaRPr sz="1400">
              <a:latin typeface="Cambria"/>
              <a:cs typeface="Cambria"/>
            </a:endParaRPr>
          </a:p>
          <a:p>
            <a:pPr marL="644525">
              <a:lnSpc>
                <a:spcPct val="100000"/>
              </a:lnSpc>
              <a:spcBef>
                <a:spcPts val="894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Parrainages</a:t>
            </a:r>
            <a:endParaRPr sz="1400">
              <a:latin typeface="Cambria"/>
              <a:cs typeface="Cambria"/>
            </a:endParaRPr>
          </a:p>
          <a:p>
            <a:pPr marL="760095" marR="285750" indent="-114300">
              <a:lnSpc>
                <a:spcPts val="1480"/>
              </a:lnSpc>
              <a:spcBef>
                <a:spcPts val="260"/>
              </a:spcBef>
              <a:buChar char="•"/>
              <a:tabLst>
                <a:tab pos="760730" algn="l"/>
              </a:tabLst>
            </a:pPr>
            <a:r>
              <a:rPr sz="1400" spc="-10" dirty="0">
                <a:latin typeface="Cambria"/>
                <a:cs typeface="Cambria"/>
              </a:rPr>
              <a:t>Parrainer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institutions appartenant </a:t>
            </a:r>
            <a:r>
              <a:rPr sz="1400" dirty="0">
                <a:latin typeface="Cambria"/>
                <a:cs typeface="Cambria"/>
              </a:rPr>
              <a:t>à un </a:t>
            </a:r>
            <a:r>
              <a:rPr sz="1400" spc="-5" dirty="0">
                <a:latin typeface="Cambria"/>
                <a:cs typeface="Cambria"/>
              </a:rPr>
              <a:t>État </a:t>
            </a:r>
            <a:r>
              <a:rPr sz="1400" dirty="0">
                <a:latin typeface="Cambria"/>
                <a:cs typeface="Cambria"/>
              </a:rPr>
              <a:t>(c.-à-d., des </a:t>
            </a:r>
            <a:r>
              <a:rPr sz="1400" spc="-5" dirty="0">
                <a:latin typeface="Cambria"/>
                <a:cs typeface="Cambria"/>
              </a:rPr>
              <a:t>universités) auxquelles sont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associées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fonctionnaires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ct val="100000"/>
              </a:lnSpc>
              <a:spcBef>
                <a:spcPts val="30"/>
              </a:spcBef>
              <a:buChar char="•"/>
              <a:tabLst>
                <a:tab pos="760730" algn="l"/>
              </a:tabLst>
            </a:pPr>
            <a:r>
              <a:rPr sz="1400" spc="-5" dirty="0">
                <a:latin typeface="Cambria"/>
                <a:cs typeface="Cambria"/>
              </a:rPr>
              <a:t>Dépenses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paraissant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luxueuses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nature,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5" dirty="0">
                <a:latin typeface="Cambria"/>
                <a:cs typeface="Cambria"/>
              </a:rPr>
              <a:t> l'intention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d'obtenir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conserver</a:t>
            </a:r>
            <a:r>
              <a:rPr sz="1400" dirty="0">
                <a:latin typeface="Cambria"/>
                <a:cs typeface="Cambria"/>
              </a:rPr>
              <a:t> 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marché</a:t>
            </a:r>
            <a:endParaRPr sz="1400">
              <a:latin typeface="Cambria"/>
              <a:cs typeface="Cambria"/>
            </a:endParaRPr>
          </a:p>
          <a:p>
            <a:pPr marL="644525">
              <a:lnSpc>
                <a:spcPct val="100000"/>
              </a:lnSpc>
              <a:spcBef>
                <a:spcPts val="895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Importation/exportation</a:t>
            </a:r>
            <a:endParaRPr sz="1400">
              <a:latin typeface="Cambria"/>
              <a:cs typeface="Cambria"/>
            </a:endParaRPr>
          </a:p>
          <a:p>
            <a:pPr marL="760095" marR="5080" indent="-114300">
              <a:lnSpc>
                <a:spcPts val="1480"/>
              </a:lnSpc>
              <a:spcBef>
                <a:spcPts val="254"/>
              </a:spcBef>
              <a:buChar char="•"/>
              <a:tabLst>
                <a:tab pos="760730" algn="l"/>
              </a:tabLst>
            </a:pPr>
            <a:r>
              <a:rPr sz="1400" spc="-5" dirty="0">
                <a:latin typeface="Cambria"/>
                <a:cs typeface="Cambria"/>
              </a:rPr>
              <a:t>Paiements faits </a:t>
            </a:r>
            <a:r>
              <a:rPr sz="1400" dirty="0">
                <a:latin typeface="Cambria"/>
                <a:cs typeface="Cambria"/>
              </a:rPr>
              <a:t>à des </a:t>
            </a:r>
            <a:r>
              <a:rPr sz="1400" spc="-5" dirty="0">
                <a:latin typeface="Cambria"/>
                <a:cs typeface="Cambria"/>
              </a:rPr>
              <a:t>fonctionnaires douaniers afin d'accélérer l'importation/exportation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marchandises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ts val="1580"/>
              </a:lnSpc>
              <a:spcBef>
                <a:spcPts val="30"/>
              </a:spcBef>
              <a:buChar char="•"/>
              <a:tabLst>
                <a:tab pos="760730" algn="l"/>
              </a:tabLst>
            </a:pPr>
            <a:r>
              <a:rPr sz="1400" spc="-5" dirty="0">
                <a:latin typeface="Cambria"/>
                <a:cs typeface="Cambria"/>
              </a:rPr>
              <a:t>Paiements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fonctionnaires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obtenir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fausses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licences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 </a:t>
            </a:r>
            <a:r>
              <a:rPr sz="1400" spc="-10" dirty="0">
                <a:latin typeface="Cambria"/>
                <a:cs typeface="Cambria"/>
              </a:rPr>
              <a:t>faux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permis</a:t>
            </a:r>
            <a:endParaRPr sz="1400">
              <a:latin typeface="Cambria"/>
              <a:cs typeface="Cambria"/>
            </a:endParaRPr>
          </a:p>
          <a:p>
            <a:pPr marL="760095">
              <a:lnSpc>
                <a:spcPts val="1580"/>
              </a:lnSpc>
            </a:pPr>
            <a:r>
              <a:rPr sz="1400" spc="-5" dirty="0">
                <a:latin typeface="Cambria"/>
                <a:cs typeface="Cambria"/>
              </a:rPr>
              <a:t>d'importation/exportation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faciliter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l'obtention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ceux-ci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4250EFF5-5F1E-42F4-82A8-7E2BEC06A5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63716"/>
            <a:ext cx="733298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dirty="0">
                <a:solidFill>
                  <a:srgbClr val="C00000"/>
                </a:solidFill>
              </a:rPr>
              <a:t>Le</a:t>
            </a:r>
            <a:r>
              <a:rPr lang="en-US" b="0" spc="-15" dirty="0">
                <a:solidFill>
                  <a:srgbClr val="C00000"/>
                </a:solidFill>
              </a:rPr>
              <a:t> </a:t>
            </a:r>
            <a:r>
              <a:rPr lang="en-US" b="0" spc="-25" dirty="0">
                <a:solidFill>
                  <a:srgbClr val="C00000"/>
                </a:solidFill>
              </a:rPr>
              <a:t>Foreign</a:t>
            </a: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Corrupt</a:t>
            </a:r>
            <a:r>
              <a:rPr lang="en-US" b="0" spc="-5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Practices</a:t>
            </a:r>
            <a:r>
              <a:rPr lang="en-US" b="0" spc="-20" dirty="0">
                <a:solidFill>
                  <a:srgbClr val="C00000"/>
                </a:solidFill>
              </a:rPr>
              <a:t> </a:t>
            </a:r>
            <a:r>
              <a:rPr lang="en-US" b="0" spc="-15" dirty="0">
                <a:solidFill>
                  <a:srgbClr val="C00000"/>
                </a:solidFill>
              </a:rPr>
              <a:t>Act </a:t>
            </a:r>
            <a:r>
              <a:rPr lang="en-US" b="0" spc="-45" dirty="0">
                <a:solidFill>
                  <a:srgbClr val="C00000"/>
                </a:solidFill>
              </a:rPr>
              <a:t>(FCPA)</a:t>
            </a:r>
            <a:br>
              <a:rPr lang="en-US" spc="-5" dirty="0">
                <a:solidFill>
                  <a:srgbClr val="C00000"/>
                </a:solidFill>
              </a:rPr>
            </a:br>
            <a:r>
              <a:rPr sz="2000" b="0" i="1" spc="-5" dirty="0">
                <a:solidFill>
                  <a:srgbClr val="C00000"/>
                </a:solidFill>
              </a:rPr>
              <a:t>Bonne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tenue</a:t>
            </a:r>
            <a:r>
              <a:rPr sz="2000" b="0" i="1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comptabilité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dirty="0">
                <a:solidFill>
                  <a:srgbClr val="C00000"/>
                </a:solidFill>
              </a:rPr>
              <a:t>et</a:t>
            </a:r>
            <a:r>
              <a:rPr sz="2000" b="0" i="1" spc="-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contrôles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internes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7D690F-FC21-4C60-BF66-727CB258F88C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1087755"/>
            <a:chOff x="0" y="974750"/>
            <a:chExt cx="9144000" cy="1087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2688" y="1086611"/>
              <a:ext cx="4181856" cy="950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8032" y="1100327"/>
              <a:ext cx="4040123" cy="9616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90185" y="1111757"/>
              <a:ext cx="4087495" cy="855344"/>
            </a:xfrm>
            <a:custGeom>
              <a:avLst/>
              <a:gdLst/>
              <a:ahLst/>
              <a:cxnLst/>
              <a:rect l="l" t="t" r="r" b="b"/>
              <a:pathLst>
                <a:path w="4087495" h="855344">
                  <a:moveTo>
                    <a:pt x="3944619" y="0"/>
                  </a:moveTo>
                  <a:lnTo>
                    <a:pt x="142621" y="0"/>
                  </a:lnTo>
                  <a:lnTo>
                    <a:pt x="97552" y="7273"/>
                  </a:lnTo>
                  <a:lnTo>
                    <a:pt x="58402" y="27525"/>
                  </a:lnTo>
                  <a:lnTo>
                    <a:pt x="27525" y="58402"/>
                  </a:lnTo>
                  <a:lnTo>
                    <a:pt x="7273" y="97552"/>
                  </a:lnTo>
                  <a:lnTo>
                    <a:pt x="0" y="142620"/>
                  </a:lnTo>
                  <a:lnTo>
                    <a:pt x="0" y="712724"/>
                  </a:lnTo>
                  <a:lnTo>
                    <a:pt x="7273" y="757779"/>
                  </a:lnTo>
                  <a:lnTo>
                    <a:pt x="27525" y="796897"/>
                  </a:lnTo>
                  <a:lnTo>
                    <a:pt x="58402" y="827737"/>
                  </a:lnTo>
                  <a:lnTo>
                    <a:pt x="97552" y="847957"/>
                  </a:lnTo>
                  <a:lnTo>
                    <a:pt x="142621" y="855217"/>
                  </a:lnTo>
                  <a:lnTo>
                    <a:pt x="3944619" y="855217"/>
                  </a:lnTo>
                  <a:lnTo>
                    <a:pt x="3989626" y="847957"/>
                  </a:lnTo>
                  <a:lnTo>
                    <a:pt x="4028738" y="827737"/>
                  </a:lnTo>
                  <a:lnTo>
                    <a:pt x="4059596" y="796897"/>
                  </a:lnTo>
                  <a:lnTo>
                    <a:pt x="4079841" y="757779"/>
                  </a:lnTo>
                  <a:lnTo>
                    <a:pt x="4087114" y="712724"/>
                  </a:lnTo>
                  <a:lnTo>
                    <a:pt x="4087114" y="142620"/>
                  </a:lnTo>
                  <a:lnTo>
                    <a:pt x="4079841" y="97552"/>
                  </a:lnTo>
                  <a:lnTo>
                    <a:pt x="4059596" y="58402"/>
                  </a:lnTo>
                  <a:lnTo>
                    <a:pt x="4028738" y="27525"/>
                  </a:lnTo>
                  <a:lnTo>
                    <a:pt x="3989626" y="7273"/>
                  </a:lnTo>
                  <a:lnTo>
                    <a:pt x="394461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90185" y="1111757"/>
              <a:ext cx="4087495" cy="855344"/>
            </a:xfrm>
            <a:custGeom>
              <a:avLst/>
              <a:gdLst/>
              <a:ahLst/>
              <a:cxnLst/>
              <a:rect l="l" t="t" r="r" b="b"/>
              <a:pathLst>
                <a:path w="4087495" h="855344">
                  <a:moveTo>
                    <a:pt x="0" y="142620"/>
                  </a:moveTo>
                  <a:lnTo>
                    <a:pt x="7273" y="97552"/>
                  </a:lnTo>
                  <a:lnTo>
                    <a:pt x="27525" y="58402"/>
                  </a:lnTo>
                  <a:lnTo>
                    <a:pt x="58402" y="27525"/>
                  </a:lnTo>
                  <a:lnTo>
                    <a:pt x="97552" y="7273"/>
                  </a:lnTo>
                  <a:lnTo>
                    <a:pt x="142621" y="0"/>
                  </a:lnTo>
                  <a:lnTo>
                    <a:pt x="3944619" y="0"/>
                  </a:lnTo>
                  <a:lnTo>
                    <a:pt x="3989626" y="7273"/>
                  </a:lnTo>
                  <a:lnTo>
                    <a:pt x="4028738" y="27525"/>
                  </a:lnTo>
                  <a:lnTo>
                    <a:pt x="4059596" y="58402"/>
                  </a:lnTo>
                  <a:lnTo>
                    <a:pt x="4079841" y="97552"/>
                  </a:lnTo>
                  <a:lnTo>
                    <a:pt x="4087114" y="142620"/>
                  </a:lnTo>
                  <a:lnTo>
                    <a:pt x="4087114" y="712724"/>
                  </a:lnTo>
                  <a:lnTo>
                    <a:pt x="4079841" y="757779"/>
                  </a:lnTo>
                  <a:lnTo>
                    <a:pt x="4059596" y="796897"/>
                  </a:lnTo>
                  <a:lnTo>
                    <a:pt x="4028738" y="827737"/>
                  </a:lnTo>
                  <a:lnTo>
                    <a:pt x="3989626" y="847957"/>
                  </a:lnTo>
                  <a:lnTo>
                    <a:pt x="3944619" y="855217"/>
                  </a:lnTo>
                  <a:lnTo>
                    <a:pt x="142621" y="855217"/>
                  </a:lnTo>
                  <a:lnTo>
                    <a:pt x="97552" y="847957"/>
                  </a:lnTo>
                  <a:lnTo>
                    <a:pt x="58402" y="827737"/>
                  </a:lnTo>
                  <a:lnTo>
                    <a:pt x="27525" y="796897"/>
                  </a:lnTo>
                  <a:lnTo>
                    <a:pt x="7273" y="757779"/>
                  </a:lnTo>
                  <a:lnTo>
                    <a:pt x="0" y="712724"/>
                  </a:lnTo>
                  <a:lnTo>
                    <a:pt x="0" y="142620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11865" y="6711477"/>
            <a:ext cx="1837055" cy="67945"/>
            <a:chOff x="3611865" y="6711477"/>
            <a:chExt cx="1837055" cy="6794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1865" y="6711477"/>
              <a:ext cx="1836449" cy="674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36518" y="6723164"/>
              <a:ext cx="1788160" cy="3175"/>
            </a:xfrm>
            <a:custGeom>
              <a:avLst/>
              <a:gdLst/>
              <a:ahLst/>
              <a:cxnLst/>
              <a:rect l="l" t="t" r="r" b="b"/>
              <a:pathLst>
                <a:path w="1788160" h="3175">
                  <a:moveTo>
                    <a:pt x="0" y="0"/>
                  </a:moveTo>
                  <a:lnTo>
                    <a:pt x="1787652" y="2971"/>
                  </a:lnTo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78352" y="6393179"/>
            <a:ext cx="1873250" cy="91440"/>
            <a:chOff x="3578352" y="6393179"/>
            <a:chExt cx="1873250" cy="914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8352" y="6393179"/>
              <a:ext cx="1872996" cy="914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21024" y="6418364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48741" y="1509216"/>
            <a:ext cx="23425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C00000"/>
                </a:solidFill>
                <a:latin typeface="Cambria"/>
                <a:cs typeface="Cambria"/>
              </a:rPr>
              <a:t>Vous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êtes</a:t>
            </a:r>
            <a:r>
              <a:rPr sz="18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responsable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741" y="2088642"/>
            <a:ext cx="7929880" cy="4020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mbria"/>
                <a:cs typeface="Cambria"/>
              </a:rPr>
              <a:t>En </a:t>
            </a:r>
            <a:r>
              <a:rPr sz="1400" dirty="0">
                <a:latin typeface="Cambria"/>
                <a:cs typeface="Cambria"/>
              </a:rPr>
              <a:t>plus de </a:t>
            </a:r>
            <a:r>
              <a:rPr sz="1400" spc="-5" dirty="0">
                <a:latin typeface="Cambria"/>
                <a:cs typeface="Cambria"/>
              </a:rPr>
              <a:t>nos </a:t>
            </a:r>
            <a:r>
              <a:rPr sz="1400" spc="-10" dirty="0">
                <a:latin typeface="Cambria"/>
                <a:cs typeface="Cambria"/>
              </a:rPr>
              <a:t>propres </a:t>
            </a:r>
            <a:r>
              <a:rPr sz="1400" spc="-5" dirty="0">
                <a:latin typeface="Cambria"/>
                <a:cs typeface="Cambria"/>
              </a:rPr>
              <a:t>actions, nous </a:t>
            </a:r>
            <a:r>
              <a:rPr sz="1400" spc="-10" dirty="0">
                <a:latin typeface="Cambria"/>
                <a:cs typeface="Cambria"/>
              </a:rPr>
              <a:t>pouvons être </a:t>
            </a:r>
            <a:r>
              <a:rPr sz="1400" spc="-5" dirty="0">
                <a:latin typeface="Cambria"/>
                <a:cs typeface="Cambria"/>
              </a:rPr>
              <a:t>tenus pour responsables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actes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nos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représentants, </a:t>
            </a:r>
            <a:r>
              <a:rPr sz="1400" dirty="0">
                <a:latin typeface="Cambria"/>
                <a:cs typeface="Cambria"/>
              </a:rPr>
              <a:t>consultants, </a:t>
            </a:r>
            <a:r>
              <a:rPr sz="1400" spc="-10" dirty="0">
                <a:latin typeface="Cambria"/>
                <a:cs typeface="Cambria"/>
              </a:rPr>
              <a:t>revendeurs,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autres partenaires commerciaux.</a:t>
            </a:r>
            <a:r>
              <a:rPr sz="1400" spc="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C'est </a:t>
            </a:r>
            <a:r>
              <a:rPr sz="1400" spc="-5" dirty="0">
                <a:latin typeface="Cambria"/>
                <a:cs typeface="Cambria"/>
              </a:rPr>
              <a:t>pourquoi </a:t>
            </a:r>
            <a:r>
              <a:rPr sz="1400" dirty="0">
                <a:latin typeface="Cambria"/>
                <a:cs typeface="Cambria"/>
              </a:rPr>
              <a:t>il est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essentiel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-5" dirty="0">
                <a:latin typeface="Cambria"/>
                <a:cs typeface="Cambria"/>
              </a:rPr>
              <a:t> vous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compreniez les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pratiques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anti-corruption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qu'il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faut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respecter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chez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Cambria"/>
                <a:cs typeface="Cambria"/>
              </a:rPr>
              <a:t>Vérification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au</a:t>
            </a:r>
            <a:r>
              <a:rPr sz="18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mbria"/>
                <a:cs typeface="Cambria"/>
              </a:rPr>
              <a:t>préalable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latin typeface="Cambria"/>
                <a:cs typeface="Cambria"/>
              </a:rPr>
              <a:t>Vous</a:t>
            </a:r>
            <a:r>
              <a:rPr sz="1400" spc="-10" dirty="0">
                <a:latin typeface="Cambria"/>
                <a:cs typeface="Cambria"/>
              </a:rPr>
              <a:t> devez </a:t>
            </a:r>
            <a:r>
              <a:rPr sz="1400" spc="-5" dirty="0">
                <a:latin typeface="Cambria"/>
                <a:cs typeface="Cambria"/>
              </a:rPr>
              <a:t>vous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assurer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-5" dirty="0">
                <a:latin typeface="Cambria"/>
                <a:cs typeface="Cambria"/>
              </a:rPr>
              <a:t> tous les partenaires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commerciaux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lesquels MTS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fait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affaire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latin typeface="Cambria"/>
                <a:cs typeface="Cambria"/>
              </a:rPr>
              <a:t>N'ont </a:t>
            </a:r>
            <a:r>
              <a:rPr sz="1400" spc="-5" dirty="0">
                <a:latin typeface="Cambria"/>
                <a:cs typeface="Cambria"/>
              </a:rPr>
              <a:t>pas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réputation,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ni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d'antécédent,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comportement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illégal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corrompu.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marR="27051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10" dirty="0">
                <a:latin typeface="Cambria"/>
                <a:cs typeface="Cambria"/>
              </a:rPr>
              <a:t>Savent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qu'il</a:t>
            </a:r>
            <a:r>
              <a:rPr sz="1400" spc="-10" dirty="0">
                <a:latin typeface="Cambria"/>
                <a:cs typeface="Cambria"/>
              </a:rPr>
              <a:t> doivent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exercer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leur activité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conformité</a:t>
            </a:r>
            <a:r>
              <a:rPr sz="1400" spc="-15" dirty="0">
                <a:latin typeface="Cambria"/>
                <a:cs typeface="Cambria"/>
              </a:rPr>
              <a:t> avec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Politique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5" dirty="0">
                <a:latin typeface="Cambria"/>
                <a:cs typeface="Cambria"/>
              </a:rPr>
              <a:t> Conformité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-5" dirty="0">
                <a:latin typeface="Cambria"/>
                <a:cs typeface="Cambria"/>
              </a:rPr>
              <a:t> MTS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 </a:t>
            </a:r>
            <a:r>
              <a:rPr sz="1400" spc="-29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Foreign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Corrupt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Practices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OGC-018</a:t>
            </a:r>
            <a:r>
              <a:rPr sz="1400" spc="-5" dirty="0"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marR="19304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latin typeface="Cambria"/>
                <a:cs typeface="Cambria"/>
              </a:rPr>
              <a:t>S'assurent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contrats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établissent clairement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l'étendue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travail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effectuer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nécessité</a:t>
            </a:r>
            <a:r>
              <a:rPr sz="1400" dirty="0">
                <a:latin typeface="Cambria"/>
                <a:cs typeface="Cambria"/>
              </a:rPr>
              <a:t> de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mener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leurs</a:t>
            </a:r>
            <a:r>
              <a:rPr sz="1400" spc="-10" dirty="0">
                <a:latin typeface="Cambria"/>
                <a:cs typeface="Cambria"/>
              </a:rPr>
              <a:t> affaires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manière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légale.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marR="13335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10" dirty="0">
                <a:latin typeface="Cambria"/>
                <a:cs typeface="Cambria"/>
              </a:rPr>
              <a:t>Faites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remonter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problème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Bureau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du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risque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 </a:t>
            </a:r>
            <a:r>
              <a:rPr sz="1400" b="1" spc="-5" dirty="0">
                <a:latin typeface="Cambria"/>
                <a:cs typeface="Cambria"/>
              </a:rPr>
              <a:t>de la</a:t>
            </a:r>
            <a:r>
              <a:rPr sz="1400" b="1" spc="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conformité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vous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avez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problèmes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pourraient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suggérer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5" dirty="0">
                <a:latin typeface="Cambria"/>
                <a:cs typeface="Cambria"/>
              </a:rPr>
              <a:t>acte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corruption.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4839" y="1142822"/>
            <a:ext cx="379857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Selon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Département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Justice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(DOJ)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des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États-Unis</a:t>
            </a:r>
            <a:r>
              <a:rPr sz="10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1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Securities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Exchange</a:t>
            </a:r>
            <a:r>
              <a:rPr sz="10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Commission</a:t>
            </a:r>
            <a:r>
              <a:rPr sz="10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(SEC),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pourcentage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important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toutes</a:t>
            </a:r>
            <a:r>
              <a:rPr sz="10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actions</a:t>
            </a:r>
            <a:r>
              <a:rPr sz="1000" b="1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d'application</a:t>
            </a:r>
            <a:r>
              <a:rPr sz="10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FCPA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eu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trait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sz="1000" b="1" spc="-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des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conduites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irrégulières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provenant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tiers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alors</a:t>
            </a:r>
            <a:r>
              <a:rPr sz="10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qu'ils 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agissaient</a:t>
            </a:r>
            <a:r>
              <a:rPr sz="10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au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nom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l'entreprise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respective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ABD49D85-AAA2-47E3-BDF3-7DE5A4D11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63716"/>
            <a:ext cx="73329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0" dirty="0">
                <a:solidFill>
                  <a:srgbClr val="C00000"/>
                </a:solidFill>
              </a:rPr>
              <a:t>Le</a:t>
            </a:r>
            <a:r>
              <a:rPr lang="en-US" b="0" spc="-15" dirty="0">
                <a:solidFill>
                  <a:srgbClr val="C00000"/>
                </a:solidFill>
              </a:rPr>
              <a:t> </a:t>
            </a:r>
            <a:r>
              <a:rPr lang="en-US" b="0" spc="-25" dirty="0">
                <a:solidFill>
                  <a:srgbClr val="C00000"/>
                </a:solidFill>
              </a:rPr>
              <a:t>Foreign</a:t>
            </a:r>
            <a:r>
              <a:rPr lang="en-US" b="0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Corrupt</a:t>
            </a:r>
            <a:r>
              <a:rPr lang="en-US" b="0" spc="-5" dirty="0">
                <a:solidFill>
                  <a:srgbClr val="C00000"/>
                </a:solidFill>
              </a:rPr>
              <a:t> </a:t>
            </a:r>
            <a:r>
              <a:rPr lang="en-US" b="0" spc="-10" dirty="0">
                <a:solidFill>
                  <a:srgbClr val="C00000"/>
                </a:solidFill>
              </a:rPr>
              <a:t>Practices</a:t>
            </a:r>
            <a:r>
              <a:rPr lang="en-US" b="0" spc="-20" dirty="0">
                <a:solidFill>
                  <a:srgbClr val="C00000"/>
                </a:solidFill>
              </a:rPr>
              <a:t> </a:t>
            </a:r>
            <a:r>
              <a:rPr lang="en-US" b="0" spc="-15" dirty="0">
                <a:solidFill>
                  <a:srgbClr val="C00000"/>
                </a:solidFill>
              </a:rPr>
              <a:t>Act </a:t>
            </a:r>
            <a:r>
              <a:rPr lang="en-US" b="0" spc="-45" dirty="0">
                <a:solidFill>
                  <a:srgbClr val="C00000"/>
                </a:solidFill>
              </a:rPr>
              <a:t>(FCPA)</a:t>
            </a:r>
            <a:br>
              <a:rPr lang="en-US" b="0" spc="-5" dirty="0">
                <a:solidFill>
                  <a:srgbClr val="C00000"/>
                </a:solidFill>
              </a:rPr>
            </a:br>
            <a:r>
              <a:rPr lang="fr-FR" sz="2000" b="0" i="1" spc="-5" dirty="0">
                <a:solidFill>
                  <a:srgbClr val="C00000"/>
                </a:solidFill>
              </a:rPr>
              <a:t>L'importance</a:t>
            </a:r>
            <a:r>
              <a:rPr lang="fr-FR" sz="2000" b="0" i="1" spc="10" dirty="0">
                <a:solidFill>
                  <a:srgbClr val="C00000"/>
                </a:solidFill>
              </a:rPr>
              <a:t> </a:t>
            </a:r>
            <a:r>
              <a:rPr lang="fr-FR" sz="2000" b="0" i="1" spc="-5" dirty="0">
                <a:solidFill>
                  <a:srgbClr val="C00000"/>
                </a:solidFill>
              </a:rPr>
              <a:t>de la compréhension </a:t>
            </a:r>
            <a:r>
              <a:rPr lang="fr-FR" sz="2000" b="0" i="1" spc="-515" dirty="0">
                <a:solidFill>
                  <a:srgbClr val="C00000"/>
                </a:solidFill>
              </a:rPr>
              <a:t> </a:t>
            </a:r>
            <a:r>
              <a:rPr lang="fr-FR" sz="2000" b="0" i="1" spc="-5" dirty="0">
                <a:solidFill>
                  <a:srgbClr val="C00000"/>
                </a:solidFill>
              </a:rPr>
              <a:t>des</a:t>
            </a:r>
            <a:r>
              <a:rPr lang="fr-FR" sz="2000" b="0" i="1" spc="-10" dirty="0">
                <a:solidFill>
                  <a:srgbClr val="C00000"/>
                </a:solidFill>
              </a:rPr>
              <a:t> </a:t>
            </a:r>
            <a:r>
              <a:rPr lang="fr-FR" sz="2000" b="0" i="1" dirty="0">
                <a:solidFill>
                  <a:srgbClr val="C00000"/>
                </a:solidFill>
              </a:rPr>
              <a:t>exigences</a:t>
            </a:r>
            <a:r>
              <a:rPr lang="fr-FR" sz="2000" b="0" i="1" spc="-5" dirty="0">
                <a:solidFill>
                  <a:srgbClr val="C00000"/>
                </a:solidFill>
              </a:rPr>
              <a:t> des</a:t>
            </a:r>
            <a:r>
              <a:rPr lang="fr-FR" sz="2000" b="0" i="1" spc="5" dirty="0">
                <a:solidFill>
                  <a:srgbClr val="C00000"/>
                </a:solidFill>
              </a:rPr>
              <a:t> </a:t>
            </a:r>
            <a:r>
              <a:rPr lang="fr-FR" sz="2000" b="0" i="1" spc="-5" dirty="0">
                <a:solidFill>
                  <a:srgbClr val="C00000"/>
                </a:solidFill>
              </a:rPr>
              <a:t>tiers</a:t>
            </a:r>
            <a:br>
              <a:rPr lang="en-US" sz="1600" b="0" dirty="0">
                <a:solidFill>
                  <a:srgbClr val="C00000"/>
                </a:solidFill>
              </a:rPr>
            </a:br>
            <a:endParaRPr sz="2000" b="0" i="1" spc="-10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1CE4FA-4501-4302-BB97-B326985FB212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611865" y="6711477"/>
            <a:ext cx="1837055" cy="67945"/>
            <a:chOff x="3611865" y="6711477"/>
            <a:chExt cx="1837055" cy="67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1865" y="6711477"/>
              <a:ext cx="1836449" cy="674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36518" y="6723164"/>
              <a:ext cx="1788160" cy="3175"/>
            </a:xfrm>
            <a:custGeom>
              <a:avLst/>
              <a:gdLst/>
              <a:ahLst/>
              <a:cxnLst/>
              <a:rect l="l" t="t" r="r" b="b"/>
              <a:pathLst>
                <a:path w="1788160" h="3175">
                  <a:moveTo>
                    <a:pt x="0" y="0"/>
                  </a:moveTo>
                  <a:lnTo>
                    <a:pt x="1787652" y="2971"/>
                  </a:lnTo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798" y="5341620"/>
            <a:ext cx="7962900" cy="1143000"/>
            <a:chOff x="685798" y="5341620"/>
            <a:chExt cx="7962900" cy="1143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8351" y="6393180"/>
              <a:ext cx="1872996" cy="91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621023" y="6418364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8" y="5341620"/>
              <a:ext cx="7962903" cy="969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104" y="5358384"/>
              <a:ext cx="7714488" cy="9997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3900" y="5356606"/>
              <a:ext cx="7886700" cy="892810"/>
            </a:xfrm>
            <a:custGeom>
              <a:avLst/>
              <a:gdLst/>
              <a:ahLst/>
              <a:cxnLst/>
              <a:rect l="l" t="t" r="r" b="b"/>
              <a:pathLst>
                <a:path w="7886700" h="892810">
                  <a:moveTo>
                    <a:pt x="7737983" y="0"/>
                  </a:moveTo>
                  <a:lnTo>
                    <a:pt x="148767" y="0"/>
                  </a:lnTo>
                  <a:lnTo>
                    <a:pt x="101743" y="7591"/>
                  </a:lnTo>
                  <a:lnTo>
                    <a:pt x="60904" y="28728"/>
                  </a:lnTo>
                  <a:lnTo>
                    <a:pt x="28701" y="60953"/>
                  </a:lnTo>
                  <a:lnTo>
                    <a:pt x="7583" y="101811"/>
                  </a:lnTo>
                  <a:lnTo>
                    <a:pt x="0" y="148844"/>
                  </a:lnTo>
                  <a:lnTo>
                    <a:pt x="0" y="743813"/>
                  </a:lnTo>
                  <a:lnTo>
                    <a:pt x="7583" y="790833"/>
                  </a:lnTo>
                  <a:lnTo>
                    <a:pt x="28701" y="831671"/>
                  </a:lnTo>
                  <a:lnTo>
                    <a:pt x="60904" y="863876"/>
                  </a:lnTo>
                  <a:lnTo>
                    <a:pt x="101743" y="884996"/>
                  </a:lnTo>
                  <a:lnTo>
                    <a:pt x="148767" y="892581"/>
                  </a:lnTo>
                  <a:lnTo>
                    <a:pt x="7737983" y="892581"/>
                  </a:lnTo>
                  <a:lnTo>
                    <a:pt x="7785002" y="884996"/>
                  </a:lnTo>
                  <a:lnTo>
                    <a:pt x="7825828" y="863876"/>
                  </a:lnTo>
                  <a:lnTo>
                    <a:pt x="7858016" y="831671"/>
                  </a:lnTo>
                  <a:lnTo>
                    <a:pt x="7879121" y="790833"/>
                  </a:lnTo>
                  <a:lnTo>
                    <a:pt x="7886700" y="743813"/>
                  </a:lnTo>
                  <a:lnTo>
                    <a:pt x="7886700" y="148844"/>
                  </a:lnTo>
                  <a:lnTo>
                    <a:pt x="7879121" y="101811"/>
                  </a:lnTo>
                  <a:lnTo>
                    <a:pt x="7858016" y="60953"/>
                  </a:lnTo>
                  <a:lnTo>
                    <a:pt x="7825828" y="28728"/>
                  </a:lnTo>
                  <a:lnTo>
                    <a:pt x="7785002" y="7591"/>
                  </a:lnTo>
                  <a:lnTo>
                    <a:pt x="773798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" y="5356606"/>
              <a:ext cx="7886700" cy="892810"/>
            </a:xfrm>
            <a:custGeom>
              <a:avLst/>
              <a:gdLst/>
              <a:ahLst/>
              <a:cxnLst/>
              <a:rect l="l" t="t" r="r" b="b"/>
              <a:pathLst>
                <a:path w="7886700" h="892810">
                  <a:moveTo>
                    <a:pt x="0" y="148844"/>
                  </a:moveTo>
                  <a:lnTo>
                    <a:pt x="7583" y="101811"/>
                  </a:lnTo>
                  <a:lnTo>
                    <a:pt x="28701" y="60953"/>
                  </a:lnTo>
                  <a:lnTo>
                    <a:pt x="60904" y="28728"/>
                  </a:lnTo>
                  <a:lnTo>
                    <a:pt x="101743" y="7591"/>
                  </a:lnTo>
                  <a:lnTo>
                    <a:pt x="148767" y="0"/>
                  </a:lnTo>
                  <a:lnTo>
                    <a:pt x="7737983" y="0"/>
                  </a:lnTo>
                  <a:lnTo>
                    <a:pt x="7785002" y="7591"/>
                  </a:lnTo>
                  <a:lnTo>
                    <a:pt x="7825828" y="28728"/>
                  </a:lnTo>
                  <a:lnTo>
                    <a:pt x="7858016" y="60953"/>
                  </a:lnTo>
                  <a:lnTo>
                    <a:pt x="7879121" y="101811"/>
                  </a:lnTo>
                  <a:lnTo>
                    <a:pt x="7886700" y="148844"/>
                  </a:lnTo>
                  <a:lnTo>
                    <a:pt x="7886700" y="743813"/>
                  </a:lnTo>
                  <a:lnTo>
                    <a:pt x="7879121" y="790833"/>
                  </a:lnTo>
                  <a:lnTo>
                    <a:pt x="7858016" y="831671"/>
                  </a:lnTo>
                  <a:lnTo>
                    <a:pt x="7825828" y="863876"/>
                  </a:lnTo>
                  <a:lnTo>
                    <a:pt x="7785002" y="884996"/>
                  </a:lnTo>
                  <a:lnTo>
                    <a:pt x="7737983" y="892581"/>
                  </a:lnTo>
                  <a:lnTo>
                    <a:pt x="148767" y="892581"/>
                  </a:lnTo>
                  <a:lnTo>
                    <a:pt x="101743" y="884996"/>
                  </a:lnTo>
                  <a:lnTo>
                    <a:pt x="60904" y="863876"/>
                  </a:lnTo>
                  <a:lnTo>
                    <a:pt x="28701" y="831671"/>
                  </a:lnTo>
                  <a:lnTo>
                    <a:pt x="7583" y="790833"/>
                  </a:lnTo>
                  <a:lnTo>
                    <a:pt x="0" y="743813"/>
                  </a:lnTo>
                  <a:lnTo>
                    <a:pt x="0" y="148844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8741" y="1384502"/>
            <a:ext cx="7915909" cy="3777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Drapeaux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rouges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930"/>
              </a:spcBef>
            </a:pPr>
            <a:r>
              <a:rPr sz="1400" spc="-5" dirty="0">
                <a:latin typeface="Cambria"/>
                <a:cs typeface="Cambria"/>
              </a:rPr>
              <a:t>En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tant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qu'employés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nous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incombe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connaître</a:t>
            </a:r>
            <a:r>
              <a:rPr sz="1400" dirty="0">
                <a:latin typeface="Cambria"/>
                <a:cs typeface="Cambria"/>
              </a:rPr>
              <a:t> et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respecter</a:t>
            </a:r>
            <a:r>
              <a:rPr sz="1400" dirty="0">
                <a:latin typeface="Cambria"/>
                <a:cs typeface="Cambria"/>
              </a:rPr>
              <a:t> la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loi,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politiques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les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procédures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MTS.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Quand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vous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envisagez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travailler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dirty="0">
                <a:latin typeface="Cambria"/>
                <a:cs typeface="Cambria"/>
              </a:rPr>
              <a:t> 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nouveau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tiers, </a:t>
            </a:r>
            <a:r>
              <a:rPr sz="1400" spc="-10" dirty="0">
                <a:latin typeface="Cambria"/>
                <a:cs typeface="Cambria"/>
              </a:rPr>
              <a:t>soyez </a:t>
            </a:r>
            <a:r>
              <a:rPr sz="1400" spc="-5" dirty="0">
                <a:latin typeface="Cambria"/>
                <a:cs typeface="Cambria"/>
              </a:rPr>
              <a:t>vigilants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vis-à-vis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déclarations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 type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C'est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comme </a:t>
            </a:r>
            <a:r>
              <a:rPr sz="1400" b="1" dirty="0">
                <a:latin typeface="Cambria"/>
                <a:cs typeface="Cambria"/>
              </a:rPr>
              <a:t>ça que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l'on</a:t>
            </a:r>
            <a:r>
              <a:rPr sz="1400" b="1" spc="2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fait</a:t>
            </a:r>
            <a:r>
              <a:rPr sz="1400" b="1" dirty="0">
                <a:latin typeface="Cambria"/>
                <a:cs typeface="Cambria"/>
              </a:rPr>
              <a:t> des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affaires </a:t>
            </a:r>
            <a:r>
              <a:rPr sz="1400" b="1" dirty="0">
                <a:latin typeface="Cambria"/>
                <a:cs typeface="Cambria"/>
              </a:rPr>
              <a:t>dans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mon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15" dirty="0">
                <a:latin typeface="Cambria"/>
                <a:cs typeface="Cambria"/>
              </a:rPr>
              <a:t>pays.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10" dirty="0">
                <a:latin typeface="Cambria"/>
                <a:cs typeface="Cambria"/>
              </a:rPr>
              <a:t> Ce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paiement</a:t>
            </a:r>
            <a:r>
              <a:rPr sz="1400" b="1" spc="-15" dirty="0">
                <a:latin typeface="Cambria"/>
                <a:cs typeface="Cambria"/>
              </a:rPr>
              <a:t> n'a</a:t>
            </a:r>
            <a:r>
              <a:rPr sz="1400" b="1" dirty="0">
                <a:latin typeface="Cambria"/>
                <a:cs typeface="Cambria"/>
              </a:rPr>
              <a:t> pas </a:t>
            </a:r>
            <a:r>
              <a:rPr sz="1400" b="1" spc="-5" dirty="0">
                <a:latin typeface="Cambria"/>
                <a:cs typeface="Cambria"/>
              </a:rPr>
              <a:t>besoin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d'être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spc="-15" dirty="0">
                <a:latin typeface="Cambria"/>
                <a:cs typeface="Cambria"/>
              </a:rPr>
              <a:t>approuvé.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Je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connais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quelqu'un qui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15" dirty="0">
                <a:latin typeface="Cambria"/>
                <a:cs typeface="Cambria"/>
              </a:rPr>
              <a:t>travaille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pour </a:t>
            </a:r>
            <a:r>
              <a:rPr sz="1400" b="1" spc="-5" dirty="0">
                <a:latin typeface="Cambria"/>
                <a:cs typeface="Cambria"/>
              </a:rPr>
              <a:t>le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gouvernement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et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qui peut</a:t>
            </a:r>
            <a:r>
              <a:rPr sz="1400" b="1" dirty="0">
                <a:latin typeface="Cambria"/>
                <a:cs typeface="Cambria"/>
              </a:rPr>
              <a:t> nous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25" dirty="0">
                <a:latin typeface="Cambria"/>
                <a:cs typeface="Cambria"/>
              </a:rPr>
              <a:t>aider.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Notre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politique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consiste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à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utiliser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une </a:t>
            </a:r>
            <a:r>
              <a:rPr sz="1400" b="1" spc="-5" dirty="0">
                <a:latin typeface="Cambria"/>
                <a:cs typeface="Cambria"/>
              </a:rPr>
              <a:t>banque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qui </a:t>
            </a:r>
            <a:r>
              <a:rPr sz="1400" b="1" dirty="0">
                <a:latin typeface="Cambria"/>
                <a:cs typeface="Cambria"/>
              </a:rPr>
              <a:t>se </a:t>
            </a:r>
            <a:r>
              <a:rPr sz="1400" b="1" spc="-20" dirty="0">
                <a:latin typeface="Cambria"/>
                <a:cs typeface="Cambria"/>
              </a:rPr>
              <a:t>trouve </a:t>
            </a:r>
            <a:r>
              <a:rPr sz="1400" b="1" dirty="0">
                <a:latin typeface="Cambria"/>
                <a:cs typeface="Cambria"/>
              </a:rPr>
              <a:t>en</a:t>
            </a:r>
            <a:r>
              <a:rPr sz="1400" b="1" spc="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dehors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notre </a:t>
            </a:r>
            <a:r>
              <a:rPr sz="1400" b="1" spc="-15" dirty="0">
                <a:latin typeface="Cambria"/>
                <a:cs typeface="Cambria"/>
              </a:rPr>
              <a:t>pays.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Mon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entreprise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 une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entente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spéciale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spc="-20" dirty="0">
                <a:latin typeface="Cambria"/>
                <a:cs typeface="Cambria"/>
              </a:rPr>
              <a:t>avec</a:t>
            </a:r>
            <a:r>
              <a:rPr sz="1400" b="1" spc="-5" dirty="0">
                <a:latin typeface="Cambria"/>
                <a:cs typeface="Cambria"/>
              </a:rPr>
              <a:t> un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fonctionnaire.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dirty="0">
                <a:latin typeface="Cambria"/>
                <a:cs typeface="Cambria"/>
              </a:rPr>
              <a:t>«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Une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contribution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politique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pourrait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accélérer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les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choses.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»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996" y="5421274"/>
            <a:ext cx="736663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Si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cela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vous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semble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suspect,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malhonnête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contraire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à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loi, c'est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c'est 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probablement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cas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!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Contactez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Bureau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risque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 de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conformité</a:t>
            </a:r>
            <a:r>
              <a:rPr sz="16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si 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vous </a:t>
            </a:r>
            <a:r>
              <a:rPr sz="1600" b="1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rencontrez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ce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type de situation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19C72C4A-79F3-446A-8FED-21656E14E48D}"/>
              </a:ext>
            </a:extLst>
          </p:cNvPr>
          <p:cNvSpPr txBox="1">
            <a:spLocks/>
          </p:cNvSpPr>
          <p:nvPr/>
        </p:nvSpPr>
        <p:spPr>
          <a:xfrm>
            <a:off x="381000" y="163716"/>
            <a:ext cx="73329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b="0" kern="0" dirty="0">
                <a:solidFill>
                  <a:srgbClr val="C00000"/>
                </a:solidFill>
              </a:rPr>
              <a:t>Le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25" dirty="0" err="1">
                <a:solidFill>
                  <a:srgbClr val="C00000"/>
                </a:solidFill>
              </a:rPr>
              <a:t>Foreign</a:t>
            </a:r>
            <a:r>
              <a:rPr lang="fr-FR" b="0" kern="0" dirty="0">
                <a:solidFill>
                  <a:srgbClr val="C00000"/>
                </a:solidFill>
              </a:rPr>
              <a:t> </a:t>
            </a:r>
            <a:r>
              <a:rPr lang="fr-FR" b="0" kern="0" spc="-10" dirty="0" err="1">
                <a:solidFill>
                  <a:srgbClr val="C00000"/>
                </a:solidFill>
              </a:rPr>
              <a:t>Corrupt</a:t>
            </a:r>
            <a:r>
              <a:rPr lang="fr-FR" b="0" kern="0" spc="-5" dirty="0">
                <a:solidFill>
                  <a:srgbClr val="C00000"/>
                </a:solidFill>
              </a:rPr>
              <a:t> </a:t>
            </a:r>
            <a:r>
              <a:rPr lang="fr-FR" b="0" kern="0" spc="-10" dirty="0">
                <a:solidFill>
                  <a:srgbClr val="C00000"/>
                </a:solidFill>
              </a:rPr>
              <a:t>Practices</a:t>
            </a:r>
            <a:r>
              <a:rPr lang="fr-FR" b="0" kern="0" spc="-20" dirty="0">
                <a:solidFill>
                  <a:srgbClr val="C00000"/>
                </a:solidFill>
              </a:rPr>
              <a:t> </a:t>
            </a:r>
            <a:r>
              <a:rPr lang="fr-FR" b="0" kern="0" spc="-15" dirty="0" err="1">
                <a:solidFill>
                  <a:srgbClr val="C00000"/>
                </a:solidFill>
              </a:rPr>
              <a:t>Act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45" dirty="0">
                <a:solidFill>
                  <a:srgbClr val="C00000"/>
                </a:solidFill>
              </a:rPr>
              <a:t>(FCPA)</a:t>
            </a:r>
            <a:br>
              <a:rPr lang="fr-FR" b="0" kern="0" spc="-5" dirty="0">
                <a:solidFill>
                  <a:srgbClr val="C00000"/>
                </a:solidFill>
              </a:rPr>
            </a:br>
            <a:r>
              <a:rPr lang="fr-FR" sz="2000" b="0" i="1" kern="0" spc="-5" dirty="0">
                <a:solidFill>
                  <a:srgbClr val="C00000"/>
                </a:solidFill>
              </a:rPr>
              <a:t>L'importance</a:t>
            </a:r>
            <a:r>
              <a:rPr lang="fr-FR" sz="2000" b="0" i="1" kern="0" spc="10" dirty="0">
                <a:solidFill>
                  <a:srgbClr val="C00000"/>
                </a:solidFill>
              </a:rPr>
              <a:t> </a:t>
            </a:r>
            <a:r>
              <a:rPr lang="fr-FR" sz="2000" b="0" i="1" kern="0" spc="-5" dirty="0">
                <a:solidFill>
                  <a:srgbClr val="C00000"/>
                </a:solidFill>
              </a:rPr>
              <a:t>de la compréhension </a:t>
            </a:r>
            <a:r>
              <a:rPr lang="fr-FR" sz="2000" b="0" i="1" kern="0" spc="-515" dirty="0">
                <a:solidFill>
                  <a:srgbClr val="C00000"/>
                </a:solidFill>
              </a:rPr>
              <a:t> </a:t>
            </a:r>
            <a:r>
              <a:rPr lang="fr-FR" sz="2000" b="0" i="1" kern="0" spc="-5" dirty="0">
                <a:solidFill>
                  <a:srgbClr val="C00000"/>
                </a:solidFill>
              </a:rPr>
              <a:t>des</a:t>
            </a:r>
            <a:r>
              <a:rPr lang="fr-FR" sz="2000" b="0" i="1" kern="0" spc="-10" dirty="0">
                <a:solidFill>
                  <a:srgbClr val="C00000"/>
                </a:solidFill>
              </a:rPr>
              <a:t> </a:t>
            </a:r>
            <a:r>
              <a:rPr lang="fr-FR" sz="2000" b="0" i="1" kern="0" dirty="0">
                <a:solidFill>
                  <a:srgbClr val="C00000"/>
                </a:solidFill>
              </a:rPr>
              <a:t>exigences</a:t>
            </a:r>
            <a:r>
              <a:rPr lang="fr-FR" sz="2000" b="0" i="1" kern="0" spc="-5" dirty="0">
                <a:solidFill>
                  <a:srgbClr val="C00000"/>
                </a:solidFill>
              </a:rPr>
              <a:t> des</a:t>
            </a:r>
            <a:r>
              <a:rPr lang="fr-FR" sz="2000" b="0" i="1" kern="0" spc="5" dirty="0">
                <a:solidFill>
                  <a:srgbClr val="C00000"/>
                </a:solidFill>
              </a:rPr>
              <a:t> </a:t>
            </a:r>
            <a:r>
              <a:rPr lang="fr-FR" sz="2000" b="0" i="1" kern="0" spc="-5" dirty="0">
                <a:solidFill>
                  <a:srgbClr val="C00000"/>
                </a:solidFill>
              </a:rPr>
              <a:t>tiers</a:t>
            </a:r>
            <a:br>
              <a:rPr lang="fr-FR" sz="1600" b="0" kern="0" dirty="0">
                <a:solidFill>
                  <a:srgbClr val="C00000"/>
                </a:solidFill>
              </a:rPr>
            </a:br>
            <a:endParaRPr lang="fr-FR" sz="2000" b="0" i="1" kern="0" spc="-1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AE0EBF-39F0-460F-92A2-81A91C53D6E6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190" y="4458779"/>
            <a:ext cx="8032115" cy="434340"/>
            <a:chOff x="458190" y="4458779"/>
            <a:chExt cx="8032115" cy="43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53" y="4463541"/>
              <a:ext cx="8022043" cy="424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53" y="4463541"/>
              <a:ext cx="8022590" cy="424815"/>
            </a:xfrm>
            <a:custGeom>
              <a:avLst/>
              <a:gdLst/>
              <a:ahLst/>
              <a:cxnLst/>
              <a:rect l="l" t="t" r="r" b="b"/>
              <a:pathLst>
                <a:path w="8022590" h="424814">
                  <a:moveTo>
                    <a:pt x="0" y="70738"/>
                  </a:moveTo>
                  <a:lnTo>
                    <a:pt x="5559" y="43237"/>
                  </a:lnTo>
                  <a:lnTo>
                    <a:pt x="20720" y="20748"/>
                  </a:lnTo>
                  <a:lnTo>
                    <a:pt x="43205" y="5570"/>
                  </a:lnTo>
                  <a:lnTo>
                    <a:pt x="70739" y="0"/>
                  </a:lnTo>
                  <a:lnTo>
                    <a:pt x="7951304" y="0"/>
                  </a:lnTo>
                  <a:lnTo>
                    <a:pt x="7978806" y="5570"/>
                  </a:lnTo>
                  <a:lnTo>
                    <a:pt x="8001295" y="20748"/>
                  </a:lnTo>
                  <a:lnTo>
                    <a:pt x="8016473" y="43237"/>
                  </a:lnTo>
                  <a:lnTo>
                    <a:pt x="8022043" y="70738"/>
                  </a:lnTo>
                  <a:lnTo>
                    <a:pt x="8022043" y="353694"/>
                  </a:lnTo>
                  <a:lnTo>
                    <a:pt x="8016473" y="381250"/>
                  </a:lnTo>
                  <a:lnTo>
                    <a:pt x="8001295" y="403732"/>
                  </a:lnTo>
                  <a:lnTo>
                    <a:pt x="7978806" y="418881"/>
                  </a:lnTo>
                  <a:lnTo>
                    <a:pt x="7951304" y="424433"/>
                  </a:lnTo>
                  <a:lnTo>
                    <a:pt x="70739" y="424433"/>
                  </a:lnTo>
                  <a:lnTo>
                    <a:pt x="43205" y="418881"/>
                  </a:lnTo>
                  <a:lnTo>
                    <a:pt x="20720" y="403732"/>
                  </a:lnTo>
                  <a:lnTo>
                    <a:pt x="5559" y="381250"/>
                  </a:lnTo>
                  <a:lnTo>
                    <a:pt x="0" y="353694"/>
                  </a:lnTo>
                  <a:lnTo>
                    <a:pt x="0" y="70738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57785" y="3651630"/>
            <a:ext cx="7961630" cy="92710"/>
            <a:chOff x="557785" y="3651630"/>
            <a:chExt cx="7961630" cy="927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5" y="3651630"/>
              <a:ext cx="7961372" cy="92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1324" y="3677665"/>
              <a:ext cx="7893684" cy="0"/>
            </a:xfrm>
            <a:custGeom>
              <a:avLst/>
              <a:gdLst/>
              <a:ahLst/>
              <a:cxnLst/>
              <a:rect l="l" t="t" r="r" b="b"/>
              <a:pathLst>
                <a:path w="7893684">
                  <a:moveTo>
                    <a:pt x="0" y="0"/>
                  </a:moveTo>
                  <a:lnTo>
                    <a:pt x="7893672" y="0"/>
                  </a:lnTo>
                </a:path>
              </a:pathLst>
            </a:custGeom>
            <a:ln w="25400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3163" y="1217421"/>
            <a:ext cx="7948295" cy="3573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798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Dans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le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cadre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de 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votre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travail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quotidien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chez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MTS,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vous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avez </a:t>
            </a:r>
            <a:r>
              <a:rPr sz="2000" b="1" spc="-4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l'obligation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de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:</a:t>
            </a:r>
            <a:endParaRPr sz="20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6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Connaître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 </a:t>
            </a:r>
            <a:r>
              <a:rPr sz="1600" spc="-10" dirty="0">
                <a:latin typeface="Cambria"/>
                <a:cs typeface="Cambria"/>
              </a:rPr>
              <a:t>respecter</a:t>
            </a:r>
            <a:r>
              <a:rPr sz="1600" spc="-5" dirty="0">
                <a:latin typeface="Cambria"/>
                <a:cs typeface="Cambria"/>
              </a:rPr>
              <a:t> 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politique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anti-corruption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lois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anti-corruption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25" dirty="0">
                <a:latin typeface="Cambria"/>
                <a:cs typeface="Cambria"/>
              </a:rPr>
              <a:t>Faire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sans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délai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vos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problèmes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concernant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violations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suspectées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loi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ambria"/>
                <a:cs typeface="Cambria"/>
              </a:rPr>
              <a:t>Obtenir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conseils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auprès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Bureau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du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risque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et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conformité</a:t>
            </a:r>
            <a:r>
              <a:rPr sz="1600" b="1" spc="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vous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n'êtes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sûr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manière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dont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loi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s'applique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situation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laquelle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vous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êtes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confronté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Cambria"/>
              <a:cs typeface="Cambria"/>
            </a:endParaRPr>
          </a:p>
          <a:p>
            <a:pPr marL="23495">
              <a:lnSpc>
                <a:spcPct val="100000"/>
              </a:lnSpc>
            </a:pPr>
            <a:r>
              <a:rPr sz="1600" spc="-10" dirty="0">
                <a:latin typeface="Cambria"/>
                <a:cs typeface="Cambria"/>
              </a:rPr>
              <a:t>Pour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plus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d'informations,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examinez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politiques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procédures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pertinentes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: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  <a:p>
            <a:pPr marL="193040" algn="ctr">
              <a:lnSpc>
                <a:spcPct val="100000"/>
              </a:lnSpc>
              <a:spcBef>
                <a:spcPts val="1225"/>
              </a:spcBef>
            </a:pPr>
            <a:r>
              <a:rPr sz="1400" spc="-5" dirty="0">
                <a:latin typeface="Cambria"/>
                <a:cs typeface="Cambria"/>
              </a:rPr>
              <a:t>Politique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Conformité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Foreign</a:t>
            </a:r>
            <a:r>
              <a:rPr sz="1400" spc="-5" dirty="0">
                <a:latin typeface="Cambria"/>
                <a:cs typeface="Cambria"/>
              </a:rPr>
              <a:t> Corrupt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Practices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OGC-01</a:t>
            </a:r>
            <a:r>
              <a:rPr lang="en-US" sz="1400" b="1" spc="-5" dirty="0">
                <a:latin typeface="Cambria"/>
                <a:cs typeface="Cambria"/>
              </a:rPr>
              <a:t>0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8882" y="108749"/>
            <a:ext cx="71093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0" kern="0" dirty="0">
                <a:solidFill>
                  <a:srgbClr val="C00000"/>
                </a:solidFill>
              </a:rPr>
              <a:t>Le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25" dirty="0" err="1">
                <a:solidFill>
                  <a:srgbClr val="C00000"/>
                </a:solidFill>
              </a:rPr>
              <a:t>Foreign</a:t>
            </a:r>
            <a:r>
              <a:rPr lang="fr-FR" b="0" kern="0" dirty="0">
                <a:solidFill>
                  <a:srgbClr val="C00000"/>
                </a:solidFill>
              </a:rPr>
              <a:t> </a:t>
            </a:r>
            <a:r>
              <a:rPr lang="fr-FR" b="0" kern="0" spc="-10" dirty="0" err="1">
                <a:solidFill>
                  <a:srgbClr val="C00000"/>
                </a:solidFill>
              </a:rPr>
              <a:t>Corrupt</a:t>
            </a:r>
            <a:r>
              <a:rPr lang="fr-FR" b="0" kern="0" spc="-5" dirty="0">
                <a:solidFill>
                  <a:srgbClr val="C00000"/>
                </a:solidFill>
              </a:rPr>
              <a:t> </a:t>
            </a:r>
            <a:r>
              <a:rPr lang="fr-FR" b="0" kern="0" spc="-10" dirty="0">
                <a:solidFill>
                  <a:srgbClr val="C00000"/>
                </a:solidFill>
              </a:rPr>
              <a:t>Practices</a:t>
            </a:r>
            <a:r>
              <a:rPr lang="fr-FR" b="0" kern="0" spc="-20" dirty="0">
                <a:solidFill>
                  <a:srgbClr val="C00000"/>
                </a:solidFill>
              </a:rPr>
              <a:t> </a:t>
            </a:r>
            <a:r>
              <a:rPr lang="fr-FR" b="0" kern="0" spc="-15" dirty="0" err="1">
                <a:solidFill>
                  <a:srgbClr val="C00000"/>
                </a:solidFill>
              </a:rPr>
              <a:t>Act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45" dirty="0">
                <a:solidFill>
                  <a:srgbClr val="C00000"/>
                </a:solidFill>
              </a:rPr>
              <a:t>(FCPA)</a:t>
            </a:r>
            <a:br>
              <a:rPr lang="fr-FR" b="0" kern="0" spc="-5" dirty="0">
                <a:solidFill>
                  <a:srgbClr val="C00000"/>
                </a:solidFill>
              </a:rPr>
            </a:br>
            <a:r>
              <a:rPr sz="2000" b="0" i="1" spc="-65" dirty="0">
                <a:solidFill>
                  <a:srgbClr val="C00000"/>
                </a:solidFill>
              </a:rPr>
              <a:t>Vos</a:t>
            </a:r>
            <a:r>
              <a:rPr sz="2000" b="0" i="1" spc="-45" dirty="0">
                <a:solidFill>
                  <a:srgbClr val="C00000"/>
                </a:solidFill>
              </a:rPr>
              <a:t> </a:t>
            </a:r>
            <a:r>
              <a:rPr sz="2000" b="0" i="1" spc="-10" dirty="0">
                <a:solidFill>
                  <a:srgbClr val="C00000"/>
                </a:solidFill>
              </a:rPr>
              <a:t>obligations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458190" y="5369115"/>
            <a:ext cx="8041005" cy="454025"/>
            <a:chOff x="458190" y="5369115"/>
            <a:chExt cx="8041005" cy="4540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953" y="5373878"/>
              <a:ext cx="8031187" cy="4439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2953" y="5373878"/>
              <a:ext cx="8031480" cy="444500"/>
            </a:xfrm>
            <a:custGeom>
              <a:avLst/>
              <a:gdLst/>
              <a:ahLst/>
              <a:cxnLst/>
              <a:rect l="l" t="t" r="r" b="b"/>
              <a:pathLst>
                <a:path w="8031480" h="444500">
                  <a:moveTo>
                    <a:pt x="0" y="74041"/>
                  </a:moveTo>
                  <a:lnTo>
                    <a:pt x="5813" y="45219"/>
                  </a:lnTo>
                  <a:lnTo>
                    <a:pt x="21669" y="21685"/>
                  </a:lnTo>
                  <a:lnTo>
                    <a:pt x="45187" y="5818"/>
                  </a:lnTo>
                  <a:lnTo>
                    <a:pt x="73990" y="0"/>
                  </a:lnTo>
                  <a:lnTo>
                    <a:pt x="7957273" y="0"/>
                  </a:lnTo>
                  <a:lnTo>
                    <a:pt x="7986075" y="5818"/>
                  </a:lnTo>
                  <a:lnTo>
                    <a:pt x="8009566" y="21685"/>
                  </a:lnTo>
                  <a:lnTo>
                    <a:pt x="8025389" y="45219"/>
                  </a:lnTo>
                  <a:lnTo>
                    <a:pt x="8031187" y="74041"/>
                  </a:lnTo>
                  <a:lnTo>
                    <a:pt x="8031187" y="369989"/>
                  </a:lnTo>
                  <a:lnTo>
                    <a:pt x="8025389" y="398791"/>
                  </a:lnTo>
                  <a:lnTo>
                    <a:pt x="8009566" y="422309"/>
                  </a:lnTo>
                  <a:lnTo>
                    <a:pt x="7986075" y="438165"/>
                  </a:lnTo>
                  <a:lnTo>
                    <a:pt x="7957273" y="443979"/>
                  </a:lnTo>
                  <a:lnTo>
                    <a:pt x="73990" y="443979"/>
                  </a:lnTo>
                  <a:lnTo>
                    <a:pt x="45187" y="438165"/>
                  </a:lnTo>
                  <a:lnTo>
                    <a:pt x="21669" y="422309"/>
                  </a:lnTo>
                  <a:lnTo>
                    <a:pt x="5813" y="398791"/>
                  </a:lnTo>
                  <a:lnTo>
                    <a:pt x="0" y="369989"/>
                  </a:lnTo>
                  <a:lnTo>
                    <a:pt x="0" y="740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6611" y="5471566"/>
            <a:ext cx="57848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 err="1">
                <a:latin typeface="Cambria"/>
                <a:cs typeface="Cambria"/>
              </a:rPr>
              <a:t>Procédure</a:t>
            </a:r>
            <a:r>
              <a:rPr lang="en-US" sz="1400" spc="-10" dirty="0" err="1">
                <a:latin typeface="Cambria"/>
                <a:cs typeface="Cambria"/>
              </a:rPr>
              <a:t>s</a:t>
            </a:r>
            <a:r>
              <a:rPr sz="1400" spc="-5" dirty="0">
                <a:latin typeface="Cambria"/>
                <a:cs typeface="Cambria"/>
              </a:rPr>
              <a:t> pour 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Conformité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Foreign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Corrupt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Practices Act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5EB3D-00F0-4DCA-AE01-4B79FDCD6278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0071BC"/>
                </a:solidFill>
                <a:latin typeface="Open Sans"/>
              </a:rPr>
              <a:t>PARLER</a:t>
            </a:r>
            <a:r>
              <a:rPr lang="de-DE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fr-FR" sz="1200" dirty="0">
                <a:latin typeface="Open Sans"/>
              </a:rPr>
              <a:t>Au Bureau conformité et risques, ou à votre supérieur hiérarchique, aux R.H. ou au comité local d’Éthique des Affaires</a:t>
            </a:r>
            <a:endParaRPr lang="en-US" sz="1200" dirty="0">
              <a:latin typeface="Open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71BC"/>
                </a:solidFill>
                <a:latin typeface="Open Sans"/>
              </a:rPr>
              <a:t>EMAIL </a:t>
            </a:r>
            <a:r>
              <a:rPr lang="fr-FR" sz="1200" dirty="0">
                <a:latin typeface="Open Sans"/>
              </a:rPr>
              <a:t>Au Bureau conformité et risques :</a:t>
            </a:r>
            <a:r>
              <a:rPr lang="en-US" sz="1200" dirty="0">
                <a:latin typeface="Open Sans"/>
              </a:rPr>
              <a:t>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0071BC"/>
                </a:solidFill>
                <a:latin typeface="Open Sans"/>
              </a:rPr>
              <a:t>VISITE</a:t>
            </a:r>
            <a:r>
              <a:rPr lang="de-DE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fr-FR" sz="1200" dirty="0">
                <a:latin typeface="Open Sans"/>
              </a:rPr>
              <a:t>Ligne d’alerte MTS </a:t>
            </a:r>
            <a:r>
              <a:rPr lang="en-US" sz="1200" dirty="0">
                <a:latin typeface="Open Sans"/>
                <a:hlinkClick r:id="rId4"/>
              </a:rPr>
              <a:t>https://alertline.com</a:t>
            </a:r>
            <a:endParaRPr lang="en-US" sz="1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>
                <a:solidFill>
                  <a:srgbClr val="0071BC"/>
                </a:solidFill>
                <a:latin typeface="Open Sans"/>
              </a:rPr>
              <a:t>APPEL</a:t>
            </a:r>
            <a:r>
              <a:rPr lang="de-DE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fr-FR" sz="1200" dirty="0">
                <a:latin typeface="Open Sans"/>
              </a:rPr>
              <a:t>Numéros de la Ligne d'alerte </a:t>
            </a:r>
            <a:r>
              <a:rPr lang="de-DE" sz="1200" dirty="0">
                <a:latin typeface="Open Sans"/>
              </a:rPr>
              <a:t>888-321-5562 </a:t>
            </a:r>
            <a:r>
              <a:rPr lang="fr-FR" sz="1200" dirty="0">
                <a:latin typeface="Open Sans"/>
              </a:rPr>
              <a:t>(les numéros de téléphone régionaux sont répertoriés dans le Code)</a:t>
            </a:r>
            <a:endParaRPr lang="de-DE" sz="1200" dirty="0">
              <a:latin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Open Sans"/>
              </a:rPr>
              <a:t>Les signalements à la Ligne d'alerte peuvent être faits de manière anonyme.</a:t>
            </a:r>
            <a:endParaRPr lang="en-US" sz="1200" dirty="0">
              <a:latin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71BC"/>
              </a:solidFill>
              <a:latin typeface="Open Sans"/>
            </a:endParaRPr>
          </a:p>
          <a:p>
            <a:pPr algn="ctr"/>
            <a:r>
              <a:rPr lang="en-US" sz="1800" dirty="0">
                <a:solidFill>
                  <a:srgbClr val="0071BC"/>
                </a:solidFill>
                <a:latin typeface="Open Sans"/>
              </a:rPr>
              <a:t>       </a:t>
            </a:r>
            <a:r>
              <a:rPr lang="fr-FR" sz="1800" dirty="0">
                <a:solidFill>
                  <a:srgbClr val="0071BC"/>
                </a:solidFill>
                <a:latin typeface="Open Sans"/>
              </a:rPr>
              <a:t>Comment demander conseil ou signaler un problème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6527"/>
            <a:ext cx="6853471" cy="520159"/>
          </a:xfrm>
        </p:spPr>
        <p:txBody>
          <a:bodyPr>
            <a:normAutofit fontScale="90000"/>
          </a:bodyPr>
          <a:lstStyle/>
          <a:p>
            <a:r>
              <a:rPr lang="fr-FR" sz="2700" b="0" kern="0" dirty="0">
                <a:solidFill>
                  <a:srgbClr val="C00000"/>
                </a:solidFill>
                <a:latin typeface="Open Sans"/>
              </a:rPr>
              <a:t>Le</a:t>
            </a:r>
            <a:r>
              <a:rPr lang="fr-FR" sz="2700" b="0" kern="0" spc="-15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fr-FR" sz="2700" b="0" kern="0" spc="-25" dirty="0" err="1">
                <a:solidFill>
                  <a:srgbClr val="C00000"/>
                </a:solidFill>
                <a:latin typeface="Open Sans"/>
              </a:rPr>
              <a:t>Foreign</a:t>
            </a:r>
            <a:r>
              <a:rPr lang="fr-FR" sz="2700" b="0" kern="0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fr-FR" sz="2700" b="0" kern="0" spc="-10" dirty="0" err="1">
                <a:solidFill>
                  <a:srgbClr val="C00000"/>
                </a:solidFill>
                <a:latin typeface="Open Sans"/>
              </a:rPr>
              <a:t>Corrupt</a:t>
            </a:r>
            <a:r>
              <a:rPr lang="fr-FR" sz="2700" b="0" kern="0" spc="-5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fr-FR" sz="2700" b="0" kern="0" spc="-10" dirty="0">
                <a:solidFill>
                  <a:srgbClr val="C00000"/>
                </a:solidFill>
                <a:latin typeface="Open Sans"/>
              </a:rPr>
              <a:t>Practices</a:t>
            </a:r>
            <a:r>
              <a:rPr lang="fr-FR" sz="2700" b="0" kern="0" spc="-20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fr-FR" sz="2700" b="0" kern="0" spc="-15" dirty="0" err="1">
                <a:solidFill>
                  <a:srgbClr val="C00000"/>
                </a:solidFill>
                <a:latin typeface="Open Sans"/>
              </a:rPr>
              <a:t>Act</a:t>
            </a:r>
            <a:r>
              <a:rPr lang="fr-FR" sz="2700" b="0" kern="0" spc="-15" dirty="0">
                <a:solidFill>
                  <a:srgbClr val="C00000"/>
                </a:solidFill>
                <a:latin typeface="Open Sans"/>
              </a:rPr>
              <a:t> </a:t>
            </a:r>
            <a:r>
              <a:rPr lang="fr-FR" sz="2700" b="0" kern="0" spc="-45" dirty="0">
                <a:solidFill>
                  <a:srgbClr val="C00000"/>
                </a:solidFill>
                <a:latin typeface="Open Sans"/>
              </a:rPr>
              <a:t>(FCPA)</a:t>
            </a:r>
            <a:br>
              <a:rPr lang="fr-FR" sz="2400" dirty="0">
                <a:solidFill>
                  <a:srgbClr val="C00000"/>
                </a:solidFill>
                <a:latin typeface="Open Sans"/>
              </a:rPr>
            </a:br>
            <a:r>
              <a:rPr lang="fr-FR" sz="2200" b="0" i="1" dirty="0">
                <a:solidFill>
                  <a:srgbClr val="C00000"/>
                </a:solidFill>
                <a:latin typeface="Open Sans"/>
              </a:rPr>
              <a:t>Utilisation du code de conduite MTS</a:t>
            </a:r>
            <a:endParaRPr lang="en-US" sz="2200" b="0" i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CD5EC-B48B-496F-9DD7-7EE96A6D376C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672" y="1371041"/>
            <a:ext cx="78784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Maintenant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que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vous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avez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terminé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cette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formation,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souvenez-vous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15" y="2623439"/>
            <a:ext cx="2136140" cy="282067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936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9"/>
              </a:spcBef>
            </a:pP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NOTRE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ENGAGEMENT</a:t>
            </a:r>
            <a:endParaRPr sz="2000">
              <a:latin typeface="Cambria"/>
              <a:cs typeface="Cambria"/>
            </a:endParaRPr>
          </a:p>
          <a:p>
            <a:pPr marL="98425" marR="90805" indent="-635" algn="ctr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MTS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s'oppose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fermement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corruption.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 sommes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assujettis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grand nombre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de lois internationales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anti-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corruption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dans le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monde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entier.</a:t>
            </a:r>
            <a:r>
              <a:rPr sz="1200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engageons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conformer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aux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normes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de conduite éthique les plus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strictes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respectant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ces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lois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partout où nous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exerçons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notre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activité.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290317"/>
            <a:ext cx="4956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Ne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corrompez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pas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directement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indirectement </a:t>
            </a:r>
            <a:r>
              <a:rPr sz="1600" spc="-10" dirty="0">
                <a:latin typeface="Cambria"/>
                <a:cs typeface="Cambria"/>
              </a:rPr>
              <a:t>un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fonctionnaire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dans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but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répréhensible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3119754"/>
            <a:ext cx="28073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Tenez des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registres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exacts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704971"/>
            <a:ext cx="5653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Assurez-vous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qu'une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vérification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préalable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été</a:t>
            </a:r>
            <a:r>
              <a:rPr sz="1600" spc="-10" dirty="0">
                <a:latin typeface="Cambria"/>
                <a:cs typeface="Cambria"/>
              </a:rPr>
              <a:t> effectuée</a:t>
            </a:r>
            <a:endParaRPr sz="160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</a:pPr>
            <a:r>
              <a:rPr sz="1600" spc="-10" dirty="0">
                <a:latin typeface="Cambria"/>
                <a:cs typeface="Cambria"/>
              </a:rPr>
              <a:t>avant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faire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affaire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avec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nouveau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tiers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534280"/>
            <a:ext cx="4417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Contactez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le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BRC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pour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lui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poser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vos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questions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5119496"/>
            <a:ext cx="2661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Signalez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vos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inquiétudes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1000" y="151476"/>
            <a:ext cx="726175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0" kern="0" dirty="0">
                <a:solidFill>
                  <a:srgbClr val="C00000"/>
                </a:solidFill>
              </a:rPr>
              <a:t>Le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25" dirty="0" err="1">
                <a:solidFill>
                  <a:srgbClr val="C00000"/>
                </a:solidFill>
              </a:rPr>
              <a:t>Foreign</a:t>
            </a:r>
            <a:r>
              <a:rPr lang="fr-FR" b="0" kern="0" dirty="0">
                <a:solidFill>
                  <a:srgbClr val="C00000"/>
                </a:solidFill>
              </a:rPr>
              <a:t> </a:t>
            </a:r>
            <a:r>
              <a:rPr lang="fr-FR" b="0" kern="0" spc="-10" dirty="0" err="1">
                <a:solidFill>
                  <a:srgbClr val="C00000"/>
                </a:solidFill>
              </a:rPr>
              <a:t>Corrupt</a:t>
            </a:r>
            <a:r>
              <a:rPr lang="fr-FR" b="0" kern="0" spc="-5" dirty="0">
                <a:solidFill>
                  <a:srgbClr val="C00000"/>
                </a:solidFill>
              </a:rPr>
              <a:t> </a:t>
            </a:r>
            <a:r>
              <a:rPr lang="fr-FR" b="0" kern="0" spc="-10" dirty="0">
                <a:solidFill>
                  <a:srgbClr val="C00000"/>
                </a:solidFill>
              </a:rPr>
              <a:t>Practices</a:t>
            </a:r>
            <a:r>
              <a:rPr lang="fr-FR" b="0" kern="0" spc="-20" dirty="0">
                <a:solidFill>
                  <a:srgbClr val="C00000"/>
                </a:solidFill>
              </a:rPr>
              <a:t> </a:t>
            </a:r>
            <a:r>
              <a:rPr lang="fr-FR" b="0" kern="0" spc="-15" dirty="0" err="1">
                <a:solidFill>
                  <a:srgbClr val="C00000"/>
                </a:solidFill>
              </a:rPr>
              <a:t>Act</a:t>
            </a:r>
            <a:r>
              <a:rPr lang="fr-FR" b="0" kern="0" spc="-15" dirty="0">
                <a:solidFill>
                  <a:srgbClr val="C00000"/>
                </a:solidFill>
              </a:rPr>
              <a:t> </a:t>
            </a:r>
            <a:r>
              <a:rPr lang="fr-FR" b="0" kern="0" spc="-45" dirty="0">
                <a:solidFill>
                  <a:srgbClr val="C00000"/>
                </a:solidFill>
              </a:rPr>
              <a:t>(FCPA)</a:t>
            </a:r>
            <a:br>
              <a:rPr lang="fr-FR" b="0" kern="0" spc="-5" dirty="0">
                <a:solidFill>
                  <a:srgbClr val="C00000"/>
                </a:solidFill>
              </a:rPr>
            </a:br>
            <a:r>
              <a:rPr sz="2000" b="0" i="1" spc="-10" dirty="0" err="1">
                <a:solidFill>
                  <a:srgbClr val="C00000"/>
                </a:solidFill>
              </a:rPr>
              <a:t>Récapitulons</a:t>
            </a:r>
            <a:endParaRPr sz="2000" b="0" i="1" spc="-10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5598B-954F-466E-9D5E-32498E2349D4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304" y="169393"/>
            <a:ext cx="641868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2400" b="0" spc="-5" dirty="0">
                <a:solidFill>
                  <a:srgbClr val="C00000"/>
                </a:solidFill>
                <a:latin typeface="Cambria"/>
                <a:cs typeface="Cambria"/>
              </a:rPr>
              <a:t>Le Foreign</a:t>
            </a:r>
            <a:r>
              <a:rPr lang="en-US" sz="2400" b="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2400" b="0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lang="en-US" sz="2400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2400" b="0" dirty="0">
                <a:solidFill>
                  <a:srgbClr val="C00000"/>
                </a:solidFill>
                <a:latin typeface="Cambria"/>
                <a:cs typeface="Cambria"/>
              </a:rPr>
              <a:t>Practices</a:t>
            </a:r>
            <a:r>
              <a:rPr lang="en-US" sz="2400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2400" b="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lang="en-US" sz="2400" b="0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sz="2400" b="0" spc="-5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br>
              <a:rPr lang="en-US" sz="2400" b="0" dirty="0">
                <a:latin typeface="Cambria"/>
                <a:cs typeface="Cambria"/>
              </a:rPr>
            </a:br>
            <a:r>
              <a:rPr sz="2000" b="0" i="1" spc="-5" dirty="0">
                <a:solidFill>
                  <a:srgbClr val="C00000"/>
                </a:solidFill>
              </a:rPr>
              <a:t>Ordre</a:t>
            </a:r>
            <a:r>
              <a:rPr sz="2000" b="0" i="1" spc="1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du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jour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formation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" y="1371041"/>
            <a:ext cx="67106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Une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fois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cette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formation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terminée,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vous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devriez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avoir une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connaissance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des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sujets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suivants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4205" y="2261489"/>
            <a:ext cx="2136140" cy="273621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5"/>
              </a:spcBef>
            </a:pP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NOTRE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ENGAGEMENT</a:t>
            </a:r>
            <a:endParaRPr sz="2000">
              <a:latin typeface="Cambria"/>
              <a:cs typeface="Cambria"/>
            </a:endParaRPr>
          </a:p>
          <a:p>
            <a:pPr marL="98425" marR="90805" indent="-635" algn="ctr">
              <a:lnSpc>
                <a:spcPct val="100000"/>
              </a:lnSpc>
              <a:spcBef>
                <a:spcPts val="25"/>
              </a:spcBef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MTS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s'oppose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fermement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corruption.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 sommes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assujettis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grand nombre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de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lois internationales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anti-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corruption dans le monde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entier.</a:t>
            </a:r>
            <a:r>
              <a:rPr sz="1200" spc="2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engageons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à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nous</a:t>
            </a:r>
            <a:r>
              <a:rPr sz="12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conformer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aux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normes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de conduite éthique les plus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strictes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en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respectant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ces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lois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partout où nous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exerçons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notre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activité.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290317"/>
            <a:ext cx="541083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Une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vue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d'ensemble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paysage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lutte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anti-corruption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Foreign Corrupt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Practices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Act (loi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 États-Unis)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4965" marR="9144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L'importance d'une bonne </a:t>
            </a:r>
            <a:r>
              <a:rPr sz="1600" spc="-10" dirty="0">
                <a:latin typeface="Cambria"/>
                <a:cs typeface="Cambria"/>
              </a:rPr>
              <a:t>tenue </a:t>
            </a:r>
            <a:r>
              <a:rPr sz="1600" spc="-5" dirty="0">
                <a:latin typeface="Cambria"/>
                <a:cs typeface="Cambria"/>
              </a:rPr>
              <a:t>de la comptabilité et des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contrôles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internes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L'importance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compréhension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 exigences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tiers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Vos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obligations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Comment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signaler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problème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?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15CFE-402E-4E1D-95FA-DF7822AD842E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5363845"/>
            <a:chOff x="0" y="974750"/>
            <a:chExt cx="9144000" cy="536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8" y="1141691"/>
              <a:ext cx="8999855" cy="51963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611865" y="6711477"/>
            <a:ext cx="1837055" cy="67945"/>
            <a:chOff x="3611865" y="6711477"/>
            <a:chExt cx="1837055" cy="679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65" y="6711477"/>
              <a:ext cx="1836449" cy="674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36518" y="6723164"/>
              <a:ext cx="1788160" cy="3175"/>
            </a:xfrm>
            <a:custGeom>
              <a:avLst/>
              <a:gdLst/>
              <a:ahLst/>
              <a:cxnLst/>
              <a:rect l="l" t="t" r="r" b="b"/>
              <a:pathLst>
                <a:path w="1788160" h="3175">
                  <a:moveTo>
                    <a:pt x="0" y="0"/>
                  </a:moveTo>
                  <a:lnTo>
                    <a:pt x="1787652" y="2971"/>
                  </a:lnTo>
                </a:path>
              </a:pathLst>
            </a:custGeom>
            <a:ln w="634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578352" y="6393179"/>
            <a:ext cx="1873250" cy="91440"/>
            <a:chOff x="3578352" y="6393179"/>
            <a:chExt cx="1873250" cy="9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8352" y="6393179"/>
              <a:ext cx="1872996" cy="91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21024" y="6418364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0803" y="174793"/>
            <a:ext cx="78622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Le Foreign</a:t>
            </a:r>
            <a:r>
              <a:rPr lang="en-US" b="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lang="en-US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mbria"/>
                <a:cs typeface="Cambria"/>
              </a:rPr>
              <a:t>Practices</a:t>
            </a:r>
            <a:r>
              <a:rPr lang="en-US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lang="en-US" b="0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br>
              <a:rPr lang="en-US" b="0" i="1" spc="-5" dirty="0">
                <a:solidFill>
                  <a:srgbClr val="C00000"/>
                </a:solidFill>
              </a:rPr>
            </a:br>
            <a:r>
              <a:rPr sz="2000" b="0" i="1" spc="-5" dirty="0">
                <a:solidFill>
                  <a:srgbClr val="C00000"/>
                </a:solidFill>
              </a:rPr>
              <a:t>Une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vue</a:t>
            </a:r>
            <a:r>
              <a:rPr sz="2000" b="0" i="1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d'ensemble</a:t>
            </a:r>
            <a:r>
              <a:rPr sz="2000" b="0" i="1" spc="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du</a:t>
            </a:r>
            <a:r>
              <a:rPr sz="2000" b="0" i="1" spc="10" dirty="0">
                <a:solidFill>
                  <a:srgbClr val="C00000"/>
                </a:solidFill>
              </a:rPr>
              <a:t> </a:t>
            </a:r>
            <a:r>
              <a:rPr sz="2000" b="0" i="1" spc="-5" dirty="0" err="1">
                <a:solidFill>
                  <a:srgbClr val="C00000"/>
                </a:solidFill>
              </a:rPr>
              <a:t>paysage</a:t>
            </a:r>
            <a:r>
              <a:rPr lang="en-US" sz="2000" b="0" i="1" spc="-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lutte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anti-corruption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5800" y="1339977"/>
            <a:ext cx="784885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corruption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est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un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problème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répandu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dans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monde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entier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qui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affecte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l'économie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mondiale.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pays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monde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entier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font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voter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</a:t>
            </a:r>
            <a:r>
              <a:rPr sz="1600" spc="-10" dirty="0">
                <a:latin typeface="Cambria"/>
                <a:cs typeface="Cambria"/>
              </a:rPr>
              <a:t>plus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plus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lois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pour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envoyer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message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que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corruption,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sous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toutes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formes,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sera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tolérée.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4" y="2679433"/>
            <a:ext cx="3168650" cy="33070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marL="830580" marR="314325" indent="-510540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corruption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est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mauvaise </a:t>
            </a:r>
            <a:r>
              <a:rPr sz="1600" b="1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pour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 affaires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mbria"/>
              <a:cs typeface="Cambria"/>
            </a:endParaRPr>
          </a:p>
          <a:p>
            <a:pPr marL="91440" marR="18034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actes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corruption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peuvent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avoir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pour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effet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d'augmenter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les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coûts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d'exploitation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dans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majorité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du monde,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parce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les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pots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vin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finissent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par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s'introduire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dans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coût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total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des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biens et des services, créant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ainsi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une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distorsion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du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marché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des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inégalités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à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l'échelle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mondiale.</a:t>
            </a:r>
            <a:endParaRPr sz="1600" dirty="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17" name="object 1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28004" y="2679458"/>
            <a:ext cx="3173095" cy="337057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378460" marR="82105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Créer une concurrence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déloyale</a:t>
            </a:r>
            <a:endParaRPr sz="1600">
              <a:latin typeface="Cambria"/>
              <a:cs typeface="Cambria"/>
            </a:endParaRPr>
          </a:p>
          <a:p>
            <a:pPr marL="378460" marR="18542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Entraîner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l'apparition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produits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services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qualité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inférieure</a:t>
            </a:r>
            <a:endParaRPr sz="1600">
              <a:latin typeface="Cambria"/>
              <a:cs typeface="Cambria"/>
            </a:endParaRPr>
          </a:p>
          <a:p>
            <a:pPr marL="37846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Saper la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confiance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du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public</a:t>
            </a:r>
            <a:endParaRPr sz="1600">
              <a:latin typeface="Cambria"/>
              <a:cs typeface="Cambria"/>
            </a:endParaRPr>
          </a:p>
          <a:p>
            <a:pPr marL="378460" marR="16764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Encourager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les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infractions aux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lois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matière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sécurité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sur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le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lieu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travail,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d'environnement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et de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travail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des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enfants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-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pour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ne citer que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quelques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exemples.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3350" y="3624453"/>
            <a:ext cx="13042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La</a:t>
            </a:r>
            <a:r>
              <a:rPr sz="1600" b="1" spc="-3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corruption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Cambria"/>
                <a:cs typeface="Cambria"/>
              </a:rPr>
              <a:t>peut</a:t>
            </a:r>
            <a:r>
              <a:rPr sz="1600" b="1" spc="-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3117F4-D751-4D95-A0D3-C6FE53E15453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84502"/>
            <a:ext cx="7809865" cy="3650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Législation</a:t>
            </a:r>
            <a:endParaRPr sz="2000" dirty="0">
              <a:latin typeface="Cambria"/>
              <a:cs typeface="Cambria"/>
            </a:endParaRPr>
          </a:p>
          <a:p>
            <a:pPr marL="42545" marR="508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mbria"/>
                <a:cs typeface="Cambria"/>
              </a:rPr>
              <a:t>Au</a:t>
            </a:r>
            <a:r>
              <a:rPr sz="1400" dirty="0">
                <a:latin typeface="Cambria"/>
                <a:cs typeface="Cambria"/>
              </a:rPr>
              <a:t> vu 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effets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négatifs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peut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avoir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 corruption,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pays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</a:t>
            </a:r>
            <a:r>
              <a:rPr sz="1400" dirty="0">
                <a:latin typeface="Cambria"/>
                <a:cs typeface="Cambria"/>
              </a:rPr>
              <a:t> 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monde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ont </a:t>
            </a:r>
            <a:r>
              <a:rPr sz="1400" spc="-5" dirty="0">
                <a:latin typeface="Cambria"/>
                <a:cs typeface="Cambria"/>
              </a:rPr>
              <a:t>promulgué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lois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vue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l'interdire.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entreprises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enfreignent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lois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ont</a:t>
            </a:r>
            <a:r>
              <a:rPr sz="1400" dirty="0">
                <a:latin typeface="Cambria"/>
                <a:cs typeface="Cambria"/>
              </a:rPr>
              <a:t> beaucoup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y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perdre,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exemple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D'importantes amendes,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même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longues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peines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d'emprisonnement,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individus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 dirty="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dirty="0">
                <a:latin typeface="Cambria"/>
                <a:cs typeface="Cambria"/>
              </a:rPr>
              <a:t>La suspension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-5" dirty="0">
                <a:latin typeface="Cambria"/>
                <a:cs typeface="Cambria"/>
              </a:rPr>
              <a:t> l'interdiction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recevoir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5" dirty="0">
                <a:latin typeface="Cambria"/>
                <a:cs typeface="Cambria"/>
              </a:rPr>
              <a:t> contrats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publics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 dirty="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Des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dommages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termes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réputation,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relations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d'affaires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succès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5" dirty="0">
                <a:latin typeface="Cambria"/>
                <a:cs typeface="Cambria"/>
              </a:rPr>
              <a:t>long terme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Foreign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Practices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endParaRPr sz="2000" dirty="0">
              <a:latin typeface="Cambria"/>
              <a:cs typeface="Cambria"/>
            </a:endParaRPr>
          </a:p>
          <a:p>
            <a:pPr marL="12700" marR="360680" algn="just">
              <a:lnSpc>
                <a:spcPct val="100000"/>
              </a:lnSpc>
              <a:spcBef>
                <a:spcPts val="1689"/>
              </a:spcBef>
            </a:pPr>
            <a:r>
              <a:rPr sz="1400" dirty="0">
                <a:latin typeface="Cambria"/>
                <a:cs typeface="Cambria"/>
              </a:rPr>
              <a:t>Le </a:t>
            </a:r>
            <a:r>
              <a:rPr sz="1400" spc="-30" dirty="0">
                <a:latin typeface="Cambria"/>
                <a:cs typeface="Cambria"/>
              </a:rPr>
              <a:t>FCPA </a:t>
            </a:r>
            <a:r>
              <a:rPr sz="1400" dirty="0">
                <a:latin typeface="Cambria"/>
                <a:cs typeface="Cambria"/>
              </a:rPr>
              <a:t>est </a:t>
            </a:r>
            <a:r>
              <a:rPr sz="1400" spc="-5" dirty="0">
                <a:latin typeface="Cambria"/>
                <a:cs typeface="Cambria"/>
              </a:rPr>
              <a:t>le nom </a:t>
            </a:r>
            <a:r>
              <a:rPr sz="1400" dirty="0">
                <a:latin typeface="Cambria"/>
                <a:cs typeface="Cambria"/>
              </a:rPr>
              <a:t>de la </a:t>
            </a:r>
            <a:r>
              <a:rPr sz="1400" spc="-5" dirty="0">
                <a:latin typeface="Cambria"/>
                <a:cs typeface="Cambria"/>
              </a:rPr>
              <a:t>loi anti-corruption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États-Unis.</a:t>
            </a:r>
            <a:r>
              <a:rPr sz="1400" dirty="0">
                <a:latin typeface="Cambria"/>
                <a:cs typeface="Cambria"/>
              </a:rPr>
              <a:t> La </a:t>
            </a:r>
            <a:r>
              <a:rPr sz="1400" spc="-5" dirty="0">
                <a:latin typeface="Cambria"/>
                <a:cs typeface="Cambria"/>
              </a:rPr>
              <a:t>portée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l'applicabilité </a:t>
            </a:r>
            <a:r>
              <a:rPr sz="1400" dirty="0">
                <a:latin typeface="Cambria"/>
                <a:cs typeface="Cambria"/>
              </a:rPr>
              <a:t>du </a:t>
            </a:r>
            <a:r>
              <a:rPr sz="1400" spc="-30" dirty="0">
                <a:latin typeface="Cambria"/>
                <a:cs typeface="Cambria"/>
              </a:rPr>
              <a:t>FCPA </a:t>
            </a:r>
            <a:r>
              <a:rPr sz="1400" dirty="0">
                <a:latin typeface="Cambria"/>
                <a:cs typeface="Cambria"/>
              </a:rPr>
              <a:t>est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large </a:t>
            </a:r>
            <a:r>
              <a:rPr sz="1400" dirty="0">
                <a:latin typeface="Cambria"/>
                <a:cs typeface="Cambria"/>
              </a:rPr>
              <a:t>- il s'applique à quiconque </a:t>
            </a:r>
            <a:r>
              <a:rPr sz="1400" spc="-10" dirty="0">
                <a:latin typeface="Cambria"/>
                <a:cs typeface="Cambria"/>
              </a:rPr>
              <a:t>travaille </a:t>
            </a:r>
            <a:r>
              <a:rPr sz="1400" spc="-5" dirty="0">
                <a:latin typeface="Cambria"/>
                <a:cs typeface="Cambria"/>
              </a:rPr>
              <a:t>au </a:t>
            </a:r>
            <a:r>
              <a:rPr sz="1400" dirty="0">
                <a:latin typeface="Cambria"/>
                <a:cs typeface="Cambria"/>
              </a:rPr>
              <a:t>sein d'une </a:t>
            </a:r>
            <a:r>
              <a:rPr sz="1400" spc="-5" dirty="0">
                <a:latin typeface="Cambria"/>
                <a:cs typeface="Cambria"/>
              </a:rPr>
              <a:t>entreprise cotée </a:t>
            </a:r>
            <a:r>
              <a:rPr sz="1400" dirty="0">
                <a:latin typeface="Cambria"/>
                <a:cs typeface="Cambria"/>
              </a:rPr>
              <a:t>à </a:t>
            </a:r>
            <a:r>
              <a:rPr sz="1400" spc="-5" dirty="0">
                <a:latin typeface="Cambria"/>
                <a:cs typeface="Cambria"/>
              </a:rPr>
              <a:t>la bourse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États-Unis.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Par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conséquent,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cette</a:t>
            </a:r>
            <a:r>
              <a:rPr sz="1400" spc="-5" dirty="0">
                <a:latin typeface="Cambria"/>
                <a:cs typeface="Cambria"/>
              </a:rPr>
              <a:t> loi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s'applique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tous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-10" dirty="0">
                <a:latin typeface="Cambria"/>
                <a:cs typeface="Cambria"/>
              </a:rPr>
              <a:t> employés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dirty="0">
                <a:latin typeface="Cambria"/>
                <a:cs typeface="Cambria"/>
              </a:rPr>
              <a:t> dans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tous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 sites.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D5BB46-849E-470A-BDC3-1F542B8B36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803" y="174793"/>
            <a:ext cx="78622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Le Foreign</a:t>
            </a:r>
            <a:r>
              <a:rPr lang="en-US" b="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Corrupt</a:t>
            </a:r>
            <a:r>
              <a:rPr lang="en-US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mbria"/>
                <a:cs typeface="Cambria"/>
              </a:rPr>
              <a:t>Practices</a:t>
            </a:r>
            <a:r>
              <a:rPr lang="en-US" b="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mbria"/>
                <a:cs typeface="Cambria"/>
              </a:rPr>
              <a:t>Act</a:t>
            </a:r>
            <a:r>
              <a:rPr lang="en-US" b="0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en-US" b="0" spc="-5" dirty="0">
                <a:solidFill>
                  <a:srgbClr val="C00000"/>
                </a:solidFill>
                <a:latin typeface="Cambria"/>
                <a:cs typeface="Cambria"/>
              </a:rPr>
              <a:t>(FCPA)</a:t>
            </a:r>
            <a:br>
              <a:rPr lang="en-US" b="0" i="1" spc="-5" dirty="0">
                <a:solidFill>
                  <a:srgbClr val="C00000"/>
                </a:solidFill>
              </a:rPr>
            </a:br>
            <a:r>
              <a:rPr sz="2000" b="0" i="1" spc="-5" dirty="0">
                <a:solidFill>
                  <a:srgbClr val="C00000"/>
                </a:solidFill>
              </a:rPr>
              <a:t>Une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vue</a:t>
            </a:r>
            <a:r>
              <a:rPr sz="2000" b="0" i="1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d'ensemble</a:t>
            </a:r>
            <a:r>
              <a:rPr sz="2000" b="0" i="1" spc="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du</a:t>
            </a:r>
            <a:r>
              <a:rPr sz="2000" b="0" i="1" spc="10" dirty="0">
                <a:solidFill>
                  <a:srgbClr val="C00000"/>
                </a:solidFill>
              </a:rPr>
              <a:t> </a:t>
            </a:r>
            <a:r>
              <a:rPr sz="2000" b="0" i="1" spc="-5" dirty="0" err="1">
                <a:solidFill>
                  <a:srgbClr val="C00000"/>
                </a:solidFill>
              </a:rPr>
              <a:t>paysage</a:t>
            </a:r>
            <a:r>
              <a:rPr lang="en-US" sz="2000" b="0" i="1" spc="-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de</a:t>
            </a:r>
            <a:r>
              <a:rPr sz="2000" b="0" i="1" spc="-15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la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lutte</a:t>
            </a:r>
            <a:r>
              <a:rPr sz="2000" b="0" i="1" spc="-20" dirty="0">
                <a:solidFill>
                  <a:srgbClr val="C00000"/>
                </a:solidFill>
              </a:rPr>
              <a:t> </a:t>
            </a:r>
            <a:r>
              <a:rPr sz="2000" b="0" i="1" spc="-5" dirty="0">
                <a:solidFill>
                  <a:srgbClr val="C00000"/>
                </a:solidFill>
              </a:rPr>
              <a:t>anti-corruption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86B5D-2BC3-4213-AED3-8D44A8170658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01" y="1117734"/>
            <a:ext cx="8055609" cy="10775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Qu'est-ce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que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le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FCPA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?</a:t>
            </a:r>
            <a:endParaRPr sz="2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Cambria"/>
                <a:cs typeface="Cambria"/>
              </a:rPr>
              <a:t>Le FCPA est </a:t>
            </a:r>
            <a:r>
              <a:rPr sz="1400" spc="-5" dirty="0">
                <a:latin typeface="Cambria"/>
                <a:cs typeface="Cambria"/>
              </a:rPr>
              <a:t>le nom </a:t>
            </a:r>
            <a:r>
              <a:rPr sz="1400" dirty="0">
                <a:latin typeface="Cambria"/>
                <a:cs typeface="Cambria"/>
              </a:rPr>
              <a:t>de la loi </a:t>
            </a:r>
            <a:r>
              <a:rPr sz="1400" spc="-5" dirty="0">
                <a:latin typeface="Cambria"/>
                <a:cs typeface="Cambria"/>
              </a:rPr>
              <a:t>anti-corruption </a:t>
            </a:r>
            <a:r>
              <a:rPr sz="1400" dirty="0">
                <a:latin typeface="Cambria"/>
                <a:cs typeface="Cambria"/>
              </a:rPr>
              <a:t>des États-Unis</a:t>
            </a:r>
            <a:r>
              <a:rPr sz="1200" dirty="0">
                <a:latin typeface="Cambria"/>
                <a:cs typeface="Cambria"/>
              </a:rPr>
              <a:t>. </a:t>
            </a:r>
            <a:r>
              <a:rPr sz="1400" dirty="0">
                <a:latin typeface="Cambria"/>
                <a:cs typeface="Cambria"/>
              </a:rPr>
              <a:t>Le FCPA </a:t>
            </a:r>
            <a:r>
              <a:rPr sz="1400" spc="-5" dirty="0">
                <a:latin typeface="Cambria"/>
                <a:cs typeface="Cambria"/>
              </a:rPr>
              <a:t>interdit aux employés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5" dirty="0">
                <a:latin typeface="Cambria"/>
                <a:cs typeface="Cambria"/>
              </a:rPr>
              <a:t>MTS </a:t>
            </a:r>
            <a:r>
              <a:rPr sz="1400" dirty="0">
                <a:latin typeface="Cambria"/>
                <a:cs typeface="Cambria"/>
              </a:rPr>
              <a:t>et à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quiconque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exerçant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activité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</a:t>
            </a:r>
            <a:r>
              <a:rPr sz="1400" spc="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nom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d'offrir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paiements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corruption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ou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choses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valeur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fonctionnaire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afin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d'obtenir/conserver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marché</a:t>
            </a:r>
            <a:r>
              <a:rPr sz="1400" dirty="0">
                <a:latin typeface="Cambria"/>
                <a:cs typeface="Cambria"/>
              </a:rPr>
              <a:t> ou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obtenir 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avantage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déloyal.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419" y="153450"/>
            <a:ext cx="805560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0" spc="-25" dirty="0">
                <a:solidFill>
                  <a:srgbClr val="C00000"/>
                </a:solidFill>
              </a:rPr>
              <a:t>Le </a:t>
            </a:r>
            <a:r>
              <a:rPr b="0" spc="-25" dirty="0">
                <a:solidFill>
                  <a:srgbClr val="C00000"/>
                </a:solidFill>
              </a:rPr>
              <a:t>Foreign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Corrupt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Practices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5" dirty="0">
                <a:solidFill>
                  <a:srgbClr val="C00000"/>
                </a:solidFill>
              </a:rPr>
              <a:t>Act </a:t>
            </a:r>
            <a:r>
              <a:rPr b="0" spc="-45" dirty="0">
                <a:solidFill>
                  <a:srgbClr val="C00000"/>
                </a:solidFill>
              </a:rPr>
              <a:t>(FCPA)</a:t>
            </a:r>
            <a:br>
              <a:rPr lang="en-US" b="0" spc="-45" dirty="0">
                <a:solidFill>
                  <a:srgbClr val="C00000"/>
                </a:solidFill>
              </a:rPr>
            </a:br>
            <a:r>
              <a:rPr lang="fr-FR" sz="2000" b="0" i="1" spc="-5" dirty="0">
                <a:solidFill>
                  <a:srgbClr val="C00000"/>
                </a:solidFill>
              </a:rPr>
              <a:t>loi</a:t>
            </a:r>
            <a:r>
              <a:rPr lang="fr-FR" sz="2000" b="0" i="1" spc="-45" dirty="0">
                <a:solidFill>
                  <a:srgbClr val="C00000"/>
                </a:solidFill>
              </a:rPr>
              <a:t> </a:t>
            </a:r>
            <a:r>
              <a:rPr lang="fr-FR" sz="2000" b="0" i="1" spc="-5" dirty="0">
                <a:solidFill>
                  <a:srgbClr val="C00000"/>
                </a:solidFill>
              </a:rPr>
              <a:t>des</a:t>
            </a:r>
            <a:r>
              <a:rPr lang="fr-FR" sz="2000" b="0" i="1" spc="-15" dirty="0">
                <a:solidFill>
                  <a:srgbClr val="C00000"/>
                </a:solidFill>
              </a:rPr>
              <a:t> </a:t>
            </a:r>
            <a:r>
              <a:rPr lang="fr-FR" sz="2000" b="0" i="1" dirty="0">
                <a:solidFill>
                  <a:srgbClr val="C00000"/>
                </a:solidFill>
              </a:rPr>
              <a:t>États-Unis</a:t>
            </a:r>
            <a:endParaRPr sz="2000" b="0" i="1" spc="-45" dirty="0">
              <a:solidFill>
                <a:srgbClr val="C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47543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3575" y="3188842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3"/>
                </a:lnTo>
                <a:lnTo>
                  <a:pt x="0" y="82423"/>
                </a:lnTo>
                <a:lnTo>
                  <a:pt x="0" y="329692"/>
                </a:lnTo>
                <a:lnTo>
                  <a:pt x="176149" y="329692"/>
                </a:lnTo>
                <a:lnTo>
                  <a:pt x="176149" y="411988"/>
                </a:lnTo>
                <a:lnTo>
                  <a:pt x="352298" y="205994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201" y="4448421"/>
            <a:ext cx="7982584" cy="18916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Loi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britannique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anti-corruption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de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2010</a:t>
            </a:r>
            <a:endParaRPr sz="2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Cambria"/>
                <a:cs typeface="Cambria"/>
              </a:rPr>
              <a:t>La loi </a:t>
            </a:r>
            <a:r>
              <a:rPr sz="1400" spc="-5" dirty="0">
                <a:latin typeface="Cambria"/>
                <a:cs typeface="Cambria"/>
              </a:rPr>
              <a:t>britannique anti-corruption </a:t>
            </a:r>
            <a:r>
              <a:rPr sz="1400" dirty="0">
                <a:latin typeface="Cambria"/>
                <a:cs typeface="Cambria"/>
              </a:rPr>
              <a:t>de 2010 est une </a:t>
            </a:r>
            <a:r>
              <a:rPr sz="1400" spc="-5" dirty="0">
                <a:latin typeface="Cambria"/>
                <a:cs typeface="Cambria"/>
              </a:rPr>
              <a:t>autre </a:t>
            </a:r>
            <a:r>
              <a:rPr sz="1400" dirty="0">
                <a:latin typeface="Cambria"/>
                <a:cs typeface="Cambria"/>
              </a:rPr>
              <a:t>législation </a:t>
            </a:r>
            <a:r>
              <a:rPr sz="1400" spc="-5" dirty="0">
                <a:latin typeface="Cambria"/>
                <a:cs typeface="Cambria"/>
              </a:rPr>
              <a:t>anti-corruption </a:t>
            </a:r>
            <a:r>
              <a:rPr sz="1400" dirty="0">
                <a:latin typeface="Cambria"/>
                <a:cs typeface="Cambria"/>
              </a:rPr>
              <a:t>qui s'applique de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manière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large</a:t>
            </a:r>
            <a:r>
              <a:rPr sz="1400" dirty="0">
                <a:latin typeface="Cambria"/>
                <a:cs typeface="Cambria"/>
              </a:rPr>
              <a:t> à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toute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entreprise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exerce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activité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au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Royaume-Uni.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Cette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loi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s'ajoute</a:t>
            </a:r>
            <a:r>
              <a:rPr sz="1400" dirty="0">
                <a:latin typeface="Cambria"/>
                <a:cs typeface="Cambria"/>
              </a:rPr>
              <a:t> à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législation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FCPA,</a:t>
            </a:r>
            <a:r>
              <a:rPr sz="1400" spc="-5" dirty="0">
                <a:latin typeface="Cambria"/>
                <a:cs typeface="Cambria"/>
              </a:rPr>
              <a:t> sans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remplacer.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Loi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et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réglementations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locales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Cambria"/>
                <a:cs typeface="Cambria"/>
              </a:rPr>
              <a:t>S’appliquent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également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les</a:t>
            </a:r>
            <a:r>
              <a:rPr sz="1400" spc="-5" dirty="0">
                <a:latin typeface="Cambria"/>
                <a:cs typeface="Cambria"/>
              </a:rPr>
              <a:t> lois </a:t>
            </a:r>
            <a:r>
              <a:rPr sz="1400" dirty="0">
                <a:latin typeface="Cambria"/>
                <a:cs typeface="Cambria"/>
              </a:rPr>
              <a:t>et </a:t>
            </a:r>
            <a:r>
              <a:rPr sz="1400" spc="-5" dirty="0">
                <a:latin typeface="Cambria"/>
                <a:cs typeface="Cambria"/>
              </a:rPr>
              <a:t>règlements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tous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pays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où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exerce ses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activités.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8886F-6753-4446-9979-A88A3C996F98}"/>
              </a:ext>
            </a:extLst>
          </p:cNvPr>
          <p:cNvSpPr/>
          <p:nvPr/>
        </p:nvSpPr>
        <p:spPr>
          <a:xfrm>
            <a:off x="704543" y="2452057"/>
            <a:ext cx="1921747" cy="482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en-US"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QUOI</a:t>
            </a:r>
            <a:r>
              <a:rPr lang="en-US" sz="1800" b="1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en-US" sz="1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: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18EB81-DD37-4E26-9E93-91CA75223165}"/>
              </a:ext>
            </a:extLst>
          </p:cNvPr>
          <p:cNvSpPr/>
          <p:nvPr/>
        </p:nvSpPr>
        <p:spPr>
          <a:xfrm>
            <a:off x="3505389" y="2457991"/>
            <a:ext cx="1921747" cy="482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en-US" sz="1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À</a:t>
            </a:r>
            <a:r>
              <a:rPr lang="en-US" sz="1800" b="1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QUI</a:t>
            </a:r>
            <a:r>
              <a:rPr lang="en-US" sz="1800" b="1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en-US" sz="1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: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233CB2-A54E-4028-8456-FE7E0DE04BF4}"/>
              </a:ext>
            </a:extLst>
          </p:cNvPr>
          <p:cNvSpPr/>
          <p:nvPr/>
        </p:nvSpPr>
        <p:spPr>
          <a:xfrm>
            <a:off x="6306235" y="2457991"/>
            <a:ext cx="1921747" cy="482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en-US" sz="1800" b="1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DANS </a:t>
            </a:r>
            <a:r>
              <a:rPr lang="en-US"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QUEL</a:t>
            </a:r>
            <a:r>
              <a:rPr lang="en-US" sz="1800" b="1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BUT</a:t>
            </a:r>
            <a:r>
              <a:rPr lang="en-US" sz="1800" b="1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C8E2CC-4ABC-4ADE-B8C2-EBD1C81E69C4}"/>
              </a:ext>
            </a:extLst>
          </p:cNvPr>
          <p:cNvSpPr/>
          <p:nvPr/>
        </p:nvSpPr>
        <p:spPr>
          <a:xfrm>
            <a:off x="704543" y="3039849"/>
            <a:ext cx="1921746" cy="13567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88000"/>
              </a:lnSpc>
              <a:spcBef>
                <a:spcPts val="95"/>
              </a:spcBef>
            </a:pP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Interdiction d'offrir ou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lang="fr-FR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10" dirty="0">
                <a:solidFill>
                  <a:srgbClr val="FFFFFF"/>
                </a:solidFill>
                <a:latin typeface="Cambria"/>
                <a:cs typeface="Cambria"/>
              </a:rPr>
              <a:t>payer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un objet de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valeur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 quel qu'il </a:t>
            </a:r>
            <a:r>
              <a:rPr lang="fr-FR" sz="1400" spc="5" dirty="0">
                <a:solidFill>
                  <a:srgbClr val="FFFFFF"/>
                </a:solidFill>
                <a:latin typeface="Cambria"/>
                <a:cs typeface="Cambria"/>
              </a:rPr>
              <a:t>soit,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que ce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soit </a:t>
            </a:r>
            <a:r>
              <a:rPr lang="fr-FR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directement ou par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l'intermédiaire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d'une </a:t>
            </a:r>
            <a:r>
              <a:rPr lang="fr-FR"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tierce</a:t>
            </a:r>
            <a:r>
              <a:rPr lang="fr-FR"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partie</a:t>
            </a:r>
            <a:endParaRPr lang="fr-FR" sz="1400" dirty="0">
              <a:latin typeface="Cambria"/>
              <a:cs typeface="Cambr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BA996E-BC9A-4791-A7A3-8BDFE953E964}"/>
              </a:ext>
            </a:extLst>
          </p:cNvPr>
          <p:cNvSpPr/>
          <p:nvPr/>
        </p:nvSpPr>
        <p:spPr>
          <a:xfrm>
            <a:off x="3505390" y="3039849"/>
            <a:ext cx="1921746" cy="13567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75"/>
              </a:lnSpc>
            </a:pP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À</a:t>
            </a:r>
            <a:r>
              <a:rPr lang="fr-FR"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tout</a:t>
            </a:r>
            <a:r>
              <a:rPr lang="fr-FR"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fonctionnaire,</a:t>
            </a:r>
            <a:endParaRPr lang="fr-FR" sz="1400" dirty="0">
              <a:latin typeface="Cambria"/>
              <a:cs typeface="Cambria"/>
            </a:endParaRPr>
          </a:p>
          <a:p>
            <a:pPr marL="12700" marR="5080" algn="ctr">
              <a:lnSpc>
                <a:spcPct val="88300"/>
              </a:lnSpc>
              <a:spcBef>
                <a:spcPts val="90"/>
              </a:spcBef>
            </a:pPr>
            <a:r>
              <a:rPr lang="fr-FR" sz="1400" spc="-10" dirty="0">
                <a:solidFill>
                  <a:srgbClr val="FFFFFF"/>
                </a:solidFill>
                <a:latin typeface="Cambria"/>
                <a:cs typeface="Cambria"/>
              </a:rPr>
              <a:t>employé</a:t>
            </a:r>
            <a:r>
              <a:rPr lang="fr-FR" sz="140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d’une</a:t>
            </a:r>
            <a:r>
              <a:rPr lang="fr-FR" sz="1400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entreprise </a:t>
            </a:r>
            <a:r>
              <a:rPr lang="fr-FR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publique, ou </a:t>
            </a:r>
            <a:r>
              <a:rPr lang="fr-FR" sz="1400" spc="-10" dirty="0">
                <a:solidFill>
                  <a:srgbClr val="FFFFFF"/>
                </a:solidFill>
                <a:latin typeface="Cambria"/>
                <a:cs typeface="Cambria"/>
              </a:rPr>
              <a:t>parent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d’un </a:t>
            </a:r>
            <a:r>
              <a:rPr lang="fr-FR"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fonctionnaire</a:t>
            </a:r>
            <a:endParaRPr lang="fr-FR" sz="1400" dirty="0">
              <a:latin typeface="Cambria"/>
              <a:cs typeface="Cambri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D89294-BD95-4733-9222-3C130A9700FC}"/>
              </a:ext>
            </a:extLst>
          </p:cNvPr>
          <p:cNvSpPr/>
          <p:nvPr/>
        </p:nvSpPr>
        <p:spPr>
          <a:xfrm>
            <a:off x="6306235" y="3039849"/>
            <a:ext cx="1921746" cy="13567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88200"/>
              </a:lnSpc>
              <a:spcBef>
                <a:spcPts val="95"/>
              </a:spcBef>
            </a:pP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Obtenir</a:t>
            </a:r>
            <a:r>
              <a:rPr lang="fr-FR"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des</a:t>
            </a:r>
            <a:r>
              <a:rPr lang="fr-FR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marchés</a:t>
            </a:r>
            <a:r>
              <a:rPr lang="fr-FR"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lang="fr-FR"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lang="fr-FR" sz="1400" spc="-2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10" dirty="0">
                <a:solidFill>
                  <a:srgbClr val="FFFFFF"/>
                </a:solidFill>
                <a:latin typeface="Cambria"/>
                <a:cs typeface="Cambria"/>
              </a:rPr>
              <a:t>avantage </a:t>
            </a:r>
            <a:r>
              <a:rPr lang="fr-FR" sz="1400" spc="-5" dirty="0">
                <a:solidFill>
                  <a:srgbClr val="FFFFFF"/>
                </a:solidFill>
                <a:latin typeface="Cambria"/>
                <a:cs typeface="Cambria"/>
              </a:rPr>
              <a:t>commercial </a:t>
            </a:r>
            <a:r>
              <a:rPr lang="fr-FR"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fr-FR" sz="1400" spc="-10" dirty="0">
                <a:solidFill>
                  <a:srgbClr val="FFFFFF"/>
                </a:solidFill>
                <a:latin typeface="Cambria"/>
                <a:cs typeface="Cambria"/>
              </a:rPr>
              <a:t>déloyal</a:t>
            </a:r>
            <a:endParaRPr lang="fr-FR" sz="1400" dirty="0">
              <a:latin typeface="Cambria"/>
              <a:cs typeface="Cambri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F574B8-0C7A-4BF1-AB59-0BB3A0C7AD4F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83361"/>
            <a:ext cx="7709534" cy="234886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loi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compréhension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termes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clés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vous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aidera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mieux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comprendre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–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 respecter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–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politique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concernant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FCPA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 </a:t>
            </a:r>
            <a:r>
              <a:rPr sz="1600" spc="-10" dirty="0">
                <a:latin typeface="Cambria"/>
                <a:cs typeface="Cambria"/>
              </a:rPr>
              <a:t>lois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anti-corruption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partout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où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nous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exerçons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notre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activité.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termes clés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sont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Pots-de-vin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Cambria"/>
                <a:cs typeface="Cambria"/>
              </a:rPr>
              <a:t>Intention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corrompre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Fonctionnaire</a:t>
            </a:r>
            <a:endParaRPr sz="160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Cambria"/>
                <a:cs typeface="Cambria"/>
              </a:rPr>
              <a:t>Avantage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commercial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déloyal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52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25" dirty="0">
                <a:solidFill>
                  <a:srgbClr val="C00000"/>
                </a:solidFill>
              </a:rPr>
              <a:t>Foreign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Corrupt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Practices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5" dirty="0">
                <a:solidFill>
                  <a:srgbClr val="C00000"/>
                </a:solidFill>
              </a:rPr>
              <a:t>Act </a:t>
            </a:r>
            <a:r>
              <a:rPr b="0" spc="-45" dirty="0">
                <a:solidFill>
                  <a:srgbClr val="C00000"/>
                </a:solidFill>
              </a:rPr>
              <a:t>(FCPA)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01024" y="3809047"/>
            <a:ext cx="4772025" cy="568325"/>
            <a:chOff x="2101024" y="3809047"/>
            <a:chExt cx="4772025" cy="568325"/>
          </a:xfrm>
        </p:grpSpPr>
        <p:sp>
          <p:nvSpPr>
            <p:cNvPr id="5" name="object 5"/>
            <p:cNvSpPr/>
            <p:nvPr/>
          </p:nvSpPr>
          <p:spPr>
            <a:xfrm>
              <a:off x="2105786" y="3813809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12"/>
                  </a:lnTo>
                  <a:lnTo>
                    <a:pt x="27320" y="27257"/>
                  </a:lnTo>
                  <a:lnTo>
                    <a:pt x="7332" y="56846"/>
                  </a:lnTo>
                  <a:lnTo>
                    <a:pt x="0" y="93090"/>
                  </a:lnTo>
                  <a:lnTo>
                    <a:pt x="0" y="465708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800"/>
                  </a:lnTo>
                  <a:lnTo>
                    <a:pt x="4669409" y="558800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8"/>
                  </a:lnTo>
                  <a:lnTo>
                    <a:pt x="4762499" y="93090"/>
                  </a:lnTo>
                  <a:lnTo>
                    <a:pt x="4755187" y="56846"/>
                  </a:lnTo>
                  <a:lnTo>
                    <a:pt x="4735242" y="27257"/>
                  </a:lnTo>
                  <a:lnTo>
                    <a:pt x="4705653" y="731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5786" y="3813809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32" y="56846"/>
                  </a:lnTo>
                  <a:lnTo>
                    <a:pt x="27320" y="27257"/>
                  </a:lnTo>
                  <a:lnTo>
                    <a:pt x="56953" y="731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12"/>
                  </a:lnTo>
                  <a:lnTo>
                    <a:pt x="4735242" y="27257"/>
                  </a:lnTo>
                  <a:lnTo>
                    <a:pt x="4755187" y="56846"/>
                  </a:lnTo>
                  <a:lnTo>
                    <a:pt x="4762499" y="93090"/>
                  </a:lnTo>
                  <a:lnTo>
                    <a:pt x="4762499" y="465708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800"/>
                  </a:lnTo>
                  <a:lnTo>
                    <a:pt x="93218" y="558800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8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20623" y="3921378"/>
            <a:ext cx="7835265" cy="219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9149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POT-DE-VIN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pot-de-vin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sens </a:t>
            </a:r>
            <a:r>
              <a:rPr sz="1600" spc="-10" dirty="0">
                <a:latin typeface="Cambria"/>
                <a:cs typeface="Cambria"/>
              </a:rPr>
              <a:t>plus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large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qu'un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simple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paiement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espèces.  Si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chose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est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offert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afin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d'obtenir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conserver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marché,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gagner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avantage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commercial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déloyal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ou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obtenir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quelqu'un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qu'il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fasse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chose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d'irrégulier,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probable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cela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soit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considéré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comme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pot-de-vin.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ambria"/>
              <a:cs typeface="Cambria"/>
            </a:endParaRPr>
          </a:p>
          <a:p>
            <a:pPr marL="658495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Souvenez-vous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quelle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que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soit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son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importance,</a:t>
            </a:r>
            <a:r>
              <a:rPr sz="16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le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pot-de-vin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est</a:t>
            </a:r>
            <a:r>
              <a:rPr sz="16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illégal.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A1703-D9E0-4C25-956E-A8A2790145A4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52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25" dirty="0">
                <a:solidFill>
                  <a:srgbClr val="C00000"/>
                </a:solidFill>
              </a:rPr>
              <a:t>Foreign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Corrupt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Practices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5" dirty="0">
                <a:solidFill>
                  <a:srgbClr val="C00000"/>
                </a:solidFill>
              </a:rPr>
              <a:t>Act </a:t>
            </a:r>
            <a:r>
              <a:rPr b="0" spc="-45" dirty="0">
                <a:solidFill>
                  <a:srgbClr val="C00000"/>
                </a:solidFill>
              </a:rPr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600" y="1354137"/>
            <a:ext cx="4772025" cy="568325"/>
            <a:chOff x="2137600" y="1354137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87"/>
                  </a:lnTo>
                  <a:lnTo>
                    <a:pt x="4735179" y="531542"/>
                  </a:lnTo>
                  <a:lnTo>
                    <a:pt x="4755167" y="501953"/>
                  </a:lnTo>
                  <a:lnTo>
                    <a:pt x="4762500" y="465709"/>
                  </a:lnTo>
                  <a:lnTo>
                    <a:pt x="4762500" y="93090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0"/>
                  </a:lnTo>
                  <a:lnTo>
                    <a:pt x="4762500" y="465709"/>
                  </a:lnTo>
                  <a:lnTo>
                    <a:pt x="4755167" y="501953"/>
                  </a:lnTo>
                  <a:lnTo>
                    <a:pt x="4735179" y="531542"/>
                  </a:lnTo>
                  <a:lnTo>
                    <a:pt x="4705546" y="55148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32103" y="1465833"/>
            <a:ext cx="6696709" cy="81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287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POT-DE-VIN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Souvenez-vous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: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quelle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que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soit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son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importance,</a:t>
            </a:r>
            <a:r>
              <a:rPr sz="16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le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pot-de-vin</a:t>
            </a:r>
            <a:r>
              <a:rPr sz="16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est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illégal.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415" y="3329686"/>
            <a:ext cx="10007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97790" indent="-127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mbria"/>
                <a:cs typeface="Cambria"/>
              </a:rPr>
              <a:t>Espèces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Chèque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Mandat</a:t>
            </a:r>
            <a:r>
              <a:rPr sz="1000" b="1" spc="-4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poste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Une </a:t>
            </a:r>
            <a:r>
              <a:rPr sz="1000" b="1" spc="-5" dirty="0">
                <a:latin typeface="Cambria"/>
                <a:cs typeface="Cambria"/>
              </a:rPr>
              <a:t>remise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 </a:t>
            </a:r>
            <a:r>
              <a:rPr sz="1000" b="1" spc="-5" dirty="0">
                <a:latin typeface="Cambria"/>
                <a:cs typeface="Cambria"/>
              </a:rPr>
              <a:t>bonus</a:t>
            </a:r>
            <a:endParaRPr sz="1000">
              <a:latin typeface="Cambria"/>
              <a:cs typeface="Cambria"/>
            </a:endParaRPr>
          </a:p>
          <a:p>
            <a:pPr marL="12065" marR="508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Dessous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</a:t>
            </a:r>
            <a:r>
              <a:rPr sz="1000" b="1" spc="-10" dirty="0">
                <a:latin typeface="Cambria"/>
                <a:cs typeface="Cambria"/>
              </a:rPr>
              <a:t> table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Biens</a:t>
            </a:r>
            <a:r>
              <a:rPr sz="1000" b="1" spc="-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gratuits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563" y="5242305"/>
            <a:ext cx="23583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Une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faveur,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par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exemple :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Utilisation</a:t>
            </a:r>
            <a:r>
              <a:rPr sz="1000" b="1" spc="4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matériel,</a:t>
            </a:r>
            <a:r>
              <a:rPr sz="1000" b="1" spc="3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équipement,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etc.</a:t>
            </a:r>
            <a:endParaRPr sz="1000">
              <a:latin typeface="Cambria"/>
              <a:cs typeface="Cambria"/>
            </a:endParaRPr>
          </a:p>
          <a:p>
            <a:pPr marL="438150" marR="431165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Jouissance</a:t>
            </a:r>
            <a:r>
              <a:rPr sz="1000" b="1" spc="3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d'installations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</a:t>
            </a:r>
            <a:r>
              <a:rPr sz="1000" b="1" spc="-5" dirty="0">
                <a:latin typeface="Cambria"/>
                <a:cs typeface="Cambria"/>
              </a:rPr>
              <a:t> prêt</a:t>
            </a:r>
            <a:endParaRPr sz="1000">
              <a:latin typeface="Cambria"/>
              <a:cs typeface="Cambria"/>
            </a:endParaRPr>
          </a:p>
          <a:p>
            <a:pPr marL="105410" marR="99060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La </a:t>
            </a:r>
            <a:r>
              <a:rPr sz="1000" b="1" spc="-10" dirty="0">
                <a:latin typeface="Cambria"/>
                <a:cs typeface="Cambria"/>
              </a:rPr>
              <a:t>promesse</a:t>
            </a:r>
            <a:r>
              <a:rPr sz="1000" b="1" spc="20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d'un emploi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Proposition</a:t>
            </a:r>
            <a:r>
              <a:rPr sz="1000" b="1" spc="4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</a:t>
            </a:r>
            <a:r>
              <a:rPr sz="1000" b="1" spc="-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payer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des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indemnités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d'assurance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3151" y="3349498"/>
            <a:ext cx="1228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Offert </a:t>
            </a:r>
            <a:r>
              <a:rPr sz="1000" b="1" spc="-5" dirty="0">
                <a:latin typeface="Cambria"/>
                <a:cs typeface="Cambria"/>
              </a:rPr>
              <a:t>indirectement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Ex. : une</a:t>
            </a:r>
            <a:r>
              <a:rPr sz="1000" b="1" spc="-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bourse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au </a:t>
            </a:r>
            <a:r>
              <a:rPr sz="1000" b="1" spc="-5" dirty="0">
                <a:latin typeface="Cambria"/>
                <a:cs typeface="Cambria"/>
              </a:rPr>
              <a:t> parent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d'un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fonctionnaire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8802" y="3331845"/>
            <a:ext cx="241554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Cadeaux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(</a:t>
            </a:r>
            <a:r>
              <a:rPr sz="1000" b="1" i="1" spc="-5" dirty="0">
                <a:latin typeface="Cambria"/>
                <a:cs typeface="Cambria"/>
              </a:rPr>
              <a:t>qui</a:t>
            </a:r>
            <a:r>
              <a:rPr sz="1000" b="1" i="1" spc="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ne</a:t>
            </a:r>
            <a:r>
              <a:rPr sz="1000" b="1" i="1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sont</a:t>
            </a:r>
            <a:r>
              <a:rPr sz="1000" b="1" i="1" spc="-10" dirty="0">
                <a:latin typeface="Cambria"/>
                <a:cs typeface="Cambria"/>
              </a:rPr>
              <a:t> pas</a:t>
            </a:r>
            <a:r>
              <a:rPr sz="1000" b="1" i="1" spc="2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conformes aux</a:t>
            </a:r>
            <a:endParaRPr sz="1000">
              <a:latin typeface="Cambria"/>
              <a:cs typeface="Cambria"/>
            </a:endParaRPr>
          </a:p>
          <a:p>
            <a:pPr marL="696595" marR="690245" algn="ctr">
              <a:lnSpc>
                <a:spcPct val="100000"/>
              </a:lnSpc>
            </a:pPr>
            <a:r>
              <a:rPr sz="1000" b="1" i="1" spc="-5" dirty="0">
                <a:latin typeface="Cambria"/>
                <a:cs typeface="Cambria"/>
              </a:rPr>
              <a:t>co</a:t>
            </a:r>
            <a:r>
              <a:rPr sz="1000" b="1" i="1" dirty="0">
                <a:latin typeface="Cambria"/>
                <a:cs typeface="Cambria"/>
              </a:rPr>
              <a:t>u</a:t>
            </a:r>
            <a:r>
              <a:rPr sz="1000" b="1" i="1" spc="-10" dirty="0">
                <a:latin typeface="Cambria"/>
                <a:cs typeface="Cambria"/>
              </a:rPr>
              <a:t>t</a:t>
            </a:r>
            <a:r>
              <a:rPr sz="1000" b="1" i="1" spc="-5" dirty="0">
                <a:latin typeface="Cambria"/>
                <a:cs typeface="Cambria"/>
              </a:rPr>
              <a:t>u</a:t>
            </a:r>
            <a:r>
              <a:rPr sz="1000" b="1" i="1" spc="-10" dirty="0">
                <a:latin typeface="Cambria"/>
                <a:cs typeface="Cambria"/>
              </a:rPr>
              <a:t>m</a:t>
            </a:r>
            <a:r>
              <a:rPr sz="1000" b="1" i="1" spc="-15" dirty="0">
                <a:latin typeface="Cambria"/>
                <a:cs typeface="Cambria"/>
              </a:rPr>
              <a:t>e</a:t>
            </a:r>
            <a:r>
              <a:rPr sz="1000" b="1" i="1" spc="-5" dirty="0">
                <a:latin typeface="Cambria"/>
                <a:cs typeface="Cambria"/>
              </a:rPr>
              <a:t>s loc</a:t>
            </a:r>
            <a:r>
              <a:rPr sz="1000" b="1" i="1" spc="-10" dirty="0">
                <a:latin typeface="Cambria"/>
                <a:cs typeface="Cambria"/>
              </a:rPr>
              <a:t>a</a:t>
            </a:r>
            <a:r>
              <a:rPr sz="1000" b="1" i="1" spc="-5" dirty="0">
                <a:latin typeface="Cambria"/>
                <a:cs typeface="Cambria"/>
              </a:rPr>
              <a:t>l</a:t>
            </a:r>
            <a:r>
              <a:rPr sz="1000" b="1" i="1" spc="-15" dirty="0">
                <a:latin typeface="Cambria"/>
                <a:cs typeface="Cambria"/>
              </a:rPr>
              <a:t>e</a:t>
            </a:r>
            <a:r>
              <a:rPr sz="1000" b="1" i="1" spc="-10" dirty="0">
                <a:latin typeface="Cambria"/>
                <a:cs typeface="Cambria"/>
              </a:rPr>
              <a:t>s)  </a:t>
            </a:r>
            <a:r>
              <a:rPr sz="1000" b="1" spc="-5" dirty="0">
                <a:latin typeface="Cambria"/>
                <a:cs typeface="Cambria"/>
              </a:rPr>
              <a:t>Chèque-cadeau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Cartes-cadeaux</a:t>
            </a:r>
            <a:endParaRPr sz="100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Contribution</a:t>
            </a:r>
            <a:r>
              <a:rPr sz="1000" b="1" spc="3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aux</a:t>
            </a:r>
            <a:r>
              <a:rPr sz="1000" b="1" spc="2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œuvres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bienfaisance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Contributions</a:t>
            </a:r>
            <a:r>
              <a:rPr sz="1000" b="1" spc="3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politiques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64932" y="3457194"/>
            <a:ext cx="14357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Divertissement,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par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ex.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: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Places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de concert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Billets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pour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une</a:t>
            </a:r>
            <a:endParaRPr sz="1000">
              <a:latin typeface="Cambria"/>
              <a:cs typeface="Cambria"/>
            </a:endParaRPr>
          </a:p>
          <a:p>
            <a:pPr marL="419100" marR="47625" indent="-364490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manifestation</a:t>
            </a:r>
            <a:r>
              <a:rPr sz="1000" b="1" spc="2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sportive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 </a:t>
            </a:r>
            <a:r>
              <a:rPr sz="1000" b="1" spc="-5" dirty="0">
                <a:latin typeface="Cambria"/>
                <a:cs typeface="Cambria"/>
              </a:rPr>
              <a:t>voyage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9802" y="5068570"/>
            <a:ext cx="13290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Marques </a:t>
            </a:r>
            <a:r>
              <a:rPr sz="1000" b="1" spc="-5" dirty="0">
                <a:latin typeface="Cambria"/>
                <a:cs typeface="Cambria"/>
              </a:rPr>
              <a:t>d'hospitalité,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par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exemple</a:t>
            </a:r>
            <a:r>
              <a:rPr sz="1000" b="1" spc="-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:</a:t>
            </a:r>
            <a:endParaRPr sz="1000">
              <a:latin typeface="Cambria"/>
              <a:cs typeface="Cambria"/>
            </a:endParaRPr>
          </a:p>
          <a:p>
            <a:pPr marL="407034" marR="398780" indent="-1905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Repas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Boisson</a:t>
            </a:r>
            <a:r>
              <a:rPr sz="1000" b="1" spc="-5" dirty="0">
                <a:latin typeface="Cambria"/>
                <a:cs typeface="Cambria"/>
              </a:rPr>
              <a:t>s  Hôtel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Voyage</a:t>
            </a:r>
            <a:endParaRPr sz="10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Hébergement</a:t>
            </a:r>
            <a:endParaRPr sz="10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Transport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80874" y="4676965"/>
            <a:ext cx="2842895" cy="1617345"/>
            <a:chOff x="5980874" y="4676965"/>
            <a:chExt cx="2842895" cy="1617345"/>
          </a:xfrm>
        </p:grpSpPr>
        <p:sp>
          <p:nvSpPr>
            <p:cNvPr id="14" name="object 14"/>
            <p:cNvSpPr/>
            <p:nvPr/>
          </p:nvSpPr>
          <p:spPr>
            <a:xfrm>
              <a:off x="5985636" y="4681728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4"/>
                  </a:lnTo>
                  <a:lnTo>
                    <a:pt x="174372" y="16754"/>
                  </a:lnTo>
                  <a:lnTo>
                    <a:pt x="132644" y="36566"/>
                  </a:lnTo>
                  <a:lnTo>
                    <a:pt x="95263" y="62994"/>
                  </a:lnTo>
                  <a:lnTo>
                    <a:pt x="62983" y="95284"/>
                  </a:lnTo>
                  <a:lnTo>
                    <a:pt x="36561" y="132682"/>
                  </a:lnTo>
                  <a:lnTo>
                    <a:pt x="16753" y="174431"/>
                  </a:lnTo>
                  <a:lnTo>
                    <a:pt x="4314" y="219779"/>
                  </a:lnTo>
                  <a:lnTo>
                    <a:pt x="0" y="267970"/>
                  </a:lnTo>
                  <a:lnTo>
                    <a:pt x="0" y="1339494"/>
                  </a:lnTo>
                  <a:lnTo>
                    <a:pt x="4314" y="1387652"/>
                  </a:lnTo>
                  <a:lnTo>
                    <a:pt x="16753" y="1432978"/>
                  </a:lnTo>
                  <a:lnTo>
                    <a:pt x="36561" y="1474715"/>
                  </a:lnTo>
                  <a:lnTo>
                    <a:pt x="62983" y="1512106"/>
                  </a:lnTo>
                  <a:lnTo>
                    <a:pt x="95263" y="1544394"/>
                  </a:lnTo>
                  <a:lnTo>
                    <a:pt x="132644" y="1570825"/>
                  </a:lnTo>
                  <a:lnTo>
                    <a:pt x="174372" y="1590640"/>
                  </a:lnTo>
                  <a:lnTo>
                    <a:pt x="219690" y="1603084"/>
                  </a:lnTo>
                  <a:lnTo>
                    <a:pt x="267842" y="1607400"/>
                  </a:lnTo>
                  <a:lnTo>
                    <a:pt x="2565399" y="1607400"/>
                  </a:lnTo>
                  <a:lnTo>
                    <a:pt x="2613552" y="1603084"/>
                  </a:lnTo>
                  <a:lnTo>
                    <a:pt x="2658870" y="1590640"/>
                  </a:lnTo>
                  <a:lnTo>
                    <a:pt x="2700598" y="1570825"/>
                  </a:lnTo>
                  <a:lnTo>
                    <a:pt x="2737979" y="1544394"/>
                  </a:lnTo>
                  <a:lnTo>
                    <a:pt x="2770259" y="1512106"/>
                  </a:lnTo>
                  <a:lnTo>
                    <a:pt x="2796681" y="1474715"/>
                  </a:lnTo>
                  <a:lnTo>
                    <a:pt x="2816489" y="1432978"/>
                  </a:lnTo>
                  <a:lnTo>
                    <a:pt x="2828928" y="1387652"/>
                  </a:lnTo>
                  <a:lnTo>
                    <a:pt x="2833242" y="1339494"/>
                  </a:lnTo>
                  <a:lnTo>
                    <a:pt x="2833242" y="267970"/>
                  </a:lnTo>
                  <a:lnTo>
                    <a:pt x="2828928" y="219779"/>
                  </a:lnTo>
                  <a:lnTo>
                    <a:pt x="2816489" y="174431"/>
                  </a:lnTo>
                  <a:lnTo>
                    <a:pt x="2796681" y="132682"/>
                  </a:lnTo>
                  <a:lnTo>
                    <a:pt x="2770259" y="95284"/>
                  </a:lnTo>
                  <a:lnTo>
                    <a:pt x="2737979" y="62994"/>
                  </a:lnTo>
                  <a:lnTo>
                    <a:pt x="2700598" y="36566"/>
                  </a:lnTo>
                  <a:lnTo>
                    <a:pt x="2658870" y="16754"/>
                  </a:lnTo>
                  <a:lnTo>
                    <a:pt x="2613552" y="4314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85636" y="4681728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779"/>
                  </a:lnTo>
                  <a:lnTo>
                    <a:pt x="16753" y="174431"/>
                  </a:lnTo>
                  <a:lnTo>
                    <a:pt x="36561" y="132682"/>
                  </a:lnTo>
                  <a:lnTo>
                    <a:pt x="62983" y="95284"/>
                  </a:lnTo>
                  <a:lnTo>
                    <a:pt x="95263" y="62994"/>
                  </a:lnTo>
                  <a:lnTo>
                    <a:pt x="132644" y="36566"/>
                  </a:lnTo>
                  <a:lnTo>
                    <a:pt x="174372" y="16754"/>
                  </a:lnTo>
                  <a:lnTo>
                    <a:pt x="219690" y="4314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4"/>
                  </a:lnTo>
                  <a:lnTo>
                    <a:pt x="2658870" y="16754"/>
                  </a:lnTo>
                  <a:lnTo>
                    <a:pt x="2700598" y="36566"/>
                  </a:lnTo>
                  <a:lnTo>
                    <a:pt x="2737979" y="62994"/>
                  </a:lnTo>
                  <a:lnTo>
                    <a:pt x="2770259" y="95284"/>
                  </a:lnTo>
                  <a:lnTo>
                    <a:pt x="2796681" y="132682"/>
                  </a:lnTo>
                  <a:lnTo>
                    <a:pt x="2816489" y="174431"/>
                  </a:lnTo>
                  <a:lnTo>
                    <a:pt x="2828928" y="219779"/>
                  </a:lnTo>
                  <a:lnTo>
                    <a:pt x="2833242" y="267970"/>
                  </a:lnTo>
                  <a:lnTo>
                    <a:pt x="2833242" y="1339494"/>
                  </a:lnTo>
                  <a:lnTo>
                    <a:pt x="2828928" y="1387652"/>
                  </a:lnTo>
                  <a:lnTo>
                    <a:pt x="2816489" y="1432978"/>
                  </a:lnTo>
                  <a:lnTo>
                    <a:pt x="2796681" y="1474715"/>
                  </a:lnTo>
                  <a:lnTo>
                    <a:pt x="2770259" y="1512106"/>
                  </a:lnTo>
                  <a:lnTo>
                    <a:pt x="2737979" y="1544394"/>
                  </a:lnTo>
                  <a:lnTo>
                    <a:pt x="2700598" y="1570825"/>
                  </a:lnTo>
                  <a:lnTo>
                    <a:pt x="2658870" y="1590640"/>
                  </a:lnTo>
                  <a:lnTo>
                    <a:pt x="2613552" y="1603084"/>
                  </a:lnTo>
                  <a:lnTo>
                    <a:pt x="2565399" y="1607400"/>
                  </a:lnTo>
                  <a:lnTo>
                    <a:pt x="267842" y="1607400"/>
                  </a:lnTo>
                  <a:lnTo>
                    <a:pt x="219690" y="1603084"/>
                  </a:lnTo>
                  <a:lnTo>
                    <a:pt x="174372" y="1590640"/>
                  </a:lnTo>
                  <a:lnTo>
                    <a:pt x="132644" y="1570825"/>
                  </a:lnTo>
                  <a:lnTo>
                    <a:pt x="95263" y="1544394"/>
                  </a:lnTo>
                  <a:lnTo>
                    <a:pt x="62983" y="1512106"/>
                  </a:lnTo>
                  <a:lnTo>
                    <a:pt x="36561" y="1474715"/>
                  </a:lnTo>
                  <a:lnTo>
                    <a:pt x="16753" y="1432978"/>
                  </a:lnTo>
                  <a:lnTo>
                    <a:pt x="4314" y="1387652"/>
                  </a:lnTo>
                  <a:lnTo>
                    <a:pt x="0" y="1339494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43625" y="4720793"/>
            <a:ext cx="2356485" cy="152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mbria"/>
                <a:cs typeface="Cambria"/>
              </a:rPr>
              <a:t>Les </a:t>
            </a:r>
            <a:r>
              <a:rPr sz="1400" b="1" spc="-5" dirty="0">
                <a:latin typeface="Cambria"/>
                <a:cs typeface="Cambria"/>
              </a:rPr>
              <a:t>marques d'hospitalité </a:t>
            </a:r>
            <a:r>
              <a:rPr sz="1400" b="1" dirty="0">
                <a:latin typeface="Cambria"/>
                <a:cs typeface="Cambria"/>
              </a:rPr>
              <a:t> sont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considérées</a:t>
            </a:r>
            <a:r>
              <a:rPr sz="1400" b="1" spc="-4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comme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des </a:t>
            </a:r>
            <a:r>
              <a:rPr sz="1400" b="1" spc="-29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pots-de-vin</a:t>
            </a:r>
            <a:r>
              <a:rPr sz="1400" b="1" spc="-4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si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les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spc="-10" dirty="0">
                <a:latin typeface="Cambria"/>
                <a:cs typeface="Cambria"/>
              </a:rPr>
              <a:t>frais </a:t>
            </a:r>
            <a:r>
              <a:rPr sz="1400" b="1" dirty="0">
                <a:latin typeface="Cambria"/>
                <a:cs typeface="Cambria"/>
              </a:rPr>
              <a:t>sont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Déraisonnables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Disproportionnés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Ne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sont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pas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fondés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sur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un</a:t>
            </a:r>
            <a:endParaRPr sz="1400">
              <a:latin typeface="Cambria"/>
              <a:cs typeface="Cambria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mbria"/>
                <a:cs typeface="Cambria"/>
              </a:rPr>
              <a:t>but</a:t>
            </a:r>
            <a:r>
              <a:rPr sz="1400" b="1" spc="-2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commercial</a:t>
            </a:r>
            <a:r>
              <a:rPr sz="1400" b="1" spc="-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légitime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37775" y="5597731"/>
            <a:ext cx="897890" cy="316865"/>
            <a:chOff x="4937775" y="5597731"/>
            <a:chExt cx="897890" cy="3168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75" y="5597731"/>
              <a:ext cx="897598" cy="3168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606" y="5610834"/>
              <a:ext cx="824103" cy="24537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75606" y="5610834"/>
              <a:ext cx="824230" cy="245745"/>
            </a:xfrm>
            <a:custGeom>
              <a:avLst/>
              <a:gdLst/>
              <a:ahLst/>
              <a:cxnLst/>
              <a:rect l="l" t="t" r="r" b="b"/>
              <a:pathLst>
                <a:path w="824229" h="245745">
                  <a:moveTo>
                    <a:pt x="0" y="61340"/>
                  </a:moveTo>
                  <a:lnTo>
                    <a:pt x="701421" y="61340"/>
                  </a:lnTo>
                  <a:lnTo>
                    <a:pt x="701421" y="0"/>
                  </a:lnTo>
                  <a:lnTo>
                    <a:pt x="824103" y="122694"/>
                  </a:lnTo>
                  <a:lnTo>
                    <a:pt x="701421" y="245376"/>
                  </a:lnTo>
                  <a:lnTo>
                    <a:pt x="701421" y="184035"/>
                  </a:lnTo>
                  <a:lnTo>
                    <a:pt x="0" y="184035"/>
                  </a:lnTo>
                  <a:lnTo>
                    <a:pt x="0" y="613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413" y="4191063"/>
            <a:ext cx="1163218" cy="8463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97" y="2354262"/>
            <a:ext cx="1587500" cy="94557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7693" y="2578823"/>
            <a:ext cx="1356602" cy="73016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065" y="2385161"/>
            <a:ext cx="999972" cy="98198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4544" y="2578849"/>
            <a:ext cx="1303146" cy="7211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205" y="4316907"/>
            <a:ext cx="697483" cy="871423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B5BC4-81E0-4833-BC94-FAF3C4E3B8B1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52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25" dirty="0">
                <a:solidFill>
                  <a:srgbClr val="C00000"/>
                </a:solidFill>
              </a:rPr>
              <a:t>Foreign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Corrupt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Practices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5" dirty="0">
                <a:solidFill>
                  <a:srgbClr val="C00000"/>
                </a:solidFill>
              </a:rPr>
              <a:t>Act </a:t>
            </a:r>
            <a:r>
              <a:rPr b="0" spc="-45" dirty="0">
                <a:solidFill>
                  <a:srgbClr val="C00000"/>
                </a:solidFill>
              </a:rPr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66996" y="1607819"/>
            <a:ext cx="3839210" cy="666115"/>
            <a:chOff x="2666996" y="1607819"/>
            <a:chExt cx="3839210" cy="666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1607819"/>
              <a:ext cx="3838963" cy="6355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6247" y="1655063"/>
              <a:ext cx="3736848" cy="6187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5099" y="162318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32"/>
                  </a:lnTo>
                  <a:lnTo>
                    <a:pt x="27257" y="27320"/>
                  </a:lnTo>
                  <a:lnTo>
                    <a:pt x="7312" y="56953"/>
                  </a:lnTo>
                  <a:lnTo>
                    <a:pt x="0" y="93217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217"/>
                  </a:lnTo>
                  <a:lnTo>
                    <a:pt x="3755824" y="56953"/>
                  </a:lnTo>
                  <a:lnTo>
                    <a:pt x="3735879" y="27320"/>
                  </a:lnTo>
                  <a:lnTo>
                    <a:pt x="3706290" y="733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5099" y="162318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217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32"/>
                  </a:lnTo>
                  <a:lnTo>
                    <a:pt x="3735879" y="27320"/>
                  </a:lnTo>
                  <a:lnTo>
                    <a:pt x="3755824" y="56953"/>
                  </a:lnTo>
                  <a:lnTo>
                    <a:pt x="3763137" y="93217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21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8741" y="1208277"/>
            <a:ext cx="5697220" cy="85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loi</a:t>
            </a:r>
            <a:endParaRPr sz="2000">
              <a:latin typeface="Cambria"/>
              <a:cs typeface="Cambria"/>
            </a:endParaRPr>
          </a:p>
          <a:p>
            <a:pPr marL="2393315">
              <a:lnSpc>
                <a:spcPct val="100000"/>
              </a:lnSpc>
              <a:spcBef>
                <a:spcPts val="1710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INTENTION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CORROMPRE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979" y="2321432"/>
            <a:ext cx="779462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mbria"/>
                <a:cs typeface="Cambria"/>
              </a:rPr>
              <a:t>Peu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importe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l'offre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soit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acceptée</a:t>
            </a:r>
            <a:r>
              <a:rPr sz="1400" spc="-5" dirty="0">
                <a:latin typeface="Cambria"/>
                <a:cs typeface="Cambria"/>
              </a:rPr>
              <a:t> ou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; </a:t>
            </a:r>
            <a:r>
              <a:rPr sz="1400" spc="-5" dirty="0">
                <a:latin typeface="Cambria"/>
                <a:cs typeface="Cambria"/>
              </a:rPr>
              <a:t>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simple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fait</a:t>
            </a:r>
            <a:r>
              <a:rPr sz="1400" dirty="0">
                <a:latin typeface="Cambria"/>
                <a:cs typeface="Cambria"/>
              </a:rPr>
              <a:t> 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faire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proposition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avec</a:t>
            </a:r>
            <a:r>
              <a:rPr sz="1400" spc="-5" dirty="0">
                <a:latin typeface="Cambria"/>
                <a:cs typeface="Cambria"/>
              </a:rPr>
              <a:t> l'intention </a:t>
            </a:r>
            <a:r>
              <a:rPr sz="1400" dirty="0">
                <a:latin typeface="Cambria"/>
                <a:cs typeface="Cambria"/>
              </a:rPr>
              <a:t> d'influencer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 </a:t>
            </a:r>
            <a:r>
              <a:rPr sz="1400" spc="-10" dirty="0">
                <a:latin typeface="Cambria"/>
                <a:cs typeface="Cambria"/>
              </a:rPr>
              <a:t>manière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indue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fonctionnaire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constitue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violation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loi.</a:t>
            </a:r>
            <a:r>
              <a:rPr sz="1400" spc="2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Si</a:t>
            </a:r>
            <a:r>
              <a:rPr sz="1400" dirty="0">
                <a:latin typeface="Cambria"/>
                <a:cs typeface="Cambria"/>
              </a:rPr>
              <a:t> une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autre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personne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vous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ordonne</a:t>
            </a:r>
            <a:r>
              <a:rPr sz="1400" dirty="0">
                <a:latin typeface="Cambria"/>
                <a:cs typeface="Cambria"/>
              </a:rPr>
              <a:t> de </a:t>
            </a:r>
            <a:r>
              <a:rPr sz="1400" spc="-10" dirty="0">
                <a:latin typeface="Cambria"/>
                <a:cs typeface="Cambria"/>
              </a:rPr>
              <a:t>faire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telle</a:t>
            </a:r>
            <a:r>
              <a:rPr sz="1400" spc="-10" dirty="0">
                <a:latin typeface="Cambria"/>
                <a:cs typeface="Cambria"/>
              </a:rPr>
              <a:t> offre,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cela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vous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exonère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votre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responsabilité.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6996" y="3206495"/>
            <a:ext cx="3839210" cy="666115"/>
            <a:chOff x="2666996" y="3206495"/>
            <a:chExt cx="3839210" cy="6661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6" y="3206495"/>
              <a:ext cx="3838963" cy="6355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7663" y="3253739"/>
              <a:ext cx="2414016" cy="6187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5099" y="322211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32"/>
                  </a:lnTo>
                  <a:lnTo>
                    <a:pt x="27257" y="27320"/>
                  </a:lnTo>
                  <a:lnTo>
                    <a:pt x="731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218"/>
                  </a:lnTo>
                  <a:lnTo>
                    <a:pt x="3755824" y="56953"/>
                  </a:lnTo>
                  <a:lnTo>
                    <a:pt x="3735879" y="27320"/>
                  </a:lnTo>
                  <a:lnTo>
                    <a:pt x="3706290" y="733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5099" y="3222116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218"/>
                  </a:moveTo>
                  <a:lnTo>
                    <a:pt x="7312" y="56953"/>
                  </a:lnTo>
                  <a:lnTo>
                    <a:pt x="27257" y="27320"/>
                  </a:lnTo>
                  <a:lnTo>
                    <a:pt x="56846" y="733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32"/>
                  </a:lnTo>
                  <a:lnTo>
                    <a:pt x="3735879" y="27320"/>
                  </a:lnTo>
                  <a:lnTo>
                    <a:pt x="3755824" y="56953"/>
                  </a:lnTo>
                  <a:lnTo>
                    <a:pt x="3763137" y="93218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91305" y="3329685"/>
            <a:ext cx="1993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FONCTIONNAIRE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543" y="3945763"/>
            <a:ext cx="821309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mbria"/>
                <a:cs typeface="Cambria"/>
              </a:rPr>
              <a:t>Ceci est une définition </a:t>
            </a:r>
            <a:r>
              <a:rPr sz="1400" spc="-10" dirty="0">
                <a:latin typeface="Cambria"/>
                <a:cs typeface="Cambria"/>
              </a:rPr>
              <a:t>large </a:t>
            </a:r>
            <a:r>
              <a:rPr sz="1400" dirty="0">
                <a:latin typeface="Cambria"/>
                <a:cs typeface="Cambria"/>
              </a:rPr>
              <a:t>- </a:t>
            </a:r>
            <a:r>
              <a:rPr sz="1400" spc="-5" dirty="0">
                <a:latin typeface="Cambria"/>
                <a:cs typeface="Cambria"/>
              </a:rPr>
              <a:t>vous </a:t>
            </a:r>
            <a:r>
              <a:rPr sz="1400" spc="-10" dirty="0">
                <a:latin typeface="Cambria"/>
                <a:cs typeface="Cambria"/>
              </a:rPr>
              <a:t>devez savoir </a:t>
            </a:r>
            <a:r>
              <a:rPr sz="1400" spc="-15" dirty="0">
                <a:latin typeface="Cambria"/>
                <a:cs typeface="Cambria"/>
              </a:rPr>
              <a:t>avec </a:t>
            </a:r>
            <a:r>
              <a:rPr sz="1400" dirty="0">
                <a:latin typeface="Cambria"/>
                <a:cs typeface="Cambria"/>
              </a:rPr>
              <a:t>qui </a:t>
            </a:r>
            <a:r>
              <a:rPr sz="1400" spc="-5" dirty="0">
                <a:latin typeface="Cambria"/>
                <a:cs typeface="Cambria"/>
              </a:rPr>
              <a:t>vous </a:t>
            </a:r>
            <a:r>
              <a:rPr sz="1400" spc="-10" dirty="0">
                <a:latin typeface="Cambria"/>
                <a:cs typeface="Cambria"/>
              </a:rPr>
              <a:t>travaillez.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5" dirty="0">
                <a:latin typeface="Cambria"/>
                <a:cs typeface="Cambria"/>
              </a:rPr>
              <a:t>fonctionnaire </a:t>
            </a:r>
            <a:r>
              <a:rPr sz="1400" dirty="0">
                <a:latin typeface="Cambria"/>
                <a:cs typeface="Cambria"/>
              </a:rPr>
              <a:t>est </a:t>
            </a:r>
            <a:r>
              <a:rPr sz="1400" spc="-5" dirty="0">
                <a:latin typeface="Cambria"/>
                <a:cs typeface="Cambria"/>
              </a:rPr>
              <a:t>quiconque </a:t>
            </a:r>
            <a:r>
              <a:rPr sz="1400" dirty="0">
                <a:latin typeface="Cambria"/>
                <a:cs typeface="Cambria"/>
              </a:rPr>
              <a:t>agit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titre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officiel pour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gouvernement autre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que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celui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des </a:t>
            </a:r>
            <a:r>
              <a:rPr sz="1400" spc="-5" dirty="0">
                <a:latin typeface="Cambria"/>
                <a:cs typeface="Cambria"/>
              </a:rPr>
              <a:t>États-Unis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ou</a:t>
            </a:r>
            <a:r>
              <a:rPr sz="1400" dirty="0">
                <a:latin typeface="Cambria"/>
                <a:cs typeface="Cambria"/>
              </a:rPr>
              <a:t> un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organisme</a:t>
            </a:r>
            <a:r>
              <a:rPr sz="1400" dirty="0">
                <a:latin typeface="Cambria"/>
                <a:cs typeface="Cambria"/>
              </a:rPr>
              <a:t> public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international.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Cambria"/>
                <a:cs typeface="Cambria"/>
              </a:rPr>
              <a:t>Par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exemple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Membre </a:t>
            </a:r>
            <a:r>
              <a:rPr sz="1400" dirty="0">
                <a:latin typeface="Cambria"/>
                <a:cs typeface="Cambria"/>
              </a:rPr>
              <a:t>des</a:t>
            </a:r>
            <a:r>
              <a:rPr sz="1400" spc="-10" dirty="0">
                <a:latin typeface="Cambria"/>
                <a:cs typeface="Cambria"/>
              </a:rPr>
              <a:t> forces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armées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Docteur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d'un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hôpital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public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Personne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engagée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pour </a:t>
            </a:r>
            <a:r>
              <a:rPr sz="1400" dirty="0">
                <a:latin typeface="Cambria"/>
                <a:cs typeface="Cambria"/>
              </a:rPr>
              <a:t>étudier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les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soumissions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au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nom d'une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agence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gouvernementale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Membre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d'une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famille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royale </a:t>
            </a:r>
            <a:r>
              <a:rPr sz="1400" dirty="0">
                <a:latin typeface="Cambria"/>
                <a:cs typeface="Cambria"/>
              </a:rPr>
              <a:t>qui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gère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industrie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détenue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</a:t>
            </a:r>
            <a:r>
              <a:rPr sz="1400" dirty="0">
                <a:latin typeface="Cambria"/>
                <a:cs typeface="Cambria"/>
              </a:rPr>
              <a:t> le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gouvernement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Employé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d'une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entreprise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services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publics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appartenant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à 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État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ou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contrôlée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par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État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Agent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d'immigration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Fonctionnaire </a:t>
            </a:r>
            <a:r>
              <a:rPr sz="1400" dirty="0">
                <a:latin typeface="Cambria"/>
                <a:cs typeface="Cambria"/>
              </a:rPr>
              <a:t>d'une</a:t>
            </a:r>
            <a:r>
              <a:rPr sz="1400" spc="-5" dirty="0">
                <a:latin typeface="Cambria"/>
                <a:cs typeface="Cambria"/>
              </a:rPr>
              <a:t> agence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douanière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6A75A2-C90A-4CDE-84A5-F868EDDB7296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5528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25" dirty="0">
                <a:solidFill>
                  <a:srgbClr val="C00000"/>
                </a:solidFill>
              </a:rPr>
              <a:t>Foreign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Corrupt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Practices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5" dirty="0">
                <a:solidFill>
                  <a:srgbClr val="C00000"/>
                </a:solidFill>
              </a:rPr>
              <a:t>Act </a:t>
            </a:r>
            <a:r>
              <a:rPr b="0" spc="-45" dirty="0">
                <a:solidFill>
                  <a:srgbClr val="C00000"/>
                </a:solidFill>
              </a:rPr>
              <a:t>(FCPA)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3061" y="1874837"/>
            <a:ext cx="4581525" cy="923925"/>
            <a:chOff x="2143061" y="1874837"/>
            <a:chExt cx="4581525" cy="923925"/>
          </a:xfrm>
        </p:grpSpPr>
        <p:sp>
          <p:nvSpPr>
            <p:cNvPr id="4" name="object 4"/>
            <p:cNvSpPr/>
            <p:nvPr/>
          </p:nvSpPr>
          <p:spPr>
            <a:xfrm>
              <a:off x="2147823" y="1879600"/>
              <a:ext cx="4572000" cy="914400"/>
            </a:xfrm>
            <a:custGeom>
              <a:avLst/>
              <a:gdLst/>
              <a:ahLst/>
              <a:cxnLst/>
              <a:rect l="l" t="t" r="r" b="b"/>
              <a:pathLst>
                <a:path w="4572000" h="914400">
                  <a:moveTo>
                    <a:pt x="4419600" y="0"/>
                  </a:moveTo>
                  <a:lnTo>
                    <a:pt x="152400" y="0"/>
                  </a:lnTo>
                  <a:lnTo>
                    <a:pt x="104217" y="7778"/>
                  </a:lnTo>
                  <a:lnTo>
                    <a:pt x="62380" y="29431"/>
                  </a:lnTo>
                  <a:lnTo>
                    <a:pt x="29394" y="62435"/>
                  </a:lnTo>
                  <a:lnTo>
                    <a:pt x="7766" y="104265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4419600" y="914400"/>
                  </a:lnTo>
                  <a:lnTo>
                    <a:pt x="4467734" y="906633"/>
                  </a:lnTo>
                  <a:lnTo>
                    <a:pt x="4509564" y="885005"/>
                  </a:lnTo>
                  <a:lnTo>
                    <a:pt x="4542568" y="852019"/>
                  </a:lnTo>
                  <a:lnTo>
                    <a:pt x="4564221" y="810182"/>
                  </a:lnTo>
                  <a:lnTo>
                    <a:pt x="4572000" y="762000"/>
                  </a:lnTo>
                  <a:lnTo>
                    <a:pt x="4572000" y="152400"/>
                  </a:lnTo>
                  <a:lnTo>
                    <a:pt x="4564221" y="104265"/>
                  </a:lnTo>
                  <a:lnTo>
                    <a:pt x="4542568" y="62435"/>
                  </a:lnTo>
                  <a:lnTo>
                    <a:pt x="4509564" y="29431"/>
                  </a:lnTo>
                  <a:lnTo>
                    <a:pt x="4467734" y="7778"/>
                  </a:lnTo>
                  <a:lnTo>
                    <a:pt x="44196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7823" y="1879600"/>
              <a:ext cx="4572000" cy="914400"/>
            </a:xfrm>
            <a:custGeom>
              <a:avLst/>
              <a:gdLst/>
              <a:ahLst/>
              <a:cxnLst/>
              <a:rect l="l" t="t" r="r" b="b"/>
              <a:pathLst>
                <a:path w="4572000" h="914400">
                  <a:moveTo>
                    <a:pt x="0" y="152400"/>
                  </a:moveTo>
                  <a:lnTo>
                    <a:pt x="7766" y="104265"/>
                  </a:lnTo>
                  <a:lnTo>
                    <a:pt x="29394" y="62435"/>
                  </a:lnTo>
                  <a:lnTo>
                    <a:pt x="62380" y="29431"/>
                  </a:lnTo>
                  <a:lnTo>
                    <a:pt x="104217" y="7778"/>
                  </a:lnTo>
                  <a:lnTo>
                    <a:pt x="152400" y="0"/>
                  </a:lnTo>
                  <a:lnTo>
                    <a:pt x="4419600" y="0"/>
                  </a:lnTo>
                  <a:lnTo>
                    <a:pt x="4467734" y="7778"/>
                  </a:lnTo>
                  <a:lnTo>
                    <a:pt x="4509564" y="29431"/>
                  </a:lnTo>
                  <a:lnTo>
                    <a:pt x="4542568" y="62435"/>
                  </a:lnTo>
                  <a:lnTo>
                    <a:pt x="4564221" y="104265"/>
                  </a:lnTo>
                  <a:lnTo>
                    <a:pt x="4572000" y="152400"/>
                  </a:lnTo>
                  <a:lnTo>
                    <a:pt x="4572000" y="762000"/>
                  </a:lnTo>
                  <a:lnTo>
                    <a:pt x="4564221" y="810182"/>
                  </a:lnTo>
                  <a:lnTo>
                    <a:pt x="4542568" y="852019"/>
                  </a:lnTo>
                  <a:lnTo>
                    <a:pt x="4509564" y="885005"/>
                  </a:lnTo>
                  <a:lnTo>
                    <a:pt x="4467734" y="906633"/>
                  </a:lnTo>
                  <a:lnTo>
                    <a:pt x="44196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08277"/>
            <a:ext cx="8100695" cy="4959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loi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Cambria"/>
              <a:cs typeface="Cambria"/>
            </a:endParaRPr>
          </a:p>
          <a:p>
            <a:pPr marR="32194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«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 Obtenir</a:t>
            </a:r>
            <a:r>
              <a:rPr sz="20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ou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conserver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marché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»</a:t>
            </a:r>
            <a:endParaRPr sz="2000">
              <a:latin typeface="Cambria"/>
              <a:cs typeface="Cambria"/>
            </a:endParaRPr>
          </a:p>
          <a:p>
            <a:pPr marR="324485" algn="ctr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endParaRPr sz="2000">
              <a:latin typeface="Cambria"/>
              <a:cs typeface="Cambria"/>
            </a:endParaRPr>
          </a:p>
          <a:p>
            <a:pPr marR="32194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«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Avantage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déloyal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»</a:t>
            </a:r>
            <a:endParaRPr sz="2000">
              <a:latin typeface="Cambria"/>
              <a:cs typeface="Cambria"/>
            </a:endParaRPr>
          </a:p>
          <a:p>
            <a:pPr marL="74295" marR="5080">
              <a:lnSpc>
                <a:spcPct val="100000"/>
              </a:lnSpc>
              <a:spcBef>
                <a:spcPts val="1545"/>
              </a:spcBef>
            </a:pP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tant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qu'employés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MTS,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nous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pouvons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faire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suit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 échange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d'un</a:t>
            </a:r>
            <a:r>
              <a:rPr sz="1600" spc="-10" dirty="0">
                <a:latin typeface="Cambria"/>
                <a:cs typeface="Cambria"/>
              </a:rPr>
              <a:t> paiement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ou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objet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valeur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soit.</a:t>
            </a:r>
            <a:r>
              <a:rPr sz="1600" spc="39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Exemples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d'actions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inappropriées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vertu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des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lois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anti-corruption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Cambria"/>
                <a:cs typeface="Cambria"/>
              </a:rPr>
              <a:t>Contourner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règles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réglementations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ayant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trait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aux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exportations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importations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Accorder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exception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réglementation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1950" algn="l"/>
              </a:tabLst>
            </a:pPr>
            <a:r>
              <a:rPr sz="1600" spc="-25" dirty="0">
                <a:latin typeface="Cambria"/>
                <a:cs typeface="Cambria"/>
              </a:rPr>
              <a:t>Faire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chose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d'irrégulier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afin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d'influencer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processus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d'attribution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5" dirty="0">
                <a:latin typeface="Cambria"/>
                <a:cs typeface="Cambria"/>
              </a:rPr>
              <a:t>Donner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quelqu'un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accès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à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information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publique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sur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soumissions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Influencer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l'issue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d'un </a:t>
            </a:r>
            <a:r>
              <a:rPr sz="1600" spc="-10" dirty="0">
                <a:latin typeface="Cambria"/>
                <a:cs typeface="Cambria"/>
              </a:rPr>
              <a:t>procès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ou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d'une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action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d'application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loi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E</a:t>
            </a:r>
            <a:r>
              <a:rPr spc="100" dirty="0"/>
              <a:t> </a:t>
            </a:r>
            <a:r>
              <a:rPr dirty="0"/>
              <a:t>N</a:t>
            </a:r>
            <a:r>
              <a:rPr spc="95" dirty="0"/>
              <a:t> </a:t>
            </a:r>
            <a:r>
              <a:rPr dirty="0"/>
              <a:t>T</a:t>
            </a:r>
            <a:r>
              <a:rPr spc="100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E</a:t>
            </a:r>
            <a:r>
              <a:rPr spc="100" dirty="0"/>
              <a:t> </a:t>
            </a:r>
            <a:r>
              <a:rPr dirty="0"/>
              <a:t>P</a:t>
            </a:r>
            <a:r>
              <a:rPr spc="105" dirty="0"/>
              <a:t> </a:t>
            </a:r>
            <a:r>
              <a:rPr dirty="0"/>
              <a:t>R</a:t>
            </a:r>
            <a:r>
              <a:rPr spc="95" dirty="0"/>
              <a:t> </a:t>
            </a:r>
            <a:r>
              <a:rPr dirty="0"/>
              <a:t>I</a:t>
            </a:r>
            <a:r>
              <a:rPr spc="110" dirty="0"/>
              <a:t> </a:t>
            </a:r>
            <a:r>
              <a:rPr dirty="0"/>
              <a:t>S</a:t>
            </a:r>
            <a:r>
              <a:rPr spc="100" dirty="0"/>
              <a:t> </a:t>
            </a:r>
            <a:r>
              <a:rPr dirty="0"/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258570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CONFIDENTIEL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C5B9C-1215-4E89-9D99-94F8053C8A3B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330B19-2CE2-4899-A64C-B65B1DCD2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e8435-151f-47d9-8662-afbb28439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F7990-94D9-4646-80C6-9988E332E9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76B1AE-99AB-4768-94D7-835BE24F153A}">
  <ds:schemaRefs>
    <ds:schemaRef ds:uri="http://purl.org/dc/terms/"/>
    <ds:schemaRef ds:uri="http://schemas.microsoft.com/office/2006/documentManagement/types"/>
    <ds:schemaRef ds:uri="521e8435-151f-47d9-8662-afbb28439372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2559</Words>
  <Application>Microsoft Office PowerPoint</Application>
  <PresentationFormat>On-screen Show (4:3)</PresentationFormat>
  <Paragraphs>282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Le Foreign Corrupt Practices Act (FCPA) Ordre du jour de la formation</vt:lpstr>
      <vt:lpstr>Le Foreign Corrupt Practices Act (FCPA) Une vue d'ensemble du paysage de la lutte anti-corruption</vt:lpstr>
      <vt:lpstr>Le Foreign Corrupt Practices Act (FCPA) Une vue d'ensemble du paysage de la lutte anti-corruption</vt:lpstr>
      <vt:lpstr>Le Foreign Corrupt Practices Act (FCPA) loi des États-Unis</vt:lpstr>
      <vt:lpstr>Le Foreign Corrupt Practices Act (FCPA)</vt:lpstr>
      <vt:lpstr>Le Foreign Corrupt Practices Act (FCPA)</vt:lpstr>
      <vt:lpstr>Le Foreign Corrupt Practices Act (FCPA)</vt:lpstr>
      <vt:lpstr>Le Foreign Corrupt Practices Act (FCPA)</vt:lpstr>
      <vt:lpstr>Le Foreign Corrupt Practices Act (FCPA) Bonne tenue de la comptabilité et contrôles internes</vt:lpstr>
      <vt:lpstr>Le Foreign Corrupt Practices Act (FCPA) Bonne tenue de la comptabilité et contrôles internes</vt:lpstr>
      <vt:lpstr>Le Foreign Corrupt Practices Act (FCPA) Bonne tenue de la comptabilité et contrôles internes</vt:lpstr>
      <vt:lpstr>Le Foreign Corrupt Practices Act (FCPA) L'importance de la compréhension  des exigences des tiers </vt:lpstr>
      <vt:lpstr>PowerPoint Presentation</vt:lpstr>
      <vt:lpstr>Le Foreign Corrupt Practices Act (FCPA) Vos obligations</vt:lpstr>
      <vt:lpstr>Le Foreign Corrupt Practices Act (FCPA) Utilisation du code de conduite MTS</vt:lpstr>
      <vt:lpstr>Le Foreign Corrupt Practices Act (FCPA) Récapitulons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4</cp:revision>
  <dcterms:created xsi:type="dcterms:W3CDTF">2021-07-13T16:19:10Z</dcterms:created>
  <dcterms:modified xsi:type="dcterms:W3CDTF">2021-07-13T20:07:47Z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