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5" r:id="rId16"/>
    <p:sldId id="473" r:id="rId17"/>
    <p:sldId id="279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88997-6CB2-41B0-871C-B26D433A3A54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13F12-8ED8-4049-AC01-148CD0117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6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Leadership</a:t>
            </a:r>
            <a:r>
              <a:rPr spc="-50" dirty="0"/>
              <a:t> </a:t>
            </a:r>
            <a:r>
              <a:rPr spc="-5" dirty="0"/>
              <a:t>e</a:t>
            </a:r>
            <a:r>
              <a:rPr spc="-20" dirty="0"/>
              <a:t> </a:t>
            </a:r>
            <a:r>
              <a:rPr spc="-5" dirty="0"/>
              <a:t>integrità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Leadership</a:t>
            </a:r>
            <a:r>
              <a:rPr spc="-50" dirty="0"/>
              <a:t> </a:t>
            </a:r>
            <a:r>
              <a:rPr spc="-5" dirty="0"/>
              <a:t>e</a:t>
            </a:r>
            <a:r>
              <a:rPr spc="-20" dirty="0"/>
              <a:t> </a:t>
            </a:r>
            <a:r>
              <a:rPr spc="-5" dirty="0"/>
              <a:t>integrità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4383" y="1218133"/>
            <a:ext cx="3797300" cy="444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54651" y="1372361"/>
            <a:ext cx="3660140" cy="4399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 u="sng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Leadership</a:t>
            </a:r>
            <a:r>
              <a:rPr spc="-50" dirty="0"/>
              <a:t> </a:t>
            </a:r>
            <a:r>
              <a:rPr spc="-5" dirty="0"/>
              <a:t>e</a:t>
            </a:r>
            <a:r>
              <a:rPr spc="-20" dirty="0"/>
              <a:t> </a:t>
            </a:r>
            <a:r>
              <a:rPr spc="-5" dirty="0"/>
              <a:t>integrità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4828" y="6707123"/>
            <a:ext cx="1713007" cy="731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729482" y="672316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31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86555" y="6393179"/>
            <a:ext cx="1749552" cy="9144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729481" y="641836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31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72601" y="6401384"/>
            <a:ext cx="360782" cy="450975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55612" y="1412811"/>
            <a:ext cx="8231505" cy="4519930"/>
          </a:xfrm>
          <a:custGeom>
            <a:avLst/>
            <a:gdLst/>
            <a:ahLst/>
            <a:cxnLst/>
            <a:rect l="l" t="t" r="r" b="b"/>
            <a:pathLst>
              <a:path w="8231505" h="4519930">
                <a:moveTo>
                  <a:pt x="8231124" y="0"/>
                </a:moveTo>
                <a:lnTo>
                  <a:pt x="0" y="0"/>
                </a:lnTo>
                <a:lnTo>
                  <a:pt x="0" y="4519676"/>
                </a:lnTo>
                <a:lnTo>
                  <a:pt x="8231124" y="4519676"/>
                </a:lnTo>
                <a:lnTo>
                  <a:pt x="823112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Leadership</a:t>
            </a:r>
            <a:r>
              <a:rPr spc="-50" dirty="0"/>
              <a:t> </a:t>
            </a:r>
            <a:r>
              <a:rPr spc="-5" dirty="0"/>
              <a:t>e</a:t>
            </a:r>
            <a:r>
              <a:rPr spc="-20" dirty="0"/>
              <a:t> </a:t>
            </a:r>
            <a:r>
              <a:rPr spc="-5" dirty="0"/>
              <a:t>integrità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2025"/>
            <a:ext cx="9144000" cy="437167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Leadership</a:t>
            </a:r>
            <a:r>
              <a:rPr spc="-50" dirty="0"/>
              <a:t> </a:t>
            </a:r>
            <a:r>
              <a:rPr spc="-5" dirty="0"/>
              <a:t>e</a:t>
            </a:r>
            <a:r>
              <a:rPr spc="-20" dirty="0"/>
              <a:t> </a:t>
            </a:r>
            <a:r>
              <a:rPr spc="-5" dirty="0"/>
              <a:t>integrità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138160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9" y="76200"/>
            <a:ext cx="7570775" cy="868362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644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04828" y="6707123"/>
            <a:ext cx="1713007" cy="731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729482" y="672316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31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86555" y="6393179"/>
            <a:ext cx="1749552" cy="9144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3729481" y="6418364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318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5317" y="3287395"/>
            <a:ext cx="7973364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3163" y="1217421"/>
            <a:ext cx="8297672" cy="2009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50334" y="6463817"/>
            <a:ext cx="118110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02602" y="6535733"/>
            <a:ext cx="148653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Leadership</a:t>
            </a:r>
            <a:r>
              <a:rPr spc="-50" dirty="0"/>
              <a:t> </a:t>
            </a:r>
            <a:r>
              <a:rPr spc="-5" dirty="0"/>
              <a:t>e</a:t>
            </a:r>
            <a:r>
              <a:rPr spc="-20" dirty="0"/>
              <a:t> </a:t>
            </a:r>
            <a:r>
              <a:rPr spc="-5" dirty="0"/>
              <a:t>integrità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mailto:MTS_Risk_&amp;_Compliance@mts.com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hyperlink" Target="mailto:mts_risk_and_compliance@mts.com" TargetMode="External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jpeg"/><Relationship Id="rId10" Type="http://schemas.openxmlformats.org/officeDocument/2006/relationships/image" Target="../media/image40.svg"/><Relationship Id="rId4" Type="http://schemas.openxmlformats.org/officeDocument/2006/relationships/hyperlink" Target="https://alertline.com/" TargetMode="External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89533" y="4980813"/>
            <a:ext cx="79076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Formazione</a:t>
            </a:r>
            <a:r>
              <a:rPr sz="2400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dirty="0">
                <a:solidFill>
                  <a:srgbClr val="C00000"/>
                </a:solidFill>
                <a:latin typeface="Cambria"/>
                <a:cs typeface="Cambria"/>
              </a:rPr>
              <a:t>Legge</a:t>
            </a:r>
            <a:r>
              <a:rPr sz="2400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sulle pratiche</a:t>
            </a:r>
            <a:r>
              <a:rPr sz="2400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di</a:t>
            </a:r>
            <a:r>
              <a:rPr sz="24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corruzione</a:t>
            </a:r>
            <a:r>
              <a:rPr sz="2400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all'estero</a:t>
            </a:r>
            <a:endParaRPr sz="2400" dirty="0">
              <a:latin typeface="Cambria"/>
              <a:cs typeface="Cambria"/>
            </a:endParaRPr>
          </a:p>
          <a:p>
            <a:pPr marR="8890" algn="r">
              <a:lnSpc>
                <a:spcPct val="100000"/>
              </a:lnSpc>
            </a:pPr>
            <a:r>
              <a:rPr sz="2400" spc="-5" dirty="0">
                <a:solidFill>
                  <a:srgbClr val="C00000"/>
                </a:solidFill>
                <a:latin typeface="Cambria"/>
                <a:cs typeface="Cambria"/>
              </a:rPr>
              <a:t>(“FCPA”)</a:t>
            </a:r>
            <a:r>
              <a:rPr sz="2400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spc="-5" dirty="0" err="1">
                <a:solidFill>
                  <a:srgbClr val="C00000"/>
                </a:solidFill>
                <a:latin typeface="Cambria"/>
                <a:cs typeface="Cambria"/>
              </a:rPr>
              <a:t>esercizio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0A40F-CC48-4DCE-9AA3-E8E9705C7508}"/>
              </a:ext>
            </a:extLst>
          </p:cNvPr>
          <p:cNvSpPr txBox="1"/>
          <p:nvPr/>
        </p:nvSpPr>
        <p:spPr>
          <a:xfrm>
            <a:off x="4419600" y="647700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 err="1"/>
              <a:t>Aggiornato</a:t>
            </a:r>
            <a:r>
              <a:rPr lang="en-US" sz="1000" dirty="0"/>
              <a:t> a </a:t>
            </a:r>
            <a:r>
              <a:rPr lang="en-US" sz="1000" dirty="0" err="1"/>
              <a:t>giugno</a:t>
            </a:r>
            <a:r>
              <a:rPr lang="en-US" sz="1000" dirty="0"/>
              <a:t>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945" y="3816006"/>
            <a:ext cx="7924038" cy="21304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945" y="1366900"/>
            <a:ext cx="7924038" cy="21304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0945" y="1366900"/>
            <a:ext cx="7924165" cy="2130425"/>
          </a:xfrm>
          <a:prstGeom prst="rect">
            <a:avLst/>
          </a:prstGeom>
          <a:ln w="9525">
            <a:solidFill>
              <a:srgbClr val="A4A4A4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3319779" marR="38989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CC1543"/>
                </a:solidFill>
                <a:latin typeface="Cambria"/>
                <a:cs typeface="Cambria"/>
              </a:rPr>
              <a:t>Regola:</a:t>
            </a:r>
            <a:r>
              <a:rPr sz="1600" b="1" spc="30" dirty="0">
                <a:solidFill>
                  <a:srgbClr val="CC1543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richiede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privati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aziende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 </a:t>
            </a:r>
            <a:r>
              <a:rPr sz="1600" spc="-10" dirty="0">
                <a:latin typeface="Cambria"/>
                <a:cs typeface="Cambria"/>
              </a:rPr>
              <a:t>tenere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registro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accurato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 completo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delle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transazioni </a:t>
            </a:r>
            <a:r>
              <a:rPr sz="1600" spc="-5" dirty="0">
                <a:latin typeface="Cambria"/>
                <a:cs typeface="Cambria"/>
              </a:rPr>
              <a:t> correlate.</a:t>
            </a:r>
            <a:endParaRPr sz="1600">
              <a:latin typeface="Cambria"/>
              <a:cs typeface="Cambria"/>
            </a:endParaRPr>
          </a:p>
          <a:p>
            <a:pPr marL="3319779" marR="451484" algn="just">
              <a:lnSpc>
                <a:spcPct val="100000"/>
              </a:lnSpc>
              <a:spcBef>
                <a:spcPts val="385"/>
              </a:spcBef>
            </a:pPr>
            <a:r>
              <a:rPr sz="1600" b="1" spc="-15" dirty="0">
                <a:solidFill>
                  <a:srgbClr val="CC1543"/>
                </a:solidFill>
                <a:latin typeface="Cambria"/>
                <a:cs typeface="Cambria"/>
              </a:rPr>
              <a:t>Per </a:t>
            </a:r>
            <a:r>
              <a:rPr sz="1600" b="1" spc="-5" dirty="0">
                <a:solidFill>
                  <a:srgbClr val="CC1543"/>
                </a:solidFill>
                <a:latin typeface="Cambria"/>
                <a:cs typeface="Cambria"/>
              </a:rPr>
              <a:t>la </a:t>
            </a:r>
            <a:r>
              <a:rPr sz="1600" b="1" spc="-10" dirty="0">
                <a:solidFill>
                  <a:srgbClr val="CC1543"/>
                </a:solidFill>
                <a:latin typeface="Cambria"/>
                <a:cs typeface="Cambria"/>
              </a:rPr>
              <a:t>conformità:</a:t>
            </a:r>
            <a:r>
              <a:rPr sz="1600" b="1" spc="-5" dirty="0">
                <a:solidFill>
                  <a:srgbClr val="CC1543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MTS </a:t>
            </a:r>
            <a:r>
              <a:rPr sz="1600" spc="-15" dirty="0">
                <a:latin typeface="Cambria"/>
                <a:cs typeface="Cambria"/>
              </a:rPr>
              <a:t>deve </a:t>
            </a:r>
            <a:r>
              <a:rPr sz="1600" spc="-10" dirty="0">
                <a:latin typeface="Cambria"/>
                <a:cs typeface="Cambria"/>
              </a:rPr>
              <a:t>mantenere </a:t>
            </a:r>
            <a:r>
              <a:rPr sz="1600" spc="-5" dirty="0">
                <a:latin typeface="Cambria"/>
                <a:cs typeface="Cambria"/>
              </a:rPr>
              <a:t>libri e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registri contabili che </a:t>
            </a:r>
            <a:r>
              <a:rPr sz="1600" spc="-10" dirty="0">
                <a:latin typeface="Cambria"/>
                <a:cs typeface="Cambria"/>
              </a:rPr>
              <a:t>riflettano </a:t>
            </a:r>
            <a:r>
              <a:rPr sz="1600" spc="-5" dirty="0">
                <a:latin typeface="Cambria"/>
                <a:cs typeface="Cambria"/>
              </a:rPr>
              <a:t>con precisione </a:t>
            </a:r>
            <a:r>
              <a:rPr sz="1600" spc="-10" dirty="0">
                <a:latin typeface="Cambria"/>
                <a:cs typeface="Cambria"/>
              </a:rPr>
              <a:t>le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transazioni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della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società.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945" y="3816006"/>
            <a:ext cx="7924165" cy="2130425"/>
          </a:xfrm>
          <a:prstGeom prst="rect">
            <a:avLst/>
          </a:prstGeom>
          <a:ln w="9525">
            <a:solidFill>
              <a:srgbClr val="A4A4A4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265430" marR="3116580">
              <a:lnSpc>
                <a:spcPts val="1730"/>
              </a:lnSpc>
            </a:pPr>
            <a:r>
              <a:rPr sz="1600" b="1" spc="-10" dirty="0">
                <a:solidFill>
                  <a:srgbClr val="CC1543"/>
                </a:solidFill>
                <a:latin typeface="Cambria"/>
                <a:cs typeface="Cambria"/>
              </a:rPr>
              <a:t>Regola:</a:t>
            </a:r>
            <a:r>
              <a:rPr sz="1600" b="1" spc="15" dirty="0">
                <a:solidFill>
                  <a:srgbClr val="CC1543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proibisce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singoli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aziende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non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adottare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volutamente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controlli</a:t>
            </a:r>
            <a:r>
              <a:rPr sz="1600" spc="-5" dirty="0">
                <a:latin typeface="Cambria"/>
                <a:cs typeface="Cambria"/>
              </a:rPr>
              <a:t> interni</a:t>
            </a:r>
            <a:endParaRPr sz="1600">
              <a:latin typeface="Cambria"/>
              <a:cs typeface="Cambria"/>
            </a:endParaRPr>
          </a:p>
          <a:p>
            <a:pPr marL="265430" marR="3129915">
              <a:lnSpc>
                <a:spcPct val="100000"/>
              </a:lnSpc>
              <a:spcBef>
                <a:spcPts val="645"/>
              </a:spcBef>
            </a:pPr>
            <a:r>
              <a:rPr sz="1600" b="1" spc="-15" dirty="0">
                <a:solidFill>
                  <a:srgbClr val="CC1543"/>
                </a:solidFill>
                <a:latin typeface="Cambria"/>
                <a:cs typeface="Cambria"/>
              </a:rPr>
              <a:t>Per</a:t>
            </a:r>
            <a:r>
              <a:rPr sz="1600" b="1" spc="-10" dirty="0">
                <a:solidFill>
                  <a:srgbClr val="CC1543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C1543"/>
                </a:solidFill>
                <a:latin typeface="Cambria"/>
                <a:cs typeface="Cambria"/>
              </a:rPr>
              <a:t>la</a:t>
            </a:r>
            <a:r>
              <a:rPr sz="1600" b="1" dirty="0">
                <a:solidFill>
                  <a:srgbClr val="CC1543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C1543"/>
                </a:solidFill>
                <a:latin typeface="Cambria"/>
                <a:cs typeface="Cambria"/>
              </a:rPr>
              <a:t>conformità:</a:t>
            </a:r>
            <a:r>
              <a:rPr sz="1600" b="1" spc="35" dirty="0">
                <a:solidFill>
                  <a:srgbClr val="CC1543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MTS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deve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mantenere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sistema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controlli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contabili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interni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per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garantire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una </a:t>
            </a:r>
            <a:r>
              <a:rPr sz="1600" spc="-5" dirty="0">
                <a:latin typeface="Cambria"/>
                <a:cs typeface="Cambria"/>
              </a:rPr>
              <a:t> rendicontazione</a:t>
            </a:r>
            <a:r>
              <a:rPr sz="1600" spc="-10" dirty="0">
                <a:latin typeface="Cambria"/>
                <a:cs typeface="Cambria"/>
              </a:rPr>
              <a:t> precisa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delle </a:t>
            </a:r>
            <a:r>
              <a:rPr sz="1600" spc="-10" dirty="0">
                <a:latin typeface="Cambria"/>
                <a:cs typeface="Cambria"/>
              </a:rPr>
              <a:t>transazioni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mantenere</a:t>
            </a:r>
            <a:r>
              <a:rPr sz="1600" spc="-5" dirty="0">
                <a:latin typeface="Cambria"/>
                <a:cs typeface="Cambria"/>
              </a:rPr>
              <a:t> e </a:t>
            </a:r>
            <a:r>
              <a:rPr sz="1600" spc="-15" dirty="0">
                <a:latin typeface="Cambria"/>
                <a:cs typeface="Cambria"/>
              </a:rPr>
              <a:t>perpetrare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la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salvaguardia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beni </a:t>
            </a:r>
            <a:r>
              <a:rPr sz="1600" spc="-5" dirty="0">
                <a:latin typeface="Cambria"/>
                <a:cs typeface="Cambria"/>
              </a:rPr>
              <a:t> aziendali.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65924" y="1469707"/>
            <a:ext cx="2915920" cy="1915160"/>
            <a:chOff x="865924" y="1469707"/>
            <a:chExt cx="2915920" cy="19151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449" y="1479168"/>
              <a:ext cx="2896743" cy="189560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70686" y="1474469"/>
              <a:ext cx="2906395" cy="1905635"/>
            </a:xfrm>
            <a:custGeom>
              <a:avLst/>
              <a:gdLst/>
              <a:ahLst/>
              <a:cxnLst/>
              <a:rect l="l" t="t" r="r" b="b"/>
              <a:pathLst>
                <a:path w="2906395" h="1905635">
                  <a:moveTo>
                    <a:pt x="0" y="1905127"/>
                  </a:moveTo>
                  <a:lnTo>
                    <a:pt x="2906268" y="1905127"/>
                  </a:lnTo>
                  <a:lnTo>
                    <a:pt x="2906268" y="0"/>
                  </a:lnTo>
                  <a:lnTo>
                    <a:pt x="0" y="0"/>
                  </a:lnTo>
                  <a:lnTo>
                    <a:pt x="0" y="1905127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5013" y="3938498"/>
            <a:ext cx="2896742" cy="190423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4441" y="124459"/>
            <a:ext cx="65195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spc="-25" dirty="0">
                <a:solidFill>
                  <a:srgbClr val="C00000"/>
                </a:solidFill>
              </a:rPr>
              <a:t>L'importanza</a:t>
            </a:r>
            <a:r>
              <a:rPr b="0" spc="-5" dirty="0">
                <a:solidFill>
                  <a:srgbClr val="C00000"/>
                </a:solidFill>
              </a:rPr>
              <a:t> di</a:t>
            </a:r>
            <a:r>
              <a:rPr b="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una</a:t>
            </a:r>
            <a:r>
              <a:rPr b="0" spc="-10" dirty="0">
                <a:solidFill>
                  <a:srgbClr val="C00000"/>
                </a:solidFill>
              </a:rPr>
              <a:t> registrazione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accurata</a:t>
            </a:r>
            <a:r>
              <a:rPr b="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dei </a:t>
            </a:r>
            <a:r>
              <a:rPr b="0" spc="-515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documenti</a:t>
            </a:r>
            <a:r>
              <a:rPr b="0" spc="-10" dirty="0">
                <a:solidFill>
                  <a:srgbClr val="C00000"/>
                </a:solidFill>
              </a:rPr>
              <a:t> </a:t>
            </a:r>
            <a:r>
              <a:rPr b="0" dirty="0">
                <a:solidFill>
                  <a:srgbClr val="C00000"/>
                </a:solidFill>
              </a:rPr>
              <a:t>e </a:t>
            </a:r>
            <a:r>
              <a:rPr b="0" spc="-5" dirty="0">
                <a:solidFill>
                  <a:srgbClr val="C00000"/>
                </a:solidFill>
              </a:rPr>
              <a:t>dei</a:t>
            </a:r>
            <a:r>
              <a:rPr b="0" spc="10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controlli</a:t>
            </a:r>
            <a:r>
              <a:rPr b="0" spc="-40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interni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9844" y="6493684"/>
            <a:ext cx="13417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CONFIDENZIALE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6B518D-A434-48A4-A0A2-F7FB2E59C82F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Trasparenza</a:t>
            </a:r>
          </a:p>
          <a:p>
            <a:pPr marL="12700" marR="124460">
              <a:lnSpc>
                <a:spcPct val="100000"/>
              </a:lnSpc>
              <a:spcBef>
                <a:spcPts val="1695"/>
              </a:spcBef>
            </a:pP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Le</a:t>
            </a:r>
            <a:r>
              <a:rPr sz="1600"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spese</a:t>
            </a:r>
            <a:r>
              <a:rPr sz="1600" b="0" spc="-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5" dirty="0">
                <a:solidFill>
                  <a:srgbClr val="000000"/>
                </a:solidFill>
                <a:latin typeface="Cambria"/>
                <a:cs typeface="Cambria"/>
              </a:rPr>
              <a:t>devono</a:t>
            </a:r>
            <a:r>
              <a:rPr sz="1600" b="0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essere</a:t>
            </a:r>
            <a:r>
              <a:rPr sz="1600" b="0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registrate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 in</a:t>
            </a:r>
            <a:r>
              <a:rPr sz="1600"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modo </a:t>
            </a:r>
            <a:r>
              <a:rPr sz="1600" b="0" spc="-3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trasparente.</a:t>
            </a:r>
            <a:r>
              <a:rPr sz="1600"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È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sua</a:t>
            </a:r>
            <a:r>
              <a:rPr sz="1600" b="0" spc="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responsabilità: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"/>
              <a:cs typeface="Cambria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Mantenere </a:t>
            </a:r>
            <a:r>
              <a:rPr sz="1600" spc="-10" dirty="0">
                <a:solidFill>
                  <a:srgbClr val="000000"/>
                </a:solidFill>
              </a:rPr>
              <a:t>registrazioni</a:t>
            </a:r>
            <a:r>
              <a:rPr sz="1600" spc="5" dirty="0">
                <a:solidFill>
                  <a:srgbClr val="000000"/>
                </a:solidFill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di</a:t>
            </a:r>
            <a:r>
              <a:rPr sz="1600" spc="-5" dirty="0">
                <a:solidFill>
                  <a:srgbClr val="000000"/>
                </a:solidFill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documenti </a:t>
            </a:r>
            <a:r>
              <a:rPr sz="1600" spc="-5" dirty="0">
                <a:solidFill>
                  <a:srgbClr val="000000"/>
                </a:solidFill>
              </a:rPr>
              <a:t> </a:t>
            </a:r>
            <a:r>
              <a:rPr sz="1600" spc="-15" dirty="0">
                <a:solidFill>
                  <a:srgbClr val="000000"/>
                </a:solidFill>
              </a:rPr>
              <a:t>accurate</a:t>
            </a:r>
            <a:r>
              <a:rPr sz="1600" spc="35" dirty="0">
                <a:solidFill>
                  <a:srgbClr val="000000"/>
                </a:solidFill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di</a:t>
            </a:r>
            <a:r>
              <a:rPr sz="1600" b="0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ogni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 pagamento</a:t>
            </a:r>
            <a:r>
              <a:rPr sz="1600"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effettuato</a:t>
            </a:r>
            <a:r>
              <a:rPr sz="1600" b="0" spc="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o </a:t>
            </a:r>
            <a:r>
              <a:rPr sz="1600" b="0" spc="-3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ricevuto</a:t>
            </a:r>
            <a:r>
              <a:rPr sz="1600"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e</a:t>
            </a:r>
            <a:r>
              <a:rPr sz="1600" b="0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di</a:t>
            </a:r>
            <a:r>
              <a:rPr sz="1600" b="0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qualsiasi</a:t>
            </a:r>
            <a:r>
              <a:rPr sz="1600" b="0" spc="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altra</a:t>
            </a:r>
            <a:r>
              <a:rPr sz="1600" b="0" spc="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transazione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significativa.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marR="1778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Adeguarsi</a:t>
            </a:r>
            <a:r>
              <a:rPr sz="1600" b="0" spc="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ai</a:t>
            </a:r>
            <a:r>
              <a:rPr sz="1600" b="0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000000"/>
                </a:solidFill>
              </a:rPr>
              <a:t>controlli</a:t>
            </a:r>
            <a:r>
              <a:rPr sz="1600" spc="20" dirty="0">
                <a:solidFill>
                  <a:srgbClr val="000000"/>
                </a:solidFill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interni</a:t>
            </a: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di</a:t>
            </a:r>
            <a:r>
              <a:rPr sz="1600" dirty="0">
                <a:solidFill>
                  <a:srgbClr val="000000"/>
                </a:solidFill>
              </a:rPr>
              <a:t> </a:t>
            </a:r>
            <a:r>
              <a:rPr sz="1600" spc="-15" dirty="0">
                <a:solidFill>
                  <a:srgbClr val="000000"/>
                </a:solidFill>
              </a:rPr>
              <a:t>MTS </a:t>
            </a:r>
            <a:r>
              <a:rPr sz="1600" spc="-10" dirty="0">
                <a:solidFill>
                  <a:srgbClr val="000000"/>
                </a:solidFill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per </a:t>
            </a:r>
            <a:r>
              <a:rPr sz="1600" b="0" spc="-15" dirty="0">
                <a:solidFill>
                  <a:srgbClr val="000000"/>
                </a:solidFill>
                <a:latin typeface="Cambria"/>
                <a:cs typeface="Cambria"/>
              </a:rPr>
              <a:t>garantire</a:t>
            </a:r>
            <a:r>
              <a:rPr sz="1600" b="0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che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tutti</a:t>
            </a:r>
            <a:r>
              <a:rPr sz="1600"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i</a:t>
            </a:r>
            <a:r>
              <a:rPr sz="1600"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pagamenti</a:t>
            </a:r>
            <a:r>
              <a:rPr sz="1600"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siano </a:t>
            </a:r>
            <a:r>
              <a:rPr sz="1600" b="0" spc="-3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descritti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in</a:t>
            </a:r>
            <a:r>
              <a:rPr sz="1600"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modo</a:t>
            </a:r>
            <a:r>
              <a:rPr sz="1600"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onesto</a:t>
            </a:r>
            <a:r>
              <a:rPr sz="1600" b="0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e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che i</a:t>
            </a:r>
            <a:r>
              <a:rPr sz="1600"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fondi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 aziendali</a:t>
            </a:r>
            <a:r>
              <a:rPr sz="1600" b="0" spc="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MTS</a:t>
            </a:r>
            <a:r>
              <a:rPr sz="1600"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non</a:t>
            </a:r>
            <a:r>
              <a:rPr sz="1600"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5" dirty="0">
                <a:solidFill>
                  <a:srgbClr val="000000"/>
                </a:solidFill>
                <a:latin typeface="Cambria"/>
                <a:cs typeface="Cambria"/>
              </a:rPr>
              <a:t>vengano</a:t>
            </a:r>
            <a:r>
              <a:rPr sz="1600" b="0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usati</a:t>
            </a:r>
            <a:r>
              <a:rPr sz="1600" b="0" spc="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per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 scopi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illeciti.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Riportare</a:t>
            </a:r>
            <a:r>
              <a:rPr sz="1600" b="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10" dirty="0">
                <a:solidFill>
                  <a:srgbClr val="000000"/>
                </a:solidFill>
                <a:latin typeface="Cambria"/>
                <a:cs typeface="Cambria"/>
              </a:rPr>
              <a:t>eventuali</a:t>
            </a:r>
            <a:r>
              <a:rPr sz="1600" b="0" spc="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violazioni</a:t>
            </a:r>
            <a:r>
              <a:rPr sz="1600" b="0" spc="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di</a:t>
            </a:r>
            <a:r>
              <a:rPr sz="1600" b="0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questi</a:t>
            </a:r>
            <a:endParaRPr sz="1600">
              <a:latin typeface="Cambria"/>
              <a:cs typeface="Cambria"/>
            </a:endParaRPr>
          </a:p>
          <a:p>
            <a:pPr marL="299085">
              <a:lnSpc>
                <a:spcPct val="100000"/>
              </a:lnSpc>
            </a:pPr>
            <a:r>
              <a:rPr sz="1600" b="0" spc="-5" dirty="0">
                <a:solidFill>
                  <a:srgbClr val="000000"/>
                </a:solidFill>
                <a:latin typeface="Cambria"/>
                <a:cs typeface="Cambria"/>
              </a:rPr>
              <a:t>controlli</a:t>
            </a:r>
            <a:r>
              <a:rPr sz="1400" b="0" spc="-5" dirty="0">
                <a:solidFill>
                  <a:srgbClr val="000000"/>
                </a:solidFill>
                <a:latin typeface="Cambria"/>
                <a:cs typeface="Cambria"/>
              </a:rPr>
              <a:t>.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70437" y="1354137"/>
            <a:ext cx="4073525" cy="2295525"/>
            <a:chOff x="4770437" y="1354137"/>
            <a:chExt cx="4073525" cy="2295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5200" y="1358900"/>
              <a:ext cx="4064000" cy="228587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75200" y="1358900"/>
              <a:ext cx="4064000" cy="2286000"/>
            </a:xfrm>
            <a:custGeom>
              <a:avLst/>
              <a:gdLst/>
              <a:ahLst/>
              <a:cxnLst/>
              <a:rect l="l" t="t" r="r" b="b"/>
              <a:pathLst>
                <a:path w="4064000" h="2286000">
                  <a:moveTo>
                    <a:pt x="0" y="381000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3683000" y="0"/>
                  </a:lnTo>
                  <a:lnTo>
                    <a:pt x="3730795" y="2968"/>
                  </a:lnTo>
                  <a:lnTo>
                    <a:pt x="3776818" y="11634"/>
                  </a:lnTo>
                  <a:lnTo>
                    <a:pt x="3820711" y="25643"/>
                  </a:lnTo>
                  <a:lnTo>
                    <a:pt x="3862118" y="44636"/>
                  </a:lnTo>
                  <a:lnTo>
                    <a:pt x="3900681" y="68257"/>
                  </a:lnTo>
                  <a:lnTo>
                    <a:pt x="3936044" y="96149"/>
                  </a:lnTo>
                  <a:lnTo>
                    <a:pt x="3967850" y="127955"/>
                  </a:lnTo>
                  <a:lnTo>
                    <a:pt x="3995742" y="163318"/>
                  </a:lnTo>
                  <a:lnTo>
                    <a:pt x="4019363" y="201881"/>
                  </a:lnTo>
                  <a:lnTo>
                    <a:pt x="4038356" y="243288"/>
                  </a:lnTo>
                  <a:lnTo>
                    <a:pt x="4052365" y="287181"/>
                  </a:lnTo>
                  <a:lnTo>
                    <a:pt x="4061031" y="333204"/>
                  </a:lnTo>
                  <a:lnTo>
                    <a:pt x="4064000" y="381000"/>
                  </a:lnTo>
                  <a:lnTo>
                    <a:pt x="4064000" y="1904873"/>
                  </a:lnTo>
                  <a:lnTo>
                    <a:pt x="4061031" y="1952668"/>
                  </a:lnTo>
                  <a:lnTo>
                    <a:pt x="4052365" y="1998691"/>
                  </a:lnTo>
                  <a:lnTo>
                    <a:pt x="4038356" y="2042584"/>
                  </a:lnTo>
                  <a:lnTo>
                    <a:pt x="4019363" y="2083991"/>
                  </a:lnTo>
                  <a:lnTo>
                    <a:pt x="3995742" y="2122554"/>
                  </a:lnTo>
                  <a:lnTo>
                    <a:pt x="3967850" y="2157917"/>
                  </a:lnTo>
                  <a:lnTo>
                    <a:pt x="3936044" y="2189723"/>
                  </a:lnTo>
                  <a:lnTo>
                    <a:pt x="3900681" y="2217615"/>
                  </a:lnTo>
                  <a:lnTo>
                    <a:pt x="3862118" y="2241236"/>
                  </a:lnTo>
                  <a:lnTo>
                    <a:pt x="3820711" y="2260229"/>
                  </a:lnTo>
                  <a:lnTo>
                    <a:pt x="3776818" y="2274238"/>
                  </a:lnTo>
                  <a:lnTo>
                    <a:pt x="3730795" y="2282904"/>
                  </a:lnTo>
                  <a:lnTo>
                    <a:pt x="3683000" y="2285873"/>
                  </a:lnTo>
                  <a:lnTo>
                    <a:pt x="381000" y="2285873"/>
                  </a:lnTo>
                  <a:lnTo>
                    <a:pt x="333204" y="2282904"/>
                  </a:lnTo>
                  <a:lnTo>
                    <a:pt x="287181" y="2274238"/>
                  </a:lnTo>
                  <a:lnTo>
                    <a:pt x="243288" y="2260229"/>
                  </a:lnTo>
                  <a:lnTo>
                    <a:pt x="201881" y="2241236"/>
                  </a:lnTo>
                  <a:lnTo>
                    <a:pt x="163318" y="2217615"/>
                  </a:lnTo>
                  <a:lnTo>
                    <a:pt x="127955" y="2189723"/>
                  </a:lnTo>
                  <a:lnTo>
                    <a:pt x="96149" y="2157917"/>
                  </a:lnTo>
                  <a:lnTo>
                    <a:pt x="68257" y="2122554"/>
                  </a:lnTo>
                  <a:lnTo>
                    <a:pt x="44636" y="2083991"/>
                  </a:lnTo>
                  <a:lnTo>
                    <a:pt x="25643" y="2042584"/>
                  </a:lnTo>
                  <a:lnTo>
                    <a:pt x="11634" y="1998691"/>
                  </a:lnTo>
                  <a:lnTo>
                    <a:pt x="2968" y="1952668"/>
                  </a:lnTo>
                  <a:lnTo>
                    <a:pt x="0" y="1904873"/>
                  </a:lnTo>
                  <a:lnTo>
                    <a:pt x="0" y="38100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198937" y="2949765"/>
            <a:ext cx="346075" cy="403225"/>
            <a:chOff x="4198937" y="2949765"/>
            <a:chExt cx="346075" cy="4032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3700" y="2954527"/>
              <a:ext cx="336550" cy="3937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203700" y="2954527"/>
              <a:ext cx="336550" cy="393700"/>
            </a:xfrm>
            <a:custGeom>
              <a:avLst/>
              <a:gdLst/>
              <a:ahLst/>
              <a:cxnLst/>
              <a:rect l="l" t="t" r="r" b="b"/>
              <a:pathLst>
                <a:path w="336550" h="393700">
                  <a:moveTo>
                    <a:pt x="0" y="98425"/>
                  </a:moveTo>
                  <a:lnTo>
                    <a:pt x="168275" y="98425"/>
                  </a:lnTo>
                  <a:lnTo>
                    <a:pt x="168275" y="0"/>
                  </a:lnTo>
                  <a:lnTo>
                    <a:pt x="336550" y="196850"/>
                  </a:lnTo>
                  <a:lnTo>
                    <a:pt x="168275" y="393700"/>
                  </a:lnTo>
                  <a:lnTo>
                    <a:pt x="168275" y="295275"/>
                  </a:lnTo>
                  <a:lnTo>
                    <a:pt x="0" y="295275"/>
                  </a:lnTo>
                  <a:lnTo>
                    <a:pt x="0" y="98425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770437" y="3806126"/>
            <a:ext cx="4073525" cy="2054225"/>
            <a:chOff x="4770437" y="3806126"/>
            <a:chExt cx="4073525" cy="20542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5200" y="3810889"/>
              <a:ext cx="4064000" cy="20447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775200" y="3810889"/>
              <a:ext cx="4064000" cy="2044700"/>
            </a:xfrm>
            <a:custGeom>
              <a:avLst/>
              <a:gdLst/>
              <a:ahLst/>
              <a:cxnLst/>
              <a:rect l="l" t="t" r="r" b="b"/>
              <a:pathLst>
                <a:path w="4064000" h="2044700">
                  <a:moveTo>
                    <a:pt x="0" y="340741"/>
                  </a:moveTo>
                  <a:lnTo>
                    <a:pt x="3110" y="294498"/>
                  </a:lnTo>
                  <a:lnTo>
                    <a:pt x="12169" y="250148"/>
                  </a:lnTo>
                  <a:lnTo>
                    <a:pt x="26773" y="208097"/>
                  </a:lnTo>
                  <a:lnTo>
                    <a:pt x="46514" y="168750"/>
                  </a:lnTo>
                  <a:lnTo>
                    <a:pt x="70989" y="132512"/>
                  </a:lnTo>
                  <a:lnTo>
                    <a:pt x="99790" y="99790"/>
                  </a:lnTo>
                  <a:lnTo>
                    <a:pt x="132512" y="70989"/>
                  </a:lnTo>
                  <a:lnTo>
                    <a:pt x="168750" y="46514"/>
                  </a:lnTo>
                  <a:lnTo>
                    <a:pt x="208097" y="26773"/>
                  </a:lnTo>
                  <a:lnTo>
                    <a:pt x="250148" y="12169"/>
                  </a:lnTo>
                  <a:lnTo>
                    <a:pt x="294498" y="3110"/>
                  </a:lnTo>
                  <a:lnTo>
                    <a:pt x="340740" y="0"/>
                  </a:lnTo>
                  <a:lnTo>
                    <a:pt x="3723258" y="0"/>
                  </a:lnTo>
                  <a:lnTo>
                    <a:pt x="3769501" y="3110"/>
                  </a:lnTo>
                  <a:lnTo>
                    <a:pt x="3813851" y="12169"/>
                  </a:lnTo>
                  <a:lnTo>
                    <a:pt x="3855902" y="26773"/>
                  </a:lnTo>
                  <a:lnTo>
                    <a:pt x="3895249" y="46514"/>
                  </a:lnTo>
                  <a:lnTo>
                    <a:pt x="3931487" y="70989"/>
                  </a:lnTo>
                  <a:lnTo>
                    <a:pt x="3964209" y="99790"/>
                  </a:lnTo>
                  <a:lnTo>
                    <a:pt x="3993010" y="132512"/>
                  </a:lnTo>
                  <a:lnTo>
                    <a:pt x="4017485" y="168750"/>
                  </a:lnTo>
                  <a:lnTo>
                    <a:pt x="4037226" y="208097"/>
                  </a:lnTo>
                  <a:lnTo>
                    <a:pt x="4051830" y="250148"/>
                  </a:lnTo>
                  <a:lnTo>
                    <a:pt x="4060889" y="294498"/>
                  </a:lnTo>
                  <a:lnTo>
                    <a:pt x="4064000" y="340741"/>
                  </a:lnTo>
                  <a:lnTo>
                    <a:pt x="4064000" y="1703959"/>
                  </a:lnTo>
                  <a:lnTo>
                    <a:pt x="4060889" y="1750190"/>
                  </a:lnTo>
                  <a:lnTo>
                    <a:pt x="4051830" y="1794533"/>
                  </a:lnTo>
                  <a:lnTo>
                    <a:pt x="4037226" y="1836581"/>
                  </a:lnTo>
                  <a:lnTo>
                    <a:pt x="4017485" y="1875927"/>
                  </a:lnTo>
                  <a:lnTo>
                    <a:pt x="3993010" y="1912165"/>
                  </a:lnTo>
                  <a:lnTo>
                    <a:pt x="3964209" y="1944890"/>
                  </a:lnTo>
                  <a:lnTo>
                    <a:pt x="3931487" y="1973695"/>
                  </a:lnTo>
                  <a:lnTo>
                    <a:pt x="3895249" y="1998173"/>
                  </a:lnTo>
                  <a:lnTo>
                    <a:pt x="3855902" y="2017919"/>
                  </a:lnTo>
                  <a:lnTo>
                    <a:pt x="3813851" y="2032526"/>
                  </a:lnTo>
                  <a:lnTo>
                    <a:pt x="3769501" y="2041588"/>
                  </a:lnTo>
                  <a:lnTo>
                    <a:pt x="3723258" y="2044700"/>
                  </a:lnTo>
                  <a:lnTo>
                    <a:pt x="340740" y="2044700"/>
                  </a:lnTo>
                  <a:lnTo>
                    <a:pt x="294498" y="2041588"/>
                  </a:lnTo>
                  <a:lnTo>
                    <a:pt x="250148" y="2032526"/>
                  </a:lnTo>
                  <a:lnTo>
                    <a:pt x="208097" y="2017919"/>
                  </a:lnTo>
                  <a:lnTo>
                    <a:pt x="168750" y="1998173"/>
                  </a:lnTo>
                  <a:lnTo>
                    <a:pt x="132512" y="1973695"/>
                  </a:lnTo>
                  <a:lnTo>
                    <a:pt x="99790" y="1944890"/>
                  </a:lnTo>
                  <a:lnTo>
                    <a:pt x="70989" y="1912165"/>
                  </a:lnTo>
                  <a:lnTo>
                    <a:pt x="46514" y="1875927"/>
                  </a:lnTo>
                  <a:lnTo>
                    <a:pt x="26773" y="1836581"/>
                  </a:lnTo>
                  <a:lnTo>
                    <a:pt x="12169" y="1794533"/>
                  </a:lnTo>
                  <a:lnTo>
                    <a:pt x="3110" y="1750190"/>
                  </a:lnTo>
                  <a:lnTo>
                    <a:pt x="0" y="1703959"/>
                  </a:lnTo>
                  <a:lnTo>
                    <a:pt x="0" y="34074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" marR="901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Mantenere</a:t>
            </a:r>
            <a:r>
              <a:rPr spc="5" dirty="0"/>
              <a:t> </a:t>
            </a:r>
            <a:r>
              <a:rPr spc="-10" dirty="0"/>
              <a:t>una</a:t>
            </a:r>
            <a:r>
              <a:rPr spc="-5" dirty="0"/>
              <a:t> </a:t>
            </a:r>
            <a:r>
              <a:rPr spc="-10" dirty="0"/>
              <a:t>registrazione</a:t>
            </a:r>
            <a:r>
              <a:rPr spc="15" dirty="0"/>
              <a:t> </a:t>
            </a:r>
            <a:r>
              <a:rPr spc="-15" dirty="0"/>
              <a:t>accurata </a:t>
            </a:r>
            <a:r>
              <a:rPr u="none" spc="-340" dirty="0"/>
              <a:t> </a:t>
            </a:r>
            <a:r>
              <a:rPr spc="-5" dirty="0"/>
              <a:t>della</a:t>
            </a:r>
            <a:r>
              <a:rPr spc="-10" dirty="0"/>
              <a:t> documentazione</a:t>
            </a:r>
            <a:r>
              <a:rPr spc="20" dirty="0"/>
              <a:t> </a:t>
            </a:r>
            <a:r>
              <a:rPr spc="-5" dirty="0"/>
              <a:t>significa:</a:t>
            </a:r>
          </a:p>
          <a:p>
            <a:pPr marL="310515" marR="5080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10515" algn="l"/>
                <a:tab pos="311150" algn="l"/>
              </a:tabLst>
            </a:pPr>
            <a:r>
              <a:rPr b="0" u="none" spc="-10" dirty="0">
                <a:latin typeface="Cambria"/>
                <a:cs typeface="Cambria"/>
              </a:rPr>
              <a:t>Registrazione</a:t>
            </a:r>
            <a:r>
              <a:rPr b="0" u="none" spc="10" dirty="0">
                <a:latin typeface="Cambria"/>
                <a:cs typeface="Cambria"/>
              </a:rPr>
              <a:t> </a:t>
            </a:r>
            <a:r>
              <a:rPr b="0" u="none" spc="-10" dirty="0">
                <a:latin typeface="Cambria"/>
                <a:cs typeface="Cambria"/>
              </a:rPr>
              <a:t>precisa</a:t>
            </a:r>
            <a:r>
              <a:rPr b="0" u="none" spc="-5" dirty="0">
                <a:latin typeface="Cambria"/>
                <a:cs typeface="Cambria"/>
              </a:rPr>
              <a:t> delle</a:t>
            </a:r>
            <a:r>
              <a:rPr b="0" u="none" spc="10" dirty="0">
                <a:latin typeface="Cambria"/>
                <a:cs typeface="Cambria"/>
              </a:rPr>
              <a:t> </a:t>
            </a:r>
            <a:r>
              <a:rPr b="0" u="none" spc="-10" dirty="0">
                <a:latin typeface="Cambria"/>
                <a:cs typeface="Cambria"/>
              </a:rPr>
              <a:t>transazioni </a:t>
            </a:r>
            <a:r>
              <a:rPr b="0" u="none" spc="-340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(ad</a:t>
            </a:r>
            <a:r>
              <a:rPr b="0" u="none" spc="10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es.</a:t>
            </a:r>
            <a:r>
              <a:rPr b="0" u="none" spc="-15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importo,</a:t>
            </a:r>
            <a:r>
              <a:rPr b="0" u="none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scopo</a:t>
            </a:r>
            <a:r>
              <a:rPr b="0" u="none" spc="-15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commerciale, </a:t>
            </a:r>
            <a:r>
              <a:rPr b="0" u="none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enti/singoli</a:t>
            </a:r>
            <a:r>
              <a:rPr b="0" u="none" spc="15" dirty="0">
                <a:latin typeface="Cambria"/>
                <a:cs typeface="Cambria"/>
              </a:rPr>
              <a:t> </a:t>
            </a:r>
            <a:r>
              <a:rPr b="0" u="none" spc="-10" dirty="0">
                <a:latin typeface="Cambria"/>
                <a:cs typeface="Cambria"/>
              </a:rPr>
              <a:t>coinvolti)</a:t>
            </a:r>
          </a:p>
          <a:p>
            <a:pPr marL="310515" indent="-2870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310515" algn="l"/>
                <a:tab pos="311150" algn="l"/>
              </a:tabLst>
            </a:pPr>
            <a:r>
              <a:rPr b="0" u="none" spc="-5" dirty="0">
                <a:latin typeface="Cambria"/>
                <a:cs typeface="Cambria"/>
              </a:rPr>
              <a:t>Adeguati documenti</a:t>
            </a:r>
            <a:r>
              <a:rPr b="0" u="none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di</a:t>
            </a:r>
            <a:r>
              <a:rPr b="0" u="none" dirty="0">
                <a:latin typeface="Cambria"/>
                <a:cs typeface="Cambria"/>
              </a:rPr>
              <a:t> </a:t>
            </a:r>
            <a:r>
              <a:rPr b="0" u="none" spc="-10" dirty="0">
                <a:latin typeface="Cambria"/>
                <a:cs typeface="Cambria"/>
              </a:rPr>
              <a:t>supporto</a:t>
            </a:r>
          </a:p>
          <a:p>
            <a:pPr marL="310515" indent="-28702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310515" algn="l"/>
                <a:tab pos="311150" algn="l"/>
              </a:tabLst>
            </a:pPr>
            <a:r>
              <a:rPr b="0" u="none" spc="-15" dirty="0">
                <a:latin typeface="Cambria"/>
                <a:cs typeface="Cambria"/>
              </a:rPr>
              <a:t>Tutti</a:t>
            </a:r>
            <a:r>
              <a:rPr b="0" u="none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i</a:t>
            </a:r>
            <a:r>
              <a:rPr b="0" u="none" spc="5" dirty="0">
                <a:latin typeface="Cambria"/>
                <a:cs typeface="Cambria"/>
              </a:rPr>
              <a:t> </a:t>
            </a:r>
            <a:r>
              <a:rPr b="0" u="none" spc="-10" dirty="0">
                <a:latin typeface="Cambria"/>
                <a:cs typeface="Cambria"/>
              </a:rPr>
              <a:t>fondi</a:t>
            </a:r>
            <a:r>
              <a:rPr b="0" u="none" spc="5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e</a:t>
            </a:r>
            <a:r>
              <a:rPr b="0" u="none" spc="-10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i</a:t>
            </a:r>
            <a:r>
              <a:rPr b="0" u="none" spc="5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conti</a:t>
            </a:r>
            <a:r>
              <a:rPr b="0" u="none" spc="-20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sono </a:t>
            </a:r>
            <a:r>
              <a:rPr b="0" u="none" spc="-10" dirty="0">
                <a:latin typeface="Cambria"/>
                <a:cs typeface="Cambria"/>
              </a:rPr>
              <a:t>divulgati</a:t>
            </a:r>
            <a:r>
              <a:rPr b="0" u="none" spc="35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e</a:t>
            </a:r>
          </a:p>
          <a:p>
            <a:pPr marL="310515">
              <a:lnSpc>
                <a:spcPct val="100000"/>
              </a:lnSpc>
            </a:pPr>
            <a:r>
              <a:rPr b="0" u="none" spc="-10" dirty="0">
                <a:latin typeface="Cambria"/>
                <a:cs typeface="Cambria"/>
              </a:rPr>
              <a:t>registrati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pc="-10" dirty="0"/>
              <a:t>Controlli</a:t>
            </a:r>
            <a:r>
              <a:rPr spc="-15" dirty="0"/>
              <a:t> </a:t>
            </a:r>
            <a:r>
              <a:rPr spc="-10" dirty="0"/>
              <a:t>interni</a:t>
            </a:r>
            <a:r>
              <a:rPr spc="-20" dirty="0"/>
              <a:t> </a:t>
            </a:r>
            <a:r>
              <a:rPr spc="-5" dirty="0"/>
              <a:t>significa: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/>
          </a:p>
          <a:p>
            <a:pPr marL="299085" marR="7797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0" u="none" spc="-15" dirty="0">
                <a:latin typeface="Cambria"/>
                <a:cs typeface="Cambria"/>
              </a:rPr>
              <a:t>Approvazioni</a:t>
            </a:r>
            <a:r>
              <a:rPr b="0" u="none" spc="25" dirty="0">
                <a:latin typeface="Cambria"/>
                <a:cs typeface="Cambria"/>
              </a:rPr>
              <a:t> </a:t>
            </a:r>
            <a:r>
              <a:rPr b="0" u="none" spc="-10" dirty="0">
                <a:latin typeface="Cambria"/>
                <a:cs typeface="Cambria"/>
              </a:rPr>
              <a:t>necessarie</a:t>
            </a:r>
            <a:r>
              <a:rPr b="0" u="none" spc="-5" dirty="0">
                <a:latin typeface="Cambria"/>
                <a:cs typeface="Cambria"/>
              </a:rPr>
              <a:t> </a:t>
            </a:r>
            <a:r>
              <a:rPr b="0" u="none" spc="-10" dirty="0">
                <a:latin typeface="Cambria"/>
                <a:cs typeface="Cambria"/>
              </a:rPr>
              <a:t>sulle </a:t>
            </a:r>
            <a:r>
              <a:rPr b="0" u="none" spc="-340" dirty="0">
                <a:latin typeface="Cambria"/>
                <a:cs typeface="Cambria"/>
              </a:rPr>
              <a:t> </a:t>
            </a:r>
            <a:r>
              <a:rPr b="0" u="none" spc="-10" dirty="0">
                <a:latin typeface="Cambria"/>
                <a:cs typeface="Cambria"/>
              </a:rPr>
              <a:t>transazioni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5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0" u="none" spc="-5" dirty="0">
                <a:latin typeface="Cambria"/>
                <a:cs typeface="Cambria"/>
              </a:rPr>
              <a:t>Responsabilità</a:t>
            </a:r>
            <a:r>
              <a:rPr b="0" u="none" spc="15" dirty="0">
                <a:latin typeface="Cambria"/>
                <a:cs typeface="Cambria"/>
              </a:rPr>
              <a:t> </a:t>
            </a:r>
            <a:r>
              <a:rPr b="0" u="none" spc="-10" dirty="0">
                <a:latin typeface="Cambria"/>
                <a:cs typeface="Cambria"/>
              </a:rPr>
              <a:t>per </a:t>
            </a:r>
            <a:r>
              <a:rPr b="0" u="none" spc="-5" dirty="0">
                <a:latin typeface="Cambria"/>
                <a:cs typeface="Cambria"/>
              </a:rPr>
              <a:t>i</a:t>
            </a:r>
            <a:r>
              <a:rPr b="0" u="none" dirty="0">
                <a:latin typeface="Cambria"/>
                <a:cs typeface="Cambria"/>
              </a:rPr>
              <a:t> </a:t>
            </a:r>
            <a:r>
              <a:rPr b="0" u="none" spc="-10" dirty="0">
                <a:latin typeface="Cambria"/>
                <a:cs typeface="Cambria"/>
              </a:rPr>
              <a:t>beni </a:t>
            </a:r>
            <a:r>
              <a:rPr b="0" u="none" spc="-5" dirty="0">
                <a:latin typeface="Cambria"/>
                <a:cs typeface="Cambria"/>
              </a:rPr>
              <a:t>aziendali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5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0" u="none" spc="-15" dirty="0">
                <a:latin typeface="Cambria"/>
                <a:cs typeface="Cambria"/>
              </a:rPr>
              <a:t>Prevenzione</a:t>
            </a:r>
            <a:r>
              <a:rPr b="0" u="none" spc="10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e</a:t>
            </a:r>
            <a:r>
              <a:rPr b="0" u="none" spc="-15" dirty="0">
                <a:latin typeface="Cambria"/>
                <a:cs typeface="Cambria"/>
              </a:rPr>
              <a:t> </a:t>
            </a:r>
            <a:r>
              <a:rPr b="0" u="none" spc="-5" dirty="0">
                <a:latin typeface="Cambria"/>
                <a:cs typeface="Cambria"/>
              </a:rPr>
              <a:t>identificazione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34441" y="124459"/>
            <a:ext cx="65195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spc="-25" dirty="0">
                <a:solidFill>
                  <a:srgbClr val="C00000"/>
                </a:solidFill>
              </a:rPr>
              <a:t>L'importanza</a:t>
            </a:r>
            <a:r>
              <a:rPr b="0" spc="-5" dirty="0">
                <a:solidFill>
                  <a:srgbClr val="C00000"/>
                </a:solidFill>
              </a:rPr>
              <a:t> di</a:t>
            </a:r>
            <a:r>
              <a:rPr b="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una</a:t>
            </a:r>
            <a:r>
              <a:rPr b="0" spc="-10" dirty="0">
                <a:solidFill>
                  <a:srgbClr val="C00000"/>
                </a:solidFill>
              </a:rPr>
              <a:t> registrazione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accurata</a:t>
            </a:r>
            <a:r>
              <a:rPr b="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dei </a:t>
            </a:r>
            <a:r>
              <a:rPr b="0" spc="-515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documenti</a:t>
            </a:r>
            <a:r>
              <a:rPr b="0" spc="-10" dirty="0">
                <a:solidFill>
                  <a:srgbClr val="C00000"/>
                </a:solidFill>
              </a:rPr>
              <a:t> </a:t>
            </a:r>
            <a:r>
              <a:rPr b="0" dirty="0">
                <a:solidFill>
                  <a:srgbClr val="C00000"/>
                </a:solidFill>
              </a:rPr>
              <a:t>e </a:t>
            </a:r>
            <a:r>
              <a:rPr b="0" spc="-5" dirty="0">
                <a:solidFill>
                  <a:srgbClr val="C00000"/>
                </a:solidFill>
              </a:rPr>
              <a:t>dei</a:t>
            </a:r>
            <a:r>
              <a:rPr b="0" spc="10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controlli</a:t>
            </a:r>
            <a:r>
              <a:rPr b="0" spc="-40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interni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4198937" y="4414202"/>
            <a:ext cx="346075" cy="403225"/>
            <a:chOff x="4198937" y="4414202"/>
            <a:chExt cx="346075" cy="40322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3700" y="4418965"/>
              <a:ext cx="336550" cy="3937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203700" y="4418965"/>
              <a:ext cx="336550" cy="393700"/>
            </a:xfrm>
            <a:custGeom>
              <a:avLst/>
              <a:gdLst/>
              <a:ahLst/>
              <a:cxnLst/>
              <a:rect l="l" t="t" r="r" b="b"/>
              <a:pathLst>
                <a:path w="336550" h="393700">
                  <a:moveTo>
                    <a:pt x="0" y="98425"/>
                  </a:moveTo>
                  <a:lnTo>
                    <a:pt x="168275" y="98425"/>
                  </a:lnTo>
                  <a:lnTo>
                    <a:pt x="168275" y="0"/>
                  </a:lnTo>
                  <a:lnTo>
                    <a:pt x="336550" y="196850"/>
                  </a:lnTo>
                  <a:lnTo>
                    <a:pt x="168275" y="393700"/>
                  </a:lnTo>
                  <a:lnTo>
                    <a:pt x="168275" y="295275"/>
                  </a:lnTo>
                  <a:lnTo>
                    <a:pt x="0" y="295275"/>
                  </a:lnTo>
                  <a:lnTo>
                    <a:pt x="0" y="98425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9844" y="6493684"/>
            <a:ext cx="13417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CONFIDENZIALE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405F70-D181-43FA-A688-E93159EE6379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5734" y="1832991"/>
            <a:ext cx="8423910" cy="4445000"/>
            <a:chOff x="415734" y="1832991"/>
            <a:chExt cx="8423910" cy="4445000"/>
          </a:xfrm>
        </p:grpSpPr>
        <p:sp>
          <p:nvSpPr>
            <p:cNvPr id="3" name="object 3"/>
            <p:cNvSpPr/>
            <p:nvPr/>
          </p:nvSpPr>
          <p:spPr>
            <a:xfrm>
              <a:off x="428434" y="1978444"/>
              <a:ext cx="8398510" cy="893444"/>
            </a:xfrm>
            <a:custGeom>
              <a:avLst/>
              <a:gdLst/>
              <a:ahLst/>
              <a:cxnLst/>
              <a:rect l="l" t="t" r="r" b="b"/>
              <a:pathLst>
                <a:path w="8398510" h="893444">
                  <a:moveTo>
                    <a:pt x="0" y="893025"/>
                  </a:moveTo>
                  <a:lnTo>
                    <a:pt x="8398510" y="893025"/>
                  </a:lnTo>
                  <a:lnTo>
                    <a:pt x="8398510" y="0"/>
                  </a:lnTo>
                  <a:lnTo>
                    <a:pt x="0" y="0"/>
                  </a:lnTo>
                  <a:lnTo>
                    <a:pt x="0" y="893025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8359" y="1845691"/>
              <a:ext cx="5879465" cy="266065"/>
            </a:xfrm>
            <a:custGeom>
              <a:avLst/>
              <a:gdLst/>
              <a:ahLst/>
              <a:cxnLst/>
              <a:rect l="l" t="t" r="r" b="b"/>
              <a:pathLst>
                <a:path w="5879465" h="266064">
                  <a:moveTo>
                    <a:pt x="5834634" y="0"/>
                  </a:moveTo>
                  <a:lnTo>
                    <a:pt x="44284" y="0"/>
                  </a:lnTo>
                  <a:lnTo>
                    <a:pt x="27046" y="3476"/>
                  </a:lnTo>
                  <a:lnTo>
                    <a:pt x="12969" y="12954"/>
                  </a:lnTo>
                  <a:lnTo>
                    <a:pt x="3479" y="27003"/>
                  </a:lnTo>
                  <a:lnTo>
                    <a:pt x="0" y="44196"/>
                  </a:lnTo>
                  <a:lnTo>
                    <a:pt x="0" y="221361"/>
                  </a:lnTo>
                  <a:lnTo>
                    <a:pt x="3479" y="238627"/>
                  </a:lnTo>
                  <a:lnTo>
                    <a:pt x="12969" y="252714"/>
                  </a:lnTo>
                  <a:lnTo>
                    <a:pt x="27046" y="262205"/>
                  </a:lnTo>
                  <a:lnTo>
                    <a:pt x="44284" y="265684"/>
                  </a:lnTo>
                  <a:lnTo>
                    <a:pt x="5834634" y="265684"/>
                  </a:lnTo>
                  <a:lnTo>
                    <a:pt x="5851900" y="262205"/>
                  </a:lnTo>
                  <a:lnTo>
                    <a:pt x="5865987" y="252714"/>
                  </a:lnTo>
                  <a:lnTo>
                    <a:pt x="5875478" y="238627"/>
                  </a:lnTo>
                  <a:lnTo>
                    <a:pt x="5878957" y="221361"/>
                  </a:lnTo>
                  <a:lnTo>
                    <a:pt x="5878957" y="44196"/>
                  </a:lnTo>
                  <a:lnTo>
                    <a:pt x="5875478" y="27003"/>
                  </a:lnTo>
                  <a:lnTo>
                    <a:pt x="5865987" y="12953"/>
                  </a:lnTo>
                  <a:lnTo>
                    <a:pt x="5851900" y="3476"/>
                  </a:lnTo>
                  <a:lnTo>
                    <a:pt x="58346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434" y="1845691"/>
              <a:ext cx="8398510" cy="1901825"/>
            </a:xfrm>
            <a:custGeom>
              <a:avLst/>
              <a:gdLst/>
              <a:ahLst/>
              <a:cxnLst/>
              <a:rect l="l" t="t" r="r" b="b"/>
              <a:pathLst>
                <a:path w="8398510" h="1901825">
                  <a:moveTo>
                    <a:pt x="419925" y="44196"/>
                  </a:moveTo>
                  <a:lnTo>
                    <a:pt x="423405" y="27003"/>
                  </a:lnTo>
                  <a:lnTo>
                    <a:pt x="432895" y="12954"/>
                  </a:lnTo>
                  <a:lnTo>
                    <a:pt x="446971" y="3476"/>
                  </a:lnTo>
                  <a:lnTo>
                    <a:pt x="464210" y="0"/>
                  </a:lnTo>
                  <a:lnTo>
                    <a:pt x="6254559" y="0"/>
                  </a:lnTo>
                  <a:lnTo>
                    <a:pt x="6271825" y="3476"/>
                  </a:lnTo>
                  <a:lnTo>
                    <a:pt x="6285912" y="12953"/>
                  </a:lnTo>
                  <a:lnTo>
                    <a:pt x="6295403" y="27003"/>
                  </a:lnTo>
                  <a:lnTo>
                    <a:pt x="6298882" y="44196"/>
                  </a:lnTo>
                  <a:lnTo>
                    <a:pt x="6298882" y="221361"/>
                  </a:lnTo>
                  <a:lnTo>
                    <a:pt x="6295403" y="238627"/>
                  </a:lnTo>
                  <a:lnTo>
                    <a:pt x="6285912" y="252714"/>
                  </a:lnTo>
                  <a:lnTo>
                    <a:pt x="6271825" y="262205"/>
                  </a:lnTo>
                  <a:lnTo>
                    <a:pt x="6254559" y="265684"/>
                  </a:lnTo>
                  <a:lnTo>
                    <a:pt x="464210" y="265684"/>
                  </a:lnTo>
                  <a:lnTo>
                    <a:pt x="446971" y="262205"/>
                  </a:lnTo>
                  <a:lnTo>
                    <a:pt x="432895" y="252714"/>
                  </a:lnTo>
                  <a:lnTo>
                    <a:pt x="423405" y="238627"/>
                  </a:lnTo>
                  <a:lnTo>
                    <a:pt x="419925" y="221361"/>
                  </a:lnTo>
                  <a:lnTo>
                    <a:pt x="419925" y="44196"/>
                  </a:lnTo>
                  <a:close/>
                </a:path>
                <a:path w="8398510" h="1901825">
                  <a:moveTo>
                    <a:pt x="0" y="1901825"/>
                  </a:moveTo>
                  <a:lnTo>
                    <a:pt x="8398510" y="1901825"/>
                  </a:lnTo>
                  <a:lnTo>
                    <a:pt x="8398510" y="1207249"/>
                  </a:lnTo>
                  <a:lnTo>
                    <a:pt x="0" y="1207249"/>
                  </a:lnTo>
                  <a:lnTo>
                    <a:pt x="0" y="1901825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8359" y="2920111"/>
              <a:ext cx="5879465" cy="266065"/>
            </a:xfrm>
            <a:custGeom>
              <a:avLst/>
              <a:gdLst/>
              <a:ahLst/>
              <a:cxnLst/>
              <a:rect l="l" t="t" r="r" b="b"/>
              <a:pathLst>
                <a:path w="5879465" h="266064">
                  <a:moveTo>
                    <a:pt x="5834634" y="0"/>
                  </a:moveTo>
                  <a:lnTo>
                    <a:pt x="44284" y="0"/>
                  </a:lnTo>
                  <a:lnTo>
                    <a:pt x="27046" y="3478"/>
                  </a:lnTo>
                  <a:lnTo>
                    <a:pt x="12969" y="12969"/>
                  </a:lnTo>
                  <a:lnTo>
                    <a:pt x="3479" y="27056"/>
                  </a:lnTo>
                  <a:lnTo>
                    <a:pt x="0" y="44323"/>
                  </a:lnTo>
                  <a:lnTo>
                    <a:pt x="0" y="221361"/>
                  </a:lnTo>
                  <a:lnTo>
                    <a:pt x="3479" y="238627"/>
                  </a:lnTo>
                  <a:lnTo>
                    <a:pt x="12969" y="252714"/>
                  </a:lnTo>
                  <a:lnTo>
                    <a:pt x="27046" y="262205"/>
                  </a:lnTo>
                  <a:lnTo>
                    <a:pt x="44284" y="265684"/>
                  </a:lnTo>
                  <a:lnTo>
                    <a:pt x="5834634" y="265684"/>
                  </a:lnTo>
                  <a:lnTo>
                    <a:pt x="5851900" y="262205"/>
                  </a:lnTo>
                  <a:lnTo>
                    <a:pt x="5865987" y="252714"/>
                  </a:lnTo>
                  <a:lnTo>
                    <a:pt x="5875478" y="238627"/>
                  </a:lnTo>
                  <a:lnTo>
                    <a:pt x="5878957" y="221361"/>
                  </a:lnTo>
                  <a:lnTo>
                    <a:pt x="5878957" y="44323"/>
                  </a:lnTo>
                  <a:lnTo>
                    <a:pt x="5875478" y="27056"/>
                  </a:lnTo>
                  <a:lnTo>
                    <a:pt x="5865987" y="12969"/>
                  </a:lnTo>
                  <a:lnTo>
                    <a:pt x="5851900" y="3478"/>
                  </a:lnTo>
                  <a:lnTo>
                    <a:pt x="58346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8434" y="2920111"/>
              <a:ext cx="8398510" cy="2086610"/>
            </a:xfrm>
            <a:custGeom>
              <a:avLst/>
              <a:gdLst/>
              <a:ahLst/>
              <a:cxnLst/>
              <a:rect l="l" t="t" r="r" b="b"/>
              <a:pathLst>
                <a:path w="8398510" h="2086610">
                  <a:moveTo>
                    <a:pt x="419925" y="44323"/>
                  </a:moveTo>
                  <a:lnTo>
                    <a:pt x="423405" y="27056"/>
                  </a:lnTo>
                  <a:lnTo>
                    <a:pt x="432895" y="12969"/>
                  </a:lnTo>
                  <a:lnTo>
                    <a:pt x="446971" y="3478"/>
                  </a:lnTo>
                  <a:lnTo>
                    <a:pt x="464210" y="0"/>
                  </a:lnTo>
                  <a:lnTo>
                    <a:pt x="6254559" y="0"/>
                  </a:lnTo>
                  <a:lnTo>
                    <a:pt x="6271825" y="3478"/>
                  </a:lnTo>
                  <a:lnTo>
                    <a:pt x="6285912" y="12969"/>
                  </a:lnTo>
                  <a:lnTo>
                    <a:pt x="6295403" y="27056"/>
                  </a:lnTo>
                  <a:lnTo>
                    <a:pt x="6298882" y="44323"/>
                  </a:lnTo>
                  <a:lnTo>
                    <a:pt x="6298882" y="221361"/>
                  </a:lnTo>
                  <a:lnTo>
                    <a:pt x="6295403" y="238627"/>
                  </a:lnTo>
                  <a:lnTo>
                    <a:pt x="6285912" y="252714"/>
                  </a:lnTo>
                  <a:lnTo>
                    <a:pt x="6271825" y="262205"/>
                  </a:lnTo>
                  <a:lnTo>
                    <a:pt x="6254559" y="265684"/>
                  </a:lnTo>
                  <a:lnTo>
                    <a:pt x="464210" y="265684"/>
                  </a:lnTo>
                  <a:lnTo>
                    <a:pt x="446971" y="262205"/>
                  </a:lnTo>
                  <a:lnTo>
                    <a:pt x="432895" y="252714"/>
                  </a:lnTo>
                  <a:lnTo>
                    <a:pt x="423405" y="238627"/>
                  </a:lnTo>
                  <a:lnTo>
                    <a:pt x="419925" y="221361"/>
                  </a:lnTo>
                  <a:lnTo>
                    <a:pt x="419925" y="44323"/>
                  </a:lnTo>
                  <a:close/>
                </a:path>
                <a:path w="8398510" h="2086610">
                  <a:moveTo>
                    <a:pt x="0" y="2086228"/>
                  </a:moveTo>
                  <a:lnTo>
                    <a:pt x="8398510" y="2086228"/>
                  </a:lnTo>
                  <a:lnTo>
                    <a:pt x="8398510" y="1008926"/>
                  </a:lnTo>
                  <a:lnTo>
                    <a:pt x="0" y="1008926"/>
                  </a:lnTo>
                  <a:lnTo>
                    <a:pt x="0" y="2086228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8359" y="3796157"/>
              <a:ext cx="5879465" cy="266065"/>
            </a:xfrm>
            <a:custGeom>
              <a:avLst/>
              <a:gdLst/>
              <a:ahLst/>
              <a:cxnLst/>
              <a:rect l="l" t="t" r="r" b="b"/>
              <a:pathLst>
                <a:path w="5879465" h="266064">
                  <a:moveTo>
                    <a:pt x="5834634" y="0"/>
                  </a:moveTo>
                  <a:lnTo>
                    <a:pt x="44284" y="0"/>
                  </a:lnTo>
                  <a:lnTo>
                    <a:pt x="27046" y="3478"/>
                  </a:lnTo>
                  <a:lnTo>
                    <a:pt x="12969" y="12969"/>
                  </a:lnTo>
                  <a:lnTo>
                    <a:pt x="3479" y="27056"/>
                  </a:lnTo>
                  <a:lnTo>
                    <a:pt x="0" y="44323"/>
                  </a:lnTo>
                  <a:lnTo>
                    <a:pt x="0" y="221361"/>
                  </a:lnTo>
                  <a:lnTo>
                    <a:pt x="3479" y="238627"/>
                  </a:lnTo>
                  <a:lnTo>
                    <a:pt x="12969" y="252714"/>
                  </a:lnTo>
                  <a:lnTo>
                    <a:pt x="27046" y="262205"/>
                  </a:lnTo>
                  <a:lnTo>
                    <a:pt x="44284" y="265684"/>
                  </a:lnTo>
                  <a:lnTo>
                    <a:pt x="5834634" y="265684"/>
                  </a:lnTo>
                  <a:lnTo>
                    <a:pt x="5851900" y="262205"/>
                  </a:lnTo>
                  <a:lnTo>
                    <a:pt x="5865987" y="252714"/>
                  </a:lnTo>
                  <a:lnTo>
                    <a:pt x="5875478" y="238627"/>
                  </a:lnTo>
                  <a:lnTo>
                    <a:pt x="5878957" y="221361"/>
                  </a:lnTo>
                  <a:lnTo>
                    <a:pt x="5878957" y="44323"/>
                  </a:lnTo>
                  <a:lnTo>
                    <a:pt x="5875478" y="27056"/>
                  </a:lnTo>
                  <a:lnTo>
                    <a:pt x="5865987" y="12969"/>
                  </a:lnTo>
                  <a:lnTo>
                    <a:pt x="5851900" y="3478"/>
                  </a:lnTo>
                  <a:lnTo>
                    <a:pt x="58346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434" y="3796157"/>
              <a:ext cx="8398510" cy="2468880"/>
            </a:xfrm>
            <a:custGeom>
              <a:avLst/>
              <a:gdLst/>
              <a:ahLst/>
              <a:cxnLst/>
              <a:rect l="l" t="t" r="r" b="b"/>
              <a:pathLst>
                <a:path w="8398510" h="2468879">
                  <a:moveTo>
                    <a:pt x="419925" y="44323"/>
                  </a:moveTo>
                  <a:lnTo>
                    <a:pt x="423405" y="27056"/>
                  </a:lnTo>
                  <a:lnTo>
                    <a:pt x="432895" y="12969"/>
                  </a:lnTo>
                  <a:lnTo>
                    <a:pt x="446971" y="3478"/>
                  </a:lnTo>
                  <a:lnTo>
                    <a:pt x="464210" y="0"/>
                  </a:lnTo>
                  <a:lnTo>
                    <a:pt x="6254559" y="0"/>
                  </a:lnTo>
                  <a:lnTo>
                    <a:pt x="6271825" y="3478"/>
                  </a:lnTo>
                  <a:lnTo>
                    <a:pt x="6285912" y="12969"/>
                  </a:lnTo>
                  <a:lnTo>
                    <a:pt x="6295403" y="27056"/>
                  </a:lnTo>
                  <a:lnTo>
                    <a:pt x="6298882" y="44323"/>
                  </a:lnTo>
                  <a:lnTo>
                    <a:pt x="6298882" y="221361"/>
                  </a:lnTo>
                  <a:lnTo>
                    <a:pt x="6295403" y="238627"/>
                  </a:lnTo>
                  <a:lnTo>
                    <a:pt x="6285912" y="252714"/>
                  </a:lnTo>
                  <a:lnTo>
                    <a:pt x="6271825" y="262205"/>
                  </a:lnTo>
                  <a:lnTo>
                    <a:pt x="6254559" y="265684"/>
                  </a:lnTo>
                  <a:lnTo>
                    <a:pt x="464210" y="265684"/>
                  </a:lnTo>
                  <a:lnTo>
                    <a:pt x="446971" y="262205"/>
                  </a:lnTo>
                  <a:lnTo>
                    <a:pt x="432895" y="252714"/>
                  </a:lnTo>
                  <a:lnTo>
                    <a:pt x="423405" y="238627"/>
                  </a:lnTo>
                  <a:lnTo>
                    <a:pt x="419925" y="221361"/>
                  </a:lnTo>
                  <a:lnTo>
                    <a:pt x="419925" y="44323"/>
                  </a:lnTo>
                  <a:close/>
                </a:path>
                <a:path w="8398510" h="2468879">
                  <a:moveTo>
                    <a:pt x="0" y="2468867"/>
                  </a:moveTo>
                  <a:lnTo>
                    <a:pt x="8398510" y="2468867"/>
                  </a:lnTo>
                  <a:lnTo>
                    <a:pt x="8398510" y="1391564"/>
                  </a:lnTo>
                  <a:lnTo>
                    <a:pt x="0" y="1391564"/>
                  </a:lnTo>
                  <a:lnTo>
                    <a:pt x="0" y="2468867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48359" y="5054854"/>
              <a:ext cx="5879465" cy="266065"/>
            </a:xfrm>
            <a:custGeom>
              <a:avLst/>
              <a:gdLst/>
              <a:ahLst/>
              <a:cxnLst/>
              <a:rect l="l" t="t" r="r" b="b"/>
              <a:pathLst>
                <a:path w="5879465" h="266064">
                  <a:moveTo>
                    <a:pt x="5834634" y="0"/>
                  </a:moveTo>
                  <a:lnTo>
                    <a:pt x="44284" y="0"/>
                  </a:lnTo>
                  <a:lnTo>
                    <a:pt x="27046" y="3478"/>
                  </a:lnTo>
                  <a:lnTo>
                    <a:pt x="12969" y="12969"/>
                  </a:lnTo>
                  <a:lnTo>
                    <a:pt x="3479" y="27056"/>
                  </a:lnTo>
                  <a:lnTo>
                    <a:pt x="0" y="44323"/>
                  </a:lnTo>
                  <a:lnTo>
                    <a:pt x="0" y="221488"/>
                  </a:lnTo>
                  <a:lnTo>
                    <a:pt x="3479" y="238680"/>
                  </a:lnTo>
                  <a:lnTo>
                    <a:pt x="12969" y="252730"/>
                  </a:lnTo>
                  <a:lnTo>
                    <a:pt x="27046" y="262207"/>
                  </a:lnTo>
                  <a:lnTo>
                    <a:pt x="44284" y="265684"/>
                  </a:lnTo>
                  <a:lnTo>
                    <a:pt x="5834634" y="265684"/>
                  </a:lnTo>
                  <a:lnTo>
                    <a:pt x="5851900" y="262207"/>
                  </a:lnTo>
                  <a:lnTo>
                    <a:pt x="5865987" y="252730"/>
                  </a:lnTo>
                  <a:lnTo>
                    <a:pt x="5875478" y="238680"/>
                  </a:lnTo>
                  <a:lnTo>
                    <a:pt x="5878957" y="221488"/>
                  </a:lnTo>
                  <a:lnTo>
                    <a:pt x="5878957" y="44323"/>
                  </a:lnTo>
                  <a:lnTo>
                    <a:pt x="5875478" y="27056"/>
                  </a:lnTo>
                  <a:lnTo>
                    <a:pt x="5865987" y="12969"/>
                  </a:lnTo>
                  <a:lnTo>
                    <a:pt x="5851900" y="3478"/>
                  </a:lnTo>
                  <a:lnTo>
                    <a:pt x="583463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8359" y="5054854"/>
              <a:ext cx="5879465" cy="266065"/>
            </a:xfrm>
            <a:custGeom>
              <a:avLst/>
              <a:gdLst/>
              <a:ahLst/>
              <a:cxnLst/>
              <a:rect l="l" t="t" r="r" b="b"/>
              <a:pathLst>
                <a:path w="5879465" h="266064">
                  <a:moveTo>
                    <a:pt x="0" y="44323"/>
                  </a:moveTo>
                  <a:lnTo>
                    <a:pt x="3479" y="27056"/>
                  </a:lnTo>
                  <a:lnTo>
                    <a:pt x="12969" y="12969"/>
                  </a:lnTo>
                  <a:lnTo>
                    <a:pt x="27046" y="3478"/>
                  </a:lnTo>
                  <a:lnTo>
                    <a:pt x="44284" y="0"/>
                  </a:lnTo>
                  <a:lnTo>
                    <a:pt x="5834634" y="0"/>
                  </a:lnTo>
                  <a:lnTo>
                    <a:pt x="5851900" y="3478"/>
                  </a:lnTo>
                  <a:lnTo>
                    <a:pt x="5865987" y="12969"/>
                  </a:lnTo>
                  <a:lnTo>
                    <a:pt x="5875478" y="27056"/>
                  </a:lnTo>
                  <a:lnTo>
                    <a:pt x="5878957" y="44323"/>
                  </a:lnTo>
                  <a:lnTo>
                    <a:pt x="5878957" y="221488"/>
                  </a:lnTo>
                  <a:lnTo>
                    <a:pt x="5875478" y="238680"/>
                  </a:lnTo>
                  <a:lnTo>
                    <a:pt x="5865987" y="252730"/>
                  </a:lnTo>
                  <a:lnTo>
                    <a:pt x="5851900" y="262207"/>
                  </a:lnTo>
                  <a:lnTo>
                    <a:pt x="5834634" y="265684"/>
                  </a:lnTo>
                  <a:lnTo>
                    <a:pt x="44284" y="265684"/>
                  </a:lnTo>
                  <a:lnTo>
                    <a:pt x="27046" y="262207"/>
                  </a:lnTo>
                  <a:lnTo>
                    <a:pt x="12969" y="252730"/>
                  </a:lnTo>
                  <a:lnTo>
                    <a:pt x="3479" y="238680"/>
                  </a:lnTo>
                  <a:lnTo>
                    <a:pt x="0" y="221488"/>
                  </a:lnTo>
                  <a:lnTo>
                    <a:pt x="0" y="44323"/>
                  </a:lnTo>
                  <a:close/>
                </a:path>
              </a:pathLst>
            </a:custGeom>
            <a:ln w="25400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4441" y="1226946"/>
            <a:ext cx="7687945" cy="4940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Esempi</a:t>
            </a:r>
            <a:r>
              <a:rPr sz="20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di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mancato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rispetto</a:t>
            </a:r>
            <a:r>
              <a:rPr sz="20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delle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politiche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Cambria"/>
              <a:cs typeface="Cambria"/>
            </a:endParaRPr>
          </a:p>
          <a:p>
            <a:pPr marL="648970">
              <a:lnSpc>
                <a:spcPct val="100000"/>
              </a:lnSpc>
            </a:pP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Viaggi</a:t>
            </a:r>
            <a:r>
              <a:rPr sz="14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sz="14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intrattenimento</a:t>
            </a:r>
            <a:endParaRPr sz="1400">
              <a:latin typeface="Cambria"/>
              <a:cs typeface="Cambria"/>
            </a:endParaRPr>
          </a:p>
          <a:p>
            <a:pPr marL="760095" marR="81915" indent="-114300">
              <a:lnSpc>
                <a:spcPts val="1480"/>
              </a:lnSpc>
              <a:spcBef>
                <a:spcPts val="755"/>
              </a:spcBef>
              <a:buChar char="•"/>
              <a:tabLst>
                <a:tab pos="760730" algn="l"/>
              </a:tabLst>
            </a:pPr>
            <a:r>
              <a:rPr sz="1400" dirty="0">
                <a:latin typeface="Cambria"/>
                <a:cs typeface="Cambria"/>
              </a:rPr>
              <a:t>Le </a:t>
            </a:r>
            <a:r>
              <a:rPr sz="1400" spc="-5" dirty="0">
                <a:latin typeface="Cambria"/>
                <a:cs typeface="Cambria"/>
              </a:rPr>
              <a:t>note spese </a:t>
            </a:r>
            <a:r>
              <a:rPr sz="1400" dirty="0">
                <a:latin typeface="Cambria"/>
                <a:cs typeface="Cambria"/>
              </a:rPr>
              <a:t>di </a:t>
            </a:r>
            <a:r>
              <a:rPr sz="1400" spc="-5" dirty="0">
                <a:latin typeface="Cambria"/>
                <a:cs typeface="Cambria"/>
              </a:rPr>
              <a:t>rimborso non contengono </a:t>
            </a:r>
            <a:r>
              <a:rPr sz="1400" dirty="0">
                <a:latin typeface="Cambria"/>
                <a:cs typeface="Cambria"/>
              </a:rPr>
              <a:t>descrizioni </a:t>
            </a:r>
            <a:r>
              <a:rPr sz="1400" spc="-5" dirty="0">
                <a:latin typeface="Cambria"/>
                <a:cs typeface="Cambria"/>
              </a:rPr>
              <a:t>appropriate (conto/codici progetto,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importo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in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dollari,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scopo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commerciale,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enti/individui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coinvolti,</a:t>
            </a:r>
            <a:r>
              <a:rPr sz="1400" spc="-4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ecc.)</a:t>
            </a:r>
            <a:endParaRPr sz="1400">
              <a:latin typeface="Cambria"/>
              <a:cs typeface="Cambria"/>
            </a:endParaRPr>
          </a:p>
          <a:p>
            <a:pPr marL="760095" indent="-114935">
              <a:lnSpc>
                <a:spcPct val="100000"/>
              </a:lnSpc>
              <a:spcBef>
                <a:spcPts val="25"/>
              </a:spcBef>
              <a:buChar char="•"/>
              <a:tabLst>
                <a:tab pos="760730" algn="l"/>
              </a:tabLst>
            </a:pPr>
            <a:r>
              <a:rPr sz="1400" dirty="0">
                <a:latin typeface="Cambria"/>
                <a:cs typeface="Cambria"/>
              </a:rPr>
              <a:t>Note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spese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rimborso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prive</a:t>
            </a:r>
            <a:r>
              <a:rPr sz="1400" dirty="0">
                <a:latin typeface="Cambria"/>
                <a:cs typeface="Cambria"/>
              </a:rPr>
              <a:t> di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documentazione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supporto/ricevute</a:t>
            </a:r>
            <a:endParaRPr sz="1400">
              <a:latin typeface="Cambria"/>
              <a:cs typeface="Cambria"/>
            </a:endParaRPr>
          </a:p>
          <a:p>
            <a:pPr marL="648970">
              <a:lnSpc>
                <a:spcPct val="100000"/>
              </a:lnSpc>
              <a:spcBef>
                <a:spcPts val="1365"/>
              </a:spcBef>
            </a:pPr>
            <a:r>
              <a:rPr sz="1400" b="1" spc="-10" dirty="0">
                <a:solidFill>
                  <a:srgbClr val="C00000"/>
                </a:solidFill>
                <a:latin typeface="Cambria"/>
                <a:cs typeface="Cambria"/>
              </a:rPr>
              <a:t>Approvazioni</a:t>
            </a:r>
            <a:r>
              <a:rPr sz="14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del </a:t>
            </a:r>
            <a:r>
              <a:rPr sz="1400" b="1" dirty="0">
                <a:solidFill>
                  <a:srgbClr val="C00000"/>
                </a:solidFill>
                <a:latin typeface="Cambria"/>
                <a:cs typeface="Cambria"/>
              </a:rPr>
              <a:t>management</a:t>
            </a:r>
            <a:endParaRPr sz="1400">
              <a:latin typeface="Cambria"/>
              <a:cs typeface="Cambria"/>
            </a:endParaRPr>
          </a:p>
          <a:p>
            <a:pPr marL="760095" indent="-114935">
              <a:lnSpc>
                <a:spcPct val="100000"/>
              </a:lnSpc>
              <a:spcBef>
                <a:spcPts val="535"/>
              </a:spcBef>
              <a:buChar char="•"/>
              <a:tabLst>
                <a:tab pos="760730" algn="l"/>
              </a:tabLst>
            </a:pPr>
            <a:r>
              <a:rPr sz="1400" spc="-10" dirty="0">
                <a:latin typeface="Cambria"/>
                <a:cs typeface="Cambria"/>
              </a:rPr>
              <a:t>Approvazione </a:t>
            </a:r>
            <a:r>
              <a:rPr sz="1400" spc="-5" dirty="0">
                <a:latin typeface="Cambria"/>
                <a:cs typeface="Cambria"/>
              </a:rPr>
              <a:t>degli </a:t>
            </a:r>
            <a:r>
              <a:rPr sz="1400" dirty="0">
                <a:latin typeface="Cambria"/>
                <a:cs typeface="Cambria"/>
              </a:rPr>
              <a:t>sconti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sulle</a:t>
            </a:r>
            <a:r>
              <a:rPr sz="1400" spc="-5" dirty="0">
                <a:latin typeface="Cambria"/>
                <a:cs typeface="Cambria"/>
              </a:rPr>
              <a:t> vendite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da </a:t>
            </a:r>
            <a:r>
              <a:rPr sz="1400" spc="-5" dirty="0">
                <a:latin typeface="Cambria"/>
                <a:cs typeface="Cambria"/>
              </a:rPr>
              <a:t>parte </a:t>
            </a:r>
            <a:r>
              <a:rPr sz="1400" dirty="0">
                <a:latin typeface="Cambria"/>
                <a:cs typeface="Cambria"/>
              </a:rPr>
              <a:t>del </a:t>
            </a:r>
            <a:r>
              <a:rPr sz="1400" spc="-5" dirty="0">
                <a:latin typeface="Cambria"/>
                <a:cs typeface="Cambria"/>
              </a:rPr>
              <a:t>management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assenti</a:t>
            </a:r>
            <a:endParaRPr sz="1400">
              <a:latin typeface="Cambria"/>
              <a:cs typeface="Cambria"/>
            </a:endParaRPr>
          </a:p>
          <a:p>
            <a:pPr marL="760095" indent="-114935">
              <a:lnSpc>
                <a:spcPct val="100000"/>
              </a:lnSpc>
              <a:spcBef>
                <a:spcPts val="50"/>
              </a:spcBef>
              <a:buChar char="•"/>
              <a:tabLst>
                <a:tab pos="760730" algn="l"/>
              </a:tabLst>
            </a:pPr>
            <a:r>
              <a:rPr sz="1400" dirty="0">
                <a:latin typeface="Cambria"/>
                <a:cs typeface="Cambria"/>
              </a:rPr>
              <a:t>Note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spese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 </a:t>
            </a:r>
            <a:r>
              <a:rPr sz="1400" spc="-5" dirty="0">
                <a:latin typeface="Cambria"/>
                <a:cs typeface="Cambria"/>
              </a:rPr>
              <a:t>rimborso </a:t>
            </a:r>
            <a:r>
              <a:rPr sz="1400" dirty="0">
                <a:latin typeface="Cambria"/>
                <a:cs typeface="Cambria"/>
              </a:rPr>
              <a:t>con </a:t>
            </a:r>
            <a:r>
              <a:rPr sz="1400" spc="-10" dirty="0">
                <a:latin typeface="Cambria"/>
                <a:cs typeface="Cambria"/>
              </a:rPr>
              <a:t>approvazioni </a:t>
            </a:r>
            <a:r>
              <a:rPr sz="1400" dirty="0">
                <a:latin typeface="Cambria"/>
                <a:cs typeface="Cambria"/>
              </a:rPr>
              <a:t>del </a:t>
            </a:r>
            <a:r>
              <a:rPr sz="1400" spc="-5" dirty="0">
                <a:latin typeface="Cambria"/>
                <a:cs typeface="Cambria"/>
              </a:rPr>
              <a:t>management</a:t>
            </a:r>
            <a:r>
              <a:rPr sz="1400" dirty="0">
                <a:latin typeface="Cambria"/>
                <a:cs typeface="Cambria"/>
              </a:rPr>
              <a:t> in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ritardo</a:t>
            </a:r>
            <a:r>
              <a:rPr sz="1400" dirty="0">
                <a:latin typeface="Cambria"/>
                <a:cs typeface="Cambria"/>
              </a:rPr>
              <a:t> o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assenti</a:t>
            </a:r>
            <a:endParaRPr sz="1400">
              <a:latin typeface="Cambria"/>
              <a:cs typeface="Cambria"/>
            </a:endParaRPr>
          </a:p>
          <a:p>
            <a:pPr marL="648970">
              <a:lnSpc>
                <a:spcPct val="100000"/>
              </a:lnSpc>
              <a:spcBef>
                <a:spcPts val="1275"/>
              </a:spcBef>
            </a:pP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Sponsorizzazioni</a:t>
            </a:r>
            <a:endParaRPr sz="1400">
              <a:latin typeface="Cambria"/>
              <a:cs typeface="Cambria"/>
            </a:endParaRPr>
          </a:p>
          <a:p>
            <a:pPr marL="760095" marR="724535" indent="-114300">
              <a:lnSpc>
                <a:spcPts val="1480"/>
              </a:lnSpc>
              <a:spcBef>
                <a:spcPts val="750"/>
              </a:spcBef>
              <a:buChar char="•"/>
              <a:tabLst>
                <a:tab pos="760730" algn="l"/>
              </a:tabLst>
            </a:pPr>
            <a:r>
              <a:rPr sz="1400" spc="-5" dirty="0">
                <a:latin typeface="Cambria"/>
                <a:cs typeface="Cambria"/>
              </a:rPr>
              <a:t>Sponsorizzazione </a:t>
            </a:r>
            <a:r>
              <a:rPr sz="1400" dirty="0">
                <a:latin typeface="Cambria"/>
                <a:cs typeface="Cambria"/>
              </a:rPr>
              <a:t>di enti di </a:t>
            </a:r>
            <a:r>
              <a:rPr sz="1400" spc="-5" dirty="0">
                <a:latin typeface="Cambria"/>
                <a:cs typeface="Cambria"/>
              </a:rPr>
              <a:t>proprietà </a:t>
            </a:r>
            <a:r>
              <a:rPr sz="1400" dirty="0">
                <a:latin typeface="Cambria"/>
                <a:cs typeface="Cambria"/>
              </a:rPr>
              <a:t>dello </a:t>
            </a:r>
            <a:r>
              <a:rPr sz="1400" spc="-5" dirty="0">
                <a:latin typeface="Cambria"/>
                <a:cs typeface="Cambria"/>
              </a:rPr>
              <a:t>stato </a:t>
            </a:r>
            <a:r>
              <a:rPr sz="1400" dirty="0">
                <a:latin typeface="Cambria"/>
                <a:cs typeface="Cambria"/>
              </a:rPr>
              <a:t>(quali </a:t>
            </a:r>
            <a:r>
              <a:rPr sz="1400" spc="-5" dirty="0">
                <a:latin typeface="Cambria"/>
                <a:cs typeface="Cambria"/>
              </a:rPr>
              <a:t>ad esempio università) </a:t>
            </a:r>
            <a:r>
              <a:rPr sz="1400" dirty="0">
                <a:latin typeface="Cambria"/>
                <a:cs typeface="Cambria"/>
              </a:rPr>
              <a:t>che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coinvolgono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funzionari stranieri</a:t>
            </a:r>
            <a:endParaRPr sz="1400">
              <a:latin typeface="Cambria"/>
              <a:cs typeface="Cambria"/>
            </a:endParaRPr>
          </a:p>
          <a:p>
            <a:pPr marL="760095" marR="295910" indent="-114300">
              <a:lnSpc>
                <a:spcPts val="1480"/>
              </a:lnSpc>
              <a:spcBef>
                <a:spcPts val="245"/>
              </a:spcBef>
              <a:buChar char="•"/>
              <a:tabLst>
                <a:tab pos="760730" algn="l"/>
              </a:tabLst>
            </a:pPr>
            <a:r>
              <a:rPr sz="1400" spc="-5" dirty="0">
                <a:latin typeface="Cambria"/>
                <a:cs typeface="Cambria"/>
              </a:rPr>
              <a:t>Spese </a:t>
            </a:r>
            <a:r>
              <a:rPr sz="1400" spc="5" dirty="0">
                <a:latin typeface="Cambria"/>
                <a:cs typeface="Cambria"/>
              </a:rPr>
              <a:t>che </a:t>
            </a:r>
            <a:r>
              <a:rPr sz="1400" spc="-5" dirty="0">
                <a:latin typeface="Cambria"/>
                <a:cs typeface="Cambria"/>
              </a:rPr>
              <a:t>sembrano </a:t>
            </a:r>
            <a:r>
              <a:rPr sz="1400" dirty="0">
                <a:latin typeface="Cambria"/>
                <a:cs typeface="Cambria"/>
              </a:rPr>
              <a:t>di </a:t>
            </a:r>
            <a:r>
              <a:rPr sz="1400" spc="-10" dirty="0">
                <a:latin typeface="Cambria"/>
                <a:cs typeface="Cambria"/>
              </a:rPr>
              <a:t>carattere </a:t>
            </a:r>
            <a:r>
              <a:rPr sz="1400" spc="-5" dirty="0">
                <a:latin typeface="Cambria"/>
                <a:cs typeface="Cambria"/>
              </a:rPr>
              <a:t>lussuoso, </a:t>
            </a:r>
            <a:r>
              <a:rPr sz="1400" dirty="0">
                <a:latin typeface="Cambria"/>
                <a:cs typeface="Cambria"/>
              </a:rPr>
              <a:t>con </a:t>
            </a:r>
            <a:r>
              <a:rPr sz="1400" spc="-5" dirty="0">
                <a:latin typeface="Cambria"/>
                <a:cs typeface="Cambria"/>
              </a:rPr>
              <a:t>l'intento </a:t>
            </a:r>
            <a:r>
              <a:rPr sz="1400" dirty="0">
                <a:latin typeface="Cambria"/>
                <a:cs typeface="Cambria"/>
              </a:rPr>
              <a:t>di </a:t>
            </a:r>
            <a:r>
              <a:rPr sz="1400" spc="-5" dirty="0">
                <a:latin typeface="Cambria"/>
                <a:cs typeface="Cambria"/>
              </a:rPr>
              <a:t>ottenere </a:t>
            </a:r>
            <a:r>
              <a:rPr sz="1400" dirty="0">
                <a:latin typeface="Cambria"/>
                <a:cs typeface="Cambria"/>
              </a:rPr>
              <a:t>o </a:t>
            </a:r>
            <a:r>
              <a:rPr sz="1400" spc="-10" dirty="0">
                <a:latin typeface="Cambria"/>
                <a:cs typeface="Cambria"/>
              </a:rPr>
              <a:t>mantenere </a:t>
            </a:r>
            <a:r>
              <a:rPr sz="1400" spc="-5" dirty="0">
                <a:latin typeface="Cambria"/>
                <a:cs typeface="Cambria"/>
              </a:rPr>
              <a:t>attività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commerciali</a:t>
            </a:r>
            <a:endParaRPr sz="1400">
              <a:latin typeface="Cambria"/>
              <a:cs typeface="Cambria"/>
            </a:endParaRPr>
          </a:p>
          <a:p>
            <a:pPr marL="648970">
              <a:lnSpc>
                <a:spcPct val="100000"/>
              </a:lnSpc>
              <a:spcBef>
                <a:spcPts val="1315"/>
              </a:spcBef>
            </a:pPr>
            <a:r>
              <a:rPr sz="1400" b="1" spc="-5" dirty="0">
                <a:solidFill>
                  <a:srgbClr val="C00000"/>
                </a:solidFill>
                <a:latin typeface="Cambria"/>
                <a:cs typeface="Cambria"/>
              </a:rPr>
              <a:t>Importazione/Esportazione</a:t>
            </a:r>
            <a:endParaRPr sz="1400">
              <a:latin typeface="Cambria"/>
              <a:cs typeface="Cambria"/>
            </a:endParaRPr>
          </a:p>
          <a:p>
            <a:pPr marL="760095" marR="5080" indent="-114300">
              <a:lnSpc>
                <a:spcPts val="1480"/>
              </a:lnSpc>
              <a:spcBef>
                <a:spcPts val="755"/>
              </a:spcBef>
              <a:buChar char="•"/>
              <a:tabLst>
                <a:tab pos="760730" algn="l"/>
              </a:tabLst>
            </a:pPr>
            <a:r>
              <a:rPr sz="1400" spc="-10" dirty="0">
                <a:latin typeface="Cambria"/>
                <a:cs typeface="Cambria"/>
              </a:rPr>
              <a:t>Pagamenti 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funzionari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doganali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per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accelerare </a:t>
            </a:r>
            <a:r>
              <a:rPr sz="1400" spc="-5" dirty="0">
                <a:latin typeface="Cambria"/>
                <a:cs typeface="Cambria"/>
              </a:rPr>
              <a:t>operazioni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importazione/esportazione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beni</a:t>
            </a:r>
            <a:endParaRPr sz="1400">
              <a:latin typeface="Cambria"/>
              <a:cs typeface="Cambria"/>
            </a:endParaRPr>
          </a:p>
          <a:p>
            <a:pPr marL="760095" indent="-114935">
              <a:lnSpc>
                <a:spcPts val="1580"/>
              </a:lnSpc>
              <a:spcBef>
                <a:spcPts val="30"/>
              </a:spcBef>
              <a:buChar char="•"/>
              <a:tabLst>
                <a:tab pos="760730" algn="l"/>
              </a:tabLst>
            </a:pPr>
            <a:r>
              <a:rPr sz="1400" spc="-10" dirty="0">
                <a:latin typeface="Cambria"/>
                <a:cs typeface="Cambria"/>
              </a:rPr>
              <a:t>Pagamenti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funzionari</a:t>
            </a:r>
            <a:r>
              <a:rPr sz="1400" dirty="0">
                <a:latin typeface="Cambria"/>
                <a:cs typeface="Cambria"/>
              </a:rPr>
              <a:t> di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enti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governativi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per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garantire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licenze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permessi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</a:t>
            </a:r>
            <a:endParaRPr sz="1400">
              <a:latin typeface="Cambria"/>
              <a:cs typeface="Cambria"/>
            </a:endParaRPr>
          </a:p>
          <a:p>
            <a:pPr marL="760095">
              <a:lnSpc>
                <a:spcPts val="1580"/>
              </a:lnSpc>
            </a:pPr>
            <a:r>
              <a:rPr sz="1400" spc="-5" dirty="0">
                <a:latin typeface="Cambria"/>
                <a:cs typeface="Cambria"/>
              </a:rPr>
              <a:t>importazione/esportazione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veloci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mendaci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9844" y="6493684"/>
            <a:ext cx="13417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CONFIDENZIALE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34441" y="124459"/>
            <a:ext cx="65195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spc="-25" dirty="0">
                <a:solidFill>
                  <a:srgbClr val="C00000"/>
                </a:solidFill>
              </a:rPr>
              <a:t>L'importanza</a:t>
            </a:r>
            <a:r>
              <a:rPr b="0" spc="-5" dirty="0">
                <a:solidFill>
                  <a:srgbClr val="C00000"/>
                </a:solidFill>
              </a:rPr>
              <a:t> di</a:t>
            </a:r>
            <a:r>
              <a:rPr b="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una</a:t>
            </a:r>
            <a:r>
              <a:rPr b="0" spc="-10" dirty="0">
                <a:solidFill>
                  <a:srgbClr val="C00000"/>
                </a:solidFill>
              </a:rPr>
              <a:t> registrazione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accurata</a:t>
            </a:r>
            <a:r>
              <a:rPr b="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dei </a:t>
            </a:r>
            <a:r>
              <a:rPr b="0" spc="-515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documenti</a:t>
            </a:r>
            <a:r>
              <a:rPr b="0" spc="-10" dirty="0">
                <a:solidFill>
                  <a:srgbClr val="C00000"/>
                </a:solidFill>
              </a:rPr>
              <a:t> </a:t>
            </a:r>
            <a:r>
              <a:rPr b="0" dirty="0">
                <a:solidFill>
                  <a:srgbClr val="C00000"/>
                </a:solidFill>
              </a:rPr>
              <a:t>e </a:t>
            </a:r>
            <a:r>
              <a:rPr b="0" spc="-5" dirty="0">
                <a:solidFill>
                  <a:srgbClr val="C00000"/>
                </a:solidFill>
              </a:rPr>
              <a:t>dei</a:t>
            </a:r>
            <a:r>
              <a:rPr b="0" spc="10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controlli</a:t>
            </a:r>
            <a:r>
              <a:rPr b="0" spc="-40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interni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D31775-5777-460D-A604-295E33195464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741" y="1220470"/>
            <a:ext cx="21399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Lei</a:t>
            </a:r>
            <a:r>
              <a:rPr sz="20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è</a:t>
            </a:r>
            <a:r>
              <a:rPr sz="2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responsabile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741" y="1772538"/>
            <a:ext cx="7962900" cy="4445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8351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mbria"/>
                <a:cs typeface="Cambria"/>
              </a:rPr>
              <a:t>Oltre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alle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nostre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azioni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personali,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possiamo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essere ritenuti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responsabili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dell'operato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dei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nostri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agenti, consulenti,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rivenditori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altri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partner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commerciali.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Per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questo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motivo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è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importanza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critica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che Lei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comprenda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prassi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aziendali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adottate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contro</a:t>
            </a:r>
            <a:r>
              <a:rPr sz="1600" spc="-5" dirty="0">
                <a:latin typeface="Cambria"/>
                <a:cs typeface="Cambria"/>
              </a:rPr>
              <a:t> le tangenti,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che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sono</a:t>
            </a:r>
            <a:r>
              <a:rPr sz="1600" spc="-10" dirty="0">
                <a:latin typeface="Cambria"/>
                <a:cs typeface="Cambria"/>
              </a:rPr>
              <a:t> un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requisito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</a:t>
            </a:r>
            <a:r>
              <a:rPr sz="1600" spc="-10" dirty="0">
                <a:latin typeface="Cambria"/>
                <a:cs typeface="Cambria"/>
              </a:rPr>
              <a:t> MTS.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Due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diligence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1600" spc="-10" dirty="0">
                <a:latin typeface="Cambria"/>
                <a:cs typeface="Cambria"/>
              </a:rPr>
              <a:t>Devi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garantire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che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tutti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partner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aziendali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quali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MTS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opera:</a:t>
            </a: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Cambria"/>
                <a:cs typeface="Cambria"/>
              </a:rPr>
              <a:t>Non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abbiano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una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reputazione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una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storia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comportamenti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illeciti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corruzione.</a:t>
            </a:r>
            <a:endParaRPr sz="1600">
              <a:latin typeface="Cambria"/>
              <a:cs typeface="Cambria"/>
            </a:endParaRPr>
          </a:p>
          <a:p>
            <a:pPr marL="299085" marR="203200" indent="-287020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latin typeface="Cambria"/>
                <a:cs typeface="Cambria"/>
              </a:rPr>
              <a:t>Sappiano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che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devono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operare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conformemente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alla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Politica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conformità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il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Foreign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Corrupt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Practice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Act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OGC-018</a:t>
            </a:r>
            <a:r>
              <a:rPr sz="1600" spc="-5" dirty="0"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  <a:p>
            <a:pPr marL="299085" marR="124460" indent="-28702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latin typeface="Cambria"/>
                <a:cs typeface="Cambria"/>
              </a:rPr>
              <a:t>Assicurarsi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che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contratti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siano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chiari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riguardo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al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lavoro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da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compiere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alla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necessità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operare</a:t>
            </a:r>
            <a:r>
              <a:rPr sz="1600" spc="-5" dirty="0">
                <a:latin typeface="Cambria"/>
                <a:cs typeface="Cambria"/>
              </a:rPr>
              <a:t> in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maniera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lecita.</a:t>
            </a:r>
            <a:endParaRPr sz="1600">
              <a:latin typeface="Cambria"/>
              <a:cs typeface="Cambria"/>
            </a:endParaRPr>
          </a:p>
          <a:p>
            <a:pPr marL="299085" marR="5080" indent="-287020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Cambria"/>
                <a:cs typeface="Cambria"/>
              </a:rPr>
              <a:t>Si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rivolgano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all'</a:t>
            </a:r>
            <a:r>
              <a:rPr sz="1600" b="1" spc="-10" dirty="0">
                <a:latin typeface="Cambria"/>
                <a:cs typeface="Cambria"/>
              </a:rPr>
              <a:t>Ufficio</a:t>
            </a:r>
            <a:r>
              <a:rPr sz="1600" b="1" spc="4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rischi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e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conformità</a:t>
            </a:r>
            <a:r>
              <a:rPr sz="1600" b="1" spc="5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caso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dubbi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che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potrebbero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suggerire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episodio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tangenti.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42688" y="1050036"/>
            <a:ext cx="4182110" cy="809625"/>
            <a:chOff x="4742688" y="1050036"/>
            <a:chExt cx="4182110" cy="8096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2688" y="1086612"/>
              <a:ext cx="4181856" cy="6979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6028" y="1050036"/>
              <a:ext cx="4108704" cy="8092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90186" y="1111758"/>
              <a:ext cx="4087495" cy="603250"/>
            </a:xfrm>
            <a:custGeom>
              <a:avLst/>
              <a:gdLst/>
              <a:ahLst/>
              <a:cxnLst/>
              <a:rect l="l" t="t" r="r" b="b"/>
              <a:pathLst>
                <a:path w="4087495" h="603250">
                  <a:moveTo>
                    <a:pt x="3986657" y="0"/>
                  </a:moveTo>
                  <a:lnTo>
                    <a:pt x="100456" y="0"/>
                  </a:lnTo>
                  <a:lnTo>
                    <a:pt x="61346" y="7891"/>
                  </a:lnTo>
                  <a:lnTo>
                    <a:pt x="29416" y="29416"/>
                  </a:lnTo>
                  <a:lnTo>
                    <a:pt x="7891" y="61346"/>
                  </a:lnTo>
                  <a:lnTo>
                    <a:pt x="0" y="100456"/>
                  </a:lnTo>
                  <a:lnTo>
                    <a:pt x="0" y="502284"/>
                  </a:lnTo>
                  <a:lnTo>
                    <a:pt x="7891" y="541395"/>
                  </a:lnTo>
                  <a:lnTo>
                    <a:pt x="29416" y="573325"/>
                  </a:lnTo>
                  <a:lnTo>
                    <a:pt x="61346" y="594850"/>
                  </a:lnTo>
                  <a:lnTo>
                    <a:pt x="100456" y="602741"/>
                  </a:lnTo>
                  <a:lnTo>
                    <a:pt x="3986657" y="602741"/>
                  </a:lnTo>
                  <a:lnTo>
                    <a:pt x="4025767" y="594850"/>
                  </a:lnTo>
                  <a:lnTo>
                    <a:pt x="4057697" y="573325"/>
                  </a:lnTo>
                  <a:lnTo>
                    <a:pt x="4079222" y="541395"/>
                  </a:lnTo>
                  <a:lnTo>
                    <a:pt x="4087114" y="502284"/>
                  </a:lnTo>
                  <a:lnTo>
                    <a:pt x="4087114" y="100456"/>
                  </a:lnTo>
                  <a:lnTo>
                    <a:pt x="4079222" y="61346"/>
                  </a:lnTo>
                  <a:lnTo>
                    <a:pt x="4057697" y="29416"/>
                  </a:lnTo>
                  <a:lnTo>
                    <a:pt x="4025767" y="7891"/>
                  </a:lnTo>
                  <a:lnTo>
                    <a:pt x="39866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90186" y="1111758"/>
              <a:ext cx="4087495" cy="603250"/>
            </a:xfrm>
            <a:custGeom>
              <a:avLst/>
              <a:gdLst/>
              <a:ahLst/>
              <a:cxnLst/>
              <a:rect l="l" t="t" r="r" b="b"/>
              <a:pathLst>
                <a:path w="4087495" h="603250">
                  <a:moveTo>
                    <a:pt x="0" y="100456"/>
                  </a:moveTo>
                  <a:lnTo>
                    <a:pt x="7891" y="61346"/>
                  </a:lnTo>
                  <a:lnTo>
                    <a:pt x="29416" y="29416"/>
                  </a:lnTo>
                  <a:lnTo>
                    <a:pt x="61346" y="7891"/>
                  </a:lnTo>
                  <a:lnTo>
                    <a:pt x="100456" y="0"/>
                  </a:lnTo>
                  <a:lnTo>
                    <a:pt x="3986657" y="0"/>
                  </a:lnTo>
                  <a:lnTo>
                    <a:pt x="4025767" y="7891"/>
                  </a:lnTo>
                  <a:lnTo>
                    <a:pt x="4057697" y="29416"/>
                  </a:lnTo>
                  <a:lnTo>
                    <a:pt x="4079222" y="61346"/>
                  </a:lnTo>
                  <a:lnTo>
                    <a:pt x="4087114" y="100456"/>
                  </a:lnTo>
                  <a:lnTo>
                    <a:pt x="4087114" y="502284"/>
                  </a:lnTo>
                  <a:lnTo>
                    <a:pt x="4079222" y="541395"/>
                  </a:lnTo>
                  <a:lnTo>
                    <a:pt x="4057697" y="573325"/>
                  </a:lnTo>
                  <a:lnTo>
                    <a:pt x="4025767" y="594850"/>
                  </a:lnTo>
                  <a:lnTo>
                    <a:pt x="3986657" y="602741"/>
                  </a:lnTo>
                  <a:lnTo>
                    <a:pt x="100456" y="602741"/>
                  </a:lnTo>
                  <a:lnTo>
                    <a:pt x="61346" y="594850"/>
                  </a:lnTo>
                  <a:lnTo>
                    <a:pt x="29416" y="573325"/>
                  </a:lnTo>
                  <a:lnTo>
                    <a:pt x="7891" y="541395"/>
                  </a:lnTo>
                  <a:lnTo>
                    <a:pt x="0" y="502284"/>
                  </a:lnTo>
                  <a:lnTo>
                    <a:pt x="0" y="100456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902453" y="1092835"/>
            <a:ext cx="3860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Secondo</a:t>
            </a:r>
            <a:r>
              <a:rPr sz="10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DOJ</a:t>
            </a:r>
            <a:r>
              <a:rPr sz="1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0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SEC,</a:t>
            </a:r>
            <a:r>
              <a:rPr sz="1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una</a:t>
            </a:r>
            <a:r>
              <a:rPr sz="1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grande</a:t>
            </a:r>
            <a:r>
              <a:rPr sz="10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percentuale</a:t>
            </a:r>
            <a:r>
              <a:rPr sz="10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10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tutti</a:t>
            </a:r>
            <a:r>
              <a:rPr sz="10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i </a:t>
            </a:r>
            <a:r>
              <a:rPr sz="1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provvedimenti</a:t>
            </a:r>
            <a:r>
              <a:rPr sz="1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1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esecuzione</a:t>
            </a:r>
            <a:r>
              <a:rPr sz="10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della</a:t>
            </a:r>
            <a:r>
              <a:rPr sz="10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norma</a:t>
            </a:r>
            <a:r>
              <a:rPr sz="10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FCPA</a:t>
            </a:r>
            <a:r>
              <a:rPr sz="1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prevedono</a:t>
            </a:r>
            <a:r>
              <a:rPr sz="10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una </a:t>
            </a:r>
            <a:r>
              <a:rPr sz="10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condotta</a:t>
            </a:r>
            <a:r>
              <a:rPr sz="1000" b="1" spc="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illecita</a:t>
            </a:r>
            <a:r>
              <a:rPr sz="10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da</a:t>
            </a:r>
            <a:r>
              <a:rPr sz="10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parte</a:t>
            </a:r>
            <a:r>
              <a:rPr sz="10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1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terze</a:t>
            </a:r>
            <a:r>
              <a:rPr sz="10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parti</a:t>
            </a:r>
            <a:r>
              <a:rPr sz="10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mentre</a:t>
            </a:r>
            <a:r>
              <a:rPr sz="10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agiscono</a:t>
            </a:r>
            <a:r>
              <a:rPr sz="1000" b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per</a:t>
            </a:r>
            <a:r>
              <a:rPr sz="10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conto </a:t>
            </a:r>
            <a:r>
              <a:rPr sz="1000" b="1" spc="-20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della </a:t>
            </a:r>
            <a:r>
              <a:rPr sz="1000" b="1" spc="-10" dirty="0">
                <a:solidFill>
                  <a:srgbClr val="FFFFFF"/>
                </a:solidFill>
                <a:latin typeface="Cambria"/>
                <a:cs typeface="Cambria"/>
              </a:rPr>
              <a:t>propria</a:t>
            </a:r>
            <a:r>
              <a:rPr sz="1000" b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mbria"/>
                <a:cs typeface="Cambria"/>
              </a:rPr>
              <a:t>azienda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9844" y="6493684"/>
            <a:ext cx="13417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CONFIDENZIALE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8055518C-C99C-4B53-8361-21AA0BA4BC28}"/>
              </a:ext>
            </a:extLst>
          </p:cNvPr>
          <p:cNvSpPr txBox="1">
            <a:spLocks/>
          </p:cNvSpPr>
          <p:nvPr/>
        </p:nvSpPr>
        <p:spPr>
          <a:xfrm>
            <a:off x="304610" y="262480"/>
            <a:ext cx="75412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0" kern="0" spc="-5" dirty="0">
                <a:solidFill>
                  <a:srgbClr val="C00000"/>
                </a:solidFill>
              </a:rPr>
              <a:t>L'importanza</a:t>
            </a:r>
            <a:r>
              <a:rPr lang="it-IT" b="0" kern="0" spc="10" dirty="0">
                <a:solidFill>
                  <a:srgbClr val="C00000"/>
                </a:solidFill>
              </a:rPr>
              <a:t> </a:t>
            </a:r>
            <a:r>
              <a:rPr lang="it-IT" b="0" kern="0" spc="-5" dirty="0">
                <a:solidFill>
                  <a:srgbClr val="C00000"/>
                </a:solidFill>
              </a:rPr>
              <a:t>di</a:t>
            </a:r>
            <a:r>
              <a:rPr lang="it-IT" b="0" kern="0" dirty="0">
                <a:solidFill>
                  <a:srgbClr val="C00000"/>
                </a:solidFill>
              </a:rPr>
              <a:t> </a:t>
            </a:r>
            <a:r>
              <a:rPr lang="it-IT" b="0" kern="0" spc="-5" dirty="0">
                <a:solidFill>
                  <a:srgbClr val="C00000"/>
                </a:solidFill>
              </a:rPr>
              <a:t>comprendere</a:t>
            </a:r>
            <a:r>
              <a:rPr lang="it-IT" b="0" kern="0" spc="25" dirty="0">
                <a:solidFill>
                  <a:srgbClr val="C00000"/>
                </a:solidFill>
              </a:rPr>
              <a:t> </a:t>
            </a:r>
            <a:r>
              <a:rPr lang="it-IT" b="0" kern="0" dirty="0">
                <a:solidFill>
                  <a:srgbClr val="C00000"/>
                </a:solidFill>
              </a:rPr>
              <a:t>i</a:t>
            </a:r>
            <a:r>
              <a:rPr lang="it-IT" b="0" kern="0" spc="-10" dirty="0">
                <a:solidFill>
                  <a:srgbClr val="C00000"/>
                </a:solidFill>
              </a:rPr>
              <a:t> requisiti</a:t>
            </a:r>
            <a:r>
              <a:rPr lang="it-IT" b="0" kern="0" spc="5" dirty="0">
                <a:solidFill>
                  <a:srgbClr val="C00000"/>
                </a:solidFill>
              </a:rPr>
              <a:t> </a:t>
            </a:r>
            <a:r>
              <a:rPr lang="it-IT" b="0" kern="0" spc="-5" dirty="0">
                <a:solidFill>
                  <a:srgbClr val="C00000"/>
                </a:solidFill>
              </a:rPr>
              <a:t>di</a:t>
            </a:r>
            <a:r>
              <a:rPr lang="it-IT" b="0" kern="0" dirty="0">
                <a:solidFill>
                  <a:srgbClr val="C00000"/>
                </a:solidFill>
              </a:rPr>
              <a:t> </a:t>
            </a:r>
            <a:r>
              <a:rPr lang="it-IT" b="0" kern="0" spc="-5" dirty="0">
                <a:solidFill>
                  <a:srgbClr val="C00000"/>
                </a:solidFill>
              </a:rPr>
              <a:t>terze</a:t>
            </a:r>
            <a:r>
              <a:rPr lang="it-IT" b="0" kern="0" spc="5" dirty="0">
                <a:solidFill>
                  <a:srgbClr val="C00000"/>
                </a:solidFill>
              </a:rPr>
              <a:t> </a:t>
            </a:r>
            <a:r>
              <a:rPr lang="it-IT" b="0" kern="0" spc="-5" dirty="0">
                <a:solidFill>
                  <a:srgbClr val="C00000"/>
                </a:solidFill>
              </a:rPr>
              <a:t>parti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D08286-3BD6-42D7-A891-BC0CFAE85085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74750"/>
            <a:ext cx="9144000" cy="16824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704828" y="6707123"/>
            <a:ext cx="1713230" cy="73660"/>
            <a:chOff x="3704828" y="6707123"/>
            <a:chExt cx="1713230" cy="736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4828" y="6707123"/>
              <a:ext cx="1713007" cy="731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9482" y="6723164"/>
              <a:ext cx="1663700" cy="0"/>
            </a:xfrm>
            <a:custGeom>
              <a:avLst/>
              <a:gdLst/>
              <a:ahLst/>
              <a:cxnLst/>
              <a:rect l="l" t="t" r="r" b="b"/>
              <a:pathLst>
                <a:path w="1663700">
                  <a:moveTo>
                    <a:pt x="0" y="0"/>
                  </a:moveTo>
                  <a:lnTo>
                    <a:pt x="1663318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85798" y="5672328"/>
            <a:ext cx="7973570" cy="812292"/>
            <a:chOff x="685798" y="5672328"/>
            <a:chExt cx="7973570" cy="812292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6555" y="6393180"/>
              <a:ext cx="1749552" cy="91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729482" y="6418364"/>
              <a:ext cx="1663700" cy="0"/>
            </a:xfrm>
            <a:custGeom>
              <a:avLst/>
              <a:gdLst/>
              <a:ahLst/>
              <a:cxnLst/>
              <a:rect l="l" t="t" r="r" b="b"/>
              <a:pathLst>
                <a:path w="1663700">
                  <a:moveTo>
                    <a:pt x="0" y="0"/>
                  </a:moveTo>
                  <a:lnTo>
                    <a:pt x="1663318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798" y="5681492"/>
              <a:ext cx="7962903" cy="6735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9328" y="5672328"/>
              <a:ext cx="7940040" cy="7559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23900" y="5696458"/>
              <a:ext cx="7886700" cy="596900"/>
            </a:xfrm>
            <a:custGeom>
              <a:avLst/>
              <a:gdLst/>
              <a:ahLst/>
              <a:cxnLst/>
              <a:rect l="l" t="t" r="r" b="b"/>
              <a:pathLst>
                <a:path w="7886700" h="596900">
                  <a:moveTo>
                    <a:pt x="7787258" y="0"/>
                  </a:moveTo>
                  <a:lnTo>
                    <a:pt x="99479" y="0"/>
                  </a:lnTo>
                  <a:lnTo>
                    <a:pt x="60757" y="7819"/>
                  </a:lnTo>
                  <a:lnTo>
                    <a:pt x="29136" y="29143"/>
                  </a:lnTo>
                  <a:lnTo>
                    <a:pt x="7817" y="60768"/>
                  </a:lnTo>
                  <a:lnTo>
                    <a:pt x="0" y="99491"/>
                  </a:lnTo>
                  <a:lnTo>
                    <a:pt x="0" y="497420"/>
                  </a:lnTo>
                  <a:lnTo>
                    <a:pt x="7817" y="536142"/>
                  </a:lnTo>
                  <a:lnTo>
                    <a:pt x="29136" y="567763"/>
                  </a:lnTo>
                  <a:lnTo>
                    <a:pt x="60757" y="589082"/>
                  </a:lnTo>
                  <a:lnTo>
                    <a:pt x="99479" y="596899"/>
                  </a:lnTo>
                  <a:lnTo>
                    <a:pt x="7787258" y="596899"/>
                  </a:lnTo>
                  <a:lnTo>
                    <a:pt x="7825942" y="589082"/>
                  </a:lnTo>
                  <a:lnTo>
                    <a:pt x="7857553" y="567763"/>
                  </a:lnTo>
                  <a:lnTo>
                    <a:pt x="7878877" y="536142"/>
                  </a:lnTo>
                  <a:lnTo>
                    <a:pt x="7886700" y="497420"/>
                  </a:lnTo>
                  <a:lnTo>
                    <a:pt x="7886700" y="99491"/>
                  </a:lnTo>
                  <a:lnTo>
                    <a:pt x="7878877" y="60768"/>
                  </a:lnTo>
                  <a:lnTo>
                    <a:pt x="7857553" y="29143"/>
                  </a:lnTo>
                  <a:lnTo>
                    <a:pt x="7825942" y="7819"/>
                  </a:lnTo>
                  <a:lnTo>
                    <a:pt x="77872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900" y="5696458"/>
              <a:ext cx="7886700" cy="596900"/>
            </a:xfrm>
            <a:custGeom>
              <a:avLst/>
              <a:gdLst/>
              <a:ahLst/>
              <a:cxnLst/>
              <a:rect l="l" t="t" r="r" b="b"/>
              <a:pathLst>
                <a:path w="7886700" h="596900">
                  <a:moveTo>
                    <a:pt x="0" y="99491"/>
                  </a:moveTo>
                  <a:lnTo>
                    <a:pt x="7817" y="60768"/>
                  </a:lnTo>
                  <a:lnTo>
                    <a:pt x="29136" y="29143"/>
                  </a:lnTo>
                  <a:lnTo>
                    <a:pt x="60757" y="7819"/>
                  </a:lnTo>
                  <a:lnTo>
                    <a:pt x="99479" y="0"/>
                  </a:lnTo>
                  <a:lnTo>
                    <a:pt x="7787258" y="0"/>
                  </a:lnTo>
                  <a:lnTo>
                    <a:pt x="7825942" y="7819"/>
                  </a:lnTo>
                  <a:lnTo>
                    <a:pt x="7857553" y="29143"/>
                  </a:lnTo>
                  <a:lnTo>
                    <a:pt x="7878877" y="60768"/>
                  </a:lnTo>
                  <a:lnTo>
                    <a:pt x="7886700" y="99491"/>
                  </a:lnTo>
                  <a:lnTo>
                    <a:pt x="7886700" y="497420"/>
                  </a:lnTo>
                  <a:lnTo>
                    <a:pt x="7878877" y="536142"/>
                  </a:lnTo>
                  <a:lnTo>
                    <a:pt x="7857553" y="567763"/>
                  </a:lnTo>
                  <a:lnTo>
                    <a:pt x="7825942" y="589082"/>
                  </a:lnTo>
                  <a:lnTo>
                    <a:pt x="7787258" y="596899"/>
                  </a:lnTo>
                  <a:lnTo>
                    <a:pt x="99479" y="596899"/>
                  </a:lnTo>
                  <a:lnTo>
                    <a:pt x="60757" y="589082"/>
                  </a:lnTo>
                  <a:lnTo>
                    <a:pt x="29136" y="567763"/>
                  </a:lnTo>
                  <a:lnTo>
                    <a:pt x="7817" y="536142"/>
                  </a:lnTo>
                  <a:lnTo>
                    <a:pt x="0" y="497420"/>
                  </a:lnTo>
                  <a:lnTo>
                    <a:pt x="0" y="9949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48741" y="1332687"/>
            <a:ext cx="7909559" cy="4915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Red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flag</a:t>
            </a:r>
            <a:endParaRPr sz="2000">
              <a:latin typeface="Cambria"/>
              <a:cs typeface="Cambria"/>
            </a:endParaRPr>
          </a:p>
          <a:p>
            <a:pPr marL="12700" marR="343535" algn="just">
              <a:lnSpc>
                <a:spcPct val="100000"/>
              </a:lnSpc>
              <a:spcBef>
                <a:spcPts val="1940"/>
              </a:spcBef>
            </a:pPr>
            <a:r>
              <a:rPr sz="1600" spc="-5" dirty="0">
                <a:latin typeface="Cambria"/>
                <a:cs typeface="Cambria"/>
              </a:rPr>
              <a:t>Noi, in qualità di dipendenti </a:t>
            </a:r>
            <a:r>
              <a:rPr sz="1600" spc="-10" dirty="0">
                <a:latin typeface="Cambria"/>
                <a:cs typeface="Cambria"/>
              </a:rPr>
              <a:t>MTS </a:t>
            </a:r>
            <a:r>
              <a:rPr sz="1600" spc="-5" dirty="0">
                <a:latin typeface="Cambria"/>
                <a:cs typeface="Cambria"/>
              </a:rPr>
              <a:t>abbiamo la responsabilità di </a:t>
            </a:r>
            <a:r>
              <a:rPr sz="1600" spc="-10" dirty="0">
                <a:latin typeface="Cambria"/>
                <a:cs typeface="Cambria"/>
              </a:rPr>
              <a:t>conoscere </a:t>
            </a:r>
            <a:r>
              <a:rPr sz="1600" spc="-5" dirty="0">
                <a:latin typeface="Cambria"/>
                <a:cs typeface="Cambria"/>
              </a:rPr>
              <a:t>e rispettare </a:t>
            </a:r>
            <a:r>
              <a:rPr sz="1600" spc="-10" dirty="0">
                <a:latin typeface="Cambria"/>
                <a:cs typeface="Cambria"/>
              </a:rPr>
              <a:t>la </a:t>
            </a:r>
            <a:r>
              <a:rPr sz="1600" spc="-5" dirty="0">
                <a:latin typeface="Cambria"/>
                <a:cs typeface="Cambria"/>
              </a:rPr>
              <a:t> legge, le politiche </a:t>
            </a:r>
            <a:r>
              <a:rPr sz="1600" spc="-10" dirty="0">
                <a:latin typeface="Cambria"/>
                <a:cs typeface="Cambria"/>
              </a:rPr>
              <a:t>MTS </a:t>
            </a:r>
            <a:r>
              <a:rPr sz="1600" spc="-5" dirty="0">
                <a:latin typeface="Cambria"/>
                <a:cs typeface="Cambria"/>
              </a:rPr>
              <a:t>e le </a:t>
            </a:r>
            <a:r>
              <a:rPr sz="1600" spc="-10" dirty="0">
                <a:latin typeface="Cambria"/>
                <a:cs typeface="Cambria"/>
              </a:rPr>
              <a:t>procedure </a:t>
            </a:r>
            <a:r>
              <a:rPr sz="1600" spc="-5" dirty="0">
                <a:latin typeface="Cambria"/>
                <a:cs typeface="Cambria"/>
              </a:rPr>
              <a:t>MTS.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Se stai </a:t>
            </a:r>
            <a:r>
              <a:rPr sz="1600" spc="-10" dirty="0">
                <a:latin typeface="Cambria"/>
                <a:cs typeface="Cambria"/>
              </a:rPr>
              <a:t>cercando </a:t>
            </a:r>
            <a:r>
              <a:rPr sz="1600" spc="-5" dirty="0">
                <a:latin typeface="Cambria"/>
                <a:cs typeface="Cambria"/>
              </a:rPr>
              <a:t>di </a:t>
            </a:r>
            <a:r>
              <a:rPr sz="1600" spc="-20" dirty="0">
                <a:latin typeface="Cambria"/>
                <a:cs typeface="Cambria"/>
              </a:rPr>
              <a:t>lavorare </a:t>
            </a:r>
            <a:r>
              <a:rPr sz="1600" spc="-5" dirty="0">
                <a:latin typeface="Cambria"/>
                <a:cs typeface="Cambria"/>
              </a:rPr>
              <a:t>con </a:t>
            </a:r>
            <a:r>
              <a:rPr sz="1600" spc="-20" dirty="0">
                <a:latin typeface="Cambria"/>
                <a:cs typeface="Cambria"/>
              </a:rPr>
              <a:t>nuove </a:t>
            </a:r>
            <a:r>
              <a:rPr sz="1600" spc="-10" dirty="0">
                <a:latin typeface="Cambria"/>
                <a:cs typeface="Cambria"/>
              </a:rPr>
              <a:t>terze 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parti,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presta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attenzione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alle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seguenti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dichiarazioni: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10" dirty="0">
                <a:latin typeface="Cambria"/>
                <a:cs typeface="Cambria"/>
              </a:rPr>
              <a:t>“Questo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è il</a:t>
            </a:r>
            <a:r>
              <a:rPr sz="1600" b="1" spc="-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modo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in </a:t>
            </a:r>
            <a:r>
              <a:rPr sz="1600" b="1" spc="-10" dirty="0">
                <a:latin typeface="Cambria"/>
                <a:cs typeface="Cambria"/>
              </a:rPr>
              <a:t>cui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operiamo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in </a:t>
            </a:r>
            <a:r>
              <a:rPr sz="1600" b="1" spc="-10" dirty="0">
                <a:latin typeface="Cambria"/>
                <a:cs typeface="Cambria"/>
              </a:rPr>
              <a:t>questo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30" dirty="0">
                <a:latin typeface="Cambria"/>
                <a:cs typeface="Cambria"/>
              </a:rPr>
              <a:t>paese”.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10" dirty="0">
                <a:latin typeface="Cambria"/>
                <a:cs typeface="Cambria"/>
              </a:rPr>
              <a:t>“Questo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pagamento</a:t>
            </a:r>
            <a:r>
              <a:rPr sz="1600" b="1" spc="4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non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ha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bisogno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di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essere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25" dirty="0">
                <a:latin typeface="Cambria"/>
                <a:cs typeface="Cambria"/>
              </a:rPr>
              <a:t>approvato".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latin typeface="Cambria"/>
                <a:cs typeface="Cambria"/>
              </a:rPr>
              <a:t>“Sono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in </a:t>
            </a:r>
            <a:r>
              <a:rPr sz="1600" b="1" spc="-10" dirty="0">
                <a:latin typeface="Cambria"/>
                <a:cs typeface="Cambria"/>
              </a:rPr>
              <a:t>contatto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con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qualcuno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nel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governo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che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può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aiutarci".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latin typeface="Cambria"/>
                <a:cs typeface="Cambria"/>
              </a:rPr>
              <a:t>“La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nostra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politica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prevede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una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banca</a:t>
            </a:r>
            <a:r>
              <a:rPr sz="1600" b="1" spc="3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al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di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fuori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del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nostro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Paese".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latin typeface="Cambria"/>
                <a:cs typeface="Cambria"/>
              </a:rPr>
              <a:t>“La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mia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azienda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ha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un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accordo</a:t>
            </a:r>
            <a:r>
              <a:rPr sz="1600" b="1" spc="3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speciale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con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un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funzionario".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b="1" spc="-5" dirty="0">
                <a:latin typeface="Cambria"/>
                <a:cs typeface="Cambria"/>
              </a:rPr>
              <a:t>“Un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contributo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politico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potrebbe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5" dirty="0">
                <a:latin typeface="Cambria"/>
                <a:cs typeface="Cambria"/>
              </a:rPr>
              <a:t>accelerare</a:t>
            </a:r>
            <a:r>
              <a:rPr sz="1600" b="1" spc="3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le</a:t>
            </a:r>
            <a:r>
              <a:rPr sz="1600" b="1" spc="-15" dirty="0">
                <a:latin typeface="Cambria"/>
                <a:cs typeface="Cambria"/>
              </a:rPr>
              <a:t> </a:t>
            </a:r>
            <a:r>
              <a:rPr sz="1600" b="1" spc="-20" dirty="0">
                <a:latin typeface="Cambria"/>
                <a:cs typeface="Cambria"/>
              </a:rPr>
              <a:t>cose".</a:t>
            </a:r>
            <a:endParaRPr sz="1600">
              <a:latin typeface="Cambria"/>
              <a:cs typeface="Cambria"/>
            </a:endParaRPr>
          </a:p>
          <a:p>
            <a:pPr marL="685800" marR="5080" indent="-350520">
              <a:lnSpc>
                <a:spcPct val="100000"/>
              </a:lnSpc>
              <a:spcBef>
                <a:spcPts val="1510"/>
              </a:spcBef>
            </a:pP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Se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suona</a:t>
            </a:r>
            <a:r>
              <a:rPr sz="1600" b="1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sospetto,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disonesto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mbria"/>
                <a:cs typeface="Cambria"/>
              </a:rPr>
              <a:t>contrario</a:t>
            </a:r>
            <a:r>
              <a:rPr sz="16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alla</a:t>
            </a:r>
            <a:r>
              <a:rPr sz="16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legge,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probabilmente</a:t>
            </a:r>
            <a:r>
              <a:rPr sz="16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lo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è!  Se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ti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mbria"/>
                <a:cs typeface="Cambria"/>
              </a:rPr>
              <a:t>trovi </a:t>
            </a:r>
            <a:r>
              <a:rPr sz="1600" b="1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mbria"/>
                <a:cs typeface="Cambria"/>
              </a:rPr>
              <a:t>fronte</a:t>
            </a:r>
            <a:r>
              <a:rPr sz="1600" b="1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questo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tipo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situazioni,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Cambria"/>
                <a:cs typeface="Cambria"/>
              </a:rPr>
              <a:t>rivolgiti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all'Ufficio</a:t>
            </a:r>
            <a:r>
              <a:rPr sz="16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rischi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e conformità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9844" y="6493684"/>
            <a:ext cx="13417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CONFIDENZIALE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BEFD5CF8-7BBF-4181-9781-3BBC15D13113}"/>
              </a:ext>
            </a:extLst>
          </p:cNvPr>
          <p:cNvSpPr txBox="1">
            <a:spLocks/>
          </p:cNvSpPr>
          <p:nvPr/>
        </p:nvSpPr>
        <p:spPr>
          <a:xfrm>
            <a:off x="304610" y="262480"/>
            <a:ext cx="75412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mbria"/>
                <a:ea typeface="+mj-ea"/>
                <a:cs typeface="Cambri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b="0" kern="0" spc="-5" dirty="0">
                <a:solidFill>
                  <a:srgbClr val="C00000"/>
                </a:solidFill>
              </a:rPr>
              <a:t>L'importanza</a:t>
            </a:r>
            <a:r>
              <a:rPr lang="it-IT" b="0" kern="0" spc="10" dirty="0">
                <a:solidFill>
                  <a:srgbClr val="C00000"/>
                </a:solidFill>
              </a:rPr>
              <a:t> </a:t>
            </a:r>
            <a:r>
              <a:rPr lang="it-IT" b="0" kern="0" spc="-5" dirty="0">
                <a:solidFill>
                  <a:srgbClr val="C00000"/>
                </a:solidFill>
              </a:rPr>
              <a:t>di</a:t>
            </a:r>
            <a:r>
              <a:rPr lang="it-IT" b="0" kern="0" dirty="0">
                <a:solidFill>
                  <a:srgbClr val="C00000"/>
                </a:solidFill>
              </a:rPr>
              <a:t> </a:t>
            </a:r>
            <a:r>
              <a:rPr lang="it-IT" b="0" kern="0" spc="-5" dirty="0">
                <a:solidFill>
                  <a:srgbClr val="C00000"/>
                </a:solidFill>
              </a:rPr>
              <a:t>comprendere</a:t>
            </a:r>
            <a:r>
              <a:rPr lang="it-IT" b="0" kern="0" spc="25" dirty="0">
                <a:solidFill>
                  <a:srgbClr val="C00000"/>
                </a:solidFill>
              </a:rPr>
              <a:t> </a:t>
            </a:r>
            <a:r>
              <a:rPr lang="it-IT" b="0" kern="0" dirty="0">
                <a:solidFill>
                  <a:srgbClr val="C00000"/>
                </a:solidFill>
              </a:rPr>
              <a:t>i</a:t>
            </a:r>
            <a:r>
              <a:rPr lang="it-IT" b="0" kern="0" spc="-10" dirty="0">
                <a:solidFill>
                  <a:srgbClr val="C00000"/>
                </a:solidFill>
              </a:rPr>
              <a:t> requisiti</a:t>
            </a:r>
            <a:r>
              <a:rPr lang="it-IT" b="0" kern="0" spc="5" dirty="0">
                <a:solidFill>
                  <a:srgbClr val="C00000"/>
                </a:solidFill>
              </a:rPr>
              <a:t> </a:t>
            </a:r>
            <a:r>
              <a:rPr lang="it-IT" b="0" kern="0" spc="-5" dirty="0">
                <a:solidFill>
                  <a:srgbClr val="C00000"/>
                </a:solidFill>
              </a:rPr>
              <a:t>di</a:t>
            </a:r>
            <a:r>
              <a:rPr lang="it-IT" b="0" kern="0" dirty="0">
                <a:solidFill>
                  <a:srgbClr val="C00000"/>
                </a:solidFill>
              </a:rPr>
              <a:t> </a:t>
            </a:r>
            <a:r>
              <a:rPr lang="it-IT" b="0" kern="0" spc="-5" dirty="0">
                <a:solidFill>
                  <a:srgbClr val="C00000"/>
                </a:solidFill>
              </a:rPr>
              <a:t>terze</a:t>
            </a:r>
            <a:r>
              <a:rPr lang="it-IT" b="0" kern="0" spc="5" dirty="0">
                <a:solidFill>
                  <a:srgbClr val="C00000"/>
                </a:solidFill>
              </a:rPr>
              <a:t> </a:t>
            </a:r>
            <a:r>
              <a:rPr lang="it-IT" b="0" kern="0" spc="-5" dirty="0">
                <a:solidFill>
                  <a:srgbClr val="C00000"/>
                </a:solidFill>
              </a:rPr>
              <a:t>parti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4C4694-E23C-42B6-A412-C96E5624D22A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190" y="4458779"/>
            <a:ext cx="8032115" cy="434340"/>
            <a:chOff x="458190" y="4458779"/>
            <a:chExt cx="8032115" cy="434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953" y="4463541"/>
              <a:ext cx="8022043" cy="4244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2953" y="4463541"/>
              <a:ext cx="8022590" cy="424815"/>
            </a:xfrm>
            <a:custGeom>
              <a:avLst/>
              <a:gdLst/>
              <a:ahLst/>
              <a:cxnLst/>
              <a:rect l="l" t="t" r="r" b="b"/>
              <a:pathLst>
                <a:path w="8022590" h="424814">
                  <a:moveTo>
                    <a:pt x="0" y="70738"/>
                  </a:moveTo>
                  <a:lnTo>
                    <a:pt x="5559" y="43237"/>
                  </a:lnTo>
                  <a:lnTo>
                    <a:pt x="20720" y="20748"/>
                  </a:lnTo>
                  <a:lnTo>
                    <a:pt x="43205" y="5570"/>
                  </a:lnTo>
                  <a:lnTo>
                    <a:pt x="70739" y="0"/>
                  </a:lnTo>
                  <a:lnTo>
                    <a:pt x="7951304" y="0"/>
                  </a:lnTo>
                  <a:lnTo>
                    <a:pt x="7978806" y="5570"/>
                  </a:lnTo>
                  <a:lnTo>
                    <a:pt x="8001295" y="20748"/>
                  </a:lnTo>
                  <a:lnTo>
                    <a:pt x="8016473" y="43237"/>
                  </a:lnTo>
                  <a:lnTo>
                    <a:pt x="8022043" y="70738"/>
                  </a:lnTo>
                  <a:lnTo>
                    <a:pt x="8022043" y="353694"/>
                  </a:lnTo>
                  <a:lnTo>
                    <a:pt x="8016473" y="381250"/>
                  </a:lnTo>
                  <a:lnTo>
                    <a:pt x="8001295" y="403732"/>
                  </a:lnTo>
                  <a:lnTo>
                    <a:pt x="7978806" y="418881"/>
                  </a:lnTo>
                  <a:lnTo>
                    <a:pt x="7951304" y="424433"/>
                  </a:lnTo>
                  <a:lnTo>
                    <a:pt x="70739" y="424433"/>
                  </a:lnTo>
                  <a:lnTo>
                    <a:pt x="43205" y="418881"/>
                  </a:lnTo>
                  <a:lnTo>
                    <a:pt x="20720" y="403732"/>
                  </a:lnTo>
                  <a:lnTo>
                    <a:pt x="5559" y="381250"/>
                  </a:lnTo>
                  <a:lnTo>
                    <a:pt x="0" y="353694"/>
                  </a:lnTo>
                  <a:lnTo>
                    <a:pt x="0" y="70738"/>
                  </a:lnTo>
                  <a:close/>
                </a:path>
              </a:pathLst>
            </a:custGeom>
            <a:ln w="952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4441" y="3884803"/>
            <a:ext cx="6558915" cy="9061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mbria"/>
                <a:cs typeface="Cambria"/>
              </a:rPr>
              <a:t>Per</a:t>
            </a:r>
            <a:r>
              <a:rPr sz="1600" spc="-5" dirty="0">
                <a:latin typeface="Cambria"/>
                <a:cs typeface="Cambria"/>
              </a:rPr>
              <a:t> maggiori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informazioni,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consulta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rispettive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politiche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</a:t>
            </a:r>
            <a:r>
              <a:rPr sz="1600" spc="-10" dirty="0">
                <a:latin typeface="Cambria"/>
                <a:cs typeface="Cambria"/>
              </a:rPr>
              <a:t> procedure:</a:t>
            </a:r>
            <a:endParaRPr lang="en-US"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Cambria"/>
              <a:cs typeface="Cambria"/>
            </a:endParaRPr>
          </a:p>
          <a:p>
            <a:pPr marL="1529715">
              <a:lnSpc>
                <a:spcPct val="100000"/>
              </a:lnSpc>
              <a:spcBef>
                <a:spcPts val="1225"/>
              </a:spcBef>
            </a:pPr>
            <a:r>
              <a:rPr sz="1400" b="1" spc="-5" dirty="0">
                <a:latin typeface="Cambria"/>
                <a:cs typeface="Cambria"/>
              </a:rPr>
              <a:t>OGC-01</a:t>
            </a:r>
            <a:r>
              <a:rPr lang="en-US" sz="1400" b="1" spc="-5" dirty="0">
                <a:latin typeface="Cambria"/>
                <a:cs typeface="Cambria"/>
              </a:rPr>
              <a:t>0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Politica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conformità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con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il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Foreign</a:t>
            </a:r>
            <a:r>
              <a:rPr sz="1400" spc="-5" dirty="0">
                <a:latin typeface="Cambria"/>
                <a:cs typeface="Cambria"/>
              </a:rPr>
              <a:t> Corrupt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Practice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Act</a:t>
            </a:r>
            <a:endParaRPr sz="1400" dirty="0">
              <a:latin typeface="Cambria"/>
              <a:cs typeface="Cambr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57785" y="3651630"/>
            <a:ext cx="7961630" cy="92710"/>
            <a:chOff x="557785" y="3651630"/>
            <a:chExt cx="7961630" cy="927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5" y="3651630"/>
              <a:ext cx="7961372" cy="927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91324" y="3677665"/>
              <a:ext cx="7893684" cy="0"/>
            </a:xfrm>
            <a:custGeom>
              <a:avLst/>
              <a:gdLst/>
              <a:ahLst/>
              <a:cxnLst/>
              <a:rect l="l" t="t" r="r" b="b"/>
              <a:pathLst>
                <a:path w="7893684">
                  <a:moveTo>
                    <a:pt x="0" y="0"/>
                  </a:moveTo>
                  <a:lnTo>
                    <a:pt x="7893672" y="0"/>
                  </a:lnTo>
                </a:path>
              </a:pathLst>
            </a:custGeom>
            <a:ln w="25400">
              <a:solidFill>
                <a:srgbClr val="A9A9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23163" y="1217421"/>
            <a:ext cx="7126605" cy="22627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Nel 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lavoro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di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ogni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giorno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in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MTS,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ha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l'obbligo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di:</a:t>
            </a:r>
            <a:endParaRPr sz="2000" dirty="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1695"/>
              </a:spcBef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latin typeface="Cambria"/>
                <a:cs typeface="Cambria"/>
              </a:rPr>
              <a:t>Conoscere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rispettare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politica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le</a:t>
            </a:r>
            <a:r>
              <a:rPr sz="1600" spc="-5" dirty="0">
                <a:latin typeface="Cambria"/>
                <a:cs typeface="Cambria"/>
              </a:rPr>
              <a:t> leggi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 materia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tangenti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MTS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 dirty="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latin typeface="Cambria"/>
                <a:cs typeface="Cambria"/>
              </a:rPr>
              <a:t>Condividere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prontamente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eventuali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dubbi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su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sospetti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violazione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della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legge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 dirty="0">
              <a:latin typeface="Cambria"/>
              <a:cs typeface="Cambria"/>
            </a:endParaRPr>
          </a:p>
          <a:p>
            <a:pPr marL="299085" marR="5080" indent="-287020">
              <a:buFont typeface="Wingdings"/>
              <a:buChar char=""/>
              <a:tabLst>
                <a:tab pos="299720" algn="l"/>
              </a:tabLst>
            </a:pPr>
            <a:r>
              <a:rPr sz="1600" spc="-10" dirty="0">
                <a:latin typeface="Cambria"/>
                <a:cs typeface="Cambria"/>
              </a:rPr>
              <a:t>Rivolgerti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all'</a:t>
            </a:r>
            <a:r>
              <a:rPr sz="1600" b="1" spc="-10" dirty="0">
                <a:latin typeface="Cambria"/>
                <a:cs typeface="Cambria"/>
              </a:rPr>
              <a:t>Ufficio</a:t>
            </a:r>
            <a:r>
              <a:rPr sz="1600" b="1" spc="5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rischi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e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conformità</a:t>
            </a:r>
            <a:r>
              <a:rPr sz="1600" b="1" spc="5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caso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dubbi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natura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legale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sulla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situazione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che </a:t>
            </a:r>
            <a:r>
              <a:rPr sz="1600" spc="-5" dirty="0" err="1">
                <a:latin typeface="Cambria"/>
                <a:cs typeface="Cambria"/>
              </a:rPr>
              <a:t>stai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 err="1">
                <a:latin typeface="Cambria"/>
                <a:cs typeface="Cambria"/>
              </a:rPr>
              <a:t>affrontando</a:t>
            </a:r>
            <a:r>
              <a:rPr lang="en-US" sz="1600" spc="-10" dirty="0">
                <a:latin typeface="Cambria"/>
                <a:cs typeface="Cambria"/>
              </a:rPr>
              <a:t> - </a:t>
            </a:r>
            <a:r>
              <a:rPr lang="en-US" sz="1600" b="1" spc="-10" dirty="0">
                <a:latin typeface="Cambria"/>
                <a:cs typeface="Cambria"/>
                <a:hlinkClick r:id="rId4"/>
              </a:rPr>
              <a:t>MTS_Risk_&amp;_Compliance@mts.com</a:t>
            </a:r>
            <a:endParaRPr lang="en-US" sz="1600" dirty="0">
              <a:latin typeface="Cambria"/>
              <a:cs typeface="Cambria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endParaRPr sz="1600" dirty="0">
              <a:latin typeface="Cambria"/>
              <a:cs typeface="Cambr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2014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C00000"/>
                </a:solidFill>
              </a:rPr>
              <a:t>I</a:t>
            </a:r>
            <a:r>
              <a:rPr b="0" spc="-4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suoi</a:t>
            </a:r>
            <a:r>
              <a:rPr b="0" spc="-5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obblighi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58190" y="5369115"/>
            <a:ext cx="8041005" cy="454025"/>
            <a:chOff x="458190" y="5369115"/>
            <a:chExt cx="8041005" cy="45402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953" y="5373878"/>
              <a:ext cx="8031187" cy="4439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2953" y="5373878"/>
              <a:ext cx="8031480" cy="444500"/>
            </a:xfrm>
            <a:custGeom>
              <a:avLst/>
              <a:gdLst/>
              <a:ahLst/>
              <a:cxnLst/>
              <a:rect l="l" t="t" r="r" b="b"/>
              <a:pathLst>
                <a:path w="8031480" h="444500">
                  <a:moveTo>
                    <a:pt x="0" y="74041"/>
                  </a:moveTo>
                  <a:lnTo>
                    <a:pt x="5813" y="45219"/>
                  </a:lnTo>
                  <a:lnTo>
                    <a:pt x="21669" y="21685"/>
                  </a:lnTo>
                  <a:lnTo>
                    <a:pt x="45187" y="5818"/>
                  </a:lnTo>
                  <a:lnTo>
                    <a:pt x="73990" y="0"/>
                  </a:lnTo>
                  <a:lnTo>
                    <a:pt x="7957273" y="0"/>
                  </a:lnTo>
                  <a:lnTo>
                    <a:pt x="7986075" y="5818"/>
                  </a:lnTo>
                  <a:lnTo>
                    <a:pt x="8009566" y="21685"/>
                  </a:lnTo>
                  <a:lnTo>
                    <a:pt x="8025389" y="45219"/>
                  </a:lnTo>
                  <a:lnTo>
                    <a:pt x="8031187" y="74041"/>
                  </a:lnTo>
                  <a:lnTo>
                    <a:pt x="8031187" y="369989"/>
                  </a:lnTo>
                  <a:lnTo>
                    <a:pt x="8025389" y="398791"/>
                  </a:lnTo>
                  <a:lnTo>
                    <a:pt x="8009566" y="422309"/>
                  </a:lnTo>
                  <a:lnTo>
                    <a:pt x="7986075" y="438165"/>
                  </a:lnTo>
                  <a:lnTo>
                    <a:pt x="7957273" y="443979"/>
                  </a:lnTo>
                  <a:lnTo>
                    <a:pt x="73990" y="443979"/>
                  </a:lnTo>
                  <a:lnTo>
                    <a:pt x="45187" y="438165"/>
                  </a:lnTo>
                  <a:lnTo>
                    <a:pt x="21669" y="422309"/>
                  </a:lnTo>
                  <a:lnTo>
                    <a:pt x="5813" y="398791"/>
                  </a:lnTo>
                  <a:lnTo>
                    <a:pt x="0" y="369989"/>
                  </a:lnTo>
                  <a:lnTo>
                    <a:pt x="0" y="74041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57400" y="5482109"/>
            <a:ext cx="591756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 err="1">
                <a:latin typeface="Cambria"/>
                <a:cs typeface="Cambria"/>
              </a:rPr>
              <a:t>Procedura</a:t>
            </a:r>
            <a:r>
              <a:rPr lang="en-US" sz="1400" spc="-10" dirty="0" err="1">
                <a:latin typeface="Cambria"/>
                <a:cs typeface="Cambria"/>
              </a:rPr>
              <a:t>s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per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conformità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con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il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Foreign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Corrupt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Practices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Act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9844" y="6493684"/>
            <a:ext cx="13417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CONFIDENZIALE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1E3A7D-7808-4431-A786-47975AA82016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5416" y="3331227"/>
            <a:ext cx="75219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b="1" dirty="0">
                <a:solidFill>
                  <a:srgbClr val="0071BC"/>
                </a:solidFill>
                <a:latin typeface="Open Sans"/>
              </a:rPr>
              <a:t>DILLO </a:t>
            </a:r>
            <a:r>
              <a:rPr lang="it-IT" sz="1200" dirty="0">
                <a:latin typeface="Open Sans"/>
              </a:rPr>
              <a:t>All'Ufficio rischi e conformità, al Supervisore di riferimento, all'Ufficio risorse umane o al Comitato locale per l'etica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5416" y="3941813"/>
            <a:ext cx="727533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200" b="1" dirty="0">
                <a:solidFill>
                  <a:srgbClr val="0071BC"/>
                </a:solidFill>
                <a:latin typeface="Open Sans"/>
              </a:rPr>
              <a:t>INVIA UNA E-MAIL</a:t>
            </a:r>
            <a:r>
              <a:rPr lang="en-US" sz="1200" b="1" dirty="0">
                <a:solidFill>
                  <a:srgbClr val="0071BC"/>
                </a:solidFill>
                <a:latin typeface="Open Sans"/>
              </a:rPr>
              <a:t> </a:t>
            </a:r>
            <a:r>
              <a:rPr lang="it-IT" sz="1200" dirty="0">
                <a:latin typeface="Open Sans"/>
              </a:rPr>
              <a:t>all’Ufficio rischi e conformità: </a:t>
            </a:r>
            <a:r>
              <a:rPr lang="en-US" sz="1200" dirty="0">
                <a:latin typeface="Open Sans"/>
                <a:hlinkClick r:id="rId3"/>
              </a:rPr>
              <a:t>mts_risk_and_compliance@mts.com</a:t>
            </a:r>
            <a:endParaRPr lang="en-US" sz="1200" dirty="0">
              <a:latin typeface="Open Sans"/>
            </a:endParaRPr>
          </a:p>
          <a:p>
            <a:pPr>
              <a:spcBef>
                <a:spcPts val="600"/>
              </a:spcBef>
            </a:pPr>
            <a:endParaRPr lang="en-US" sz="1200" dirty="0">
              <a:latin typeface="Open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5416" y="4582713"/>
            <a:ext cx="6247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200" b="1" dirty="0">
                <a:solidFill>
                  <a:srgbClr val="0071BC"/>
                </a:solidFill>
                <a:latin typeface="Open Sans"/>
              </a:rPr>
              <a:t>CONSULTARE</a:t>
            </a:r>
            <a:r>
              <a:rPr lang="de-DE" sz="1200" b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it-IT" sz="1200" dirty="0">
                <a:latin typeface="Open Sans"/>
              </a:rPr>
              <a:t>Il servizio AlertLine di MTS </a:t>
            </a:r>
            <a:r>
              <a:rPr lang="en-US" sz="1200" dirty="0">
                <a:latin typeface="Open Sans"/>
                <a:hlinkClick r:id="rId4"/>
              </a:rPr>
              <a:t>https://alertline.com</a:t>
            </a:r>
            <a:endParaRPr lang="en-US" sz="12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25416" y="5211438"/>
            <a:ext cx="71604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200" b="1" dirty="0">
                <a:solidFill>
                  <a:srgbClr val="0071BC"/>
                </a:solidFill>
                <a:latin typeface="Open Sans"/>
              </a:rPr>
              <a:t>CHIAMARE</a:t>
            </a:r>
            <a:r>
              <a:rPr lang="it-IT" sz="1200" b="1" dirty="0">
                <a:solidFill>
                  <a:srgbClr val="0000FF"/>
                </a:solidFill>
                <a:latin typeface="Open Sans"/>
              </a:rPr>
              <a:t> </a:t>
            </a:r>
            <a:r>
              <a:rPr lang="it-IT" sz="1200" dirty="0">
                <a:latin typeface="Open Sans"/>
              </a:rPr>
              <a:t>Numero di AlertLine </a:t>
            </a:r>
            <a:r>
              <a:rPr lang="de-DE" sz="1200" dirty="0">
                <a:latin typeface="Open Sans"/>
              </a:rPr>
              <a:t>888-321-5562 </a:t>
            </a:r>
            <a:r>
              <a:rPr lang="it-IT" sz="1200" dirty="0">
                <a:latin typeface="Open Sans"/>
              </a:rPr>
              <a:t>(Numeri di telefono regionali elencati nel Codice)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57294" y="5864658"/>
            <a:ext cx="6724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Open Sans"/>
              </a:rPr>
              <a:t>Le segnalazioni possono essere fatte in modo anonimo</a:t>
            </a:r>
            <a:r>
              <a:rPr lang="fr-FR" sz="1200" dirty="0">
                <a:latin typeface="Open Sans"/>
              </a:rPr>
              <a:t>.</a:t>
            </a:r>
            <a:endParaRPr lang="en-US" sz="1200" dirty="0">
              <a:latin typeface="Open Sa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B9711-34E8-4B3A-A5CE-F43251A94A7A}"/>
              </a:ext>
            </a:extLst>
          </p:cNvPr>
          <p:cNvSpPr/>
          <p:nvPr/>
        </p:nvSpPr>
        <p:spPr>
          <a:xfrm>
            <a:off x="1254760" y="2573730"/>
            <a:ext cx="663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800" dirty="0">
              <a:solidFill>
                <a:srgbClr val="0071BC"/>
              </a:solidFill>
              <a:latin typeface="Open Sans"/>
            </a:endParaRPr>
          </a:p>
          <a:p>
            <a:pPr algn="ctr"/>
            <a:r>
              <a:rPr lang="en-US" sz="1800" dirty="0">
                <a:solidFill>
                  <a:srgbClr val="0071BC"/>
                </a:solidFill>
                <a:latin typeface="Open Sans"/>
              </a:rPr>
              <a:t>       </a:t>
            </a:r>
            <a:r>
              <a:rPr lang="it-IT" sz="1800" dirty="0">
                <a:solidFill>
                  <a:srgbClr val="0071BC"/>
                </a:solidFill>
                <a:latin typeface="Open Sans"/>
              </a:rPr>
              <a:t>Come chiedere consiglio e segnalare un problema</a:t>
            </a:r>
          </a:p>
        </p:txBody>
      </p:sp>
      <p:pic>
        <p:nvPicPr>
          <p:cNvPr id="13" name="Graphic 12" descr="Speech">
            <a:extLst>
              <a:ext uri="{FF2B5EF4-FFF2-40B4-BE49-F238E27FC236}">
                <a16:creationId xmlns:a16="http://schemas.microsoft.com/office/drawing/2014/main" id="{CB5388AC-580D-4126-AB3A-CEE29A41CE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679" y="3331197"/>
            <a:ext cx="454387" cy="454387"/>
          </a:xfrm>
          <a:prstGeom prst="rect">
            <a:avLst/>
          </a:prstGeom>
        </p:spPr>
      </p:pic>
      <p:pic>
        <p:nvPicPr>
          <p:cNvPr id="27" name="Graphic 26" descr="Email">
            <a:extLst>
              <a:ext uri="{FF2B5EF4-FFF2-40B4-BE49-F238E27FC236}">
                <a16:creationId xmlns:a16="http://schemas.microsoft.com/office/drawing/2014/main" id="{D18012B7-3E56-44D2-B3CE-7371D983B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469" y="3910102"/>
            <a:ext cx="371198" cy="371198"/>
          </a:xfrm>
          <a:prstGeom prst="rect">
            <a:avLst/>
          </a:prstGeom>
        </p:spPr>
      </p:pic>
      <p:pic>
        <p:nvPicPr>
          <p:cNvPr id="29" name="Graphic 28" descr="Laptop">
            <a:extLst>
              <a:ext uri="{FF2B5EF4-FFF2-40B4-BE49-F238E27FC236}">
                <a16:creationId xmlns:a16="http://schemas.microsoft.com/office/drawing/2014/main" id="{E8733621-7E12-4160-9DD6-7B44DA33F8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4139" y="4509407"/>
            <a:ext cx="454388" cy="454388"/>
          </a:xfrm>
          <a:prstGeom prst="rect">
            <a:avLst/>
          </a:prstGeom>
        </p:spPr>
      </p:pic>
      <p:pic>
        <p:nvPicPr>
          <p:cNvPr id="31" name="Graphic 30" descr="Smart Phone">
            <a:extLst>
              <a:ext uri="{FF2B5EF4-FFF2-40B4-BE49-F238E27FC236}">
                <a16:creationId xmlns:a16="http://schemas.microsoft.com/office/drawing/2014/main" id="{38A80C0B-3A07-4241-890C-AE2ED36200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9182" y="5191902"/>
            <a:ext cx="399771" cy="399771"/>
          </a:xfrm>
          <a:prstGeom prst="rect">
            <a:avLst/>
          </a:prstGeom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1EF07FF1-6BCE-464B-80DF-615E06CC2322}"/>
              </a:ext>
            </a:extLst>
          </p:cNvPr>
          <p:cNvCxnSpPr>
            <a:cxnSpLocks/>
          </p:cNvCxnSpPr>
          <p:nvPr/>
        </p:nvCxnSpPr>
        <p:spPr>
          <a:xfrm>
            <a:off x="1201982" y="3295083"/>
            <a:ext cx="0" cy="244348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3" name="Graphic 2062" descr="Paper">
            <a:extLst>
              <a:ext uri="{FF2B5EF4-FFF2-40B4-BE49-F238E27FC236}">
                <a16:creationId xmlns:a16="http://schemas.microsoft.com/office/drawing/2014/main" id="{2E2C4488-B432-4E14-9D05-A7CBE3F4C6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12583" y="5840163"/>
            <a:ext cx="325991" cy="325991"/>
          </a:xfrm>
          <a:prstGeom prst="rect">
            <a:avLst/>
          </a:prstGeom>
        </p:spPr>
      </p:pic>
      <p:pic>
        <p:nvPicPr>
          <p:cNvPr id="49" name="Picture 48" descr="A close up of a snow covered bridge&#10;&#10;Description automatically generated">
            <a:extLst>
              <a:ext uri="{FF2B5EF4-FFF2-40B4-BE49-F238E27FC236}">
                <a16:creationId xmlns:a16="http://schemas.microsoft.com/office/drawing/2014/main" id="{D74C56BF-53C5-4041-B5A8-1E929DCF847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060819"/>
            <a:ext cx="9144000" cy="1631216"/>
          </a:xfrm>
          <a:prstGeom prst="rect">
            <a:avLst/>
          </a:prstGeom>
        </p:spPr>
      </p:pic>
      <p:sp>
        <p:nvSpPr>
          <p:cNvPr id="22" name="Title 3">
            <a:extLst>
              <a:ext uri="{FF2B5EF4-FFF2-40B4-BE49-F238E27FC236}">
                <a16:creationId xmlns:a16="http://schemas.microsoft.com/office/drawing/2014/main" id="{E8734901-F9EB-4798-8FD8-E0A3A9BAC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237851"/>
            <a:ext cx="6853471" cy="520159"/>
          </a:xfrm>
        </p:spPr>
        <p:txBody>
          <a:bodyPr>
            <a:normAutofit/>
          </a:bodyPr>
          <a:lstStyle/>
          <a:p>
            <a:r>
              <a:rPr lang="it-IT" sz="2400" b="0" dirty="0">
                <a:solidFill>
                  <a:srgbClr val="C00000"/>
                </a:solidFill>
                <a:latin typeface="Open Sans"/>
              </a:rPr>
              <a:t>Utilizzo del Codice di condotta MTS</a:t>
            </a:r>
            <a:endParaRPr lang="en-US" sz="2400" b="0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29A936-80BD-4440-BA58-BA8DD1367CDC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16</a:t>
            </a: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0AD76792-3D47-4AC3-93DA-662EC114A94D}"/>
              </a:ext>
            </a:extLst>
          </p:cNvPr>
          <p:cNvSpPr txBox="1">
            <a:spLocks/>
          </p:cNvSpPr>
          <p:nvPr/>
        </p:nvSpPr>
        <p:spPr>
          <a:xfrm>
            <a:off x="3950334" y="6463817"/>
            <a:ext cx="118110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650"/>
              </a:lnSpc>
            </a:pPr>
            <a:r>
              <a:rPr lang="pt-BR" sz="1600"/>
              <a:t>A</a:t>
            </a:r>
            <a:r>
              <a:rPr lang="pt-BR" sz="1600" spc="95"/>
              <a:t> </a:t>
            </a:r>
            <a:r>
              <a:rPr lang="pt-BR" sz="1600"/>
              <a:t>Z</a:t>
            </a:r>
            <a:r>
              <a:rPr lang="pt-BR" sz="1600" spc="90"/>
              <a:t> </a:t>
            </a:r>
            <a:r>
              <a:rPr lang="pt-BR" sz="1600"/>
              <a:t>I</a:t>
            </a:r>
            <a:r>
              <a:rPr lang="pt-BR" sz="1600" spc="105"/>
              <a:t> </a:t>
            </a:r>
            <a:r>
              <a:rPr lang="pt-BR" sz="1600"/>
              <a:t>E</a:t>
            </a:r>
            <a:r>
              <a:rPr lang="pt-BR" sz="1600" spc="95"/>
              <a:t> </a:t>
            </a:r>
            <a:r>
              <a:rPr lang="pt-BR" sz="1600"/>
              <a:t>N</a:t>
            </a:r>
            <a:r>
              <a:rPr lang="pt-BR" sz="1600" spc="90"/>
              <a:t> </a:t>
            </a:r>
            <a:r>
              <a:rPr lang="pt-BR" sz="1600"/>
              <a:t>D</a:t>
            </a:r>
            <a:r>
              <a:rPr lang="pt-BR" sz="1600" spc="105"/>
              <a:t> </a:t>
            </a:r>
            <a:r>
              <a:rPr lang="pt-BR" sz="1600"/>
              <a:t>A</a:t>
            </a:r>
            <a:endParaRPr lang="pt-BR" sz="1600" dirty="0"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5D243F6A-178A-4C07-9EEF-8CEF46726939}"/>
              </a:ext>
            </a:extLst>
          </p:cNvPr>
          <p:cNvSpPr txBox="1"/>
          <p:nvPr/>
        </p:nvSpPr>
        <p:spPr>
          <a:xfrm>
            <a:off x="529844" y="6493684"/>
            <a:ext cx="13417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CONFIDENZIALE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85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9611" y="1371041"/>
            <a:ext cx="73145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Adesso</a:t>
            </a:r>
            <a:r>
              <a:rPr sz="20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che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ha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completato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questo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corso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di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 formazione,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ricorda: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29844" y="6493684"/>
            <a:ext cx="13417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CONFIDENZIALE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0515" y="2623439"/>
            <a:ext cx="2136140" cy="2926080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39369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9"/>
              </a:spcBef>
            </a:pP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IL</a:t>
            </a:r>
            <a:r>
              <a:rPr sz="20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NOSTRO</a:t>
            </a:r>
            <a:endParaRPr sz="20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IMPEGNO</a:t>
            </a:r>
            <a:endParaRPr sz="2000">
              <a:latin typeface="Cambria"/>
              <a:cs typeface="Cambria"/>
            </a:endParaRPr>
          </a:p>
          <a:p>
            <a:pPr marL="259715" marR="252095" indent="1270" algn="ctr">
              <a:lnSpc>
                <a:spcPct val="100000"/>
              </a:lnSpc>
              <a:spcBef>
                <a:spcPts val="20"/>
              </a:spcBef>
            </a:pP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posizione di MTS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nei </a:t>
            </a:r>
            <a:r>
              <a:rPr sz="1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confronti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12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corruzione</a:t>
            </a:r>
            <a:r>
              <a:rPr sz="12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e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tangenti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è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inflessibile.</a:t>
            </a:r>
            <a:endParaRPr sz="1200">
              <a:latin typeface="Cambria"/>
              <a:cs typeface="Cambria"/>
            </a:endParaRPr>
          </a:p>
          <a:p>
            <a:pPr marL="96520" marR="88265"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Dobbiamo</a:t>
            </a:r>
            <a:r>
              <a:rPr sz="1200" spc="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tenere conto di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una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grande varietà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tutto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il </a:t>
            </a:r>
            <a:r>
              <a:rPr sz="1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mondo di leggi internazionali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implementate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per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contrastare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tangenti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corruzione.</a:t>
            </a:r>
            <a:r>
              <a:rPr sz="12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Ci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impegniamo a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rispettare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gli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standard</a:t>
            </a:r>
            <a:r>
              <a:rPr sz="12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più</a:t>
            </a:r>
            <a:r>
              <a:rPr sz="12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rigidi</a:t>
            </a:r>
            <a:r>
              <a:rPr sz="12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di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condotta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etica,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attenendoci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1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tali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leggi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ovunque</a:t>
            </a:r>
            <a:r>
              <a:rPr sz="12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operiamo.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115" y="2290317"/>
            <a:ext cx="58896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10" dirty="0">
                <a:latin typeface="Cambria"/>
                <a:cs typeface="Cambria"/>
              </a:rPr>
              <a:t>Non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trattare</a:t>
            </a:r>
            <a:r>
              <a:rPr sz="1600" b="1" spc="5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di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tangenti</a:t>
            </a:r>
            <a:r>
              <a:rPr sz="1600" b="1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direttamente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indirettamente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</a:t>
            </a:r>
            <a:r>
              <a:rPr sz="1600" spc="-10" dirty="0">
                <a:latin typeface="Cambria"/>
                <a:cs typeface="Cambria"/>
              </a:rPr>
              <a:t> un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funzionario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 governo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per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scopi illeciti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115" y="3119754"/>
            <a:ext cx="405320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Cambria"/>
                <a:cs typeface="Cambria"/>
              </a:rPr>
              <a:t>Mantenga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registri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documentali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accurati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115" y="3704971"/>
            <a:ext cx="59366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Cambria"/>
                <a:cs typeface="Cambria"/>
              </a:rPr>
              <a:t>Si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aassicuri</a:t>
            </a:r>
            <a:r>
              <a:rPr sz="1600" b="1" spc="3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che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si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sia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tenuta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la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due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diligence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prima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entrare</a:t>
            </a:r>
            <a:endParaRPr sz="1600">
              <a:latin typeface="Cambria"/>
              <a:cs typeface="Cambria"/>
            </a:endParaRPr>
          </a:p>
          <a:p>
            <a:pPr marL="354965">
              <a:lnSpc>
                <a:spcPct val="100000"/>
              </a:lnSpc>
            </a:pPr>
            <a:r>
              <a:rPr sz="1600" spc="-5" dirty="0">
                <a:latin typeface="Cambria"/>
                <a:cs typeface="Cambria"/>
              </a:rPr>
              <a:t>in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affari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nuova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terza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parte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6115" y="4534280"/>
            <a:ext cx="50228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Cambria"/>
                <a:cs typeface="Cambria"/>
              </a:rPr>
              <a:t>Ponga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le </a:t>
            </a:r>
            <a:r>
              <a:rPr sz="1600" b="1" spc="-10" dirty="0">
                <a:latin typeface="Cambria"/>
                <a:cs typeface="Cambria"/>
              </a:rPr>
              <a:t>sue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domande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all'</a:t>
            </a:r>
            <a:r>
              <a:rPr sz="1600" spc="-5" dirty="0">
                <a:latin typeface="Cambria"/>
                <a:cs typeface="Cambria"/>
              </a:rPr>
              <a:t>Ufficio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rischi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 conformità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115" y="5119496"/>
            <a:ext cx="21805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C1543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b="1" spc="-10" dirty="0">
                <a:latin typeface="Cambria"/>
                <a:cs typeface="Cambria"/>
              </a:rPr>
              <a:t>Segnali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i</a:t>
            </a:r>
            <a:r>
              <a:rPr sz="1600" b="1" spc="-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suoi dubbi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1361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C00000"/>
                </a:solidFill>
              </a:rPr>
              <a:t>Rie</a:t>
            </a:r>
            <a:r>
              <a:rPr b="0" spc="-10" dirty="0">
                <a:solidFill>
                  <a:srgbClr val="C00000"/>
                </a:solidFill>
              </a:rPr>
              <a:t>p</a:t>
            </a:r>
            <a:r>
              <a:rPr b="0" spc="-5" dirty="0">
                <a:solidFill>
                  <a:srgbClr val="C00000"/>
                </a:solidFill>
              </a:rPr>
              <a:t>i</a:t>
            </a:r>
            <a:r>
              <a:rPr b="0" dirty="0">
                <a:solidFill>
                  <a:srgbClr val="C00000"/>
                </a:solidFill>
              </a:rPr>
              <a:t>l</a:t>
            </a:r>
            <a:r>
              <a:rPr b="0" spc="-5" dirty="0">
                <a:solidFill>
                  <a:srgbClr val="C00000"/>
                </a:solidFill>
              </a:rPr>
              <a:t>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9E9608-C527-4CF0-9525-36F68F8C5CC9}"/>
              </a:ext>
            </a:extLst>
          </p:cNvPr>
          <p:cNvSpPr txBox="1"/>
          <p:nvPr/>
        </p:nvSpPr>
        <p:spPr>
          <a:xfrm>
            <a:off x="8593830" y="6509798"/>
            <a:ext cx="2968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518" y="254634"/>
            <a:ext cx="4436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C00000"/>
                </a:solidFill>
              </a:rPr>
              <a:t>Agenda</a:t>
            </a:r>
            <a:r>
              <a:rPr b="0" spc="-15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del</a:t>
            </a:r>
            <a:r>
              <a:rPr b="0" spc="-10" dirty="0">
                <a:solidFill>
                  <a:srgbClr val="C00000"/>
                </a:solidFill>
              </a:rPr>
              <a:t> </a:t>
            </a:r>
            <a:r>
              <a:rPr b="0" dirty="0">
                <a:solidFill>
                  <a:srgbClr val="C00000"/>
                </a:solidFill>
              </a:rPr>
              <a:t>corso</a:t>
            </a:r>
            <a:r>
              <a:rPr b="0" spc="-25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di</a:t>
            </a:r>
            <a:r>
              <a:rPr b="0" spc="-2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formazione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9844" y="6493684"/>
            <a:ext cx="13417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CONFIDENZIALE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5518" y="1371041"/>
            <a:ext cx="71691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Al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termine</a:t>
            </a:r>
            <a:r>
              <a:rPr sz="20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di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questo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corso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di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 formazione,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acquisirà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i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seguenti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argomenti: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4205" y="2261361"/>
            <a:ext cx="2136140" cy="2926080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IL</a:t>
            </a:r>
            <a:r>
              <a:rPr sz="20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NOSTRO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IMPEGNO</a:t>
            </a:r>
            <a:endParaRPr sz="2000">
              <a:latin typeface="Cambria"/>
              <a:cs typeface="Cambria"/>
            </a:endParaRPr>
          </a:p>
          <a:p>
            <a:pPr marL="260350" marR="252095" indent="1270" algn="ctr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posizione di MTS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nei </a:t>
            </a:r>
            <a:r>
              <a:rPr sz="1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confronti</a:t>
            </a:r>
            <a:r>
              <a:rPr sz="12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12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corruzione</a:t>
            </a:r>
            <a:r>
              <a:rPr sz="12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e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tangenti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è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inflessibile.</a:t>
            </a:r>
            <a:endParaRPr sz="1200">
              <a:latin typeface="Cambria"/>
              <a:cs typeface="Cambria"/>
            </a:endParaRPr>
          </a:p>
          <a:p>
            <a:pPr marL="97155" marR="88265" algn="ctr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Dobbiamo</a:t>
            </a:r>
            <a:r>
              <a:rPr sz="1200" spc="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tenere conto di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una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grande varietà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tutto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il </a:t>
            </a:r>
            <a:r>
              <a:rPr sz="1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mondo di leggi internazionali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implementate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per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contrastare </a:t>
            </a:r>
            <a:r>
              <a:rPr sz="1200" spc="-2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tangenti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corruzione.</a:t>
            </a:r>
            <a:r>
              <a:rPr sz="12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Ci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impegniamo a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rispettare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gli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 standard</a:t>
            </a:r>
            <a:r>
              <a:rPr sz="12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più</a:t>
            </a:r>
            <a:r>
              <a:rPr sz="12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rigidi</a:t>
            </a:r>
            <a:r>
              <a:rPr sz="12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di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condotta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etica,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attenendoci 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sz="12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tali</a:t>
            </a:r>
            <a:r>
              <a:rPr sz="12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leggi</a:t>
            </a:r>
            <a:r>
              <a:rPr sz="12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mbria"/>
                <a:cs typeface="Cambria"/>
              </a:rPr>
              <a:t>ovunque</a:t>
            </a:r>
            <a:r>
              <a:rPr sz="12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mbria"/>
                <a:cs typeface="Cambria"/>
              </a:rPr>
              <a:t>operiamo.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6115" y="2290317"/>
            <a:ext cx="5525135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Cambria"/>
                <a:cs typeface="Cambria"/>
              </a:rPr>
              <a:t>Una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panoramica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delle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attività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contro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tangenti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250">
              <a:latin typeface="Cambria"/>
              <a:cs typeface="Cambria"/>
            </a:endParaRPr>
          </a:p>
          <a:p>
            <a:pPr marL="354965" marR="266065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Cambria"/>
                <a:cs typeface="Cambria"/>
              </a:rPr>
              <a:t>Legge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statunitense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sulle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pratiche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corruzione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all'estero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(Foreign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Corrupt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Practices Act), (“FCPA”)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25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Cambria"/>
                <a:cs typeface="Cambria"/>
              </a:rPr>
              <a:t>L'importanza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registrazione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accurata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documenti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</a:t>
            </a:r>
            <a:endParaRPr sz="1600">
              <a:latin typeface="Cambria"/>
              <a:cs typeface="Cambria"/>
            </a:endParaRPr>
          </a:p>
          <a:p>
            <a:pPr marL="354965">
              <a:lnSpc>
                <a:spcPct val="100000"/>
              </a:lnSpc>
            </a:pPr>
            <a:r>
              <a:rPr sz="1600" spc="-5" dirty="0">
                <a:latin typeface="Cambria"/>
                <a:cs typeface="Cambria"/>
              </a:rPr>
              <a:t>dei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controlli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interni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Cambria"/>
                <a:cs typeface="Cambria"/>
              </a:rPr>
              <a:t>L'importanza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 comprendere 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requisiti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terze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parti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25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Cambria"/>
                <a:cs typeface="Cambria"/>
              </a:rPr>
              <a:t>I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suoi obblighi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25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600" spc="-5" dirty="0">
                <a:latin typeface="Cambria"/>
                <a:cs typeface="Cambria"/>
              </a:rPr>
              <a:t>Come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segnalare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 </a:t>
            </a:r>
            <a:r>
              <a:rPr sz="1600" spc="-5" dirty="0">
                <a:latin typeface="Cambria"/>
                <a:cs typeface="Cambria"/>
              </a:rPr>
              <a:t>dubbio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1BB89-EE7E-4D3D-906B-45197B56E7A3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74750"/>
            <a:ext cx="9144000" cy="5363845"/>
            <a:chOff x="0" y="974750"/>
            <a:chExt cx="9144000" cy="5363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4750"/>
              <a:ext cx="9144000" cy="1682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38" y="1141691"/>
              <a:ext cx="8999855" cy="519633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704828" y="6707123"/>
            <a:ext cx="1713230" cy="73660"/>
            <a:chOff x="3704828" y="6707123"/>
            <a:chExt cx="1713230" cy="736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4828" y="6707123"/>
              <a:ext cx="1713007" cy="731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29482" y="6723164"/>
              <a:ext cx="1663700" cy="0"/>
            </a:xfrm>
            <a:custGeom>
              <a:avLst/>
              <a:gdLst/>
              <a:ahLst/>
              <a:cxnLst/>
              <a:rect l="l" t="t" r="r" b="b"/>
              <a:pathLst>
                <a:path w="1663700">
                  <a:moveTo>
                    <a:pt x="0" y="0"/>
                  </a:moveTo>
                  <a:lnTo>
                    <a:pt x="1663318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686555" y="6393179"/>
            <a:ext cx="1750060" cy="91440"/>
            <a:chOff x="3686555" y="6393179"/>
            <a:chExt cx="1750060" cy="9144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86555" y="6393179"/>
              <a:ext cx="1749552" cy="914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729481" y="6418364"/>
              <a:ext cx="1663700" cy="0"/>
            </a:xfrm>
            <a:custGeom>
              <a:avLst/>
              <a:gdLst/>
              <a:ahLst/>
              <a:cxnLst/>
              <a:rect l="l" t="t" r="r" b="b"/>
              <a:pathLst>
                <a:path w="1663700">
                  <a:moveTo>
                    <a:pt x="0" y="0"/>
                  </a:moveTo>
                  <a:lnTo>
                    <a:pt x="1663318" y="0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33690" y="221030"/>
            <a:ext cx="989507" cy="58629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18871" y="295402"/>
            <a:ext cx="6718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C00000"/>
                </a:solidFill>
              </a:rPr>
              <a:t>Una</a:t>
            </a:r>
            <a:r>
              <a:rPr b="0" spc="-1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panoramica</a:t>
            </a:r>
            <a:r>
              <a:rPr b="0" spc="1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delle</a:t>
            </a:r>
            <a:r>
              <a:rPr b="0" spc="-1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attività</a:t>
            </a:r>
            <a:r>
              <a:rPr b="0" spc="-15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contro</a:t>
            </a:r>
            <a:r>
              <a:rPr b="0" spc="-1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le</a:t>
            </a:r>
            <a:r>
              <a:rPr b="0" spc="-2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tangenti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8631" y="1339977"/>
            <a:ext cx="77851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mbria"/>
                <a:cs typeface="Cambria"/>
              </a:rPr>
              <a:t>Le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tangenti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sono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un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problema</a:t>
            </a:r>
            <a:r>
              <a:rPr sz="1600" b="1" spc="3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presente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in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tutto</a:t>
            </a:r>
            <a:r>
              <a:rPr sz="1600" b="1" spc="4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il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mondo,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che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influenza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l'economia 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globale.</a:t>
            </a:r>
            <a:r>
              <a:rPr sz="1600" b="1" spc="5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Un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numero</a:t>
            </a:r>
            <a:r>
              <a:rPr sz="1600" b="1" spc="2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sempre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maggiore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di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Paesi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in</a:t>
            </a:r>
            <a:r>
              <a:rPr sz="1600" b="1" spc="1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tutto</a:t>
            </a:r>
            <a:r>
              <a:rPr sz="1600" b="1" spc="3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il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mondo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ha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adottato</a:t>
            </a:r>
            <a:r>
              <a:rPr sz="1600" b="1" spc="4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leggi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per </a:t>
            </a:r>
            <a:r>
              <a:rPr sz="1600" b="1" spc="-34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trasmettere</a:t>
            </a:r>
            <a:r>
              <a:rPr sz="1600" b="1" spc="5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il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messaggio</a:t>
            </a:r>
            <a:r>
              <a:rPr sz="1600" b="1" spc="30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che</a:t>
            </a:r>
            <a:r>
              <a:rPr sz="1600" b="1" spc="-5" dirty="0">
                <a:latin typeface="Cambria"/>
                <a:cs typeface="Cambria"/>
              </a:rPr>
              <a:t> </a:t>
            </a:r>
            <a:r>
              <a:rPr sz="1600" b="1" spc="-10" dirty="0">
                <a:latin typeface="Cambria"/>
                <a:cs typeface="Cambria"/>
              </a:rPr>
              <a:t>le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tangenti</a:t>
            </a:r>
            <a:r>
              <a:rPr sz="1600" b="1" spc="2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e</a:t>
            </a:r>
            <a:r>
              <a:rPr sz="1600" b="1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qualsivoglia</a:t>
            </a:r>
            <a:r>
              <a:rPr sz="1600" b="1" spc="30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altra</a:t>
            </a:r>
            <a:r>
              <a:rPr sz="1600" b="1" spc="1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forma di</a:t>
            </a:r>
            <a:r>
              <a:rPr sz="1600" b="1" spc="5" dirty="0">
                <a:latin typeface="Cambria"/>
                <a:cs typeface="Cambria"/>
              </a:rPr>
              <a:t> </a:t>
            </a:r>
            <a:r>
              <a:rPr sz="1600" b="1" spc="-5" dirty="0">
                <a:latin typeface="Cambria"/>
                <a:cs typeface="Cambria"/>
              </a:rPr>
              <a:t>corruzione</a:t>
            </a:r>
            <a:r>
              <a:rPr sz="1600" b="1" spc="-10" dirty="0">
                <a:latin typeface="Cambria"/>
                <a:cs typeface="Cambria"/>
              </a:rPr>
              <a:t> non </a:t>
            </a:r>
            <a:r>
              <a:rPr sz="1600" b="1" spc="-5" dirty="0">
                <a:latin typeface="Cambria"/>
                <a:cs typeface="Cambria"/>
              </a:rPr>
              <a:t> saranno </a:t>
            </a:r>
            <a:r>
              <a:rPr sz="1600" b="1" spc="-10" dirty="0">
                <a:latin typeface="Cambria"/>
                <a:cs typeface="Cambria"/>
              </a:rPr>
              <a:t>tollerate.</a:t>
            </a:r>
            <a:endParaRPr sz="1600" b="1" dirty="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7934" y="2857817"/>
            <a:ext cx="3168650" cy="30175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412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Le tangenti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hanno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un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effetto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600" b="1" spc="-15" dirty="0">
                <a:solidFill>
                  <a:srgbClr val="FFFFFF"/>
                </a:solidFill>
                <a:latin typeface="Cambria"/>
                <a:cs typeface="Cambria"/>
              </a:rPr>
              <a:t>negativo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per</a:t>
            </a:r>
            <a:r>
              <a:rPr sz="16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il</a:t>
            </a:r>
            <a:r>
              <a:rPr sz="1600" b="1" spc="-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business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Cambria"/>
              <a:cs typeface="Cambria"/>
            </a:endParaRPr>
          </a:p>
          <a:p>
            <a:pPr marL="91440" marR="90805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Nella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maggior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parte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dei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Paesi</a:t>
            </a:r>
            <a:r>
              <a:rPr sz="16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del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mondo,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il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pagamento</a:t>
            </a:r>
            <a:r>
              <a:rPr sz="1600" spc="3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1600" spc="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tangenti </a:t>
            </a:r>
            <a:r>
              <a:rPr sz="1600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si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ripercuote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sul</a:t>
            </a:r>
            <a:r>
              <a:rPr sz="16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costo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totale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di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beni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servizi,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alterando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il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mercato </a:t>
            </a:r>
            <a:r>
              <a:rPr sz="1600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e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creando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condizioni anomale del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business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su scala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globale.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08920" y="4054157"/>
            <a:ext cx="1571625" cy="608330"/>
            <a:chOff x="3808920" y="4054157"/>
            <a:chExt cx="1571625" cy="608330"/>
          </a:xfrm>
        </p:grpSpPr>
        <p:sp>
          <p:nvSpPr>
            <p:cNvPr id="17" name="object 17"/>
            <p:cNvSpPr/>
            <p:nvPr/>
          </p:nvSpPr>
          <p:spPr>
            <a:xfrm>
              <a:off x="3813683" y="4058920"/>
              <a:ext cx="1562100" cy="598805"/>
            </a:xfrm>
            <a:custGeom>
              <a:avLst/>
              <a:gdLst/>
              <a:ahLst/>
              <a:cxnLst/>
              <a:rect l="l" t="t" r="r" b="b"/>
              <a:pathLst>
                <a:path w="1562100" h="598804">
                  <a:moveTo>
                    <a:pt x="1262888" y="0"/>
                  </a:moveTo>
                  <a:lnTo>
                    <a:pt x="1262888" y="149605"/>
                  </a:lnTo>
                  <a:lnTo>
                    <a:pt x="0" y="149605"/>
                  </a:lnTo>
                  <a:lnTo>
                    <a:pt x="0" y="448817"/>
                  </a:lnTo>
                  <a:lnTo>
                    <a:pt x="1262888" y="448817"/>
                  </a:lnTo>
                  <a:lnTo>
                    <a:pt x="1262888" y="598423"/>
                  </a:lnTo>
                  <a:lnTo>
                    <a:pt x="1562100" y="299211"/>
                  </a:lnTo>
                  <a:lnTo>
                    <a:pt x="126288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3683" y="4058920"/>
              <a:ext cx="1562100" cy="598805"/>
            </a:xfrm>
            <a:custGeom>
              <a:avLst/>
              <a:gdLst/>
              <a:ahLst/>
              <a:cxnLst/>
              <a:rect l="l" t="t" r="r" b="b"/>
              <a:pathLst>
                <a:path w="1562100" h="598804">
                  <a:moveTo>
                    <a:pt x="0" y="149605"/>
                  </a:moveTo>
                  <a:lnTo>
                    <a:pt x="1262888" y="149605"/>
                  </a:lnTo>
                  <a:lnTo>
                    <a:pt x="1262888" y="0"/>
                  </a:lnTo>
                  <a:lnTo>
                    <a:pt x="1562100" y="299211"/>
                  </a:lnTo>
                  <a:lnTo>
                    <a:pt x="1262888" y="598423"/>
                  </a:lnTo>
                  <a:lnTo>
                    <a:pt x="1262888" y="448817"/>
                  </a:lnTo>
                  <a:lnTo>
                    <a:pt x="0" y="448817"/>
                  </a:lnTo>
                  <a:lnTo>
                    <a:pt x="0" y="149605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628004" y="2857817"/>
            <a:ext cx="3173095" cy="30175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37846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Creano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concorrenza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sleale</a:t>
            </a:r>
            <a:endParaRPr sz="1600">
              <a:latin typeface="Cambria"/>
              <a:cs typeface="Cambria"/>
            </a:endParaRPr>
          </a:p>
          <a:p>
            <a:pPr marL="378460" marR="210185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Generano prodotti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e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servizi</a:t>
            </a:r>
            <a:r>
              <a:rPr sz="16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di </a:t>
            </a:r>
            <a:r>
              <a:rPr sz="1600" spc="-3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qualità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inferiore</a:t>
            </a:r>
            <a:endParaRPr sz="1600">
              <a:latin typeface="Cambria"/>
              <a:cs typeface="Cambria"/>
            </a:endParaRPr>
          </a:p>
          <a:p>
            <a:pPr marL="378460" marR="357505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Minano</a:t>
            </a:r>
            <a:r>
              <a:rPr sz="16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il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senso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di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responsabilità</a:t>
            </a:r>
            <a:r>
              <a:rPr sz="16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16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fiducia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in </a:t>
            </a:r>
            <a:r>
              <a:rPr sz="1600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generale</a:t>
            </a:r>
            <a:endParaRPr sz="1600">
              <a:latin typeface="Cambria"/>
              <a:cs typeface="Cambria"/>
            </a:endParaRPr>
          </a:p>
          <a:p>
            <a:pPr marL="378460" marR="153670" indent="-287020">
              <a:lnSpc>
                <a:spcPct val="100000"/>
              </a:lnSpc>
              <a:buFont typeface="Arial"/>
              <a:buChar char="•"/>
              <a:tabLst>
                <a:tab pos="378460" algn="l"/>
                <a:tab pos="379095" algn="l"/>
              </a:tabLst>
            </a:pP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Incoraggiano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violazione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delle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leggi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mbria"/>
                <a:cs typeface="Cambria"/>
              </a:rPr>
              <a:t>relative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sicurezza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sul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posto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di 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lavoro,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ambiente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e </a:t>
            </a:r>
            <a:r>
              <a:rPr sz="1600" spc="-3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lavoro</a:t>
            </a:r>
            <a:r>
              <a:rPr sz="16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minorile,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solo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per </a:t>
            </a:r>
            <a:r>
              <a:rPr sz="1600" spc="-5" dirty="0">
                <a:solidFill>
                  <a:srgbClr val="FFFFFF"/>
                </a:solidFill>
                <a:latin typeface="Cambria"/>
                <a:cs typeface="Cambria"/>
              </a:rPr>
              <a:t> citarne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 alcuni.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29844" y="6493684"/>
            <a:ext cx="13417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CONFIDENZIALE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71365" y="3391915"/>
            <a:ext cx="10477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30" algn="just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Cambria"/>
                <a:cs typeface="Cambria"/>
              </a:rPr>
              <a:t>Tangenti </a:t>
            </a:r>
            <a:r>
              <a:rPr sz="1600" b="1" spc="-5" dirty="0">
                <a:latin typeface="Cambria"/>
                <a:cs typeface="Cambria"/>
              </a:rPr>
              <a:t>e </a:t>
            </a:r>
            <a:r>
              <a:rPr sz="1600" b="1" spc="-340" dirty="0">
                <a:latin typeface="Cambria"/>
                <a:cs typeface="Cambria"/>
              </a:rPr>
              <a:t> </a:t>
            </a:r>
            <a:r>
              <a:rPr sz="1600" b="1" spc="-25" dirty="0">
                <a:latin typeface="Cambria"/>
                <a:cs typeface="Cambria"/>
              </a:rPr>
              <a:t>c</a:t>
            </a:r>
            <a:r>
              <a:rPr sz="1600" b="1" spc="-10" dirty="0">
                <a:latin typeface="Cambria"/>
                <a:cs typeface="Cambria"/>
              </a:rPr>
              <a:t>orr</a:t>
            </a:r>
            <a:r>
              <a:rPr sz="1600" b="1" spc="-15" dirty="0">
                <a:latin typeface="Cambria"/>
                <a:cs typeface="Cambria"/>
              </a:rPr>
              <a:t>u</a:t>
            </a:r>
            <a:r>
              <a:rPr sz="1600" b="1" spc="-5" dirty="0">
                <a:latin typeface="Cambria"/>
                <a:cs typeface="Cambria"/>
              </a:rPr>
              <a:t>zi</a:t>
            </a:r>
            <a:r>
              <a:rPr sz="1600" b="1" spc="-10" dirty="0">
                <a:latin typeface="Cambria"/>
                <a:cs typeface="Cambria"/>
              </a:rPr>
              <a:t>one  possono: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DB7318-98FE-45C4-AB61-08C051D3CBC8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8871" y="1384502"/>
            <a:ext cx="7672705" cy="36506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Legislazione</a:t>
            </a:r>
            <a:endParaRPr sz="2000">
              <a:latin typeface="Cambria"/>
              <a:cs typeface="Cambria"/>
            </a:endParaRPr>
          </a:p>
          <a:p>
            <a:pPr marL="42545" marR="5080" algn="just">
              <a:lnSpc>
                <a:spcPct val="100000"/>
              </a:lnSpc>
              <a:spcBef>
                <a:spcPts val="10"/>
              </a:spcBef>
            </a:pPr>
            <a:r>
              <a:rPr sz="1400" spc="-5" dirty="0">
                <a:latin typeface="Cambria"/>
                <a:cs typeface="Cambria"/>
              </a:rPr>
              <a:t>Dato </a:t>
            </a:r>
            <a:r>
              <a:rPr sz="1400" dirty="0">
                <a:latin typeface="Cambria"/>
                <a:cs typeface="Cambria"/>
              </a:rPr>
              <a:t>il </a:t>
            </a:r>
            <a:r>
              <a:rPr sz="1400" spc="-5" dirty="0">
                <a:latin typeface="Cambria"/>
                <a:cs typeface="Cambria"/>
              </a:rPr>
              <a:t>potenziale </a:t>
            </a:r>
            <a:r>
              <a:rPr sz="1400" dirty="0">
                <a:latin typeface="Cambria"/>
                <a:cs typeface="Cambria"/>
              </a:rPr>
              <a:t>di questi </a:t>
            </a:r>
            <a:r>
              <a:rPr sz="1400" spc="-5" dirty="0">
                <a:latin typeface="Cambria"/>
                <a:cs typeface="Cambria"/>
              </a:rPr>
              <a:t>effetti negativi, </a:t>
            </a:r>
            <a:r>
              <a:rPr sz="1400" dirty="0">
                <a:latin typeface="Cambria"/>
                <a:cs typeface="Cambria"/>
              </a:rPr>
              <a:t>i </a:t>
            </a:r>
            <a:r>
              <a:rPr sz="1400" spc="-10" dirty="0">
                <a:latin typeface="Cambria"/>
                <a:cs typeface="Cambria"/>
              </a:rPr>
              <a:t>Paesi </a:t>
            </a:r>
            <a:r>
              <a:rPr sz="1400" dirty="0">
                <a:latin typeface="Cambria"/>
                <a:cs typeface="Cambria"/>
              </a:rPr>
              <a:t>in </a:t>
            </a:r>
            <a:r>
              <a:rPr sz="1400" spc="-5" dirty="0">
                <a:latin typeface="Cambria"/>
                <a:cs typeface="Cambria"/>
              </a:rPr>
              <a:t>tutto </a:t>
            </a:r>
            <a:r>
              <a:rPr sz="1400" dirty="0">
                <a:latin typeface="Cambria"/>
                <a:cs typeface="Cambria"/>
              </a:rPr>
              <a:t>il </a:t>
            </a:r>
            <a:r>
              <a:rPr sz="1400" spc="-5" dirty="0">
                <a:latin typeface="Cambria"/>
                <a:cs typeface="Cambria"/>
              </a:rPr>
              <a:t>mondo applicano leggi </a:t>
            </a:r>
            <a:r>
              <a:rPr sz="1400" dirty="0">
                <a:latin typeface="Cambria"/>
                <a:cs typeface="Cambria"/>
              </a:rPr>
              <a:t>che </a:t>
            </a:r>
            <a:r>
              <a:rPr sz="1400" spc="-5" dirty="0">
                <a:latin typeface="Cambria"/>
                <a:cs typeface="Cambria"/>
              </a:rPr>
              <a:t>proibiscono le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tangenti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corruzione.</a:t>
            </a:r>
            <a:r>
              <a:rPr sz="1400" spc="29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aziende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che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violano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tali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leggi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rischiano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seri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provvedimenti,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tra</a:t>
            </a:r>
            <a:r>
              <a:rPr sz="1400" dirty="0">
                <a:latin typeface="Cambria"/>
                <a:cs typeface="Cambria"/>
              </a:rPr>
              <a:t> cui: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ambria"/>
              <a:cs typeface="Cambria"/>
            </a:endParaRPr>
          </a:p>
          <a:p>
            <a:pPr marL="328930" indent="-287020">
              <a:lnSpc>
                <a:spcPct val="100000"/>
              </a:lnSpc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spc="-5" dirty="0">
                <a:latin typeface="Cambria"/>
                <a:cs typeface="Cambria"/>
              </a:rPr>
              <a:t>Multe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consistenti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anche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lunghi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periodi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 detenzione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per </a:t>
            </a:r>
            <a:r>
              <a:rPr sz="1400" dirty="0">
                <a:latin typeface="Cambria"/>
                <a:cs typeface="Cambria"/>
              </a:rPr>
              <a:t>i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singoli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interessati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400">
              <a:latin typeface="Cambria"/>
              <a:cs typeface="Cambria"/>
            </a:endParaRPr>
          </a:p>
          <a:p>
            <a:pPr marL="328930" indent="-287020">
              <a:lnSpc>
                <a:spcPct val="100000"/>
              </a:lnSpc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spc="-5" dirty="0">
                <a:latin typeface="Cambria"/>
                <a:cs typeface="Cambria"/>
              </a:rPr>
              <a:t>Sospensione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 </a:t>
            </a:r>
            <a:r>
              <a:rPr sz="1400" spc="-5" dirty="0">
                <a:latin typeface="Cambria"/>
                <a:cs typeface="Cambria"/>
              </a:rPr>
              <a:t>esclusione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dai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contratti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governativi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1400">
              <a:latin typeface="Cambria"/>
              <a:cs typeface="Cambria"/>
            </a:endParaRPr>
          </a:p>
          <a:p>
            <a:pPr marL="328930" indent="-287020">
              <a:lnSpc>
                <a:spcPct val="100000"/>
              </a:lnSpc>
              <a:buFont typeface="Wingdings"/>
              <a:buChar char=""/>
              <a:tabLst>
                <a:tab pos="328930" algn="l"/>
                <a:tab pos="329565" algn="l"/>
              </a:tabLst>
            </a:pPr>
            <a:r>
              <a:rPr sz="1400" spc="-5" dirty="0">
                <a:latin typeface="Cambria"/>
                <a:cs typeface="Cambria"/>
              </a:rPr>
              <a:t>Danni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alla reputazione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aziendale,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alle relazioni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commerciali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al mantenimento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del successo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Legge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sulle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pratiche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di corruzione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all'estero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5" dirty="0">
                <a:solidFill>
                  <a:srgbClr val="C00000"/>
                </a:solidFill>
                <a:latin typeface="Cambria"/>
                <a:cs typeface="Cambria"/>
              </a:rPr>
              <a:t>(“FCPA”)</a:t>
            </a:r>
            <a:endParaRPr sz="2000">
              <a:latin typeface="Cambria"/>
              <a:cs typeface="Cambria"/>
            </a:endParaRPr>
          </a:p>
          <a:p>
            <a:pPr marL="12700" marR="76200" algn="just">
              <a:lnSpc>
                <a:spcPct val="100000"/>
              </a:lnSpc>
              <a:spcBef>
                <a:spcPts val="1689"/>
              </a:spcBef>
            </a:pPr>
            <a:r>
              <a:rPr sz="1400" spc="-30" dirty="0">
                <a:latin typeface="Cambria"/>
                <a:cs typeface="Cambria"/>
              </a:rPr>
              <a:t>FCPA </a:t>
            </a:r>
            <a:r>
              <a:rPr sz="1400" dirty="0">
                <a:latin typeface="Cambria"/>
                <a:cs typeface="Cambria"/>
              </a:rPr>
              <a:t>è il </a:t>
            </a:r>
            <a:r>
              <a:rPr sz="1400" spc="-5" dirty="0">
                <a:latin typeface="Cambria"/>
                <a:cs typeface="Cambria"/>
              </a:rPr>
              <a:t>nome </a:t>
            </a:r>
            <a:r>
              <a:rPr sz="1400" dirty="0">
                <a:latin typeface="Cambria"/>
                <a:cs typeface="Cambria"/>
              </a:rPr>
              <a:t>della </a:t>
            </a:r>
            <a:r>
              <a:rPr sz="1400" spc="-5" dirty="0">
                <a:latin typeface="Cambria"/>
                <a:cs typeface="Cambria"/>
              </a:rPr>
              <a:t>legge </a:t>
            </a:r>
            <a:r>
              <a:rPr sz="1400" dirty="0">
                <a:latin typeface="Cambria"/>
                <a:cs typeface="Cambria"/>
              </a:rPr>
              <a:t>statunitense </a:t>
            </a:r>
            <a:r>
              <a:rPr sz="1400" spc="-10" dirty="0">
                <a:latin typeface="Cambria"/>
                <a:cs typeface="Cambria"/>
              </a:rPr>
              <a:t>relativa </a:t>
            </a:r>
            <a:r>
              <a:rPr sz="1400" spc="-5" dirty="0">
                <a:latin typeface="Cambria"/>
                <a:cs typeface="Cambria"/>
              </a:rPr>
              <a:t>alle politiche contro tangenti </a:t>
            </a:r>
            <a:r>
              <a:rPr sz="1400" dirty="0">
                <a:latin typeface="Cambria"/>
                <a:cs typeface="Cambria"/>
              </a:rPr>
              <a:t>e </a:t>
            </a:r>
            <a:r>
              <a:rPr sz="1400" spc="-5" dirty="0">
                <a:latin typeface="Cambria"/>
                <a:cs typeface="Cambria"/>
              </a:rPr>
              <a:t>corruzione.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Ambito </a:t>
            </a:r>
            <a:r>
              <a:rPr sz="1400" dirty="0">
                <a:latin typeface="Cambria"/>
                <a:cs typeface="Cambria"/>
              </a:rPr>
              <a:t>e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applicabilità </a:t>
            </a:r>
            <a:r>
              <a:rPr sz="1400" dirty="0">
                <a:latin typeface="Cambria"/>
                <a:cs typeface="Cambria"/>
              </a:rPr>
              <a:t>della </a:t>
            </a:r>
            <a:r>
              <a:rPr sz="1400" spc="-5" dirty="0">
                <a:latin typeface="Cambria"/>
                <a:cs typeface="Cambria"/>
              </a:rPr>
              <a:t>norma </a:t>
            </a:r>
            <a:r>
              <a:rPr sz="1400" spc="-30" dirty="0">
                <a:latin typeface="Cambria"/>
                <a:cs typeface="Cambria"/>
              </a:rPr>
              <a:t>FCPA </a:t>
            </a:r>
            <a:r>
              <a:rPr sz="1400" spc="-5" dirty="0">
                <a:latin typeface="Cambria"/>
                <a:cs typeface="Cambria"/>
              </a:rPr>
              <a:t>sono estesi: si applica </a:t>
            </a:r>
            <a:r>
              <a:rPr sz="1400" dirty="0">
                <a:latin typeface="Cambria"/>
                <a:cs typeface="Cambria"/>
              </a:rPr>
              <a:t>a chiunque </a:t>
            </a:r>
            <a:r>
              <a:rPr sz="1400" spc="-10" dirty="0">
                <a:latin typeface="Cambria"/>
                <a:cs typeface="Cambria"/>
              </a:rPr>
              <a:t>lavori </a:t>
            </a:r>
            <a:r>
              <a:rPr sz="1400" dirty="0">
                <a:latin typeface="Cambria"/>
                <a:cs typeface="Cambria"/>
              </a:rPr>
              <a:t>in </a:t>
            </a:r>
            <a:r>
              <a:rPr sz="1400" spc="-5" dirty="0">
                <a:latin typeface="Cambria"/>
                <a:cs typeface="Cambria"/>
              </a:rPr>
              <a:t>aziende </a:t>
            </a:r>
            <a:r>
              <a:rPr sz="1400" dirty="0">
                <a:latin typeface="Cambria"/>
                <a:cs typeface="Cambria"/>
              </a:rPr>
              <a:t>quotate </a:t>
            </a:r>
            <a:r>
              <a:rPr sz="1400" spc="-5" dirty="0">
                <a:latin typeface="Cambria"/>
                <a:cs typeface="Cambria"/>
              </a:rPr>
              <a:t>alla borsa 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statunitense.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Pertanto,</a:t>
            </a:r>
            <a:r>
              <a:rPr sz="1400" dirty="0">
                <a:latin typeface="Cambria"/>
                <a:cs typeface="Cambria"/>
              </a:rPr>
              <a:t> è </a:t>
            </a:r>
            <a:r>
              <a:rPr sz="1400" spc="-5" dirty="0">
                <a:latin typeface="Cambria"/>
                <a:cs typeface="Cambria"/>
              </a:rPr>
              <a:t>applicabile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 tutti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 dipendenti 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 tutte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sedi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MTS.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9844" y="6493684"/>
            <a:ext cx="13417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CONFIDENZIALE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8871" y="295402"/>
            <a:ext cx="6718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C00000"/>
                </a:solidFill>
              </a:rPr>
              <a:t>Una</a:t>
            </a:r>
            <a:r>
              <a:rPr b="0" spc="-1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panoramica</a:t>
            </a:r>
            <a:r>
              <a:rPr b="0" spc="1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delle</a:t>
            </a:r>
            <a:r>
              <a:rPr b="0" spc="-1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attività</a:t>
            </a:r>
            <a:r>
              <a:rPr b="0" spc="-15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contro</a:t>
            </a:r>
            <a:r>
              <a:rPr b="0" spc="-1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le</a:t>
            </a:r>
            <a:r>
              <a:rPr b="0" spc="-2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tangenti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0CBAB-0815-4C1F-B1A2-18D2BC2EA359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441" y="1094792"/>
            <a:ext cx="7798434" cy="129159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Che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cos'è</a:t>
            </a:r>
            <a:r>
              <a:rPr sz="2000" b="1" spc="-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la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norma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FCPA?</a:t>
            </a:r>
            <a:endParaRPr sz="20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350"/>
              </a:spcBef>
            </a:pPr>
            <a:r>
              <a:rPr sz="1400" dirty="0">
                <a:latin typeface="Cambria"/>
                <a:cs typeface="Cambria"/>
              </a:rPr>
              <a:t>FCPA è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legge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statunitense </a:t>
            </a:r>
            <a:r>
              <a:rPr sz="1400" spc="-5" dirty="0">
                <a:latin typeface="Cambria"/>
                <a:cs typeface="Cambria"/>
              </a:rPr>
              <a:t>implementata per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affrontare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tangenti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corruzione</a:t>
            </a:r>
            <a:r>
              <a:rPr sz="1200" dirty="0">
                <a:latin typeface="Cambria"/>
                <a:cs typeface="Cambria"/>
              </a:rPr>
              <a:t>.</a:t>
            </a:r>
            <a:r>
              <a:rPr sz="12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norma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FCPA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proibisce ai </a:t>
            </a:r>
            <a:r>
              <a:rPr sz="1400" dirty="0">
                <a:latin typeface="Cambria"/>
                <a:cs typeface="Cambria"/>
              </a:rPr>
              <a:t>dipendenti di </a:t>
            </a:r>
            <a:r>
              <a:rPr sz="1400" spc="-5" dirty="0">
                <a:latin typeface="Cambria"/>
                <a:cs typeface="Cambria"/>
              </a:rPr>
              <a:t>MTS </a:t>
            </a:r>
            <a:r>
              <a:rPr sz="1400" dirty="0">
                <a:latin typeface="Cambria"/>
                <a:cs typeface="Cambria"/>
              </a:rPr>
              <a:t>e a chiunque </a:t>
            </a:r>
            <a:r>
              <a:rPr sz="1400" spc="-5" dirty="0">
                <a:latin typeface="Cambria"/>
                <a:cs typeface="Cambria"/>
              </a:rPr>
              <a:t>operi per nostro conto </a:t>
            </a:r>
            <a:r>
              <a:rPr sz="1400" dirty="0">
                <a:latin typeface="Cambria"/>
                <a:cs typeface="Cambria"/>
              </a:rPr>
              <a:t>di </a:t>
            </a:r>
            <a:r>
              <a:rPr sz="1400" spc="-5" dirty="0">
                <a:latin typeface="Cambria"/>
                <a:cs typeface="Cambria"/>
              </a:rPr>
              <a:t>offrire pagamenti </a:t>
            </a:r>
            <a:r>
              <a:rPr sz="1400" dirty="0">
                <a:latin typeface="Cambria"/>
                <a:cs typeface="Cambria"/>
              </a:rPr>
              <a:t>a scopo di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corruzione o oggetti di valore a </a:t>
            </a:r>
            <a:r>
              <a:rPr sz="1400" spc="-5" dirty="0">
                <a:latin typeface="Cambria"/>
                <a:cs typeface="Cambria"/>
              </a:rPr>
              <a:t>funzionari </a:t>
            </a:r>
            <a:r>
              <a:rPr sz="1400" dirty="0">
                <a:latin typeface="Cambria"/>
                <a:cs typeface="Cambria"/>
              </a:rPr>
              <a:t>di </a:t>
            </a:r>
            <a:r>
              <a:rPr sz="1400" spc="-5" dirty="0">
                <a:latin typeface="Cambria"/>
                <a:cs typeface="Cambria"/>
              </a:rPr>
              <a:t>governo, per ottenere/conservare rapporti commerciali </a:t>
            </a:r>
            <a:r>
              <a:rPr sz="1400" dirty="0">
                <a:latin typeface="Cambria"/>
                <a:cs typeface="Cambria"/>
              </a:rPr>
              <a:t>o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per </a:t>
            </a:r>
            <a:r>
              <a:rPr sz="1400" dirty="0">
                <a:latin typeface="Cambria"/>
                <a:cs typeface="Cambria"/>
              </a:rPr>
              <a:t>ricevere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 indebito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vantaggio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commerciale.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7367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C00000"/>
                </a:solidFill>
              </a:rPr>
              <a:t>Legge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dirty="0">
                <a:solidFill>
                  <a:srgbClr val="C00000"/>
                </a:solidFill>
              </a:rPr>
              <a:t>sulle</a:t>
            </a:r>
            <a:r>
              <a:rPr b="0" spc="-20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pratiche</a:t>
            </a:r>
            <a:r>
              <a:rPr b="0" spc="2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di</a:t>
            </a:r>
            <a:r>
              <a:rPr b="0" spc="-1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corruzione </a:t>
            </a:r>
            <a:r>
              <a:rPr b="0" spc="-15" dirty="0">
                <a:solidFill>
                  <a:srgbClr val="C00000"/>
                </a:solidFill>
              </a:rPr>
              <a:t>all'estero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spc="-65" dirty="0">
                <a:solidFill>
                  <a:srgbClr val="C00000"/>
                </a:solidFill>
              </a:rPr>
              <a:t>(“FCPA”)</a:t>
            </a:r>
          </a:p>
        </p:txBody>
      </p:sp>
      <p:sp>
        <p:nvSpPr>
          <p:cNvPr id="6" name="object 6"/>
          <p:cNvSpPr/>
          <p:nvPr/>
        </p:nvSpPr>
        <p:spPr>
          <a:xfrm>
            <a:off x="3048000" y="3474138"/>
            <a:ext cx="352425" cy="412115"/>
          </a:xfrm>
          <a:custGeom>
            <a:avLst/>
            <a:gdLst/>
            <a:ahLst/>
            <a:cxnLst/>
            <a:rect l="l" t="t" r="r" b="b"/>
            <a:pathLst>
              <a:path w="352425" h="412114">
                <a:moveTo>
                  <a:pt x="176149" y="0"/>
                </a:moveTo>
                <a:lnTo>
                  <a:pt x="176149" y="82422"/>
                </a:lnTo>
                <a:lnTo>
                  <a:pt x="0" y="82422"/>
                </a:lnTo>
                <a:lnTo>
                  <a:pt x="0" y="329691"/>
                </a:lnTo>
                <a:lnTo>
                  <a:pt x="176149" y="329691"/>
                </a:lnTo>
                <a:lnTo>
                  <a:pt x="176149" y="412114"/>
                </a:lnTo>
                <a:lnTo>
                  <a:pt x="352298" y="205993"/>
                </a:lnTo>
                <a:lnTo>
                  <a:pt x="17614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4032" y="3474138"/>
            <a:ext cx="352425" cy="412115"/>
          </a:xfrm>
          <a:custGeom>
            <a:avLst/>
            <a:gdLst/>
            <a:ahLst/>
            <a:cxnLst/>
            <a:rect l="l" t="t" r="r" b="b"/>
            <a:pathLst>
              <a:path w="352425" h="412114">
                <a:moveTo>
                  <a:pt x="176149" y="0"/>
                </a:moveTo>
                <a:lnTo>
                  <a:pt x="176149" y="82422"/>
                </a:lnTo>
                <a:lnTo>
                  <a:pt x="0" y="82422"/>
                </a:lnTo>
                <a:lnTo>
                  <a:pt x="0" y="329691"/>
                </a:lnTo>
                <a:lnTo>
                  <a:pt x="176149" y="329691"/>
                </a:lnTo>
                <a:lnTo>
                  <a:pt x="176149" y="412114"/>
                </a:lnTo>
                <a:lnTo>
                  <a:pt x="352298" y="205993"/>
                </a:lnTo>
                <a:lnTo>
                  <a:pt x="17614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9844" y="6493684"/>
            <a:ext cx="13417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CONFIDENZIALE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2842" y="4446578"/>
            <a:ext cx="8101330" cy="189166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Legge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contro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le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tangenti</a:t>
            </a:r>
            <a:r>
              <a:rPr sz="2000" b="1" spc="-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del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Regno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Unito</a:t>
            </a:r>
            <a:r>
              <a:rPr sz="2000" b="1" spc="-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del</a:t>
            </a:r>
            <a:r>
              <a:rPr sz="2000" b="1"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2010</a:t>
            </a:r>
            <a:endParaRPr sz="20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  <a:spcBef>
                <a:spcPts val="350"/>
              </a:spcBef>
            </a:pPr>
            <a:r>
              <a:rPr sz="1400" dirty="0">
                <a:latin typeface="Cambria"/>
                <a:cs typeface="Cambria"/>
              </a:rPr>
              <a:t>La legge </a:t>
            </a:r>
            <a:r>
              <a:rPr sz="1400" spc="-5" dirty="0">
                <a:latin typeface="Cambria"/>
                <a:cs typeface="Cambria"/>
              </a:rPr>
              <a:t>contro le tangenti </a:t>
            </a:r>
            <a:r>
              <a:rPr sz="1400" dirty="0">
                <a:latin typeface="Cambria"/>
                <a:cs typeface="Cambria"/>
              </a:rPr>
              <a:t>del </a:t>
            </a:r>
            <a:r>
              <a:rPr sz="1400" spc="-5" dirty="0">
                <a:latin typeface="Cambria"/>
                <a:cs typeface="Cambria"/>
              </a:rPr>
              <a:t>Regno </a:t>
            </a:r>
            <a:r>
              <a:rPr sz="1400" dirty="0">
                <a:latin typeface="Cambria"/>
                <a:cs typeface="Cambria"/>
              </a:rPr>
              <a:t>Unito del 2010 </a:t>
            </a:r>
            <a:r>
              <a:rPr sz="1400" spc="-5" dirty="0">
                <a:latin typeface="Cambria"/>
                <a:cs typeface="Cambria"/>
              </a:rPr>
              <a:t>costituisce </a:t>
            </a:r>
            <a:r>
              <a:rPr sz="1400" spc="-10" dirty="0">
                <a:latin typeface="Cambria"/>
                <a:cs typeface="Cambria"/>
              </a:rPr>
              <a:t>un'ulteriore </a:t>
            </a:r>
            <a:r>
              <a:rPr sz="1400" dirty="0">
                <a:latin typeface="Cambria"/>
                <a:cs typeface="Cambria"/>
              </a:rPr>
              <a:t>legislazione, </a:t>
            </a:r>
            <a:r>
              <a:rPr sz="1400" spc="-5" dirty="0">
                <a:latin typeface="Cambria"/>
                <a:cs typeface="Cambria"/>
              </a:rPr>
              <a:t>applicata </a:t>
            </a:r>
            <a:r>
              <a:rPr sz="1400" dirty="0">
                <a:latin typeface="Cambria"/>
                <a:cs typeface="Cambria"/>
              </a:rPr>
              <a:t>su </a:t>
            </a:r>
            <a:r>
              <a:rPr sz="1400" spc="-10" dirty="0">
                <a:latin typeface="Cambria"/>
                <a:cs typeface="Cambria"/>
              </a:rPr>
              <a:t>larga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scala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 ogni </a:t>
            </a:r>
            <a:r>
              <a:rPr sz="1400" spc="-5" dirty="0">
                <a:latin typeface="Cambria"/>
                <a:cs typeface="Cambria"/>
              </a:rPr>
              <a:t>azienda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che</a:t>
            </a:r>
            <a:r>
              <a:rPr sz="1400" spc="-5" dirty="0">
                <a:latin typeface="Cambria"/>
                <a:cs typeface="Cambria"/>
              </a:rPr>
              <a:t> operi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all'interno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del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Regno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Unito.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30" dirty="0">
                <a:latin typeface="Cambria"/>
                <a:cs typeface="Cambria"/>
              </a:rPr>
              <a:t>Tale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legge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è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aggiunta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alla</a:t>
            </a:r>
            <a:r>
              <a:rPr sz="1400" dirty="0">
                <a:latin typeface="Cambria"/>
                <a:cs typeface="Cambria"/>
              </a:rPr>
              <a:t> legislazione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30" dirty="0">
                <a:latin typeface="Cambria"/>
                <a:cs typeface="Cambria"/>
              </a:rPr>
              <a:t>FCPA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la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sostituisce.</a:t>
            </a:r>
            <a:endParaRPr sz="1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Leggi</a:t>
            </a:r>
            <a:r>
              <a:rPr sz="20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e</a:t>
            </a:r>
            <a:r>
              <a:rPr sz="2000" b="1"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normative</a:t>
            </a:r>
            <a:r>
              <a:rPr sz="20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locali</a:t>
            </a:r>
            <a:endParaRPr sz="20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400" spc="-5" dirty="0">
                <a:latin typeface="Cambria"/>
                <a:cs typeface="Cambria"/>
              </a:rPr>
              <a:t>Altre leggi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normative </a:t>
            </a:r>
            <a:r>
              <a:rPr sz="1400" dirty="0">
                <a:latin typeface="Cambria"/>
                <a:cs typeface="Cambria"/>
              </a:rPr>
              <a:t>vengono</a:t>
            </a:r>
            <a:r>
              <a:rPr sz="1400" spc="-5" dirty="0">
                <a:latin typeface="Cambria"/>
                <a:cs typeface="Cambria"/>
              </a:rPr>
              <a:t> applicate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ogni </a:t>
            </a:r>
            <a:r>
              <a:rPr sz="1400" spc="-5" dirty="0">
                <a:latin typeface="Cambria"/>
                <a:cs typeface="Cambria"/>
              </a:rPr>
              <a:t>Paese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cui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MTS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opera.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87C82B-0491-437D-8108-C0BC8C910128}"/>
              </a:ext>
            </a:extLst>
          </p:cNvPr>
          <p:cNvSpPr/>
          <p:nvPr/>
        </p:nvSpPr>
        <p:spPr>
          <a:xfrm>
            <a:off x="618877" y="2607089"/>
            <a:ext cx="2304554" cy="4256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" algn="ctr">
              <a:lnSpc>
                <a:spcPts val="1580"/>
              </a:lnSpc>
              <a:spcBef>
                <a:spcPts val="105"/>
              </a:spcBef>
            </a:pPr>
            <a:r>
              <a:rPr lang="en-US" sz="1800" b="1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COSA: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92E345-E81C-4110-919B-681266AE0B7D}"/>
              </a:ext>
            </a:extLst>
          </p:cNvPr>
          <p:cNvSpPr/>
          <p:nvPr/>
        </p:nvSpPr>
        <p:spPr>
          <a:xfrm>
            <a:off x="3419723" y="2613023"/>
            <a:ext cx="2304554" cy="4256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5" algn="ctr">
              <a:lnSpc>
                <a:spcPts val="1580"/>
              </a:lnSpc>
              <a:spcBef>
                <a:spcPts val="105"/>
              </a:spcBef>
            </a:pPr>
            <a:r>
              <a:rPr lang="en-US" sz="18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A</a:t>
            </a:r>
            <a:r>
              <a:rPr lang="en-US" sz="1800" b="1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lang="en-US" sz="1800" b="1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CHI: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9C12F3-B685-4B76-9229-B0FD3CF8A0EA}"/>
              </a:ext>
            </a:extLst>
          </p:cNvPr>
          <p:cNvSpPr/>
          <p:nvPr/>
        </p:nvSpPr>
        <p:spPr>
          <a:xfrm>
            <a:off x="6220569" y="2613023"/>
            <a:ext cx="2304554" cy="4256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80"/>
              </a:lnSpc>
              <a:spcBef>
                <a:spcPts val="105"/>
              </a:spcBef>
            </a:pPr>
            <a:r>
              <a:rPr lang="en-US" sz="1800" b="1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PERCHÉ:</a:t>
            </a: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812FDD-9073-4A85-88FD-D4178F54F75B}"/>
              </a:ext>
            </a:extLst>
          </p:cNvPr>
          <p:cNvSpPr/>
          <p:nvPr/>
        </p:nvSpPr>
        <p:spPr>
          <a:xfrm>
            <a:off x="618876" y="3194881"/>
            <a:ext cx="2304553" cy="11958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indent="635" algn="ctr">
              <a:lnSpc>
                <a:spcPct val="88100"/>
              </a:lnSpc>
              <a:spcBef>
                <a:spcPts val="95"/>
              </a:spcBef>
            </a:pP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Non può </a:t>
            </a:r>
            <a:r>
              <a:rPr lang="it-IT" sz="1400" spc="-10" dirty="0">
                <a:solidFill>
                  <a:srgbClr val="FFFFFF"/>
                </a:solidFill>
                <a:latin typeface="Cambria"/>
                <a:cs typeface="Cambria"/>
              </a:rPr>
              <a:t>offrire </a:t>
            </a: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o </a:t>
            </a:r>
            <a:r>
              <a:rPr lang="it-IT" sz="14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spc="-5" dirty="0">
                <a:solidFill>
                  <a:srgbClr val="FFFFFF"/>
                </a:solidFill>
                <a:latin typeface="Cambria"/>
                <a:cs typeface="Cambria"/>
              </a:rPr>
              <a:t>corrispondere, </a:t>
            </a: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spc="-5" dirty="0">
                <a:solidFill>
                  <a:srgbClr val="FFFFFF"/>
                </a:solidFill>
                <a:latin typeface="Cambria"/>
                <a:cs typeface="Cambria"/>
              </a:rPr>
              <a:t>direttamente</a:t>
            </a:r>
            <a:r>
              <a:rPr lang="it-IT" sz="1400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lang="it-IT" sz="14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spc="-10" dirty="0">
                <a:solidFill>
                  <a:srgbClr val="FFFFFF"/>
                </a:solidFill>
                <a:latin typeface="Cambria"/>
                <a:cs typeface="Cambria"/>
              </a:rPr>
              <a:t>tramite </a:t>
            </a:r>
            <a:r>
              <a:rPr lang="it-IT" sz="1400" spc="-2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spc="-5" dirty="0">
                <a:solidFill>
                  <a:srgbClr val="FFFFFF"/>
                </a:solidFill>
                <a:latin typeface="Cambria"/>
                <a:cs typeface="Cambria"/>
              </a:rPr>
              <a:t>terzi, </a:t>
            </a: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qualsiasi </a:t>
            </a:r>
            <a:r>
              <a:rPr lang="it-IT" sz="1400" spc="-5" dirty="0">
                <a:solidFill>
                  <a:srgbClr val="FFFFFF"/>
                </a:solidFill>
                <a:latin typeface="Cambria"/>
                <a:cs typeface="Cambria"/>
              </a:rPr>
              <a:t>bene </a:t>
            </a: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di </a:t>
            </a:r>
            <a:r>
              <a:rPr lang="it-IT" sz="1400" spc="-2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spc="-10" dirty="0">
                <a:solidFill>
                  <a:srgbClr val="FFFFFF"/>
                </a:solidFill>
                <a:latin typeface="Cambria"/>
                <a:cs typeface="Cambria"/>
              </a:rPr>
              <a:t>valore</a:t>
            </a:r>
            <a:endParaRPr lang="it-IT" sz="1400" dirty="0">
              <a:latin typeface="Cambria"/>
              <a:cs typeface="Cambri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2D86E7-023B-417E-89E5-E89790160E05}"/>
              </a:ext>
            </a:extLst>
          </p:cNvPr>
          <p:cNvSpPr/>
          <p:nvPr/>
        </p:nvSpPr>
        <p:spPr>
          <a:xfrm>
            <a:off x="3419723" y="3194881"/>
            <a:ext cx="2304553" cy="11958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indent="635" algn="ctr">
              <a:lnSpc>
                <a:spcPct val="88000"/>
              </a:lnSpc>
              <a:spcBef>
                <a:spcPts val="95"/>
              </a:spcBef>
            </a:pP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A </a:t>
            </a:r>
            <a:r>
              <a:rPr lang="it-IT" sz="1400" spc="-5" dirty="0">
                <a:solidFill>
                  <a:srgbClr val="FFFFFF"/>
                </a:solidFill>
                <a:latin typeface="Cambria"/>
                <a:cs typeface="Cambria"/>
              </a:rPr>
              <a:t>qualsiasi funzionario </a:t>
            </a: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spc="-10" dirty="0">
                <a:solidFill>
                  <a:srgbClr val="FFFFFF"/>
                </a:solidFill>
                <a:latin typeface="Cambria"/>
                <a:cs typeface="Cambria"/>
              </a:rPr>
              <a:t>governativo, </a:t>
            </a:r>
            <a:r>
              <a:rPr lang="it-IT" sz="1400" spc="-5" dirty="0">
                <a:solidFill>
                  <a:srgbClr val="FFFFFF"/>
                </a:solidFill>
                <a:latin typeface="Cambria"/>
                <a:cs typeface="Cambria"/>
              </a:rPr>
              <a:t>dipendente </a:t>
            </a:r>
            <a:r>
              <a:rPr lang="it-IT" sz="1400" spc="-3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di </a:t>
            </a:r>
            <a:r>
              <a:rPr lang="it-IT" sz="1400" spc="-5" dirty="0">
                <a:solidFill>
                  <a:srgbClr val="FFFFFF"/>
                </a:solidFill>
                <a:latin typeface="Cambria"/>
                <a:cs typeface="Cambria"/>
              </a:rPr>
              <a:t>aziende </a:t>
            </a: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di </a:t>
            </a:r>
            <a:r>
              <a:rPr lang="it-IT" sz="1400" spc="-5" dirty="0">
                <a:solidFill>
                  <a:srgbClr val="FFFFFF"/>
                </a:solidFill>
                <a:latin typeface="Cambria"/>
                <a:cs typeface="Cambria"/>
              </a:rPr>
              <a:t>proprietà </a:t>
            </a: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 del</a:t>
            </a:r>
            <a:r>
              <a:rPr lang="it-IT" sz="1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spc="-10" dirty="0">
                <a:solidFill>
                  <a:srgbClr val="FFFFFF"/>
                </a:solidFill>
                <a:latin typeface="Cambria"/>
                <a:cs typeface="Cambria"/>
              </a:rPr>
              <a:t>governo</a:t>
            </a:r>
            <a:r>
              <a:rPr lang="it-IT" sz="1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lang="it-IT" sz="1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spc="-10" dirty="0">
                <a:solidFill>
                  <a:srgbClr val="FFFFFF"/>
                </a:solidFill>
                <a:latin typeface="Cambria"/>
                <a:cs typeface="Cambria"/>
              </a:rPr>
              <a:t>parente</a:t>
            </a:r>
            <a:r>
              <a:rPr lang="it-IT" sz="14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di </a:t>
            </a:r>
            <a:r>
              <a:rPr lang="it-IT" sz="1400" spc="-2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un </a:t>
            </a:r>
            <a:r>
              <a:rPr lang="it-IT" sz="1400" spc="-5" dirty="0">
                <a:solidFill>
                  <a:srgbClr val="FFFFFF"/>
                </a:solidFill>
                <a:latin typeface="Cambria"/>
                <a:cs typeface="Cambria"/>
              </a:rPr>
              <a:t>funzionario </a:t>
            </a: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di </a:t>
            </a:r>
            <a:r>
              <a:rPr lang="it-IT" sz="14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spc="-10" dirty="0">
                <a:solidFill>
                  <a:srgbClr val="FFFFFF"/>
                </a:solidFill>
                <a:latin typeface="Cambria"/>
                <a:cs typeface="Cambria"/>
              </a:rPr>
              <a:t>governo</a:t>
            </a:r>
            <a:endParaRPr lang="it-IT" sz="1400" dirty="0">
              <a:latin typeface="Cambria"/>
              <a:cs typeface="Cambri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36A645-4D99-42CD-BC15-1A289E822D7C}"/>
              </a:ext>
            </a:extLst>
          </p:cNvPr>
          <p:cNvSpPr/>
          <p:nvPr/>
        </p:nvSpPr>
        <p:spPr>
          <a:xfrm>
            <a:off x="6220568" y="3194881"/>
            <a:ext cx="2304553" cy="11958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88200"/>
              </a:lnSpc>
              <a:spcBef>
                <a:spcPts val="95"/>
              </a:spcBef>
            </a:pPr>
            <a:r>
              <a:rPr lang="it-IT" sz="1400" spc="-10" dirty="0">
                <a:solidFill>
                  <a:srgbClr val="FFFFFF"/>
                </a:solidFill>
                <a:latin typeface="Cambria"/>
                <a:cs typeface="Cambria"/>
              </a:rPr>
              <a:t>Per</a:t>
            </a:r>
            <a:r>
              <a:rPr lang="it-IT" sz="1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aggiudicarsi</a:t>
            </a:r>
            <a:r>
              <a:rPr lang="it-IT" sz="14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spc="5" dirty="0">
                <a:solidFill>
                  <a:srgbClr val="FFFFFF"/>
                </a:solidFill>
                <a:latin typeface="Cambria"/>
                <a:cs typeface="Cambria"/>
              </a:rPr>
              <a:t>un</a:t>
            </a:r>
            <a:r>
              <a:rPr lang="it-IT" sz="1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spc="-15" dirty="0">
                <a:solidFill>
                  <a:srgbClr val="FFFFFF"/>
                </a:solidFill>
                <a:latin typeface="Cambria"/>
                <a:cs typeface="Cambria"/>
              </a:rPr>
              <a:t>affare</a:t>
            </a:r>
            <a:r>
              <a:rPr lang="it-IT" sz="1400" spc="-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o </a:t>
            </a:r>
            <a:r>
              <a:rPr lang="it-IT" sz="1400" spc="-2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spc="-5" dirty="0">
                <a:solidFill>
                  <a:srgbClr val="FFFFFF"/>
                </a:solidFill>
                <a:latin typeface="Cambria"/>
                <a:cs typeface="Cambria"/>
              </a:rPr>
              <a:t>per ottenere </a:t>
            </a: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un </a:t>
            </a:r>
            <a:r>
              <a:rPr lang="it-IT" sz="1400" spc="-5" dirty="0">
                <a:solidFill>
                  <a:srgbClr val="FFFFFF"/>
                </a:solidFill>
                <a:latin typeface="Cambria"/>
                <a:cs typeface="Cambria"/>
              </a:rPr>
              <a:t>vantaggio </a:t>
            </a:r>
            <a:r>
              <a:rPr lang="it-IT" sz="14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spc="-5" dirty="0">
                <a:solidFill>
                  <a:srgbClr val="FFFFFF"/>
                </a:solidFill>
                <a:latin typeface="Cambria"/>
                <a:cs typeface="Cambria"/>
              </a:rPr>
              <a:t>commerciale</a:t>
            </a:r>
            <a:r>
              <a:rPr lang="it-IT" sz="14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it-IT" sz="1400" spc="-5" dirty="0">
                <a:solidFill>
                  <a:srgbClr val="FFFFFF"/>
                </a:solidFill>
                <a:latin typeface="Cambria"/>
                <a:cs typeface="Cambria"/>
              </a:rPr>
              <a:t>indebito</a:t>
            </a:r>
            <a:endParaRPr lang="it-IT" sz="1400" dirty="0">
              <a:latin typeface="Cambria"/>
              <a:cs typeface="Cambri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8EC16B-71BE-4551-AC80-1DECC7935C38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7367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C00000"/>
                </a:solidFill>
              </a:rPr>
              <a:t>Legge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dirty="0">
                <a:solidFill>
                  <a:srgbClr val="C00000"/>
                </a:solidFill>
              </a:rPr>
              <a:t>sulle</a:t>
            </a:r>
            <a:r>
              <a:rPr b="0" spc="-20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pratiche</a:t>
            </a:r>
            <a:r>
              <a:rPr b="0" spc="2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di</a:t>
            </a:r>
            <a:r>
              <a:rPr b="0" spc="-1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corruzione </a:t>
            </a:r>
            <a:r>
              <a:rPr b="0" spc="-15" dirty="0">
                <a:solidFill>
                  <a:srgbClr val="C00000"/>
                </a:solidFill>
              </a:rPr>
              <a:t>all'estero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spc="-65" dirty="0">
                <a:solidFill>
                  <a:srgbClr val="C00000"/>
                </a:solidFill>
              </a:rPr>
              <a:t>(“FCPA”)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01024" y="3713289"/>
            <a:ext cx="4772025" cy="568325"/>
            <a:chOff x="2101024" y="3713289"/>
            <a:chExt cx="4772025" cy="568325"/>
          </a:xfrm>
        </p:grpSpPr>
        <p:sp>
          <p:nvSpPr>
            <p:cNvPr id="4" name="object 4"/>
            <p:cNvSpPr/>
            <p:nvPr/>
          </p:nvSpPr>
          <p:spPr>
            <a:xfrm>
              <a:off x="2105786" y="3718052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4669409" y="0"/>
                  </a:moveTo>
                  <a:lnTo>
                    <a:pt x="93218" y="0"/>
                  </a:lnTo>
                  <a:lnTo>
                    <a:pt x="56953" y="7332"/>
                  </a:lnTo>
                  <a:lnTo>
                    <a:pt x="27320" y="27320"/>
                  </a:lnTo>
                  <a:lnTo>
                    <a:pt x="7332" y="56953"/>
                  </a:lnTo>
                  <a:lnTo>
                    <a:pt x="0" y="93218"/>
                  </a:lnTo>
                  <a:lnTo>
                    <a:pt x="0" y="465709"/>
                  </a:lnTo>
                  <a:lnTo>
                    <a:pt x="7332" y="501953"/>
                  </a:lnTo>
                  <a:lnTo>
                    <a:pt x="27320" y="531542"/>
                  </a:lnTo>
                  <a:lnTo>
                    <a:pt x="56953" y="551487"/>
                  </a:lnTo>
                  <a:lnTo>
                    <a:pt x="93218" y="558800"/>
                  </a:lnTo>
                  <a:lnTo>
                    <a:pt x="4669409" y="558800"/>
                  </a:lnTo>
                  <a:lnTo>
                    <a:pt x="4705653" y="551487"/>
                  </a:lnTo>
                  <a:lnTo>
                    <a:pt x="4735242" y="531542"/>
                  </a:lnTo>
                  <a:lnTo>
                    <a:pt x="4755187" y="501953"/>
                  </a:lnTo>
                  <a:lnTo>
                    <a:pt x="4762499" y="465709"/>
                  </a:lnTo>
                  <a:lnTo>
                    <a:pt x="4762499" y="93218"/>
                  </a:lnTo>
                  <a:lnTo>
                    <a:pt x="4755187" y="56953"/>
                  </a:lnTo>
                  <a:lnTo>
                    <a:pt x="4735242" y="27320"/>
                  </a:lnTo>
                  <a:lnTo>
                    <a:pt x="4705653" y="7332"/>
                  </a:lnTo>
                  <a:lnTo>
                    <a:pt x="466940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05786" y="3718052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0" y="93218"/>
                  </a:moveTo>
                  <a:lnTo>
                    <a:pt x="7332" y="56953"/>
                  </a:lnTo>
                  <a:lnTo>
                    <a:pt x="27320" y="27320"/>
                  </a:lnTo>
                  <a:lnTo>
                    <a:pt x="56953" y="7332"/>
                  </a:lnTo>
                  <a:lnTo>
                    <a:pt x="93218" y="0"/>
                  </a:lnTo>
                  <a:lnTo>
                    <a:pt x="4669409" y="0"/>
                  </a:lnTo>
                  <a:lnTo>
                    <a:pt x="4705653" y="7332"/>
                  </a:lnTo>
                  <a:lnTo>
                    <a:pt x="4735242" y="27320"/>
                  </a:lnTo>
                  <a:lnTo>
                    <a:pt x="4755187" y="56953"/>
                  </a:lnTo>
                  <a:lnTo>
                    <a:pt x="4762499" y="93218"/>
                  </a:lnTo>
                  <a:lnTo>
                    <a:pt x="4762499" y="465709"/>
                  </a:lnTo>
                  <a:lnTo>
                    <a:pt x="4755187" y="501953"/>
                  </a:lnTo>
                  <a:lnTo>
                    <a:pt x="4735242" y="531542"/>
                  </a:lnTo>
                  <a:lnTo>
                    <a:pt x="4705653" y="551487"/>
                  </a:lnTo>
                  <a:lnTo>
                    <a:pt x="4669409" y="558800"/>
                  </a:lnTo>
                  <a:lnTo>
                    <a:pt x="93218" y="558800"/>
                  </a:lnTo>
                  <a:lnTo>
                    <a:pt x="56953" y="551487"/>
                  </a:lnTo>
                  <a:lnTo>
                    <a:pt x="27320" y="531542"/>
                  </a:lnTo>
                  <a:lnTo>
                    <a:pt x="7332" y="501953"/>
                  </a:lnTo>
                  <a:lnTo>
                    <a:pt x="0" y="465709"/>
                  </a:lnTo>
                  <a:lnTo>
                    <a:pt x="0" y="93218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8741" y="1283361"/>
            <a:ext cx="8087995" cy="483235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Comprendere</a:t>
            </a:r>
            <a:r>
              <a:rPr sz="20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la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legge</a:t>
            </a:r>
            <a:endParaRPr sz="2000" dirty="0">
              <a:latin typeface="Cambria"/>
              <a:cs typeface="Cambria"/>
            </a:endParaRPr>
          </a:p>
          <a:p>
            <a:pPr marL="12700" marR="186690">
              <a:lnSpc>
                <a:spcPct val="100000"/>
              </a:lnSpc>
              <a:spcBef>
                <a:spcPts val="405"/>
              </a:spcBef>
            </a:pPr>
            <a:r>
              <a:rPr sz="1600" spc="-5" dirty="0">
                <a:latin typeface="Cambria"/>
                <a:cs typeface="Cambria"/>
              </a:rPr>
              <a:t>Comprendere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terminologia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chiave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ti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aiuta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comprendere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meglio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rispettare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la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politica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della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norma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FCPA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MTS,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nonché</a:t>
            </a:r>
            <a:r>
              <a:rPr sz="1600" spc="-5" dirty="0">
                <a:latin typeface="Cambria"/>
                <a:cs typeface="Cambria"/>
              </a:rPr>
              <a:t> le leggi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per</a:t>
            </a:r>
            <a:r>
              <a:rPr sz="1600" spc="-5" dirty="0">
                <a:latin typeface="Cambria"/>
                <a:cs typeface="Cambria"/>
              </a:rPr>
              <a:t> contrastare le </a:t>
            </a:r>
            <a:r>
              <a:rPr sz="1600" spc="-10" dirty="0">
                <a:latin typeface="Cambria"/>
                <a:cs typeface="Cambria"/>
              </a:rPr>
              <a:t>tangenti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ogni luogo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dove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operiamo.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parole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chiave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sono:</a:t>
            </a:r>
            <a:endParaRPr sz="1600" dirty="0">
              <a:latin typeface="Cambria"/>
              <a:cs typeface="Cambria"/>
            </a:endParaRPr>
          </a:p>
          <a:p>
            <a:pPr marL="698500" indent="-285115">
              <a:lnSpc>
                <a:spcPct val="100000"/>
              </a:lnSpc>
              <a:spcBef>
                <a:spcPts val="380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5" dirty="0">
                <a:latin typeface="Cambria"/>
                <a:cs typeface="Cambria"/>
              </a:rPr>
              <a:t>Tangenti</a:t>
            </a:r>
            <a:endParaRPr sz="1600" dirty="0">
              <a:latin typeface="Cambria"/>
              <a:cs typeface="Cambria"/>
            </a:endParaRPr>
          </a:p>
          <a:p>
            <a:pPr marL="698500" indent="-28511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10" dirty="0">
                <a:latin typeface="Cambria"/>
                <a:cs typeface="Cambria"/>
              </a:rPr>
              <a:t>Intenzione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corrompere</a:t>
            </a:r>
            <a:endParaRPr sz="1600" dirty="0">
              <a:latin typeface="Cambria"/>
              <a:cs typeface="Cambria"/>
            </a:endParaRPr>
          </a:p>
          <a:p>
            <a:pPr marL="698500" indent="-28511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10" dirty="0">
                <a:latin typeface="Cambria"/>
                <a:cs typeface="Cambria"/>
              </a:rPr>
              <a:t>Funzionario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governativo</a:t>
            </a:r>
            <a:endParaRPr sz="1600" dirty="0">
              <a:latin typeface="Cambria"/>
              <a:cs typeface="Cambria"/>
            </a:endParaRPr>
          </a:p>
          <a:p>
            <a:pPr marL="698500" indent="-285115">
              <a:lnSpc>
                <a:spcPct val="100000"/>
              </a:lnSpc>
              <a:spcBef>
                <a:spcPts val="385"/>
              </a:spcBef>
              <a:buFont typeface="Wingdings"/>
              <a:buChar char=""/>
              <a:tabLst>
                <a:tab pos="698500" algn="l"/>
              </a:tabLst>
            </a:pPr>
            <a:r>
              <a:rPr sz="1600" spc="-5" dirty="0">
                <a:latin typeface="Cambria"/>
                <a:cs typeface="Cambria"/>
              </a:rPr>
              <a:t>Vantaggio commerciale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illecito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 dirty="0">
              <a:latin typeface="Cambria"/>
              <a:cs typeface="Cambria"/>
            </a:endParaRPr>
          </a:p>
          <a:p>
            <a:pPr marR="202565" algn="ctr">
              <a:lnSpc>
                <a:spcPct val="100000"/>
              </a:lnSpc>
            </a:pPr>
            <a:r>
              <a:rPr sz="2000" b="1" spc="-30" dirty="0">
                <a:solidFill>
                  <a:srgbClr val="FFFFFF"/>
                </a:solidFill>
                <a:latin typeface="Cambria"/>
                <a:cs typeface="Cambria"/>
              </a:rPr>
              <a:t>TANGENTE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 dirty="0">
              <a:latin typeface="Cambria"/>
              <a:cs typeface="Cambria"/>
            </a:endParaRPr>
          </a:p>
          <a:p>
            <a:pPr marL="284480" marR="508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mbria"/>
                <a:cs typeface="Cambria"/>
              </a:rPr>
              <a:t>Una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tangente </a:t>
            </a:r>
            <a:r>
              <a:rPr sz="1600" spc="-5" dirty="0">
                <a:latin typeface="Cambria"/>
                <a:cs typeface="Cambria"/>
              </a:rPr>
              <a:t>ha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definizione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molto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più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ampia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rispetto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pagamento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contanti.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Se </a:t>
            </a:r>
            <a:r>
              <a:rPr sz="1600" spc="-5" dirty="0">
                <a:latin typeface="Cambria"/>
                <a:cs typeface="Cambria"/>
              </a:rPr>
              <a:t> viene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offerto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qualcosa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per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ottenere o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per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mantenere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cambio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qualsivoglia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business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per </a:t>
            </a:r>
            <a:r>
              <a:rPr sz="1600" spc="-33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guadagnare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vantaggio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illecito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per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fare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modo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che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qualcuno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compia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azioni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illecite, 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probabilmente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tale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azione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deve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essere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considerata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tangente.</a:t>
            </a:r>
            <a:endParaRPr sz="1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Cambria"/>
              <a:cs typeface="Cambria"/>
            </a:endParaRPr>
          </a:p>
          <a:p>
            <a:pPr marL="445770" algn="ctr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Si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ricordi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che</a:t>
            </a:r>
            <a:r>
              <a:rPr sz="16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una</a:t>
            </a:r>
            <a:r>
              <a:rPr sz="16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tangente</a:t>
            </a:r>
            <a:r>
              <a:rPr sz="1600" b="1" spc="3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è</a:t>
            </a:r>
            <a:r>
              <a:rPr sz="16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illegale,</a:t>
            </a:r>
            <a:r>
              <a:rPr sz="16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non</a:t>
            </a:r>
            <a:r>
              <a:rPr sz="1600" b="1" spc="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importa</a:t>
            </a:r>
            <a:r>
              <a:rPr sz="16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quanto</a:t>
            </a:r>
            <a:r>
              <a:rPr sz="16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sia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piccola.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9844" y="6493684"/>
            <a:ext cx="13417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CONFIDENZIALE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30B7D-C44E-455E-BEA2-6EA9CBBFD3F2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7367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C00000"/>
                </a:solidFill>
              </a:rPr>
              <a:t>Legge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dirty="0">
                <a:solidFill>
                  <a:srgbClr val="C00000"/>
                </a:solidFill>
              </a:rPr>
              <a:t>sulle</a:t>
            </a:r>
            <a:r>
              <a:rPr b="0" spc="-20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pratiche</a:t>
            </a:r>
            <a:r>
              <a:rPr b="0" spc="2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di</a:t>
            </a:r>
            <a:r>
              <a:rPr b="0" spc="-1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corruzione </a:t>
            </a:r>
            <a:r>
              <a:rPr b="0" spc="-15" dirty="0">
                <a:solidFill>
                  <a:srgbClr val="C00000"/>
                </a:solidFill>
              </a:rPr>
              <a:t>all'estero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spc="-65" dirty="0">
                <a:solidFill>
                  <a:srgbClr val="C00000"/>
                </a:solidFill>
              </a:rPr>
              <a:t>(“FCPA”)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37600" y="1354137"/>
            <a:ext cx="4772025" cy="568325"/>
            <a:chOff x="2137600" y="1354137"/>
            <a:chExt cx="4772025" cy="568325"/>
          </a:xfrm>
        </p:grpSpPr>
        <p:sp>
          <p:nvSpPr>
            <p:cNvPr id="4" name="object 4"/>
            <p:cNvSpPr/>
            <p:nvPr/>
          </p:nvSpPr>
          <p:spPr>
            <a:xfrm>
              <a:off x="2142363" y="1358900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4669282" y="0"/>
                  </a:moveTo>
                  <a:lnTo>
                    <a:pt x="93091" y="0"/>
                  </a:lnTo>
                  <a:lnTo>
                    <a:pt x="56846" y="7312"/>
                  </a:lnTo>
                  <a:lnTo>
                    <a:pt x="27257" y="27257"/>
                  </a:lnTo>
                  <a:lnTo>
                    <a:pt x="7312" y="56846"/>
                  </a:lnTo>
                  <a:lnTo>
                    <a:pt x="0" y="93090"/>
                  </a:lnTo>
                  <a:lnTo>
                    <a:pt x="0" y="465709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1" y="558800"/>
                  </a:lnTo>
                  <a:lnTo>
                    <a:pt x="4669282" y="558800"/>
                  </a:lnTo>
                  <a:lnTo>
                    <a:pt x="4705546" y="551487"/>
                  </a:lnTo>
                  <a:lnTo>
                    <a:pt x="4735179" y="531542"/>
                  </a:lnTo>
                  <a:lnTo>
                    <a:pt x="4755167" y="501953"/>
                  </a:lnTo>
                  <a:lnTo>
                    <a:pt x="4762500" y="465709"/>
                  </a:lnTo>
                  <a:lnTo>
                    <a:pt x="4762500" y="93090"/>
                  </a:lnTo>
                  <a:lnTo>
                    <a:pt x="4755167" y="56846"/>
                  </a:lnTo>
                  <a:lnTo>
                    <a:pt x="4735179" y="27257"/>
                  </a:lnTo>
                  <a:lnTo>
                    <a:pt x="4705546" y="7312"/>
                  </a:lnTo>
                  <a:lnTo>
                    <a:pt x="466928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42363" y="1358900"/>
              <a:ext cx="4762500" cy="558800"/>
            </a:xfrm>
            <a:custGeom>
              <a:avLst/>
              <a:gdLst/>
              <a:ahLst/>
              <a:cxnLst/>
              <a:rect l="l" t="t" r="r" b="b"/>
              <a:pathLst>
                <a:path w="4762500" h="558800">
                  <a:moveTo>
                    <a:pt x="0" y="93090"/>
                  </a:moveTo>
                  <a:lnTo>
                    <a:pt x="7312" y="56846"/>
                  </a:lnTo>
                  <a:lnTo>
                    <a:pt x="27257" y="27257"/>
                  </a:lnTo>
                  <a:lnTo>
                    <a:pt x="56846" y="7312"/>
                  </a:lnTo>
                  <a:lnTo>
                    <a:pt x="93091" y="0"/>
                  </a:lnTo>
                  <a:lnTo>
                    <a:pt x="4669282" y="0"/>
                  </a:lnTo>
                  <a:lnTo>
                    <a:pt x="4705546" y="7312"/>
                  </a:lnTo>
                  <a:lnTo>
                    <a:pt x="4735179" y="27257"/>
                  </a:lnTo>
                  <a:lnTo>
                    <a:pt x="4755167" y="56846"/>
                  </a:lnTo>
                  <a:lnTo>
                    <a:pt x="4762500" y="93090"/>
                  </a:lnTo>
                  <a:lnTo>
                    <a:pt x="4762500" y="465709"/>
                  </a:lnTo>
                  <a:lnTo>
                    <a:pt x="4755167" y="501953"/>
                  </a:lnTo>
                  <a:lnTo>
                    <a:pt x="4735179" y="531542"/>
                  </a:lnTo>
                  <a:lnTo>
                    <a:pt x="4705546" y="551487"/>
                  </a:lnTo>
                  <a:lnTo>
                    <a:pt x="4669282" y="558800"/>
                  </a:lnTo>
                  <a:lnTo>
                    <a:pt x="93091" y="558800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9"/>
                  </a:lnTo>
                  <a:lnTo>
                    <a:pt x="0" y="9309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78326" y="1465833"/>
            <a:ext cx="1291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2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ANG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NTE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9313" y="2075814"/>
            <a:ext cx="6417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Si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ricordi</a:t>
            </a:r>
            <a:r>
              <a:rPr sz="16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che</a:t>
            </a:r>
            <a:r>
              <a:rPr sz="16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una</a:t>
            </a:r>
            <a:r>
              <a:rPr sz="16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tangente</a:t>
            </a:r>
            <a:r>
              <a:rPr sz="1600" b="1" spc="2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è</a:t>
            </a:r>
            <a:r>
              <a:rPr sz="16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illegale,</a:t>
            </a:r>
            <a:r>
              <a:rPr sz="1600" b="1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non</a:t>
            </a:r>
            <a:r>
              <a:rPr sz="16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importa</a:t>
            </a:r>
            <a:r>
              <a:rPr sz="1600" b="1" spc="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quanto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mbria"/>
                <a:cs typeface="Cambria"/>
              </a:rPr>
              <a:t>sia</a:t>
            </a:r>
            <a:r>
              <a:rPr sz="1600" b="1" spc="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mbria"/>
                <a:cs typeface="Cambria"/>
              </a:rPr>
              <a:t>piccola.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923" y="3391661"/>
            <a:ext cx="125349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7350" marR="75565" indent="-3048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mbria"/>
                <a:cs typeface="Cambria"/>
              </a:rPr>
              <a:t>Denaro </a:t>
            </a:r>
            <a:r>
              <a:rPr sz="1000" b="1" spc="-5" dirty="0">
                <a:latin typeface="Cambria"/>
                <a:cs typeface="Cambria"/>
              </a:rPr>
              <a:t>in contanti </a:t>
            </a:r>
            <a:r>
              <a:rPr sz="1000" b="1" spc="-215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Assegno</a:t>
            </a:r>
            <a:endParaRPr sz="1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latin typeface="Cambria"/>
                <a:cs typeface="Cambria"/>
              </a:rPr>
              <a:t>Ordine</a:t>
            </a:r>
            <a:r>
              <a:rPr sz="1000" b="1" spc="-2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di</a:t>
            </a:r>
            <a:r>
              <a:rPr sz="1000" b="1" spc="-20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pagamento</a:t>
            </a:r>
            <a:endParaRPr sz="1000">
              <a:latin typeface="Cambria"/>
              <a:cs typeface="Cambria"/>
            </a:endParaRPr>
          </a:p>
          <a:p>
            <a:pPr marL="260985" marR="109220" indent="-144780">
              <a:lnSpc>
                <a:spcPct val="100000"/>
              </a:lnSpc>
            </a:pPr>
            <a:r>
              <a:rPr sz="1000" b="1" spc="-5" dirty="0">
                <a:latin typeface="Cambria"/>
                <a:cs typeface="Cambria"/>
              </a:rPr>
              <a:t>Sconto sul prezzo </a:t>
            </a:r>
            <a:r>
              <a:rPr sz="1000" b="1" spc="-210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Un </a:t>
            </a:r>
            <a:r>
              <a:rPr sz="1000" b="1" spc="-5" dirty="0">
                <a:latin typeface="Cambria"/>
                <a:cs typeface="Cambria"/>
              </a:rPr>
              <a:t>bonus 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Bustarella 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Beni gratuiti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2276" y="5304535"/>
            <a:ext cx="215328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114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mbria"/>
                <a:cs typeface="Cambria"/>
              </a:rPr>
              <a:t>Un favore,</a:t>
            </a:r>
            <a:r>
              <a:rPr sz="1000" b="1" spc="20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come </a:t>
            </a:r>
            <a:r>
              <a:rPr sz="1000" b="1" spc="-10" dirty="0">
                <a:latin typeface="Cambria"/>
                <a:cs typeface="Cambria"/>
              </a:rPr>
              <a:t>ad</a:t>
            </a:r>
            <a:r>
              <a:rPr sz="1000" b="1" spc="20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esempio: 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Uso</a:t>
            </a:r>
            <a:r>
              <a:rPr sz="1000" b="1" spc="1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di</a:t>
            </a:r>
            <a:r>
              <a:rPr sz="1000" b="1" spc="15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materiali,</a:t>
            </a:r>
            <a:r>
              <a:rPr sz="1000" b="1" spc="4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di</a:t>
            </a:r>
            <a:r>
              <a:rPr sz="1000" b="1" spc="15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attrezzature,</a:t>
            </a:r>
            <a:r>
              <a:rPr sz="1000" b="1" spc="3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ecc.</a:t>
            </a:r>
            <a:endParaRPr sz="1000">
              <a:latin typeface="Cambria"/>
              <a:cs typeface="Cambria"/>
            </a:endParaRPr>
          </a:p>
          <a:p>
            <a:pPr marL="687705" marR="677545" algn="ctr">
              <a:lnSpc>
                <a:spcPct val="100000"/>
              </a:lnSpc>
            </a:pPr>
            <a:r>
              <a:rPr sz="1000" b="1" spc="-10" dirty="0">
                <a:latin typeface="Cambria"/>
                <a:cs typeface="Cambria"/>
              </a:rPr>
              <a:t>Uso</a:t>
            </a:r>
            <a:r>
              <a:rPr sz="1000" b="1" spc="-2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di</a:t>
            </a:r>
            <a:r>
              <a:rPr sz="1000" b="1" spc="-2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servizi </a:t>
            </a:r>
            <a:r>
              <a:rPr sz="1000" b="1" spc="-204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Un</a:t>
            </a:r>
            <a:r>
              <a:rPr sz="1000" b="1" spc="-2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prestito</a:t>
            </a:r>
            <a:endParaRPr sz="1000">
              <a:latin typeface="Cambria"/>
              <a:cs typeface="Cambria"/>
            </a:endParaRPr>
          </a:p>
          <a:p>
            <a:pPr marL="243840" marR="234315" indent="-635" algn="ctr">
              <a:lnSpc>
                <a:spcPct val="100000"/>
              </a:lnSpc>
            </a:pPr>
            <a:r>
              <a:rPr sz="1000" b="1" spc="-5" dirty="0">
                <a:latin typeface="Cambria"/>
                <a:cs typeface="Cambria"/>
              </a:rPr>
              <a:t>La </a:t>
            </a:r>
            <a:r>
              <a:rPr sz="1000" b="1" spc="-10" dirty="0">
                <a:latin typeface="Cambria"/>
                <a:cs typeface="Cambria"/>
              </a:rPr>
              <a:t>promessa</a:t>
            </a:r>
            <a:r>
              <a:rPr sz="1000" b="1" spc="3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di</a:t>
            </a:r>
            <a:r>
              <a:rPr sz="1000" b="1" spc="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un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lavoro </a:t>
            </a:r>
            <a:r>
              <a:rPr sz="1000" b="1" spc="-5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L'offerta</a:t>
            </a:r>
            <a:r>
              <a:rPr sz="1000" b="1" spc="1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di </a:t>
            </a:r>
            <a:r>
              <a:rPr sz="1000" b="1" spc="-10" dirty="0">
                <a:latin typeface="Cambria"/>
                <a:cs typeface="Cambria"/>
              </a:rPr>
              <a:t>pagare</a:t>
            </a:r>
            <a:r>
              <a:rPr sz="1000" b="1" spc="2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indennità </a:t>
            </a:r>
            <a:r>
              <a:rPr sz="1000" b="1" spc="-204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assicurative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02483" y="3411473"/>
            <a:ext cx="124777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5255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mbria"/>
                <a:cs typeface="Cambria"/>
              </a:rPr>
              <a:t>Offerte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indirette </a:t>
            </a:r>
            <a:r>
              <a:rPr sz="1000" b="1" spc="-5" dirty="0">
                <a:latin typeface="Cambria"/>
                <a:cs typeface="Cambria"/>
              </a:rPr>
              <a:t> Ad</a:t>
            </a:r>
            <a:r>
              <a:rPr sz="1000" b="1" spc="-1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esempio: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borsa</a:t>
            </a:r>
            <a:r>
              <a:rPr sz="1000" b="1" spc="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di </a:t>
            </a:r>
            <a:r>
              <a:rPr sz="1000" b="1" spc="-204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studio a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un</a:t>
            </a:r>
            <a:r>
              <a:rPr sz="1000" b="1" spc="-10" dirty="0">
                <a:latin typeface="Cambria"/>
                <a:cs typeface="Cambria"/>
              </a:rPr>
              <a:t> familiare</a:t>
            </a:r>
            <a:endParaRPr sz="1000">
              <a:latin typeface="Cambria"/>
              <a:cs typeface="Cambria"/>
            </a:endParaRPr>
          </a:p>
          <a:p>
            <a:pPr marL="276225" marR="113030" indent="-154305">
              <a:lnSpc>
                <a:spcPct val="100000"/>
              </a:lnSpc>
            </a:pPr>
            <a:r>
              <a:rPr sz="1000" b="1" spc="-5" dirty="0">
                <a:latin typeface="Cambria"/>
                <a:cs typeface="Cambria"/>
              </a:rPr>
              <a:t>di un </a:t>
            </a:r>
            <a:r>
              <a:rPr sz="1000" b="1" spc="-10" dirty="0">
                <a:latin typeface="Cambria"/>
                <a:cs typeface="Cambria"/>
              </a:rPr>
              <a:t>funzionario </a:t>
            </a:r>
            <a:r>
              <a:rPr sz="1000" b="1" spc="-210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governativo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18990" y="3394075"/>
            <a:ext cx="245427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mbria"/>
                <a:cs typeface="Cambria"/>
              </a:rPr>
              <a:t>Regali</a:t>
            </a:r>
            <a:r>
              <a:rPr sz="1000" b="1" spc="10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ambria"/>
                <a:cs typeface="Cambria"/>
              </a:rPr>
              <a:t>non</a:t>
            </a:r>
            <a:r>
              <a:rPr sz="1000" b="1" i="1" spc="10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ambria"/>
                <a:cs typeface="Cambria"/>
              </a:rPr>
              <a:t>conformi</a:t>
            </a:r>
            <a:r>
              <a:rPr sz="1000" b="1" i="1" spc="-25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ambria"/>
                <a:cs typeface="Cambria"/>
              </a:rPr>
              <a:t>a</a:t>
            </a:r>
            <a:r>
              <a:rPr sz="1000" b="1" i="1" spc="15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ambria"/>
                <a:cs typeface="Cambria"/>
              </a:rPr>
              <a:t>leggi</a:t>
            </a:r>
            <a:r>
              <a:rPr sz="1000" b="1" i="1" spc="5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ambria"/>
                <a:cs typeface="Cambria"/>
              </a:rPr>
              <a:t>e usanze</a:t>
            </a:r>
            <a:r>
              <a:rPr sz="1000" b="1" i="1" spc="20" dirty="0">
                <a:latin typeface="Cambria"/>
                <a:cs typeface="Cambria"/>
              </a:rPr>
              <a:t> </a:t>
            </a:r>
            <a:r>
              <a:rPr sz="1000" b="1" i="1" spc="-5" dirty="0">
                <a:latin typeface="Cambria"/>
                <a:cs typeface="Cambria"/>
              </a:rPr>
              <a:t>locali</a:t>
            </a:r>
            <a:endParaRPr sz="1000">
              <a:latin typeface="Cambria"/>
              <a:cs typeface="Cambria"/>
            </a:endParaRPr>
          </a:p>
          <a:p>
            <a:pPr marL="855344" marR="845185" algn="ctr">
              <a:lnSpc>
                <a:spcPct val="100000"/>
              </a:lnSpc>
            </a:pPr>
            <a:r>
              <a:rPr sz="1000" b="1" spc="-10" dirty="0">
                <a:latin typeface="Cambria"/>
                <a:cs typeface="Cambria"/>
              </a:rPr>
              <a:t>B</a:t>
            </a:r>
            <a:r>
              <a:rPr sz="1000" b="1" spc="-5" dirty="0">
                <a:latin typeface="Cambria"/>
                <a:cs typeface="Cambria"/>
              </a:rPr>
              <a:t>u</a:t>
            </a:r>
            <a:r>
              <a:rPr sz="1000" b="1" spc="-10" dirty="0">
                <a:latin typeface="Cambria"/>
                <a:cs typeface="Cambria"/>
              </a:rPr>
              <a:t>on</a:t>
            </a:r>
            <a:r>
              <a:rPr sz="1000" b="1" spc="-5" dirty="0">
                <a:latin typeface="Cambria"/>
                <a:cs typeface="Cambria"/>
              </a:rPr>
              <a:t>i</a:t>
            </a:r>
            <a:r>
              <a:rPr sz="1000" b="1" spc="15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r</a:t>
            </a:r>
            <a:r>
              <a:rPr sz="1000" b="1" spc="-5" dirty="0">
                <a:latin typeface="Cambria"/>
                <a:cs typeface="Cambria"/>
              </a:rPr>
              <a:t>eg</a:t>
            </a:r>
            <a:r>
              <a:rPr sz="1000" b="1" spc="-15" dirty="0">
                <a:latin typeface="Cambria"/>
                <a:cs typeface="Cambria"/>
              </a:rPr>
              <a:t>a</a:t>
            </a:r>
            <a:r>
              <a:rPr sz="1000" b="1" spc="-5" dirty="0">
                <a:latin typeface="Cambria"/>
                <a:cs typeface="Cambria"/>
              </a:rPr>
              <a:t>lo  </a:t>
            </a:r>
            <a:r>
              <a:rPr sz="1000" b="1" spc="-10" dirty="0">
                <a:latin typeface="Cambria"/>
                <a:cs typeface="Cambria"/>
              </a:rPr>
              <a:t>Carte</a:t>
            </a:r>
            <a:r>
              <a:rPr sz="1000" b="1" spc="-2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regalo</a:t>
            </a:r>
            <a:endParaRPr sz="1000">
              <a:latin typeface="Cambria"/>
              <a:cs typeface="Cambria"/>
            </a:endParaRPr>
          </a:p>
          <a:p>
            <a:pPr marL="135890" marR="127000" algn="ctr">
              <a:lnSpc>
                <a:spcPct val="100000"/>
              </a:lnSpc>
            </a:pPr>
            <a:r>
              <a:rPr sz="1000" b="1" spc="-10" dirty="0">
                <a:latin typeface="Cambria"/>
                <a:cs typeface="Cambria"/>
              </a:rPr>
              <a:t>Contributi</a:t>
            </a:r>
            <a:r>
              <a:rPr sz="1000" b="1" spc="1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di</a:t>
            </a:r>
            <a:r>
              <a:rPr sz="1000" b="1" spc="-1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beneficenza</a:t>
            </a:r>
            <a:r>
              <a:rPr sz="1000" b="1" spc="-1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e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contributi </a:t>
            </a:r>
            <a:r>
              <a:rPr sz="1000" b="1" spc="-204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politici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34453" y="3519297"/>
            <a:ext cx="149669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Cambria"/>
                <a:cs typeface="Cambria"/>
              </a:rPr>
              <a:t>Intrattenimento,</a:t>
            </a:r>
            <a:r>
              <a:rPr sz="1000" b="1" spc="2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quali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ad </a:t>
            </a:r>
            <a:r>
              <a:rPr sz="1000" b="1" spc="-204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esempio:</a:t>
            </a:r>
            <a:endParaRPr sz="1000">
              <a:latin typeface="Cambria"/>
              <a:cs typeface="Cambria"/>
            </a:endParaRPr>
          </a:p>
          <a:p>
            <a:pPr marL="146685" marR="139700" algn="ctr">
              <a:lnSpc>
                <a:spcPct val="100000"/>
              </a:lnSpc>
            </a:pPr>
            <a:r>
              <a:rPr sz="1000" b="1" spc="-10" dirty="0">
                <a:latin typeface="Cambria"/>
                <a:cs typeface="Cambria"/>
              </a:rPr>
              <a:t>Biglietti </a:t>
            </a:r>
            <a:r>
              <a:rPr sz="1000" b="1" spc="-5" dirty="0">
                <a:latin typeface="Cambria"/>
                <a:cs typeface="Cambria"/>
              </a:rPr>
              <a:t>per concerti </a:t>
            </a:r>
            <a:r>
              <a:rPr sz="1000" b="1" spc="-210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Biglietti</a:t>
            </a:r>
            <a:r>
              <a:rPr sz="1000" b="1" spc="5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per</a:t>
            </a:r>
            <a:r>
              <a:rPr sz="1000" b="1" spc="-1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eventi 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sportivi</a:t>
            </a:r>
            <a:endParaRPr sz="1000">
              <a:latin typeface="Cambria"/>
              <a:cs typeface="Cambria"/>
            </a:endParaRPr>
          </a:p>
          <a:p>
            <a:pPr marL="1270" algn="ctr">
              <a:lnSpc>
                <a:spcPct val="100000"/>
              </a:lnSpc>
            </a:pPr>
            <a:r>
              <a:rPr sz="1000" b="1" spc="-10" dirty="0">
                <a:latin typeface="Cambria"/>
                <a:cs typeface="Cambria"/>
              </a:rPr>
              <a:t>Un</a:t>
            </a:r>
            <a:r>
              <a:rPr sz="1000" b="1" spc="-25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viaggio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85946" y="5149672"/>
            <a:ext cx="122618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Cambria"/>
                <a:cs typeface="Cambria"/>
              </a:rPr>
              <a:t>L'ospitalità,</a:t>
            </a:r>
            <a:r>
              <a:rPr sz="1000" b="1" spc="2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come</a:t>
            </a:r>
            <a:r>
              <a:rPr sz="1000" b="1" spc="-10" dirty="0">
                <a:latin typeface="Cambria"/>
                <a:cs typeface="Cambria"/>
              </a:rPr>
              <a:t> ad</a:t>
            </a:r>
            <a:endParaRPr sz="1000">
              <a:latin typeface="Cambria"/>
              <a:cs typeface="Cambria"/>
            </a:endParaRPr>
          </a:p>
          <a:p>
            <a:pPr marL="349250" marR="340360" algn="ctr">
              <a:lnSpc>
                <a:spcPct val="100000"/>
              </a:lnSpc>
            </a:pPr>
            <a:r>
              <a:rPr sz="1000" b="1" spc="-5" dirty="0">
                <a:latin typeface="Cambria"/>
                <a:cs typeface="Cambria"/>
              </a:rPr>
              <a:t>esemp</a:t>
            </a:r>
            <a:r>
              <a:rPr sz="1000" b="1" spc="-10" dirty="0">
                <a:latin typeface="Cambria"/>
                <a:cs typeface="Cambria"/>
              </a:rPr>
              <a:t>io</a:t>
            </a:r>
            <a:r>
              <a:rPr sz="1000" b="1" spc="-5" dirty="0">
                <a:latin typeface="Cambria"/>
                <a:cs typeface="Cambria"/>
              </a:rPr>
              <a:t>:  Pasti </a:t>
            </a:r>
            <a:r>
              <a:rPr sz="1000" b="1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Bevande </a:t>
            </a:r>
            <a:r>
              <a:rPr sz="1000" b="1" spc="-210" dirty="0">
                <a:latin typeface="Cambria"/>
                <a:cs typeface="Cambria"/>
              </a:rPr>
              <a:t> </a:t>
            </a:r>
            <a:r>
              <a:rPr sz="1000" b="1" spc="-5" dirty="0">
                <a:latin typeface="Cambria"/>
                <a:cs typeface="Cambria"/>
              </a:rPr>
              <a:t>Alberghi </a:t>
            </a:r>
            <a:r>
              <a:rPr sz="1000" b="1" spc="-210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Viaggi</a:t>
            </a:r>
            <a:endParaRPr sz="1000">
              <a:latin typeface="Cambria"/>
              <a:cs typeface="Cambria"/>
            </a:endParaRPr>
          </a:p>
          <a:p>
            <a:pPr marL="127000" marR="119380" algn="ctr">
              <a:lnSpc>
                <a:spcPct val="100000"/>
              </a:lnSpc>
            </a:pPr>
            <a:r>
              <a:rPr sz="1000" b="1" spc="-10" dirty="0">
                <a:latin typeface="Cambria"/>
                <a:cs typeface="Cambria"/>
              </a:rPr>
              <a:t>Camere </a:t>
            </a:r>
            <a:r>
              <a:rPr sz="1000" b="1" spc="-5" dirty="0">
                <a:latin typeface="Cambria"/>
                <a:cs typeface="Cambria"/>
              </a:rPr>
              <a:t>in </a:t>
            </a:r>
            <a:r>
              <a:rPr sz="1000" b="1" spc="-10" dirty="0">
                <a:latin typeface="Cambria"/>
                <a:cs typeface="Cambria"/>
              </a:rPr>
              <a:t>affitto </a:t>
            </a:r>
            <a:r>
              <a:rPr sz="1000" b="1" spc="-210" dirty="0">
                <a:latin typeface="Cambria"/>
                <a:cs typeface="Cambria"/>
              </a:rPr>
              <a:t> </a:t>
            </a:r>
            <a:r>
              <a:rPr sz="1000" b="1" spc="-10" dirty="0">
                <a:latin typeface="Cambria"/>
                <a:cs typeface="Cambria"/>
              </a:rPr>
              <a:t>Trasporti</a:t>
            </a:r>
            <a:endParaRPr sz="10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80874" y="4738941"/>
            <a:ext cx="2842895" cy="1617345"/>
            <a:chOff x="5980874" y="4738941"/>
            <a:chExt cx="2842895" cy="1617345"/>
          </a:xfrm>
        </p:grpSpPr>
        <p:sp>
          <p:nvSpPr>
            <p:cNvPr id="15" name="object 15"/>
            <p:cNvSpPr/>
            <p:nvPr/>
          </p:nvSpPr>
          <p:spPr>
            <a:xfrm>
              <a:off x="5985636" y="4743703"/>
              <a:ext cx="2833370" cy="1607820"/>
            </a:xfrm>
            <a:custGeom>
              <a:avLst/>
              <a:gdLst/>
              <a:ahLst/>
              <a:cxnLst/>
              <a:rect l="l" t="t" r="r" b="b"/>
              <a:pathLst>
                <a:path w="2833370" h="1607820">
                  <a:moveTo>
                    <a:pt x="2565399" y="0"/>
                  </a:moveTo>
                  <a:lnTo>
                    <a:pt x="267842" y="0"/>
                  </a:lnTo>
                  <a:lnTo>
                    <a:pt x="219690" y="4318"/>
                  </a:lnTo>
                  <a:lnTo>
                    <a:pt x="174372" y="16769"/>
                  </a:lnTo>
                  <a:lnTo>
                    <a:pt x="132644" y="36594"/>
                  </a:lnTo>
                  <a:lnTo>
                    <a:pt x="95263" y="63036"/>
                  </a:lnTo>
                  <a:lnTo>
                    <a:pt x="62983" y="95337"/>
                  </a:lnTo>
                  <a:lnTo>
                    <a:pt x="36561" y="132738"/>
                  </a:lnTo>
                  <a:lnTo>
                    <a:pt x="16753" y="174483"/>
                  </a:lnTo>
                  <a:lnTo>
                    <a:pt x="4314" y="219812"/>
                  </a:lnTo>
                  <a:lnTo>
                    <a:pt x="0" y="267970"/>
                  </a:lnTo>
                  <a:lnTo>
                    <a:pt x="0" y="1339519"/>
                  </a:lnTo>
                  <a:lnTo>
                    <a:pt x="4314" y="1387674"/>
                  </a:lnTo>
                  <a:lnTo>
                    <a:pt x="16753" y="1432997"/>
                  </a:lnTo>
                  <a:lnTo>
                    <a:pt x="36561" y="1474731"/>
                  </a:lnTo>
                  <a:lnTo>
                    <a:pt x="62983" y="1512120"/>
                  </a:lnTo>
                  <a:lnTo>
                    <a:pt x="95263" y="1544408"/>
                  </a:lnTo>
                  <a:lnTo>
                    <a:pt x="132644" y="1570838"/>
                  </a:lnTo>
                  <a:lnTo>
                    <a:pt x="174372" y="1590653"/>
                  </a:lnTo>
                  <a:lnTo>
                    <a:pt x="219690" y="1603097"/>
                  </a:lnTo>
                  <a:lnTo>
                    <a:pt x="267842" y="1607413"/>
                  </a:lnTo>
                  <a:lnTo>
                    <a:pt x="2565399" y="1607413"/>
                  </a:lnTo>
                  <a:lnTo>
                    <a:pt x="2613552" y="1603097"/>
                  </a:lnTo>
                  <a:lnTo>
                    <a:pt x="2658870" y="1590653"/>
                  </a:lnTo>
                  <a:lnTo>
                    <a:pt x="2700598" y="1570838"/>
                  </a:lnTo>
                  <a:lnTo>
                    <a:pt x="2737979" y="1544408"/>
                  </a:lnTo>
                  <a:lnTo>
                    <a:pt x="2770259" y="1512120"/>
                  </a:lnTo>
                  <a:lnTo>
                    <a:pt x="2796681" y="1474731"/>
                  </a:lnTo>
                  <a:lnTo>
                    <a:pt x="2816489" y="1432997"/>
                  </a:lnTo>
                  <a:lnTo>
                    <a:pt x="2828928" y="1387674"/>
                  </a:lnTo>
                  <a:lnTo>
                    <a:pt x="2833242" y="1339519"/>
                  </a:lnTo>
                  <a:lnTo>
                    <a:pt x="2833242" y="267970"/>
                  </a:lnTo>
                  <a:lnTo>
                    <a:pt x="2828928" y="219812"/>
                  </a:lnTo>
                  <a:lnTo>
                    <a:pt x="2816489" y="174483"/>
                  </a:lnTo>
                  <a:lnTo>
                    <a:pt x="2796681" y="132738"/>
                  </a:lnTo>
                  <a:lnTo>
                    <a:pt x="2770259" y="95337"/>
                  </a:lnTo>
                  <a:lnTo>
                    <a:pt x="2737979" y="63036"/>
                  </a:lnTo>
                  <a:lnTo>
                    <a:pt x="2700598" y="36594"/>
                  </a:lnTo>
                  <a:lnTo>
                    <a:pt x="2658870" y="16769"/>
                  </a:lnTo>
                  <a:lnTo>
                    <a:pt x="2613552" y="4318"/>
                  </a:lnTo>
                  <a:lnTo>
                    <a:pt x="2565399" y="0"/>
                  </a:lnTo>
                  <a:close/>
                </a:path>
              </a:pathLst>
            </a:custGeom>
            <a:solidFill>
              <a:srgbClr val="E9E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85636" y="4743703"/>
              <a:ext cx="2833370" cy="1607820"/>
            </a:xfrm>
            <a:custGeom>
              <a:avLst/>
              <a:gdLst/>
              <a:ahLst/>
              <a:cxnLst/>
              <a:rect l="l" t="t" r="r" b="b"/>
              <a:pathLst>
                <a:path w="2833370" h="1607820">
                  <a:moveTo>
                    <a:pt x="0" y="267970"/>
                  </a:moveTo>
                  <a:lnTo>
                    <a:pt x="4314" y="219812"/>
                  </a:lnTo>
                  <a:lnTo>
                    <a:pt x="16753" y="174483"/>
                  </a:lnTo>
                  <a:lnTo>
                    <a:pt x="36561" y="132738"/>
                  </a:lnTo>
                  <a:lnTo>
                    <a:pt x="62983" y="95337"/>
                  </a:lnTo>
                  <a:lnTo>
                    <a:pt x="95263" y="63036"/>
                  </a:lnTo>
                  <a:lnTo>
                    <a:pt x="132644" y="36594"/>
                  </a:lnTo>
                  <a:lnTo>
                    <a:pt x="174372" y="16769"/>
                  </a:lnTo>
                  <a:lnTo>
                    <a:pt x="219690" y="4318"/>
                  </a:lnTo>
                  <a:lnTo>
                    <a:pt x="267842" y="0"/>
                  </a:lnTo>
                  <a:lnTo>
                    <a:pt x="2565399" y="0"/>
                  </a:lnTo>
                  <a:lnTo>
                    <a:pt x="2613552" y="4318"/>
                  </a:lnTo>
                  <a:lnTo>
                    <a:pt x="2658870" y="16769"/>
                  </a:lnTo>
                  <a:lnTo>
                    <a:pt x="2700598" y="36594"/>
                  </a:lnTo>
                  <a:lnTo>
                    <a:pt x="2737979" y="63036"/>
                  </a:lnTo>
                  <a:lnTo>
                    <a:pt x="2770259" y="95337"/>
                  </a:lnTo>
                  <a:lnTo>
                    <a:pt x="2796681" y="132738"/>
                  </a:lnTo>
                  <a:lnTo>
                    <a:pt x="2816489" y="174483"/>
                  </a:lnTo>
                  <a:lnTo>
                    <a:pt x="2828928" y="219812"/>
                  </a:lnTo>
                  <a:lnTo>
                    <a:pt x="2833242" y="267970"/>
                  </a:lnTo>
                  <a:lnTo>
                    <a:pt x="2833242" y="1339519"/>
                  </a:lnTo>
                  <a:lnTo>
                    <a:pt x="2828928" y="1387674"/>
                  </a:lnTo>
                  <a:lnTo>
                    <a:pt x="2816489" y="1432997"/>
                  </a:lnTo>
                  <a:lnTo>
                    <a:pt x="2796681" y="1474731"/>
                  </a:lnTo>
                  <a:lnTo>
                    <a:pt x="2770259" y="1512120"/>
                  </a:lnTo>
                  <a:lnTo>
                    <a:pt x="2737979" y="1544408"/>
                  </a:lnTo>
                  <a:lnTo>
                    <a:pt x="2700598" y="1570838"/>
                  </a:lnTo>
                  <a:lnTo>
                    <a:pt x="2658870" y="1590653"/>
                  </a:lnTo>
                  <a:lnTo>
                    <a:pt x="2613552" y="1603097"/>
                  </a:lnTo>
                  <a:lnTo>
                    <a:pt x="2565399" y="1607413"/>
                  </a:lnTo>
                  <a:lnTo>
                    <a:pt x="267842" y="1607413"/>
                  </a:lnTo>
                  <a:lnTo>
                    <a:pt x="219690" y="1603097"/>
                  </a:lnTo>
                  <a:lnTo>
                    <a:pt x="174372" y="1590653"/>
                  </a:lnTo>
                  <a:lnTo>
                    <a:pt x="132644" y="1570838"/>
                  </a:lnTo>
                  <a:lnTo>
                    <a:pt x="95263" y="1544408"/>
                  </a:lnTo>
                  <a:lnTo>
                    <a:pt x="62983" y="1512120"/>
                  </a:lnTo>
                  <a:lnTo>
                    <a:pt x="36561" y="1474731"/>
                  </a:lnTo>
                  <a:lnTo>
                    <a:pt x="16753" y="1432997"/>
                  </a:lnTo>
                  <a:lnTo>
                    <a:pt x="4314" y="1387674"/>
                  </a:lnTo>
                  <a:lnTo>
                    <a:pt x="0" y="1339519"/>
                  </a:lnTo>
                  <a:lnTo>
                    <a:pt x="0" y="26797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43625" y="4889753"/>
            <a:ext cx="241427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latin typeface="Cambria"/>
                <a:cs typeface="Cambria"/>
              </a:rPr>
              <a:t>L'ospitalità </a:t>
            </a:r>
            <a:r>
              <a:rPr sz="1400" b="1" dirty="0">
                <a:latin typeface="Cambria"/>
                <a:cs typeface="Cambria"/>
              </a:rPr>
              <a:t>è </a:t>
            </a:r>
            <a:r>
              <a:rPr sz="1400" b="1" spc="-5" dirty="0">
                <a:latin typeface="Cambria"/>
                <a:cs typeface="Cambria"/>
              </a:rPr>
              <a:t>considerata </a:t>
            </a:r>
            <a:r>
              <a:rPr sz="1400" b="1" dirty="0">
                <a:latin typeface="Cambria"/>
                <a:cs typeface="Cambria"/>
              </a:rPr>
              <a:t>una </a:t>
            </a:r>
            <a:r>
              <a:rPr sz="1400" b="1" spc="-29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tangente</a:t>
            </a:r>
            <a:r>
              <a:rPr sz="1400" b="1" spc="-4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se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le</a:t>
            </a:r>
            <a:r>
              <a:rPr sz="1400" b="1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spese</a:t>
            </a:r>
            <a:r>
              <a:rPr sz="1400" b="1" spc="-35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sono: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Cambria"/>
              <a:buChar char="-"/>
              <a:tabLst>
                <a:tab pos="185420" algn="l"/>
              </a:tabLst>
            </a:pPr>
            <a:r>
              <a:rPr sz="1400" b="1" spc="-10" dirty="0">
                <a:latin typeface="Cambria"/>
                <a:cs typeface="Cambria"/>
              </a:rPr>
              <a:t>Irragionevoli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Cambria"/>
              <a:buChar char="-"/>
              <a:tabLst>
                <a:tab pos="185420" algn="l"/>
              </a:tabLst>
            </a:pPr>
            <a:r>
              <a:rPr sz="1400" b="1" spc="-5" dirty="0">
                <a:latin typeface="Cambria"/>
                <a:cs typeface="Cambria"/>
              </a:rPr>
              <a:t>Sproporzionate</a:t>
            </a:r>
            <a:endParaRPr sz="1400">
              <a:latin typeface="Cambria"/>
              <a:cs typeface="Cambria"/>
            </a:endParaRPr>
          </a:p>
          <a:p>
            <a:pPr marL="184785" marR="6985" indent="-172720">
              <a:lnSpc>
                <a:spcPct val="100000"/>
              </a:lnSpc>
              <a:buFont typeface="Cambria"/>
              <a:buChar char="-"/>
              <a:tabLst>
                <a:tab pos="185420" algn="l"/>
              </a:tabLst>
            </a:pPr>
            <a:r>
              <a:rPr sz="1400" b="1" spc="-5" dirty="0">
                <a:latin typeface="Cambria"/>
                <a:cs typeface="Cambria"/>
              </a:rPr>
              <a:t>Non </a:t>
            </a:r>
            <a:r>
              <a:rPr sz="1400" b="1" dirty="0">
                <a:latin typeface="Cambria"/>
                <a:cs typeface="Cambria"/>
              </a:rPr>
              <a:t>sono</a:t>
            </a:r>
            <a:r>
              <a:rPr sz="1400" b="1" spc="-2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a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sostegno</a:t>
            </a:r>
            <a:r>
              <a:rPr sz="1400" b="1" spc="-3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di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dirty="0">
                <a:latin typeface="Cambria"/>
                <a:cs typeface="Cambria"/>
              </a:rPr>
              <a:t>uno </a:t>
            </a:r>
            <a:r>
              <a:rPr sz="1400" b="1" spc="-295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scopo</a:t>
            </a:r>
            <a:r>
              <a:rPr sz="1400" b="1" spc="-1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legittimo</a:t>
            </a:r>
            <a:r>
              <a:rPr sz="1400" b="1" spc="-30" dirty="0">
                <a:latin typeface="Cambria"/>
                <a:cs typeface="Cambria"/>
              </a:rPr>
              <a:t> </a:t>
            </a:r>
            <a:r>
              <a:rPr sz="1400" b="1" spc="-5" dirty="0">
                <a:latin typeface="Cambria"/>
                <a:cs typeface="Cambria"/>
              </a:rPr>
              <a:t>d'affari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937775" y="5660215"/>
            <a:ext cx="897890" cy="316865"/>
            <a:chOff x="4937775" y="5660215"/>
            <a:chExt cx="897890" cy="31686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775" y="5660215"/>
              <a:ext cx="897598" cy="31683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5606" y="5672836"/>
              <a:ext cx="824103" cy="24536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975606" y="5672836"/>
              <a:ext cx="824230" cy="245745"/>
            </a:xfrm>
            <a:custGeom>
              <a:avLst/>
              <a:gdLst/>
              <a:ahLst/>
              <a:cxnLst/>
              <a:rect l="l" t="t" r="r" b="b"/>
              <a:pathLst>
                <a:path w="824229" h="245745">
                  <a:moveTo>
                    <a:pt x="0" y="61340"/>
                  </a:moveTo>
                  <a:lnTo>
                    <a:pt x="701421" y="61340"/>
                  </a:lnTo>
                  <a:lnTo>
                    <a:pt x="701421" y="0"/>
                  </a:lnTo>
                  <a:lnTo>
                    <a:pt x="824103" y="122681"/>
                  </a:lnTo>
                  <a:lnTo>
                    <a:pt x="701421" y="245363"/>
                  </a:lnTo>
                  <a:lnTo>
                    <a:pt x="701421" y="184022"/>
                  </a:lnTo>
                  <a:lnTo>
                    <a:pt x="0" y="184022"/>
                  </a:lnTo>
                  <a:lnTo>
                    <a:pt x="0" y="6134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2413" y="4295584"/>
            <a:ext cx="1163218" cy="84639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797" y="2416238"/>
            <a:ext cx="1587500" cy="94557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57693" y="2640799"/>
            <a:ext cx="1356602" cy="73016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46065" y="2447264"/>
            <a:ext cx="999972" cy="98198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74544" y="2640825"/>
            <a:ext cx="1303146" cy="72111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21205" y="4378883"/>
            <a:ext cx="697483" cy="871423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29844" y="6493684"/>
            <a:ext cx="13417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CONFIDENZIALE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BDCC70-C04D-410D-B06B-218255FA2F59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7367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C00000"/>
                </a:solidFill>
              </a:rPr>
              <a:t>Legge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dirty="0">
                <a:solidFill>
                  <a:srgbClr val="C00000"/>
                </a:solidFill>
              </a:rPr>
              <a:t>sulle</a:t>
            </a:r>
            <a:r>
              <a:rPr b="0" spc="-20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pratiche</a:t>
            </a:r>
            <a:r>
              <a:rPr b="0" spc="2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di</a:t>
            </a:r>
            <a:r>
              <a:rPr b="0" spc="-1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corruzione </a:t>
            </a:r>
            <a:r>
              <a:rPr b="0" spc="-15" dirty="0">
                <a:solidFill>
                  <a:srgbClr val="C00000"/>
                </a:solidFill>
              </a:rPr>
              <a:t>all'estero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spc="-65" dirty="0">
                <a:solidFill>
                  <a:srgbClr val="C00000"/>
                </a:solidFill>
              </a:rPr>
              <a:t>(“FCPA”)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36520" y="1661160"/>
            <a:ext cx="3954779" cy="664845"/>
            <a:chOff x="2636520" y="1661160"/>
            <a:chExt cx="3954779" cy="6648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6" y="1661160"/>
              <a:ext cx="3838963" cy="6355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36520" y="1706880"/>
              <a:ext cx="3954779" cy="6187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05100" y="1676400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3670046" y="0"/>
                  </a:moveTo>
                  <a:lnTo>
                    <a:pt x="93091" y="0"/>
                  </a:lnTo>
                  <a:lnTo>
                    <a:pt x="56846" y="7312"/>
                  </a:lnTo>
                  <a:lnTo>
                    <a:pt x="27257" y="27257"/>
                  </a:lnTo>
                  <a:lnTo>
                    <a:pt x="7312" y="56846"/>
                  </a:lnTo>
                  <a:lnTo>
                    <a:pt x="0" y="93090"/>
                  </a:lnTo>
                  <a:lnTo>
                    <a:pt x="0" y="465709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1" y="558800"/>
                  </a:lnTo>
                  <a:lnTo>
                    <a:pt x="3670046" y="558800"/>
                  </a:lnTo>
                  <a:lnTo>
                    <a:pt x="3706290" y="551487"/>
                  </a:lnTo>
                  <a:lnTo>
                    <a:pt x="3735879" y="531542"/>
                  </a:lnTo>
                  <a:lnTo>
                    <a:pt x="3755824" y="501953"/>
                  </a:lnTo>
                  <a:lnTo>
                    <a:pt x="3763137" y="465709"/>
                  </a:lnTo>
                  <a:lnTo>
                    <a:pt x="3763137" y="93090"/>
                  </a:lnTo>
                  <a:lnTo>
                    <a:pt x="3755824" y="56846"/>
                  </a:lnTo>
                  <a:lnTo>
                    <a:pt x="3735879" y="27257"/>
                  </a:lnTo>
                  <a:lnTo>
                    <a:pt x="3706290" y="7312"/>
                  </a:lnTo>
                  <a:lnTo>
                    <a:pt x="367004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05100" y="1676400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0" y="93090"/>
                  </a:moveTo>
                  <a:lnTo>
                    <a:pt x="7312" y="56846"/>
                  </a:lnTo>
                  <a:lnTo>
                    <a:pt x="27257" y="27257"/>
                  </a:lnTo>
                  <a:lnTo>
                    <a:pt x="56846" y="7312"/>
                  </a:lnTo>
                  <a:lnTo>
                    <a:pt x="93091" y="0"/>
                  </a:lnTo>
                  <a:lnTo>
                    <a:pt x="3670046" y="0"/>
                  </a:lnTo>
                  <a:lnTo>
                    <a:pt x="3706290" y="7312"/>
                  </a:lnTo>
                  <a:lnTo>
                    <a:pt x="3735879" y="27257"/>
                  </a:lnTo>
                  <a:lnTo>
                    <a:pt x="3755824" y="56846"/>
                  </a:lnTo>
                  <a:lnTo>
                    <a:pt x="3763137" y="93090"/>
                  </a:lnTo>
                  <a:lnTo>
                    <a:pt x="3763137" y="465709"/>
                  </a:lnTo>
                  <a:lnTo>
                    <a:pt x="3755824" y="501953"/>
                  </a:lnTo>
                  <a:lnTo>
                    <a:pt x="3735879" y="531542"/>
                  </a:lnTo>
                  <a:lnTo>
                    <a:pt x="3706290" y="551487"/>
                  </a:lnTo>
                  <a:lnTo>
                    <a:pt x="3670046" y="558800"/>
                  </a:lnTo>
                  <a:lnTo>
                    <a:pt x="93091" y="558800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9"/>
                  </a:lnTo>
                  <a:lnTo>
                    <a:pt x="0" y="9309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8741" y="1208277"/>
            <a:ext cx="5811520" cy="906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Comprendere</a:t>
            </a:r>
            <a:r>
              <a:rPr sz="20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la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legge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ambria"/>
              <a:cs typeface="Cambria"/>
            </a:endParaRPr>
          </a:p>
          <a:p>
            <a:pPr marL="228346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INTENZIONE</a:t>
            </a: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DI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CORROMPERE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0979" y="2427858"/>
            <a:ext cx="772922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mbria"/>
                <a:cs typeface="Cambria"/>
              </a:rPr>
              <a:t>Non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ha importanza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un'offerta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fatta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viene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accettata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meno,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semplicemente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il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5" dirty="0">
                <a:latin typeface="Cambria"/>
                <a:cs typeface="Cambria"/>
              </a:rPr>
              <a:t>fare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un'offerta</a:t>
            </a:r>
            <a:r>
              <a:rPr sz="1400" dirty="0">
                <a:latin typeface="Cambria"/>
                <a:cs typeface="Cambria"/>
              </a:rPr>
              <a:t> con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l'intenzione </a:t>
            </a:r>
            <a:r>
              <a:rPr sz="1400" dirty="0">
                <a:latin typeface="Cambria"/>
                <a:cs typeface="Cambria"/>
              </a:rPr>
              <a:t>di </a:t>
            </a:r>
            <a:r>
              <a:rPr sz="1400" spc="-10" dirty="0">
                <a:latin typeface="Cambria"/>
                <a:cs typeface="Cambria"/>
              </a:rPr>
              <a:t>indurre </a:t>
            </a:r>
            <a:r>
              <a:rPr sz="1400" dirty="0">
                <a:latin typeface="Cambria"/>
                <a:cs typeface="Cambria"/>
              </a:rPr>
              <a:t>a </a:t>
            </a:r>
            <a:r>
              <a:rPr sz="1400" spc="-5" dirty="0">
                <a:latin typeface="Cambria"/>
                <a:cs typeface="Cambria"/>
              </a:rPr>
              <a:t>comportamenti </a:t>
            </a:r>
            <a:r>
              <a:rPr sz="1400" dirty="0">
                <a:latin typeface="Cambria"/>
                <a:cs typeface="Cambria"/>
              </a:rPr>
              <a:t>illeciti un </a:t>
            </a:r>
            <a:r>
              <a:rPr sz="1400" spc="-5" dirty="0">
                <a:latin typeface="Cambria"/>
                <a:cs typeface="Cambria"/>
              </a:rPr>
              <a:t>funzionario </a:t>
            </a:r>
            <a:r>
              <a:rPr sz="1400" dirty="0">
                <a:latin typeface="Cambria"/>
                <a:cs typeface="Cambria"/>
              </a:rPr>
              <a:t>di </a:t>
            </a:r>
            <a:r>
              <a:rPr sz="1400" spc="-10" dirty="0">
                <a:latin typeface="Cambria"/>
                <a:cs typeface="Cambria"/>
              </a:rPr>
              <a:t>governo </a:t>
            </a:r>
            <a:r>
              <a:rPr sz="1400" dirty="0">
                <a:latin typeface="Cambria"/>
                <a:cs typeface="Cambria"/>
              </a:rPr>
              <a:t>è una violazione della </a:t>
            </a:r>
            <a:r>
              <a:rPr sz="1400" spc="-5" dirty="0">
                <a:latin typeface="Cambria"/>
                <a:cs typeface="Cambria"/>
              </a:rPr>
              <a:t>legge.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Istruire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un'altra</a:t>
            </a:r>
            <a:r>
              <a:rPr sz="1400" spc="-5" dirty="0">
                <a:latin typeface="Cambria"/>
                <a:cs typeface="Cambria"/>
              </a:rPr>
              <a:t> persona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affinché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proponga </a:t>
            </a:r>
            <a:r>
              <a:rPr sz="1400" spc="-10" dirty="0">
                <a:latin typeface="Cambria"/>
                <a:cs typeface="Cambria"/>
              </a:rPr>
              <a:t>un'offerta </a:t>
            </a:r>
            <a:r>
              <a:rPr sz="1400" spc="-5" dirty="0">
                <a:latin typeface="Cambria"/>
                <a:cs typeface="Cambria"/>
              </a:rPr>
              <a:t>non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esenta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dalle</a:t>
            </a:r>
            <a:r>
              <a:rPr sz="1400" spc="-5" dirty="0">
                <a:latin typeface="Cambria"/>
                <a:cs typeface="Cambria"/>
              </a:rPr>
              <a:t> proprie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responsabilità.</a:t>
            </a:r>
            <a:endParaRPr sz="14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66996" y="3258311"/>
            <a:ext cx="3880485" cy="666115"/>
            <a:chOff x="2666996" y="3258311"/>
            <a:chExt cx="3880485" cy="66611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6996" y="3258311"/>
              <a:ext cx="3838963" cy="6355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80715" y="3305555"/>
              <a:ext cx="3866387" cy="6187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705099" y="3274059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3670046" y="0"/>
                  </a:moveTo>
                  <a:lnTo>
                    <a:pt x="93091" y="0"/>
                  </a:lnTo>
                  <a:lnTo>
                    <a:pt x="56846" y="7314"/>
                  </a:lnTo>
                  <a:lnTo>
                    <a:pt x="27257" y="27273"/>
                  </a:lnTo>
                  <a:lnTo>
                    <a:pt x="7312" y="56899"/>
                  </a:lnTo>
                  <a:lnTo>
                    <a:pt x="0" y="93217"/>
                  </a:lnTo>
                  <a:lnTo>
                    <a:pt x="0" y="465708"/>
                  </a:lnTo>
                  <a:lnTo>
                    <a:pt x="7312" y="501953"/>
                  </a:lnTo>
                  <a:lnTo>
                    <a:pt x="27257" y="531542"/>
                  </a:lnTo>
                  <a:lnTo>
                    <a:pt x="56846" y="551487"/>
                  </a:lnTo>
                  <a:lnTo>
                    <a:pt x="93091" y="558800"/>
                  </a:lnTo>
                  <a:lnTo>
                    <a:pt x="3670046" y="558800"/>
                  </a:lnTo>
                  <a:lnTo>
                    <a:pt x="3706290" y="551487"/>
                  </a:lnTo>
                  <a:lnTo>
                    <a:pt x="3735879" y="531542"/>
                  </a:lnTo>
                  <a:lnTo>
                    <a:pt x="3755824" y="501953"/>
                  </a:lnTo>
                  <a:lnTo>
                    <a:pt x="3763137" y="465708"/>
                  </a:lnTo>
                  <a:lnTo>
                    <a:pt x="3763137" y="93217"/>
                  </a:lnTo>
                  <a:lnTo>
                    <a:pt x="3755824" y="56899"/>
                  </a:lnTo>
                  <a:lnTo>
                    <a:pt x="3735879" y="27273"/>
                  </a:lnTo>
                  <a:lnTo>
                    <a:pt x="3706290" y="7314"/>
                  </a:lnTo>
                  <a:lnTo>
                    <a:pt x="367004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05099" y="3274059"/>
              <a:ext cx="3763645" cy="558800"/>
            </a:xfrm>
            <a:custGeom>
              <a:avLst/>
              <a:gdLst/>
              <a:ahLst/>
              <a:cxnLst/>
              <a:rect l="l" t="t" r="r" b="b"/>
              <a:pathLst>
                <a:path w="3763645" h="558800">
                  <a:moveTo>
                    <a:pt x="0" y="93217"/>
                  </a:moveTo>
                  <a:lnTo>
                    <a:pt x="7312" y="56899"/>
                  </a:lnTo>
                  <a:lnTo>
                    <a:pt x="27257" y="27273"/>
                  </a:lnTo>
                  <a:lnTo>
                    <a:pt x="56846" y="7314"/>
                  </a:lnTo>
                  <a:lnTo>
                    <a:pt x="93091" y="0"/>
                  </a:lnTo>
                  <a:lnTo>
                    <a:pt x="3670046" y="0"/>
                  </a:lnTo>
                  <a:lnTo>
                    <a:pt x="3706290" y="7314"/>
                  </a:lnTo>
                  <a:lnTo>
                    <a:pt x="3735879" y="27273"/>
                  </a:lnTo>
                  <a:lnTo>
                    <a:pt x="3755824" y="56899"/>
                  </a:lnTo>
                  <a:lnTo>
                    <a:pt x="3763137" y="93217"/>
                  </a:lnTo>
                  <a:lnTo>
                    <a:pt x="3763137" y="465708"/>
                  </a:lnTo>
                  <a:lnTo>
                    <a:pt x="3755824" y="501953"/>
                  </a:lnTo>
                  <a:lnTo>
                    <a:pt x="3735879" y="531542"/>
                  </a:lnTo>
                  <a:lnTo>
                    <a:pt x="3706290" y="551487"/>
                  </a:lnTo>
                  <a:lnTo>
                    <a:pt x="3670046" y="558800"/>
                  </a:lnTo>
                  <a:lnTo>
                    <a:pt x="93091" y="558800"/>
                  </a:lnTo>
                  <a:lnTo>
                    <a:pt x="56846" y="551487"/>
                  </a:lnTo>
                  <a:lnTo>
                    <a:pt x="27257" y="531542"/>
                  </a:lnTo>
                  <a:lnTo>
                    <a:pt x="7312" y="501953"/>
                  </a:lnTo>
                  <a:lnTo>
                    <a:pt x="0" y="465708"/>
                  </a:lnTo>
                  <a:lnTo>
                    <a:pt x="0" y="93217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864357" y="3381502"/>
            <a:ext cx="344677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FUNZIONARIO</a:t>
            </a: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Cambria"/>
                <a:cs typeface="Cambria"/>
              </a:rPr>
              <a:t>GOVERNATIVO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29844" y="6493684"/>
            <a:ext cx="13417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CONFIDENZIALE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1543" y="4029583"/>
            <a:ext cx="7938770" cy="237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mbria"/>
                <a:cs typeface="Cambria"/>
              </a:rPr>
              <a:t>Definizione alquanto estesa, </a:t>
            </a:r>
            <a:r>
              <a:rPr sz="1400" dirty="0">
                <a:latin typeface="Cambria"/>
                <a:cs typeface="Cambria"/>
              </a:rPr>
              <a:t>a seconda della </a:t>
            </a:r>
            <a:r>
              <a:rPr sz="1400" spc="-5" dirty="0">
                <a:latin typeface="Cambria"/>
                <a:cs typeface="Cambria"/>
              </a:rPr>
              <a:t>persona </a:t>
            </a:r>
            <a:r>
              <a:rPr sz="1400" dirty="0">
                <a:latin typeface="Cambria"/>
                <a:cs typeface="Cambria"/>
              </a:rPr>
              <a:t>con cui si </a:t>
            </a:r>
            <a:r>
              <a:rPr sz="1400" spc="-15" dirty="0">
                <a:latin typeface="Cambria"/>
                <a:cs typeface="Cambria"/>
              </a:rPr>
              <a:t>lavora.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 </a:t>
            </a:r>
            <a:r>
              <a:rPr sz="1400" spc="-5" dirty="0">
                <a:latin typeface="Cambria"/>
                <a:cs typeface="Cambria"/>
              </a:rPr>
              <a:t>funzionario </a:t>
            </a:r>
            <a:r>
              <a:rPr sz="1400" spc="-10" dirty="0">
                <a:latin typeface="Cambria"/>
                <a:cs typeface="Cambria"/>
              </a:rPr>
              <a:t>governativo </a:t>
            </a:r>
            <a:r>
              <a:rPr sz="1400" dirty="0">
                <a:latin typeface="Cambria"/>
                <a:cs typeface="Cambria"/>
              </a:rPr>
              <a:t>è una 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persona </a:t>
            </a:r>
            <a:r>
              <a:rPr sz="1400" dirty="0">
                <a:latin typeface="Cambria"/>
                <a:cs typeface="Cambria"/>
              </a:rPr>
              <a:t>che agisce con un </a:t>
            </a:r>
            <a:r>
              <a:rPr sz="1400" spc="-5" dirty="0">
                <a:latin typeface="Cambria"/>
                <a:cs typeface="Cambria"/>
              </a:rPr>
              <a:t>mandato ufficiale per </a:t>
            </a:r>
            <a:r>
              <a:rPr sz="1400" dirty="0">
                <a:latin typeface="Cambria"/>
                <a:cs typeface="Cambria"/>
              </a:rPr>
              <a:t>un </a:t>
            </a:r>
            <a:r>
              <a:rPr sz="1400" spc="-10" dirty="0">
                <a:latin typeface="Cambria"/>
                <a:cs typeface="Cambria"/>
              </a:rPr>
              <a:t>governo </a:t>
            </a:r>
            <a:r>
              <a:rPr sz="1400" dirty="0">
                <a:latin typeface="Cambria"/>
                <a:cs typeface="Cambria"/>
              </a:rPr>
              <a:t>o </a:t>
            </a:r>
            <a:r>
              <a:rPr sz="1400" spc="-5" dirty="0">
                <a:latin typeface="Cambria"/>
                <a:cs typeface="Cambria"/>
              </a:rPr>
              <a:t>un'organizzazione pubblica internazionale </a:t>
            </a:r>
            <a:r>
              <a:rPr sz="1400" spc="-29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non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degli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Stati </a:t>
            </a:r>
            <a:r>
              <a:rPr sz="1400" dirty="0">
                <a:latin typeface="Cambria"/>
                <a:cs typeface="Cambria"/>
              </a:rPr>
              <a:t>Uniti.</a:t>
            </a:r>
            <a:r>
              <a:rPr sz="1400" spc="29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Alcuni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esempi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sono: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spc="-10" dirty="0">
                <a:latin typeface="Cambria"/>
                <a:cs typeface="Cambria"/>
              </a:rPr>
              <a:t>Membro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delle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forze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armate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dirty="0">
                <a:latin typeface="Cambria"/>
                <a:cs typeface="Cambria"/>
              </a:rPr>
              <a:t>Medico</a:t>
            </a:r>
            <a:r>
              <a:rPr sz="1400" spc="-4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ospedale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statale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85420" algn="l"/>
              </a:tabLst>
            </a:pPr>
            <a:r>
              <a:rPr sz="1400" spc="-10" dirty="0">
                <a:latin typeface="Cambria"/>
                <a:cs typeface="Cambria"/>
              </a:rPr>
              <a:t>Persona</a:t>
            </a:r>
            <a:r>
              <a:rPr sz="1400" spc="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assunta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per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riesaminare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offerte</a:t>
            </a:r>
            <a:r>
              <a:rPr sz="1400" dirty="0">
                <a:latin typeface="Cambria"/>
                <a:cs typeface="Cambria"/>
              </a:rPr>
              <a:t> di </a:t>
            </a:r>
            <a:r>
              <a:rPr sz="1400" spc="-5" dirty="0">
                <a:latin typeface="Cambria"/>
                <a:cs typeface="Cambria"/>
              </a:rPr>
              <a:t>appalto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per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conto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 una agenzia </a:t>
            </a:r>
            <a:r>
              <a:rPr sz="1400" spc="-10" dirty="0">
                <a:latin typeface="Cambria"/>
                <a:cs typeface="Cambria"/>
              </a:rPr>
              <a:t>governativa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spc="-10" dirty="0">
                <a:latin typeface="Cambria"/>
                <a:cs typeface="Cambria"/>
              </a:rPr>
              <a:t>Membro </a:t>
            </a:r>
            <a:r>
              <a:rPr sz="1400" dirty="0">
                <a:latin typeface="Cambria"/>
                <a:cs typeface="Cambria"/>
              </a:rPr>
              <a:t>di una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casa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reale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che</a:t>
            </a:r>
            <a:r>
              <a:rPr sz="1400" spc="-5" dirty="0">
                <a:latin typeface="Cambria"/>
                <a:cs typeface="Cambria"/>
              </a:rPr>
              <a:t> gestisce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un'industria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 </a:t>
            </a:r>
            <a:r>
              <a:rPr sz="1400" spc="-5" dirty="0">
                <a:latin typeface="Cambria"/>
                <a:cs typeface="Cambria"/>
              </a:rPr>
              <a:t>proprietà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del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governo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spc="-5" dirty="0">
                <a:latin typeface="Cambria"/>
                <a:cs typeface="Cambria"/>
              </a:rPr>
              <a:t>Dipendente</a:t>
            </a:r>
            <a:r>
              <a:rPr sz="1400" dirty="0">
                <a:latin typeface="Cambria"/>
                <a:cs typeface="Cambria"/>
              </a:rPr>
              <a:t> di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una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società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</a:t>
            </a:r>
            <a:r>
              <a:rPr sz="1400" spc="-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servizi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di</a:t>
            </a:r>
            <a:r>
              <a:rPr sz="1400" spc="-5" dirty="0">
                <a:latin typeface="Cambria"/>
                <a:cs typeface="Cambria"/>
              </a:rPr>
              <a:t> proprietà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o </a:t>
            </a:r>
            <a:r>
              <a:rPr sz="1400" spc="-5" dirty="0">
                <a:latin typeface="Cambria"/>
                <a:cs typeface="Cambria"/>
              </a:rPr>
              <a:t>controllata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dallo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stato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spc="-5" dirty="0">
                <a:latin typeface="Cambria"/>
                <a:cs typeface="Cambria"/>
              </a:rPr>
              <a:t>Funzionario</a:t>
            </a:r>
            <a:r>
              <a:rPr sz="1400" spc="-4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dell'immigrazione</a:t>
            </a:r>
            <a:endParaRPr sz="1400">
              <a:latin typeface="Cambria"/>
              <a:cs typeface="Cambria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400" spc="-5" dirty="0">
                <a:latin typeface="Cambria"/>
                <a:cs typeface="Cambria"/>
              </a:rPr>
              <a:t>Funzionario</a:t>
            </a:r>
            <a:r>
              <a:rPr sz="1400" spc="-55" dirty="0">
                <a:latin typeface="Cambria"/>
                <a:cs typeface="Cambria"/>
              </a:rPr>
              <a:t> </a:t>
            </a:r>
            <a:r>
              <a:rPr sz="1400" spc="-5" dirty="0">
                <a:latin typeface="Cambria"/>
                <a:cs typeface="Cambria"/>
              </a:rPr>
              <a:t>doganale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17CD0E-A476-462F-BCDB-1E45020DC4F1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441" y="307340"/>
            <a:ext cx="7367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solidFill>
                  <a:srgbClr val="C00000"/>
                </a:solidFill>
              </a:rPr>
              <a:t>Legge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dirty="0">
                <a:solidFill>
                  <a:srgbClr val="C00000"/>
                </a:solidFill>
              </a:rPr>
              <a:t>sulle</a:t>
            </a:r>
            <a:r>
              <a:rPr b="0" spc="-20" dirty="0">
                <a:solidFill>
                  <a:srgbClr val="C00000"/>
                </a:solidFill>
              </a:rPr>
              <a:t> </a:t>
            </a:r>
            <a:r>
              <a:rPr b="0" spc="-10" dirty="0">
                <a:solidFill>
                  <a:srgbClr val="C00000"/>
                </a:solidFill>
              </a:rPr>
              <a:t>pratiche</a:t>
            </a:r>
            <a:r>
              <a:rPr b="0" spc="2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di</a:t>
            </a:r>
            <a:r>
              <a:rPr b="0" spc="-10" dirty="0">
                <a:solidFill>
                  <a:srgbClr val="C00000"/>
                </a:solidFill>
              </a:rPr>
              <a:t> </a:t>
            </a:r>
            <a:r>
              <a:rPr b="0" spc="-5" dirty="0">
                <a:solidFill>
                  <a:srgbClr val="C00000"/>
                </a:solidFill>
              </a:rPr>
              <a:t>corruzione </a:t>
            </a:r>
            <a:r>
              <a:rPr b="0" spc="-15" dirty="0">
                <a:solidFill>
                  <a:srgbClr val="C00000"/>
                </a:solidFill>
              </a:rPr>
              <a:t>all'estero</a:t>
            </a:r>
            <a:r>
              <a:rPr b="0" spc="-5" dirty="0">
                <a:solidFill>
                  <a:srgbClr val="C00000"/>
                </a:solidFill>
              </a:rPr>
              <a:t> </a:t>
            </a:r>
            <a:r>
              <a:rPr b="0" spc="-65" dirty="0">
                <a:solidFill>
                  <a:srgbClr val="C00000"/>
                </a:solidFill>
              </a:rPr>
              <a:t>(“FCPA”)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93683" y="1833943"/>
            <a:ext cx="4258945" cy="923925"/>
            <a:chOff x="2293683" y="1833943"/>
            <a:chExt cx="4258945" cy="923925"/>
          </a:xfrm>
        </p:grpSpPr>
        <p:sp>
          <p:nvSpPr>
            <p:cNvPr id="4" name="object 4"/>
            <p:cNvSpPr/>
            <p:nvPr/>
          </p:nvSpPr>
          <p:spPr>
            <a:xfrm>
              <a:off x="2298445" y="1838705"/>
              <a:ext cx="4249420" cy="914400"/>
            </a:xfrm>
            <a:custGeom>
              <a:avLst/>
              <a:gdLst/>
              <a:ahLst/>
              <a:cxnLst/>
              <a:rect l="l" t="t" r="r" b="b"/>
              <a:pathLst>
                <a:path w="4249420" h="914400">
                  <a:moveTo>
                    <a:pt x="4096639" y="0"/>
                  </a:moveTo>
                  <a:lnTo>
                    <a:pt x="152400" y="0"/>
                  </a:lnTo>
                  <a:lnTo>
                    <a:pt x="104265" y="7766"/>
                  </a:lnTo>
                  <a:lnTo>
                    <a:pt x="62435" y="29394"/>
                  </a:lnTo>
                  <a:lnTo>
                    <a:pt x="29431" y="62380"/>
                  </a:lnTo>
                  <a:lnTo>
                    <a:pt x="7778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78" y="810182"/>
                  </a:lnTo>
                  <a:lnTo>
                    <a:pt x="29431" y="852019"/>
                  </a:lnTo>
                  <a:lnTo>
                    <a:pt x="62435" y="885005"/>
                  </a:lnTo>
                  <a:lnTo>
                    <a:pt x="104265" y="906633"/>
                  </a:lnTo>
                  <a:lnTo>
                    <a:pt x="152400" y="914400"/>
                  </a:lnTo>
                  <a:lnTo>
                    <a:pt x="4096639" y="914400"/>
                  </a:lnTo>
                  <a:lnTo>
                    <a:pt x="4144773" y="906633"/>
                  </a:lnTo>
                  <a:lnTo>
                    <a:pt x="4186603" y="885005"/>
                  </a:lnTo>
                  <a:lnTo>
                    <a:pt x="4219607" y="852019"/>
                  </a:lnTo>
                  <a:lnTo>
                    <a:pt x="4241260" y="810182"/>
                  </a:lnTo>
                  <a:lnTo>
                    <a:pt x="4249038" y="762000"/>
                  </a:lnTo>
                  <a:lnTo>
                    <a:pt x="4249038" y="152400"/>
                  </a:lnTo>
                  <a:lnTo>
                    <a:pt x="4241260" y="104217"/>
                  </a:lnTo>
                  <a:lnTo>
                    <a:pt x="4219607" y="62380"/>
                  </a:lnTo>
                  <a:lnTo>
                    <a:pt x="4186603" y="29394"/>
                  </a:lnTo>
                  <a:lnTo>
                    <a:pt x="4144773" y="7766"/>
                  </a:lnTo>
                  <a:lnTo>
                    <a:pt x="40966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98445" y="1838705"/>
              <a:ext cx="4249420" cy="914400"/>
            </a:xfrm>
            <a:custGeom>
              <a:avLst/>
              <a:gdLst/>
              <a:ahLst/>
              <a:cxnLst/>
              <a:rect l="l" t="t" r="r" b="b"/>
              <a:pathLst>
                <a:path w="4249420" h="914400">
                  <a:moveTo>
                    <a:pt x="0" y="152400"/>
                  </a:moveTo>
                  <a:lnTo>
                    <a:pt x="7778" y="104217"/>
                  </a:lnTo>
                  <a:lnTo>
                    <a:pt x="29431" y="62380"/>
                  </a:lnTo>
                  <a:lnTo>
                    <a:pt x="62435" y="29394"/>
                  </a:lnTo>
                  <a:lnTo>
                    <a:pt x="104265" y="7766"/>
                  </a:lnTo>
                  <a:lnTo>
                    <a:pt x="152400" y="0"/>
                  </a:lnTo>
                  <a:lnTo>
                    <a:pt x="4096639" y="0"/>
                  </a:lnTo>
                  <a:lnTo>
                    <a:pt x="4144773" y="7766"/>
                  </a:lnTo>
                  <a:lnTo>
                    <a:pt x="4186603" y="29394"/>
                  </a:lnTo>
                  <a:lnTo>
                    <a:pt x="4219607" y="62380"/>
                  </a:lnTo>
                  <a:lnTo>
                    <a:pt x="4241260" y="104217"/>
                  </a:lnTo>
                  <a:lnTo>
                    <a:pt x="4249038" y="152400"/>
                  </a:lnTo>
                  <a:lnTo>
                    <a:pt x="4249038" y="762000"/>
                  </a:lnTo>
                  <a:lnTo>
                    <a:pt x="4241260" y="810182"/>
                  </a:lnTo>
                  <a:lnTo>
                    <a:pt x="4219607" y="852019"/>
                  </a:lnTo>
                  <a:lnTo>
                    <a:pt x="4186603" y="885005"/>
                  </a:lnTo>
                  <a:lnTo>
                    <a:pt x="4144773" y="906633"/>
                  </a:lnTo>
                  <a:lnTo>
                    <a:pt x="4096639" y="914400"/>
                  </a:lnTo>
                  <a:lnTo>
                    <a:pt x="152400" y="914400"/>
                  </a:lnTo>
                  <a:lnTo>
                    <a:pt x="104265" y="906633"/>
                  </a:lnTo>
                  <a:lnTo>
                    <a:pt x="62435" y="885005"/>
                  </a:lnTo>
                  <a:lnTo>
                    <a:pt x="29431" y="852019"/>
                  </a:lnTo>
                  <a:lnTo>
                    <a:pt x="7778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8741" y="1208277"/>
            <a:ext cx="8059420" cy="4907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Comprendere</a:t>
            </a:r>
            <a:r>
              <a:rPr sz="20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la</a:t>
            </a:r>
            <a:r>
              <a:rPr sz="2000" b="1" spc="-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Cambria"/>
                <a:cs typeface="Cambria"/>
              </a:rPr>
              <a:t>legge</a:t>
            </a:r>
            <a:endParaRPr sz="20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050">
              <a:latin typeface="Cambria"/>
              <a:cs typeface="Cambria"/>
            </a:endParaRPr>
          </a:p>
          <a:p>
            <a:pPr marL="1952625" marR="2252980"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“Ottenere</a:t>
            </a:r>
            <a:r>
              <a:rPr sz="2000" b="1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mantenere</a:t>
            </a:r>
            <a:r>
              <a:rPr sz="20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business” </a:t>
            </a:r>
            <a:r>
              <a:rPr sz="2000" b="1" spc="-4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endParaRPr sz="2000">
              <a:latin typeface="Cambria"/>
              <a:cs typeface="Cambria"/>
            </a:endParaRPr>
          </a:p>
          <a:p>
            <a:pPr marR="300990" algn="ctr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“Vantaggio</a:t>
            </a:r>
            <a:r>
              <a:rPr sz="2000" b="1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mbria"/>
                <a:cs typeface="Cambria"/>
              </a:rPr>
              <a:t>illecito”</a:t>
            </a:r>
            <a:endParaRPr sz="2000">
              <a:latin typeface="Cambria"/>
              <a:cs typeface="Cambria"/>
            </a:endParaRPr>
          </a:p>
          <a:p>
            <a:pPr marL="74295" marR="5080">
              <a:lnSpc>
                <a:spcPct val="100000"/>
              </a:lnSpc>
              <a:spcBef>
                <a:spcPts val="1460"/>
              </a:spcBef>
            </a:pPr>
            <a:r>
              <a:rPr sz="1600" spc="-5" dirty="0">
                <a:latin typeface="Cambria"/>
                <a:cs typeface="Cambria"/>
              </a:rPr>
              <a:t>Noi, in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quanto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dipendenti </a:t>
            </a:r>
            <a:r>
              <a:rPr sz="1600" spc="-10" dirty="0">
                <a:latin typeface="Cambria"/>
                <a:cs typeface="Cambria"/>
              </a:rPr>
              <a:t>MTS,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non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possiamo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agire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nei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modi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elencati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seguito,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cambio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 </a:t>
            </a:r>
            <a:r>
              <a:rPr sz="1600" spc="-34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pagamenti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oggetti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valore.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seguenti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sono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esempi di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azioni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scorrette,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soggette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alla </a:t>
            </a:r>
            <a:r>
              <a:rPr sz="1600" spc="-5" dirty="0">
                <a:latin typeface="Cambria"/>
                <a:cs typeface="Cambria"/>
              </a:rPr>
              <a:t> legge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contro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le </a:t>
            </a:r>
            <a:r>
              <a:rPr sz="1600" spc="-10" dirty="0">
                <a:latin typeface="Cambria"/>
                <a:cs typeface="Cambria"/>
              </a:rPr>
              <a:t>tangenti: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Cambria"/>
              <a:cs typeface="Cambria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15" dirty="0">
                <a:latin typeface="Cambria"/>
                <a:cs typeface="Cambria"/>
              </a:rPr>
              <a:t>Aggirare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norme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 </a:t>
            </a:r>
            <a:r>
              <a:rPr sz="1600" spc="-15" dirty="0">
                <a:latin typeface="Cambria"/>
                <a:cs typeface="Cambria"/>
              </a:rPr>
              <a:t>normative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esportazione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o importazione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10" dirty="0">
                <a:latin typeface="Cambria"/>
                <a:cs typeface="Cambria"/>
              </a:rPr>
              <a:t>Accordare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un'eccezione</a:t>
            </a:r>
            <a:r>
              <a:rPr sz="1600" spc="-4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una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15" dirty="0">
                <a:latin typeface="Cambria"/>
                <a:cs typeface="Cambria"/>
              </a:rPr>
              <a:t>normativa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10" dirty="0">
                <a:latin typeface="Cambria"/>
                <a:cs typeface="Cambria"/>
              </a:rPr>
              <a:t>Agire</a:t>
            </a:r>
            <a:r>
              <a:rPr sz="1600" spc="-5" dirty="0">
                <a:latin typeface="Cambria"/>
                <a:cs typeface="Cambria"/>
              </a:rPr>
              <a:t> impropriamente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per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influenzare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il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processo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 </a:t>
            </a:r>
            <a:r>
              <a:rPr sz="1600" spc="-10" dirty="0">
                <a:latin typeface="Cambria"/>
                <a:cs typeface="Cambria"/>
              </a:rPr>
              <a:t>approvvigionamento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10" dirty="0">
                <a:latin typeface="Cambria"/>
                <a:cs typeface="Cambria"/>
              </a:rPr>
              <a:t>Dare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accesso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qualcuno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a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informazioni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su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offerte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d'appalto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non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pubbliche</a:t>
            </a:r>
            <a:endParaRPr sz="1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1600">
              <a:latin typeface="Cambria"/>
              <a:cs typeface="Cambria"/>
            </a:endParaRPr>
          </a:p>
          <a:p>
            <a:pPr marL="361315" indent="-287655">
              <a:lnSpc>
                <a:spcPct val="100000"/>
              </a:lnSpc>
              <a:buFont typeface="Wingdings"/>
              <a:buChar char=""/>
              <a:tabLst>
                <a:tab pos="361950" algn="l"/>
              </a:tabLst>
            </a:pPr>
            <a:r>
              <a:rPr sz="1600" spc="-10" dirty="0">
                <a:latin typeface="Cambria"/>
                <a:cs typeface="Cambria"/>
              </a:rPr>
              <a:t>Influire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sull'esito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un'azione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legale</a:t>
            </a:r>
            <a:r>
              <a:rPr sz="1600" spc="-5" dirty="0">
                <a:latin typeface="Cambria"/>
                <a:cs typeface="Cambria"/>
              </a:rPr>
              <a:t> o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un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provvedimento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di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" dirty="0">
                <a:latin typeface="Cambria"/>
                <a:cs typeface="Cambria"/>
              </a:rPr>
              <a:t>esecuzione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A</a:t>
            </a:r>
            <a:r>
              <a:rPr spc="95" dirty="0"/>
              <a:t> </a:t>
            </a:r>
            <a:r>
              <a:rPr dirty="0"/>
              <a:t>Z</a:t>
            </a:r>
            <a:r>
              <a:rPr spc="90" dirty="0"/>
              <a:t> </a:t>
            </a:r>
            <a:r>
              <a:rPr dirty="0"/>
              <a:t>I</a:t>
            </a:r>
            <a:r>
              <a:rPr spc="105" dirty="0"/>
              <a:t> </a:t>
            </a:r>
            <a:r>
              <a:rPr dirty="0"/>
              <a:t>E</a:t>
            </a:r>
            <a:r>
              <a:rPr spc="95" dirty="0"/>
              <a:t> </a:t>
            </a:r>
            <a:r>
              <a:rPr dirty="0"/>
              <a:t>N</a:t>
            </a:r>
            <a:r>
              <a:rPr spc="90" dirty="0"/>
              <a:t> </a:t>
            </a:r>
            <a:r>
              <a:rPr dirty="0"/>
              <a:t>D</a:t>
            </a:r>
            <a:r>
              <a:rPr spc="105" dirty="0"/>
              <a:t> </a:t>
            </a:r>
            <a:r>
              <a:rPr dirty="0"/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9844" y="6493684"/>
            <a:ext cx="1341755" cy="167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7E7E7E"/>
                </a:solidFill>
                <a:latin typeface="Arial"/>
                <a:cs typeface="Arial"/>
              </a:rPr>
              <a:t>MTS</a:t>
            </a:r>
            <a:r>
              <a:rPr sz="1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7E7E7E"/>
                </a:solidFill>
                <a:latin typeface="Arial"/>
                <a:cs typeface="Arial"/>
              </a:rPr>
              <a:t>CONFIDENZIALE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4695F-FDFF-428F-938E-185C85A3BDFD}"/>
              </a:ext>
            </a:extLst>
          </p:cNvPr>
          <p:cNvSpPr txBox="1"/>
          <p:nvPr/>
        </p:nvSpPr>
        <p:spPr>
          <a:xfrm>
            <a:off x="8593830" y="6509798"/>
            <a:ext cx="240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Open San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5B9CCB6831F04E81508F837DC8C87E" ma:contentTypeVersion="4" ma:contentTypeDescription="Create a new document." ma:contentTypeScope="" ma:versionID="bcdf95b5ca07b9224624b4feaf9cc33d">
  <xsd:schema xmlns:xsd="http://www.w3.org/2001/XMLSchema" xmlns:xs="http://www.w3.org/2001/XMLSchema" xmlns:p="http://schemas.microsoft.com/office/2006/metadata/properties" xmlns:ns2="521e8435-151f-47d9-8662-afbb28439372" targetNamespace="http://schemas.microsoft.com/office/2006/metadata/properties" ma:root="true" ma:fieldsID="23f16bde8eca1ff0ec2a7863355d592a" ns2:_="">
    <xsd:import namespace="521e8435-151f-47d9-8662-afbb284393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e8435-151f-47d9-8662-afbb284393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DEAAE5-B273-4102-B6DA-6B2945F4D94D}"/>
</file>

<file path=customXml/itemProps2.xml><?xml version="1.0" encoding="utf-8"?>
<ds:datastoreItem xmlns:ds="http://schemas.openxmlformats.org/officeDocument/2006/customXml" ds:itemID="{4CD45D28-39D0-4F62-9D18-369A8C740D79}"/>
</file>

<file path=customXml/itemProps3.xml><?xml version="1.0" encoding="utf-8"?>
<ds:datastoreItem xmlns:ds="http://schemas.openxmlformats.org/officeDocument/2006/customXml" ds:itemID="{3F25BCC3-532E-4EF5-A734-BD2EB9B04E4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2324</Words>
  <Application>Microsoft Office PowerPoint</Application>
  <PresentationFormat>On-screen Show (4:3)</PresentationFormat>
  <Paragraphs>281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Open Sans</vt:lpstr>
      <vt:lpstr>Times New Roman</vt:lpstr>
      <vt:lpstr>Wingdings</vt:lpstr>
      <vt:lpstr>Office Theme</vt:lpstr>
      <vt:lpstr>PowerPoint Presentation</vt:lpstr>
      <vt:lpstr>Agenda del corso di formazione</vt:lpstr>
      <vt:lpstr>Una panoramica delle attività contro le tangenti</vt:lpstr>
      <vt:lpstr>Una panoramica delle attività contro le tangenti</vt:lpstr>
      <vt:lpstr>Legge sulle pratiche di corruzione all'estero (“FCPA”)</vt:lpstr>
      <vt:lpstr>Legge sulle pratiche di corruzione all'estero (“FCPA”)</vt:lpstr>
      <vt:lpstr>Legge sulle pratiche di corruzione all'estero (“FCPA”)</vt:lpstr>
      <vt:lpstr>Legge sulle pratiche di corruzione all'estero (“FCPA”)</vt:lpstr>
      <vt:lpstr>Legge sulle pratiche di corruzione all'estero (“FCPA”)</vt:lpstr>
      <vt:lpstr>L'importanza di una registrazione accurata dei  documenti e dei controlli interni</vt:lpstr>
      <vt:lpstr>L'importanza di una registrazione accurata dei  documenti e dei controlli interni</vt:lpstr>
      <vt:lpstr>L'importanza di una registrazione accurata dei  documenti e dei controlli interni</vt:lpstr>
      <vt:lpstr>PowerPoint Presentation</vt:lpstr>
      <vt:lpstr>PowerPoint Presentation</vt:lpstr>
      <vt:lpstr>I suoi obblighi</vt:lpstr>
      <vt:lpstr>Utilizzo del Codice di condotta MTS</vt:lpstr>
      <vt:lpstr>Riepilogo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Ronneberg, Melanie</cp:lastModifiedBy>
  <cp:revision>3</cp:revision>
  <dcterms:created xsi:type="dcterms:W3CDTF">2021-07-13T16:53:23Z</dcterms:created>
  <dcterms:modified xsi:type="dcterms:W3CDTF">2021-07-13T17:07:21Z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2021-07-13T00:00:00Z</vt:filetime>
  </property>
  <property fmtid="{D5CDD505-2E9C-101B-9397-08002B2CF9AE}" pid="5" name="ContentTypeId">
    <vt:lpwstr>0x010100F95B9CCB6831F04E81508F837DC8C87E</vt:lpwstr>
  </property>
</Properties>
</file>