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473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21BB5-CE3C-48CD-A599-4C01B8C401F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F41A0-4370-40ED-941F-2C40E17AD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28" y="6402323"/>
            <a:ext cx="1713007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2601" y="6401384"/>
            <a:ext cx="360782" cy="4509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15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4828" y="6402323"/>
            <a:ext cx="1713007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2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8945" y="3487039"/>
            <a:ext cx="1626108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232662"/>
            <a:ext cx="8297672" cy="200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9844" y="6507248"/>
            <a:ext cx="86423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14342" y="6482843"/>
            <a:ext cx="44640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25572" y="5040325"/>
            <a:ext cx="5768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b="1" spc="30" dirty="0" err="1">
                <a:solidFill>
                  <a:srgbClr val="C00000"/>
                </a:solidFill>
                <a:latin typeface="Batang"/>
                <a:cs typeface="Batang"/>
              </a:rPr>
              <a:t>미국</a:t>
            </a:r>
            <a:r>
              <a:rPr sz="2400" b="1" spc="-8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400" b="1" dirty="0">
                <a:solidFill>
                  <a:srgbClr val="C00000"/>
                </a:solidFill>
                <a:latin typeface="Batang"/>
                <a:cs typeface="Batang"/>
              </a:rPr>
              <a:t>해외부패방지법</a:t>
            </a:r>
            <a:r>
              <a:rPr sz="2400" b="1" spc="-10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Batang"/>
                <a:cs typeface="Batang"/>
              </a:rPr>
              <a:t>("FCPA")</a:t>
            </a:r>
            <a:r>
              <a:rPr sz="2400" b="1" spc="-5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400" b="1" spc="15" dirty="0">
                <a:solidFill>
                  <a:srgbClr val="C00000"/>
                </a:solidFill>
                <a:latin typeface="Batang"/>
                <a:cs typeface="Batang"/>
              </a:rPr>
              <a:t>교육</a:t>
            </a:r>
            <a:endParaRPr sz="2400" dirty="0">
              <a:latin typeface="Batang"/>
              <a:cs typeface="Batang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DEEB1-65ED-4614-B69C-69731B62C0C7}"/>
              </a:ext>
            </a:extLst>
          </p:cNvPr>
          <p:cNvSpPr txBox="1"/>
          <p:nvPr/>
        </p:nvSpPr>
        <p:spPr>
          <a:xfrm>
            <a:off x="4267200" y="640286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2021년 6월 </a:t>
            </a:r>
            <a:r>
              <a:rPr lang="en-US" sz="1000" dirty="0" err="1"/>
              <a:t>현재</a:t>
            </a:r>
            <a:r>
              <a:rPr lang="en-US" sz="1000" dirty="0"/>
              <a:t> </a:t>
            </a:r>
            <a:r>
              <a:rPr lang="en-US" sz="1000" dirty="0" err="1"/>
              <a:t>업데이트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45" y="3816006"/>
            <a:ext cx="7924038" cy="2130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1366900"/>
            <a:ext cx="7924038" cy="2130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945" y="1366900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319779" marR="267970">
              <a:lnSpc>
                <a:spcPct val="100000"/>
              </a:lnSpc>
            </a:pPr>
            <a:r>
              <a:rPr sz="1600" b="1" spc="5" dirty="0">
                <a:solidFill>
                  <a:srgbClr val="CC1543"/>
                </a:solidFill>
                <a:latin typeface="Batang"/>
                <a:cs typeface="Batang"/>
              </a:rPr>
              <a:t>규칙:</a:t>
            </a:r>
            <a:r>
              <a:rPr sz="1600" b="1" spc="-40" dirty="0">
                <a:solidFill>
                  <a:srgbClr val="CC1543"/>
                </a:solidFill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개인과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사업체는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대상 거래의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기록을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정확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하고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완전하게</a:t>
            </a:r>
            <a:r>
              <a:rPr sz="1600" spc="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유지해야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Batang"/>
              <a:cs typeface="Batang"/>
            </a:endParaRPr>
          </a:p>
          <a:p>
            <a:pPr marL="3319779" marR="483870">
              <a:lnSpc>
                <a:spcPct val="100000"/>
              </a:lnSpc>
            </a:pPr>
            <a:r>
              <a:rPr sz="1600" b="1" spc="5" dirty="0">
                <a:solidFill>
                  <a:srgbClr val="CC1543"/>
                </a:solidFill>
                <a:latin typeface="Batang"/>
                <a:cs typeface="Batang"/>
              </a:rPr>
              <a:t>준수: </a:t>
            </a:r>
            <a:r>
              <a:rPr sz="1600" spc="-5" dirty="0">
                <a:latin typeface="Batang"/>
                <a:cs typeface="Batang"/>
              </a:rPr>
              <a:t>MTS는 기업 거래를 정확하게 반영하는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장부와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기록을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유지해야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45" y="3816006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65430" marR="3524250">
              <a:lnSpc>
                <a:spcPts val="1730"/>
              </a:lnSpc>
              <a:spcBef>
                <a:spcPts val="5"/>
              </a:spcBef>
            </a:pPr>
            <a:r>
              <a:rPr sz="1600" b="1" spc="5" dirty="0">
                <a:solidFill>
                  <a:srgbClr val="CC1543"/>
                </a:solidFill>
                <a:latin typeface="Batang"/>
                <a:cs typeface="Batang"/>
              </a:rPr>
              <a:t>규칙:</a:t>
            </a:r>
            <a:r>
              <a:rPr sz="1600" b="1" spc="-40" dirty="0">
                <a:solidFill>
                  <a:srgbClr val="CC1543"/>
                </a:solidFill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개인 및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기업이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고의적으로</a:t>
            </a:r>
            <a:r>
              <a:rPr sz="1600" spc="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내부를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잘못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통제하는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것을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금지합니다.</a:t>
            </a:r>
            <a:endParaRPr sz="1600">
              <a:latin typeface="Batang"/>
              <a:cs typeface="Batang"/>
            </a:endParaRPr>
          </a:p>
          <a:p>
            <a:pPr marL="265430" marR="3178810">
              <a:lnSpc>
                <a:spcPct val="100000"/>
              </a:lnSpc>
              <a:spcBef>
                <a:spcPts val="1170"/>
              </a:spcBef>
            </a:pPr>
            <a:r>
              <a:rPr sz="1600" b="1" spc="5" dirty="0">
                <a:solidFill>
                  <a:srgbClr val="CC1543"/>
                </a:solidFill>
                <a:latin typeface="Batang"/>
                <a:cs typeface="Batang"/>
              </a:rPr>
              <a:t>준수:</a:t>
            </a:r>
            <a:r>
              <a:rPr sz="1600" b="1" spc="-35" dirty="0">
                <a:solidFill>
                  <a:srgbClr val="CC1543"/>
                </a:solidFill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MTS는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정확한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거래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보고와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자산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보호를 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위해 내부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회계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관리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시스템을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고안하고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유지해야 </a:t>
            </a:r>
            <a:r>
              <a:rPr sz="1600" spc="-5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5924" y="1469707"/>
            <a:ext cx="2915920" cy="1915160"/>
            <a:chOff x="865924" y="1469707"/>
            <a:chExt cx="2915920" cy="1915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449" y="1479168"/>
              <a:ext cx="2896743" cy="1895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686" y="1474469"/>
              <a:ext cx="2906395" cy="1905635"/>
            </a:xfrm>
            <a:custGeom>
              <a:avLst/>
              <a:gdLst/>
              <a:ahLst/>
              <a:cxnLst/>
              <a:rect l="l" t="t" r="r" b="b"/>
              <a:pathLst>
                <a:path w="2906395" h="1905635">
                  <a:moveTo>
                    <a:pt x="0" y="1905127"/>
                  </a:moveTo>
                  <a:lnTo>
                    <a:pt x="2906268" y="1905127"/>
                  </a:lnTo>
                  <a:lnTo>
                    <a:pt x="2906268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5013" y="3938498"/>
            <a:ext cx="2896742" cy="1904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113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C00000"/>
                </a:solidFill>
              </a:rPr>
              <a:t>정확한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기록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보관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40" dirty="0">
                <a:solidFill>
                  <a:srgbClr val="C00000"/>
                </a:solidFill>
              </a:rPr>
              <a:t>및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내부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통제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7EDFE-1EF5-45B9-BF94-1603D5E9C852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383" y="1233373"/>
            <a:ext cx="3878579" cy="1761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투명성</a:t>
            </a:r>
            <a:endParaRPr sz="2000">
              <a:latin typeface="Batang"/>
              <a:cs typeface="Batang"/>
            </a:endParaRPr>
          </a:p>
          <a:p>
            <a:pPr marL="12700" marR="5080">
              <a:lnSpc>
                <a:spcPct val="100000"/>
              </a:lnSpc>
              <a:spcBef>
                <a:spcPts val="1660"/>
              </a:spcBef>
              <a:tabLst>
                <a:tab pos="3256915" algn="l"/>
              </a:tabLst>
            </a:pPr>
            <a:r>
              <a:rPr sz="1600" spc="-5" dirty="0">
                <a:latin typeface="Batang"/>
                <a:cs typeface="Batang"/>
              </a:rPr>
              <a:t>경비는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투명하게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기록해야</a:t>
            </a:r>
            <a:r>
              <a:rPr sz="1600" spc="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r>
              <a:rPr sz="1600" dirty="0">
                <a:latin typeface="Batang"/>
                <a:cs typeface="Batang"/>
              </a:rPr>
              <a:t>	</a:t>
            </a:r>
            <a:r>
              <a:rPr sz="1600" spc="-5" dirty="0">
                <a:latin typeface="Batang"/>
                <a:cs typeface="Batang"/>
              </a:rPr>
              <a:t>당신은  다음</a:t>
            </a:r>
            <a:r>
              <a:rPr sz="1600" spc="-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사항을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확인해야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할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책임이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있습니다.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지불,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수령 및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기타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중요한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거래</a:t>
            </a:r>
            <a:r>
              <a:rPr sz="1600" spc="-10" dirty="0">
                <a:latin typeface="Batang"/>
                <a:cs typeface="Batang"/>
              </a:rPr>
              <a:t> 사항에</a:t>
            </a:r>
            <a:endParaRPr sz="1600">
              <a:latin typeface="Batang"/>
              <a:cs typeface="Batang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Batang"/>
                <a:cs typeface="Batang"/>
              </a:rPr>
              <a:t>대한</a:t>
            </a:r>
            <a:r>
              <a:rPr sz="1600" spc="-2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정확한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기록을</a:t>
            </a:r>
            <a:r>
              <a:rPr sz="1600" b="1" spc="-6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유지합니다.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383" y="3701288"/>
            <a:ext cx="383603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모든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지불을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정직하게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기재하고,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MTS 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회사</a:t>
            </a:r>
            <a:r>
              <a:rPr sz="1600" spc="-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자금이 불법적인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목적으로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사용되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지 않음을 보장하기 위해 MTS </a:t>
            </a:r>
            <a:r>
              <a:rPr sz="1600" b="1" spc="15" dirty="0">
                <a:latin typeface="Batang"/>
                <a:cs typeface="Batang"/>
              </a:rPr>
              <a:t>내부 </a:t>
            </a:r>
            <a:r>
              <a:rPr sz="1600" b="1" spc="25" dirty="0">
                <a:latin typeface="Batang"/>
                <a:cs typeface="Batang"/>
              </a:rPr>
              <a:t>통 </a:t>
            </a:r>
            <a:r>
              <a:rPr sz="1600" b="1" spc="-509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제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방침을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준수하십시오.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이런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통제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사항에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대한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위반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가능성을</a:t>
            </a:r>
            <a:endParaRPr sz="1600">
              <a:latin typeface="Batang"/>
              <a:cs typeface="Batang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Batang"/>
                <a:cs typeface="Batang"/>
              </a:rPr>
              <a:t>신고하십시오</a:t>
            </a:r>
            <a:r>
              <a:rPr sz="1400" spc="-10" dirty="0">
                <a:latin typeface="Batang"/>
                <a:cs typeface="Batang"/>
              </a:rPr>
              <a:t>.</a:t>
            </a:r>
            <a:endParaRPr sz="1400">
              <a:latin typeface="Batang"/>
              <a:cs typeface="Batang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0437" y="1354137"/>
            <a:ext cx="4073525" cy="2054225"/>
            <a:chOff x="4770437" y="1354137"/>
            <a:chExt cx="4073525" cy="2054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200" y="1358900"/>
              <a:ext cx="4064000" cy="2044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75200" y="1358900"/>
              <a:ext cx="4064000" cy="2044700"/>
            </a:xfrm>
            <a:custGeom>
              <a:avLst/>
              <a:gdLst/>
              <a:ahLst/>
              <a:cxnLst/>
              <a:rect l="l" t="t" r="r" b="b"/>
              <a:pathLst>
                <a:path w="4064000" h="2044700">
                  <a:moveTo>
                    <a:pt x="0" y="340740"/>
                  </a:moveTo>
                  <a:lnTo>
                    <a:pt x="3110" y="294498"/>
                  </a:lnTo>
                  <a:lnTo>
                    <a:pt x="12169" y="250148"/>
                  </a:lnTo>
                  <a:lnTo>
                    <a:pt x="26773" y="208097"/>
                  </a:lnTo>
                  <a:lnTo>
                    <a:pt x="46514" y="168750"/>
                  </a:lnTo>
                  <a:lnTo>
                    <a:pt x="70989" y="132512"/>
                  </a:lnTo>
                  <a:lnTo>
                    <a:pt x="99790" y="99790"/>
                  </a:lnTo>
                  <a:lnTo>
                    <a:pt x="132512" y="70989"/>
                  </a:lnTo>
                  <a:lnTo>
                    <a:pt x="168750" y="46514"/>
                  </a:lnTo>
                  <a:lnTo>
                    <a:pt x="208097" y="26773"/>
                  </a:lnTo>
                  <a:lnTo>
                    <a:pt x="250148" y="12169"/>
                  </a:lnTo>
                  <a:lnTo>
                    <a:pt x="294498" y="3110"/>
                  </a:lnTo>
                  <a:lnTo>
                    <a:pt x="340740" y="0"/>
                  </a:lnTo>
                  <a:lnTo>
                    <a:pt x="3723258" y="0"/>
                  </a:lnTo>
                  <a:lnTo>
                    <a:pt x="3769501" y="3110"/>
                  </a:lnTo>
                  <a:lnTo>
                    <a:pt x="3813851" y="12169"/>
                  </a:lnTo>
                  <a:lnTo>
                    <a:pt x="3855902" y="26773"/>
                  </a:lnTo>
                  <a:lnTo>
                    <a:pt x="3895249" y="46514"/>
                  </a:lnTo>
                  <a:lnTo>
                    <a:pt x="3931487" y="70989"/>
                  </a:lnTo>
                  <a:lnTo>
                    <a:pt x="3964209" y="99790"/>
                  </a:lnTo>
                  <a:lnTo>
                    <a:pt x="3993010" y="132512"/>
                  </a:lnTo>
                  <a:lnTo>
                    <a:pt x="4017485" y="168750"/>
                  </a:lnTo>
                  <a:lnTo>
                    <a:pt x="4037226" y="208097"/>
                  </a:lnTo>
                  <a:lnTo>
                    <a:pt x="4051830" y="250148"/>
                  </a:lnTo>
                  <a:lnTo>
                    <a:pt x="4060889" y="294498"/>
                  </a:lnTo>
                  <a:lnTo>
                    <a:pt x="4064000" y="340740"/>
                  </a:lnTo>
                  <a:lnTo>
                    <a:pt x="4064000" y="1703959"/>
                  </a:lnTo>
                  <a:lnTo>
                    <a:pt x="4060889" y="1750201"/>
                  </a:lnTo>
                  <a:lnTo>
                    <a:pt x="4051830" y="1794551"/>
                  </a:lnTo>
                  <a:lnTo>
                    <a:pt x="4037226" y="1836602"/>
                  </a:lnTo>
                  <a:lnTo>
                    <a:pt x="4017485" y="1875949"/>
                  </a:lnTo>
                  <a:lnTo>
                    <a:pt x="3993010" y="1912187"/>
                  </a:lnTo>
                  <a:lnTo>
                    <a:pt x="3964209" y="1944909"/>
                  </a:lnTo>
                  <a:lnTo>
                    <a:pt x="3931487" y="1973710"/>
                  </a:lnTo>
                  <a:lnTo>
                    <a:pt x="3895249" y="1998185"/>
                  </a:lnTo>
                  <a:lnTo>
                    <a:pt x="3855902" y="2017926"/>
                  </a:lnTo>
                  <a:lnTo>
                    <a:pt x="3813851" y="2032530"/>
                  </a:lnTo>
                  <a:lnTo>
                    <a:pt x="3769501" y="2041589"/>
                  </a:lnTo>
                  <a:lnTo>
                    <a:pt x="3723258" y="2044700"/>
                  </a:lnTo>
                  <a:lnTo>
                    <a:pt x="340740" y="2044700"/>
                  </a:lnTo>
                  <a:lnTo>
                    <a:pt x="294498" y="2041589"/>
                  </a:lnTo>
                  <a:lnTo>
                    <a:pt x="250148" y="2032530"/>
                  </a:lnTo>
                  <a:lnTo>
                    <a:pt x="208097" y="2017926"/>
                  </a:lnTo>
                  <a:lnTo>
                    <a:pt x="168750" y="1998185"/>
                  </a:lnTo>
                  <a:lnTo>
                    <a:pt x="132512" y="1973710"/>
                  </a:lnTo>
                  <a:lnTo>
                    <a:pt x="99790" y="1944909"/>
                  </a:lnTo>
                  <a:lnTo>
                    <a:pt x="70989" y="1912187"/>
                  </a:lnTo>
                  <a:lnTo>
                    <a:pt x="46514" y="1875949"/>
                  </a:lnTo>
                  <a:lnTo>
                    <a:pt x="26773" y="1836602"/>
                  </a:lnTo>
                  <a:lnTo>
                    <a:pt x="12169" y="1794551"/>
                  </a:lnTo>
                  <a:lnTo>
                    <a:pt x="3110" y="1750201"/>
                  </a:lnTo>
                  <a:lnTo>
                    <a:pt x="0" y="1703959"/>
                  </a:lnTo>
                  <a:lnTo>
                    <a:pt x="0" y="3407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54651" y="1429664"/>
            <a:ext cx="3631565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정확한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 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기록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 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보관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 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방법:</a:t>
            </a:r>
            <a:endParaRPr sz="1600">
              <a:latin typeface="Batang"/>
              <a:cs typeface="Batang"/>
            </a:endParaRPr>
          </a:p>
          <a:p>
            <a:pPr marL="299085" marR="20764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거래의 정확한 기록(예: 금액, 사업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목적,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관련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단체/개인)</a:t>
            </a:r>
            <a:endParaRPr sz="16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적절한</a:t>
            </a:r>
            <a:r>
              <a:rPr sz="1600" spc="-3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증빙</a:t>
            </a:r>
            <a:endParaRPr sz="1600">
              <a:latin typeface="Batang"/>
              <a:cs typeface="Batang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모든 자금과 계좌를 공개하고 기록합 </a:t>
            </a:r>
            <a:r>
              <a:rPr sz="1600" spc="-5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니다</a:t>
            </a:r>
            <a:endParaRPr sz="1600">
              <a:latin typeface="Batang"/>
              <a:cs typeface="Batang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07395" y="2608770"/>
            <a:ext cx="346075" cy="403225"/>
            <a:chOff x="4307395" y="2608770"/>
            <a:chExt cx="346075" cy="4032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158" y="2613532"/>
              <a:ext cx="336550" cy="393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2158" y="2613532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70437" y="3741737"/>
            <a:ext cx="4073525" cy="2054225"/>
            <a:chOff x="4770437" y="3741737"/>
            <a:chExt cx="4073525" cy="20542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200" y="3746500"/>
              <a:ext cx="4064000" cy="2044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75200" y="3746500"/>
              <a:ext cx="4064000" cy="2044700"/>
            </a:xfrm>
            <a:custGeom>
              <a:avLst/>
              <a:gdLst/>
              <a:ahLst/>
              <a:cxnLst/>
              <a:rect l="l" t="t" r="r" b="b"/>
              <a:pathLst>
                <a:path w="4064000" h="2044700">
                  <a:moveTo>
                    <a:pt x="0" y="340741"/>
                  </a:moveTo>
                  <a:lnTo>
                    <a:pt x="3110" y="294498"/>
                  </a:lnTo>
                  <a:lnTo>
                    <a:pt x="12169" y="250148"/>
                  </a:lnTo>
                  <a:lnTo>
                    <a:pt x="26773" y="208097"/>
                  </a:lnTo>
                  <a:lnTo>
                    <a:pt x="46514" y="168750"/>
                  </a:lnTo>
                  <a:lnTo>
                    <a:pt x="70989" y="132512"/>
                  </a:lnTo>
                  <a:lnTo>
                    <a:pt x="99790" y="99790"/>
                  </a:lnTo>
                  <a:lnTo>
                    <a:pt x="132512" y="70989"/>
                  </a:lnTo>
                  <a:lnTo>
                    <a:pt x="168750" y="46514"/>
                  </a:lnTo>
                  <a:lnTo>
                    <a:pt x="208097" y="26773"/>
                  </a:lnTo>
                  <a:lnTo>
                    <a:pt x="250148" y="12169"/>
                  </a:lnTo>
                  <a:lnTo>
                    <a:pt x="294498" y="3110"/>
                  </a:lnTo>
                  <a:lnTo>
                    <a:pt x="340740" y="0"/>
                  </a:lnTo>
                  <a:lnTo>
                    <a:pt x="3723258" y="0"/>
                  </a:lnTo>
                  <a:lnTo>
                    <a:pt x="3769501" y="3110"/>
                  </a:lnTo>
                  <a:lnTo>
                    <a:pt x="3813851" y="12169"/>
                  </a:lnTo>
                  <a:lnTo>
                    <a:pt x="3855902" y="26773"/>
                  </a:lnTo>
                  <a:lnTo>
                    <a:pt x="3895249" y="46514"/>
                  </a:lnTo>
                  <a:lnTo>
                    <a:pt x="3931487" y="70989"/>
                  </a:lnTo>
                  <a:lnTo>
                    <a:pt x="3964209" y="99790"/>
                  </a:lnTo>
                  <a:lnTo>
                    <a:pt x="3993010" y="132512"/>
                  </a:lnTo>
                  <a:lnTo>
                    <a:pt x="4017485" y="168750"/>
                  </a:lnTo>
                  <a:lnTo>
                    <a:pt x="4037226" y="208097"/>
                  </a:lnTo>
                  <a:lnTo>
                    <a:pt x="4051830" y="250148"/>
                  </a:lnTo>
                  <a:lnTo>
                    <a:pt x="4060889" y="294498"/>
                  </a:lnTo>
                  <a:lnTo>
                    <a:pt x="4064000" y="340741"/>
                  </a:lnTo>
                  <a:lnTo>
                    <a:pt x="4064000" y="1703959"/>
                  </a:lnTo>
                  <a:lnTo>
                    <a:pt x="4060889" y="1750190"/>
                  </a:lnTo>
                  <a:lnTo>
                    <a:pt x="4051830" y="1794533"/>
                  </a:lnTo>
                  <a:lnTo>
                    <a:pt x="4037226" y="1836581"/>
                  </a:lnTo>
                  <a:lnTo>
                    <a:pt x="4017485" y="1875927"/>
                  </a:lnTo>
                  <a:lnTo>
                    <a:pt x="3993010" y="1912165"/>
                  </a:lnTo>
                  <a:lnTo>
                    <a:pt x="3964209" y="1944890"/>
                  </a:lnTo>
                  <a:lnTo>
                    <a:pt x="3931487" y="1973695"/>
                  </a:lnTo>
                  <a:lnTo>
                    <a:pt x="3895249" y="1998173"/>
                  </a:lnTo>
                  <a:lnTo>
                    <a:pt x="3855902" y="2017919"/>
                  </a:lnTo>
                  <a:lnTo>
                    <a:pt x="3813851" y="2032526"/>
                  </a:lnTo>
                  <a:lnTo>
                    <a:pt x="3769501" y="2041588"/>
                  </a:lnTo>
                  <a:lnTo>
                    <a:pt x="3723258" y="2044700"/>
                  </a:lnTo>
                  <a:lnTo>
                    <a:pt x="340740" y="2044700"/>
                  </a:lnTo>
                  <a:lnTo>
                    <a:pt x="294498" y="2041588"/>
                  </a:lnTo>
                  <a:lnTo>
                    <a:pt x="250148" y="2032526"/>
                  </a:lnTo>
                  <a:lnTo>
                    <a:pt x="208097" y="2017919"/>
                  </a:lnTo>
                  <a:lnTo>
                    <a:pt x="168750" y="1998173"/>
                  </a:lnTo>
                  <a:lnTo>
                    <a:pt x="132512" y="1973695"/>
                  </a:lnTo>
                  <a:lnTo>
                    <a:pt x="99790" y="1944890"/>
                  </a:lnTo>
                  <a:lnTo>
                    <a:pt x="70989" y="1912165"/>
                  </a:lnTo>
                  <a:lnTo>
                    <a:pt x="46514" y="1875927"/>
                  </a:lnTo>
                  <a:lnTo>
                    <a:pt x="26773" y="1836581"/>
                  </a:lnTo>
                  <a:lnTo>
                    <a:pt x="12169" y="1794533"/>
                  </a:lnTo>
                  <a:lnTo>
                    <a:pt x="3110" y="1750190"/>
                  </a:lnTo>
                  <a:lnTo>
                    <a:pt x="0" y="1703959"/>
                  </a:lnTo>
                  <a:lnTo>
                    <a:pt x="0" y="3407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54651" y="3909822"/>
            <a:ext cx="1938020" cy="168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내부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 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통제</a:t>
            </a:r>
            <a:r>
              <a:rPr sz="1600" b="1" u="sng" spc="-60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 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Batang"/>
                <a:cs typeface="Batang"/>
              </a:rPr>
              <a:t>수단: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14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거래</a:t>
            </a:r>
            <a:r>
              <a:rPr sz="1600" spc="-3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시</a:t>
            </a:r>
            <a:r>
              <a:rPr sz="1600" spc="-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승인</a:t>
            </a:r>
            <a:r>
              <a:rPr sz="1600" spc="-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필수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자산에</a:t>
            </a:r>
            <a:r>
              <a:rPr sz="1600" spc="-3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대한</a:t>
            </a:r>
            <a:r>
              <a:rPr sz="1600" spc="-4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책임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보호</a:t>
            </a:r>
            <a:r>
              <a:rPr sz="1600" spc="-3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</a:t>
            </a:r>
            <a:r>
              <a:rPr sz="1600" spc="-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감시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113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C00000"/>
                </a:solidFill>
              </a:rPr>
              <a:t>정확한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기록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보관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40" dirty="0">
                <a:solidFill>
                  <a:srgbClr val="C00000"/>
                </a:solidFill>
              </a:rPr>
              <a:t>및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내부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통제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307395" y="4085653"/>
            <a:ext cx="346075" cy="403225"/>
            <a:chOff x="4307395" y="4085653"/>
            <a:chExt cx="346075" cy="4032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2158" y="4090415"/>
              <a:ext cx="336550" cy="393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12158" y="4090415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4"/>
                  </a:moveTo>
                  <a:lnTo>
                    <a:pt x="168275" y="98424"/>
                  </a:lnTo>
                  <a:lnTo>
                    <a:pt x="168275" y="0"/>
                  </a:lnTo>
                  <a:lnTo>
                    <a:pt x="336550" y="196849"/>
                  </a:lnTo>
                  <a:lnTo>
                    <a:pt x="168275" y="393699"/>
                  </a:lnTo>
                  <a:lnTo>
                    <a:pt x="168275" y="295274"/>
                  </a:lnTo>
                  <a:lnTo>
                    <a:pt x="0" y="295274"/>
                  </a:lnTo>
                  <a:lnTo>
                    <a:pt x="0" y="9842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834193-3B67-4B97-A730-BACED37FE576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242187"/>
            <a:ext cx="1939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정책</a:t>
            </a:r>
            <a:r>
              <a:rPr sz="2000" b="1" spc="-11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비준수</a:t>
            </a:r>
            <a:r>
              <a:rPr sz="2000" b="1" spc="-114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사례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8360" y="1874520"/>
            <a:ext cx="5879465" cy="354330"/>
          </a:xfrm>
          <a:custGeom>
            <a:avLst/>
            <a:gdLst/>
            <a:ahLst/>
            <a:cxnLst/>
            <a:rect l="l" t="t" r="r" b="b"/>
            <a:pathLst>
              <a:path w="5879465" h="354330">
                <a:moveTo>
                  <a:pt x="5819901" y="0"/>
                </a:moveTo>
                <a:lnTo>
                  <a:pt x="59042" y="0"/>
                </a:lnTo>
                <a:lnTo>
                  <a:pt x="36063" y="4637"/>
                </a:lnTo>
                <a:lnTo>
                  <a:pt x="17295" y="17287"/>
                </a:lnTo>
                <a:lnTo>
                  <a:pt x="4640" y="36058"/>
                </a:lnTo>
                <a:lnTo>
                  <a:pt x="0" y="59054"/>
                </a:lnTo>
                <a:lnTo>
                  <a:pt x="0" y="295275"/>
                </a:lnTo>
                <a:lnTo>
                  <a:pt x="4640" y="318218"/>
                </a:lnTo>
                <a:lnTo>
                  <a:pt x="17295" y="336994"/>
                </a:lnTo>
                <a:lnTo>
                  <a:pt x="36063" y="349674"/>
                </a:lnTo>
                <a:lnTo>
                  <a:pt x="59042" y="354329"/>
                </a:lnTo>
                <a:lnTo>
                  <a:pt x="5819901" y="354329"/>
                </a:lnTo>
                <a:lnTo>
                  <a:pt x="5842898" y="349674"/>
                </a:lnTo>
                <a:lnTo>
                  <a:pt x="5861669" y="336994"/>
                </a:lnTo>
                <a:lnTo>
                  <a:pt x="5874319" y="318218"/>
                </a:lnTo>
                <a:lnTo>
                  <a:pt x="5878957" y="295275"/>
                </a:lnTo>
                <a:lnTo>
                  <a:pt x="5878957" y="59054"/>
                </a:lnTo>
                <a:lnTo>
                  <a:pt x="5874319" y="36058"/>
                </a:lnTo>
                <a:lnTo>
                  <a:pt x="5861669" y="17287"/>
                </a:lnTo>
                <a:lnTo>
                  <a:pt x="5842898" y="4637"/>
                </a:lnTo>
                <a:lnTo>
                  <a:pt x="58199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5734" y="1879157"/>
          <a:ext cx="8397874" cy="1191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880"/>
                        </a:lnSpc>
                        <a:spcBef>
                          <a:spcPts val="380"/>
                        </a:spcBef>
                      </a:pPr>
                      <a:r>
                        <a:rPr sz="1400" b="1" spc="20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여행</a:t>
                      </a:r>
                      <a:r>
                        <a:rPr sz="1400" b="1" spc="-8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sz="1400" b="1" spc="30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및</a:t>
                      </a:r>
                      <a:r>
                        <a:rPr sz="1400" b="1" spc="-5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유흥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4826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425">
                <a:tc gridSpan="3">
                  <a:txBody>
                    <a:bodyPr/>
                    <a:lstStyle/>
                    <a:p>
                      <a:pPr marL="765810" marR="1094740" indent="-114300">
                        <a:lnSpc>
                          <a:spcPts val="1630"/>
                        </a:lnSpc>
                        <a:spcBef>
                          <a:spcPts val="64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비용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상환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보고서에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적절한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설명(계정/프로젝트</a:t>
                      </a:r>
                      <a:r>
                        <a:rPr sz="1400" spc="-3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코드,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(달러)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금액,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사업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목적,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관련 </a:t>
                      </a:r>
                      <a:r>
                        <a:rPr sz="1400" spc="-45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단체/개인</a:t>
                      </a:r>
                      <a:r>
                        <a:rPr sz="1400" spc="-3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이름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등)이 포함되어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있지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않습니다.</a:t>
                      </a:r>
                      <a:endParaRPr sz="1400">
                        <a:latin typeface="Batang"/>
                        <a:cs typeface="Batang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18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경비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상환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보고서에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증빙/영수증이</a:t>
                      </a:r>
                      <a:r>
                        <a:rPr sz="1400" spc="-4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누락되었습니다.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81915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48360" y="3137026"/>
            <a:ext cx="5879465" cy="354330"/>
          </a:xfrm>
          <a:custGeom>
            <a:avLst/>
            <a:gdLst/>
            <a:ahLst/>
            <a:cxnLst/>
            <a:rect l="l" t="t" r="r" b="b"/>
            <a:pathLst>
              <a:path w="5879465" h="354329">
                <a:moveTo>
                  <a:pt x="5819901" y="0"/>
                </a:moveTo>
                <a:lnTo>
                  <a:pt x="59042" y="0"/>
                </a:lnTo>
                <a:lnTo>
                  <a:pt x="36063" y="4637"/>
                </a:lnTo>
                <a:lnTo>
                  <a:pt x="17295" y="17287"/>
                </a:lnTo>
                <a:lnTo>
                  <a:pt x="4640" y="36058"/>
                </a:lnTo>
                <a:lnTo>
                  <a:pt x="0" y="59055"/>
                </a:lnTo>
                <a:lnTo>
                  <a:pt x="0" y="295275"/>
                </a:lnTo>
                <a:lnTo>
                  <a:pt x="4640" y="318271"/>
                </a:lnTo>
                <a:lnTo>
                  <a:pt x="17295" y="337042"/>
                </a:lnTo>
                <a:lnTo>
                  <a:pt x="36063" y="349692"/>
                </a:lnTo>
                <a:lnTo>
                  <a:pt x="59042" y="354330"/>
                </a:lnTo>
                <a:lnTo>
                  <a:pt x="5819901" y="354330"/>
                </a:lnTo>
                <a:lnTo>
                  <a:pt x="5842898" y="349692"/>
                </a:lnTo>
                <a:lnTo>
                  <a:pt x="5861669" y="337042"/>
                </a:lnTo>
                <a:lnTo>
                  <a:pt x="5874319" y="318271"/>
                </a:lnTo>
                <a:lnTo>
                  <a:pt x="5878957" y="295275"/>
                </a:lnTo>
                <a:lnTo>
                  <a:pt x="5878957" y="59055"/>
                </a:lnTo>
                <a:lnTo>
                  <a:pt x="5874319" y="36058"/>
                </a:lnTo>
                <a:lnTo>
                  <a:pt x="5861669" y="17287"/>
                </a:lnTo>
                <a:lnTo>
                  <a:pt x="5842898" y="4637"/>
                </a:lnTo>
                <a:lnTo>
                  <a:pt x="58199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5734" y="3154314"/>
          <a:ext cx="8397874" cy="97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875"/>
                        </a:lnSpc>
                        <a:spcBef>
                          <a:spcPts val="280"/>
                        </a:spcBef>
                      </a:pPr>
                      <a:r>
                        <a:rPr sz="1400" b="1" spc="10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경영진의</a:t>
                      </a:r>
                      <a:r>
                        <a:rPr sz="1400" b="1" spc="-10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승인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3556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9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69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경영진의</a:t>
                      </a:r>
                      <a:r>
                        <a:rPr sz="1400" spc="-3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매출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할인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승인이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누락되었습니다.</a:t>
                      </a:r>
                      <a:endParaRPr sz="1400">
                        <a:latin typeface="Batang"/>
                        <a:cs typeface="Batang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경비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상환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보고서의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관리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승인이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지연되었거나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승인이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되지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않았습니다.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88265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48360" y="4191634"/>
            <a:ext cx="5879465" cy="354330"/>
          </a:xfrm>
          <a:custGeom>
            <a:avLst/>
            <a:gdLst/>
            <a:ahLst/>
            <a:cxnLst/>
            <a:rect l="l" t="t" r="r" b="b"/>
            <a:pathLst>
              <a:path w="5879465" h="354329">
                <a:moveTo>
                  <a:pt x="5819901" y="0"/>
                </a:moveTo>
                <a:lnTo>
                  <a:pt x="59042" y="0"/>
                </a:lnTo>
                <a:lnTo>
                  <a:pt x="36063" y="4655"/>
                </a:lnTo>
                <a:lnTo>
                  <a:pt x="17295" y="17335"/>
                </a:lnTo>
                <a:lnTo>
                  <a:pt x="4640" y="36111"/>
                </a:lnTo>
                <a:lnTo>
                  <a:pt x="0" y="59054"/>
                </a:lnTo>
                <a:lnTo>
                  <a:pt x="0" y="295275"/>
                </a:lnTo>
                <a:lnTo>
                  <a:pt x="4640" y="318271"/>
                </a:lnTo>
                <a:lnTo>
                  <a:pt x="17295" y="337042"/>
                </a:lnTo>
                <a:lnTo>
                  <a:pt x="36063" y="349692"/>
                </a:lnTo>
                <a:lnTo>
                  <a:pt x="59042" y="354329"/>
                </a:lnTo>
                <a:lnTo>
                  <a:pt x="5819901" y="354329"/>
                </a:lnTo>
                <a:lnTo>
                  <a:pt x="5842898" y="349692"/>
                </a:lnTo>
                <a:lnTo>
                  <a:pt x="5861669" y="337042"/>
                </a:lnTo>
                <a:lnTo>
                  <a:pt x="5874319" y="318271"/>
                </a:lnTo>
                <a:lnTo>
                  <a:pt x="5878957" y="295275"/>
                </a:lnTo>
                <a:lnTo>
                  <a:pt x="5878957" y="59054"/>
                </a:lnTo>
                <a:lnTo>
                  <a:pt x="5874319" y="36111"/>
                </a:lnTo>
                <a:lnTo>
                  <a:pt x="5861669" y="17335"/>
                </a:lnTo>
                <a:lnTo>
                  <a:pt x="5842898" y="4655"/>
                </a:lnTo>
                <a:lnTo>
                  <a:pt x="58199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5734" y="4208970"/>
          <a:ext cx="8397874" cy="97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875"/>
                        </a:lnSpc>
                        <a:spcBef>
                          <a:spcPts val="280"/>
                        </a:spcBef>
                      </a:pPr>
                      <a:r>
                        <a:rPr sz="1400" b="1" spc="1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후원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3556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9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700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외국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공무원이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참여하는</a:t>
                      </a:r>
                      <a:r>
                        <a:rPr sz="1400" spc="-3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국영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기관(예: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대학)에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대한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후원</a:t>
                      </a:r>
                      <a:endParaRPr sz="1400">
                        <a:latin typeface="Batang"/>
                        <a:cs typeface="Batang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사업권을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따거나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유지하려는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의도로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성격상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호화롭게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보이는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비용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지출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48360" y="5246370"/>
            <a:ext cx="5879465" cy="354330"/>
          </a:xfrm>
          <a:custGeom>
            <a:avLst/>
            <a:gdLst/>
            <a:ahLst/>
            <a:cxnLst/>
            <a:rect l="l" t="t" r="r" b="b"/>
            <a:pathLst>
              <a:path w="5879465" h="354329">
                <a:moveTo>
                  <a:pt x="5819901" y="0"/>
                </a:moveTo>
                <a:lnTo>
                  <a:pt x="59042" y="0"/>
                </a:lnTo>
                <a:lnTo>
                  <a:pt x="36063" y="4635"/>
                </a:lnTo>
                <a:lnTo>
                  <a:pt x="17295" y="17271"/>
                </a:lnTo>
                <a:lnTo>
                  <a:pt x="4640" y="36004"/>
                </a:lnTo>
                <a:lnTo>
                  <a:pt x="0" y="58927"/>
                </a:lnTo>
                <a:lnTo>
                  <a:pt x="0" y="295147"/>
                </a:lnTo>
                <a:lnTo>
                  <a:pt x="4640" y="318140"/>
                </a:lnTo>
                <a:lnTo>
                  <a:pt x="17295" y="336902"/>
                </a:lnTo>
                <a:lnTo>
                  <a:pt x="36063" y="349544"/>
                </a:lnTo>
                <a:lnTo>
                  <a:pt x="59042" y="354177"/>
                </a:lnTo>
                <a:lnTo>
                  <a:pt x="5819901" y="354177"/>
                </a:lnTo>
                <a:lnTo>
                  <a:pt x="5842898" y="349544"/>
                </a:lnTo>
                <a:lnTo>
                  <a:pt x="5861669" y="336902"/>
                </a:lnTo>
                <a:lnTo>
                  <a:pt x="5874319" y="318140"/>
                </a:lnTo>
                <a:lnTo>
                  <a:pt x="5878957" y="295147"/>
                </a:lnTo>
                <a:lnTo>
                  <a:pt x="5878957" y="58927"/>
                </a:lnTo>
                <a:lnTo>
                  <a:pt x="5874319" y="36004"/>
                </a:lnTo>
                <a:lnTo>
                  <a:pt x="5861669" y="17271"/>
                </a:lnTo>
                <a:lnTo>
                  <a:pt x="5842898" y="4635"/>
                </a:lnTo>
                <a:lnTo>
                  <a:pt x="581990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5734" y="5263641"/>
          <a:ext cx="8397874" cy="97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875"/>
                        </a:lnSpc>
                        <a:spcBef>
                          <a:spcPts val="284"/>
                        </a:spcBef>
                      </a:pPr>
                      <a:r>
                        <a:rPr sz="1400" b="1" spc="5" dirty="0">
                          <a:solidFill>
                            <a:srgbClr val="C00000"/>
                          </a:solidFill>
                          <a:latin typeface="Batang"/>
                          <a:cs typeface="Batang"/>
                        </a:rPr>
                        <a:t>수출/수입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36194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9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70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물품의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수출/수입을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촉진하기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위해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세관 공무원에게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지불</a:t>
                      </a:r>
                      <a:endParaRPr sz="1400">
                        <a:latin typeface="Batang"/>
                        <a:cs typeface="Batang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Batang"/>
                          <a:cs typeface="Batang"/>
                        </a:rPr>
                        <a:t>정부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기관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관계자에게</a:t>
                      </a:r>
                      <a:r>
                        <a:rPr sz="1400" spc="-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긴급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또는</a:t>
                      </a:r>
                      <a:r>
                        <a:rPr sz="1400" spc="-1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허위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수출/수입</a:t>
                      </a:r>
                      <a:r>
                        <a:rPr sz="1400" spc="-20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먼허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또는</a:t>
                      </a:r>
                      <a:r>
                        <a:rPr sz="1400" spc="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허가를</a:t>
                      </a:r>
                      <a:r>
                        <a:rPr sz="1400" spc="-2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받기</a:t>
                      </a:r>
                      <a:r>
                        <a:rPr sz="1400" spc="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위한</a:t>
                      </a:r>
                      <a:r>
                        <a:rPr sz="1400" spc="-15" dirty="0">
                          <a:latin typeface="Batang"/>
                          <a:cs typeface="Batang"/>
                        </a:rPr>
                        <a:t> </a:t>
                      </a:r>
                      <a:r>
                        <a:rPr sz="1400" dirty="0">
                          <a:latin typeface="Batang"/>
                          <a:cs typeface="Batang"/>
                        </a:rPr>
                        <a:t>지불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T="89535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4113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C00000"/>
                </a:solidFill>
              </a:rPr>
              <a:t>정확한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기록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보관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40" dirty="0">
                <a:solidFill>
                  <a:srgbClr val="C00000"/>
                </a:solidFill>
              </a:rPr>
              <a:t>및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내부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통제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C257C-AE5C-448F-ADEE-14C36D632D7E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04828" y="6402323"/>
            <a:ext cx="1713230" cy="73660"/>
            <a:chOff x="3704828" y="6402323"/>
            <a:chExt cx="1713230" cy="736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402323"/>
              <a:ext cx="1713007" cy="731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8741" y="1235709"/>
            <a:ext cx="1939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책임감</a:t>
            </a:r>
            <a:r>
              <a:rPr sz="2000" b="1" spc="-114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있는</a:t>
            </a:r>
            <a:r>
              <a:rPr sz="2000" b="1" spc="-10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행동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741" y="1752726"/>
            <a:ext cx="780224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Batang"/>
                <a:cs typeface="Batang"/>
              </a:rPr>
              <a:t>자신의 행동 외에도 우리는 대리인, 컨설턴트, 리셀러 및 기타 비즈니스 파트너의 행위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에 대해 책임을 질 수 있습니다.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그렇기 때문에 MTS에서 요구되는 뇌물 방지 사업 관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행을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이해하는</a:t>
            </a:r>
            <a:r>
              <a:rPr sz="1600" spc="3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것이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중요합니다.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실사</a:t>
            </a:r>
            <a:endParaRPr sz="2000">
              <a:latin typeface="Batang"/>
              <a:cs typeface="Batang"/>
            </a:endParaRPr>
          </a:p>
          <a:p>
            <a:pPr marL="12700" algn="just">
              <a:lnSpc>
                <a:spcPct val="100000"/>
              </a:lnSpc>
              <a:spcBef>
                <a:spcPts val="1660"/>
              </a:spcBef>
            </a:pPr>
            <a:r>
              <a:rPr sz="1600" spc="-5" dirty="0">
                <a:latin typeface="Batang"/>
                <a:cs typeface="Batang"/>
              </a:rPr>
              <a:t>MTS는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모든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사업 파트너에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대해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다음을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확인해야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불법적이거나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부패한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행동에 대한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전력이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없어야 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marR="14160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파트너는 </a:t>
            </a:r>
            <a:r>
              <a:rPr sz="1600" b="1" spc="5" dirty="0">
                <a:latin typeface="Batang"/>
                <a:cs typeface="Batang"/>
              </a:rPr>
              <a:t>OGC-018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미국 해외부패방지법</a:t>
            </a:r>
            <a:r>
              <a:rPr sz="1600" spc="4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준수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정책을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준수하여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사업을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수행해야 </a:t>
            </a:r>
            <a:r>
              <a:rPr sz="1600" spc="-5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한다는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점을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인식해야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marR="78676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합법적인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방식으로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수행해야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하는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업무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 사업에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대해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계약에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명시했는지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확인합니다.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marR="24257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뇌물 행위를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행사하는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문제가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있는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경우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위험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관리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 준법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담당관에게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신고해야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합니다.</a:t>
            </a:r>
            <a:endParaRPr sz="1600">
              <a:latin typeface="Batang"/>
              <a:cs typeface="Batang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42688" y="1086611"/>
            <a:ext cx="4182110" cy="698500"/>
            <a:chOff x="4742688" y="1086611"/>
            <a:chExt cx="4182110" cy="6985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2688" y="1086611"/>
              <a:ext cx="4181856" cy="6979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7552" y="1202435"/>
              <a:ext cx="4072128" cy="5044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90186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3986657" y="0"/>
                  </a:moveTo>
                  <a:lnTo>
                    <a:pt x="100456" y="0"/>
                  </a:lnTo>
                  <a:lnTo>
                    <a:pt x="61346" y="7891"/>
                  </a:lnTo>
                  <a:lnTo>
                    <a:pt x="29416" y="29416"/>
                  </a:lnTo>
                  <a:lnTo>
                    <a:pt x="7891" y="61346"/>
                  </a:lnTo>
                  <a:lnTo>
                    <a:pt x="0" y="100456"/>
                  </a:lnTo>
                  <a:lnTo>
                    <a:pt x="0" y="502284"/>
                  </a:lnTo>
                  <a:lnTo>
                    <a:pt x="7891" y="541395"/>
                  </a:lnTo>
                  <a:lnTo>
                    <a:pt x="29416" y="573325"/>
                  </a:lnTo>
                  <a:lnTo>
                    <a:pt x="61346" y="594850"/>
                  </a:lnTo>
                  <a:lnTo>
                    <a:pt x="100456" y="602741"/>
                  </a:lnTo>
                  <a:lnTo>
                    <a:pt x="3986657" y="602741"/>
                  </a:lnTo>
                  <a:lnTo>
                    <a:pt x="4025767" y="594850"/>
                  </a:lnTo>
                  <a:lnTo>
                    <a:pt x="4057697" y="573325"/>
                  </a:lnTo>
                  <a:lnTo>
                    <a:pt x="4079222" y="541395"/>
                  </a:lnTo>
                  <a:lnTo>
                    <a:pt x="4087114" y="502284"/>
                  </a:lnTo>
                  <a:lnTo>
                    <a:pt x="4087114" y="100456"/>
                  </a:lnTo>
                  <a:lnTo>
                    <a:pt x="4079222" y="61346"/>
                  </a:lnTo>
                  <a:lnTo>
                    <a:pt x="4057697" y="29416"/>
                  </a:lnTo>
                  <a:lnTo>
                    <a:pt x="4025767" y="7891"/>
                  </a:lnTo>
                  <a:lnTo>
                    <a:pt x="39866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0186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0" y="100456"/>
                  </a:moveTo>
                  <a:lnTo>
                    <a:pt x="7891" y="61346"/>
                  </a:lnTo>
                  <a:lnTo>
                    <a:pt x="29416" y="29416"/>
                  </a:lnTo>
                  <a:lnTo>
                    <a:pt x="61346" y="7891"/>
                  </a:lnTo>
                  <a:lnTo>
                    <a:pt x="100456" y="0"/>
                  </a:lnTo>
                  <a:lnTo>
                    <a:pt x="3986657" y="0"/>
                  </a:lnTo>
                  <a:lnTo>
                    <a:pt x="4025767" y="7891"/>
                  </a:lnTo>
                  <a:lnTo>
                    <a:pt x="4057697" y="29416"/>
                  </a:lnTo>
                  <a:lnTo>
                    <a:pt x="4079222" y="61346"/>
                  </a:lnTo>
                  <a:lnTo>
                    <a:pt x="4087114" y="100456"/>
                  </a:lnTo>
                  <a:lnTo>
                    <a:pt x="4087114" y="502284"/>
                  </a:lnTo>
                  <a:lnTo>
                    <a:pt x="4079222" y="541395"/>
                  </a:lnTo>
                  <a:lnTo>
                    <a:pt x="4057697" y="573325"/>
                  </a:lnTo>
                  <a:lnTo>
                    <a:pt x="4025767" y="594850"/>
                  </a:lnTo>
                  <a:lnTo>
                    <a:pt x="3986657" y="602741"/>
                  </a:lnTo>
                  <a:lnTo>
                    <a:pt x="100456" y="602741"/>
                  </a:lnTo>
                  <a:lnTo>
                    <a:pt x="61346" y="594850"/>
                  </a:lnTo>
                  <a:lnTo>
                    <a:pt x="29416" y="573325"/>
                  </a:lnTo>
                  <a:lnTo>
                    <a:pt x="7891" y="541395"/>
                  </a:lnTo>
                  <a:lnTo>
                    <a:pt x="0" y="502284"/>
                  </a:lnTo>
                  <a:lnTo>
                    <a:pt x="0" y="1004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03978" y="1252854"/>
            <a:ext cx="38608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</a:pPr>
            <a:r>
              <a:rPr sz="1000" b="1" spc="5" dirty="0">
                <a:solidFill>
                  <a:srgbClr val="FFFFFF"/>
                </a:solidFill>
                <a:latin typeface="Batang"/>
                <a:cs typeface="Batang"/>
              </a:rPr>
              <a:t>DOJ</a:t>
            </a:r>
            <a:r>
              <a:rPr sz="10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r>
              <a:rPr sz="1000" b="1" spc="-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SEC에</a:t>
            </a:r>
            <a:r>
              <a:rPr sz="10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따르면</a:t>
            </a:r>
            <a:r>
              <a:rPr sz="1000" b="1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모든</a:t>
            </a:r>
            <a:r>
              <a:rPr sz="1000" b="1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FCPA</a:t>
            </a:r>
            <a:r>
              <a:rPr sz="1000" b="1" spc="-5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집행</a:t>
            </a:r>
            <a:r>
              <a:rPr sz="1000" b="1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조치</a:t>
            </a:r>
            <a:r>
              <a:rPr sz="1000" b="1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중</a:t>
            </a:r>
            <a:r>
              <a:rPr sz="1000" b="1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상당</a:t>
            </a:r>
            <a:r>
              <a:rPr sz="1000" b="1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부분이</a:t>
            </a:r>
            <a:r>
              <a:rPr sz="1000" b="1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해당</a:t>
            </a:r>
            <a:r>
              <a:rPr sz="1000" b="1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회 </a:t>
            </a:r>
            <a:r>
              <a:rPr sz="1000" b="1" spc="-3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사를</a:t>
            </a:r>
            <a:r>
              <a:rPr sz="1000" b="1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대신하여</a:t>
            </a:r>
            <a:r>
              <a:rPr sz="10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행동하는</a:t>
            </a:r>
            <a:r>
              <a:rPr sz="10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제3자의</a:t>
            </a:r>
            <a:r>
              <a:rPr sz="10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부적절한</a:t>
            </a:r>
            <a:r>
              <a:rPr sz="10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행동과</a:t>
            </a:r>
            <a:r>
              <a:rPr sz="1000" b="1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Batang"/>
                <a:cs typeface="Batang"/>
              </a:rPr>
              <a:t>관련됩니다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4440" y="324103"/>
            <a:ext cx="72797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spc="20" dirty="0">
                <a:solidFill>
                  <a:srgbClr val="C00000"/>
                </a:solidFill>
              </a:rPr>
              <a:t>제</a:t>
            </a:r>
            <a:r>
              <a:rPr lang="en-US" altLang="ko-KR" sz="2400" spc="20" dirty="0">
                <a:solidFill>
                  <a:srgbClr val="C00000"/>
                </a:solidFill>
              </a:rPr>
              <a:t>3</a:t>
            </a:r>
            <a:r>
              <a:rPr lang="ko-KR" altLang="en-US" sz="2400" spc="20" dirty="0">
                <a:solidFill>
                  <a:srgbClr val="C00000"/>
                </a:solidFill>
              </a:rPr>
              <a:t>자</a:t>
            </a:r>
            <a:r>
              <a:rPr lang="ko-KR" altLang="en-US" sz="2400" spc="-100" dirty="0">
                <a:solidFill>
                  <a:srgbClr val="C00000"/>
                </a:solidFill>
              </a:rPr>
              <a:t> </a:t>
            </a:r>
            <a:r>
              <a:rPr lang="ko-KR" altLang="en-US" sz="2400" spc="30" dirty="0">
                <a:solidFill>
                  <a:srgbClr val="C00000"/>
                </a:solidFill>
              </a:rPr>
              <a:t>요구</a:t>
            </a:r>
            <a:r>
              <a:rPr lang="ko-KR" altLang="en-US" sz="2400" spc="-95" dirty="0">
                <a:solidFill>
                  <a:srgbClr val="C00000"/>
                </a:solidFill>
              </a:rPr>
              <a:t> </a:t>
            </a:r>
            <a:r>
              <a:rPr lang="ko-KR" altLang="en-US" sz="2400" spc="30" dirty="0">
                <a:solidFill>
                  <a:srgbClr val="C00000"/>
                </a:solidFill>
              </a:rPr>
              <a:t>사항</a:t>
            </a:r>
            <a:r>
              <a:rPr lang="ko-KR" altLang="en-US" sz="2400" spc="-80" dirty="0">
                <a:solidFill>
                  <a:srgbClr val="C00000"/>
                </a:solidFill>
              </a:rPr>
              <a:t> </a:t>
            </a:r>
            <a:r>
              <a:rPr lang="ko-KR" altLang="en-US" sz="2400" spc="15" dirty="0">
                <a:solidFill>
                  <a:srgbClr val="C00000"/>
                </a:solidFill>
              </a:rPr>
              <a:t>이해의</a:t>
            </a:r>
            <a:r>
              <a:rPr lang="ko-KR" altLang="en-US" sz="2400" spc="-100" dirty="0">
                <a:solidFill>
                  <a:srgbClr val="C00000"/>
                </a:solidFill>
              </a:rPr>
              <a:t> </a:t>
            </a:r>
            <a:r>
              <a:rPr lang="ko-KR" altLang="en-US" sz="2400" dirty="0">
                <a:solidFill>
                  <a:srgbClr val="C00000"/>
                </a:solidFill>
              </a:rPr>
              <a:t>중요성</a:t>
            </a:r>
            <a:endParaRPr sz="2400" dirty="0">
              <a:solidFill>
                <a:srgbClr val="C00000"/>
              </a:solidFill>
              <a:latin typeface="Batang"/>
              <a:cs typeface="Batang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44FD1-FAE7-4DF3-B127-8715DA24B403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798" y="5629655"/>
            <a:ext cx="7962900" cy="845819"/>
            <a:chOff x="685798" y="5629655"/>
            <a:chExt cx="7962900" cy="84581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402323"/>
              <a:ext cx="1713007" cy="731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798" y="5640344"/>
              <a:ext cx="7962903" cy="6735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5484" y="5629655"/>
              <a:ext cx="7121652" cy="7559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3900" y="5654992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7787258" y="0"/>
                  </a:moveTo>
                  <a:lnTo>
                    <a:pt x="99479" y="0"/>
                  </a:lnTo>
                  <a:lnTo>
                    <a:pt x="60757" y="7817"/>
                  </a:lnTo>
                  <a:lnTo>
                    <a:pt x="29136" y="29136"/>
                  </a:lnTo>
                  <a:lnTo>
                    <a:pt x="7817" y="60757"/>
                  </a:lnTo>
                  <a:lnTo>
                    <a:pt x="0" y="99479"/>
                  </a:lnTo>
                  <a:lnTo>
                    <a:pt x="0" y="497408"/>
                  </a:lnTo>
                  <a:lnTo>
                    <a:pt x="7817" y="536137"/>
                  </a:lnTo>
                  <a:lnTo>
                    <a:pt x="29136" y="567761"/>
                  </a:lnTo>
                  <a:lnTo>
                    <a:pt x="60757" y="589082"/>
                  </a:lnTo>
                  <a:lnTo>
                    <a:pt x="99479" y="596900"/>
                  </a:lnTo>
                  <a:lnTo>
                    <a:pt x="7787258" y="596900"/>
                  </a:lnTo>
                  <a:lnTo>
                    <a:pt x="7825942" y="589082"/>
                  </a:lnTo>
                  <a:lnTo>
                    <a:pt x="7857553" y="567761"/>
                  </a:lnTo>
                  <a:lnTo>
                    <a:pt x="7878877" y="536137"/>
                  </a:lnTo>
                  <a:lnTo>
                    <a:pt x="7886700" y="497408"/>
                  </a:lnTo>
                  <a:lnTo>
                    <a:pt x="7886700" y="99479"/>
                  </a:lnTo>
                  <a:lnTo>
                    <a:pt x="7878877" y="60757"/>
                  </a:lnTo>
                  <a:lnTo>
                    <a:pt x="7857553" y="29136"/>
                  </a:lnTo>
                  <a:lnTo>
                    <a:pt x="7825942" y="7817"/>
                  </a:lnTo>
                  <a:lnTo>
                    <a:pt x="77872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" y="5654992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0" y="99479"/>
                  </a:moveTo>
                  <a:lnTo>
                    <a:pt x="7817" y="60757"/>
                  </a:lnTo>
                  <a:lnTo>
                    <a:pt x="29136" y="29136"/>
                  </a:lnTo>
                  <a:lnTo>
                    <a:pt x="60757" y="7817"/>
                  </a:lnTo>
                  <a:lnTo>
                    <a:pt x="99479" y="0"/>
                  </a:lnTo>
                  <a:lnTo>
                    <a:pt x="7787258" y="0"/>
                  </a:lnTo>
                  <a:lnTo>
                    <a:pt x="7825942" y="7817"/>
                  </a:lnTo>
                  <a:lnTo>
                    <a:pt x="7857553" y="29136"/>
                  </a:lnTo>
                  <a:lnTo>
                    <a:pt x="7878877" y="60757"/>
                  </a:lnTo>
                  <a:lnTo>
                    <a:pt x="7886700" y="99479"/>
                  </a:lnTo>
                  <a:lnTo>
                    <a:pt x="7886700" y="497408"/>
                  </a:lnTo>
                  <a:lnTo>
                    <a:pt x="7878877" y="536137"/>
                  </a:lnTo>
                  <a:lnTo>
                    <a:pt x="7857553" y="567761"/>
                  </a:lnTo>
                  <a:lnTo>
                    <a:pt x="7825942" y="589082"/>
                  </a:lnTo>
                  <a:lnTo>
                    <a:pt x="7787258" y="596900"/>
                  </a:lnTo>
                  <a:lnTo>
                    <a:pt x="99479" y="596900"/>
                  </a:lnTo>
                  <a:lnTo>
                    <a:pt x="60757" y="589082"/>
                  </a:lnTo>
                  <a:lnTo>
                    <a:pt x="29136" y="567761"/>
                  </a:lnTo>
                  <a:lnTo>
                    <a:pt x="7817" y="536137"/>
                  </a:lnTo>
                  <a:lnTo>
                    <a:pt x="0" y="497408"/>
                  </a:lnTo>
                  <a:lnTo>
                    <a:pt x="0" y="99479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8741" y="1399743"/>
            <a:ext cx="11093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C00000"/>
                </a:solidFill>
              </a:rPr>
              <a:t>경고</a:t>
            </a:r>
            <a:r>
              <a:rPr sz="2000" spc="-145" dirty="0">
                <a:solidFill>
                  <a:srgbClr val="C00000"/>
                </a:solidFill>
              </a:rPr>
              <a:t> </a:t>
            </a:r>
            <a:r>
              <a:rPr sz="2000" spc="10" dirty="0">
                <a:solidFill>
                  <a:srgbClr val="C00000"/>
                </a:solidFill>
              </a:rPr>
              <a:t>표시</a:t>
            </a:r>
            <a:endParaRPr sz="200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8741" y="1947163"/>
            <a:ext cx="742695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직원은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법률,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정책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절차를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알고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준수해야</a:t>
            </a:r>
            <a:r>
              <a:rPr sz="1600" spc="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할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책임이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있습니다.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새로운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제3자와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함께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일하려고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할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때는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다음과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같은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말에</a:t>
            </a:r>
            <a:r>
              <a:rPr sz="1600" spc="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주의하십시오.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15" dirty="0">
                <a:latin typeface="Batang"/>
                <a:cs typeface="Batang"/>
              </a:rPr>
              <a:t>"이것이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우리가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이</a:t>
            </a:r>
            <a:r>
              <a:rPr sz="1600" b="1" spc="-3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나라에서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사업하는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방식입니다."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20" dirty="0">
                <a:latin typeface="Batang"/>
                <a:cs typeface="Batang"/>
              </a:rPr>
              <a:t>"이</a:t>
            </a:r>
            <a:r>
              <a:rPr sz="1600" b="1" spc="-4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지불은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승인을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필요로</a:t>
            </a:r>
            <a:r>
              <a:rPr sz="1600" b="1" spc="-4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하지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않습니다."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15" dirty="0">
                <a:latin typeface="Batang"/>
                <a:cs typeface="Batang"/>
              </a:rPr>
              <a:t>"저는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우리를</a:t>
            </a:r>
            <a:r>
              <a:rPr sz="1600" b="1" spc="-3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도울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수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있는</a:t>
            </a:r>
            <a:r>
              <a:rPr sz="1600" b="1" spc="-4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정부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사람과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관련이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있습니다."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15" dirty="0">
                <a:latin typeface="Batang"/>
                <a:cs typeface="Batang"/>
              </a:rPr>
              <a:t>"우리의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정책은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국외의</a:t>
            </a:r>
            <a:r>
              <a:rPr sz="1600" b="1" spc="-4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은행을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이용하는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것입니다."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15" dirty="0">
                <a:latin typeface="Batang"/>
                <a:cs typeface="Batang"/>
              </a:rPr>
              <a:t>"우리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회사는</a:t>
            </a:r>
            <a:r>
              <a:rPr sz="1600" b="1" spc="-3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공무원과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특별한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관계를</a:t>
            </a:r>
            <a:r>
              <a:rPr sz="1600" b="1" spc="-3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맺고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있습니다."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15" dirty="0">
                <a:latin typeface="Batang"/>
                <a:cs typeface="Batang"/>
              </a:rPr>
              <a:t>"정치적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기부로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일이</a:t>
            </a:r>
            <a:r>
              <a:rPr sz="1600" b="1" spc="-4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빨리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진행될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수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있습니다."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8011" y="5704433"/>
            <a:ext cx="66205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solidFill>
                  <a:srgbClr val="FFFFFF"/>
                </a:solidFill>
                <a:latin typeface="Batang"/>
                <a:cs typeface="Batang"/>
              </a:rPr>
              <a:t>의심스럽거나,</a:t>
            </a:r>
            <a:r>
              <a:rPr sz="16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부정직하거나</a:t>
            </a:r>
            <a:r>
              <a:rPr sz="1600" b="1" spc="-6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법에</a:t>
            </a:r>
            <a:r>
              <a:rPr sz="16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위배된다고</a:t>
            </a:r>
            <a:r>
              <a:rPr sz="1600" b="1" spc="-6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생각되면</a:t>
            </a:r>
            <a:r>
              <a:rPr sz="1600" b="1" spc="-4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그럴</a:t>
            </a:r>
            <a:r>
              <a:rPr sz="16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Batang"/>
                <a:cs typeface="Batang"/>
              </a:rPr>
              <a:t>수</a:t>
            </a:r>
            <a:r>
              <a:rPr sz="1600" b="1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있습니다! </a:t>
            </a:r>
            <a:r>
              <a:rPr sz="1600" b="1" spc="-50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이러한</a:t>
            </a:r>
            <a:r>
              <a:rPr sz="1600" b="1" spc="-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유형의</a:t>
            </a:r>
            <a:r>
              <a:rPr sz="1600" b="1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상황에</a:t>
            </a:r>
            <a:r>
              <a:rPr sz="16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직면한</a:t>
            </a:r>
            <a:r>
              <a:rPr sz="1600" b="1" spc="-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경우</a:t>
            </a:r>
            <a:r>
              <a:rPr sz="16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위험</a:t>
            </a:r>
            <a:r>
              <a:rPr sz="1600" b="1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관리</a:t>
            </a:r>
            <a:r>
              <a:rPr sz="1600" b="1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r>
              <a:rPr sz="1600" b="1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준법팀에</a:t>
            </a:r>
            <a:r>
              <a:rPr sz="1600" b="1" spc="-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Batang"/>
                <a:cs typeface="Batang"/>
              </a:rPr>
              <a:t>문의하십시오</a:t>
            </a:r>
            <a:r>
              <a:rPr sz="1600" spc="5" dirty="0">
                <a:solidFill>
                  <a:srgbClr val="FFFFFF"/>
                </a:solidFill>
                <a:latin typeface="Batang"/>
                <a:cs typeface="Batang"/>
              </a:rPr>
              <a:t>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15CC99C5-888A-4A1B-A490-3B5CCEE38C0F}"/>
              </a:ext>
            </a:extLst>
          </p:cNvPr>
          <p:cNvSpPr txBox="1"/>
          <p:nvPr/>
        </p:nvSpPr>
        <p:spPr>
          <a:xfrm>
            <a:off x="434440" y="324103"/>
            <a:ext cx="72797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spc="20" dirty="0">
                <a:solidFill>
                  <a:srgbClr val="C00000"/>
                </a:solidFill>
              </a:rPr>
              <a:t>제</a:t>
            </a:r>
            <a:r>
              <a:rPr lang="en-US" altLang="ko-KR" sz="2400" spc="20" dirty="0">
                <a:solidFill>
                  <a:srgbClr val="C00000"/>
                </a:solidFill>
              </a:rPr>
              <a:t>3</a:t>
            </a:r>
            <a:r>
              <a:rPr lang="ko-KR" altLang="en-US" sz="2400" spc="20" dirty="0">
                <a:solidFill>
                  <a:srgbClr val="C00000"/>
                </a:solidFill>
              </a:rPr>
              <a:t>자</a:t>
            </a:r>
            <a:r>
              <a:rPr lang="ko-KR" altLang="en-US" sz="2400" spc="-100" dirty="0">
                <a:solidFill>
                  <a:srgbClr val="C00000"/>
                </a:solidFill>
              </a:rPr>
              <a:t> </a:t>
            </a:r>
            <a:r>
              <a:rPr lang="ko-KR" altLang="en-US" sz="2400" spc="30" dirty="0">
                <a:solidFill>
                  <a:srgbClr val="C00000"/>
                </a:solidFill>
              </a:rPr>
              <a:t>요구</a:t>
            </a:r>
            <a:r>
              <a:rPr lang="ko-KR" altLang="en-US" sz="2400" spc="-95" dirty="0">
                <a:solidFill>
                  <a:srgbClr val="C00000"/>
                </a:solidFill>
              </a:rPr>
              <a:t> </a:t>
            </a:r>
            <a:r>
              <a:rPr lang="ko-KR" altLang="en-US" sz="2400" spc="30" dirty="0">
                <a:solidFill>
                  <a:srgbClr val="C00000"/>
                </a:solidFill>
              </a:rPr>
              <a:t>사항</a:t>
            </a:r>
            <a:r>
              <a:rPr lang="ko-KR" altLang="en-US" sz="2400" spc="-80" dirty="0">
                <a:solidFill>
                  <a:srgbClr val="C00000"/>
                </a:solidFill>
              </a:rPr>
              <a:t> </a:t>
            </a:r>
            <a:r>
              <a:rPr lang="ko-KR" altLang="en-US" sz="2400" spc="15" dirty="0">
                <a:solidFill>
                  <a:srgbClr val="C00000"/>
                </a:solidFill>
              </a:rPr>
              <a:t>이해의</a:t>
            </a:r>
            <a:r>
              <a:rPr lang="ko-KR" altLang="en-US" sz="2400" spc="-100" dirty="0">
                <a:solidFill>
                  <a:srgbClr val="C00000"/>
                </a:solidFill>
              </a:rPr>
              <a:t> </a:t>
            </a:r>
            <a:r>
              <a:rPr lang="ko-KR" altLang="en-US" sz="2400" dirty="0">
                <a:solidFill>
                  <a:srgbClr val="C00000"/>
                </a:solidFill>
              </a:rPr>
              <a:t>중요성</a:t>
            </a:r>
            <a:endParaRPr sz="2400" dirty="0">
              <a:solidFill>
                <a:srgbClr val="C00000"/>
              </a:solidFill>
              <a:latin typeface="Batang"/>
              <a:cs typeface="Batang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A5FE2C-60A6-4766-83EA-0B764C5970B4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190" y="4458779"/>
            <a:ext cx="8032115" cy="434340"/>
            <a:chOff x="458190" y="4458779"/>
            <a:chExt cx="8032115" cy="43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53" y="4463541"/>
              <a:ext cx="8022043" cy="424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53" y="4463541"/>
              <a:ext cx="8022590" cy="424815"/>
            </a:xfrm>
            <a:custGeom>
              <a:avLst/>
              <a:gdLst/>
              <a:ahLst/>
              <a:cxnLst/>
              <a:rect l="l" t="t" r="r" b="b"/>
              <a:pathLst>
                <a:path w="8022590" h="424814">
                  <a:moveTo>
                    <a:pt x="0" y="70738"/>
                  </a:moveTo>
                  <a:lnTo>
                    <a:pt x="5559" y="43237"/>
                  </a:lnTo>
                  <a:lnTo>
                    <a:pt x="20720" y="20748"/>
                  </a:lnTo>
                  <a:lnTo>
                    <a:pt x="43205" y="5570"/>
                  </a:lnTo>
                  <a:lnTo>
                    <a:pt x="70739" y="0"/>
                  </a:lnTo>
                  <a:lnTo>
                    <a:pt x="7951304" y="0"/>
                  </a:lnTo>
                  <a:lnTo>
                    <a:pt x="7978806" y="5570"/>
                  </a:lnTo>
                  <a:lnTo>
                    <a:pt x="8001295" y="20748"/>
                  </a:lnTo>
                  <a:lnTo>
                    <a:pt x="8016473" y="43237"/>
                  </a:lnTo>
                  <a:lnTo>
                    <a:pt x="8022043" y="70738"/>
                  </a:lnTo>
                  <a:lnTo>
                    <a:pt x="8022043" y="353694"/>
                  </a:lnTo>
                  <a:lnTo>
                    <a:pt x="8016473" y="381250"/>
                  </a:lnTo>
                  <a:lnTo>
                    <a:pt x="8001295" y="403732"/>
                  </a:lnTo>
                  <a:lnTo>
                    <a:pt x="7978806" y="418881"/>
                  </a:lnTo>
                  <a:lnTo>
                    <a:pt x="7951304" y="424433"/>
                  </a:lnTo>
                  <a:lnTo>
                    <a:pt x="70739" y="424433"/>
                  </a:lnTo>
                  <a:lnTo>
                    <a:pt x="43205" y="418881"/>
                  </a:lnTo>
                  <a:lnTo>
                    <a:pt x="20720" y="403732"/>
                  </a:lnTo>
                  <a:lnTo>
                    <a:pt x="5559" y="381250"/>
                  </a:lnTo>
                  <a:lnTo>
                    <a:pt x="0" y="353694"/>
                  </a:lnTo>
                  <a:lnTo>
                    <a:pt x="0" y="70738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441" y="3895471"/>
            <a:ext cx="5730240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40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Batang"/>
                <a:cs typeface="Batang"/>
              </a:rPr>
              <a:t>자세한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내용은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다음과 같은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관련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정책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 절차를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검토하십시오.</a:t>
            </a:r>
            <a:endParaRPr sz="1600" dirty="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1600" dirty="0">
              <a:latin typeface="Batang"/>
              <a:cs typeface="Batang"/>
            </a:endParaRPr>
          </a:p>
          <a:p>
            <a:pPr marR="5080" algn="r">
              <a:lnSpc>
                <a:spcPct val="100000"/>
              </a:lnSpc>
              <a:spcBef>
                <a:spcPts val="1285"/>
              </a:spcBef>
            </a:pPr>
            <a:r>
              <a:rPr sz="1400" b="1" spc="5" dirty="0">
                <a:latin typeface="Batang"/>
                <a:cs typeface="Batang"/>
              </a:rPr>
              <a:t>OGC-01</a:t>
            </a:r>
            <a:r>
              <a:rPr lang="en-US" sz="1400" b="1" spc="5" dirty="0">
                <a:latin typeface="Batang"/>
                <a:cs typeface="Batang"/>
              </a:rPr>
              <a:t>0</a:t>
            </a:r>
            <a:r>
              <a:rPr sz="1400" b="1" spc="-4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미국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해외부패방지법</a:t>
            </a:r>
            <a:r>
              <a:rPr sz="1400" spc="-4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준수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정책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7785" y="3651630"/>
            <a:ext cx="7961630" cy="92710"/>
            <a:chOff x="557785" y="3651630"/>
            <a:chExt cx="7961630" cy="92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5" y="3651630"/>
              <a:ext cx="7961372" cy="92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24" y="3677665"/>
              <a:ext cx="7893684" cy="0"/>
            </a:xfrm>
            <a:custGeom>
              <a:avLst/>
              <a:gdLst/>
              <a:ahLst/>
              <a:cxnLst/>
              <a:rect l="l" t="t" r="r" b="b"/>
              <a:pathLst>
                <a:path w="7893684">
                  <a:moveTo>
                    <a:pt x="0" y="0"/>
                  </a:moveTo>
                  <a:lnTo>
                    <a:pt x="7893672" y="0"/>
                  </a:lnTo>
                </a:path>
              </a:pathLst>
            </a:custGeom>
            <a:ln w="25400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3163" y="1232662"/>
            <a:ext cx="7742555" cy="200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MTS의</a:t>
            </a:r>
            <a:r>
              <a:rPr sz="2000" b="1" spc="-8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일상</a:t>
            </a:r>
            <a:r>
              <a:rPr sz="2000" b="1" spc="-7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업무에</a:t>
            </a:r>
            <a:r>
              <a:rPr sz="2000" b="1" spc="-6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귀하에게는</a:t>
            </a:r>
            <a:r>
              <a:rPr sz="2000" b="1" spc="-9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다음과</a:t>
            </a:r>
            <a:r>
              <a:rPr sz="2000" b="1" spc="-8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같은</a:t>
            </a:r>
            <a:r>
              <a:rPr sz="2000" b="1" spc="-6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의무가</a:t>
            </a:r>
            <a:r>
              <a:rPr sz="2000" b="1" spc="-8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Batang"/>
                <a:cs typeface="Batang"/>
              </a:rPr>
              <a:t>있습니다.</a:t>
            </a:r>
            <a:endParaRPr sz="20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spcBef>
                <a:spcPts val="166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뇌물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방지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정책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 뇌물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방지법을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숙지하고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준수해야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합니다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법률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위반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혐의에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대한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우려를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즉각 공유합니다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직면하고 있는 상황에 법이 어떻게 적용되는지 모르는 경우 </a:t>
            </a:r>
            <a:r>
              <a:rPr sz="1600" b="1" spc="15" dirty="0">
                <a:latin typeface="Batang"/>
                <a:cs typeface="Batang"/>
              </a:rPr>
              <a:t>위험 관리 </a:t>
            </a:r>
            <a:r>
              <a:rPr sz="1600" b="1" spc="25" dirty="0">
                <a:latin typeface="Batang"/>
                <a:cs typeface="Batang"/>
              </a:rPr>
              <a:t>및 </a:t>
            </a:r>
            <a:r>
              <a:rPr sz="1600" b="1" spc="5" dirty="0">
                <a:latin typeface="Batang"/>
                <a:cs typeface="Batang"/>
              </a:rPr>
              <a:t>준법팀</a:t>
            </a:r>
            <a:r>
              <a:rPr sz="1600" spc="5" dirty="0">
                <a:latin typeface="Batang"/>
                <a:cs typeface="Batang"/>
              </a:rPr>
              <a:t>의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안내를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받으십시오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10388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C00000"/>
                </a:solidFill>
                <a:latin typeface="Gulim"/>
                <a:cs typeface="Gulim"/>
              </a:rPr>
              <a:t>당</a:t>
            </a:r>
            <a:r>
              <a:rPr spc="-10" dirty="0">
                <a:solidFill>
                  <a:srgbClr val="C00000"/>
                </a:solidFill>
                <a:latin typeface="Gulim"/>
                <a:cs typeface="Gulim"/>
              </a:rPr>
              <a:t>신</a:t>
            </a:r>
            <a:r>
              <a:rPr spc="40" dirty="0">
                <a:solidFill>
                  <a:srgbClr val="C00000"/>
                </a:solidFill>
                <a:latin typeface="Gulim"/>
                <a:cs typeface="Gulim"/>
              </a:rPr>
              <a:t>의</a:t>
            </a:r>
            <a:r>
              <a:rPr spc="-345" dirty="0">
                <a:solidFill>
                  <a:srgbClr val="C00000"/>
                </a:solidFill>
                <a:latin typeface="Gulim"/>
                <a:cs typeface="Gulim"/>
              </a:rPr>
              <a:t> </a:t>
            </a:r>
            <a:r>
              <a:rPr spc="15" dirty="0">
                <a:solidFill>
                  <a:srgbClr val="C00000"/>
                </a:solidFill>
                <a:latin typeface="Gulim"/>
                <a:cs typeface="Gulim"/>
              </a:rPr>
              <a:t>의무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58190" y="5369115"/>
            <a:ext cx="8041005" cy="454025"/>
            <a:chOff x="458190" y="5369115"/>
            <a:chExt cx="8041005" cy="4540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53" y="5373878"/>
              <a:ext cx="8031187" cy="443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953" y="5373878"/>
              <a:ext cx="8031480" cy="444500"/>
            </a:xfrm>
            <a:custGeom>
              <a:avLst/>
              <a:gdLst/>
              <a:ahLst/>
              <a:cxnLst/>
              <a:rect l="l" t="t" r="r" b="b"/>
              <a:pathLst>
                <a:path w="8031480" h="444500">
                  <a:moveTo>
                    <a:pt x="0" y="74041"/>
                  </a:moveTo>
                  <a:lnTo>
                    <a:pt x="5813" y="45219"/>
                  </a:lnTo>
                  <a:lnTo>
                    <a:pt x="21669" y="21685"/>
                  </a:lnTo>
                  <a:lnTo>
                    <a:pt x="45187" y="5818"/>
                  </a:lnTo>
                  <a:lnTo>
                    <a:pt x="73990" y="0"/>
                  </a:lnTo>
                  <a:lnTo>
                    <a:pt x="7957273" y="0"/>
                  </a:lnTo>
                  <a:lnTo>
                    <a:pt x="7986075" y="5818"/>
                  </a:lnTo>
                  <a:lnTo>
                    <a:pt x="8009566" y="21685"/>
                  </a:lnTo>
                  <a:lnTo>
                    <a:pt x="8025389" y="45219"/>
                  </a:lnTo>
                  <a:lnTo>
                    <a:pt x="8031187" y="74041"/>
                  </a:lnTo>
                  <a:lnTo>
                    <a:pt x="8031187" y="369989"/>
                  </a:lnTo>
                  <a:lnTo>
                    <a:pt x="8025389" y="398791"/>
                  </a:lnTo>
                  <a:lnTo>
                    <a:pt x="8009566" y="422309"/>
                  </a:lnTo>
                  <a:lnTo>
                    <a:pt x="7986075" y="438165"/>
                  </a:lnTo>
                  <a:lnTo>
                    <a:pt x="7957273" y="443979"/>
                  </a:lnTo>
                  <a:lnTo>
                    <a:pt x="73990" y="443979"/>
                  </a:lnTo>
                  <a:lnTo>
                    <a:pt x="45187" y="438165"/>
                  </a:lnTo>
                  <a:lnTo>
                    <a:pt x="21669" y="422309"/>
                  </a:lnTo>
                  <a:lnTo>
                    <a:pt x="5813" y="398791"/>
                  </a:lnTo>
                  <a:lnTo>
                    <a:pt x="0" y="369989"/>
                  </a:lnTo>
                  <a:lnTo>
                    <a:pt x="0" y="740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64104" y="5482234"/>
            <a:ext cx="42310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Batang"/>
                <a:cs typeface="Batang"/>
              </a:rPr>
              <a:t>미국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해외부패방지법</a:t>
            </a:r>
            <a:r>
              <a:rPr sz="1400" spc="-3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준수를</a:t>
            </a:r>
            <a:r>
              <a:rPr sz="1400" spc="-3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위한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절차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76AB59-18C9-4290-A4FD-311000598903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구두로 보고하고</a:t>
            </a:r>
            <a:r>
              <a:rPr lang="en-US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ko-KR" altLang="en-US" sz="1200" dirty="0">
                <a:latin typeface="Cambria" panose="02040503050406030204" pitchFamily="18" charset="0"/>
              </a:rPr>
              <a:t>위험관리 및 준법팀</a:t>
            </a:r>
            <a:r>
              <a:rPr lang="en-US" altLang="ko-KR" sz="1200" dirty="0">
                <a:latin typeface="Cambria" panose="02040503050406030204" pitchFamily="18" charset="0"/>
              </a:rPr>
              <a:t>, </a:t>
            </a:r>
            <a:r>
              <a:rPr lang="ko-KR" altLang="en-US" sz="1200" dirty="0">
                <a:latin typeface="Cambria" panose="02040503050406030204" pitchFamily="18" charset="0"/>
              </a:rPr>
              <a:t>귀하의 상사</a:t>
            </a:r>
            <a:r>
              <a:rPr lang="en-US" altLang="ko-KR" sz="1200" dirty="0">
                <a:latin typeface="Cambria" panose="02040503050406030204" pitchFamily="18" charset="0"/>
              </a:rPr>
              <a:t>, HR </a:t>
            </a:r>
            <a:r>
              <a:rPr lang="ko-KR" altLang="en-US" sz="1200" dirty="0">
                <a:latin typeface="Cambria" panose="02040503050406030204" pitchFamily="18" charset="0"/>
              </a:rPr>
              <a:t>또는 현지 윤리 위원회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이메일을 보내고 </a:t>
            </a:r>
            <a:r>
              <a:rPr lang="ko-KR" altLang="en-US" sz="1200" dirty="0">
                <a:latin typeface="Cambria" panose="02040503050406030204" pitchFamily="18" charset="0"/>
              </a:rPr>
              <a:t>위험관리 및 준법팀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방문 보고하고 </a:t>
            </a:r>
            <a:r>
              <a:rPr lang="it-IT" sz="1200" dirty="0">
                <a:latin typeface="Open Sans"/>
              </a:rPr>
              <a:t>MTS AlertLine </a:t>
            </a:r>
            <a:r>
              <a:rPr lang="en-US" sz="1200" dirty="0">
                <a:latin typeface="Open Sans"/>
                <a:hlinkClick r:id="rId4"/>
              </a:rPr>
              <a:t>https://alertline.com</a:t>
            </a:r>
            <a:endParaRPr lang="en-US" sz="1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200" b="1" dirty="0">
                <a:solidFill>
                  <a:srgbClr val="0071BC"/>
                </a:solidFill>
                <a:latin typeface="Cambria" panose="02040503050406030204" pitchFamily="18" charset="0"/>
              </a:rPr>
              <a:t>전화하십시오</a:t>
            </a:r>
            <a:r>
              <a:rPr lang="it-IT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it-IT" sz="1200" dirty="0">
                <a:latin typeface="Open Sans"/>
              </a:rPr>
              <a:t>MTS AlertLine </a:t>
            </a:r>
            <a:r>
              <a:rPr lang="de-DE" sz="1200" dirty="0">
                <a:latin typeface="Open Sans"/>
              </a:rPr>
              <a:t>888-321-5562</a:t>
            </a:r>
            <a:r>
              <a:rPr lang="ko-KR" altLang="en-US" sz="1200" dirty="0">
                <a:latin typeface="Open Sans"/>
              </a:rPr>
              <a:t> </a:t>
            </a:r>
            <a:r>
              <a:rPr lang="en-US" altLang="ko-KR" sz="1200" dirty="0">
                <a:latin typeface="Cambria" panose="02040503050406030204" pitchFamily="18" charset="0"/>
              </a:rPr>
              <a:t>(</a:t>
            </a:r>
            <a:r>
              <a:rPr lang="ko-KR" altLang="en-US" sz="1200" dirty="0">
                <a:latin typeface="Cambria" panose="02040503050406030204" pitchFamily="18" charset="0"/>
              </a:rPr>
              <a:t>코드에 기재된 지역 전화번호</a:t>
            </a:r>
            <a:r>
              <a:rPr lang="en-US" altLang="ko-KR" sz="12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Cambria" panose="02040503050406030204" pitchFamily="18" charset="0"/>
              </a:rPr>
              <a:t>AlertLine</a:t>
            </a:r>
            <a:r>
              <a:rPr lang="ko-KR" altLang="en-US" sz="1200" dirty="0">
                <a:latin typeface="Cambria" panose="02040503050406030204" pitchFamily="18" charset="0"/>
              </a:rPr>
              <a:t>에 대한 보고는 익명으로 할 수 있습니다</a:t>
            </a:r>
            <a:endParaRPr lang="en-US" sz="1200" dirty="0">
              <a:latin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71BC"/>
              </a:solidFill>
              <a:latin typeface="Open Sans"/>
            </a:endParaRPr>
          </a:p>
          <a:p>
            <a:pPr algn="ctr"/>
            <a:r>
              <a:rPr lang="en-US" sz="1800" dirty="0">
                <a:solidFill>
                  <a:srgbClr val="0071BC"/>
                </a:solidFill>
                <a:latin typeface="Open Sans"/>
              </a:rPr>
              <a:t>  </a:t>
            </a:r>
            <a:r>
              <a:rPr lang="ko-KR" altLang="en-US" sz="1800" dirty="0">
                <a:solidFill>
                  <a:srgbClr val="0071BC"/>
                </a:solidFill>
                <a:latin typeface="Cambria" panose="02040503050406030204" pitchFamily="18" charset="0"/>
              </a:rPr>
              <a:t>조언을 구하거나 우려를 신고하는 방법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/>
          </a:bodyPr>
          <a:lstStyle/>
          <a:p>
            <a:r>
              <a:rPr lang="en-US" altLang="ko-KR" sz="2400" b="0" dirty="0">
                <a:solidFill>
                  <a:srgbClr val="C00000"/>
                </a:solidFill>
                <a:latin typeface="Open Sans"/>
              </a:rPr>
              <a:t>MTS </a:t>
            </a:r>
            <a:r>
              <a:rPr lang="ko-KR" altLang="en-US" sz="2400" b="0" dirty="0">
                <a:solidFill>
                  <a:srgbClr val="C00000"/>
                </a:solidFill>
                <a:latin typeface="Open Sans"/>
              </a:rPr>
              <a:t>업무윤리강령 적용</a:t>
            </a:r>
            <a:endParaRPr lang="en-US" sz="2400" b="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0B9A9-F2FB-4F96-8D2F-39841F20BE42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5E19E18-074D-494D-B6CF-CCB3898A9BA8}"/>
              </a:ext>
            </a:extLst>
          </p:cNvPr>
          <p:cNvSpPr txBox="1">
            <a:spLocks/>
          </p:cNvSpPr>
          <p:nvPr/>
        </p:nvSpPr>
        <p:spPr>
          <a:xfrm>
            <a:off x="4014341" y="6482843"/>
            <a:ext cx="670951" cy="188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585"/>
              </a:lnSpc>
            </a:pPr>
            <a:r>
              <a:rPr lang="ko-KR" altLang="en-US" sz="1200">
                <a:latin typeface="Arial" panose="020B0604020202020204" pitchFamily="34" charset="0"/>
                <a:cs typeface="Arial" panose="020B0604020202020204" pitchFamily="34" charset="0"/>
              </a:rPr>
              <a:t>사</a:t>
            </a:r>
            <a:r>
              <a:rPr lang="ko-KR" altLang="en-US" sz="1200" spc="-4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200">
                <a:latin typeface="Arial" panose="020B0604020202020204" pitchFamily="34" charset="0"/>
                <a:cs typeface="Arial" panose="020B0604020202020204" pitchFamily="34" charset="0"/>
              </a:rPr>
              <a:t>내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00D9181B-EEE9-4F80-B8AC-F9BB8094DC20}"/>
              </a:ext>
            </a:extLst>
          </p:cNvPr>
          <p:cNvSpPr txBox="1"/>
          <p:nvPr/>
        </p:nvSpPr>
        <p:spPr>
          <a:xfrm>
            <a:off x="4619371" y="6482844"/>
            <a:ext cx="670952" cy="188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2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자</a:t>
            </a:r>
            <a:r>
              <a:rPr sz="1200" spc="-4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료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677DDAC0-BB9A-4EC9-AE26-89B62178864C}"/>
              </a:ext>
            </a:extLst>
          </p:cNvPr>
          <p:cNvSpPr txBox="1">
            <a:spLocks/>
          </p:cNvSpPr>
          <p:nvPr/>
        </p:nvSpPr>
        <p:spPr>
          <a:xfrm>
            <a:off x="529844" y="6507248"/>
            <a:ext cx="12989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155"/>
              </a:lnSpc>
            </a:pPr>
            <a:r>
              <a:rPr lang="en-US" sz="1200" spc="-1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n-US" sz="1200" spc="-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200" spc="-10">
                <a:latin typeface="Arial" panose="020B0604020202020204" pitchFamily="34" charset="0"/>
                <a:cs typeface="Arial" panose="020B0604020202020204" pitchFamily="34" charset="0"/>
              </a:rPr>
              <a:t>기밀자료</a:t>
            </a:r>
            <a:endParaRPr lang="ko-KR" altLang="en-US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101" y="1386281"/>
            <a:ext cx="58254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solidFill>
                  <a:srgbClr val="C00000"/>
                </a:solidFill>
              </a:rPr>
              <a:t>이</a:t>
            </a:r>
            <a:r>
              <a:rPr sz="2000" spc="-55" dirty="0">
                <a:solidFill>
                  <a:srgbClr val="C00000"/>
                </a:solidFill>
              </a:rPr>
              <a:t> </a:t>
            </a:r>
            <a:r>
              <a:rPr sz="2000" spc="20" dirty="0">
                <a:solidFill>
                  <a:srgbClr val="C00000"/>
                </a:solidFill>
              </a:rPr>
              <a:t>교육을</a:t>
            </a:r>
            <a:r>
              <a:rPr sz="2000" spc="-95" dirty="0">
                <a:solidFill>
                  <a:srgbClr val="C00000"/>
                </a:solidFill>
              </a:rPr>
              <a:t> </a:t>
            </a:r>
            <a:r>
              <a:rPr sz="2000" spc="5" dirty="0">
                <a:solidFill>
                  <a:srgbClr val="C00000"/>
                </a:solidFill>
              </a:rPr>
              <a:t>완료했습니다.</a:t>
            </a:r>
            <a:r>
              <a:rPr sz="2000" spc="-65" dirty="0">
                <a:solidFill>
                  <a:srgbClr val="C00000"/>
                </a:solidFill>
              </a:rPr>
              <a:t> </a:t>
            </a:r>
            <a:r>
              <a:rPr sz="2000" spc="25" dirty="0">
                <a:solidFill>
                  <a:srgbClr val="C00000"/>
                </a:solidFill>
              </a:rPr>
              <a:t>다음</a:t>
            </a:r>
            <a:r>
              <a:rPr sz="2000" spc="-80" dirty="0">
                <a:solidFill>
                  <a:srgbClr val="C00000"/>
                </a:solidFill>
              </a:rPr>
              <a:t> </a:t>
            </a:r>
            <a:r>
              <a:rPr sz="2000" spc="20" dirty="0">
                <a:solidFill>
                  <a:srgbClr val="C00000"/>
                </a:solidFill>
              </a:rPr>
              <a:t>사항을</a:t>
            </a:r>
            <a:r>
              <a:rPr sz="2000" spc="-9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기억하십시오.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0515" y="2623439"/>
            <a:ext cx="2136140" cy="20624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marL="2540" algn="ctr">
              <a:lnSpc>
                <a:spcPts val="2385"/>
              </a:lnSpc>
              <a:spcBef>
                <a:spcPts val="425"/>
              </a:spcBef>
            </a:pPr>
            <a:r>
              <a:rPr sz="2000" b="1" spc="20" dirty="0">
                <a:solidFill>
                  <a:srgbClr val="FFFFFF"/>
                </a:solidFill>
                <a:latin typeface="Batang"/>
                <a:cs typeface="Batang"/>
              </a:rPr>
              <a:t>우리의</a:t>
            </a:r>
            <a:r>
              <a:rPr sz="2000" b="1" spc="-1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사명</a:t>
            </a:r>
            <a:endParaRPr sz="2000">
              <a:latin typeface="Batang"/>
              <a:cs typeface="Batang"/>
            </a:endParaRPr>
          </a:p>
          <a:p>
            <a:pPr algn="ctr">
              <a:lnSpc>
                <a:spcPts val="1425"/>
              </a:lnSpc>
            </a:pP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MTS는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부패</a:t>
            </a:r>
            <a:r>
              <a:rPr sz="12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뇌물에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대하</a:t>
            </a:r>
            <a:endParaRPr sz="1200">
              <a:latin typeface="Batang"/>
              <a:cs typeface="Batang"/>
            </a:endParaRPr>
          </a:p>
          <a:p>
            <a:pPr marL="102870" marR="9334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여 </a:t>
            </a: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확고한 입장을 취합니다.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 우리는 전세계에 걸쳐 다양 </a:t>
            </a:r>
            <a:r>
              <a:rPr sz="12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한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국제</a:t>
            </a:r>
            <a:r>
              <a:rPr sz="12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반부패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뇌물</a:t>
            </a:r>
            <a:r>
              <a:rPr sz="1200" spc="-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방지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법의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적용을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받습니다.</a:t>
            </a:r>
            <a:r>
              <a:rPr sz="1200" spc="3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우리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는 사업을 수행하는 모든 곳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에서 이러한 법률을 준수함 </a:t>
            </a:r>
            <a:r>
              <a:rPr sz="12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으로써 최고 수준의 윤리적 </a:t>
            </a:r>
            <a:r>
              <a:rPr sz="12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행동을</a:t>
            </a:r>
            <a:r>
              <a:rPr sz="1200" spc="-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약속합니다.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300986"/>
            <a:ext cx="5973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10" dirty="0">
                <a:latin typeface="Batang"/>
                <a:cs typeface="Batang"/>
              </a:rPr>
              <a:t>부적절한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목적으로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정부</a:t>
            </a:r>
            <a:r>
              <a:rPr sz="1600" b="1" spc="-30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공무원에게</a:t>
            </a:r>
            <a:r>
              <a:rPr sz="1600" b="1" spc="-6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직간접적인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뇌물을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제공하 </a:t>
            </a:r>
            <a:r>
              <a:rPr sz="1600" b="1" spc="-505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지</a:t>
            </a:r>
            <a:r>
              <a:rPr sz="1600" b="1" spc="-2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마십시오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3130423"/>
            <a:ext cx="1905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15" dirty="0">
                <a:latin typeface="Batang"/>
                <a:cs typeface="Batang"/>
              </a:rPr>
              <a:t>정확한</a:t>
            </a:r>
            <a:r>
              <a:rPr sz="1600" b="1" spc="-8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기록</a:t>
            </a:r>
            <a:r>
              <a:rPr sz="1600" b="1" spc="-6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유지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715639"/>
            <a:ext cx="5961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15" dirty="0">
                <a:latin typeface="Batang"/>
                <a:cs typeface="Batang"/>
              </a:rPr>
              <a:t>새로운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제3자와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사업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관계를</a:t>
            </a:r>
            <a:r>
              <a:rPr sz="1600" b="1" spc="-3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들어가기</a:t>
            </a:r>
            <a:r>
              <a:rPr sz="1600" b="1" spc="-5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전에</a:t>
            </a:r>
            <a:r>
              <a:rPr sz="1600" b="1" spc="-4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실사를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수행합니다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301109"/>
            <a:ext cx="3199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15" dirty="0">
                <a:latin typeface="Batang"/>
                <a:cs typeface="Batang"/>
              </a:rPr>
              <a:t>의문</a:t>
            </a:r>
            <a:r>
              <a:rPr sz="1600" b="1" spc="-55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사항은</a:t>
            </a:r>
            <a:r>
              <a:rPr sz="1600" b="1" spc="-60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ORC에</a:t>
            </a:r>
            <a:r>
              <a:rPr sz="1600" b="1" spc="-6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문의합니다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4886325"/>
            <a:ext cx="25088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15" dirty="0">
                <a:latin typeface="Batang"/>
                <a:cs typeface="Batang"/>
              </a:rPr>
              <a:t>우려</a:t>
            </a:r>
            <a:r>
              <a:rPr sz="1600" b="1" spc="-70" dirty="0">
                <a:latin typeface="Batang"/>
                <a:cs typeface="Batang"/>
              </a:rPr>
              <a:t> </a:t>
            </a:r>
            <a:r>
              <a:rPr sz="1600" b="1" spc="15" dirty="0">
                <a:latin typeface="Batang"/>
                <a:cs typeface="Batang"/>
              </a:rPr>
              <a:t>사항을</a:t>
            </a:r>
            <a:r>
              <a:rPr sz="1600" b="1" spc="-75" dirty="0">
                <a:latin typeface="Batang"/>
                <a:cs typeface="Batang"/>
              </a:rPr>
              <a:t> </a:t>
            </a:r>
            <a:r>
              <a:rPr sz="1600" b="1" spc="10" dirty="0">
                <a:latin typeface="Batang"/>
                <a:cs typeface="Batang"/>
              </a:rPr>
              <a:t>신고합니다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441" y="324103"/>
            <a:ext cx="629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C00000"/>
                </a:solidFill>
                <a:latin typeface="Batang"/>
                <a:cs typeface="Batang"/>
              </a:rPr>
              <a:t>요점</a:t>
            </a:r>
            <a:endParaRPr sz="2400">
              <a:latin typeface="Batang"/>
              <a:cs typeface="Bata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404AD-9211-4AAD-9EBD-144298252D78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271398"/>
            <a:ext cx="132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교육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내용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518" y="1386281"/>
            <a:ext cx="6416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0" dirty="0">
                <a:solidFill>
                  <a:srgbClr val="C00000"/>
                </a:solidFill>
                <a:latin typeface="Batang"/>
                <a:cs typeface="Batang"/>
              </a:rPr>
              <a:t>이</a:t>
            </a:r>
            <a:r>
              <a:rPr sz="2000" b="1" spc="-5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교육을</a:t>
            </a:r>
            <a:r>
              <a:rPr sz="2000" b="1" spc="-9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마친</a:t>
            </a:r>
            <a:r>
              <a:rPr sz="2000" b="1" spc="-6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후에는</a:t>
            </a:r>
            <a:r>
              <a:rPr sz="2000" b="1" spc="-7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다음</a:t>
            </a:r>
            <a:r>
              <a:rPr sz="2000" b="1" spc="-7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항목들을</a:t>
            </a:r>
            <a:r>
              <a:rPr sz="2000" b="1" spc="-9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이해했을</a:t>
            </a:r>
            <a:r>
              <a:rPr sz="2000" b="1" spc="-10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Batang"/>
                <a:cs typeface="Batang"/>
              </a:rPr>
              <a:t>것입니다.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682" y="2440558"/>
            <a:ext cx="2136140" cy="20624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70" algn="ctr">
              <a:lnSpc>
                <a:spcPts val="2385"/>
              </a:lnSpc>
              <a:spcBef>
                <a:spcPts val="425"/>
              </a:spcBef>
            </a:pPr>
            <a:r>
              <a:rPr sz="2000" b="1" spc="20" dirty="0">
                <a:solidFill>
                  <a:srgbClr val="FFFFFF"/>
                </a:solidFill>
                <a:latin typeface="Batang"/>
                <a:cs typeface="Batang"/>
              </a:rPr>
              <a:t>우리의</a:t>
            </a:r>
            <a:r>
              <a:rPr sz="2000" b="1" spc="-1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사명</a:t>
            </a:r>
            <a:endParaRPr sz="2000">
              <a:latin typeface="Batang"/>
              <a:cs typeface="Batang"/>
            </a:endParaRPr>
          </a:p>
          <a:p>
            <a:pPr algn="ctr">
              <a:lnSpc>
                <a:spcPts val="1425"/>
              </a:lnSpc>
            </a:pP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MTS는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부패</a:t>
            </a:r>
            <a:r>
              <a:rPr sz="12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r>
              <a:rPr sz="12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뇌물에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대하</a:t>
            </a:r>
            <a:endParaRPr sz="1200">
              <a:latin typeface="Batang"/>
              <a:cs typeface="Batang"/>
            </a:endParaRPr>
          </a:p>
          <a:p>
            <a:pPr marL="128905" marR="119380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여 </a:t>
            </a: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확고한 입장을 취합니다.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우리는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전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세계에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걸쳐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다양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한 국제 부패 방지 및 뇌물 </a:t>
            </a:r>
            <a:r>
              <a:rPr sz="12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방지법의 적용을 받습니다.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우리는 사업을 수행하는 모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든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곳에서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이러한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법률을</a:t>
            </a:r>
            <a:r>
              <a:rPr sz="12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준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dirty="0">
                <a:solidFill>
                  <a:srgbClr val="FFFFFF"/>
                </a:solidFill>
                <a:latin typeface="Batang"/>
                <a:cs typeface="Batang"/>
              </a:rPr>
              <a:t>수함으로써 최고 수준의 윤 </a:t>
            </a:r>
            <a:r>
              <a:rPr sz="1200" spc="-3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리적</a:t>
            </a:r>
            <a:r>
              <a:rPr sz="12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Batang"/>
                <a:cs typeface="Batang"/>
              </a:rPr>
              <a:t>행동을 약속합니다.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300986"/>
            <a:ext cx="2402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뇌물</a:t>
            </a:r>
            <a:r>
              <a:rPr sz="1600" spc="-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방지</a:t>
            </a:r>
            <a:r>
              <a:rPr sz="1600" spc="-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방침의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개요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2886582"/>
            <a:ext cx="2970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미국</a:t>
            </a:r>
            <a:r>
              <a:rPr sz="1600" spc="-6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해외부패방지법(FCPA)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3471798"/>
            <a:ext cx="4028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정확한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기록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보관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 내부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통제의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중요성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4056963"/>
            <a:ext cx="3199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제3자 요구</a:t>
            </a:r>
            <a:r>
              <a:rPr sz="1600" spc="-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사항 이해의</a:t>
            </a:r>
            <a:r>
              <a:rPr sz="1600" spc="-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중요성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115" y="4642484"/>
            <a:ext cx="2333625" cy="85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당신의</a:t>
            </a:r>
            <a:r>
              <a:rPr sz="1600" spc="-3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의무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050">
              <a:latin typeface="Batang"/>
              <a:cs typeface="Batang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Batang"/>
                <a:cs typeface="Batang"/>
              </a:rPr>
              <a:t>우려를</a:t>
            </a:r>
            <a:r>
              <a:rPr sz="1600" spc="-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신고하는</a:t>
            </a:r>
            <a:r>
              <a:rPr sz="1600" spc="-2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방법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AD315-223C-42A3-831D-B851D380477A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5363845"/>
            <a:chOff x="0" y="974750"/>
            <a:chExt cx="9144000" cy="536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8" y="1141691"/>
              <a:ext cx="8999855" cy="51963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04828" y="6402323"/>
            <a:ext cx="1713230" cy="73660"/>
            <a:chOff x="3704828" y="6402323"/>
            <a:chExt cx="1713230" cy="736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28" y="6402323"/>
              <a:ext cx="1713007" cy="73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301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뇌물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방지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방침의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개요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5751" y="1339682"/>
            <a:ext cx="8157209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130"/>
              </a:spcBef>
              <a:tabLst>
                <a:tab pos="6128385" algn="l"/>
              </a:tabLst>
            </a:pPr>
            <a:r>
              <a:rPr sz="1650" b="1" spc="-35" dirty="0">
                <a:latin typeface="Batang"/>
                <a:cs typeface="Batang"/>
              </a:rPr>
              <a:t>뇌물은</a:t>
            </a:r>
            <a:r>
              <a:rPr sz="1650" b="1" spc="-60" dirty="0">
                <a:latin typeface="Batang"/>
                <a:cs typeface="Batang"/>
              </a:rPr>
              <a:t> </a:t>
            </a:r>
            <a:r>
              <a:rPr sz="1650" b="1" spc="-25" dirty="0">
                <a:latin typeface="Batang"/>
                <a:cs typeface="Batang"/>
              </a:rPr>
              <a:t>전</a:t>
            </a:r>
            <a:r>
              <a:rPr sz="1650" b="1" spc="-35" dirty="0">
                <a:latin typeface="Batang"/>
                <a:cs typeface="Batang"/>
              </a:rPr>
              <a:t> 세계에</a:t>
            </a:r>
            <a:r>
              <a:rPr sz="1650" b="1" spc="-4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존재하며</a:t>
            </a:r>
            <a:r>
              <a:rPr sz="1650" b="1" spc="-60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세계</a:t>
            </a:r>
            <a:r>
              <a:rPr sz="1650" b="1" spc="-4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경제에</a:t>
            </a:r>
            <a:r>
              <a:rPr sz="1650" b="1" spc="-4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영향을</a:t>
            </a:r>
            <a:r>
              <a:rPr sz="1650" b="1" spc="-60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미치는</a:t>
            </a:r>
            <a:r>
              <a:rPr sz="1650" b="1" spc="-4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문제입니다.	점점</a:t>
            </a:r>
            <a:r>
              <a:rPr sz="1650" b="1" spc="-80" dirty="0">
                <a:latin typeface="Batang"/>
                <a:cs typeface="Batang"/>
              </a:rPr>
              <a:t> </a:t>
            </a:r>
            <a:r>
              <a:rPr sz="1650" b="1" spc="-25" dirty="0">
                <a:latin typeface="Batang"/>
                <a:cs typeface="Batang"/>
              </a:rPr>
              <a:t>더</a:t>
            </a:r>
            <a:r>
              <a:rPr sz="1650" b="1" spc="-6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많은</a:t>
            </a:r>
            <a:r>
              <a:rPr sz="1650" b="1" spc="-70" dirty="0">
                <a:latin typeface="Batang"/>
                <a:cs typeface="Batang"/>
              </a:rPr>
              <a:t> </a:t>
            </a:r>
            <a:r>
              <a:rPr sz="1650" b="1" spc="-40" dirty="0">
                <a:latin typeface="Batang"/>
                <a:cs typeface="Batang"/>
              </a:rPr>
              <a:t>국가들이</a:t>
            </a:r>
            <a:endParaRPr sz="1650" dirty="0">
              <a:latin typeface="Batang"/>
              <a:cs typeface="Batang"/>
            </a:endParaRPr>
          </a:p>
          <a:p>
            <a:pPr algn="ctr">
              <a:lnSpc>
                <a:spcPts val="1950"/>
              </a:lnSpc>
            </a:pPr>
            <a:r>
              <a:rPr sz="1650" b="1" spc="-30" dirty="0">
                <a:latin typeface="Batang"/>
                <a:cs typeface="Batang"/>
              </a:rPr>
              <a:t>뇌물</a:t>
            </a:r>
            <a:r>
              <a:rPr sz="1650" b="1" spc="-55" dirty="0">
                <a:latin typeface="Batang"/>
                <a:cs typeface="Batang"/>
              </a:rPr>
              <a:t> </a:t>
            </a:r>
            <a:r>
              <a:rPr sz="1650" b="1" spc="-25" dirty="0">
                <a:latin typeface="Batang"/>
                <a:cs typeface="Batang"/>
              </a:rPr>
              <a:t>및</a:t>
            </a:r>
            <a:r>
              <a:rPr sz="1650" b="1" spc="-40" dirty="0">
                <a:latin typeface="Batang"/>
                <a:cs typeface="Batang"/>
              </a:rPr>
              <a:t> </a:t>
            </a:r>
            <a:r>
              <a:rPr sz="1650" b="1" spc="-30" dirty="0">
                <a:latin typeface="Batang"/>
                <a:cs typeface="Batang"/>
              </a:rPr>
              <a:t>기타</a:t>
            </a:r>
            <a:r>
              <a:rPr sz="1650" b="1" spc="-5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형태의</a:t>
            </a:r>
            <a:r>
              <a:rPr sz="1650" b="1" spc="-4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부패가</a:t>
            </a:r>
            <a:r>
              <a:rPr sz="1650" b="1" spc="-5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용인되지</a:t>
            </a:r>
            <a:r>
              <a:rPr sz="1650" b="1" spc="-7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않는다는</a:t>
            </a:r>
            <a:r>
              <a:rPr sz="1650" b="1" spc="-65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메시지를</a:t>
            </a:r>
            <a:r>
              <a:rPr sz="1650" b="1" spc="-60" dirty="0">
                <a:latin typeface="Batang"/>
                <a:cs typeface="Batang"/>
              </a:rPr>
              <a:t> </a:t>
            </a:r>
            <a:r>
              <a:rPr sz="1650" b="1" spc="-35" dirty="0">
                <a:latin typeface="Batang"/>
                <a:cs typeface="Batang"/>
              </a:rPr>
              <a:t>보내는</a:t>
            </a:r>
            <a:r>
              <a:rPr sz="1650" b="1" spc="-65" dirty="0">
                <a:latin typeface="Batang"/>
                <a:cs typeface="Batang"/>
              </a:rPr>
              <a:t> </a:t>
            </a:r>
            <a:r>
              <a:rPr sz="1650" b="1" spc="-30" dirty="0">
                <a:latin typeface="Batang"/>
                <a:cs typeface="Batang"/>
              </a:rPr>
              <a:t>법을</a:t>
            </a:r>
            <a:r>
              <a:rPr sz="1650" b="1" spc="-40" dirty="0">
                <a:latin typeface="Batang"/>
                <a:cs typeface="Batang"/>
              </a:rPr>
              <a:t> 제정했습니다.</a:t>
            </a:r>
            <a:endParaRPr sz="1650" dirty="0">
              <a:latin typeface="Batang"/>
              <a:cs typeface="Batang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4" y="2857817"/>
            <a:ext cx="3223260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514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405"/>
              </a:spcBef>
            </a:pP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뇌물은</a:t>
            </a:r>
            <a:r>
              <a:rPr sz="1600" b="1" spc="-6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Batang"/>
                <a:cs typeface="Batang"/>
              </a:rPr>
              <a:t>사업에</a:t>
            </a:r>
            <a:r>
              <a:rPr sz="1600" b="1" spc="-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악영향을</a:t>
            </a:r>
            <a:r>
              <a:rPr sz="1600" b="1" spc="-6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Batang"/>
                <a:cs typeface="Batang"/>
              </a:rPr>
              <a:t>미칩니다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1500">
              <a:latin typeface="Batang"/>
              <a:cs typeface="Batang"/>
            </a:endParaRPr>
          </a:p>
          <a:p>
            <a:pPr marL="91440" marR="15176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뇌물은 뇌물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수수가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결국 상품과 </a:t>
            </a:r>
            <a:r>
              <a:rPr sz="1600" spc="-5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서비스의 총비용에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영향을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미침 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으로써 많은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국가에서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사업을 수 </a:t>
            </a:r>
            <a:r>
              <a:rPr sz="1600" spc="-5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행하는 데 드는 비용을 상승시킬 </a:t>
            </a:r>
            <a:r>
              <a:rPr sz="1600" spc="-5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수</a:t>
            </a:r>
            <a:r>
              <a:rPr sz="16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있으며,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시장을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왜곡하고 세계 </a:t>
            </a:r>
            <a:r>
              <a:rPr sz="1600" spc="-5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적</a:t>
            </a:r>
            <a:r>
              <a:rPr sz="1600" spc="-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규모로 불평등한</a:t>
            </a:r>
            <a:r>
              <a:rPr sz="16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사업 환경을 </a:t>
            </a:r>
            <a:r>
              <a:rPr sz="1600" spc="-5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창출할</a:t>
            </a:r>
            <a:r>
              <a:rPr sz="1600" spc="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수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있습니다.</a:t>
            </a:r>
            <a:endParaRPr sz="1600">
              <a:latin typeface="Batang"/>
              <a:cs typeface="Batang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17" name="object 1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28004" y="2857817"/>
            <a:ext cx="3229610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378460" indent="-287020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불공정</a:t>
            </a:r>
            <a:r>
              <a:rPr sz="1600" spc="-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경쟁을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창출합니다</a:t>
            </a:r>
            <a:endParaRPr sz="1600">
              <a:latin typeface="Batang"/>
              <a:cs typeface="Batang"/>
            </a:endParaRPr>
          </a:p>
          <a:p>
            <a:pPr marL="378460" marR="198755" indent="-287020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저급한 제품과 서비스를 유도 </a:t>
            </a:r>
            <a:r>
              <a:rPr sz="1600" spc="-5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합니다</a:t>
            </a:r>
            <a:endParaRPr sz="1600">
              <a:latin typeface="Batang"/>
              <a:cs typeface="Batang"/>
            </a:endParaRPr>
          </a:p>
          <a:p>
            <a:pPr marL="378460" marR="200025" indent="-287020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대중의 신뢰와 확신을 잠식합 </a:t>
            </a:r>
            <a:r>
              <a:rPr sz="1600" spc="-5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니다</a:t>
            </a:r>
            <a:endParaRPr sz="1600">
              <a:latin typeface="Batang"/>
              <a:cs typeface="Batang"/>
            </a:endParaRPr>
          </a:p>
          <a:p>
            <a:pPr marL="378460" marR="206375" indent="-287020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몇 가지 예를 들어 사업장 안 </a:t>
            </a:r>
            <a:r>
              <a:rPr sz="1600" spc="-5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전, 환경 및 아동 노동에 관한 </a:t>
            </a:r>
            <a:r>
              <a:rPr sz="1600" spc="-5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법률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tang"/>
                <a:cs typeface="Batang"/>
              </a:rPr>
              <a:t>위반을</a:t>
            </a:r>
            <a:r>
              <a:rPr sz="160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atang"/>
                <a:cs typeface="Batang"/>
              </a:rPr>
              <a:t>조장합니다.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79926" y="3635121"/>
            <a:ext cx="1228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latin typeface="Batang"/>
                <a:cs typeface="Batang"/>
              </a:rPr>
              <a:t>뇌물</a:t>
            </a:r>
            <a:r>
              <a:rPr sz="1600" b="1" spc="-65" dirty="0">
                <a:latin typeface="Batang"/>
                <a:cs typeface="Batang"/>
              </a:rPr>
              <a:t> </a:t>
            </a:r>
            <a:r>
              <a:rPr sz="1600" b="1" spc="25" dirty="0">
                <a:latin typeface="Batang"/>
                <a:cs typeface="Batang"/>
              </a:rPr>
              <a:t>및</a:t>
            </a:r>
            <a:r>
              <a:rPr sz="1600" b="1" spc="-60" dirty="0">
                <a:latin typeface="Batang"/>
                <a:cs typeface="Batang"/>
              </a:rPr>
              <a:t> </a:t>
            </a:r>
            <a:r>
              <a:rPr sz="1600" b="1" spc="5" dirty="0">
                <a:latin typeface="Batang"/>
                <a:cs typeface="Batang"/>
              </a:rPr>
              <a:t>부패: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78300-D0D6-4AE2-A54D-97BE84D68F0C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99743"/>
            <a:ext cx="7992109" cy="3646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ts val="2390"/>
              </a:lnSpc>
              <a:spcBef>
                <a:spcPts val="105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법률</a:t>
            </a:r>
            <a:r>
              <a:rPr sz="2000" b="1" spc="-114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제정</a:t>
            </a:r>
            <a:endParaRPr sz="2000">
              <a:latin typeface="Batang"/>
              <a:cs typeface="Batang"/>
            </a:endParaRPr>
          </a:p>
          <a:p>
            <a:pPr marL="42545" marR="5080" algn="just">
              <a:lnSpc>
                <a:spcPts val="1680"/>
              </a:lnSpc>
              <a:spcBef>
                <a:spcPts val="45"/>
              </a:spcBef>
            </a:pPr>
            <a:r>
              <a:rPr sz="1400" dirty="0">
                <a:latin typeface="Batang"/>
                <a:cs typeface="Batang"/>
              </a:rPr>
              <a:t>이러한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부정적인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영향을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미칠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수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있는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가능성을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고려하여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세계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각국은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뇌물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및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부패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방지법을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제정했 </a:t>
            </a:r>
            <a:r>
              <a:rPr sz="1400" spc="-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습니다.</a:t>
            </a:r>
            <a:r>
              <a:rPr sz="1400" spc="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이러한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법률을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위반하는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회사가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처할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수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있는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상황: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Batang"/>
              <a:cs typeface="Batang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Batang"/>
                <a:cs typeface="Batang"/>
              </a:rPr>
              <a:t>개인에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대한</a:t>
            </a:r>
            <a:r>
              <a:rPr sz="1400" spc="-3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상당한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벌금과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장기</a:t>
            </a:r>
            <a:r>
              <a:rPr sz="1400" spc="-3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투옥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300">
              <a:latin typeface="Batang"/>
              <a:cs typeface="Batang"/>
            </a:endParaRPr>
          </a:p>
          <a:p>
            <a:pPr marL="32893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Batang"/>
                <a:cs typeface="Batang"/>
              </a:rPr>
              <a:t>정부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계약에</a:t>
            </a:r>
            <a:r>
              <a:rPr sz="1400" spc="-3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대한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중단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또는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배제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300">
              <a:latin typeface="Batang"/>
              <a:cs typeface="Batang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Batang"/>
                <a:cs typeface="Batang"/>
              </a:rPr>
              <a:t>회사의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평판,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비즈니스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관계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및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지속적인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성공에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대한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피해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15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미국</a:t>
            </a:r>
            <a:r>
              <a:rPr sz="2000" b="1" spc="-11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dirty="0">
                <a:solidFill>
                  <a:srgbClr val="C00000"/>
                </a:solidFill>
                <a:latin typeface="Batang"/>
                <a:cs typeface="Batang"/>
              </a:rPr>
              <a:t>해외부패방지법(FCPA)</a:t>
            </a:r>
            <a:endParaRPr sz="2000">
              <a:latin typeface="Batang"/>
              <a:cs typeface="Batang"/>
            </a:endParaRPr>
          </a:p>
          <a:p>
            <a:pPr marL="12700" marR="77470" algn="just">
              <a:lnSpc>
                <a:spcPct val="100000"/>
              </a:lnSpc>
              <a:spcBef>
                <a:spcPts val="1660"/>
              </a:spcBef>
            </a:pPr>
            <a:r>
              <a:rPr sz="1400" dirty="0">
                <a:latin typeface="Batang"/>
                <a:cs typeface="Batang"/>
              </a:rPr>
              <a:t>FCPA는</a:t>
            </a:r>
            <a:r>
              <a:rPr sz="1400" spc="-3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뇌물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방지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및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부패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방지를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다루는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미국법입니다.</a:t>
            </a:r>
            <a:r>
              <a:rPr sz="1400" spc="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FCPA의</a:t>
            </a:r>
            <a:r>
              <a:rPr sz="1400" spc="-4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적용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범위와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적용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대상은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광범위 </a:t>
            </a:r>
            <a:r>
              <a:rPr sz="1400" spc="-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하며, 미국 증시에 상장된 회사에서 근무하는 모든 사람에게 적용됩니다.</a:t>
            </a:r>
            <a:r>
              <a:rPr sz="1400" spc="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따라서 이 법은 모든 지역 </a:t>
            </a:r>
            <a:r>
              <a:rPr sz="1400" spc="-455" dirty="0">
                <a:latin typeface="Batang"/>
                <a:cs typeface="Batang"/>
              </a:rPr>
              <a:t> </a:t>
            </a:r>
            <a:r>
              <a:rPr sz="1400" spc="5" dirty="0">
                <a:latin typeface="Batang"/>
                <a:cs typeface="Batang"/>
              </a:rPr>
              <a:t>의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모든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MTS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직원에게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적용됩니다.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3016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뇌물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방지</a:t>
            </a:r>
            <a:r>
              <a:rPr spc="-90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방침의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개요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27715-C6BC-4347-8481-C33612A6C5B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53758"/>
            <a:ext cx="7912100" cy="10668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FCPA란</a:t>
            </a:r>
            <a:r>
              <a:rPr sz="2000" b="1" spc="-11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Batang"/>
                <a:cs typeface="Batang"/>
              </a:rPr>
              <a:t>무엇인가?</a:t>
            </a:r>
            <a:endParaRPr sz="2000">
              <a:latin typeface="Batang"/>
              <a:cs typeface="Batang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Batang"/>
                <a:cs typeface="Batang"/>
              </a:rPr>
              <a:t>FCPA는 미국에서 뇌물 및 부패 문제를 다루는 법률입니다.FCPA는 MTS 직원 및 회사를 대신하여 </a:t>
            </a:r>
            <a:r>
              <a:rPr sz="1400" spc="-45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업무를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수행하는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모든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사람이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비즈니스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획득/유지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또는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부당한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비즈니스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이득을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얻기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위해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뇌물이나 </a:t>
            </a:r>
            <a:r>
              <a:rPr sz="1400" spc="-45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가치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있는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무언가를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정부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관리에게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제공하는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행동을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금지합니다.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미국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해외부패방지법(FCPA)</a:t>
            </a:r>
          </a:p>
        </p:txBody>
      </p:sp>
      <p:sp>
        <p:nvSpPr>
          <p:cNvPr id="4" name="object 4"/>
          <p:cNvSpPr/>
          <p:nvPr/>
        </p:nvSpPr>
        <p:spPr>
          <a:xfrm>
            <a:off x="360654" y="2887852"/>
            <a:ext cx="2320290" cy="1014094"/>
          </a:xfrm>
          <a:custGeom>
            <a:avLst/>
            <a:gdLst/>
            <a:ahLst/>
            <a:cxnLst/>
            <a:rect l="l" t="t" r="r" b="b"/>
            <a:pathLst>
              <a:path w="2320290" h="1014095">
                <a:moveTo>
                  <a:pt x="2218842" y="0"/>
                </a:moveTo>
                <a:lnTo>
                  <a:pt x="101396" y="0"/>
                </a:lnTo>
                <a:lnTo>
                  <a:pt x="61925" y="7979"/>
                </a:lnTo>
                <a:lnTo>
                  <a:pt x="29695" y="29733"/>
                </a:lnTo>
                <a:lnTo>
                  <a:pt x="7967" y="61989"/>
                </a:lnTo>
                <a:lnTo>
                  <a:pt x="0" y="101473"/>
                </a:lnTo>
                <a:lnTo>
                  <a:pt x="0" y="912622"/>
                </a:lnTo>
                <a:lnTo>
                  <a:pt x="7967" y="952085"/>
                </a:lnTo>
                <a:lnTo>
                  <a:pt x="29695" y="984297"/>
                </a:lnTo>
                <a:lnTo>
                  <a:pt x="61925" y="1006008"/>
                </a:lnTo>
                <a:lnTo>
                  <a:pt x="101396" y="1013968"/>
                </a:lnTo>
                <a:lnTo>
                  <a:pt x="2218842" y="1013968"/>
                </a:lnTo>
                <a:lnTo>
                  <a:pt x="2258305" y="1006008"/>
                </a:lnTo>
                <a:lnTo>
                  <a:pt x="2290518" y="984297"/>
                </a:lnTo>
                <a:lnTo>
                  <a:pt x="2312229" y="952085"/>
                </a:lnTo>
                <a:lnTo>
                  <a:pt x="2320188" y="912622"/>
                </a:lnTo>
                <a:lnTo>
                  <a:pt x="2320188" y="101473"/>
                </a:lnTo>
                <a:lnTo>
                  <a:pt x="2312229" y="61989"/>
                </a:lnTo>
                <a:lnTo>
                  <a:pt x="2290518" y="29733"/>
                </a:lnTo>
                <a:lnTo>
                  <a:pt x="2258305" y="7979"/>
                </a:lnTo>
                <a:lnTo>
                  <a:pt x="22188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0232" y="2937205"/>
            <a:ext cx="2160905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1655"/>
              </a:lnSpc>
              <a:spcBef>
                <a:spcPts val="105"/>
              </a:spcBef>
            </a:pPr>
            <a:r>
              <a:rPr sz="1400" b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tang"/>
                <a:cs typeface="Batang"/>
              </a:rPr>
              <a:t>금지</a:t>
            </a:r>
            <a:r>
              <a:rPr sz="1400" b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tang"/>
                <a:cs typeface="Batang"/>
              </a:rPr>
              <a:t> </a:t>
            </a:r>
            <a:r>
              <a:rPr sz="14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tang"/>
                <a:cs typeface="Batang"/>
              </a:rPr>
              <a:t>대상:</a:t>
            </a:r>
            <a:endParaRPr sz="1400">
              <a:latin typeface="Batang"/>
              <a:cs typeface="Batang"/>
            </a:endParaRPr>
          </a:p>
          <a:p>
            <a:pPr marL="12700" marR="5080" indent="-1905" algn="ctr">
              <a:lnSpc>
                <a:spcPct val="975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직접 또는 제3자를 통해 가 </a:t>
            </a:r>
            <a:r>
              <a:rPr sz="1400" spc="-45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치</a:t>
            </a:r>
            <a:r>
              <a:rPr sz="1400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있는</a:t>
            </a:r>
            <a:r>
              <a:rPr sz="1400" spc="-2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무언가를</a:t>
            </a:r>
            <a:r>
              <a:rPr sz="1400" spc="-4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제안하거 </a:t>
            </a:r>
            <a:r>
              <a:rPr sz="1400" spc="-4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나</a:t>
            </a:r>
            <a:r>
              <a:rPr sz="1400" spc="-2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지불할</a:t>
            </a:r>
            <a:r>
              <a:rPr sz="1400" spc="-1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수</a:t>
            </a:r>
            <a:r>
              <a:rPr sz="1400" spc="-1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없습니다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6958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5434" y="2917951"/>
            <a:ext cx="2131695" cy="954405"/>
          </a:xfrm>
          <a:custGeom>
            <a:avLst/>
            <a:gdLst/>
            <a:ahLst/>
            <a:cxnLst/>
            <a:rect l="l" t="t" r="r" b="b"/>
            <a:pathLst>
              <a:path w="2131695" h="954404">
                <a:moveTo>
                  <a:pt x="2036064" y="0"/>
                </a:moveTo>
                <a:lnTo>
                  <a:pt x="95376" y="0"/>
                </a:lnTo>
                <a:lnTo>
                  <a:pt x="58239" y="7491"/>
                </a:lnTo>
                <a:lnTo>
                  <a:pt x="27924" y="27924"/>
                </a:lnTo>
                <a:lnTo>
                  <a:pt x="7491" y="58239"/>
                </a:lnTo>
                <a:lnTo>
                  <a:pt x="0" y="95376"/>
                </a:lnTo>
                <a:lnTo>
                  <a:pt x="0" y="858520"/>
                </a:lnTo>
                <a:lnTo>
                  <a:pt x="7491" y="895604"/>
                </a:lnTo>
                <a:lnTo>
                  <a:pt x="27924" y="925925"/>
                </a:lnTo>
                <a:lnTo>
                  <a:pt x="58239" y="946388"/>
                </a:lnTo>
                <a:lnTo>
                  <a:pt x="95376" y="953897"/>
                </a:lnTo>
                <a:lnTo>
                  <a:pt x="2036064" y="953897"/>
                </a:lnTo>
                <a:lnTo>
                  <a:pt x="2073201" y="946388"/>
                </a:lnTo>
                <a:lnTo>
                  <a:pt x="2103516" y="925925"/>
                </a:lnTo>
                <a:lnTo>
                  <a:pt x="2123949" y="895604"/>
                </a:lnTo>
                <a:lnTo>
                  <a:pt x="2131441" y="858520"/>
                </a:lnTo>
                <a:lnTo>
                  <a:pt x="2131441" y="95376"/>
                </a:lnTo>
                <a:lnTo>
                  <a:pt x="2123949" y="58239"/>
                </a:lnTo>
                <a:lnTo>
                  <a:pt x="2103516" y="27924"/>
                </a:lnTo>
                <a:lnTo>
                  <a:pt x="2073201" y="7491"/>
                </a:lnTo>
                <a:lnTo>
                  <a:pt x="20360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83102" y="2965831"/>
            <a:ext cx="1856105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655"/>
              </a:lnSpc>
              <a:spcBef>
                <a:spcPts val="105"/>
              </a:spcBef>
            </a:pP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tang"/>
                <a:cs typeface="Batang"/>
              </a:rPr>
              <a:t>누구에게:</a:t>
            </a:r>
            <a:endParaRPr sz="1400">
              <a:latin typeface="Batang"/>
              <a:cs typeface="Batang"/>
            </a:endParaRPr>
          </a:p>
          <a:p>
            <a:pPr marL="12065" marR="5080" algn="ctr">
              <a:lnSpc>
                <a:spcPct val="9760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정부</a:t>
            </a:r>
            <a:r>
              <a:rPr sz="1400" spc="-4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공무원,</a:t>
            </a:r>
            <a:r>
              <a:rPr sz="1400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정부</a:t>
            </a:r>
            <a:r>
              <a:rPr sz="1400" spc="-3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소유 </a:t>
            </a:r>
            <a:r>
              <a:rPr sz="1400" spc="-4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기업의 직원 또는 정부 </a:t>
            </a:r>
            <a:r>
              <a:rPr sz="1400" spc="-45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공무원의</a:t>
            </a:r>
            <a:r>
              <a:rPr sz="1400" spc="-3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가족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2990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1465" y="2887598"/>
            <a:ext cx="2299335" cy="1014730"/>
          </a:xfrm>
          <a:custGeom>
            <a:avLst/>
            <a:gdLst/>
            <a:ahLst/>
            <a:cxnLst/>
            <a:rect l="l" t="t" r="r" b="b"/>
            <a:pathLst>
              <a:path w="2299334" h="1014729">
                <a:moveTo>
                  <a:pt x="2197481" y="0"/>
                </a:moveTo>
                <a:lnTo>
                  <a:pt x="101473" y="0"/>
                </a:lnTo>
                <a:lnTo>
                  <a:pt x="61989" y="7979"/>
                </a:lnTo>
                <a:lnTo>
                  <a:pt x="29733" y="29733"/>
                </a:lnTo>
                <a:lnTo>
                  <a:pt x="7979" y="61989"/>
                </a:lnTo>
                <a:lnTo>
                  <a:pt x="0" y="101473"/>
                </a:lnTo>
                <a:lnTo>
                  <a:pt x="0" y="913002"/>
                </a:lnTo>
                <a:lnTo>
                  <a:pt x="7979" y="952486"/>
                </a:lnTo>
                <a:lnTo>
                  <a:pt x="29733" y="984742"/>
                </a:lnTo>
                <a:lnTo>
                  <a:pt x="61989" y="1006496"/>
                </a:lnTo>
                <a:lnTo>
                  <a:pt x="101473" y="1014476"/>
                </a:lnTo>
                <a:lnTo>
                  <a:pt x="2197481" y="1014476"/>
                </a:lnTo>
                <a:lnTo>
                  <a:pt x="2237017" y="1006496"/>
                </a:lnTo>
                <a:lnTo>
                  <a:pt x="2269267" y="984742"/>
                </a:lnTo>
                <a:lnTo>
                  <a:pt x="2290992" y="952486"/>
                </a:lnTo>
                <a:lnTo>
                  <a:pt x="2298954" y="913002"/>
                </a:lnTo>
                <a:lnTo>
                  <a:pt x="2298954" y="101473"/>
                </a:lnTo>
                <a:lnTo>
                  <a:pt x="2290992" y="61989"/>
                </a:lnTo>
                <a:lnTo>
                  <a:pt x="2269267" y="29733"/>
                </a:lnTo>
                <a:lnTo>
                  <a:pt x="2237017" y="7979"/>
                </a:lnTo>
                <a:lnTo>
                  <a:pt x="21974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41796" y="2937510"/>
            <a:ext cx="2101215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1655"/>
              </a:lnSpc>
              <a:spcBef>
                <a:spcPts val="105"/>
              </a:spcBef>
            </a:pPr>
            <a:r>
              <a:rPr sz="14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atang"/>
                <a:cs typeface="Batang"/>
              </a:rPr>
              <a:t>이유:</a:t>
            </a:r>
            <a:endParaRPr sz="1400">
              <a:latin typeface="Batang"/>
              <a:cs typeface="Batang"/>
            </a:endParaRPr>
          </a:p>
          <a:p>
            <a:pPr marL="12700" marR="5080" algn="ctr">
              <a:lnSpc>
                <a:spcPct val="9750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사업을</a:t>
            </a:r>
            <a:r>
              <a:rPr sz="1400" spc="-4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획득하거나</a:t>
            </a:r>
            <a:r>
              <a:rPr sz="1400" spc="-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불공정 </a:t>
            </a:r>
            <a:r>
              <a:rPr sz="1400" spc="-45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한 사업적 이득을 취하기 </a:t>
            </a:r>
            <a:r>
              <a:rPr sz="1400" spc="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FFFFFF"/>
                </a:solidFill>
                <a:latin typeface="Batang"/>
                <a:cs typeface="Batang"/>
              </a:rPr>
              <a:t>위해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9201" y="4349434"/>
            <a:ext cx="7974330" cy="16675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영국</a:t>
            </a:r>
            <a:r>
              <a:rPr sz="2000" b="1" spc="-8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뇌물</a:t>
            </a:r>
            <a:r>
              <a:rPr sz="2000" b="1" spc="-8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0" dirty="0">
                <a:solidFill>
                  <a:srgbClr val="C00000"/>
                </a:solidFill>
                <a:latin typeface="Batang"/>
                <a:cs typeface="Batang"/>
              </a:rPr>
              <a:t>방지법</a:t>
            </a:r>
            <a:r>
              <a:rPr sz="2000" b="1" spc="-10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0" dirty="0">
                <a:solidFill>
                  <a:srgbClr val="C00000"/>
                </a:solidFill>
                <a:latin typeface="Batang"/>
                <a:cs typeface="Batang"/>
              </a:rPr>
              <a:t>2010</a:t>
            </a:r>
            <a:endParaRPr sz="2000">
              <a:latin typeface="Batang"/>
              <a:cs typeface="Batang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Batang"/>
                <a:cs typeface="Batang"/>
              </a:rPr>
              <a:t>영국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뇌물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방지법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2010은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영국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내에서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운영되는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모든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회사에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광범위하게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적용되는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뇌물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방지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법률입 </a:t>
            </a:r>
            <a:r>
              <a:rPr sz="1400" spc="-45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니다.</a:t>
            </a:r>
            <a:r>
              <a:rPr sz="1400" spc="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이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법은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FCPA</a:t>
            </a:r>
            <a:r>
              <a:rPr sz="1400" spc="-4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법안을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대체하지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않고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추가됩니다.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현지</a:t>
            </a:r>
            <a:r>
              <a:rPr sz="2000" b="1" spc="-9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법률</a:t>
            </a:r>
            <a:r>
              <a:rPr sz="2000" b="1" spc="-9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40" dirty="0">
                <a:solidFill>
                  <a:srgbClr val="C00000"/>
                </a:solidFill>
                <a:latin typeface="Batang"/>
                <a:cs typeface="Batang"/>
              </a:rPr>
              <a:t>및</a:t>
            </a:r>
            <a:r>
              <a:rPr sz="2000" b="1" spc="-6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규정</a:t>
            </a:r>
            <a:endParaRPr sz="20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Batang"/>
                <a:cs typeface="Batang"/>
              </a:rPr>
              <a:t>추가로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MTS가</a:t>
            </a:r>
            <a:r>
              <a:rPr sz="1400" spc="-3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사업을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수행하는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각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국가의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현지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법률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및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규정이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적용됩니다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A5DF7-5947-4B1F-A819-59DF4AF0752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04343"/>
            <a:ext cx="7827009" cy="209486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법을</a:t>
            </a:r>
            <a:r>
              <a:rPr sz="2000" b="1" spc="-11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이해하기</a:t>
            </a:r>
            <a:endParaRPr sz="2000">
              <a:latin typeface="Batang"/>
              <a:cs typeface="Batang"/>
            </a:endParaRPr>
          </a:p>
          <a:p>
            <a:pPr marL="12700" marR="508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Batang"/>
                <a:cs typeface="Batang"/>
              </a:rPr>
              <a:t>핵심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용어를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이해하면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FCPA</a:t>
            </a:r>
            <a:r>
              <a:rPr sz="1600" spc="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정책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및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뇌물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방지법을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보다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잘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이해하고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준수할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 </a:t>
            </a:r>
            <a:r>
              <a:rPr sz="1600" spc="-5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있습니다.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핵심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용어:</a:t>
            </a:r>
            <a:endParaRPr sz="1600">
              <a:latin typeface="Batang"/>
              <a:cs typeface="Batang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Batang"/>
                <a:cs typeface="Batang"/>
              </a:rPr>
              <a:t>뇌물</a:t>
            </a:r>
            <a:endParaRPr sz="1600">
              <a:latin typeface="Batang"/>
              <a:cs typeface="Batang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Batang"/>
                <a:cs typeface="Batang"/>
              </a:rPr>
              <a:t>부패</a:t>
            </a:r>
            <a:r>
              <a:rPr sz="1600" spc="-4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의도</a:t>
            </a:r>
            <a:endParaRPr sz="1600">
              <a:latin typeface="Batang"/>
              <a:cs typeface="Batang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Batang"/>
                <a:cs typeface="Batang"/>
              </a:rPr>
              <a:t>공무원</a:t>
            </a:r>
            <a:endParaRPr sz="1600">
              <a:latin typeface="Batang"/>
              <a:cs typeface="Batang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Batang"/>
                <a:cs typeface="Batang"/>
              </a:rPr>
              <a:t>적절하지 않은 비즈니스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혜택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미국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해외부패방지법(FCPA)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1024" y="3713289"/>
            <a:ext cx="4772025" cy="568325"/>
            <a:chOff x="2101024" y="3713289"/>
            <a:chExt cx="4772025" cy="568325"/>
          </a:xfrm>
        </p:grpSpPr>
        <p:sp>
          <p:nvSpPr>
            <p:cNvPr id="5" name="object 5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800"/>
                  </a:lnTo>
                  <a:lnTo>
                    <a:pt x="4669409" y="558800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9"/>
                  </a:lnTo>
                  <a:lnTo>
                    <a:pt x="4762499" y="93218"/>
                  </a:lnTo>
                  <a:lnTo>
                    <a:pt x="4755187" y="56953"/>
                  </a:lnTo>
                  <a:lnTo>
                    <a:pt x="4735242" y="27320"/>
                  </a:lnTo>
                  <a:lnTo>
                    <a:pt x="4705653" y="733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218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32"/>
                  </a:lnTo>
                  <a:lnTo>
                    <a:pt x="4735242" y="27320"/>
                  </a:lnTo>
                  <a:lnTo>
                    <a:pt x="4755187" y="56953"/>
                  </a:lnTo>
                  <a:lnTo>
                    <a:pt x="4762499" y="93218"/>
                  </a:lnTo>
                  <a:lnTo>
                    <a:pt x="4762499" y="465709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800"/>
                  </a:lnTo>
                  <a:lnTo>
                    <a:pt x="93218" y="558800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23130" y="3840860"/>
            <a:ext cx="528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뇌물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0623" y="4540758"/>
            <a:ext cx="788162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Batang"/>
                <a:cs typeface="Batang"/>
              </a:rPr>
              <a:t>뇌물은 단지 현금 지불 이외의 광범위한 정의를 가지고 있습니다.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사업을 획득 또는 유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지하거나, 부당한 이익을 얻거나, 누군가를 부적절하게 행동하게 하는 대가로 제공되는 </a:t>
            </a:r>
            <a:r>
              <a:rPr sz="1600" spc="-5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것이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있다면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뇌물로</a:t>
            </a:r>
            <a:r>
              <a:rPr sz="1600" spc="2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간주될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있습니다.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50">
              <a:latin typeface="Batang"/>
              <a:cs typeface="Batang"/>
            </a:endParaRPr>
          </a:p>
          <a:p>
            <a:pPr marL="107950" algn="ctr">
              <a:lnSpc>
                <a:spcPct val="100000"/>
              </a:lnSpc>
            </a:pPr>
            <a:r>
              <a:rPr sz="1600" b="1" spc="5" dirty="0">
                <a:solidFill>
                  <a:srgbClr val="C00000"/>
                </a:solidFill>
                <a:latin typeface="Batang"/>
                <a:cs typeface="Batang"/>
              </a:rPr>
              <a:t>기억하세요,</a:t>
            </a:r>
            <a:r>
              <a:rPr sz="1600" b="1" spc="-4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뇌물은</a:t>
            </a:r>
            <a:r>
              <a:rPr sz="1600" b="1" spc="-5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아무리</a:t>
            </a:r>
            <a:r>
              <a:rPr sz="1600" b="1" spc="-4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작아도</a:t>
            </a:r>
            <a:r>
              <a:rPr sz="1600" b="1" spc="-6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0" dirty="0">
                <a:solidFill>
                  <a:srgbClr val="C00000"/>
                </a:solidFill>
                <a:latin typeface="Batang"/>
                <a:cs typeface="Batang"/>
              </a:rPr>
              <a:t>불법입니다.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26B1EA-B567-46A4-863C-D86B4C92E112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미국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해외부패방지법(FCPA)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600" y="1354137"/>
            <a:ext cx="4772025" cy="568325"/>
            <a:chOff x="2137600" y="1354137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87"/>
                  </a:lnTo>
                  <a:lnTo>
                    <a:pt x="4735179" y="531542"/>
                  </a:lnTo>
                  <a:lnTo>
                    <a:pt x="4755167" y="501953"/>
                  </a:lnTo>
                  <a:lnTo>
                    <a:pt x="4762500" y="465709"/>
                  </a:lnTo>
                  <a:lnTo>
                    <a:pt x="4762500" y="93090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0"/>
                  </a:lnTo>
                  <a:lnTo>
                    <a:pt x="4762500" y="465709"/>
                  </a:lnTo>
                  <a:lnTo>
                    <a:pt x="4755167" y="501953"/>
                  </a:lnTo>
                  <a:lnTo>
                    <a:pt x="4735179" y="531542"/>
                  </a:lnTo>
                  <a:lnTo>
                    <a:pt x="4705546" y="55148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72689" y="1481074"/>
            <a:ext cx="4215130" cy="874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5410" algn="ctr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뇌물</a:t>
            </a:r>
            <a:endParaRPr sz="20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C00000"/>
                </a:solidFill>
                <a:latin typeface="Batang"/>
                <a:cs typeface="Batang"/>
              </a:rPr>
              <a:t>기억하세요,</a:t>
            </a:r>
            <a:r>
              <a:rPr sz="1600" b="1" spc="-4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뇌물은</a:t>
            </a:r>
            <a:r>
              <a:rPr sz="1600" b="1" spc="-5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아무리</a:t>
            </a:r>
            <a:r>
              <a:rPr sz="1600" b="1" spc="-5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15" dirty="0">
                <a:solidFill>
                  <a:srgbClr val="C00000"/>
                </a:solidFill>
                <a:latin typeface="Batang"/>
                <a:cs typeface="Batang"/>
              </a:rPr>
              <a:t>작아도</a:t>
            </a:r>
            <a:r>
              <a:rPr sz="1600" b="1" spc="-55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1600" b="1" spc="5" dirty="0">
                <a:solidFill>
                  <a:srgbClr val="C00000"/>
                </a:solidFill>
                <a:latin typeface="Batang"/>
                <a:cs typeface="Batang"/>
              </a:rPr>
              <a:t>불법입니다.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299" y="3399282"/>
            <a:ext cx="57150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latin typeface="Batang"/>
                <a:cs typeface="Batang"/>
              </a:rPr>
              <a:t>현금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수표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우편환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가</a:t>
            </a:r>
            <a:r>
              <a:rPr sz="1000" b="1" spc="15" dirty="0">
                <a:latin typeface="Batang"/>
                <a:cs typeface="Batang"/>
              </a:rPr>
              <a:t>격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5" dirty="0">
                <a:latin typeface="Batang"/>
                <a:cs typeface="Batang"/>
              </a:rPr>
              <a:t>할인  </a:t>
            </a:r>
            <a:r>
              <a:rPr sz="1000" b="1" spc="10" dirty="0">
                <a:latin typeface="Batang"/>
                <a:cs typeface="Batang"/>
              </a:rPr>
              <a:t>보너스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리베이트 </a:t>
            </a:r>
            <a:r>
              <a:rPr sz="1000" b="1" spc="-3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무료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상품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810" y="5312155"/>
            <a:ext cx="11918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latin typeface="Batang"/>
                <a:cs typeface="Batang"/>
              </a:rPr>
              <a:t>다음과 같은 부탁: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자재,</a:t>
            </a:r>
            <a:r>
              <a:rPr sz="1000" b="1" spc="-4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장비</a:t>
            </a:r>
            <a:r>
              <a:rPr sz="1000" b="1" spc="-5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등의</a:t>
            </a:r>
            <a:r>
              <a:rPr sz="1000" b="1" spc="-4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사용 </a:t>
            </a:r>
            <a:r>
              <a:rPr sz="1000" b="1" spc="-31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시설의</a:t>
            </a:r>
            <a:r>
              <a:rPr sz="1000" b="1" spc="-4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사용</a:t>
            </a:r>
            <a:endParaRPr sz="1000">
              <a:latin typeface="Batang"/>
              <a:cs typeface="Batang"/>
            </a:endParaRPr>
          </a:p>
          <a:p>
            <a:pPr marL="323850" marR="314325" algn="ctr">
              <a:lnSpc>
                <a:spcPct val="100000"/>
              </a:lnSpc>
            </a:pPr>
            <a:r>
              <a:rPr sz="1000" b="1" spc="10" dirty="0">
                <a:latin typeface="Batang"/>
                <a:cs typeface="Batang"/>
              </a:rPr>
              <a:t>대출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취직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약소</a:t>
            </a:r>
            <a:endParaRPr sz="1000">
              <a:latin typeface="Batang"/>
              <a:cs typeface="Batang"/>
            </a:endParaRPr>
          </a:p>
          <a:p>
            <a:pPr marL="1270" algn="ctr">
              <a:lnSpc>
                <a:spcPct val="100000"/>
              </a:lnSpc>
            </a:pPr>
            <a:r>
              <a:rPr sz="1000" b="1" spc="10" dirty="0">
                <a:latin typeface="Batang"/>
                <a:cs typeface="Batang"/>
              </a:rPr>
              <a:t>보험</a:t>
            </a:r>
            <a:r>
              <a:rPr sz="1000" b="1" spc="-4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혜택의</a:t>
            </a:r>
            <a:r>
              <a:rPr sz="1000" b="1" spc="-5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제공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9916" y="3419094"/>
            <a:ext cx="11944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latin typeface="Batang"/>
                <a:cs typeface="Batang"/>
              </a:rPr>
              <a:t>간접적인  제공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5" dirty="0">
                <a:latin typeface="Batang"/>
                <a:cs typeface="Batang"/>
              </a:rPr>
              <a:t>예:</a:t>
            </a:r>
            <a:r>
              <a:rPr sz="1000" b="1" spc="-4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정부</a:t>
            </a:r>
            <a:r>
              <a:rPr sz="1000" b="1" spc="-4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공무원의</a:t>
            </a:r>
            <a:r>
              <a:rPr sz="1000" b="1" spc="-6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가 </a:t>
            </a:r>
            <a:r>
              <a:rPr sz="1000" b="1" spc="-31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족에게</a:t>
            </a:r>
            <a:r>
              <a:rPr sz="1000" b="1" spc="-5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장학금</a:t>
            </a:r>
            <a:r>
              <a:rPr sz="1000" b="1" spc="-5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지급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5814" y="3394854"/>
            <a:ext cx="1460500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0"/>
              </a:spcBef>
            </a:pPr>
            <a:r>
              <a:rPr sz="1000" b="1" spc="10" dirty="0">
                <a:latin typeface="Batang"/>
                <a:cs typeface="Batang"/>
              </a:rPr>
              <a:t>선물(</a:t>
            </a:r>
            <a:r>
              <a:rPr sz="1050" b="1" i="1" spc="-35" dirty="0">
                <a:latin typeface="Batang"/>
                <a:cs typeface="Batang"/>
              </a:rPr>
              <a:t>지역</a:t>
            </a:r>
            <a:r>
              <a:rPr sz="1050" b="1" i="1" spc="-70" dirty="0">
                <a:latin typeface="Batang"/>
                <a:cs typeface="Batang"/>
              </a:rPr>
              <a:t> </a:t>
            </a:r>
            <a:r>
              <a:rPr sz="1050" b="1" i="1" spc="-35" dirty="0">
                <a:latin typeface="Batang"/>
                <a:cs typeface="Batang"/>
              </a:rPr>
              <a:t>관행에</a:t>
            </a:r>
            <a:r>
              <a:rPr sz="1050" b="1" i="1" spc="-45" dirty="0">
                <a:latin typeface="Batang"/>
                <a:cs typeface="Batang"/>
              </a:rPr>
              <a:t> </a:t>
            </a:r>
            <a:r>
              <a:rPr sz="1050" b="1" i="1" spc="-35" dirty="0">
                <a:latin typeface="Batang"/>
                <a:cs typeface="Batang"/>
              </a:rPr>
              <a:t>어긋난</a:t>
            </a:r>
            <a:r>
              <a:rPr sz="1050" b="1" i="1" spc="-15" dirty="0">
                <a:latin typeface="Batang"/>
                <a:cs typeface="Batang"/>
              </a:rPr>
              <a:t>)</a:t>
            </a:r>
            <a:endParaRPr sz="1050">
              <a:latin typeface="Batang"/>
              <a:cs typeface="Batang"/>
            </a:endParaRPr>
          </a:p>
          <a:p>
            <a:pPr marL="457200" marR="448945" indent="1270" algn="ctr">
              <a:lnSpc>
                <a:spcPts val="1200"/>
              </a:lnSpc>
              <a:spcBef>
                <a:spcPts val="35"/>
              </a:spcBef>
            </a:pPr>
            <a:r>
              <a:rPr sz="1000" b="1" spc="10" dirty="0">
                <a:latin typeface="Batang"/>
                <a:cs typeface="Batang"/>
              </a:rPr>
              <a:t>상품권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상품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카드</a:t>
            </a:r>
            <a:endParaRPr sz="1000">
              <a:latin typeface="Batang"/>
              <a:cs typeface="Batang"/>
            </a:endParaRPr>
          </a:p>
          <a:p>
            <a:pPr marL="635" algn="ctr">
              <a:lnSpc>
                <a:spcPts val="1160"/>
              </a:lnSpc>
            </a:pPr>
            <a:r>
              <a:rPr sz="1000" b="1" spc="10" dirty="0">
                <a:latin typeface="Batang"/>
                <a:cs typeface="Batang"/>
              </a:rPr>
              <a:t>자선</a:t>
            </a:r>
            <a:r>
              <a:rPr sz="1000" b="1" spc="-3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기부금</a:t>
            </a:r>
            <a:r>
              <a:rPr sz="1000" b="1" spc="-4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정치</a:t>
            </a:r>
            <a:r>
              <a:rPr sz="1000" b="1" spc="-4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기부금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0672" y="3526916"/>
            <a:ext cx="1024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latin typeface="Batang"/>
                <a:cs typeface="Batang"/>
              </a:rPr>
              <a:t>엔터테인</a:t>
            </a:r>
            <a:r>
              <a:rPr sz="1000" b="1" spc="-5" dirty="0">
                <a:latin typeface="Batang"/>
                <a:cs typeface="Batang"/>
              </a:rPr>
              <a:t>먼</a:t>
            </a:r>
            <a:r>
              <a:rPr sz="1000" b="1" spc="10" dirty="0">
                <a:latin typeface="Batang"/>
                <a:cs typeface="Batang"/>
              </a:rPr>
              <a:t>트</a:t>
            </a:r>
            <a:r>
              <a:rPr sz="1000" b="1" dirty="0">
                <a:latin typeface="Batang"/>
                <a:cs typeface="Batang"/>
              </a:rPr>
              <a:t>,</a:t>
            </a:r>
            <a:r>
              <a:rPr sz="1000" b="1" spc="-4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예</a:t>
            </a:r>
            <a:r>
              <a:rPr sz="1000" b="1" dirty="0">
                <a:latin typeface="Batang"/>
                <a:cs typeface="Batang"/>
              </a:rPr>
              <a:t>:  </a:t>
            </a:r>
            <a:r>
              <a:rPr sz="1000" b="1" spc="10" dirty="0">
                <a:latin typeface="Batang"/>
                <a:cs typeface="Batang"/>
              </a:rPr>
              <a:t>콘서트 티켓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스포츠 행사 티켓 </a:t>
            </a:r>
            <a:r>
              <a:rPr sz="1000" b="1" spc="-3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여행</a:t>
            </a:r>
            <a:endParaRPr sz="1000">
              <a:latin typeface="Batang"/>
              <a:cs typeface="Batang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8246" y="5180838"/>
            <a:ext cx="10312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10" dirty="0">
                <a:latin typeface="Batang"/>
                <a:cs typeface="Batang"/>
              </a:rPr>
              <a:t>다음과</a:t>
            </a:r>
            <a:r>
              <a:rPr sz="1000" b="1" spc="-6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같은</a:t>
            </a:r>
            <a:r>
              <a:rPr sz="1000" b="1" spc="-6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접대: </a:t>
            </a:r>
            <a:r>
              <a:rPr sz="1000" b="1" spc="-310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식사</a:t>
            </a:r>
            <a:endParaRPr sz="1000">
              <a:latin typeface="Batang"/>
              <a:cs typeface="Batang"/>
            </a:endParaRPr>
          </a:p>
          <a:p>
            <a:pPr marL="242570" marR="234315" algn="ctr">
              <a:lnSpc>
                <a:spcPct val="100000"/>
              </a:lnSpc>
            </a:pPr>
            <a:r>
              <a:rPr sz="1000" b="1" spc="10" dirty="0">
                <a:latin typeface="Batang"/>
                <a:cs typeface="Batang"/>
              </a:rPr>
              <a:t>음료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호텔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5" dirty="0">
                <a:latin typeface="Batang"/>
                <a:cs typeface="Batang"/>
              </a:rPr>
              <a:t>숙박  </a:t>
            </a:r>
            <a:r>
              <a:rPr sz="1000" b="1" spc="10" dirty="0">
                <a:latin typeface="Batang"/>
                <a:cs typeface="Batang"/>
              </a:rPr>
              <a:t>여행 </a:t>
            </a:r>
            <a:r>
              <a:rPr sz="1000" b="1" spc="15" dirty="0">
                <a:latin typeface="Batang"/>
                <a:cs typeface="Batang"/>
              </a:rPr>
              <a:t> </a:t>
            </a:r>
            <a:r>
              <a:rPr sz="1000" b="1" spc="10" dirty="0">
                <a:latin typeface="Batang"/>
                <a:cs typeface="Batang"/>
              </a:rPr>
              <a:t>숙소</a:t>
            </a:r>
            <a:r>
              <a:rPr sz="1000" b="1" spc="-20" dirty="0">
                <a:latin typeface="Batang"/>
                <a:cs typeface="Batang"/>
              </a:rPr>
              <a:t> </a:t>
            </a:r>
            <a:r>
              <a:rPr sz="1000" b="1" spc="5" dirty="0">
                <a:latin typeface="Batang"/>
                <a:cs typeface="Batang"/>
              </a:rPr>
              <a:t>제공  </a:t>
            </a:r>
            <a:r>
              <a:rPr sz="1000" b="1" spc="10" dirty="0">
                <a:latin typeface="Batang"/>
                <a:cs typeface="Batang"/>
              </a:rPr>
              <a:t>교통비</a:t>
            </a:r>
            <a:endParaRPr sz="1000">
              <a:latin typeface="Batang"/>
              <a:cs typeface="Batang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0874" y="4738941"/>
            <a:ext cx="2842895" cy="1617345"/>
            <a:chOff x="5980874" y="4738941"/>
            <a:chExt cx="2842895" cy="1617345"/>
          </a:xfrm>
        </p:grpSpPr>
        <p:sp>
          <p:nvSpPr>
            <p:cNvPr id="14" name="object 14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8"/>
                  </a:lnTo>
                  <a:lnTo>
                    <a:pt x="174372" y="16769"/>
                  </a:lnTo>
                  <a:lnTo>
                    <a:pt x="132644" y="36594"/>
                  </a:lnTo>
                  <a:lnTo>
                    <a:pt x="95263" y="63036"/>
                  </a:lnTo>
                  <a:lnTo>
                    <a:pt x="62983" y="95337"/>
                  </a:lnTo>
                  <a:lnTo>
                    <a:pt x="36561" y="132738"/>
                  </a:lnTo>
                  <a:lnTo>
                    <a:pt x="16753" y="174483"/>
                  </a:lnTo>
                  <a:lnTo>
                    <a:pt x="4314" y="219812"/>
                  </a:lnTo>
                  <a:lnTo>
                    <a:pt x="0" y="267970"/>
                  </a:lnTo>
                  <a:lnTo>
                    <a:pt x="0" y="1339519"/>
                  </a:lnTo>
                  <a:lnTo>
                    <a:pt x="4314" y="1387674"/>
                  </a:lnTo>
                  <a:lnTo>
                    <a:pt x="16753" y="1432997"/>
                  </a:lnTo>
                  <a:lnTo>
                    <a:pt x="36561" y="1474731"/>
                  </a:lnTo>
                  <a:lnTo>
                    <a:pt x="62983" y="1512120"/>
                  </a:lnTo>
                  <a:lnTo>
                    <a:pt x="95263" y="1544408"/>
                  </a:lnTo>
                  <a:lnTo>
                    <a:pt x="132644" y="1570838"/>
                  </a:lnTo>
                  <a:lnTo>
                    <a:pt x="174372" y="1590653"/>
                  </a:lnTo>
                  <a:lnTo>
                    <a:pt x="219690" y="1603097"/>
                  </a:lnTo>
                  <a:lnTo>
                    <a:pt x="267842" y="1607413"/>
                  </a:lnTo>
                  <a:lnTo>
                    <a:pt x="2565399" y="1607413"/>
                  </a:lnTo>
                  <a:lnTo>
                    <a:pt x="2613552" y="1603097"/>
                  </a:lnTo>
                  <a:lnTo>
                    <a:pt x="2658870" y="1590653"/>
                  </a:lnTo>
                  <a:lnTo>
                    <a:pt x="2700598" y="1570838"/>
                  </a:lnTo>
                  <a:lnTo>
                    <a:pt x="2737979" y="1544408"/>
                  </a:lnTo>
                  <a:lnTo>
                    <a:pt x="2770259" y="1512120"/>
                  </a:lnTo>
                  <a:lnTo>
                    <a:pt x="2796681" y="1474731"/>
                  </a:lnTo>
                  <a:lnTo>
                    <a:pt x="2816489" y="1432997"/>
                  </a:lnTo>
                  <a:lnTo>
                    <a:pt x="2828928" y="1387674"/>
                  </a:lnTo>
                  <a:lnTo>
                    <a:pt x="2833242" y="1339519"/>
                  </a:lnTo>
                  <a:lnTo>
                    <a:pt x="2833242" y="267970"/>
                  </a:lnTo>
                  <a:lnTo>
                    <a:pt x="2828928" y="219812"/>
                  </a:lnTo>
                  <a:lnTo>
                    <a:pt x="2816489" y="174483"/>
                  </a:lnTo>
                  <a:lnTo>
                    <a:pt x="2796681" y="132738"/>
                  </a:lnTo>
                  <a:lnTo>
                    <a:pt x="2770259" y="95337"/>
                  </a:lnTo>
                  <a:lnTo>
                    <a:pt x="2737979" y="63036"/>
                  </a:lnTo>
                  <a:lnTo>
                    <a:pt x="2700598" y="36594"/>
                  </a:lnTo>
                  <a:lnTo>
                    <a:pt x="2658870" y="16769"/>
                  </a:lnTo>
                  <a:lnTo>
                    <a:pt x="2613552" y="4318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812"/>
                  </a:lnTo>
                  <a:lnTo>
                    <a:pt x="16753" y="174483"/>
                  </a:lnTo>
                  <a:lnTo>
                    <a:pt x="36561" y="132738"/>
                  </a:lnTo>
                  <a:lnTo>
                    <a:pt x="62983" y="95337"/>
                  </a:lnTo>
                  <a:lnTo>
                    <a:pt x="95263" y="63036"/>
                  </a:lnTo>
                  <a:lnTo>
                    <a:pt x="132644" y="36594"/>
                  </a:lnTo>
                  <a:lnTo>
                    <a:pt x="174372" y="16769"/>
                  </a:lnTo>
                  <a:lnTo>
                    <a:pt x="219690" y="4318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8"/>
                  </a:lnTo>
                  <a:lnTo>
                    <a:pt x="2658870" y="16769"/>
                  </a:lnTo>
                  <a:lnTo>
                    <a:pt x="2700598" y="36594"/>
                  </a:lnTo>
                  <a:lnTo>
                    <a:pt x="2737979" y="63036"/>
                  </a:lnTo>
                  <a:lnTo>
                    <a:pt x="2770259" y="95337"/>
                  </a:lnTo>
                  <a:lnTo>
                    <a:pt x="2796681" y="132738"/>
                  </a:lnTo>
                  <a:lnTo>
                    <a:pt x="2816489" y="174483"/>
                  </a:lnTo>
                  <a:lnTo>
                    <a:pt x="2828928" y="219812"/>
                  </a:lnTo>
                  <a:lnTo>
                    <a:pt x="2833242" y="267970"/>
                  </a:lnTo>
                  <a:lnTo>
                    <a:pt x="2833242" y="1339519"/>
                  </a:lnTo>
                  <a:lnTo>
                    <a:pt x="2828928" y="1387674"/>
                  </a:lnTo>
                  <a:lnTo>
                    <a:pt x="2816489" y="1432997"/>
                  </a:lnTo>
                  <a:lnTo>
                    <a:pt x="2796681" y="1474731"/>
                  </a:lnTo>
                  <a:lnTo>
                    <a:pt x="2770259" y="1512120"/>
                  </a:lnTo>
                  <a:lnTo>
                    <a:pt x="2737979" y="1544408"/>
                  </a:lnTo>
                  <a:lnTo>
                    <a:pt x="2700598" y="1570838"/>
                  </a:lnTo>
                  <a:lnTo>
                    <a:pt x="2658870" y="1590653"/>
                  </a:lnTo>
                  <a:lnTo>
                    <a:pt x="2613552" y="1603097"/>
                  </a:lnTo>
                  <a:lnTo>
                    <a:pt x="2565399" y="1607413"/>
                  </a:lnTo>
                  <a:lnTo>
                    <a:pt x="267842" y="1607413"/>
                  </a:lnTo>
                  <a:lnTo>
                    <a:pt x="219690" y="1603097"/>
                  </a:lnTo>
                  <a:lnTo>
                    <a:pt x="174372" y="1590653"/>
                  </a:lnTo>
                  <a:lnTo>
                    <a:pt x="132644" y="1570838"/>
                  </a:lnTo>
                  <a:lnTo>
                    <a:pt x="95263" y="1544408"/>
                  </a:lnTo>
                  <a:lnTo>
                    <a:pt x="62983" y="1512120"/>
                  </a:lnTo>
                  <a:lnTo>
                    <a:pt x="36561" y="1474731"/>
                  </a:lnTo>
                  <a:lnTo>
                    <a:pt x="16753" y="1432997"/>
                  </a:lnTo>
                  <a:lnTo>
                    <a:pt x="4314" y="1387674"/>
                  </a:lnTo>
                  <a:lnTo>
                    <a:pt x="0" y="1339519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43625" y="4900421"/>
            <a:ext cx="24777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92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Batang"/>
                <a:cs typeface="Batang"/>
              </a:rPr>
              <a:t>다음과</a:t>
            </a:r>
            <a:r>
              <a:rPr sz="1400" b="1" spc="-85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같은</a:t>
            </a:r>
            <a:r>
              <a:rPr sz="1400" b="1" spc="-65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접대의</a:t>
            </a:r>
            <a:r>
              <a:rPr sz="1400" b="1" spc="-85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경비는</a:t>
            </a:r>
            <a:r>
              <a:rPr sz="1400" b="1" spc="-75" dirty="0">
                <a:latin typeface="Batang"/>
                <a:cs typeface="Batang"/>
              </a:rPr>
              <a:t> </a:t>
            </a:r>
            <a:r>
              <a:rPr sz="1400" b="1" spc="30" dirty="0">
                <a:latin typeface="Batang"/>
                <a:cs typeface="Batang"/>
              </a:rPr>
              <a:t>뇌 </a:t>
            </a:r>
            <a:r>
              <a:rPr sz="1400" b="1" spc="-445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물로</a:t>
            </a:r>
            <a:r>
              <a:rPr sz="1400" b="1" spc="-40" dirty="0">
                <a:latin typeface="Batang"/>
                <a:cs typeface="Batang"/>
              </a:rPr>
              <a:t> </a:t>
            </a:r>
            <a:r>
              <a:rPr sz="1400" b="1" spc="5" dirty="0">
                <a:latin typeface="Batang"/>
                <a:cs typeface="Batang"/>
              </a:rPr>
              <a:t>간주됩니다: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Batang"/>
              <a:buChar char="-"/>
              <a:tabLst>
                <a:tab pos="185420" algn="l"/>
              </a:tabLst>
            </a:pPr>
            <a:r>
              <a:rPr sz="1400" b="1" spc="15" dirty="0">
                <a:latin typeface="Batang"/>
                <a:cs typeface="Batang"/>
              </a:rPr>
              <a:t>불합리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Batang"/>
              <a:buChar char="-"/>
              <a:tabLst>
                <a:tab pos="185420" algn="l"/>
              </a:tabLst>
            </a:pPr>
            <a:r>
              <a:rPr sz="1400" b="1" spc="15" dirty="0">
                <a:latin typeface="Batang"/>
                <a:cs typeface="Batang"/>
              </a:rPr>
              <a:t>불균형</a:t>
            </a:r>
            <a:endParaRPr sz="1400">
              <a:latin typeface="Batang"/>
              <a:cs typeface="Batang"/>
            </a:endParaRPr>
          </a:p>
          <a:p>
            <a:pPr marL="184785" marR="5080" indent="-172720">
              <a:lnSpc>
                <a:spcPct val="100000"/>
              </a:lnSpc>
              <a:buFont typeface="Batang"/>
              <a:buChar char="-"/>
              <a:tabLst>
                <a:tab pos="185420" algn="l"/>
              </a:tabLst>
            </a:pPr>
            <a:r>
              <a:rPr sz="1400" b="1" spc="20" dirty="0">
                <a:latin typeface="Batang"/>
                <a:cs typeface="Batang"/>
              </a:rPr>
              <a:t>적법한</a:t>
            </a:r>
            <a:r>
              <a:rPr sz="1400" b="1" spc="-90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사업</a:t>
            </a:r>
            <a:r>
              <a:rPr sz="1400" b="1" spc="-70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목적을</a:t>
            </a:r>
            <a:r>
              <a:rPr sz="1400" b="1" spc="-95" dirty="0">
                <a:latin typeface="Batang"/>
                <a:cs typeface="Batang"/>
              </a:rPr>
              <a:t> </a:t>
            </a:r>
            <a:r>
              <a:rPr sz="1400" b="1" spc="15" dirty="0">
                <a:latin typeface="Batang"/>
                <a:cs typeface="Batang"/>
              </a:rPr>
              <a:t>지원하지 </a:t>
            </a:r>
            <a:r>
              <a:rPr sz="1400" b="1" spc="-445" dirty="0">
                <a:latin typeface="Batang"/>
                <a:cs typeface="Batang"/>
              </a:rPr>
              <a:t> </a:t>
            </a:r>
            <a:r>
              <a:rPr sz="1400" b="1" spc="20" dirty="0">
                <a:latin typeface="Batang"/>
                <a:cs typeface="Batang"/>
              </a:rPr>
              <a:t>않는</a:t>
            </a:r>
            <a:r>
              <a:rPr sz="1400" b="1" spc="-40" dirty="0">
                <a:latin typeface="Batang"/>
                <a:cs typeface="Batang"/>
              </a:rPr>
              <a:t> </a:t>
            </a:r>
            <a:r>
              <a:rPr sz="1400" b="1" spc="15" dirty="0">
                <a:latin typeface="Batang"/>
                <a:cs typeface="Batang"/>
              </a:rPr>
              <a:t>경우</a:t>
            </a:r>
            <a:endParaRPr sz="1400">
              <a:latin typeface="Batang"/>
              <a:cs typeface="Batang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37775" y="5660215"/>
            <a:ext cx="897890" cy="316865"/>
            <a:chOff x="4937775" y="5660215"/>
            <a:chExt cx="897890" cy="3168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75" y="5660215"/>
              <a:ext cx="897598" cy="3168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606" y="5672836"/>
              <a:ext cx="824103" cy="245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5606" y="5672836"/>
              <a:ext cx="824230" cy="245745"/>
            </a:xfrm>
            <a:custGeom>
              <a:avLst/>
              <a:gdLst/>
              <a:ahLst/>
              <a:cxnLst/>
              <a:rect l="l" t="t" r="r" b="b"/>
              <a:pathLst>
                <a:path w="824229" h="245745">
                  <a:moveTo>
                    <a:pt x="0" y="61340"/>
                  </a:moveTo>
                  <a:lnTo>
                    <a:pt x="701421" y="61340"/>
                  </a:lnTo>
                  <a:lnTo>
                    <a:pt x="701421" y="0"/>
                  </a:lnTo>
                  <a:lnTo>
                    <a:pt x="824103" y="122681"/>
                  </a:lnTo>
                  <a:lnTo>
                    <a:pt x="701421" y="245363"/>
                  </a:lnTo>
                  <a:lnTo>
                    <a:pt x="701421" y="184022"/>
                  </a:lnTo>
                  <a:lnTo>
                    <a:pt x="0" y="184022"/>
                  </a:lnTo>
                  <a:lnTo>
                    <a:pt x="0" y="613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413" y="4295584"/>
            <a:ext cx="1163218" cy="8463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97" y="2416238"/>
            <a:ext cx="1587500" cy="9455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7693" y="2640799"/>
            <a:ext cx="1356602" cy="73016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065" y="2447264"/>
            <a:ext cx="999972" cy="9819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4544" y="2640825"/>
            <a:ext cx="1303146" cy="7211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205" y="4378883"/>
            <a:ext cx="697483" cy="871423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86EF3-435A-4202-8846-6962A2E2394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3518"/>
            <a:ext cx="1613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법을</a:t>
            </a:r>
            <a:r>
              <a:rPr sz="2000" b="1" spc="-14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이해하기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미국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해외부패방지법(FCPA)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66996" y="1661160"/>
            <a:ext cx="3839210" cy="666115"/>
            <a:chOff x="2666996" y="1661160"/>
            <a:chExt cx="3839210" cy="6661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1661160"/>
              <a:ext cx="3838963" cy="635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623" y="1708404"/>
              <a:ext cx="1559052" cy="618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3265" y="1798701"/>
            <a:ext cx="1109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FFFFFF"/>
                </a:solidFill>
                <a:latin typeface="Batang"/>
                <a:cs typeface="Batang"/>
              </a:rPr>
              <a:t>부패</a:t>
            </a:r>
            <a:r>
              <a:rPr sz="2000" b="1" spc="-15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의도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979" y="2438526"/>
            <a:ext cx="8017509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atang"/>
                <a:cs typeface="Batang"/>
              </a:rPr>
              <a:t>제안이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수락되는지</a:t>
            </a:r>
            <a:r>
              <a:rPr sz="1400" spc="-3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여부는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중요하지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않습니다.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정부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공무원에게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부당하게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영향을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미칠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의도로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제안하 </a:t>
            </a:r>
            <a:r>
              <a:rPr sz="1400" spc="-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는 것은 법을 위반하는 행동입니다</a:t>
            </a:r>
            <a:r>
              <a:rPr sz="1400" spc="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다른 사람이 제안을 하도록 지시했다고 해서 책임이 완화되는 것 </a:t>
            </a:r>
            <a:r>
              <a:rPr sz="1400" spc="-45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아닙니다.</a:t>
            </a:r>
            <a:endParaRPr sz="1400">
              <a:latin typeface="Batang"/>
              <a:cs typeface="Batang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66996" y="3243072"/>
            <a:ext cx="3839210" cy="668020"/>
            <a:chOff x="2666996" y="3243072"/>
            <a:chExt cx="3839210" cy="6680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6" y="3243072"/>
              <a:ext cx="3838963" cy="6355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4215" y="3291840"/>
              <a:ext cx="1228343" cy="618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05099" y="325856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1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1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5099" y="325856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1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1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7858" y="3381247"/>
            <a:ext cx="7797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공무원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1543" y="4024629"/>
            <a:ext cx="824420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atang"/>
                <a:cs typeface="Batang"/>
              </a:rPr>
              <a:t>이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용어의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정의는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광범위합니다.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함께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일하는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사람이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누구인지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알아보십시오.</a:t>
            </a:r>
            <a:r>
              <a:rPr sz="1400" spc="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정부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공무원은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비</a:t>
            </a:r>
            <a:r>
              <a:rPr sz="1400" spc="-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미국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정 </a:t>
            </a:r>
            <a:r>
              <a:rPr sz="1400" spc="-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부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또는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공공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국제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기관을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위해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공식적으로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활동하는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사람입니다.</a:t>
            </a:r>
            <a:r>
              <a:rPr sz="1400" spc="4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예:</a:t>
            </a:r>
            <a:endParaRPr sz="14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군인,</a:t>
            </a:r>
            <a:r>
              <a:rPr sz="1400" spc="-5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군무원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국유</a:t>
            </a:r>
            <a:r>
              <a:rPr sz="1400" spc="-4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병원의</a:t>
            </a:r>
            <a:r>
              <a:rPr sz="1400" spc="-5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의사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정부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기관을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대신하여</a:t>
            </a:r>
            <a:r>
              <a:rPr sz="1400" spc="-1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입찰을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검토하기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위해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고용된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사람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정부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소유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산업을</a:t>
            </a:r>
            <a:r>
              <a:rPr sz="1400" spc="-3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관리하는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왕족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국영</a:t>
            </a:r>
            <a:r>
              <a:rPr sz="1400" spc="-2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또는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국가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관리</a:t>
            </a:r>
            <a:r>
              <a:rPr sz="1400" spc="-1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유틸리티</a:t>
            </a:r>
            <a:r>
              <a:rPr sz="1400" spc="-3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회사</a:t>
            </a:r>
            <a:r>
              <a:rPr sz="1400" spc="-20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직원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이민</a:t>
            </a:r>
            <a:r>
              <a:rPr sz="1400" spc="-9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관계자</a:t>
            </a:r>
            <a:endParaRPr sz="1400">
              <a:latin typeface="Batang"/>
              <a:cs typeface="Batang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Batang"/>
                <a:cs typeface="Batang"/>
              </a:rPr>
              <a:t>세관</a:t>
            </a:r>
            <a:r>
              <a:rPr sz="1400" spc="-95" dirty="0">
                <a:latin typeface="Batang"/>
                <a:cs typeface="Batang"/>
              </a:rPr>
              <a:t> </a:t>
            </a:r>
            <a:r>
              <a:rPr sz="1400" dirty="0">
                <a:latin typeface="Batang"/>
                <a:cs typeface="Batang"/>
              </a:rPr>
              <a:t>당국자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06D6AD-AE7C-486A-BD18-2C13599F58DD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3518"/>
            <a:ext cx="1613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C00000"/>
                </a:solidFill>
                <a:latin typeface="Batang"/>
                <a:cs typeface="Batang"/>
              </a:rPr>
              <a:t>법을</a:t>
            </a:r>
            <a:r>
              <a:rPr sz="2000" b="1" spc="-140" dirty="0">
                <a:solidFill>
                  <a:srgbClr val="C00000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Batang"/>
                <a:cs typeface="Batang"/>
              </a:rPr>
              <a:t>이해하기</a:t>
            </a:r>
            <a:endParaRPr sz="2000">
              <a:latin typeface="Batang"/>
              <a:cs typeface="Bata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86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>
                <a:solidFill>
                  <a:srgbClr val="C00000"/>
                </a:solidFill>
              </a:rPr>
              <a:t>미국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해외부패방지법(FCPA)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683" y="1855025"/>
            <a:ext cx="4258945" cy="1050290"/>
            <a:chOff x="2293683" y="1855025"/>
            <a:chExt cx="4258945" cy="1050290"/>
          </a:xfrm>
        </p:grpSpPr>
        <p:sp>
          <p:nvSpPr>
            <p:cNvPr id="5" name="object 5"/>
            <p:cNvSpPr/>
            <p:nvPr/>
          </p:nvSpPr>
          <p:spPr>
            <a:xfrm>
              <a:off x="2298445" y="1859788"/>
              <a:ext cx="4249420" cy="1040765"/>
            </a:xfrm>
            <a:custGeom>
              <a:avLst/>
              <a:gdLst/>
              <a:ahLst/>
              <a:cxnLst/>
              <a:rect l="l" t="t" r="r" b="b"/>
              <a:pathLst>
                <a:path w="4249420" h="1040764">
                  <a:moveTo>
                    <a:pt x="4075556" y="0"/>
                  </a:moveTo>
                  <a:lnTo>
                    <a:pt x="173481" y="0"/>
                  </a:lnTo>
                  <a:lnTo>
                    <a:pt x="127382" y="6191"/>
                  </a:lnTo>
                  <a:lnTo>
                    <a:pt x="85946" y="23669"/>
                  </a:lnTo>
                  <a:lnTo>
                    <a:pt x="50831" y="50784"/>
                  </a:lnTo>
                  <a:lnTo>
                    <a:pt x="23697" y="85889"/>
                  </a:lnTo>
                  <a:lnTo>
                    <a:pt x="6200" y="127338"/>
                  </a:lnTo>
                  <a:lnTo>
                    <a:pt x="0" y="173482"/>
                  </a:lnTo>
                  <a:lnTo>
                    <a:pt x="0" y="867156"/>
                  </a:lnTo>
                  <a:lnTo>
                    <a:pt x="6200" y="913246"/>
                  </a:lnTo>
                  <a:lnTo>
                    <a:pt x="23697" y="954659"/>
                  </a:lnTo>
                  <a:lnTo>
                    <a:pt x="50831" y="989742"/>
                  </a:lnTo>
                  <a:lnTo>
                    <a:pt x="85946" y="1016846"/>
                  </a:lnTo>
                  <a:lnTo>
                    <a:pt x="127382" y="1034319"/>
                  </a:lnTo>
                  <a:lnTo>
                    <a:pt x="173481" y="1040511"/>
                  </a:lnTo>
                  <a:lnTo>
                    <a:pt x="4075556" y="1040511"/>
                  </a:lnTo>
                  <a:lnTo>
                    <a:pt x="4121656" y="1034319"/>
                  </a:lnTo>
                  <a:lnTo>
                    <a:pt x="4163092" y="1016846"/>
                  </a:lnTo>
                  <a:lnTo>
                    <a:pt x="4198207" y="989742"/>
                  </a:lnTo>
                  <a:lnTo>
                    <a:pt x="4225341" y="954659"/>
                  </a:lnTo>
                  <a:lnTo>
                    <a:pt x="4242838" y="913246"/>
                  </a:lnTo>
                  <a:lnTo>
                    <a:pt x="4249038" y="867156"/>
                  </a:lnTo>
                  <a:lnTo>
                    <a:pt x="4249038" y="173482"/>
                  </a:lnTo>
                  <a:lnTo>
                    <a:pt x="4242838" y="127338"/>
                  </a:lnTo>
                  <a:lnTo>
                    <a:pt x="4225341" y="85889"/>
                  </a:lnTo>
                  <a:lnTo>
                    <a:pt x="4198207" y="50784"/>
                  </a:lnTo>
                  <a:lnTo>
                    <a:pt x="4163092" y="23669"/>
                  </a:lnTo>
                  <a:lnTo>
                    <a:pt x="4121656" y="6191"/>
                  </a:lnTo>
                  <a:lnTo>
                    <a:pt x="4075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445" y="1859788"/>
              <a:ext cx="4249420" cy="1040765"/>
            </a:xfrm>
            <a:custGeom>
              <a:avLst/>
              <a:gdLst/>
              <a:ahLst/>
              <a:cxnLst/>
              <a:rect l="l" t="t" r="r" b="b"/>
              <a:pathLst>
                <a:path w="4249420" h="1040764">
                  <a:moveTo>
                    <a:pt x="0" y="173482"/>
                  </a:moveTo>
                  <a:lnTo>
                    <a:pt x="6200" y="127338"/>
                  </a:lnTo>
                  <a:lnTo>
                    <a:pt x="23697" y="85889"/>
                  </a:lnTo>
                  <a:lnTo>
                    <a:pt x="50831" y="50784"/>
                  </a:lnTo>
                  <a:lnTo>
                    <a:pt x="85946" y="23669"/>
                  </a:lnTo>
                  <a:lnTo>
                    <a:pt x="127382" y="6191"/>
                  </a:lnTo>
                  <a:lnTo>
                    <a:pt x="173481" y="0"/>
                  </a:lnTo>
                  <a:lnTo>
                    <a:pt x="4075556" y="0"/>
                  </a:lnTo>
                  <a:lnTo>
                    <a:pt x="4121656" y="6191"/>
                  </a:lnTo>
                  <a:lnTo>
                    <a:pt x="4163092" y="23669"/>
                  </a:lnTo>
                  <a:lnTo>
                    <a:pt x="4198207" y="50784"/>
                  </a:lnTo>
                  <a:lnTo>
                    <a:pt x="4225341" y="85889"/>
                  </a:lnTo>
                  <a:lnTo>
                    <a:pt x="4242838" y="127338"/>
                  </a:lnTo>
                  <a:lnTo>
                    <a:pt x="4249038" y="173482"/>
                  </a:lnTo>
                  <a:lnTo>
                    <a:pt x="4249038" y="867156"/>
                  </a:lnTo>
                  <a:lnTo>
                    <a:pt x="4242838" y="913246"/>
                  </a:lnTo>
                  <a:lnTo>
                    <a:pt x="4225341" y="954659"/>
                  </a:lnTo>
                  <a:lnTo>
                    <a:pt x="4198207" y="989742"/>
                  </a:lnTo>
                  <a:lnTo>
                    <a:pt x="4163092" y="1016846"/>
                  </a:lnTo>
                  <a:lnTo>
                    <a:pt x="4121656" y="1034319"/>
                  </a:lnTo>
                  <a:lnTo>
                    <a:pt x="4075556" y="1040511"/>
                  </a:lnTo>
                  <a:lnTo>
                    <a:pt x="173481" y="1040511"/>
                  </a:lnTo>
                  <a:lnTo>
                    <a:pt x="127382" y="1034319"/>
                  </a:lnTo>
                  <a:lnTo>
                    <a:pt x="85946" y="1016846"/>
                  </a:lnTo>
                  <a:lnTo>
                    <a:pt x="50831" y="989742"/>
                  </a:lnTo>
                  <a:lnTo>
                    <a:pt x="23697" y="954659"/>
                  </a:lnTo>
                  <a:lnTo>
                    <a:pt x="6200" y="913246"/>
                  </a:lnTo>
                  <a:lnTo>
                    <a:pt x="0" y="867156"/>
                  </a:lnTo>
                  <a:lnTo>
                    <a:pt x="0" y="173482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0920" y="1918207"/>
            <a:ext cx="7324725" cy="411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990" algn="ctr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"사업의</a:t>
            </a:r>
            <a:r>
              <a:rPr sz="2000" b="1" spc="-9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Batang"/>
                <a:cs typeface="Batang"/>
              </a:rPr>
              <a:t>획득</a:t>
            </a:r>
            <a:r>
              <a:rPr sz="2000" b="1" spc="-90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Batang"/>
                <a:cs typeface="Batang"/>
              </a:rPr>
              <a:t>또는</a:t>
            </a:r>
            <a:r>
              <a:rPr sz="2000" b="1" spc="-85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유지"</a:t>
            </a:r>
            <a:endParaRPr sz="2000">
              <a:latin typeface="Batang"/>
              <a:cs typeface="Batang"/>
            </a:endParaRPr>
          </a:p>
          <a:p>
            <a:pPr marL="303530" algn="ctr">
              <a:lnSpc>
                <a:spcPct val="100000"/>
              </a:lnSpc>
            </a:pPr>
            <a:r>
              <a:rPr sz="2000" b="1" spc="40" dirty="0">
                <a:solidFill>
                  <a:srgbClr val="FFFFFF"/>
                </a:solidFill>
                <a:latin typeface="Batang"/>
                <a:cs typeface="Batang"/>
              </a:rPr>
              <a:t>및</a:t>
            </a:r>
            <a:endParaRPr sz="2000">
              <a:latin typeface="Batang"/>
              <a:cs typeface="Batang"/>
            </a:endParaRPr>
          </a:p>
          <a:p>
            <a:pPr marL="300990" algn="ctr">
              <a:lnSpc>
                <a:spcPct val="100000"/>
              </a:lnSpc>
            </a:pP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"부당한</a:t>
            </a:r>
            <a:r>
              <a:rPr sz="2000" b="1" spc="-114" dirty="0">
                <a:solidFill>
                  <a:srgbClr val="FFFFFF"/>
                </a:solidFill>
                <a:latin typeface="Batang"/>
                <a:cs typeface="Batang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Batang"/>
                <a:cs typeface="Batang"/>
              </a:rPr>
              <a:t>이득"</a:t>
            </a:r>
            <a:endParaRPr sz="2000">
              <a:latin typeface="Batang"/>
              <a:cs typeface="Batang"/>
            </a:endParaRPr>
          </a:p>
          <a:p>
            <a:pPr>
              <a:lnSpc>
                <a:spcPct val="100000"/>
              </a:lnSpc>
            </a:pPr>
            <a:endParaRPr sz="15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Batang"/>
                <a:cs typeface="Batang"/>
              </a:rPr>
              <a:t>MTS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직원은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지불이나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가치의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대가로 아래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열거된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방식으로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행동할</a:t>
            </a:r>
            <a:r>
              <a:rPr sz="1600" spc="1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 </a:t>
            </a:r>
            <a:r>
              <a:rPr sz="1600" spc="-10" dirty="0">
                <a:latin typeface="Batang"/>
                <a:cs typeface="Batang"/>
              </a:rPr>
              <a:t>없습니다.</a:t>
            </a:r>
            <a:endParaRPr sz="1600">
              <a:latin typeface="Batang"/>
              <a:cs typeface="Batang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Batang"/>
                <a:cs typeface="Batang"/>
              </a:rPr>
              <a:t>다음은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뇌물 방지법에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의거한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부적절한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행동의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예입니다.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수출,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수입 규칙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또는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규정을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우회하는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규제에 예외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조건을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부여하는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조달</a:t>
            </a:r>
            <a:r>
              <a:rPr sz="1600" spc="-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절차에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영향을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미치기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위해 부적절한</a:t>
            </a:r>
            <a:r>
              <a:rPr sz="1600" spc="1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행동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Batang"/>
                <a:cs typeface="Batang"/>
              </a:rPr>
              <a:t>비공개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입찰 정보에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대한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액세스 권한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부여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Batang"/>
                <a:cs typeface="Batang"/>
              </a:rPr>
              <a:t>소송이나</a:t>
            </a:r>
            <a:r>
              <a:rPr sz="1600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집행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조치의 결과에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영향을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5" dirty="0">
                <a:latin typeface="Batang"/>
                <a:cs typeface="Batang"/>
              </a:rPr>
              <a:t>미치는</a:t>
            </a:r>
            <a:r>
              <a:rPr sz="1600" spc="5" dirty="0">
                <a:latin typeface="Batang"/>
                <a:cs typeface="Batang"/>
              </a:rPr>
              <a:t> </a:t>
            </a:r>
            <a:r>
              <a:rPr sz="1600" spc="-10" dirty="0">
                <a:latin typeface="Batang"/>
                <a:cs typeface="Batang"/>
              </a:rPr>
              <a:t>행동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사</a:t>
            </a:r>
            <a:r>
              <a:rPr spc="-45" dirty="0"/>
              <a:t> </a:t>
            </a:r>
            <a:r>
              <a:rPr dirty="0"/>
              <a:t>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19371" y="6482843"/>
            <a:ext cx="4464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자</a:t>
            </a:r>
            <a:r>
              <a:rPr sz="1400" spc="-45" dirty="0">
                <a:solidFill>
                  <a:srgbClr val="7E7E7E"/>
                </a:solidFill>
                <a:latin typeface="Batang"/>
                <a:cs typeface="Batang"/>
              </a:rPr>
              <a:t> </a:t>
            </a:r>
            <a:r>
              <a:rPr sz="1400" dirty="0">
                <a:solidFill>
                  <a:srgbClr val="7E7E7E"/>
                </a:solidFill>
                <a:latin typeface="Batang"/>
                <a:cs typeface="Batang"/>
              </a:rPr>
              <a:t>료</a:t>
            </a:r>
            <a:endParaRPr sz="1400">
              <a:latin typeface="Batang"/>
              <a:cs typeface="Batang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pc="-10" dirty="0"/>
              <a:t>MTS</a:t>
            </a:r>
            <a:r>
              <a:rPr spc="-30" dirty="0"/>
              <a:t> </a:t>
            </a:r>
            <a:r>
              <a:rPr spc="-10" dirty="0"/>
              <a:t>기밀자료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3EC02-F165-405A-B0ED-C1E198153497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DD24FD-4DAC-431F-BCF8-E1E84E44DDA9}"/>
</file>

<file path=customXml/itemProps2.xml><?xml version="1.0" encoding="utf-8"?>
<ds:datastoreItem xmlns:ds="http://schemas.openxmlformats.org/officeDocument/2006/customXml" ds:itemID="{69C64D47-6CC1-4731-B4CD-0FD13BC6FF6C}"/>
</file>

<file path=customXml/itemProps3.xml><?xml version="1.0" encoding="utf-8"?>
<ds:datastoreItem xmlns:ds="http://schemas.openxmlformats.org/officeDocument/2006/customXml" ds:itemID="{C3A32E5E-8251-4D0B-AA59-5D5A9857E5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1629</Words>
  <Application>Microsoft Office PowerPoint</Application>
  <PresentationFormat>On-screen Show (4:3)</PresentationFormat>
  <Paragraphs>282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Batang</vt:lpstr>
      <vt:lpstr>Gulim</vt:lpstr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교육 내용</vt:lpstr>
      <vt:lpstr>뇌물 방지 방침의 개요</vt:lpstr>
      <vt:lpstr>뇌물 방지 방침의 개요</vt:lpstr>
      <vt:lpstr>미국 해외부패방지법(FCPA)</vt:lpstr>
      <vt:lpstr>미국 해외부패방지법(FCPA)</vt:lpstr>
      <vt:lpstr>미국 해외부패방지법(FCPA)</vt:lpstr>
      <vt:lpstr>미국 해외부패방지법(FCPA)</vt:lpstr>
      <vt:lpstr>미국 해외부패방지법(FCPA)</vt:lpstr>
      <vt:lpstr>정확한 기록 보관 및 내부 통제</vt:lpstr>
      <vt:lpstr>정확한 기록 보관 및 내부 통제</vt:lpstr>
      <vt:lpstr>정확한 기록 보관 및 내부 통제</vt:lpstr>
      <vt:lpstr>PowerPoint Presentation</vt:lpstr>
      <vt:lpstr>경고 표시</vt:lpstr>
      <vt:lpstr>당신의 의무</vt:lpstr>
      <vt:lpstr>MTS 업무윤리강령 적용</vt:lpstr>
      <vt:lpstr>이 교육을 완료했습니다. 다음 사항을 기억하십시오.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2</cp:revision>
  <dcterms:created xsi:type="dcterms:W3CDTF">2021-07-13T19:05:42Z</dcterms:created>
  <dcterms:modified xsi:type="dcterms:W3CDTF">2021-07-13T19:16:44Z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