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473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CDB2-331C-40A9-80D9-159C995B2B0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933D-F7D5-4D40-97A1-618957818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55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441" y="307340"/>
            <a:ext cx="827511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816" y="2939897"/>
            <a:ext cx="6992620" cy="320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402" y="6463817"/>
            <a:ext cx="164909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96708" y="6535733"/>
            <a:ext cx="132715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Leda</a:t>
            </a:r>
            <a:r>
              <a:rPr spc="-5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5" dirty="0"/>
              <a:t>integritet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TS_Risk_%26_Compliance@mt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6477000"/>
            <a:ext cx="251459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sv-SE" sz="1100" dirty="0">
                <a:latin typeface="Arial"/>
                <a:cs typeface="Arial"/>
              </a:rPr>
              <a:t>Uppdaterad från och med juni 2021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253" y="5023561"/>
            <a:ext cx="7478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Kurs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Foreign Corrupt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Practices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(“FCPA”)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0" y="1438976"/>
            <a:ext cx="4748910" cy="1942840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r>
              <a:rPr lang="sv-SE" sz="1800" b="1" i="0" u="none" strike="noStrike" baseline="0" dirty="0">
                <a:latin typeface="Cambria" panose="02040503050406030204" pitchFamily="18" charset="0"/>
              </a:rPr>
              <a:t>Regel: 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Kräver att individer och företag dokumenterar alla transaktioner som de genomför på ett korrekt och fullständigt sätt </a:t>
            </a:r>
          </a:p>
          <a:p>
            <a:endParaRPr lang="sv-SE" sz="1800" b="0" i="0" u="none" strike="noStrike" baseline="0" dirty="0">
              <a:latin typeface="Cambria" panose="02040503050406030204" pitchFamily="18" charset="0"/>
            </a:endParaRPr>
          </a:p>
          <a:p>
            <a:r>
              <a:rPr lang="sv-SE" sz="1800" b="1" i="0" u="none" strike="noStrike" baseline="0" dirty="0">
                <a:latin typeface="Cambria" panose="02040503050406030204" pitchFamily="18" charset="0"/>
              </a:rPr>
              <a:t>Regelefterlevnad: 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MTS måste sköta bokföring och redovisning på ett sätt som korrekt återspeglar bolagets transaktioner 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945" y="3816006"/>
            <a:ext cx="4851655" cy="1974900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r>
              <a:rPr lang="sv-SE" sz="1800" b="1" i="0" u="none" strike="noStrike" baseline="0" dirty="0">
                <a:latin typeface="Cambria" panose="02040503050406030204" pitchFamily="18" charset="0"/>
              </a:rPr>
              <a:t>Regel: 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Förbjuder individer och företag från att avsiktligen underlåta att införa interna kontroller </a:t>
            </a:r>
          </a:p>
          <a:p>
            <a:endParaRPr lang="sv-SE" sz="1800" b="1" i="0" u="none" strike="noStrike" baseline="0" dirty="0">
              <a:latin typeface="Cambria" panose="02040503050406030204" pitchFamily="18" charset="0"/>
            </a:endParaRPr>
          </a:p>
          <a:p>
            <a:r>
              <a:rPr lang="sv-SE" sz="1800" b="1" i="0" u="none" strike="noStrike" baseline="0" dirty="0">
                <a:latin typeface="Cambria" panose="02040503050406030204" pitchFamily="18" charset="0"/>
              </a:rPr>
              <a:t>Regelefterlevnad: 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MTS måste ha ett system av interna kontroller för att se till att korrekt redovisning av transaktioner och skydd av tillgångar utformas och bibehålls 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686" y="1474469"/>
            <a:ext cx="2906395" cy="1905635"/>
          </a:xfrm>
          <a:custGeom>
            <a:avLst/>
            <a:gdLst/>
            <a:ahLst/>
            <a:cxnLst/>
            <a:rect l="l" t="t" r="r" b="b"/>
            <a:pathLst>
              <a:path w="2906395" h="1905635">
                <a:moveTo>
                  <a:pt x="0" y="1905127"/>
                </a:moveTo>
                <a:lnTo>
                  <a:pt x="2906268" y="1905127"/>
                </a:lnTo>
                <a:lnTo>
                  <a:pt x="2906268" y="0"/>
                </a:lnTo>
                <a:lnTo>
                  <a:pt x="0" y="0"/>
                </a:lnTo>
                <a:lnTo>
                  <a:pt x="0" y="1905127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76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Korrekt</a:t>
            </a:r>
            <a:r>
              <a:rPr spc="10" dirty="0"/>
              <a:t> </a:t>
            </a:r>
            <a:r>
              <a:rPr spc="-5" dirty="0"/>
              <a:t>bokföring</a:t>
            </a:r>
            <a:r>
              <a:rPr spc="5" dirty="0"/>
              <a:t> </a:t>
            </a:r>
            <a:r>
              <a:rPr spc="-5" dirty="0"/>
              <a:t>och</a:t>
            </a:r>
            <a:r>
              <a:rPr spc="-15" dirty="0"/>
              <a:t> </a:t>
            </a:r>
            <a:r>
              <a:rPr spc="-10" dirty="0"/>
              <a:t>interna</a:t>
            </a:r>
            <a:r>
              <a:rPr spc="-5" dirty="0"/>
              <a:t> </a:t>
            </a:r>
            <a:r>
              <a:rPr spc="-15" dirty="0"/>
              <a:t>kontroller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CF53D-779F-4159-9622-D246A1EB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9" y="1438976"/>
            <a:ext cx="3057139" cy="1990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D0B1A6-5CBD-403B-9408-3628B448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0"/>
            <a:ext cx="3079359" cy="20179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01BA5D-9924-4601-BE78-0F45CA5F12E6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  <p:pic>
        <p:nvPicPr>
          <p:cNvPr id="14" name="bg object 16">
            <a:extLst>
              <a:ext uri="{FF2B5EF4-FFF2-40B4-BE49-F238E27FC236}">
                <a16:creationId xmlns:a16="http://schemas.microsoft.com/office/drawing/2014/main" id="{34B9B7BD-99AD-4FF7-96D8-7266E2FA5EF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5" name="bg object 21">
            <a:extLst>
              <a:ext uri="{FF2B5EF4-FFF2-40B4-BE49-F238E27FC236}">
                <a16:creationId xmlns:a16="http://schemas.microsoft.com/office/drawing/2014/main" id="{59E9B1A7-E3CD-4364-B56A-59AD1A23E93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383" y="1218133"/>
            <a:ext cx="3738245" cy="444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Transparens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695"/>
              </a:spcBef>
            </a:pPr>
            <a:r>
              <a:rPr sz="1600" spc="-10" dirty="0">
                <a:latin typeface="Cambria"/>
                <a:cs typeface="Cambria"/>
              </a:rPr>
              <a:t>Utgifter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måste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redovisas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 ett</a:t>
            </a:r>
            <a:r>
              <a:rPr sz="1600" spc="-10" dirty="0">
                <a:latin typeface="Cambria"/>
                <a:cs typeface="Cambria"/>
              </a:rPr>
              <a:t> transparent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sätt.</a:t>
            </a:r>
            <a:r>
              <a:rPr sz="1600" spc="3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ansvarar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marR="9271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Upprätthåller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korrekt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redovisning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av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betalningar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görs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-10" dirty="0">
                <a:latin typeface="Cambria"/>
                <a:cs typeface="Cambria"/>
              </a:rPr>
              <a:t> tas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emot,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samt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andra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betydande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transaktioner.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marR="17843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5" dirty="0">
                <a:latin typeface="Cambria"/>
                <a:cs typeface="Cambria"/>
              </a:rPr>
              <a:t>Följer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interna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kontroller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-5" dirty="0">
                <a:latin typeface="Cambria"/>
                <a:cs typeface="Cambria"/>
              </a:rPr>
              <a:t> att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betalningar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beskrivs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ärligt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sätt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-10" dirty="0">
                <a:latin typeface="Cambria"/>
                <a:cs typeface="Cambria"/>
              </a:rPr>
              <a:t> MTS </a:t>
            </a:r>
            <a:r>
              <a:rPr sz="1600" spc="-5" dirty="0">
                <a:latin typeface="Cambria"/>
                <a:cs typeface="Cambria"/>
              </a:rPr>
              <a:t> företagsmedel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inte </a:t>
            </a:r>
            <a:r>
              <a:rPr sz="1600" spc="-20" dirty="0">
                <a:latin typeface="Cambria"/>
                <a:cs typeface="Cambria"/>
              </a:rPr>
              <a:t>används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olagliga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ändamål.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Rapporterar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potentiella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överträdelser</a:t>
            </a:r>
            <a:endParaRPr sz="16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mot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dessa </a:t>
            </a:r>
            <a:r>
              <a:rPr sz="1600" spc="-10" dirty="0">
                <a:latin typeface="Cambria"/>
                <a:cs typeface="Cambria"/>
              </a:rPr>
              <a:t>kontroller</a:t>
            </a:r>
            <a:r>
              <a:rPr sz="1400" spc="-10" dirty="0"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3700" y="2861436"/>
            <a:ext cx="336550" cy="393700"/>
          </a:xfrm>
          <a:custGeom>
            <a:avLst/>
            <a:gdLst/>
            <a:ahLst/>
            <a:cxnLst/>
            <a:rect l="l" t="t" r="r" b="b"/>
            <a:pathLst>
              <a:path w="336550" h="393700">
                <a:moveTo>
                  <a:pt x="0" y="98425"/>
                </a:moveTo>
                <a:lnTo>
                  <a:pt x="168275" y="98425"/>
                </a:lnTo>
                <a:lnTo>
                  <a:pt x="168275" y="0"/>
                </a:lnTo>
                <a:lnTo>
                  <a:pt x="336550" y="196850"/>
                </a:lnTo>
                <a:lnTo>
                  <a:pt x="168275" y="393700"/>
                </a:lnTo>
                <a:lnTo>
                  <a:pt x="168275" y="295275"/>
                </a:lnTo>
                <a:lnTo>
                  <a:pt x="0" y="295275"/>
                </a:lnTo>
                <a:lnTo>
                  <a:pt x="0" y="98425"/>
                </a:lnTo>
                <a:close/>
              </a:path>
            </a:pathLst>
          </a:custGeom>
          <a:ln w="95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76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Korrekt</a:t>
            </a:r>
            <a:r>
              <a:rPr spc="10" dirty="0"/>
              <a:t> </a:t>
            </a:r>
            <a:r>
              <a:rPr spc="-5" dirty="0"/>
              <a:t>bokföring</a:t>
            </a:r>
            <a:r>
              <a:rPr spc="5" dirty="0"/>
              <a:t> </a:t>
            </a:r>
            <a:r>
              <a:rPr spc="-5" dirty="0"/>
              <a:t>och</a:t>
            </a:r>
            <a:r>
              <a:rPr spc="-15" dirty="0"/>
              <a:t> </a:t>
            </a:r>
            <a:r>
              <a:rPr spc="-10" dirty="0"/>
              <a:t>interna</a:t>
            </a:r>
            <a:r>
              <a:rPr spc="-5" dirty="0"/>
              <a:t> </a:t>
            </a:r>
            <a:r>
              <a:rPr spc="-15" dirty="0"/>
              <a:t>kontroller</a:t>
            </a:r>
          </a:p>
        </p:txBody>
      </p:sp>
      <p:sp>
        <p:nvSpPr>
          <p:cNvPr id="11" name="object 11"/>
          <p:cNvSpPr/>
          <p:nvPr/>
        </p:nvSpPr>
        <p:spPr>
          <a:xfrm>
            <a:off x="4203700" y="4222115"/>
            <a:ext cx="336550" cy="393700"/>
          </a:xfrm>
          <a:custGeom>
            <a:avLst/>
            <a:gdLst/>
            <a:ahLst/>
            <a:cxnLst/>
            <a:rect l="l" t="t" r="r" b="b"/>
            <a:pathLst>
              <a:path w="336550" h="393700">
                <a:moveTo>
                  <a:pt x="0" y="98425"/>
                </a:moveTo>
                <a:lnTo>
                  <a:pt x="168275" y="98425"/>
                </a:lnTo>
                <a:lnTo>
                  <a:pt x="168275" y="0"/>
                </a:lnTo>
                <a:lnTo>
                  <a:pt x="336550" y="196850"/>
                </a:lnTo>
                <a:lnTo>
                  <a:pt x="168275" y="393700"/>
                </a:lnTo>
                <a:lnTo>
                  <a:pt x="168275" y="295275"/>
                </a:lnTo>
                <a:lnTo>
                  <a:pt x="0" y="295275"/>
                </a:lnTo>
                <a:lnTo>
                  <a:pt x="0" y="98425"/>
                </a:lnTo>
                <a:close/>
              </a:path>
            </a:pathLst>
          </a:custGeom>
          <a:ln w="95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3E829-089F-4041-9148-26C6D7F5FD09}"/>
              </a:ext>
            </a:extLst>
          </p:cNvPr>
          <p:cNvSpPr txBox="1"/>
          <p:nvPr/>
        </p:nvSpPr>
        <p:spPr>
          <a:xfrm>
            <a:off x="4785613" y="1476538"/>
            <a:ext cx="373824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Korrekt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redovisning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innebär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: </a:t>
            </a:r>
            <a:endParaRPr lang="en-US" sz="1800" b="0" i="0" u="none" strike="noStrike" baseline="0" dirty="0">
              <a:latin typeface="Cambria" panose="02040503050406030204" pitchFamily="18" charset="0"/>
            </a:endParaRPr>
          </a:p>
          <a:p>
            <a:r>
              <a:rPr lang="sv-SE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Korrekt redovisning av transaktioner (till exempel belopp, affärssyfte, inblandade enheter/individer)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Tillräckliga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styrkande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handlingar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</a:p>
          <a:p>
            <a:r>
              <a:rPr lang="sv-SE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sv-SE" sz="1800" b="0" i="0" u="none" strike="noStrike" baseline="0" dirty="0">
                <a:latin typeface="Cambria" panose="02040503050406030204" pitchFamily="18" charset="0"/>
              </a:rPr>
              <a:t>Alla medel och konton är synliga och bokförda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99793-8F8C-4AC1-B35E-6853A9BA8C12}"/>
              </a:ext>
            </a:extLst>
          </p:cNvPr>
          <p:cNvSpPr txBox="1"/>
          <p:nvPr/>
        </p:nvSpPr>
        <p:spPr>
          <a:xfrm>
            <a:off x="4773013" y="4074179"/>
            <a:ext cx="375084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Interna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kontroller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1" i="0" u="none" strike="noStrike" baseline="0" dirty="0" err="1">
                <a:latin typeface="Cambria" panose="02040503050406030204" pitchFamily="18" charset="0"/>
              </a:rPr>
              <a:t>innebär</a:t>
            </a:r>
            <a:r>
              <a:rPr lang="en-US" sz="1800" b="1" i="0" u="none" strike="noStrike" baseline="0" dirty="0">
                <a:latin typeface="Cambria" panose="02040503050406030204" pitchFamily="18" charset="0"/>
              </a:rPr>
              <a:t>: </a:t>
            </a:r>
            <a:endParaRPr lang="en-US" sz="1800" b="0" i="0" u="none" strike="noStrike" baseline="0" dirty="0">
              <a:latin typeface="Cambria" panose="02040503050406030204" pitchFamily="18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Nödvändiga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godkännanden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för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transaktioner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Ansvarsskyldighet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för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tillgångar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Att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förebygga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och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err="1">
                <a:latin typeface="Cambria" panose="02040503050406030204" pitchFamily="18" charset="0"/>
              </a:rPr>
              <a:t>upptäcka</a:t>
            </a:r>
            <a:r>
              <a:rPr lang="en-US" sz="1800" b="0" i="0" u="none" strike="noStrike" baseline="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8C395-8BE5-4A1F-B5FA-F8E0C96FA7A0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  <p:pic>
        <p:nvPicPr>
          <p:cNvPr id="20" name="bg object 16">
            <a:extLst>
              <a:ext uri="{FF2B5EF4-FFF2-40B4-BE49-F238E27FC236}">
                <a16:creationId xmlns:a16="http://schemas.microsoft.com/office/drawing/2014/main" id="{C723F577-61CA-4051-94D0-D845AD8E71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21" name="bg object 21">
            <a:extLst>
              <a:ext uri="{FF2B5EF4-FFF2-40B4-BE49-F238E27FC236}">
                <a16:creationId xmlns:a16="http://schemas.microsoft.com/office/drawing/2014/main" id="{02D28EEB-0909-44ED-83EC-5AE9EEB20D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226946"/>
            <a:ext cx="37388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Exempel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på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avsteg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från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policyer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8360" y="1865757"/>
            <a:ext cx="5879465" cy="325120"/>
          </a:xfrm>
          <a:custGeom>
            <a:avLst/>
            <a:gdLst/>
            <a:ahLst/>
            <a:cxnLst/>
            <a:rect l="l" t="t" r="r" b="b"/>
            <a:pathLst>
              <a:path w="5879465" h="325119">
                <a:moveTo>
                  <a:pt x="5824855" y="0"/>
                </a:moveTo>
                <a:lnTo>
                  <a:pt x="54127" y="0"/>
                </a:lnTo>
                <a:lnTo>
                  <a:pt x="33057" y="4238"/>
                </a:lnTo>
                <a:lnTo>
                  <a:pt x="15852" y="15811"/>
                </a:lnTo>
                <a:lnTo>
                  <a:pt x="4253" y="33004"/>
                </a:lnTo>
                <a:lnTo>
                  <a:pt x="0" y="54101"/>
                </a:lnTo>
                <a:lnTo>
                  <a:pt x="0" y="270509"/>
                </a:lnTo>
                <a:lnTo>
                  <a:pt x="4253" y="291607"/>
                </a:lnTo>
                <a:lnTo>
                  <a:pt x="15852" y="308800"/>
                </a:lnTo>
                <a:lnTo>
                  <a:pt x="33057" y="320373"/>
                </a:lnTo>
                <a:lnTo>
                  <a:pt x="54127" y="324612"/>
                </a:lnTo>
                <a:lnTo>
                  <a:pt x="5824855" y="324612"/>
                </a:lnTo>
                <a:lnTo>
                  <a:pt x="5845899" y="320373"/>
                </a:lnTo>
                <a:lnTo>
                  <a:pt x="5863097" y="308800"/>
                </a:lnTo>
                <a:lnTo>
                  <a:pt x="5874700" y="291607"/>
                </a:lnTo>
                <a:lnTo>
                  <a:pt x="5878957" y="270509"/>
                </a:lnTo>
                <a:lnTo>
                  <a:pt x="5878957" y="54101"/>
                </a:lnTo>
                <a:lnTo>
                  <a:pt x="5874700" y="33004"/>
                </a:lnTo>
                <a:lnTo>
                  <a:pt x="5863097" y="15811"/>
                </a:lnTo>
                <a:lnTo>
                  <a:pt x="5845899" y="4238"/>
                </a:lnTo>
                <a:lnTo>
                  <a:pt x="58248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5734" y="1869995"/>
          <a:ext cx="8397874" cy="109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869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Resor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underhållning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 gridSpan="3">
                  <a:txBody>
                    <a:bodyPr/>
                    <a:lstStyle/>
                    <a:p>
                      <a:pPr marL="765810" marR="2295525" indent="-114300">
                        <a:lnSpc>
                          <a:spcPts val="1480"/>
                        </a:lnSpc>
                        <a:spcBef>
                          <a:spcPts val="63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Kostnadsersättningsrapporter innehåller inte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korrekta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beskrivningar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(konton/projektkoder,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belopp,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affärsändamål,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enheter/individer,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mm.)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Kostnadsersättningsrapporter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saknar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styrkande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handlingar/kvitton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15734" y="3010280"/>
            <a:ext cx="8423910" cy="3247390"/>
            <a:chOff x="415734" y="3010280"/>
            <a:chExt cx="8423910" cy="3247390"/>
          </a:xfrm>
        </p:grpSpPr>
        <p:sp>
          <p:nvSpPr>
            <p:cNvPr id="6" name="object 6"/>
            <p:cNvSpPr/>
            <p:nvPr/>
          </p:nvSpPr>
          <p:spPr>
            <a:xfrm>
              <a:off x="428434" y="3185426"/>
              <a:ext cx="8398510" cy="745490"/>
            </a:xfrm>
            <a:custGeom>
              <a:avLst/>
              <a:gdLst/>
              <a:ahLst/>
              <a:cxnLst/>
              <a:rect l="l" t="t" r="r" b="b"/>
              <a:pathLst>
                <a:path w="8398510" h="745489">
                  <a:moveTo>
                    <a:pt x="0" y="744969"/>
                  </a:moveTo>
                  <a:lnTo>
                    <a:pt x="8398510" y="744969"/>
                  </a:lnTo>
                  <a:lnTo>
                    <a:pt x="8398510" y="0"/>
                  </a:lnTo>
                  <a:lnTo>
                    <a:pt x="0" y="0"/>
                  </a:lnTo>
                  <a:lnTo>
                    <a:pt x="0" y="744969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359" y="3022980"/>
              <a:ext cx="5879465" cy="325120"/>
            </a:xfrm>
            <a:custGeom>
              <a:avLst/>
              <a:gdLst/>
              <a:ahLst/>
              <a:cxnLst/>
              <a:rect l="l" t="t" r="r" b="b"/>
              <a:pathLst>
                <a:path w="5879465" h="325120">
                  <a:moveTo>
                    <a:pt x="5824855" y="0"/>
                  </a:moveTo>
                  <a:lnTo>
                    <a:pt x="54127" y="0"/>
                  </a:lnTo>
                  <a:lnTo>
                    <a:pt x="33057" y="4256"/>
                  </a:lnTo>
                  <a:lnTo>
                    <a:pt x="15852" y="15859"/>
                  </a:lnTo>
                  <a:lnTo>
                    <a:pt x="4253" y="33057"/>
                  </a:lnTo>
                  <a:lnTo>
                    <a:pt x="0" y="54102"/>
                  </a:lnTo>
                  <a:lnTo>
                    <a:pt x="0" y="270637"/>
                  </a:lnTo>
                  <a:lnTo>
                    <a:pt x="4253" y="291681"/>
                  </a:lnTo>
                  <a:lnTo>
                    <a:pt x="15852" y="308879"/>
                  </a:lnTo>
                  <a:lnTo>
                    <a:pt x="33057" y="320482"/>
                  </a:lnTo>
                  <a:lnTo>
                    <a:pt x="54127" y="324739"/>
                  </a:lnTo>
                  <a:lnTo>
                    <a:pt x="5824855" y="324739"/>
                  </a:lnTo>
                  <a:lnTo>
                    <a:pt x="5845899" y="320482"/>
                  </a:lnTo>
                  <a:lnTo>
                    <a:pt x="5863097" y="308879"/>
                  </a:lnTo>
                  <a:lnTo>
                    <a:pt x="5874700" y="291681"/>
                  </a:lnTo>
                  <a:lnTo>
                    <a:pt x="5878957" y="270637"/>
                  </a:lnTo>
                  <a:lnTo>
                    <a:pt x="5878957" y="54102"/>
                  </a:lnTo>
                  <a:lnTo>
                    <a:pt x="5874700" y="33057"/>
                  </a:lnTo>
                  <a:lnTo>
                    <a:pt x="5863097" y="15859"/>
                  </a:lnTo>
                  <a:lnTo>
                    <a:pt x="5845899" y="4256"/>
                  </a:lnTo>
                  <a:lnTo>
                    <a:pt x="58248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34" y="3022980"/>
              <a:ext cx="8398510" cy="2065020"/>
            </a:xfrm>
            <a:custGeom>
              <a:avLst/>
              <a:gdLst/>
              <a:ahLst/>
              <a:cxnLst/>
              <a:rect l="l" t="t" r="r" b="b"/>
              <a:pathLst>
                <a:path w="8398510" h="2065020">
                  <a:moveTo>
                    <a:pt x="419925" y="54102"/>
                  </a:moveTo>
                  <a:lnTo>
                    <a:pt x="424178" y="33057"/>
                  </a:lnTo>
                  <a:lnTo>
                    <a:pt x="435778" y="15859"/>
                  </a:lnTo>
                  <a:lnTo>
                    <a:pt x="452983" y="4256"/>
                  </a:lnTo>
                  <a:lnTo>
                    <a:pt x="474052" y="0"/>
                  </a:lnTo>
                  <a:lnTo>
                    <a:pt x="6244780" y="0"/>
                  </a:lnTo>
                  <a:lnTo>
                    <a:pt x="6265824" y="4256"/>
                  </a:lnTo>
                  <a:lnTo>
                    <a:pt x="6283023" y="15859"/>
                  </a:lnTo>
                  <a:lnTo>
                    <a:pt x="6294626" y="33057"/>
                  </a:lnTo>
                  <a:lnTo>
                    <a:pt x="6298882" y="54102"/>
                  </a:lnTo>
                  <a:lnTo>
                    <a:pt x="6298882" y="270637"/>
                  </a:lnTo>
                  <a:lnTo>
                    <a:pt x="6294626" y="291681"/>
                  </a:lnTo>
                  <a:lnTo>
                    <a:pt x="6283023" y="308879"/>
                  </a:lnTo>
                  <a:lnTo>
                    <a:pt x="6265824" y="320482"/>
                  </a:lnTo>
                  <a:lnTo>
                    <a:pt x="6244780" y="324739"/>
                  </a:lnTo>
                  <a:lnTo>
                    <a:pt x="474052" y="324739"/>
                  </a:lnTo>
                  <a:lnTo>
                    <a:pt x="452983" y="320482"/>
                  </a:lnTo>
                  <a:lnTo>
                    <a:pt x="435778" y="308879"/>
                  </a:lnTo>
                  <a:lnTo>
                    <a:pt x="424178" y="291681"/>
                  </a:lnTo>
                  <a:lnTo>
                    <a:pt x="419925" y="270637"/>
                  </a:lnTo>
                  <a:lnTo>
                    <a:pt x="419925" y="54102"/>
                  </a:lnTo>
                  <a:close/>
                </a:path>
                <a:path w="8398510" h="2065020">
                  <a:moveTo>
                    <a:pt x="0" y="2064639"/>
                  </a:moveTo>
                  <a:lnTo>
                    <a:pt x="8398510" y="2064639"/>
                  </a:lnTo>
                  <a:lnTo>
                    <a:pt x="8398510" y="1129093"/>
                  </a:lnTo>
                  <a:lnTo>
                    <a:pt x="0" y="1129093"/>
                  </a:lnTo>
                  <a:lnTo>
                    <a:pt x="0" y="2064639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59" y="3989705"/>
              <a:ext cx="5879465" cy="325120"/>
            </a:xfrm>
            <a:custGeom>
              <a:avLst/>
              <a:gdLst/>
              <a:ahLst/>
              <a:cxnLst/>
              <a:rect l="l" t="t" r="r" b="b"/>
              <a:pathLst>
                <a:path w="5879465" h="325120">
                  <a:moveTo>
                    <a:pt x="5824855" y="0"/>
                  </a:moveTo>
                  <a:lnTo>
                    <a:pt x="54127" y="0"/>
                  </a:lnTo>
                  <a:lnTo>
                    <a:pt x="33057" y="4258"/>
                  </a:lnTo>
                  <a:lnTo>
                    <a:pt x="15852" y="15875"/>
                  </a:lnTo>
                  <a:lnTo>
                    <a:pt x="4253" y="33111"/>
                  </a:lnTo>
                  <a:lnTo>
                    <a:pt x="0" y="54229"/>
                  </a:lnTo>
                  <a:lnTo>
                    <a:pt x="0" y="270637"/>
                  </a:lnTo>
                  <a:lnTo>
                    <a:pt x="4253" y="291681"/>
                  </a:lnTo>
                  <a:lnTo>
                    <a:pt x="15852" y="308879"/>
                  </a:lnTo>
                  <a:lnTo>
                    <a:pt x="33057" y="320482"/>
                  </a:lnTo>
                  <a:lnTo>
                    <a:pt x="54127" y="324739"/>
                  </a:lnTo>
                  <a:lnTo>
                    <a:pt x="5824855" y="324739"/>
                  </a:lnTo>
                  <a:lnTo>
                    <a:pt x="5845899" y="320482"/>
                  </a:lnTo>
                  <a:lnTo>
                    <a:pt x="5863097" y="308879"/>
                  </a:lnTo>
                  <a:lnTo>
                    <a:pt x="5874700" y="291681"/>
                  </a:lnTo>
                  <a:lnTo>
                    <a:pt x="5878957" y="270637"/>
                  </a:lnTo>
                  <a:lnTo>
                    <a:pt x="5878957" y="54229"/>
                  </a:lnTo>
                  <a:lnTo>
                    <a:pt x="5874700" y="33111"/>
                  </a:lnTo>
                  <a:lnTo>
                    <a:pt x="5863097" y="15875"/>
                  </a:lnTo>
                  <a:lnTo>
                    <a:pt x="5845899" y="4258"/>
                  </a:lnTo>
                  <a:lnTo>
                    <a:pt x="58248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434" y="3989705"/>
              <a:ext cx="8398510" cy="2255520"/>
            </a:xfrm>
            <a:custGeom>
              <a:avLst/>
              <a:gdLst/>
              <a:ahLst/>
              <a:cxnLst/>
              <a:rect l="l" t="t" r="r" b="b"/>
              <a:pathLst>
                <a:path w="8398510" h="2255520">
                  <a:moveTo>
                    <a:pt x="419925" y="54229"/>
                  </a:moveTo>
                  <a:lnTo>
                    <a:pt x="424178" y="33111"/>
                  </a:lnTo>
                  <a:lnTo>
                    <a:pt x="435778" y="15875"/>
                  </a:lnTo>
                  <a:lnTo>
                    <a:pt x="452983" y="4258"/>
                  </a:lnTo>
                  <a:lnTo>
                    <a:pt x="474052" y="0"/>
                  </a:lnTo>
                  <a:lnTo>
                    <a:pt x="6244780" y="0"/>
                  </a:lnTo>
                  <a:lnTo>
                    <a:pt x="6265824" y="4258"/>
                  </a:lnTo>
                  <a:lnTo>
                    <a:pt x="6283023" y="15875"/>
                  </a:lnTo>
                  <a:lnTo>
                    <a:pt x="6294626" y="33111"/>
                  </a:lnTo>
                  <a:lnTo>
                    <a:pt x="6298882" y="54229"/>
                  </a:lnTo>
                  <a:lnTo>
                    <a:pt x="6298882" y="270637"/>
                  </a:lnTo>
                  <a:lnTo>
                    <a:pt x="6294626" y="291681"/>
                  </a:lnTo>
                  <a:lnTo>
                    <a:pt x="6283023" y="308879"/>
                  </a:lnTo>
                  <a:lnTo>
                    <a:pt x="6265824" y="320482"/>
                  </a:lnTo>
                  <a:lnTo>
                    <a:pt x="6244780" y="324739"/>
                  </a:lnTo>
                  <a:lnTo>
                    <a:pt x="474052" y="324739"/>
                  </a:lnTo>
                  <a:lnTo>
                    <a:pt x="452983" y="320482"/>
                  </a:lnTo>
                  <a:lnTo>
                    <a:pt x="435778" y="308879"/>
                  </a:lnTo>
                  <a:lnTo>
                    <a:pt x="424178" y="291681"/>
                  </a:lnTo>
                  <a:lnTo>
                    <a:pt x="419925" y="270637"/>
                  </a:lnTo>
                  <a:lnTo>
                    <a:pt x="419925" y="54229"/>
                  </a:lnTo>
                  <a:close/>
                </a:path>
                <a:path w="8398510" h="2255520">
                  <a:moveTo>
                    <a:pt x="0" y="2255266"/>
                  </a:moveTo>
                  <a:lnTo>
                    <a:pt x="8398510" y="2255266"/>
                  </a:lnTo>
                  <a:lnTo>
                    <a:pt x="8398510" y="1319720"/>
                  </a:lnTo>
                  <a:lnTo>
                    <a:pt x="0" y="1319720"/>
                  </a:lnTo>
                  <a:lnTo>
                    <a:pt x="0" y="2255266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8359" y="5147055"/>
              <a:ext cx="5879465" cy="325120"/>
            </a:xfrm>
            <a:custGeom>
              <a:avLst/>
              <a:gdLst/>
              <a:ahLst/>
              <a:cxnLst/>
              <a:rect l="l" t="t" r="r" b="b"/>
              <a:pathLst>
                <a:path w="5879465" h="325120">
                  <a:moveTo>
                    <a:pt x="5824855" y="0"/>
                  </a:moveTo>
                  <a:lnTo>
                    <a:pt x="54127" y="0"/>
                  </a:lnTo>
                  <a:lnTo>
                    <a:pt x="33057" y="4256"/>
                  </a:lnTo>
                  <a:lnTo>
                    <a:pt x="15852" y="15859"/>
                  </a:lnTo>
                  <a:lnTo>
                    <a:pt x="4253" y="33057"/>
                  </a:lnTo>
                  <a:lnTo>
                    <a:pt x="0" y="54102"/>
                  </a:lnTo>
                  <a:lnTo>
                    <a:pt x="0" y="270637"/>
                  </a:lnTo>
                  <a:lnTo>
                    <a:pt x="4253" y="291681"/>
                  </a:lnTo>
                  <a:lnTo>
                    <a:pt x="15852" y="308879"/>
                  </a:lnTo>
                  <a:lnTo>
                    <a:pt x="33057" y="320482"/>
                  </a:lnTo>
                  <a:lnTo>
                    <a:pt x="54127" y="324739"/>
                  </a:lnTo>
                  <a:lnTo>
                    <a:pt x="5824855" y="324739"/>
                  </a:lnTo>
                  <a:lnTo>
                    <a:pt x="5845899" y="320482"/>
                  </a:lnTo>
                  <a:lnTo>
                    <a:pt x="5863097" y="308879"/>
                  </a:lnTo>
                  <a:lnTo>
                    <a:pt x="5874700" y="291681"/>
                  </a:lnTo>
                  <a:lnTo>
                    <a:pt x="5878957" y="270637"/>
                  </a:lnTo>
                  <a:lnTo>
                    <a:pt x="5878957" y="54102"/>
                  </a:lnTo>
                  <a:lnTo>
                    <a:pt x="5874700" y="33057"/>
                  </a:lnTo>
                  <a:lnTo>
                    <a:pt x="5863097" y="15859"/>
                  </a:lnTo>
                  <a:lnTo>
                    <a:pt x="5845899" y="4256"/>
                  </a:lnTo>
                  <a:lnTo>
                    <a:pt x="58248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359" y="5147055"/>
              <a:ext cx="5879465" cy="325120"/>
            </a:xfrm>
            <a:custGeom>
              <a:avLst/>
              <a:gdLst/>
              <a:ahLst/>
              <a:cxnLst/>
              <a:rect l="l" t="t" r="r" b="b"/>
              <a:pathLst>
                <a:path w="5879465" h="325120">
                  <a:moveTo>
                    <a:pt x="0" y="54102"/>
                  </a:moveTo>
                  <a:lnTo>
                    <a:pt x="4253" y="33057"/>
                  </a:lnTo>
                  <a:lnTo>
                    <a:pt x="15852" y="15859"/>
                  </a:lnTo>
                  <a:lnTo>
                    <a:pt x="33057" y="4256"/>
                  </a:lnTo>
                  <a:lnTo>
                    <a:pt x="54127" y="0"/>
                  </a:lnTo>
                  <a:lnTo>
                    <a:pt x="5824855" y="0"/>
                  </a:lnTo>
                  <a:lnTo>
                    <a:pt x="5845899" y="4256"/>
                  </a:lnTo>
                  <a:lnTo>
                    <a:pt x="5863097" y="15859"/>
                  </a:lnTo>
                  <a:lnTo>
                    <a:pt x="5874700" y="33057"/>
                  </a:lnTo>
                  <a:lnTo>
                    <a:pt x="5878957" y="54102"/>
                  </a:lnTo>
                  <a:lnTo>
                    <a:pt x="5878957" y="270637"/>
                  </a:lnTo>
                  <a:lnTo>
                    <a:pt x="5874700" y="291681"/>
                  </a:lnTo>
                  <a:lnTo>
                    <a:pt x="5863097" y="308879"/>
                  </a:lnTo>
                  <a:lnTo>
                    <a:pt x="5845899" y="320482"/>
                  </a:lnTo>
                  <a:lnTo>
                    <a:pt x="5824855" y="324739"/>
                  </a:lnTo>
                  <a:lnTo>
                    <a:pt x="54127" y="324739"/>
                  </a:lnTo>
                  <a:lnTo>
                    <a:pt x="33057" y="320482"/>
                  </a:lnTo>
                  <a:lnTo>
                    <a:pt x="15852" y="308879"/>
                  </a:lnTo>
                  <a:lnTo>
                    <a:pt x="4253" y="291681"/>
                  </a:lnTo>
                  <a:lnTo>
                    <a:pt x="0" y="270637"/>
                  </a:lnTo>
                  <a:lnTo>
                    <a:pt x="0" y="54102"/>
                  </a:lnTo>
                  <a:close/>
                </a:path>
              </a:pathLst>
            </a:custGeom>
            <a:ln w="25399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60"/>
              </a:spcBef>
            </a:pPr>
            <a:r>
              <a:rPr dirty="0"/>
              <a:t>Ledningens</a:t>
            </a:r>
            <a:r>
              <a:rPr spc="-45" dirty="0"/>
              <a:t> </a:t>
            </a:r>
            <a:r>
              <a:rPr spc="-5" dirty="0"/>
              <a:t>godkännande</a:t>
            </a:r>
          </a:p>
          <a:p>
            <a:pPr marL="127000" indent="-114300">
              <a:lnSpc>
                <a:spcPct val="100000"/>
              </a:lnSpc>
              <a:spcBef>
                <a:spcPts val="865"/>
              </a:spcBef>
              <a:buChar char="•"/>
              <a:tabLst>
                <a:tab pos="127000" algn="l"/>
              </a:tabLst>
            </a:pP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Ledningens</a:t>
            </a:r>
            <a:r>
              <a:rPr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godkännande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av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försäljningsrabatter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saknas</a:t>
            </a: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Char char="•"/>
              <a:tabLst>
                <a:tab pos="127000" algn="l"/>
              </a:tabLst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Kostnadsersättningsrapporter</a:t>
            </a:r>
            <a:r>
              <a:rPr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saknar</a:t>
            </a:r>
            <a:r>
              <a:rPr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eller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har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försenade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godkännanden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från</a:t>
            </a:r>
            <a:r>
              <a:rPr b="0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ledningen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Cambria"/>
              <a:buChar char="•"/>
            </a:pPr>
            <a:endParaRPr b="0" spc="-5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18415">
              <a:lnSpc>
                <a:spcPct val="100000"/>
              </a:lnSpc>
            </a:pPr>
            <a:r>
              <a:rPr dirty="0"/>
              <a:t>Sponsring</a:t>
            </a:r>
          </a:p>
          <a:p>
            <a:pPr marL="127000" indent="-114300">
              <a:lnSpc>
                <a:spcPts val="1580"/>
              </a:lnSpc>
              <a:spcBef>
                <a:spcPts val="860"/>
              </a:spcBef>
              <a:buChar char="•"/>
              <a:tabLst>
                <a:tab pos="127000" algn="l"/>
              </a:tabLst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Sponsring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av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statliga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institutioner</a:t>
            </a:r>
            <a:r>
              <a:rPr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(till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exempel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universitet)</a:t>
            </a:r>
            <a:r>
              <a:rPr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som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omfattar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utländska</a:t>
            </a:r>
          </a:p>
          <a:p>
            <a:pPr marL="127000">
              <a:lnSpc>
                <a:spcPts val="1580"/>
              </a:lnSpc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tjänstemän</a:t>
            </a: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Char char="•"/>
              <a:tabLst>
                <a:tab pos="127000" algn="l"/>
              </a:tabLst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Utgifter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som</a:t>
            </a:r>
            <a:r>
              <a:rPr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verkar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överdrivna,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där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avsikten</a:t>
            </a:r>
            <a:r>
              <a:rPr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är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att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vinna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eller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behålla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affärer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Cambria"/>
              <a:buChar char="•"/>
            </a:pPr>
            <a:endParaRPr b="0" spc="-10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18415">
              <a:lnSpc>
                <a:spcPct val="100000"/>
              </a:lnSpc>
            </a:pPr>
            <a:r>
              <a:rPr spc="-5" dirty="0"/>
              <a:t>Import/export</a:t>
            </a:r>
          </a:p>
          <a:p>
            <a:pPr marL="127000" indent="-114300">
              <a:lnSpc>
                <a:spcPct val="100000"/>
              </a:lnSpc>
              <a:spcBef>
                <a:spcPts val="865"/>
              </a:spcBef>
              <a:buChar char="•"/>
              <a:tabLst>
                <a:tab pos="127000" algn="l"/>
              </a:tabLst>
            </a:pP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Betalningar</a:t>
            </a:r>
            <a:r>
              <a:rPr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till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tulltjänstemän</a:t>
            </a:r>
            <a:r>
              <a:rPr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för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att</a:t>
            </a:r>
            <a:r>
              <a:rPr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påskynda import/export</a:t>
            </a:r>
            <a:r>
              <a:rPr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av</a:t>
            </a:r>
            <a:r>
              <a:rPr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varor</a:t>
            </a:r>
          </a:p>
          <a:p>
            <a:pPr marL="127000" indent="-114300">
              <a:lnSpc>
                <a:spcPts val="158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Betalningar</a:t>
            </a:r>
            <a:r>
              <a:rPr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till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statligt</a:t>
            </a:r>
            <a:r>
              <a:rPr b="0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anställda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tjänstemän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för</a:t>
            </a:r>
            <a:r>
              <a:rPr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att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erhålla expedierade</a:t>
            </a:r>
            <a:r>
              <a:rPr b="0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eller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"/>
                <a:cs typeface="Cambria"/>
              </a:rPr>
              <a:t>falska</a:t>
            </a:r>
            <a:r>
              <a:rPr b="0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import-</a:t>
            </a:r>
          </a:p>
          <a:p>
            <a:pPr marL="127000">
              <a:lnSpc>
                <a:spcPts val="1580"/>
              </a:lnSpc>
            </a:pP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och</a:t>
            </a:r>
            <a:r>
              <a:rPr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"/>
                <a:cs typeface="Cambria"/>
              </a:rPr>
              <a:t>exportlicenser</a:t>
            </a:r>
            <a:r>
              <a:rPr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eller</a:t>
            </a:r>
            <a:r>
              <a:rPr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000000"/>
                </a:solidFill>
                <a:latin typeface="Cambria"/>
                <a:cs typeface="Cambria"/>
              </a:rPr>
              <a:t>tillstånd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76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Korrekt</a:t>
            </a:r>
            <a:r>
              <a:rPr spc="10" dirty="0"/>
              <a:t> </a:t>
            </a:r>
            <a:r>
              <a:rPr spc="-5" dirty="0"/>
              <a:t>bokföring</a:t>
            </a:r>
            <a:r>
              <a:rPr spc="5" dirty="0"/>
              <a:t> </a:t>
            </a:r>
            <a:r>
              <a:rPr spc="-5" dirty="0"/>
              <a:t>och</a:t>
            </a:r>
            <a:r>
              <a:rPr spc="-15" dirty="0"/>
              <a:t> </a:t>
            </a:r>
            <a:r>
              <a:rPr spc="-10" dirty="0"/>
              <a:t>interna</a:t>
            </a:r>
            <a:r>
              <a:rPr spc="-5" dirty="0"/>
              <a:t> </a:t>
            </a:r>
            <a:r>
              <a:rPr spc="-15" dirty="0"/>
              <a:t>kontroller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D132F-CCE7-4AE9-9522-9D4413F59C14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  <p:pic>
        <p:nvPicPr>
          <p:cNvPr id="19" name="bg object 16">
            <a:extLst>
              <a:ext uri="{FF2B5EF4-FFF2-40B4-BE49-F238E27FC236}">
                <a16:creationId xmlns:a16="http://schemas.microsoft.com/office/drawing/2014/main" id="{05ADED86-58AB-499E-9550-3A3CE295FA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20" name="bg object 21">
            <a:extLst>
              <a:ext uri="{FF2B5EF4-FFF2-40B4-BE49-F238E27FC236}">
                <a16:creationId xmlns:a16="http://schemas.microsoft.com/office/drawing/2014/main" id="{130CD61B-CB80-412D-9B56-ED115D266D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0470"/>
            <a:ext cx="1722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Du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är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ansvarig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741" y="1833498"/>
            <a:ext cx="7662545" cy="426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638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mbria"/>
                <a:cs typeface="Cambria"/>
              </a:rPr>
              <a:t>Förutom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vårt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eget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agerande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kan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också </a:t>
            </a:r>
            <a:r>
              <a:rPr sz="1600" spc="-10" dirty="0">
                <a:latin typeface="Cambria"/>
                <a:cs typeface="Cambria"/>
              </a:rPr>
              <a:t>hållas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ansvariga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våra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ombud,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konsulter, 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återförsäljare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andra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affärspartners.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är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därför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enormt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viktigt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förstår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affärsmetoder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bestickning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kräver.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Due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diligence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måste</a:t>
            </a:r>
            <a:r>
              <a:rPr sz="1600" spc="-5" dirty="0">
                <a:latin typeface="Cambria"/>
                <a:cs typeface="Cambria"/>
              </a:rPr>
              <a:t> se till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affärspartner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vilka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gör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affärer: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Inte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rykte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sig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-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 </a:t>
            </a:r>
            <a:r>
              <a:rPr sz="1600" spc="-10" dirty="0">
                <a:latin typeface="Cambria"/>
                <a:cs typeface="Cambria"/>
              </a:rPr>
              <a:t>tidigare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deltagit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-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olagligt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korrupt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beteende.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45" dirty="0">
                <a:latin typeface="Cambria"/>
                <a:cs typeface="Cambria"/>
              </a:rPr>
              <a:t>Vet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måste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bedriva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affärer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enlighet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OGC-018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Foreign</a:t>
            </a:r>
            <a:r>
              <a:rPr sz="1600" spc="-5" dirty="0">
                <a:latin typeface="Cambria"/>
                <a:cs typeface="Cambria"/>
              </a:rPr>
              <a:t> Corrupt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Practice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Act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Compliance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Policy.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Ser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kontrakt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är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tydliga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vad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gäller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arbetet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ska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utföras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 </a:t>
            </a:r>
            <a:r>
              <a:rPr sz="1600" spc="-25" dirty="0">
                <a:latin typeface="Cambria"/>
                <a:cs typeface="Cambria"/>
              </a:rPr>
              <a:t>kravet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att</a:t>
            </a:r>
            <a:endParaRPr sz="16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ambria"/>
                <a:cs typeface="Cambria"/>
              </a:rPr>
              <a:t>affärerna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ska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bedrivas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</a:t>
            </a:r>
            <a:r>
              <a:rPr sz="1600" spc="-10" dirty="0">
                <a:latin typeface="Cambria"/>
                <a:cs typeface="Cambria"/>
              </a:rPr>
              <a:t> lagligt</a:t>
            </a:r>
            <a:r>
              <a:rPr sz="1600" dirty="0">
                <a:latin typeface="Cambria"/>
                <a:cs typeface="Cambria"/>
              </a:rPr>
              <a:t> sätt.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Eskalera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Office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of Risk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and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Compliance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om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misstänker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mutbrott.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423" y="1106995"/>
            <a:ext cx="4097020" cy="612775"/>
            <a:chOff x="4785423" y="1106995"/>
            <a:chExt cx="4097020" cy="612775"/>
          </a:xfrm>
        </p:grpSpPr>
        <p:sp>
          <p:nvSpPr>
            <p:cNvPr id="5" name="object 5"/>
            <p:cNvSpPr/>
            <p:nvPr/>
          </p:nvSpPr>
          <p:spPr>
            <a:xfrm>
              <a:off x="4790185" y="1111758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3986657" y="0"/>
                  </a:moveTo>
                  <a:lnTo>
                    <a:pt x="100456" y="0"/>
                  </a:lnTo>
                  <a:lnTo>
                    <a:pt x="61346" y="7891"/>
                  </a:lnTo>
                  <a:lnTo>
                    <a:pt x="29416" y="29416"/>
                  </a:lnTo>
                  <a:lnTo>
                    <a:pt x="7891" y="61346"/>
                  </a:lnTo>
                  <a:lnTo>
                    <a:pt x="0" y="100456"/>
                  </a:lnTo>
                  <a:lnTo>
                    <a:pt x="0" y="502284"/>
                  </a:lnTo>
                  <a:lnTo>
                    <a:pt x="7891" y="541395"/>
                  </a:lnTo>
                  <a:lnTo>
                    <a:pt x="29416" y="573325"/>
                  </a:lnTo>
                  <a:lnTo>
                    <a:pt x="61346" y="594850"/>
                  </a:lnTo>
                  <a:lnTo>
                    <a:pt x="100456" y="602741"/>
                  </a:lnTo>
                  <a:lnTo>
                    <a:pt x="3986657" y="602741"/>
                  </a:lnTo>
                  <a:lnTo>
                    <a:pt x="4025767" y="594850"/>
                  </a:lnTo>
                  <a:lnTo>
                    <a:pt x="4057697" y="573325"/>
                  </a:lnTo>
                  <a:lnTo>
                    <a:pt x="4079222" y="541395"/>
                  </a:lnTo>
                  <a:lnTo>
                    <a:pt x="4087114" y="502284"/>
                  </a:lnTo>
                  <a:lnTo>
                    <a:pt x="4087114" y="100456"/>
                  </a:lnTo>
                  <a:lnTo>
                    <a:pt x="4079222" y="61346"/>
                  </a:lnTo>
                  <a:lnTo>
                    <a:pt x="4057697" y="29416"/>
                  </a:lnTo>
                  <a:lnTo>
                    <a:pt x="4025767" y="7891"/>
                  </a:lnTo>
                  <a:lnTo>
                    <a:pt x="39866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0185" y="1111758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0" y="100456"/>
                  </a:moveTo>
                  <a:lnTo>
                    <a:pt x="7891" y="61346"/>
                  </a:lnTo>
                  <a:lnTo>
                    <a:pt x="29416" y="29416"/>
                  </a:lnTo>
                  <a:lnTo>
                    <a:pt x="61346" y="7891"/>
                  </a:lnTo>
                  <a:lnTo>
                    <a:pt x="100456" y="0"/>
                  </a:lnTo>
                  <a:lnTo>
                    <a:pt x="3986657" y="0"/>
                  </a:lnTo>
                  <a:lnTo>
                    <a:pt x="4025767" y="7891"/>
                  </a:lnTo>
                  <a:lnTo>
                    <a:pt x="4057697" y="29416"/>
                  </a:lnTo>
                  <a:lnTo>
                    <a:pt x="4079222" y="61346"/>
                  </a:lnTo>
                  <a:lnTo>
                    <a:pt x="4087114" y="100456"/>
                  </a:lnTo>
                  <a:lnTo>
                    <a:pt x="4087114" y="502284"/>
                  </a:lnTo>
                  <a:lnTo>
                    <a:pt x="4079222" y="541395"/>
                  </a:lnTo>
                  <a:lnTo>
                    <a:pt x="4057697" y="573325"/>
                  </a:lnTo>
                  <a:lnTo>
                    <a:pt x="4025767" y="594850"/>
                  </a:lnTo>
                  <a:lnTo>
                    <a:pt x="3986657" y="602741"/>
                  </a:lnTo>
                  <a:lnTo>
                    <a:pt x="100456" y="602741"/>
                  </a:lnTo>
                  <a:lnTo>
                    <a:pt x="61346" y="594850"/>
                  </a:lnTo>
                  <a:lnTo>
                    <a:pt x="29416" y="573325"/>
                  </a:lnTo>
                  <a:lnTo>
                    <a:pt x="7891" y="541395"/>
                  </a:lnTo>
                  <a:lnTo>
                    <a:pt x="0" y="502284"/>
                  </a:lnTo>
                  <a:lnTo>
                    <a:pt x="0" y="1004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40553" y="1169035"/>
            <a:ext cx="37846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Enligt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USA:s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justitiedepartment</a:t>
            </a:r>
            <a:r>
              <a:rPr sz="10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och</a:t>
            </a:r>
            <a:r>
              <a:rPr sz="10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SEC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gäller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stor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procent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av </a:t>
            </a:r>
            <a:r>
              <a:rPr sz="1000" b="1" spc="-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alla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FCPA-relaterade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verkställighetsåtgärder</a:t>
            </a:r>
            <a:r>
              <a:rPr sz="10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otillbörligt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beteende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från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tredje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part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som</a:t>
            </a:r>
            <a:r>
              <a:rPr sz="10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agerar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för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ett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företags</a:t>
            </a:r>
            <a:r>
              <a:rPr sz="10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räkning.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7768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pc="-5" dirty="0"/>
              <a:t>Betydelsen</a:t>
            </a:r>
            <a:r>
              <a:rPr lang="sv-SE" spc="5" dirty="0"/>
              <a:t> </a:t>
            </a:r>
            <a:r>
              <a:rPr lang="sv-SE" spc="-5" dirty="0"/>
              <a:t>av</a:t>
            </a:r>
            <a:r>
              <a:rPr lang="sv-SE" spc="-10" dirty="0"/>
              <a:t> </a:t>
            </a:r>
            <a:r>
              <a:rPr lang="sv-SE" spc="-5" dirty="0"/>
              <a:t>att</a:t>
            </a:r>
            <a:r>
              <a:rPr lang="sv-SE" spc="-10" dirty="0"/>
              <a:t> </a:t>
            </a:r>
            <a:r>
              <a:rPr lang="sv-SE" spc="-5" dirty="0"/>
              <a:t>förstå </a:t>
            </a:r>
            <a:r>
              <a:rPr lang="sv-SE" spc="-10" dirty="0"/>
              <a:t>tredjepartskrav</a:t>
            </a:r>
            <a:endParaRPr spc="-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B7D1D-EC37-4782-BB5E-BF1FDFEE3EBE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  <p:pic>
        <p:nvPicPr>
          <p:cNvPr id="13" name="bg object 16">
            <a:extLst>
              <a:ext uri="{FF2B5EF4-FFF2-40B4-BE49-F238E27FC236}">
                <a16:creationId xmlns:a16="http://schemas.microsoft.com/office/drawing/2014/main" id="{5A539898-9FEB-4D69-9DFB-3DD9A4CAB9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4" name="bg object 21">
            <a:extLst>
              <a:ext uri="{FF2B5EF4-FFF2-40B4-BE49-F238E27FC236}">
                <a16:creationId xmlns:a16="http://schemas.microsoft.com/office/drawing/2014/main" id="{DEDE5C94-5E0B-4A05-83CF-8F4D743D15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137" y="5743219"/>
            <a:ext cx="7896225" cy="606425"/>
            <a:chOff x="719137" y="5743219"/>
            <a:chExt cx="7896225" cy="606425"/>
          </a:xfrm>
        </p:grpSpPr>
        <p:sp>
          <p:nvSpPr>
            <p:cNvPr id="3" name="object 3"/>
            <p:cNvSpPr/>
            <p:nvPr/>
          </p:nvSpPr>
          <p:spPr>
            <a:xfrm>
              <a:off x="723900" y="5747981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7787258" y="0"/>
                  </a:moveTo>
                  <a:lnTo>
                    <a:pt x="99479" y="0"/>
                  </a:lnTo>
                  <a:lnTo>
                    <a:pt x="60757" y="7817"/>
                  </a:lnTo>
                  <a:lnTo>
                    <a:pt x="29136" y="29136"/>
                  </a:lnTo>
                  <a:lnTo>
                    <a:pt x="7817" y="60757"/>
                  </a:lnTo>
                  <a:lnTo>
                    <a:pt x="0" y="99479"/>
                  </a:lnTo>
                  <a:lnTo>
                    <a:pt x="0" y="497408"/>
                  </a:lnTo>
                  <a:lnTo>
                    <a:pt x="7817" y="536137"/>
                  </a:lnTo>
                  <a:lnTo>
                    <a:pt x="29136" y="567761"/>
                  </a:lnTo>
                  <a:lnTo>
                    <a:pt x="60757" y="589082"/>
                  </a:lnTo>
                  <a:lnTo>
                    <a:pt x="99479" y="596900"/>
                  </a:lnTo>
                  <a:lnTo>
                    <a:pt x="7787258" y="596900"/>
                  </a:lnTo>
                  <a:lnTo>
                    <a:pt x="7825942" y="589082"/>
                  </a:lnTo>
                  <a:lnTo>
                    <a:pt x="7857553" y="567761"/>
                  </a:lnTo>
                  <a:lnTo>
                    <a:pt x="7878877" y="536137"/>
                  </a:lnTo>
                  <a:lnTo>
                    <a:pt x="7886700" y="497408"/>
                  </a:lnTo>
                  <a:lnTo>
                    <a:pt x="7886700" y="99479"/>
                  </a:lnTo>
                  <a:lnTo>
                    <a:pt x="7878877" y="60757"/>
                  </a:lnTo>
                  <a:lnTo>
                    <a:pt x="7857553" y="29136"/>
                  </a:lnTo>
                  <a:lnTo>
                    <a:pt x="7825942" y="7817"/>
                  </a:lnTo>
                  <a:lnTo>
                    <a:pt x="77872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900" y="5747981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0" y="99479"/>
                  </a:moveTo>
                  <a:lnTo>
                    <a:pt x="7817" y="60757"/>
                  </a:lnTo>
                  <a:lnTo>
                    <a:pt x="29136" y="29136"/>
                  </a:lnTo>
                  <a:lnTo>
                    <a:pt x="60757" y="7817"/>
                  </a:lnTo>
                  <a:lnTo>
                    <a:pt x="99479" y="0"/>
                  </a:lnTo>
                  <a:lnTo>
                    <a:pt x="7787258" y="0"/>
                  </a:lnTo>
                  <a:lnTo>
                    <a:pt x="7825942" y="7817"/>
                  </a:lnTo>
                  <a:lnTo>
                    <a:pt x="7857553" y="29136"/>
                  </a:lnTo>
                  <a:lnTo>
                    <a:pt x="7878877" y="60757"/>
                  </a:lnTo>
                  <a:lnTo>
                    <a:pt x="7886700" y="99479"/>
                  </a:lnTo>
                  <a:lnTo>
                    <a:pt x="7886700" y="497408"/>
                  </a:lnTo>
                  <a:lnTo>
                    <a:pt x="7878877" y="536137"/>
                  </a:lnTo>
                  <a:lnTo>
                    <a:pt x="7857553" y="567761"/>
                  </a:lnTo>
                  <a:lnTo>
                    <a:pt x="7825942" y="589082"/>
                  </a:lnTo>
                  <a:lnTo>
                    <a:pt x="7787258" y="596900"/>
                  </a:lnTo>
                  <a:lnTo>
                    <a:pt x="99479" y="596900"/>
                  </a:lnTo>
                  <a:lnTo>
                    <a:pt x="60757" y="589082"/>
                  </a:lnTo>
                  <a:lnTo>
                    <a:pt x="29136" y="567761"/>
                  </a:lnTo>
                  <a:lnTo>
                    <a:pt x="7817" y="536137"/>
                  </a:lnTo>
                  <a:lnTo>
                    <a:pt x="0" y="497408"/>
                  </a:lnTo>
                  <a:lnTo>
                    <a:pt x="0" y="99479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741" y="1384502"/>
            <a:ext cx="7966709" cy="491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Varningsflaggor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935"/>
              </a:spcBef>
            </a:pP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anställda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</a:t>
            </a:r>
            <a:r>
              <a:rPr sz="1600" spc="-15" dirty="0">
                <a:latin typeface="Cambria"/>
                <a:cs typeface="Cambria"/>
              </a:rPr>
              <a:t> ansvar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 </a:t>
            </a:r>
            <a:r>
              <a:rPr sz="1600" spc="-10" dirty="0">
                <a:latin typeface="Cambria"/>
                <a:cs typeface="Cambria"/>
              </a:rPr>
              <a:t>känna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 </a:t>
            </a:r>
            <a:r>
              <a:rPr sz="1600" spc="-10" dirty="0">
                <a:latin typeface="Cambria"/>
                <a:cs typeface="Cambria"/>
              </a:rPr>
              <a:t>följa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lagar,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policyer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 </a:t>
            </a:r>
            <a:r>
              <a:rPr sz="1600" spc="-10" dirty="0">
                <a:latin typeface="Cambria"/>
                <a:cs typeface="Cambria"/>
              </a:rPr>
              <a:t>MTS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tillvägagångssätt.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När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planerar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samarbeta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ny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tredje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part,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var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uppmärksam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uttalanden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"Det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är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så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här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vi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gör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affärer</a:t>
            </a:r>
            <a:r>
              <a:rPr sz="1600" b="1" spc="4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 </a:t>
            </a:r>
            <a:r>
              <a:rPr sz="1600" b="1" spc="-10" dirty="0">
                <a:latin typeface="Cambria"/>
                <a:cs typeface="Cambria"/>
              </a:rPr>
              <a:t>det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här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30" dirty="0">
                <a:latin typeface="Cambria"/>
                <a:cs typeface="Cambria"/>
              </a:rPr>
              <a:t>landet."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"Den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här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betalningen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kräver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inget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godkännande."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Cambria"/>
                <a:cs typeface="Cambria"/>
              </a:rPr>
              <a:t>"Jag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har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kontakter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med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en person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regeringen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som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kan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hjälpa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0" dirty="0">
                <a:latin typeface="Cambria"/>
                <a:cs typeface="Cambria"/>
              </a:rPr>
              <a:t>oss."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25" dirty="0">
                <a:latin typeface="Cambria"/>
                <a:cs typeface="Cambria"/>
              </a:rPr>
              <a:t>"Vår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policy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är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att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använda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en</a:t>
            </a:r>
            <a:r>
              <a:rPr sz="1600" b="1" spc="-10" dirty="0">
                <a:latin typeface="Cambria"/>
                <a:cs typeface="Cambria"/>
              </a:rPr>
              <a:t> bank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utanför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30" dirty="0">
                <a:latin typeface="Cambria"/>
                <a:cs typeface="Cambria"/>
              </a:rPr>
              <a:t>landet."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"Mitt</a:t>
            </a:r>
            <a:r>
              <a:rPr sz="1600" b="1" spc="-10" dirty="0">
                <a:latin typeface="Cambria"/>
                <a:cs typeface="Cambria"/>
              </a:rPr>
              <a:t> företag</a:t>
            </a:r>
            <a:r>
              <a:rPr sz="1600" b="1" spc="3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har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en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speciell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överenskommelse</a:t>
            </a:r>
            <a:r>
              <a:rPr sz="1600" b="1" spc="4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med </a:t>
            </a:r>
            <a:r>
              <a:rPr sz="1600" b="1" spc="-5" dirty="0">
                <a:latin typeface="Cambria"/>
                <a:cs typeface="Cambria"/>
              </a:rPr>
              <a:t>en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tjänsteman."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Cambria"/>
                <a:cs typeface="Cambria"/>
              </a:rPr>
              <a:t>"Ett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politiskt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bidrag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skulle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kunna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påskynda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saker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och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ting."</a:t>
            </a:r>
            <a:endParaRPr sz="1600">
              <a:latin typeface="Cambria"/>
              <a:cs typeface="Cambria"/>
            </a:endParaRPr>
          </a:p>
          <a:p>
            <a:pPr marL="704215" marR="161925" indent="-267335">
              <a:lnSpc>
                <a:spcPct val="100000"/>
              </a:lnSpc>
              <a:spcBef>
                <a:spcPts val="1510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Om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det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låter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misstänkt,</a:t>
            </a:r>
            <a:r>
              <a:rPr sz="16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oärligt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eller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olagligt,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så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är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det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antagligen</a:t>
            </a:r>
            <a:r>
              <a:rPr sz="16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det!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Kontakta </a:t>
            </a:r>
            <a:r>
              <a:rPr sz="1600" b="1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Office</a:t>
            </a:r>
            <a:r>
              <a:rPr sz="16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of Risk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Compliance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om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befinner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dig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denna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typ </a:t>
            </a:r>
            <a:r>
              <a:rPr sz="1600" b="1" spc="-30" dirty="0">
                <a:solidFill>
                  <a:srgbClr val="FFFFFF"/>
                </a:solidFill>
                <a:latin typeface="Cambria"/>
                <a:cs typeface="Cambria"/>
              </a:rPr>
              <a:t>av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situation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DFFA42A-625B-4908-8871-B01E73B7D125}"/>
              </a:ext>
            </a:extLst>
          </p:cNvPr>
          <p:cNvSpPr txBox="1">
            <a:spLocks/>
          </p:cNvSpPr>
          <p:nvPr/>
        </p:nvSpPr>
        <p:spPr>
          <a:xfrm>
            <a:off x="457200" y="322041"/>
            <a:ext cx="77768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sv-SE" kern="0" spc="-5" dirty="0"/>
              <a:t>Betydelsen</a:t>
            </a:r>
            <a:r>
              <a:rPr lang="sv-SE" kern="0" spc="5" dirty="0"/>
              <a:t> </a:t>
            </a:r>
            <a:r>
              <a:rPr lang="sv-SE" kern="0" spc="-5" dirty="0"/>
              <a:t>av</a:t>
            </a:r>
            <a:r>
              <a:rPr lang="sv-SE" kern="0" spc="-10" dirty="0"/>
              <a:t> </a:t>
            </a:r>
            <a:r>
              <a:rPr lang="sv-SE" kern="0" spc="-5" dirty="0"/>
              <a:t>att</a:t>
            </a:r>
            <a:r>
              <a:rPr lang="sv-SE" kern="0" spc="-10" dirty="0"/>
              <a:t> </a:t>
            </a:r>
            <a:r>
              <a:rPr lang="sv-SE" kern="0" spc="-5" dirty="0"/>
              <a:t>förstå </a:t>
            </a:r>
            <a:r>
              <a:rPr lang="sv-SE" kern="0" spc="-10" dirty="0"/>
              <a:t>tredjepartskrav</a:t>
            </a:r>
            <a:endParaRPr lang="sv-SE" kern="0" spc="-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BBE23-4744-4D65-98EA-7016A4EBD36B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  <p:pic>
        <p:nvPicPr>
          <p:cNvPr id="14" name="bg object 16">
            <a:extLst>
              <a:ext uri="{FF2B5EF4-FFF2-40B4-BE49-F238E27FC236}">
                <a16:creationId xmlns:a16="http://schemas.microsoft.com/office/drawing/2014/main" id="{054E2D60-89B2-48C7-9CBD-21D32120D6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5" name="bg object 21">
            <a:extLst>
              <a:ext uri="{FF2B5EF4-FFF2-40B4-BE49-F238E27FC236}">
                <a16:creationId xmlns:a16="http://schemas.microsoft.com/office/drawing/2014/main" id="{7FB21B7B-74B0-4AEF-976D-B8570A733D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441" y="4214156"/>
            <a:ext cx="5968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hittar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information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relaterade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policyer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tillvägagångssätt: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324" y="3677665"/>
            <a:ext cx="7893684" cy="0"/>
          </a:xfrm>
          <a:custGeom>
            <a:avLst/>
            <a:gdLst/>
            <a:ahLst/>
            <a:cxnLst/>
            <a:rect l="l" t="t" r="r" b="b"/>
            <a:pathLst>
              <a:path w="7893684">
                <a:moveTo>
                  <a:pt x="0" y="0"/>
                </a:moveTo>
                <a:lnTo>
                  <a:pt x="7893672" y="0"/>
                </a:lnTo>
              </a:path>
            </a:pathLst>
          </a:custGeom>
          <a:ln w="2540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3163" y="1217421"/>
            <a:ext cx="7486650" cy="22627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ditt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dagliga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arbete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på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MTS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är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skyldig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att:</a:t>
            </a:r>
            <a:endParaRPr sz="20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6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Känna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och </a:t>
            </a:r>
            <a:r>
              <a:rPr sz="1600" spc="-5" dirty="0">
                <a:latin typeface="Cambria"/>
                <a:cs typeface="Cambria"/>
              </a:rPr>
              <a:t>följa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anti-bestickningslagar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och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MTS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anti-bestickningspolicyer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ambria"/>
                <a:cs typeface="Cambria"/>
              </a:rPr>
              <a:t>Omedelbart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 dig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av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information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misstänker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lagbrott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marR="5080" indent="-287020"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Söka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vägledning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från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Office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of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Risk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and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Compliance</a:t>
            </a:r>
            <a:r>
              <a:rPr sz="1600" b="1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är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osäker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hur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lagen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tillämpas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 situation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 err="1">
                <a:latin typeface="Cambria"/>
                <a:cs typeface="Cambria"/>
              </a:rPr>
              <a:t>står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inför</a:t>
            </a:r>
            <a:r>
              <a:rPr lang="en-US" sz="1600" spc="-10" dirty="0">
                <a:latin typeface="Cambria"/>
                <a:cs typeface="Cambria"/>
              </a:rPr>
              <a:t> - </a:t>
            </a:r>
            <a:r>
              <a:rPr lang="en-US" sz="1600" b="1" spc="-10" dirty="0">
                <a:latin typeface="Cambria"/>
                <a:cs typeface="Cambria"/>
                <a:hlinkClick r:id="rId2"/>
              </a:rPr>
              <a:t>MTS_Risk_&amp;_Compliance@mts.com</a:t>
            </a:r>
            <a:endParaRPr lang="en-US" sz="1600" dirty="0">
              <a:latin typeface="Cambria"/>
              <a:cs typeface="Cambria"/>
            </a:endParaRPr>
          </a:p>
          <a:p>
            <a:pPr marL="12065" marR="5080">
              <a:lnSpc>
                <a:spcPct val="100000"/>
              </a:lnSpc>
              <a:tabLst>
                <a:tab pos="299720" algn="l"/>
              </a:tabLst>
            </a:pPr>
            <a:endParaRPr sz="16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250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Dina</a:t>
            </a:r>
            <a:r>
              <a:rPr spc="-55" dirty="0"/>
              <a:t> </a:t>
            </a:r>
            <a:r>
              <a:rPr spc="-15" dirty="0"/>
              <a:t>skyldigheter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059A4D-7597-4696-B918-EC211EC3E092}"/>
              </a:ext>
            </a:extLst>
          </p:cNvPr>
          <p:cNvSpPr/>
          <p:nvPr/>
        </p:nvSpPr>
        <p:spPr>
          <a:xfrm>
            <a:off x="434441" y="4735611"/>
            <a:ext cx="3647441" cy="588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Open Sans"/>
              </a:rPr>
              <a:t>FCPA Policy ORC-010</a:t>
            </a:r>
          </a:p>
          <a:p>
            <a:r>
              <a:rPr lang="en-US" sz="1400" dirty="0">
                <a:solidFill>
                  <a:schemeClr val="bg1"/>
                </a:solidFill>
                <a:latin typeface="Open Sans"/>
              </a:rPr>
              <a:t>Supporting ORC-010 Procedures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1EE27-90E3-47F1-A3FF-B785E0A7254B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  <p:pic>
        <p:nvPicPr>
          <p:cNvPr id="13" name="bg object 16">
            <a:extLst>
              <a:ext uri="{FF2B5EF4-FFF2-40B4-BE49-F238E27FC236}">
                <a16:creationId xmlns:a16="http://schemas.microsoft.com/office/drawing/2014/main" id="{DAD41F35-CE9C-4D3D-B558-896E14D7C1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4" name="bg object 21">
            <a:extLst>
              <a:ext uri="{FF2B5EF4-FFF2-40B4-BE49-F238E27FC236}">
                <a16:creationId xmlns:a16="http://schemas.microsoft.com/office/drawing/2014/main" id="{684E9B34-AB1C-4D82-87AE-CDC19DA609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 dirty="0">
                <a:solidFill>
                  <a:srgbClr val="0071BC"/>
                </a:solidFill>
                <a:latin typeface="Open Sans"/>
              </a:rPr>
              <a:t>PRATA </a:t>
            </a:r>
            <a:r>
              <a:rPr lang="sv-SE" sz="1200" dirty="0">
                <a:latin typeface="Open Sans"/>
              </a:rPr>
              <a:t>Med Office of Risk and Compliance, eller med din chef, personalavdelning (HR) eller lokala etikkommitté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 dirty="0">
                <a:solidFill>
                  <a:srgbClr val="0071BC"/>
                </a:solidFill>
                <a:latin typeface="Open Sans"/>
              </a:rPr>
              <a:t>MAILA </a:t>
            </a:r>
            <a:r>
              <a:rPr lang="sv-SE" sz="1200" dirty="0">
                <a:latin typeface="Open Sans"/>
              </a:rPr>
              <a:t>till</a:t>
            </a:r>
            <a:r>
              <a:rPr lang="sv-SE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sv-SE" sz="1200" dirty="0">
                <a:latin typeface="Open Sans"/>
              </a:rPr>
              <a:t>Office of Risk and Compliance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sv-SE" sz="12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71BC"/>
                </a:solidFill>
                <a:latin typeface="Open Sans"/>
              </a:rPr>
              <a:t>BESÖK</a:t>
            </a:r>
            <a:r>
              <a:rPr lang="sv-SE" sz="1200" b="1">
                <a:solidFill>
                  <a:srgbClr val="0000FF"/>
                </a:solidFill>
                <a:latin typeface="Open Sans"/>
              </a:rPr>
              <a:t> </a:t>
            </a:r>
            <a:r>
              <a:rPr lang="sv-SE" sz="1200">
                <a:latin typeface="Open Sans"/>
              </a:rPr>
              <a:t>MTS AlertLine </a:t>
            </a:r>
            <a:r>
              <a:rPr lang="sv-SE" sz="1200">
                <a:latin typeface="Open Sans"/>
                <a:hlinkClick r:id="rId4"/>
              </a:rPr>
              <a:t>https://alertline.com</a:t>
            </a:r>
            <a:endParaRPr lang="sv-SE" sz="1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rgbClr val="0071BC"/>
                </a:solidFill>
                <a:latin typeface="Open Sans"/>
              </a:rPr>
              <a:t>RING</a:t>
            </a:r>
            <a:r>
              <a:rPr lang="sv-SE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sv-SE" sz="1200" dirty="0">
                <a:latin typeface="Open Sans"/>
              </a:rPr>
              <a:t>AlertLines nummer 888-321-5562 </a:t>
            </a:r>
            <a:r>
              <a:rPr lang="sv-SE" sz="1200" dirty="0"/>
              <a:t>(Regionala telefonnummer finns listade i Koden)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latin typeface="Open Sans"/>
              </a:rPr>
              <a:t>Rapportering till AlertLine kan göras anonymt.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1800" dirty="0">
              <a:solidFill>
                <a:srgbClr val="0071BC"/>
              </a:solidFill>
              <a:latin typeface="Open Sans"/>
            </a:endParaRPr>
          </a:p>
          <a:p>
            <a:pPr algn="ctr"/>
            <a:r>
              <a:rPr lang="sv-SE" sz="1800" dirty="0">
                <a:solidFill>
                  <a:srgbClr val="0071BC"/>
                </a:solidFill>
                <a:latin typeface="Open Sans"/>
              </a:rPr>
              <a:t>       Hur du söker vägledning eller rapporterar ett problem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Open Sans"/>
              </a:rPr>
              <a:t>Att använda MTS Uppförandekod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C588F-945B-46DF-B7DA-E1C5EC347684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  <p:pic>
        <p:nvPicPr>
          <p:cNvPr id="17" name="bg object 16">
            <a:extLst>
              <a:ext uri="{FF2B5EF4-FFF2-40B4-BE49-F238E27FC236}">
                <a16:creationId xmlns:a16="http://schemas.microsoft.com/office/drawing/2014/main" id="{6EE7C1EB-F9DB-4BDE-86E0-55135461D2F7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8" name="bg object 21">
            <a:extLst>
              <a:ext uri="{FF2B5EF4-FFF2-40B4-BE49-F238E27FC236}">
                <a16:creationId xmlns:a16="http://schemas.microsoft.com/office/drawing/2014/main" id="{E225CAB1-F76F-4087-B372-7058EDA1DCE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2239" y="1371041"/>
            <a:ext cx="6410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Nu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när du</a:t>
            </a:r>
            <a:r>
              <a:rPr sz="20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har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genomgått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den här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kursen,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kom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ihåg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att: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15" y="2623439"/>
            <a:ext cx="2136140" cy="274320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93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9"/>
              </a:spcBef>
            </a:pPr>
            <a:r>
              <a:rPr sz="2000" b="1" spc="-70" dirty="0">
                <a:solidFill>
                  <a:srgbClr val="FFFFFF"/>
                </a:solidFill>
                <a:latin typeface="Cambria"/>
                <a:cs typeface="Cambria"/>
              </a:rPr>
              <a:t>VÅRT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ENGAGEMANG</a:t>
            </a:r>
            <a:endParaRPr sz="2000">
              <a:latin typeface="Cambria"/>
              <a:cs typeface="Cambria"/>
            </a:endParaRPr>
          </a:p>
          <a:p>
            <a:pPr marL="112395" marR="104775" algn="ctr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MTS tar bestämt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avstånd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från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korruption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och bestickning.</a:t>
            </a:r>
            <a:endParaRPr sz="1200">
              <a:latin typeface="Cambria"/>
              <a:cs typeface="Cambria"/>
            </a:endParaRPr>
          </a:p>
          <a:p>
            <a:pPr marL="312420" marR="30353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är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föremål för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rad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internationella</a:t>
            </a:r>
            <a:endParaRPr sz="1200">
              <a:latin typeface="Cambria"/>
              <a:cs typeface="Cambria"/>
            </a:endParaRPr>
          </a:p>
          <a:p>
            <a:pPr marL="156845" marR="146685" indent="-1905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anti-besticknings- och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antikorruptionslagar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över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hela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världen.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åtar oss att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följa högsta standarder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för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etiskt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beteende genom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att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följa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dessa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lagar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överallt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där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är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verksamma.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290317"/>
            <a:ext cx="4921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Muta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aldrig,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direkt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indirekt,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statligt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anställd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tjänsteman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för ett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otillbörligt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ändamål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3119754"/>
            <a:ext cx="3408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Se till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att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bokföringen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är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korrekt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704971"/>
            <a:ext cx="5336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Se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till att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due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diligence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har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genomförts innan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inleder</a:t>
            </a:r>
            <a:endParaRPr sz="160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</a:pPr>
            <a:r>
              <a:rPr sz="1600" spc="-10" dirty="0">
                <a:latin typeface="Cambria"/>
                <a:cs typeface="Cambria"/>
              </a:rPr>
              <a:t>affärer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 en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ny</a:t>
            </a:r>
            <a:r>
              <a:rPr sz="1600" spc="-10" dirty="0">
                <a:latin typeface="Cambria"/>
                <a:cs typeface="Cambria"/>
              </a:rPr>
              <a:t> tredje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534280"/>
            <a:ext cx="2549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Kontakta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ORC </a:t>
            </a:r>
            <a:r>
              <a:rPr sz="1600" spc="-5" dirty="0">
                <a:latin typeface="Cambria"/>
                <a:cs typeface="Cambria"/>
              </a:rPr>
              <a:t>för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frågor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5119496"/>
            <a:ext cx="2295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Rapportera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problem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234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Sammanfattning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B9520-DBC9-4D15-9FE8-8E41187C116E}"/>
              </a:ext>
            </a:extLst>
          </p:cNvPr>
          <p:cNvSpPr txBox="1"/>
          <p:nvPr/>
        </p:nvSpPr>
        <p:spPr>
          <a:xfrm>
            <a:off x="8523551" y="644412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  <p:pic>
        <p:nvPicPr>
          <p:cNvPr id="14" name="bg object 16">
            <a:extLst>
              <a:ext uri="{FF2B5EF4-FFF2-40B4-BE49-F238E27FC236}">
                <a16:creationId xmlns:a16="http://schemas.microsoft.com/office/drawing/2014/main" id="{8D6666EE-70F1-4916-9DDE-78AC0C1DDD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5" name="bg object 21">
            <a:extLst>
              <a:ext uri="{FF2B5EF4-FFF2-40B4-BE49-F238E27FC236}">
                <a16:creationId xmlns:a16="http://schemas.microsoft.com/office/drawing/2014/main" id="{0C478D9B-EA22-4DCD-83BF-4D60AF4705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254634"/>
            <a:ext cx="177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Kursens</a:t>
            </a:r>
            <a:r>
              <a:rPr spc="-75" dirty="0"/>
              <a:t> </a:t>
            </a:r>
            <a:r>
              <a:rPr spc="-5" dirty="0"/>
              <a:t>mål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" y="1371041"/>
            <a:ext cx="72053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Efter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att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ha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gått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igenom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kursen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ska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du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ha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fått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en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förståelse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för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följande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ämnen: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4205" y="2261361"/>
            <a:ext cx="2136140" cy="274320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000" b="1" spc="-70" dirty="0">
                <a:solidFill>
                  <a:srgbClr val="FFFFFF"/>
                </a:solidFill>
                <a:latin typeface="Cambria"/>
                <a:cs typeface="Cambria"/>
              </a:rPr>
              <a:t>VÅRT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ENGAGEMANG</a:t>
            </a:r>
            <a:endParaRPr sz="2000">
              <a:latin typeface="Cambria"/>
              <a:cs typeface="Cambria"/>
            </a:endParaRPr>
          </a:p>
          <a:p>
            <a:pPr marL="112395" marR="104775"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MTS tar bestämt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avstånd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från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korruption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och bestickning.</a:t>
            </a:r>
            <a:endParaRPr sz="1200">
              <a:latin typeface="Cambria"/>
              <a:cs typeface="Cambria"/>
            </a:endParaRPr>
          </a:p>
          <a:p>
            <a:pPr marL="311785" marR="30353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är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föremål för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rad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internationella</a:t>
            </a:r>
            <a:endParaRPr sz="1200">
              <a:latin typeface="Cambria"/>
              <a:cs typeface="Cambria"/>
            </a:endParaRPr>
          </a:p>
          <a:p>
            <a:pPr marL="156210" marR="146685" indent="-1905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anti-besticknings- och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antikorruptionslagar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över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hela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världen.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åtar oss att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följa högsta standarder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för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etiskt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beteende genom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att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följa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dessa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lagar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överallt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där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är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verksamma.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290317"/>
            <a:ext cx="512191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Cambria"/>
                <a:cs typeface="Cambria"/>
              </a:rPr>
              <a:t>Antikorruption,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 översikt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Foreign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Corrupt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Practices Act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(FCPA,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amerikansk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lag)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Cambria"/>
                <a:cs typeface="Cambria"/>
              </a:rPr>
              <a:t>Betydelsen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av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korrekt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bokföring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interna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kontroller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Betydelsen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av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förstå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tredjepartskrav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Dina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skyldigheter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Cambria"/>
                <a:cs typeface="Cambria"/>
              </a:rPr>
              <a:t>Hur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rapporterar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 </a:t>
            </a:r>
            <a:r>
              <a:rPr sz="1600" spc="-10" dirty="0">
                <a:latin typeface="Cambria"/>
                <a:cs typeface="Cambria"/>
              </a:rPr>
              <a:t>problem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34AC8-291C-4C79-BD7A-FEBAE31E1047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  <p:pic>
        <p:nvPicPr>
          <p:cNvPr id="10" name="bg object 16">
            <a:extLst>
              <a:ext uri="{FF2B5EF4-FFF2-40B4-BE49-F238E27FC236}">
                <a16:creationId xmlns:a16="http://schemas.microsoft.com/office/drawing/2014/main" id="{2FCBE5F0-510B-419A-A54A-2CDA351760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1" name="bg object 21">
            <a:extLst>
              <a:ext uri="{FF2B5EF4-FFF2-40B4-BE49-F238E27FC236}">
                <a16:creationId xmlns:a16="http://schemas.microsoft.com/office/drawing/2014/main" id="{5B97348C-A1B9-4B2E-86D2-8F646AD3204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871" y="295402"/>
            <a:ext cx="389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Antikorruption,</a:t>
            </a:r>
            <a:r>
              <a:rPr spc="-1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5" dirty="0"/>
              <a:t>översikt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283" y="1339977"/>
            <a:ext cx="7263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Mutor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är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ett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problem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som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förekommer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 </a:t>
            </a:r>
            <a:r>
              <a:rPr sz="1600" b="1" spc="-10" dirty="0">
                <a:latin typeface="Cambria"/>
                <a:cs typeface="Cambria"/>
              </a:rPr>
              <a:t>hela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världen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och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påverkar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den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globala 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ekonomin.</a:t>
            </a:r>
            <a:r>
              <a:rPr sz="1600" b="1" spc="4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Länder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runt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om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världen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har</a:t>
            </a:r>
            <a:r>
              <a:rPr sz="1600" b="1" spc="-10" dirty="0">
                <a:latin typeface="Cambria"/>
                <a:cs typeface="Cambria"/>
              </a:rPr>
              <a:t> stiftat</a:t>
            </a:r>
            <a:r>
              <a:rPr sz="1600" b="1" spc="5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lagar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för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att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markera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att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mutor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och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andra</a:t>
            </a:r>
            <a:r>
              <a:rPr sz="1600" b="1" spc="-10" dirty="0">
                <a:latin typeface="Cambria"/>
                <a:cs typeface="Cambria"/>
              </a:rPr>
              <a:t> former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av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korruption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inte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tolereras.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34" y="2857817"/>
            <a:ext cx="3168650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Mutor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är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dåligt för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affärerna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91440" marR="9588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Mutor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kan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driva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upp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kostnaderna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för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affärsverksamheter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över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hela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världen,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eftersom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utbetalda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mutor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slutänden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vägs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den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totala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kostnaden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för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varor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och 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tjänster.</a:t>
            </a:r>
            <a:endParaRPr sz="1600">
              <a:latin typeface="Cambria"/>
              <a:cs typeface="Cambria"/>
            </a:endParaRPr>
          </a:p>
          <a:p>
            <a:pPr marL="91440" marR="21336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Detta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snedvrider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marknaden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och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skapar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ojämn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spelplan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på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global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nivå.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6" name="object 6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28004" y="2857817"/>
            <a:ext cx="3173095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Skapa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otillbörlig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konkurrens</a:t>
            </a:r>
            <a:endParaRPr sz="1600">
              <a:latin typeface="Cambria"/>
              <a:cs typeface="Cambria"/>
            </a:endParaRPr>
          </a:p>
          <a:p>
            <a:pPr marL="378460" marR="438784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Ge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upphov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till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undermåliga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produkter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och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tjänster</a:t>
            </a:r>
            <a:endParaRPr sz="1600">
              <a:latin typeface="Cambria"/>
              <a:cs typeface="Cambria"/>
            </a:endParaRPr>
          </a:p>
          <a:p>
            <a:pPr marL="378460" marR="11557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Urholka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allmänhetens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tillit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och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förtroende</a:t>
            </a:r>
            <a:endParaRPr sz="1600">
              <a:latin typeface="Cambria"/>
              <a:cs typeface="Cambria"/>
            </a:endParaRPr>
          </a:p>
          <a:p>
            <a:pPr marL="378460" marR="17589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Främja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brott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mot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lagar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om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arbetsplatssäkerhet,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miljö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och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barnarbete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för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att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nämna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några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få.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1463" y="3353180"/>
            <a:ext cx="1515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mbria"/>
                <a:cs typeface="Cambria"/>
              </a:rPr>
              <a:t>Mutor</a:t>
            </a:r>
            <a:r>
              <a:rPr sz="1600" b="1" spc="-4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och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mbria"/>
                <a:cs typeface="Cambria"/>
              </a:rPr>
              <a:t>korruption</a:t>
            </a:r>
            <a:r>
              <a:rPr sz="1600" b="1" spc="-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kan: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0C2EB-DD82-4221-9F91-2CA99669C074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  <p:pic>
        <p:nvPicPr>
          <p:cNvPr id="14" name="bg object 16">
            <a:extLst>
              <a:ext uri="{FF2B5EF4-FFF2-40B4-BE49-F238E27FC236}">
                <a16:creationId xmlns:a16="http://schemas.microsoft.com/office/drawing/2014/main" id="{AE222937-11DB-4685-8B91-A62A77B4D4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5" name="bg object 21">
            <a:extLst>
              <a:ext uri="{FF2B5EF4-FFF2-40B4-BE49-F238E27FC236}">
                <a16:creationId xmlns:a16="http://schemas.microsoft.com/office/drawing/2014/main" id="{A84B1F4C-8F8D-4E89-B260-C1BD8EC067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84502"/>
            <a:ext cx="7797165" cy="3650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Lagstiftning</a:t>
            </a:r>
            <a:endParaRPr sz="2000">
              <a:latin typeface="Cambria"/>
              <a:cs typeface="Cambria"/>
            </a:endParaRPr>
          </a:p>
          <a:p>
            <a:pPr marL="42545" marR="7239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mbria"/>
                <a:cs typeface="Cambria"/>
              </a:rPr>
              <a:t>På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grund </a:t>
            </a:r>
            <a:r>
              <a:rPr sz="1400" spc="-15" dirty="0">
                <a:latin typeface="Cambria"/>
                <a:cs typeface="Cambria"/>
              </a:rPr>
              <a:t>av</a:t>
            </a:r>
            <a:r>
              <a:rPr sz="1400" spc="-5" dirty="0">
                <a:latin typeface="Cambria"/>
                <a:cs typeface="Cambria"/>
              </a:rPr>
              <a:t> potentialen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 </a:t>
            </a:r>
            <a:r>
              <a:rPr sz="1400" spc="-10" dirty="0">
                <a:latin typeface="Cambria"/>
                <a:cs typeface="Cambria"/>
              </a:rPr>
              <a:t>negativa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effekter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har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länder runt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om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världen </a:t>
            </a:r>
            <a:r>
              <a:rPr sz="1400" spc="-5" dirty="0">
                <a:latin typeface="Cambria"/>
                <a:cs typeface="Cambria"/>
              </a:rPr>
              <a:t>antagit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lagar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förbjuder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mutor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och </a:t>
            </a:r>
            <a:r>
              <a:rPr sz="1400" spc="-5" dirty="0">
                <a:latin typeface="Cambria"/>
                <a:cs typeface="Cambria"/>
              </a:rPr>
              <a:t>korruption.</a:t>
            </a:r>
            <a:r>
              <a:rPr sz="1400" spc="28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Mycket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står </a:t>
            </a:r>
            <a:r>
              <a:rPr sz="1400" spc="-5" dirty="0">
                <a:latin typeface="Cambria"/>
                <a:cs typeface="Cambria"/>
              </a:rPr>
              <a:t>på </a:t>
            </a:r>
            <a:r>
              <a:rPr sz="1400" dirty="0">
                <a:latin typeface="Cambria"/>
                <a:cs typeface="Cambria"/>
              </a:rPr>
              <a:t>spel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spc="-10" dirty="0">
                <a:latin typeface="Cambria"/>
                <a:cs typeface="Cambria"/>
              </a:rPr>
              <a:t> företag</a:t>
            </a:r>
            <a:r>
              <a:rPr sz="1400" spc="-5" dirty="0">
                <a:latin typeface="Cambria"/>
                <a:cs typeface="Cambria"/>
              </a:rPr>
              <a:t> som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bryter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dessa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lagar,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till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exempel: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Betydande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böter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och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även</a:t>
            </a:r>
            <a:r>
              <a:rPr sz="1400" spc="-5" dirty="0">
                <a:latin typeface="Cambria"/>
                <a:cs typeface="Cambria"/>
              </a:rPr>
              <a:t> långa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fängelsestraff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 individer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10" dirty="0">
                <a:latin typeface="Cambria"/>
                <a:cs typeface="Cambria"/>
              </a:rPr>
              <a:t>Avstängning </a:t>
            </a:r>
            <a:r>
              <a:rPr sz="1400" dirty="0">
                <a:latin typeface="Cambria"/>
                <a:cs typeface="Cambria"/>
              </a:rPr>
              <a:t>eller</a:t>
            </a:r>
            <a:r>
              <a:rPr sz="1400" spc="-5" dirty="0">
                <a:latin typeface="Cambria"/>
                <a:cs typeface="Cambria"/>
              </a:rPr>
              <a:t> uteslutning</a:t>
            </a:r>
            <a:r>
              <a:rPr sz="1400" spc="-10" dirty="0">
                <a:latin typeface="Cambria"/>
                <a:cs typeface="Cambria"/>
              </a:rPr>
              <a:t> från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offentlig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upphandling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10" dirty="0">
                <a:latin typeface="Cambria"/>
                <a:cs typeface="Cambria"/>
              </a:rPr>
              <a:t>Företagets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rykte,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affärsrelationer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och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fortsatta</a:t>
            </a:r>
            <a:r>
              <a:rPr sz="1400" spc="-10" dirty="0">
                <a:latin typeface="Cambria"/>
                <a:cs typeface="Cambria"/>
              </a:rPr>
              <a:t> framgång</a:t>
            </a:r>
            <a:r>
              <a:rPr sz="1400" spc="-5" dirty="0">
                <a:latin typeface="Cambria"/>
                <a:cs typeface="Cambria"/>
              </a:rPr>
              <a:t> skadas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Foreign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Practices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689"/>
              </a:spcBef>
            </a:pPr>
            <a:r>
              <a:rPr sz="1400" spc="-30" dirty="0">
                <a:latin typeface="Cambria"/>
                <a:cs typeface="Cambria"/>
              </a:rPr>
              <a:t>FCPA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namnet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amerikanska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lagstiftning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behandlar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anti-bestickning </a:t>
            </a:r>
            <a:r>
              <a:rPr sz="1400" dirty="0">
                <a:latin typeface="Cambria"/>
                <a:cs typeface="Cambria"/>
              </a:rPr>
              <a:t>och</a:t>
            </a:r>
            <a:r>
              <a:rPr sz="1400" spc="-5" dirty="0">
                <a:latin typeface="Cambria"/>
                <a:cs typeface="Cambria"/>
              </a:rPr>
              <a:t> antikorruption.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FCPA:s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räckvidd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och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omfattning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är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bred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-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gäller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alla som arbetar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företag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handlas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den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amerikanska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börsen.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Därför gäller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den</a:t>
            </a:r>
            <a:r>
              <a:rPr sz="1400" spc="-5" dirty="0">
                <a:latin typeface="Cambria"/>
                <a:cs typeface="Cambria"/>
              </a:rPr>
              <a:t> för alla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MTS-anställda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globalt.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71" y="295402"/>
            <a:ext cx="389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Antikorruption,</a:t>
            </a:r>
            <a:r>
              <a:rPr spc="-1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5" dirty="0"/>
              <a:t>översikt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A0CD0-5B8A-4D44-9920-9B8EF794C167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  <p:pic>
        <p:nvPicPr>
          <p:cNvPr id="8" name="bg object 16">
            <a:extLst>
              <a:ext uri="{FF2B5EF4-FFF2-40B4-BE49-F238E27FC236}">
                <a16:creationId xmlns:a16="http://schemas.microsoft.com/office/drawing/2014/main" id="{C3BC0532-1CBE-445B-9809-A57E11A720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9" name="bg object 21">
            <a:extLst>
              <a:ext uri="{FF2B5EF4-FFF2-40B4-BE49-F238E27FC236}">
                <a16:creationId xmlns:a16="http://schemas.microsoft.com/office/drawing/2014/main" id="{28CC90F8-38E1-401E-8C9C-AFDCB852E0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31993"/>
            <a:ext cx="7960995" cy="10775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Vad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är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FCPA?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Cambria"/>
                <a:cs typeface="Cambria"/>
              </a:rPr>
              <a:t>FCPA </a:t>
            </a:r>
            <a:r>
              <a:rPr sz="1400" spc="-5" dirty="0">
                <a:latin typeface="Cambria"/>
                <a:cs typeface="Cambria"/>
              </a:rPr>
              <a:t>är </a:t>
            </a:r>
            <a:r>
              <a:rPr sz="1400" dirty="0">
                <a:latin typeface="Cambria"/>
                <a:cs typeface="Cambria"/>
              </a:rPr>
              <a:t>den </a:t>
            </a:r>
            <a:r>
              <a:rPr sz="1400" spc="-5" dirty="0">
                <a:latin typeface="Cambria"/>
                <a:cs typeface="Cambria"/>
              </a:rPr>
              <a:t>lag </a:t>
            </a:r>
            <a:r>
              <a:rPr sz="1400" dirty="0">
                <a:latin typeface="Cambria"/>
                <a:cs typeface="Cambria"/>
              </a:rPr>
              <a:t>i USA som </a:t>
            </a:r>
            <a:r>
              <a:rPr sz="1400" spc="-5" dirty="0">
                <a:latin typeface="Cambria"/>
                <a:cs typeface="Cambria"/>
              </a:rPr>
              <a:t>behandlar bestickning </a:t>
            </a:r>
            <a:r>
              <a:rPr sz="1400" dirty="0">
                <a:latin typeface="Cambria"/>
                <a:cs typeface="Cambria"/>
              </a:rPr>
              <a:t>och korruption</a:t>
            </a:r>
            <a:r>
              <a:rPr sz="1200" dirty="0">
                <a:latin typeface="Cambria"/>
                <a:cs typeface="Cambria"/>
              </a:rPr>
              <a:t>. </a:t>
            </a:r>
            <a:r>
              <a:rPr sz="1400" dirty="0">
                <a:latin typeface="Cambria"/>
                <a:cs typeface="Cambria"/>
              </a:rPr>
              <a:t>FCPA </a:t>
            </a:r>
            <a:r>
              <a:rPr sz="1400" spc="-5" dirty="0">
                <a:latin typeface="Cambria"/>
                <a:cs typeface="Cambria"/>
              </a:rPr>
              <a:t>förbjuder </a:t>
            </a:r>
            <a:r>
              <a:rPr sz="1400" dirty="0">
                <a:latin typeface="Cambria"/>
                <a:cs typeface="Cambria"/>
              </a:rPr>
              <a:t>MTS-anställda, och </a:t>
            </a:r>
            <a:r>
              <a:rPr sz="1400" spc="-5" dirty="0">
                <a:latin typeface="Cambria"/>
                <a:cs typeface="Cambria"/>
              </a:rPr>
              <a:t>alla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bedriver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affärsverksamhet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vår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räkning,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att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erbjuda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otillbörliga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betalningar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eller </a:t>
            </a:r>
            <a:r>
              <a:rPr sz="1400" spc="-5" dirty="0">
                <a:latin typeface="Cambria"/>
                <a:cs typeface="Cambria"/>
              </a:rPr>
              <a:t>något av</a:t>
            </a:r>
            <a:r>
              <a:rPr sz="1400" dirty="0">
                <a:latin typeface="Cambria"/>
                <a:cs typeface="Cambria"/>
              </a:rPr>
              <a:t> värde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till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tjänsteman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dirty="0">
                <a:latin typeface="Cambria"/>
                <a:cs typeface="Cambria"/>
              </a:rPr>
              <a:t> att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vinna/behålla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affärsverksamhet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eller</a:t>
            </a:r>
            <a:r>
              <a:rPr sz="1400" spc="-5" dirty="0">
                <a:latin typeface="Cambria"/>
                <a:cs typeface="Cambria"/>
              </a:rPr>
              <a:t> få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otillbörlig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konkurrensfördel.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13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Foreign</a:t>
            </a:r>
            <a:r>
              <a:rPr spc="-15" dirty="0"/>
              <a:t> </a:t>
            </a:r>
            <a:r>
              <a:rPr spc="-10" dirty="0"/>
              <a:t>Corrupt</a:t>
            </a:r>
            <a:r>
              <a:rPr spc="5" dirty="0"/>
              <a:t> </a:t>
            </a:r>
            <a:r>
              <a:rPr spc="-10" dirty="0"/>
              <a:t>Practices</a:t>
            </a:r>
            <a:r>
              <a:rPr spc="-20" dirty="0"/>
              <a:t> </a:t>
            </a:r>
            <a:r>
              <a:rPr spc="-15" dirty="0"/>
              <a:t>Act </a:t>
            </a:r>
            <a:r>
              <a:rPr spc="-45" dirty="0"/>
              <a:t>(FCPA)</a:t>
            </a:r>
          </a:p>
        </p:txBody>
      </p:sp>
      <p:sp>
        <p:nvSpPr>
          <p:cNvPr id="4" name="object 4"/>
          <p:cNvSpPr/>
          <p:nvPr/>
        </p:nvSpPr>
        <p:spPr>
          <a:xfrm>
            <a:off x="360654" y="2725927"/>
            <a:ext cx="2320290" cy="1337945"/>
          </a:xfrm>
          <a:custGeom>
            <a:avLst/>
            <a:gdLst/>
            <a:ahLst/>
            <a:cxnLst/>
            <a:rect l="l" t="t" r="r" b="b"/>
            <a:pathLst>
              <a:path w="2320290" h="1337945">
                <a:moveTo>
                  <a:pt x="2186457" y="0"/>
                </a:moveTo>
                <a:lnTo>
                  <a:pt x="133781" y="0"/>
                </a:lnTo>
                <a:lnTo>
                  <a:pt x="91495" y="6825"/>
                </a:lnTo>
                <a:lnTo>
                  <a:pt x="54770" y="25830"/>
                </a:lnTo>
                <a:lnTo>
                  <a:pt x="25811" y="54809"/>
                </a:lnTo>
                <a:lnTo>
                  <a:pt x="6820" y="91553"/>
                </a:lnTo>
                <a:lnTo>
                  <a:pt x="0" y="133858"/>
                </a:lnTo>
                <a:lnTo>
                  <a:pt x="0" y="1204087"/>
                </a:lnTo>
                <a:lnTo>
                  <a:pt x="6820" y="1246378"/>
                </a:lnTo>
                <a:lnTo>
                  <a:pt x="25811" y="1283091"/>
                </a:lnTo>
                <a:lnTo>
                  <a:pt x="54770" y="1312031"/>
                </a:lnTo>
                <a:lnTo>
                  <a:pt x="91495" y="1331005"/>
                </a:lnTo>
                <a:lnTo>
                  <a:pt x="133781" y="1337818"/>
                </a:lnTo>
                <a:lnTo>
                  <a:pt x="2186457" y="1337818"/>
                </a:lnTo>
                <a:lnTo>
                  <a:pt x="2228699" y="1331005"/>
                </a:lnTo>
                <a:lnTo>
                  <a:pt x="2265406" y="1312031"/>
                </a:lnTo>
                <a:lnTo>
                  <a:pt x="2294365" y="1283091"/>
                </a:lnTo>
                <a:lnTo>
                  <a:pt x="2313363" y="1246378"/>
                </a:lnTo>
                <a:lnTo>
                  <a:pt x="2320188" y="1204087"/>
                </a:lnTo>
                <a:lnTo>
                  <a:pt x="2320188" y="133858"/>
                </a:lnTo>
                <a:lnTo>
                  <a:pt x="2313363" y="91553"/>
                </a:lnTo>
                <a:lnTo>
                  <a:pt x="2294365" y="54809"/>
                </a:lnTo>
                <a:lnTo>
                  <a:pt x="2265406" y="25830"/>
                </a:lnTo>
                <a:lnTo>
                  <a:pt x="2228699" y="6825"/>
                </a:lnTo>
                <a:lnTo>
                  <a:pt x="218645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850" y="2775966"/>
            <a:ext cx="2032000" cy="99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VAD:</a:t>
            </a:r>
            <a:endParaRPr sz="1400">
              <a:latin typeface="Cambria"/>
              <a:cs typeface="Cambria"/>
            </a:endParaRPr>
          </a:p>
          <a:p>
            <a:pPr marL="12700" marR="5080" indent="-1905" algn="ctr">
              <a:lnSpc>
                <a:spcPct val="881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Får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inte erbjuda betalning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eller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något 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av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värde, 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vare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sig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direkt</a:t>
            </a: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eller</a:t>
            </a:r>
            <a:r>
              <a:rPr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indirekt</a:t>
            </a:r>
            <a:r>
              <a:rPr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via </a:t>
            </a:r>
            <a:r>
              <a:rPr sz="1400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tredje</a:t>
            </a: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part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6958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5434" y="2735072"/>
            <a:ext cx="2131695" cy="1319530"/>
          </a:xfrm>
          <a:custGeom>
            <a:avLst/>
            <a:gdLst/>
            <a:ahLst/>
            <a:cxnLst/>
            <a:rect l="l" t="t" r="r" b="b"/>
            <a:pathLst>
              <a:path w="2131695" h="1319529">
                <a:moveTo>
                  <a:pt x="1999488" y="0"/>
                </a:moveTo>
                <a:lnTo>
                  <a:pt x="131952" y="0"/>
                </a:ln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0" y="1187577"/>
                </a:lnTo>
                <a:lnTo>
                  <a:pt x="6724" y="1229292"/>
                </a:lnTo>
                <a:lnTo>
                  <a:pt x="25452" y="1265516"/>
                </a:lnTo>
                <a:lnTo>
                  <a:pt x="54013" y="1294077"/>
                </a:lnTo>
                <a:lnTo>
                  <a:pt x="90237" y="1312805"/>
                </a:lnTo>
                <a:lnTo>
                  <a:pt x="131952" y="1319529"/>
                </a:lnTo>
                <a:lnTo>
                  <a:pt x="1999488" y="1319529"/>
                </a:lnTo>
                <a:lnTo>
                  <a:pt x="2041203" y="1312805"/>
                </a:lnTo>
                <a:lnTo>
                  <a:pt x="2077427" y="1294077"/>
                </a:lnTo>
                <a:lnTo>
                  <a:pt x="2105988" y="1265516"/>
                </a:lnTo>
                <a:lnTo>
                  <a:pt x="2124716" y="1229292"/>
                </a:lnTo>
                <a:lnTo>
                  <a:pt x="2131441" y="1187577"/>
                </a:lnTo>
                <a:lnTo>
                  <a:pt x="2131441" y="131952"/>
                </a:lnTo>
                <a:lnTo>
                  <a:pt x="2124716" y="90237"/>
                </a:lnTo>
                <a:lnTo>
                  <a:pt x="2105988" y="54013"/>
                </a:lnTo>
                <a:lnTo>
                  <a:pt x="2077427" y="25452"/>
                </a:lnTo>
                <a:lnTo>
                  <a:pt x="2041203" y="6724"/>
                </a:lnTo>
                <a:lnTo>
                  <a:pt x="199948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434" y="2784170"/>
            <a:ext cx="1877060" cy="1179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TILL:</a:t>
            </a:r>
            <a:endParaRPr sz="1400">
              <a:latin typeface="Cambria"/>
              <a:cs typeface="Cambria"/>
            </a:endParaRPr>
          </a:p>
          <a:p>
            <a:pPr marL="12700" marR="5080" indent="635" algn="ctr">
              <a:lnSpc>
                <a:spcPct val="88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statlig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tjänsteman,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person</a:t>
            </a: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anställd</a:t>
            </a:r>
            <a:r>
              <a:rPr sz="1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inom</a:t>
            </a: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ett </a:t>
            </a:r>
            <a:r>
              <a:rPr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statligt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företag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eller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statlig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tjänstemans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familjemedlem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2990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1465" y="2725927"/>
            <a:ext cx="2299335" cy="1337945"/>
          </a:xfrm>
          <a:custGeom>
            <a:avLst/>
            <a:gdLst/>
            <a:ahLst/>
            <a:cxnLst/>
            <a:rect l="l" t="t" r="r" b="b"/>
            <a:pathLst>
              <a:path w="2299334" h="1337945">
                <a:moveTo>
                  <a:pt x="2165223" y="0"/>
                </a:moveTo>
                <a:lnTo>
                  <a:pt x="133731" y="0"/>
                </a:lnTo>
                <a:lnTo>
                  <a:pt x="91488" y="6825"/>
                </a:lnTo>
                <a:lnTo>
                  <a:pt x="54781" y="25830"/>
                </a:lnTo>
                <a:lnTo>
                  <a:pt x="25822" y="54809"/>
                </a:lnTo>
                <a:lnTo>
                  <a:pt x="6824" y="91553"/>
                </a:lnTo>
                <a:lnTo>
                  <a:pt x="0" y="133858"/>
                </a:lnTo>
                <a:lnTo>
                  <a:pt x="0" y="1204087"/>
                </a:lnTo>
                <a:lnTo>
                  <a:pt x="6824" y="1246378"/>
                </a:lnTo>
                <a:lnTo>
                  <a:pt x="25822" y="1283091"/>
                </a:lnTo>
                <a:lnTo>
                  <a:pt x="54781" y="1312031"/>
                </a:lnTo>
                <a:lnTo>
                  <a:pt x="91488" y="1331005"/>
                </a:lnTo>
                <a:lnTo>
                  <a:pt x="133731" y="1337818"/>
                </a:lnTo>
                <a:lnTo>
                  <a:pt x="2165223" y="1337818"/>
                </a:lnTo>
                <a:lnTo>
                  <a:pt x="2207514" y="1331005"/>
                </a:lnTo>
                <a:lnTo>
                  <a:pt x="2244227" y="1312031"/>
                </a:lnTo>
                <a:lnTo>
                  <a:pt x="2273167" y="1283091"/>
                </a:lnTo>
                <a:lnTo>
                  <a:pt x="2292141" y="1246378"/>
                </a:lnTo>
                <a:lnTo>
                  <a:pt x="2298954" y="1204087"/>
                </a:lnTo>
                <a:lnTo>
                  <a:pt x="2298954" y="133858"/>
                </a:lnTo>
                <a:lnTo>
                  <a:pt x="2292141" y="91553"/>
                </a:lnTo>
                <a:lnTo>
                  <a:pt x="2273167" y="54809"/>
                </a:lnTo>
                <a:lnTo>
                  <a:pt x="2244227" y="25830"/>
                </a:lnTo>
                <a:lnTo>
                  <a:pt x="2207514" y="6825"/>
                </a:lnTo>
                <a:lnTo>
                  <a:pt x="21652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93509" y="2775966"/>
            <a:ext cx="1596390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VARFÖR:</a:t>
            </a:r>
            <a:endParaRPr sz="1400">
              <a:latin typeface="Cambria"/>
              <a:cs typeface="Cambria"/>
            </a:endParaRPr>
          </a:p>
          <a:p>
            <a:pPr marL="12065" marR="5080" algn="ctr">
              <a:lnSpc>
                <a:spcPct val="883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ambria"/>
                <a:cs typeface="Cambria"/>
              </a:rPr>
              <a:t>För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att vinna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eller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behålla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otillbörlig </a:t>
            </a:r>
            <a:r>
              <a:rPr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konkurrensfördel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201" y="4327668"/>
            <a:ext cx="7931150" cy="18916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Anti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Bribery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2010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(Storbritannien)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Cambria"/>
                <a:cs typeface="Cambria"/>
              </a:rPr>
              <a:t>Storbritanniens Anti Bribery Act </a:t>
            </a:r>
            <a:r>
              <a:rPr sz="1400" spc="-10" dirty="0">
                <a:latin typeface="Cambria"/>
                <a:cs typeface="Cambria"/>
              </a:rPr>
              <a:t>från </a:t>
            </a:r>
            <a:r>
              <a:rPr sz="1400" dirty="0">
                <a:latin typeface="Cambria"/>
                <a:cs typeface="Cambria"/>
              </a:rPr>
              <a:t>2010 </a:t>
            </a:r>
            <a:r>
              <a:rPr sz="1400" spc="-5" dirty="0">
                <a:latin typeface="Cambria"/>
                <a:cs typeface="Cambria"/>
              </a:rPr>
              <a:t>är </a:t>
            </a:r>
            <a:r>
              <a:rPr sz="1400" dirty="0">
                <a:latin typeface="Cambria"/>
                <a:cs typeface="Cambria"/>
              </a:rPr>
              <a:t>en </a:t>
            </a:r>
            <a:r>
              <a:rPr sz="1400" spc="-5" dirty="0">
                <a:latin typeface="Cambria"/>
                <a:cs typeface="Cambria"/>
              </a:rPr>
              <a:t>annan </a:t>
            </a:r>
            <a:r>
              <a:rPr sz="1400" dirty="0">
                <a:latin typeface="Cambria"/>
                <a:cs typeface="Cambria"/>
              </a:rPr>
              <a:t>anti-bestickningslag </a:t>
            </a:r>
            <a:r>
              <a:rPr sz="1400" spc="-5" dirty="0">
                <a:latin typeface="Cambria"/>
                <a:cs typeface="Cambria"/>
              </a:rPr>
              <a:t>som </a:t>
            </a:r>
            <a:r>
              <a:rPr sz="1400" dirty="0">
                <a:latin typeface="Cambria"/>
                <a:cs typeface="Cambria"/>
              </a:rPr>
              <a:t>har </a:t>
            </a:r>
            <a:r>
              <a:rPr sz="1400" spc="-10" dirty="0">
                <a:latin typeface="Cambria"/>
                <a:cs typeface="Cambria"/>
              </a:rPr>
              <a:t>bred </a:t>
            </a:r>
            <a:r>
              <a:rPr sz="1400" spc="-5" dirty="0">
                <a:latin typeface="Cambria"/>
                <a:cs typeface="Cambria"/>
              </a:rPr>
              <a:t>räckvidd </a:t>
            </a:r>
            <a:r>
              <a:rPr sz="1400" dirty="0">
                <a:latin typeface="Cambria"/>
                <a:cs typeface="Cambria"/>
              </a:rPr>
              <a:t>och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gäller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företag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verksamhet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Storbritannien.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gäller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tillsammans med,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ersättning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40" dirty="0">
                <a:latin typeface="Cambria"/>
                <a:cs typeface="Cambria"/>
              </a:rPr>
              <a:t>för,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FCPA-lagstiftningen.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Lokala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lagar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och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regler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Cambria"/>
                <a:cs typeface="Cambria"/>
              </a:rPr>
              <a:t>Ytterligare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lagar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och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regler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tillämpas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varje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land </a:t>
            </a:r>
            <a:r>
              <a:rPr sz="1400" dirty="0">
                <a:latin typeface="Cambria"/>
                <a:cs typeface="Cambria"/>
              </a:rPr>
              <a:t>där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bedriver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verksamhet.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EF374-007B-4DB9-AB1E-BC13B9BA014E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  <p:pic>
        <p:nvPicPr>
          <p:cNvPr id="17" name="bg object 16">
            <a:extLst>
              <a:ext uri="{FF2B5EF4-FFF2-40B4-BE49-F238E27FC236}">
                <a16:creationId xmlns:a16="http://schemas.microsoft.com/office/drawing/2014/main" id="{03B51A2E-70F9-4AB1-A405-A4FF587DD5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0951"/>
            <a:ext cx="9144000" cy="168249"/>
          </a:xfrm>
          <a:prstGeom prst="rect">
            <a:avLst/>
          </a:prstGeom>
        </p:spPr>
      </p:pic>
      <p:pic>
        <p:nvPicPr>
          <p:cNvPr id="18" name="bg object 21">
            <a:extLst>
              <a:ext uri="{FF2B5EF4-FFF2-40B4-BE49-F238E27FC236}">
                <a16:creationId xmlns:a16="http://schemas.microsoft.com/office/drawing/2014/main" id="{0DBE75F5-FA0B-4BD9-9D0C-50E612BDB9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13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Foreign</a:t>
            </a:r>
            <a:r>
              <a:rPr spc="-15" dirty="0"/>
              <a:t> </a:t>
            </a:r>
            <a:r>
              <a:rPr spc="-10" dirty="0"/>
              <a:t>Corrupt</a:t>
            </a:r>
            <a:r>
              <a:rPr spc="5" dirty="0"/>
              <a:t> </a:t>
            </a:r>
            <a:r>
              <a:rPr spc="-10" dirty="0"/>
              <a:t>Practices</a:t>
            </a:r>
            <a:r>
              <a:rPr spc="-20" dirty="0"/>
              <a:t> </a:t>
            </a:r>
            <a:r>
              <a:rPr spc="-15" dirty="0"/>
              <a:t>Act </a:t>
            </a:r>
            <a:r>
              <a:rPr spc="-45" dirty="0"/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1024" y="3713289"/>
            <a:ext cx="4772025" cy="568325"/>
            <a:chOff x="2101024" y="3713289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800"/>
                  </a:lnTo>
                  <a:lnTo>
                    <a:pt x="4669409" y="558800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9"/>
                  </a:lnTo>
                  <a:lnTo>
                    <a:pt x="4762499" y="93218"/>
                  </a:lnTo>
                  <a:lnTo>
                    <a:pt x="4755187" y="56953"/>
                  </a:lnTo>
                  <a:lnTo>
                    <a:pt x="4735242" y="27320"/>
                  </a:lnTo>
                  <a:lnTo>
                    <a:pt x="4705653" y="733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218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32"/>
                  </a:lnTo>
                  <a:lnTo>
                    <a:pt x="4735242" y="27320"/>
                  </a:lnTo>
                  <a:lnTo>
                    <a:pt x="4755187" y="56953"/>
                  </a:lnTo>
                  <a:lnTo>
                    <a:pt x="4762499" y="93218"/>
                  </a:lnTo>
                  <a:lnTo>
                    <a:pt x="4762499" y="465709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800"/>
                  </a:lnTo>
                  <a:lnTo>
                    <a:pt x="93218" y="558800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83361"/>
            <a:ext cx="8188325" cy="45891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Förstå</a:t>
            </a:r>
            <a:r>
              <a:rPr sz="2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lagen</a:t>
            </a:r>
            <a:endParaRPr sz="2000">
              <a:latin typeface="Cambria"/>
              <a:cs typeface="Cambria"/>
            </a:endParaRPr>
          </a:p>
          <a:p>
            <a:pPr marL="12700" marR="285750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latin typeface="Cambria"/>
                <a:cs typeface="Cambria"/>
              </a:rPr>
              <a:t>Att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förstå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nyckelterminologin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hjälper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dig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bättre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förstå,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följa,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FCPA-policyer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och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anti-bestickningslagstiftningar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gäller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överallt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där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bedriver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verksamhet.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Några </a:t>
            </a:r>
            <a:r>
              <a:rPr sz="1600" spc="-5" dirty="0">
                <a:latin typeface="Cambria"/>
                <a:cs typeface="Cambria"/>
              </a:rPr>
              <a:t> nyckeltermer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är: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Cambria"/>
                <a:cs typeface="Cambria"/>
              </a:rPr>
              <a:t>Mutor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Otillbörlig</a:t>
            </a:r>
            <a:r>
              <a:rPr sz="1600" spc="-10" dirty="0">
                <a:latin typeface="Cambria"/>
                <a:cs typeface="Cambria"/>
              </a:rPr>
              <a:t> avsikt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Statlig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tjänsteman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Otillbörlig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konkurrensfördel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mbria"/>
              <a:cs typeface="Cambria"/>
            </a:endParaRPr>
          </a:p>
          <a:p>
            <a:pPr marR="302260" algn="ctr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MUTOR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mbria"/>
              <a:cs typeface="Cambria"/>
            </a:endParaRPr>
          </a:p>
          <a:p>
            <a:pPr marL="28448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/>
                <a:cs typeface="Cambria"/>
              </a:rPr>
              <a:t>En </a:t>
            </a:r>
            <a:r>
              <a:rPr sz="1600" spc="-10" dirty="0">
                <a:latin typeface="Cambria"/>
                <a:cs typeface="Cambria"/>
              </a:rPr>
              <a:t>muta </a:t>
            </a:r>
            <a:r>
              <a:rPr sz="1600" spc="-5" dirty="0">
                <a:latin typeface="Cambria"/>
                <a:cs typeface="Cambria"/>
              </a:rPr>
              <a:t>är ett vidare begrepp än </a:t>
            </a:r>
            <a:r>
              <a:rPr sz="1600" spc="-10" dirty="0">
                <a:latin typeface="Cambria"/>
                <a:cs typeface="Cambria"/>
              </a:rPr>
              <a:t>bara </a:t>
            </a:r>
            <a:r>
              <a:rPr sz="1600" spc="-5" dirty="0">
                <a:latin typeface="Cambria"/>
                <a:cs typeface="Cambria"/>
              </a:rPr>
              <a:t>en </a:t>
            </a:r>
            <a:r>
              <a:rPr sz="1600" spc="-10" dirty="0">
                <a:latin typeface="Cambria"/>
                <a:cs typeface="Cambria"/>
              </a:rPr>
              <a:t>kontantbetalning.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Om någonting </a:t>
            </a:r>
            <a:r>
              <a:rPr sz="1600" spc="-5" dirty="0">
                <a:latin typeface="Cambria"/>
                <a:cs typeface="Cambria"/>
              </a:rPr>
              <a:t>erbjuds i </a:t>
            </a:r>
            <a:r>
              <a:rPr sz="1600" spc="-10" dirty="0">
                <a:latin typeface="Cambria"/>
                <a:cs typeface="Cambria"/>
              </a:rPr>
              <a:t>utbyte </a:t>
            </a:r>
            <a:r>
              <a:rPr sz="1600" spc="-5" dirty="0">
                <a:latin typeface="Cambria"/>
                <a:cs typeface="Cambria"/>
              </a:rPr>
              <a:t> för att vinna eller </a:t>
            </a:r>
            <a:r>
              <a:rPr sz="1600" spc="-10" dirty="0">
                <a:latin typeface="Cambria"/>
                <a:cs typeface="Cambria"/>
              </a:rPr>
              <a:t>behålla affärer, </a:t>
            </a:r>
            <a:r>
              <a:rPr sz="1600" spc="-5" dirty="0">
                <a:latin typeface="Cambria"/>
                <a:cs typeface="Cambria"/>
              </a:rPr>
              <a:t>för att erhålla en otillbörlig fördel eller för att få </a:t>
            </a:r>
            <a:r>
              <a:rPr sz="1600" spc="-10" dirty="0">
                <a:latin typeface="Cambria"/>
                <a:cs typeface="Cambria"/>
              </a:rPr>
              <a:t>någon att </a:t>
            </a:r>
            <a:r>
              <a:rPr sz="1600" spc="-5" dirty="0">
                <a:latin typeface="Cambria"/>
                <a:cs typeface="Cambria"/>
              </a:rPr>
              <a:t> göra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något otillbörligt,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betraktas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sannolikt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muta.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ambria"/>
              <a:cs typeface="Cambria"/>
            </a:endParaRPr>
          </a:p>
          <a:p>
            <a:pPr marL="342265"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Kom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ihåg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att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en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muta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är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olaglig,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oavsett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hur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liten</a:t>
            </a:r>
            <a:r>
              <a:rPr sz="16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den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är.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D9D5F-F980-472F-AA39-98C9DF2F9C86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  <p:pic>
        <p:nvPicPr>
          <p:cNvPr id="11" name="bg object 16">
            <a:extLst>
              <a:ext uri="{FF2B5EF4-FFF2-40B4-BE49-F238E27FC236}">
                <a16:creationId xmlns:a16="http://schemas.microsoft.com/office/drawing/2014/main" id="{AE01C0CF-C1CE-4715-91D6-66E19DECDA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4E778F14-ACF9-4712-9D37-F9464038DC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13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Foreign</a:t>
            </a:r>
            <a:r>
              <a:rPr spc="-15" dirty="0"/>
              <a:t> </a:t>
            </a:r>
            <a:r>
              <a:rPr spc="-10" dirty="0"/>
              <a:t>Corrupt</a:t>
            </a:r>
            <a:r>
              <a:rPr spc="5" dirty="0"/>
              <a:t> </a:t>
            </a:r>
            <a:r>
              <a:rPr spc="-10" dirty="0"/>
              <a:t>Practices</a:t>
            </a:r>
            <a:r>
              <a:rPr spc="-20" dirty="0"/>
              <a:t> </a:t>
            </a:r>
            <a:r>
              <a:rPr spc="-15" dirty="0"/>
              <a:t>Act </a:t>
            </a:r>
            <a:r>
              <a:rPr spc="-45" dirty="0"/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600" y="1354137"/>
            <a:ext cx="4772025" cy="568325"/>
            <a:chOff x="2137600" y="1354137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87"/>
                  </a:lnTo>
                  <a:lnTo>
                    <a:pt x="4735179" y="531542"/>
                  </a:lnTo>
                  <a:lnTo>
                    <a:pt x="4755167" y="501953"/>
                  </a:lnTo>
                  <a:lnTo>
                    <a:pt x="4762500" y="465709"/>
                  </a:lnTo>
                  <a:lnTo>
                    <a:pt x="4762500" y="93090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0"/>
                  </a:lnTo>
                  <a:lnTo>
                    <a:pt x="4762500" y="465709"/>
                  </a:lnTo>
                  <a:lnTo>
                    <a:pt x="4755167" y="501953"/>
                  </a:lnTo>
                  <a:lnTo>
                    <a:pt x="4735179" y="531542"/>
                  </a:lnTo>
                  <a:lnTo>
                    <a:pt x="4705546" y="55148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67302" y="1465833"/>
            <a:ext cx="914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MU</a:t>
            </a:r>
            <a:r>
              <a:rPr sz="2000" b="1" spc="-5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6054" y="2075814"/>
            <a:ext cx="5245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Kom ihåg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att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en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muta</a:t>
            </a:r>
            <a:r>
              <a:rPr sz="16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är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olaglig,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oavsett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hur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liten</a:t>
            </a:r>
            <a:r>
              <a:rPr sz="16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den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är.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91" y="3391661"/>
            <a:ext cx="6985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mbria"/>
                <a:cs typeface="Cambria"/>
              </a:rPr>
              <a:t>Kontanter </a:t>
            </a:r>
            <a:r>
              <a:rPr sz="1000" spc="-5" dirty="0">
                <a:latin typeface="Cambria"/>
                <a:cs typeface="Cambria"/>
              </a:rPr>
              <a:t> Check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Betalorder </a:t>
            </a:r>
            <a:r>
              <a:rPr sz="1000" spc="-5" dirty="0">
                <a:latin typeface="Cambria"/>
                <a:cs typeface="Cambria"/>
              </a:rPr>
              <a:t> Prisavdrag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Bonus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Kickback </a:t>
            </a:r>
            <a:r>
              <a:rPr sz="1000" spc="-5" dirty="0">
                <a:latin typeface="Cambria"/>
                <a:cs typeface="Cambria"/>
              </a:rPr>
              <a:t> G</a:t>
            </a:r>
            <a:r>
              <a:rPr sz="1000" spc="-10" dirty="0">
                <a:latin typeface="Cambria"/>
                <a:cs typeface="Cambria"/>
              </a:rPr>
              <a:t>r</a:t>
            </a:r>
            <a:r>
              <a:rPr sz="1000" spc="-15" dirty="0">
                <a:latin typeface="Cambria"/>
                <a:cs typeface="Cambria"/>
              </a:rPr>
              <a:t>a</a:t>
            </a:r>
            <a:r>
              <a:rPr sz="1000" spc="-10" dirty="0">
                <a:latin typeface="Cambria"/>
                <a:cs typeface="Cambria"/>
              </a:rPr>
              <a:t>tisv</a:t>
            </a:r>
            <a:r>
              <a:rPr sz="1000" spc="-15" dirty="0">
                <a:latin typeface="Cambria"/>
                <a:cs typeface="Cambria"/>
              </a:rPr>
              <a:t>a</a:t>
            </a:r>
            <a:r>
              <a:rPr sz="1000" spc="-10" dirty="0">
                <a:latin typeface="Cambria"/>
                <a:cs typeface="Cambria"/>
              </a:rPr>
              <a:t>ror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712" y="5273421"/>
            <a:ext cx="2416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737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/>
                <a:cs typeface="Cambria"/>
              </a:rPr>
              <a:t>En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tjänst,</a:t>
            </a:r>
            <a:r>
              <a:rPr sz="1000" spc="2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till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exempel: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Användning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av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material,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utrustning,</a:t>
            </a:r>
            <a:r>
              <a:rPr sz="1000" spc="3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mm.</a:t>
            </a:r>
            <a:endParaRPr sz="1000">
              <a:latin typeface="Cambria"/>
              <a:cs typeface="Cambria"/>
            </a:endParaRPr>
          </a:p>
          <a:p>
            <a:pPr marL="376555" marR="369570" algn="ctr">
              <a:lnSpc>
                <a:spcPct val="100000"/>
              </a:lnSpc>
            </a:pPr>
            <a:r>
              <a:rPr sz="1000" spc="-5" dirty="0">
                <a:latin typeface="Cambria"/>
                <a:cs typeface="Cambria"/>
              </a:rPr>
              <a:t>Användning av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anläggningar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Ett </a:t>
            </a:r>
            <a:r>
              <a:rPr sz="1000" spc="-10" dirty="0">
                <a:latin typeface="Cambria"/>
                <a:cs typeface="Cambria"/>
              </a:rPr>
              <a:t>lån</a:t>
            </a:r>
            <a:endParaRPr sz="1000">
              <a:latin typeface="Cambria"/>
              <a:cs typeface="Cambria"/>
            </a:endParaRPr>
          </a:p>
          <a:p>
            <a:pPr marL="576580" marR="567690" algn="ctr">
              <a:lnSpc>
                <a:spcPct val="100000"/>
              </a:lnSpc>
            </a:pPr>
            <a:r>
              <a:rPr sz="1000" spc="-5" dirty="0">
                <a:latin typeface="Cambria"/>
                <a:cs typeface="Cambria"/>
              </a:rPr>
              <a:t>Löfte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om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ett </a:t>
            </a:r>
            <a:r>
              <a:rPr sz="1000" spc="-10" dirty="0">
                <a:latin typeface="Cambria"/>
                <a:cs typeface="Cambria"/>
              </a:rPr>
              <a:t>jobb </a:t>
            </a:r>
            <a:r>
              <a:rPr sz="1000" spc="-5" dirty="0">
                <a:latin typeface="Cambria"/>
                <a:cs typeface="Cambria"/>
              </a:rPr>
              <a:t> Erbjudande </a:t>
            </a:r>
            <a:r>
              <a:rPr sz="1000" spc="-10" dirty="0">
                <a:latin typeface="Cambria"/>
                <a:cs typeface="Cambria"/>
              </a:rPr>
              <a:t>att betala </a:t>
            </a:r>
            <a:r>
              <a:rPr sz="1000" spc="-2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försäkringsförmåner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1920" y="3411473"/>
            <a:ext cx="11309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167005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/>
                <a:cs typeface="Cambria"/>
              </a:rPr>
              <a:t>Indirekta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</a:t>
            </a:r>
            <a:r>
              <a:rPr sz="1000" spc="-10" dirty="0">
                <a:latin typeface="Cambria"/>
                <a:cs typeface="Cambria"/>
              </a:rPr>
              <a:t>rbj</a:t>
            </a:r>
            <a:r>
              <a:rPr sz="1000" spc="-5" dirty="0">
                <a:latin typeface="Cambria"/>
                <a:cs typeface="Cambria"/>
              </a:rPr>
              <a:t>ud</a:t>
            </a:r>
            <a:r>
              <a:rPr sz="1000" spc="-15" dirty="0">
                <a:latin typeface="Cambria"/>
                <a:cs typeface="Cambria"/>
              </a:rPr>
              <a:t>a</a:t>
            </a:r>
            <a:r>
              <a:rPr sz="1000" spc="-5" dirty="0">
                <a:latin typeface="Cambria"/>
                <a:cs typeface="Cambria"/>
              </a:rPr>
              <a:t>nden,  till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exempel:</a:t>
            </a:r>
            <a:endParaRPr sz="1000">
              <a:latin typeface="Cambria"/>
              <a:cs typeface="Cambri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000" spc="-5" dirty="0">
                <a:latin typeface="Cambria"/>
                <a:cs typeface="Cambria"/>
              </a:rPr>
              <a:t>Stipendium till en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statlig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tjänstemans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familjemedlem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2997" y="3394075"/>
            <a:ext cx="23272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397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mbria"/>
                <a:cs typeface="Cambria"/>
              </a:rPr>
              <a:t>Gåvor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(</a:t>
            </a:r>
            <a:r>
              <a:rPr sz="1000" i="1" spc="-5" dirty="0">
                <a:latin typeface="Cambria"/>
                <a:cs typeface="Cambria"/>
              </a:rPr>
              <a:t>som inte</a:t>
            </a:r>
            <a:r>
              <a:rPr sz="1000" i="1" spc="10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Cambria"/>
                <a:cs typeface="Cambria"/>
              </a:rPr>
              <a:t>följer</a:t>
            </a:r>
            <a:r>
              <a:rPr sz="1000" i="1" spc="5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Cambria"/>
                <a:cs typeface="Cambria"/>
              </a:rPr>
              <a:t>lokala</a:t>
            </a:r>
            <a:r>
              <a:rPr sz="1000" i="1" spc="15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Cambria"/>
                <a:cs typeface="Cambria"/>
              </a:rPr>
              <a:t>lagar</a:t>
            </a:r>
            <a:r>
              <a:rPr sz="1000" i="1" spc="15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Cambria"/>
                <a:cs typeface="Cambria"/>
              </a:rPr>
              <a:t>och </a:t>
            </a:r>
            <a:r>
              <a:rPr sz="1000" i="1" spc="-204" dirty="0">
                <a:latin typeface="Cambria"/>
                <a:cs typeface="Cambria"/>
              </a:rPr>
              <a:t> </a:t>
            </a:r>
            <a:r>
              <a:rPr sz="1000" i="1" spc="-10" dirty="0">
                <a:latin typeface="Cambria"/>
                <a:cs typeface="Cambria"/>
              </a:rPr>
              <a:t>seder)</a:t>
            </a:r>
            <a:endParaRPr sz="1000">
              <a:latin typeface="Cambria"/>
              <a:cs typeface="Cambria"/>
            </a:endParaRPr>
          </a:p>
          <a:p>
            <a:pPr marL="769620" marR="762635" algn="ctr">
              <a:lnSpc>
                <a:spcPct val="100000"/>
              </a:lnSpc>
            </a:pPr>
            <a:r>
              <a:rPr sz="1000" spc="-5" dirty="0">
                <a:latin typeface="Cambria"/>
                <a:cs typeface="Cambria"/>
              </a:rPr>
              <a:t>Pr</a:t>
            </a:r>
            <a:r>
              <a:rPr sz="1000" spc="-10" dirty="0">
                <a:latin typeface="Cambria"/>
                <a:cs typeface="Cambria"/>
              </a:rPr>
              <a:t>e</a:t>
            </a:r>
            <a:r>
              <a:rPr sz="1000" spc="-5" dirty="0">
                <a:latin typeface="Cambria"/>
                <a:cs typeface="Cambria"/>
              </a:rPr>
              <a:t>se</a:t>
            </a:r>
            <a:r>
              <a:rPr sz="1000" spc="-10" dirty="0">
                <a:latin typeface="Cambria"/>
                <a:cs typeface="Cambria"/>
              </a:rPr>
              <a:t>nt</a:t>
            </a:r>
            <a:r>
              <a:rPr sz="1000" spc="-5" dirty="0">
                <a:latin typeface="Cambria"/>
                <a:cs typeface="Cambria"/>
              </a:rPr>
              <a:t>c</a:t>
            </a:r>
            <a:r>
              <a:rPr sz="1000" dirty="0">
                <a:latin typeface="Cambria"/>
                <a:cs typeface="Cambria"/>
              </a:rPr>
              <a:t>h</a:t>
            </a:r>
            <a:r>
              <a:rPr sz="1000" spc="-5" dirty="0">
                <a:latin typeface="Cambria"/>
                <a:cs typeface="Cambria"/>
              </a:rPr>
              <a:t>eck  Presentkort</a:t>
            </a:r>
            <a:endParaRPr sz="1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Cambria"/>
                <a:cs typeface="Cambria"/>
              </a:rPr>
              <a:t>Bidrag</a:t>
            </a:r>
            <a:r>
              <a:rPr sz="1000" spc="2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till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välgörenhet,</a:t>
            </a:r>
            <a:r>
              <a:rPr sz="1000" spc="4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politiska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bidrag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5620" y="3519297"/>
            <a:ext cx="109410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/>
                <a:cs typeface="Cambria"/>
              </a:rPr>
              <a:t>Underhållning, till </a:t>
            </a:r>
            <a:r>
              <a:rPr sz="1000" spc="-21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exempel: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Konsertbiljetter 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Biljetter</a:t>
            </a:r>
            <a:r>
              <a:rPr sz="1000" spc="-5" dirty="0">
                <a:latin typeface="Cambria"/>
                <a:cs typeface="Cambria"/>
              </a:rPr>
              <a:t> till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sportevenemang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En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resa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5140" y="5157596"/>
            <a:ext cx="13950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5080" indent="-43434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/>
                <a:cs typeface="Cambria"/>
              </a:rPr>
              <a:t>Gästfrihet,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till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exempel: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Måltider </a:t>
            </a:r>
            <a:r>
              <a:rPr sz="1000" spc="-5" dirty="0">
                <a:latin typeface="Cambria"/>
                <a:cs typeface="Cambria"/>
              </a:rPr>
              <a:t> Drycker</a:t>
            </a:r>
            <a:endParaRPr sz="1000">
              <a:latin typeface="Cambria"/>
              <a:cs typeface="Cambria"/>
            </a:endParaRPr>
          </a:p>
          <a:p>
            <a:pPr marL="401320" marR="393065" algn="ctr">
              <a:lnSpc>
                <a:spcPct val="100000"/>
              </a:lnSpc>
            </a:pPr>
            <a:r>
              <a:rPr sz="1000" spc="-5" dirty="0">
                <a:latin typeface="Cambria"/>
                <a:cs typeface="Cambria"/>
              </a:rPr>
              <a:t>Hotell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Resor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Logi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Tr</a:t>
            </a:r>
            <a:r>
              <a:rPr sz="1000" spc="-15" dirty="0">
                <a:latin typeface="Cambria"/>
                <a:cs typeface="Cambria"/>
              </a:rPr>
              <a:t>a</a:t>
            </a:r>
            <a:r>
              <a:rPr sz="1000" spc="-5" dirty="0">
                <a:latin typeface="Cambria"/>
                <a:cs typeface="Cambria"/>
              </a:rPr>
              <a:t>nspo</a:t>
            </a:r>
            <a:r>
              <a:rPr sz="1000" spc="-10" dirty="0">
                <a:latin typeface="Cambria"/>
                <a:cs typeface="Cambria"/>
              </a:rPr>
              <a:t>r</a:t>
            </a:r>
            <a:r>
              <a:rPr sz="1000" spc="-5" dirty="0">
                <a:latin typeface="Cambria"/>
                <a:cs typeface="Cambria"/>
              </a:rPr>
              <a:t>t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0874" y="4738941"/>
            <a:ext cx="2842895" cy="1617345"/>
            <a:chOff x="5980874" y="4738941"/>
            <a:chExt cx="2842895" cy="1617345"/>
          </a:xfrm>
        </p:grpSpPr>
        <p:sp>
          <p:nvSpPr>
            <p:cNvPr id="15" name="object 15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8"/>
                  </a:lnTo>
                  <a:lnTo>
                    <a:pt x="174372" y="16769"/>
                  </a:lnTo>
                  <a:lnTo>
                    <a:pt x="132644" y="36594"/>
                  </a:lnTo>
                  <a:lnTo>
                    <a:pt x="95263" y="63036"/>
                  </a:lnTo>
                  <a:lnTo>
                    <a:pt x="62983" y="95337"/>
                  </a:lnTo>
                  <a:lnTo>
                    <a:pt x="36561" y="132738"/>
                  </a:lnTo>
                  <a:lnTo>
                    <a:pt x="16753" y="174483"/>
                  </a:lnTo>
                  <a:lnTo>
                    <a:pt x="4314" y="219812"/>
                  </a:lnTo>
                  <a:lnTo>
                    <a:pt x="0" y="267970"/>
                  </a:lnTo>
                  <a:lnTo>
                    <a:pt x="0" y="1339519"/>
                  </a:lnTo>
                  <a:lnTo>
                    <a:pt x="4314" y="1387674"/>
                  </a:lnTo>
                  <a:lnTo>
                    <a:pt x="16753" y="1432997"/>
                  </a:lnTo>
                  <a:lnTo>
                    <a:pt x="36561" y="1474731"/>
                  </a:lnTo>
                  <a:lnTo>
                    <a:pt x="62983" y="1512120"/>
                  </a:lnTo>
                  <a:lnTo>
                    <a:pt x="95263" y="1544408"/>
                  </a:lnTo>
                  <a:lnTo>
                    <a:pt x="132644" y="1570838"/>
                  </a:lnTo>
                  <a:lnTo>
                    <a:pt x="174372" y="1590653"/>
                  </a:lnTo>
                  <a:lnTo>
                    <a:pt x="219690" y="1603097"/>
                  </a:lnTo>
                  <a:lnTo>
                    <a:pt x="267842" y="1607413"/>
                  </a:lnTo>
                  <a:lnTo>
                    <a:pt x="2565399" y="1607413"/>
                  </a:lnTo>
                  <a:lnTo>
                    <a:pt x="2613552" y="1603097"/>
                  </a:lnTo>
                  <a:lnTo>
                    <a:pt x="2658870" y="1590653"/>
                  </a:lnTo>
                  <a:lnTo>
                    <a:pt x="2700598" y="1570838"/>
                  </a:lnTo>
                  <a:lnTo>
                    <a:pt x="2737979" y="1544408"/>
                  </a:lnTo>
                  <a:lnTo>
                    <a:pt x="2770259" y="1512120"/>
                  </a:lnTo>
                  <a:lnTo>
                    <a:pt x="2796681" y="1474731"/>
                  </a:lnTo>
                  <a:lnTo>
                    <a:pt x="2816489" y="1432997"/>
                  </a:lnTo>
                  <a:lnTo>
                    <a:pt x="2828928" y="1387674"/>
                  </a:lnTo>
                  <a:lnTo>
                    <a:pt x="2833242" y="1339519"/>
                  </a:lnTo>
                  <a:lnTo>
                    <a:pt x="2833242" y="267970"/>
                  </a:lnTo>
                  <a:lnTo>
                    <a:pt x="2828928" y="219812"/>
                  </a:lnTo>
                  <a:lnTo>
                    <a:pt x="2816489" y="174483"/>
                  </a:lnTo>
                  <a:lnTo>
                    <a:pt x="2796681" y="132738"/>
                  </a:lnTo>
                  <a:lnTo>
                    <a:pt x="2770259" y="95337"/>
                  </a:lnTo>
                  <a:lnTo>
                    <a:pt x="2737979" y="63036"/>
                  </a:lnTo>
                  <a:lnTo>
                    <a:pt x="2700598" y="36594"/>
                  </a:lnTo>
                  <a:lnTo>
                    <a:pt x="2658870" y="16769"/>
                  </a:lnTo>
                  <a:lnTo>
                    <a:pt x="2613552" y="4318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812"/>
                  </a:lnTo>
                  <a:lnTo>
                    <a:pt x="16753" y="174483"/>
                  </a:lnTo>
                  <a:lnTo>
                    <a:pt x="36561" y="132738"/>
                  </a:lnTo>
                  <a:lnTo>
                    <a:pt x="62983" y="95337"/>
                  </a:lnTo>
                  <a:lnTo>
                    <a:pt x="95263" y="63036"/>
                  </a:lnTo>
                  <a:lnTo>
                    <a:pt x="132644" y="36594"/>
                  </a:lnTo>
                  <a:lnTo>
                    <a:pt x="174372" y="16769"/>
                  </a:lnTo>
                  <a:lnTo>
                    <a:pt x="219690" y="4318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8"/>
                  </a:lnTo>
                  <a:lnTo>
                    <a:pt x="2658870" y="16769"/>
                  </a:lnTo>
                  <a:lnTo>
                    <a:pt x="2700598" y="36594"/>
                  </a:lnTo>
                  <a:lnTo>
                    <a:pt x="2737979" y="63036"/>
                  </a:lnTo>
                  <a:lnTo>
                    <a:pt x="2770259" y="95337"/>
                  </a:lnTo>
                  <a:lnTo>
                    <a:pt x="2796681" y="132738"/>
                  </a:lnTo>
                  <a:lnTo>
                    <a:pt x="2816489" y="174483"/>
                  </a:lnTo>
                  <a:lnTo>
                    <a:pt x="2828928" y="219812"/>
                  </a:lnTo>
                  <a:lnTo>
                    <a:pt x="2833242" y="267970"/>
                  </a:lnTo>
                  <a:lnTo>
                    <a:pt x="2833242" y="1339519"/>
                  </a:lnTo>
                  <a:lnTo>
                    <a:pt x="2828928" y="1387674"/>
                  </a:lnTo>
                  <a:lnTo>
                    <a:pt x="2816489" y="1432997"/>
                  </a:lnTo>
                  <a:lnTo>
                    <a:pt x="2796681" y="1474731"/>
                  </a:lnTo>
                  <a:lnTo>
                    <a:pt x="2770259" y="1512120"/>
                  </a:lnTo>
                  <a:lnTo>
                    <a:pt x="2737979" y="1544408"/>
                  </a:lnTo>
                  <a:lnTo>
                    <a:pt x="2700598" y="1570838"/>
                  </a:lnTo>
                  <a:lnTo>
                    <a:pt x="2658870" y="1590653"/>
                  </a:lnTo>
                  <a:lnTo>
                    <a:pt x="2613552" y="1603097"/>
                  </a:lnTo>
                  <a:lnTo>
                    <a:pt x="2565399" y="1607413"/>
                  </a:lnTo>
                  <a:lnTo>
                    <a:pt x="267842" y="1607413"/>
                  </a:lnTo>
                  <a:lnTo>
                    <a:pt x="219690" y="1603097"/>
                  </a:lnTo>
                  <a:lnTo>
                    <a:pt x="174372" y="1590653"/>
                  </a:lnTo>
                  <a:lnTo>
                    <a:pt x="132644" y="1570838"/>
                  </a:lnTo>
                  <a:lnTo>
                    <a:pt x="95263" y="1544408"/>
                  </a:lnTo>
                  <a:lnTo>
                    <a:pt x="62983" y="1512120"/>
                  </a:lnTo>
                  <a:lnTo>
                    <a:pt x="36561" y="1474731"/>
                  </a:lnTo>
                  <a:lnTo>
                    <a:pt x="16753" y="1432997"/>
                  </a:lnTo>
                  <a:lnTo>
                    <a:pt x="4314" y="1387674"/>
                  </a:lnTo>
                  <a:lnTo>
                    <a:pt x="0" y="1339519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3625" y="4889753"/>
            <a:ext cx="244665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mbria"/>
                <a:cs typeface="Cambria"/>
              </a:rPr>
              <a:t>Gästfrihet </a:t>
            </a:r>
            <a:r>
              <a:rPr sz="1400" b="1" dirty="0">
                <a:latin typeface="Cambria"/>
                <a:cs typeface="Cambria"/>
              </a:rPr>
              <a:t>anses </a:t>
            </a:r>
            <a:r>
              <a:rPr sz="1400" b="1" spc="-15" dirty="0">
                <a:latin typeface="Cambria"/>
                <a:cs typeface="Cambria"/>
              </a:rPr>
              <a:t>vara </a:t>
            </a:r>
            <a:r>
              <a:rPr sz="1400" b="1" dirty="0">
                <a:latin typeface="Cambria"/>
                <a:cs typeface="Cambria"/>
              </a:rPr>
              <a:t>en </a:t>
            </a:r>
            <a:r>
              <a:rPr sz="1400" b="1" spc="-5" dirty="0">
                <a:latin typeface="Cambria"/>
                <a:cs typeface="Cambria"/>
              </a:rPr>
              <a:t>muta </a:t>
            </a:r>
            <a:r>
              <a:rPr sz="1400" b="1" spc="-30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om</a:t>
            </a:r>
            <a:r>
              <a:rPr sz="1400" b="1" spc="-5" dirty="0">
                <a:latin typeface="Cambria"/>
                <a:cs typeface="Cambria"/>
              </a:rPr>
              <a:t> kostnaderna</a:t>
            </a:r>
            <a:r>
              <a:rPr sz="1400" b="1" spc="-4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är: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Orimliga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Oproportionerliga</a:t>
            </a:r>
            <a:endParaRPr sz="1400">
              <a:latin typeface="Cambria"/>
              <a:cs typeface="Cambria"/>
            </a:endParaRPr>
          </a:p>
          <a:p>
            <a:pPr marL="184785" marR="35877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Inte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stödjer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ett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legitimt </a:t>
            </a:r>
            <a:r>
              <a:rPr sz="1400" b="1" spc="-29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affärsändamål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75605" y="5672835"/>
            <a:ext cx="824230" cy="245745"/>
          </a:xfrm>
          <a:custGeom>
            <a:avLst/>
            <a:gdLst/>
            <a:ahLst/>
            <a:cxnLst/>
            <a:rect l="l" t="t" r="r" b="b"/>
            <a:pathLst>
              <a:path w="824229" h="245745">
                <a:moveTo>
                  <a:pt x="0" y="61340"/>
                </a:moveTo>
                <a:lnTo>
                  <a:pt x="701421" y="61340"/>
                </a:lnTo>
                <a:lnTo>
                  <a:pt x="701421" y="0"/>
                </a:lnTo>
                <a:lnTo>
                  <a:pt x="824103" y="122681"/>
                </a:lnTo>
                <a:lnTo>
                  <a:pt x="701421" y="245363"/>
                </a:lnTo>
                <a:lnTo>
                  <a:pt x="701421" y="184022"/>
                </a:lnTo>
                <a:lnTo>
                  <a:pt x="0" y="184022"/>
                </a:lnTo>
                <a:lnTo>
                  <a:pt x="0" y="61340"/>
                </a:lnTo>
                <a:close/>
              </a:path>
            </a:pathLst>
          </a:custGeom>
          <a:ln w="95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065" y="2447264"/>
            <a:ext cx="999972" cy="98198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5D2F064E-A7D9-44DF-9F30-1FDE6C1E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79" y="4311203"/>
            <a:ext cx="1163216" cy="84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F56F148F-428E-46EC-A99B-26788546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" y="2416252"/>
            <a:ext cx="1587447" cy="9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383E4EA9-FEA9-4922-A5A1-6265D2A3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97" y="2640843"/>
            <a:ext cx="1361209" cy="7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2596A47F-006D-46E4-8BB7-A82C8D21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53" y="2640843"/>
            <a:ext cx="1303193" cy="7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2CBE16A0-959F-44B2-B547-E392C040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01" y="4337972"/>
            <a:ext cx="697489" cy="8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4F95E6-BDB8-40DC-9017-2589BFA228EC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  <p:pic>
        <p:nvPicPr>
          <p:cNvPr id="29" name="bg object 16">
            <a:extLst>
              <a:ext uri="{FF2B5EF4-FFF2-40B4-BE49-F238E27FC236}">
                <a16:creationId xmlns:a16="http://schemas.microsoft.com/office/drawing/2014/main" id="{556E182E-A102-46E3-9E7D-53033FFAB64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30" name="bg object 21">
            <a:extLst>
              <a:ext uri="{FF2B5EF4-FFF2-40B4-BE49-F238E27FC236}">
                <a16:creationId xmlns:a16="http://schemas.microsoft.com/office/drawing/2014/main" id="{75D44DF1-FBD1-4B49-81F8-366D43C50AD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13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Foreign</a:t>
            </a:r>
            <a:r>
              <a:rPr spc="-15" dirty="0"/>
              <a:t> </a:t>
            </a:r>
            <a:r>
              <a:rPr spc="-10" dirty="0"/>
              <a:t>Corrupt</a:t>
            </a:r>
            <a:r>
              <a:rPr spc="5" dirty="0"/>
              <a:t> </a:t>
            </a:r>
            <a:r>
              <a:rPr spc="-10" dirty="0"/>
              <a:t>Practices</a:t>
            </a:r>
            <a:r>
              <a:rPr spc="-20" dirty="0"/>
              <a:t> </a:t>
            </a:r>
            <a:r>
              <a:rPr spc="-15" dirty="0"/>
              <a:t>Act </a:t>
            </a:r>
            <a:r>
              <a:rPr spc="-45" dirty="0"/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00337" y="1671637"/>
            <a:ext cx="3773170" cy="568325"/>
            <a:chOff x="2700337" y="1671637"/>
            <a:chExt cx="3773170" cy="568325"/>
          </a:xfrm>
        </p:grpSpPr>
        <p:sp>
          <p:nvSpPr>
            <p:cNvPr id="4" name="object 4"/>
            <p:cNvSpPr/>
            <p:nvPr/>
          </p:nvSpPr>
          <p:spPr>
            <a:xfrm>
              <a:off x="2705100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5100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08277"/>
            <a:ext cx="5309870" cy="906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Förstå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lagen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mbria"/>
              <a:cs typeface="Cambria"/>
            </a:endParaRPr>
          </a:p>
          <a:p>
            <a:pPr marL="2779395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OTILLBÖRLIG</a:t>
            </a:r>
            <a:r>
              <a:rPr sz="20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AVSIKT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979" y="2427858"/>
            <a:ext cx="80467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mbria"/>
                <a:cs typeface="Cambria"/>
              </a:rPr>
              <a:t>Det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har</a:t>
            </a:r>
            <a:r>
              <a:rPr sz="1400" spc="-5" dirty="0">
                <a:latin typeface="Cambria"/>
                <a:cs typeface="Cambria"/>
              </a:rPr>
              <a:t> ingen betydelse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om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erbjudande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accepteras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eller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inte;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att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lämna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ett </a:t>
            </a:r>
            <a:r>
              <a:rPr sz="1400" spc="-5" dirty="0">
                <a:latin typeface="Cambria"/>
                <a:cs typeface="Cambria"/>
              </a:rPr>
              <a:t>erbjudande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avsikt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att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otillbörligt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påverka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tjänsteman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är</a:t>
            </a:r>
            <a:r>
              <a:rPr sz="1400" dirty="0">
                <a:latin typeface="Cambria"/>
                <a:cs typeface="Cambria"/>
              </a:rPr>
              <a:t> ett </a:t>
            </a:r>
            <a:r>
              <a:rPr sz="1400" spc="-5" dirty="0">
                <a:latin typeface="Cambria"/>
                <a:cs typeface="Cambria"/>
              </a:rPr>
              <a:t>lagbrott.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Att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få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instruktioner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någon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annan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om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att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lämna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ett</a:t>
            </a:r>
            <a:r>
              <a:rPr sz="1400" spc="-5" dirty="0">
                <a:latin typeface="Cambria"/>
                <a:cs typeface="Cambria"/>
              </a:rPr>
              <a:t> erbjudande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fritar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</a:t>
            </a:r>
            <a:r>
              <a:rPr sz="1400" spc="-10" dirty="0">
                <a:latin typeface="Cambria"/>
                <a:cs typeface="Cambria"/>
              </a:rPr>
              <a:t> från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ansvar.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00337" y="3331273"/>
            <a:ext cx="3773170" cy="568325"/>
            <a:chOff x="2700337" y="3331273"/>
            <a:chExt cx="3773170" cy="568325"/>
          </a:xfrm>
        </p:grpSpPr>
        <p:sp>
          <p:nvSpPr>
            <p:cNvPr id="9" name="object 9"/>
            <p:cNvSpPr/>
            <p:nvPr/>
          </p:nvSpPr>
          <p:spPr>
            <a:xfrm>
              <a:off x="2705100" y="3336035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32"/>
                  </a:lnTo>
                  <a:lnTo>
                    <a:pt x="27257" y="27320"/>
                  </a:lnTo>
                  <a:lnTo>
                    <a:pt x="7312" y="56953"/>
                  </a:lnTo>
                  <a:lnTo>
                    <a:pt x="0" y="93217"/>
                  </a:lnTo>
                  <a:lnTo>
                    <a:pt x="0" y="465708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8"/>
                  </a:lnTo>
                  <a:lnTo>
                    <a:pt x="3763137" y="93217"/>
                  </a:lnTo>
                  <a:lnTo>
                    <a:pt x="3755824" y="56953"/>
                  </a:lnTo>
                  <a:lnTo>
                    <a:pt x="3735879" y="27320"/>
                  </a:lnTo>
                  <a:lnTo>
                    <a:pt x="3706290" y="733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5100" y="3336035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217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32"/>
                  </a:lnTo>
                  <a:lnTo>
                    <a:pt x="3735879" y="27320"/>
                  </a:lnTo>
                  <a:lnTo>
                    <a:pt x="3755824" y="56953"/>
                  </a:lnTo>
                  <a:lnTo>
                    <a:pt x="3763137" y="93217"/>
                  </a:lnTo>
                  <a:lnTo>
                    <a:pt x="3763137" y="465708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8"/>
                  </a:lnTo>
                  <a:lnTo>
                    <a:pt x="0" y="9321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81934" y="3443427"/>
            <a:ext cx="26168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000" b="1" spc="-2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spc="-15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TLI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0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spc="-60" dirty="0">
                <a:solidFill>
                  <a:srgbClr val="FFFFFF"/>
                </a:solidFill>
                <a:latin typeface="Cambria"/>
                <a:cs typeface="Cambria"/>
              </a:rPr>
              <a:t>J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ÄN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TEMAN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543" y="4091432"/>
            <a:ext cx="8153400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Detta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är</a:t>
            </a:r>
            <a:r>
              <a:rPr sz="1400" dirty="0">
                <a:latin typeface="Cambria"/>
                <a:cs typeface="Cambria"/>
              </a:rPr>
              <a:t> ett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vitt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begrepp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-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 </a:t>
            </a:r>
            <a:r>
              <a:rPr sz="1400" spc="-10" dirty="0">
                <a:latin typeface="Cambria"/>
                <a:cs typeface="Cambria"/>
              </a:rPr>
              <a:t>koll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vem </a:t>
            </a:r>
            <a:r>
              <a:rPr sz="1400" dirty="0">
                <a:latin typeface="Cambria"/>
                <a:cs typeface="Cambria"/>
              </a:rPr>
              <a:t>du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jobbar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med!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dirty="0">
                <a:latin typeface="Cambria"/>
                <a:cs typeface="Cambria"/>
              </a:rPr>
              <a:t>statlig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tjänsteman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är</a:t>
            </a:r>
            <a:r>
              <a:rPr sz="1400" dirty="0">
                <a:latin typeface="Cambria"/>
                <a:cs typeface="Cambria"/>
              </a:rPr>
              <a:t> en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person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-10" dirty="0">
                <a:latin typeface="Cambria"/>
                <a:cs typeface="Cambria"/>
              </a:rPr>
              <a:t> agerar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officiell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kapacitet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</a:t>
            </a:r>
            <a:r>
              <a:rPr sz="1400" dirty="0">
                <a:latin typeface="Cambria"/>
                <a:cs typeface="Cambria"/>
              </a:rPr>
              <a:t> 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icke-amerikansk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regering</a:t>
            </a:r>
            <a:r>
              <a:rPr sz="1400" dirty="0">
                <a:latin typeface="Cambria"/>
                <a:cs typeface="Cambria"/>
              </a:rPr>
              <a:t> eller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offentlig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internationell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organisation.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Till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exempel: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Militärpersonal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Läkare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 </a:t>
            </a:r>
            <a:r>
              <a:rPr sz="1400" dirty="0">
                <a:latin typeface="Cambria"/>
                <a:cs typeface="Cambria"/>
              </a:rPr>
              <a:t>ett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statligt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sjukhus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Person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anlitats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 </a:t>
            </a:r>
            <a:r>
              <a:rPr sz="1400" dirty="0">
                <a:latin typeface="Cambria"/>
                <a:cs typeface="Cambria"/>
              </a:rPr>
              <a:t>att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granska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bud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för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myndighets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räkning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Cambria"/>
                <a:cs typeface="Cambria"/>
              </a:rPr>
              <a:t>Medlem</a:t>
            </a:r>
            <a:r>
              <a:rPr sz="1400" spc="-15" dirty="0">
                <a:latin typeface="Cambria"/>
                <a:cs typeface="Cambria"/>
              </a:rPr>
              <a:t> av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kunglig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familj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som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förvaltar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industri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Anställd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på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ägt</a:t>
            </a:r>
            <a:r>
              <a:rPr sz="1400" dirty="0">
                <a:latin typeface="Cambria"/>
                <a:cs typeface="Cambria"/>
              </a:rPr>
              <a:t> eller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statligt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kontrollerat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allmännyttigt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företag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Immigrationstjänsteman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Tulltjänsteman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97866-AE40-47AF-B671-0CACCBA57567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  <p:pic>
        <p:nvPicPr>
          <p:cNvPr id="17" name="bg object 16">
            <a:extLst>
              <a:ext uri="{FF2B5EF4-FFF2-40B4-BE49-F238E27FC236}">
                <a16:creationId xmlns:a16="http://schemas.microsoft.com/office/drawing/2014/main" id="{20F65948-B61E-451A-AC52-3BE1BA47FD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8" name="bg object 21">
            <a:extLst>
              <a:ext uri="{FF2B5EF4-FFF2-40B4-BE49-F238E27FC236}">
                <a16:creationId xmlns:a16="http://schemas.microsoft.com/office/drawing/2014/main" id="{E6118842-0139-4D1D-9813-4132506739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13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Foreign</a:t>
            </a:r>
            <a:r>
              <a:rPr spc="-15" dirty="0"/>
              <a:t> </a:t>
            </a:r>
            <a:r>
              <a:rPr spc="-10" dirty="0"/>
              <a:t>Corrupt</a:t>
            </a:r>
            <a:r>
              <a:rPr spc="5" dirty="0"/>
              <a:t> </a:t>
            </a:r>
            <a:r>
              <a:rPr spc="-10" dirty="0"/>
              <a:t>Practices</a:t>
            </a:r>
            <a:r>
              <a:rPr spc="-20" dirty="0"/>
              <a:t> </a:t>
            </a:r>
            <a:r>
              <a:rPr spc="-15" dirty="0"/>
              <a:t>Act </a:t>
            </a:r>
            <a:r>
              <a:rPr spc="-45" dirty="0"/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93683" y="1909254"/>
            <a:ext cx="4258945" cy="996315"/>
            <a:chOff x="2293683" y="1909254"/>
            <a:chExt cx="4258945" cy="996315"/>
          </a:xfrm>
        </p:grpSpPr>
        <p:sp>
          <p:nvSpPr>
            <p:cNvPr id="4" name="object 4"/>
            <p:cNvSpPr/>
            <p:nvPr/>
          </p:nvSpPr>
          <p:spPr>
            <a:xfrm>
              <a:off x="2298445" y="1914017"/>
              <a:ext cx="4249420" cy="986790"/>
            </a:xfrm>
            <a:custGeom>
              <a:avLst/>
              <a:gdLst/>
              <a:ahLst/>
              <a:cxnLst/>
              <a:rect l="l" t="t" r="r" b="b"/>
              <a:pathLst>
                <a:path w="4249420" h="986789">
                  <a:moveTo>
                    <a:pt x="4084574" y="0"/>
                  </a:moveTo>
                  <a:lnTo>
                    <a:pt x="164465" y="0"/>
                  </a:lnTo>
                  <a:lnTo>
                    <a:pt x="120752" y="5876"/>
                  </a:lnTo>
                  <a:lnTo>
                    <a:pt x="81468" y="22460"/>
                  </a:lnTo>
                  <a:lnTo>
                    <a:pt x="48180" y="48180"/>
                  </a:lnTo>
                  <a:lnTo>
                    <a:pt x="22460" y="81468"/>
                  </a:lnTo>
                  <a:lnTo>
                    <a:pt x="5876" y="120752"/>
                  </a:lnTo>
                  <a:lnTo>
                    <a:pt x="0" y="164465"/>
                  </a:lnTo>
                  <a:lnTo>
                    <a:pt x="0" y="821944"/>
                  </a:lnTo>
                  <a:lnTo>
                    <a:pt x="5876" y="865646"/>
                  </a:lnTo>
                  <a:lnTo>
                    <a:pt x="22460" y="904907"/>
                  </a:lnTo>
                  <a:lnTo>
                    <a:pt x="48180" y="938164"/>
                  </a:lnTo>
                  <a:lnTo>
                    <a:pt x="81468" y="963854"/>
                  </a:lnTo>
                  <a:lnTo>
                    <a:pt x="120752" y="980414"/>
                  </a:lnTo>
                  <a:lnTo>
                    <a:pt x="164465" y="986282"/>
                  </a:lnTo>
                  <a:lnTo>
                    <a:pt x="4084574" y="986282"/>
                  </a:lnTo>
                  <a:lnTo>
                    <a:pt x="4128286" y="980414"/>
                  </a:lnTo>
                  <a:lnTo>
                    <a:pt x="4167570" y="963854"/>
                  </a:lnTo>
                  <a:lnTo>
                    <a:pt x="4200858" y="938164"/>
                  </a:lnTo>
                  <a:lnTo>
                    <a:pt x="4226578" y="904907"/>
                  </a:lnTo>
                  <a:lnTo>
                    <a:pt x="4243162" y="865646"/>
                  </a:lnTo>
                  <a:lnTo>
                    <a:pt x="4249038" y="821944"/>
                  </a:lnTo>
                  <a:lnTo>
                    <a:pt x="4249038" y="164465"/>
                  </a:lnTo>
                  <a:lnTo>
                    <a:pt x="4243162" y="120752"/>
                  </a:lnTo>
                  <a:lnTo>
                    <a:pt x="4226578" y="81468"/>
                  </a:lnTo>
                  <a:lnTo>
                    <a:pt x="4200858" y="48180"/>
                  </a:lnTo>
                  <a:lnTo>
                    <a:pt x="4167570" y="22460"/>
                  </a:lnTo>
                  <a:lnTo>
                    <a:pt x="4128286" y="5876"/>
                  </a:lnTo>
                  <a:lnTo>
                    <a:pt x="40845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8445" y="1914017"/>
              <a:ext cx="4249420" cy="986790"/>
            </a:xfrm>
            <a:custGeom>
              <a:avLst/>
              <a:gdLst/>
              <a:ahLst/>
              <a:cxnLst/>
              <a:rect l="l" t="t" r="r" b="b"/>
              <a:pathLst>
                <a:path w="4249420" h="986789">
                  <a:moveTo>
                    <a:pt x="0" y="164465"/>
                  </a:moveTo>
                  <a:lnTo>
                    <a:pt x="5876" y="120752"/>
                  </a:lnTo>
                  <a:lnTo>
                    <a:pt x="22460" y="81468"/>
                  </a:lnTo>
                  <a:lnTo>
                    <a:pt x="48180" y="48180"/>
                  </a:lnTo>
                  <a:lnTo>
                    <a:pt x="81468" y="22460"/>
                  </a:lnTo>
                  <a:lnTo>
                    <a:pt x="120752" y="5876"/>
                  </a:lnTo>
                  <a:lnTo>
                    <a:pt x="164465" y="0"/>
                  </a:lnTo>
                  <a:lnTo>
                    <a:pt x="4084574" y="0"/>
                  </a:lnTo>
                  <a:lnTo>
                    <a:pt x="4128286" y="5876"/>
                  </a:lnTo>
                  <a:lnTo>
                    <a:pt x="4167570" y="22460"/>
                  </a:lnTo>
                  <a:lnTo>
                    <a:pt x="4200858" y="48180"/>
                  </a:lnTo>
                  <a:lnTo>
                    <a:pt x="4226578" y="81468"/>
                  </a:lnTo>
                  <a:lnTo>
                    <a:pt x="4243162" y="120752"/>
                  </a:lnTo>
                  <a:lnTo>
                    <a:pt x="4249038" y="164465"/>
                  </a:lnTo>
                  <a:lnTo>
                    <a:pt x="4249038" y="821944"/>
                  </a:lnTo>
                  <a:lnTo>
                    <a:pt x="4243162" y="865646"/>
                  </a:lnTo>
                  <a:lnTo>
                    <a:pt x="4226578" y="904907"/>
                  </a:lnTo>
                  <a:lnTo>
                    <a:pt x="4200858" y="938164"/>
                  </a:lnTo>
                  <a:lnTo>
                    <a:pt x="4167570" y="963854"/>
                  </a:lnTo>
                  <a:lnTo>
                    <a:pt x="4128286" y="980414"/>
                  </a:lnTo>
                  <a:lnTo>
                    <a:pt x="4084574" y="986282"/>
                  </a:lnTo>
                  <a:lnTo>
                    <a:pt x="164465" y="986282"/>
                  </a:lnTo>
                  <a:lnTo>
                    <a:pt x="120752" y="980414"/>
                  </a:lnTo>
                  <a:lnTo>
                    <a:pt x="81468" y="963854"/>
                  </a:lnTo>
                  <a:lnTo>
                    <a:pt x="48180" y="938164"/>
                  </a:lnTo>
                  <a:lnTo>
                    <a:pt x="22460" y="904907"/>
                  </a:lnTo>
                  <a:lnTo>
                    <a:pt x="5876" y="865646"/>
                  </a:lnTo>
                  <a:lnTo>
                    <a:pt x="0" y="821944"/>
                  </a:lnTo>
                  <a:lnTo>
                    <a:pt x="0" y="16446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08277"/>
            <a:ext cx="7937500" cy="505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Förstå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lagen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R="18034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"Vinna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eller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behålla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affärer"</a:t>
            </a:r>
            <a:endParaRPr sz="2000">
              <a:latin typeface="Cambria"/>
              <a:cs typeface="Cambria"/>
            </a:endParaRPr>
          </a:p>
          <a:p>
            <a:pPr marR="18161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och</a:t>
            </a:r>
            <a:endParaRPr sz="2000">
              <a:latin typeface="Cambria"/>
              <a:cs typeface="Cambria"/>
            </a:endParaRPr>
          </a:p>
          <a:p>
            <a:pPr marR="182245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"otillbörlig</a:t>
            </a:r>
            <a:r>
              <a:rPr sz="20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fördel"</a:t>
            </a:r>
            <a:endParaRPr sz="2000">
              <a:latin typeface="Cambria"/>
              <a:cs typeface="Cambria"/>
            </a:endParaRPr>
          </a:p>
          <a:p>
            <a:pPr marL="74295" marR="5080">
              <a:lnSpc>
                <a:spcPct val="100000"/>
              </a:lnSpc>
              <a:spcBef>
                <a:spcPts val="1750"/>
              </a:spcBef>
            </a:pP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MTS-anställda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kan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inte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agera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sätt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som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anges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nedan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 </a:t>
            </a:r>
            <a:r>
              <a:rPr sz="1600" spc="-15" dirty="0">
                <a:latin typeface="Cambria"/>
                <a:cs typeface="Cambria"/>
              </a:rPr>
              <a:t>utbyte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betalning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någonting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av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värde.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Följande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är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exempel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på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otillbörligt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agerande</a:t>
            </a:r>
            <a:r>
              <a:rPr sz="1600" spc="-5" dirty="0">
                <a:latin typeface="Cambria"/>
                <a:cs typeface="Cambria"/>
              </a:rPr>
              <a:t> enligt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bestickningslagstiftning: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Kringgå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export-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importregler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föreskrifter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Bevilja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ett </a:t>
            </a:r>
            <a:r>
              <a:rPr sz="1600" spc="-10" dirty="0">
                <a:latin typeface="Cambria"/>
                <a:cs typeface="Cambria"/>
              </a:rPr>
              <a:t>undantag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från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regel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Göra</a:t>
            </a:r>
            <a:r>
              <a:rPr sz="1600" spc="-5" dirty="0">
                <a:latin typeface="Cambria"/>
                <a:cs typeface="Cambria"/>
              </a:rPr>
              <a:t> något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otillbörligt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för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att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påverka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upphandlingsprocessen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Cambria"/>
                <a:cs typeface="Cambria"/>
              </a:rPr>
              <a:t>Ge</a:t>
            </a:r>
            <a:r>
              <a:rPr sz="1600" spc="-10" dirty="0">
                <a:latin typeface="Cambria"/>
                <a:cs typeface="Cambria"/>
              </a:rPr>
              <a:t> någon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åtkomst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till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icke-offentlig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budgivningsinformation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25" dirty="0">
                <a:latin typeface="Cambria"/>
                <a:cs typeface="Cambria"/>
              </a:rPr>
              <a:t>Påverka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resultatet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av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rättegång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eller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verkställighetsåtgärd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C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P</a:t>
            </a:r>
            <a:r>
              <a:rPr spc="100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A T</a:t>
            </a:r>
            <a:r>
              <a:rPr spc="9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397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KONFIDENTIELLT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64380-6EBE-43E6-845E-21983F34E431}"/>
              </a:ext>
            </a:extLst>
          </p:cNvPr>
          <p:cNvSpPr txBox="1"/>
          <p:nvPr/>
        </p:nvSpPr>
        <p:spPr>
          <a:xfrm>
            <a:off x="8523551" y="644412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  <p:pic>
        <p:nvPicPr>
          <p:cNvPr id="11" name="bg object 16">
            <a:extLst>
              <a:ext uri="{FF2B5EF4-FFF2-40B4-BE49-F238E27FC236}">
                <a16:creationId xmlns:a16="http://schemas.microsoft.com/office/drawing/2014/main" id="{0192259E-33F9-4FB9-B2C2-3935D79273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5B1DA59F-DB92-4020-8284-9D7106A6FE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282CBE-166C-40EA-88C7-1F139E989247}"/>
</file>

<file path=customXml/itemProps2.xml><?xml version="1.0" encoding="utf-8"?>
<ds:datastoreItem xmlns:ds="http://schemas.openxmlformats.org/officeDocument/2006/customXml" ds:itemID="{32010BBC-8786-4CF2-96B0-198D2AD0C803}"/>
</file>

<file path=customXml/itemProps3.xml><?xml version="1.0" encoding="utf-8"?>
<ds:datastoreItem xmlns:ds="http://schemas.openxmlformats.org/officeDocument/2006/customXml" ds:itemID="{85CD453B-E243-4B81-96C9-C3CD37CF31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2018</Words>
  <Application>Microsoft Office PowerPoint</Application>
  <PresentationFormat>On-screen Show (4:3)</PresentationFormat>
  <Paragraphs>278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Kursens mål</vt:lpstr>
      <vt:lpstr>Antikorruption, en översikt</vt:lpstr>
      <vt:lpstr>Antikorruption, en översikt</vt:lpstr>
      <vt:lpstr>Foreign Corrupt Practices Act (FCPA)</vt:lpstr>
      <vt:lpstr>Foreign Corrupt Practices Act (FCPA)</vt:lpstr>
      <vt:lpstr>Foreign Corrupt Practices Act (FCPA)</vt:lpstr>
      <vt:lpstr>Foreign Corrupt Practices Act (FCPA)</vt:lpstr>
      <vt:lpstr>Foreign Corrupt Practices Act (FCPA)</vt:lpstr>
      <vt:lpstr>Korrekt bokföring och interna kontroller</vt:lpstr>
      <vt:lpstr>Korrekt bokföring och interna kontroller</vt:lpstr>
      <vt:lpstr>Korrekt bokföring och interna kontroller</vt:lpstr>
      <vt:lpstr>Betydelsen av att förstå tredjepartskrav</vt:lpstr>
      <vt:lpstr>PowerPoint Presentation</vt:lpstr>
      <vt:lpstr>Dina skyldigheter</vt:lpstr>
      <vt:lpstr>Att använda MTS Uppförandekod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4</cp:revision>
  <dcterms:created xsi:type="dcterms:W3CDTF">2021-07-13T19:26:40Z</dcterms:created>
  <dcterms:modified xsi:type="dcterms:W3CDTF">2021-07-13T19:48:57Z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