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4750"/>
            <a:ext cx="9144000" cy="1682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04828" y="6707123"/>
            <a:ext cx="1713007" cy="7315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729482" y="6723164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8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686555" y="6393179"/>
            <a:ext cx="1749552" cy="9144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3729481" y="6418364"/>
            <a:ext cx="1663700" cy="0"/>
          </a:xfrm>
          <a:custGeom>
            <a:avLst/>
            <a:gdLst/>
            <a:ahLst/>
            <a:cxnLst/>
            <a:rect l="l" t="t" r="r" b="b"/>
            <a:pathLst>
              <a:path w="1663700">
                <a:moveTo>
                  <a:pt x="0" y="0"/>
                </a:moveTo>
                <a:lnTo>
                  <a:pt x="1663318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4441" y="108172"/>
            <a:ext cx="8275116" cy="807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3" name="Holder 4">
            <a:extLst>
              <a:ext uri="{FF2B5EF4-FFF2-40B4-BE49-F238E27FC236}">
                <a16:creationId xmlns:a16="http://schemas.microsoft.com/office/drawing/2014/main" id="{9DB5ADD2-3478-44C7-B8CD-4DB3649BC510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0C811BF0-E7EA-4FD3-82CA-0014FF842E38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E69AE773-E28D-4E36-97EE-DB856B8D9653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073ABA42-271F-4460-AD6F-58950331EBAC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48627"/>
            <a:ext cx="9144000" cy="435507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74750"/>
            <a:ext cx="9144000" cy="16824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4441" y="198882"/>
            <a:ext cx="8275116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CC154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412" y="3076447"/>
            <a:ext cx="6247130" cy="15805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24402" y="6463817"/>
            <a:ext cx="1649095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29844" y="6496094"/>
            <a:ext cx="1258570" cy="1670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8" name="Holder 4">
            <a:extLst>
              <a:ext uri="{FF2B5EF4-FFF2-40B4-BE49-F238E27FC236}">
                <a16:creationId xmlns:a16="http://schemas.microsoft.com/office/drawing/2014/main" id="{3C8F3BDA-6B78-4E60-B08C-6E622D4712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34200" y="6522307"/>
            <a:ext cx="2041143" cy="153888"/>
          </a:xfrm>
          <a:prstGeom prst="rect">
            <a:avLst/>
          </a:prstGeom>
        </p:spPr>
        <p:txBody>
          <a:bodyPr lIns="0" tIns="0" rIns="0" bIns="0"/>
          <a:lstStyle>
            <a:lvl1pPr>
              <a:defRPr sz="1000" b="0" i="0">
                <a:solidFill>
                  <a:srgbClr val="7E7E7E"/>
                </a:solidFill>
                <a:latin typeface="Open sans"/>
                <a:cs typeface="Arial"/>
              </a:defRPr>
            </a:lvl1pPr>
          </a:lstStyle>
          <a:p>
            <a:pPr marL="12700"/>
            <a:r>
              <a:rPr lang="en-US" spc="-5"/>
              <a:t>Updated as of June 2021</a:t>
            </a:r>
            <a:r>
              <a:rPr lang="en-US" spc="-15"/>
              <a:t> </a:t>
            </a:r>
            <a:r>
              <a:rPr lang="en-US" spc="-10"/>
              <a:t>Page</a:t>
            </a:r>
            <a:r>
              <a:rPr lang="en-US" spc="-30"/>
              <a:t> </a:t>
            </a:r>
            <a:fld id="{81D60167-4931-47E6-BA6A-407CBD079E47}" type="slidenum">
              <a:rPr lang="en-US" spc="-5" smtClean="0"/>
              <a:pPr marL="12700"/>
              <a:t>‹#›</a:t>
            </a:fld>
            <a:endParaRPr lang="en-US" spc="-5" dirty="0">
              <a:latin typeface="Open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.png"/><Relationship Id="rId7" Type="http://schemas.openxmlformats.org/officeDocument/2006/relationships/image" Target="../media/image3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4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.png"/><Relationship Id="rId7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4.jp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3.png"/><Relationship Id="rId7" Type="http://schemas.openxmlformats.org/officeDocument/2006/relationships/image" Target="../media/image3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10" Type="http://schemas.openxmlformats.org/officeDocument/2006/relationships/image" Target="../media/image40.png"/><Relationship Id="rId4" Type="http://schemas.openxmlformats.org/officeDocument/2006/relationships/image" Target="../media/image4.jpg"/><Relationship Id="rId9" Type="http://schemas.openxmlformats.org/officeDocument/2006/relationships/image" Target="../media/image3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.png"/><Relationship Id="rId7" Type="http://schemas.openxmlformats.org/officeDocument/2006/relationships/image" Target="../media/image4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.jp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3.png"/><Relationship Id="rId7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46.png"/><Relationship Id="rId10" Type="http://schemas.openxmlformats.org/officeDocument/2006/relationships/image" Target="../media/image18.png"/><Relationship Id="rId4" Type="http://schemas.openxmlformats.org/officeDocument/2006/relationships/image" Target="../media/image45.png"/><Relationship Id="rId9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mailto:MTS_Risk_And_Compliance@mts.com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.jpg"/><Relationship Id="rId9" Type="http://schemas.openxmlformats.org/officeDocument/2006/relationships/hyperlink" Target="https://alertline.com/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4.jp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3.png"/><Relationship Id="rId7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4.jpg"/><Relationship Id="rId9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10972" y="5030216"/>
            <a:ext cx="8273415" cy="7027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n-US" sz="2400" spc="-5" dirty="0">
                <a:solidFill>
                  <a:srgbClr val="CC1543"/>
                </a:solidFill>
                <a:latin typeface="Open sans"/>
                <a:cs typeface="Arial"/>
              </a:rPr>
              <a:t>Foreign Corrupt Practices Act (FCPA)</a:t>
            </a:r>
          </a:p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lang="en-US" sz="2000" i="1" spc="-5" dirty="0">
                <a:solidFill>
                  <a:srgbClr val="CC1543"/>
                </a:solidFill>
                <a:latin typeface="Open sans"/>
                <a:cs typeface="Arial"/>
              </a:rPr>
              <a:t>Role-Based Training for Sales and Service Employees</a:t>
            </a:r>
            <a:endParaRPr sz="2000" i="1" dirty="0">
              <a:latin typeface="Open sans"/>
              <a:cs typeface="Arial"/>
            </a:endParaRPr>
          </a:p>
        </p:txBody>
      </p:sp>
      <p:sp>
        <p:nvSpPr>
          <p:cNvPr id="3" name="object 13">
            <a:extLst>
              <a:ext uri="{FF2B5EF4-FFF2-40B4-BE49-F238E27FC236}">
                <a16:creationId xmlns:a16="http://schemas.microsoft.com/office/drawing/2014/main" id="{6598C931-7BC6-45D7-B07A-2BA24361DE5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39000" y="6553200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Updated as of June 2021</a:t>
            </a:r>
            <a:r>
              <a:rPr spc="-15" dirty="0"/>
              <a:t> </a:t>
            </a:r>
            <a:endParaRPr lang="en-US" spc="-1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99277" y="5021260"/>
            <a:ext cx="3702050" cy="1351652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pc="-5" dirty="0">
                <a:latin typeface="Open sans"/>
                <a:cs typeface="Arial"/>
              </a:rPr>
              <a:t>Hospitality</a:t>
            </a:r>
            <a:r>
              <a:rPr spc="-2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is:</a:t>
            </a:r>
          </a:p>
          <a:p>
            <a:pPr marL="299085" indent="-287020">
              <a:lnSpc>
                <a:spcPct val="100000"/>
              </a:lnSpc>
              <a:spcBef>
                <a:spcPts val="300"/>
              </a:spcBef>
              <a:buClr>
                <a:srgbClr val="CC1543"/>
              </a:buClr>
              <a:buFont typeface="Wingdings"/>
              <a:buChar char=""/>
              <a:tabLst>
                <a:tab pos="299720" algn="l"/>
              </a:tabLst>
            </a:pPr>
            <a:r>
              <a:rPr spc="-5" dirty="0">
                <a:latin typeface="Open sans"/>
                <a:cs typeface="Arial"/>
              </a:rPr>
              <a:t>being</a:t>
            </a:r>
            <a:r>
              <a:rPr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requested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by the</a:t>
            </a:r>
            <a:r>
              <a:rPr spc="-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customer.</a:t>
            </a:r>
            <a:endParaRPr dirty="0">
              <a:latin typeface="Open sans"/>
              <a:cs typeface="Arial"/>
            </a:endParaRPr>
          </a:p>
          <a:p>
            <a:pPr marL="299085" marR="347345" indent="-287020">
              <a:lnSpc>
                <a:spcPct val="100000"/>
              </a:lnSpc>
              <a:spcBef>
                <a:spcPts val="300"/>
              </a:spcBef>
              <a:buClr>
                <a:srgbClr val="CC1543"/>
              </a:buClr>
              <a:buFont typeface="Wingdings"/>
              <a:buChar char=""/>
              <a:tabLst>
                <a:tab pos="299720" algn="l"/>
              </a:tabLst>
            </a:pPr>
            <a:r>
              <a:rPr spc="-15" dirty="0">
                <a:latin typeface="Open sans"/>
                <a:cs typeface="Arial"/>
              </a:rPr>
              <a:t>while</a:t>
            </a:r>
            <a:r>
              <a:rPr spc="3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sales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negotiations</a:t>
            </a:r>
            <a:r>
              <a:rPr spc="2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are</a:t>
            </a:r>
            <a:r>
              <a:rPr spc="-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in </a:t>
            </a:r>
            <a:r>
              <a:rPr spc="-484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process.</a:t>
            </a:r>
            <a:endParaRPr dirty="0">
              <a:latin typeface="Open sans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01684" y="153036"/>
            <a:ext cx="53251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2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1: </a:t>
            </a:r>
            <a:r>
              <a:rPr sz="2000" i="1" spc="-5" dirty="0">
                <a:latin typeface="Open sans"/>
              </a:rPr>
              <a:t>Entertainment</a:t>
            </a:r>
            <a:r>
              <a:rPr sz="2000" i="1" spc="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&amp;</a:t>
            </a:r>
            <a:r>
              <a:rPr sz="2000" i="1" spc="-1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Hospitality</a:t>
            </a:r>
          </a:p>
        </p:txBody>
      </p:sp>
      <p:sp>
        <p:nvSpPr>
          <p:cNvPr id="11" name="object 11"/>
          <p:cNvSpPr/>
          <p:nvPr/>
        </p:nvSpPr>
        <p:spPr>
          <a:xfrm>
            <a:off x="0" y="1196835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095880" y="1098296"/>
            <a:ext cx="4953635" cy="416781"/>
          </a:xfrm>
          <a:prstGeom prst="rect">
            <a:avLst/>
          </a:prstGeom>
        </p:spPr>
        <p:txBody>
          <a:bodyPr vert="horz" wrap="square" lIns="0" tIns="138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90"/>
              </a:spcBef>
            </a:pPr>
            <a:r>
              <a:rPr sz="1800" dirty="0">
                <a:latin typeface="Open sans"/>
                <a:cs typeface="Arial"/>
              </a:rPr>
              <a:t>What</a:t>
            </a:r>
            <a:r>
              <a:rPr sz="1800" spc="-5" dirty="0">
                <a:latin typeface="Open sans"/>
                <a:cs typeface="Arial"/>
              </a:rPr>
              <a:t> issues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scenario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present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bribery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risk?</a:t>
            </a:r>
            <a:endParaRPr sz="1800" dirty="0">
              <a:latin typeface="Open sans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93807" y="4403278"/>
            <a:ext cx="498475" cy="512445"/>
            <a:chOff x="213359" y="3822191"/>
            <a:chExt cx="498475" cy="512445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48447" y="3880161"/>
              <a:ext cx="371784" cy="339755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13359" y="3822191"/>
              <a:ext cx="498348" cy="51206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286169" y="389153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5" y="259902"/>
                  </a:lnTo>
                  <a:lnTo>
                    <a:pt x="234834" y="240974"/>
                  </a:lnTo>
                  <a:lnTo>
                    <a:pt x="266792" y="212110"/>
                  </a:lnTo>
                  <a:lnTo>
                    <a:pt x="287749" y="175503"/>
                  </a:lnTo>
                  <a:lnTo>
                    <a:pt x="295275" y="133350"/>
                  </a:lnTo>
                  <a:lnTo>
                    <a:pt x="287749" y="91196"/>
                  </a:lnTo>
                  <a:lnTo>
                    <a:pt x="266792" y="54589"/>
                  </a:lnTo>
                  <a:lnTo>
                    <a:pt x="234834" y="25725"/>
                  </a:lnTo>
                  <a:lnTo>
                    <a:pt x="194305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286169" y="389153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5" y="6797"/>
                  </a:lnTo>
                  <a:lnTo>
                    <a:pt x="234834" y="25725"/>
                  </a:lnTo>
                  <a:lnTo>
                    <a:pt x="266792" y="54589"/>
                  </a:lnTo>
                  <a:lnTo>
                    <a:pt x="287749" y="91196"/>
                  </a:lnTo>
                  <a:lnTo>
                    <a:pt x="295275" y="133350"/>
                  </a:lnTo>
                  <a:lnTo>
                    <a:pt x="287749" y="175503"/>
                  </a:lnTo>
                  <a:lnTo>
                    <a:pt x="266792" y="212110"/>
                  </a:lnTo>
                  <a:lnTo>
                    <a:pt x="234834" y="240974"/>
                  </a:lnTo>
                  <a:lnTo>
                    <a:pt x="194305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45395" y="4467667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3267" y="3973447"/>
            <a:ext cx="3185795" cy="1100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10945">
              <a:lnSpc>
                <a:spcPct val="145900"/>
              </a:lnSpc>
              <a:spcBef>
                <a:spcPts val="100"/>
              </a:spcBef>
            </a:pPr>
            <a:r>
              <a:rPr spc="-5" dirty="0">
                <a:solidFill>
                  <a:srgbClr val="C00000"/>
                </a:solidFill>
                <a:latin typeface="Open sans"/>
                <a:cs typeface="Arial"/>
              </a:rPr>
              <a:t>Key Issue</a:t>
            </a:r>
            <a:r>
              <a:rPr lang="en-US" spc="-5" dirty="0">
                <a:solidFill>
                  <a:srgbClr val="C00000"/>
                </a:solidFill>
                <a:latin typeface="Open sans"/>
                <a:cs typeface="Arial"/>
              </a:rPr>
              <a:t>s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spc="-10" dirty="0">
                <a:latin typeface="Open sans"/>
                <a:cs typeface="Arial"/>
              </a:rPr>
              <a:t>Expenses</a:t>
            </a:r>
            <a:r>
              <a:rPr lang="en-US" dirty="0">
                <a:latin typeface="Open sans"/>
                <a:cs typeface="Arial"/>
              </a:rPr>
              <a:t> </a:t>
            </a:r>
            <a:r>
              <a:rPr lang="en-US" spc="-15" dirty="0">
                <a:latin typeface="Open sans"/>
                <a:cs typeface="Arial"/>
              </a:rPr>
              <a:t>would</a:t>
            </a:r>
            <a:r>
              <a:rPr lang="en-US" spc="20" dirty="0">
                <a:latin typeface="Open sans"/>
                <a:cs typeface="Arial"/>
              </a:rPr>
              <a:t> </a:t>
            </a:r>
            <a:r>
              <a:rPr lang="en-US" spc="-5" dirty="0">
                <a:latin typeface="Open sans"/>
                <a:cs typeface="Arial"/>
              </a:rPr>
              <a:t>be</a:t>
            </a:r>
            <a:r>
              <a:rPr lang="en-US" spc="-10" dirty="0">
                <a:latin typeface="Open sans"/>
                <a:cs typeface="Arial"/>
              </a:rPr>
              <a:t> </a:t>
            </a:r>
            <a:r>
              <a:rPr lang="en-US" spc="-5" dirty="0">
                <a:latin typeface="Open sans"/>
                <a:cs typeface="Arial"/>
              </a:rPr>
              <a:t>considered</a:t>
            </a:r>
            <a:endParaRPr lang="en-US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pc="-5" dirty="0">
                <a:latin typeface="Open sans"/>
                <a:cs typeface="Arial"/>
              </a:rPr>
              <a:t>excessive in</a:t>
            </a:r>
            <a:r>
              <a:rPr spc="-2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nature.</a:t>
            </a:r>
            <a:endParaRPr dirty="0">
              <a:latin typeface="Open sans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93807" y="5148720"/>
            <a:ext cx="498475" cy="512445"/>
            <a:chOff x="213359" y="4785359"/>
            <a:chExt cx="498475" cy="512445"/>
          </a:xfrm>
        </p:grpSpPr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48447" y="4843271"/>
              <a:ext cx="371784" cy="338327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13359" y="4785359"/>
              <a:ext cx="498348" cy="51206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286169" y="4854320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49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699"/>
                  </a:lnTo>
                  <a:lnTo>
                    <a:pt x="194305" y="259902"/>
                  </a:lnTo>
                  <a:lnTo>
                    <a:pt x="234834" y="240974"/>
                  </a:lnTo>
                  <a:lnTo>
                    <a:pt x="266792" y="212110"/>
                  </a:lnTo>
                  <a:lnTo>
                    <a:pt x="287749" y="175503"/>
                  </a:lnTo>
                  <a:lnTo>
                    <a:pt x="295275" y="133349"/>
                  </a:lnTo>
                  <a:lnTo>
                    <a:pt x="287749" y="91196"/>
                  </a:lnTo>
                  <a:lnTo>
                    <a:pt x="266792" y="54589"/>
                  </a:lnTo>
                  <a:lnTo>
                    <a:pt x="234834" y="25725"/>
                  </a:lnTo>
                  <a:lnTo>
                    <a:pt x="194305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86169" y="4854320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49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5" y="6797"/>
                  </a:lnTo>
                  <a:lnTo>
                    <a:pt x="234834" y="25725"/>
                  </a:lnTo>
                  <a:lnTo>
                    <a:pt x="266792" y="54589"/>
                  </a:lnTo>
                  <a:lnTo>
                    <a:pt x="287749" y="91196"/>
                  </a:lnTo>
                  <a:lnTo>
                    <a:pt x="295275" y="133349"/>
                  </a:lnTo>
                  <a:lnTo>
                    <a:pt x="287749" y="175503"/>
                  </a:lnTo>
                  <a:lnTo>
                    <a:pt x="266792" y="212110"/>
                  </a:lnTo>
                  <a:lnTo>
                    <a:pt x="234834" y="240974"/>
                  </a:lnTo>
                  <a:lnTo>
                    <a:pt x="194305" y="259902"/>
                  </a:lnTo>
                  <a:lnTo>
                    <a:pt x="147637" y="266699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49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245395" y="5200901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06440" y="4181468"/>
            <a:ext cx="3486150" cy="193450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A4A4A4"/>
            </a:solidFill>
          </a:ln>
        </p:spPr>
        <p:txBody>
          <a:bodyPr vert="horz" wrap="square" lIns="0" tIns="86995" rIns="0" bIns="0" rtlCol="0">
            <a:spAutoFit/>
          </a:bodyPr>
          <a:lstStyle/>
          <a:p>
            <a:pPr marL="92075" marR="97155">
              <a:lnSpc>
                <a:spcPct val="100000"/>
              </a:lnSpc>
              <a:spcBef>
                <a:spcPts val="685"/>
              </a:spcBef>
            </a:pPr>
            <a:r>
              <a:rPr sz="1200" dirty="0">
                <a:latin typeface="Open sans"/>
                <a:cs typeface="Arial"/>
              </a:rPr>
              <a:t>Because </a:t>
            </a:r>
            <a:r>
              <a:rPr sz="1200" spc="-10" dirty="0">
                <a:latin typeface="Open sans"/>
                <a:cs typeface="Arial"/>
              </a:rPr>
              <a:t>we </a:t>
            </a:r>
            <a:r>
              <a:rPr sz="1200" spc="-5" dirty="0">
                <a:latin typeface="Open sans"/>
                <a:cs typeface="Arial"/>
              </a:rPr>
              <a:t>have </a:t>
            </a:r>
            <a:r>
              <a:rPr sz="1200" dirty="0">
                <a:latin typeface="Open sans"/>
                <a:cs typeface="Arial"/>
              </a:rPr>
              <a:t>a deal in process and the </a:t>
            </a:r>
            <a:r>
              <a:rPr sz="1200" spc="-5" dirty="0">
                <a:latin typeface="Open sans"/>
                <a:cs typeface="Arial"/>
              </a:rPr>
              <a:t>customer </a:t>
            </a:r>
            <a:r>
              <a:rPr sz="1200" dirty="0">
                <a:latin typeface="Open sans"/>
                <a:cs typeface="Arial"/>
              </a:rPr>
              <a:t>is a </a:t>
            </a:r>
            <a:r>
              <a:rPr sz="1200" spc="-5" dirty="0">
                <a:latin typeface="Open sans"/>
                <a:cs typeface="Arial"/>
              </a:rPr>
              <a:t>state-owned </a:t>
            </a:r>
            <a:r>
              <a:rPr sz="1200" dirty="0">
                <a:latin typeface="Open sans"/>
                <a:cs typeface="Arial"/>
              </a:rPr>
              <a:t>entity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(research</a:t>
            </a:r>
            <a:r>
              <a:rPr sz="1200" spc="-5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center),</a:t>
            </a:r>
            <a:r>
              <a:rPr sz="1200" spc="-4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any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hospitality</a:t>
            </a:r>
            <a:r>
              <a:rPr sz="1200" spc="-4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could</a:t>
            </a:r>
            <a:r>
              <a:rPr sz="1200" spc="-4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be </a:t>
            </a:r>
            <a:r>
              <a:rPr sz="1200" spc="-37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construed as influencing a business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decision, </a:t>
            </a:r>
            <a:r>
              <a:rPr sz="1200" spc="-5" dirty="0">
                <a:latin typeface="Open sans"/>
                <a:cs typeface="Arial"/>
              </a:rPr>
              <a:t>which </a:t>
            </a:r>
            <a:r>
              <a:rPr sz="1200" dirty="0">
                <a:latin typeface="Open sans"/>
                <a:cs typeface="Arial"/>
              </a:rPr>
              <a:t>could be considered a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bribe.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 dirty="0">
              <a:latin typeface="Open sans"/>
              <a:cs typeface="Arial"/>
            </a:endParaRPr>
          </a:p>
          <a:p>
            <a:pPr marL="92075" marR="300355">
              <a:lnSpc>
                <a:spcPct val="100000"/>
              </a:lnSpc>
            </a:pPr>
            <a:r>
              <a:rPr sz="1200" dirty="0">
                <a:latin typeface="Open sans"/>
                <a:cs typeface="Arial"/>
              </a:rPr>
              <a:t>In</a:t>
            </a:r>
            <a:r>
              <a:rPr sz="1200" spc="-2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addition,</a:t>
            </a:r>
            <a:r>
              <a:rPr sz="1200" spc="-4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the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excessive</a:t>
            </a:r>
            <a:r>
              <a:rPr sz="1200" spc="-1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spend</a:t>
            </a:r>
            <a:r>
              <a:rPr sz="1200" spc="-3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further </a:t>
            </a:r>
            <a:r>
              <a:rPr sz="1200" spc="-37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supports the </a:t>
            </a:r>
            <a:r>
              <a:rPr sz="1200" spc="-5" dirty="0">
                <a:latin typeface="Open sans"/>
                <a:cs typeface="Arial"/>
              </a:rPr>
              <a:t>unreasonableness </a:t>
            </a:r>
            <a:r>
              <a:rPr sz="1200" dirty="0">
                <a:latin typeface="Open sans"/>
                <a:cs typeface="Arial"/>
              </a:rPr>
              <a:t>of this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request.</a:t>
            </a:r>
            <a:endParaRPr lang="en-US" sz="1200" dirty="0">
              <a:latin typeface="Open sans"/>
              <a:cs typeface="Arial"/>
            </a:endParaRPr>
          </a:p>
          <a:p>
            <a:pPr marL="92075" marR="300355">
              <a:lnSpc>
                <a:spcPct val="100000"/>
              </a:lnSpc>
            </a:pPr>
            <a:endParaRPr sz="1200" dirty="0">
              <a:latin typeface="Open sans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992708" y="2600613"/>
            <a:ext cx="324485" cy="379095"/>
          </a:xfrm>
          <a:custGeom>
            <a:avLst/>
            <a:gdLst/>
            <a:ahLst/>
            <a:cxnLst/>
            <a:rect l="l" t="t" r="r" b="b"/>
            <a:pathLst>
              <a:path w="324485" h="379094">
                <a:moveTo>
                  <a:pt x="161417" y="0"/>
                </a:moveTo>
                <a:lnTo>
                  <a:pt x="161797" y="75691"/>
                </a:lnTo>
                <a:lnTo>
                  <a:pt x="0" y="76707"/>
                </a:lnTo>
                <a:lnTo>
                  <a:pt x="1396" y="303911"/>
                </a:lnTo>
                <a:lnTo>
                  <a:pt x="163194" y="302894"/>
                </a:lnTo>
                <a:lnTo>
                  <a:pt x="163703" y="378587"/>
                </a:lnTo>
                <a:lnTo>
                  <a:pt x="324357" y="188340"/>
                </a:lnTo>
                <a:lnTo>
                  <a:pt x="16141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61900" y="2604856"/>
            <a:ext cx="324485" cy="379095"/>
          </a:xfrm>
          <a:custGeom>
            <a:avLst/>
            <a:gdLst/>
            <a:ahLst/>
            <a:cxnLst/>
            <a:rect l="l" t="t" r="r" b="b"/>
            <a:pathLst>
              <a:path w="324485" h="379094">
                <a:moveTo>
                  <a:pt x="163702" y="0"/>
                </a:moveTo>
                <a:lnTo>
                  <a:pt x="163194" y="75691"/>
                </a:lnTo>
                <a:lnTo>
                  <a:pt x="1396" y="74802"/>
                </a:lnTo>
                <a:lnTo>
                  <a:pt x="0" y="301878"/>
                </a:lnTo>
                <a:lnTo>
                  <a:pt x="161797" y="302895"/>
                </a:lnTo>
                <a:lnTo>
                  <a:pt x="161289" y="378713"/>
                </a:lnTo>
                <a:lnTo>
                  <a:pt x="324357" y="190373"/>
                </a:lnTo>
                <a:lnTo>
                  <a:pt x="163702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548949" y="4013916"/>
            <a:ext cx="609600" cy="2309910"/>
          </a:xfrm>
          <a:custGeom>
            <a:avLst/>
            <a:gdLst/>
            <a:ahLst/>
            <a:cxnLst/>
            <a:rect l="l" t="t" r="r" b="b"/>
            <a:pathLst>
              <a:path w="609600" h="2056129">
                <a:moveTo>
                  <a:pt x="0" y="0"/>
                </a:moveTo>
                <a:lnTo>
                  <a:pt x="69868" y="1341"/>
                </a:lnTo>
                <a:lnTo>
                  <a:pt x="134016" y="5161"/>
                </a:lnTo>
                <a:lnTo>
                  <a:pt x="190611" y="11156"/>
                </a:lnTo>
                <a:lnTo>
                  <a:pt x="237819" y="19022"/>
                </a:lnTo>
                <a:lnTo>
                  <a:pt x="296746" y="39148"/>
                </a:lnTo>
                <a:lnTo>
                  <a:pt x="304800" y="50800"/>
                </a:lnTo>
                <a:lnTo>
                  <a:pt x="304800" y="977138"/>
                </a:lnTo>
                <a:lnTo>
                  <a:pt x="312846" y="988789"/>
                </a:lnTo>
                <a:lnTo>
                  <a:pt x="371740" y="1008915"/>
                </a:lnTo>
                <a:lnTo>
                  <a:pt x="418935" y="1016781"/>
                </a:lnTo>
                <a:lnTo>
                  <a:pt x="475527" y="1022776"/>
                </a:lnTo>
                <a:lnTo>
                  <a:pt x="539691" y="1026596"/>
                </a:lnTo>
                <a:lnTo>
                  <a:pt x="609600" y="1027938"/>
                </a:lnTo>
                <a:lnTo>
                  <a:pt x="539691" y="1029279"/>
                </a:lnTo>
                <a:lnTo>
                  <a:pt x="475527" y="1033099"/>
                </a:lnTo>
                <a:lnTo>
                  <a:pt x="418935" y="1039094"/>
                </a:lnTo>
                <a:lnTo>
                  <a:pt x="371740" y="1046960"/>
                </a:lnTo>
                <a:lnTo>
                  <a:pt x="312846" y="1067086"/>
                </a:lnTo>
                <a:lnTo>
                  <a:pt x="304800" y="1078738"/>
                </a:lnTo>
                <a:lnTo>
                  <a:pt x="304800" y="2005139"/>
                </a:lnTo>
                <a:lnTo>
                  <a:pt x="296746" y="2016786"/>
                </a:lnTo>
                <a:lnTo>
                  <a:pt x="237819" y="2036911"/>
                </a:lnTo>
                <a:lnTo>
                  <a:pt x="190611" y="2044778"/>
                </a:lnTo>
                <a:lnTo>
                  <a:pt x="134016" y="2050775"/>
                </a:lnTo>
                <a:lnTo>
                  <a:pt x="69868" y="2054597"/>
                </a:lnTo>
                <a:lnTo>
                  <a:pt x="0" y="205593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2" name="object 13">
            <a:extLst>
              <a:ext uri="{FF2B5EF4-FFF2-40B4-BE49-F238E27FC236}">
                <a16:creationId xmlns:a16="http://schemas.microsoft.com/office/drawing/2014/main" id="{2C38B1B7-BF7B-41AF-9673-9DCFBA1C9BAD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10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53EDD5-0AF3-443B-87C3-A049E1725057}"/>
              </a:ext>
            </a:extLst>
          </p:cNvPr>
          <p:cNvSpPr/>
          <p:nvPr/>
        </p:nvSpPr>
        <p:spPr>
          <a:xfrm>
            <a:off x="762000" y="1676400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1389212-C55E-4C9D-97C9-F1FC83C3D8B0}"/>
              </a:ext>
            </a:extLst>
          </p:cNvPr>
          <p:cNvSpPr/>
          <p:nvPr/>
        </p:nvSpPr>
        <p:spPr>
          <a:xfrm>
            <a:off x="3562846" y="1682334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C0B7F5A-4A9D-47BA-BD94-4FA0179F526E}"/>
              </a:ext>
            </a:extLst>
          </p:cNvPr>
          <p:cNvSpPr/>
          <p:nvPr/>
        </p:nvSpPr>
        <p:spPr>
          <a:xfrm>
            <a:off x="6363692" y="1682334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FB58FF-FEF5-499A-B281-C1E3B2B00290}"/>
              </a:ext>
            </a:extLst>
          </p:cNvPr>
          <p:cNvSpPr/>
          <p:nvPr/>
        </p:nvSpPr>
        <p:spPr>
          <a:xfrm>
            <a:off x="762000" y="2264192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Sales employee is paying for a private suite at a professional soccer game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AEA5A43-A401-4041-AD90-B92A040E0A0F}"/>
              </a:ext>
            </a:extLst>
          </p:cNvPr>
          <p:cNvSpPr/>
          <p:nvPr/>
        </p:nvSpPr>
        <p:spPr>
          <a:xfrm>
            <a:off x="3562847" y="2264192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A potential new customer at a state-owned research center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E730742-69A7-4378-A894-E327F91999FE}"/>
              </a:ext>
            </a:extLst>
          </p:cNvPr>
          <p:cNvSpPr/>
          <p:nvPr/>
        </p:nvSpPr>
        <p:spPr>
          <a:xfrm>
            <a:off x="6363692" y="2264192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Could be construed that the purpose is to win the contract with the customer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14299" y="2574416"/>
            <a:ext cx="31857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Expenses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would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considered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excessive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nature.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4299" y="3321557"/>
            <a:ext cx="3702050" cy="158051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0"/>
              </a:spcBef>
            </a:pPr>
            <a:r>
              <a:rPr sz="1800" spc="-5" dirty="0">
                <a:latin typeface="Open sans"/>
                <a:cs typeface="Arial"/>
              </a:rPr>
              <a:t>Hospitality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is:</a:t>
            </a:r>
            <a:endParaRPr sz="180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being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requested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by the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customer.</a:t>
            </a:r>
            <a:endParaRPr sz="180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15" dirty="0">
                <a:latin typeface="Open sans"/>
                <a:cs typeface="Arial"/>
              </a:rPr>
              <a:t>while</a:t>
            </a:r>
            <a:r>
              <a:rPr sz="1800" spc="3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sales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negotiations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are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</a:t>
            </a:r>
            <a:endParaRPr sz="1800">
              <a:latin typeface="Open sans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process.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57377" y="143251"/>
            <a:ext cx="53251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2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1:</a:t>
            </a:r>
            <a:r>
              <a:rPr sz="2000" i="1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Entertainment</a:t>
            </a:r>
            <a:r>
              <a:rPr sz="2000" i="1" spc="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&amp;</a:t>
            </a:r>
            <a:r>
              <a:rPr sz="2000" i="1" spc="-1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Hospitality</a:t>
            </a:r>
          </a:p>
        </p:txBody>
      </p:sp>
      <p:sp>
        <p:nvSpPr>
          <p:cNvPr id="12" name="object 12"/>
          <p:cNvSpPr/>
          <p:nvPr/>
        </p:nvSpPr>
        <p:spPr>
          <a:xfrm>
            <a:off x="0" y="1245222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>
              <a:latin typeface="Open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7056" y="2488692"/>
            <a:ext cx="498475" cy="512445"/>
            <a:chOff x="67056" y="2488692"/>
            <a:chExt cx="498475" cy="512445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2143" y="2543556"/>
              <a:ext cx="371784" cy="342899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056" y="2488692"/>
              <a:ext cx="498348" cy="51206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140271" y="2558415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40271" y="2558415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218947" y="255308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67056" y="3396996"/>
            <a:ext cx="498475" cy="512445"/>
            <a:chOff x="67056" y="3396996"/>
            <a:chExt cx="498475" cy="512445"/>
          </a:xfrm>
        </p:grpSpPr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2143" y="3454966"/>
              <a:ext cx="371784" cy="339755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7056" y="3396996"/>
              <a:ext cx="498348" cy="51206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40271" y="3466084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699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0271" y="3466084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699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18947" y="346113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60315" y="2128139"/>
            <a:ext cx="0" cy="2942590"/>
          </a:xfrm>
          <a:custGeom>
            <a:avLst/>
            <a:gdLst/>
            <a:ahLst/>
            <a:cxnLst/>
            <a:rect l="l" t="t" r="r" b="b"/>
            <a:pathLst>
              <a:path h="2942590">
                <a:moveTo>
                  <a:pt x="0" y="0"/>
                </a:moveTo>
                <a:lnTo>
                  <a:pt x="0" y="29425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864867" y="1272362"/>
            <a:ext cx="6244590" cy="921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496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What are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related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policy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requirements?</a:t>
            </a:r>
            <a:endParaRPr sz="180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35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3594100" algn="l"/>
              </a:tabLst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Key</a:t>
            </a:r>
            <a:r>
              <a:rPr sz="18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Issues	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MTS</a:t>
            </a:r>
            <a:r>
              <a:rPr sz="1800" spc="-5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Policy</a:t>
            </a:r>
            <a:r>
              <a:rPr sz="1800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Requirements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60704" y="5309755"/>
            <a:ext cx="7399655" cy="695896"/>
          </a:xfrm>
          <a:prstGeom prst="rect">
            <a:avLst/>
          </a:prstGeom>
          <a:solidFill>
            <a:srgbClr val="7E7E7E"/>
          </a:solidFill>
          <a:ln w="9525">
            <a:solidFill>
              <a:srgbClr val="A4A4A4"/>
            </a:solidFill>
          </a:ln>
        </p:spPr>
        <p:txBody>
          <a:bodyPr vert="horz" wrap="square" lIns="0" tIns="22860" rIns="0" bIns="0" rtlCol="0">
            <a:spAutoFit/>
          </a:bodyPr>
          <a:lstStyle/>
          <a:p>
            <a:pPr marL="147955" marR="140335" algn="ctr">
              <a:lnSpc>
                <a:spcPct val="121900"/>
              </a:lnSpc>
              <a:spcBef>
                <a:spcPts val="180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As sales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service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employees,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follow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these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requirements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for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hospitality</a:t>
            </a:r>
            <a:r>
              <a:rPr sz="14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expenses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: </a:t>
            </a:r>
            <a:r>
              <a:rPr sz="1200" spc="-3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ORC-010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FCPA</a:t>
            </a:r>
            <a:r>
              <a:rPr sz="1200" spc="-7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Compliance</a:t>
            </a:r>
            <a:r>
              <a:rPr sz="12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endParaRPr sz="1200" dirty="0">
              <a:latin typeface="Open sans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ORC-006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Gifts,</a:t>
            </a:r>
            <a:r>
              <a:rPr sz="12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Business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Courtesies</a:t>
            </a:r>
            <a:r>
              <a:rPr sz="12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&amp;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Sponsorships</a:t>
            </a:r>
            <a:r>
              <a:rPr sz="12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endParaRPr sz="1200" dirty="0">
              <a:latin typeface="Open sans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797297" y="2605786"/>
            <a:ext cx="3906520" cy="2372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3975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1600" spc="-5" dirty="0">
                <a:latin typeface="Open sans"/>
                <a:cs typeface="Arial"/>
              </a:rPr>
              <a:t>There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are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annual thresholds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gift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giving</a:t>
            </a:r>
            <a:r>
              <a:rPr sz="1600" spc="-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(or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other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business courtesies)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any </a:t>
            </a:r>
            <a:r>
              <a:rPr sz="1600" spc="-5" dirty="0">
                <a:latin typeface="Open sans"/>
                <a:cs typeface="Arial"/>
              </a:rPr>
              <a:t>receiving organization (</a:t>
            </a:r>
            <a:r>
              <a:rPr sz="1600" i="1" spc="-5" dirty="0">
                <a:latin typeface="Open sans"/>
                <a:cs typeface="Arial"/>
              </a:rPr>
              <a:t>ORC-006 </a:t>
            </a:r>
            <a:r>
              <a:rPr sz="1600" i="1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Policy).</a:t>
            </a:r>
            <a:endParaRPr sz="1600">
              <a:latin typeface="Open sans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Font typeface="Wingdings"/>
              <a:buChar char=""/>
              <a:tabLst>
                <a:tab pos="354965" algn="l"/>
                <a:tab pos="355600" algn="l"/>
              </a:tabLst>
            </a:pPr>
            <a:r>
              <a:rPr sz="1600" spc="-5" dirty="0">
                <a:latin typeface="Open sans"/>
                <a:cs typeface="Arial"/>
              </a:rPr>
              <a:t>Be </a:t>
            </a:r>
            <a:r>
              <a:rPr sz="1600" spc="-10" dirty="0">
                <a:latin typeface="Open sans"/>
                <a:cs typeface="Arial"/>
              </a:rPr>
              <a:t>aware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some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interactions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 </a:t>
            </a:r>
            <a:r>
              <a:rPr sz="1600" spc="-5" dirty="0">
                <a:latin typeface="Open sans"/>
                <a:cs typeface="Arial"/>
              </a:rPr>
              <a:t> government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officials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approval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from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Risk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prior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occurring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(for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example,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exception of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business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lunches).</a:t>
            </a:r>
            <a:endParaRPr sz="1600">
              <a:latin typeface="Open sans"/>
              <a:cs typeface="Arial"/>
            </a:endParaRPr>
          </a:p>
        </p:txBody>
      </p:sp>
      <p:sp>
        <p:nvSpPr>
          <p:cNvPr id="35" name="object 13">
            <a:extLst>
              <a:ext uri="{FF2B5EF4-FFF2-40B4-BE49-F238E27FC236}">
                <a16:creationId xmlns:a16="http://schemas.microsoft.com/office/drawing/2014/main" id="{62D0AE4E-F75F-4389-805C-EA3141152A8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11</a:t>
            </a:r>
            <a:endParaRPr spc="-5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3850" y="155697"/>
            <a:ext cx="458152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5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2:</a:t>
            </a:r>
            <a:r>
              <a:rPr sz="2000" i="1" spc="-5" dirty="0">
                <a:latin typeface="Open sans"/>
              </a:rPr>
              <a:t> Using</a:t>
            </a:r>
            <a:r>
              <a:rPr sz="2000" i="1" spc="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a New Reseller</a:t>
            </a:r>
          </a:p>
        </p:txBody>
      </p:sp>
      <p:sp>
        <p:nvSpPr>
          <p:cNvPr id="10" name="object 10"/>
          <p:cNvSpPr/>
          <p:nvPr/>
        </p:nvSpPr>
        <p:spPr>
          <a:xfrm>
            <a:off x="0" y="1214081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328"/>
                </a:lnTo>
                <a:lnTo>
                  <a:pt x="9144000" y="923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99745" y="1241297"/>
            <a:ext cx="8745220" cy="4360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An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Sales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employee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negotiating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with</a:t>
            </a:r>
            <a:r>
              <a:rPr sz="1800" spc="4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 end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</a:t>
            </a:r>
            <a:r>
              <a:rPr sz="1800" spc="4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 Korea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who</a:t>
            </a:r>
            <a:r>
              <a:rPr sz="1800" spc="3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wants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 </a:t>
            </a:r>
            <a:r>
              <a:rPr sz="1800" spc="-5" dirty="0">
                <a:latin typeface="Open sans"/>
                <a:cs typeface="Arial"/>
              </a:rPr>
              <a:t>purchase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rail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test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system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from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MTS.</a:t>
            </a:r>
            <a:r>
              <a:rPr sz="1800" spc="45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This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end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is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foreign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government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25" dirty="0">
                <a:latin typeface="Open sans"/>
                <a:cs typeface="Arial"/>
              </a:rPr>
              <a:t>entity.</a:t>
            </a:r>
            <a:endParaRPr sz="1800" dirty="0">
              <a:latin typeface="Open sans"/>
              <a:cs typeface="Arial"/>
            </a:endParaRPr>
          </a:p>
          <a:p>
            <a:pPr marL="481965" indent="-343535">
              <a:lnSpc>
                <a:spcPct val="100000"/>
              </a:lnSpc>
              <a:spcBef>
                <a:spcPts val="1725"/>
              </a:spcBef>
              <a:buClr>
                <a:srgbClr val="CC1543"/>
              </a:buClr>
              <a:buChar char="•"/>
              <a:tabLst>
                <a:tab pos="481965" algn="l"/>
                <a:tab pos="482600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dirty="0">
                <a:latin typeface="Open sans"/>
                <a:cs typeface="Arial"/>
              </a:rPr>
              <a:t>identified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Korea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they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want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endParaRPr sz="1600" dirty="0">
              <a:latin typeface="Open sans"/>
              <a:cs typeface="Arial"/>
            </a:endParaRPr>
          </a:p>
          <a:p>
            <a:pPr marL="481965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transaction.</a:t>
            </a:r>
            <a:endParaRPr sz="1600" dirty="0">
              <a:latin typeface="Open sans"/>
              <a:cs typeface="Arial"/>
            </a:endParaRPr>
          </a:p>
          <a:p>
            <a:pPr marL="481965" marR="523875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81965" algn="l"/>
                <a:tab pos="482600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explained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employee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A’s role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will be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provide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excellent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clearance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services.</a:t>
            </a:r>
            <a:endParaRPr sz="1600" dirty="0">
              <a:latin typeface="Open sans"/>
              <a:cs typeface="Arial"/>
            </a:endParaRPr>
          </a:p>
          <a:p>
            <a:pPr marL="342265" marR="322580" indent="-342265" algn="r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342265" algn="l"/>
                <a:tab pos="482600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initiates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screening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 partnership</a:t>
            </a:r>
            <a:r>
              <a:rPr sz="1600" spc="4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with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Office</a:t>
            </a:r>
            <a:endParaRPr sz="1600" dirty="0">
              <a:latin typeface="Open sans"/>
              <a:cs typeface="Arial"/>
            </a:endParaRPr>
          </a:p>
          <a:p>
            <a:pPr marR="366395" algn="r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Risk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Compliance, since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not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been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prior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transactions.</a:t>
            </a:r>
            <a:endParaRPr sz="1600" dirty="0">
              <a:latin typeface="Open sans"/>
              <a:cs typeface="Arial"/>
            </a:endParaRPr>
          </a:p>
          <a:p>
            <a:pPr marL="481965" marR="186690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81965" algn="l"/>
                <a:tab pos="482600" algn="l"/>
              </a:tabLst>
            </a:pPr>
            <a:r>
              <a:rPr sz="1600" spc="-5" dirty="0">
                <a:latin typeface="Open sans"/>
                <a:cs typeface="Arial"/>
              </a:rPr>
              <a:t>Later,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Order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Administration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team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is entering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contract,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they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learn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is only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being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buying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agent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not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providing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clearance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services,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identified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during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reseller screening.</a:t>
            </a:r>
            <a:endParaRPr sz="1600" dirty="0">
              <a:latin typeface="Open sans"/>
              <a:cs typeface="Arial"/>
            </a:endParaRPr>
          </a:p>
          <a:p>
            <a:pPr marL="481965" marR="322580" indent="-342900">
              <a:lnSpc>
                <a:spcPct val="100000"/>
              </a:lnSpc>
              <a:spcBef>
                <a:spcPts val="1205"/>
              </a:spcBef>
              <a:buClr>
                <a:srgbClr val="CC1543"/>
              </a:buClr>
              <a:buChar char="•"/>
              <a:tabLst>
                <a:tab pos="481965" algn="l"/>
                <a:tab pos="482600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Order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Administration team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also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learns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different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Third</a:t>
            </a:r>
            <a:r>
              <a:rPr sz="1600" spc="5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Party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been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added </a:t>
            </a:r>
            <a:r>
              <a:rPr sz="1600" spc="-4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contract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provide customs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clearance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services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 Korea.</a:t>
            </a:r>
            <a:endParaRPr sz="1600" dirty="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4AF8659-2051-4CED-B6FF-F040857BDFA7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12</a:t>
            </a:r>
            <a:endParaRPr spc="-5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36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 dirty="0">
              <a:latin typeface="Open sans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00037" y="132730"/>
            <a:ext cx="458152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5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2: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Using</a:t>
            </a:r>
            <a:r>
              <a:rPr sz="2000" i="1" spc="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a New Reseller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095880" y="1168349"/>
            <a:ext cx="49530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What issues </a:t>
            </a:r>
            <a:r>
              <a:rPr sz="1800" dirty="0">
                <a:latin typeface="Arial"/>
                <a:cs typeface="Arial"/>
              </a:rPr>
              <a:t>in</a:t>
            </a:r>
            <a:r>
              <a:rPr sz="1800" spc="-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scenario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present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bribery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risk?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9247" y="3846576"/>
            <a:ext cx="498475" cy="512445"/>
            <a:chOff x="79247" y="3846576"/>
            <a:chExt cx="498475" cy="512445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4335" y="3906012"/>
              <a:ext cx="371784" cy="338327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9247" y="3846576"/>
              <a:ext cx="498348" cy="51206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52400" y="391655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2400" y="391655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31140" y="391160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79247" y="4863084"/>
            <a:ext cx="498475" cy="512445"/>
            <a:chOff x="79247" y="4863084"/>
            <a:chExt cx="498475" cy="512445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335" y="4921054"/>
              <a:ext cx="371784" cy="33975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9247" y="4863084"/>
              <a:ext cx="498348" cy="512064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52400" y="4932172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52400" y="4932172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31140" y="4927472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96256" y="3808969"/>
            <a:ext cx="3333750" cy="214033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A4A4A4"/>
            </a:solidFill>
          </a:ln>
        </p:spPr>
        <p:txBody>
          <a:bodyPr vert="horz" wrap="square" lIns="0" tIns="107950" rIns="0" bIns="0" rtlCol="0">
            <a:spAutoFit/>
          </a:bodyPr>
          <a:lstStyle/>
          <a:p>
            <a:pPr marL="92075" marR="158750">
              <a:lnSpc>
                <a:spcPct val="100000"/>
              </a:lnSpc>
              <a:spcBef>
                <a:spcPts val="850"/>
              </a:spcBef>
            </a:pPr>
            <a:r>
              <a:rPr sz="1200" spc="-5" dirty="0">
                <a:latin typeface="Open sans"/>
                <a:cs typeface="Arial"/>
              </a:rPr>
              <a:t>The </a:t>
            </a:r>
            <a:r>
              <a:rPr sz="1200" dirty="0">
                <a:latin typeface="Open sans"/>
                <a:cs typeface="Arial"/>
              </a:rPr>
              <a:t>original intention of </a:t>
            </a:r>
            <a:r>
              <a:rPr sz="1200" spc="-5" dirty="0">
                <a:latin typeface="Open sans"/>
                <a:cs typeface="Arial"/>
              </a:rPr>
              <a:t>involving </a:t>
            </a:r>
            <a:r>
              <a:rPr sz="1200" spc="-10" dirty="0">
                <a:latin typeface="Open sans"/>
                <a:cs typeface="Arial"/>
              </a:rPr>
              <a:t>R</a:t>
            </a:r>
            <a:r>
              <a:rPr sz="1200" dirty="0">
                <a:latin typeface="Open sans"/>
                <a:cs typeface="Arial"/>
              </a:rPr>
              <a:t>eseller</a:t>
            </a:r>
            <a:r>
              <a:rPr sz="1200" spc="-10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</a:t>
            </a:r>
            <a:r>
              <a:rPr sz="1200" spc="-80" dirty="0">
                <a:latin typeface="Open sans"/>
                <a:cs typeface="Arial"/>
              </a:rPr>
              <a:t> </a:t>
            </a:r>
            <a:r>
              <a:rPr sz="1200" spc="-20" dirty="0">
                <a:latin typeface="Open sans"/>
                <a:cs typeface="Arial"/>
              </a:rPr>
              <a:t>w</a:t>
            </a:r>
            <a:r>
              <a:rPr sz="1200" dirty="0">
                <a:latin typeface="Open sans"/>
                <a:cs typeface="Arial"/>
              </a:rPr>
              <a:t>as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to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pro</a:t>
            </a:r>
            <a:r>
              <a:rPr sz="1200" spc="-20" dirty="0">
                <a:latin typeface="Open sans"/>
                <a:cs typeface="Arial"/>
              </a:rPr>
              <a:t>v</a:t>
            </a:r>
            <a:r>
              <a:rPr sz="1200" dirty="0">
                <a:latin typeface="Open sans"/>
                <a:cs typeface="Arial"/>
              </a:rPr>
              <a:t>ide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custo</a:t>
            </a:r>
            <a:r>
              <a:rPr sz="1200" spc="-10" dirty="0">
                <a:latin typeface="Open sans"/>
                <a:cs typeface="Arial"/>
              </a:rPr>
              <a:t>m</a:t>
            </a:r>
            <a:r>
              <a:rPr sz="1200" dirty="0">
                <a:latin typeface="Open sans"/>
                <a:cs typeface="Arial"/>
              </a:rPr>
              <a:t>s  clearance </a:t>
            </a:r>
            <a:r>
              <a:rPr sz="1200" spc="-5" dirty="0">
                <a:latin typeface="Open sans"/>
                <a:cs typeface="Arial"/>
              </a:rPr>
              <a:t>services. </a:t>
            </a:r>
            <a:r>
              <a:rPr sz="1200" spc="-15" dirty="0">
                <a:latin typeface="Open sans"/>
                <a:cs typeface="Arial"/>
              </a:rPr>
              <a:t>Later, </a:t>
            </a:r>
            <a:r>
              <a:rPr sz="1200" spc="-10" dirty="0">
                <a:latin typeface="Open sans"/>
                <a:cs typeface="Arial"/>
              </a:rPr>
              <a:t>we </a:t>
            </a:r>
            <a:r>
              <a:rPr sz="1200" dirty="0">
                <a:latin typeface="Open sans"/>
                <a:cs typeface="Arial"/>
              </a:rPr>
              <a:t>see that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spc="-10" dirty="0">
                <a:latin typeface="Open sans"/>
                <a:cs typeface="Arial"/>
              </a:rPr>
              <a:t>R</a:t>
            </a:r>
            <a:r>
              <a:rPr sz="1200" spc="-5" dirty="0">
                <a:latin typeface="Open sans"/>
                <a:cs typeface="Arial"/>
              </a:rPr>
              <a:t>eselle</a:t>
            </a:r>
            <a:r>
              <a:rPr sz="1200" dirty="0">
                <a:latin typeface="Open sans"/>
                <a:cs typeface="Arial"/>
              </a:rPr>
              <a:t>r</a:t>
            </a:r>
            <a:r>
              <a:rPr sz="1200" spc="-10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</a:t>
            </a:r>
            <a:r>
              <a:rPr sz="1200" spc="-8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i</a:t>
            </a:r>
            <a:r>
              <a:rPr sz="1200" dirty="0">
                <a:latin typeface="Open sans"/>
                <a:cs typeface="Arial"/>
              </a:rPr>
              <a:t>s</a:t>
            </a:r>
            <a:r>
              <a:rPr sz="1200" spc="-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t</a:t>
            </a:r>
            <a:r>
              <a:rPr sz="1200" spc="-5" dirty="0">
                <a:latin typeface="Open sans"/>
                <a:cs typeface="Arial"/>
              </a:rPr>
              <a:t>h</a:t>
            </a:r>
            <a:r>
              <a:rPr sz="1200" dirty="0">
                <a:latin typeface="Open sans"/>
                <a:cs typeface="Arial"/>
              </a:rPr>
              <a:t>e</a:t>
            </a:r>
            <a:r>
              <a:rPr sz="1200" spc="-3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“b</a:t>
            </a:r>
            <a:r>
              <a:rPr sz="1200" spc="-5" dirty="0">
                <a:latin typeface="Open sans"/>
                <a:cs typeface="Arial"/>
              </a:rPr>
              <a:t>u</a:t>
            </a:r>
            <a:r>
              <a:rPr sz="1200" spc="-20" dirty="0">
                <a:latin typeface="Open sans"/>
                <a:cs typeface="Arial"/>
              </a:rPr>
              <a:t>y</a:t>
            </a:r>
            <a:r>
              <a:rPr sz="1200" spc="-5" dirty="0">
                <a:latin typeface="Open sans"/>
                <a:cs typeface="Arial"/>
              </a:rPr>
              <a:t>in</a:t>
            </a:r>
            <a:r>
              <a:rPr sz="1200" dirty="0">
                <a:latin typeface="Open sans"/>
                <a:cs typeface="Arial"/>
              </a:rPr>
              <a:t>g</a:t>
            </a:r>
            <a:r>
              <a:rPr sz="1200" spc="-1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ag</a:t>
            </a:r>
            <a:r>
              <a:rPr sz="1200" spc="-10" dirty="0">
                <a:latin typeface="Open sans"/>
                <a:cs typeface="Arial"/>
              </a:rPr>
              <a:t>e</a:t>
            </a:r>
            <a:r>
              <a:rPr sz="1200" spc="-5" dirty="0">
                <a:latin typeface="Open sans"/>
                <a:cs typeface="Arial"/>
              </a:rPr>
              <a:t>nt</a:t>
            </a:r>
            <a:r>
              <a:rPr sz="1200" dirty="0">
                <a:latin typeface="Open sans"/>
                <a:cs typeface="Arial"/>
              </a:rPr>
              <a:t>”</a:t>
            </a:r>
            <a:r>
              <a:rPr sz="1200" spc="-4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i</a:t>
            </a:r>
            <a:r>
              <a:rPr sz="1200" dirty="0">
                <a:latin typeface="Open sans"/>
                <a:cs typeface="Arial"/>
              </a:rPr>
              <a:t>n</a:t>
            </a:r>
            <a:r>
              <a:rPr sz="1200" spc="-1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t</a:t>
            </a:r>
            <a:r>
              <a:rPr sz="1200" spc="-5" dirty="0">
                <a:latin typeface="Open sans"/>
                <a:cs typeface="Arial"/>
              </a:rPr>
              <a:t>he  </a:t>
            </a:r>
            <a:r>
              <a:rPr sz="1200" spc="-15" dirty="0">
                <a:latin typeface="Open sans"/>
                <a:cs typeface="Arial"/>
              </a:rPr>
              <a:t>order,</a:t>
            </a:r>
            <a:r>
              <a:rPr sz="1200" spc="-4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and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</a:t>
            </a:r>
            <a:r>
              <a:rPr sz="1200" spc="-1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different</a:t>
            </a:r>
            <a:r>
              <a:rPr sz="1200" spc="-6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Third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Party</a:t>
            </a:r>
            <a:r>
              <a:rPr sz="1200" spc="-2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B</a:t>
            </a:r>
            <a:r>
              <a:rPr sz="1200" spc="-1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was </a:t>
            </a:r>
            <a:r>
              <a:rPr sz="1200" spc="-37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added to fulfill custom clearance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services.</a:t>
            </a:r>
            <a:endParaRPr sz="12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00" dirty="0">
              <a:latin typeface="Open sans"/>
              <a:cs typeface="Arial"/>
            </a:endParaRPr>
          </a:p>
          <a:p>
            <a:pPr marL="92075" marR="219710">
              <a:lnSpc>
                <a:spcPct val="100000"/>
              </a:lnSpc>
            </a:pPr>
            <a:r>
              <a:rPr sz="1200" spc="-5" dirty="0">
                <a:latin typeface="Open sans"/>
                <a:cs typeface="Arial"/>
              </a:rPr>
              <a:t>Inappropriate</a:t>
            </a:r>
            <a:r>
              <a:rPr sz="1200" spc="-5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use</a:t>
            </a:r>
            <a:r>
              <a:rPr sz="1200" spc="-3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of</a:t>
            </a:r>
            <a:r>
              <a:rPr sz="1200" spc="-1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resellers</a:t>
            </a:r>
            <a:r>
              <a:rPr sz="1200" spc="-4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could</a:t>
            </a:r>
            <a:r>
              <a:rPr sz="1200" spc="-4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be </a:t>
            </a:r>
            <a:r>
              <a:rPr sz="1200" spc="-37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construed as being used for the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purposes of bribery or </a:t>
            </a:r>
            <a:r>
              <a:rPr sz="1200" spc="-5" dirty="0">
                <a:latin typeface="Open sans"/>
                <a:cs typeface="Arial"/>
              </a:rPr>
              <a:t>kickbacks, </a:t>
            </a:r>
            <a:r>
              <a:rPr sz="1200" dirty="0">
                <a:latin typeface="Open sans"/>
                <a:cs typeface="Arial"/>
              </a:rPr>
              <a:t>and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potentially</a:t>
            </a:r>
            <a:r>
              <a:rPr sz="1200" spc="-50" dirty="0">
                <a:latin typeface="Open sans"/>
                <a:cs typeface="Arial"/>
              </a:rPr>
              <a:t> </a:t>
            </a:r>
            <a:r>
              <a:rPr sz="1200" spc="-20" dirty="0">
                <a:latin typeface="Open sans"/>
                <a:cs typeface="Arial"/>
              </a:rPr>
              <a:t>v</a:t>
            </a:r>
            <a:r>
              <a:rPr sz="1200" dirty="0">
                <a:latin typeface="Open sans"/>
                <a:cs typeface="Arial"/>
              </a:rPr>
              <a:t>iolating</a:t>
            </a:r>
            <a:r>
              <a:rPr sz="1200" spc="-10" dirty="0">
                <a:latin typeface="Open sans"/>
                <a:cs typeface="Arial"/>
              </a:rPr>
              <a:t> FC</a:t>
            </a:r>
            <a:r>
              <a:rPr sz="1200" spc="-110" dirty="0">
                <a:latin typeface="Open sans"/>
                <a:cs typeface="Arial"/>
              </a:rPr>
              <a:t>P</a:t>
            </a:r>
            <a:r>
              <a:rPr sz="1200" dirty="0">
                <a:latin typeface="Open sans"/>
                <a:cs typeface="Arial"/>
              </a:rPr>
              <a:t>A</a:t>
            </a:r>
            <a:r>
              <a:rPr sz="1200" spc="-8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regulation.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1312544" y="2068195"/>
            <a:ext cx="1606550" cy="646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75" algn="ctr">
              <a:lnSpc>
                <a:spcPct val="100000"/>
              </a:lnSpc>
              <a:spcBef>
                <a:spcPts val="105"/>
              </a:spcBef>
            </a:pPr>
            <a:r>
              <a:rPr sz="1400" b="1" u="sng" spc="-6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cs typeface="Arial"/>
              </a:rPr>
              <a:t>WHAT:</a:t>
            </a:r>
            <a:endParaRPr sz="1400" dirty="0">
              <a:latin typeface="Open sans"/>
              <a:cs typeface="Arial"/>
            </a:endParaRPr>
          </a:p>
          <a:p>
            <a:pPr marL="12065" marR="5080" algn="ctr">
              <a:lnSpc>
                <a:spcPts val="1440"/>
              </a:lnSpc>
              <a:spcBef>
                <a:spcPts val="330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Inappropriate</a:t>
            </a:r>
            <a:r>
              <a:rPr sz="1400" spc="-6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use</a:t>
            </a:r>
            <a:r>
              <a:rPr sz="1400" spc="-5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of </a:t>
            </a:r>
            <a:r>
              <a:rPr sz="1400" spc="-37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resellers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003943" y="2538730"/>
            <a:ext cx="300990" cy="351790"/>
          </a:xfrm>
          <a:custGeom>
            <a:avLst/>
            <a:gdLst/>
            <a:ahLst/>
            <a:cxnLst/>
            <a:rect l="l" t="t" r="r" b="b"/>
            <a:pathLst>
              <a:path w="300989" h="351789">
                <a:moveTo>
                  <a:pt x="149606" y="0"/>
                </a:moveTo>
                <a:lnTo>
                  <a:pt x="150114" y="70231"/>
                </a:lnTo>
                <a:lnTo>
                  <a:pt x="0" y="71247"/>
                </a:lnTo>
                <a:lnTo>
                  <a:pt x="1397" y="281939"/>
                </a:lnTo>
                <a:lnTo>
                  <a:pt x="151511" y="281050"/>
                </a:lnTo>
                <a:lnTo>
                  <a:pt x="151892" y="351282"/>
                </a:lnTo>
                <a:lnTo>
                  <a:pt x="300863" y="174625"/>
                </a:lnTo>
                <a:lnTo>
                  <a:pt x="149606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810755" y="2548226"/>
            <a:ext cx="300990" cy="351790"/>
          </a:xfrm>
          <a:custGeom>
            <a:avLst/>
            <a:gdLst/>
            <a:ahLst/>
            <a:cxnLst/>
            <a:rect l="l" t="t" r="r" b="b"/>
            <a:pathLst>
              <a:path w="300989" h="351789">
                <a:moveTo>
                  <a:pt x="152019" y="0"/>
                </a:moveTo>
                <a:lnTo>
                  <a:pt x="151511" y="70358"/>
                </a:lnTo>
                <a:lnTo>
                  <a:pt x="1397" y="69342"/>
                </a:lnTo>
                <a:lnTo>
                  <a:pt x="0" y="280035"/>
                </a:lnTo>
                <a:lnTo>
                  <a:pt x="150114" y="281050"/>
                </a:lnTo>
                <a:lnTo>
                  <a:pt x="149733" y="351282"/>
                </a:lnTo>
                <a:lnTo>
                  <a:pt x="300990" y="176657"/>
                </a:lnTo>
                <a:lnTo>
                  <a:pt x="15201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423790" y="3916553"/>
            <a:ext cx="609600" cy="1846580"/>
          </a:xfrm>
          <a:custGeom>
            <a:avLst/>
            <a:gdLst/>
            <a:ahLst/>
            <a:cxnLst/>
            <a:rect l="l" t="t" r="r" b="b"/>
            <a:pathLst>
              <a:path w="609600" h="1846579">
                <a:moveTo>
                  <a:pt x="0" y="0"/>
                </a:moveTo>
                <a:lnTo>
                  <a:pt x="69868" y="1341"/>
                </a:lnTo>
                <a:lnTo>
                  <a:pt x="134016" y="5161"/>
                </a:lnTo>
                <a:lnTo>
                  <a:pt x="190611" y="11156"/>
                </a:lnTo>
                <a:lnTo>
                  <a:pt x="237819" y="19022"/>
                </a:lnTo>
                <a:lnTo>
                  <a:pt x="296746" y="39148"/>
                </a:lnTo>
                <a:lnTo>
                  <a:pt x="304800" y="50800"/>
                </a:lnTo>
                <a:lnTo>
                  <a:pt x="304800" y="872363"/>
                </a:lnTo>
                <a:lnTo>
                  <a:pt x="312846" y="884014"/>
                </a:lnTo>
                <a:lnTo>
                  <a:pt x="371740" y="904140"/>
                </a:lnTo>
                <a:lnTo>
                  <a:pt x="418935" y="912006"/>
                </a:lnTo>
                <a:lnTo>
                  <a:pt x="475527" y="918001"/>
                </a:lnTo>
                <a:lnTo>
                  <a:pt x="539691" y="921821"/>
                </a:lnTo>
                <a:lnTo>
                  <a:pt x="609600" y="923163"/>
                </a:lnTo>
                <a:lnTo>
                  <a:pt x="539691" y="924504"/>
                </a:lnTo>
                <a:lnTo>
                  <a:pt x="475527" y="928324"/>
                </a:lnTo>
                <a:lnTo>
                  <a:pt x="418935" y="934319"/>
                </a:lnTo>
                <a:lnTo>
                  <a:pt x="371740" y="942185"/>
                </a:lnTo>
                <a:lnTo>
                  <a:pt x="312846" y="962311"/>
                </a:lnTo>
                <a:lnTo>
                  <a:pt x="304800" y="973963"/>
                </a:lnTo>
                <a:lnTo>
                  <a:pt x="304800" y="1795500"/>
                </a:lnTo>
                <a:lnTo>
                  <a:pt x="296746" y="1807147"/>
                </a:lnTo>
                <a:lnTo>
                  <a:pt x="237819" y="1827267"/>
                </a:lnTo>
                <a:lnTo>
                  <a:pt x="190611" y="1835132"/>
                </a:lnTo>
                <a:lnTo>
                  <a:pt x="134016" y="1841126"/>
                </a:lnTo>
                <a:lnTo>
                  <a:pt x="69868" y="1844946"/>
                </a:lnTo>
                <a:lnTo>
                  <a:pt x="0" y="184628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513994" y="3482594"/>
            <a:ext cx="3957320" cy="2002155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28090" algn="just">
              <a:lnSpc>
                <a:spcPct val="100000"/>
              </a:lnSpc>
              <a:spcBef>
                <a:spcPts val="800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Key</a:t>
            </a:r>
            <a:r>
              <a:rPr sz="1800" spc="-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Issues</a:t>
            </a:r>
            <a:endParaRPr sz="1800" dirty="0">
              <a:latin typeface="Open sans"/>
              <a:cs typeface="Arial"/>
            </a:endParaRPr>
          </a:p>
          <a:p>
            <a:pPr marL="12700" marR="407670" algn="just">
              <a:lnSpc>
                <a:spcPct val="100000"/>
              </a:lnSpc>
              <a:spcBef>
                <a:spcPts val="700"/>
              </a:spcBef>
            </a:pPr>
            <a:r>
              <a:rPr sz="1800" spc="-5" dirty="0">
                <a:latin typeface="Open sans"/>
                <a:cs typeface="Arial"/>
              </a:rPr>
              <a:t>Including Reseller </a:t>
            </a:r>
            <a:r>
              <a:rPr sz="1800" dirty="0">
                <a:latin typeface="Open sans"/>
                <a:cs typeface="Arial"/>
              </a:rPr>
              <a:t>A </a:t>
            </a:r>
            <a:r>
              <a:rPr sz="1800" spc="-5" dirty="0">
                <a:latin typeface="Open sans"/>
                <a:cs typeface="Arial"/>
              </a:rPr>
              <a:t>in </a:t>
            </a: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contract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without </a:t>
            </a:r>
            <a:r>
              <a:rPr sz="1800" dirty="0">
                <a:latin typeface="Open sans"/>
                <a:cs typeface="Arial"/>
              </a:rPr>
              <a:t>a </a:t>
            </a:r>
            <a:r>
              <a:rPr sz="1800" spc="-5" dirty="0">
                <a:latin typeface="Open sans"/>
                <a:cs typeface="Arial"/>
              </a:rPr>
              <a:t>valid or defined business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purpose.</a:t>
            </a:r>
            <a:endParaRPr sz="1800" dirty="0">
              <a:latin typeface="Open sans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1800" spc="-5" dirty="0">
                <a:latin typeface="Open sans"/>
                <a:cs typeface="Arial"/>
              </a:rPr>
              <a:t>Including a different </a:t>
            </a:r>
            <a:r>
              <a:rPr sz="1800" dirty="0">
                <a:latin typeface="Open sans"/>
                <a:cs typeface="Arial"/>
              </a:rPr>
              <a:t>Third </a:t>
            </a:r>
            <a:r>
              <a:rPr sz="1800" spc="-5" dirty="0">
                <a:latin typeface="Open sans"/>
                <a:cs typeface="Arial"/>
              </a:rPr>
              <a:t>Party </a:t>
            </a:r>
            <a:r>
              <a:rPr sz="1800" dirty="0">
                <a:latin typeface="Open sans"/>
                <a:cs typeface="Arial"/>
              </a:rPr>
              <a:t>B, </a:t>
            </a:r>
            <a:r>
              <a:rPr sz="1800" spc="-15" dirty="0">
                <a:latin typeface="Open sans"/>
                <a:cs typeface="Arial"/>
              </a:rPr>
              <a:t>who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has not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been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screened.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39" name="object 3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7AA5FFC5-3230-4E36-8837-4A4C1C4FCCBB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13</a:t>
            </a:r>
            <a:endParaRPr spc="-5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009870C-A69B-4FDA-938A-6EFEAA3E2002}"/>
              </a:ext>
            </a:extLst>
          </p:cNvPr>
          <p:cNvSpPr/>
          <p:nvPr/>
        </p:nvSpPr>
        <p:spPr>
          <a:xfrm>
            <a:off x="799108" y="1738441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89D5DAD-7EFB-407F-AE4E-20B99C644BC9}"/>
              </a:ext>
            </a:extLst>
          </p:cNvPr>
          <p:cNvSpPr/>
          <p:nvPr/>
        </p:nvSpPr>
        <p:spPr>
          <a:xfrm>
            <a:off x="3599954" y="1744375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A9E0340-7F46-4327-A275-4E9010BFF8D3}"/>
              </a:ext>
            </a:extLst>
          </p:cNvPr>
          <p:cNvSpPr/>
          <p:nvPr/>
        </p:nvSpPr>
        <p:spPr>
          <a:xfrm>
            <a:off x="6400800" y="1744375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32532A2-79BB-47BB-92B5-388C7DAC03B7}"/>
              </a:ext>
            </a:extLst>
          </p:cNvPr>
          <p:cNvSpPr/>
          <p:nvPr/>
        </p:nvSpPr>
        <p:spPr>
          <a:xfrm>
            <a:off x="799108" y="2326233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Inappropriate use of resellers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701FB2E-0337-4209-9A49-8A39A37F4A0C}"/>
              </a:ext>
            </a:extLst>
          </p:cNvPr>
          <p:cNvSpPr/>
          <p:nvPr/>
        </p:nvSpPr>
        <p:spPr>
          <a:xfrm>
            <a:off x="3599955" y="2326233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As requested by the end user customer who is a government entity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4409C483-EB9C-4A64-9492-F07786A450EE}"/>
              </a:ext>
            </a:extLst>
          </p:cNvPr>
          <p:cNvSpPr/>
          <p:nvPr/>
        </p:nvSpPr>
        <p:spPr>
          <a:xfrm>
            <a:off x="6400800" y="2326233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Could be construed as a kickback or bribe to win the contract with the customer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36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340309" y="123971"/>
            <a:ext cx="4581525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5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2: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Using</a:t>
            </a:r>
            <a:r>
              <a:rPr sz="2000" i="1" spc="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a New Reseller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167508" y="1168349"/>
            <a:ext cx="480949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What are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related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3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policy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requirements?</a:t>
            </a:r>
            <a:endParaRPr sz="1800">
              <a:latin typeface="Open sans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50292" y="2092451"/>
            <a:ext cx="498475" cy="512445"/>
            <a:chOff x="50292" y="2092451"/>
            <a:chExt cx="498475" cy="512445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5379" y="2147315"/>
              <a:ext cx="371784" cy="34289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0292" y="2092451"/>
              <a:ext cx="498348" cy="512063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23365" y="2162174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40" y="0"/>
                  </a:moveTo>
                  <a:lnTo>
                    <a:pt x="100971" y="6797"/>
                  </a:lnTo>
                  <a:lnTo>
                    <a:pt x="60442" y="25725"/>
                  </a:lnTo>
                  <a:lnTo>
                    <a:pt x="28483" y="54589"/>
                  </a:lnTo>
                  <a:lnTo>
                    <a:pt x="7526" y="91196"/>
                  </a:lnTo>
                  <a:lnTo>
                    <a:pt x="0" y="133350"/>
                  </a:lnTo>
                  <a:lnTo>
                    <a:pt x="7526" y="175503"/>
                  </a:lnTo>
                  <a:lnTo>
                    <a:pt x="28483" y="212110"/>
                  </a:lnTo>
                  <a:lnTo>
                    <a:pt x="60442" y="240974"/>
                  </a:lnTo>
                  <a:lnTo>
                    <a:pt x="100971" y="259902"/>
                  </a:lnTo>
                  <a:lnTo>
                    <a:pt x="147640" y="266700"/>
                  </a:lnTo>
                  <a:lnTo>
                    <a:pt x="194303" y="259902"/>
                  </a:lnTo>
                  <a:lnTo>
                    <a:pt x="234831" y="240974"/>
                  </a:lnTo>
                  <a:lnTo>
                    <a:pt x="266790" y="212110"/>
                  </a:lnTo>
                  <a:lnTo>
                    <a:pt x="287750" y="175503"/>
                  </a:lnTo>
                  <a:lnTo>
                    <a:pt x="295277" y="133350"/>
                  </a:lnTo>
                  <a:lnTo>
                    <a:pt x="287750" y="91196"/>
                  </a:lnTo>
                  <a:lnTo>
                    <a:pt x="266790" y="54589"/>
                  </a:lnTo>
                  <a:lnTo>
                    <a:pt x="234831" y="25725"/>
                  </a:lnTo>
                  <a:lnTo>
                    <a:pt x="194303" y="6797"/>
                  </a:lnTo>
                  <a:lnTo>
                    <a:pt x="14764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3365" y="2162174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6" y="91196"/>
                  </a:lnTo>
                  <a:lnTo>
                    <a:pt x="28483" y="54589"/>
                  </a:lnTo>
                  <a:lnTo>
                    <a:pt x="60442" y="25725"/>
                  </a:lnTo>
                  <a:lnTo>
                    <a:pt x="100971" y="6797"/>
                  </a:lnTo>
                  <a:lnTo>
                    <a:pt x="147640" y="0"/>
                  </a:lnTo>
                  <a:lnTo>
                    <a:pt x="194303" y="6797"/>
                  </a:lnTo>
                  <a:lnTo>
                    <a:pt x="234831" y="25725"/>
                  </a:lnTo>
                  <a:lnTo>
                    <a:pt x="266790" y="54589"/>
                  </a:lnTo>
                  <a:lnTo>
                    <a:pt x="287750" y="91196"/>
                  </a:lnTo>
                  <a:lnTo>
                    <a:pt x="295277" y="133350"/>
                  </a:lnTo>
                  <a:lnTo>
                    <a:pt x="287750" y="175503"/>
                  </a:lnTo>
                  <a:lnTo>
                    <a:pt x="266790" y="212110"/>
                  </a:lnTo>
                  <a:lnTo>
                    <a:pt x="234831" y="240974"/>
                  </a:lnTo>
                  <a:lnTo>
                    <a:pt x="194303" y="259902"/>
                  </a:lnTo>
                  <a:lnTo>
                    <a:pt x="147640" y="266700"/>
                  </a:lnTo>
                  <a:lnTo>
                    <a:pt x="100971" y="259902"/>
                  </a:lnTo>
                  <a:lnTo>
                    <a:pt x="60442" y="240974"/>
                  </a:lnTo>
                  <a:lnTo>
                    <a:pt x="28483" y="212110"/>
                  </a:lnTo>
                  <a:lnTo>
                    <a:pt x="7526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201879" y="2156841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0292" y="3052572"/>
            <a:ext cx="498475" cy="512445"/>
            <a:chOff x="50292" y="3052572"/>
            <a:chExt cx="498475" cy="512445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379" y="3110484"/>
              <a:ext cx="371784" cy="33832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0292" y="3052572"/>
              <a:ext cx="498348" cy="512063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23362" y="312153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42" y="0"/>
                  </a:moveTo>
                  <a:lnTo>
                    <a:pt x="100973" y="6797"/>
                  </a:lnTo>
                  <a:lnTo>
                    <a:pt x="60444" y="25725"/>
                  </a:lnTo>
                  <a:lnTo>
                    <a:pt x="28484" y="54589"/>
                  </a:lnTo>
                  <a:lnTo>
                    <a:pt x="7526" y="91196"/>
                  </a:lnTo>
                  <a:lnTo>
                    <a:pt x="0" y="133350"/>
                  </a:lnTo>
                  <a:lnTo>
                    <a:pt x="7526" y="175503"/>
                  </a:lnTo>
                  <a:lnTo>
                    <a:pt x="28484" y="212110"/>
                  </a:lnTo>
                  <a:lnTo>
                    <a:pt x="60444" y="240974"/>
                  </a:lnTo>
                  <a:lnTo>
                    <a:pt x="100973" y="259902"/>
                  </a:lnTo>
                  <a:lnTo>
                    <a:pt x="147642" y="266700"/>
                  </a:lnTo>
                  <a:lnTo>
                    <a:pt x="194305" y="259902"/>
                  </a:lnTo>
                  <a:lnTo>
                    <a:pt x="234833" y="240974"/>
                  </a:lnTo>
                  <a:lnTo>
                    <a:pt x="266793" y="212110"/>
                  </a:lnTo>
                  <a:lnTo>
                    <a:pt x="287753" y="175503"/>
                  </a:lnTo>
                  <a:lnTo>
                    <a:pt x="295280" y="133350"/>
                  </a:lnTo>
                  <a:lnTo>
                    <a:pt x="287753" y="91196"/>
                  </a:lnTo>
                  <a:lnTo>
                    <a:pt x="266793" y="54589"/>
                  </a:lnTo>
                  <a:lnTo>
                    <a:pt x="234833" y="25725"/>
                  </a:lnTo>
                  <a:lnTo>
                    <a:pt x="194305" y="6797"/>
                  </a:lnTo>
                  <a:lnTo>
                    <a:pt x="147642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3362" y="3121533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6" y="91196"/>
                  </a:lnTo>
                  <a:lnTo>
                    <a:pt x="28484" y="54589"/>
                  </a:lnTo>
                  <a:lnTo>
                    <a:pt x="60444" y="25725"/>
                  </a:lnTo>
                  <a:lnTo>
                    <a:pt x="100973" y="6797"/>
                  </a:lnTo>
                  <a:lnTo>
                    <a:pt x="147642" y="0"/>
                  </a:lnTo>
                  <a:lnTo>
                    <a:pt x="194305" y="6797"/>
                  </a:lnTo>
                  <a:lnTo>
                    <a:pt x="234833" y="25725"/>
                  </a:lnTo>
                  <a:lnTo>
                    <a:pt x="266793" y="54589"/>
                  </a:lnTo>
                  <a:lnTo>
                    <a:pt x="287753" y="91196"/>
                  </a:lnTo>
                  <a:lnTo>
                    <a:pt x="295280" y="133350"/>
                  </a:lnTo>
                  <a:lnTo>
                    <a:pt x="287753" y="175503"/>
                  </a:lnTo>
                  <a:lnTo>
                    <a:pt x="266793" y="212110"/>
                  </a:lnTo>
                  <a:lnTo>
                    <a:pt x="234833" y="240974"/>
                  </a:lnTo>
                  <a:lnTo>
                    <a:pt x="194305" y="259902"/>
                  </a:lnTo>
                  <a:lnTo>
                    <a:pt x="147642" y="266700"/>
                  </a:lnTo>
                  <a:lnTo>
                    <a:pt x="100973" y="259902"/>
                  </a:lnTo>
                  <a:lnTo>
                    <a:pt x="60444" y="240974"/>
                  </a:lnTo>
                  <a:lnTo>
                    <a:pt x="28484" y="212110"/>
                  </a:lnTo>
                  <a:lnTo>
                    <a:pt x="7526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201879" y="3116325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0349" y="1612236"/>
            <a:ext cx="3894454" cy="2072639"/>
          </a:xfrm>
          <a:prstGeom prst="rect">
            <a:avLst/>
          </a:prstGeom>
        </p:spPr>
        <p:txBody>
          <a:bodyPr vert="horz" wrap="square" lIns="0" tIns="137160" rIns="0" bIns="0" rtlCol="0">
            <a:spAutoFit/>
          </a:bodyPr>
          <a:lstStyle/>
          <a:p>
            <a:pPr marL="1548130" algn="just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Key</a:t>
            </a:r>
            <a:r>
              <a:rPr sz="1800" spc="-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Issues</a:t>
            </a:r>
            <a:endParaRPr sz="1800" dirty="0">
              <a:latin typeface="Open sans"/>
              <a:cs typeface="Arial"/>
            </a:endParaRPr>
          </a:p>
          <a:p>
            <a:pPr marL="12700" marR="345440" algn="just">
              <a:lnSpc>
                <a:spcPct val="100000"/>
              </a:lnSpc>
              <a:spcBef>
                <a:spcPts val="975"/>
              </a:spcBef>
            </a:pPr>
            <a:r>
              <a:rPr sz="1800" spc="-5" dirty="0">
                <a:latin typeface="Open sans"/>
                <a:cs typeface="Arial"/>
              </a:rPr>
              <a:t>Including Reseller </a:t>
            </a:r>
            <a:r>
              <a:rPr sz="1800" dirty="0">
                <a:latin typeface="Open sans"/>
                <a:cs typeface="Arial"/>
              </a:rPr>
              <a:t>A </a:t>
            </a:r>
            <a:r>
              <a:rPr sz="1800" spc="-5" dirty="0">
                <a:latin typeface="Open sans"/>
                <a:cs typeface="Arial"/>
              </a:rPr>
              <a:t>in </a:t>
            </a: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contract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without </a:t>
            </a:r>
            <a:r>
              <a:rPr sz="1800" spc="-5" dirty="0">
                <a:latin typeface="Open sans"/>
                <a:cs typeface="Arial"/>
              </a:rPr>
              <a:t>a valid or defined business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purpose.</a:t>
            </a:r>
            <a:endParaRPr sz="18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800" spc="-5" dirty="0">
                <a:latin typeface="Open sans"/>
                <a:cs typeface="Arial"/>
              </a:rPr>
              <a:t>Including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a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different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Third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Party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B</a:t>
            </a:r>
            <a:r>
              <a:rPr sz="1800" spc="-5" dirty="0">
                <a:latin typeface="Open sans"/>
                <a:cs typeface="Arial"/>
              </a:rPr>
              <a:t> </a:t>
            </a:r>
            <a:r>
              <a:rPr sz="1800" spc="-20" dirty="0">
                <a:latin typeface="Open sans"/>
                <a:cs typeface="Arial"/>
              </a:rPr>
              <a:t>who</a:t>
            </a:r>
            <a:endParaRPr sz="18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has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not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been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screened.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651375" y="1580190"/>
            <a:ext cx="4185920" cy="3660775"/>
          </a:xfrm>
          <a:prstGeom prst="rect">
            <a:avLst/>
          </a:prstGeom>
        </p:spPr>
        <p:txBody>
          <a:bodyPr vert="horz" wrap="square" lIns="0" tIns="168910" rIns="0" bIns="0" rtlCol="0">
            <a:spAutoFit/>
          </a:bodyPr>
          <a:lstStyle/>
          <a:p>
            <a:pPr marL="34925" algn="ctr">
              <a:lnSpc>
                <a:spcPct val="100000"/>
              </a:lnSpc>
              <a:spcBef>
                <a:spcPts val="1330"/>
              </a:spcBef>
            </a:pPr>
            <a:r>
              <a:rPr sz="1800" spc="5" dirty="0">
                <a:solidFill>
                  <a:srgbClr val="C00000"/>
                </a:solidFill>
                <a:latin typeface="Open sans"/>
                <a:cs typeface="Arial"/>
              </a:rPr>
              <a:t>MTS</a:t>
            </a:r>
            <a:r>
              <a:rPr sz="1800" spc="-5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Policy</a:t>
            </a:r>
            <a:r>
              <a:rPr sz="1800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Requirements</a:t>
            </a:r>
            <a:endParaRPr sz="1800">
              <a:latin typeface="Open sans"/>
              <a:cs typeface="Arial"/>
            </a:endParaRPr>
          </a:p>
          <a:p>
            <a:pPr marL="299085" marR="181610" indent="-287020">
              <a:lnSpc>
                <a:spcPct val="100000"/>
              </a:lnSpc>
              <a:spcBef>
                <a:spcPts val="1230"/>
              </a:spcBef>
              <a:buClr>
                <a:srgbClr val="C00000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There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needs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 </a:t>
            </a:r>
            <a:r>
              <a:rPr sz="1800" spc="-5" dirty="0">
                <a:latin typeface="Open sans"/>
                <a:cs typeface="Arial"/>
              </a:rPr>
              <a:t>be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 valid,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legitimate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business purpose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for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using a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b="1" dirty="0">
                <a:latin typeface="Open sans"/>
                <a:cs typeface="Arial"/>
              </a:rPr>
              <a:t>new </a:t>
            </a:r>
            <a:r>
              <a:rPr sz="1800" spc="-5" dirty="0">
                <a:latin typeface="Open sans"/>
                <a:cs typeface="Arial"/>
              </a:rPr>
              <a:t>or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b="1" spc="-5" dirty="0">
                <a:latin typeface="Open sans"/>
                <a:cs typeface="Arial"/>
              </a:rPr>
              <a:t>existing</a:t>
            </a:r>
            <a:r>
              <a:rPr sz="1800" b="1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reseller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(or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any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business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partner)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 a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transaction.</a:t>
            </a:r>
            <a:endParaRPr sz="1800">
              <a:latin typeface="Open sans"/>
              <a:cs typeface="Arial"/>
            </a:endParaRPr>
          </a:p>
          <a:p>
            <a:pPr marL="299085" marR="81915" indent="-287020">
              <a:lnSpc>
                <a:spcPct val="100000"/>
              </a:lnSpc>
              <a:spcBef>
                <a:spcPts val="1200"/>
              </a:spcBef>
              <a:buClr>
                <a:srgbClr val="C00000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Resellers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need</a:t>
            </a:r>
            <a:r>
              <a:rPr sz="1800" dirty="0">
                <a:latin typeface="Open sans"/>
                <a:cs typeface="Arial"/>
              </a:rPr>
              <a:t> to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used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as </a:t>
            </a:r>
            <a:r>
              <a:rPr sz="1800" spc="-5" dirty="0">
                <a:latin typeface="Open sans"/>
                <a:cs typeface="Arial"/>
              </a:rPr>
              <a:t> originally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intended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for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transaction,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and </a:t>
            </a:r>
            <a:r>
              <a:rPr sz="1800" dirty="0">
                <a:latin typeface="Open sans"/>
                <a:cs typeface="Arial"/>
              </a:rPr>
              <a:t>stated </a:t>
            </a:r>
            <a:r>
              <a:rPr sz="1800" spc="-5" dirty="0">
                <a:latin typeface="Open sans"/>
                <a:cs typeface="Arial"/>
              </a:rPr>
              <a:t>as such in </a:t>
            </a: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final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contract.</a:t>
            </a:r>
            <a:endParaRPr sz="1800">
              <a:latin typeface="Open sans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1205"/>
              </a:spcBef>
              <a:buClr>
                <a:srgbClr val="C00000"/>
              </a:buClr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Resellers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need</a:t>
            </a:r>
            <a:r>
              <a:rPr sz="1800" dirty="0">
                <a:latin typeface="Open sans"/>
                <a:cs typeface="Arial"/>
              </a:rPr>
              <a:t> to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screened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prior </a:t>
            </a:r>
            <a:r>
              <a:rPr sz="1800" dirty="0">
                <a:latin typeface="Open sans"/>
                <a:cs typeface="Arial"/>
              </a:rPr>
              <a:t>to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being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added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 contract.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4520057" y="2162175"/>
            <a:ext cx="0" cy="3077210"/>
          </a:xfrm>
          <a:custGeom>
            <a:avLst/>
            <a:gdLst/>
            <a:ahLst/>
            <a:cxnLst/>
            <a:rect l="l" t="t" r="r" b="b"/>
            <a:pathLst>
              <a:path h="3077210">
                <a:moveTo>
                  <a:pt x="0" y="0"/>
                </a:moveTo>
                <a:lnTo>
                  <a:pt x="0" y="3076829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99642" y="5356859"/>
            <a:ext cx="8745220" cy="909955"/>
            <a:chOff x="199642" y="5356859"/>
            <a:chExt cx="8745220" cy="909955"/>
          </a:xfrm>
        </p:grpSpPr>
        <p:pic>
          <p:nvPicPr>
            <p:cNvPr id="28" name="object 28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99642" y="5356859"/>
              <a:ext cx="8744715" cy="909828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327659" y="5423915"/>
              <a:ext cx="8531352" cy="816863"/>
            </a:xfrm>
            <a:prstGeom prst="rect">
              <a:avLst/>
            </a:prstGeom>
          </p:spPr>
        </p:pic>
      </p:grpSp>
      <p:sp>
        <p:nvSpPr>
          <p:cNvPr id="30" name="object 30"/>
          <p:cNvSpPr txBox="1"/>
          <p:nvPr/>
        </p:nvSpPr>
        <p:spPr>
          <a:xfrm>
            <a:off x="237248" y="5372100"/>
            <a:ext cx="8669655" cy="717504"/>
          </a:xfrm>
          <a:prstGeom prst="rect">
            <a:avLst/>
          </a:prstGeom>
          <a:solidFill>
            <a:srgbClr val="7E7E7E"/>
          </a:solidFill>
          <a:ln w="9525">
            <a:solidFill>
              <a:srgbClr val="A4A4A4"/>
            </a:solidFill>
          </a:ln>
        </p:spPr>
        <p:txBody>
          <a:bodyPr vert="horz" wrap="square" lIns="0" tIns="70485" rIns="0" bIns="0" rtlCol="0">
            <a:spAutoFit/>
          </a:bodyPr>
          <a:lstStyle/>
          <a:p>
            <a:pPr marL="224154" marR="222885" algn="ctr">
              <a:lnSpc>
                <a:spcPct val="125000"/>
              </a:lnSpc>
              <a:spcBef>
                <a:spcPts val="555"/>
              </a:spcBef>
            </a:pP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As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Sales and Service employees,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follow these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policy requirements when working with resellers or other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business partners: </a:t>
            </a:r>
            <a:r>
              <a:rPr sz="1200" spc="-3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ORC-010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FCPA</a:t>
            </a:r>
            <a:r>
              <a:rPr sz="1200" spc="-7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Compliance</a:t>
            </a:r>
            <a:r>
              <a:rPr sz="12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endParaRPr sz="1200">
              <a:latin typeface="Open sans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ORC-010.03</a:t>
            </a:r>
            <a:r>
              <a:rPr sz="12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Business</a:t>
            </a:r>
            <a:r>
              <a:rPr sz="12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Partner</a:t>
            </a:r>
            <a:r>
              <a:rPr sz="12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and Local</a:t>
            </a:r>
            <a:r>
              <a:rPr sz="12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Purchases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Procedure</a:t>
            </a:r>
            <a:endParaRPr sz="1200">
              <a:latin typeface="Open sans"/>
              <a:cs typeface="Arial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4" name="object 13">
            <a:extLst>
              <a:ext uri="{FF2B5EF4-FFF2-40B4-BE49-F238E27FC236}">
                <a16:creationId xmlns:a16="http://schemas.microsoft.com/office/drawing/2014/main" id="{707BA670-46FA-476E-B12B-CE47980C01BB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14</a:t>
            </a:r>
            <a:endParaRPr spc="-5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1000" y="137627"/>
            <a:ext cx="471485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1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3: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Local</a:t>
            </a:r>
            <a:r>
              <a:rPr sz="2000" i="1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Purchases</a:t>
            </a:r>
          </a:p>
        </p:txBody>
      </p:sp>
      <p:sp>
        <p:nvSpPr>
          <p:cNvPr id="10" name="object 10"/>
          <p:cNvSpPr/>
          <p:nvPr/>
        </p:nvSpPr>
        <p:spPr>
          <a:xfrm>
            <a:off x="0" y="1245209"/>
            <a:ext cx="9144000" cy="646430"/>
          </a:xfrm>
          <a:custGeom>
            <a:avLst/>
            <a:gdLst/>
            <a:ahLst/>
            <a:cxnLst/>
            <a:rect l="l" t="t" r="r" b="b"/>
            <a:pathLst>
              <a:path w="9144000" h="646430">
                <a:moveTo>
                  <a:pt x="9144000" y="0"/>
                </a:moveTo>
                <a:lnTo>
                  <a:pt x="0" y="0"/>
                </a:lnTo>
                <a:lnTo>
                  <a:pt x="0" y="646328"/>
                </a:lnTo>
                <a:lnTo>
                  <a:pt x="9144000" y="646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21081" y="1272362"/>
            <a:ext cx="8700770" cy="46063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An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Sales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employee</a:t>
            </a:r>
            <a:r>
              <a:rPr sz="1800" spc="5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in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Germany</a:t>
            </a:r>
            <a:r>
              <a:rPr sz="1800" dirty="0">
                <a:latin typeface="Open sans"/>
                <a:cs typeface="Arial"/>
              </a:rPr>
              <a:t> is</a:t>
            </a:r>
            <a:r>
              <a:rPr sz="1800" spc="-5" dirty="0">
                <a:latin typeface="Open sans"/>
                <a:cs typeface="Arial"/>
              </a:rPr>
              <a:t> negotiating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with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 end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</a:t>
            </a:r>
            <a:r>
              <a:rPr sz="1800" dirty="0">
                <a:latin typeface="Open sans"/>
                <a:cs typeface="Arial"/>
              </a:rPr>
              <a:t> to</a:t>
            </a:r>
          </a:p>
          <a:p>
            <a:pPr algn="ctr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purchase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one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HPU </a:t>
            </a:r>
            <a:r>
              <a:rPr sz="1800" dirty="0">
                <a:latin typeface="Open sans"/>
                <a:cs typeface="Arial"/>
              </a:rPr>
              <a:t>from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MTS.</a:t>
            </a:r>
            <a:r>
              <a:rPr sz="1800" spc="46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This end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foreign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government</a:t>
            </a:r>
            <a:r>
              <a:rPr sz="1800" spc="35" dirty="0">
                <a:latin typeface="Open sans"/>
                <a:cs typeface="Arial"/>
              </a:rPr>
              <a:t> </a:t>
            </a:r>
            <a:r>
              <a:rPr sz="1800" spc="-25" dirty="0">
                <a:latin typeface="Open sans"/>
                <a:cs typeface="Arial"/>
              </a:rPr>
              <a:t>entity.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650" dirty="0">
              <a:latin typeface="Open sans"/>
              <a:cs typeface="Arial"/>
            </a:endParaRPr>
          </a:p>
          <a:p>
            <a:pPr marL="461009" marR="184150" indent="-342900">
              <a:lnSpc>
                <a:spcPct val="100000"/>
              </a:lnSpc>
              <a:buClr>
                <a:srgbClr val="CC1543"/>
              </a:buClr>
              <a:buChar char="•"/>
              <a:tabLst>
                <a:tab pos="460375" algn="l"/>
                <a:tab pos="46164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works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through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Technical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Agreement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customer,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determining 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requirements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 needs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one HPU.</a:t>
            </a:r>
            <a:endParaRPr sz="1600" dirty="0">
              <a:latin typeface="Open sans"/>
              <a:cs typeface="Arial"/>
            </a:endParaRPr>
          </a:p>
          <a:p>
            <a:pPr marL="461009" marR="549275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60375" algn="l"/>
                <a:tab pos="461645" algn="l"/>
              </a:tabLst>
            </a:pPr>
            <a:r>
              <a:rPr sz="1600" spc="-5" dirty="0">
                <a:latin typeface="Open sans"/>
                <a:cs typeface="Arial"/>
              </a:rPr>
              <a:t>Through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negotiations,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agrees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include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following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items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 </a:t>
            </a:r>
            <a:r>
              <a:rPr sz="1600" spc="-4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contract,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listed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local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purchases:</a:t>
            </a:r>
            <a:endParaRPr sz="1600" dirty="0">
              <a:latin typeface="Open sans"/>
              <a:cs typeface="Arial"/>
            </a:endParaRPr>
          </a:p>
          <a:p>
            <a:pPr marL="861694" lvl="1" indent="-28702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861694" algn="l"/>
                <a:tab pos="862330" algn="l"/>
              </a:tabLst>
            </a:pPr>
            <a:r>
              <a:rPr sz="1600" spc="-5" dirty="0">
                <a:latin typeface="Open sans"/>
                <a:cs typeface="Arial"/>
              </a:rPr>
              <a:t>Hydraulic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Fluid</a:t>
            </a:r>
            <a:endParaRPr sz="1600" dirty="0">
              <a:latin typeface="Open sans"/>
              <a:cs typeface="Arial"/>
            </a:endParaRPr>
          </a:p>
          <a:p>
            <a:pPr marL="861694" lvl="1" indent="-287020">
              <a:lnSpc>
                <a:spcPct val="100000"/>
              </a:lnSpc>
              <a:spcBef>
                <a:spcPts val="1205"/>
              </a:spcBef>
              <a:buClr>
                <a:srgbClr val="CC1543"/>
              </a:buClr>
              <a:buChar char="•"/>
              <a:tabLst>
                <a:tab pos="861694" algn="l"/>
                <a:tab pos="862330" algn="l"/>
              </a:tabLst>
            </a:pPr>
            <a:r>
              <a:rPr sz="1600" spc="-5" dirty="0">
                <a:latin typeface="Open sans"/>
                <a:cs typeface="Arial"/>
              </a:rPr>
              <a:t>Hoses</a:t>
            </a:r>
            <a:endParaRPr sz="1600" dirty="0">
              <a:latin typeface="Open sans"/>
              <a:cs typeface="Arial"/>
            </a:endParaRPr>
          </a:p>
          <a:p>
            <a:pPr marL="861694" lvl="1" indent="-28702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861694" algn="l"/>
                <a:tab pos="862330" algn="l"/>
              </a:tabLst>
            </a:pPr>
            <a:r>
              <a:rPr sz="1600" spc="-5" dirty="0">
                <a:latin typeface="Open sans"/>
                <a:cs typeface="Arial"/>
              </a:rPr>
              <a:t>6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Apple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MacBooks</a:t>
            </a:r>
            <a:endParaRPr sz="1600" dirty="0">
              <a:latin typeface="Open sans"/>
              <a:cs typeface="Arial"/>
            </a:endParaRPr>
          </a:p>
          <a:p>
            <a:pPr marL="461009" marR="936625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60375" algn="l"/>
                <a:tab pos="46164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hydraulic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fluid,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hoses,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6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Apple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MacBooks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were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delivered 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user </a:t>
            </a:r>
            <a:r>
              <a:rPr sz="1600" spc="-4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directly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by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employee.</a:t>
            </a:r>
            <a:endParaRPr sz="1600" dirty="0">
              <a:latin typeface="Open sans"/>
              <a:cs typeface="Arial"/>
            </a:endParaRPr>
          </a:p>
          <a:p>
            <a:pPr marL="461009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60375" algn="l"/>
                <a:tab pos="461645" algn="l"/>
              </a:tabLst>
            </a:pPr>
            <a:r>
              <a:rPr sz="1600" spc="-5" dirty="0">
                <a:latin typeface="Open sans"/>
                <a:cs typeface="Arial"/>
              </a:rPr>
              <a:t>Given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direct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these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items,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did</a:t>
            </a:r>
            <a:endParaRPr sz="1600" dirty="0">
              <a:latin typeface="Open sans"/>
              <a:cs typeface="Arial"/>
            </a:endParaRPr>
          </a:p>
          <a:p>
            <a:pPr marL="461009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not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create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any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formal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delivery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documentation.</a:t>
            </a:r>
            <a:endParaRPr sz="1600" dirty="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1C1BBFE1-D533-430A-9E5D-4627E3295272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15</a:t>
            </a:r>
            <a:endParaRPr spc="-5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36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16991" y="4269485"/>
            <a:ext cx="38239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necessary </a:t>
            </a:r>
            <a:r>
              <a:rPr sz="1800" dirty="0">
                <a:latin typeface="Arial"/>
                <a:cs typeface="Arial"/>
              </a:rPr>
              <a:t>items to </a:t>
            </a:r>
            <a:r>
              <a:rPr sz="1800" spc="-5" dirty="0">
                <a:latin typeface="Arial"/>
                <a:cs typeface="Arial"/>
              </a:rPr>
              <a:t>support </a:t>
            </a:r>
            <a:r>
              <a:rPr sz="1800" dirty="0">
                <a:latin typeface="Arial"/>
                <a:cs typeface="Arial"/>
              </a:rPr>
              <a:t>the </a:t>
            </a:r>
            <a:r>
              <a:rPr sz="1800" spc="-5" dirty="0">
                <a:latin typeface="Arial"/>
                <a:cs typeface="Arial"/>
              </a:rPr>
              <a:t>use </a:t>
            </a:r>
            <a:r>
              <a:rPr sz="1800" dirty="0">
                <a:latin typeface="Arial"/>
                <a:cs typeface="Arial"/>
              </a:rPr>
              <a:t>of </a:t>
            </a:r>
            <a:r>
              <a:rPr sz="1800" spc="-49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the</a:t>
            </a:r>
            <a:r>
              <a:rPr sz="1800" spc="-1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HPU.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16991" y="5046726"/>
            <a:ext cx="34778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delivery note and delivery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acceptance of </a:t>
            </a: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local purchases </a:t>
            </a:r>
            <a:r>
              <a:rPr sz="1800" spc="-490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were</a:t>
            </a:r>
            <a:r>
              <a:rPr sz="1800" spc="3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not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maintained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our </a:t>
            </a:r>
            <a:r>
              <a:rPr sz="1800" dirty="0">
                <a:latin typeface="Open sans"/>
                <a:cs typeface="Arial"/>
              </a:rPr>
              <a:t>ERP 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system.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13312" y="168176"/>
            <a:ext cx="46517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1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3: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Local</a:t>
            </a:r>
            <a:r>
              <a:rPr sz="2000" i="1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Purchases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2095880" y="1168349"/>
            <a:ext cx="49530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What issues </a:t>
            </a:r>
            <a:r>
              <a:rPr sz="1800" dirty="0">
                <a:latin typeface="Open sans"/>
                <a:cs typeface="Arial"/>
              </a:rPr>
              <a:t>in</a:t>
            </a:r>
            <a:r>
              <a:rPr sz="1800" spc="-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scenario present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bribery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risk?</a:t>
            </a:r>
            <a:endParaRPr sz="1800" dirty="0">
              <a:latin typeface="Open sans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30124" y="3918203"/>
            <a:ext cx="498475" cy="512445"/>
            <a:chOff x="230124" y="3918203"/>
            <a:chExt cx="498475" cy="512445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65211" y="3976115"/>
              <a:ext cx="371784" cy="338327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30124" y="3918203"/>
              <a:ext cx="498347" cy="512063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303479" y="3986656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5" y="259902"/>
                  </a:lnTo>
                  <a:lnTo>
                    <a:pt x="234834" y="240974"/>
                  </a:lnTo>
                  <a:lnTo>
                    <a:pt x="266792" y="212110"/>
                  </a:lnTo>
                  <a:lnTo>
                    <a:pt x="287749" y="175503"/>
                  </a:lnTo>
                  <a:lnTo>
                    <a:pt x="295275" y="133350"/>
                  </a:lnTo>
                  <a:lnTo>
                    <a:pt x="287749" y="91196"/>
                  </a:lnTo>
                  <a:lnTo>
                    <a:pt x="266792" y="54589"/>
                  </a:lnTo>
                  <a:lnTo>
                    <a:pt x="234834" y="25725"/>
                  </a:lnTo>
                  <a:lnTo>
                    <a:pt x="194305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3479" y="3986656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5" y="6797"/>
                  </a:lnTo>
                  <a:lnTo>
                    <a:pt x="234834" y="25725"/>
                  </a:lnTo>
                  <a:lnTo>
                    <a:pt x="266792" y="54589"/>
                  </a:lnTo>
                  <a:lnTo>
                    <a:pt x="287749" y="91196"/>
                  </a:lnTo>
                  <a:lnTo>
                    <a:pt x="295275" y="133350"/>
                  </a:lnTo>
                  <a:lnTo>
                    <a:pt x="287749" y="175503"/>
                  </a:lnTo>
                  <a:lnTo>
                    <a:pt x="266792" y="212110"/>
                  </a:lnTo>
                  <a:lnTo>
                    <a:pt x="234834" y="240974"/>
                  </a:lnTo>
                  <a:lnTo>
                    <a:pt x="194305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82015" y="3981703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30124" y="5033771"/>
            <a:ext cx="498475" cy="512445"/>
            <a:chOff x="230124" y="5033771"/>
            <a:chExt cx="498475" cy="512445"/>
          </a:xfrm>
        </p:grpSpPr>
        <p:pic>
          <p:nvPicPr>
            <p:cNvPr id="21" name="object 21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65211" y="5091741"/>
              <a:ext cx="371784" cy="339755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30124" y="5033771"/>
              <a:ext cx="498347" cy="512063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303479" y="5102859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49"/>
                  </a:lnTo>
                  <a:lnTo>
                    <a:pt x="7527" y="175455"/>
                  </a:lnTo>
                  <a:lnTo>
                    <a:pt x="28486" y="212055"/>
                  </a:lnTo>
                  <a:lnTo>
                    <a:pt x="60446" y="240938"/>
                  </a:lnTo>
                  <a:lnTo>
                    <a:pt x="100974" y="259890"/>
                  </a:lnTo>
                  <a:lnTo>
                    <a:pt x="147637" y="266699"/>
                  </a:lnTo>
                  <a:lnTo>
                    <a:pt x="194300" y="259890"/>
                  </a:lnTo>
                  <a:lnTo>
                    <a:pt x="234828" y="240938"/>
                  </a:lnTo>
                  <a:lnTo>
                    <a:pt x="266788" y="212055"/>
                  </a:lnTo>
                  <a:lnTo>
                    <a:pt x="287747" y="175455"/>
                  </a:lnTo>
                  <a:lnTo>
                    <a:pt x="295275" y="133349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03479" y="5102859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49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49"/>
                  </a:lnTo>
                  <a:lnTo>
                    <a:pt x="287747" y="175455"/>
                  </a:lnTo>
                  <a:lnTo>
                    <a:pt x="266788" y="212055"/>
                  </a:lnTo>
                  <a:lnTo>
                    <a:pt x="234828" y="240938"/>
                  </a:lnTo>
                  <a:lnTo>
                    <a:pt x="194300" y="259890"/>
                  </a:lnTo>
                  <a:lnTo>
                    <a:pt x="147637" y="266699"/>
                  </a:lnTo>
                  <a:lnTo>
                    <a:pt x="100974" y="259890"/>
                  </a:lnTo>
                  <a:lnTo>
                    <a:pt x="60446" y="240938"/>
                  </a:lnTo>
                  <a:lnTo>
                    <a:pt x="28486" y="212055"/>
                  </a:lnTo>
                  <a:lnTo>
                    <a:pt x="7527" y="175455"/>
                  </a:lnTo>
                  <a:lnTo>
                    <a:pt x="0" y="133349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82015" y="5098160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62359" y="4091795"/>
            <a:ext cx="3486150" cy="201273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A4A4A4"/>
            </a:solidFill>
          </a:ln>
        </p:spPr>
        <p:txBody>
          <a:bodyPr vert="horz" wrap="square" lIns="0" tIns="73025" rIns="0" bIns="0" rtlCol="0">
            <a:spAutoFit/>
          </a:bodyPr>
          <a:lstStyle/>
          <a:p>
            <a:pPr marL="92075" marR="454025">
              <a:lnSpc>
                <a:spcPct val="100000"/>
              </a:lnSpc>
              <a:spcBef>
                <a:spcPts val="575"/>
              </a:spcBef>
            </a:pPr>
            <a:r>
              <a:rPr sz="1400" spc="-5" dirty="0">
                <a:latin typeface="Open sans"/>
                <a:cs typeface="Arial"/>
              </a:rPr>
              <a:t>Local purchases in excess or 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without a valid business purpose </a:t>
            </a:r>
            <a:r>
              <a:rPr sz="1400" spc="-4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could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be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construed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as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bribe.</a:t>
            </a:r>
            <a:endParaRPr sz="14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Open sans"/>
              <a:cs typeface="Arial"/>
            </a:endParaRPr>
          </a:p>
          <a:p>
            <a:pPr marL="92075" marR="340360">
              <a:lnSpc>
                <a:spcPct val="100000"/>
              </a:lnSpc>
            </a:pPr>
            <a:r>
              <a:rPr sz="1400" spc="-5" dirty="0">
                <a:latin typeface="Open sans"/>
                <a:cs typeface="Arial"/>
              </a:rPr>
              <a:t>By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not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creating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signing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10" dirty="0">
                <a:latin typeface="Open sans"/>
                <a:cs typeface="Arial"/>
              </a:rPr>
              <a:t>off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on </a:t>
            </a:r>
            <a:r>
              <a:rPr sz="1400" spc="-4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delivery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documentation,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does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not </a:t>
            </a:r>
            <a:r>
              <a:rPr sz="1400" spc="-4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support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adherence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to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FC</a:t>
            </a:r>
            <a:r>
              <a:rPr sz="1400" spc="-125" dirty="0">
                <a:latin typeface="Open sans"/>
                <a:cs typeface="Arial"/>
              </a:rPr>
              <a:t>P</a:t>
            </a:r>
            <a:r>
              <a:rPr sz="1400" spc="-5" dirty="0">
                <a:latin typeface="Open sans"/>
                <a:cs typeface="Arial"/>
              </a:rPr>
              <a:t>A</a:t>
            </a:r>
            <a:r>
              <a:rPr sz="1400" spc="-9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  maintaining accurate books and 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records.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82465" y="2520059"/>
            <a:ext cx="290195" cy="338455"/>
          </a:xfrm>
          <a:custGeom>
            <a:avLst/>
            <a:gdLst/>
            <a:ahLst/>
            <a:cxnLst/>
            <a:rect l="l" t="t" r="r" b="b"/>
            <a:pathLst>
              <a:path w="290195" h="338455">
                <a:moveTo>
                  <a:pt x="144017" y="0"/>
                </a:moveTo>
                <a:lnTo>
                  <a:pt x="144525" y="67564"/>
                </a:lnTo>
                <a:lnTo>
                  <a:pt x="0" y="68580"/>
                </a:lnTo>
                <a:lnTo>
                  <a:pt x="1397" y="271399"/>
                </a:lnTo>
                <a:lnTo>
                  <a:pt x="145923" y="270383"/>
                </a:lnTo>
                <a:lnTo>
                  <a:pt x="146303" y="338074"/>
                </a:lnTo>
                <a:lnTo>
                  <a:pt x="289687" y="168021"/>
                </a:lnTo>
                <a:lnTo>
                  <a:pt x="144017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875606" y="2517238"/>
            <a:ext cx="290195" cy="338455"/>
          </a:xfrm>
          <a:custGeom>
            <a:avLst/>
            <a:gdLst/>
            <a:ahLst/>
            <a:cxnLst/>
            <a:rect l="l" t="t" r="r" b="b"/>
            <a:pathLst>
              <a:path w="290195" h="338455">
                <a:moveTo>
                  <a:pt x="146430" y="0"/>
                </a:moveTo>
                <a:lnTo>
                  <a:pt x="145923" y="67563"/>
                </a:lnTo>
                <a:lnTo>
                  <a:pt x="1396" y="66547"/>
                </a:lnTo>
                <a:lnTo>
                  <a:pt x="0" y="269493"/>
                </a:lnTo>
                <a:lnTo>
                  <a:pt x="144525" y="270509"/>
                </a:lnTo>
                <a:lnTo>
                  <a:pt x="144144" y="338074"/>
                </a:lnTo>
                <a:lnTo>
                  <a:pt x="289813" y="170052"/>
                </a:lnTo>
                <a:lnTo>
                  <a:pt x="14643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443857" y="3951351"/>
            <a:ext cx="609600" cy="2303145"/>
          </a:xfrm>
          <a:custGeom>
            <a:avLst/>
            <a:gdLst/>
            <a:ahLst/>
            <a:cxnLst/>
            <a:rect l="l" t="t" r="r" b="b"/>
            <a:pathLst>
              <a:path w="609600" h="2303145">
                <a:moveTo>
                  <a:pt x="0" y="0"/>
                </a:moveTo>
                <a:lnTo>
                  <a:pt x="69868" y="1341"/>
                </a:lnTo>
                <a:lnTo>
                  <a:pt x="134016" y="5161"/>
                </a:lnTo>
                <a:lnTo>
                  <a:pt x="190611" y="11156"/>
                </a:lnTo>
                <a:lnTo>
                  <a:pt x="237819" y="19022"/>
                </a:lnTo>
                <a:lnTo>
                  <a:pt x="296746" y="39148"/>
                </a:lnTo>
                <a:lnTo>
                  <a:pt x="304800" y="50800"/>
                </a:lnTo>
                <a:lnTo>
                  <a:pt x="304800" y="1100709"/>
                </a:lnTo>
                <a:lnTo>
                  <a:pt x="312846" y="1112320"/>
                </a:lnTo>
                <a:lnTo>
                  <a:pt x="371740" y="1132433"/>
                </a:lnTo>
                <a:lnTo>
                  <a:pt x="418935" y="1140312"/>
                </a:lnTo>
                <a:lnTo>
                  <a:pt x="475527" y="1146325"/>
                </a:lnTo>
                <a:lnTo>
                  <a:pt x="539691" y="1150161"/>
                </a:lnTo>
                <a:lnTo>
                  <a:pt x="609600" y="1151509"/>
                </a:lnTo>
                <a:lnTo>
                  <a:pt x="539691" y="1152850"/>
                </a:lnTo>
                <a:lnTo>
                  <a:pt x="475527" y="1156670"/>
                </a:lnTo>
                <a:lnTo>
                  <a:pt x="418935" y="1162665"/>
                </a:lnTo>
                <a:lnTo>
                  <a:pt x="371740" y="1170531"/>
                </a:lnTo>
                <a:lnTo>
                  <a:pt x="312846" y="1190657"/>
                </a:lnTo>
                <a:lnTo>
                  <a:pt x="304800" y="1202309"/>
                </a:lnTo>
                <a:lnTo>
                  <a:pt x="304800" y="2252091"/>
                </a:lnTo>
                <a:lnTo>
                  <a:pt x="296746" y="2263738"/>
                </a:lnTo>
                <a:lnTo>
                  <a:pt x="237819" y="2283863"/>
                </a:lnTo>
                <a:lnTo>
                  <a:pt x="190611" y="2291730"/>
                </a:lnTo>
                <a:lnTo>
                  <a:pt x="134016" y="2297727"/>
                </a:lnTo>
                <a:lnTo>
                  <a:pt x="69868" y="2301549"/>
                </a:lnTo>
                <a:lnTo>
                  <a:pt x="0" y="2302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716991" y="3541014"/>
            <a:ext cx="3162300" cy="754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Key</a:t>
            </a:r>
            <a:r>
              <a:rPr sz="1800" spc="-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Issues</a:t>
            </a:r>
            <a:endParaRPr sz="18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415"/>
              </a:spcBef>
            </a:pPr>
            <a:r>
              <a:rPr sz="1800" dirty="0">
                <a:latin typeface="Open sans"/>
                <a:cs typeface="Arial"/>
              </a:rPr>
              <a:t>The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6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Apple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MacBooks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are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not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41" name="object 4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3" name="object 13">
            <a:extLst>
              <a:ext uri="{FF2B5EF4-FFF2-40B4-BE49-F238E27FC236}">
                <a16:creationId xmlns:a16="http://schemas.microsoft.com/office/drawing/2014/main" id="{EA5F4894-0B39-491C-8BED-901E62B67E46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16</a:t>
            </a:r>
            <a:endParaRPr spc="-5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CB731F6-6B9D-4A90-8FA4-E96E10529B1E}"/>
              </a:ext>
            </a:extLst>
          </p:cNvPr>
          <p:cNvSpPr/>
          <p:nvPr/>
        </p:nvSpPr>
        <p:spPr>
          <a:xfrm>
            <a:off x="858561" y="1679196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E10F6BD-A6ED-4E08-9EC6-AD210B01A2F0}"/>
              </a:ext>
            </a:extLst>
          </p:cNvPr>
          <p:cNvSpPr/>
          <p:nvPr/>
        </p:nvSpPr>
        <p:spPr>
          <a:xfrm>
            <a:off x="3659407" y="1685130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E4B846EF-5E58-4854-831A-2798972DDCE0}"/>
              </a:ext>
            </a:extLst>
          </p:cNvPr>
          <p:cNvSpPr/>
          <p:nvPr/>
        </p:nvSpPr>
        <p:spPr>
          <a:xfrm>
            <a:off x="6460253" y="1685130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3CDAA07-7DDB-4A60-920E-B40F0DE09C91}"/>
              </a:ext>
            </a:extLst>
          </p:cNvPr>
          <p:cNvSpPr/>
          <p:nvPr/>
        </p:nvSpPr>
        <p:spPr>
          <a:xfrm>
            <a:off x="858561" y="2266988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Sales employee included 6 Apple MacBooks as part of the sales order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BA0BBA3-9BA7-45FD-8475-D0BB6820EE99}"/>
              </a:ext>
            </a:extLst>
          </p:cNvPr>
          <p:cNvSpPr/>
          <p:nvPr/>
        </p:nvSpPr>
        <p:spPr>
          <a:xfrm>
            <a:off x="3659408" y="2266988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A foreign government entity (the end user customer)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B35A02F-DA8D-462C-95BD-B724DF535257}"/>
              </a:ext>
            </a:extLst>
          </p:cNvPr>
          <p:cNvSpPr/>
          <p:nvPr/>
        </p:nvSpPr>
        <p:spPr>
          <a:xfrm>
            <a:off x="6460253" y="2266988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Could be construed as a kickback or bribe to win the contract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36"/>
            <a:ext cx="9144000" cy="369570"/>
          </a:xfrm>
          <a:custGeom>
            <a:avLst/>
            <a:gdLst/>
            <a:ahLst/>
            <a:cxnLst/>
            <a:rect l="l" t="t" r="r" b="b"/>
            <a:pathLst>
              <a:path w="9144000" h="369569">
                <a:moveTo>
                  <a:pt x="9144000" y="0"/>
                </a:moveTo>
                <a:lnTo>
                  <a:pt x="0" y="0"/>
                </a:lnTo>
                <a:lnTo>
                  <a:pt x="0" y="369328"/>
                </a:lnTo>
                <a:lnTo>
                  <a:pt x="9144000" y="369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81000" y="5564123"/>
            <a:ext cx="8408035" cy="920750"/>
            <a:chOff x="381000" y="5564123"/>
            <a:chExt cx="8408035" cy="92075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2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81000" y="5583954"/>
              <a:ext cx="8407908" cy="733006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69976" y="5564123"/>
              <a:ext cx="8078724" cy="807719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526491" y="2289175"/>
            <a:ext cx="382333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The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6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Apple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MacBooks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are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not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necessary</a:t>
            </a:r>
            <a:r>
              <a:rPr sz="1800" dirty="0">
                <a:latin typeface="Open sans"/>
                <a:cs typeface="Arial"/>
              </a:rPr>
              <a:t> items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-5" dirty="0">
                <a:latin typeface="Open sans"/>
                <a:cs typeface="Arial"/>
              </a:rPr>
              <a:t> support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use </a:t>
            </a:r>
            <a:r>
              <a:rPr sz="1800" dirty="0">
                <a:latin typeface="Open sans"/>
                <a:cs typeface="Arial"/>
              </a:rPr>
              <a:t>of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HPU.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26491" y="3340989"/>
            <a:ext cx="34778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The </a:t>
            </a:r>
            <a:r>
              <a:rPr sz="1800" spc="-5" dirty="0">
                <a:latin typeface="Open sans"/>
                <a:cs typeface="Arial"/>
              </a:rPr>
              <a:t>delivery note and delivery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acceptance</a:t>
            </a:r>
            <a:r>
              <a:rPr sz="1800" dirty="0">
                <a:latin typeface="Open sans"/>
                <a:cs typeface="Arial"/>
              </a:rPr>
              <a:t> of</a:t>
            </a:r>
            <a:r>
              <a:rPr sz="1800" spc="-5" dirty="0">
                <a:latin typeface="Open sans"/>
                <a:cs typeface="Arial"/>
              </a:rPr>
              <a:t> the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local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purchases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were</a:t>
            </a:r>
            <a:r>
              <a:rPr sz="1800" spc="3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not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maintained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our </a:t>
            </a:r>
            <a:r>
              <a:rPr sz="1800" dirty="0">
                <a:latin typeface="Open sans"/>
                <a:cs typeface="Arial"/>
              </a:rPr>
              <a:t>ERP 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system.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394699" y="153059"/>
            <a:ext cx="510286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1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3: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Local</a:t>
            </a:r>
            <a:r>
              <a:rPr sz="2000" i="1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Purchases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1924050" y="1168349"/>
            <a:ext cx="6069330" cy="875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5904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Open sans"/>
                <a:cs typeface="Arial"/>
              </a:rPr>
              <a:t>What are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related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policy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requirements?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05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3418840" algn="l"/>
              </a:tabLst>
            </a:pP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Key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Issues	</a:t>
            </a:r>
            <a:r>
              <a:rPr sz="1800" spc="5" dirty="0">
                <a:solidFill>
                  <a:srgbClr val="C00000"/>
                </a:solidFill>
                <a:latin typeface="Open sans"/>
                <a:cs typeface="Arial"/>
              </a:rPr>
              <a:t>MTS</a:t>
            </a:r>
            <a:r>
              <a:rPr sz="1800" spc="-5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Policy</a:t>
            </a:r>
            <a:r>
              <a:rPr sz="1800" spc="-3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Requirements</a:t>
            </a:r>
            <a:endParaRPr sz="1800" dirty="0">
              <a:latin typeface="Open sans"/>
              <a:cs typeface="Arial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79247" y="2193035"/>
            <a:ext cx="498475" cy="512445"/>
            <a:chOff x="79247" y="2193035"/>
            <a:chExt cx="498475" cy="512445"/>
          </a:xfrm>
        </p:grpSpPr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4335" y="2250947"/>
              <a:ext cx="371784" cy="338327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9247" y="2193035"/>
              <a:ext cx="498348" cy="512063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152400" y="2261615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2400" y="2261615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231140" y="2256281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79247" y="3297935"/>
            <a:ext cx="498475" cy="512445"/>
            <a:chOff x="79247" y="3297935"/>
            <a:chExt cx="498475" cy="512445"/>
          </a:xfrm>
        </p:grpSpPr>
        <p:pic>
          <p:nvPicPr>
            <p:cNvPr id="23" name="object 2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14335" y="3355847"/>
              <a:ext cx="371784" cy="338328"/>
            </a:xfrm>
            <a:prstGeom prst="rect">
              <a:avLst/>
            </a:prstGeom>
          </p:spPr>
        </p:pic>
        <p:pic>
          <p:nvPicPr>
            <p:cNvPr id="24" name="object 2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9247" y="3297935"/>
              <a:ext cx="498348" cy="512063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52400" y="3366642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147637" y="0"/>
                  </a:moveTo>
                  <a:lnTo>
                    <a:pt x="100974" y="6797"/>
                  </a:lnTo>
                  <a:lnTo>
                    <a:pt x="60446" y="25725"/>
                  </a:lnTo>
                  <a:lnTo>
                    <a:pt x="28486" y="54589"/>
                  </a:lnTo>
                  <a:lnTo>
                    <a:pt x="7527" y="91196"/>
                  </a:lnTo>
                  <a:lnTo>
                    <a:pt x="0" y="133350"/>
                  </a:lnTo>
                  <a:lnTo>
                    <a:pt x="7527" y="175503"/>
                  </a:lnTo>
                  <a:lnTo>
                    <a:pt x="28486" y="212110"/>
                  </a:lnTo>
                  <a:lnTo>
                    <a:pt x="60446" y="240974"/>
                  </a:lnTo>
                  <a:lnTo>
                    <a:pt x="100974" y="259902"/>
                  </a:lnTo>
                  <a:lnTo>
                    <a:pt x="147637" y="266700"/>
                  </a:lnTo>
                  <a:lnTo>
                    <a:pt x="194300" y="259902"/>
                  </a:lnTo>
                  <a:lnTo>
                    <a:pt x="234828" y="240974"/>
                  </a:lnTo>
                  <a:lnTo>
                    <a:pt x="266788" y="212110"/>
                  </a:lnTo>
                  <a:lnTo>
                    <a:pt x="287747" y="175503"/>
                  </a:lnTo>
                  <a:lnTo>
                    <a:pt x="295275" y="133350"/>
                  </a:lnTo>
                  <a:lnTo>
                    <a:pt x="287747" y="91196"/>
                  </a:lnTo>
                  <a:lnTo>
                    <a:pt x="266788" y="54589"/>
                  </a:lnTo>
                  <a:lnTo>
                    <a:pt x="234828" y="25725"/>
                  </a:lnTo>
                  <a:lnTo>
                    <a:pt x="194300" y="6797"/>
                  </a:lnTo>
                  <a:lnTo>
                    <a:pt x="14763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2400" y="3366642"/>
              <a:ext cx="295275" cy="266700"/>
            </a:xfrm>
            <a:custGeom>
              <a:avLst/>
              <a:gdLst/>
              <a:ahLst/>
              <a:cxnLst/>
              <a:rect l="l" t="t" r="r" b="b"/>
              <a:pathLst>
                <a:path w="295275" h="266700">
                  <a:moveTo>
                    <a:pt x="0" y="133350"/>
                  </a:moveTo>
                  <a:lnTo>
                    <a:pt x="7527" y="91196"/>
                  </a:lnTo>
                  <a:lnTo>
                    <a:pt x="28486" y="54589"/>
                  </a:lnTo>
                  <a:lnTo>
                    <a:pt x="60446" y="25725"/>
                  </a:lnTo>
                  <a:lnTo>
                    <a:pt x="100974" y="6797"/>
                  </a:lnTo>
                  <a:lnTo>
                    <a:pt x="147637" y="0"/>
                  </a:lnTo>
                  <a:lnTo>
                    <a:pt x="194300" y="6797"/>
                  </a:lnTo>
                  <a:lnTo>
                    <a:pt x="234828" y="25725"/>
                  </a:lnTo>
                  <a:lnTo>
                    <a:pt x="266788" y="54589"/>
                  </a:lnTo>
                  <a:lnTo>
                    <a:pt x="287747" y="91196"/>
                  </a:lnTo>
                  <a:lnTo>
                    <a:pt x="295275" y="133350"/>
                  </a:lnTo>
                  <a:lnTo>
                    <a:pt x="287747" y="175503"/>
                  </a:lnTo>
                  <a:lnTo>
                    <a:pt x="266788" y="212110"/>
                  </a:lnTo>
                  <a:lnTo>
                    <a:pt x="234828" y="240974"/>
                  </a:lnTo>
                  <a:lnTo>
                    <a:pt x="194300" y="259902"/>
                  </a:lnTo>
                  <a:lnTo>
                    <a:pt x="147637" y="266700"/>
                  </a:lnTo>
                  <a:lnTo>
                    <a:pt x="100974" y="259902"/>
                  </a:lnTo>
                  <a:lnTo>
                    <a:pt x="60446" y="240974"/>
                  </a:lnTo>
                  <a:lnTo>
                    <a:pt x="28486" y="212110"/>
                  </a:lnTo>
                  <a:lnTo>
                    <a:pt x="7527" y="175503"/>
                  </a:lnTo>
                  <a:lnTo>
                    <a:pt x="0" y="13335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231140" y="3361436"/>
            <a:ext cx="13843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51375" y="2321763"/>
            <a:ext cx="362331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There </a:t>
            </a:r>
            <a:r>
              <a:rPr sz="1800" spc="-10" dirty="0">
                <a:latin typeface="Open sans"/>
                <a:cs typeface="Arial"/>
              </a:rPr>
              <a:t>needs </a:t>
            </a:r>
            <a:r>
              <a:rPr sz="1800" dirty="0">
                <a:latin typeface="Open sans"/>
                <a:cs typeface="Arial"/>
              </a:rPr>
              <a:t>to </a:t>
            </a:r>
            <a:r>
              <a:rPr sz="1800" spc="-5" dirty="0">
                <a:latin typeface="Open sans"/>
                <a:cs typeface="Arial"/>
              </a:rPr>
              <a:t>be </a:t>
            </a:r>
            <a:r>
              <a:rPr sz="1800" dirty="0">
                <a:latin typeface="Open sans"/>
                <a:cs typeface="Arial"/>
              </a:rPr>
              <a:t>a </a:t>
            </a:r>
            <a:r>
              <a:rPr sz="1800" spc="-5" dirty="0">
                <a:latin typeface="Open sans"/>
                <a:cs typeface="Arial"/>
              </a:rPr>
              <a:t>legitimate 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business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purpose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for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reasonable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local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purchases.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51375" y="3457447"/>
            <a:ext cx="4017645" cy="194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299720" algn="l"/>
              </a:tabLst>
            </a:pPr>
            <a:r>
              <a:rPr sz="1800" spc="-5" dirty="0">
                <a:latin typeface="Open sans"/>
                <a:cs typeface="Arial"/>
              </a:rPr>
              <a:t>Delivery documentation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is a required</a:t>
            </a:r>
            <a:endParaRPr sz="1800">
              <a:latin typeface="Open sans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Finance</a:t>
            </a:r>
            <a:r>
              <a:rPr sz="1800" spc="-3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control.</a:t>
            </a:r>
            <a:endParaRPr sz="1800">
              <a:latin typeface="Open sans"/>
              <a:cs typeface="Arial"/>
            </a:endParaRPr>
          </a:p>
          <a:p>
            <a:pPr marL="756285" marR="90805" lvl="1" indent="-287020">
              <a:lnSpc>
                <a:spcPct val="100000"/>
              </a:lnSpc>
              <a:spcBef>
                <a:spcPts val="61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600" i="1" spc="-5" dirty="0">
                <a:latin typeface="Open sans"/>
                <a:cs typeface="Arial"/>
              </a:rPr>
              <a:t>For Materials:</a:t>
            </a:r>
            <a:r>
              <a:rPr sz="1600" i="1" spc="20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Proof</a:t>
            </a:r>
            <a:r>
              <a:rPr sz="1600" i="1" spc="5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of</a:t>
            </a:r>
            <a:r>
              <a:rPr sz="1600" i="1" spc="10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delivery</a:t>
            </a:r>
            <a:r>
              <a:rPr sz="1600" i="1" spc="-15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and </a:t>
            </a:r>
            <a:r>
              <a:rPr sz="1600" i="1" spc="-430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packing</a:t>
            </a:r>
            <a:r>
              <a:rPr sz="1600" i="1" spc="-20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lists</a:t>
            </a:r>
            <a:endParaRPr sz="1600">
              <a:latin typeface="Open sans"/>
              <a:cs typeface="Arial"/>
            </a:endParaRPr>
          </a:p>
          <a:p>
            <a:pPr marL="756285" marR="92710" lvl="1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600" i="1" spc="-5" dirty="0">
                <a:latin typeface="Open sans"/>
                <a:cs typeface="Arial"/>
              </a:rPr>
              <a:t>For Labor</a:t>
            </a:r>
            <a:r>
              <a:rPr sz="1600" i="1" spc="15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or</a:t>
            </a:r>
            <a:r>
              <a:rPr sz="1600" i="1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Services: Customer </a:t>
            </a:r>
            <a:r>
              <a:rPr sz="1600" i="1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acknowledgement (e.g. a customer </a:t>
            </a:r>
            <a:r>
              <a:rPr sz="1600" i="1" spc="-430" dirty="0">
                <a:latin typeface="Open sans"/>
                <a:cs typeface="Arial"/>
              </a:rPr>
              <a:t> </a:t>
            </a:r>
            <a:r>
              <a:rPr sz="1600" i="1" spc="-5" dirty="0">
                <a:latin typeface="Open sans"/>
                <a:cs typeface="Arial"/>
              </a:rPr>
              <a:t>email)</a:t>
            </a:r>
            <a:endParaRPr sz="1600">
              <a:latin typeface="Open sans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4572000" y="2128266"/>
            <a:ext cx="0" cy="3196590"/>
          </a:xfrm>
          <a:custGeom>
            <a:avLst/>
            <a:gdLst/>
            <a:ahLst/>
            <a:cxnLst/>
            <a:rect l="l" t="t" r="r" b="b"/>
            <a:pathLst>
              <a:path h="3196590">
                <a:moveTo>
                  <a:pt x="0" y="0"/>
                </a:moveTo>
                <a:lnTo>
                  <a:pt x="0" y="3196336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418642" y="5599086"/>
            <a:ext cx="8332470" cy="619400"/>
          </a:xfrm>
          <a:prstGeom prst="rect">
            <a:avLst/>
          </a:prstGeom>
          <a:solidFill>
            <a:srgbClr val="7E7E7E"/>
          </a:solidFill>
          <a:ln w="9525">
            <a:solidFill>
              <a:srgbClr val="A4A4A4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70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As</a:t>
            </a:r>
            <a:r>
              <a:rPr sz="14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Sales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Service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employees,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follow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these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requirements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for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materials,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labor,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or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services:</a:t>
            </a:r>
            <a:endParaRPr sz="1400" dirty="0">
              <a:latin typeface="Open sans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ORC-010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FCPA</a:t>
            </a:r>
            <a:r>
              <a:rPr sz="1200" spc="-7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Compliance</a:t>
            </a:r>
            <a:r>
              <a:rPr sz="12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Policy</a:t>
            </a:r>
            <a:endParaRPr sz="1200" dirty="0">
              <a:latin typeface="Open sans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ORC-010.03</a:t>
            </a:r>
            <a:r>
              <a:rPr sz="12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Business</a:t>
            </a:r>
            <a:r>
              <a:rPr sz="12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Partner</a:t>
            </a:r>
            <a:r>
              <a:rPr sz="12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2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Local</a:t>
            </a:r>
            <a:r>
              <a:rPr sz="12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Purchases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Procedure</a:t>
            </a:r>
            <a:endParaRPr sz="1200" dirty="0">
              <a:latin typeface="Open sans"/>
              <a:cs typeface="Arial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5" name="object 13">
            <a:extLst>
              <a:ext uri="{FF2B5EF4-FFF2-40B4-BE49-F238E27FC236}">
                <a16:creationId xmlns:a16="http://schemas.microsoft.com/office/drawing/2014/main" id="{C925907B-8730-4509-A5A3-4223A01FD6C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17</a:t>
            </a:r>
            <a:endParaRPr spc="-5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0194" y="3218764"/>
            <a:ext cx="808355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Open sans"/>
                <a:cs typeface="Arial"/>
              </a:rPr>
              <a:t>The following slides include two real-life situations to provide further </a:t>
            </a:r>
            <a:r>
              <a:rPr sz="2000" spc="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explanation</a:t>
            </a:r>
            <a:r>
              <a:rPr sz="2000" spc="-2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of</a:t>
            </a:r>
            <a:r>
              <a:rPr sz="2000" spc="-2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how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bribes</a:t>
            </a:r>
            <a:r>
              <a:rPr sz="2000" spc="-2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were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used</a:t>
            </a:r>
            <a:r>
              <a:rPr sz="2000" spc="-2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at</a:t>
            </a:r>
            <a:r>
              <a:rPr sz="2000" spc="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Panalpina and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Embraer</a:t>
            </a:r>
            <a:r>
              <a:rPr sz="2000" spc="-3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and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the </a:t>
            </a:r>
            <a:r>
              <a:rPr sz="2000" spc="-54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resulting</a:t>
            </a:r>
            <a:r>
              <a:rPr sz="2000" spc="-3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penalties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for</a:t>
            </a:r>
            <a:r>
              <a:rPr sz="2000" spc="-3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their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violations of</a:t>
            </a:r>
            <a:r>
              <a:rPr sz="2000" spc="-2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the</a:t>
            </a:r>
            <a:r>
              <a:rPr sz="2000" spc="-2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FCPA.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4440" y="108172"/>
            <a:ext cx="5813959" cy="827791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en-US" sz="2400" spc="-5" dirty="0">
                <a:solidFill>
                  <a:srgbClr val="C00000"/>
                </a:solidFill>
                <a:latin typeface="Open sans"/>
              </a:rPr>
              <a:t>FCPA Sales &amp; Service Training</a:t>
            </a: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Outside</a:t>
            </a:r>
            <a:r>
              <a:rPr sz="2000" i="1" spc="-5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Violation</a:t>
            </a:r>
            <a:r>
              <a:rPr sz="2000" i="1" spc="-25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Examples</a:t>
            </a:r>
            <a:endParaRPr sz="2000" i="1" dirty="0">
              <a:latin typeface="Open sans"/>
              <a:cs typeface="Arial"/>
            </a:endParaRPr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589142DE-FA16-45E3-BBA1-524602414130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18</a:t>
            </a:r>
            <a:endParaRPr spc="-5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65669"/>
            <a:ext cx="9144000" cy="400685"/>
          </a:xfrm>
          <a:custGeom>
            <a:avLst/>
            <a:gdLst/>
            <a:ahLst/>
            <a:cxnLst/>
            <a:rect l="l" t="t" r="r" b="b"/>
            <a:pathLst>
              <a:path w="9144000" h="400684">
                <a:moveTo>
                  <a:pt x="9144000" y="0"/>
                </a:moveTo>
                <a:lnTo>
                  <a:pt x="0" y="0"/>
                </a:lnTo>
                <a:lnTo>
                  <a:pt x="0" y="400113"/>
                </a:lnTo>
                <a:lnTo>
                  <a:pt x="9144000" y="400113"/>
                </a:lnTo>
                <a:lnTo>
                  <a:pt x="914400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34441" y="1190955"/>
            <a:ext cx="7778115" cy="13497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9784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Panalpina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Open sans"/>
                <a:cs typeface="Arial"/>
              </a:rPr>
              <a:t>World</a:t>
            </a:r>
            <a:r>
              <a:rPr sz="2000" spc="-6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Open sans"/>
                <a:cs typeface="Arial"/>
              </a:rPr>
              <a:t>Transport</a:t>
            </a:r>
            <a:r>
              <a:rPr sz="2000" spc="-5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(Holding)</a:t>
            </a:r>
            <a:r>
              <a:rPr sz="20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Ltd.</a:t>
            </a:r>
            <a:r>
              <a:rPr sz="20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(“Panalpina”)</a:t>
            </a:r>
            <a:endParaRPr sz="20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89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Violations</a:t>
            </a:r>
            <a:endParaRPr sz="1800" dirty="0">
              <a:latin typeface="Open sans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10"/>
              </a:spcBef>
            </a:pPr>
            <a:r>
              <a:rPr sz="1400" spc="-5" dirty="0">
                <a:latin typeface="Open sans"/>
                <a:cs typeface="Arial"/>
              </a:rPr>
              <a:t>Between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2002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and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2007,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and</a:t>
            </a:r>
            <a:r>
              <a:rPr sz="1400" dirty="0">
                <a:latin typeface="Open sans"/>
                <a:cs typeface="Arial"/>
              </a:rPr>
              <a:t> its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US-based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subsidiary,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Inc.,</a:t>
            </a:r>
            <a:r>
              <a:rPr sz="1400" spc="35" dirty="0">
                <a:latin typeface="Open sans"/>
                <a:cs typeface="Arial"/>
              </a:rPr>
              <a:t> </a:t>
            </a:r>
            <a:r>
              <a:rPr sz="1400" spc="-10" dirty="0">
                <a:latin typeface="Open sans"/>
                <a:cs typeface="Arial"/>
              </a:rPr>
              <a:t>were </a:t>
            </a:r>
            <a:r>
              <a:rPr sz="1400" spc="-4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accused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of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bribing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foreign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officials around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world,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on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behalf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of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customers.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34441" y="4682951"/>
            <a:ext cx="7830184" cy="1690206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00"/>
              </a:spcBef>
              <a:buClr>
                <a:srgbClr val="CC1543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400" spc="-5" dirty="0">
                <a:latin typeface="Open sans"/>
                <a:cs typeface="Arial"/>
              </a:rPr>
              <a:t>Panalpina’s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goal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10" dirty="0">
                <a:latin typeface="Open sans"/>
                <a:cs typeface="Arial"/>
              </a:rPr>
              <a:t>was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to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avoid delays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importing</a:t>
            </a:r>
            <a:r>
              <a:rPr sz="1400" spc="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goods.</a:t>
            </a:r>
            <a:endParaRPr sz="1400" dirty="0">
              <a:latin typeface="Open sans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400" spc="-10" dirty="0">
                <a:latin typeface="Open sans"/>
                <a:cs typeface="Arial"/>
              </a:rPr>
              <a:t>Delays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could happen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for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many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reasons,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such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as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delayed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departures,</a:t>
            </a:r>
            <a:r>
              <a:rPr sz="1400" spc="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incomplete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or </a:t>
            </a:r>
            <a:r>
              <a:rPr sz="1400" spc="-4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incorrect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documentation,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etc.</a:t>
            </a:r>
            <a:endParaRPr sz="1400" dirty="0">
              <a:latin typeface="Open sans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Font typeface="Wingdings"/>
              <a:buChar char=""/>
              <a:tabLst>
                <a:tab pos="354965" algn="l"/>
                <a:tab pos="355600" algn="l"/>
              </a:tabLst>
            </a:pPr>
            <a:r>
              <a:rPr sz="1400" spc="-5" dirty="0">
                <a:latin typeface="Open sans"/>
                <a:cs typeface="Arial"/>
              </a:rPr>
              <a:t>Panalpina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felt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pressure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from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Panalpina’s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customers</a:t>
            </a:r>
            <a:r>
              <a:rPr sz="1400" spc="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to:</a:t>
            </a:r>
            <a:endParaRPr sz="1400" dirty="0">
              <a:latin typeface="Open sans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400" spc="-5" dirty="0">
                <a:latin typeface="Open sans"/>
                <a:cs typeface="Arial"/>
              </a:rPr>
              <a:t>Have services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performed</a:t>
            </a:r>
            <a:r>
              <a:rPr sz="1400" spc="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as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quickly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as</a:t>
            </a:r>
            <a:r>
              <a:rPr sz="1400" spc="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possible</a:t>
            </a:r>
            <a:endParaRPr sz="1400" dirty="0">
              <a:latin typeface="Open sans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600"/>
              </a:spcBef>
              <a:buClr>
                <a:srgbClr val="CC1543"/>
              </a:buClr>
              <a:buFont typeface="Wingdings"/>
              <a:buChar char=""/>
              <a:tabLst>
                <a:tab pos="756285" algn="l"/>
                <a:tab pos="756920" algn="l"/>
              </a:tabLst>
            </a:pPr>
            <a:r>
              <a:rPr sz="1400" spc="-5" dirty="0">
                <a:latin typeface="Open sans"/>
                <a:cs typeface="Arial"/>
              </a:rPr>
              <a:t>Receive preferential</a:t>
            </a:r>
            <a:r>
              <a:rPr sz="1400" spc="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treatment</a:t>
            </a:r>
            <a:r>
              <a:rPr sz="1400" spc="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regarding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customs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services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34441" y="166483"/>
            <a:ext cx="40259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Outside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Violation</a:t>
            </a:r>
            <a:r>
              <a:rPr sz="2000" i="1" spc="2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Example</a:t>
            </a:r>
            <a:r>
              <a:rPr sz="2000" i="1" spc="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#1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988263" y="3204209"/>
            <a:ext cx="1744980" cy="57912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0"/>
              </a:spcBef>
            </a:pPr>
            <a:r>
              <a:rPr sz="1200" b="1" u="sng" spc="-5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Open sans"/>
                <a:cs typeface="Arial"/>
              </a:rPr>
              <a:t>WHAT:</a:t>
            </a:r>
            <a:endParaRPr sz="1200">
              <a:latin typeface="Open sans"/>
              <a:cs typeface="Arial"/>
            </a:endParaRPr>
          </a:p>
          <a:p>
            <a:pPr marL="12065" marR="5080" algn="ctr">
              <a:lnSpc>
                <a:spcPts val="1240"/>
              </a:lnSpc>
              <a:spcBef>
                <a:spcPts val="325"/>
              </a:spcBef>
            </a:pP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Panalpina</a:t>
            </a:r>
            <a:r>
              <a:rPr sz="12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paid</a:t>
            </a:r>
            <a:r>
              <a:rPr sz="12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money</a:t>
            </a:r>
            <a:r>
              <a:rPr sz="12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on </a:t>
            </a:r>
            <a:r>
              <a:rPr sz="1200" spc="-3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Open sans"/>
                <a:cs typeface="Arial"/>
              </a:rPr>
              <a:t>behalf</a:t>
            </a:r>
            <a:r>
              <a:rPr sz="12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of</a:t>
            </a:r>
            <a:r>
              <a:rPr sz="12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200" dirty="0">
                <a:solidFill>
                  <a:srgbClr val="FFFFFF"/>
                </a:solidFill>
                <a:latin typeface="Open sans"/>
                <a:cs typeface="Arial"/>
              </a:rPr>
              <a:t>customers</a:t>
            </a:r>
            <a:endParaRPr sz="1200">
              <a:latin typeface="Open sans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933980" y="3633278"/>
            <a:ext cx="332740" cy="387985"/>
          </a:xfrm>
          <a:custGeom>
            <a:avLst/>
            <a:gdLst/>
            <a:ahLst/>
            <a:cxnLst/>
            <a:rect l="l" t="t" r="r" b="b"/>
            <a:pathLst>
              <a:path w="332739" h="387985">
                <a:moveTo>
                  <a:pt x="165354" y="0"/>
                </a:moveTo>
                <a:lnTo>
                  <a:pt x="165861" y="77596"/>
                </a:lnTo>
                <a:lnTo>
                  <a:pt x="0" y="78612"/>
                </a:lnTo>
                <a:lnTo>
                  <a:pt x="1396" y="311276"/>
                </a:lnTo>
                <a:lnTo>
                  <a:pt x="167131" y="310387"/>
                </a:lnTo>
                <a:lnTo>
                  <a:pt x="167640" y="387984"/>
                </a:lnTo>
                <a:lnTo>
                  <a:pt x="332231" y="193039"/>
                </a:lnTo>
                <a:lnTo>
                  <a:pt x="16535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736959" y="3592761"/>
            <a:ext cx="332740" cy="387985"/>
          </a:xfrm>
          <a:custGeom>
            <a:avLst/>
            <a:gdLst/>
            <a:ahLst/>
            <a:cxnLst/>
            <a:rect l="l" t="t" r="r" b="b"/>
            <a:pathLst>
              <a:path w="332739" h="387985">
                <a:moveTo>
                  <a:pt x="167639" y="0"/>
                </a:moveTo>
                <a:lnTo>
                  <a:pt x="167131" y="77597"/>
                </a:lnTo>
                <a:lnTo>
                  <a:pt x="1397" y="76580"/>
                </a:lnTo>
                <a:lnTo>
                  <a:pt x="0" y="309371"/>
                </a:lnTo>
                <a:lnTo>
                  <a:pt x="165735" y="310388"/>
                </a:lnTo>
                <a:lnTo>
                  <a:pt x="165353" y="387984"/>
                </a:lnTo>
                <a:lnTo>
                  <a:pt x="332231" y="194944"/>
                </a:lnTo>
                <a:lnTo>
                  <a:pt x="16763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24" name="object 13">
            <a:extLst>
              <a:ext uri="{FF2B5EF4-FFF2-40B4-BE49-F238E27FC236}">
                <a16:creationId xmlns:a16="http://schemas.microsoft.com/office/drawing/2014/main" id="{D3D6D95B-F78A-4049-954B-260526A1836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19</a:t>
            </a:r>
            <a:endParaRPr spc="-5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E0B7587-979B-40A3-849F-0D0B00355486}"/>
              </a:ext>
            </a:extLst>
          </p:cNvPr>
          <p:cNvSpPr/>
          <p:nvPr/>
        </p:nvSpPr>
        <p:spPr>
          <a:xfrm>
            <a:off x="741187" y="2664437"/>
            <a:ext cx="1921747" cy="3267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DA98917-7FBC-4BF5-9B77-C0B5A34B18DE}"/>
              </a:ext>
            </a:extLst>
          </p:cNvPr>
          <p:cNvSpPr/>
          <p:nvPr/>
        </p:nvSpPr>
        <p:spPr>
          <a:xfrm>
            <a:off x="3542033" y="2670371"/>
            <a:ext cx="1921747" cy="3267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620A8D5-6E0A-401A-9382-54B498034361}"/>
              </a:ext>
            </a:extLst>
          </p:cNvPr>
          <p:cNvSpPr/>
          <p:nvPr/>
        </p:nvSpPr>
        <p:spPr>
          <a:xfrm>
            <a:off x="6342879" y="2670371"/>
            <a:ext cx="1921747" cy="326705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696573E-95D7-450C-972B-3A9197AE0ED9}"/>
              </a:ext>
            </a:extLst>
          </p:cNvPr>
          <p:cNvSpPr/>
          <p:nvPr/>
        </p:nvSpPr>
        <p:spPr>
          <a:xfrm>
            <a:off x="741187" y="3082542"/>
            <a:ext cx="1921746" cy="1489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Panalpina paid money on behalf of customers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7BE5847-3587-42A9-ADCF-1E7D36E1E281}"/>
              </a:ext>
            </a:extLst>
          </p:cNvPr>
          <p:cNvSpPr/>
          <p:nvPr/>
        </p:nvSpPr>
        <p:spPr>
          <a:xfrm>
            <a:off x="3542034" y="3082542"/>
            <a:ext cx="1921746" cy="1489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To foreign officials in multiple countries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568465E-145D-423B-831B-ACFFD7D026A2}"/>
              </a:ext>
            </a:extLst>
          </p:cNvPr>
          <p:cNvSpPr/>
          <p:nvPr/>
        </p:nvSpPr>
        <p:spPr>
          <a:xfrm>
            <a:off x="6342879" y="3082542"/>
            <a:ext cx="1921746" cy="148945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To avoid local custom inspections and obtain preferential treatment when importing international freight shipments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34441" y="1404365"/>
            <a:ext cx="8164195" cy="38581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pc="-5" dirty="0">
                <a:solidFill>
                  <a:srgbClr val="C00000"/>
                </a:solidFill>
                <a:latin typeface="Open sans"/>
                <a:cs typeface="Arial"/>
              </a:rPr>
              <a:t>At</a:t>
            </a:r>
            <a:r>
              <a:rPr lang="en-US" spc="-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the</a:t>
            </a:r>
            <a:r>
              <a:rPr lang="en-US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conclusion</a:t>
            </a:r>
            <a:r>
              <a:rPr lang="en-US" spc="-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of</a:t>
            </a:r>
            <a:r>
              <a:rPr lang="en-US" spc="-1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this</a:t>
            </a:r>
            <a:r>
              <a:rPr lang="en-US" spc="-1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training,</a:t>
            </a:r>
            <a:r>
              <a:rPr lang="en-US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you</a:t>
            </a:r>
            <a:r>
              <a:rPr lang="en-US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will</a:t>
            </a:r>
            <a:r>
              <a:rPr lang="en-US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have a</a:t>
            </a:r>
            <a:r>
              <a:rPr lang="en-US" spc="-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better</a:t>
            </a:r>
            <a:r>
              <a:rPr lang="en-US" spc="-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understanding</a:t>
            </a:r>
            <a:r>
              <a:rPr lang="en-US" spc="-4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lang="en-US" dirty="0">
                <a:solidFill>
                  <a:srgbClr val="C00000"/>
                </a:solidFill>
                <a:latin typeface="Open sans"/>
                <a:cs typeface="Arial"/>
              </a:rPr>
              <a:t>of:</a:t>
            </a:r>
            <a:endParaRPr dirty="0">
              <a:latin typeface="Open sans"/>
              <a:cs typeface="Arial"/>
            </a:endParaRPr>
          </a:p>
          <a:p>
            <a:pPr marL="377825" marR="134620" indent="-342900">
              <a:lnSpc>
                <a:spcPct val="100000"/>
              </a:lnSpc>
              <a:spcBef>
                <a:spcPts val="1855"/>
              </a:spcBef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spc="-5" dirty="0">
                <a:latin typeface="Open sans"/>
                <a:cs typeface="Arial"/>
              </a:rPr>
              <a:t>How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10" dirty="0">
                <a:latin typeface="Open sans"/>
                <a:cs typeface="Arial"/>
              </a:rPr>
              <a:t>your</a:t>
            </a:r>
            <a:r>
              <a:rPr spc="3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role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specifically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ties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to</a:t>
            </a:r>
            <a:r>
              <a:rPr lang="en-US" spc="-5" dirty="0">
                <a:latin typeface="Open sans"/>
                <a:cs typeface="Arial"/>
              </a:rPr>
              <a:t> FCPA </a:t>
            </a:r>
            <a:r>
              <a:rPr spc="-5" dirty="0">
                <a:latin typeface="Open sans"/>
                <a:cs typeface="Arial"/>
              </a:rPr>
              <a:t>compliance </a:t>
            </a:r>
            <a:r>
              <a:rPr spc="-484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requirements</a:t>
            </a:r>
            <a:endParaRPr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1543"/>
              </a:buClr>
              <a:buFont typeface="Arial"/>
              <a:buChar char="•"/>
            </a:pPr>
            <a:endParaRPr dirty="0">
              <a:latin typeface="Open sans"/>
              <a:cs typeface="Arial"/>
            </a:endParaRPr>
          </a:p>
          <a:p>
            <a:pPr marL="378460" indent="-342900">
              <a:lnSpc>
                <a:spcPct val="100000"/>
              </a:lnSpc>
              <a:spcBef>
                <a:spcPts val="5"/>
              </a:spcBef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spc="-5" dirty="0">
                <a:latin typeface="Open sans"/>
                <a:cs typeface="Arial"/>
              </a:rPr>
              <a:t>Bribery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and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corruption</a:t>
            </a:r>
            <a:r>
              <a:rPr spc="2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requirements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under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the</a:t>
            </a:r>
            <a:r>
              <a:rPr spc="-5" dirty="0">
                <a:latin typeface="Open sans"/>
                <a:cs typeface="Arial"/>
              </a:rPr>
              <a:t> Foreign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Corrupt</a:t>
            </a:r>
            <a:r>
              <a:rPr spc="2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Practices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Act</a:t>
            </a: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1543"/>
              </a:buClr>
              <a:buFont typeface="Arial"/>
              <a:buChar char="•"/>
            </a:pPr>
            <a:endParaRPr dirty="0">
              <a:latin typeface="Open sans"/>
              <a:cs typeface="Arial"/>
            </a:endParaRPr>
          </a:p>
          <a:p>
            <a:pPr marL="378460" indent="-342900">
              <a:lnSpc>
                <a:spcPct val="100000"/>
              </a:lnSpc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spc="-5" dirty="0">
                <a:latin typeface="Open sans"/>
                <a:cs typeface="Arial"/>
              </a:rPr>
              <a:t>Bribery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risks to</a:t>
            </a:r>
            <a:r>
              <a:rPr spc="-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be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10" dirty="0">
                <a:latin typeface="Open sans"/>
                <a:cs typeface="Arial"/>
              </a:rPr>
              <a:t>aware</a:t>
            </a:r>
            <a:r>
              <a:rPr spc="45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of</a:t>
            </a:r>
            <a:r>
              <a:rPr spc="-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and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avoid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in</a:t>
            </a:r>
            <a:r>
              <a:rPr spc="-10" dirty="0">
                <a:latin typeface="Open sans"/>
                <a:cs typeface="Arial"/>
              </a:rPr>
              <a:t> your</a:t>
            </a:r>
            <a:r>
              <a:rPr spc="4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day</a:t>
            </a:r>
            <a:r>
              <a:rPr lang="en-US" spc="-5" dirty="0">
                <a:latin typeface="Open sans"/>
                <a:cs typeface="Arial"/>
              </a:rPr>
              <a:t>-</a:t>
            </a:r>
            <a:r>
              <a:rPr dirty="0">
                <a:latin typeface="Open sans"/>
                <a:cs typeface="Arial"/>
              </a:rPr>
              <a:t>to</a:t>
            </a:r>
            <a:r>
              <a:rPr lang="en-US" dirty="0">
                <a:latin typeface="Open sans"/>
                <a:cs typeface="Arial"/>
              </a:rPr>
              <a:t>-</a:t>
            </a:r>
            <a:r>
              <a:rPr spc="-5" dirty="0">
                <a:latin typeface="Open sans"/>
                <a:cs typeface="Arial"/>
              </a:rPr>
              <a:t>day</a:t>
            </a:r>
            <a:r>
              <a:rPr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interactions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and</a:t>
            </a:r>
            <a:endParaRPr dirty="0">
              <a:latin typeface="Open sans"/>
              <a:cs typeface="Arial"/>
            </a:endParaRPr>
          </a:p>
          <a:p>
            <a:pPr marL="377825">
              <a:lnSpc>
                <a:spcPct val="100000"/>
              </a:lnSpc>
              <a:spcBef>
                <a:spcPts val="5"/>
              </a:spcBef>
            </a:pPr>
            <a:r>
              <a:rPr spc="-15" dirty="0">
                <a:latin typeface="Open sans"/>
                <a:cs typeface="Arial"/>
              </a:rPr>
              <a:t>your</a:t>
            </a:r>
            <a:r>
              <a:rPr spc="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business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10" dirty="0">
                <a:latin typeface="Open sans"/>
                <a:cs typeface="Arial"/>
              </a:rPr>
              <a:t>decisions</a:t>
            </a:r>
            <a:endParaRPr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dirty="0">
              <a:latin typeface="Open sans"/>
              <a:cs typeface="Arial"/>
            </a:endParaRPr>
          </a:p>
          <a:p>
            <a:pPr marL="378460" indent="-342900">
              <a:lnSpc>
                <a:spcPct val="100000"/>
              </a:lnSpc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dirty="0">
                <a:latin typeface="Open sans"/>
                <a:cs typeface="Arial"/>
              </a:rPr>
              <a:t>U.S.</a:t>
            </a:r>
            <a:r>
              <a:rPr spc="-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company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bribery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and</a:t>
            </a:r>
            <a:r>
              <a:rPr spc="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corruption</a:t>
            </a:r>
            <a:r>
              <a:rPr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violations</a:t>
            </a:r>
            <a:endParaRPr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CC1543"/>
              </a:buClr>
              <a:buFont typeface="Arial"/>
              <a:buChar char="•"/>
            </a:pPr>
            <a:endParaRPr dirty="0">
              <a:latin typeface="Open sans"/>
              <a:cs typeface="Arial"/>
            </a:endParaRPr>
          </a:p>
          <a:p>
            <a:pPr marL="378460" indent="-342900">
              <a:lnSpc>
                <a:spcPct val="100000"/>
              </a:lnSpc>
              <a:spcBef>
                <a:spcPts val="5"/>
              </a:spcBef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spc="-5" dirty="0">
                <a:latin typeface="Open sans"/>
                <a:cs typeface="Arial"/>
              </a:rPr>
              <a:t>How</a:t>
            </a:r>
            <a:r>
              <a:rPr dirty="0">
                <a:latin typeface="Open sans"/>
                <a:cs typeface="Arial"/>
              </a:rPr>
              <a:t> to</a:t>
            </a:r>
            <a:r>
              <a:rPr spc="-20" dirty="0">
                <a:latin typeface="Open sans"/>
                <a:cs typeface="Arial"/>
              </a:rPr>
              <a:t> </a:t>
            </a:r>
            <a:r>
              <a:rPr dirty="0">
                <a:latin typeface="Open sans"/>
                <a:cs typeface="Arial"/>
              </a:rPr>
              <a:t>ask</a:t>
            </a:r>
            <a:r>
              <a:rPr spc="-5" dirty="0">
                <a:latin typeface="Open sans"/>
                <a:cs typeface="Arial"/>
              </a:rPr>
              <a:t> questions</a:t>
            </a:r>
            <a:r>
              <a:rPr spc="1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and</a:t>
            </a:r>
            <a:r>
              <a:rPr spc="-10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seek guidance</a:t>
            </a:r>
            <a:endParaRPr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CC1543"/>
              </a:buClr>
              <a:buFont typeface="Arial"/>
              <a:buChar char="•"/>
            </a:pPr>
            <a:endParaRPr dirty="0">
              <a:latin typeface="Open sans"/>
              <a:cs typeface="Arial"/>
            </a:endParaRPr>
          </a:p>
          <a:p>
            <a:pPr marL="378460" indent="-342900">
              <a:lnSpc>
                <a:spcPct val="100000"/>
              </a:lnSpc>
              <a:buClr>
                <a:srgbClr val="CC1543"/>
              </a:buClr>
              <a:buChar char="•"/>
              <a:tabLst>
                <a:tab pos="377825" algn="l"/>
                <a:tab pos="378460" algn="l"/>
              </a:tabLst>
            </a:pPr>
            <a:r>
              <a:rPr spc="-5" dirty="0">
                <a:latin typeface="Open sans"/>
                <a:cs typeface="Arial"/>
              </a:rPr>
              <a:t>How </a:t>
            </a:r>
            <a:r>
              <a:rPr dirty="0">
                <a:latin typeface="Open sans"/>
                <a:cs typeface="Arial"/>
              </a:rPr>
              <a:t>to</a:t>
            </a:r>
            <a:r>
              <a:rPr spc="-25" dirty="0">
                <a:latin typeface="Open sans"/>
                <a:cs typeface="Arial"/>
              </a:rPr>
              <a:t> </a:t>
            </a:r>
            <a:r>
              <a:rPr spc="-5" dirty="0">
                <a:latin typeface="Open sans"/>
                <a:cs typeface="Arial"/>
              </a:rPr>
              <a:t>report concerns</a:t>
            </a:r>
            <a:endParaRPr dirty="0">
              <a:latin typeface="Open sans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</a:t>
            </a:r>
            <a:endParaRPr spc="-5" dirty="0"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4441" y="91916"/>
            <a:ext cx="5108575" cy="8070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en-US" spc="-5" dirty="0">
                <a:latin typeface="Open sans"/>
              </a:rPr>
              <a:t>FCPA Sales &amp; Service </a:t>
            </a:r>
            <a:r>
              <a:rPr spc="-5" dirty="0">
                <a:latin typeface="Open sans"/>
              </a:rPr>
              <a:t>Training</a:t>
            </a: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2000" dirty="0">
                <a:latin typeface="Open sans"/>
              </a:rPr>
              <a:t>Training</a:t>
            </a:r>
            <a:r>
              <a:rPr sz="2000" spc="-3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Agenda</a:t>
            </a:r>
            <a:r>
              <a:rPr sz="2000" spc="-30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&amp;</a:t>
            </a:r>
            <a:r>
              <a:rPr sz="2000" spc="-2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Objectives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65669"/>
            <a:ext cx="9144000" cy="400685"/>
          </a:xfrm>
          <a:custGeom>
            <a:avLst/>
            <a:gdLst/>
            <a:ahLst/>
            <a:cxnLst/>
            <a:rect l="l" t="t" r="r" b="b"/>
            <a:pathLst>
              <a:path w="9144000" h="400684">
                <a:moveTo>
                  <a:pt x="9144000" y="0"/>
                </a:moveTo>
                <a:lnTo>
                  <a:pt x="0" y="0"/>
                </a:lnTo>
                <a:lnTo>
                  <a:pt x="0" y="400113"/>
                </a:lnTo>
                <a:lnTo>
                  <a:pt x="9144000" y="400113"/>
                </a:lnTo>
                <a:lnTo>
                  <a:pt x="914400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78968" y="1190955"/>
            <a:ext cx="8298815" cy="9598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88265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Panalpina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Open sans"/>
                <a:cs typeface="Arial"/>
              </a:rPr>
              <a:t>World</a:t>
            </a:r>
            <a:r>
              <a:rPr sz="2000" spc="-6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10" dirty="0">
                <a:solidFill>
                  <a:srgbClr val="FFFFFF"/>
                </a:solidFill>
                <a:latin typeface="Open sans"/>
                <a:cs typeface="Arial"/>
              </a:rPr>
              <a:t>Transport</a:t>
            </a:r>
            <a:r>
              <a:rPr sz="2000" spc="-5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(Holding)</a:t>
            </a:r>
            <a:r>
              <a:rPr sz="20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Ltd.</a:t>
            </a:r>
            <a:r>
              <a:rPr sz="20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(“Panalpina”)</a:t>
            </a:r>
            <a:endParaRPr sz="20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6028055" algn="l"/>
              </a:tabLst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Bribe</a:t>
            </a:r>
            <a:r>
              <a:rPr sz="1800" spc="1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Scheme	Company</a:t>
            </a:r>
            <a:r>
              <a:rPr sz="1800" spc="-5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Background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78968" y="2191004"/>
            <a:ext cx="5615940" cy="1596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-10" dirty="0">
                <a:latin typeface="Open sans"/>
                <a:cs typeface="Arial"/>
              </a:rPr>
              <a:t>Payment </a:t>
            </a:r>
            <a:r>
              <a:rPr sz="1400" b="1" spc="-5" dirty="0">
                <a:latin typeface="Open sans"/>
                <a:cs typeface="Arial"/>
              </a:rPr>
              <a:t>of Bribes: </a:t>
            </a:r>
            <a:r>
              <a:rPr sz="1400" spc="-5" dirty="0">
                <a:latin typeface="Open sans"/>
                <a:cs typeface="Arial"/>
              </a:rPr>
              <a:t>Customers </a:t>
            </a:r>
            <a:r>
              <a:rPr sz="1400" dirty="0">
                <a:latin typeface="Open sans"/>
                <a:cs typeface="Arial"/>
              </a:rPr>
              <a:t>authorized </a:t>
            </a:r>
            <a:r>
              <a:rPr sz="1400" spc="-5" dirty="0">
                <a:latin typeface="Open sans"/>
                <a:cs typeface="Arial"/>
              </a:rPr>
              <a:t>Panalpina </a:t>
            </a:r>
            <a:r>
              <a:rPr sz="1400" dirty="0">
                <a:latin typeface="Open sans"/>
                <a:cs typeface="Arial"/>
              </a:rPr>
              <a:t>to pay bribes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 foreign </a:t>
            </a:r>
            <a:r>
              <a:rPr sz="1400" spc="-5" dirty="0">
                <a:latin typeface="Open sans"/>
                <a:cs typeface="Arial"/>
              </a:rPr>
              <a:t>officials </a:t>
            </a:r>
            <a:r>
              <a:rPr sz="1400" dirty="0">
                <a:latin typeface="Open sans"/>
                <a:cs typeface="Arial"/>
              </a:rPr>
              <a:t>totaling at least $27M in the </a:t>
            </a:r>
            <a:r>
              <a:rPr sz="1400" spc="-5" dirty="0">
                <a:latin typeface="Open sans"/>
                <a:cs typeface="Arial"/>
              </a:rPr>
              <a:t>following </a:t>
            </a:r>
            <a:r>
              <a:rPr sz="1400" dirty="0">
                <a:latin typeface="Open sans"/>
                <a:cs typeface="Arial"/>
              </a:rPr>
              <a:t>countries: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Angola,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Brazil,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Kazakhstan,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Nigeria,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Russia.</a:t>
            </a:r>
            <a:endParaRPr sz="1400">
              <a:latin typeface="Open sans"/>
              <a:cs typeface="Arial"/>
            </a:endParaRPr>
          </a:p>
          <a:p>
            <a:pPr marL="299085" marR="57150" indent="-28702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Open sans"/>
                <a:cs typeface="Arial"/>
              </a:rPr>
              <a:t>Invoicing Cover-Up: </a:t>
            </a:r>
            <a:r>
              <a:rPr sz="1400" spc="-5" dirty="0">
                <a:latin typeface="Open sans"/>
                <a:cs typeface="Arial"/>
              </a:rPr>
              <a:t>Panalpina invoiced </a:t>
            </a:r>
            <a:r>
              <a:rPr sz="1400" dirty="0">
                <a:latin typeface="Open sans"/>
                <a:cs typeface="Arial"/>
              </a:rPr>
              <a:t>their </a:t>
            </a:r>
            <a:r>
              <a:rPr sz="1400" spc="-5" dirty="0">
                <a:latin typeface="Open sans"/>
                <a:cs typeface="Arial"/>
              </a:rPr>
              <a:t>customers </a:t>
            </a:r>
            <a:r>
              <a:rPr sz="1400" dirty="0">
                <a:latin typeface="Open sans"/>
                <a:cs typeface="Arial"/>
              </a:rPr>
              <a:t>for the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bribes.</a:t>
            </a:r>
            <a:r>
              <a:rPr sz="1400" spc="3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invoices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concealed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bribes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by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inaccurately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referring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 them as “local </a:t>
            </a:r>
            <a:r>
              <a:rPr sz="1400" spc="-5" dirty="0">
                <a:latin typeface="Open sans"/>
                <a:cs typeface="Arial"/>
              </a:rPr>
              <a:t>processing,” “special intervention,” “special 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handling,”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and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other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seemingly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legitimate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fees.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968" y="4157217"/>
            <a:ext cx="962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800" spc="-1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800" spc="-1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800" spc="-5" dirty="0">
                <a:solidFill>
                  <a:srgbClr val="C00000"/>
                </a:solidFill>
                <a:latin typeface="Arial"/>
                <a:cs typeface="Arial"/>
              </a:rPr>
              <a:t>lti</a:t>
            </a:r>
            <a:r>
              <a:rPr sz="1800" spc="-1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80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968" y="4507738"/>
            <a:ext cx="5379720" cy="742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U.S.</a:t>
            </a:r>
            <a:r>
              <a:rPr sz="1400" dirty="0">
                <a:latin typeface="Open sans"/>
                <a:cs typeface="Arial"/>
              </a:rPr>
              <a:t> Department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Justice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charged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with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violating </a:t>
            </a:r>
            <a:r>
              <a:rPr sz="1400" spc="-37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anti-bribery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and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books</a:t>
            </a:r>
            <a:r>
              <a:rPr sz="1400" u="sng" spc="-25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&amp;</a:t>
            </a:r>
            <a:r>
              <a:rPr sz="1400" u="sng" spc="-10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 </a:t>
            </a:r>
            <a:r>
              <a:rPr sz="1400" u="sng" dirty="0">
                <a:uFill>
                  <a:solidFill>
                    <a:srgbClr val="000000"/>
                  </a:solidFill>
                </a:uFill>
                <a:latin typeface="Open sans"/>
                <a:cs typeface="Arial"/>
              </a:rPr>
              <a:t>records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provisions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25" dirty="0">
                <a:latin typeface="Open sans"/>
                <a:cs typeface="Arial"/>
              </a:rPr>
              <a:t>FCPA.</a:t>
            </a:r>
            <a:endParaRPr sz="140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companies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were: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6167" y="5225034"/>
            <a:ext cx="3336290" cy="60452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69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Fined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$70.5M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SEC </a:t>
            </a:r>
            <a:r>
              <a:rPr sz="1400" spc="-5" dirty="0">
                <a:latin typeface="Open sans"/>
                <a:cs typeface="Arial"/>
              </a:rPr>
              <a:t>settlement</a:t>
            </a:r>
            <a:endParaRPr sz="140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Paid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20" dirty="0">
                <a:latin typeface="Open sans"/>
                <a:cs typeface="Arial"/>
              </a:rPr>
              <a:t>$11.3M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disgorgement</a:t>
            </a:r>
            <a:r>
              <a:rPr sz="1400" spc="-6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profits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15075" y="2190711"/>
            <a:ext cx="2667000" cy="37553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7E7E7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5" marR="168910">
              <a:lnSpc>
                <a:spcPct val="100000"/>
              </a:lnSpc>
              <a:spcBef>
                <a:spcPts val="320"/>
              </a:spcBef>
            </a:pPr>
            <a:r>
              <a:rPr sz="1400" spc="-5" dirty="0">
                <a:latin typeface="Open sans"/>
                <a:cs typeface="Arial"/>
              </a:rPr>
              <a:t>Panalpina </a:t>
            </a:r>
            <a:r>
              <a:rPr sz="1400" dirty="0">
                <a:latin typeface="Open sans"/>
                <a:cs typeface="Arial"/>
              </a:rPr>
              <a:t>World </a:t>
            </a:r>
            <a:r>
              <a:rPr sz="1400" spc="-10" dirty="0">
                <a:latin typeface="Open sans"/>
                <a:cs typeface="Arial"/>
              </a:rPr>
              <a:t>Transport 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(Holding) Ltd is a logistics and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freight </a:t>
            </a:r>
            <a:r>
              <a:rPr sz="1400" spc="-5" dirty="0">
                <a:latin typeface="Open sans"/>
                <a:cs typeface="Arial"/>
              </a:rPr>
              <a:t>forwarding </a:t>
            </a:r>
            <a:r>
              <a:rPr sz="1400" dirty="0">
                <a:latin typeface="Open sans"/>
                <a:cs typeface="Arial"/>
              </a:rPr>
              <a:t>company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involved </a:t>
            </a:r>
            <a:r>
              <a:rPr sz="1400" dirty="0">
                <a:latin typeface="Open sans"/>
                <a:cs typeface="Arial"/>
              </a:rPr>
              <a:t>in </a:t>
            </a:r>
            <a:r>
              <a:rPr sz="1400" spc="-5" dirty="0">
                <a:latin typeface="Open sans"/>
                <a:cs typeface="Arial"/>
              </a:rPr>
              <a:t>providing </a:t>
            </a:r>
            <a:r>
              <a:rPr sz="1400" dirty="0">
                <a:latin typeface="Open sans"/>
                <a:cs typeface="Arial"/>
              </a:rPr>
              <a:t>supply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chain management solutions.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 company‘s business 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divisions </a:t>
            </a:r>
            <a:r>
              <a:rPr sz="1400" dirty="0">
                <a:latin typeface="Open sans"/>
                <a:cs typeface="Arial"/>
              </a:rPr>
              <a:t>include air freight,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ocean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freight,</a:t>
            </a:r>
            <a:r>
              <a:rPr sz="1400" spc="-6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logistics,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energy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 project solutions, road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services, </a:t>
            </a:r>
            <a:r>
              <a:rPr sz="1400" dirty="0">
                <a:latin typeface="Open sans"/>
                <a:cs typeface="Arial"/>
              </a:rPr>
              <a:t>cargo </a:t>
            </a:r>
            <a:r>
              <a:rPr sz="1400" spc="-15" dirty="0">
                <a:latin typeface="Open sans"/>
                <a:cs typeface="Arial"/>
              </a:rPr>
              <a:t>security, </a:t>
            </a:r>
            <a:r>
              <a:rPr sz="1400" dirty="0">
                <a:latin typeface="Open sans"/>
                <a:cs typeface="Arial"/>
              </a:rPr>
              <a:t>and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information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solutions.</a:t>
            </a:r>
            <a:endParaRPr sz="140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Open sans"/>
              <a:cs typeface="Arial"/>
            </a:endParaRPr>
          </a:p>
          <a:p>
            <a:pPr marL="92075" marR="90170">
              <a:lnSpc>
                <a:spcPct val="100000"/>
              </a:lnSpc>
            </a:pPr>
            <a:r>
              <a:rPr sz="1400" spc="-5" dirty="0">
                <a:latin typeface="Open sans"/>
                <a:cs typeface="Arial"/>
              </a:rPr>
              <a:t>Customers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often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use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Panalpina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 ship goods </a:t>
            </a:r>
            <a:r>
              <a:rPr sz="1400" spc="-10" dirty="0">
                <a:latin typeface="Open sans"/>
                <a:cs typeface="Arial"/>
              </a:rPr>
              <a:t>internationally, </a:t>
            </a:r>
            <a:r>
              <a:rPr sz="1400" dirty="0">
                <a:latin typeface="Open sans"/>
                <a:cs typeface="Arial"/>
              </a:rPr>
              <a:t>or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seek assistance </a:t>
            </a:r>
            <a:r>
              <a:rPr sz="1400" spc="-5" dirty="0">
                <a:latin typeface="Open sans"/>
                <a:cs typeface="Arial"/>
              </a:rPr>
              <a:t>with </a:t>
            </a:r>
            <a:r>
              <a:rPr sz="1400" dirty="0">
                <a:latin typeface="Open sans"/>
                <a:cs typeface="Arial"/>
              </a:rPr>
              <a:t>customs /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logistics </a:t>
            </a:r>
            <a:r>
              <a:rPr sz="1400" spc="-5" dirty="0">
                <a:latin typeface="Open sans"/>
                <a:cs typeface="Arial"/>
              </a:rPr>
              <a:t>services </a:t>
            </a:r>
            <a:r>
              <a:rPr sz="1400" dirty="0">
                <a:latin typeface="Open sans"/>
                <a:cs typeface="Arial"/>
              </a:rPr>
              <a:t>in countries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where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their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goods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are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shipped.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93523" y="112059"/>
            <a:ext cx="40259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Outside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Violation</a:t>
            </a:r>
            <a:r>
              <a:rPr sz="2000" i="1" spc="2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Example</a:t>
            </a:r>
            <a:r>
              <a:rPr sz="2000" i="1" spc="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#1</a:t>
            </a:r>
          </a:p>
        </p:txBody>
      </p:sp>
      <p:sp>
        <p:nvSpPr>
          <p:cNvPr id="20" name="object 13">
            <a:extLst>
              <a:ext uri="{FF2B5EF4-FFF2-40B4-BE49-F238E27FC236}">
                <a16:creationId xmlns:a16="http://schemas.microsoft.com/office/drawing/2014/main" id="{E4382CDC-992E-4DF4-BE32-041E4C9FA944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20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72197"/>
            <a:ext cx="9144000" cy="400685"/>
          </a:xfrm>
          <a:custGeom>
            <a:avLst/>
            <a:gdLst/>
            <a:ahLst/>
            <a:cxnLst/>
            <a:rect l="l" t="t" r="r" b="b"/>
            <a:pathLst>
              <a:path w="9144000" h="400684">
                <a:moveTo>
                  <a:pt x="9144000" y="0"/>
                </a:moveTo>
                <a:lnTo>
                  <a:pt x="0" y="0"/>
                </a:lnTo>
                <a:lnTo>
                  <a:pt x="0" y="400113"/>
                </a:lnTo>
                <a:lnTo>
                  <a:pt x="9144000" y="400113"/>
                </a:lnTo>
                <a:lnTo>
                  <a:pt x="914400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39979" y="979005"/>
            <a:ext cx="8618855" cy="154813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3571240">
              <a:lnSpc>
                <a:spcPct val="100000"/>
              </a:lnSpc>
              <a:spcBef>
                <a:spcPts val="1040"/>
              </a:spcBef>
            </a:pP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Embraer</a:t>
            </a:r>
            <a:r>
              <a:rPr sz="2000" spc="-7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S.A.</a:t>
            </a:r>
            <a:endParaRPr sz="20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Violations</a:t>
            </a:r>
            <a:endParaRPr sz="1800" dirty="0">
              <a:latin typeface="Open sans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</a:pPr>
            <a:r>
              <a:rPr sz="1400" dirty="0">
                <a:latin typeface="Open sans"/>
                <a:cs typeface="Arial"/>
              </a:rPr>
              <a:t>Embraer </a:t>
            </a:r>
            <a:r>
              <a:rPr sz="1400" spc="-5" dirty="0">
                <a:latin typeface="Open sans"/>
                <a:cs typeface="Arial"/>
              </a:rPr>
              <a:t>executives </a:t>
            </a:r>
            <a:r>
              <a:rPr sz="1400" dirty="0">
                <a:latin typeface="Open sans"/>
                <a:cs typeface="Arial"/>
              </a:rPr>
              <a:t>and </a:t>
            </a:r>
            <a:r>
              <a:rPr sz="1400" spc="-5" dirty="0">
                <a:latin typeface="Open sans"/>
                <a:cs typeface="Arial"/>
              </a:rPr>
              <a:t>employees </a:t>
            </a:r>
            <a:r>
              <a:rPr sz="1400" dirty="0">
                <a:latin typeface="Open sans"/>
                <a:cs typeface="Arial"/>
              </a:rPr>
              <a:t>paid bribes to officials in the </a:t>
            </a:r>
            <a:r>
              <a:rPr sz="1400" spc="-5" dirty="0">
                <a:latin typeface="Open sans"/>
                <a:cs typeface="Arial"/>
              </a:rPr>
              <a:t>Dominican </a:t>
            </a:r>
            <a:r>
              <a:rPr sz="1400" dirty="0">
                <a:latin typeface="Open sans"/>
                <a:cs typeface="Arial"/>
              </a:rPr>
              <a:t>Republic, Saudi Arabia, and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Mozambique.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bribes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were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paid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by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U.S.-based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subsidiary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through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fake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third-party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agents.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SEC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also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accused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accounting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scheme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India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which </a:t>
            </a: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was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allegedly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hiding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payments.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934029" y="3518395"/>
            <a:ext cx="320675" cy="374650"/>
          </a:xfrm>
          <a:custGeom>
            <a:avLst/>
            <a:gdLst/>
            <a:ahLst/>
            <a:cxnLst/>
            <a:rect l="l" t="t" r="r" b="b"/>
            <a:pathLst>
              <a:path w="320675" h="374650">
                <a:moveTo>
                  <a:pt x="159639" y="0"/>
                </a:moveTo>
                <a:lnTo>
                  <a:pt x="160019" y="74930"/>
                </a:lnTo>
                <a:lnTo>
                  <a:pt x="0" y="75692"/>
                </a:lnTo>
                <a:lnTo>
                  <a:pt x="1143" y="300355"/>
                </a:lnTo>
                <a:lnTo>
                  <a:pt x="161163" y="299466"/>
                </a:lnTo>
                <a:lnTo>
                  <a:pt x="161544" y="374396"/>
                </a:lnTo>
                <a:lnTo>
                  <a:pt x="320675" y="186436"/>
                </a:lnTo>
                <a:lnTo>
                  <a:pt x="15963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701578" y="3518395"/>
            <a:ext cx="320675" cy="374650"/>
          </a:xfrm>
          <a:custGeom>
            <a:avLst/>
            <a:gdLst/>
            <a:ahLst/>
            <a:cxnLst/>
            <a:rect l="l" t="t" r="r" b="b"/>
            <a:pathLst>
              <a:path w="320675" h="374650">
                <a:moveTo>
                  <a:pt x="161543" y="0"/>
                </a:moveTo>
                <a:lnTo>
                  <a:pt x="161162" y="74803"/>
                </a:lnTo>
                <a:lnTo>
                  <a:pt x="1142" y="74041"/>
                </a:lnTo>
                <a:lnTo>
                  <a:pt x="0" y="298704"/>
                </a:lnTo>
                <a:lnTo>
                  <a:pt x="160019" y="299466"/>
                </a:lnTo>
                <a:lnTo>
                  <a:pt x="159765" y="374396"/>
                </a:lnTo>
                <a:lnTo>
                  <a:pt x="320675" y="187960"/>
                </a:lnTo>
                <a:lnTo>
                  <a:pt x="161543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42455" y="167576"/>
            <a:ext cx="40259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spc="-5" dirty="0">
                <a:latin typeface="Open sans"/>
              </a:rPr>
              <a:t>Outside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Violation</a:t>
            </a:r>
            <a:r>
              <a:rPr sz="2000" i="1" spc="2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Example</a:t>
            </a:r>
            <a:r>
              <a:rPr sz="2000" i="1" spc="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#2</a:t>
            </a:r>
          </a:p>
        </p:txBody>
      </p:sp>
      <p:graphicFrame>
        <p:nvGraphicFramePr>
          <p:cNvPr id="20" name="object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800695"/>
              </p:ext>
            </p:extLst>
          </p:nvPr>
        </p:nvGraphicFramePr>
        <p:xfrm>
          <a:off x="699773" y="4469485"/>
          <a:ext cx="7522206" cy="1879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679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52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19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Open sans"/>
                          <a:cs typeface="Arial"/>
                        </a:rPr>
                        <a:t>What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spc="-90" dirty="0">
                          <a:solidFill>
                            <a:srgbClr val="FFFFFF"/>
                          </a:solidFill>
                          <a:latin typeface="Open sans"/>
                          <a:cs typeface="Arial"/>
                        </a:rPr>
                        <a:t>To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9A9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b="1" dirty="0">
                          <a:solidFill>
                            <a:srgbClr val="FFFFFF"/>
                          </a:solidFill>
                          <a:latin typeface="Open sans"/>
                          <a:cs typeface="Arial"/>
                        </a:rPr>
                        <a:t>Why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A9A9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56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5" dirty="0">
                          <a:latin typeface="Open sans"/>
                          <a:cs typeface="Arial"/>
                        </a:rPr>
                        <a:t>Paid</a:t>
                      </a:r>
                      <a:r>
                        <a:rPr sz="1000" spc="-5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$3.5M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45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an influential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Dominican 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Republic</a:t>
                      </a:r>
                      <a:r>
                        <a:rPr sz="1000" spc="-4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government</a:t>
                      </a:r>
                      <a:r>
                        <a:rPr sz="1000" spc="-3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official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3327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win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contract to sell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8 military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aircraft to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h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Do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m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inic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a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n</a:t>
                      </a:r>
                      <a:r>
                        <a:rPr sz="1000" spc="-9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Air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Force.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7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5" dirty="0">
                          <a:latin typeface="Open sans"/>
                          <a:cs typeface="Arial"/>
                        </a:rPr>
                        <a:t>Paid</a:t>
                      </a:r>
                      <a:r>
                        <a:rPr sz="1000" spc="-4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$800K</a:t>
                      </a:r>
                      <a:endParaRPr sz="1000" dirty="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40322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 high-level official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at 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Mozambique’s</a:t>
                      </a:r>
                      <a:r>
                        <a:rPr sz="1000" spc="-7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state-owned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commercial</a:t>
                      </a:r>
                      <a:r>
                        <a:rPr sz="1000" spc="-4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airline</a:t>
                      </a:r>
                      <a:endParaRPr sz="1000" dirty="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855344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win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contract to sell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2 aircraft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Mozambique</a:t>
                      </a:r>
                      <a:r>
                        <a:rPr sz="1000" spc="-3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airline.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13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5" dirty="0">
                          <a:latin typeface="Open sans"/>
                          <a:cs typeface="Arial"/>
                        </a:rPr>
                        <a:t>Paid</a:t>
                      </a:r>
                      <a:r>
                        <a:rPr sz="1000" spc="-5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$1.6M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2509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an</a:t>
                      </a:r>
                      <a:r>
                        <a:rPr sz="1000" spc="-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official</a:t>
                      </a:r>
                      <a:r>
                        <a:rPr sz="1000" spc="-3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Saudi</a:t>
                      </a:r>
                      <a:r>
                        <a:rPr sz="1000" spc="-1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Arabian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state-owned</a:t>
                      </a:r>
                      <a:r>
                        <a:rPr sz="1000" spc="-3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company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2946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</a:t>
                      </a:r>
                      <a:r>
                        <a:rPr sz="1000" spc="-1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win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contract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sell</a:t>
                      </a:r>
                      <a:r>
                        <a:rPr sz="1000" spc="-1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3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aircraft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to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 a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Saudi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Arabian</a:t>
                      </a:r>
                      <a:r>
                        <a:rPr sz="1000" spc="-3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state-owned</a:t>
                      </a:r>
                      <a:r>
                        <a:rPr sz="1000" spc="-3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enterprise.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19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1E1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792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spc="-5" dirty="0">
                          <a:latin typeface="Open sans"/>
                          <a:cs typeface="Arial"/>
                        </a:rPr>
                        <a:t>Paid</a:t>
                      </a:r>
                      <a:r>
                        <a:rPr sz="1000" spc="-5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$5.7M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4668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an agent in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India,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while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concealing</a:t>
                      </a:r>
                      <a:r>
                        <a:rPr sz="1000" spc="-5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the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relationship</a:t>
                      </a:r>
                      <a:r>
                        <a:rPr sz="1000" spc="-4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with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the</a:t>
                      </a:r>
                      <a:r>
                        <a:rPr sz="1000" spc="-1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agent</a:t>
                      </a:r>
                      <a:endParaRPr sz="1000">
                        <a:latin typeface="Open sans"/>
                        <a:cs typeface="Arial"/>
                      </a:endParaRP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marL="92075" marR="142875">
                        <a:lnSpc>
                          <a:spcPct val="100000"/>
                        </a:lnSpc>
                        <a:spcBef>
                          <a:spcPts val="334"/>
                        </a:spcBef>
                      </a:pPr>
                      <a:r>
                        <a:rPr sz="1000" spc="-65" dirty="0">
                          <a:latin typeface="Open sans"/>
                          <a:cs typeface="Arial"/>
                        </a:rPr>
                        <a:t>To </a:t>
                      </a:r>
                      <a:r>
                        <a:rPr sz="1000" spc="-10" dirty="0">
                          <a:latin typeface="Open sans"/>
                          <a:cs typeface="Arial"/>
                        </a:rPr>
                        <a:t>win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contract to sell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3 aircraft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to the Indian </a:t>
                      </a:r>
                      <a:r>
                        <a:rPr sz="1000" spc="-32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Open sans"/>
                          <a:cs typeface="Arial"/>
                        </a:rPr>
                        <a:t>Air</a:t>
                      </a:r>
                      <a:r>
                        <a:rPr sz="1000" spc="-1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1000" dirty="0">
                          <a:latin typeface="Open sans"/>
                          <a:cs typeface="Arial"/>
                        </a:rPr>
                        <a:t>Force.</a:t>
                      </a:r>
                    </a:p>
                  </a:txBody>
                  <a:tcPr marL="0" marR="0" marT="42544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4" name="object 13">
            <a:extLst>
              <a:ext uri="{FF2B5EF4-FFF2-40B4-BE49-F238E27FC236}">
                <a16:creationId xmlns:a16="http://schemas.microsoft.com/office/drawing/2014/main" id="{CB30588A-A945-4BE4-9DF3-5D93822F6093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21</a:t>
            </a:r>
            <a:endParaRPr spc="-5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99D0F60-8744-4A79-8581-12B21F155B02}"/>
              </a:ext>
            </a:extLst>
          </p:cNvPr>
          <p:cNvSpPr/>
          <p:nvPr/>
        </p:nvSpPr>
        <p:spPr>
          <a:xfrm>
            <a:off x="699773" y="2721665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AAB6406-71F9-415C-BB34-AC2471FE4C41}"/>
              </a:ext>
            </a:extLst>
          </p:cNvPr>
          <p:cNvSpPr/>
          <p:nvPr/>
        </p:nvSpPr>
        <p:spPr>
          <a:xfrm>
            <a:off x="3500619" y="2727599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A2A3E59-393A-4E36-8F9D-2E5D4E2E7B20}"/>
              </a:ext>
            </a:extLst>
          </p:cNvPr>
          <p:cNvSpPr/>
          <p:nvPr/>
        </p:nvSpPr>
        <p:spPr>
          <a:xfrm>
            <a:off x="6301465" y="2727599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014BEF53-B4EF-4E9E-989B-4171ED56DE80}"/>
              </a:ext>
            </a:extLst>
          </p:cNvPr>
          <p:cNvSpPr/>
          <p:nvPr/>
        </p:nvSpPr>
        <p:spPr>
          <a:xfrm>
            <a:off x="699773" y="3309457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Embraer paid money through fake third- party agent agreements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7EE7058-0369-4ECC-BB96-F6DEA72CE014}"/>
              </a:ext>
            </a:extLst>
          </p:cNvPr>
          <p:cNvSpPr/>
          <p:nvPr/>
        </p:nvSpPr>
        <p:spPr>
          <a:xfrm>
            <a:off x="3500620" y="3309457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To government officials in multiple countries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75C29B-1754-4A05-BB2F-B361566E0800}"/>
              </a:ext>
            </a:extLst>
          </p:cNvPr>
          <p:cNvSpPr/>
          <p:nvPr/>
        </p:nvSpPr>
        <p:spPr>
          <a:xfrm>
            <a:off x="6301465" y="3309457"/>
            <a:ext cx="1921746" cy="103885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To win government aircraft contracts, resulting in $83 million in profits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65669"/>
            <a:ext cx="9144000" cy="400685"/>
          </a:xfrm>
          <a:custGeom>
            <a:avLst/>
            <a:gdLst/>
            <a:ahLst/>
            <a:cxnLst/>
            <a:rect l="l" t="t" r="r" b="b"/>
            <a:pathLst>
              <a:path w="9144000" h="400684">
                <a:moveTo>
                  <a:pt x="9144000" y="0"/>
                </a:moveTo>
                <a:lnTo>
                  <a:pt x="0" y="0"/>
                </a:lnTo>
                <a:lnTo>
                  <a:pt x="0" y="400113"/>
                </a:lnTo>
                <a:lnTo>
                  <a:pt x="9144000" y="400113"/>
                </a:lnTo>
                <a:lnTo>
                  <a:pt x="9144000" y="0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78968" y="1580045"/>
            <a:ext cx="4836795" cy="989330"/>
          </a:xfrm>
          <a:prstGeom prst="rect">
            <a:avLst/>
          </a:prstGeom>
        </p:spPr>
        <p:txBody>
          <a:bodyPr vert="horz" wrap="square" lIns="0" tIns="1593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5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Bribe</a:t>
            </a:r>
            <a:r>
              <a:rPr sz="1800" spc="-3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Scheme</a:t>
            </a:r>
            <a:endParaRPr sz="1800">
              <a:latin typeface="Open sans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910"/>
              </a:spcBef>
            </a:pPr>
            <a:r>
              <a:rPr sz="1400" b="1" spc="-10" dirty="0">
                <a:latin typeface="Open sans"/>
                <a:cs typeface="Arial"/>
              </a:rPr>
              <a:t>Payment </a:t>
            </a:r>
            <a:r>
              <a:rPr sz="1400" b="1" spc="-5" dirty="0">
                <a:latin typeface="Open sans"/>
                <a:cs typeface="Arial"/>
              </a:rPr>
              <a:t>Cover-Up: </a:t>
            </a:r>
            <a:r>
              <a:rPr sz="1400" dirty="0">
                <a:latin typeface="Open sans"/>
                <a:cs typeface="Arial"/>
              </a:rPr>
              <a:t>Embraer </a:t>
            </a:r>
            <a:r>
              <a:rPr sz="1400" spc="-5" dirty="0">
                <a:latin typeface="Open sans"/>
                <a:cs typeface="Arial"/>
              </a:rPr>
              <a:t>made payments </a:t>
            </a:r>
            <a:r>
              <a:rPr sz="1400" dirty="0">
                <a:latin typeface="Open sans"/>
                <a:cs typeface="Arial"/>
              </a:rPr>
              <a:t>to the country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officials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using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various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methods,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such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as: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78968" y="2543403"/>
            <a:ext cx="4681855" cy="1028487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Payments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corporate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shell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entities</a:t>
            </a:r>
            <a:endParaRPr sz="1400">
              <a:latin typeface="Open sans"/>
              <a:cs typeface="Arial"/>
            </a:endParaRPr>
          </a:p>
          <a:p>
            <a:pPr marL="299085" marR="5080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Payments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funneled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thru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third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party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spc="-10" dirty="0">
                <a:latin typeface="Open sans"/>
                <a:cs typeface="Arial"/>
              </a:rPr>
              <a:t>via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phony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consulting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agreements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with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no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legitimate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services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 Embraer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8968" y="3708907"/>
            <a:ext cx="9626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P</a:t>
            </a:r>
            <a:r>
              <a:rPr sz="1800" spc="-15" dirty="0">
                <a:solidFill>
                  <a:srgbClr val="C00000"/>
                </a:solidFill>
                <a:latin typeface="Open sans"/>
                <a:cs typeface="Arial"/>
              </a:rPr>
              <a:t>e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n</a:t>
            </a:r>
            <a:r>
              <a:rPr sz="1800" spc="-15" dirty="0">
                <a:solidFill>
                  <a:srgbClr val="C00000"/>
                </a:solidFill>
                <a:latin typeface="Open sans"/>
                <a:cs typeface="Arial"/>
              </a:rPr>
              <a:t>a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lti</a:t>
            </a:r>
            <a:r>
              <a:rPr sz="1800" spc="-15" dirty="0">
                <a:solidFill>
                  <a:srgbClr val="C00000"/>
                </a:solidFill>
                <a:latin typeface="Open sans"/>
                <a:cs typeface="Arial"/>
              </a:rPr>
              <a:t>e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s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8968" y="4097527"/>
            <a:ext cx="5288915" cy="4527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paid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more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than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$205M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DOJ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SEC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resolve </a:t>
            </a:r>
            <a:r>
              <a:rPr sz="1400" spc="-37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violations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25" dirty="0">
                <a:latin typeface="Open sans"/>
                <a:cs typeface="Arial"/>
              </a:rPr>
              <a:t>FCPA.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6167" y="4524738"/>
            <a:ext cx="4872355" cy="6051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299085" indent="-287020">
              <a:lnSpc>
                <a:spcPct val="100000"/>
              </a:lnSpc>
              <a:spcBef>
                <a:spcPts val="7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$107M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related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criminal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penalty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DOJ</a:t>
            </a:r>
            <a:endParaRPr sz="140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$98M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paid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SEC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disgorgement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profits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+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interest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8968" y="5179822"/>
            <a:ext cx="5391785" cy="1169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DOJ </a:t>
            </a:r>
            <a:r>
              <a:rPr sz="1400" dirty="0">
                <a:latin typeface="Open sans"/>
                <a:cs typeface="Arial"/>
              </a:rPr>
              <a:t>said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that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did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not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voluntarily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disclose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30" dirty="0">
                <a:latin typeface="Open sans"/>
                <a:cs typeface="Arial"/>
              </a:rPr>
              <a:t> FCPA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violations </a:t>
            </a:r>
            <a:r>
              <a:rPr sz="1400" dirty="0">
                <a:latin typeface="Open sans"/>
                <a:cs typeface="Arial"/>
              </a:rPr>
              <a:t>and only began cooperating in the investigation after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SEC</a:t>
            </a:r>
            <a:r>
              <a:rPr sz="1400" spc="-5" dirty="0">
                <a:latin typeface="Open sans"/>
                <a:cs typeface="Arial"/>
              </a:rPr>
              <a:t> served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it</a:t>
            </a:r>
            <a:r>
              <a:rPr sz="1400" spc="-5" dirty="0">
                <a:latin typeface="Open sans"/>
                <a:cs typeface="Arial"/>
              </a:rPr>
              <a:t> with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subpoena.</a:t>
            </a:r>
            <a:endParaRPr sz="1400">
              <a:latin typeface="Open sans"/>
              <a:cs typeface="Arial"/>
            </a:endParaRPr>
          </a:p>
          <a:p>
            <a:pPr marL="299085" marR="284480" indent="-287020">
              <a:lnSpc>
                <a:spcPct val="100000"/>
              </a:lnSpc>
              <a:spcBef>
                <a:spcPts val="605"/>
              </a:spcBef>
              <a:buChar char="•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disciplined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executives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other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employees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their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bribery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misconduct.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798570" y="1190955"/>
            <a:ext cx="154749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FFFFFF"/>
                </a:solidFill>
                <a:latin typeface="Open sans"/>
                <a:cs typeface="Arial"/>
              </a:rPr>
              <a:t>Embraer</a:t>
            </a:r>
            <a:r>
              <a:rPr sz="2000" spc="-10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Open sans"/>
                <a:cs typeface="Arial"/>
              </a:rPr>
              <a:t>S.A.</a:t>
            </a:r>
            <a:endParaRPr sz="2000" dirty="0">
              <a:latin typeface="Open sans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8400" y="2369172"/>
            <a:ext cx="2667000" cy="375539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7E7E7E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5" marR="186055">
              <a:lnSpc>
                <a:spcPct val="100000"/>
              </a:lnSpc>
              <a:spcBef>
                <a:spcPts val="320"/>
              </a:spcBef>
            </a:pPr>
            <a:r>
              <a:rPr sz="1400" dirty="0">
                <a:latin typeface="Open sans"/>
                <a:cs typeface="Arial"/>
              </a:rPr>
              <a:t>Embraer S.A. is a Brazilian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aerospace </a:t>
            </a:r>
            <a:r>
              <a:rPr sz="1400" spc="-5" dirty="0">
                <a:latin typeface="Open sans"/>
                <a:cs typeface="Arial"/>
              </a:rPr>
              <a:t>conglomerate </a:t>
            </a:r>
            <a:r>
              <a:rPr sz="1400" dirty="0">
                <a:latin typeface="Open sans"/>
                <a:cs typeface="Arial"/>
              </a:rPr>
              <a:t>that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produces</a:t>
            </a:r>
            <a:r>
              <a:rPr sz="1400" spc="-8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commercial,</a:t>
            </a:r>
            <a:r>
              <a:rPr sz="1400" spc="-75" dirty="0">
                <a:latin typeface="Open sans"/>
                <a:cs typeface="Arial"/>
              </a:rPr>
              <a:t> </a:t>
            </a:r>
            <a:r>
              <a:rPr sz="1400" spc="-15" dirty="0">
                <a:latin typeface="Open sans"/>
                <a:cs typeface="Arial"/>
              </a:rPr>
              <a:t>military, </a:t>
            </a:r>
            <a:r>
              <a:rPr sz="1400" spc="-37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executive </a:t>
            </a:r>
            <a:r>
              <a:rPr sz="1400" dirty="0">
                <a:latin typeface="Open sans"/>
                <a:cs typeface="Arial"/>
              </a:rPr>
              <a:t>and agricultural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aircraft, </a:t>
            </a:r>
            <a:r>
              <a:rPr sz="1400" spc="-5" dirty="0">
                <a:latin typeface="Open sans"/>
                <a:cs typeface="Arial"/>
              </a:rPr>
              <a:t>provides aeronautical </a:t>
            </a:r>
            <a:r>
              <a:rPr sz="1400" dirty="0">
                <a:latin typeface="Open sans"/>
                <a:cs typeface="Arial"/>
              </a:rPr>
              <a:t> maintenance and repair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services, </a:t>
            </a:r>
            <a:r>
              <a:rPr sz="1400" dirty="0">
                <a:latin typeface="Open sans"/>
                <a:cs typeface="Arial"/>
              </a:rPr>
              <a:t>and markets spare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parts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its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jets.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Open sans"/>
              <a:cs typeface="Arial"/>
            </a:endParaRPr>
          </a:p>
          <a:p>
            <a:pPr marL="92075">
              <a:lnSpc>
                <a:spcPct val="100000"/>
              </a:lnSpc>
            </a:pPr>
            <a:r>
              <a:rPr sz="1400" dirty="0">
                <a:latin typeface="Open sans"/>
                <a:cs typeface="Arial"/>
              </a:rPr>
              <a:t>It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is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headquartered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São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José</a:t>
            </a:r>
          </a:p>
          <a:p>
            <a:pPr marL="92075">
              <a:lnSpc>
                <a:spcPct val="100000"/>
              </a:lnSpc>
            </a:pPr>
            <a:r>
              <a:rPr sz="1400" dirty="0">
                <a:latin typeface="Open sans"/>
                <a:cs typeface="Arial"/>
              </a:rPr>
              <a:t>dos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Campos,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São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Paulo.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 dirty="0">
              <a:latin typeface="Open sans"/>
              <a:cs typeface="Arial"/>
            </a:endParaRPr>
          </a:p>
          <a:p>
            <a:pPr marL="92075" marR="191135">
              <a:lnSpc>
                <a:spcPct val="100000"/>
              </a:lnSpc>
            </a:pPr>
            <a:r>
              <a:rPr sz="1400" dirty="0">
                <a:latin typeface="Open sans"/>
                <a:cs typeface="Arial"/>
              </a:rPr>
              <a:t>Embraer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markets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its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aircraft</a:t>
            </a:r>
            <a:r>
              <a:rPr sz="1400" spc="-6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commercial </a:t>
            </a:r>
            <a:r>
              <a:rPr sz="1400" dirty="0">
                <a:latin typeface="Open sans"/>
                <a:cs typeface="Arial"/>
              </a:rPr>
              <a:t>airlines mainly in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 United States and Europe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governments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Europe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Latin</a:t>
            </a:r>
            <a:r>
              <a:rPr sz="1400" spc="-10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0" dirty="0">
                <a:latin typeface="Open sans"/>
                <a:cs typeface="Arial"/>
              </a:rPr>
              <a:t>m</a:t>
            </a:r>
            <a:r>
              <a:rPr sz="1400" dirty="0">
                <a:latin typeface="Open sans"/>
                <a:cs typeface="Arial"/>
              </a:rPr>
              <a:t>erica.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239383" y="2016074"/>
            <a:ext cx="22834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C00000"/>
                </a:solidFill>
                <a:latin typeface="Open sans"/>
                <a:cs typeface="Arial"/>
              </a:rPr>
              <a:t>Company</a:t>
            </a:r>
            <a:r>
              <a:rPr sz="1800" spc="-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Background</a:t>
            </a:r>
            <a:endParaRPr sz="1800">
              <a:latin typeface="Open sans"/>
              <a:cs typeface="Arial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356707" y="134835"/>
            <a:ext cx="402590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Outside</a:t>
            </a:r>
            <a:r>
              <a:rPr sz="2000" i="1" spc="-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Violation</a:t>
            </a:r>
            <a:r>
              <a:rPr sz="2000" i="1" spc="2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Example</a:t>
            </a:r>
            <a:r>
              <a:rPr sz="2000" i="1" spc="10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#2</a:t>
            </a: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EC038A1B-6973-472C-9B49-31667EEFEB0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22</a:t>
            </a:r>
            <a:endParaRPr spc="-5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23"/>
            <a:ext cx="9144000" cy="646430"/>
          </a:xfrm>
          <a:custGeom>
            <a:avLst/>
            <a:gdLst/>
            <a:ahLst/>
            <a:cxnLst/>
            <a:rect l="l" t="t" r="r" b="b"/>
            <a:pathLst>
              <a:path w="9144000" h="646430">
                <a:moveTo>
                  <a:pt x="9144000" y="0"/>
                </a:moveTo>
                <a:lnTo>
                  <a:pt x="0" y="0"/>
                </a:lnTo>
                <a:lnTo>
                  <a:pt x="0" y="646328"/>
                </a:lnTo>
                <a:lnTo>
                  <a:pt x="9144000" y="646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4441" y="168402"/>
            <a:ext cx="5109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endParaRPr spc="-5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259486" y="584453"/>
            <a:ext cx="8609965" cy="5660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7325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In</a:t>
            </a:r>
            <a:r>
              <a:rPr sz="2000" i="1" spc="-6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Summary</a:t>
            </a:r>
            <a:endParaRPr sz="2000" i="1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00" dirty="0">
              <a:latin typeface="Open sans"/>
              <a:cs typeface="Arial"/>
            </a:endParaRPr>
          </a:p>
          <a:p>
            <a:pPr marL="13335" algn="ctr">
              <a:lnSpc>
                <a:spcPct val="100000"/>
              </a:lnSpc>
            </a:pPr>
            <a:r>
              <a:rPr sz="1800" dirty="0">
                <a:latin typeface="Open sans"/>
                <a:cs typeface="Arial"/>
              </a:rPr>
              <a:t>As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you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work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with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resellers,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distributors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and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customers,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remember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be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aware</a:t>
            </a:r>
            <a:r>
              <a:rPr sz="1800" spc="5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of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and</a:t>
            </a:r>
            <a:endParaRPr sz="1800" dirty="0">
              <a:latin typeface="Open sans"/>
              <a:cs typeface="Arial"/>
            </a:endParaRPr>
          </a:p>
          <a:p>
            <a:pPr marL="14604" algn="ctr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fully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understand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compliance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requirements,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such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as:</a:t>
            </a:r>
          </a:p>
          <a:p>
            <a:pPr marR="7585075" algn="ctr">
              <a:lnSpc>
                <a:spcPct val="100000"/>
              </a:lnSpc>
              <a:spcBef>
                <a:spcPts val="880"/>
              </a:spcBef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Hospitality:</a:t>
            </a:r>
            <a:endParaRPr sz="1600" dirty="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19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Do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not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pay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hospitality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during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sales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negotiations.</a:t>
            </a: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Do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not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pay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excessive,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lavish,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unreasonable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expenses.</a:t>
            </a:r>
          </a:p>
          <a:p>
            <a:pPr marL="299085" marR="40195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Be </a:t>
            </a:r>
            <a:r>
              <a:rPr sz="1400" spc="-5" dirty="0">
                <a:latin typeface="Open sans"/>
                <a:cs typeface="Arial"/>
              </a:rPr>
              <a:t>aware</a:t>
            </a:r>
            <a:r>
              <a:rPr sz="1400" dirty="0">
                <a:latin typeface="Open sans"/>
                <a:cs typeface="Arial"/>
              </a:rPr>
              <a:t> that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interactions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with</a:t>
            </a:r>
            <a:r>
              <a:rPr sz="1400" spc="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officials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may </a:t>
            </a:r>
            <a:r>
              <a:rPr sz="1400" dirty="0">
                <a:latin typeface="Open sans"/>
                <a:cs typeface="Arial"/>
              </a:rPr>
              <a:t>require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approval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from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Office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5" dirty="0">
                <a:latin typeface="Open sans"/>
                <a:cs typeface="Arial"/>
              </a:rPr>
              <a:t> Risk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 </a:t>
            </a:r>
            <a:r>
              <a:rPr sz="1400" spc="-37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Compliance.</a:t>
            </a:r>
          </a:p>
          <a:p>
            <a:pPr marL="12700">
              <a:lnSpc>
                <a:spcPct val="100000"/>
              </a:lnSpc>
              <a:spcBef>
                <a:spcPts val="1210"/>
              </a:spcBef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Resellers:</a:t>
            </a:r>
            <a:endParaRPr sz="1600" dirty="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19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There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needs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5" dirty="0">
                <a:latin typeface="Open sans"/>
                <a:cs typeface="Arial"/>
              </a:rPr>
              <a:t> valid,</a:t>
            </a:r>
            <a:r>
              <a:rPr sz="1400" dirty="0">
                <a:latin typeface="Open sans"/>
                <a:cs typeface="Arial"/>
              </a:rPr>
              <a:t> legitimate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business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purpose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using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reseller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transaction.</a:t>
            </a:r>
            <a:endParaRPr sz="1400" dirty="0">
              <a:latin typeface="Open sans"/>
              <a:cs typeface="Arial"/>
            </a:endParaRPr>
          </a:p>
          <a:p>
            <a:pPr marL="299085" marR="10604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Make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sure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reason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reseller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use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is outlined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final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contract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matches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services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described </a:t>
            </a:r>
            <a:r>
              <a:rPr sz="1400" spc="-37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upfront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reseller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screening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process.</a:t>
            </a: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Screen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resellers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prior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being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added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contract.</a:t>
            </a:r>
          </a:p>
          <a:p>
            <a:pPr marL="12700">
              <a:lnSpc>
                <a:spcPct val="100000"/>
              </a:lnSpc>
              <a:spcBef>
                <a:spcPts val="1205"/>
              </a:spcBef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Local</a:t>
            </a:r>
            <a:r>
              <a:rPr sz="1600" spc="-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Purchases:</a:t>
            </a:r>
            <a:endParaRPr sz="1600" dirty="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19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There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needs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to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legitimate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business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purpose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local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purchases.</a:t>
            </a: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latin typeface="Open sans"/>
                <a:cs typeface="Arial"/>
              </a:rPr>
              <a:t>Delivery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documentation</a:t>
            </a:r>
            <a:r>
              <a:rPr sz="1400" spc="-5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is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required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Finance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control.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C4A7C4C9-598C-496E-BF59-7AE94736340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23</a:t>
            </a:r>
            <a:endParaRPr spc="-5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grpSp>
        <p:nvGrpSpPr>
          <p:cNvPr id="9" name="object 9"/>
          <p:cNvGrpSpPr/>
          <p:nvPr/>
        </p:nvGrpSpPr>
        <p:grpSpPr>
          <a:xfrm>
            <a:off x="335279" y="3125723"/>
            <a:ext cx="3869690" cy="561340"/>
            <a:chOff x="335279" y="3125723"/>
            <a:chExt cx="3869690" cy="561340"/>
          </a:xfrm>
        </p:grpSpPr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7468" y="3125723"/>
              <a:ext cx="3857251" cy="54863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35279" y="3174491"/>
              <a:ext cx="2929127" cy="51206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385063" y="3141090"/>
              <a:ext cx="3782060" cy="471805"/>
            </a:xfrm>
            <a:custGeom>
              <a:avLst/>
              <a:gdLst/>
              <a:ahLst/>
              <a:cxnLst/>
              <a:rect l="l" t="t" r="r" b="b"/>
              <a:pathLst>
                <a:path w="3782060" h="471804">
                  <a:moveTo>
                    <a:pt x="3703066" y="0"/>
                  </a:moveTo>
                  <a:lnTo>
                    <a:pt x="78638" y="0"/>
                  </a:lnTo>
                  <a:lnTo>
                    <a:pt x="48027" y="6175"/>
                  </a:lnTo>
                  <a:lnTo>
                    <a:pt x="23031" y="23018"/>
                  </a:lnTo>
                  <a:lnTo>
                    <a:pt x="6179" y="48006"/>
                  </a:lnTo>
                  <a:lnTo>
                    <a:pt x="0" y="78612"/>
                  </a:lnTo>
                  <a:lnTo>
                    <a:pt x="0" y="393192"/>
                  </a:lnTo>
                  <a:lnTo>
                    <a:pt x="6179" y="423799"/>
                  </a:lnTo>
                  <a:lnTo>
                    <a:pt x="23031" y="448786"/>
                  </a:lnTo>
                  <a:lnTo>
                    <a:pt x="48027" y="465629"/>
                  </a:lnTo>
                  <a:lnTo>
                    <a:pt x="78638" y="471805"/>
                  </a:lnTo>
                  <a:lnTo>
                    <a:pt x="3703066" y="471805"/>
                  </a:lnTo>
                  <a:lnTo>
                    <a:pt x="3733673" y="465629"/>
                  </a:lnTo>
                  <a:lnTo>
                    <a:pt x="3758660" y="448786"/>
                  </a:lnTo>
                  <a:lnTo>
                    <a:pt x="3775503" y="423799"/>
                  </a:lnTo>
                  <a:lnTo>
                    <a:pt x="3781679" y="393192"/>
                  </a:lnTo>
                  <a:lnTo>
                    <a:pt x="3781679" y="78612"/>
                  </a:lnTo>
                  <a:lnTo>
                    <a:pt x="3775503" y="48006"/>
                  </a:lnTo>
                  <a:lnTo>
                    <a:pt x="3758660" y="23018"/>
                  </a:lnTo>
                  <a:lnTo>
                    <a:pt x="3733673" y="6175"/>
                  </a:lnTo>
                  <a:lnTo>
                    <a:pt x="370306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5063" y="3141090"/>
              <a:ext cx="3782060" cy="471805"/>
            </a:xfrm>
            <a:custGeom>
              <a:avLst/>
              <a:gdLst/>
              <a:ahLst/>
              <a:cxnLst/>
              <a:rect l="l" t="t" r="r" b="b"/>
              <a:pathLst>
                <a:path w="3782060" h="471804">
                  <a:moveTo>
                    <a:pt x="0" y="78612"/>
                  </a:moveTo>
                  <a:lnTo>
                    <a:pt x="6179" y="48006"/>
                  </a:lnTo>
                  <a:lnTo>
                    <a:pt x="23031" y="23018"/>
                  </a:lnTo>
                  <a:lnTo>
                    <a:pt x="48027" y="6175"/>
                  </a:lnTo>
                  <a:lnTo>
                    <a:pt x="78638" y="0"/>
                  </a:lnTo>
                  <a:lnTo>
                    <a:pt x="3703066" y="0"/>
                  </a:lnTo>
                  <a:lnTo>
                    <a:pt x="3733673" y="6175"/>
                  </a:lnTo>
                  <a:lnTo>
                    <a:pt x="3758660" y="23018"/>
                  </a:lnTo>
                  <a:lnTo>
                    <a:pt x="3775503" y="48006"/>
                  </a:lnTo>
                  <a:lnTo>
                    <a:pt x="3781679" y="78612"/>
                  </a:lnTo>
                  <a:lnTo>
                    <a:pt x="3781679" y="393192"/>
                  </a:lnTo>
                  <a:lnTo>
                    <a:pt x="3775503" y="423799"/>
                  </a:lnTo>
                  <a:lnTo>
                    <a:pt x="3758660" y="448786"/>
                  </a:lnTo>
                  <a:lnTo>
                    <a:pt x="3733673" y="465629"/>
                  </a:lnTo>
                  <a:lnTo>
                    <a:pt x="3703066" y="471805"/>
                  </a:lnTo>
                  <a:lnTo>
                    <a:pt x="78638" y="471805"/>
                  </a:lnTo>
                  <a:lnTo>
                    <a:pt x="48027" y="465629"/>
                  </a:lnTo>
                  <a:lnTo>
                    <a:pt x="23031" y="448786"/>
                  </a:lnTo>
                  <a:lnTo>
                    <a:pt x="6179" y="423799"/>
                  </a:lnTo>
                  <a:lnTo>
                    <a:pt x="0" y="393192"/>
                  </a:lnTo>
                  <a:lnTo>
                    <a:pt x="0" y="78612"/>
                  </a:lnTo>
                  <a:close/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434441" y="198882"/>
            <a:ext cx="510921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dirty="0">
                <a:latin typeface="Open sans"/>
              </a:rPr>
              <a:t>Raising</a:t>
            </a:r>
            <a:r>
              <a:rPr sz="2000" i="1" spc="-25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Questions</a:t>
            </a:r>
            <a:r>
              <a:rPr sz="2000" i="1" spc="-5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and</a:t>
            </a:r>
            <a:r>
              <a:rPr sz="2000" i="1" spc="-25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Concerns</a:t>
            </a:r>
          </a:p>
        </p:txBody>
      </p:sp>
      <p:grpSp>
        <p:nvGrpSpPr>
          <p:cNvPr id="15" name="object 15"/>
          <p:cNvGrpSpPr/>
          <p:nvPr/>
        </p:nvGrpSpPr>
        <p:grpSpPr>
          <a:xfrm>
            <a:off x="335279" y="4439411"/>
            <a:ext cx="3869690" cy="561340"/>
            <a:chOff x="335279" y="4439411"/>
            <a:chExt cx="3869690" cy="561340"/>
          </a:xfrm>
        </p:grpSpPr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7468" y="4439411"/>
              <a:ext cx="3857251" cy="548640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5279" y="4488179"/>
              <a:ext cx="2677668" cy="512063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385063" y="4454778"/>
              <a:ext cx="3782060" cy="471805"/>
            </a:xfrm>
            <a:custGeom>
              <a:avLst/>
              <a:gdLst/>
              <a:ahLst/>
              <a:cxnLst/>
              <a:rect l="l" t="t" r="r" b="b"/>
              <a:pathLst>
                <a:path w="3782060" h="471804">
                  <a:moveTo>
                    <a:pt x="3703066" y="0"/>
                  </a:moveTo>
                  <a:lnTo>
                    <a:pt x="78638" y="0"/>
                  </a:lnTo>
                  <a:lnTo>
                    <a:pt x="48027" y="6175"/>
                  </a:lnTo>
                  <a:lnTo>
                    <a:pt x="23031" y="23018"/>
                  </a:lnTo>
                  <a:lnTo>
                    <a:pt x="6179" y="48006"/>
                  </a:lnTo>
                  <a:lnTo>
                    <a:pt x="0" y="78613"/>
                  </a:lnTo>
                  <a:lnTo>
                    <a:pt x="0" y="393192"/>
                  </a:lnTo>
                  <a:lnTo>
                    <a:pt x="6179" y="423799"/>
                  </a:lnTo>
                  <a:lnTo>
                    <a:pt x="23031" y="448786"/>
                  </a:lnTo>
                  <a:lnTo>
                    <a:pt x="48027" y="465629"/>
                  </a:lnTo>
                  <a:lnTo>
                    <a:pt x="78638" y="471805"/>
                  </a:lnTo>
                  <a:lnTo>
                    <a:pt x="3703066" y="471805"/>
                  </a:lnTo>
                  <a:lnTo>
                    <a:pt x="3733673" y="465629"/>
                  </a:lnTo>
                  <a:lnTo>
                    <a:pt x="3758660" y="448786"/>
                  </a:lnTo>
                  <a:lnTo>
                    <a:pt x="3775503" y="423799"/>
                  </a:lnTo>
                  <a:lnTo>
                    <a:pt x="3781679" y="393192"/>
                  </a:lnTo>
                  <a:lnTo>
                    <a:pt x="3781679" y="78613"/>
                  </a:lnTo>
                  <a:lnTo>
                    <a:pt x="3775503" y="48006"/>
                  </a:lnTo>
                  <a:lnTo>
                    <a:pt x="3758660" y="23018"/>
                  </a:lnTo>
                  <a:lnTo>
                    <a:pt x="3733673" y="6175"/>
                  </a:lnTo>
                  <a:lnTo>
                    <a:pt x="370306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85063" y="4454778"/>
              <a:ext cx="3782060" cy="471805"/>
            </a:xfrm>
            <a:custGeom>
              <a:avLst/>
              <a:gdLst/>
              <a:ahLst/>
              <a:cxnLst/>
              <a:rect l="l" t="t" r="r" b="b"/>
              <a:pathLst>
                <a:path w="3782060" h="471804">
                  <a:moveTo>
                    <a:pt x="0" y="78613"/>
                  </a:moveTo>
                  <a:lnTo>
                    <a:pt x="6179" y="48006"/>
                  </a:lnTo>
                  <a:lnTo>
                    <a:pt x="23031" y="23018"/>
                  </a:lnTo>
                  <a:lnTo>
                    <a:pt x="48027" y="6175"/>
                  </a:lnTo>
                  <a:lnTo>
                    <a:pt x="78638" y="0"/>
                  </a:lnTo>
                  <a:lnTo>
                    <a:pt x="3703066" y="0"/>
                  </a:lnTo>
                  <a:lnTo>
                    <a:pt x="3733673" y="6175"/>
                  </a:lnTo>
                  <a:lnTo>
                    <a:pt x="3758660" y="23018"/>
                  </a:lnTo>
                  <a:lnTo>
                    <a:pt x="3775503" y="48006"/>
                  </a:lnTo>
                  <a:lnTo>
                    <a:pt x="3781679" y="78613"/>
                  </a:lnTo>
                  <a:lnTo>
                    <a:pt x="3781679" y="393192"/>
                  </a:lnTo>
                  <a:lnTo>
                    <a:pt x="3775503" y="423799"/>
                  </a:lnTo>
                  <a:lnTo>
                    <a:pt x="3758660" y="448786"/>
                  </a:lnTo>
                  <a:lnTo>
                    <a:pt x="3733673" y="465629"/>
                  </a:lnTo>
                  <a:lnTo>
                    <a:pt x="3703066" y="471805"/>
                  </a:lnTo>
                  <a:lnTo>
                    <a:pt x="78638" y="471805"/>
                  </a:lnTo>
                  <a:lnTo>
                    <a:pt x="48027" y="465629"/>
                  </a:lnTo>
                  <a:lnTo>
                    <a:pt x="23031" y="448786"/>
                  </a:lnTo>
                  <a:lnTo>
                    <a:pt x="6179" y="423799"/>
                  </a:lnTo>
                  <a:lnTo>
                    <a:pt x="0" y="393192"/>
                  </a:lnTo>
                  <a:lnTo>
                    <a:pt x="0" y="78613"/>
                  </a:lnTo>
                  <a:close/>
                </a:path>
              </a:pathLst>
            </a:custGeom>
            <a:ln w="9525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1212088"/>
            <a:ext cx="9144000" cy="1724025"/>
          </a:xfrm>
          <a:custGeom>
            <a:avLst/>
            <a:gdLst/>
            <a:ahLst/>
            <a:cxnLst/>
            <a:rect l="l" t="t" r="r" b="b"/>
            <a:pathLst>
              <a:path w="9144000" h="1724025">
                <a:moveTo>
                  <a:pt x="9144000" y="0"/>
                </a:moveTo>
                <a:lnTo>
                  <a:pt x="0" y="0"/>
                </a:lnTo>
                <a:lnTo>
                  <a:pt x="0" y="1723517"/>
                </a:lnTo>
                <a:lnTo>
                  <a:pt x="9144000" y="1723517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78739" y="1240917"/>
            <a:ext cx="8938895" cy="52033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»	</a:t>
            </a:r>
            <a:r>
              <a:rPr sz="1600" spc="-5" dirty="0">
                <a:latin typeface="Open sans"/>
                <a:cs typeface="Arial"/>
              </a:rPr>
              <a:t>Anti-bribery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anti-corruption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expectations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are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covered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 the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Global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Code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Ethical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Business </a:t>
            </a:r>
            <a:r>
              <a:rPr sz="1600" spc="-4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Conduct,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35" dirty="0">
                <a:latin typeface="Open sans"/>
                <a:cs typeface="Arial"/>
              </a:rPr>
              <a:t>FCPA</a:t>
            </a:r>
            <a:r>
              <a:rPr sz="1600" spc="-9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policies</a:t>
            </a:r>
            <a:r>
              <a:rPr sz="1600" spc="-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procedures.</a:t>
            </a:r>
            <a:endParaRPr sz="1600" dirty="0">
              <a:latin typeface="Open sans"/>
              <a:cs typeface="Arial"/>
            </a:endParaRPr>
          </a:p>
          <a:p>
            <a:pPr marL="299085" marR="178435" indent="-287020">
              <a:lnSpc>
                <a:spcPct val="100000"/>
              </a:lnSpc>
              <a:spcBef>
                <a:spcPts val="600"/>
              </a:spcBef>
              <a:tabLst>
                <a:tab pos="299085" algn="l"/>
              </a:tabLst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»	</a:t>
            </a:r>
            <a:r>
              <a:rPr sz="1600" spc="-5" dirty="0">
                <a:latin typeface="Open sans"/>
                <a:cs typeface="Arial"/>
              </a:rPr>
              <a:t>Bribery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corruption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can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difficult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20" dirty="0">
                <a:latin typeface="Open sans"/>
                <a:cs typeface="Arial"/>
              </a:rPr>
              <a:t>identify.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Office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Risk 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is here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offer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support,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answer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your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questions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help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address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your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concerns.</a:t>
            </a:r>
            <a:endParaRPr sz="16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  <a:tabLst>
                <a:tab pos="299085" algn="l"/>
              </a:tabLst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»	</a:t>
            </a:r>
            <a:r>
              <a:rPr sz="1600" spc="-10" dirty="0">
                <a:latin typeface="Open sans"/>
                <a:cs typeface="Arial"/>
              </a:rPr>
              <a:t>Always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feel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free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proactively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ask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questions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partner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up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front</a:t>
            </a:r>
            <a:r>
              <a:rPr sz="1600" spc="4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with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Office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dirty="0">
                <a:latin typeface="Open sans"/>
                <a:cs typeface="Arial"/>
              </a:rPr>
              <a:t>Risk </a:t>
            </a:r>
            <a:r>
              <a:rPr sz="1600" spc="-5" dirty="0">
                <a:latin typeface="Open sans"/>
                <a:cs typeface="Arial"/>
              </a:rPr>
              <a:t>and</a:t>
            </a:r>
            <a:endParaRPr sz="1600" dirty="0">
              <a:latin typeface="Open sans"/>
              <a:cs typeface="Arial"/>
            </a:endParaRPr>
          </a:p>
          <a:p>
            <a:pPr marL="299085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Compliance.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It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takes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all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working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together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ensure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compliance.</a:t>
            </a:r>
            <a:endParaRPr sz="16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 dirty="0">
              <a:latin typeface="Open sans"/>
              <a:cs typeface="Arial"/>
            </a:endParaRPr>
          </a:p>
          <a:p>
            <a:pPr marL="42037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Who</a:t>
            </a:r>
            <a:r>
              <a:rPr sz="16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to</a:t>
            </a:r>
            <a:r>
              <a:rPr sz="16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go</a:t>
            </a:r>
            <a:r>
              <a:rPr sz="16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to</a:t>
            </a:r>
            <a:r>
              <a:rPr sz="16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Open sans"/>
                <a:cs typeface="Arial"/>
              </a:rPr>
              <a:t>with</a:t>
            </a:r>
            <a:r>
              <a:rPr sz="16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Questions</a:t>
            </a:r>
            <a:endParaRPr sz="1600" dirty="0">
              <a:latin typeface="Open sans"/>
              <a:cs typeface="Arial"/>
            </a:endParaRPr>
          </a:p>
          <a:p>
            <a:pPr marL="526415" indent="-172720">
              <a:lnSpc>
                <a:spcPct val="100000"/>
              </a:lnSpc>
              <a:spcBef>
                <a:spcPts val="1375"/>
              </a:spcBef>
              <a:buFont typeface="Wingdings"/>
              <a:buChar char=""/>
              <a:tabLst>
                <a:tab pos="527050" algn="l"/>
              </a:tabLst>
            </a:pPr>
            <a:r>
              <a:rPr sz="1400" spc="-5" dirty="0">
                <a:latin typeface="Open sans"/>
                <a:cs typeface="Arial"/>
              </a:rPr>
              <a:t>Office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 </a:t>
            </a:r>
            <a:r>
              <a:rPr sz="1400" spc="-5" dirty="0">
                <a:latin typeface="Open sans"/>
                <a:cs typeface="Arial"/>
              </a:rPr>
              <a:t>Risk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Compliance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at</a:t>
            </a:r>
            <a:r>
              <a:rPr sz="1400" spc="10" dirty="0">
                <a:solidFill>
                  <a:srgbClr val="527779"/>
                </a:solidFill>
                <a:latin typeface="Open sans"/>
                <a:cs typeface="Arial"/>
              </a:rPr>
              <a:t> </a:t>
            </a:r>
            <a:r>
              <a:rPr sz="1400" u="sng" spc="-5" dirty="0">
                <a:solidFill>
                  <a:srgbClr val="527779"/>
                </a:solidFill>
                <a:uFill>
                  <a:solidFill>
                    <a:srgbClr val="527779"/>
                  </a:solidFill>
                </a:uFill>
                <a:latin typeface="Open sans"/>
                <a:cs typeface="Arial"/>
                <a:hlinkClick r:id="rId8"/>
              </a:rPr>
              <a:t>MTS_Risk_And_Compliance@mts.com</a:t>
            </a:r>
            <a:endParaRPr lang="en-US" sz="1400" dirty="0">
              <a:latin typeface="Open sans"/>
              <a:cs typeface="Arial"/>
            </a:endParaRPr>
          </a:p>
          <a:p>
            <a:pPr marL="353695">
              <a:lnSpc>
                <a:spcPct val="100000"/>
              </a:lnSpc>
              <a:spcBef>
                <a:spcPts val="600"/>
              </a:spcBef>
              <a:tabLst>
                <a:tab pos="527050" algn="l"/>
              </a:tabLst>
            </a:pPr>
            <a:endParaRPr lang="en-US" sz="15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"/>
            </a:pPr>
            <a:endParaRPr sz="1150" dirty="0">
              <a:latin typeface="Open sans"/>
              <a:cs typeface="Arial"/>
            </a:endParaRPr>
          </a:p>
          <a:p>
            <a:pPr marL="420370">
              <a:lnSpc>
                <a:spcPct val="100000"/>
              </a:lnSpc>
            </a:pPr>
            <a:endParaRPr lang="en-US" sz="1600" spc="-5" dirty="0">
              <a:solidFill>
                <a:srgbClr val="FFFFFF"/>
              </a:solidFill>
              <a:latin typeface="Open sans"/>
              <a:cs typeface="Arial"/>
            </a:endParaRPr>
          </a:p>
          <a:p>
            <a:pPr marL="420370">
              <a:lnSpc>
                <a:spcPct val="100000"/>
              </a:lnSpc>
            </a:pP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How</a:t>
            </a:r>
            <a:r>
              <a:rPr sz="16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to</a:t>
            </a:r>
            <a:r>
              <a:rPr sz="160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Report</a:t>
            </a:r>
            <a:r>
              <a:rPr sz="16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a</a:t>
            </a:r>
            <a:r>
              <a:rPr sz="16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Open sans"/>
                <a:cs typeface="Arial"/>
              </a:rPr>
              <a:t>Concern</a:t>
            </a:r>
            <a:endParaRPr sz="1600" dirty="0">
              <a:latin typeface="Open sans"/>
              <a:cs typeface="Arial"/>
            </a:endParaRPr>
          </a:p>
          <a:p>
            <a:pPr marL="526415" indent="-172720">
              <a:lnSpc>
                <a:spcPct val="100000"/>
              </a:lnSpc>
              <a:spcBef>
                <a:spcPts val="1265"/>
              </a:spcBef>
              <a:buFont typeface="Wingdings"/>
              <a:buChar char=""/>
              <a:tabLst>
                <a:tab pos="527050" algn="l"/>
              </a:tabLst>
            </a:pPr>
            <a:r>
              <a:rPr sz="1400" spc="-35" dirty="0">
                <a:latin typeface="Open sans"/>
                <a:cs typeface="Arial"/>
              </a:rPr>
              <a:t>Your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10" dirty="0">
                <a:latin typeface="Open sans"/>
                <a:cs typeface="Arial"/>
              </a:rPr>
              <a:t>Supervisor</a:t>
            </a:r>
            <a:r>
              <a:rPr lang="en-US" sz="1400" spc="-25" dirty="0">
                <a:latin typeface="Open sans"/>
                <a:cs typeface="Arial"/>
              </a:rPr>
              <a:t> or </a:t>
            </a:r>
            <a:r>
              <a:rPr sz="1400" dirty="0">
                <a:latin typeface="Open sans"/>
                <a:cs typeface="Arial"/>
              </a:rPr>
              <a:t>Human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Resources</a:t>
            </a:r>
          </a:p>
          <a:p>
            <a:pPr marL="526415" indent="-1727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527050" algn="l"/>
              </a:tabLst>
            </a:pPr>
            <a:r>
              <a:rPr sz="1400" spc="-5" dirty="0">
                <a:latin typeface="Open sans"/>
                <a:cs typeface="Arial"/>
              </a:rPr>
              <a:t>Office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 </a:t>
            </a:r>
            <a:r>
              <a:rPr sz="1400" spc="-5" dirty="0">
                <a:latin typeface="Open sans"/>
                <a:cs typeface="Arial"/>
              </a:rPr>
              <a:t>Risk</a:t>
            </a:r>
            <a:r>
              <a:rPr sz="1400" spc="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Compliance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at</a:t>
            </a:r>
            <a:r>
              <a:rPr sz="1400" spc="10" dirty="0">
                <a:solidFill>
                  <a:srgbClr val="527779"/>
                </a:solidFill>
                <a:latin typeface="Open sans"/>
                <a:cs typeface="Arial"/>
              </a:rPr>
              <a:t> </a:t>
            </a:r>
            <a:r>
              <a:rPr sz="1400" u="sng" spc="-5" dirty="0">
                <a:solidFill>
                  <a:srgbClr val="527779"/>
                </a:solidFill>
                <a:uFill>
                  <a:solidFill>
                    <a:srgbClr val="527779"/>
                  </a:solidFill>
                </a:uFill>
                <a:latin typeface="Open sans"/>
                <a:cs typeface="Arial"/>
                <a:hlinkClick r:id="rId8"/>
              </a:rPr>
              <a:t>MTS_Risk_And_Compliance@mts.com</a:t>
            </a:r>
            <a:endParaRPr sz="1400" dirty="0">
              <a:latin typeface="Open sans"/>
              <a:cs typeface="Arial"/>
            </a:endParaRPr>
          </a:p>
          <a:p>
            <a:pPr marL="526415" indent="-1727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527050" algn="l"/>
              </a:tabLst>
            </a:pPr>
            <a:r>
              <a:rPr sz="1400" spc="-5" dirty="0">
                <a:latin typeface="Open sans"/>
                <a:cs typeface="Arial"/>
              </a:rPr>
              <a:t>MTS</a:t>
            </a:r>
            <a:r>
              <a:rPr sz="1400" spc="-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AlertLine</a:t>
            </a:r>
            <a:r>
              <a:rPr sz="1400" dirty="0">
                <a:solidFill>
                  <a:srgbClr val="CC0000"/>
                </a:solidFill>
                <a:latin typeface="Open sans"/>
                <a:cs typeface="Arial"/>
              </a:rPr>
              <a:t>*</a:t>
            </a:r>
            <a:r>
              <a:rPr sz="1400" spc="-30" dirty="0">
                <a:solidFill>
                  <a:srgbClr val="CC0000"/>
                </a:solidFill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at</a:t>
            </a:r>
            <a:r>
              <a:rPr sz="1400" spc="-5" dirty="0">
                <a:solidFill>
                  <a:srgbClr val="527779"/>
                </a:solidFill>
                <a:latin typeface="Open sans"/>
                <a:cs typeface="Arial"/>
              </a:rPr>
              <a:t> </a:t>
            </a:r>
            <a:r>
              <a:rPr sz="1400" u="sng" spc="-5" dirty="0">
                <a:solidFill>
                  <a:srgbClr val="527779"/>
                </a:solidFill>
                <a:uFill>
                  <a:solidFill>
                    <a:srgbClr val="527779"/>
                  </a:solidFill>
                </a:uFill>
                <a:latin typeface="Open sans"/>
                <a:cs typeface="Arial"/>
                <a:hlinkClick r:id="rId9"/>
              </a:rPr>
              <a:t>https://alertline.com</a:t>
            </a:r>
            <a:r>
              <a:rPr sz="1400" spc="-40" dirty="0">
                <a:solidFill>
                  <a:srgbClr val="527779"/>
                </a:solidFill>
                <a:latin typeface="Open sans"/>
                <a:cs typeface="Arial"/>
                <a:hlinkClick r:id="rId9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888-321-5562</a:t>
            </a:r>
            <a:endParaRPr sz="14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 dirty="0">
              <a:latin typeface="Open sans"/>
              <a:cs typeface="Arial"/>
            </a:endParaRPr>
          </a:p>
          <a:p>
            <a:pPr marL="354330">
              <a:lnSpc>
                <a:spcPct val="100000"/>
              </a:lnSpc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*</a:t>
            </a:r>
            <a:r>
              <a:rPr sz="1000" spc="-5" dirty="0">
                <a:latin typeface="Open sans"/>
                <a:cs typeface="Arial"/>
              </a:rPr>
              <a:t>Reports</a:t>
            </a:r>
            <a:r>
              <a:rPr sz="1000" dirty="0">
                <a:latin typeface="Open sans"/>
                <a:cs typeface="Arial"/>
              </a:rPr>
              <a:t> </a:t>
            </a:r>
            <a:r>
              <a:rPr sz="1000" spc="-5" dirty="0">
                <a:latin typeface="Open sans"/>
                <a:cs typeface="Arial"/>
              </a:rPr>
              <a:t>to the</a:t>
            </a:r>
            <a:r>
              <a:rPr sz="1000" spc="-15" dirty="0">
                <a:latin typeface="Open sans"/>
                <a:cs typeface="Arial"/>
              </a:rPr>
              <a:t> </a:t>
            </a:r>
            <a:r>
              <a:rPr sz="1000" spc="-5" dirty="0">
                <a:latin typeface="Open sans"/>
                <a:cs typeface="Arial"/>
              </a:rPr>
              <a:t>AlertLine</a:t>
            </a:r>
            <a:r>
              <a:rPr sz="1000" spc="10" dirty="0">
                <a:latin typeface="Open sans"/>
                <a:cs typeface="Arial"/>
              </a:rPr>
              <a:t> </a:t>
            </a:r>
            <a:r>
              <a:rPr sz="1000" spc="-10" dirty="0">
                <a:latin typeface="Open sans"/>
                <a:cs typeface="Arial"/>
              </a:rPr>
              <a:t>have</a:t>
            </a:r>
            <a:r>
              <a:rPr sz="1000" spc="-5" dirty="0">
                <a:latin typeface="Open sans"/>
                <a:cs typeface="Arial"/>
              </a:rPr>
              <a:t> the option</a:t>
            </a:r>
            <a:r>
              <a:rPr sz="1000" dirty="0">
                <a:latin typeface="Open sans"/>
                <a:cs typeface="Arial"/>
              </a:rPr>
              <a:t> </a:t>
            </a:r>
            <a:r>
              <a:rPr sz="1000" spc="-5" dirty="0">
                <a:latin typeface="Open sans"/>
                <a:cs typeface="Arial"/>
              </a:rPr>
              <a:t>to</a:t>
            </a:r>
            <a:r>
              <a:rPr sz="1000" spc="-20" dirty="0">
                <a:latin typeface="Open sans"/>
                <a:cs typeface="Arial"/>
              </a:rPr>
              <a:t> </a:t>
            </a:r>
            <a:r>
              <a:rPr sz="1000" spc="-5" dirty="0">
                <a:latin typeface="Open sans"/>
                <a:cs typeface="Arial"/>
              </a:rPr>
              <a:t>be </a:t>
            </a:r>
            <a:r>
              <a:rPr sz="1000" dirty="0">
                <a:latin typeface="Open sans"/>
                <a:cs typeface="Arial"/>
              </a:rPr>
              <a:t>made</a:t>
            </a:r>
            <a:r>
              <a:rPr sz="1000" spc="-25" dirty="0">
                <a:latin typeface="Open sans"/>
                <a:cs typeface="Arial"/>
              </a:rPr>
              <a:t> </a:t>
            </a:r>
            <a:r>
              <a:rPr sz="1000" spc="-10" dirty="0">
                <a:latin typeface="Open sans"/>
                <a:cs typeface="Arial"/>
              </a:rPr>
              <a:t>anonymously.</a:t>
            </a:r>
            <a:endParaRPr sz="1000" dirty="0">
              <a:latin typeface="Open sans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C77E4C67-D883-4D3E-8EB9-F0105A872871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24</a:t>
            </a:r>
            <a:endParaRPr spc="-5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78916" y="1246378"/>
            <a:ext cx="7570470" cy="28135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I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acknowledge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that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I:</a:t>
            </a: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Open sans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CC1543"/>
              </a:buClr>
              <a:buAutoNum type="arabicPeriod"/>
              <a:tabLst>
                <a:tab pos="469265" algn="l"/>
                <a:tab pos="469900" algn="l"/>
              </a:tabLst>
            </a:pPr>
            <a:r>
              <a:rPr sz="1800" spc="-5" dirty="0">
                <a:latin typeface="Open sans"/>
                <a:cs typeface="Arial"/>
              </a:rPr>
              <a:t>Have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completed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a </a:t>
            </a:r>
            <a:r>
              <a:rPr sz="1800" spc="-5" dirty="0">
                <a:latin typeface="Open sans"/>
                <a:cs typeface="Arial"/>
              </a:rPr>
              <a:t>review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of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and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understand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5" dirty="0">
                <a:latin typeface="Open sans"/>
                <a:cs typeface="Arial"/>
              </a:rPr>
              <a:t> Anti-Bribery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and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Anti-</a:t>
            </a:r>
            <a:endParaRPr sz="1800" dirty="0">
              <a:latin typeface="Open sans"/>
              <a:cs typeface="Arial"/>
            </a:endParaRPr>
          </a:p>
          <a:p>
            <a:pPr marL="469900">
              <a:lnSpc>
                <a:spcPct val="100000"/>
              </a:lnSpc>
            </a:pPr>
            <a:r>
              <a:rPr sz="1800" spc="-5" dirty="0">
                <a:latin typeface="Open sans"/>
                <a:cs typeface="Arial"/>
              </a:rPr>
              <a:t>Corruption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Training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slides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850" dirty="0">
              <a:latin typeface="Open sans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CC1543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1800" dirty="0">
                <a:latin typeface="Open sans"/>
                <a:cs typeface="Arial"/>
              </a:rPr>
              <a:t>Am</a:t>
            </a:r>
            <a:r>
              <a:rPr sz="1800" spc="-10" dirty="0">
                <a:latin typeface="Open sans"/>
                <a:cs typeface="Arial"/>
              </a:rPr>
              <a:t> aware</a:t>
            </a:r>
            <a:r>
              <a:rPr sz="1800" spc="3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of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FCPA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policies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and procedures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1543"/>
              </a:buClr>
              <a:buFont typeface="Arial"/>
              <a:buAutoNum type="arabicPeriod" startAt="2"/>
            </a:pPr>
            <a:endParaRPr sz="1850" dirty="0">
              <a:latin typeface="Open sans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CC1543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1800" spc="-5" dirty="0">
                <a:latin typeface="Open sans"/>
                <a:cs typeface="Arial"/>
              </a:rPr>
              <a:t>Know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contact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Office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of</a:t>
            </a:r>
            <a:r>
              <a:rPr sz="1800" spc="-5" dirty="0">
                <a:latin typeface="Open sans"/>
                <a:cs typeface="Arial"/>
              </a:rPr>
              <a:t> Risk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and</a:t>
            </a:r>
            <a:r>
              <a:rPr sz="1800" spc="-5" dirty="0">
                <a:latin typeface="Open sans"/>
                <a:cs typeface="Arial"/>
              </a:rPr>
              <a:t> Compliance</a:t>
            </a:r>
            <a:r>
              <a:rPr sz="1800" spc="35" dirty="0">
                <a:latin typeface="Open sans"/>
                <a:cs typeface="Arial"/>
              </a:rPr>
              <a:t> </a:t>
            </a:r>
            <a:r>
              <a:rPr sz="1800" spc="-15" dirty="0">
                <a:latin typeface="Open sans"/>
                <a:cs typeface="Arial"/>
              </a:rPr>
              <a:t>with</a:t>
            </a:r>
            <a:r>
              <a:rPr sz="1800" spc="3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any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questions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CC1543"/>
              </a:buClr>
              <a:buFont typeface="Arial"/>
              <a:buAutoNum type="arabicPeriod" startAt="2"/>
            </a:pPr>
            <a:endParaRPr sz="1850" dirty="0">
              <a:latin typeface="Open sans"/>
              <a:cs typeface="Arial"/>
            </a:endParaRPr>
          </a:p>
          <a:p>
            <a:pPr marL="469900" indent="-457200">
              <a:lnSpc>
                <a:spcPct val="100000"/>
              </a:lnSpc>
              <a:buClr>
                <a:srgbClr val="CC1543"/>
              </a:buClr>
              <a:buAutoNum type="arabicPeriod" startAt="2"/>
              <a:tabLst>
                <a:tab pos="469265" algn="l"/>
                <a:tab pos="469900" algn="l"/>
              </a:tabLst>
            </a:pPr>
            <a:r>
              <a:rPr sz="1800" spc="-5" dirty="0">
                <a:latin typeface="Open sans"/>
                <a:cs typeface="Arial"/>
              </a:rPr>
              <a:t>Understand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reporting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options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available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if I</a:t>
            </a:r>
            <a:r>
              <a:rPr sz="1800" spc="-5" dirty="0">
                <a:latin typeface="Open sans"/>
                <a:cs typeface="Arial"/>
              </a:rPr>
              <a:t> have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concern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4441" y="198882"/>
            <a:ext cx="51092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i="1" dirty="0">
                <a:latin typeface="Open sans"/>
              </a:rPr>
              <a:t>Acknowledgement</a:t>
            </a:r>
          </a:p>
        </p:txBody>
      </p:sp>
      <p:sp>
        <p:nvSpPr>
          <p:cNvPr id="14" name="object 13">
            <a:extLst>
              <a:ext uri="{FF2B5EF4-FFF2-40B4-BE49-F238E27FC236}">
                <a16:creationId xmlns:a16="http://schemas.microsoft.com/office/drawing/2014/main" id="{41085D88-77F1-4055-A366-41FA86D8893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25</a:t>
            </a:r>
            <a:endParaRPr spc="-5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517042" y="3547948"/>
            <a:ext cx="7915275" cy="25513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algn="ct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C00000"/>
                </a:solidFill>
                <a:latin typeface="Open sans"/>
                <a:cs typeface="Arial"/>
              </a:rPr>
              <a:t>You</a:t>
            </a:r>
            <a:r>
              <a:rPr sz="1600" spc="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must</a:t>
            </a:r>
            <a:r>
              <a:rPr sz="1600" spc="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be</a:t>
            </a:r>
            <a:r>
              <a:rPr sz="16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mindful</a:t>
            </a:r>
            <a:r>
              <a:rPr sz="16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of</a:t>
            </a:r>
            <a:r>
              <a:rPr sz="16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the</a:t>
            </a:r>
            <a:r>
              <a:rPr sz="1600" spc="1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bribery</a:t>
            </a:r>
            <a:r>
              <a:rPr sz="1600" spc="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risks</a:t>
            </a:r>
            <a:r>
              <a:rPr sz="16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that</a:t>
            </a:r>
            <a:r>
              <a:rPr sz="1600" spc="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exist</a:t>
            </a:r>
            <a:r>
              <a:rPr sz="16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in</a:t>
            </a:r>
            <a:r>
              <a:rPr sz="16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the</a:t>
            </a:r>
            <a:r>
              <a:rPr sz="1600" spc="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course</a:t>
            </a:r>
            <a:r>
              <a:rPr sz="16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of</a:t>
            </a:r>
            <a:r>
              <a:rPr sz="16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Open sans"/>
                <a:cs typeface="Arial"/>
              </a:rPr>
              <a:t>your</a:t>
            </a:r>
            <a:r>
              <a:rPr sz="1600" spc="3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interactions</a:t>
            </a:r>
            <a:r>
              <a:rPr sz="16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with</a:t>
            </a:r>
            <a:endParaRPr sz="1600" dirty="0">
              <a:latin typeface="Open sans"/>
              <a:cs typeface="Arial"/>
            </a:endParaRPr>
          </a:p>
          <a:p>
            <a:pPr marL="37465" algn="ctr">
              <a:lnSpc>
                <a:spcPct val="100000"/>
              </a:lnSpc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customers,</a:t>
            </a:r>
            <a:r>
              <a:rPr sz="1600" spc="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business</a:t>
            </a:r>
            <a:r>
              <a:rPr sz="1600" spc="-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partners,</a:t>
            </a:r>
            <a:r>
              <a:rPr sz="1600" spc="4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and</a:t>
            </a:r>
            <a:r>
              <a:rPr sz="16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others</a:t>
            </a:r>
            <a:r>
              <a:rPr sz="1600" spc="2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throughout</a:t>
            </a:r>
            <a:r>
              <a:rPr sz="1600" spc="3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all</a:t>
            </a:r>
            <a:r>
              <a:rPr sz="16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phases</a:t>
            </a:r>
            <a:r>
              <a:rPr sz="16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of</a:t>
            </a:r>
            <a:r>
              <a:rPr sz="1600" spc="2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10" dirty="0">
                <a:solidFill>
                  <a:srgbClr val="C00000"/>
                </a:solidFill>
                <a:latin typeface="Open sans"/>
                <a:cs typeface="Arial"/>
              </a:rPr>
              <a:t>your</a:t>
            </a:r>
            <a:r>
              <a:rPr sz="1600" spc="4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work.</a:t>
            </a:r>
            <a:endParaRPr sz="16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</a:pPr>
            <a:endParaRPr sz="2100" dirty="0"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example,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there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are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specific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requirements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aware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when:</a:t>
            </a:r>
            <a:endParaRPr sz="1600" dirty="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19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Evaluating</a:t>
            </a:r>
            <a:r>
              <a:rPr sz="1400" spc="-2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third</a:t>
            </a:r>
            <a:r>
              <a:rPr sz="1400" spc="-2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parties</a:t>
            </a:r>
            <a:r>
              <a:rPr sz="1400" spc="-2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on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orders</a:t>
            </a:r>
            <a:r>
              <a:rPr sz="1400" spc="-3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and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contracts</a:t>
            </a:r>
            <a:endParaRPr sz="1400" dirty="0">
              <a:solidFill>
                <a:srgbClr val="0070C0"/>
              </a:solidFill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Providing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&amp;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paying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 for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hospitality</a:t>
            </a:r>
            <a:r>
              <a:rPr sz="1400" spc="-3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for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your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customers</a:t>
            </a:r>
            <a:r>
              <a:rPr sz="1400" spc="-3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and/or</a:t>
            </a:r>
            <a:r>
              <a:rPr sz="1400" spc="-3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other</a:t>
            </a:r>
            <a:r>
              <a:rPr sz="1400" spc="-2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business</a:t>
            </a:r>
            <a:r>
              <a:rPr sz="1400" spc="-3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partners</a:t>
            </a:r>
            <a:endParaRPr sz="1400" dirty="0">
              <a:solidFill>
                <a:srgbClr val="0070C0"/>
              </a:solidFill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Paying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 for</a:t>
            </a:r>
            <a:r>
              <a:rPr sz="1400" spc="-2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customers</a:t>
            </a:r>
            <a:r>
              <a:rPr sz="1400" spc="-4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to</a:t>
            </a:r>
            <a:r>
              <a:rPr sz="1400" spc="-2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travel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to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an</a:t>
            </a:r>
            <a:r>
              <a:rPr sz="1400" spc="-2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0070C0"/>
                </a:solidFill>
                <a:latin typeface="Open sans"/>
                <a:cs typeface="Arial"/>
              </a:rPr>
              <a:t>MTS</a:t>
            </a:r>
            <a:r>
              <a:rPr sz="1400" spc="1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site</a:t>
            </a:r>
            <a:r>
              <a:rPr sz="1400" spc="-3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for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onsite</a:t>
            </a:r>
            <a:r>
              <a:rPr sz="1400" spc="-3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training</a:t>
            </a:r>
          </a:p>
          <a:p>
            <a:pPr marL="299085" indent="-287020">
              <a:lnSpc>
                <a:spcPct val="100000"/>
              </a:lnSpc>
              <a:spcBef>
                <a:spcPts val="120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Determining</a:t>
            </a:r>
            <a:r>
              <a:rPr sz="1400" spc="-5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if</a:t>
            </a:r>
            <a:r>
              <a:rPr sz="1400" spc="-10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local</a:t>
            </a:r>
            <a:r>
              <a:rPr sz="1400" spc="-2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purchases</a:t>
            </a:r>
            <a:r>
              <a:rPr sz="1400" spc="-4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are</a:t>
            </a:r>
            <a:r>
              <a:rPr sz="1400" spc="-2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needed</a:t>
            </a:r>
            <a:r>
              <a:rPr sz="1400" spc="-4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to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fulfill</a:t>
            </a:r>
            <a:r>
              <a:rPr sz="1400" spc="-3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an</a:t>
            </a:r>
            <a:r>
              <a:rPr sz="1400" spc="-15" dirty="0">
                <a:solidFill>
                  <a:srgbClr val="0070C0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0070C0"/>
                </a:solidFill>
                <a:latin typeface="Open sans"/>
                <a:cs typeface="Arial"/>
              </a:rPr>
              <a:t>order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34441" y="91916"/>
            <a:ext cx="5108575" cy="750847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dirty="0">
                <a:latin typeface="Open sans"/>
              </a:rPr>
              <a:t>Your</a:t>
            </a:r>
            <a:r>
              <a:rPr sz="2000" spc="-2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Role</a:t>
            </a:r>
            <a:r>
              <a:rPr sz="2000" spc="-2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in</a:t>
            </a:r>
            <a:r>
              <a:rPr sz="2000" spc="-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Sales</a:t>
            </a:r>
            <a:r>
              <a:rPr sz="2000" spc="-2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&amp;</a:t>
            </a:r>
            <a:r>
              <a:rPr sz="2000" spc="-20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Service</a:t>
            </a:r>
          </a:p>
        </p:txBody>
      </p:sp>
      <p:sp>
        <p:nvSpPr>
          <p:cNvPr id="11" name="object 11"/>
          <p:cNvSpPr/>
          <p:nvPr/>
        </p:nvSpPr>
        <p:spPr>
          <a:xfrm>
            <a:off x="0" y="1205357"/>
            <a:ext cx="9144000" cy="1496695"/>
          </a:xfrm>
          <a:custGeom>
            <a:avLst/>
            <a:gdLst/>
            <a:ahLst/>
            <a:cxnLst/>
            <a:rect l="l" t="t" r="r" b="b"/>
            <a:pathLst>
              <a:path w="9144000" h="1496695">
                <a:moveTo>
                  <a:pt x="9144000" y="0"/>
                </a:moveTo>
                <a:lnTo>
                  <a:pt x="0" y="0"/>
                </a:lnTo>
                <a:lnTo>
                  <a:pt x="0" y="1496314"/>
                </a:lnTo>
                <a:lnTo>
                  <a:pt x="9144000" y="1496314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93039" y="1234186"/>
            <a:ext cx="8847455" cy="1320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95"/>
              </a:spcBef>
              <a:tabLst>
                <a:tab pos="299085" algn="l"/>
              </a:tabLst>
            </a:pPr>
            <a:r>
              <a:rPr sz="1600" dirty="0">
                <a:solidFill>
                  <a:srgbClr val="CC1543"/>
                </a:solidFill>
                <a:latin typeface="Open sans"/>
                <a:cs typeface="Candara"/>
              </a:rPr>
              <a:t>»	</a:t>
            </a:r>
            <a:r>
              <a:rPr sz="1600" spc="-15" dirty="0">
                <a:latin typeface="Open sans"/>
                <a:cs typeface="Arial"/>
              </a:rPr>
              <a:t>You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have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key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role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driving 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service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growth</a:t>
            </a:r>
            <a:r>
              <a:rPr sz="1600" spc="4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opportunities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business.</a:t>
            </a:r>
            <a:endParaRPr sz="1600" dirty="0">
              <a:latin typeface="Open sans"/>
              <a:cs typeface="Arial"/>
            </a:endParaRPr>
          </a:p>
          <a:p>
            <a:pPr marL="299085" marR="257175" indent="-287020">
              <a:lnSpc>
                <a:spcPct val="100000"/>
              </a:lnSpc>
              <a:spcBef>
                <a:spcPts val="600"/>
              </a:spcBef>
              <a:tabLst>
                <a:tab pos="299085" algn="l"/>
              </a:tabLst>
            </a:pPr>
            <a:r>
              <a:rPr sz="1600" dirty="0">
                <a:solidFill>
                  <a:srgbClr val="CC1543"/>
                </a:solidFill>
                <a:latin typeface="Open sans"/>
                <a:cs typeface="Candara"/>
              </a:rPr>
              <a:t>»	</a:t>
            </a:r>
            <a:r>
              <a:rPr sz="1600" spc="-5" dirty="0">
                <a:latin typeface="Open sans"/>
                <a:cs typeface="Arial"/>
              </a:rPr>
              <a:t>Given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your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daily interactions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stakeholders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both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internal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external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MTS,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it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is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imperative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you</a:t>
            </a:r>
            <a:r>
              <a:rPr sz="1600" spc="5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are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aware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understand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anti-bribery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anti-corruption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 </a:t>
            </a:r>
            <a:r>
              <a:rPr sz="1600" spc="-4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requirements.</a:t>
            </a:r>
            <a:endParaRPr sz="1600" dirty="0">
              <a:latin typeface="Open sans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90136" y="2880334"/>
            <a:ext cx="1777364" cy="524510"/>
            <a:chOff x="390136" y="2880334"/>
            <a:chExt cx="1777364" cy="524510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90136" y="2880334"/>
              <a:ext cx="1777003" cy="524307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22375" y="2939796"/>
              <a:ext cx="1053084" cy="458724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28625" y="2895600"/>
              <a:ext cx="1704975" cy="447675"/>
            </a:xfrm>
            <a:custGeom>
              <a:avLst/>
              <a:gdLst/>
              <a:ahLst/>
              <a:cxnLst/>
              <a:rect l="l" t="t" r="r" b="b"/>
              <a:pathLst>
                <a:path w="1704975" h="447675">
                  <a:moveTo>
                    <a:pt x="1481201" y="0"/>
                  </a:moveTo>
                  <a:lnTo>
                    <a:pt x="0" y="0"/>
                  </a:lnTo>
                  <a:lnTo>
                    <a:pt x="0" y="447675"/>
                  </a:lnTo>
                  <a:lnTo>
                    <a:pt x="1481201" y="447675"/>
                  </a:lnTo>
                  <a:lnTo>
                    <a:pt x="1704975" y="223900"/>
                  </a:lnTo>
                  <a:lnTo>
                    <a:pt x="1481201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8625" y="2895600"/>
              <a:ext cx="1704975" cy="447675"/>
            </a:xfrm>
            <a:custGeom>
              <a:avLst/>
              <a:gdLst/>
              <a:ahLst/>
              <a:cxnLst/>
              <a:rect l="l" t="t" r="r" b="b"/>
              <a:pathLst>
                <a:path w="1704975" h="447675">
                  <a:moveTo>
                    <a:pt x="0" y="0"/>
                  </a:moveTo>
                  <a:lnTo>
                    <a:pt x="1481201" y="0"/>
                  </a:lnTo>
                  <a:lnTo>
                    <a:pt x="1704975" y="223900"/>
                  </a:lnTo>
                  <a:lnTo>
                    <a:pt x="1481201" y="447675"/>
                  </a:lnTo>
                  <a:lnTo>
                    <a:pt x="0" y="447675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859942" y="2994787"/>
            <a:ext cx="7302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Prospect</a:t>
            </a:r>
            <a:endParaRPr sz="1400" dirty="0">
              <a:latin typeface="Open sans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2078735" y="2871216"/>
            <a:ext cx="1724025" cy="542925"/>
            <a:chOff x="2078735" y="2871216"/>
            <a:chExt cx="1724025" cy="542925"/>
          </a:xfrm>
        </p:grpSpPr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078735" y="2871216"/>
              <a:ext cx="1723643" cy="542543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49651" y="2939796"/>
              <a:ext cx="835151" cy="458724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213359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1395476" y="0"/>
                  </a:moveTo>
                  <a:lnTo>
                    <a:pt x="0" y="0"/>
                  </a:lnTo>
                  <a:lnTo>
                    <a:pt x="223900" y="223900"/>
                  </a:lnTo>
                  <a:lnTo>
                    <a:pt x="0" y="447675"/>
                  </a:lnTo>
                  <a:lnTo>
                    <a:pt x="1395476" y="447675"/>
                  </a:lnTo>
                  <a:lnTo>
                    <a:pt x="1619250" y="223900"/>
                  </a:lnTo>
                  <a:lnTo>
                    <a:pt x="139547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13359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0" y="0"/>
                  </a:moveTo>
                  <a:lnTo>
                    <a:pt x="1395476" y="0"/>
                  </a:lnTo>
                  <a:lnTo>
                    <a:pt x="1619250" y="223900"/>
                  </a:lnTo>
                  <a:lnTo>
                    <a:pt x="1395476" y="447675"/>
                  </a:lnTo>
                  <a:lnTo>
                    <a:pt x="0" y="447675"/>
                  </a:lnTo>
                  <a:lnTo>
                    <a:pt x="223900" y="2239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2687192" y="2994787"/>
            <a:ext cx="511175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Quote</a:t>
            </a:r>
            <a:endParaRPr sz="1400">
              <a:latin typeface="Open sans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755135" y="2871216"/>
            <a:ext cx="1724025" cy="542925"/>
            <a:chOff x="3755135" y="2871216"/>
            <a:chExt cx="1724025" cy="542925"/>
          </a:xfrm>
        </p:grpSpPr>
        <p:pic>
          <p:nvPicPr>
            <p:cNvPr id="26" name="object 2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755135" y="2871216"/>
              <a:ext cx="1723643" cy="542543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087367" y="2939796"/>
              <a:ext cx="1112519" cy="458724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380999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1395476" y="0"/>
                  </a:moveTo>
                  <a:lnTo>
                    <a:pt x="0" y="0"/>
                  </a:lnTo>
                  <a:lnTo>
                    <a:pt x="223900" y="223900"/>
                  </a:lnTo>
                  <a:lnTo>
                    <a:pt x="0" y="447675"/>
                  </a:lnTo>
                  <a:lnTo>
                    <a:pt x="1395476" y="447675"/>
                  </a:lnTo>
                  <a:lnTo>
                    <a:pt x="1619250" y="223900"/>
                  </a:lnTo>
                  <a:lnTo>
                    <a:pt x="139547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0999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0" y="0"/>
                  </a:moveTo>
                  <a:lnTo>
                    <a:pt x="1395476" y="0"/>
                  </a:lnTo>
                  <a:lnTo>
                    <a:pt x="1619250" y="223900"/>
                  </a:lnTo>
                  <a:lnTo>
                    <a:pt x="1395476" y="447675"/>
                  </a:lnTo>
                  <a:lnTo>
                    <a:pt x="0" y="447675"/>
                  </a:lnTo>
                  <a:lnTo>
                    <a:pt x="223900" y="2239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225290" y="2994787"/>
            <a:ext cx="789305" cy="2212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0" dirty="0">
                <a:solidFill>
                  <a:srgbClr val="FFFFFF"/>
                </a:solidFill>
                <a:latin typeface="Open sans"/>
                <a:cs typeface="Arial"/>
              </a:rPr>
              <a:t>N</a:t>
            </a:r>
            <a:r>
              <a:rPr sz="1350" dirty="0">
                <a:solidFill>
                  <a:srgbClr val="FFFFFF"/>
                </a:solidFill>
                <a:latin typeface="Open sans"/>
                <a:cs typeface="Arial"/>
              </a:rPr>
              <a:t>egotia</a:t>
            </a:r>
            <a:r>
              <a:rPr sz="1350" spc="5" dirty="0">
                <a:solidFill>
                  <a:srgbClr val="FFFFFF"/>
                </a:solidFill>
                <a:latin typeface="Open sans"/>
                <a:cs typeface="Arial"/>
              </a:rPr>
              <a:t>t</a:t>
            </a:r>
            <a:r>
              <a:rPr sz="1350" dirty="0">
                <a:solidFill>
                  <a:srgbClr val="FFFFFF"/>
                </a:solidFill>
                <a:latin typeface="Open sans"/>
                <a:cs typeface="Arial"/>
              </a:rPr>
              <a:t>e</a:t>
            </a:r>
            <a:endParaRPr sz="1350" dirty="0">
              <a:latin typeface="Open sans"/>
              <a:cs typeface="Arial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5375147" y="2871216"/>
            <a:ext cx="1722120" cy="542925"/>
            <a:chOff x="5375147" y="2871216"/>
            <a:chExt cx="1722120" cy="542925"/>
          </a:xfrm>
        </p:grpSpPr>
        <p:pic>
          <p:nvPicPr>
            <p:cNvPr id="32" name="object 3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375147" y="2871216"/>
              <a:ext cx="1722120" cy="542543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751575" y="2939796"/>
              <a:ext cx="1024127" cy="458724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542924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1395476" y="0"/>
                  </a:moveTo>
                  <a:lnTo>
                    <a:pt x="0" y="0"/>
                  </a:lnTo>
                  <a:lnTo>
                    <a:pt x="223900" y="223900"/>
                  </a:lnTo>
                  <a:lnTo>
                    <a:pt x="0" y="447675"/>
                  </a:lnTo>
                  <a:lnTo>
                    <a:pt x="1395476" y="447675"/>
                  </a:lnTo>
                  <a:lnTo>
                    <a:pt x="1619250" y="223900"/>
                  </a:lnTo>
                  <a:lnTo>
                    <a:pt x="1395476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29249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0" y="0"/>
                  </a:moveTo>
                  <a:lnTo>
                    <a:pt x="1395476" y="0"/>
                  </a:lnTo>
                  <a:lnTo>
                    <a:pt x="1619250" y="223900"/>
                  </a:lnTo>
                  <a:lnTo>
                    <a:pt x="1395476" y="447675"/>
                  </a:lnTo>
                  <a:lnTo>
                    <a:pt x="0" y="447675"/>
                  </a:lnTo>
                  <a:lnTo>
                    <a:pt x="223900" y="2239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6" name="object 36"/>
          <p:cNvSpPr txBox="1"/>
          <p:nvPr/>
        </p:nvSpPr>
        <p:spPr>
          <a:xfrm>
            <a:off x="5888863" y="2994787"/>
            <a:ext cx="6997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C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ontract</a:t>
            </a:r>
            <a:endParaRPr sz="1400">
              <a:latin typeface="Open sans"/>
              <a:cs typeface="Arial"/>
            </a:endParaRPr>
          </a:p>
        </p:txBody>
      </p:sp>
      <p:grpSp>
        <p:nvGrpSpPr>
          <p:cNvPr id="37" name="object 37"/>
          <p:cNvGrpSpPr/>
          <p:nvPr/>
        </p:nvGrpSpPr>
        <p:grpSpPr>
          <a:xfrm>
            <a:off x="7028688" y="2833116"/>
            <a:ext cx="1724025" cy="672465"/>
            <a:chOff x="7028688" y="2833116"/>
            <a:chExt cx="1724025" cy="672465"/>
          </a:xfrm>
        </p:grpSpPr>
        <p:pic>
          <p:nvPicPr>
            <p:cNvPr id="38" name="object 38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028688" y="2871216"/>
              <a:ext cx="1723644" cy="542543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7466076" y="2833116"/>
              <a:ext cx="900683" cy="672084"/>
            </a:xfrm>
            <a:prstGeom prst="rect">
              <a:avLst/>
            </a:prstGeom>
          </p:spPr>
        </p:pic>
        <p:sp>
          <p:nvSpPr>
            <p:cNvPr id="40" name="object 40"/>
            <p:cNvSpPr/>
            <p:nvPr/>
          </p:nvSpPr>
          <p:spPr>
            <a:xfrm>
              <a:off x="7083425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1395349" y="0"/>
                  </a:moveTo>
                  <a:lnTo>
                    <a:pt x="0" y="0"/>
                  </a:lnTo>
                  <a:lnTo>
                    <a:pt x="223774" y="223900"/>
                  </a:lnTo>
                  <a:lnTo>
                    <a:pt x="0" y="447675"/>
                  </a:lnTo>
                  <a:lnTo>
                    <a:pt x="1395349" y="447675"/>
                  </a:lnTo>
                  <a:lnTo>
                    <a:pt x="1619250" y="223900"/>
                  </a:lnTo>
                  <a:lnTo>
                    <a:pt x="1395349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083425" y="2895600"/>
              <a:ext cx="1619250" cy="447675"/>
            </a:xfrm>
            <a:custGeom>
              <a:avLst/>
              <a:gdLst/>
              <a:ahLst/>
              <a:cxnLst/>
              <a:rect l="l" t="t" r="r" b="b"/>
              <a:pathLst>
                <a:path w="1619250" h="447675">
                  <a:moveTo>
                    <a:pt x="0" y="0"/>
                  </a:moveTo>
                  <a:lnTo>
                    <a:pt x="1395349" y="0"/>
                  </a:lnTo>
                  <a:lnTo>
                    <a:pt x="1619250" y="223900"/>
                  </a:lnTo>
                  <a:lnTo>
                    <a:pt x="1395349" y="447675"/>
                  </a:lnTo>
                  <a:lnTo>
                    <a:pt x="0" y="447675"/>
                  </a:lnTo>
                  <a:lnTo>
                    <a:pt x="223774" y="2239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 txBox="1"/>
          <p:nvPr/>
        </p:nvSpPr>
        <p:spPr>
          <a:xfrm>
            <a:off x="7604252" y="2888107"/>
            <a:ext cx="579755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0960" marR="5080" indent="-48895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Sub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m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it 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Order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6" name="object 13">
            <a:extLst>
              <a:ext uri="{FF2B5EF4-FFF2-40B4-BE49-F238E27FC236}">
                <a16:creationId xmlns:a16="http://schemas.microsoft.com/office/drawing/2014/main" id="{01C0883A-57DC-43B8-8919-452DDBEBD395}"/>
              </a:ext>
            </a:extLst>
          </p:cNvPr>
          <p:cNvSpPr txBox="1">
            <a:spLocks/>
          </p:cNvSpPr>
          <p:nvPr/>
        </p:nvSpPr>
        <p:spPr>
          <a:xfrm>
            <a:off x="7282800" y="6422323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7E7E7E"/>
                </a:solidFill>
                <a:latin typeface="Open sans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/>
            <a:r>
              <a:rPr lang="en-US" spc="-5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90675"/>
            <a:ext cx="9144000" cy="1788160"/>
          </a:xfrm>
          <a:custGeom>
            <a:avLst/>
            <a:gdLst/>
            <a:ahLst/>
            <a:cxnLst/>
            <a:rect l="l" t="t" r="r" b="b"/>
            <a:pathLst>
              <a:path w="9144000" h="1788160">
                <a:moveTo>
                  <a:pt x="9144000" y="0"/>
                </a:moveTo>
                <a:lnTo>
                  <a:pt x="0" y="0"/>
                </a:lnTo>
                <a:lnTo>
                  <a:pt x="0" y="1787652"/>
                </a:lnTo>
                <a:lnTo>
                  <a:pt x="9144000" y="1787652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93039" y="568197"/>
            <a:ext cx="10932161" cy="217559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54000">
              <a:lnSpc>
                <a:spcPct val="100000"/>
              </a:lnSpc>
              <a:spcBef>
                <a:spcPts val="105"/>
              </a:spcBef>
            </a:pPr>
            <a:r>
              <a:rPr lang="en-US" sz="2000" dirty="0">
                <a:solidFill>
                  <a:srgbClr val="CC1543"/>
                </a:solidFill>
                <a:latin typeface="Open sans"/>
                <a:cs typeface="Arial"/>
              </a:rPr>
              <a:t>Reminders – FCPA Anti-Bribery</a:t>
            </a:r>
            <a:endParaRPr sz="2000" dirty="0">
              <a:latin typeface="Open sans"/>
              <a:cs typeface="Arial"/>
            </a:endParaRPr>
          </a:p>
          <a:p>
            <a:pPr marR="2208530">
              <a:lnSpc>
                <a:spcPct val="100000"/>
              </a:lnSpc>
              <a:spcBef>
                <a:spcPts val="1920"/>
              </a:spcBef>
            </a:pP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What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 is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the</a:t>
            </a:r>
            <a:r>
              <a:rPr sz="1800" spc="-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Foreign</a:t>
            </a:r>
            <a:r>
              <a:rPr sz="1800" spc="5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Corrupt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Practices</a:t>
            </a:r>
            <a:r>
              <a:rPr sz="18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Act?</a:t>
            </a:r>
            <a:endParaRPr sz="1800" dirty="0">
              <a:latin typeface="Open sans"/>
              <a:cs typeface="Arial"/>
            </a:endParaRPr>
          </a:p>
          <a:p>
            <a:pPr marL="285750" marR="2247900" indent="-285750">
              <a:lnSpc>
                <a:spcPct val="100000"/>
              </a:lnSpc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286385" algn="l"/>
              </a:tabLst>
            </a:pPr>
            <a:r>
              <a:rPr sz="1500" spc="-5" dirty="0">
                <a:latin typeface="Open sans"/>
                <a:cs typeface="Arial"/>
              </a:rPr>
              <a:t>Many</a:t>
            </a:r>
            <a:r>
              <a:rPr sz="1500" dirty="0">
                <a:latin typeface="Open sans"/>
                <a:cs typeface="Arial"/>
              </a:rPr>
              <a:t> countries</a:t>
            </a:r>
            <a:r>
              <a:rPr sz="1500" spc="-40" dirty="0">
                <a:latin typeface="Open sans"/>
                <a:cs typeface="Arial"/>
              </a:rPr>
              <a:t> </a:t>
            </a:r>
            <a:r>
              <a:rPr sz="1500" spc="-10" dirty="0">
                <a:latin typeface="Open sans"/>
                <a:cs typeface="Arial"/>
              </a:rPr>
              <a:t>have</a:t>
            </a:r>
            <a:r>
              <a:rPr sz="1500" spc="2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anti-bribery</a:t>
            </a:r>
            <a:r>
              <a:rPr sz="1500" spc="-3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and</a:t>
            </a:r>
            <a:r>
              <a:rPr sz="1500" dirty="0">
                <a:latin typeface="Open sans"/>
                <a:cs typeface="Arial"/>
              </a:rPr>
              <a:t> anti-corruption</a:t>
            </a:r>
            <a:r>
              <a:rPr sz="1500" spc="-4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laws</a:t>
            </a:r>
            <a:r>
              <a:rPr sz="1500" spc="4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and</a:t>
            </a:r>
            <a:r>
              <a:rPr sz="1500" spc="-1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regulations.</a:t>
            </a:r>
            <a:r>
              <a:rPr lang="en-US" sz="1500" dirty="0">
                <a:latin typeface="Open sans"/>
                <a:cs typeface="Arial"/>
              </a:rPr>
              <a:t>  </a:t>
            </a:r>
            <a:r>
              <a:rPr sz="1500" dirty="0">
                <a:latin typeface="Open sans"/>
                <a:cs typeface="Arial"/>
              </a:rPr>
              <a:t>In</a:t>
            </a:r>
            <a:r>
              <a:rPr sz="1500" spc="-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the</a:t>
            </a:r>
            <a:r>
              <a:rPr sz="1500" spc="-2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U.S.,</a:t>
            </a:r>
            <a:r>
              <a:rPr sz="1500" spc="-2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bribery</a:t>
            </a:r>
            <a:r>
              <a:rPr sz="1500" spc="-1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and</a:t>
            </a:r>
            <a:r>
              <a:rPr sz="1500" spc="-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corruption</a:t>
            </a:r>
            <a:r>
              <a:rPr sz="1500" spc="-4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laws</a:t>
            </a:r>
            <a:r>
              <a:rPr sz="1500" spc="2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primarily</a:t>
            </a:r>
            <a:r>
              <a:rPr sz="1500" spc="-1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fall under</a:t>
            </a:r>
            <a:r>
              <a:rPr sz="1500" spc="-2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the</a:t>
            </a:r>
            <a:r>
              <a:rPr sz="1500" spc="-5" dirty="0">
                <a:latin typeface="Open sans"/>
                <a:cs typeface="Arial"/>
              </a:rPr>
              <a:t> FCPA.</a:t>
            </a:r>
            <a:endParaRPr lang="en-US" sz="1500" dirty="0">
              <a:latin typeface="Open sans"/>
              <a:cs typeface="Arial"/>
            </a:endParaRPr>
          </a:p>
          <a:p>
            <a:pPr marL="285750" marR="2247900" indent="-285750">
              <a:lnSpc>
                <a:spcPct val="100000"/>
              </a:lnSpc>
              <a:spcBef>
                <a:spcPts val="675"/>
              </a:spcBef>
              <a:buFont typeface="Arial" panose="020B0604020202020204" pitchFamily="34" charset="0"/>
              <a:buChar char="•"/>
              <a:tabLst>
                <a:tab pos="286385" algn="l"/>
              </a:tabLst>
            </a:pPr>
            <a:r>
              <a:rPr sz="1500" spc="-5" dirty="0">
                <a:latin typeface="Open sans"/>
                <a:cs typeface="Arial"/>
              </a:rPr>
              <a:t>The FCPA </a:t>
            </a:r>
            <a:r>
              <a:rPr sz="1500" dirty="0">
                <a:latin typeface="Open sans"/>
                <a:cs typeface="Arial"/>
              </a:rPr>
              <a:t>prohibits </a:t>
            </a:r>
            <a:r>
              <a:rPr sz="1500" spc="-5" dirty="0">
                <a:latin typeface="Open sans"/>
                <a:cs typeface="Arial"/>
              </a:rPr>
              <a:t>MTS employees </a:t>
            </a:r>
            <a:r>
              <a:rPr sz="1500" dirty="0">
                <a:latin typeface="Open sans"/>
                <a:cs typeface="Arial"/>
              </a:rPr>
              <a:t>and </a:t>
            </a:r>
            <a:r>
              <a:rPr sz="1500" spc="-5" dirty="0">
                <a:latin typeface="Open sans"/>
                <a:cs typeface="Arial"/>
              </a:rPr>
              <a:t>anyone </a:t>
            </a:r>
            <a:r>
              <a:rPr sz="1500" spc="-10" dirty="0">
                <a:latin typeface="Open sans"/>
                <a:cs typeface="Arial"/>
              </a:rPr>
              <a:t>who </a:t>
            </a:r>
            <a:r>
              <a:rPr sz="1500" spc="-5" dirty="0">
                <a:latin typeface="Open sans"/>
                <a:cs typeface="Arial"/>
              </a:rPr>
              <a:t>conducts </a:t>
            </a:r>
            <a:r>
              <a:rPr sz="1500" dirty="0">
                <a:latin typeface="Open sans"/>
                <a:cs typeface="Arial"/>
              </a:rPr>
              <a:t>business </a:t>
            </a:r>
            <a:r>
              <a:rPr sz="1500" spc="-5" dirty="0">
                <a:latin typeface="Open sans"/>
                <a:cs typeface="Arial"/>
              </a:rPr>
              <a:t>on our behalf </a:t>
            </a:r>
            <a:r>
              <a:rPr sz="1500" dirty="0">
                <a:latin typeface="Open sans"/>
                <a:cs typeface="Arial"/>
              </a:rPr>
              <a:t>from offering, </a:t>
            </a:r>
            <a:r>
              <a:rPr sz="1500" spc="-40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promising,</a:t>
            </a:r>
            <a:r>
              <a:rPr sz="1500" spc="-2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authorizing,</a:t>
            </a:r>
            <a:r>
              <a:rPr sz="1500" spc="-2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or</a:t>
            </a:r>
            <a:r>
              <a:rPr sz="150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paying</a:t>
            </a:r>
            <a:r>
              <a:rPr sz="1500" spc="4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corrupt</a:t>
            </a:r>
            <a:r>
              <a:rPr sz="1500" spc="-2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payments</a:t>
            </a:r>
            <a:r>
              <a:rPr sz="1500" dirty="0">
                <a:latin typeface="Open sans"/>
                <a:cs typeface="Arial"/>
              </a:rPr>
              <a:t> (or</a:t>
            </a:r>
            <a:r>
              <a:rPr sz="1500" spc="-1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providing</a:t>
            </a:r>
            <a:r>
              <a:rPr sz="1500" spc="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anything</a:t>
            </a:r>
            <a:r>
              <a:rPr sz="1500" dirty="0">
                <a:latin typeface="Open sans"/>
                <a:cs typeface="Arial"/>
              </a:rPr>
              <a:t> of </a:t>
            </a:r>
            <a:r>
              <a:rPr sz="1500" spc="-5" dirty="0">
                <a:latin typeface="Open sans"/>
                <a:cs typeface="Arial"/>
              </a:rPr>
              <a:t>value)</a:t>
            </a:r>
            <a:r>
              <a:rPr sz="1500" spc="1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to </a:t>
            </a:r>
            <a:r>
              <a:rPr sz="1500" spc="-5" dirty="0">
                <a:latin typeface="Open sans"/>
                <a:cs typeface="Arial"/>
              </a:rPr>
              <a:t>a</a:t>
            </a:r>
            <a:r>
              <a:rPr sz="1500" spc="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government </a:t>
            </a:r>
            <a:r>
              <a:rPr sz="1500" dirty="0">
                <a:latin typeface="Open sans"/>
                <a:cs typeface="Arial"/>
              </a:rPr>
              <a:t> official</a:t>
            </a:r>
            <a:r>
              <a:rPr sz="1500" spc="-2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in </a:t>
            </a:r>
            <a:r>
              <a:rPr sz="1500" dirty="0">
                <a:latin typeface="Open sans"/>
                <a:cs typeface="Arial"/>
              </a:rPr>
              <a:t>order</a:t>
            </a:r>
            <a:r>
              <a:rPr sz="1500" spc="-20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to</a:t>
            </a:r>
            <a:r>
              <a:rPr sz="1500" spc="-1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obtain</a:t>
            </a:r>
            <a:r>
              <a:rPr sz="1500" spc="-5" dirty="0">
                <a:latin typeface="Open sans"/>
                <a:cs typeface="Arial"/>
              </a:rPr>
              <a:t> </a:t>
            </a:r>
            <a:r>
              <a:rPr sz="1500" dirty="0">
                <a:latin typeface="Open sans"/>
                <a:cs typeface="Arial"/>
              </a:rPr>
              <a:t>business</a:t>
            </a:r>
            <a:r>
              <a:rPr sz="1500" spc="-3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or gain</a:t>
            </a:r>
            <a:r>
              <a:rPr sz="1500" spc="-15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an undue</a:t>
            </a:r>
            <a:r>
              <a:rPr sz="1500" dirty="0">
                <a:latin typeface="Open sans"/>
                <a:cs typeface="Arial"/>
              </a:rPr>
              <a:t> business</a:t>
            </a:r>
            <a:r>
              <a:rPr sz="1500" spc="-30" dirty="0">
                <a:latin typeface="Open sans"/>
                <a:cs typeface="Arial"/>
              </a:rPr>
              <a:t> </a:t>
            </a:r>
            <a:r>
              <a:rPr sz="1500" spc="-5" dirty="0">
                <a:latin typeface="Open sans"/>
                <a:cs typeface="Arial"/>
              </a:rPr>
              <a:t>advantage.</a:t>
            </a:r>
            <a:endParaRPr sz="1500" dirty="0">
              <a:latin typeface="Open sans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981200" y="5065426"/>
            <a:ext cx="55626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Open sans"/>
                <a:cs typeface="Arial"/>
              </a:rPr>
              <a:t>The</a:t>
            </a:r>
            <a:r>
              <a:rPr sz="1400" b="1" spc="-25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result</a:t>
            </a:r>
            <a:r>
              <a:rPr sz="1400" b="1" spc="-35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is</a:t>
            </a:r>
            <a:r>
              <a:rPr sz="1400" b="1" spc="-1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a</a:t>
            </a:r>
            <a:r>
              <a:rPr sz="1400" b="1" spc="-25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bribe,</a:t>
            </a:r>
            <a:r>
              <a:rPr sz="1400" b="1" spc="-35" dirty="0">
                <a:latin typeface="Open sans"/>
                <a:cs typeface="Arial"/>
              </a:rPr>
              <a:t> </a:t>
            </a:r>
            <a:r>
              <a:rPr sz="1400" b="1" spc="-5" dirty="0">
                <a:latin typeface="Open sans"/>
                <a:cs typeface="Arial"/>
              </a:rPr>
              <a:t>which</a:t>
            </a:r>
            <a:r>
              <a:rPr sz="1400" b="1" dirty="0">
                <a:latin typeface="Open sans"/>
                <a:cs typeface="Arial"/>
              </a:rPr>
              <a:t> is</a:t>
            </a:r>
            <a:r>
              <a:rPr sz="1400" b="1" spc="-2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illegal.</a:t>
            </a: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400" b="1" dirty="0">
                <a:latin typeface="Open sans"/>
                <a:cs typeface="Arial"/>
              </a:rPr>
              <a:t>Bribes</a:t>
            </a:r>
            <a:r>
              <a:rPr sz="1400" b="1" spc="-3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can</a:t>
            </a:r>
            <a:r>
              <a:rPr sz="1400" b="1" spc="-20" dirty="0">
                <a:latin typeface="Open sans"/>
                <a:cs typeface="Arial"/>
              </a:rPr>
              <a:t> </a:t>
            </a:r>
            <a:r>
              <a:rPr sz="1400" b="1" spc="-5" dirty="0">
                <a:latin typeface="Open sans"/>
                <a:cs typeface="Arial"/>
              </a:rPr>
              <a:t>come</a:t>
            </a:r>
            <a:r>
              <a:rPr sz="1400" b="1" spc="-2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in</a:t>
            </a:r>
            <a:r>
              <a:rPr sz="1400" b="1" spc="-10" dirty="0">
                <a:latin typeface="Open sans"/>
                <a:cs typeface="Arial"/>
              </a:rPr>
              <a:t> </a:t>
            </a:r>
            <a:r>
              <a:rPr sz="1400" b="1" spc="-5" dirty="0">
                <a:latin typeface="Open sans"/>
                <a:cs typeface="Arial"/>
              </a:rPr>
              <a:t>many</a:t>
            </a:r>
            <a:r>
              <a:rPr sz="1400" b="1" spc="-1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forms,</a:t>
            </a:r>
            <a:r>
              <a:rPr sz="1400" b="1" spc="-4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not</a:t>
            </a:r>
            <a:r>
              <a:rPr sz="1400" b="1" spc="-15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just</a:t>
            </a:r>
            <a:r>
              <a:rPr sz="1400" b="1" spc="-30" dirty="0">
                <a:latin typeface="Open sans"/>
                <a:cs typeface="Arial"/>
              </a:rPr>
              <a:t> </a:t>
            </a:r>
            <a:r>
              <a:rPr sz="1400" b="1" dirty="0">
                <a:latin typeface="Open sans"/>
                <a:cs typeface="Arial"/>
              </a:rPr>
              <a:t>cash</a:t>
            </a:r>
            <a:r>
              <a:rPr sz="1400" b="1" spc="-25" dirty="0">
                <a:latin typeface="Open sans"/>
                <a:cs typeface="Arial"/>
              </a:rPr>
              <a:t> </a:t>
            </a:r>
            <a:r>
              <a:rPr sz="1400" b="1" spc="-5" dirty="0">
                <a:latin typeface="Open sans"/>
                <a:cs typeface="Arial"/>
              </a:rPr>
              <a:t>payments.</a:t>
            </a:r>
            <a:endParaRPr sz="1400" b="1" dirty="0">
              <a:latin typeface="Open sans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6874" y="3113633"/>
            <a:ext cx="1992630" cy="110490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810" algn="ctr">
              <a:lnSpc>
                <a:spcPct val="100000"/>
              </a:lnSpc>
              <a:spcBef>
                <a:spcPts val="495"/>
              </a:spcBef>
            </a:pPr>
            <a:r>
              <a:rPr sz="1400" b="1" u="sng" spc="-70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WHAT:</a:t>
            </a:r>
            <a:endParaRPr sz="1400" dirty="0">
              <a:latin typeface="Arial"/>
              <a:cs typeface="Arial"/>
            </a:endParaRPr>
          </a:p>
          <a:p>
            <a:pPr marL="12065" marR="5080" indent="3175" algn="ctr">
              <a:lnSpc>
                <a:spcPct val="86200"/>
              </a:lnSpc>
              <a:spcBef>
                <a:spcPts val="625"/>
              </a:spcBef>
            </a:pP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Cannot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offer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or pay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anything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of </a:t>
            </a:r>
            <a:r>
              <a:rPr sz="1400" spc="-5" dirty="0">
                <a:solidFill>
                  <a:srgbClr val="FFFFFF"/>
                </a:solidFill>
                <a:latin typeface="Arial"/>
                <a:cs typeface="Arial"/>
              </a:rPr>
              <a:t>value,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either </a:t>
            </a:r>
            <a:r>
              <a:rPr sz="14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directly</a:t>
            </a:r>
            <a:r>
              <a:rPr sz="1400" spc="-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sz="14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through</a:t>
            </a:r>
            <a:r>
              <a:rPr sz="1400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third </a:t>
            </a:r>
            <a:r>
              <a:rPr sz="1400" spc="-3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Arial"/>
                <a:cs typeface="Arial"/>
              </a:rPr>
              <a:t>party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xfrm>
            <a:off x="434441" y="152146"/>
            <a:ext cx="5108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endParaRPr spc="-5" dirty="0"/>
          </a:p>
        </p:txBody>
      </p:sp>
      <p:sp>
        <p:nvSpPr>
          <p:cNvPr id="25" name="object 25"/>
          <p:cNvSpPr txBox="1"/>
          <p:nvPr/>
        </p:nvSpPr>
        <p:spPr>
          <a:xfrm>
            <a:off x="348741" y="5657141"/>
            <a:ext cx="8425180" cy="688009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1440" marR="18288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latin typeface="Open sans"/>
                <a:cs typeface="Arial"/>
              </a:rPr>
              <a:t>Under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30" dirty="0">
                <a:latin typeface="Open sans"/>
                <a:cs typeface="Arial"/>
              </a:rPr>
              <a:t>FCPA</a:t>
            </a:r>
            <a:r>
              <a:rPr sz="1400" spc="-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(and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MTS Policy),</a:t>
            </a:r>
            <a:r>
              <a:rPr sz="1400" dirty="0">
                <a:latin typeface="Open sans"/>
                <a:cs typeface="Arial"/>
              </a:rPr>
              <a:t> third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parties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are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</a:t>
            </a:r>
            <a:r>
              <a:rPr sz="1400" spc="-5" dirty="0">
                <a:latin typeface="Open sans"/>
                <a:cs typeface="Arial"/>
              </a:rPr>
              <a:t> extension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MTS </a:t>
            </a:r>
            <a:r>
              <a:rPr sz="1400" dirty="0">
                <a:latin typeface="Open sans"/>
                <a:cs typeface="Arial"/>
              </a:rPr>
              <a:t>and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their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actions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performed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on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our behalf are </a:t>
            </a:r>
            <a:r>
              <a:rPr sz="1400" dirty="0">
                <a:latin typeface="Open sans"/>
                <a:cs typeface="Arial"/>
              </a:rPr>
              <a:t>the </a:t>
            </a:r>
            <a:r>
              <a:rPr sz="1400" spc="-5" dirty="0">
                <a:latin typeface="Open sans"/>
                <a:cs typeface="Arial"/>
              </a:rPr>
              <a:t>responsibility of MTS.</a:t>
            </a:r>
            <a:r>
              <a:rPr sz="1400" dirty="0">
                <a:latin typeface="Open sans"/>
                <a:cs typeface="Arial"/>
              </a:rPr>
              <a:t> As </a:t>
            </a:r>
            <a:r>
              <a:rPr sz="1400" spc="-5" dirty="0">
                <a:latin typeface="Open sans"/>
                <a:cs typeface="Arial"/>
              </a:rPr>
              <a:t>such, third parties should follow </a:t>
            </a:r>
            <a:r>
              <a:rPr sz="1400" spc="-10" dirty="0">
                <a:latin typeface="Open sans"/>
                <a:cs typeface="Arial"/>
              </a:rPr>
              <a:t>MTS’s </a:t>
            </a:r>
            <a:r>
              <a:rPr sz="1400" spc="-5" dirty="0">
                <a:latin typeface="Open sans"/>
                <a:cs typeface="Arial"/>
              </a:rPr>
              <a:t>standards </a:t>
            </a:r>
            <a:r>
              <a:rPr sz="1400" spc="-10" dirty="0">
                <a:latin typeface="Open sans"/>
                <a:cs typeface="Arial"/>
              </a:rPr>
              <a:t>when 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conducting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business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our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behalf.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AE281EF2-DEBC-45DF-B12A-02009202194E}"/>
              </a:ext>
            </a:extLst>
          </p:cNvPr>
          <p:cNvSpPr txBox="1">
            <a:spLocks/>
          </p:cNvSpPr>
          <p:nvPr/>
        </p:nvSpPr>
        <p:spPr>
          <a:xfrm>
            <a:off x="7255650" y="6484619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b="0" i="0" kern="1200">
                <a:solidFill>
                  <a:srgbClr val="7E7E7E"/>
                </a:solidFill>
                <a:latin typeface="Open sans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2700" algn="r"/>
            <a:r>
              <a:rPr lang="en-US" spc="-5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D4183DB-83AF-461E-B7FF-4C9034FC5186}"/>
              </a:ext>
            </a:extLst>
          </p:cNvPr>
          <p:cNvSpPr/>
          <p:nvPr/>
        </p:nvSpPr>
        <p:spPr>
          <a:xfrm>
            <a:off x="923688" y="3008452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WHAT: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F4CB57D-8B4C-4BEC-B7FA-3E79C755BEC1}"/>
              </a:ext>
            </a:extLst>
          </p:cNvPr>
          <p:cNvSpPr/>
          <p:nvPr/>
        </p:nvSpPr>
        <p:spPr>
          <a:xfrm>
            <a:off x="3724534" y="3014386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TO: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D999006-9DB3-4844-BD91-7DB0276B43DA}"/>
              </a:ext>
            </a:extLst>
          </p:cNvPr>
          <p:cNvSpPr/>
          <p:nvPr/>
        </p:nvSpPr>
        <p:spPr>
          <a:xfrm>
            <a:off x="6525380" y="3014386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WHY: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70AAE03-A30C-4F8D-BCAD-C5FF70A56EB7}"/>
              </a:ext>
            </a:extLst>
          </p:cNvPr>
          <p:cNvSpPr/>
          <p:nvPr/>
        </p:nvSpPr>
        <p:spPr>
          <a:xfrm>
            <a:off x="923688" y="359624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Cannot offer or pay anything of value, either directly or through a third party.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0CEE4B2E-BEEA-4F1B-9DFC-95D1A2C1F5E5}"/>
              </a:ext>
            </a:extLst>
          </p:cNvPr>
          <p:cNvSpPr/>
          <p:nvPr/>
        </p:nvSpPr>
        <p:spPr>
          <a:xfrm>
            <a:off x="3724535" y="359624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Any government official, employee of a government-owned business, or family member of a government official.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11E67F2-A0C5-4443-A9DC-5F607425A486}"/>
              </a:ext>
            </a:extLst>
          </p:cNvPr>
          <p:cNvSpPr/>
          <p:nvPr/>
        </p:nvSpPr>
        <p:spPr>
          <a:xfrm>
            <a:off x="6525380" y="359624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latin typeface="Open Sans"/>
              </a:rPr>
              <a:t>To win business or to obtain an unfair business advantage.</a:t>
            </a:r>
          </a:p>
        </p:txBody>
      </p:sp>
      <p:sp>
        <p:nvSpPr>
          <p:cNvPr id="36" name="Right Arrow 9">
            <a:extLst>
              <a:ext uri="{FF2B5EF4-FFF2-40B4-BE49-F238E27FC236}">
                <a16:creationId xmlns:a16="http://schemas.microsoft.com/office/drawing/2014/main" id="{5282791F-9BB2-417F-9F8B-8F874AD46E93}"/>
              </a:ext>
            </a:extLst>
          </p:cNvPr>
          <p:cNvSpPr/>
          <p:nvPr/>
        </p:nvSpPr>
        <p:spPr>
          <a:xfrm>
            <a:off x="3128359" y="4027164"/>
            <a:ext cx="313248" cy="31419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37" name="Right Arrow 9">
            <a:extLst>
              <a:ext uri="{FF2B5EF4-FFF2-40B4-BE49-F238E27FC236}">
                <a16:creationId xmlns:a16="http://schemas.microsoft.com/office/drawing/2014/main" id="{9B845727-A354-4C90-BF75-EC5C4AED4508}"/>
              </a:ext>
            </a:extLst>
          </p:cNvPr>
          <p:cNvSpPr/>
          <p:nvPr/>
        </p:nvSpPr>
        <p:spPr>
          <a:xfrm>
            <a:off x="5929206" y="4049322"/>
            <a:ext cx="313248" cy="314191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0" y="1260728"/>
            <a:ext cx="9144000" cy="1066800"/>
          </a:xfrm>
          <a:custGeom>
            <a:avLst/>
            <a:gdLst/>
            <a:ahLst/>
            <a:cxnLst/>
            <a:rect l="l" t="t" r="r" b="b"/>
            <a:pathLst>
              <a:path w="9144000" h="1066800">
                <a:moveTo>
                  <a:pt x="9144000" y="0"/>
                </a:moveTo>
                <a:lnTo>
                  <a:pt x="0" y="0"/>
                </a:lnTo>
                <a:lnTo>
                  <a:pt x="0" y="1066800"/>
                </a:lnTo>
                <a:lnTo>
                  <a:pt x="9144000" y="106680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93039" y="1182938"/>
            <a:ext cx="8637905" cy="164465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269490">
              <a:lnSpc>
                <a:spcPct val="100000"/>
              </a:lnSpc>
              <a:spcBef>
                <a:spcPts val="925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What 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is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 the Foreign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Corrupt Practices</a:t>
            </a:r>
            <a:r>
              <a:rPr sz="18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Act?</a:t>
            </a:r>
            <a:endParaRPr sz="1800" dirty="0">
              <a:latin typeface="Open sans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730"/>
              </a:spcBef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FCPA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also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keep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detailed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accurate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books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records,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important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way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prevent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misuse of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company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funds.</a:t>
            </a:r>
            <a:endParaRPr sz="16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600" dirty="0">
              <a:latin typeface="Open sans"/>
              <a:cs typeface="Arial"/>
            </a:endParaRPr>
          </a:p>
          <a:p>
            <a:pPr marL="335915">
              <a:lnSpc>
                <a:spcPct val="100000"/>
              </a:lnSpc>
            </a:pPr>
            <a:r>
              <a:rPr sz="1800" dirty="0">
                <a:latin typeface="Open sans"/>
                <a:cs typeface="Arial"/>
              </a:rPr>
              <a:t>In </a:t>
            </a:r>
            <a:r>
              <a:rPr sz="1800" spc="-5" dirty="0">
                <a:latin typeface="Open sans"/>
                <a:cs typeface="Arial"/>
              </a:rPr>
              <a:t>p</a:t>
            </a:r>
            <a:r>
              <a:rPr sz="1800" spc="-15" dirty="0">
                <a:latin typeface="Open sans"/>
                <a:cs typeface="Arial"/>
              </a:rPr>
              <a:t>a</a:t>
            </a:r>
            <a:r>
              <a:rPr sz="1800" spc="-5" dirty="0">
                <a:latin typeface="Open sans"/>
                <a:cs typeface="Arial"/>
              </a:rPr>
              <a:t>rticu</a:t>
            </a:r>
            <a:r>
              <a:rPr sz="1800" spc="-15" dirty="0">
                <a:latin typeface="Open sans"/>
                <a:cs typeface="Arial"/>
              </a:rPr>
              <a:t>l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spc="-105" dirty="0">
                <a:latin typeface="Open sans"/>
                <a:cs typeface="Arial"/>
              </a:rPr>
              <a:t>r</a:t>
            </a:r>
            <a:r>
              <a:rPr sz="1800" dirty="0">
                <a:latin typeface="Open sans"/>
                <a:cs typeface="Arial"/>
              </a:rPr>
              <a:t>,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5" dirty="0">
                <a:latin typeface="Open sans"/>
                <a:cs typeface="Arial"/>
              </a:rPr>
              <a:t>F</a:t>
            </a:r>
            <a:r>
              <a:rPr sz="1800" spc="-5" dirty="0">
                <a:latin typeface="Open sans"/>
                <a:cs typeface="Arial"/>
              </a:rPr>
              <a:t>C</a:t>
            </a:r>
            <a:r>
              <a:rPr sz="1800" spc="-140" dirty="0">
                <a:latin typeface="Open sans"/>
                <a:cs typeface="Arial"/>
              </a:rPr>
              <a:t>P</a:t>
            </a:r>
            <a:r>
              <a:rPr sz="1800" dirty="0">
                <a:latin typeface="Open sans"/>
                <a:cs typeface="Arial"/>
              </a:rPr>
              <a:t>A</a:t>
            </a:r>
            <a:r>
              <a:rPr sz="1800" spc="-1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</a:t>
            </a:r>
            <a:r>
              <a:rPr sz="1800" spc="-15" dirty="0">
                <a:latin typeface="Open sans"/>
                <a:cs typeface="Arial"/>
              </a:rPr>
              <a:t>q</a:t>
            </a:r>
            <a:r>
              <a:rPr sz="1800" spc="-5" dirty="0">
                <a:latin typeface="Open sans"/>
                <a:cs typeface="Arial"/>
              </a:rPr>
              <a:t>u</a:t>
            </a:r>
            <a:r>
              <a:rPr sz="1800" spc="-15" dirty="0">
                <a:latin typeface="Open sans"/>
                <a:cs typeface="Arial"/>
              </a:rPr>
              <a:t>i</a:t>
            </a:r>
            <a:r>
              <a:rPr sz="1800" spc="-5" dirty="0">
                <a:latin typeface="Open sans"/>
                <a:cs typeface="Arial"/>
              </a:rPr>
              <a:t>res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</a:t>
            </a:r>
            <a:r>
              <a:rPr sz="1800" spc="-15" dirty="0">
                <a:latin typeface="Open sans"/>
                <a:cs typeface="Arial"/>
              </a:rPr>
              <a:t>o</a:t>
            </a:r>
            <a:r>
              <a:rPr sz="1800" spc="-5" dirty="0">
                <a:latin typeface="Open sans"/>
                <a:cs typeface="Arial"/>
              </a:rPr>
              <a:t>mp</a:t>
            </a:r>
            <a:r>
              <a:rPr sz="1800" spc="-15" dirty="0">
                <a:latin typeface="Open sans"/>
                <a:cs typeface="Arial"/>
              </a:rPr>
              <a:t>a</a:t>
            </a:r>
            <a:r>
              <a:rPr sz="1800" spc="-5" dirty="0">
                <a:latin typeface="Open sans"/>
                <a:cs typeface="Arial"/>
              </a:rPr>
              <a:t>ny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to: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34441" y="91916"/>
            <a:ext cx="5108575" cy="750847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>
                <a:latin typeface="Open sans"/>
              </a:rPr>
            </a:br>
            <a:r>
              <a:rPr sz="2000" dirty="0">
                <a:latin typeface="Open sans"/>
              </a:rPr>
              <a:t>Reminders</a:t>
            </a:r>
            <a:r>
              <a:rPr sz="2000" spc="-3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–</a:t>
            </a:r>
            <a:r>
              <a:rPr sz="2000" spc="-10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FCPA</a:t>
            </a:r>
            <a:r>
              <a:rPr sz="2000" spc="-1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Books</a:t>
            </a:r>
            <a:r>
              <a:rPr sz="2000" spc="-15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and</a:t>
            </a:r>
            <a:r>
              <a:rPr sz="2000" spc="-20" dirty="0">
                <a:latin typeface="Open sans"/>
              </a:rPr>
              <a:t> </a:t>
            </a:r>
            <a:r>
              <a:rPr sz="2000" dirty="0">
                <a:latin typeface="Open sans"/>
              </a:rPr>
              <a:t>Records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355600" y="5282781"/>
            <a:ext cx="8487410" cy="47256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41275" rIns="0" bIns="0" rtlCol="0">
            <a:spAutoFit/>
          </a:bodyPr>
          <a:lstStyle/>
          <a:p>
            <a:pPr marL="91440" marR="153670">
              <a:lnSpc>
                <a:spcPct val="100000"/>
              </a:lnSpc>
              <a:spcBef>
                <a:spcPts val="325"/>
              </a:spcBef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It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is of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the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utmost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importance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that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MTS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create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approve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records,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payments,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expenditures</a:t>
            </a:r>
            <a:r>
              <a:rPr sz="14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that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are </a:t>
            </a:r>
            <a:r>
              <a:rPr sz="1400" spc="-37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accurate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complete,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no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matter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the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value,</a:t>
            </a:r>
            <a:r>
              <a:rPr sz="14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in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 accordance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with</a:t>
            </a:r>
            <a:r>
              <a:rPr sz="1400" spc="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applicable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MTS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policies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and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procedures.</a:t>
            </a:r>
            <a:endParaRPr sz="1400">
              <a:latin typeface="Open sans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50520" y="3019044"/>
            <a:ext cx="498475" cy="512445"/>
            <a:chOff x="350520" y="3019044"/>
            <a:chExt cx="498475" cy="512445"/>
          </a:xfrm>
        </p:grpSpPr>
        <p:pic>
          <p:nvPicPr>
            <p:cNvPr id="14" name="object 1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88620" y="3061716"/>
              <a:ext cx="365760" cy="36423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50520" y="3019044"/>
              <a:ext cx="498348" cy="51206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36422" y="3086100"/>
              <a:ext cx="270510" cy="270510"/>
            </a:xfrm>
            <a:custGeom>
              <a:avLst/>
              <a:gdLst/>
              <a:ahLst/>
              <a:cxnLst/>
              <a:rect l="l" t="t" r="r" b="b"/>
              <a:pathLst>
                <a:path w="270509" h="270510">
                  <a:moveTo>
                    <a:pt x="135077" y="0"/>
                  </a:moveTo>
                  <a:lnTo>
                    <a:pt x="92382" y="6884"/>
                  </a:lnTo>
                  <a:lnTo>
                    <a:pt x="55302" y="26058"/>
                  </a:lnTo>
                  <a:lnTo>
                    <a:pt x="26062" y="55302"/>
                  </a:lnTo>
                  <a:lnTo>
                    <a:pt x="6886" y="92399"/>
                  </a:lnTo>
                  <a:lnTo>
                    <a:pt x="0" y="135127"/>
                  </a:lnTo>
                  <a:lnTo>
                    <a:pt x="6886" y="177794"/>
                  </a:lnTo>
                  <a:lnTo>
                    <a:pt x="26062" y="214853"/>
                  </a:lnTo>
                  <a:lnTo>
                    <a:pt x="55302" y="244078"/>
                  </a:lnTo>
                  <a:lnTo>
                    <a:pt x="92382" y="263245"/>
                  </a:lnTo>
                  <a:lnTo>
                    <a:pt x="135077" y="270128"/>
                  </a:lnTo>
                  <a:lnTo>
                    <a:pt x="177771" y="263245"/>
                  </a:lnTo>
                  <a:lnTo>
                    <a:pt x="214851" y="244078"/>
                  </a:lnTo>
                  <a:lnTo>
                    <a:pt x="244091" y="214853"/>
                  </a:lnTo>
                  <a:lnTo>
                    <a:pt x="263267" y="177794"/>
                  </a:lnTo>
                  <a:lnTo>
                    <a:pt x="270154" y="135127"/>
                  </a:lnTo>
                  <a:lnTo>
                    <a:pt x="263267" y="92399"/>
                  </a:lnTo>
                  <a:lnTo>
                    <a:pt x="244091" y="55302"/>
                  </a:lnTo>
                  <a:lnTo>
                    <a:pt x="214851" y="26058"/>
                  </a:lnTo>
                  <a:lnTo>
                    <a:pt x="177771" y="6884"/>
                  </a:lnTo>
                  <a:lnTo>
                    <a:pt x="13507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6422" y="3086100"/>
              <a:ext cx="270510" cy="270510"/>
            </a:xfrm>
            <a:custGeom>
              <a:avLst/>
              <a:gdLst/>
              <a:ahLst/>
              <a:cxnLst/>
              <a:rect l="l" t="t" r="r" b="b"/>
              <a:pathLst>
                <a:path w="270509" h="270510">
                  <a:moveTo>
                    <a:pt x="0" y="135127"/>
                  </a:moveTo>
                  <a:lnTo>
                    <a:pt x="6886" y="92399"/>
                  </a:lnTo>
                  <a:lnTo>
                    <a:pt x="26062" y="55302"/>
                  </a:lnTo>
                  <a:lnTo>
                    <a:pt x="55302" y="26058"/>
                  </a:lnTo>
                  <a:lnTo>
                    <a:pt x="92382" y="6884"/>
                  </a:lnTo>
                  <a:lnTo>
                    <a:pt x="135077" y="0"/>
                  </a:lnTo>
                  <a:lnTo>
                    <a:pt x="177771" y="6884"/>
                  </a:lnTo>
                  <a:lnTo>
                    <a:pt x="214851" y="26058"/>
                  </a:lnTo>
                  <a:lnTo>
                    <a:pt x="244091" y="55302"/>
                  </a:lnTo>
                  <a:lnTo>
                    <a:pt x="263267" y="92399"/>
                  </a:lnTo>
                  <a:lnTo>
                    <a:pt x="270154" y="135127"/>
                  </a:lnTo>
                  <a:lnTo>
                    <a:pt x="263267" y="177794"/>
                  </a:lnTo>
                  <a:lnTo>
                    <a:pt x="244091" y="214853"/>
                  </a:lnTo>
                  <a:lnTo>
                    <a:pt x="214851" y="244078"/>
                  </a:lnTo>
                  <a:lnTo>
                    <a:pt x="177771" y="263245"/>
                  </a:lnTo>
                  <a:lnTo>
                    <a:pt x="135077" y="270128"/>
                  </a:lnTo>
                  <a:lnTo>
                    <a:pt x="92382" y="263245"/>
                  </a:lnTo>
                  <a:lnTo>
                    <a:pt x="55302" y="244078"/>
                  </a:lnTo>
                  <a:lnTo>
                    <a:pt x="26062" y="214853"/>
                  </a:lnTo>
                  <a:lnTo>
                    <a:pt x="6886" y="177794"/>
                  </a:lnTo>
                  <a:lnTo>
                    <a:pt x="0" y="135127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502412" y="3056890"/>
            <a:ext cx="12001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-780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sz="2700" baseline="-4629" dirty="0">
                <a:latin typeface="Arial"/>
                <a:cs typeface="Arial"/>
              </a:rPr>
              <a:t>•</a:t>
            </a:r>
            <a:endParaRPr sz="2700" baseline="-4629">
              <a:latin typeface="Arial"/>
              <a:cs typeface="Arial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50520" y="3761232"/>
            <a:ext cx="498475" cy="512445"/>
            <a:chOff x="350520" y="3761232"/>
            <a:chExt cx="498475" cy="512445"/>
          </a:xfrm>
        </p:grpSpPr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8620" y="3803904"/>
              <a:ext cx="365760" cy="364236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50520" y="3761232"/>
              <a:ext cx="498348" cy="512063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436422" y="3828034"/>
              <a:ext cx="270510" cy="270510"/>
            </a:xfrm>
            <a:custGeom>
              <a:avLst/>
              <a:gdLst/>
              <a:ahLst/>
              <a:cxnLst/>
              <a:rect l="l" t="t" r="r" b="b"/>
              <a:pathLst>
                <a:path w="270509" h="270510">
                  <a:moveTo>
                    <a:pt x="135077" y="0"/>
                  </a:moveTo>
                  <a:lnTo>
                    <a:pt x="92382" y="6884"/>
                  </a:lnTo>
                  <a:lnTo>
                    <a:pt x="55302" y="26058"/>
                  </a:lnTo>
                  <a:lnTo>
                    <a:pt x="26062" y="55302"/>
                  </a:lnTo>
                  <a:lnTo>
                    <a:pt x="6886" y="92399"/>
                  </a:lnTo>
                  <a:lnTo>
                    <a:pt x="0" y="135128"/>
                  </a:lnTo>
                  <a:lnTo>
                    <a:pt x="6886" y="177794"/>
                  </a:lnTo>
                  <a:lnTo>
                    <a:pt x="26062" y="214853"/>
                  </a:lnTo>
                  <a:lnTo>
                    <a:pt x="55302" y="244078"/>
                  </a:lnTo>
                  <a:lnTo>
                    <a:pt x="92382" y="263245"/>
                  </a:lnTo>
                  <a:lnTo>
                    <a:pt x="135077" y="270129"/>
                  </a:lnTo>
                  <a:lnTo>
                    <a:pt x="177771" y="263245"/>
                  </a:lnTo>
                  <a:lnTo>
                    <a:pt x="214851" y="244078"/>
                  </a:lnTo>
                  <a:lnTo>
                    <a:pt x="244091" y="214853"/>
                  </a:lnTo>
                  <a:lnTo>
                    <a:pt x="263267" y="177794"/>
                  </a:lnTo>
                  <a:lnTo>
                    <a:pt x="270154" y="135128"/>
                  </a:lnTo>
                  <a:lnTo>
                    <a:pt x="263267" y="92399"/>
                  </a:lnTo>
                  <a:lnTo>
                    <a:pt x="244091" y="55302"/>
                  </a:lnTo>
                  <a:lnTo>
                    <a:pt x="214851" y="26058"/>
                  </a:lnTo>
                  <a:lnTo>
                    <a:pt x="177771" y="6884"/>
                  </a:lnTo>
                  <a:lnTo>
                    <a:pt x="135077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6422" y="3828034"/>
              <a:ext cx="270510" cy="270510"/>
            </a:xfrm>
            <a:custGeom>
              <a:avLst/>
              <a:gdLst/>
              <a:ahLst/>
              <a:cxnLst/>
              <a:rect l="l" t="t" r="r" b="b"/>
              <a:pathLst>
                <a:path w="270509" h="270510">
                  <a:moveTo>
                    <a:pt x="0" y="135128"/>
                  </a:moveTo>
                  <a:lnTo>
                    <a:pt x="6886" y="92399"/>
                  </a:lnTo>
                  <a:lnTo>
                    <a:pt x="26062" y="55302"/>
                  </a:lnTo>
                  <a:lnTo>
                    <a:pt x="55302" y="26058"/>
                  </a:lnTo>
                  <a:lnTo>
                    <a:pt x="92382" y="6884"/>
                  </a:lnTo>
                  <a:lnTo>
                    <a:pt x="135077" y="0"/>
                  </a:lnTo>
                  <a:lnTo>
                    <a:pt x="177771" y="6884"/>
                  </a:lnTo>
                  <a:lnTo>
                    <a:pt x="214851" y="26058"/>
                  </a:lnTo>
                  <a:lnTo>
                    <a:pt x="244091" y="55302"/>
                  </a:lnTo>
                  <a:lnTo>
                    <a:pt x="263267" y="92399"/>
                  </a:lnTo>
                  <a:lnTo>
                    <a:pt x="270154" y="135128"/>
                  </a:lnTo>
                  <a:lnTo>
                    <a:pt x="263267" y="177794"/>
                  </a:lnTo>
                  <a:lnTo>
                    <a:pt x="244091" y="214853"/>
                  </a:lnTo>
                  <a:lnTo>
                    <a:pt x="214851" y="244078"/>
                  </a:lnTo>
                  <a:lnTo>
                    <a:pt x="177771" y="263245"/>
                  </a:lnTo>
                  <a:lnTo>
                    <a:pt x="135077" y="270129"/>
                  </a:lnTo>
                  <a:lnTo>
                    <a:pt x="92382" y="263245"/>
                  </a:lnTo>
                  <a:lnTo>
                    <a:pt x="55302" y="244078"/>
                  </a:lnTo>
                  <a:lnTo>
                    <a:pt x="26062" y="214853"/>
                  </a:lnTo>
                  <a:lnTo>
                    <a:pt x="6886" y="177794"/>
                  </a:lnTo>
                  <a:lnTo>
                    <a:pt x="0" y="135128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3055" marR="8509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Open sans"/>
              </a:rPr>
              <a:t>Maintain</a:t>
            </a:r>
            <a:r>
              <a:rPr spc="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books</a:t>
            </a:r>
            <a:r>
              <a:rPr spc="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and</a:t>
            </a:r>
            <a:r>
              <a:rPr spc="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records</a:t>
            </a:r>
            <a:r>
              <a:rPr dirty="0">
                <a:latin typeface="Open sans"/>
              </a:rPr>
              <a:t> </a:t>
            </a:r>
            <a:r>
              <a:rPr spc="-5" dirty="0">
                <a:latin typeface="Open sans"/>
              </a:rPr>
              <a:t>at</a:t>
            </a:r>
            <a:r>
              <a:rPr spc="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a</a:t>
            </a:r>
            <a:r>
              <a:rPr dirty="0">
                <a:latin typeface="Open sans"/>
              </a:rPr>
              <a:t> </a:t>
            </a:r>
            <a:r>
              <a:rPr spc="-5" dirty="0">
                <a:latin typeface="Open sans"/>
              </a:rPr>
              <a:t>reasonable</a:t>
            </a:r>
            <a:r>
              <a:rPr spc="20" dirty="0">
                <a:latin typeface="Open sans"/>
              </a:rPr>
              <a:t> </a:t>
            </a:r>
            <a:r>
              <a:rPr spc="-5" dirty="0">
                <a:latin typeface="Open sans"/>
              </a:rPr>
              <a:t>level</a:t>
            </a:r>
            <a:r>
              <a:rPr spc="10" dirty="0">
                <a:latin typeface="Open sans"/>
              </a:rPr>
              <a:t> </a:t>
            </a:r>
            <a:r>
              <a:rPr dirty="0">
                <a:latin typeface="Open sans"/>
              </a:rPr>
              <a:t>of </a:t>
            </a:r>
            <a:r>
              <a:rPr spc="-5" dirty="0">
                <a:latin typeface="Open sans"/>
              </a:rPr>
              <a:t>detail </a:t>
            </a:r>
            <a:r>
              <a:rPr spc="-484" dirty="0">
                <a:latin typeface="Open sans"/>
              </a:rPr>
              <a:t> </a:t>
            </a:r>
            <a:r>
              <a:rPr dirty="0">
                <a:latin typeface="Open sans"/>
              </a:rPr>
              <a:t>to </a:t>
            </a:r>
            <a:r>
              <a:rPr spc="-5" dirty="0">
                <a:latin typeface="Open sans"/>
              </a:rPr>
              <a:t>accurately</a:t>
            </a:r>
            <a:r>
              <a:rPr spc="1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reflect</a:t>
            </a:r>
            <a:r>
              <a:rPr spc="5" dirty="0">
                <a:latin typeface="Open sans"/>
              </a:rPr>
              <a:t> </a:t>
            </a:r>
            <a:r>
              <a:rPr spc="-5" dirty="0">
                <a:latin typeface="Open sans"/>
              </a:rPr>
              <a:t>transaction</a:t>
            </a:r>
            <a:r>
              <a:rPr spc="10" dirty="0">
                <a:latin typeface="Open sans"/>
              </a:rPr>
              <a:t> </a:t>
            </a:r>
            <a:r>
              <a:rPr spc="-5" dirty="0">
                <a:latin typeface="Open sans"/>
              </a:rPr>
              <a:t>activity</a:t>
            </a:r>
            <a:r>
              <a:rPr spc="10" dirty="0">
                <a:latin typeface="Open sans"/>
              </a:rPr>
              <a:t> </a:t>
            </a:r>
            <a:r>
              <a:rPr dirty="0">
                <a:latin typeface="Open sans"/>
              </a:rPr>
              <a:t>of</a:t>
            </a:r>
            <a:r>
              <a:rPr spc="-10" dirty="0">
                <a:latin typeface="Open sans"/>
              </a:rPr>
              <a:t> </a:t>
            </a:r>
            <a:r>
              <a:rPr dirty="0">
                <a:latin typeface="Open sans"/>
              </a:rPr>
              <a:t>the</a:t>
            </a:r>
            <a:r>
              <a:rPr spc="-5" dirty="0">
                <a:latin typeface="Open sans"/>
              </a:rPr>
              <a:t> business</a:t>
            </a:r>
          </a:p>
          <a:p>
            <a:pPr marL="313055" marR="5080" indent="-300990">
              <a:lnSpc>
                <a:spcPct val="100000"/>
              </a:lnSpc>
              <a:spcBef>
                <a:spcPts val="1440"/>
              </a:spcBef>
              <a:tabLst>
                <a:tab pos="313055" algn="l"/>
              </a:tabLst>
            </a:pPr>
            <a:r>
              <a:rPr sz="2400" spc="-585" baseline="1736" dirty="0">
                <a:solidFill>
                  <a:srgbClr val="FFFFFF"/>
                </a:solidFill>
                <a:latin typeface="Open sans"/>
              </a:rPr>
              <a:t>2</a:t>
            </a:r>
            <a:r>
              <a:rPr sz="1800" spc="-390" dirty="0">
                <a:latin typeface="Open sans"/>
              </a:rPr>
              <a:t>•	</a:t>
            </a:r>
            <a:r>
              <a:rPr sz="1800" spc="-5" dirty="0">
                <a:latin typeface="Open sans"/>
              </a:rPr>
              <a:t>Develop</a:t>
            </a:r>
            <a:r>
              <a:rPr sz="1800" spc="1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and</a:t>
            </a:r>
            <a:r>
              <a:rPr sz="180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maintain</a:t>
            </a:r>
            <a:r>
              <a:rPr sz="1800" spc="15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a</a:t>
            </a:r>
            <a:r>
              <a:rPr sz="180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system</a:t>
            </a:r>
            <a:r>
              <a:rPr sz="1800" spc="10" dirty="0">
                <a:latin typeface="Open sans"/>
              </a:rPr>
              <a:t> </a:t>
            </a:r>
            <a:r>
              <a:rPr sz="1800" dirty="0">
                <a:latin typeface="Open sans"/>
              </a:rPr>
              <a:t>of </a:t>
            </a:r>
            <a:r>
              <a:rPr sz="1800" spc="-5" dirty="0">
                <a:latin typeface="Open sans"/>
              </a:rPr>
              <a:t>internal</a:t>
            </a:r>
            <a:r>
              <a:rPr sz="180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accounting </a:t>
            </a:r>
            <a:r>
              <a:rPr sz="180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controls</a:t>
            </a:r>
            <a:r>
              <a:rPr sz="1800" spc="15" dirty="0">
                <a:latin typeface="Open sans"/>
              </a:rPr>
              <a:t> </a:t>
            </a:r>
            <a:r>
              <a:rPr sz="1800" spc="-10" dirty="0">
                <a:latin typeface="Open sans"/>
              </a:rPr>
              <a:t>sufficient</a:t>
            </a:r>
            <a:r>
              <a:rPr sz="1800" spc="10" dirty="0">
                <a:latin typeface="Open sans"/>
              </a:rPr>
              <a:t> </a:t>
            </a:r>
            <a:r>
              <a:rPr sz="1800" dirty="0">
                <a:latin typeface="Open sans"/>
              </a:rPr>
              <a:t>to</a:t>
            </a:r>
            <a:r>
              <a:rPr sz="1800" spc="1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ensure</a:t>
            </a:r>
            <a:r>
              <a:rPr sz="1800" spc="15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transactions</a:t>
            </a:r>
            <a:r>
              <a:rPr sz="1800" spc="15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are</a:t>
            </a:r>
            <a:r>
              <a:rPr sz="180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executed</a:t>
            </a:r>
            <a:r>
              <a:rPr sz="1800" spc="30" dirty="0">
                <a:latin typeface="Open sans"/>
              </a:rPr>
              <a:t> </a:t>
            </a:r>
            <a:r>
              <a:rPr sz="1800" spc="-15" dirty="0">
                <a:latin typeface="Open sans"/>
              </a:rPr>
              <a:t>with </a:t>
            </a:r>
            <a:r>
              <a:rPr sz="1800" spc="-484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the</a:t>
            </a:r>
            <a:r>
              <a:rPr sz="1800" spc="-15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appropriate</a:t>
            </a:r>
            <a:r>
              <a:rPr sz="1800" spc="20" dirty="0">
                <a:latin typeface="Open sans"/>
              </a:rPr>
              <a:t> </a:t>
            </a:r>
            <a:r>
              <a:rPr sz="1800" spc="-5" dirty="0">
                <a:latin typeface="Open sans"/>
              </a:rPr>
              <a:t>level</a:t>
            </a:r>
            <a:r>
              <a:rPr sz="1800" spc="5" dirty="0">
                <a:latin typeface="Open sans"/>
              </a:rPr>
              <a:t> </a:t>
            </a:r>
            <a:r>
              <a:rPr sz="1800" dirty="0">
                <a:latin typeface="Open sans"/>
              </a:rPr>
              <a:t>of </a:t>
            </a:r>
            <a:r>
              <a:rPr sz="1800" spc="-5" dirty="0">
                <a:latin typeface="Open sans"/>
              </a:rPr>
              <a:t>authorization.</a:t>
            </a:r>
            <a:endParaRPr sz="1800" dirty="0">
              <a:latin typeface="Open sans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7211314" y="3086100"/>
            <a:ext cx="1631314" cy="1384935"/>
          </a:xfrm>
          <a:prstGeom prst="rect">
            <a:avLst/>
          </a:prstGeom>
          <a:solidFill>
            <a:srgbClr val="D9D9D9"/>
          </a:solidFill>
        </p:spPr>
        <p:txBody>
          <a:bodyPr vert="horz" wrap="square" lIns="0" tIns="41910" rIns="0" bIns="0" rtlCol="0">
            <a:spAutoFit/>
          </a:bodyPr>
          <a:lstStyle/>
          <a:p>
            <a:pPr marL="101600" marR="93980" indent="1270" algn="ctr">
              <a:lnSpc>
                <a:spcPct val="100000"/>
              </a:lnSpc>
              <a:spcBef>
                <a:spcPts val="330"/>
              </a:spcBef>
            </a:pPr>
            <a:r>
              <a:rPr sz="1200" spc="5" dirty="0">
                <a:latin typeface="Open sans"/>
                <a:cs typeface="Arial"/>
              </a:rPr>
              <a:t>T</a:t>
            </a:r>
            <a:r>
              <a:rPr sz="1200" spc="-5" dirty="0">
                <a:latin typeface="Open sans"/>
                <a:cs typeface="Arial"/>
              </a:rPr>
              <a:t>he</a:t>
            </a:r>
            <a:r>
              <a:rPr sz="1200" spc="-20" dirty="0">
                <a:latin typeface="Open sans"/>
                <a:cs typeface="Arial"/>
              </a:rPr>
              <a:t> </a:t>
            </a:r>
            <a:r>
              <a:rPr sz="1200" dirty="0">
                <a:latin typeface="Open sans"/>
                <a:cs typeface="Arial"/>
              </a:rPr>
              <a:t>FC</a:t>
            </a:r>
            <a:r>
              <a:rPr sz="1200" spc="-85" dirty="0">
                <a:latin typeface="Open sans"/>
                <a:cs typeface="Arial"/>
              </a:rPr>
              <a:t>P</a:t>
            </a:r>
            <a:r>
              <a:rPr sz="1200" dirty="0">
                <a:latin typeface="Open sans"/>
                <a:cs typeface="Arial"/>
              </a:rPr>
              <a:t>A</a:t>
            </a:r>
            <a:r>
              <a:rPr sz="1200" spc="-6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can  penalize companies </a:t>
            </a:r>
            <a:r>
              <a:rPr sz="120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and individuals </a:t>
            </a:r>
            <a:r>
              <a:rPr sz="1200" spc="-10" dirty="0">
                <a:latin typeface="Open sans"/>
                <a:cs typeface="Arial"/>
              </a:rPr>
              <a:t>who </a:t>
            </a:r>
            <a:r>
              <a:rPr sz="1200" spc="-5" dirty="0">
                <a:latin typeface="Open sans"/>
                <a:cs typeface="Arial"/>
              </a:rPr>
              <a:t> cause </a:t>
            </a:r>
            <a:r>
              <a:rPr sz="1200" dirty="0">
                <a:latin typeface="Open sans"/>
                <a:cs typeface="Arial"/>
              </a:rPr>
              <a:t>inaccurate </a:t>
            </a:r>
            <a:r>
              <a:rPr sz="1200" spc="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books</a:t>
            </a:r>
            <a:r>
              <a:rPr sz="1200" spc="-3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and</a:t>
            </a:r>
            <a:r>
              <a:rPr sz="1200" spc="-3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records</a:t>
            </a:r>
            <a:r>
              <a:rPr sz="1200" spc="-1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or </a:t>
            </a:r>
            <a:r>
              <a:rPr sz="1200" spc="-315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circumvent internal </a:t>
            </a:r>
            <a:r>
              <a:rPr sz="1200" dirty="0">
                <a:latin typeface="Open sans"/>
                <a:cs typeface="Arial"/>
              </a:rPr>
              <a:t> </a:t>
            </a:r>
            <a:r>
              <a:rPr sz="1200" spc="-5" dirty="0">
                <a:latin typeface="Open sans"/>
                <a:cs typeface="Arial"/>
              </a:rPr>
              <a:t>controls</a:t>
            </a:r>
            <a:r>
              <a:rPr sz="1200" spc="-55" dirty="0">
                <a:latin typeface="Open sans"/>
                <a:cs typeface="Arial"/>
              </a:rPr>
              <a:t> </a:t>
            </a:r>
            <a:r>
              <a:rPr sz="1200" spc="-10" dirty="0">
                <a:latin typeface="Open sans"/>
                <a:cs typeface="Arial"/>
              </a:rPr>
              <a:t>intentionally.</a:t>
            </a:r>
            <a:endParaRPr sz="1200" dirty="0">
              <a:latin typeface="Open sans"/>
              <a:cs typeface="Arial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7E060323-6E6D-45F9-B77C-830AA9E1BA0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5</a:t>
            </a:r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092034"/>
            <a:ext cx="9144000" cy="996950"/>
          </a:xfrm>
          <a:custGeom>
            <a:avLst/>
            <a:gdLst/>
            <a:ahLst/>
            <a:cxnLst/>
            <a:rect l="l" t="t" r="r" b="b"/>
            <a:pathLst>
              <a:path w="9144000" h="996950">
                <a:moveTo>
                  <a:pt x="9144000" y="0"/>
                </a:moveTo>
                <a:lnTo>
                  <a:pt x="0" y="0"/>
                </a:lnTo>
                <a:lnTo>
                  <a:pt x="0" y="996480"/>
                </a:lnTo>
                <a:lnTo>
                  <a:pt x="9144000" y="996480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4564294" y="2580768"/>
            <a:ext cx="4277995" cy="3709035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sz="1400" b="1" spc="-5" dirty="0">
                <a:solidFill>
                  <a:srgbClr val="FFFFFF"/>
                </a:solidFill>
                <a:latin typeface="Open sans"/>
                <a:cs typeface="Arial"/>
              </a:rPr>
              <a:t>EXAMPLES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Customs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agency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official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Party</a:t>
            </a:r>
            <a:r>
              <a:rPr sz="1400" spc="-5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officials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Judges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Zoning</a:t>
            </a:r>
            <a:r>
              <a:rPr sz="1400" spc="-6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officials</a:t>
            </a:r>
            <a:endParaRPr sz="1400" dirty="0">
              <a:latin typeface="Open sans"/>
              <a:cs typeface="Arial"/>
            </a:endParaRPr>
          </a:p>
          <a:p>
            <a:pPr marL="378460" marR="62992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Person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hired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to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review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bids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on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behalf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of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 </a:t>
            </a:r>
            <a:r>
              <a:rPr sz="1400" spc="-37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government</a:t>
            </a:r>
            <a:r>
              <a:rPr sz="1400" spc="-3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agency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Member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of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the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armed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services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Employee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of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tax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agency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Immigration</a:t>
            </a:r>
            <a:r>
              <a:rPr sz="1400" spc="-7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official</a:t>
            </a:r>
            <a:endParaRPr sz="1400" dirty="0">
              <a:latin typeface="Open sans"/>
              <a:cs typeface="Arial"/>
            </a:endParaRPr>
          </a:p>
          <a:p>
            <a:pPr marL="378460" indent="-287020">
              <a:lnSpc>
                <a:spcPct val="100000"/>
              </a:lnSpc>
              <a:spcBef>
                <a:spcPts val="305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Government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employees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handling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government-</a:t>
            </a:r>
            <a:endParaRPr sz="1400" dirty="0">
              <a:latin typeface="Open sans"/>
              <a:cs typeface="Arial"/>
            </a:endParaRPr>
          </a:p>
          <a:p>
            <a:pPr marL="378460">
              <a:lnSpc>
                <a:spcPct val="100000"/>
              </a:lnSpc>
            </a:pP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related</a:t>
            </a:r>
            <a:r>
              <a:rPr sz="1400" spc="-4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activities,</a:t>
            </a:r>
            <a:r>
              <a:rPr sz="14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such</a:t>
            </a:r>
            <a:r>
              <a:rPr sz="14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as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licensing</a:t>
            </a:r>
            <a:r>
              <a:rPr sz="1400" spc="-3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or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permitting</a:t>
            </a:r>
            <a:endParaRPr sz="1400" dirty="0">
              <a:latin typeface="Open sans"/>
              <a:cs typeface="Arial"/>
            </a:endParaRPr>
          </a:p>
          <a:p>
            <a:pPr marL="378460" marR="167640" indent="-287020">
              <a:lnSpc>
                <a:spcPct val="100000"/>
              </a:lnSpc>
              <a:spcBef>
                <a:spcPts val="300"/>
              </a:spcBef>
              <a:buChar char="•"/>
              <a:tabLst>
                <a:tab pos="378460" algn="l"/>
                <a:tab pos="379095" algn="l"/>
              </a:tabLst>
            </a:pP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Employee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Open sans"/>
                <a:cs typeface="Arial"/>
              </a:rPr>
              <a:t>working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for</a:t>
            </a:r>
            <a:r>
              <a:rPr sz="1400" spc="-2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an</a:t>
            </a:r>
            <a:r>
              <a:rPr sz="1400" spc="-1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institution</a:t>
            </a:r>
            <a:r>
              <a:rPr sz="1400" spc="-5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funded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by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a </a:t>
            </a:r>
            <a:r>
              <a:rPr sz="1400" spc="-37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third </a:t>
            </a:r>
            <a:r>
              <a:rPr sz="1400" spc="-20" dirty="0">
                <a:solidFill>
                  <a:srgbClr val="FFFFFF"/>
                </a:solidFill>
                <a:latin typeface="Open sans"/>
                <a:cs typeface="Arial"/>
              </a:rPr>
              <a:t>party,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such as a 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University,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research </a:t>
            </a:r>
            <a:r>
              <a:rPr sz="1400" spc="5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spc="-15" dirty="0">
                <a:solidFill>
                  <a:srgbClr val="FFFFFF"/>
                </a:solidFill>
                <a:latin typeface="Open sans"/>
                <a:cs typeface="Arial"/>
              </a:rPr>
              <a:t>center,</a:t>
            </a:r>
            <a:r>
              <a:rPr sz="1400" spc="-40" dirty="0">
                <a:solidFill>
                  <a:srgbClr val="FFFFFF"/>
                </a:solidFill>
                <a:latin typeface="Open sans"/>
                <a:cs typeface="Arial"/>
              </a:rPr>
              <a:t> </a:t>
            </a:r>
            <a:r>
              <a:rPr sz="1400" dirty="0">
                <a:solidFill>
                  <a:srgbClr val="FFFFFF"/>
                </a:solidFill>
                <a:latin typeface="Open sans"/>
                <a:cs typeface="Arial"/>
              </a:rPr>
              <a:t>etc.</a:t>
            </a:r>
            <a:endParaRPr sz="1400" dirty="0">
              <a:latin typeface="Open sans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330809" y="568197"/>
            <a:ext cx="8594090" cy="13855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16205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CC1543"/>
                </a:solidFill>
                <a:latin typeface="Open sans"/>
                <a:cs typeface="Arial"/>
              </a:rPr>
              <a:t>Reminders</a:t>
            </a:r>
            <a:r>
              <a:rPr sz="2000" spc="-45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CC1543"/>
                </a:solidFill>
                <a:latin typeface="Open sans"/>
                <a:cs typeface="Arial"/>
              </a:rPr>
              <a:t>–</a:t>
            </a:r>
            <a:r>
              <a:rPr sz="2000" spc="-2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CC1543"/>
                </a:solidFill>
                <a:latin typeface="Open sans"/>
                <a:cs typeface="Arial"/>
              </a:rPr>
              <a:t>Government</a:t>
            </a:r>
            <a:r>
              <a:rPr sz="2000" spc="-65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dirty="0">
                <a:solidFill>
                  <a:srgbClr val="CC1543"/>
                </a:solidFill>
                <a:latin typeface="Open sans"/>
                <a:cs typeface="Arial"/>
              </a:rPr>
              <a:t>Official</a:t>
            </a:r>
            <a:endParaRPr sz="2000" dirty="0">
              <a:latin typeface="Open sans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1935"/>
              </a:spcBef>
            </a:pP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Who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is</a:t>
            </a:r>
            <a:r>
              <a:rPr sz="180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a</a:t>
            </a:r>
            <a:r>
              <a:rPr sz="1800" spc="-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Government</a:t>
            </a:r>
            <a:r>
              <a:rPr sz="1800" spc="10" dirty="0">
                <a:solidFill>
                  <a:srgbClr val="C00000"/>
                </a:solidFill>
                <a:latin typeface="Open sans"/>
                <a:cs typeface="Arial"/>
              </a:rPr>
              <a:t> </a:t>
            </a:r>
            <a:r>
              <a:rPr sz="1800" spc="-5" dirty="0">
                <a:solidFill>
                  <a:srgbClr val="C00000"/>
                </a:solidFill>
                <a:latin typeface="Open sans"/>
                <a:cs typeface="Arial"/>
              </a:rPr>
              <a:t>Official?</a:t>
            </a:r>
            <a:endParaRPr sz="1800" dirty="0">
              <a:latin typeface="Open sans"/>
              <a:cs typeface="Arial"/>
            </a:endParaRPr>
          </a:p>
          <a:p>
            <a:pPr marL="12700" marR="5080" algn="ctr">
              <a:lnSpc>
                <a:spcPct val="100000"/>
              </a:lnSpc>
              <a:spcBef>
                <a:spcPts val="365"/>
              </a:spcBef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FCPA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(and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Policy)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define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government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official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broadly.</a:t>
            </a:r>
            <a:r>
              <a:rPr sz="1600" spc="5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not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always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easy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identify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government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officials.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When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dirty="0">
                <a:latin typeface="Open sans"/>
                <a:cs typeface="Arial"/>
              </a:rPr>
              <a:t>in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doubt,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contact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Office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Risk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assistance.</a:t>
            </a:r>
            <a:endParaRPr sz="1600" dirty="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34441" y="152146"/>
            <a:ext cx="51085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endParaRPr spc="-5" dirty="0"/>
          </a:p>
        </p:txBody>
      </p:sp>
      <p:sp>
        <p:nvSpPr>
          <p:cNvPr id="13" name="object 13"/>
          <p:cNvSpPr txBox="1"/>
          <p:nvPr/>
        </p:nvSpPr>
        <p:spPr>
          <a:xfrm>
            <a:off x="411324" y="2240734"/>
            <a:ext cx="10350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b="1" spc="-5" dirty="0">
                <a:solidFill>
                  <a:srgbClr val="C00000"/>
                </a:solidFill>
                <a:latin typeface="Open sans"/>
                <a:cs typeface="Arial"/>
              </a:rPr>
              <a:t>DEFINITION</a:t>
            </a:r>
            <a:endParaRPr sz="1400">
              <a:latin typeface="Open sans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1324" y="2530295"/>
            <a:ext cx="3855085" cy="384528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Any </a:t>
            </a:r>
            <a:r>
              <a:rPr sz="1400" spc="-5" dirty="0">
                <a:latin typeface="Open sans"/>
                <a:cs typeface="Arial"/>
              </a:rPr>
              <a:t>official </a:t>
            </a:r>
            <a:r>
              <a:rPr sz="1400" dirty="0">
                <a:latin typeface="Open sans"/>
                <a:cs typeface="Arial"/>
              </a:rPr>
              <a:t>or </a:t>
            </a:r>
            <a:r>
              <a:rPr sz="1400" spc="-5" dirty="0">
                <a:latin typeface="Open sans"/>
                <a:cs typeface="Arial"/>
              </a:rPr>
              <a:t>employee </a:t>
            </a:r>
            <a:r>
              <a:rPr sz="1400" dirty="0">
                <a:latin typeface="Open sans"/>
                <a:cs typeface="Arial"/>
              </a:rPr>
              <a:t>of any </a:t>
            </a:r>
            <a:r>
              <a:rPr sz="1400" spc="-5" dirty="0">
                <a:latin typeface="Open sans"/>
                <a:cs typeface="Arial"/>
              </a:rPr>
              <a:t>department, </a:t>
            </a:r>
            <a:r>
              <a:rPr sz="1400" dirty="0">
                <a:latin typeface="Open sans"/>
                <a:cs typeface="Arial"/>
              </a:rPr>
              <a:t> </a:t>
            </a:r>
            <a:r>
              <a:rPr sz="1400" spc="-15" dirty="0">
                <a:latin typeface="Open sans"/>
                <a:cs typeface="Arial"/>
              </a:rPr>
              <a:t>ministry, </a:t>
            </a:r>
            <a:r>
              <a:rPr sz="1400" spc="-20" dirty="0">
                <a:latin typeface="Open sans"/>
                <a:cs typeface="Arial"/>
              </a:rPr>
              <a:t>agency, </a:t>
            </a:r>
            <a:r>
              <a:rPr sz="1400" spc="-5" dirty="0">
                <a:latin typeface="Open sans"/>
                <a:cs typeface="Arial"/>
              </a:rPr>
              <a:t>instrumentality </a:t>
            </a:r>
            <a:r>
              <a:rPr sz="1400" dirty="0">
                <a:latin typeface="Open sans"/>
                <a:cs typeface="Arial"/>
              </a:rPr>
              <a:t>or enterprise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that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performs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function.</a:t>
            </a:r>
          </a:p>
          <a:p>
            <a:pPr marL="299085" marR="235585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employee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any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entity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that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is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wholly </a:t>
            </a:r>
            <a:r>
              <a:rPr sz="1400" dirty="0">
                <a:latin typeface="Open sans"/>
                <a:cs typeface="Arial"/>
              </a:rPr>
              <a:t>or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partially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owned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controlled.</a:t>
            </a:r>
          </a:p>
          <a:p>
            <a:pPr marL="299085" marR="78105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employee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entity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where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government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has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minority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stakes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(even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just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1%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equity).</a:t>
            </a:r>
            <a:endParaRPr sz="1400" dirty="0">
              <a:latin typeface="Open sans"/>
              <a:cs typeface="Arial"/>
            </a:endParaRPr>
          </a:p>
          <a:p>
            <a:pPr marL="299085" marR="73660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Any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political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20" dirty="0">
                <a:latin typeface="Open sans"/>
                <a:cs typeface="Arial"/>
              </a:rPr>
              <a:t>party,</a:t>
            </a:r>
            <a:r>
              <a:rPr sz="1400" spc="-15" dirty="0">
                <a:latin typeface="Open sans"/>
                <a:cs typeface="Arial"/>
              </a:rPr>
              <a:t> officer,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employee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other </a:t>
            </a:r>
            <a:r>
              <a:rPr sz="1400" spc="-37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person acting for or on behalf of a political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spc="-20" dirty="0">
                <a:latin typeface="Open sans"/>
                <a:cs typeface="Arial"/>
              </a:rPr>
              <a:t>party,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any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candidate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2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public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office.</a:t>
            </a:r>
            <a:endParaRPr sz="1400" dirty="0">
              <a:latin typeface="Open sans"/>
              <a:cs typeface="Arial"/>
            </a:endParaRPr>
          </a:p>
          <a:p>
            <a:pPr marL="299085" marR="126364" indent="-28702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Any </a:t>
            </a:r>
            <a:r>
              <a:rPr sz="1400" spc="-5" dirty="0">
                <a:latin typeface="Open sans"/>
                <a:cs typeface="Arial"/>
              </a:rPr>
              <a:t>employee </a:t>
            </a:r>
            <a:r>
              <a:rPr sz="1400" dirty="0">
                <a:latin typeface="Open sans"/>
                <a:cs typeface="Arial"/>
              </a:rPr>
              <a:t>or person acting for or on </a:t>
            </a:r>
            <a:r>
              <a:rPr sz="1400" spc="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behalf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of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  <a:r>
              <a:rPr sz="1400" spc="-1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public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international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organization.</a:t>
            </a:r>
            <a:endParaRPr sz="1400" dirty="0">
              <a:latin typeface="Open sans"/>
              <a:cs typeface="Arial"/>
            </a:endParaRPr>
          </a:p>
          <a:p>
            <a:pPr marL="299085" indent="-28702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9085" algn="l"/>
                <a:tab pos="299720" algn="l"/>
              </a:tabLst>
            </a:pPr>
            <a:r>
              <a:rPr sz="1400" dirty="0">
                <a:latin typeface="Open sans"/>
                <a:cs typeface="Arial"/>
              </a:rPr>
              <a:t>Any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spc="-15" dirty="0">
                <a:latin typeface="Open sans"/>
                <a:cs typeface="Arial"/>
              </a:rPr>
              <a:t>officer,</a:t>
            </a:r>
            <a:r>
              <a:rPr sz="1400" spc="-40" dirty="0">
                <a:latin typeface="Open sans"/>
                <a:cs typeface="Arial"/>
              </a:rPr>
              <a:t> </a:t>
            </a:r>
            <a:r>
              <a:rPr sz="1400" spc="-5" dirty="0">
                <a:latin typeface="Open sans"/>
                <a:cs typeface="Arial"/>
              </a:rPr>
              <a:t>employee</a:t>
            </a:r>
            <a:r>
              <a:rPr sz="1400" spc="-1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person</a:t>
            </a:r>
            <a:r>
              <a:rPr sz="1400" spc="-5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acting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for</a:t>
            </a:r>
            <a:r>
              <a:rPr sz="1400" spc="-2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</a:t>
            </a:r>
          </a:p>
          <a:p>
            <a:pPr marL="299085">
              <a:lnSpc>
                <a:spcPct val="100000"/>
              </a:lnSpc>
            </a:pPr>
            <a:r>
              <a:rPr sz="1400" dirty="0">
                <a:latin typeface="Open sans"/>
                <a:cs typeface="Arial"/>
              </a:rPr>
              <a:t>regional</a:t>
            </a:r>
            <a:r>
              <a:rPr sz="1400" spc="-4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or</a:t>
            </a:r>
            <a:r>
              <a:rPr sz="1400" spc="-30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local</a:t>
            </a:r>
            <a:r>
              <a:rPr sz="1400" spc="-35" dirty="0">
                <a:latin typeface="Open sans"/>
                <a:cs typeface="Arial"/>
              </a:rPr>
              <a:t> </a:t>
            </a:r>
            <a:r>
              <a:rPr sz="1400" dirty="0">
                <a:latin typeface="Open sans"/>
                <a:cs typeface="Arial"/>
              </a:rPr>
              <a:t>authority</a:t>
            </a:r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49C68DCF-5DED-4D81-A84B-E79BB3352A3E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6</a:t>
            </a:r>
            <a:endParaRPr spc="-5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19250"/>
            <a:ext cx="9144000" cy="1400810"/>
          </a:xfrm>
          <a:custGeom>
            <a:avLst/>
            <a:gdLst/>
            <a:ahLst/>
            <a:cxnLst/>
            <a:rect l="l" t="t" r="r" b="b"/>
            <a:pathLst>
              <a:path w="9144000" h="1400810">
                <a:moveTo>
                  <a:pt x="9144000" y="0"/>
                </a:moveTo>
                <a:lnTo>
                  <a:pt x="0" y="0"/>
                </a:lnTo>
                <a:lnTo>
                  <a:pt x="0" y="1400428"/>
                </a:lnTo>
                <a:lnTo>
                  <a:pt x="9144000" y="14004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997087"/>
              </p:ext>
            </p:extLst>
          </p:nvPr>
        </p:nvGraphicFramePr>
        <p:xfrm>
          <a:off x="263575" y="5337644"/>
          <a:ext cx="8585199" cy="7308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28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4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99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04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44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28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7917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222885" marR="213995" indent="-1905"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Business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Partner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S</a:t>
                      </a:r>
                      <a:r>
                        <a:rPr sz="900" spc="5" dirty="0">
                          <a:latin typeface="Open sans"/>
                          <a:cs typeface="Arial"/>
                        </a:rPr>
                        <a:t>c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re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e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n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ng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&amp;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5143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20979" marR="247015" indent="381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Hospitality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involving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g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o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v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ern</a:t>
                      </a:r>
                      <a:r>
                        <a:rPr sz="900" spc="20" dirty="0">
                          <a:latin typeface="Open sans"/>
                          <a:cs typeface="Arial"/>
                        </a:rPr>
                        <a:t>m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e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n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t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09550" marR="167640" indent="68580">
                        <a:lnSpc>
                          <a:spcPct val="100000"/>
                        </a:lnSpc>
                        <a:spcBef>
                          <a:spcPts val="944"/>
                        </a:spcBef>
                      </a:pPr>
                      <a:r>
                        <a:rPr sz="900" spc="-10" dirty="0">
                          <a:latin typeface="Open sans"/>
                          <a:cs typeface="Arial"/>
                        </a:rPr>
                        <a:t>Events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and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S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p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o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nsor</a:t>
                      </a:r>
                      <a:r>
                        <a:rPr sz="900" spc="5" dirty="0">
                          <a:latin typeface="Open sans"/>
                          <a:cs typeface="Arial"/>
                        </a:rPr>
                        <a:t>s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h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ps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120014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Open sans"/>
                        <a:cs typeface="Times New Roman"/>
                      </a:endParaRPr>
                    </a:p>
                    <a:p>
                      <a:pPr marL="106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Customer</a:t>
                      </a:r>
                      <a:r>
                        <a:rPr sz="900" spc="-4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Travel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444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213995" marR="175895" indent="-20320">
                        <a:lnSpc>
                          <a:spcPct val="100000"/>
                        </a:lnSpc>
                        <a:spcBef>
                          <a:spcPts val="640"/>
                        </a:spcBef>
                      </a:pPr>
                      <a:r>
                        <a:rPr sz="900" dirty="0">
                          <a:latin typeface="Open sans"/>
                          <a:cs typeface="Arial"/>
                        </a:rPr>
                        <a:t>Fac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ili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ta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ti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on  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Payments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8128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59385" marR="164465" indent="1270" algn="ctr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Political &amp;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Charitable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Con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t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r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b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u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t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i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o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n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s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4318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87325" marR="179070" indent="1473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Local 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P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ur</a:t>
                      </a:r>
                      <a:r>
                        <a:rPr sz="900" spc="5" dirty="0">
                          <a:latin typeface="Open sans"/>
                          <a:cs typeface="Arial"/>
                        </a:rPr>
                        <a:t>c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h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a</a:t>
                      </a:r>
                      <a:r>
                        <a:rPr sz="900" spc="5" dirty="0">
                          <a:latin typeface="Open sans"/>
                          <a:cs typeface="Arial"/>
                        </a:rPr>
                        <a:t>s</a:t>
                      </a:r>
                      <a:r>
                        <a:rPr sz="900" dirty="0">
                          <a:latin typeface="Open sans"/>
                          <a:cs typeface="Arial"/>
                        </a:rPr>
                        <a:t>es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37820" marR="110489" indent="-104139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Conflicts</a:t>
                      </a:r>
                      <a:r>
                        <a:rPr sz="900" spc="-60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of </a:t>
                      </a:r>
                      <a:r>
                        <a:rPr sz="900" spc="-26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Open sans"/>
                          <a:cs typeface="Arial"/>
                        </a:rPr>
                        <a:t>Interest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64135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Due</a:t>
                      </a:r>
                      <a:r>
                        <a:rPr sz="900" spc="-35" dirty="0">
                          <a:latin typeface="Open sans"/>
                          <a:cs typeface="Arial"/>
                        </a:rPr>
                        <a:t> </a:t>
                      </a:r>
                      <a:r>
                        <a:rPr sz="900" spc="-10" dirty="0">
                          <a:latin typeface="Open sans"/>
                          <a:cs typeface="Arial"/>
                        </a:rPr>
                        <a:t>Diligence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381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344170">
                        <a:lnSpc>
                          <a:spcPts val="1065"/>
                        </a:lnSpc>
                      </a:pPr>
                      <a:r>
                        <a:rPr sz="900" spc="-5" dirty="0">
                          <a:latin typeface="Open sans"/>
                          <a:cs typeface="Arial"/>
                        </a:rPr>
                        <a:t>officials</a:t>
                      </a:r>
                      <a:endParaRPr sz="900">
                        <a:latin typeface="Open sans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Open sans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D9D9D9"/>
                      </a:solidFill>
                      <a:prstDash val="solid"/>
                    </a:lnL>
                    <a:lnR w="12700">
                      <a:solidFill>
                        <a:srgbClr val="D9D9D9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" name="object 11"/>
          <p:cNvGrpSpPr/>
          <p:nvPr/>
        </p:nvGrpSpPr>
        <p:grpSpPr>
          <a:xfrm>
            <a:off x="394677" y="3090164"/>
            <a:ext cx="7475220" cy="1045210"/>
            <a:chOff x="394677" y="3090164"/>
            <a:chExt cx="7475220" cy="1045210"/>
          </a:xfrm>
        </p:grpSpPr>
        <p:sp>
          <p:nvSpPr>
            <p:cNvPr id="12" name="object 12"/>
            <p:cNvSpPr/>
            <p:nvPr/>
          </p:nvSpPr>
          <p:spPr>
            <a:xfrm>
              <a:off x="1307719" y="3623055"/>
              <a:ext cx="6562090" cy="501015"/>
            </a:xfrm>
            <a:custGeom>
              <a:avLst/>
              <a:gdLst/>
              <a:ahLst/>
              <a:cxnLst/>
              <a:rect l="l" t="t" r="r" b="b"/>
              <a:pathLst>
                <a:path w="6562090" h="501014">
                  <a:moveTo>
                    <a:pt x="670306" y="187833"/>
                  </a:moveTo>
                  <a:lnTo>
                    <a:pt x="610133" y="195249"/>
                  </a:lnTo>
                  <a:lnTo>
                    <a:pt x="553910" y="198158"/>
                  </a:lnTo>
                  <a:lnTo>
                    <a:pt x="501523" y="196519"/>
                  </a:lnTo>
                  <a:lnTo>
                    <a:pt x="452856" y="190296"/>
                  </a:lnTo>
                  <a:lnTo>
                    <a:pt x="407797" y="179463"/>
                  </a:lnTo>
                  <a:lnTo>
                    <a:pt x="366255" y="163995"/>
                  </a:lnTo>
                  <a:lnTo>
                    <a:pt x="328117" y="143865"/>
                  </a:lnTo>
                  <a:lnTo>
                    <a:pt x="293268" y="119024"/>
                  </a:lnTo>
                  <a:lnTo>
                    <a:pt x="261594" y="89458"/>
                  </a:lnTo>
                  <a:lnTo>
                    <a:pt x="233006" y="55130"/>
                  </a:lnTo>
                  <a:lnTo>
                    <a:pt x="207391" y="16002"/>
                  </a:lnTo>
                  <a:lnTo>
                    <a:pt x="194424" y="59169"/>
                  </a:lnTo>
                  <a:lnTo>
                    <a:pt x="175361" y="101727"/>
                  </a:lnTo>
                  <a:lnTo>
                    <a:pt x="150507" y="143243"/>
                  </a:lnTo>
                  <a:lnTo>
                    <a:pt x="120218" y="183273"/>
                  </a:lnTo>
                  <a:lnTo>
                    <a:pt x="84823" y="221373"/>
                  </a:lnTo>
                  <a:lnTo>
                    <a:pt x="44627" y="257124"/>
                  </a:lnTo>
                  <a:lnTo>
                    <a:pt x="0" y="290068"/>
                  </a:lnTo>
                  <a:lnTo>
                    <a:pt x="60185" y="282689"/>
                  </a:lnTo>
                  <a:lnTo>
                    <a:pt x="116433" y="279819"/>
                  </a:lnTo>
                  <a:lnTo>
                    <a:pt x="168833" y="281482"/>
                  </a:lnTo>
                  <a:lnTo>
                    <a:pt x="217500" y="287718"/>
                  </a:lnTo>
                  <a:lnTo>
                    <a:pt x="262559" y="298551"/>
                  </a:lnTo>
                  <a:lnTo>
                    <a:pt x="304101" y="314032"/>
                  </a:lnTo>
                  <a:lnTo>
                    <a:pt x="342239" y="334175"/>
                  </a:lnTo>
                  <a:lnTo>
                    <a:pt x="377101" y="359016"/>
                  </a:lnTo>
                  <a:lnTo>
                    <a:pt x="408774" y="388581"/>
                  </a:lnTo>
                  <a:lnTo>
                    <a:pt x="437388" y="422910"/>
                  </a:lnTo>
                  <a:lnTo>
                    <a:pt x="463042" y="462026"/>
                  </a:lnTo>
                  <a:lnTo>
                    <a:pt x="475703" y="417880"/>
                  </a:lnTo>
                  <a:lnTo>
                    <a:pt x="494576" y="374675"/>
                  </a:lnTo>
                  <a:lnTo>
                    <a:pt x="519303" y="332828"/>
                  </a:lnTo>
                  <a:lnTo>
                    <a:pt x="549567" y="292785"/>
                  </a:lnTo>
                  <a:lnTo>
                    <a:pt x="585038" y="254977"/>
                  </a:lnTo>
                  <a:lnTo>
                    <a:pt x="625386" y="219862"/>
                  </a:lnTo>
                  <a:lnTo>
                    <a:pt x="670306" y="187833"/>
                  </a:lnTo>
                  <a:close/>
                </a:path>
                <a:path w="6562090" h="501014">
                  <a:moveTo>
                    <a:pt x="1866519" y="274193"/>
                  </a:moveTo>
                  <a:lnTo>
                    <a:pt x="1821878" y="241249"/>
                  </a:lnTo>
                  <a:lnTo>
                    <a:pt x="1781695" y="205498"/>
                  </a:lnTo>
                  <a:lnTo>
                    <a:pt x="1746288" y="167386"/>
                  </a:lnTo>
                  <a:lnTo>
                    <a:pt x="1716024" y="127342"/>
                  </a:lnTo>
                  <a:lnTo>
                    <a:pt x="1691195" y="85813"/>
                  </a:lnTo>
                  <a:lnTo>
                    <a:pt x="1672158" y="43218"/>
                  </a:lnTo>
                  <a:lnTo>
                    <a:pt x="1659255" y="0"/>
                  </a:lnTo>
                  <a:lnTo>
                    <a:pt x="1633588" y="39128"/>
                  </a:lnTo>
                  <a:lnTo>
                    <a:pt x="1604975" y="73456"/>
                  </a:lnTo>
                  <a:lnTo>
                    <a:pt x="1573288" y="103022"/>
                  </a:lnTo>
                  <a:lnTo>
                    <a:pt x="1538427" y="127863"/>
                  </a:lnTo>
                  <a:lnTo>
                    <a:pt x="1500263" y="147993"/>
                  </a:lnTo>
                  <a:lnTo>
                    <a:pt x="1458722" y="163461"/>
                  </a:lnTo>
                  <a:lnTo>
                    <a:pt x="1413662" y="174294"/>
                  </a:lnTo>
                  <a:lnTo>
                    <a:pt x="1364996" y="180517"/>
                  </a:lnTo>
                  <a:lnTo>
                    <a:pt x="1312595" y="182156"/>
                  </a:lnTo>
                  <a:lnTo>
                    <a:pt x="1256372" y="179247"/>
                  </a:lnTo>
                  <a:lnTo>
                    <a:pt x="1196213" y="171831"/>
                  </a:lnTo>
                  <a:lnTo>
                    <a:pt x="1241120" y="203860"/>
                  </a:lnTo>
                  <a:lnTo>
                    <a:pt x="1281468" y="238975"/>
                  </a:lnTo>
                  <a:lnTo>
                    <a:pt x="1316939" y="276783"/>
                  </a:lnTo>
                  <a:lnTo>
                    <a:pt x="1347203" y="316826"/>
                  </a:lnTo>
                  <a:lnTo>
                    <a:pt x="1371930" y="358673"/>
                  </a:lnTo>
                  <a:lnTo>
                    <a:pt x="1390802" y="401878"/>
                  </a:lnTo>
                  <a:lnTo>
                    <a:pt x="1403477" y="446024"/>
                  </a:lnTo>
                  <a:lnTo>
                    <a:pt x="1429131" y="406908"/>
                  </a:lnTo>
                  <a:lnTo>
                    <a:pt x="1457744" y="372579"/>
                  </a:lnTo>
                  <a:lnTo>
                    <a:pt x="1489430" y="343014"/>
                  </a:lnTo>
                  <a:lnTo>
                    <a:pt x="1524292" y="318173"/>
                  </a:lnTo>
                  <a:lnTo>
                    <a:pt x="1562455" y="298043"/>
                  </a:lnTo>
                  <a:lnTo>
                    <a:pt x="1603997" y="282575"/>
                  </a:lnTo>
                  <a:lnTo>
                    <a:pt x="1649056" y="271741"/>
                  </a:lnTo>
                  <a:lnTo>
                    <a:pt x="1697723" y="265518"/>
                  </a:lnTo>
                  <a:lnTo>
                    <a:pt x="1750123" y="263880"/>
                  </a:lnTo>
                  <a:lnTo>
                    <a:pt x="1806346" y="266788"/>
                  </a:lnTo>
                  <a:lnTo>
                    <a:pt x="1866519" y="274193"/>
                  </a:lnTo>
                  <a:close/>
                </a:path>
                <a:path w="6562090" h="501014">
                  <a:moveTo>
                    <a:pt x="3062732" y="171831"/>
                  </a:moveTo>
                  <a:lnTo>
                    <a:pt x="3002534" y="179247"/>
                  </a:lnTo>
                  <a:lnTo>
                    <a:pt x="2946285" y="182156"/>
                  </a:lnTo>
                  <a:lnTo>
                    <a:pt x="2893885" y="180517"/>
                  </a:lnTo>
                  <a:lnTo>
                    <a:pt x="2845219" y="174294"/>
                  </a:lnTo>
                  <a:lnTo>
                    <a:pt x="2800159" y="163461"/>
                  </a:lnTo>
                  <a:lnTo>
                    <a:pt x="2758617" y="147993"/>
                  </a:lnTo>
                  <a:lnTo>
                    <a:pt x="2720479" y="127863"/>
                  </a:lnTo>
                  <a:lnTo>
                    <a:pt x="2685618" y="103022"/>
                  </a:lnTo>
                  <a:lnTo>
                    <a:pt x="2653944" y="73456"/>
                  </a:lnTo>
                  <a:lnTo>
                    <a:pt x="2625331" y="39128"/>
                  </a:lnTo>
                  <a:lnTo>
                    <a:pt x="2599690" y="0"/>
                  </a:lnTo>
                  <a:lnTo>
                    <a:pt x="2586736" y="43218"/>
                  </a:lnTo>
                  <a:lnTo>
                    <a:pt x="2567686" y="85813"/>
                  </a:lnTo>
                  <a:lnTo>
                    <a:pt x="2542857" y="127342"/>
                  </a:lnTo>
                  <a:lnTo>
                    <a:pt x="2512593" y="167386"/>
                  </a:lnTo>
                  <a:lnTo>
                    <a:pt x="2477224" y="205498"/>
                  </a:lnTo>
                  <a:lnTo>
                    <a:pt x="2437053" y="241249"/>
                  </a:lnTo>
                  <a:lnTo>
                    <a:pt x="2392426" y="274193"/>
                  </a:lnTo>
                  <a:lnTo>
                    <a:pt x="2452586" y="266788"/>
                  </a:lnTo>
                  <a:lnTo>
                    <a:pt x="2508808" y="263880"/>
                  </a:lnTo>
                  <a:lnTo>
                    <a:pt x="2561196" y="265518"/>
                  </a:lnTo>
                  <a:lnTo>
                    <a:pt x="2609862" y="271741"/>
                  </a:lnTo>
                  <a:lnTo>
                    <a:pt x="2654922" y="282575"/>
                  </a:lnTo>
                  <a:lnTo>
                    <a:pt x="2696464" y="298043"/>
                  </a:lnTo>
                  <a:lnTo>
                    <a:pt x="2734602" y="318173"/>
                  </a:lnTo>
                  <a:lnTo>
                    <a:pt x="2769451" y="343014"/>
                  </a:lnTo>
                  <a:lnTo>
                    <a:pt x="2801124" y="372579"/>
                  </a:lnTo>
                  <a:lnTo>
                    <a:pt x="2829712" y="406908"/>
                  </a:lnTo>
                  <a:lnTo>
                    <a:pt x="2855341" y="446024"/>
                  </a:lnTo>
                  <a:lnTo>
                    <a:pt x="2868015" y="401878"/>
                  </a:lnTo>
                  <a:lnTo>
                    <a:pt x="2886900" y="358673"/>
                  </a:lnTo>
                  <a:lnTo>
                    <a:pt x="2911652" y="316826"/>
                  </a:lnTo>
                  <a:lnTo>
                    <a:pt x="2941942" y="276783"/>
                  </a:lnTo>
                  <a:lnTo>
                    <a:pt x="2977438" y="238975"/>
                  </a:lnTo>
                  <a:lnTo>
                    <a:pt x="3017812" y="203860"/>
                  </a:lnTo>
                  <a:lnTo>
                    <a:pt x="3062732" y="171831"/>
                  </a:lnTo>
                  <a:close/>
                </a:path>
                <a:path w="6562090" h="501014">
                  <a:moveTo>
                    <a:pt x="5435473" y="209296"/>
                  </a:moveTo>
                  <a:lnTo>
                    <a:pt x="5375300" y="216712"/>
                  </a:lnTo>
                  <a:lnTo>
                    <a:pt x="5319077" y="219621"/>
                  </a:lnTo>
                  <a:lnTo>
                    <a:pt x="5266677" y="217982"/>
                  </a:lnTo>
                  <a:lnTo>
                    <a:pt x="5218011" y="211759"/>
                  </a:lnTo>
                  <a:lnTo>
                    <a:pt x="5172951" y="200926"/>
                  </a:lnTo>
                  <a:lnTo>
                    <a:pt x="5131409" y="185458"/>
                  </a:lnTo>
                  <a:lnTo>
                    <a:pt x="5093246" y="165328"/>
                  </a:lnTo>
                  <a:lnTo>
                    <a:pt x="5058384" y="140487"/>
                  </a:lnTo>
                  <a:lnTo>
                    <a:pt x="5026698" y="110921"/>
                  </a:lnTo>
                  <a:lnTo>
                    <a:pt x="4998085" y="76593"/>
                  </a:lnTo>
                  <a:lnTo>
                    <a:pt x="4972431" y="37465"/>
                  </a:lnTo>
                  <a:lnTo>
                    <a:pt x="4959515" y="80632"/>
                  </a:lnTo>
                  <a:lnTo>
                    <a:pt x="4940478" y="123190"/>
                  </a:lnTo>
                  <a:lnTo>
                    <a:pt x="4915649" y="164706"/>
                  </a:lnTo>
                  <a:lnTo>
                    <a:pt x="4885385" y="204736"/>
                  </a:lnTo>
                  <a:lnTo>
                    <a:pt x="4849977" y="242836"/>
                  </a:lnTo>
                  <a:lnTo>
                    <a:pt x="4809795" y="278587"/>
                  </a:lnTo>
                  <a:lnTo>
                    <a:pt x="4765167" y="311531"/>
                  </a:lnTo>
                  <a:lnTo>
                    <a:pt x="4825352" y="304152"/>
                  </a:lnTo>
                  <a:lnTo>
                    <a:pt x="4881600" y="301282"/>
                  </a:lnTo>
                  <a:lnTo>
                    <a:pt x="4934001" y="302945"/>
                  </a:lnTo>
                  <a:lnTo>
                    <a:pt x="4982667" y="309181"/>
                  </a:lnTo>
                  <a:lnTo>
                    <a:pt x="5027727" y="320014"/>
                  </a:lnTo>
                  <a:lnTo>
                    <a:pt x="5069268" y="335495"/>
                  </a:lnTo>
                  <a:lnTo>
                    <a:pt x="5107406" y="355638"/>
                  </a:lnTo>
                  <a:lnTo>
                    <a:pt x="5142268" y="380479"/>
                  </a:lnTo>
                  <a:lnTo>
                    <a:pt x="5173942" y="410044"/>
                  </a:lnTo>
                  <a:lnTo>
                    <a:pt x="5202555" y="444373"/>
                  </a:lnTo>
                  <a:lnTo>
                    <a:pt x="5228209" y="483489"/>
                  </a:lnTo>
                  <a:lnTo>
                    <a:pt x="5240871" y="439343"/>
                  </a:lnTo>
                  <a:lnTo>
                    <a:pt x="5259743" y="396138"/>
                  </a:lnTo>
                  <a:lnTo>
                    <a:pt x="5284470" y="354291"/>
                  </a:lnTo>
                  <a:lnTo>
                    <a:pt x="5314734" y="314248"/>
                  </a:lnTo>
                  <a:lnTo>
                    <a:pt x="5350205" y="276440"/>
                  </a:lnTo>
                  <a:lnTo>
                    <a:pt x="5390553" y="241325"/>
                  </a:lnTo>
                  <a:lnTo>
                    <a:pt x="5435473" y="209296"/>
                  </a:lnTo>
                  <a:close/>
                </a:path>
                <a:path w="6562090" h="501014">
                  <a:moveTo>
                    <a:pt x="6561836" y="328676"/>
                  </a:moveTo>
                  <a:lnTo>
                    <a:pt x="6517195" y="295732"/>
                  </a:lnTo>
                  <a:lnTo>
                    <a:pt x="6477025" y="259981"/>
                  </a:lnTo>
                  <a:lnTo>
                    <a:pt x="6441656" y="221869"/>
                  </a:lnTo>
                  <a:lnTo>
                    <a:pt x="6411392" y="181825"/>
                  </a:lnTo>
                  <a:lnTo>
                    <a:pt x="6386576" y="140296"/>
                  </a:lnTo>
                  <a:lnTo>
                    <a:pt x="6367526" y="97701"/>
                  </a:lnTo>
                  <a:lnTo>
                    <a:pt x="6354572" y="54483"/>
                  </a:lnTo>
                  <a:lnTo>
                    <a:pt x="6328918" y="93611"/>
                  </a:lnTo>
                  <a:lnTo>
                    <a:pt x="6300305" y="127939"/>
                  </a:lnTo>
                  <a:lnTo>
                    <a:pt x="6268631" y="157505"/>
                  </a:lnTo>
                  <a:lnTo>
                    <a:pt x="6233769" y="182346"/>
                  </a:lnTo>
                  <a:lnTo>
                    <a:pt x="6195631" y="202476"/>
                  </a:lnTo>
                  <a:lnTo>
                    <a:pt x="6154090" y="217944"/>
                  </a:lnTo>
                  <a:lnTo>
                    <a:pt x="6109030" y="228777"/>
                  </a:lnTo>
                  <a:lnTo>
                    <a:pt x="6060364" y="235000"/>
                  </a:lnTo>
                  <a:lnTo>
                    <a:pt x="6007963" y="236639"/>
                  </a:lnTo>
                  <a:lnTo>
                    <a:pt x="5951715" y="233730"/>
                  </a:lnTo>
                  <a:lnTo>
                    <a:pt x="5891530" y="226314"/>
                  </a:lnTo>
                  <a:lnTo>
                    <a:pt x="5936437" y="258343"/>
                  </a:lnTo>
                  <a:lnTo>
                    <a:pt x="5976810" y="293458"/>
                  </a:lnTo>
                  <a:lnTo>
                    <a:pt x="6012307" y="331266"/>
                  </a:lnTo>
                  <a:lnTo>
                    <a:pt x="6042596" y="371309"/>
                  </a:lnTo>
                  <a:lnTo>
                    <a:pt x="6067349" y="413156"/>
                  </a:lnTo>
                  <a:lnTo>
                    <a:pt x="6086233" y="456361"/>
                  </a:lnTo>
                  <a:lnTo>
                    <a:pt x="6098921" y="500507"/>
                  </a:lnTo>
                  <a:lnTo>
                    <a:pt x="6124562" y="461391"/>
                  </a:lnTo>
                  <a:lnTo>
                    <a:pt x="6153175" y="427062"/>
                  </a:lnTo>
                  <a:lnTo>
                    <a:pt x="6184849" y="397497"/>
                  </a:lnTo>
                  <a:lnTo>
                    <a:pt x="6219698" y="372656"/>
                  </a:lnTo>
                  <a:lnTo>
                    <a:pt x="6257836" y="352526"/>
                  </a:lnTo>
                  <a:lnTo>
                    <a:pt x="6299378" y="337058"/>
                  </a:lnTo>
                  <a:lnTo>
                    <a:pt x="6344412" y="326224"/>
                  </a:lnTo>
                  <a:lnTo>
                    <a:pt x="6393066" y="320001"/>
                  </a:lnTo>
                  <a:lnTo>
                    <a:pt x="6445453" y="318363"/>
                  </a:lnTo>
                  <a:lnTo>
                    <a:pt x="6501663" y="321271"/>
                  </a:lnTo>
                  <a:lnTo>
                    <a:pt x="6561836" y="328676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23252" y="3118739"/>
              <a:ext cx="1296035" cy="877569"/>
            </a:xfrm>
            <a:custGeom>
              <a:avLst/>
              <a:gdLst/>
              <a:ahLst/>
              <a:cxnLst/>
              <a:rect l="l" t="t" r="r" b="b"/>
              <a:pathLst>
                <a:path w="1296035" h="877570">
                  <a:moveTo>
                    <a:pt x="1075982" y="0"/>
                  </a:moveTo>
                  <a:lnTo>
                    <a:pt x="219392" y="0"/>
                  </a:lnTo>
                  <a:lnTo>
                    <a:pt x="0" y="438785"/>
                  </a:lnTo>
                  <a:lnTo>
                    <a:pt x="219392" y="877569"/>
                  </a:lnTo>
                  <a:lnTo>
                    <a:pt x="1075982" y="877569"/>
                  </a:lnTo>
                  <a:lnTo>
                    <a:pt x="1295438" y="438785"/>
                  </a:lnTo>
                  <a:lnTo>
                    <a:pt x="1075982" y="0"/>
                  </a:lnTo>
                  <a:close/>
                </a:path>
              </a:pathLst>
            </a:custGeom>
            <a:solidFill>
              <a:srgbClr val="E25A3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23252" y="3118739"/>
              <a:ext cx="1296035" cy="877569"/>
            </a:xfrm>
            <a:custGeom>
              <a:avLst/>
              <a:gdLst/>
              <a:ahLst/>
              <a:cxnLst/>
              <a:rect l="l" t="t" r="r" b="b"/>
              <a:pathLst>
                <a:path w="1296035" h="877570">
                  <a:moveTo>
                    <a:pt x="0" y="438785"/>
                  </a:moveTo>
                  <a:lnTo>
                    <a:pt x="219392" y="0"/>
                  </a:lnTo>
                  <a:lnTo>
                    <a:pt x="1075982" y="0"/>
                  </a:lnTo>
                  <a:lnTo>
                    <a:pt x="1295438" y="438785"/>
                  </a:lnTo>
                  <a:lnTo>
                    <a:pt x="1075982" y="877569"/>
                  </a:lnTo>
                  <a:lnTo>
                    <a:pt x="219392" y="877569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E25A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831207" y="3689350"/>
              <a:ext cx="670560" cy="446405"/>
            </a:xfrm>
            <a:custGeom>
              <a:avLst/>
              <a:gdLst/>
              <a:ahLst/>
              <a:cxnLst/>
              <a:rect l="l" t="t" r="r" b="b"/>
              <a:pathLst>
                <a:path w="670560" h="446404">
                  <a:moveTo>
                    <a:pt x="463041" y="0"/>
                  </a:moveTo>
                  <a:lnTo>
                    <a:pt x="437389" y="39122"/>
                  </a:lnTo>
                  <a:lnTo>
                    <a:pt x="408780" y="73451"/>
                  </a:lnTo>
                  <a:lnTo>
                    <a:pt x="377103" y="103018"/>
                  </a:lnTo>
                  <a:lnTo>
                    <a:pt x="342248" y="127854"/>
                  </a:lnTo>
                  <a:lnTo>
                    <a:pt x="304104" y="147990"/>
                  </a:lnTo>
                  <a:lnTo>
                    <a:pt x="262562" y="163456"/>
                  </a:lnTo>
                  <a:lnTo>
                    <a:pt x="217511" y="174284"/>
                  </a:lnTo>
                  <a:lnTo>
                    <a:pt x="168839" y="180505"/>
                  </a:lnTo>
                  <a:lnTo>
                    <a:pt x="116437" y="182149"/>
                  </a:lnTo>
                  <a:lnTo>
                    <a:pt x="60194" y="179247"/>
                  </a:lnTo>
                  <a:lnTo>
                    <a:pt x="0" y="171831"/>
                  </a:lnTo>
                  <a:lnTo>
                    <a:pt x="44918" y="203847"/>
                  </a:lnTo>
                  <a:lnTo>
                    <a:pt x="85291" y="238975"/>
                  </a:lnTo>
                  <a:lnTo>
                    <a:pt x="120788" y="276777"/>
                  </a:lnTo>
                  <a:lnTo>
                    <a:pt x="151077" y="316818"/>
                  </a:lnTo>
                  <a:lnTo>
                    <a:pt x="175828" y="358663"/>
                  </a:lnTo>
                  <a:lnTo>
                    <a:pt x="194709" y="401877"/>
                  </a:lnTo>
                  <a:lnTo>
                    <a:pt x="207390" y="446024"/>
                  </a:lnTo>
                  <a:lnTo>
                    <a:pt x="233014" y="406901"/>
                  </a:lnTo>
                  <a:lnTo>
                    <a:pt x="261605" y="372572"/>
                  </a:lnTo>
                  <a:lnTo>
                    <a:pt x="293272" y="343005"/>
                  </a:lnTo>
                  <a:lnTo>
                    <a:pt x="328122" y="318169"/>
                  </a:lnTo>
                  <a:lnTo>
                    <a:pt x="366264" y="298033"/>
                  </a:lnTo>
                  <a:lnTo>
                    <a:pt x="407806" y="282567"/>
                  </a:lnTo>
                  <a:lnTo>
                    <a:pt x="452857" y="271739"/>
                  </a:lnTo>
                  <a:lnTo>
                    <a:pt x="501524" y="265518"/>
                  </a:lnTo>
                  <a:lnTo>
                    <a:pt x="553915" y="263874"/>
                  </a:lnTo>
                  <a:lnTo>
                    <a:pt x="610140" y="266776"/>
                  </a:lnTo>
                  <a:lnTo>
                    <a:pt x="670305" y="274193"/>
                  </a:lnTo>
                  <a:lnTo>
                    <a:pt x="625674" y="241242"/>
                  </a:lnTo>
                  <a:lnTo>
                    <a:pt x="585506" y="205493"/>
                  </a:lnTo>
                  <a:lnTo>
                    <a:pt x="550127" y="167380"/>
                  </a:lnTo>
                  <a:lnTo>
                    <a:pt x="519865" y="127339"/>
                  </a:lnTo>
                  <a:lnTo>
                    <a:pt x="495046" y="85805"/>
                  </a:lnTo>
                  <a:lnTo>
                    <a:pt x="475996" y="43213"/>
                  </a:lnTo>
                  <a:lnTo>
                    <a:pt x="463041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01446" y="3646677"/>
            <a:ext cx="7181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0" marR="5080" indent="-10858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Go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rn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nce</a:t>
            </a:r>
            <a:r>
              <a:rPr sz="800" b="1" spc="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&amp;  Oversight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1563497" y="3723513"/>
            <a:ext cx="1352550" cy="934719"/>
            <a:chOff x="1563497" y="3723513"/>
            <a:chExt cx="1352550" cy="934719"/>
          </a:xfrm>
        </p:grpSpPr>
        <p:sp>
          <p:nvSpPr>
            <p:cNvPr id="18" name="object 18"/>
            <p:cNvSpPr/>
            <p:nvPr/>
          </p:nvSpPr>
          <p:spPr>
            <a:xfrm>
              <a:off x="1592072" y="3752088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5944" y="0"/>
                  </a:moveTo>
                  <a:lnTo>
                    <a:pt x="219328" y="0"/>
                  </a:lnTo>
                  <a:lnTo>
                    <a:pt x="0" y="438785"/>
                  </a:lnTo>
                  <a:lnTo>
                    <a:pt x="219328" y="877569"/>
                  </a:lnTo>
                  <a:lnTo>
                    <a:pt x="1075944" y="877569"/>
                  </a:lnTo>
                  <a:lnTo>
                    <a:pt x="1295400" y="438785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548D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92072" y="3752088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5"/>
                  </a:moveTo>
                  <a:lnTo>
                    <a:pt x="219328" y="0"/>
                  </a:lnTo>
                  <a:lnTo>
                    <a:pt x="1075944" y="0"/>
                  </a:lnTo>
                  <a:lnTo>
                    <a:pt x="1295400" y="438785"/>
                  </a:lnTo>
                  <a:lnTo>
                    <a:pt x="1075944" y="877569"/>
                  </a:lnTo>
                  <a:lnTo>
                    <a:pt x="219328" y="877569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548DB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1945894" y="4280153"/>
            <a:ext cx="5873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3619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Policies &amp; </a:t>
            </a:r>
            <a:r>
              <a:rPr sz="800" b="1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Pro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ce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dures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2742438" y="3090164"/>
            <a:ext cx="1352550" cy="934719"/>
            <a:chOff x="2742438" y="3090164"/>
            <a:chExt cx="1352550" cy="934719"/>
          </a:xfrm>
        </p:grpSpPr>
        <p:sp>
          <p:nvSpPr>
            <p:cNvPr id="22" name="object 22"/>
            <p:cNvSpPr/>
            <p:nvPr/>
          </p:nvSpPr>
          <p:spPr>
            <a:xfrm>
              <a:off x="2771013" y="3118739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5944" y="0"/>
                  </a:moveTo>
                  <a:lnTo>
                    <a:pt x="219329" y="0"/>
                  </a:lnTo>
                  <a:lnTo>
                    <a:pt x="0" y="438785"/>
                  </a:lnTo>
                  <a:lnTo>
                    <a:pt x="219329" y="877569"/>
                  </a:lnTo>
                  <a:lnTo>
                    <a:pt x="1075944" y="877569"/>
                  </a:lnTo>
                  <a:lnTo>
                    <a:pt x="1295400" y="438785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666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2771013" y="3118739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5"/>
                  </a:moveTo>
                  <a:lnTo>
                    <a:pt x="219329" y="0"/>
                  </a:lnTo>
                  <a:lnTo>
                    <a:pt x="1075944" y="0"/>
                  </a:lnTo>
                  <a:lnTo>
                    <a:pt x="1295400" y="438785"/>
                  </a:lnTo>
                  <a:lnTo>
                    <a:pt x="1075944" y="877569"/>
                  </a:lnTo>
                  <a:lnTo>
                    <a:pt x="219329" y="877569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6666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3117595" y="3646677"/>
            <a:ext cx="60388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069" marR="5080" indent="-4000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Progr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ms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&amp;  Standards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3921252" y="3723513"/>
            <a:ext cx="1352550" cy="934719"/>
            <a:chOff x="3921252" y="3723513"/>
            <a:chExt cx="1352550" cy="934719"/>
          </a:xfrm>
        </p:grpSpPr>
        <p:sp>
          <p:nvSpPr>
            <p:cNvPr id="26" name="object 26"/>
            <p:cNvSpPr/>
            <p:nvPr/>
          </p:nvSpPr>
          <p:spPr>
            <a:xfrm>
              <a:off x="3949827" y="3752088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6071" y="0"/>
                  </a:moveTo>
                  <a:lnTo>
                    <a:pt x="219456" y="0"/>
                  </a:lnTo>
                  <a:lnTo>
                    <a:pt x="0" y="438785"/>
                  </a:lnTo>
                  <a:lnTo>
                    <a:pt x="219456" y="877569"/>
                  </a:lnTo>
                  <a:lnTo>
                    <a:pt x="1076071" y="877569"/>
                  </a:lnTo>
                  <a:lnTo>
                    <a:pt x="1295400" y="438785"/>
                  </a:lnTo>
                  <a:lnTo>
                    <a:pt x="1076071" y="0"/>
                  </a:lnTo>
                  <a:close/>
                </a:path>
              </a:pathLst>
            </a:custGeom>
            <a:solidFill>
              <a:srgbClr val="EAAD3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949827" y="3752088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5"/>
                  </a:moveTo>
                  <a:lnTo>
                    <a:pt x="219456" y="0"/>
                  </a:lnTo>
                  <a:lnTo>
                    <a:pt x="1076071" y="0"/>
                  </a:lnTo>
                  <a:lnTo>
                    <a:pt x="1295400" y="438785"/>
                  </a:lnTo>
                  <a:lnTo>
                    <a:pt x="1076071" y="877569"/>
                  </a:lnTo>
                  <a:lnTo>
                    <a:pt x="219456" y="877569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EAAD3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095369" y="4280153"/>
            <a:ext cx="100330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0355" marR="5080" indent="-28829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C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ommuni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cat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ion</a:t>
            </a:r>
            <a:r>
              <a:rPr sz="800" b="1" spc="-3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nd  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Training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4352416" y="3710457"/>
            <a:ext cx="3277235" cy="947419"/>
            <a:chOff x="4352416" y="3710457"/>
            <a:chExt cx="3277235" cy="947419"/>
          </a:xfrm>
        </p:grpSpPr>
        <p:sp>
          <p:nvSpPr>
            <p:cNvPr id="30" name="object 30"/>
            <p:cNvSpPr/>
            <p:nvPr/>
          </p:nvSpPr>
          <p:spPr>
            <a:xfrm>
              <a:off x="6305676" y="3751452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5944" y="0"/>
                  </a:moveTo>
                  <a:lnTo>
                    <a:pt x="219328" y="0"/>
                  </a:lnTo>
                  <a:lnTo>
                    <a:pt x="0" y="438785"/>
                  </a:lnTo>
                  <a:lnTo>
                    <a:pt x="219328" y="877570"/>
                  </a:lnTo>
                  <a:lnTo>
                    <a:pt x="1075944" y="877570"/>
                  </a:lnTo>
                  <a:lnTo>
                    <a:pt x="1295400" y="438785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A6A6A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305676" y="3751452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5"/>
                  </a:moveTo>
                  <a:lnTo>
                    <a:pt x="219328" y="0"/>
                  </a:lnTo>
                  <a:lnTo>
                    <a:pt x="1075944" y="0"/>
                  </a:lnTo>
                  <a:lnTo>
                    <a:pt x="1295400" y="438785"/>
                  </a:lnTo>
                  <a:lnTo>
                    <a:pt x="1075944" y="877570"/>
                  </a:lnTo>
                  <a:lnTo>
                    <a:pt x="219328" y="877570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A6A6A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352416" y="3710457"/>
              <a:ext cx="487400" cy="487400"/>
            </a:xfrm>
            <a:prstGeom prst="rect">
              <a:avLst/>
            </a:prstGeom>
          </p:spPr>
        </p:pic>
      </p:grpSp>
      <p:sp>
        <p:nvSpPr>
          <p:cNvPr id="33" name="object 33"/>
          <p:cNvSpPr txBox="1"/>
          <p:nvPr/>
        </p:nvSpPr>
        <p:spPr>
          <a:xfrm>
            <a:off x="6524625" y="4279519"/>
            <a:ext cx="85725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6690" marR="5080" indent="-17462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En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f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or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ce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nt</a:t>
            </a:r>
            <a:r>
              <a:rPr sz="800" b="1" spc="-1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404040"/>
                </a:solidFill>
                <a:latin typeface="Arial"/>
                <a:cs typeface="Arial"/>
              </a:rPr>
              <a:t>nd  Response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874775" y="3118992"/>
            <a:ext cx="7929880" cy="1075055"/>
            <a:chOff x="874775" y="3118992"/>
            <a:chExt cx="7929880" cy="1075055"/>
          </a:xfrm>
        </p:grpSpPr>
        <p:pic>
          <p:nvPicPr>
            <p:cNvPr id="35" name="object 3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705727" y="3698608"/>
              <a:ext cx="495185" cy="495185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7480427" y="3147567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5944" y="0"/>
                  </a:moveTo>
                  <a:lnTo>
                    <a:pt x="219328" y="0"/>
                  </a:lnTo>
                  <a:lnTo>
                    <a:pt x="0" y="438785"/>
                  </a:lnTo>
                  <a:lnTo>
                    <a:pt x="219328" y="877570"/>
                  </a:lnTo>
                  <a:lnTo>
                    <a:pt x="1075944" y="877570"/>
                  </a:lnTo>
                  <a:lnTo>
                    <a:pt x="1295400" y="438785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006FC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480427" y="3147567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5"/>
                  </a:moveTo>
                  <a:lnTo>
                    <a:pt x="219328" y="0"/>
                  </a:lnTo>
                  <a:lnTo>
                    <a:pt x="1075944" y="0"/>
                  </a:lnTo>
                  <a:lnTo>
                    <a:pt x="1295400" y="438785"/>
                  </a:lnTo>
                  <a:lnTo>
                    <a:pt x="1075944" y="877570"/>
                  </a:lnTo>
                  <a:lnTo>
                    <a:pt x="219328" y="877570"/>
                  </a:lnTo>
                  <a:lnTo>
                    <a:pt x="0" y="438785"/>
                  </a:lnTo>
                  <a:close/>
                </a:path>
              </a:pathLst>
            </a:custGeom>
            <a:ln w="57150">
              <a:solidFill>
                <a:srgbClr val="006FC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139693" y="3180968"/>
              <a:ext cx="558165" cy="265430"/>
            </a:xfrm>
            <a:custGeom>
              <a:avLst/>
              <a:gdLst/>
              <a:ahLst/>
              <a:cxnLst/>
              <a:rect l="l" t="t" r="r" b="b"/>
              <a:pathLst>
                <a:path w="558164" h="265429">
                  <a:moveTo>
                    <a:pt x="157226" y="30479"/>
                  </a:moveTo>
                  <a:lnTo>
                    <a:pt x="109934" y="41302"/>
                  </a:lnTo>
                  <a:lnTo>
                    <a:pt x="49275" y="81533"/>
                  </a:lnTo>
                  <a:lnTo>
                    <a:pt x="46228" y="84073"/>
                  </a:lnTo>
                  <a:lnTo>
                    <a:pt x="43053" y="86613"/>
                  </a:lnTo>
                  <a:lnTo>
                    <a:pt x="10763" y="121300"/>
                  </a:lnTo>
                  <a:lnTo>
                    <a:pt x="0" y="163067"/>
                  </a:lnTo>
                  <a:lnTo>
                    <a:pt x="9779" y="202684"/>
                  </a:lnTo>
                  <a:lnTo>
                    <a:pt x="36607" y="235108"/>
                  </a:lnTo>
                  <a:lnTo>
                    <a:pt x="76723" y="257008"/>
                  </a:lnTo>
                  <a:lnTo>
                    <a:pt x="126365" y="265048"/>
                  </a:lnTo>
                  <a:lnTo>
                    <a:pt x="170267" y="257921"/>
                  </a:lnTo>
                  <a:lnTo>
                    <a:pt x="190908" y="247141"/>
                  </a:lnTo>
                  <a:lnTo>
                    <a:pt x="126365" y="247141"/>
                  </a:lnTo>
                  <a:lnTo>
                    <a:pt x="85770" y="240452"/>
                  </a:lnTo>
                  <a:lnTo>
                    <a:pt x="53546" y="222297"/>
                  </a:lnTo>
                  <a:lnTo>
                    <a:pt x="32299" y="195546"/>
                  </a:lnTo>
                  <a:lnTo>
                    <a:pt x="24637" y="163067"/>
                  </a:lnTo>
                  <a:lnTo>
                    <a:pt x="32299" y="129518"/>
                  </a:lnTo>
                  <a:lnTo>
                    <a:pt x="53546" y="102885"/>
                  </a:lnTo>
                  <a:lnTo>
                    <a:pt x="85770" y="85326"/>
                  </a:lnTo>
                  <a:lnTo>
                    <a:pt x="126365" y="78993"/>
                  </a:lnTo>
                  <a:lnTo>
                    <a:pt x="505092" y="78993"/>
                  </a:lnTo>
                  <a:lnTo>
                    <a:pt x="462406" y="48386"/>
                  </a:lnTo>
                  <a:lnTo>
                    <a:pt x="447976" y="41302"/>
                  </a:lnTo>
                  <a:lnTo>
                    <a:pt x="432689" y="35623"/>
                  </a:lnTo>
                  <a:lnTo>
                    <a:pt x="421749" y="33019"/>
                  </a:lnTo>
                  <a:lnTo>
                    <a:pt x="157226" y="33019"/>
                  </a:lnTo>
                  <a:lnTo>
                    <a:pt x="157226" y="30479"/>
                  </a:lnTo>
                  <a:close/>
                </a:path>
                <a:path w="558164" h="265429">
                  <a:moveTo>
                    <a:pt x="335844" y="175767"/>
                  </a:moveTo>
                  <a:lnTo>
                    <a:pt x="311277" y="175767"/>
                  </a:lnTo>
                  <a:lnTo>
                    <a:pt x="324032" y="210184"/>
                  </a:lnTo>
                  <a:lnTo>
                    <a:pt x="350646" y="238601"/>
                  </a:lnTo>
                  <a:lnTo>
                    <a:pt x="387643" y="257921"/>
                  </a:lnTo>
                  <a:lnTo>
                    <a:pt x="431545" y="265048"/>
                  </a:lnTo>
                  <a:lnTo>
                    <a:pt x="481187" y="257008"/>
                  </a:lnTo>
                  <a:lnTo>
                    <a:pt x="499260" y="247141"/>
                  </a:lnTo>
                  <a:lnTo>
                    <a:pt x="431545" y="247141"/>
                  </a:lnTo>
                  <a:lnTo>
                    <a:pt x="392713" y="240452"/>
                  </a:lnTo>
                  <a:lnTo>
                    <a:pt x="361394" y="222297"/>
                  </a:lnTo>
                  <a:lnTo>
                    <a:pt x="340481" y="195546"/>
                  </a:lnTo>
                  <a:lnTo>
                    <a:pt x="335844" y="175767"/>
                  </a:lnTo>
                  <a:close/>
                </a:path>
                <a:path w="558164" h="265429">
                  <a:moveTo>
                    <a:pt x="409956" y="78993"/>
                  </a:moveTo>
                  <a:lnTo>
                    <a:pt x="135635" y="78993"/>
                  </a:lnTo>
                  <a:lnTo>
                    <a:pt x="147955" y="81533"/>
                  </a:lnTo>
                  <a:lnTo>
                    <a:pt x="179978" y="91755"/>
                  </a:lnTo>
                  <a:lnTo>
                    <a:pt x="205359" y="109870"/>
                  </a:lnTo>
                  <a:lnTo>
                    <a:pt x="222071" y="134201"/>
                  </a:lnTo>
                  <a:lnTo>
                    <a:pt x="228092" y="163067"/>
                  </a:lnTo>
                  <a:lnTo>
                    <a:pt x="220001" y="195546"/>
                  </a:lnTo>
                  <a:lnTo>
                    <a:pt x="198040" y="222297"/>
                  </a:lnTo>
                  <a:lnTo>
                    <a:pt x="165673" y="240452"/>
                  </a:lnTo>
                  <a:lnTo>
                    <a:pt x="126365" y="247141"/>
                  </a:lnTo>
                  <a:lnTo>
                    <a:pt x="190908" y="247141"/>
                  </a:lnTo>
                  <a:lnTo>
                    <a:pt x="207263" y="238601"/>
                  </a:lnTo>
                  <a:lnTo>
                    <a:pt x="233878" y="210184"/>
                  </a:lnTo>
                  <a:lnTo>
                    <a:pt x="246633" y="175767"/>
                  </a:lnTo>
                  <a:lnTo>
                    <a:pt x="335844" y="175767"/>
                  </a:lnTo>
                  <a:lnTo>
                    <a:pt x="332867" y="163067"/>
                  </a:lnTo>
                  <a:lnTo>
                    <a:pt x="335491" y="150367"/>
                  </a:lnTo>
                  <a:lnTo>
                    <a:pt x="280543" y="150367"/>
                  </a:lnTo>
                  <a:lnTo>
                    <a:pt x="271476" y="148998"/>
                  </a:lnTo>
                  <a:lnTo>
                    <a:pt x="263540" y="145224"/>
                  </a:lnTo>
                  <a:lnTo>
                    <a:pt x="257915" y="139545"/>
                  </a:lnTo>
                  <a:lnTo>
                    <a:pt x="255778" y="132460"/>
                  </a:lnTo>
                  <a:lnTo>
                    <a:pt x="255857" y="129518"/>
                  </a:lnTo>
                  <a:lnTo>
                    <a:pt x="257468" y="121388"/>
                  </a:lnTo>
                  <a:lnTo>
                    <a:pt x="262350" y="114998"/>
                  </a:lnTo>
                  <a:lnTo>
                    <a:pt x="270136" y="110990"/>
                  </a:lnTo>
                  <a:lnTo>
                    <a:pt x="280543" y="109600"/>
                  </a:lnTo>
                  <a:lnTo>
                    <a:pt x="355187" y="109600"/>
                  </a:lnTo>
                  <a:lnTo>
                    <a:pt x="379694" y="90683"/>
                  </a:lnTo>
                  <a:lnTo>
                    <a:pt x="409956" y="78993"/>
                  </a:lnTo>
                  <a:close/>
                </a:path>
                <a:path w="558164" h="265429">
                  <a:moveTo>
                    <a:pt x="505092" y="78993"/>
                  </a:moveTo>
                  <a:lnTo>
                    <a:pt x="431545" y="78993"/>
                  </a:lnTo>
                  <a:lnTo>
                    <a:pt x="472140" y="85326"/>
                  </a:lnTo>
                  <a:lnTo>
                    <a:pt x="504364" y="102885"/>
                  </a:lnTo>
                  <a:lnTo>
                    <a:pt x="525611" y="129518"/>
                  </a:lnTo>
                  <a:lnTo>
                    <a:pt x="533272" y="163067"/>
                  </a:lnTo>
                  <a:lnTo>
                    <a:pt x="525611" y="195546"/>
                  </a:lnTo>
                  <a:lnTo>
                    <a:pt x="504364" y="222297"/>
                  </a:lnTo>
                  <a:lnTo>
                    <a:pt x="472140" y="240452"/>
                  </a:lnTo>
                  <a:lnTo>
                    <a:pt x="431545" y="247141"/>
                  </a:lnTo>
                  <a:lnTo>
                    <a:pt x="499260" y="247141"/>
                  </a:lnTo>
                  <a:lnTo>
                    <a:pt x="521303" y="235108"/>
                  </a:lnTo>
                  <a:lnTo>
                    <a:pt x="548132" y="202684"/>
                  </a:lnTo>
                  <a:lnTo>
                    <a:pt x="557910" y="163067"/>
                  </a:lnTo>
                  <a:lnTo>
                    <a:pt x="555124" y="141106"/>
                  </a:lnTo>
                  <a:lnTo>
                    <a:pt x="534550" y="103899"/>
                  </a:lnTo>
                  <a:lnTo>
                    <a:pt x="511682" y="84073"/>
                  </a:lnTo>
                  <a:lnTo>
                    <a:pt x="508634" y="81533"/>
                  </a:lnTo>
                  <a:lnTo>
                    <a:pt x="505092" y="78993"/>
                  </a:lnTo>
                  <a:close/>
                </a:path>
                <a:path w="558164" h="265429">
                  <a:moveTo>
                    <a:pt x="311277" y="175767"/>
                  </a:moveTo>
                  <a:lnTo>
                    <a:pt x="246633" y="175767"/>
                  </a:lnTo>
                  <a:lnTo>
                    <a:pt x="254057" y="177633"/>
                  </a:lnTo>
                  <a:lnTo>
                    <a:pt x="262397" y="179260"/>
                  </a:lnTo>
                  <a:lnTo>
                    <a:pt x="271333" y="180411"/>
                  </a:lnTo>
                  <a:lnTo>
                    <a:pt x="280543" y="180847"/>
                  </a:lnTo>
                  <a:lnTo>
                    <a:pt x="287916" y="180411"/>
                  </a:lnTo>
                  <a:lnTo>
                    <a:pt x="295909" y="179260"/>
                  </a:lnTo>
                  <a:lnTo>
                    <a:pt x="303903" y="177633"/>
                  </a:lnTo>
                  <a:lnTo>
                    <a:pt x="311277" y="175767"/>
                  </a:lnTo>
                  <a:close/>
                </a:path>
                <a:path w="558164" h="265429">
                  <a:moveTo>
                    <a:pt x="355187" y="109600"/>
                  </a:moveTo>
                  <a:lnTo>
                    <a:pt x="280543" y="109600"/>
                  </a:lnTo>
                  <a:lnTo>
                    <a:pt x="289161" y="110553"/>
                  </a:lnTo>
                  <a:lnTo>
                    <a:pt x="296338" y="113410"/>
                  </a:lnTo>
                  <a:lnTo>
                    <a:pt x="301777" y="118173"/>
                  </a:lnTo>
                  <a:lnTo>
                    <a:pt x="305181" y="124840"/>
                  </a:lnTo>
                  <a:lnTo>
                    <a:pt x="305181" y="129920"/>
                  </a:lnTo>
                  <a:lnTo>
                    <a:pt x="303063" y="137402"/>
                  </a:lnTo>
                  <a:lnTo>
                    <a:pt x="297481" y="143954"/>
                  </a:lnTo>
                  <a:lnTo>
                    <a:pt x="289589" y="148601"/>
                  </a:lnTo>
                  <a:lnTo>
                    <a:pt x="280543" y="150367"/>
                  </a:lnTo>
                  <a:lnTo>
                    <a:pt x="335491" y="150367"/>
                  </a:lnTo>
                  <a:lnTo>
                    <a:pt x="338839" y="134161"/>
                  </a:lnTo>
                  <a:lnTo>
                    <a:pt x="355187" y="109600"/>
                  </a:lnTo>
                  <a:close/>
                </a:path>
                <a:path w="558164" h="265429">
                  <a:moveTo>
                    <a:pt x="215772" y="0"/>
                  </a:moveTo>
                  <a:lnTo>
                    <a:pt x="157226" y="33019"/>
                  </a:lnTo>
                  <a:lnTo>
                    <a:pt x="403859" y="33019"/>
                  </a:lnTo>
                  <a:lnTo>
                    <a:pt x="400695" y="30488"/>
                  </a:lnTo>
                  <a:lnTo>
                    <a:pt x="394601" y="25400"/>
                  </a:lnTo>
                  <a:lnTo>
                    <a:pt x="255778" y="25400"/>
                  </a:lnTo>
                  <a:lnTo>
                    <a:pt x="249562" y="15001"/>
                  </a:lnTo>
                  <a:lnTo>
                    <a:pt x="240442" y="6985"/>
                  </a:lnTo>
                  <a:lnTo>
                    <a:pt x="228988" y="1825"/>
                  </a:lnTo>
                  <a:lnTo>
                    <a:pt x="215772" y="0"/>
                  </a:lnTo>
                  <a:close/>
                </a:path>
                <a:path w="558164" h="265429">
                  <a:moveTo>
                    <a:pt x="400784" y="30488"/>
                  </a:moveTo>
                  <a:lnTo>
                    <a:pt x="403859" y="33019"/>
                  </a:lnTo>
                  <a:lnTo>
                    <a:pt x="421749" y="33019"/>
                  </a:lnTo>
                  <a:lnTo>
                    <a:pt x="416829" y="31849"/>
                  </a:lnTo>
                  <a:lnTo>
                    <a:pt x="400784" y="30488"/>
                  </a:lnTo>
                  <a:close/>
                </a:path>
                <a:path w="558164" h="265429">
                  <a:moveTo>
                    <a:pt x="400773" y="30479"/>
                  </a:moveTo>
                  <a:close/>
                </a:path>
                <a:path w="558164" h="265429">
                  <a:moveTo>
                    <a:pt x="280543" y="17779"/>
                  </a:moveTo>
                  <a:lnTo>
                    <a:pt x="271271" y="17779"/>
                  </a:lnTo>
                  <a:lnTo>
                    <a:pt x="262001" y="20319"/>
                  </a:lnTo>
                  <a:lnTo>
                    <a:pt x="255778" y="25400"/>
                  </a:lnTo>
                  <a:lnTo>
                    <a:pt x="302132" y="25400"/>
                  </a:lnTo>
                  <a:lnTo>
                    <a:pt x="295909" y="20319"/>
                  </a:lnTo>
                  <a:lnTo>
                    <a:pt x="280543" y="20319"/>
                  </a:lnTo>
                  <a:lnTo>
                    <a:pt x="280543" y="17779"/>
                  </a:lnTo>
                  <a:close/>
                </a:path>
                <a:path w="558164" h="265429">
                  <a:moveTo>
                    <a:pt x="345185" y="0"/>
                  </a:moveTo>
                  <a:lnTo>
                    <a:pt x="330207" y="1825"/>
                  </a:lnTo>
                  <a:lnTo>
                    <a:pt x="317849" y="6985"/>
                  </a:lnTo>
                  <a:lnTo>
                    <a:pt x="308395" y="15001"/>
                  </a:lnTo>
                  <a:lnTo>
                    <a:pt x="302132" y="25400"/>
                  </a:lnTo>
                  <a:lnTo>
                    <a:pt x="394601" y="25400"/>
                  </a:lnTo>
                  <a:lnTo>
                    <a:pt x="360235" y="1905"/>
                  </a:lnTo>
                  <a:lnTo>
                    <a:pt x="345185" y="0"/>
                  </a:lnTo>
                  <a:close/>
                </a:path>
              </a:pathLst>
            </a:custGeom>
            <a:solidFill>
              <a:srgbClr val="45456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9" name="object 3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74775" y="3161017"/>
              <a:ext cx="405142" cy="405142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050541" y="3775798"/>
              <a:ext cx="386753" cy="386753"/>
            </a:xfrm>
            <a:prstGeom prst="rect">
              <a:avLst/>
            </a:prstGeom>
          </p:spPr>
        </p:pic>
      </p:grpSp>
      <p:sp>
        <p:nvSpPr>
          <p:cNvPr id="41" name="object 41"/>
          <p:cNvSpPr txBox="1"/>
          <p:nvPr/>
        </p:nvSpPr>
        <p:spPr>
          <a:xfrm>
            <a:off x="7660005" y="3675379"/>
            <a:ext cx="93726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2420" marR="5080" indent="-300355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te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rn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spc="-4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ss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ur</a:t>
            </a: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nce  </a:t>
            </a:r>
            <a:r>
              <a:rPr sz="800" b="1" spc="-10" dirty="0">
                <a:solidFill>
                  <a:srgbClr val="FFFFFF"/>
                </a:solidFill>
                <a:latin typeface="Arial"/>
                <a:cs typeface="Arial"/>
              </a:rPr>
              <a:t>Audits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42" name="object 42"/>
          <p:cNvGrpSpPr/>
          <p:nvPr/>
        </p:nvGrpSpPr>
        <p:grpSpPr>
          <a:xfrm>
            <a:off x="5102352" y="3115805"/>
            <a:ext cx="3261995" cy="946150"/>
            <a:chOff x="5102352" y="3115805"/>
            <a:chExt cx="3261995" cy="946150"/>
          </a:xfrm>
        </p:grpSpPr>
        <p:pic>
          <p:nvPicPr>
            <p:cNvPr id="43" name="object 43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892161" y="3115805"/>
              <a:ext cx="471944" cy="471944"/>
            </a:xfrm>
            <a:prstGeom prst="rect">
              <a:avLst/>
            </a:prstGeom>
          </p:spPr>
        </p:pic>
        <p:sp>
          <p:nvSpPr>
            <p:cNvPr id="44" name="object 44"/>
            <p:cNvSpPr/>
            <p:nvPr/>
          </p:nvSpPr>
          <p:spPr>
            <a:xfrm>
              <a:off x="5130927" y="3155696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1075944" y="0"/>
                  </a:moveTo>
                  <a:lnTo>
                    <a:pt x="219328" y="0"/>
                  </a:lnTo>
                  <a:lnTo>
                    <a:pt x="0" y="438784"/>
                  </a:lnTo>
                  <a:lnTo>
                    <a:pt x="219328" y="877569"/>
                  </a:lnTo>
                  <a:lnTo>
                    <a:pt x="1075944" y="877569"/>
                  </a:lnTo>
                  <a:lnTo>
                    <a:pt x="1295400" y="438784"/>
                  </a:lnTo>
                  <a:lnTo>
                    <a:pt x="1075944" y="0"/>
                  </a:lnTo>
                  <a:close/>
                </a:path>
              </a:pathLst>
            </a:custGeom>
            <a:solidFill>
              <a:srgbClr val="00A8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130927" y="3155696"/>
              <a:ext cx="1295400" cy="877569"/>
            </a:xfrm>
            <a:custGeom>
              <a:avLst/>
              <a:gdLst/>
              <a:ahLst/>
              <a:cxnLst/>
              <a:rect l="l" t="t" r="r" b="b"/>
              <a:pathLst>
                <a:path w="1295400" h="877570">
                  <a:moveTo>
                    <a:pt x="0" y="438784"/>
                  </a:moveTo>
                  <a:lnTo>
                    <a:pt x="219328" y="0"/>
                  </a:lnTo>
                  <a:lnTo>
                    <a:pt x="1075944" y="0"/>
                  </a:lnTo>
                  <a:lnTo>
                    <a:pt x="1295400" y="438784"/>
                  </a:lnTo>
                  <a:lnTo>
                    <a:pt x="1075944" y="877569"/>
                  </a:lnTo>
                  <a:lnTo>
                    <a:pt x="219328" y="877569"/>
                  </a:lnTo>
                  <a:lnTo>
                    <a:pt x="0" y="438784"/>
                  </a:lnTo>
                  <a:close/>
                </a:path>
              </a:pathLst>
            </a:custGeom>
            <a:ln w="57150">
              <a:solidFill>
                <a:srgbClr val="00A87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304282" y="3683634"/>
            <a:ext cx="950594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0185" marR="5080" indent="-198120">
              <a:lnSpc>
                <a:spcPct val="100000"/>
              </a:lnSpc>
              <a:spcBef>
                <a:spcPts val="100"/>
              </a:spcBef>
            </a:pPr>
            <a:r>
              <a:rPr sz="800" b="1" spc="-5" dirty="0">
                <a:solidFill>
                  <a:srgbClr val="FFFFFF"/>
                </a:solidFill>
                <a:latin typeface="Arial"/>
                <a:cs typeface="Arial"/>
              </a:rPr>
              <a:t>Risk</a:t>
            </a:r>
            <a:r>
              <a:rPr sz="8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&amp;</a:t>
            </a:r>
            <a:r>
              <a:rPr sz="800" b="1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Compliance </a:t>
            </a:r>
            <a:r>
              <a:rPr sz="800" b="1" spc="-20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"/>
                <a:cs typeface="Arial"/>
              </a:rPr>
              <a:t>Monitoring</a:t>
            </a:r>
            <a:endParaRPr sz="800">
              <a:latin typeface="Arial"/>
              <a:cs typeface="Arial"/>
            </a:endParaRPr>
          </a:p>
        </p:txBody>
      </p:sp>
      <p:pic>
        <p:nvPicPr>
          <p:cNvPr id="47" name="object 4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520182" y="3109747"/>
            <a:ext cx="516737" cy="516737"/>
          </a:xfrm>
          <a:prstGeom prst="rect">
            <a:avLst/>
          </a:prstGeom>
        </p:spPr>
      </p:pic>
      <p:sp>
        <p:nvSpPr>
          <p:cNvPr id="48" name="object 48"/>
          <p:cNvSpPr txBox="1">
            <a:spLocks noGrp="1"/>
          </p:cNvSpPr>
          <p:nvPr>
            <p:ph type="title"/>
          </p:nvPr>
        </p:nvSpPr>
        <p:spPr>
          <a:xfrm>
            <a:off x="434441" y="168402"/>
            <a:ext cx="51092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endParaRPr spc="-5" dirty="0"/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49" name="object 49"/>
          <p:cNvSpPr txBox="1"/>
          <p:nvPr/>
        </p:nvSpPr>
        <p:spPr>
          <a:xfrm>
            <a:off x="78739" y="584453"/>
            <a:ext cx="8933180" cy="23602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8300">
              <a:lnSpc>
                <a:spcPct val="100000"/>
              </a:lnSpc>
              <a:spcBef>
                <a:spcPts val="105"/>
              </a:spcBef>
            </a:pP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We</a:t>
            </a:r>
            <a:r>
              <a:rPr sz="2000" i="1" spc="-25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All</a:t>
            </a:r>
            <a:r>
              <a:rPr sz="2000" i="1" spc="-1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Play</a:t>
            </a:r>
            <a:r>
              <a:rPr sz="2000" i="1" spc="-1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a</a:t>
            </a:r>
            <a:r>
              <a:rPr sz="2000" i="1" spc="-1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Role</a:t>
            </a:r>
            <a:r>
              <a:rPr sz="2000" i="1" spc="-2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in</a:t>
            </a:r>
            <a:r>
              <a:rPr sz="2000" i="1" spc="-5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sz="2000" i="1" dirty="0">
                <a:solidFill>
                  <a:srgbClr val="CC1543"/>
                </a:solidFill>
                <a:latin typeface="Open sans"/>
                <a:cs typeface="Arial"/>
              </a:rPr>
              <a:t>Compliance</a:t>
            </a:r>
            <a:endParaRPr sz="2000" i="1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 dirty="0">
              <a:latin typeface="Open sans"/>
              <a:cs typeface="Arial"/>
            </a:endParaRPr>
          </a:p>
          <a:p>
            <a:pPr marL="299085" marR="5080" indent="-287020">
              <a:lnSpc>
                <a:spcPct val="100000"/>
              </a:lnSpc>
              <a:tabLst>
                <a:tab pos="299085" algn="l"/>
              </a:tabLst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»	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established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formal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35" dirty="0">
                <a:latin typeface="Open sans"/>
                <a:cs typeface="Arial"/>
              </a:rPr>
              <a:t>FCPA</a:t>
            </a:r>
            <a:r>
              <a:rPr sz="1600" spc="-6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Corporate</a:t>
            </a:r>
            <a:r>
              <a:rPr sz="1600" spc="4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Program,</a:t>
            </a:r>
            <a:r>
              <a:rPr sz="1600" spc="4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overseen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Office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of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Risk 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Compliance,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daily activities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transactions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executed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you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service</a:t>
            </a:r>
            <a:r>
              <a:rPr sz="1600" spc="-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employees.</a:t>
            </a:r>
            <a:endParaRPr sz="1600" dirty="0">
              <a:latin typeface="Open sans"/>
              <a:cs typeface="Arial"/>
            </a:endParaRPr>
          </a:p>
          <a:p>
            <a:pPr marL="299085" marR="1025525" indent="-287020">
              <a:lnSpc>
                <a:spcPct val="100000"/>
              </a:lnSpc>
              <a:spcBef>
                <a:spcPts val="600"/>
              </a:spcBef>
              <a:tabLst>
                <a:tab pos="299085" algn="l"/>
              </a:tabLst>
            </a:pPr>
            <a:r>
              <a:rPr sz="1600" spc="-5" dirty="0">
                <a:solidFill>
                  <a:srgbClr val="C00000"/>
                </a:solidFill>
                <a:latin typeface="Open sans"/>
                <a:cs typeface="Arial"/>
              </a:rPr>
              <a:t>»	</a:t>
            </a:r>
            <a:r>
              <a:rPr sz="1600" spc="-5" dirty="0">
                <a:latin typeface="Open sans"/>
                <a:cs typeface="Arial"/>
              </a:rPr>
              <a:t>This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program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requires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certain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activities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transactions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meet</a:t>
            </a:r>
            <a:r>
              <a:rPr sz="1600" spc="70" dirty="0">
                <a:latin typeface="Open sans"/>
                <a:cs typeface="Arial"/>
              </a:rPr>
              <a:t> </a:t>
            </a:r>
            <a:r>
              <a:rPr sz="1600" spc="-35" dirty="0">
                <a:latin typeface="Open sans"/>
                <a:cs typeface="Arial"/>
              </a:rPr>
              <a:t>FCPA</a:t>
            </a:r>
            <a:r>
              <a:rPr sz="1600" spc="-8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compliance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requirements.</a:t>
            </a:r>
            <a:endParaRPr sz="1600" dirty="0">
              <a:latin typeface="Open sans"/>
              <a:cs typeface="Arial"/>
            </a:endParaRPr>
          </a:p>
          <a:p>
            <a:pPr marL="102235" algn="ctr">
              <a:lnSpc>
                <a:spcPct val="100000"/>
              </a:lnSpc>
              <a:spcBef>
                <a:spcPts val="1585"/>
              </a:spcBef>
            </a:pPr>
            <a:r>
              <a:rPr sz="1800" spc="-5" dirty="0">
                <a:latin typeface="Open sans"/>
                <a:cs typeface="Arial"/>
              </a:rPr>
              <a:t>ORC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ensures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the</a:t>
            </a:r>
            <a:r>
              <a:rPr sz="1800" spc="-5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following</a:t>
            </a:r>
            <a:r>
              <a:rPr sz="1800" spc="6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elements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are part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of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the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overall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program:</a:t>
            </a:r>
            <a:endParaRPr sz="1800" dirty="0">
              <a:latin typeface="Open sans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95552" y="4890261"/>
            <a:ext cx="70815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MTS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35" dirty="0">
                <a:latin typeface="Open sans"/>
                <a:cs typeface="Arial"/>
              </a:rPr>
              <a:t>FCPA</a:t>
            </a:r>
            <a:r>
              <a:rPr sz="1800" spc="-9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Policies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&amp;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Procedures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cover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compliance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requirements</a:t>
            </a:r>
            <a:r>
              <a:rPr sz="1800" spc="3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for:</a:t>
            </a:r>
          </a:p>
        </p:txBody>
      </p:sp>
      <p:sp>
        <p:nvSpPr>
          <p:cNvPr id="54" name="object 13">
            <a:extLst>
              <a:ext uri="{FF2B5EF4-FFF2-40B4-BE49-F238E27FC236}">
                <a16:creationId xmlns:a16="http://schemas.microsoft.com/office/drawing/2014/main" id="{63FF099A-A709-4481-9160-ACB7D54AAF0B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7</a:t>
            </a:r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7250" y="3218764"/>
            <a:ext cx="7946390" cy="94106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Open sans"/>
                <a:cs typeface="Arial"/>
              </a:rPr>
              <a:t>The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following</a:t>
            </a:r>
            <a:r>
              <a:rPr sz="2000" spc="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slides</a:t>
            </a:r>
            <a:r>
              <a:rPr sz="2000" spc="-1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include</a:t>
            </a:r>
            <a:r>
              <a:rPr sz="2000" spc="-1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three</a:t>
            </a:r>
            <a:r>
              <a:rPr sz="2000" spc="-2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example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scenarios</a:t>
            </a:r>
            <a:r>
              <a:rPr sz="2000" spc="-3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to</a:t>
            </a:r>
            <a:r>
              <a:rPr sz="2000" spc="-2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provide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further </a:t>
            </a:r>
            <a:r>
              <a:rPr sz="2000" spc="-540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explanation of how bribes could exist or appear to exist in </a:t>
            </a:r>
            <a:r>
              <a:rPr sz="2000" spc="-5" dirty="0">
                <a:latin typeface="Open sans"/>
                <a:cs typeface="Arial"/>
              </a:rPr>
              <a:t>your </a:t>
            </a:r>
            <a:r>
              <a:rPr sz="2000" dirty="0">
                <a:latin typeface="Open sans"/>
                <a:cs typeface="Arial"/>
              </a:rPr>
              <a:t>daily </a:t>
            </a:r>
            <a:r>
              <a:rPr sz="2000" spc="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interactions</a:t>
            </a:r>
            <a:r>
              <a:rPr sz="2000" spc="-4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and</a:t>
            </a:r>
            <a:r>
              <a:rPr sz="2000" spc="-15" dirty="0">
                <a:latin typeface="Open sans"/>
                <a:cs typeface="Arial"/>
              </a:rPr>
              <a:t> </a:t>
            </a:r>
            <a:r>
              <a:rPr sz="2000" dirty="0">
                <a:latin typeface="Open sans"/>
                <a:cs typeface="Arial"/>
              </a:rPr>
              <a:t>decisions.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34441" y="108172"/>
            <a:ext cx="5109210" cy="802143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lang="en-US" sz="2400" spc="-5" dirty="0">
                <a:solidFill>
                  <a:srgbClr val="C00000"/>
                </a:solidFill>
                <a:latin typeface="Open sans"/>
              </a:rPr>
              <a:t>FCPA Sales &amp; Service Training</a:t>
            </a:r>
            <a:endParaRPr lang="en-US" sz="2400" dirty="0">
              <a:solidFill>
                <a:srgbClr val="C00000"/>
              </a:solidFill>
              <a:latin typeface="Open sans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lang="en-US" sz="2000" i="1" dirty="0">
                <a:solidFill>
                  <a:srgbClr val="CC1543"/>
                </a:solidFill>
                <a:latin typeface="Open sans"/>
                <a:cs typeface="Arial"/>
              </a:rPr>
              <a:t>MTS</a:t>
            </a:r>
            <a:r>
              <a:rPr lang="en-US" sz="2000" i="1" spc="-3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lang="en-US" sz="2000" i="1" dirty="0">
                <a:solidFill>
                  <a:srgbClr val="CC1543"/>
                </a:solidFill>
                <a:latin typeface="Open sans"/>
                <a:cs typeface="Arial"/>
              </a:rPr>
              <a:t>Scenario</a:t>
            </a:r>
            <a:r>
              <a:rPr lang="en-US" sz="2000" i="1" spc="-50" dirty="0">
                <a:solidFill>
                  <a:srgbClr val="CC1543"/>
                </a:solidFill>
                <a:latin typeface="Open sans"/>
                <a:cs typeface="Arial"/>
              </a:rPr>
              <a:t> </a:t>
            </a:r>
            <a:r>
              <a:rPr lang="en-US" sz="2000" i="1" dirty="0">
                <a:solidFill>
                  <a:srgbClr val="CC1543"/>
                </a:solidFill>
                <a:latin typeface="Open sans"/>
                <a:cs typeface="Arial"/>
              </a:rPr>
              <a:t>Examples</a:t>
            </a:r>
            <a:endParaRPr lang="en-US" sz="2000" i="1" dirty="0">
              <a:latin typeface="Open sans"/>
              <a:cs typeface="Arial"/>
            </a:endParaRPr>
          </a:p>
        </p:txBody>
      </p:sp>
      <p:sp>
        <p:nvSpPr>
          <p:cNvPr id="7" name="object 13">
            <a:extLst>
              <a:ext uri="{FF2B5EF4-FFF2-40B4-BE49-F238E27FC236}">
                <a16:creationId xmlns:a16="http://schemas.microsoft.com/office/drawing/2014/main" id="{38169C18-FCA3-41AA-9DA3-4298354B099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8</a:t>
            </a:r>
            <a:endParaRPr spc="-5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14131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328"/>
                </a:lnTo>
                <a:lnTo>
                  <a:pt x="9144000" y="923328"/>
                </a:lnTo>
                <a:lnTo>
                  <a:pt x="914400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3704828" y="6707123"/>
            <a:ext cx="1713230" cy="73660"/>
            <a:chOff x="3704828" y="6707123"/>
            <a:chExt cx="1713230" cy="7366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704828" y="6707123"/>
              <a:ext cx="1713007" cy="7315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729482" y="67231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3686555" y="6393179"/>
            <a:ext cx="1750060" cy="91440"/>
            <a:chOff x="3686555" y="6393179"/>
            <a:chExt cx="1750060" cy="9144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686555" y="6393179"/>
              <a:ext cx="1749552" cy="9144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729481" y="6418364"/>
              <a:ext cx="1663700" cy="0"/>
            </a:xfrm>
            <a:custGeom>
              <a:avLst/>
              <a:gdLst/>
              <a:ahLst/>
              <a:cxnLst/>
              <a:rect l="l" t="t" r="r" b="b"/>
              <a:pathLst>
                <a:path w="1663700">
                  <a:moveTo>
                    <a:pt x="0" y="0"/>
                  </a:moveTo>
                  <a:lnTo>
                    <a:pt x="1663318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139303" y="300354"/>
            <a:ext cx="680847" cy="409702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134213" y="1168349"/>
            <a:ext cx="8877300" cy="5041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635" algn="ct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Open sans"/>
                <a:cs typeface="Arial"/>
              </a:rPr>
              <a:t>An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5" dirty="0">
                <a:latin typeface="Open sans"/>
                <a:cs typeface="Arial"/>
              </a:rPr>
              <a:t>MTS</a:t>
            </a:r>
            <a:r>
              <a:rPr sz="1800" spc="-2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sales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employee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20" dirty="0">
                <a:latin typeface="Open sans"/>
                <a:cs typeface="Arial"/>
              </a:rPr>
              <a:t>was</a:t>
            </a:r>
            <a:r>
              <a:rPr sz="1800" spc="4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introduced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a</a:t>
            </a:r>
            <a:r>
              <a:rPr sz="1800" spc="-5" dirty="0">
                <a:latin typeface="Open sans"/>
                <a:cs typeface="Arial"/>
              </a:rPr>
              <a:t> potential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new</a:t>
            </a:r>
            <a:r>
              <a:rPr sz="1800" spc="-5" dirty="0">
                <a:latin typeface="Open sans"/>
                <a:cs typeface="Arial"/>
              </a:rPr>
              <a:t> customer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in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Brazil.</a:t>
            </a:r>
            <a:r>
              <a:rPr sz="1800" spc="480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This </a:t>
            </a:r>
            <a:r>
              <a:rPr sz="1800" spc="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potential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customer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is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10" dirty="0">
                <a:latin typeface="Open sans"/>
                <a:cs typeface="Arial"/>
              </a:rPr>
              <a:t>state-owned</a:t>
            </a:r>
            <a:r>
              <a:rPr sz="1800" spc="5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research</a:t>
            </a:r>
            <a:r>
              <a:rPr sz="1800" spc="2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center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looking</a:t>
            </a:r>
            <a:r>
              <a:rPr sz="1800" spc="25" dirty="0">
                <a:latin typeface="Open sans"/>
                <a:cs typeface="Arial"/>
              </a:rPr>
              <a:t> </a:t>
            </a:r>
            <a:r>
              <a:rPr sz="1800" dirty="0">
                <a:latin typeface="Open sans"/>
                <a:cs typeface="Arial"/>
              </a:rPr>
              <a:t>to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purchase</a:t>
            </a:r>
            <a:r>
              <a:rPr sz="1800" spc="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4-Poster</a:t>
            </a:r>
            <a:r>
              <a:rPr sz="1800" spc="10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and </a:t>
            </a:r>
            <a:r>
              <a:rPr sz="1800" spc="-484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an</a:t>
            </a:r>
            <a:r>
              <a:rPr sz="1800" spc="-15" dirty="0">
                <a:latin typeface="Open sans"/>
                <a:cs typeface="Arial"/>
              </a:rPr>
              <a:t> </a:t>
            </a:r>
            <a:r>
              <a:rPr sz="1800" spc="-5" dirty="0">
                <a:latin typeface="Open sans"/>
                <a:cs typeface="Arial"/>
              </a:rPr>
              <a:t>Environment</a:t>
            </a:r>
            <a:r>
              <a:rPr sz="1800" dirty="0">
                <a:latin typeface="Open sans"/>
                <a:cs typeface="Arial"/>
              </a:rPr>
              <a:t> </a:t>
            </a:r>
            <a:r>
              <a:rPr sz="1800" spc="-50" dirty="0">
                <a:latin typeface="Open sans"/>
                <a:cs typeface="Arial"/>
              </a:rPr>
              <a:t>Test</a:t>
            </a:r>
            <a:r>
              <a:rPr sz="1800" spc="-10" dirty="0">
                <a:latin typeface="Open sans"/>
                <a:cs typeface="Arial"/>
              </a:rPr>
              <a:t> </a:t>
            </a:r>
            <a:r>
              <a:rPr sz="1800" spc="-20" dirty="0">
                <a:latin typeface="Open sans"/>
                <a:cs typeface="Arial"/>
              </a:rPr>
              <a:t>Chamber.</a:t>
            </a:r>
            <a:endParaRPr sz="1800" dirty="0">
              <a:latin typeface="Open sans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750" dirty="0">
              <a:latin typeface="Open sans"/>
              <a:cs typeface="Arial"/>
            </a:endParaRPr>
          </a:p>
          <a:p>
            <a:pPr marL="471170" marR="422275" indent="-342900">
              <a:lnSpc>
                <a:spcPct val="100000"/>
              </a:lnSpc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 employee</a:t>
            </a:r>
            <a:r>
              <a:rPr sz="1600" spc="4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has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been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dirty="0">
                <a:latin typeface="Open sans"/>
                <a:cs typeface="Arial"/>
              </a:rPr>
              <a:t>in </a:t>
            </a:r>
            <a:r>
              <a:rPr sz="1600" spc="-5" dirty="0">
                <a:latin typeface="Open sans"/>
                <a:cs typeface="Arial"/>
              </a:rPr>
              <a:t>contact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potential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customer,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meeting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few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times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casual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lunches.</a:t>
            </a:r>
            <a:endParaRPr sz="1600" dirty="0">
              <a:latin typeface="Open sans"/>
              <a:cs typeface="Arial"/>
            </a:endParaRPr>
          </a:p>
          <a:p>
            <a:pPr marL="471170" marR="361950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potential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suggests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they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attend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soccer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game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Rio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Janeiro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 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private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suite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with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meals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included,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at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which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time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they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can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further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negotiate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work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towards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closing</a:t>
            </a:r>
            <a:r>
              <a:rPr sz="1600" spc="-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deal.</a:t>
            </a:r>
            <a:endParaRPr sz="1600" dirty="0">
              <a:latin typeface="Open sans"/>
              <a:cs typeface="Arial"/>
            </a:endParaRPr>
          </a:p>
          <a:p>
            <a:pPr marL="471170" indent="-343535">
              <a:lnSpc>
                <a:spcPct val="100000"/>
              </a:lnSpc>
              <a:spcBef>
                <a:spcPts val="1205"/>
              </a:spcBef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 employee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10" dirty="0">
                <a:latin typeface="Open sans"/>
                <a:cs typeface="Arial"/>
              </a:rPr>
              <a:t>knows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that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this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 </a:t>
            </a:r>
            <a:r>
              <a:rPr sz="1600" spc="-10" dirty="0">
                <a:latin typeface="Open sans"/>
                <a:cs typeface="Arial"/>
              </a:rPr>
              <a:t>will</a:t>
            </a:r>
            <a:r>
              <a:rPr sz="1600" spc="-5" dirty="0">
                <a:latin typeface="Open sans"/>
                <a:cs typeface="Arial"/>
              </a:rPr>
              <a:t> get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their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goal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quarter.</a:t>
            </a:r>
            <a:endParaRPr sz="1600" dirty="0">
              <a:latin typeface="Open sans"/>
              <a:cs typeface="Arial"/>
            </a:endParaRPr>
          </a:p>
          <a:p>
            <a:pPr marL="471170" marR="457200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 employee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asks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his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supervisor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if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MTS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can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pay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for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soccer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game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related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expenses,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 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supervisor approves.</a:t>
            </a:r>
            <a:endParaRPr sz="1600" dirty="0">
              <a:latin typeface="Open sans"/>
              <a:cs typeface="Arial"/>
            </a:endParaRPr>
          </a:p>
          <a:p>
            <a:pPr marL="471170" marR="789305" indent="-342900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employee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potential Brazil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customer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attend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soccer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game,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enjoy the </a:t>
            </a:r>
            <a:r>
              <a:rPr sz="1600" spc="-4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food,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finalize</a:t>
            </a:r>
            <a:r>
              <a:rPr sz="1600" spc="-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negotiations 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sign a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new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contract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purchase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dirty="0">
                <a:latin typeface="Open sans"/>
                <a:cs typeface="Arial"/>
              </a:rPr>
              <a:t>4-Poster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 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Environment</a:t>
            </a:r>
            <a:r>
              <a:rPr sz="1600" spc="-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Test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Chamber.</a:t>
            </a:r>
            <a:endParaRPr sz="1600" dirty="0">
              <a:latin typeface="Open sans"/>
              <a:cs typeface="Arial"/>
            </a:endParaRPr>
          </a:p>
          <a:p>
            <a:pPr marL="471170" indent="-343535">
              <a:lnSpc>
                <a:spcPct val="100000"/>
              </a:lnSpc>
              <a:spcBef>
                <a:spcPts val="1200"/>
              </a:spcBef>
              <a:buClr>
                <a:srgbClr val="CC1543"/>
              </a:buClr>
              <a:buChar char="•"/>
              <a:tabLst>
                <a:tab pos="471170" algn="l"/>
                <a:tab pos="471805" algn="l"/>
              </a:tabLst>
            </a:pP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sales employee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keeps</a:t>
            </a:r>
            <a:r>
              <a:rPr sz="1600" spc="3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all receipts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from</a:t>
            </a:r>
            <a:r>
              <a:rPr sz="1600" spc="2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event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and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attaches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them</a:t>
            </a:r>
            <a:r>
              <a:rPr sz="1600" spc="2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to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his expense</a:t>
            </a:r>
            <a:endParaRPr sz="1600" dirty="0">
              <a:latin typeface="Open sans"/>
              <a:cs typeface="Arial"/>
            </a:endParaRPr>
          </a:p>
          <a:p>
            <a:pPr marL="471170">
              <a:lnSpc>
                <a:spcPct val="100000"/>
              </a:lnSpc>
            </a:pPr>
            <a:r>
              <a:rPr sz="1600" spc="-5" dirty="0">
                <a:latin typeface="Open sans"/>
                <a:cs typeface="Arial"/>
              </a:rPr>
              <a:t>report,</a:t>
            </a:r>
            <a:r>
              <a:rPr sz="1600" spc="3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which</a:t>
            </a:r>
            <a:r>
              <a:rPr sz="160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gets</a:t>
            </a:r>
            <a:r>
              <a:rPr sz="1600" spc="1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approved by</a:t>
            </a:r>
            <a:r>
              <a:rPr sz="1600" spc="5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his</a:t>
            </a:r>
            <a:r>
              <a:rPr sz="1600" spc="10" dirty="0">
                <a:latin typeface="Open sans"/>
                <a:cs typeface="Arial"/>
              </a:rPr>
              <a:t> </a:t>
            </a:r>
            <a:r>
              <a:rPr sz="1600" spc="-5" dirty="0">
                <a:latin typeface="Open sans"/>
                <a:cs typeface="Arial"/>
              </a:rPr>
              <a:t>supervisor.</a:t>
            </a:r>
            <a:endParaRPr sz="1600" dirty="0">
              <a:latin typeface="Open sans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C</a:t>
            </a:r>
            <a:r>
              <a:rPr spc="95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P</a:t>
            </a:r>
            <a:r>
              <a:rPr spc="100" dirty="0"/>
              <a:t> </a:t>
            </a:r>
            <a:r>
              <a:rPr dirty="0"/>
              <a:t>O</a:t>
            </a:r>
            <a:r>
              <a:rPr spc="100" dirty="0"/>
              <a:t> </a:t>
            </a:r>
            <a:r>
              <a:rPr dirty="0"/>
              <a:t>R</a:t>
            </a:r>
            <a:r>
              <a:rPr spc="95" dirty="0"/>
              <a:t> </a:t>
            </a:r>
            <a:r>
              <a:rPr dirty="0"/>
              <a:t>A T</a:t>
            </a:r>
            <a:r>
              <a:rPr spc="95" dirty="0"/>
              <a:t> </a:t>
            </a:r>
            <a:r>
              <a:rPr dirty="0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MTS</a:t>
            </a:r>
            <a:r>
              <a:rPr spc="-55" dirty="0"/>
              <a:t> </a:t>
            </a:r>
            <a:r>
              <a:rPr spc="-5" dirty="0"/>
              <a:t>CONFIDENTIAL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81000" y="176757"/>
            <a:ext cx="532511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latin typeface="Open sans"/>
              </a:rPr>
              <a:t>FCPA Sales &amp; Service Training</a:t>
            </a:r>
            <a:br>
              <a:rPr lang="en-US" spc="-5" dirty="0"/>
            </a:br>
            <a:r>
              <a:rPr sz="2000" i="1" spc="-5" dirty="0">
                <a:latin typeface="Open sans"/>
              </a:rPr>
              <a:t>Scenario</a:t>
            </a:r>
            <a:r>
              <a:rPr sz="2000" i="1" spc="20" dirty="0">
                <a:latin typeface="Open sans"/>
              </a:rPr>
              <a:t> </a:t>
            </a:r>
            <a:r>
              <a:rPr sz="2000" i="1" dirty="0">
                <a:latin typeface="Open sans"/>
              </a:rPr>
              <a:t>1: </a:t>
            </a:r>
            <a:r>
              <a:rPr sz="2000" i="1" spc="-5" dirty="0">
                <a:latin typeface="Open sans"/>
              </a:rPr>
              <a:t>Entertainment</a:t>
            </a:r>
            <a:r>
              <a:rPr sz="2000" i="1" spc="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&amp;</a:t>
            </a:r>
            <a:r>
              <a:rPr sz="2000" i="1" spc="-15" dirty="0">
                <a:latin typeface="Open sans"/>
              </a:rPr>
              <a:t> </a:t>
            </a:r>
            <a:r>
              <a:rPr sz="2000" i="1" spc="-5" dirty="0">
                <a:latin typeface="Open sans"/>
              </a:rPr>
              <a:t>Hospitality</a:t>
            </a:r>
          </a:p>
        </p:txBody>
      </p:sp>
      <p:sp>
        <p:nvSpPr>
          <p:cNvPr id="15" name="object 13">
            <a:extLst>
              <a:ext uri="{FF2B5EF4-FFF2-40B4-BE49-F238E27FC236}">
                <a16:creationId xmlns:a16="http://schemas.microsoft.com/office/drawing/2014/main" id="{E88B3B40-9A0A-40E6-89AD-9E16D26709A8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7262338" y="6522307"/>
            <a:ext cx="171300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US" spc="-5" dirty="0"/>
              <a:t>9</a:t>
            </a:r>
            <a:endParaRPr spc="-5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2777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5B9CCB6831F04E81508F837DC8C87E" ma:contentTypeVersion="4" ma:contentTypeDescription="Create a new document." ma:contentTypeScope="" ma:versionID="bcdf95b5ca07b9224624b4feaf9cc33d">
  <xsd:schema xmlns:xsd="http://www.w3.org/2001/XMLSchema" xmlns:xs="http://www.w3.org/2001/XMLSchema" xmlns:p="http://schemas.microsoft.com/office/2006/metadata/properties" xmlns:ns2="521e8435-151f-47d9-8662-afbb28439372" targetNamespace="http://schemas.microsoft.com/office/2006/metadata/properties" ma:root="true" ma:fieldsID="23f16bde8eca1ff0ec2a7863355d592a" ns2:_="">
    <xsd:import namespace="521e8435-151f-47d9-8662-afbb284393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e8435-151f-47d9-8662-afbb2843937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2FF8920-4910-48F7-B309-313CB1656388}"/>
</file>

<file path=customXml/itemProps2.xml><?xml version="1.0" encoding="utf-8"?>
<ds:datastoreItem xmlns:ds="http://schemas.openxmlformats.org/officeDocument/2006/customXml" ds:itemID="{22390A8D-38C0-4922-9B18-CB0ACB384F05}"/>
</file>

<file path=customXml/itemProps3.xml><?xml version="1.0" encoding="utf-8"?>
<ds:datastoreItem xmlns:ds="http://schemas.openxmlformats.org/officeDocument/2006/customXml" ds:itemID="{DFDD6598-A568-4C6B-9AA7-FEF6A3E4553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3909</Words>
  <Application>Microsoft Office PowerPoint</Application>
  <PresentationFormat>On-screen Show (4:3)</PresentationFormat>
  <Paragraphs>435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</vt:lpstr>
      <vt:lpstr>Open sans</vt:lpstr>
      <vt:lpstr>Open sans</vt:lpstr>
      <vt:lpstr>Wingdings</vt:lpstr>
      <vt:lpstr>Office Theme</vt:lpstr>
      <vt:lpstr>PowerPoint Presentation</vt:lpstr>
      <vt:lpstr>FCPA Sales &amp; Service Training Training Agenda &amp; Objectives</vt:lpstr>
      <vt:lpstr>FCPA Sales &amp; Service Training Your Role in Sales &amp; Service</vt:lpstr>
      <vt:lpstr>FCPA Sales &amp; Service Training</vt:lpstr>
      <vt:lpstr>FCPA Sales &amp; Service Training Reminders – FCPA Books and Records</vt:lpstr>
      <vt:lpstr>FCPA Sales &amp; Service Training</vt:lpstr>
      <vt:lpstr>FCPA Sales &amp; Service Training</vt:lpstr>
      <vt:lpstr>PowerPoint Presentation</vt:lpstr>
      <vt:lpstr>FCPA Sales &amp; Service Training Scenario 1: Entertainment &amp; Hospitality</vt:lpstr>
      <vt:lpstr>FCPA Sales &amp; Service Training Scenario 1: Entertainment &amp; Hospitality</vt:lpstr>
      <vt:lpstr>FCPA Sales &amp; Service Training Scenario 1: Entertainment &amp; Hospitality</vt:lpstr>
      <vt:lpstr>FCPA Sales &amp; Service Training Scenario 2: Using a New Reseller</vt:lpstr>
      <vt:lpstr>FCPA Sales &amp; Service Training Scenario 2: Using a New Reseller</vt:lpstr>
      <vt:lpstr>FCPA Sales &amp; Service Training Scenario 2: Using a New Reseller</vt:lpstr>
      <vt:lpstr>FCPA Sales &amp; Service Training Scenario 3: Local Purchases</vt:lpstr>
      <vt:lpstr>FCPA Sales &amp; Service Training Scenario 3: Local Purchases</vt:lpstr>
      <vt:lpstr>FCPA Sales &amp; Service Training Scenario 3: Local Purchases</vt:lpstr>
      <vt:lpstr>PowerPoint Presentation</vt:lpstr>
      <vt:lpstr>FCPA Sales &amp; Service Training Outside Violation Example #1</vt:lpstr>
      <vt:lpstr>FCPA Sales &amp; Service Training Outside Violation Example #1</vt:lpstr>
      <vt:lpstr>FCPA Sales &amp; Service Training Outside Violation Example #2</vt:lpstr>
      <vt:lpstr>FCPA Sales &amp; Service Training Outside Violation Example #2</vt:lpstr>
      <vt:lpstr>FCPA Sales &amp; Service Training</vt:lpstr>
      <vt:lpstr>FCPA Sales &amp; Service Training Raising Questions and Concerns</vt:lpstr>
      <vt:lpstr>FCPA Sales &amp; Service Training 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CFO's office</dc:creator>
  <cp:lastModifiedBy>Ronneberg, Melanie</cp:lastModifiedBy>
  <cp:revision>15</cp:revision>
  <dcterms:created xsi:type="dcterms:W3CDTF">2021-06-21T17:25:08Z</dcterms:created>
  <dcterms:modified xsi:type="dcterms:W3CDTF">2021-06-26T12:55:08Z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2019-07-22T00:00:00Z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2021-06-21T00:00:00Z</vt:filetime>
  </property>
  <property fmtid="{D5CDD505-2E9C-101B-9397-08002B2CF9AE}" pid="5" name="ContentTypeId">
    <vt:lpwstr>0x010100F95B9CCB6831F04E81508F837DC8C87E</vt:lpwstr>
  </property>
</Properties>
</file>