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785" r:id="rId5"/>
  </p:sldMasterIdLst>
  <p:notesMasterIdLst>
    <p:notesMasterId r:id="rId31"/>
  </p:notesMasterIdLst>
  <p:handoutMasterIdLst>
    <p:handoutMasterId r:id="rId32"/>
  </p:handoutMasterIdLst>
  <p:sldIdLst>
    <p:sldId id="328" r:id="rId6"/>
    <p:sldId id="409" r:id="rId7"/>
    <p:sldId id="465" r:id="rId8"/>
    <p:sldId id="508" r:id="rId9"/>
    <p:sldId id="525" r:id="rId10"/>
    <p:sldId id="509" r:id="rId11"/>
    <p:sldId id="502" r:id="rId12"/>
    <p:sldId id="503" r:id="rId13"/>
    <p:sldId id="528" r:id="rId14"/>
    <p:sldId id="506" r:id="rId15"/>
    <p:sldId id="505" r:id="rId16"/>
    <p:sldId id="526" r:id="rId17"/>
    <p:sldId id="496" r:id="rId18"/>
    <p:sldId id="495" r:id="rId19"/>
    <p:sldId id="498" r:id="rId20"/>
    <p:sldId id="500" r:id="rId21"/>
    <p:sldId id="521" r:id="rId22"/>
    <p:sldId id="507" r:id="rId23"/>
    <p:sldId id="469" r:id="rId24"/>
    <p:sldId id="480" r:id="rId25"/>
    <p:sldId id="484" r:id="rId26"/>
    <p:sldId id="485" r:id="rId27"/>
    <p:sldId id="522" r:id="rId28"/>
    <p:sldId id="501" r:id="rId29"/>
    <p:sldId id="527" r:id="rId30"/>
  </p:sldIdLst>
  <p:sldSz cx="9144000" cy="6858000" type="screen4x3"/>
  <p:notesSz cx="7010400" cy="9296400"/>
  <p:custDataLst>
    <p:tags r:id="rId33"/>
  </p:custDataLst>
  <p:defaultTex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orient="horz" pos="858">
          <p15:clr>
            <a:srgbClr val="A4A3A4"/>
          </p15:clr>
        </p15:guide>
        <p15:guide id="3" orient="horz" pos="1823">
          <p15:clr>
            <a:srgbClr val="A4A3A4"/>
          </p15:clr>
        </p15:guide>
        <p15:guide id="4" orient="horz" pos="2648">
          <p15:clr>
            <a:srgbClr val="A4A3A4"/>
          </p15:clr>
        </p15:guide>
        <p15:guide id="5" orient="horz" pos="3448">
          <p15:clr>
            <a:srgbClr val="A4A3A4"/>
          </p15:clr>
        </p15:guide>
        <p15:guide id="6"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attergood, Becky" initials="SB" lastIdx="0" clrIdx="0"/>
  <p:cmAuthor id="1" name="Jeremy Dane" initials="JD" lastIdx="0" clrIdx="1"/>
  <p:cmAuthor id="2" name="Matthew S Cotton" initials="MSC" lastIdx="0" clrIdx="2"/>
  <p:cmAuthor id="3" name="Charadva, Bhavini" initials="CB"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1543"/>
    <a:srgbClr val="0070C0"/>
    <a:srgbClr val="D99C05"/>
    <a:srgbClr val="809753"/>
    <a:srgbClr val="5E6F3D"/>
    <a:srgbClr val="926544"/>
    <a:srgbClr val="AB7D04"/>
    <a:srgbClr val="264764"/>
    <a:srgbClr val="F4F3E8"/>
    <a:srgbClr val="F0EED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85" autoAdjust="0"/>
    <p:restoredTop sz="72323" autoAdjust="0"/>
  </p:normalViewPr>
  <p:slideViewPr>
    <p:cSldViewPr snapToGrid="0">
      <p:cViewPr varScale="1">
        <p:scale>
          <a:sx n="67" d="100"/>
          <a:sy n="67" d="100"/>
        </p:scale>
        <p:origin x="1232" y="32"/>
      </p:cViewPr>
      <p:guideLst>
        <p:guide orient="horz" pos="2160"/>
        <p:guide orient="horz" pos="858"/>
        <p:guide orient="horz" pos="1823"/>
        <p:guide orient="horz" pos="2648"/>
        <p:guide orient="horz" pos="344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3961E9F6-888A-4E01-A08E-51846A1F30CC}">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内容：</a:t>
          </a:r>
        </a:p>
        <a:p>
          <a:pPr rtl="0">
            <a:spcAft>
              <a:spcPct val="0"/>
            </a:spcAft>
          </a:pPr>
          <a:endParaRPr lang="zh-SG" altLang="en-US" sz="6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u="none" baseline="0" noProof="0" dirty="0">
              <a:latin typeface="Arial" panose="020B0604020202020204" pitchFamily="34" charset="0"/>
              <a:ea typeface="SimHei" pitchFamily="49" charset="-122"/>
              <a:cs typeface="Arial" panose="020B0604020202020204" pitchFamily="34" charset="0"/>
            </a:rPr>
            <a:t>不能</a:t>
          </a:r>
          <a:r>
            <a:rPr lang="zh-SG" altLang="en-US" sz="1400" baseline="0" noProof="0" dirty="0">
              <a:latin typeface="Arial" panose="020B0604020202020204" pitchFamily="34" charset="0"/>
              <a:ea typeface="SimHei" pitchFamily="49" charset="-122"/>
              <a:cs typeface="Arial" panose="020B0604020202020204" pitchFamily="34" charset="0"/>
            </a:rPr>
            <a:t>直接或通过第三方向提供或支付任何有价之物</a:t>
          </a:r>
        </a:p>
      </dgm:t>
    </dgm:pt>
    <dgm:pt modelId="{3396EA1D-F609-483F-BD94-1869B6468C27}" type="sibTrans" cxnId="{3961E9F6-888A-4E01-A08E-51846A1F30CC}">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42CD6712-2A95-4999-9F5B-C7A9125C2F0F}">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ctr"/>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对象：</a:t>
          </a:r>
        </a:p>
        <a:p>
          <a:pPr rtl="0">
            <a:spcAft>
              <a:spcPct val="0"/>
            </a:spcAft>
          </a:pPr>
          <a:endParaRPr lang="zh-SG" altLang="en-US" sz="6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dirty="0">
              <a:latin typeface="Arial" panose="020B0604020202020204" pitchFamily="34" charset="0"/>
              <a:ea typeface="SimHei" pitchFamily="49" charset="-122"/>
              <a:cs typeface="Arial" panose="020B0604020202020204" pitchFamily="34" charset="0"/>
            </a:rPr>
            <a:t>任何政府官员、国有</a:t>
          </a:r>
          <a:br>
            <a:rPr lang="en-US" altLang="zh-SG" sz="1400" baseline="0" noProof="0" dirty="0">
              <a:latin typeface="Arial" panose="020B0604020202020204" pitchFamily="34" charset="0"/>
              <a:ea typeface="SimHei" pitchFamily="49" charset="-122"/>
              <a:cs typeface="Arial" panose="020B0604020202020204" pitchFamily="34" charset="0"/>
            </a:rPr>
          </a:br>
          <a:r>
            <a:rPr lang="zh-SG" altLang="en-US" sz="1400" baseline="0" noProof="0" dirty="0">
              <a:latin typeface="Arial" panose="020B0604020202020204" pitchFamily="34" charset="0"/>
              <a:ea typeface="SimHei" pitchFamily="49" charset="-122"/>
              <a:cs typeface="Arial" panose="020B0604020202020204" pitchFamily="34" charset="0"/>
            </a:rPr>
            <a:t>企业的员工或政府</a:t>
          </a:r>
          <a:br>
            <a:rPr lang="en-US" altLang="zh-SG" sz="1400" baseline="0" noProof="0" dirty="0">
              <a:latin typeface="Arial" panose="020B0604020202020204" pitchFamily="34" charset="0"/>
              <a:ea typeface="SimHei" pitchFamily="49" charset="-122"/>
              <a:cs typeface="Arial" panose="020B0604020202020204" pitchFamily="34" charset="0"/>
            </a:rPr>
          </a:br>
          <a:r>
            <a:rPr lang="zh-SG" altLang="en-US" sz="1400" baseline="0" noProof="0" dirty="0">
              <a:latin typeface="Arial" panose="020B0604020202020204" pitchFamily="34" charset="0"/>
              <a:ea typeface="SimHei" pitchFamily="49" charset="-122"/>
              <a:cs typeface="Arial" panose="020B0604020202020204" pitchFamily="34" charset="0"/>
            </a:rPr>
            <a:t>官员的家庭成员</a:t>
          </a:r>
        </a:p>
      </dgm:t>
    </dgm:pt>
    <dgm:pt modelId="{F28CD8E7-FA17-4D93-B8A2-54468C7A38CD}" type="sibTrans" cxnId="{42CD6712-2A95-4999-9F5B-C7A9125C2F0F}">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B3252365-3565-41E1-A5E4-C142C20E5295}">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t"/>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原因：</a:t>
          </a:r>
        </a:p>
        <a:p>
          <a:pPr rtl="0">
            <a:spcAft>
              <a:spcPct val="0"/>
            </a:spcAft>
          </a:pPr>
          <a:endParaRPr lang="zh-SG" altLang="en-US" sz="6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dirty="0">
              <a:latin typeface="Arial" panose="020B0604020202020204" pitchFamily="34" charset="0"/>
              <a:ea typeface="SimHei" pitchFamily="49" charset="-122"/>
              <a:cs typeface="Arial" panose="020B0604020202020204" pitchFamily="34" charset="0"/>
            </a:rPr>
            <a:t>意图</a:t>
          </a:r>
          <a:r>
            <a:rPr lang="zh-SG" altLang="en-US" sz="1400" b="0" baseline="0" noProof="0" dirty="0">
              <a:latin typeface="Arial" panose="020B0604020202020204" pitchFamily="34" charset="0"/>
              <a:ea typeface="SimHei" pitchFamily="49" charset="-122"/>
              <a:cs typeface="Arial" panose="020B0604020202020204" pitchFamily="34" charset="0"/>
            </a:rPr>
            <a:t>获得或保留业务、</a:t>
          </a:r>
          <a:br>
            <a:rPr lang="en-US" altLang="zh-SG" sz="1400" b="0" baseline="0" noProof="0" dirty="0">
              <a:latin typeface="Arial" panose="020B0604020202020204" pitchFamily="34" charset="0"/>
              <a:ea typeface="SimHei" pitchFamily="49" charset="-122"/>
              <a:cs typeface="Arial" panose="020B0604020202020204" pitchFamily="34" charset="0"/>
            </a:rPr>
          </a:br>
          <a:r>
            <a:rPr lang="zh-SG" altLang="en-US" sz="1400" b="0" baseline="0" noProof="0" dirty="0">
              <a:latin typeface="Arial" panose="020B0604020202020204" pitchFamily="34" charset="0"/>
              <a:ea typeface="SimHei" pitchFamily="49" charset="-122"/>
              <a:cs typeface="Arial" panose="020B0604020202020204" pitchFamily="34" charset="0"/>
            </a:rPr>
            <a:t>诱使接收人滥用职权或</a:t>
          </a:r>
          <a:br>
            <a:rPr lang="en-US" altLang="zh-SG" sz="1400" b="0" baseline="0" noProof="0" dirty="0">
              <a:latin typeface="Arial" panose="020B0604020202020204" pitchFamily="34" charset="0"/>
              <a:ea typeface="SimHei" pitchFamily="49" charset="-122"/>
              <a:cs typeface="Arial" panose="020B0604020202020204" pitchFamily="34" charset="0"/>
            </a:rPr>
          </a:br>
          <a:r>
            <a:rPr lang="zh-SG" altLang="en-US" sz="1400" baseline="0" noProof="0" dirty="0">
              <a:latin typeface="Arial" panose="020B0604020202020204" pitchFamily="34" charset="0"/>
              <a:ea typeface="SimHei" pitchFamily="49" charset="-122"/>
              <a:cs typeface="Arial" panose="020B0604020202020204" pitchFamily="34" charset="0"/>
            </a:rPr>
            <a:t>获得</a:t>
          </a:r>
          <a:r>
            <a:rPr lang="zh-SG" altLang="en-US" sz="1400" b="0" i="0" baseline="0" noProof="0" dirty="0">
              <a:latin typeface="Arial" panose="020B0604020202020204" pitchFamily="34" charset="0"/>
              <a:ea typeface="SimHei" pitchFamily="49" charset="-122"/>
              <a:cs typeface="Arial" panose="020B0604020202020204" pitchFamily="34" charset="0"/>
            </a:rPr>
            <a:t>不公平业务优势</a:t>
          </a:r>
        </a:p>
      </dgm:t>
    </dgm:pt>
    <dgm:pt modelId="{D282422F-AA9E-4A25-BD17-5E2A86212CDE}" type="sibTrans" cxnId="{B3252365-3565-41E1-A5E4-C142C20E5295}">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48724" custScaleY="96268">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48724" custScaleY="96268"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48724" custScaleY="96268">
        <dgm:presLayoutVars>
          <dgm:bulletEnabled val="1"/>
        </dgm:presLayoutVars>
      </dgm:prSet>
      <dgm:spPr/>
    </dgm:pt>
  </dgm:ptLst>
  <dgm:cxnLst>
    <dgm:cxn modelId="{42CD6712-2A95-4999-9F5B-C7A9125C2F0F}" srcId="{BFDA7D13-3B15-4E33-9FB1-B0D1FF9CE29D}" destId="{BEE7BE1A-89B1-4CDA-A1C4-561AD2618A87}" srcOrd="1" destOrd="0" parTransId="{3D920412-9F8F-4F9E-B41D-29DE8930E3E9}" sibTransId="{F28CD8E7-FA17-4D93-B8A2-54468C7A38CD}"/>
    <dgm:cxn modelId="{0E0E5A2D-461E-4DCC-86D1-155370F8EEBF}" type="presOf" srcId="{3396EA1D-F609-483F-BD94-1869B6468C27}" destId="{C0CDC40E-21DF-470E-8F8F-5A73A167C21D}" srcOrd="0" destOrd="0" presId="urn:microsoft.com/office/officeart/2005/8/layout/process1"/>
    <dgm:cxn modelId="{B3252365-3565-41E1-A5E4-C142C20E5295}" srcId="{BFDA7D13-3B15-4E33-9FB1-B0D1FF9CE29D}" destId="{A1F1FB5F-8454-4F6F-B7BE-026DF5AE7816}" srcOrd="2" destOrd="0" parTransId="{40FBE694-1E3E-4A78-95E8-E1C21325AD15}" sibTransId="{D282422F-AA9E-4A25-BD17-5E2A86212CDE}"/>
    <dgm:cxn modelId="{62F3ED46-7CF6-449E-81DC-2A7925F74B71}" type="presOf" srcId="{A1F1FB5F-8454-4F6F-B7BE-026DF5AE7816}" destId="{4806D6D7-0FF3-4344-A485-F418AEB3A4CA}" srcOrd="0" destOrd="0" presId="urn:microsoft.com/office/officeart/2005/8/layout/process1"/>
    <dgm:cxn modelId="{A6571574-B5B6-4604-979C-46714F981786}" type="presOf" srcId="{BEE7BE1A-89B1-4CDA-A1C4-561AD2618A87}" destId="{1425511A-2AF1-4ABC-BED2-4195BC729D1A}" srcOrd="0" destOrd="0" presId="urn:microsoft.com/office/officeart/2005/8/layout/process1"/>
    <dgm:cxn modelId="{651E049A-58C0-4AF0-874F-D0A62E8758B0}" type="presOf" srcId="{F28CD8E7-FA17-4D93-B8A2-54468C7A38CD}" destId="{ABFFE2A7-EB83-43F7-BD22-9ABA2E30969E}" srcOrd="0" destOrd="0" presId="urn:microsoft.com/office/officeart/2005/8/layout/process1"/>
    <dgm:cxn modelId="{81AC8CAD-846E-4B2E-BA85-074B931EA964}" type="presOf" srcId="{3396EA1D-F609-483F-BD94-1869B6468C27}" destId="{236EBBF0-377E-44F9-89F6-44ACCE334911}" srcOrd="1" destOrd="0" presId="urn:microsoft.com/office/officeart/2005/8/layout/process1"/>
    <dgm:cxn modelId="{F7ABC4CC-68BE-4D01-976F-CC8AB0B48C72}" type="presOf" srcId="{F28CD8E7-FA17-4D93-B8A2-54468C7A38CD}" destId="{1723D041-BE08-4687-8C45-5319A89A8206}" srcOrd="1" destOrd="0" presId="urn:microsoft.com/office/officeart/2005/8/layout/process1"/>
    <dgm:cxn modelId="{0698EACD-E520-4B9D-9E98-BAD74E1BD804}" type="presOf" srcId="{5913B8C1-B281-40DA-A047-82DF6009BB21}" destId="{64E74039-0C53-4C9A-BC2D-57D0415472EC}" srcOrd="0" destOrd="0" presId="urn:microsoft.com/office/officeart/2005/8/layout/process1"/>
    <dgm:cxn modelId="{E44D56DE-7E52-4D87-A367-1C36D0F5C913}" type="presOf" srcId="{BFDA7D13-3B15-4E33-9FB1-B0D1FF9CE29D}" destId="{5BED0602-C8F4-4CD6-9FDA-117BAC129B4A}" srcOrd="0" destOrd="0" presId="urn:microsoft.com/office/officeart/2005/8/layout/process1"/>
    <dgm:cxn modelId="{3961E9F6-888A-4E01-A08E-51846A1F30CC}" srcId="{BFDA7D13-3B15-4E33-9FB1-B0D1FF9CE29D}" destId="{5913B8C1-B281-40DA-A047-82DF6009BB21}" srcOrd="0" destOrd="0" parTransId="{8C835E6E-D89A-400A-8516-1F582BE3A493}" sibTransId="{3396EA1D-F609-483F-BD94-1869B6468C27}"/>
    <dgm:cxn modelId="{A6777D9B-36FD-4F2D-9896-491D85AE2AAC}" type="presParOf" srcId="{5BED0602-C8F4-4CD6-9FDA-117BAC129B4A}" destId="{64E74039-0C53-4C9A-BC2D-57D0415472EC}" srcOrd="0" destOrd="0" presId="urn:microsoft.com/office/officeart/2005/8/layout/process1"/>
    <dgm:cxn modelId="{75F4DFBA-BE28-4E2D-8371-5C6C19355FA1}" type="presParOf" srcId="{5BED0602-C8F4-4CD6-9FDA-117BAC129B4A}" destId="{C0CDC40E-21DF-470E-8F8F-5A73A167C21D}" srcOrd="1" destOrd="0" presId="urn:microsoft.com/office/officeart/2005/8/layout/process1"/>
    <dgm:cxn modelId="{A838C1A7-473C-4338-A3F5-A8EEA4548A99}" type="presParOf" srcId="{C0CDC40E-21DF-470E-8F8F-5A73A167C21D}" destId="{236EBBF0-377E-44F9-89F6-44ACCE334911}" srcOrd="0" destOrd="0" presId="urn:microsoft.com/office/officeart/2005/8/layout/process1"/>
    <dgm:cxn modelId="{B5D75463-5B6D-4042-A05B-8E739D5B901A}" type="presParOf" srcId="{5BED0602-C8F4-4CD6-9FDA-117BAC129B4A}" destId="{1425511A-2AF1-4ABC-BED2-4195BC729D1A}" srcOrd="2" destOrd="0" presId="urn:microsoft.com/office/officeart/2005/8/layout/process1"/>
    <dgm:cxn modelId="{4009C821-80FA-4960-969D-8CBBDA996EA3}" type="presParOf" srcId="{5BED0602-C8F4-4CD6-9FDA-117BAC129B4A}" destId="{ABFFE2A7-EB83-43F7-BD22-9ABA2E30969E}" srcOrd="3" destOrd="0" presId="urn:microsoft.com/office/officeart/2005/8/layout/process1"/>
    <dgm:cxn modelId="{F8F4CBF3-D3EE-4E09-B9B2-B41071A04589}" type="presParOf" srcId="{ABFFE2A7-EB83-43F7-BD22-9ABA2E30969E}" destId="{1723D041-BE08-4687-8C45-5319A89A8206}" srcOrd="0" destOrd="0" presId="urn:microsoft.com/office/officeart/2005/8/layout/process1"/>
    <dgm:cxn modelId="{0D445274-27E2-44D2-8A96-D8B96B992C9C}"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CC57D3D1-D54F-4317-B029-3908341B12BF}">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lang="zh-SG" altLang="en-US" sz="1400" b="1" u="sng" baseline="0" noProof="0">
              <a:latin typeface="Arial" panose="020B0604020202020204" pitchFamily="34" charset="0"/>
              <a:ea typeface="SimHei" pitchFamily="49" charset="-122"/>
              <a:cs typeface="Arial" panose="020B0604020202020204" pitchFamily="34" charset="0"/>
            </a:rPr>
            <a:t>内容：</a:t>
          </a:r>
        </a:p>
        <a:p>
          <a:pPr rtl="0">
            <a:spcAft>
              <a:spcPct val="0"/>
            </a:spcAft>
          </a:pPr>
          <a:endParaRPr lang="zh-SG" altLang="en-US" sz="600" b="1" u="sng" baseline="0" noProof="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u="none" baseline="0" noProof="0">
              <a:latin typeface="Arial" panose="020B0604020202020204" pitchFamily="34" charset="0"/>
              <a:ea typeface="SimHei" pitchFamily="49" charset="-122"/>
              <a:cs typeface="Arial" panose="020B0604020202020204" pitchFamily="34" charset="0"/>
            </a:rPr>
            <a:t>销售员工支付专业足球比赛私人套房的费用</a:t>
          </a:r>
          <a:endParaRPr lang="zh-SG" altLang="en-US" sz="1400" baseline="0" noProof="0">
            <a:latin typeface="Arial" panose="020B0604020202020204" pitchFamily="34" charset="0"/>
            <a:ea typeface="SimHei" pitchFamily="49" charset="-122"/>
            <a:cs typeface="Arial" panose="020B0604020202020204" pitchFamily="34" charset="0"/>
          </a:endParaRPr>
        </a:p>
      </dgm:t>
    </dgm:pt>
    <dgm:pt modelId="{3396EA1D-F609-483F-BD94-1869B6468C27}" type="sibTrans" cxnId="{CC57D3D1-D54F-4317-B029-3908341B12BF}">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669484AA-D576-45D1-9455-F7A84CF3D8BD}">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ctr"/>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对象：</a:t>
          </a:r>
        </a:p>
        <a:p>
          <a:pPr rtl="0">
            <a:spcAft>
              <a:spcPct val="0"/>
            </a:spcAft>
          </a:pPr>
          <a:endParaRPr lang="zh-SG" altLang="en-US" sz="6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dirty="0">
              <a:latin typeface="Arial" panose="020B0604020202020204" pitchFamily="34" charset="0"/>
              <a:ea typeface="SimHei" pitchFamily="49" charset="-122"/>
              <a:cs typeface="Arial" panose="020B0604020202020204" pitchFamily="34" charset="0"/>
            </a:rPr>
            <a:t>国有研究中心</a:t>
          </a:r>
          <a:br>
            <a:rPr lang="en-US" altLang="zh-SG" sz="1400" baseline="0" noProof="0" dirty="0">
              <a:latin typeface="Arial" panose="020B0604020202020204" pitchFamily="34" charset="0"/>
              <a:ea typeface="SimHei" pitchFamily="49" charset="-122"/>
              <a:cs typeface="Arial" panose="020B0604020202020204" pitchFamily="34" charset="0"/>
            </a:rPr>
          </a:br>
          <a:r>
            <a:rPr lang="zh-SG" altLang="en-US" sz="1400" baseline="0" noProof="0" dirty="0">
              <a:latin typeface="Arial" panose="020B0604020202020204" pitchFamily="34" charset="0"/>
              <a:ea typeface="SimHei" pitchFamily="49" charset="-122"/>
              <a:cs typeface="Arial" panose="020B0604020202020204" pitchFamily="34" charset="0"/>
            </a:rPr>
            <a:t>的潜在新客户</a:t>
          </a:r>
        </a:p>
      </dgm:t>
    </dgm:pt>
    <dgm:pt modelId="{F28CD8E7-FA17-4D93-B8A2-54468C7A38CD}" type="sibTrans" cxnId="{669484AA-D576-45D1-9455-F7A84CF3D8BD}">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91D7639D-9025-4C6D-8C53-EC3F65D364F3}">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t"/>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原因：</a:t>
          </a:r>
        </a:p>
        <a:p>
          <a:pPr rtl="0">
            <a:spcAft>
              <a:spcPct val="0"/>
            </a:spcAft>
          </a:pPr>
          <a:endParaRPr lang="zh-SG" altLang="en-US" sz="6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dirty="0">
              <a:latin typeface="Arial" panose="020B0604020202020204" pitchFamily="34" charset="0"/>
              <a:ea typeface="SimHei" pitchFamily="49" charset="-122"/>
              <a:cs typeface="Arial" panose="020B0604020202020204" pitchFamily="34" charset="0"/>
            </a:rPr>
            <a:t>可能被理解为目的是为了赢得该客户的合同</a:t>
          </a:r>
          <a:endParaRPr lang="zh-SG" altLang="en-US" sz="1400" b="0" i="0" baseline="0" noProof="0" dirty="0">
            <a:latin typeface="Arial" panose="020B0604020202020204" pitchFamily="34" charset="0"/>
            <a:ea typeface="SimHei" pitchFamily="49" charset="-122"/>
            <a:cs typeface="Arial" panose="020B0604020202020204" pitchFamily="34" charset="0"/>
          </a:endParaRPr>
        </a:p>
      </dgm:t>
    </dgm:pt>
    <dgm:pt modelId="{D282422F-AA9E-4A25-BD17-5E2A86212CDE}" type="sibTrans" cxnId="{91D7639D-9025-4C6D-8C53-EC3F65D364F3}">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95514"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84BAF63D-8E83-47DA-ABE9-4E76570D7CDE}" type="presOf" srcId="{A1F1FB5F-8454-4F6F-B7BE-026DF5AE7816}" destId="{4806D6D7-0FF3-4344-A485-F418AEB3A4CA}" srcOrd="0" destOrd="0" presId="urn:microsoft.com/office/officeart/2005/8/layout/process1"/>
    <dgm:cxn modelId="{1891BB47-F15E-4125-B757-2AA8263AAA5A}" type="presOf" srcId="{F28CD8E7-FA17-4D93-B8A2-54468C7A38CD}" destId="{1723D041-BE08-4687-8C45-5319A89A8206}" srcOrd="1" destOrd="0" presId="urn:microsoft.com/office/officeart/2005/8/layout/process1"/>
    <dgm:cxn modelId="{75D3328A-3701-4E65-8EE4-99230573B78D}" type="presOf" srcId="{3396EA1D-F609-483F-BD94-1869B6468C27}" destId="{236EBBF0-377E-44F9-89F6-44ACCE334911}" srcOrd="1" destOrd="0" presId="urn:microsoft.com/office/officeart/2005/8/layout/process1"/>
    <dgm:cxn modelId="{5323CC8C-3AC7-4709-90A2-2D80BD56F3A4}" type="presOf" srcId="{BFDA7D13-3B15-4E33-9FB1-B0D1FF9CE29D}" destId="{5BED0602-C8F4-4CD6-9FDA-117BAC129B4A}" srcOrd="0" destOrd="0" presId="urn:microsoft.com/office/officeart/2005/8/layout/process1"/>
    <dgm:cxn modelId="{91D7639D-9025-4C6D-8C53-EC3F65D364F3}" srcId="{BFDA7D13-3B15-4E33-9FB1-B0D1FF9CE29D}" destId="{A1F1FB5F-8454-4F6F-B7BE-026DF5AE7816}" srcOrd="2" destOrd="0" parTransId="{40FBE694-1E3E-4A78-95E8-E1C21325AD15}" sibTransId="{D282422F-AA9E-4A25-BD17-5E2A86212CDE}"/>
    <dgm:cxn modelId="{669484AA-D576-45D1-9455-F7A84CF3D8BD}" srcId="{BFDA7D13-3B15-4E33-9FB1-B0D1FF9CE29D}" destId="{BEE7BE1A-89B1-4CDA-A1C4-561AD2618A87}" srcOrd="1" destOrd="0" parTransId="{3D920412-9F8F-4F9E-B41D-29DE8930E3E9}" sibTransId="{F28CD8E7-FA17-4D93-B8A2-54468C7A38CD}"/>
    <dgm:cxn modelId="{CC57D3D1-D54F-4317-B029-3908341B12BF}" srcId="{BFDA7D13-3B15-4E33-9FB1-B0D1FF9CE29D}" destId="{5913B8C1-B281-40DA-A047-82DF6009BB21}" srcOrd="0" destOrd="0" parTransId="{8C835E6E-D89A-400A-8516-1F582BE3A493}" sibTransId="{3396EA1D-F609-483F-BD94-1869B6468C27}"/>
    <dgm:cxn modelId="{6BDE8FE0-A36D-4353-854E-0177A61227A4}" type="presOf" srcId="{F28CD8E7-FA17-4D93-B8A2-54468C7A38CD}" destId="{ABFFE2A7-EB83-43F7-BD22-9ABA2E30969E}" srcOrd="0" destOrd="0" presId="urn:microsoft.com/office/officeart/2005/8/layout/process1"/>
    <dgm:cxn modelId="{E21F18E9-7C32-4A39-AFEA-D04825D21AD0}" type="presOf" srcId="{5913B8C1-B281-40DA-A047-82DF6009BB21}" destId="{64E74039-0C53-4C9A-BC2D-57D0415472EC}" srcOrd="0" destOrd="0" presId="urn:microsoft.com/office/officeart/2005/8/layout/process1"/>
    <dgm:cxn modelId="{3DF9EBEC-E30E-4DA1-B84A-48DD05E02C58}" type="presOf" srcId="{3396EA1D-F609-483F-BD94-1869B6468C27}" destId="{C0CDC40E-21DF-470E-8F8F-5A73A167C21D}" srcOrd="0" destOrd="0" presId="urn:microsoft.com/office/officeart/2005/8/layout/process1"/>
    <dgm:cxn modelId="{57C004F3-E0B8-4043-9963-35FC64D18ACB}" type="presOf" srcId="{BEE7BE1A-89B1-4CDA-A1C4-561AD2618A87}" destId="{1425511A-2AF1-4ABC-BED2-4195BC729D1A}" srcOrd="0" destOrd="0" presId="urn:microsoft.com/office/officeart/2005/8/layout/process1"/>
    <dgm:cxn modelId="{3978AA39-CE9D-445C-9441-9B3FEC9F830C}" type="presParOf" srcId="{5BED0602-C8F4-4CD6-9FDA-117BAC129B4A}" destId="{64E74039-0C53-4C9A-BC2D-57D0415472EC}" srcOrd="0" destOrd="0" presId="urn:microsoft.com/office/officeart/2005/8/layout/process1"/>
    <dgm:cxn modelId="{300F4AEF-F677-4D0E-9189-C518B8AD25C4}" type="presParOf" srcId="{5BED0602-C8F4-4CD6-9FDA-117BAC129B4A}" destId="{C0CDC40E-21DF-470E-8F8F-5A73A167C21D}" srcOrd="1" destOrd="0" presId="urn:microsoft.com/office/officeart/2005/8/layout/process1"/>
    <dgm:cxn modelId="{F7441A63-A168-4DD2-857E-F5EEE13F00B9}" type="presParOf" srcId="{C0CDC40E-21DF-470E-8F8F-5A73A167C21D}" destId="{236EBBF0-377E-44F9-89F6-44ACCE334911}" srcOrd="0" destOrd="0" presId="urn:microsoft.com/office/officeart/2005/8/layout/process1"/>
    <dgm:cxn modelId="{4D196DF7-3A6C-46EC-919B-BDEDE43FFC3B}" type="presParOf" srcId="{5BED0602-C8F4-4CD6-9FDA-117BAC129B4A}" destId="{1425511A-2AF1-4ABC-BED2-4195BC729D1A}" srcOrd="2" destOrd="0" presId="urn:microsoft.com/office/officeart/2005/8/layout/process1"/>
    <dgm:cxn modelId="{46F54E0C-EE86-4AC1-AE9B-BBB315EE92B2}" type="presParOf" srcId="{5BED0602-C8F4-4CD6-9FDA-117BAC129B4A}" destId="{ABFFE2A7-EB83-43F7-BD22-9ABA2E30969E}" srcOrd="3" destOrd="0" presId="urn:microsoft.com/office/officeart/2005/8/layout/process1"/>
    <dgm:cxn modelId="{1AB3E080-EEAA-48AB-8C41-6E6239276620}" type="presParOf" srcId="{ABFFE2A7-EB83-43F7-BD22-9ABA2E30969E}" destId="{1723D041-BE08-4687-8C45-5319A89A8206}" srcOrd="0" destOrd="0" presId="urn:microsoft.com/office/officeart/2005/8/layout/process1"/>
    <dgm:cxn modelId="{79FA3B61-7A01-4487-B251-31434B411C69}"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FFD0760B-C519-4D44-BE96-387710F757E9}">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lang="zh-SG" altLang="en-US" sz="1400" b="1" u="sng" baseline="0" noProof="0">
              <a:latin typeface="Arial" panose="020B0604020202020204" pitchFamily="34" charset="0"/>
              <a:ea typeface="SimHei" pitchFamily="49" charset="-122"/>
              <a:cs typeface="Arial" panose="020B0604020202020204" pitchFamily="34" charset="0"/>
            </a:rPr>
            <a:t>内容：</a:t>
          </a:r>
        </a:p>
        <a:p>
          <a:pPr rtl="0">
            <a:spcAft>
              <a:spcPct val="0"/>
            </a:spcAft>
          </a:pPr>
          <a:endParaRPr lang="zh-SG" altLang="en-US" sz="300" b="1" u="sng" baseline="0" noProof="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a:latin typeface="Arial" panose="020B0604020202020204" pitchFamily="34" charset="0"/>
              <a:ea typeface="SimHei" pitchFamily="49" charset="-122"/>
              <a:cs typeface="Arial" panose="020B0604020202020204" pitchFamily="34" charset="0"/>
            </a:rPr>
            <a:t>不当使用转销商</a:t>
          </a:r>
        </a:p>
      </dgm:t>
    </dgm:pt>
    <dgm:pt modelId="{3396EA1D-F609-483F-BD94-1869B6468C27}" type="sibTrans" cxnId="{FFD0760B-C519-4D44-BE96-387710F757E9}">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C79ED1D7-AA90-4F83-BA4E-3F71EA09584D}">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ctr"/>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对象：</a:t>
          </a:r>
        </a:p>
        <a:p>
          <a:pP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dirty="0">
              <a:latin typeface="Arial" panose="020B0604020202020204" pitchFamily="34" charset="0"/>
              <a:ea typeface="SimHei" pitchFamily="49" charset="-122"/>
              <a:cs typeface="Arial" panose="020B0604020202020204" pitchFamily="34" charset="0"/>
            </a:rPr>
            <a:t>根据属于政府实体的最终用户客户的要求 </a:t>
          </a:r>
        </a:p>
      </dgm:t>
    </dgm:pt>
    <dgm:pt modelId="{F28CD8E7-FA17-4D93-B8A2-54468C7A38CD}" type="sibTrans" cxnId="{C79ED1D7-AA90-4F83-BA4E-3F71EA09584D}">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A93085F2-D923-4863-802C-6CB4165A0ED8}">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t"/>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原因：</a:t>
          </a:r>
        </a:p>
        <a:p>
          <a:pP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dirty="0">
              <a:latin typeface="Arial" panose="020B0604020202020204" pitchFamily="34" charset="0"/>
              <a:ea typeface="SimHei" pitchFamily="49" charset="-122"/>
              <a:cs typeface="Arial" panose="020B0604020202020204" pitchFamily="34" charset="0"/>
            </a:rPr>
            <a:t>可能被理解成，为了赢得该客户的合同而提供的回扣或贿赂</a:t>
          </a:r>
          <a:endParaRPr lang="zh-SG" altLang="en-US" sz="1400" b="0" i="0" baseline="0" noProof="0" dirty="0">
            <a:latin typeface="Arial" panose="020B0604020202020204" pitchFamily="34" charset="0"/>
            <a:ea typeface="SimHei" pitchFamily="49" charset="-122"/>
            <a:cs typeface="Arial" panose="020B0604020202020204" pitchFamily="34" charset="0"/>
          </a:endParaRPr>
        </a:p>
      </dgm:t>
    </dgm:pt>
    <dgm:pt modelId="{D282422F-AA9E-4A25-BD17-5E2A86212CDE}" type="sibTrans" cxnId="{A93085F2-D923-4863-802C-6CB4165A0ED8}">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95514"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FFD0760B-C519-4D44-BE96-387710F757E9}" srcId="{BFDA7D13-3B15-4E33-9FB1-B0D1FF9CE29D}" destId="{5913B8C1-B281-40DA-A047-82DF6009BB21}" srcOrd="0" destOrd="0" parTransId="{8C835E6E-D89A-400A-8516-1F582BE3A493}" sibTransId="{3396EA1D-F609-483F-BD94-1869B6468C27}"/>
    <dgm:cxn modelId="{68A1B819-B99C-4734-9730-73B5B9207947}" type="presOf" srcId="{5913B8C1-B281-40DA-A047-82DF6009BB21}" destId="{64E74039-0C53-4C9A-BC2D-57D0415472EC}" srcOrd="0" destOrd="0" presId="urn:microsoft.com/office/officeart/2005/8/layout/process1"/>
    <dgm:cxn modelId="{594DA11C-D0A5-4333-AB05-BC0F43D0D741}" type="presOf" srcId="{A1F1FB5F-8454-4F6F-B7BE-026DF5AE7816}" destId="{4806D6D7-0FF3-4344-A485-F418AEB3A4CA}" srcOrd="0" destOrd="0" presId="urn:microsoft.com/office/officeart/2005/8/layout/process1"/>
    <dgm:cxn modelId="{687D1D48-BB60-4B04-9489-2BFA8546ED6A}" type="presOf" srcId="{3396EA1D-F609-483F-BD94-1869B6468C27}" destId="{236EBBF0-377E-44F9-89F6-44ACCE334911}" srcOrd="1" destOrd="0" presId="urn:microsoft.com/office/officeart/2005/8/layout/process1"/>
    <dgm:cxn modelId="{43341681-5B40-49DF-B31D-E721FB0B06B7}" type="presOf" srcId="{3396EA1D-F609-483F-BD94-1869B6468C27}" destId="{C0CDC40E-21DF-470E-8F8F-5A73A167C21D}" srcOrd="0" destOrd="0" presId="urn:microsoft.com/office/officeart/2005/8/layout/process1"/>
    <dgm:cxn modelId="{2E1D858A-2564-442D-B937-49133A308B92}" type="presOf" srcId="{F28CD8E7-FA17-4D93-B8A2-54468C7A38CD}" destId="{1723D041-BE08-4687-8C45-5319A89A8206}" srcOrd="1" destOrd="0" presId="urn:microsoft.com/office/officeart/2005/8/layout/process1"/>
    <dgm:cxn modelId="{A6C0C3B3-9CE7-434E-A59C-00D12093B80A}" type="presOf" srcId="{BEE7BE1A-89B1-4CDA-A1C4-561AD2618A87}" destId="{1425511A-2AF1-4ABC-BED2-4195BC729D1A}" srcOrd="0" destOrd="0" presId="urn:microsoft.com/office/officeart/2005/8/layout/process1"/>
    <dgm:cxn modelId="{6DAAF9C9-AF17-497F-B944-6C81805354A2}" type="presOf" srcId="{BFDA7D13-3B15-4E33-9FB1-B0D1FF9CE29D}" destId="{5BED0602-C8F4-4CD6-9FDA-117BAC129B4A}" srcOrd="0" destOrd="0" presId="urn:microsoft.com/office/officeart/2005/8/layout/process1"/>
    <dgm:cxn modelId="{C79ED1D7-AA90-4F83-BA4E-3F71EA09584D}" srcId="{BFDA7D13-3B15-4E33-9FB1-B0D1FF9CE29D}" destId="{BEE7BE1A-89B1-4CDA-A1C4-561AD2618A87}" srcOrd="1" destOrd="0" parTransId="{3D920412-9F8F-4F9E-B41D-29DE8930E3E9}" sibTransId="{F28CD8E7-FA17-4D93-B8A2-54468C7A38CD}"/>
    <dgm:cxn modelId="{A93085F2-D923-4863-802C-6CB4165A0ED8}" srcId="{BFDA7D13-3B15-4E33-9FB1-B0D1FF9CE29D}" destId="{A1F1FB5F-8454-4F6F-B7BE-026DF5AE7816}" srcOrd="2" destOrd="0" parTransId="{40FBE694-1E3E-4A78-95E8-E1C21325AD15}" sibTransId="{D282422F-AA9E-4A25-BD17-5E2A86212CDE}"/>
    <dgm:cxn modelId="{F79ECEF5-6D12-479C-AC0F-CDD190A99087}" type="presOf" srcId="{F28CD8E7-FA17-4D93-B8A2-54468C7A38CD}" destId="{ABFFE2A7-EB83-43F7-BD22-9ABA2E30969E}" srcOrd="0" destOrd="0" presId="urn:microsoft.com/office/officeart/2005/8/layout/process1"/>
    <dgm:cxn modelId="{0FC43427-75D2-4C9A-A5AC-98DE5C9F0A01}" type="presParOf" srcId="{5BED0602-C8F4-4CD6-9FDA-117BAC129B4A}" destId="{64E74039-0C53-4C9A-BC2D-57D0415472EC}" srcOrd="0" destOrd="0" presId="urn:microsoft.com/office/officeart/2005/8/layout/process1"/>
    <dgm:cxn modelId="{BCE31FAB-68E9-493E-9AD8-523668749722}" type="presParOf" srcId="{5BED0602-C8F4-4CD6-9FDA-117BAC129B4A}" destId="{C0CDC40E-21DF-470E-8F8F-5A73A167C21D}" srcOrd="1" destOrd="0" presId="urn:microsoft.com/office/officeart/2005/8/layout/process1"/>
    <dgm:cxn modelId="{537264DA-AB8B-4466-A356-FA92E1E32DC8}" type="presParOf" srcId="{C0CDC40E-21DF-470E-8F8F-5A73A167C21D}" destId="{236EBBF0-377E-44F9-89F6-44ACCE334911}" srcOrd="0" destOrd="0" presId="urn:microsoft.com/office/officeart/2005/8/layout/process1"/>
    <dgm:cxn modelId="{4843C9A4-D42F-49C5-88D1-E658B4029D4E}" type="presParOf" srcId="{5BED0602-C8F4-4CD6-9FDA-117BAC129B4A}" destId="{1425511A-2AF1-4ABC-BED2-4195BC729D1A}" srcOrd="2" destOrd="0" presId="urn:microsoft.com/office/officeart/2005/8/layout/process1"/>
    <dgm:cxn modelId="{B0FAEFCC-4C70-4D14-92C3-A9E89E9D97D5}" type="presParOf" srcId="{5BED0602-C8F4-4CD6-9FDA-117BAC129B4A}" destId="{ABFFE2A7-EB83-43F7-BD22-9ABA2E30969E}" srcOrd="3" destOrd="0" presId="urn:microsoft.com/office/officeart/2005/8/layout/process1"/>
    <dgm:cxn modelId="{1BD31014-99D7-48BA-A61C-4D9B93C90B74}" type="presParOf" srcId="{ABFFE2A7-EB83-43F7-BD22-9ABA2E30969E}" destId="{1723D041-BE08-4687-8C45-5319A89A8206}" srcOrd="0" destOrd="0" presId="urn:microsoft.com/office/officeart/2005/8/layout/process1"/>
    <dgm:cxn modelId="{5F9B238F-96A4-4BBB-9642-6C8ECE3E6B86}"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92AB4C30-01B8-418A-A5B4-3727C1CE4248}">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内容：</a:t>
          </a:r>
        </a:p>
        <a:p>
          <a:pP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u="none" baseline="0" noProof="0" dirty="0">
              <a:latin typeface="Arial" panose="020B0604020202020204" pitchFamily="34" charset="0"/>
              <a:ea typeface="SimHei" pitchFamily="49" charset="-122"/>
              <a:cs typeface="Arial" panose="020B0604020202020204" pitchFamily="34" charset="0"/>
            </a:rPr>
            <a:t>销售员工在销售订单中包含 </a:t>
          </a:r>
          <a:r>
            <a:rPr lang="en-US" altLang="zh-SG" sz="1400" u="none" baseline="0" noProof="0" dirty="0">
              <a:latin typeface="Arial" panose="020B0604020202020204" pitchFamily="34" charset="0"/>
              <a:ea typeface="SimHei" pitchFamily="49" charset="-122"/>
              <a:cs typeface="Arial" panose="020B0604020202020204" pitchFamily="34" charset="0"/>
            </a:rPr>
            <a:t>6 </a:t>
          </a:r>
          <a:r>
            <a:rPr lang="zh-SG" altLang="en-US" sz="1400" u="none" baseline="0" noProof="0" dirty="0">
              <a:latin typeface="Arial" panose="020B0604020202020204" pitchFamily="34" charset="0"/>
              <a:ea typeface="SimHei" pitchFamily="49" charset="-122"/>
              <a:cs typeface="Arial" panose="020B0604020202020204" pitchFamily="34" charset="0"/>
            </a:rPr>
            <a:t>台苹果笔记本电脑</a:t>
          </a:r>
          <a:endParaRPr lang="zh-SG" altLang="en-US" sz="1400" baseline="0" noProof="0" dirty="0">
            <a:latin typeface="Arial" panose="020B0604020202020204" pitchFamily="34" charset="0"/>
            <a:ea typeface="SimHei" pitchFamily="49" charset="-122"/>
            <a:cs typeface="Arial" panose="020B0604020202020204" pitchFamily="34" charset="0"/>
          </a:endParaRPr>
        </a:p>
      </dgm:t>
    </dgm:pt>
    <dgm:pt modelId="{3396EA1D-F609-483F-BD94-1869B6468C27}" type="sibTrans" cxnId="{92AB4C30-01B8-418A-A5B4-3727C1CE4248}">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B1CDFE56-36D3-40EB-9167-C4E0B044BE0F}">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ctr"/>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对象：</a:t>
          </a:r>
        </a:p>
        <a:p>
          <a:pP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dirty="0">
              <a:latin typeface="Arial" panose="020B0604020202020204" pitchFamily="34" charset="0"/>
              <a:ea typeface="SimHei" pitchFamily="49" charset="-122"/>
              <a:cs typeface="Arial" panose="020B0604020202020204" pitchFamily="34" charset="0"/>
            </a:rPr>
            <a:t>外国政府实体</a:t>
          </a:r>
          <a:br>
            <a:rPr lang="en-US" altLang="zh-SG" sz="1400" baseline="0" noProof="0" dirty="0">
              <a:latin typeface="Arial" panose="020B0604020202020204" pitchFamily="34" charset="0"/>
              <a:ea typeface="SimHei" pitchFamily="49" charset="-122"/>
              <a:cs typeface="Arial" panose="020B0604020202020204" pitchFamily="34" charset="0"/>
            </a:rPr>
          </a:br>
          <a:r>
            <a:rPr lang="zh-SG" altLang="en-US" sz="1400" baseline="0" noProof="0" dirty="0">
              <a:latin typeface="Arial" panose="020B0604020202020204" pitchFamily="34" charset="0"/>
              <a:ea typeface="SimHei" pitchFamily="49" charset="-122"/>
              <a:cs typeface="Arial" panose="020B0604020202020204" pitchFamily="34" charset="0"/>
            </a:rPr>
            <a:t>（最终用户客户）</a:t>
          </a:r>
        </a:p>
      </dgm:t>
    </dgm:pt>
    <dgm:pt modelId="{F28CD8E7-FA17-4D93-B8A2-54468C7A38CD}" type="sibTrans" cxnId="{B1CDFE56-36D3-40EB-9167-C4E0B044BE0F}">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BA9D7FDF-D196-4962-85A0-9A84B22323D2}">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t"/>
        <a:lstStyle/>
        <a:p>
          <a:pPr rtl="0">
            <a:spcAft>
              <a:spcPct val="0"/>
            </a:spcAft>
          </a:pPr>
          <a:r>
            <a:rPr lang="zh-SG" altLang="en-US" sz="1400" b="1" u="sng" baseline="0" noProof="0" dirty="0">
              <a:latin typeface="Arial" panose="020B0604020202020204" pitchFamily="34" charset="0"/>
              <a:ea typeface="SimHei" pitchFamily="49" charset="-122"/>
              <a:cs typeface="Arial" panose="020B0604020202020204" pitchFamily="34" charset="0"/>
            </a:rPr>
            <a:t>原因：</a:t>
          </a:r>
        </a:p>
        <a:p>
          <a:pP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zh-SG" altLang="en-US" sz="1400" baseline="0" noProof="0" dirty="0">
              <a:latin typeface="Arial" panose="020B0604020202020204" pitchFamily="34" charset="0"/>
              <a:ea typeface="SimHei" pitchFamily="49" charset="-122"/>
              <a:cs typeface="Arial" panose="020B0604020202020204" pitchFamily="34" charset="0"/>
            </a:rPr>
            <a:t>可能被理解成，为了赢得合同而提供的回扣或贿赂</a:t>
          </a:r>
          <a:endParaRPr lang="zh-SG" altLang="en-US" sz="1400" b="0" i="0" baseline="0" noProof="0" dirty="0">
            <a:latin typeface="Arial" panose="020B0604020202020204" pitchFamily="34" charset="0"/>
            <a:ea typeface="SimHei" pitchFamily="49" charset="-122"/>
            <a:cs typeface="Arial" panose="020B0604020202020204" pitchFamily="34" charset="0"/>
          </a:endParaRPr>
        </a:p>
      </dgm:t>
    </dgm:pt>
    <dgm:pt modelId="{D282422F-AA9E-4A25-BD17-5E2A86212CDE}" type="sibTrans" cxnId="{BA9D7FDF-D196-4962-85A0-9A84B22323D2}">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95514"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1904A50D-36F6-486C-918C-01A9884F4532}" type="presOf" srcId="{F28CD8E7-FA17-4D93-B8A2-54468C7A38CD}" destId="{ABFFE2A7-EB83-43F7-BD22-9ABA2E30969E}" srcOrd="0" destOrd="0" presId="urn:microsoft.com/office/officeart/2005/8/layout/process1"/>
    <dgm:cxn modelId="{16E41E0E-F250-48FA-BD55-FE7FEBD592EA}" type="presOf" srcId="{F28CD8E7-FA17-4D93-B8A2-54468C7A38CD}" destId="{1723D041-BE08-4687-8C45-5319A89A8206}" srcOrd="1" destOrd="0" presId="urn:microsoft.com/office/officeart/2005/8/layout/process1"/>
    <dgm:cxn modelId="{9A25B629-4723-47F4-B982-07750AE92138}" type="presOf" srcId="{3396EA1D-F609-483F-BD94-1869B6468C27}" destId="{236EBBF0-377E-44F9-89F6-44ACCE334911}" srcOrd="1" destOrd="0" presId="urn:microsoft.com/office/officeart/2005/8/layout/process1"/>
    <dgm:cxn modelId="{92AB4C30-01B8-418A-A5B4-3727C1CE4248}" srcId="{BFDA7D13-3B15-4E33-9FB1-B0D1FF9CE29D}" destId="{5913B8C1-B281-40DA-A047-82DF6009BB21}" srcOrd="0" destOrd="0" parTransId="{8C835E6E-D89A-400A-8516-1F582BE3A493}" sibTransId="{3396EA1D-F609-483F-BD94-1869B6468C27}"/>
    <dgm:cxn modelId="{CE59B449-E48B-4CC5-8974-319C1AA3F09B}" type="presOf" srcId="{BFDA7D13-3B15-4E33-9FB1-B0D1FF9CE29D}" destId="{5BED0602-C8F4-4CD6-9FDA-117BAC129B4A}" srcOrd="0" destOrd="0" presId="urn:microsoft.com/office/officeart/2005/8/layout/process1"/>
    <dgm:cxn modelId="{E6487B72-D327-481C-9362-5BF285C04FED}" type="presOf" srcId="{BEE7BE1A-89B1-4CDA-A1C4-561AD2618A87}" destId="{1425511A-2AF1-4ABC-BED2-4195BC729D1A}" srcOrd="0" destOrd="0" presId="urn:microsoft.com/office/officeart/2005/8/layout/process1"/>
    <dgm:cxn modelId="{B1CDFE56-36D3-40EB-9167-C4E0B044BE0F}" srcId="{BFDA7D13-3B15-4E33-9FB1-B0D1FF9CE29D}" destId="{BEE7BE1A-89B1-4CDA-A1C4-561AD2618A87}" srcOrd="1" destOrd="0" parTransId="{3D920412-9F8F-4F9E-B41D-29DE8930E3E9}" sibTransId="{F28CD8E7-FA17-4D93-B8A2-54468C7A38CD}"/>
    <dgm:cxn modelId="{31B6C9C9-A890-482C-BFAB-5624E61C1B04}" type="presOf" srcId="{5913B8C1-B281-40DA-A047-82DF6009BB21}" destId="{64E74039-0C53-4C9A-BC2D-57D0415472EC}" srcOrd="0" destOrd="0" presId="urn:microsoft.com/office/officeart/2005/8/layout/process1"/>
    <dgm:cxn modelId="{F7B307D5-5193-4518-8B84-64C31F56A11A}" type="presOf" srcId="{A1F1FB5F-8454-4F6F-B7BE-026DF5AE7816}" destId="{4806D6D7-0FF3-4344-A485-F418AEB3A4CA}" srcOrd="0" destOrd="0" presId="urn:microsoft.com/office/officeart/2005/8/layout/process1"/>
    <dgm:cxn modelId="{BA9D7FDF-D196-4962-85A0-9A84B22323D2}" srcId="{BFDA7D13-3B15-4E33-9FB1-B0D1FF9CE29D}" destId="{A1F1FB5F-8454-4F6F-B7BE-026DF5AE7816}" srcOrd="2" destOrd="0" parTransId="{40FBE694-1E3E-4A78-95E8-E1C21325AD15}" sibTransId="{D282422F-AA9E-4A25-BD17-5E2A86212CDE}"/>
    <dgm:cxn modelId="{7E6E71E9-A1B6-408C-AE6F-6C9A8A4ABA83}" type="presOf" srcId="{3396EA1D-F609-483F-BD94-1869B6468C27}" destId="{C0CDC40E-21DF-470E-8F8F-5A73A167C21D}" srcOrd="0" destOrd="0" presId="urn:microsoft.com/office/officeart/2005/8/layout/process1"/>
    <dgm:cxn modelId="{FA14B364-BA57-4400-95D7-A43A187015D2}" type="presParOf" srcId="{5BED0602-C8F4-4CD6-9FDA-117BAC129B4A}" destId="{64E74039-0C53-4C9A-BC2D-57D0415472EC}" srcOrd="0" destOrd="0" presId="urn:microsoft.com/office/officeart/2005/8/layout/process1"/>
    <dgm:cxn modelId="{1441DCDF-EA55-4CBA-A3F9-B3FB869C9B31}" type="presParOf" srcId="{5BED0602-C8F4-4CD6-9FDA-117BAC129B4A}" destId="{C0CDC40E-21DF-470E-8F8F-5A73A167C21D}" srcOrd="1" destOrd="0" presId="urn:microsoft.com/office/officeart/2005/8/layout/process1"/>
    <dgm:cxn modelId="{5E9F8496-604F-4189-ADDD-284F6E588DA9}" type="presParOf" srcId="{C0CDC40E-21DF-470E-8F8F-5A73A167C21D}" destId="{236EBBF0-377E-44F9-89F6-44ACCE334911}" srcOrd="0" destOrd="0" presId="urn:microsoft.com/office/officeart/2005/8/layout/process1"/>
    <dgm:cxn modelId="{F2E43AA2-555E-4B39-97F3-2A567061611D}" type="presParOf" srcId="{5BED0602-C8F4-4CD6-9FDA-117BAC129B4A}" destId="{1425511A-2AF1-4ABC-BED2-4195BC729D1A}" srcOrd="2" destOrd="0" presId="urn:microsoft.com/office/officeart/2005/8/layout/process1"/>
    <dgm:cxn modelId="{580155CC-0319-4943-9EC5-BA0F96736AFB}" type="presParOf" srcId="{5BED0602-C8F4-4CD6-9FDA-117BAC129B4A}" destId="{ABFFE2A7-EB83-43F7-BD22-9ABA2E30969E}" srcOrd="3" destOrd="0" presId="urn:microsoft.com/office/officeart/2005/8/layout/process1"/>
    <dgm:cxn modelId="{ADC71ABB-975B-44FF-9B4A-042F6BB1CA47}" type="presParOf" srcId="{ABFFE2A7-EB83-43F7-BD22-9ABA2E30969E}" destId="{1723D041-BE08-4687-8C45-5319A89A8206}" srcOrd="0" destOrd="0" presId="urn:microsoft.com/office/officeart/2005/8/layout/process1"/>
    <dgm:cxn modelId="{3F4F116F-F207-4E4C-BD5E-2EB48810F714}"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94EB8FF1-500F-4D6B-98FE-ED6A0A5E6FA6}">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ctr"/>
        <a:lstStyle/>
        <a:p>
          <a:pPr rtl="0">
            <a:spcAft>
              <a:spcPct val="0"/>
            </a:spcAft>
          </a:pPr>
          <a:r>
            <a:rPr lang="zh-SG" altLang="en-US" sz="1200" b="1" u="sng" baseline="0" noProof="0">
              <a:latin typeface="Arial" panose="020B0604020202020204" pitchFamily="34" charset="0"/>
              <a:ea typeface="SimHei" pitchFamily="49" charset="-122"/>
              <a:cs typeface="Arial" panose="020B0604020202020204" pitchFamily="34" charset="0"/>
            </a:rPr>
            <a:t>内容：</a:t>
          </a:r>
        </a:p>
        <a:p>
          <a:pPr rtl="0">
            <a:spcAft>
              <a:spcPct val="0"/>
            </a:spcAft>
          </a:pPr>
          <a:endParaRPr lang="zh-SG" altLang="en-US" sz="300" b="1" u="sng" baseline="0" noProof="0">
            <a:latin typeface="Arial" panose="020B0604020202020204" pitchFamily="34" charset="0"/>
            <a:ea typeface="SimHei" pitchFamily="49" charset="-122"/>
            <a:cs typeface="Arial" panose="020B0604020202020204" pitchFamily="34" charset="0"/>
          </a:endParaRPr>
        </a:p>
        <a:p>
          <a:pPr rtl="0">
            <a:spcAft>
              <a:spcPct val="0"/>
            </a:spcAft>
          </a:pPr>
          <a:r>
            <a:rPr lang="en-US" altLang="zh-SG" sz="1200" baseline="0" noProof="0">
              <a:latin typeface="Arial" panose="020B0604020202020204" pitchFamily="34" charset="0"/>
              <a:ea typeface="SimHei" pitchFamily="49" charset="-122"/>
              <a:cs typeface="Arial" panose="020B0604020202020204" pitchFamily="34" charset="0"/>
            </a:rPr>
            <a:t>Panalpina </a:t>
          </a:r>
          <a:r>
            <a:rPr lang="zh-SG" altLang="en-US" sz="1200" baseline="0" noProof="0">
              <a:latin typeface="Arial" panose="020B0604020202020204" pitchFamily="34" charset="0"/>
              <a:ea typeface="SimHei" pitchFamily="49" charset="-122"/>
              <a:cs typeface="Arial" panose="020B0604020202020204" pitchFamily="34" charset="0"/>
            </a:rPr>
            <a:t>代表客户付款</a:t>
          </a:r>
        </a:p>
      </dgm:t>
    </dgm:pt>
    <dgm:pt modelId="{3396EA1D-F609-483F-BD94-1869B6468C27}" type="sibTrans" cxnId="{94EB8FF1-500F-4D6B-98FE-ED6A0A5E6FA6}">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5CB6F9AE-B7E1-42BB-AD1F-384E7B171D10}">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ctr"/>
        <a:lstStyle/>
        <a:p>
          <a:pPr rtl="0">
            <a:spcAft>
              <a:spcPct val="0"/>
            </a:spcAft>
          </a:pPr>
          <a:r>
            <a:rPr lang="zh-SG" altLang="en-US" sz="1200" b="1" u="sng" baseline="0" noProof="0">
              <a:latin typeface="Arial" panose="020B0604020202020204" pitchFamily="34" charset="0"/>
              <a:ea typeface="SimHei" pitchFamily="49" charset="-122"/>
              <a:cs typeface="Arial" panose="020B0604020202020204" pitchFamily="34" charset="0"/>
            </a:rPr>
            <a:t>对象：</a:t>
          </a:r>
        </a:p>
        <a:p>
          <a:pPr rtl="0">
            <a:spcAft>
              <a:spcPct val="0"/>
            </a:spcAft>
          </a:pPr>
          <a:endParaRPr lang="zh-SG" altLang="en-US" sz="300" b="1" u="sng" baseline="0" noProof="0">
            <a:latin typeface="Arial" panose="020B0604020202020204" pitchFamily="34" charset="0"/>
            <a:ea typeface="SimHei" pitchFamily="49" charset="-122"/>
            <a:cs typeface="Arial" panose="020B0604020202020204" pitchFamily="34" charset="0"/>
          </a:endParaRPr>
        </a:p>
        <a:p>
          <a:pPr rtl="0">
            <a:spcAft>
              <a:spcPct val="0"/>
            </a:spcAft>
          </a:pPr>
          <a:r>
            <a:rPr lang="zh-SG" altLang="en-US" sz="1200" baseline="0" noProof="0">
              <a:latin typeface="Arial" panose="020B0604020202020204" pitchFamily="34" charset="0"/>
              <a:ea typeface="SimHei" pitchFamily="49" charset="-122"/>
              <a:cs typeface="Arial" panose="020B0604020202020204" pitchFamily="34" charset="0"/>
            </a:rPr>
            <a:t>多个国家的外国官员</a:t>
          </a:r>
        </a:p>
      </dgm:t>
    </dgm:pt>
    <dgm:pt modelId="{F28CD8E7-FA17-4D93-B8A2-54468C7A38CD}" type="sibTrans" cxnId="{5CB6F9AE-B7E1-42BB-AD1F-384E7B171D10}">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09B52C00-1032-4722-A10C-091F2FCDDEF3}">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ctr"/>
        <a:lstStyle/>
        <a:p>
          <a:pPr algn="ctr" rtl="0">
            <a:spcAft>
              <a:spcPct val="0"/>
            </a:spcAft>
          </a:pPr>
          <a:r>
            <a:rPr lang="zh-SG" altLang="en-US" sz="1200" b="1" u="sng" baseline="0" noProof="0" dirty="0">
              <a:latin typeface="Arial" panose="020B0604020202020204" pitchFamily="34" charset="0"/>
              <a:ea typeface="SimHei" pitchFamily="49" charset="-122"/>
              <a:cs typeface="Arial" panose="020B0604020202020204" pitchFamily="34" charset="0"/>
            </a:rPr>
            <a:t>原因：</a:t>
          </a:r>
        </a:p>
        <a:p>
          <a:pPr algn="ct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algn="ctr" rtl="0">
            <a:spcAft>
              <a:spcPct val="0"/>
            </a:spcAft>
          </a:pPr>
          <a:r>
            <a:rPr lang="zh-SG" altLang="en-US" sz="1200" b="0" i="0" baseline="0" noProof="0" dirty="0">
              <a:latin typeface="Arial" panose="020B0604020202020204" pitchFamily="34" charset="0"/>
              <a:ea typeface="SimHei" pitchFamily="49" charset="-122"/>
              <a:cs typeface="Arial" panose="020B0604020202020204" pitchFamily="34" charset="0"/>
            </a:rPr>
            <a:t> 为了在进口国际货物时避免当地海关检查并享受优惠待遇 </a:t>
          </a:r>
        </a:p>
      </dgm:t>
    </dgm:pt>
    <dgm:pt modelId="{D282422F-AA9E-4A25-BD17-5E2A86212CDE}" type="sibTrans" cxnId="{09B52C00-1032-4722-A10C-091F2FCDDEF3}">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102322"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09B52C00-1032-4722-A10C-091F2FCDDEF3}" srcId="{BFDA7D13-3B15-4E33-9FB1-B0D1FF9CE29D}" destId="{A1F1FB5F-8454-4F6F-B7BE-026DF5AE7816}" srcOrd="2" destOrd="0" parTransId="{40FBE694-1E3E-4A78-95E8-E1C21325AD15}" sibTransId="{D282422F-AA9E-4A25-BD17-5E2A86212CDE}"/>
    <dgm:cxn modelId="{99327210-785F-413D-BCB1-95A06AF21739}" type="presOf" srcId="{3396EA1D-F609-483F-BD94-1869B6468C27}" destId="{C0CDC40E-21DF-470E-8F8F-5A73A167C21D}" srcOrd="0" destOrd="0" presId="urn:microsoft.com/office/officeart/2005/8/layout/process1"/>
    <dgm:cxn modelId="{C45EB718-07A0-4A82-941A-032E56842983}" type="presOf" srcId="{A1F1FB5F-8454-4F6F-B7BE-026DF5AE7816}" destId="{4806D6D7-0FF3-4344-A485-F418AEB3A4CA}" srcOrd="0" destOrd="0" presId="urn:microsoft.com/office/officeart/2005/8/layout/process1"/>
    <dgm:cxn modelId="{C13F1F21-ED05-4B72-BBF2-5345E03B5986}" type="presOf" srcId="{BEE7BE1A-89B1-4CDA-A1C4-561AD2618A87}" destId="{1425511A-2AF1-4ABC-BED2-4195BC729D1A}" srcOrd="0" destOrd="0" presId="urn:microsoft.com/office/officeart/2005/8/layout/process1"/>
    <dgm:cxn modelId="{0D694429-D688-4515-BF0C-B9ADB847F955}" type="presOf" srcId="{BFDA7D13-3B15-4E33-9FB1-B0D1FF9CE29D}" destId="{5BED0602-C8F4-4CD6-9FDA-117BAC129B4A}" srcOrd="0" destOrd="0" presId="urn:microsoft.com/office/officeart/2005/8/layout/process1"/>
    <dgm:cxn modelId="{97295043-2FF9-4C80-949B-B4E3B5C84769}" type="presOf" srcId="{3396EA1D-F609-483F-BD94-1869B6468C27}" destId="{236EBBF0-377E-44F9-89F6-44ACCE334911}" srcOrd="1" destOrd="0" presId="urn:microsoft.com/office/officeart/2005/8/layout/process1"/>
    <dgm:cxn modelId="{F720A27D-F420-43F7-83EF-A133BC8BB40A}" type="presOf" srcId="{5913B8C1-B281-40DA-A047-82DF6009BB21}" destId="{64E74039-0C53-4C9A-BC2D-57D0415472EC}" srcOrd="0" destOrd="0" presId="urn:microsoft.com/office/officeart/2005/8/layout/process1"/>
    <dgm:cxn modelId="{5CB6F9AE-B7E1-42BB-AD1F-384E7B171D10}" srcId="{BFDA7D13-3B15-4E33-9FB1-B0D1FF9CE29D}" destId="{BEE7BE1A-89B1-4CDA-A1C4-561AD2618A87}" srcOrd="1" destOrd="0" parTransId="{3D920412-9F8F-4F9E-B41D-29DE8930E3E9}" sibTransId="{F28CD8E7-FA17-4D93-B8A2-54468C7A38CD}"/>
    <dgm:cxn modelId="{6F5239CF-A553-4AB3-978F-C3A58D2AEE8C}" type="presOf" srcId="{F28CD8E7-FA17-4D93-B8A2-54468C7A38CD}" destId="{ABFFE2A7-EB83-43F7-BD22-9ABA2E30969E}" srcOrd="0" destOrd="0" presId="urn:microsoft.com/office/officeart/2005/8/layout/process1"/>
    <dgm:cxn modelId="{94EB8FF1-500F-4D6B-98FE-ED6A0A5E6FA6}" srcId="{BFDA7D13-3B15-4E33-9FB1-B0D1FF9CE29D}" destId="{5913B8C1-B281-40DA-A047-82DF6009BB21}" srcOrd="0" destOrd="0" parTransId="{8C835E6E-D89A-400A-8516-1F582BE3A493}" sibTransId="{3396EA1D-F609-483F-BD94-1869B6468C27}"/>
    <dgm:cxn modelId="{DF5990F9-D372-40E0-8BA5-A6BAFF5BF960}" type="presOf" srcId="{F28CD8E7-FA17-4D93-B8A2-54468C7A38CD}" destId="{1723D041-BE08-4687-8C45-5319A89A8206}" srcOrd="1" destOrd="0" presId="urn:microsoft.com/office/officeart/2005/8/layout/process1"/>
    <dgm:cxn modelId="{A216EF43-D366-4758-917B-1C43C6C2F740}" type="presParOf" srcId="{5BED0602-C8F4-4CD6-9FDA-117BAC129B4A}" destId="{64E74039-0C53-4C9A-BC2D-57D0415472EC}" srcOrd="0" destOrd="0" presId="urn:microsoft.com/office/officeart/2005/8/layout/process1"/>
    <dgm:cxn modelId="{14FE2082-16E2-4996-B862-3843A8C4FD35}" type="presParOf" srcId="{5BED0602-C8F4-4CD6-9FDA-117BAC129B4A}" destId="{C0CDC40E-21DF-470E-8F8F-5A73A167C21D}" srcOrd="1" destOrd="0" presId="urn:microsoft.com/office/officeart/2005/8/layout/process1"/>
    <dgm:cxn modelId="{5C654C61-BC2F-4DF4-9CB1-A49A370FD99C}" type="presParOf" srcId="{C0CDC40E-21DF-470E-8F8F-5A73A167C21D}" destId="{236EBBF0-377E-44F9-89F6-44ACCE334911}" srcOrd="0" destOrd="0" presId="urn:microsoft.com/office/officeart/2005/8/layout/process1"/>
    <dgm:cxn modelId="{C1A4323D-24E9-448C-B42C-30BEC1EA21D7}" type="presParOf" srcId="{5BED0602-C8F4-4CD6-9FDA-117BAC129B4A}" destId="{1425511A-2AF1-4ABC-BED2-4195BC729D1A}" srcOrd="2" destOrd="0" presId="urn:microsoft.com/office/officeart/2005/8/layout/process1"/>
    <dgm:cxn modelId="{B99831F9-C88F-40E1-AC99-2C79FE25902F}" type="presParOf" srcId="{5BED0602-C8F4-4CD6-9FDA-117BAC129B4A}" destId="{ABFFE2A7-EB83-43F7-BD22-9ABA2E30969E}" srcOrd="3" destOrd="0" presId="urn:microsoft.com/office/officeart/2005/8/layout/process1"/>
    <dgm:cxn modelId="{41F01CD2-2B65-4ABB-8423-47E1DBE5A003}" type="presParOf" srcId="{ABFFE2A7-EB83-43F7-BD22-9ABA2E30969E}" destId="{1723D041-BE08-4687-8C45-5319A89A8206}" srcOrd="0" destOrd="0" presId="urn:microsoft.com/office/officeart/2005/8/layout/process1"/>
    <dgm:cxn modelId="{760221FD-15DE-4A28-BE59-96B6EA4AF2AA}"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C815D290-1624-494C-AFD0-78A0051A3B61}">
      <dgm:prSet custT="1"/>
      <dgm:spPr/>
      <dgm:t>
        <a:bodyPr/>
        <a:lstStyle/>
        <a:p>
          <a:endParaRPr lang="en-US" sz="12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ctr"/>
        <a:lstStyle/>
        <a:p>
          <a:pPr rtl="0">
            <a:spcAft>
              <a:spcPct val="0"/>
            </a:spcAft>
          </a:pPr>
          <a:r>
            <a:rPr lang="zh-SG" altLang="en-US" sz="1200" b="1" u="sng" baseline="0" noProof="0" dirty="0">
              <a:latin typeface="Arial" panose="020B0604020202020204" pitchFamily="34" charset="0"/>
              <a:ea typeface="SimHei" pitchFamily="49" charset="-122"/>
              <a:cs typeface="Arial" panose="020B0604020202020204" pitchFamily="34" charset="0"/>
            </a:rPr>
            <a:t>内容：</a:t>
          </a:r>
        </a:p>
        <a:p>
          <a:pP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rtl="0">
            <a:spcAft>
              <a:spcPct val="0"/>
            </a:spcAft>
          </a:pPr>
          <a:r>
            <a:rPr lang="en-US" altLang="zh-SG" sz="1200" baseline="0" noProof="0" dirty="0">
              <a:latin typeface="Arial" panose="020B0604020202020204" pitchFamily="34" charset="0"/>
              <a:ea typeface="SimHei" pitchFamily="49" charset="-122"/>
              <a:cs typeface="Arial" panose="020B0604020202020204" pitchFamily="34" charset="0"/>
            </a:rPr>
            <a:t>Embraer </a:t>
          </a:r>
          <a:r>
            <a:rPr lang="zh-SG" altLang="en-US" sz="1200" baseline="0" noProof="0" dirty="0">
              <a:latin typeface="Arial" panose="020B0604020202020204" pitchFamily="34" charset="0"/>
              <a:ea typeface="SimHei" pitchFamily="49" charset="-122"/>
              <a:cs typeface="Arial" panose="020B0604020202020204" pitchFamily="34" charset="0"/>
            </a:rPr>
            <a:t>通过虚假第三方代理协议付款</a:t>
          </a:r>
        </a:p>
      </dgm:t>
    </dgm:pt>
    <dgm:pt modelId="{3396EA1D-F609-483F-BD94-1869B6468C27}" type="sibTrans" cxnId="{C815D290-1624-494C-AFD0-78A0051A3B61}">
      <dgm:prSet custT="1"/>
      <dgm:spPr>
        <a:solidFill>
          <a:srgbClr val="C00000"/>
        </a:solidFill>
      </dgm:spPr>
      <dgm:t>
        <a:bodyPr/>
        <a:lstStyle/>
        <a:p>
          <a:endParaRPr lang="en-US" sz="1200">
            <a:latin typeface="Arial" panose="020B0604020202020204" pitchFamily="34" charset="0"/>
            <a:cs typeface="Arial" panose="020B0604020202020204" pitchFamily="34" charset="0"/>
          </a:endParaRPr>
        </a:p>
      </dgm:t>
    </dgm:pt>
    <dgm:pt modelId="{3D920412-9F8F-4F9E-B41D-29DE8930E3E9}" type="parTrans" cxnId="{EEA91112-C25C-4CED-836A-6DD0C3447D92}">
      <dgm:prSet custT="1"/>
      <dgm:spPr/>
      <dgm:t>
        <a:bodyPr/>
        <a:lstStyle/>
        <a:p>
          <a:endParaRPr lang="en-US" sz="12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ctr"/>
        <a:lstStyle/>
        <a:p>
          <a:pPr rtl="0">
            <a:spcAft>
              <a:spcPct val="0"/>
            </a:spcAft>
          </a:pPr>
          <a:r>
            <a:rPr lang="zh-SG" altLang="en-US" sz="1200" b="1" u="sng" baseline="0" noProof="0">
              <a:latin typeface="Arial" panose="020B0604020202020204" pitchFamily="34" charset="0"/>
              <a:ea typeface="SimHei" pitchFamily="49" charset="-122"/>
              <a:cs typeface="Arial" panose="020B0604020202020204" pitchFamily="34" charset="0"/>
            </a:rPr>
            <a:t>对象：</a:t>
          </a:r>
        </a:p>
        <a:p>
          <a:pPr rtl="0">
            <a:spcAft>
              <a:spcPct val="0"/>
            </a:spcAft>
          </a:pPr>
          <a:endParaRPr lang="zh-SG" altLang="en-US" sz="300" b="1" u="sng" baseline="0" noProof="0">
            <a:latin typeface="Arial" panose="020B0604020202020204" pitchFamily="34" charset="0"/>
            <a:ea typeface="SimHei" pitchFamily="49" charset="-122"/>
            <a:cs typeface="Arial" panose="020B0604020202020204" pitchFamily="34" charset="0"/>
          </a:endParaRPr>
        </a:p>
        <a:p>
          <a:pPr rtl="0">
            <a:spcAft>
              <a:spcPct val="0"/>
            </a:spcAft>
          </a:pPr>
          <a:endParaRPr lang="zh-SG" altLang="en-US" sz="300" b="1" u="sng" baseline="0" noProof="0">
            <a:latin typeface="Arial" panose="020B0604020202020204" pitchFamily="34" charset="0"/>
            <a:ea typeface="SimHei" pitchFamily="49" charset="-122"/>
            <a:cs typeface="Arial" panose="020B0604020202020204" pitchFamily="34" charset="0"/>
          </a:endParaRPr>
        </a:p>
        <a:p>
          <a:pPr rtl="0">
            <a:spcAft>
              <a:spcPct val="0"/>
            </a:spcAft>
          </a:pPr>
          <a:r>
            <a:rPr lang="zh-SG" altLang="en-US" sz="1200" baseline="0" noProof="0">
              <a:latin typeface="Arial" panose="020B0604020202020204" pitchFamily="34" charset="0"/>
              <a:ea typeface="SimHei" pitchFamily="49" charset="-122"/>
              <a:cs typeface="Arial" panose="020B0604020202020204" pitchFamily="34" charset="0"/>
            </a:rPr>
            <a:t>多个国家的政府官员</a:t>
          </a:r>
        </a:p>
      </dgm:t>
    </dgm:pt>
    <dgm:pt modelId="{F28CD8E7-FA17-4D93-B8A2-54468C7A38CD}" type="sibTrans" cxnId="{EEA91112-C25C-4CED-836A-6DD0C3447D92}">
      <dgm:prSet custT="1"/>
      <dgm:spPr>
        <a:solidFill>
          <a:srgbClr val="C00000"/>
        </a:solidFill>
      </dgm:spPr>
      <dgm:t>
        <a:bodyPr/>
        <a:lstStyle/>
        <a:p>
          <a:endParaRPr lang="en-US" sz="1200">
            <a:latin typeface="Arial" panose="020B0604020202020204" pitchFamily="34" charset="0"/>
            <a:cs typeface="Arial" panose="020B0604020202020204" pitchFamily="34" charset="0"/>
          </a:endParaRPr>
        </a:p>
      </dgm:t>
    </dgm:pt>
    <dgm:pt modelId="{40FBE694-1E3E-4A78-95E8-E1C21325AD15}" type="parTrans" cxnId="{BE668EB6-6F55-45A6-8BCC-CB9F8FEC3DA8}">
      <dgm:prSet custT="1"/>
      <dgm:spPr/>
      <dgm:t>
        <a:bodyPr/>
        <a:lstStyle/>
        <a:p>
          <a:endParaRPr lang="en-US" sz="12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ctr"/>
        <a:lstStyle/>
        <a:p>
          <a:pPr algn="ctr" rtl="0">
            <a:spcAft>
              <a:spcPct val="0"/>
            </a:spcAft>
          </a:pPr>
          <a:r>
            <a:rPr lang="zh-SG" altLang="en-US" sz="1200" b="1" u="sng" baseline="0" noProof="0" dirty="0">
              <a:latin typeface="Arial" panose="020B0604020202020204" pitchFamily="34" charset="0"/>
              <a:ea typeface="SimHei" pitchFamily="49" charset="-122"/>
              <a:cs typeface="Arial" panose="020B0604020202020204" pitchFamily="34" charset="0"/>
            </a:rPr>
            <a:t>原因：</a:t>
          </a:r>
        </a:p>
        <a:p>
          <a:pPr algn="ct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algn="ctr" rtl="0">
            <a:spcAft>
              <a:spcPct val="0"/>
            </a:spcAft>
          </a:pPr>
          <a:endParaRPr lang="zh-SG" altLang="en-US" sz="300" b="1" u="sng" baseline="0" noProof="0" dirty="0">
            <a:latin typeface="Arial" panose="020B0604020202020204" pitchFamily="34" charset="0"/>
            <a:ea typeface="SimHei" pitchFamily="49" charset="-122"/>
            <a:cs typeface="Arial" panose="020B0604020202020204" pitchFamily="34" charset="0"/>
          </a:endParaRPr>
        </a:p>
        <a:p>
          <a:pPr algn="ctr" rtl="0">
            <a:spcAft>
              <a:spcPct val="0"/>
            </a:spcAft>
          </a:pPr>
          <a:r>
            <a:rPr lang="zh-SG" altLang="en-US" sz="1200" b="0" i="0" baseline="0" noProof="0" dirty="0">
              <a:latin typeface="Arial" panose="020B0604020202020204" pitchFamily="34" charset="0"/>
              <a:ea typeface="SimHei" pitchFamily="49" charset="-122"/>
              <a:cs typeface="Arial" panose="020B0604020202020204" pitchFamily="34" charset="0"/>
            </a:rPr>
            <a:t> 为了赢得能带来 </a:t>
          </a:r>
          <a:r>
            <a:rPr lang="en-US" altLang="zh-SG" sz="1200" b="0" i="0" baseline="0" noProof="0" dirty="0">
              <a:latin typeface="Arial" panose="020B0604020202020204" pitchFamily="34" charset="0"/>
              <a:ea typeface="SimHei" pitchFamily="49" charset="-122"/>
              <a:cs typeface="Arial" panose="020B0604020202020204" pitchFamily="34" charset="0"/>
            </a:rPr>
            <a:t>8300 </a:t>
          </a:r>
          <a:r>
            <a:rPr lang="zh-SG" altLang="en-US" sz="1200" b="0" i="0" baseline="0" noProof="0" dirty="0">
              <a:latin typeface="Arial" panose="020B0604020202020204" pitchFamily="34" charset="0"/>
              <a:ea typeface="SimHei" pitchFamily="49" charset="-122"/>
              <a:cs typeface="Arial" panose="020B0604020202020204" pitchFamily="34" charset="0"/>
            </a:rPr>
            <a:t>万美元利润的政府飞机合同</a:t>
          </a:r>
        </a:p>
      </dgm:t>
    </dgm:pt>
    <dgm:pt modelId="{D282422F-AA9E-4A25-BD17-5E2A86212CDE}" type="sibTrans" cxnId="{BE668EB6-6F55-45A6-8BCC-CB9F8FEC3DA8}">
      <dgm:prSet custT="1"/>
      <dgm:spPr/>
      <dgm:t>
        <a:bodyPr/>
        <a:lstStyle/>
        <a:p>
          <a:endParaRPr lang="en-US" sz="12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102322"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9266E404-3040-43CB-9AE7-33349939473B}" type="presOf" srcId="{F28CD8E7-FA17-4D93-B8A2-54468C7A38CD}" destId="{1723D041-BE08-4687-8C45-5319A89A8206}" srcOrd="1" destOrd="0" presId="urn:microsoft.com/office/officeart/2005/8/layout/process1"/>
    <dgm:cxn modelId="{EEA91112-C25C-4CED-836A-6DD0C3447D92}" srcId="{BFDA7D13-3B15-4E33-9FB1-B0D1FF9CE29D}" destId="{BEE7BE1A-89B1-4CDA-A1C4-561AD2618A87}" srcOrd="1" destOrd="0" parTransId="{3D920412-9F8F-4F9E-B41D-29DE8930E3E9}" sibTransId="{F28CD8E7-FA17-4D93-B8A2-54468C7A38CD}"/>
    <dgm:cxn modelId="{8B455519-D010-4F92-83B6-F8156C862D6D}" type="presOf" srcId="{A1F1FB5F-8454-4F6F-B7BE-026DF5AE7816}" destId="{4806D6D7-0FF3-4344-A485-F418AEB3A4CA}" srcOrd="0" destOrd="0" presId="urn:microsoft.com/office/officeart/2005/8/layout/process1"/>
    <dgm:cxn modelId="{5C995D2E-4C8A-43E2-8DF5-39588F89F28D}" type="presOf" srcId="{3396EA1D-F609-483F-BD94-1869B6468C27}" destId="{C0CDC40E-21DF-470E-8F8F-5A73A167C21D}" srcOrd="0" destOrd="0" presId="urn:microsoft.com/office/officeart/2005/8/layout/process1"/>
    <dgm:cxn modelId="{D4D67346-F73D-47D1-A411-3378CC9F9B50}" type="presOf" srcId="{F28CD8E7-FA17-4D93-B8A2-54468C7A38CD}" destId="{ABFFE2A7-EB83-43F7-BD22-9ABA2E30969E}" srcOrd="0" destOrd="0" presId="urn:microsoft.com/office/officeart/2005/8/layout/process1"/>
    <dgm:cxn modelId="{0BFE2475-5684-4817-B214-194D347338B9}" type="presOf" srcId="{5913B8C1-B281-40DA-A047-82DF6009BB21}" destId="{64E74039-0C53-4C9A-BC2D-57D0415472EC}" srcOrd="0" destOrd="0" presId="urn:microsoft.com/office/officeart/2005/8/layout/process1"/>
    <dgm:cxn modelId="{C815D290-1624-494C-AFD0-78A0051A3B61}" srcId="{BFDA7D13-3B15-4E33-9FB1-B0D1FF9CE29D}" destId="{5913B8C1-B281-40DA-A047-82DF6009BB21}" srcOrd="0" destOrd="0" parTransId="{8C835E6E-D89A-400A-8516-1F582BE3A493}" sibTransId="{3396EA1D-F609-483F-BD94-1869B6468C27}"/>
    <dgm:cxn modelId="{BE668EB6-6F55-45A6-8BCC-CB9F8FEC3DA8}" srcId="{BFDA7D13-3B15-4E33-9FB1-B0D1FF9CE29D}" destId="{A1F1FB5F-8454-4F6F-B7BE-026DF5AE7816}" srcOrd="2" destOrd="0" parTransId="{40FBE694-1E3E-4A78-95E8-E1C21325AD15}" sibTransId="{D282422F-AA9E-4A25-BD17-5E2A86212CDE}"/>
    <dgm:cxn modelId="{5A8DE9B6-38F3-4BD5-ADBC-8C474BDAE5C9}" type="presOf" srcId="{BFDA7D13-3B15-4E33-9FB1-B0D1FF9CE29D}" destId="{5BED0602-C8F4-4CD6-9FDA-117BAC129B4A}" srcOrd="0" destOrd="0" presId="urn:microsoft.com/office/officeart/2005/8/layout/process1"/>
    <dgm:cxn modelId="{C3F8E2C2-4167-4EB3-AB88-D555645A3996}" type="presOf" srcId="{3396EA1D-F609-483F-BD94-1869B6468C27}" destId="{236EBBF0-377E-44F9-89F6-44ACCE334911}" srcOrd="1" destOrd="0" presId="urn:microsoft.com/office/officeart/2005/8/layout/process1"/>
    <dgm:cxn modelId="{122658CC-17E1-46E6-A854-1F3863C1847B}" type="presOf" srcId="{BEE7BE1A-89B1-4CDA-A1C4-561AD2618A87}" destId="{1425511A-2AF1-4ABC-BED2-4195BC729D1A}" srcOrd="0" destOrd="0" presId="urn:microsoft.com/office/officeart/2005/8/layout/process1"/>
    <dgm:cxn modelId="{2C5086FC-4A6B-49F1-8624-FDE26305491E}" type="presParOf" srcId="{5BED0602-C8F4-4CD6-9FDA-117BAC129B4A}" destId="{64E74039-0C53-4C9A-BC2D-57D0415472EC}" srcOrd="0" destOrd="0" presId="urn:microsoft.com/office/officeart/2005/8/layout/process1"/>
    <dgm:cxn modelId="{3DF9D320-F1D7-456E-BC62-59EAB1F9D5A9}" type="presParOf" srcId="{5BED0602-C8F4-4CD6-9FDA-117BAC129B4A}" destId="{C0CDC40E-21DF-470E-8F8F-5A73A167C21D}" srcOrd="1" destOrd="0" presId="urn:microsoft.com/office/officeart/2005/8/layout/process1"/>
    <dgm:cxn modelId="{C3B0BEDE-E7B0-4A6E-8082-EF2E1FF8DC07}" type="presParOf" srcId="{C0CDC40E-21DF-470E-8F8F-5A73A167C21D}" destId="{236EBBF0-377E-44F9-89F6-44ACCE334911}" srcOrd="0" destOrd="0" presId="urn:microsoft.com/office/officeart/2005/8/layout/process1"/>
    <dgm:cxn modelId="{F33AB4A0-D268-454B-A34A-3DE6E478FBBB}" type="presParOf" srcId="{5BED0602-C8F4-4CD6-9FDA-117BAC129B4A}" destId="{1425511A-2AF1-4ABC-BED2-4195BC729D1A}" srcOrd="2" destOrd="0" presId="urn:microsoft.com/office/officeart/2005/8/layout/process1"/>
    <dgm:cxn modelId="{13FA6980-11EF-4681-A3C1-DF57E246FD2B}" type="presParOf" srcId="{5BED0602-C8F4-4CD6-9FDA-117BAC129B4A}" destId="{ABFFE2A7-EB83-43F7-BD22-9ABA2E30969E}" srcOrd="3" destOrd="0" presId="urn:microsoft.com/office/officeart/2005/8/layout/process1"/>
    <dgm:cxn modelId="{37F45676-55B8-4287-B90B-318A574FA60B}" type="presParOf" srcId="{ABFFE2A7-EB83-43F7-BD22-9ABA2E30969E}" destId="{1723D041-BE08-4687-8C45-5319A89A8206}" srcOrd="0" destOrd="0" presId="urn:microsoft.com/office/officeart/2005/8/layout/process1"/>
    <dgm:cxn modelId="{BC08F3C2-6F17-447D-B0DD-C3CC3037CC15}"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6300" y="1071588"/>
          <a:ext cx="2283071" cy="1133423"/>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内容：</a:t>
          </a:r>
        </a:p>
        <a:p>
          <a:pPr marL="0" lvl="0" indent="0" algn="ctr" defTabSz="622300" rtl="0">
            <a:lnSpc>
              <a:spcPct val="90000"/>
            </a:lnSpc>
            <a:spcBef>
              <a:spcPct val="0"/>
            </a:spcBef>
            <a:spcAft>
              <a:spcPct val="0"/>
            </a:spcAft>
            <a:buNone/>
          </a:pPr>
          <a:endParaRPr lang="zh-SG" altLang="en-US" sz="6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u="none" kern="1200" baseline="0" noProof="0" dirty="0">
              <a:latin typeface="Arial" panose="020B0604020202020204" pitchFamily="34" charset="0"/>
              <a:ea typeface="SimHei" pitchFamily="49" charset="-122"/>
              <a:cs typeface="Arial" panose="020B0604020202020204" pitchFamily="34" charset="0"/>
            </a:rPr>
            <a:t>不能</a:t>
          </a:r>
          <a:r>
            <a:rPr lang="zh-SG" altLang="en-US" sz="1400" kern="1200" baseline="0" noProof="0" dirty="0">
              <a:latin typeface="Arial" panose="020B0604020202020204" pitchFamily="34" charset="0"/>
              <a:ea typeface="SimHei" pitchFamily="49" charset="-122"/>
              <a:cs typeface="Arial" panose="020B0604020202020204" pitchFamily="34" charset="0"/>
            </a:rPr>
            <a:t>直接或通过第三方向提供或支付任何有价之物</a:t>
          </a:r>
        </a:p>
      </dsp:txBody>
      <dsp:txXfrm>
        <a:off x="39497" y="1104785"/>
        <a:ext cx="2216677" cy="1067029"/>
      </dsp:txXfrm>
    </dsp:sp>
    <dsp:sp modelId="{C0CDC40E-21DF-470E-8F8F-5A73A167C21D}">
      <dsp:nvSpPr>
        <dsp:cNvPr id="0" name=""/>
        <dsp:cNvSpPr/>
      </dsp:nvSpPr>
      <dsp:spPr>
        <a:xfrm rot="21580343">
          <a:off x="2442879" y="1439611"/>
          <a:ext cx="325447" cy="380706"/>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442880" y="1516031"/>
        <a:ext cx="227813" cy="228424"/>
      </dsp:txXfrm>
    </dsp:sp>
    <dsp:sp modelId="{1425511A-2AF1-4ABC-BED2-4195BC729D1A}">
      <dsp:nvSpPr>
        <dsp:cNvPr id="0" name=""/>
        <dsp:cNvSpPr/>
      </dsp:nvSpPr>
      <dsp:spPr>
        <a:xfrm>
          <a:off x="2903413" y="1055023"/>
          <a:ext cx="2283071" cy="1133423"/>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对象：</a:t>
          </a:r>
        </a:p>
        <a:p>
          <a:pPr marL="0" lvl="0" indent="0" algn="ctr" defTabSz="622300" rtl="0">
            <a:lnSpc>
              <a:spcPct val="90000"/>
            </a:lnSpc>
            <a:spcBef>
              <a:spcPct val="0"/>
            </a:spcBef>
            <a:spcAft>
              <a:spcPct val="0"/>
            </a:spcAft>
            <a:buNone/>
          </a:pPr>
          <a:endParaRPr lang="zh-SG" altLang="en-US" sz="6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dirty="0">
              <a:latin typeface="Arial" panose="020B0604020202020204" pitchFamily="34" charset="0"/>
              <a:ea typeface="SimHei" pitchFamily="49" charset="-122"/>
              <a:cs typeface="Arial" panose="020B0604020202020204" pitchFamily="34" charset="0"/>
            </a:rPr>
            <a:t>任何政府官员、国有</a:t>
          </a:r>
          <a:br>
            <a:rPr lang="en-US" altLang="zh-SG" sz="1400" kern="1200" baseline="0" noProof="0" dirty="0">
              <a:latin typeface="Arial" panose="020B0604020202020204" pitchFamily="34" charset="0"/>
              <a:ea typeface="SimHei" pitchFamily="49" charset="-122"/>
              <a:cs typeface="Arial" panose="020B0604020202020204" pitchFamily="34" charset="0"/>
            </a:rPr>
          </a:br>
          <a:r>
            <a:rPr lang="zh-SG" altLang="en-US" sz="1400" kern="1200" baseline="0" noProof="0" dirty="0">
              <a:latin typeface="Arial" panose="020B0604020202020204" pitchFamily="34" charset="0"/>
              <a:ea typeface="SimHei" pitchFamily="49" charset="-122"/>
              <a:cs typeface="Arial" panose="020B0604020202020204" pitchFamily="34" charset="0"/>
            </a:rPr>
            <a:t>企业的员工或政府</a:t>
          </a:r>
          <a:br>
            <a:rPr lang="en-US" altLang="zh-SG" sz="1400" kern="1200" baseline="0" noProof="0" dirty="0">
              <a:latin typeface="Arial" panose="020B0604020202020204" pitchFamily="34" charset="0"/>
              <a:ea typeface="SimHei" pitchFamily="49" charset="-122"/>
              <a:cs typeface="Arial" panose="020B0604020202020204" pitchFamily="34" charset="0"/>
            </a:rPr>
          </a:br>
          <a:r>
            <a:rPr lang="zh-SG" altLang="en-US" sz="1400" kern="1200" baseline="0" noProof="0" dirty="0">
              <a:latin typeface="Arial" panose="020B0604020202020204" pitchFamily="34" charset="0"/>
              <a:ea typeface="SimHei" pitchFamily="49" charset="-122"/>
              <a:cs typeface="Arial" panose="020B0604020202020204" pitchFamily="34" charset="0"/>
            </a:rPr>
            <a:t>官员的家庭成员</a:t>
          </a:r>
        </a:p>
      </dsp:txBody>
      <dsp:txXfrm>
        <a:off x="2936610" y="1088220"/>
        <a:ext cx="2216677" cy="1067029"/>
      </dsp:txXfrm>
    </dsp:sp>
    <dsp:sp modelId="{ABFFE2A7-EB83-43F7-BD22-9ABA2E30969E}">
      <dsp:nvSpPr>
        <dsp:cNvPr id="0" name=""/>
        <dsp:cNvSpPr/>
      </dsp:nvSpPr>
      <dsp:spPr>
        <a:xfrm rot="19657">
          <a:off x="5339993" y="1439716"/>
          <a:ext cx="325447" cy="380706"/>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5339994" y="1515578"/>
        <a:ext cx="227813" cy="228424"/>
      </dsp:txXfrm>
    </dsp:sp>
    <dsp:sp modelId="{4806D6D7-0FF3-4344-A485-F418AEB3A4CA}">
      <dsp:nvSpPr>
        <dsp:cNvPr id="0" name=""/>
        <dsp:cNvSpPr/>
      </dsp:nvSpPr>
      <dsp:spPr>
        <a:xfrm>
          <a:off x="5800527" y="1071588"/>
          <a:ext cx="2283071" cy="1133423"/>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原因：</a:t>
          </a:r>
        </a:p>
        <a:p>
          <a:pPr marL="0" lvl="0" indent="0" algn="ctr" defTabSz="622300" rtl="0">
            <a:lnSpc>
              <a:spcPct val="90000"/>
            </a:lnSpc>
            <a:spcBef>
              <a:spcPct val="0"/>
            </a:spcBef>
            <a:spcAft>
              <a:spcPct val="0"/>
            </a:spcAft>
            <a:buNone/>
          </a:pPr>
          <a:endParaRPr lang="zh-SG" altLang="en-US" sz="6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dirty="0">
              <a:latin typeface="Arial" panose="020B0604020202020204" pitchFamily="34" charset="0"/>
              <a:ea typeface="SimHei" pitchFamily="49" charset="-122"/>
              <a:cs typeface="Arial" panose="020B0604020202020204" pitchFamily="34" charset="0"/>
            </a:rPr>
            <a:t>意图</a:t>
          </a:r>
          <a:r>
            <a:rPr lang="zh-SG" altLang="en-US" sz="1400" b="0" kern="1200" baseline="0" noProof="0" dirty="0">
              <a:latin typeface="Arial" panose="020B0604020202020204" pitchFamily="34" charset="0"/>
              <a:ea typeface="SimHei" pitchFamily="49" charset="-122"/>
              <a:cs typeface="Arial" panose="020B0604020202020204" pitchFamily="34" charset="0"/>
            </a:rPr>
            <a:t>获得或保留业务、</a:t>
          </a:r>
          <a:br>
            <a:rPr lang="en-US" altLang="zh-SG" sz="1400" b="0" kern="1200" baseline="0" noProof="0" dirty="0">
              <a:latin typeface="Arial" panose="020B0604020202020204" pitchFamily="34" charset="0"/>
              <a:ea typeface="SimHei" pitchFamily="49" charset="-122"/>
              <a:cs typeface="Arial" panose="020B0604020202020204" pitchFamily="34" charset="0"/>
            </a:rPr>
          </a:br>
          <a:r>
            <a:rPr lang="zh-SG" altLang="en-US" sz="1400" b="0" kern="1200" baseline="0" noProof="0" dirty="0">
              <a:latin typeface="Arial" panose="020B0604020202020204" pitchFamily="34" charset="0"/>
              <a:ea typeface="SimHei" pitchFamily="49" charset="-122"/>
              <a:cs typeface="Arial" panose="020B0604020202020204" pitchFamily="34" charset="0"/>
            </a:rPr>
            <a:t>诱使接收人滥用职权或</a:t>
          </a:r>
          <a:br>
            <a:rPr lang="en-US" altLang="zh-SG" sz="1400" b="0" kern="1200" baseline="0" noProof="0" dirty="0">
              <a:latin typeface="Arial" panose="020B0604020202020204" pitchFamily="34" charset="0"/>
              <a:ea typeface="SimHei" pitchFamily="49" charset="-122"/>
              <a:cs typeface="Arial" panose="020B0604020202020204" pitchFamily="34" charset="0"/>
            </a:rPr>
          </a:br>
          <a:r>
            <a:rPr lang="zh-SG" altLang="en-US" sz="1400" kern="1200" baseline="0" noProof="0" dirty="0">
              <a:latin typeface="Arial" panose="020B0604020202020204" pitchFamily="34" charset="0"/>
              <a:ea typeface="SimHei" pitchFamily="49" charset="-122"/>
              <a:cs typeface="Arial" panose="020B0604020202020204" pitchFamily="34" charset="0"/>
            </a:rPr>
            <a:t>获得</a:t>
          </a:r>
          <a:r>
            <a:rPr lang="zh-SG" altLang="en-US" sz="1400" b="0" i="0" kern="1200" baseline="0" noProof="0" dirty="0">
              <a:latin typeface="Arial" panose="020B0604020202020204" pitchFamily="34" charset="0"/>
              <a:ea typeface="SimHei" pitchFamily="49" charset="-122"/>
              <a:cs typeface="Arial" panose="020B0604020202020204" pitchFamily="34" charset="0"/>
            </a:rPr>
            <a:t>不公平业务优势</a:t>
          </a:r>
        </a:p>
      </dsp:txBody>
      <dsp:txXfrm>
        <a:off x="5833724" y="1104785"/>
        <a:ext cx="2216677" cy="1067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643" y="309898"/>
          <a:ext cx="2132156" cy="93140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lang="zh-SG" altLang="en-US" sz="1400" b="1" u="sng" kern="1200" baseline="0" noProof="0">
              <a:latin typeface="Arial" panose="020B0604020202020204" pitchFamily="34" charset="0"/>
              <a:ea typeface="SimHei" pitchFamily="49" charset="-122"/>
              <a:cs typeface="Arial" panose="020B0604020202020204" pitchFamily="34" charset="0"/>
            </a:rPr>
            <a:t>内容：</a:t>
          </a:r>
        </a:p>
        <a:p>
          <a:pPr marL="0" lvl="0" indent="0" algn="ctr" defTabSz="622300" rtl="0">
            <a:lnSpc>
              <a:spcPct val="90000"/>
            </a:lnSpc>
            <a:spcBef>
              <a:spcPct val="0"/>
            </a:spcBef>
            <a:spcAft>
              <a:spcPct val="0"/>
            </a:spcAft>
            <a:buNone/>
          </a:pPr>
          <a:endParaRPr lang="zh-SG" altLang="en-US" sz="600" b="1" u="sng" kern="1200" baseline="0" noProof="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u="none" kern="1200" baseline="0" noProof="0">
              <a:latin typeface="Arial" panose="020B0604020202020204" pitchFamily="34" charset="0"/>
              <a:ea typeface="SimHei" pitchFamily="49" charset="-122"/>
              <a:cs typeface="Arial" panose="020B0604020202020204" pitchFamily="34" charset="0"/>
            </a:rPr>
            <a:t>销售员工支付专业足球比赛私人套房的费用</a:t>
          </a:r>
          <a:endParaRPr lang="zh-SG" altLang="en-US" sz="1400" kern="1200" baseline="0" noProof="0">
            <a:latin typeface="Arial" panose="020B0604020202020204" pitchFamily="34" charset="0"/>
            <a:ea typeface="SimHei" pitchFamily="49" charset="-122"/>
            <a:cs typeface="Arial" panose="020B0604020202020204" pitchFamily="34" charset="0"/>
          </a:endParaRPr>
        </a:p>
      </dsp:txBody>
      <dsp:txXfrm>
        <a:off x="31923" y="337178"/>
        <a:ext cx="2077596" cy="876841"/>
      </dsp:txXfrm>
    </dsp:sp>
    <dsp:sp modelId="{C0CDC40E-21DF-470E-8F8F-5A73A167C21D}">
      <dsp:nvSpPr>
        <dsp:cNvPr id="0" name=""/>
        <dsp:cNvSpPr/>
      </dsp:nvSpPr>
      <dsp:spPr>
        <a:xfrm rot="21583302">
          <a:off x="2289473" y="579577"/>
          <a:ext cx="323673" cy="378632"/>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289474" y="655539"/>
        <a:ext cx="226571" cy="227180"/>
      </dsp:txXfrm>
    </dsp:sp>
    <dsp:sp modelId="{1425511A-2AF1-4ABC-BED2-4195BC729D1A}">
      <dsp:nvSpPr>
        <dsp:cNvPr id="0" name=""/>
        <dsp:cNvSpPr/>
      </dsp:nvSpPr>
      <dsp:spPr>
        <a:xfrm>
          <a:off x="2747497" y="324794"/>
          <a:ext cx="1958749" cy="875806"/>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对象：</a:t>
          </a:r>
        </a:p>
        <a:p>
          <a:pPr marL="0" lvl="0" indent="0" algn="ctr" defTabSz="622300" rtl="0">
            <a:lnSpc>
              <a:spcPct val="90000"/>
            </a:lnSpc>
            <a:spcBef>
              <a:spcPct val="0"/>
            </a:spcBef>
            <a:spcAft>
              <a:spcPct val="0"/>
            </a:spcAft>
            <a:buNone/>
          </a:pPr>
          <a:endParaRPr lang="zh-SG" altLang="en-US" sz="6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dirty="0">
              <a:latin typeface="Arial" panose="020B0604020202020204" pitchFamily="34" charset="0"/>
              <a:ea typeface="SimHei" pitchFamily="49" charset="-122"/>
              <a:cs typeface="Arial" panose="020B0604020202020204" pitchFamily="34" charset="0"/>
            </a:rPr>
            <a:t>国有研究中心</a:t>
          </a:r>
          <a:br>
            <a:rPr lang="en-US" altLang="zh-SG" sz="1400" kern="1200" baseline="0" noProof="0" dirty="0">
              <a:latin typeface="Arial" panose="020B0604020202020204" pitchFamily="34" charset="0"/>
              <a:ea typeface="SimHei" pitchFamily="49" charset="-122"/>
              <a:cs typeface="Arial" panose="020B0604020202020204" pitchFamily="34" charset="0"/>
            </a:rPr>
          </a:br>
          <a:r>
            <a:rPr lang="zh-SG" altLang="en-US" sz="1400" kern="1200" baseline="0" noProof="0" dirty="0">
              <a:latin typeface="Arial" panose="020B0604020202020204" pitchFamily="34" charset="0"/>
              <a:ea typeface="SimHei" pitchFamily="49" charset="-122"/>
              <a:cs typeface="Arial" panose="020B0604020202020204" pitchFamily="34" charset="0"/>
            </a:rPr>
            <a:t>的潜在新客户</a:t>
          </a:r>
        </a:p>
      </dsp:txBody>
      <dsp:txXfrm>
        <a:off x="2773148" y="350445"/>
        <a:ext cx="1907447" cy="824504"/>
      </dsp:txXfrm>
    </dsp:sp>
    <dsp:sp modelId="{ABFFE2A7-EB83-43F7-BD22-9ABA2E30969E}">
      <dsp:nvSpPr>
        <dsp:cNvPr id="0" name=""/>
        <dsp:cNvSpPr/>
      </dsp:nvSpPr>
      <dsp:spPr>
        <a:xfrm rot="16759">
          <a:off x="4858919" y="579689"/>
          <a:ext cx="323673" cy="378632"/>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4858920" y="655178"/>
        <a:ext cx="226571" cy="227180"/>
      </dsp:txXfrm>
    </dsp:sp>
    <dsp:sp modelId="{4806D6D7-0FF3-4344-A485-F418AEB3A4CA}">
      <dsp:nvSpPr>
        <dsp:cNvPr id="0" name=""/>
        <dsp:cNvSpPr/>
      </dsp:nvSpPr>
      <dsp:spPr>
        <a:xfrm>
          <a:off x="5316944" y="309898"/>
          <a:ext cx="2112675" cy="93140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原因：</a:t>
          </a:r>
        </a:p>
        <a:p>
          <a:pPr marL="0" lvl="0" indent="0" algn="ctr" defTabSz="622300" rtl="0">
            <a:lnSpc>
              <a:spcPct val="90000"/>
            </a:lnSpc>
            <a:spcBef>
              <a:spcPct val="0"/>
            </a:spcBef>
            <a:spcAft>
              <a:spcPct val="0"/>
            </a:spcAft>
            <a:buNone/>
          </a:pPr>
          <a:endParaRPr lang="zh-SG" altLang="en-US" sz="6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dirty="0">
              <a:latin typeface="Arial" panose="020B0604020202020204" pitchFamily="34" charset="0"/>
              <a:ea typeface="SimHei" pitchFamily="49" charset="-122"/>
              <a:cs typeface="Arial" panose="020B0604020202020204" pitchFamily="34" charset="0"/>
            </a:rPr>
            <a:t>可能被理解为目的是为了赢得该客户的合同</a:t>
          </a:r>
          <a:endParaRPr lang="zh-SG" altLang="en-US" sz="1400" b="0" i="0" kern="1200" baseline="0" noProof="0" dirty="0">
            <a:latin typeface="Arial" panose="020B0604020202020204" pitchFamily="34" charset="0"/>
            <a:ea typeface="SimHei" pitchFamily="49" charset="-122"/>
            <a:cs typeface="Arial" panose="020B0604020202020204" pitchFamily="34" charset="0"/>
          </a:endParaRPr>
        </a:p>
      </dsp:txBody>
      <dsp:txXfrm>
        <a:off x="5344224" y="337178"/>
        <a:ext cx="2058115" cy="8768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307" y="219554"/>
          <a:ext cx="1977811" cy="1112088"/>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lang="zh-SG" altLang="en-US" sz="1400" b="1" u="sng" kern="1200" baseline="0" noProof="0">
              <a:latin typeface="Arial" panose="020B0604020202020204" pitchFamily="34" charset="0"/>
              <a:ea typeface="SimHei" pitchFamily="49" charset="-122"/>
              <a:cs typeface="Arial" panose="020B0604020202020204" pitchFamily="34" charset="0"/>
            </a:rPr>
            <a:t>内容：</a:t>
          </a:r>
        </a:p>
        <a:p>
          <a:pPr marL="0" lvl="0" indent="0" algn="ctr" defTabSz="622300" rtl="0">
            <a:lnSpc>
              <a:spcPct val="90000"/>
            </a:lnSpc>
            <a:spcBef>
              <a:spcPct val="0"/>
            </a:spcBef>
            <a:spcAft>
              <a:spcPct val="0"/>
            </a:spcAft>
            <a:buNone/>
          </a:pPr>
          <a:endParaRPr lang="zh-SG" altLang="en-US" sz="300" b="1" u="sng" kern="1200" baseline="0" noProof="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a:latin typeface="Arial" panose="020B0604020202020204" pitchFamily="34" charset="0"/>
              <a:ea typeface="SimHei" pitchFamily="49" charset="-122"/>
              <a:cs typeface="Arial" panose="020B0604020202020204" pitchFamily="34" charset="0"/>
            </a:rPr>
            <a:t>不当使用转销商</a:t>
          </a:r>
        </a:p>
      </dsp:txBody>
      <dsp:txXfrm>
        <a:off x="36879" y="252126"/>
        <a:ext cx="1912667" cy="1046944"/>
      </dsp:txXfrm>
    </dsp:sp>
    <dsp:sp modelId="{C0CDC40E-21DF-470E-8F8F-5A73A167C21D}">
      <dsp:nvSpPr>
        <dsp:cNvPr id="0" name=""/>
        <dsp:cNvSpPr/>
      </dsp:nvSpPr>
      <dsp:spPr>
        <a:xfrm rot="21578507">
          <a:off x="2123738" y="591980"/>
          <a:ext cx="300244" cy="351223"/>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123739" y="662507"/>
        <a:ext cx="210171" cy="210733"/>
      </dsp:txXfrm>
    </dsp:sp>
    <dsp:sp modelId="{1425511A-2AF1-4ABC-BED2-4195BC729D1A}">
      <dsp:nvSpPr>
        <dsp:cNvPr id="0" name=""/>
        <dsp:cNvSpPr/>
      </dsp:nvSpPr>
      <dsp:spPr>
        <a:xfrm>
          <a:off x="2548607" y="237340"/>
          <a:ext cx="1816956" cy="1045709"/>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对象：</a:t>
          </a:r>
        </a:p>
        <a:p>
          <a:pPr marL="0" lvl="0" indent="0" algn="ctr" defTabSz="6223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dirty="0">
              <a:latin typeface="Arial" panose="020B0604020202020204" pitchFamily="34" charset="0"/>
              <a:ea typeface="SimHei" pitchFamily="49" charset="-122"/>
              <a:cs typeface="Arial" panose="020B0604020202020204" pitchFamily="34" charset="0"/>
            </a:rPr>
            <a:t>根据属于政府实体的最终用户客户的要求 </a:t>
          </a:r>
        </a:p>
      </dsp:txBody>
      <dsp:txXfrm>
        <a:off x="2579235" y="267968"/>
        <a:ext cx="1755700" cy="984453"/>
      </dsp:txXfrm>
    </dsp:sp>
    <dsp:sp modelId="{ABFFE2A7-EB83-43F7-BD22-9ABA2E30969E}">
      <dsp:nvSpPr>
        <dsp:cNvPr id="0" name=""/>
        <dsp:cNvSpPr/>
      </dsp:nvSpPr>
      <dsp:spPr>
        <a:xfrm rot="21572">
          <a:off x="4507183" y="592114"/>
          <a:ext cx="300245" cy="351223"/>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4507184" y="662076"/>
        <a:ext cx="210172" cy="210733"/>
      </dsp:txXfrm>
    </dsp:sp>
    <dsp:sp modelId="{4806D6D7-0FF3-4344-A485-F418AEB3A4CA}">
      <dsp:nvSpPr>
        <dsp:cNvPr id="0" name=""/>
        <dsp:cNvSpPr/>
      </dsp:nvSpPr>
      <dsp:spPr>
        <a:xfrm>
          <a:off x="4932053" y="219554"/>
          <a:ext cx="1959740" cy="1112088"/>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原因：</a:t>
          </a:r>
        </a:p>
        <a:p>
          <a:pPr marL="0" lvl="0" indent="0" algn="ctr" defTabSz="6223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dirty="0">
              <a:latin typeface="Arial" panose="020B0604020202020204" pitchFamily="34" charset="0"/>
              <a:ea typeface="SimHei" pitchFamily="49" charset="-122"/>
              <a:cs typeface="Arial" panose="020B0604020202020204" pitchFamily="34" charset="0"/>
            </a:rPr>
            <a:t>可能被理解成，为了赢得该客户的合同而提供的回扣或贿赂</a:t>
          </a:r>
          <a:endParaRPr lang="zh-SG" altLang="en-US" sz="1400" b="0" i="0" kern="1200" baseline="0" noProof="0" dirty="0">
            <a:latin typeface="Arial" panose="020B0604020202020204" pitchFamily="34" charset="0"/>
            <a:ea typeface="SimHei" pitchFamily="49" charset="-122"/>
            <a:cs typeface="Arial" panose="020B0604020202020204" pitchFamily="34" charset="0"/>
          </a:endParaRPr>
        </a:p>
      </dsp:txBody>
      <dsp:txXfrm>
        <a:off x="4964625" y="252126"/>
        <a:ext cx="1894596" cy="10469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147" y="248846"/>
          <a:ext cx="1904052" cy="1053505"/>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内容：</a:t>
          </a:r>
        </a:p>
        <a:p>
          <a:pPr marL="0" lvl="0" indent="0" algn="ctr" defTabSz="6223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u="none" kern="1200" baseline="0" noProof="0" dirty="0">
              <a:latin typeface="Arial" panose="020B0604020202020204" pitchFamily="34" charset="0"/>
              <a:ea typeface="SimHei" pitchFamily="49" charset="-122"/>
              <a:cs typeface="Arial" panose="020B0604020202020204" pitchFamily="34" charset="0"/>
            </a:rPr>
            <a:t>销售员工在销售订单中包含 </a:t>
          </a:r>
          <a:r>
            <a:rPr lang="en-US" altLang="zh-SG" sz="1400" u="none" kern="1200" baseline="0" noProof="0" dirty="0">
              <a:latin typeface="Arial" panose="020B0604020202020204" pitchFamily="34" charset="0"/>
              <a:ea typeface="SimHei" pitchFamily="49" charset="-122"/>
              <a:cs typeface="Arial" panose="020B0604020202020204" pitchFamily="34" charset="0"/>
            </a:rPr>
            <a:t>6 </a:t>
          </a:r>
          <a:r>
            <a:rPr lang="zh-SG" altLang="en-US" sz="1400" u="none" kern="1200" baseline="0" noProof="0" dirty="0">
              <a:latin typeface="Arial" panose="020B0604020202020204" pitchFamily="34" charset="0"/>
              <a:ea typeface="SimHei" pitchFamily="49" charset="-122"/>
              <a:cs typeface="Arial" panose="020B0604020202020204" pitchFamily="34" charset="0"/>
            </a:rPr>
            <a:t>台苹果笔记本电脑</a:t>
          </a:r>
          <a:endParaRPr lang="zh-SG" altLang="en-US" sz="1400" kern="1200" baseline="0" noProof="0" dirty="0">
            <a:latin typeface="Arial" panose="020B0604020202020204" pitchFamily="34" charset="0"/>
            <a:ea typeface="SimHei" pitchFamily="49" charset="-122"/>
            <a:cs typeface="Arial" panose="020B0604020202020204" pitchFamily="34" charset="0"/>
          </a:endParaRPr>
        </a:p>
      </dsp:txBody>
      <dsp:txXfrm>
        <a:off x="35003" y="279702"/>
        <a:ext cx="1842340" cy="991793"/>
      </dsp:txXfrm>
    </dsp:sp>
    <dsp:sp modelId="{C0CDC40E-21DF-470E-8F8F-5A73A167C21D}">
      <dsp:nvSpPr>
        <dsp:cNvPr id="0" name=""/>
        <dsp:cNvSpPr/>
      </dsp:nvSpPr>
      <dsp:spPr>
        <a:xfrm rot="21578851">
          <a:off x="2044538" y="598951"/>
          <a:ext cx="289047" cy="338125"/>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044539" y="666843"/>
        <a:ext cx="202333" cy="202875"/>
      </dsp:txXfrm>
    </dsp:sp>
    <dsp:sp modelId="{1425511A-2AF1-4ABC-BED2-4195BC729D1A}">
      <dsp:nvSpPr>
        <dsp:cNvPr id="0" name=""/>
        <dsp:cNvSpPr/>
      </dsp:nvSpPr>
      <dsp:spPr>
        <a:xfrm>
          <a:off x="2453562" y="265694"/>
          <a:ext cx="1749197" cy="990623"/>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对象：</a:t>
          </a:r>
        </a:p>
        <a:p>
          <a:pPr marL="0" lvl="0" indent="0" algn="ctr" defTabSz="6223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dirty="0">
              <a:latin typeface="Arial" panose="020B0604020202020204" pitchFamily="34" charset="0"/>
              <a:ea typeface="SimHei" pitchFamily="49" charset="-122"/>
              <a:cs typeface="Arial" panose="020B0604020202020204" pitchFamily="34" charset="0"/>
            </a:rPr>
            <a:t>外国政府实体</a:t>
          </a:r>
          <a:br>
            <a:rPr lang="en-US" altLang="zh-SG" sz="1400" kern="1200" baseline="0" noProof="0" dirty="0">
              <a:latin typeface="Arial" panose="020B0604020202020204" pitchFamily="34" charset="0"/>
              <a:ea typeface="SimHei" pitchFamily="49" charset="-122"/>
              <a:cs typeface="Arial" panose="020B0604020202020204" pitchFamily="34" charset="0"/>
            </a:rPr>
          </a:br>
          <a:r>
            <a:rPr lang="zh-SG" altLang="en-US" sz="1400" kern="1200" baseline="0" noProof="0" dirty="0">
              <a:latin typeface="Arial" panose="020B0604020202020204" pitchFamily="34" charset="0"/>
              <a:ea typeface="SimHei" pitchFamily="49" charset="-122"/>
              <a:cs typeface="Arial" panose="020B0604020202020204" pitchFamily="34" charset="0"/>
            </a:rPr>
            <a:t>（最终用户客户）</a:t>
          </a:r>
        </a:p>
      </dsp:txBody>
      <dsp:txXfrm>
        <a:off x="2482576" y="294708"/>
        <a:ext cx="1691169" cy="932595"/>
      </dsp:txXfrm>
    </dsp:sp>
    <dsp:sp modelId="{ABFFE2A7-EB83-43F7-BD22-9ABA2E30969E}">
      <dsp:nvSpPr>
        <dsp:cNvPr id="0" name=""/>
        <dsp:cNvSpPr/>
      </dsp:nvSpPr>
      <dsp:spPr>
        <a:xfrm rot="21227">
          <a:off x="4339098" y="599078"/>
          <a:ext cx="289047" cy="338125"/>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4339099" y="666435"/>
        <a:ext cx="202333" cy="202875"/>
      </dsp:txXfrm>
    </dsp:sp>
    <dsp:sp modelId="{4806D6D7-0FF3-4344-A485-F418AEB3A4CA}">
      <dsp:nvSpPr>
        <dsp:cNvPr id="0" name=""/>
        <dsp:cNvSpPr/>
      </dsp:nvSpPr>
      <dsp:spPr>
        <a:xfrm>
          <a:off x="4748123" y="247807"/>
          <a:ext cx="1886655" cy="1055582"/>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lang="zh-SG" altLang="en-US" sz="1400" b="1" u="sng" kern="1200" baseline="0" noProof="0" dirty="0">
              <a:latin typeface="Arial" panose="020B0604020202020204" pitchFamily="34" charset="0"/>
              <a:ea typeface="SimHei" pitchFamily="49" charset="-122"/>
              <a:cs typeface="Arial" panose="020B0604020202020204" pitchFamily="34" charset="0"/>
            </a:rPr>
            <a:t>原因：</a:t>
          </a:r>
        </a:p>
        <a:p>
          <a:pPr marL="0" lvl="0" indent="0" algn="ctr" defTabSz="6223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622300" rtl="0">
            <a:lnSpc>
              <a:spcPct val="90000"/>
            </a:lnSpc>
            <a:spcBef>
              <a:spcPct val="0"/>
            </a:spcBef>
            <a:spcAft>
              <a:spcPct val="0"/>
            </a:spcAft>
            <a:buNone/>
          </a:pPr>
          <a:r>
            <a:rPr lang="zh-SG" altLang="en-US" sz="1400" kern="1200" baseline="0" noProof="0" dirty="0">
              <a:latin typeface="Arial" panose="020B0604020202020204" pitchFamily="34" charset="0"/>
              <a:ea typeface="SimHei" pitchFamily="49" charset="-122"/>
              <a:cs typeface="Arial" panose="020B0604020202020204" pitchFamily="34" charset="0"/>
            </a:rPr>
            <a:t>可能被理解成，为了赢得合同而提供的回扣或贿赂</a:t>
          </a:r>
          <a:endParaRPr lang="zh-SG" altLang="en-US" sz="1400" b="0" i="0" kern="1200" baseline="0" noProof="0" dirty="0">
            <a:latin typeface="Arial" panose="020B0604020202020204" pitchFamily="34" charset="0"/>
            <a:ea typeface="SimHei" pitchFamily="49" charset="-122"/>
            <a:cs typeface="Arial" panose="020B0604020202020204" pitchFamily="34" charset="0"/>
          </a:endParaRPr>
        </a:p>
      </dsp:txBody>
      <dsp:txXfrm>
        <a:off x="4779040" y="278724"/>
        <a:ext cx="1824821" cy="9937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1039" y="340755"/>
          <a:ext cx="2186464" cy="95419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lang="zh-SG" altLang="en-US" sz="1200" b="1" u="sng" kern="1200" baseline="0" noProof="0">
              <a:latin typeface="Arial" panose="020B0604020202020204" pitchFamily="34" charset="0"/>
              <a:ea typeface="SimHei" pitchFamily="49" charset="-122"/>
              <a:cs typeface="Arial" panose="020B0604020202020204" pitchFamily="34" charset="0"/>
            </a:rPr>
            <a:t>内容：</a:t>
          </a:r>
        </a:p>
        <a:p>
          <a:pPr marL="0" lvl="0" indent="0" algn="ctr" defTabSz="533400" rtl="0">
            <a:lnSpc>
              <a:spcPct val="90000"/>
            </a:lnSpc>
            <a:spcBef>
              <a:spcPct val="0"/>
            </a:spcBef>
            <a:spcAft>
              <a:spcPct val="0"/>
            </a:spcAft>
            <a:buNone/>
          </a:pPr>
          <a:endParaRPr lang="zh-SG" altLang="en-US" sz="300" b="1" u="sng" kern="1200" baseline="0" noProof="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r>
            <a:rPr lang="en-US" altLang="zh-SG" sz="1200" kern="1200" baseline="0" noProof="0">
              <a:latin typeface="Arial" panose="020B0604020202020204" pitchFamily="34" charset="0"/>
              <a:ea typeface="SimHei" pitchFamily="49" charset="-122"/>
              <a:cs typeface="Arial" panose="020B0604020202020204" pitchFamily="34" charset="0"/>
            </a:rPr>
            <a:t>Panalpina </a:t>
          </a:r>
          <a:r>
            <a:rPr lang="zh-SG" altLang="en-US" sz="1200" kern="1200" baseline="0" noProof="0">
              <a:latin typeface="Arial" panose="020B0604020202020204" pitchFamily="34" charset="0"/>
              <a:ea typeface="SimHei" pitchFamily="49" charset="-122"/>
              <a:cs typeface="Arial" panose="020B0604020202020204" pitchFamily="34" charset="0"/>
            </a:rPr>
            <a:t>代表客户付款</a:t>
          </a:r>
        </a:p>
      </dsp:txBody>
      <dsp:txXfrm>
        <a:off x="28986" y="368702"/>
        <a:ext cx="2130570" cy="898297"/>
      </dsp:txXfrm>
    </dsp:sp>
    <dsp:sp modelId="{C0CDC40E-21DF-470E-8F8F-5A73A167C21D}">
      <dsp:nvSpPr>
        <dsp:cNvPr id="0" name=""/>
        <dsp:cNvSpPr/>
      </dsp:nvSpPr>
      <dsp:spPr>
        <a:xfrm rot="21583319">
          <a:off x="2344065" y="616843"/>
          <a:ext cx="331917" cy="388276"/>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344066" y="694740"/>
        <a:ext cx="232342" cy="232966"/>
      </dsp:txXfrm>
    </dsp:sp>
    <dsp:sp modelId="{1425511A-2AF1-4ABC-BED2-4195BC729D1A}">
      <dsp:nvSpPr>
        <dsp:cNvPr id="0" name=""/>
        <dsp:cNvSpPr/>
      </dsp:nvSpPr>
      <dsp:spPr>
        <a:xfrm>
          <a:off x="2813756" y="324038"/>
          <a:ext cx="2008640" cy="961190"/>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lang="zh-SG" altLang="en-US" sz="1200" b="1" u="sng" kern="1200" baseline="0" noProof="0">
              <a:latin typeface="Arial" panose="020B0604020202020204" pitchFamily="34" charset="0"/>
              <a:ea typeface="SimHei" pitchFamily="49" charset="-122"/>
              <a:cs typeface="Arial" panose="020B0604020202020204" pitchFamily="34" charset="0"/>
            </a:rPr>
            <a:t>对象：</a:t>
          </a:r>
        </a:p>
        <a:p>
          <a:pPr marL="0" lvl="0" indent="0" algn="ctr" defTabSz="533400" rtl="0">
            <a:lnSpc>
              <a:spcPct val="90000"/>
            </a:lnSpc>
            <a:spcBef>
              <a:spcPct val="0"/>
            </a:spcBef>
            <a:spcAft>
              <a:spcPct val="0"/>
            </a:spcAft>
            <a:buNone/>
          </a:pPr>
          <a:endParaRPr lang="zh-SG" altLang="en-US" sz="300" b="1" u="sng" kern="1200" baseline="0" noProof="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r>
            <a:rPr lang="zh-SG" altLang="en-US" sz="1200" kern="1200" baseline="0" noProof="0">
              <a:latin typeface="Arial" panose="020B0604020202020204" pitchFamily="34" charset="0"/>
              <a:ea typeface="SimHei" pitchFamily="49" charset="-122"/>
              <a:cs typeface="Arial" panose="020B0604020202020204" pitchFamily="34" charset="0"/>
            </a:rPr>
            <a:t>多个国家的外国官员</a:t>
          </a:r>
        </a:p>
      </dsp:txBody>
      <dsp:txXfrm>
        <a:off x="2841908" y="352190"/>
        <a:ext cx="1952336" cy="904886"/>
      </dsp:txXfrm>
    </dsp:sp>
    <dsp:sp modelId="{ABFFE2A7-EB83-43F7-BD22-9ABA2E30969E}">
      <dsp:nvSpPr>
        <dsp:cNvPr id="0" name=""/>
        <dsp:cNvSpPr/>
      </dsp:nvSpPr>
      <dsp:spPr>
        <a:xfrm rot="16743">
          <a:off x="4978957" y="616957"/>
          <a:ext cx="331917" cy="388276"/>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4978958" y="694370"/>
        <a:ext cx="232342" cy="232966"/>
      </dsp:txXfrm>
    </dsp:sp>
    <dsp:sp modelId="{4806D6D7-0FF3-4344-A485-F418AEB3A4CA}">
      <dsp:nvSpPr>
        <dsp:cNvPr id="0" name=""/>
        <dsp:cNvSpPr/>
      </dsp:nvSpPr>
      <dsp:spPr>
        <a:xfrm>
          <a:off x="5448648" y="340755"/>
          <a:ext cx="2166487" cy="95419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lang="zh-SG" altLang="en-US" sz="1200" b="1" u="sng" kern="1200" baseline="0" noProof="0" dirty="0">
              <a:latin typeface="Arial" panose="020B0604020202020204" pitchFamily="34" charset="0"/>
              <a:ea typeface="SimHei" pitchFamily="49" charset="-122"/>
              <a:cs typeface="Arial" panose="020B0604020202020204" pitchFamily="34" charset="0"/>
            </a:rPr>
            <a:t>原因：</a:t>
          </a:r>
        </a:p>
        <a:p>
          <a:pPr marL="0" lvl="0" indent="0" algn="ctr" defTabSz="5334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r>
            <a:rPr lang="zh-SG" altLang="en-US" sz="1200" b="0" i="0" kern="1200" baseline="0" noProof="0" dirty="0">
              <a:latin typeface="Arial" panose="020B0604020202020204" pitchFamily="34" charset="0"/>
              <a:ea typeface="SimHei" pitchFamily="49" charset="-122"/>
              <a:cs typeface="Arial" panose="020B0604020202020204" pitchFamily="34" charset="0"/>
            </a:rPr>
            <a:t> 为了在进口国际货物时避免当地海关检查并享受优惠待遇 </a:t>
          </a:r>
        </a:p>
      </dsp:txBody>
      <dsp:txXfrm>
        <a:off x="5476595" y="368702"/>
        <a:ext cx="2110593" cy="8982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592" y="425295"/>
          <a:ext cx="2108480" cy="921058"/>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lang="zh-SG" altLang="en-US" sz="1200" b="1" u="sng" kern="1200" baseline="0" noProof="0" dirty="0">
              <a:latin typeface="Arial" panose="020B0604020202020204" pitchFamily="34" charset="0"/>
              <a:ea typeface="SimHei" pitchFamily="49" charset="-122"/>
              <a:cs typeface="Arial" panose="020B0604020202020204" pitchFamily="34" charset="0"/>
            </a:rPr>
            <a:t>内容：</a:t>
          </a:r>
        </a:p>
        <a:p>
          <a:pPr marL="0" lvl="0" indent="0" algn="ctr" defTabSz="5334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r>
            <a:rPr lang="en-US" altLang="zh-SG" sz="1200" kern="1200" baseline="0" noProof="0" dirty="0">
              <a:latin typeface="Arial" panose="020B0604020202020204" pitchFamily="34" charset="0"/>
              <a:ea typeface="SimHei" pitchFamily="49" charset="-122"/>
              <a:cs typeface="Arial" panose="020B0604020202020204" pitchFamily="34" charset="0"/>
            </a:rPr>
            <a:t>Embraer </a:t>
          </a:r>
          <a:r>
            <a:rPr lang="zh-SG" altLang="en-US" sz="1200" kern="1200" baseline="0" noProof="0" dirty="0">
              <a:latin typeface="Arial" panose="020B0604020202020204" pitchFamily="34" charset="0"/>
              <a:ea typeface="SimHei" pitchFamily="49" charset="-122"/>
              <a:cs typeface="Arial" panose="020B0604020202020204" pitchFamily="34" charset="0"/>
            </a:rPr>
            <a:t>通过虚假第三方代理协议付款</a:t>
          </a:r>
        </a:p>
      </dsp:txBody>
      <dsp:txXfrm>
        <a:off x="31569" y="452272"/>
        <a:ext cx="2054526" cy="867104"/>
      </dsp:txXfrm>
    </dsp:sp>
    <dsp:sp modelId="{C0CDC40E-21DF-470E-8F8F-5A73A167C21D}">
      <dsp:nvSpPr>
        <dsp:cNvPr id="0" name=""/>
        <dsp:cNvSpPr/>
      </dsp:nvSpPr>
      <dsp:spPr>
        <a:xfrm rot="21583302">
          <a:off x="2264050" y="691979"/>
          <a:ext cx="320079" cy="37442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Arial" panose="020B0604020202020204" pitchFamily="34" charset="0"/>
            <a:cs typeface="Arial" panose="020B0604020202020204" pitchFamily="34" charset="0"/>
          </a:endParaRPr>
        </a:p>
      </dsp:txBody>
      <dsp:txXfrm>
        <a:off x="2264051" y="767097"/>
        <a:ext cx="224055" cy="224657"/>
      </dsp:txXfrm>
    </dsp:sp>
    <dsp:sp modelId="{1425511A-2AF1-4ABC-BED2-4195BC729D1A}">
      <dsp:nvSpPr>
        <dsp:cNvPr id="0" name=""/>
        <dsp:cNvSpPr/>
      </dsp:nvSpPr>
      <dsp:spPr>
        <a:xfrm>
          <a:off x="2716988" y="409159"/>
          <a:ext cx="1936999" cy="927813"/>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lang="zh-SG" altLang="en-US" sz="1200" b="1" u="sng" kern="1200" baseline="0" noProof="0">
              <a:latin typeface="Arial" panose="020B0604020202020204" pitchFamily="34" charset="0"/>
              <a:ea typeface="SimHei" pitchFamily="49" charset="-122"/>
              <a:cs typeface="Arial" panose="020B0604020202020204" pitchFamily="34" charset="0"/>
            </a:rPr>
            <a:t>对象：</a:t>
          </a:r>
        </a:p>
        <a:p>
          <a:pPr marL="0" lvl="0" indent="0" algn="ctr" defTabSz="533400" rtl="0">
            <a:lnSpc>
              <a:spcPct val="90000"/>
            </a:lnSpc>
            <a:spcBef>
              <a:spcPct val="0"/>
            </a:spcBef>
            <a:spcAft>
              <a:spcPct val="0"/>
            </a:spcAft>
            <a:buNone/>
          </a:pPr>
          <a:endParaRPr lang="zh-SG" altLang="en-US" sz="300" b="1" u="sng" kern="1200" baseline="0" noProof="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endParaRPr lang="zh-SG" altLang="en-US" sz="300" b="1" u="sng" kern="1200" baseline="0" noProof="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r>
            <a:rPr lang="zh-SG" altLang="en-US" sz="1200" kern="1200" baseline="0" noProof="0">
              <a:latin typeface="Arial" panose="020B0604020202020204" pitchFamily="34" charset="0"/>
              <a:ea typeface="SimHei" pitchFamily="49" charset="-122"/>
              <a:cs typeface="Arial" panose="020B0604020202020204" pitchFamily="34" charset="0"/>
            </a:rPr>
            <a:t>多个国家的政府官员</a:t>
          </a:r>
        </a:p>
      </dsp:txBody>
      <dsp:txXfrm>
        <a:off x="2744163" y="436334"/>
        <a:ext cx="1882649" cy="873463"/>
      </dsp:txXfrm>
    </dsp:sp>
    <dsp:sp modelId="{ABFFE2A7-EB83-43F7-BD22-9ABA2E30969E}">
      <dsp:nvSpPr>
        <dsp:cNvPr id="0" name=""/>
        <dsp:cNvSpPr/>
      </dsp:nvSpPr>
      <dsp:spPr>
        <a:xfrm rot="16759">
          <a:off x="4804965" y="692090"/>
          <a:ext cx="320079" cy="37442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Arial" panose="020B0604020202020204" pitchFamily="34" charset="0"/>
            <a:cs typeface="Arial" panose="020B0604020202020204" pitchFamily="34" charset="0"/>
          </a:endParaRPr>
        </a:p>
      </dsp:txBody>
      <dsp:txXfrm>
        <a:off x="4804966" y="766741"/>
        <a:ext cx="224055" cy="224657"/>
      </dsp:txXfrm>
    </dsp:sp>
    <dsp:sp modelId="{4806D6D7-0FF3-4344-A485-F418AEB3A4CA}">
      <dsp:nvSpPr>
        <dsp:cNvPr id="0" name=""/>
        <dsp:cNvSpPr/>
      </dsp:nvSpPr>
      <dsp:spPr>
        <a:xfrm>
          <a:off x="5257903" y="425295"/>
          <a:ext cx="2089216" cy="921058"/>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lang="zh-SG" altLang="en-US" sz="1200" b="1" u="sng" kern="1200" baseline="0" noProof="0" dirty="0">
              <a:latin typeface="Arial" panose="020B0604020202020204" pitchFamily="34" charset="0"/>
              <a:ea typeface="SimHei" pitchFamily="49" charset="-122"/>
              <a:cs typeface="Arial" panose="020B0604020202020204" pitchFamily="34" charset="0"/>
            </a:rPr>
            <a:t>原因：</a:t>
          </a:r>
        </a:p>
        <a:p>
          <a:pPr marL="0" lvl="0" indent="0" algn="ctr" defTabSz="5334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endParaRPr lang="zh-SG" altLang="en-US" sz="300" b="1" u="sng" kern="1200" baseline="0" noProof="0" dirty="0">
            <a:latin typeface="Arial" panose="020B0604020202020204" pitchFamily="34" charset="0"/>
            <a:ea typeface="SimHei" pitchFamily="49" charset="-122"/>
            <a:cs typeface="Arial" panose="020B0604020202020204" pitchFamily="34" charset="0"/>
          </a:endParaRPr>
        </a:p>
        <a:p>
          <a:pPr marL="0" lvl="0" indent="0" algn="ctr" defTabSz="533400" rtl="0">
            <a:lnSpc>
              <a:spcPct val="90000"/>
            </a:lnSpc>
            <a:spcBef>
              <a:spcPct val="0"/>
            </a:spcBef>
            <a:spcAft>
              <a:spcPct val="0"/>
            </a:spcAft>
            <a:buNone/>
          </a:pPr>
          <a:r>
            <a:rPr lang="zh-SG" altLang="en-US" sz="1200" b="0" i="0" kern="1200" baseline="0" noProof="0" dirty="0">
              <a:latin typeface="Arial" panose="020B0604020202020204" pitchFamily="34" charset="0"/>
              <a:ea typeface="SimHei" pitchFamily="49" charset="-122"/>
              <a:cs typeface="Arial" panose="020B0604020202020204" pitchFamily="34" charset="0"/>
            </a:rPr>
            <a:t> 为了赢得能带来 </a:t>
          </a:r>
          <a:r>
            <a:rPr lang="en-US" altLang="zh-SG" sz="1200" b="0" i="0" kern="1200" baseline="0" noProof="0" dirty="0">
              <a:latin typeface="Arial" panose="020B0604020202020204" pitchFamily="34" charset="0"/>
              <a:ea typeface="SimHei" pitchFamily="49" charset="-122"/>
              <a:cs typeface="Arial" panose="020B0604020202020204" pitchFamily="34" charset="0"/>
            </a:rPr>
            <a:t>8300 </a:t>
          </a:r>
          <a:r>
            <a:rPr lang="zh-SG" altLang="en-US" sz="1200" b="0" i="0" kern="1200" baseline="0" noProof="0" dirty="0">
              <a:latin typeface="Arial" panose="020B0604020202020204" pitchFamily="34" charset="0"/>
              <a:ea typeface="SimHei" pitchFamily="49" charset="-122"/>
              <a:cs typeface="Arial" panose="020B0604020202020204" pitchFamily="34" charset="0"/>
            </a:rPr>
            <a:t>万美元利润的政府飞机合同</a:t>
          </a:r>
        </a:p>
      </dsp:txBody>
      <dsp:txXfrm>
        <a:off x="5284880" y="452272"/>
        <a:ext cx="2035262" cy="8671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4AB3E03-81DD-6F4A-91AD-BC2B58DDF677}" type="datetimeFigureOut">
              <a:rPr lang="en-US" smtClean="0"/>
              <a:t>7/13/2021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D7A45CD-4A43-FD41-BB1F-93F01C528809}" type="slidenum">
              <a:rPr lang="en-US" smtClean="0"/>
              <a:t>‹#›</a:t>
            </a:fld>
            <a:endParaRPr lang="en-US"/>
          </a:p>
        </p:txBody>
      </p:sp>
    </p:spTree>
    <p:extLst>
      <p:ext uri="{BB962C8B-B14F-4D97-AF65-F5344CB8AC3E}">
        <p14:creationId xmlns:p14="http://schemas.microsoft.com/office/powerpoint/2010/main" val="19096180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ln>
          <a:effectLst/>
        </p:spPr>
        <p:txBody>
          <a:bodyPr vert="horz" wrap="square" lIns="93177" tIns="46589" rIns="93177" bIns="46589" numCol="1" anchor="t" anchorCtr="0" compatLnSpc="1">
            <a:prstTxWarp prst="textNoShape">
              <a:avLst/>
            </a:prstTxWarp>
          </a:bodyPr>
          <a:lstStyle>
            <a:lvl1pPr>
              <a:defRPr sz="1200">
                <a:latin typeface="Arial" pitchFamily="-107" charset="0"/>
                <a:ea typeface="+mn-ea"/>
                <a:cs typeface="+mn-cs"/>
              </a:defRPr>
            </a:lvl1pPr>
          </a:lstStyle>
          <a:p>
            <a:pPr>
              <a:defRPr/>
            </a:pPr>
            <a:endParaRPr lang="en-US"/>
          </a:p>
        </p:txBody>
      </p:sp>
      <p:sp>
        <p:nvSpPr>
          <p:cNvPr id="6147" name="Rectangle 3"/>
          <p:cNvSpPr>
            <a:spLocks noGrp="1" noChangeArrowheads="1"/>
          </p:cNvSpPr>
          <p:nvPr>
            <p:ph type="dt" idx="1"/>
          </p:nvPr>
        </p:nvSpPr>
        <p:spPr bwMode="auto">
          <a:xfrm>
            <a:off x="3970938" y="0"/>
            <a:ext cx="3037840" cy="464820"/>
          </a:xfrm>
          <a:prstGeom prst="rect">
            <a:avLst/>
          </a:prstGeom>
          <a:noFill/>
          <a:ln w="9525">
            <a:noFill/>
            <a:miter lim="800000"/>
          </a:ln>
          <a:effectLst/>
        </p:spPr>
        <p:txBody>
          <a:bodyPr vert="horz" wrap="square" lIns="93177" tIns="46589" rIns="93177" bIns="46589" numCol="1" anchor="t" anchorCtr="0" compatLnSpc="1">
            <a:prstTxWarp prst="textNoShape">
              <a:avLst/>
            </a:prstTxWarp>
          </a:bodyPr>
          <a:lstStyle>
            <a:lvl1pPr algn="r">
              <a:defRPr sz="1200">
                <a:latin typeface="Arial" pitchFamily="-107" charset="0"/>
                <a:ea typeface="+mn-ea"/>
                <a:cs typeface="+mn-cs"/>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9" name="Rectangle 5"/>
          <p:cNvSpPr>
            <a:spLocks noGrp="1" noChangeArrowheads="1"/>
          </p:cNvSpPr>
          <p:nvPr>
            <p:ph type="body" sz="quarter" idx="3"/>
          </p:nvPr>
        </p:nvSpPr>
        <p:spPr bwMode="auto">
          <a:xfrm>
            <a:off x="701040" y="4415791"/>
            <a:ext cx="5608320" cy="4183380"/>
          </a:xfrm>
          <a:prstGeom prst="rect">
            <a:avLst/>
          </a:prstGeom>
          <a:noFill/>
          <a:ln w="9525">
            <a:noFill/>
            <a:miter lim="800000"/>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29967"/>
            <a:ext cx="3037840" cy="464820"/>
          </a:xfrm>
          <a:prstGeom prst="rect">
            <a:avLst/>
          </a:prstGeom>
          <a:noFill/>
          <a:ln w="9525">
            <a:noFill/>
            <a:miter lim="800000"/>
          </a:ln>
          <a:effectLst/>
        </p:spPr>
        <p:txBody>
          <a:bodyPr vert="horz" wrap="square" lIns="93177" tIns="46589" rIns="93177" bIns="46589" numCol="1" anchor="b" anchorCtr="0" compatLnSpc="1">
            <a:prstTxWarp prst="textNoShape">
              <a:avLst/>
            </a:prstTxWarp>
          </a:bodyPr>
          <a:lstStyle>
            <a:lvl1pPr>
              <a:defRPr sz="1200">
                <a:latin typeface="Arial" pitchFamily="-107" charset="0"/>
                <a:ea typeface="+mn-ea"/>
                <a:cs typeface="+mn-cs"/>
              </a:defRPr>
            </a:lvl1pPr>
          </a:lstStyle>
          <a:p>
            <a:pPr>
              <a:defRPr/>
            </a:pPr>
            <a:endParaRPr lang="en-US"/>
          </a:p>
        </p:txBody>
      </p:sp>
      <p:sp>
        <p:nvSpPr>
          <p:cNvPr id="6151" name="Rectangle 7"/>
          <p:cNvSpPr>
            <a:spLocks noGrp="1" noChangeArrowheads="1"/>
          </p:cNvSpPr>
          <p:nvPr>
            <p:ph type="sldNum" sz="quarter" idx="5"/>
          </p:nvPr>
        </p:nvSpPr>
        <p:spPr bwMode="auto">
          <a:xfrm>
            <a:off x="3970938" y="8829967"/>
            <a:ext cx="3037840" cy="464820"/>
          </a:xfrm>
          <a:prstGeom prst="rect">
            <a:avLst/>
          </a:prstGeom>
          <a:noFill/>
          <a:ln w="9525">
            <a:noFill/>
            <a:miter lim="800000"/>
          </a:ln>
          <a:effectLst/>
        </p:spPr>
        <p:txBody>
          <a:bodyPr vert="horz" wrap="square" lIns="93177" tIns="46589" rIns="93177" bIns="46589" numCol="1" anchor="b" anchorCtr="0" compatLnSpc="1">
            <a:prstTxWarp prst="textNoShape">
              <a:avLst/>
            </a:prstTxWarp>
          </a:bodyPr>
          <a:lstStyle>
            <a:lvl1pPr algn="r">
              <a:defRPr sz="1200" smtClean="0"/>
            </a:lvl1pPr>
          </a:lstStyle>
          <a:p>
            <a:pPr>
              <a:defRPr/>
            </a:pPr>
            <a:fld id="{49123059-AD18-2644-A422-F81F304BF9AD}" type="slidenum">
              <a:rPr lang="en-US"/>
              <a:pPr>
                <a:defRPr/>
              </a:pPr>
              <a:t>‹#›</a:t>
            </a:fld>
            <a:endParaRPr lang="en-US"/>
          </a:p>
        </p:txBody>
      </p:sp>
    </p:spTree>
    <p:extLst>
      <p:ext uri="{BB962C8B-B14F-4D97-AF65-F5344CB8AC3E}">
        <p14:creationId xmlns:p14="http://schemas.microsoft.com/office/powerpoint/2010/main" val="416726154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07"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p:sp>
      <p:sp>
        <p:nvSpPr>
          <p:cNvPr id="532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532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fld id="{A891CCE6-64F1-4421-85D8-7CCDE0435034}" type="slidenum">
              <a:rPr lang="en-US" altLang="en-US" sz="1200">
                <a:solidFill>
                  <a:srgbClr val="000000"/>
                </a:solidFill>
              </a:rPr>
              <a:t>2</a:t>
            </a:fld>
            <a:endParaRPr lang="en-US" altLang="en-US" sz="1200">
              <a:solidFill>
                <a:srgbClr val="000000"/>
              </a:solidFill>
            </a:endParaRPr>
          </a:p>
        </p:txBody>
      </p:sp>
    </p:spTree>
    <p:extLst>
      <p:ext uri="{BB962C8B-B14F-4D97-AF65-F5344CB8AC3E}">
        <p14:creationId xmlns:p14="http://schemas.microsoft.com/office/powerpoint/2010/main" val="1445792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123059-AD18-2644-A422-F81F304BF9AD}" type="slidenum">
              <a:rPr lang="en-US" smtClean="0"/>
              <a:pPr>
                <a:defRPr/>
              </a:pPr>
              <a:t>23</a:t>
            </a:fld>
            <a:endParaRPr lang="en-US"/>
          </a:p>
        </p:txBody>
      </p:sp>
    </p:spTree>
    <p:extLst>
      <p:ext uri="{BB962C8B-B14F-4D97-AF65-F5344CB8AC3E}">
        <p14:creationId xmlns:p14="http://schemas.microsoft.com/office/powerpoint/2010/main" val="41096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7201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anose="020B0604020202020204" pitchFamily="34" charset="0"/>
                <a:cs typeface="Arial" panose="020B0604020202020204" pitchFamily="34" charset="0"/>
              </a:defRPr>
            </a:lvl1pPr>
          </a:lstStyle>
          <a:p>
            <a:r>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ct val="0"/>
              </a:spcBef>
              <a:buFont typeface="Arial Narrow" pitchFamily="-107" charset="0"/>
              <a:buNone/>
              <a:defRPr sz="1600">
                <a:latin typeface="Arial" panose="020B0604020202020204" pitchFamily="34" charset="0"/>
                <a:cs typeface="Arial" panose="020B0604020202020204" pitchFamily="34" charset="0"/>
              </a:defRPr>
            </a:lvl1pPr>
          </a:lstStyle>
          <a:p>
            <a:r>
              <a:t>Click to edit Master subtitle style</a:t>
            </a:r>
          </a:p>
        </p:txBody>
      </p:sp>
      <p:sp>
        <p:nvSpPr>
          <p:cNvPr id="2" name="TextBox 1"/>
          <p:cNvSpPr txBox="1"/>
          <p:nvPr userDrawn="1"/>
        </p:nvSpPr>
        <p:spPr>
          <a:xfrm>
            <a:off x="5492559" y="-522020"/>
            <a:ext cx="3368866" cy="320360"/>
          </a:xfrm>
          <a:prstGeom prst="rect">
            <a:avLst/>
          </a:prstGeom>
          <a:noFill/>
        </p:spPr>
        <p:txBody>
          <a:bodyPr wrap="square" rtlCol="0">
            <a:spAutoFit/>
          </a:bodyPr>
          <a:lstStyle/>
          <a:p>
            <a:pPr algn="r"/>
            <a:r>
              <a:rPr sz="1500">
                <a:solidFill>
                  <a:schemeClr val="tx1">
                    <a:lumMod val="50000"/>
                    <a:lumOff val="50000"/>
                  </a:schemeClr>
                </a:solidFill>
                <a:latin typeface="+mj-lt"/>
              </a:rPr>
              <a:t>MTS SYSTEM CORPORATION</a:t>
            </a:r>
          </a:p>
        </p:txBody>
      </p:sp>
      <p:sp>
        <p:nvSpPr>
          <p:cNvPr id="7" name="TextBox 6"/>
          <p:cNvSpPr txBox="1"/>
          <p:nvPr userDrawn="1"/>
        </p:nvSpPr>
        <p:spPr>
          <a:xfrm>
            <a:off x="7528199" y="6873531"/>
            <a:ext cx="1312586" cy="335615"/>
          </a:xfrm>
          <a:prstGeom prst="rect">
            <a:avLst/>
          </a:prstGeom>
          <a:noFill/>
        </p:spPr>
        <p:txBody>
          <a:bodyPr wrap="square" rtlCol="0">
            <a:spAutoFit/>
          </a:bodyPr>
          <a:lstStyle/>
          <a:p>
            <a:pPr algn="r"/>
            <a:r>
              <a:rPr sz="1600">
                <a:solidFill>
                  <a:srgbClr val="CC1543"/>
                </a:solidFill>
                <a:latin typeface="+mj-lt"/>
              </a:rPr>
              <a:t>be certain.</a:t>
            </a:r>
          </a:p>
        </p:txBody>
      </p:sp>
    </p:spTree>
    <p:extLst>
      <p:ext uri="{BB962C8B-B14F-4D97-AF65-F5344CB8AC3E}">
        <p14:creationId xmlns:p14="http://schemas.microsoft.com/office/powerpoint/2010/main" val="30465059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RPORATE">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138160"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2" name="Title 1"/>
          <p:cNvSpPr>
            <a:spLocks noGrp="1"/>
          </p:cNvSpPr>
          <p:nvPr>
            <p:ph type="title"/>
          </p:nvPr>
        </p:nvSpPr>
        <p:spPr>
          <a:xfrm>
            <a:off x="489859" y="76200"/>
            <a:ext cx="7570775" cy="868362"/>
          </a:xfrm>
        </p:spPr>
        <p:txBody>
          <a:bodyPr>
            <a:normAutofit/>
          </a:bodyPr>
          <a:lstStyle>
            <a:lvl1pPr>
              <a:defRPr sz="2800">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38640009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t>Click to edit Master text styles</a:t>
            </a:r>
          </a:p>
          <a:p>
            <a:pPr lvl="1"/>
            <a:r>
              <a:t>Second level</a:t>
            </a:r>
          </a:p>
          <a:p>
            <a:pPr lvl="2"/>
            <a:r>
              <a:t>Third level</a:t>
            </a:r>
          </a:p>
          <a:p>
            <a:pPr lvl="3"/>
            <a:r>
              <a:t>Fourth level</a:t>
            </a:r>
          </a:p>
          <a:p>
            <a:pPr lvl="4"/>
            <a:r>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t>Click to edit Master text styles</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8951259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7" descr="becertain.jpg"/>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848600" y="6400800"/>
            <a:ext cx="8985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Corp2.jpg"/>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anose="020B0604020202020204" pitchFamily="34" charset="0"/>
                <a:cs typeface="Arial" panose="020B0604020202020204" pitchFamily="34" charset="0"/>
              </a:defRPr>
            </a:lvl1pPr>
          </a:lstStyle>
          <a:p>
            <a:r>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ct val="0"/>
              </a:spcBef>
              <a:buFont typeface="Arial Narrow" pitchFamily="-107" charset="0"/>
              <a:buNone/>
              <a:defRPr sz="1600">
                <a:latin typeface="Arial" panose="020B0604020202020204" pitchFamily="34" charset="0"/>
                <a:cs typeface="Arial" panose="020B0604020202020204" pitchFamily="34" charset="0"/>
              </a:defRPr>
            </a:lvl1pPr>
          </a:lstStyle>
          <a:p>
            <a:r>
              <a:t>Click to edit Master subtitle style</a:t>
            </a:r>
          </a:p>
        </p:txBody>
      </p:sp>
    </p:spTree>
    <p:extLst>
      <p:ext uri="{BB962C8B-B14F-4D97-AF65-F5344CB8AC3E}">
        <p14:creationId xmlns:p14="http://schemas.microsoft.com/office/powerpoint/2010/main" val="185902943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Click to edit Master title style</a:t>
            </a:r>
          </a:p>
        </p:txBody>
      </p:sp>
      <p:sp>
        <p:nvSpPr>
          <p:cNvPr id="3" name="Content Placeholder 2"/>
          <p:cNvSpPr>
            <a:spLocks noGrp="1"/>
          </p:cNvSpPr>
          <p:nvPr>
            <p:ph idx="1"/>
          </p:nvPr>
        </p:nvSpPr>
        <p:spPr/>
        <p:txBody>
          <a:bodyPr/>
          <a:lstStyle/>
          <a:p>
            <a:pPr lvl="0"/>
            <a:r>
              <a:t>Click to edit Master text styles</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300939840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a:latin typeface="Arial" panose="020B0604020202020204" pitchFamily="34" charset="0"/>
              <a:cs typeface="Arial" panose="020B0604020202020204" pitchFamily="34" charset="0"/>
            </a:endParaRPr>
          </a:p>
        </p:txBody>
      </p:sp>
      <p:sp>
        <p:nvSpPr>
          <p:cNvPr id="6" name="TextBox 8"/>
          <p:cNvSpPr txBox="1">
            <a:spLocks noChangeArrowheads="1"/>
          </p:cNvSpPr>
          <p:nvPr/>
        </p:nvSpPr>
        <p:spPr bwMode="auto">
          <a:xfrm>
            <a:off x="500063" y="4648200"/>
            <a:ext cx="5067600" cy="305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a:ea typeface="ＭＳ Ｐゴシック" charset="0"/>
                <a:cs typeface="ＭＳ Ｐゴシック" charset="0"/>
              </a:defRPr>
            </a:lvl1pPr>
            <a:lvl2pPr marL="742950" indent="-285750" eaLnBrk="0" hangingPunct="0">
              <a:defRPr sz="2000">
                <a:solidFill>
                  <a:schemeClr val="tx1"/>
                </a:solidFill>
                <a:latin typeface="Arial"/>
                <a:ea typeface="ＭＳ Ｐゴシック" charset="0"/>
              </a:defRPr>
            </a:lvl2pPr>
            <a:lvl3pPr marL="1143000" indent="-228600" eaLnBrk="0" hangingPunct="0">
              <a:defRPr sz="2000">
                <a:solidFill>
                  <a:schemeClr val="tx1"/>
                </a:solidFill>
                <a:latin typeface="Arial"/>
                <a:ea typeface="ＭＳ Ｐゴシック" charset="0"/>
              </a:defRPr>
            </a:lvl3pPr>
            <a:lvl4pPr marL="1600200" indent="-228600" eaLnBrk="0" hangingPunct="0">
              <a:defRPr sz="2000">
                <a:solidFill>
                  <a:schemeClr val="tx1"/>
                </a:solidFill>
                <a:latin typeface="Arial"/>
                <a:ea typeface="ＭＳ Ｐゴシック" charset="0"/>
              </a:defRPr>
            </a:lvl4pPr>
            <a:lvl5pPr marL="2057400" indent="-228600" eaLnBrk="0" hangingPunct="0">
              <a:defRPr sz="2000">
                <a:solidFill>
                  <a:schemeClr val="tx1"/>
                </a:solidFill>
                <a:latin typeface="Arial"/>
                <a:ea typeface="ＭＳ Ｐゴシック" charset="0"/>
              </a:defRPr>
            </a:lvl5pPr>
            <a:lvl6pPr marL="2514600" indent="-228600" eaLnBrk="0" fontAlgn="base" hangingPunct="0">
              <a:spcBef>
                <a:spcPct val="0"/>
              </a:spcBef>
              <a:spcAft>
                <a:spcPct val="0"/>
              </a:spcAft>
              <a:defRPr sz="2000">
                <a:solidFill>
                  <a:schemeClr val="tx1"/>
                </a:solidFill>
                <a:latin typeface="Arial"/>
                <a:ea typeface="ＭＳ Ｐゴシック" charset="0"/>
              </a:defRPr>
            </a:lvl6pPr>
            <a:lvl7pPr marL="2971800" indent="-228600" eaLnBrk="0" fontAlgn="base" hangingPunct="0">
              <a:spcBef>
                <a:spcPct val="0"/>
              </a:spcBef>
              <a:spcAft>
                <a:spcPct val="0"/>
              </a:spcAft>
              <a:defRPr sz="2000">
                <a:solidFill>
                  <a:schemeClr val="tx1"/>
                </a:solidFill>
                <a:latin typeface="Arial"/>
                <a:ea typeface="ＭＳ Ｐゴシック" charset="0"/>
              </a:defRPr>
            </a:lvl7pPr>
            <a:lvl8pPr marL="3429000" indent="-228600" eaLnBrk="0" fontAlgn="base" hangingPunct="0">
              <a:spcBef>
                <a:spcPct val="0"/>
              </a:spcBef>
              <a:spcAft>
                <a:spcPct val="0"/>
              </a:spcAft>
              <a:defRPr sz="2000">
                <a:solidFill>
                  <a:schemeClr val="tx1"/>
                </a:solidFill>
                <a:latin typeface="Arial"/>
                <a:ea typeface="ＭＳ Ｐゴシック" charset="0"/>
              </a:defRPr>
            </a:lvl8pPr>
            <a:lvl9pPr marL="3886200" indent="-228600" eaLnBrk="0" fontAlgn="base" hangingPunct="0">
              <a:spcBef>
                <a:spcPct val="0"/>
              </a:spcBef>
              <a:spcAft>
                <a:spcPct val="0"/>
              </a:spcAft>
              <a:defRPr sz="2000">
                <a:solidFill>
                  <a:schemeClr val="tx1"/>
                </a:solidFill>
                <a:latin typeface="Arial"/>
                <a:ea typeface="ＭＳ Ｐゴシック" charset="0"/>
              </a:defRPr>
            </a:lvl9pPr>
          </a:lstStyle>
          <a:p>
            <a:pPr eaLnBrk="1" hangingPunct="1"/>
            <a:r>
              <a:rPr sz="1400" b="1">
                <a:solidFill>
                  <a:srgbClr val="CC1543"/>
                </a:solidFill>
                <a:latin typeface="Arial" panose="020B0604020202020204" pitchFamily="34" charset="0"/>
                <a:cs typeface="Arial" panose="020B0604020202020204"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ct val="0"/>
              </a:spcBef>
              <a:buClr>
                <a:srgbClr val="CC1543"/>
              </a:buClr>
              <a:defRPr sz="1600">
                <a:ln>
                  <a:noFill/>
                </a:ln>
                <a:latin typeface="Arial" panose="020B0604020202020204" pitchFamily="34" charset="0"/>
                <a:cs typeface="Arial" panose="020B0604020202020204" pitchFamily="34" charset="0"/>
              </a:defRPr>
            </a:lvl1pPr>
            <a:lvl2pPr>
              <a:defRPr sz="1600">
                <a:ln>
                  <a:noFill/>
                </a:ln>
              </a:defRPr>
            </a:lvl2pPr>
            <a:lvl3pPr>
              <a:defRPr sz="1800"/>
            </a:lvl3pPr>
            <a:lvl4pPr>
              <a:defRPr sz="1800"/>
            </a:lvl4pPr>
            <a:lvl5pPr>
              <a:defRPr sz="1800"/>
            </a:lvl5pPr>
          </a:lstStyle>
          <a:p>
            <a:pPr lvl="0"/>
            <a:r>
              <a:t>Click to edit Master text styles</a:t>
            </a:r>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370176217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320427172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a:p>
        </p:txBody>
      </p:sp>
      <p:sp>
        <p:nvSpPr>
          <p:cNvPr id="9" name="TextBox 8"/>
          <p:cNvSpPr txBox="1">
            <a:spLocks noChangeArrowheads="1"/>
          </p:cNvSpPr>
          <p:nvPr userDrawn="1"/>
        </p:nvSpPr>
        <p:spPr bwMode="auto">
          <a:xfrm>
            <a:off x="5836003" y="1191399"/>
            <a:ext cx="3163804" cy="27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ctr" eaLnBrk="1" hangingPunct="1"/>
            <a:r>
              <a:rPr sz="1200" b="1">
                <a:solidFill>
                  <a:srgbClr val="CC1543"/>
                </a:solidFill>
                <a:latin typeface="Arial" panose="020B0604020202020204" pitchFamily="34" charset="0"/>
                <a:cs typeface="Arial" panose="020B0604020202020204"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20000"/>
              </a:spcBef>
              <a:spcAft>
                <a:spcPct val="0"/>
              </a:spcAft>
              <a:buClr>
                <a:srgbClr val="CC1543"/>
              </a:buClr>
              <a:buFont typeface="Wingdings"/>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342900" lvl="0" indent="-342900"/>
            <a:r>
              <a:rPr sz="1600"/>
              <a:t>Click to edit Master text styles</a:t>
            </a:r>
          </a:p>
        </p:txBody>
      </p:sp>
    </p:spTree>
    <p:extLst>
      <p:ext uri="{BB962C8B-B14F-4D97-AF65-F5344CB8AC3E}">
        <p14:creationId xmlns:p14="http://schemas.microsoft.com/office/powerpoint/2010/main" val="175866837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a:p>
        </p:txBody>
      </p:sp>
      <p:sp>
        <p:nvSpPr>
          <p:cNvPr id="8" name="TextBox 7"/>
          <p:cNvSpPr txBox="1">
            <a:spLocks noChangeArrowheads="1"/>
          </p:cNvSpPr>
          <p:nvPr userDrawn="1"/>
        </p:nvSpPr>
        <p:spPr bwMode="auto">
          <a:xfrm>
            <a:off x="5836003" y="1191399"/>
            <a:ext cx="3163804" cy="27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ctr" eaLnBrk="1" hangingPunct="1"/>
            <a:r>
              <a:rPr sz="1200" b="1">
                <a:solidFill>
                  <a:srgbClr val="CC1543"/>
                </a:solidFill>
                <a:latin typeface="Arial" panose="020B0604020202020204" pitchFamily="34" charset="0"/>
                <a:cs typeface="Arial" panose="020B0604020202020204"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20000"/>
              </a:spcBef>
              <a:spcAft>
                <a:spcPct val="0"/>
              </a:spcAft>
              <a:buClr>
                <a:srgbClr val="CC1543"/>
              </a:buClr>
              <a:buFont typeface="Wingdings"/>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lvl="0" indent="-228600"/>
            <a:r>
              <a:rPr sz="1600"/>
              <a:t>Click to edit Master text styles</a:t>
            </a:r>
          </a:p>
        </p:txBody>
      </p:sp>
    </p:spTree>
    <p:extLst>
      <p:ext uri="{BB962C8B-B14F-4D97-AF65-F5344CB8AC3E}">
        <p14:creationId xmlns:p14="http://schemas.microsoft.com/office/powerpoint/2010/main" val="414248932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Click to edit Master title style</a:t>
            </a:r>
          </a:p>
        </p:txBody>
      </p:sp>
      <p:sp>
        <p:nvSpPr>
          <p:cNvPr id="3" name="Content Placeholder 2"/>
          <p:cNvSpPr>
            <a:spLocks noGrp="1"/>
          </p:cNvSpPr>
          <p:nvPr>
            <p:ph idx="1"/>
          </p:nvPr>
        </p:nvSpPr>
        <p:spPr/>
        <p:txBody>
          <a:bodyPr/>
          <a:lstStyle/>
          <a:p>
            <a:pPr lvl="0"/>
            <a:r>
              <a:t>Click to edit Master text styles</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419278902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a:solidFill>
                <a:srgbClr val="000000"/>
              </a:solidFill>
              <a:latin typeface="Arial" panose="020B0604020202020204" pitchFamily="34" charset="0"/>
              <a:cs typeface="Arial" panose="020B0604020202020204" pitchFamily="34" charset="0"/>
            </a:endParaRPr>
          </a:p>
        </p:txBody>
      </p:sp>
      <p:sp>
        <p:nvSpPr>
          <p:cNvPr id="6" name="TextBox 8"/>
          <p:cNvSpPr txBox="1">
            <a:spLocks noChangeArrowheads="1"/>
          </p:cNvSpPr>
          <p:nvPr/>
        </p:nvSpPr>
        <p:spPr bwMode="auto">
          <a:xfrm>
            <a:off x="500063" y="4648200"/>
            <a:ext cx="5067600" cy="305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a:ea typeface="ＭＳ Ｐゴシック" charset="0"/>
                <a:cs typeface="ＭＳ Ｐゴシック" charset="0"/>
              </a:defRPr>
            </a:lvl1pPr>
            <a:lvl2pPr marL="742950" indent="-285750" eaLnBrk="0" hangingPunct="0">
              <a:defRPr sz="2000">
                <a:solidFill>
                  <a:schemeClr val="tx1"/>
                </a:solidFill>
                <a:latin typeface="Arial"/>
                <a:ea typeface="ＭＳ Ｐゴシック" charset="0"/>
              </a:defRPr>
            </a:lvl2pPr>
            <a:lvl3pPr marL="1143000" indent="-228600" eaLnBrk="0" hangingPunct="0">
              <a:defRPr sz="2000">
                <a:solidFill>
                  <a:schemeClr val="tx1"/>
                </a:solidFill>
                <a:latin typeface="Arial"/>
                <a:ea typeface="ＭＳ Ｐゴシック" charset="0"/>
              </a:defRPr>
            </a:lvl3pPr>
            <a:lvl4pPr marL="1600200" indent="-228600" eaLnBrk="0" hangingPunct="0">
              <a:defRPr sz="2000">
                <a:solidFill>
                  <a:schemeClr val="tx1"/>
                </a:solidFill>
                <a:latin typeface="Arial"/>
                <a:ea typeface="ＭＳ Ｐゴシック" charset="0"/>
              </a:defRPr>
            </a:lvl4pPr>
            <a:lvl5pPr marL="2057400" indent="-228600" eaLnBrk="0" hangingPunct="0">
              <a:defRPr sz="2000">
                <a:solidFill>
                  <a:schemeClr val="tx1"/>
                </a:solidFill>
                <a:latin typeface="Arial"/>
                <a:ea typeface="ＭＳ Ｐゴシック" charset="0"/>
              </a:defRPr>
            </a:lvl5pPr>
            <a:lvl6pPr marL="2514600" indent="-228600" eaLnBrk="0" fontAlgn="base" hangingPunct="0">
              <a:spcBef>
                <a:spcPct val="0"/>
              </a:spcBef>
              <a:spcAft>
                <a:spcPct val="0"/>
              </a:spcAft>
              <a:defRPr sz="2000">
                <a:solidFill>
                  <a:schemeClr val="tx1"/>
                </a:solidFill>
                <a:latin typeface="Arial"/>
                <a:ea typeface="ＭＳ Ｐゴシック" charset="0"/>
              </a:defRPr>
            </a:lvl6pPr>
            <a:lvl7pPr marL="2971800" indent="-228600" eaLnBrk="0" fontAlgn="base" hangingPunct="0">
              <a:spcBef>
                <a:spcPct val="0"/>
              </a:spcBef>
              <a:spcAft>
                <a:spcPct val="0"/>
              </a:spcAft>
              <a:defRPr sz="2000">
                <a:solidFill>
                  <a:schemeClr val="tx1"/>
                </a:solidFill>
                <a:latin typeface="Arial"/>
                <a:ea typeface="ＭＳ Ｐゴシック" charset="0"/>
              </a:defRPr>
            </a:lvl7pPr>
            <a:lvl8pPr marL="3429000" indent="-228600" eaLnBrk="0" fontAlgn="base" hangingPunct="0">
              <a:spcBef>
                <a:spcPct val="0"/>
              </a:spcBef>
              <a:spcAft>
                <a:spcPct val="0"/>
              </a:spcAft>
              <a:defRPr sz="2000">
                <a:solidFill>
                  <a:schemeClr val="tx1"/>
                </a:solidFill>
                <a:latin typeface="Arial"/>
                <a:ea typeface="ＭＳ Ｐゴシック" charset="0"/>
              </a:defRPr>
            </a:lvl8pPr>
            <a:lvl9pPr marL="3886200" indent="-228600" eaLnBrk="0" fontAlgn="base" hangingPunct="0">
              <a:spcBef>
                <a:spcPct val="0"/>
              </a:spcBef>
              <a:spcAft>
                <a:spcPct val="0"/>
              </a:spcAft>
              <a:defRPr sz="2000">
                <a:solidFill>
                  <a:schemeClr val="tx1"/>
                </a:solidFill>
                <a:latin typeface="Arial"/>
                <a:ea typeface="ＭＳ Ｐゴシック" charset="0"/>
              </a:defRPr>
            </a:lvl9pPr>
          </a:lstStyle>
          <a:p>
            <a:pPr eaLnBrk="1" hangingPunct="1"/>
            <a:r>
              <a:rPr sz="1400" b="1">
                <a:solidFill>
                  <a:srgbClr val="CC1543"/>
                </a:solidFill>
                <a:latin typeface="Arial" panose="020B0604020202020204" pitchFamily="34" charset="0"/>
                <a:cs typeface="Arial" panose="020B0604020202020204"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ct val="0"/>
              </a:spcBef>
              <a:buClr>
                <a:srgbClr val="CC1543"/>
              </a:buClr>
              <a:defRPr sz="1600">
                <a:ln>
                  <a:noFill/>
                </a:ln>
                <a:latin typeface="Arial" panose="020B0604020202020204" pitchFamily="34" charset="0"/>
                <a:cs typeface="Arial" panose="020B0604020202020204" pitchFamily="34" charset="0"/>
              </a:defRPr>
            </a:lvl1pPr>
            <a:lvl2pPr>
              <a:defRPr sz="1600">
                <a:ln>
                  <a:noFill/>
                </a:ln>
              </a:defRPr>
            </a:lvl2pPr>
            <a:lvl3pPr>
              <a:defRPr sz="1800"/>
            </a:lvl3pPr>
            <a:lvl4pPr>
              <a:defRPr sz="1800"/>
            </a:lvl4pPr>
            <a:lvl5pPr>
              <a:defRPr sz="1800"/>
            </a:lvl5pPr>
          </a:lstStyle>
          <a:p>
            <a:pPr lvl="0"/>
            <a:r>
              <a:t>Click to edit Master text styles</a:t>
            </a:r>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161679704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69450794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a:solidFill>
                <a:srgbClr val="000000"/>
              </a:solidFill>
            </a:endParaRPr>
          </a:p>
        </p:txBody>
      </p:sp>
      <p:sp>
        <p:nvSpPr>
          <p:cNvPr id="9" name="TextBox 8"/>
          <p:cNvSpPr txBox="1">
            <a:spLocks noChangeArrowheads="1"/>
          </p:cNvSpPr>
          <p:nvPr userDrawn="1"/>
        </p:nvSpPr>
        <p:spPr bwMode="auto">
          <a:xfrm>
            <a:off x="5836003" y="1191399"/>
            <a:ext cx="3163804" cy="27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ctr"/>
            <a:r>
              <a:rPr sz="1200" b="1">
                <a:solidFill>
                  <a:srgbClr val="CC1543"/>
                </a:solidFill>
                <a:latin typeface="Arial" panose="020B0604020202020204" pitchFamily="34" charset="0"/>
                <a:cs typeface="Arial" panose="020B0604020202020204"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20000"/>
              </a:spcBef>
              <a:spcAft>
                <a:spcPct val="0"/>
              </a:spcAft>
              <a:buClr>
                <a:srgbClr val="CC1543"/>
              </a:buClr>
              <a:buFont typeface="Wingdings"/>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sz="1600">
                <a:solidFill>
                  <a:srgbClr val="000000"/>
                </a:solidFill>
              </a:rPr>
              <a:t>Click to edit Master text styles</a:t>
            </a:r>
          </a:p>
        </p:txBody>
      </p:sp>
    </p:spTree>
    <p:extLst>
      <p:ext uri="{BB962C8B-B14F-4D97-AF65-F5344CB8AC3E}">
        <p14:creationId xmlns:p14="http://schemas.microsoft.com/office/powerpoint/2010/main" val="289131166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a:blip r:embed="rId13">
            <a:extLst>
              <a:ext uri="{28A0092B-C50C-407E-A947-70E740481C1C}">
                <a14:useLocalDpi xmlns:a14="http://schemas.microsoft.com/office/drawing/2010/main" val="0"/>
              </a:ext>
            </a:extLst>
          </a:blip>
          <a:srcRect t="86626"/>
          <a:stretch>
            <a:fill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p>
            <a:pPr lvl="0"/>
            <a:r>
              <a:rPr lang="en-US" altLang="zh-SG" noProof="0"/>
              <a:t>Click to edit Master text styles</a:t>
            </a:r>
          </a:p>
          <a:p>
            <a:pPr lvl="1"/>
            <a:r>
              <a:rPr lang="en-US" altLang="zh-SG" noProof="0"/>
              <a:t>Second level</a:t>
            </a:r>
          </a:p>
          <a:p>
            <a:pPr lvl="2"/>
            <a:r>
              <a:rPr lang="en-US" altLang="zh-SG" noProof="0"/>
              <a:t>Third level</a:t>
            </a:r>
          </a:p>
          <a:p>
            <a:pPr lvl="3"/>
            <a:r>
              <a:rPr lang="en-US" altLang="zh-SG" noProof="0"/>
              <a:t>Fourth level</a:t>
            </a:r>
          </a:p>
          <a:p>
            <a:pPr lvl="4"/>
            <a:r>
              <a:rPr lang="en-US" altLang="zh-SG" noProof="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altLang="zh-SG" noProof="0"/>
              <a:t>Click to edit Master title style</a:t>
            </a:r>
          </a:p>
        </p:txBody>
      </p:sp>
      <p:sp>
        <p:nvSpPr>
          <p:cNvPr id="8" name="Footer Placeholder 4"/>
          <p:cNvSpPr>
            <a:spLocks noGrp="1"/>
          </p:cNvSpPr>
          <p:nvPr/>
        </p:nvSpPr>
        <p:spPr>
          <a:xfrm>
            <a:off x="451134" y="6452426"/>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r>
              <a:rPr lang="en-US" altLang="zh-SG" sz="1000" baseline="0" noProof="0">
                <a:solidFill>
                  <a:schemeClr val="bg1">
                    <a:lumMod val="50000"/>
                  </a:schemeClr>
                </a:solidFill>
                <a:latin typeface="Arial" panose="020B0604020202020204" pitchFamily="34" charset="0"/>
                <a:ea typeface="SimHei" pitchFamily="49" charset="-122"/>
                <a:cs typeface="Arial" panose="020B0604020202020204" pitchFamily="34" charset="0"/>
              </a:rPr>
              <a:t>MTS </a:t>
            </a:r>
            <a:r>
              <a:rPr lang="zh-SG" altLang="en-US" sz="1000" baseline="0" noProof="0">
                <a:solidFill>
                  <a:schemeClr val="bg1">
                    <a:lumMod val="50000"/>
                  </a:schemeClr>
                </a:solidFill>
                <a:latin typeface="Arial" panose="020B0604020202020204" pitchFamily="34" charset="0"/>
                <a:ea typeface="SimHei" pitchFamily="49" charset="-122"/>
                <a:cs typeface="Arial" panose="020B0604020202020204" pitchFamily="34" charset="0"/>
              </a:rPr>
              <a:t>机密</a:t>
            </a:r>
          </a:p>
        </p:txBody>
      </p:sp>
      <p:grpSp>
        <p:nvGrpSpPr>
          <p:cNvPr id="18" name="Group 17"/>
          <p:cNvGrpSpPr/>
          <p:nvPr/>
        </p:nvGrpSpPr>
        <p:grpSpPr>
          <a:xfrm>
            <a:off x="4213136" y="6418362"/>
            <a:ext cx="739864" cy="523221"/>
            <a:chOff x="3701758" y="6418362"/>
            <a:chExt cx="1892218" cy="523221"/>
          </a:xfrm>
        </p:grpSpPr>
        <p:sp>
          <p:nvSpPr>
            <p:cNvPr id="10" name="TextBox 17"/>
            <p:cNvSpPr txBox="1"/>
            <p:nvPr userDrawn="1"/>
          </p:nvSpPr>
          <p:spPr>
            <a:xfrm>
              <a:off x="3701758" y="6418363"/>
              <a:ext cx="1892218" cy="523220"/>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ctr"/>
              <a:r>
                <a:rPr lang="zh-SG" altLang="en-US" sz="1400" spc="200" baseline="0" noProof="0" dirty="0">
                  <a:solidFill>
                    <a:schemeClr val="bg1">
                      <a:lumMod val="50000"/>
                    </a:schemeClr>
                  </a:solidFill>
                  <a:latin typeface="Arial" panose="020B0604020202020204" pitchFamily="34" charset="0"/>
                  <a:ea typeface="SimHei" pitchFamily="49" charset="-122"/>
                  <a:cs typeface="Arial" panose="020B0604020202020204" pitchFamily="34" charset="0"/>
                </a:rPr>
                <a:t>公司</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139306" y="300324"/>
            <a:ext cx="680843" cy="409707"/>
          </a:xfrm>
          <a:prstGeom prst="rect">
            <a:avLst/>
          </a:prstGeom>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784" r:id="rId6"/>
    <p:sldLayoutId id="2147483794" r:id="rId7"/>
    <p:sldLayoutId id="2147483795" r:id="rId8"/>
    <p:sldLayoutId id="2147483796" r:id="rId9"/>
    <p:sldLayoutId id="2147483797" r:id="rId10"/>
    <p:sldLayoutId id="2147483798" r:id="rId11"/>
  </p:sldLayoutIdLst>
  <p:transition/>
  <p:hf hdr="0"/>
  <p:txStyles>
    <p:titleStyle>
      <a:lvl1pPr algn="l" rtl="0" eaLnBrk="1" fontAlgn="base" hangingPunct="1">
        <a:spcBef>
          <a:spcPct val="0"/>
        </a:spcBef>
        <a:spcAft>
          <a:spcPct val="0"/>
        </a:spcAft>
        <a:defRPr sz="2400" baseline="0">
          <a:solidFill>
            <a:srgbClr val="CC1543"/>
          </a:solidFill>
          <a:latin typeface="Arial" panose="020B0604020202020204" pitchFamily="34" charset="0"/>
          <a:ea typeface="SimHei" pitchFamily="49" charset="-122"/>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0"/>
        </a:spcBef>
        <a:spcAft>
          <a:spcPct val="0"/>
        </a:spcAft>
        <a:buClr>
          <a:srgbClr val="CC1543"/>
        </a:buClr>
        <a:buFont typeface="Arial Narrow"/>
        <a:buChar char="»"/>
        <a:defRPr sz="2000" baseline="0">
          <a:solidFill>
            <a:schemeClr val="tx1"/>
          </a:solidFill>
          <a:latin typeface="Arial" panose="020B0604020202020204" pitchFamily="34" charset="0"/>
          <a:ea typeface="SimHei" pitchFamily="49" charset="-122"/>
          <a:cs typeface="Arial" panose="020B0604020202020204" pitchFamily="34" charset="0"/>
        </a:defRPr>
      </a:lvl1pPr>
      <a:lvl2pPr marL="742950" indent="-285750" algn="l" rtl="0" eaLnBrk="1" fontAlgn="base" hangingPunct="1">
        <a:spcBef>
          <a:spcPct val="0"/>
        </a:spcBef>
        <a:spcAft>
          <a:spcPct val="0"/>
        </a:spcAft>
        <a:buClr>
          <a:srgbClr val="CC1543"/>
        </a:buClr>
        <a:buChar char="–"/>
        <a:defRPr sz="1800" baseline="0">
          <a:solidFill>
            <a:schemeClr val="tx1"/>
          </a:solidFill>
          <a:latin typeface="Arial" panose="020B0604020202020204" pitchFamily="34" charset="0"/>
          <a:ea typeface="SimHei" pitchFamily="49" charset="-122"/>
          <a:cs typeface="Arial" panose="020B0604020202020204" pitchFamily="34" charset="0"/>
        </a:defRPr>
      </a:lvl2pPr>
      <a:lvl3pPr marL="1143000" indent="-228600" algn="l" rtl="0" eaLnBrk="1" fontAlgn="base" hangingPunct="1">
        <a:spcBef>
          <a:spcPct val="0"/>
        </a:spcBef>
        <a:spcAft>
          <a:spcPct val="0"/>
        </a:spcAft>
        <a:buClr>
          <a:srgbClr val="CC1543"/>
        </a:buClr>
        <a:buFont typeface="Arial"/>
        <a:buChar char="•"/>
        <a:defRPr sz="1600" baseline="0">
          <a:solidFill>
            <a:schemeClr val="tx1"/>
          </a:solidFill>
          <a:latin typeface="Arial" panose="020B0604020202020204" pitchFamily="34" charset="0"/>
          <a:ea typeface="SimHei" pitchFamily="49" charset="-122"/>
          <a:cs typeface="Arial" panose="020B0604020202020204" pitchFamily="34" charset="0"/>
        </a:defRPr>
      </a:lvl3pPr>
      <a:lvl4pPr marL="1600200" indent="-228600" algn="l" rtl="0" eaLnBrk="1" fontAlgn="base" hangingPunct="1">
        <a:spcBef>
          <a:spcPct val="0"/>
        </a:spcBef>
        <a:spcAft>
          <a:spcPct val="0"/>
        </a:spcAft>
        <a:buClr>
          <a:srgbClr val="CC1543"/>
        </a:buClr>
        <a:buFont typeface="Lucida Grande"/>
        <a:buChar char="›"/>
        <a:defRPr sz="1600" baseline="0">
          <a:solidFill>
            <a:schemeClr val="tx1"/>
          </a:solidFill>
          <a:latin typeface="Arial" panose="020B0604020202020204" pitchFamily="34" charset="0"/>
          <a:ea typeface="SimHei" pitchFamily="49" charset="-122"/>
          <a:cs typeface="Arial" panose="020B0604020202020204" pitchFamily="34" charset="0"/>
        </a:defRPr>
      </a:lvl4pPr>
      <a:lvl5pPr marL="2057400" indent="-228600" algn="l" rtl="0" eaLnBrk="1" fontAlgn="base" hangingPunct="1">
        <a:spcBef>
          <a:spcPct val="0"/>
        </a:spcBef>
        <a:spcAft>
          <a:spcPct val="0"/>
        </a:spcAft>
        <a:buClr>
          <a:srgbClr val="CC1543"/>
        </a:buClr>
        <a:buFont typeface="Wingdings"/>
        <a:buChar char="§"/>
        <a:defRPr sz="1600" baseline="0">
          <a:solidFill>
            <a:schemeClr val="tx1"/>
          </a:solidFill>
          <a:latin typeface="Arial" panose="020B0604020202020204" pitchFamily="34" charset="0"/>
          <a:ea typeface="SimHei" pitchFamily="49" charset="-122"/>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orp2.jpg"/>
          <p:cNvPicPr>
            <a:picLocks noChangeAspect="1"/>
          </p:cNvPicPr>
          <p:nvPr/>
        </p:nvPicPr>
        <p:blipFill>
          <a:blip r:embed="rId4">
            <a:extLst>
              <a:ext uri="{28A0092B-C50C-407E-A947-70E740481C1C}">
                <a14:useLocalDpi xmlns:a14="http://schemas.microsoft.com/office/drawing/2010/main" val="0"/>
              </a:ext>
            </a:extLst>
          </a:blip>
          <a:srcRect t="86626"/>
          <a:stretch>
            <a:fillRect/>
          </a:stretch>
        </p:blipFill>
        <p:spPr bwMode="auto">
          <a:xfrm>
            <a:off x="0" y="974725"/>
            <a:ext cx="91440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altLang="en-US"/>
              <a:t>Click to edit Master text styles</a:t>
            </a:r>
          </a:p>
          <a:p>
            <a:pPr lvl="1"/>
            <a:r>
              <a:rPr altLang="en-US"/>
              <a:t>Second level</a:t>
            </a:r>
          </a:p>
          <a:p>
            <a:pPr lvl="2"/>
            <a:r>
              <a:rPr altLang="en-US"/>
              <a:t>Third level</a:t>
            </a:r>
          </a:p>
          <a:p>
            <a:pPr lvl="3"/>
            <a:r>
              <a:rPr altLang="en-US"/>
              <a:t>Fourth level</a:t>
            </a:r>
          </a:p>
          <a:p>
            <a:pPr lvl="4"/>
            <a:r>
              <a:rPr altLang="en-US"/>
              <a:t>Fifth level</a:t>
            </a:r>
          </a:p>
        </p:txBody>
      </p:sp>
      <p:sp>
        <p:nvSpPr>
          <p:cNvPr id="1028" name="Title Placeholder 5"/>
          <p:cNvSpPr>
            <a:spLocks noGrp="1"/>
          </p:cNvSpPr>
          <p:nvPr>
            <p:ph type="title"/>
          </p:nvPr>
        </p:nvSpPr>
        <p:spPr bwMode="auto">
          <a:xfrm>
            <a:off x="533400" y="76200"/>
            <a:ext cx="6813550"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altLang="en-US"/>
              <a:t>Click to edit Master title style</a:t>
            </a:r>
          </a:p>
        </p:txBody>
      </p:sp>
      <p:sp>
        <p:nvSpPr>
          <p:cNvPr id="7" name="Rectangle 6"/>
          <p:cNvSpPr>
            <a:spLocks noGrp="1" noChangeArrowheads="1"/>
          </p:cNvSpPr>
          <p:nvPr/>
        </p:nvSpPr>
        <p:spPr bwMode="auto">
          <a:xfrm>
            <a:off x="5834063" y="6450013"/>
            <a:ext cx="2986087" cy="244475"/>
          </a:xfrm>
          <a:prstGeom prst="rect">
            <a:avLst/>
          </a:prstGeom>
          <a:noFill/>
          <a:ln w="9525">
            <a:noFill/>
            <a:miter lim="800000"/>
          </a:ln>
          <a:effectLst/>
        </p:spPr>
        <p:txBody>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r">
              <a:defRPr/>
            </a:pPr>
            <a:r>
              <a:rPr sz="1000">
                <a:solidFill>
                  <a:srgbClr val="FFFFFF">
                    <a:lumMod val="50000"/>
                  </a:srgbClr>
                </a:solidFill>
                <a:latin typeface="Arial" panose="020B0604020202020204" pitchFamily="34" charset="0"/>
                <a:cs typeface="Arial" panose="020B0604020202020204" pitchFamily="34" charset="0"/>
              </a:rPr>
              <a:t>审计委员会/2018 年 6 月 5 日/第 ‹#› 页</a:t>
            </a:r>
          </a:p>
        </p:txBody>
      </p:sp>
      <p:sp>
        <p:nvSpPr>
          <p:cNvPr id="8" name="Footer Placeholder 4"/>
          <p:cNvSpPr>
            <a:spLocks noGrp="1"/>
          </p:cNvSpPr>
          <p:nvPr/>
        </p:nvSpPr>
        <p:spPr>
          <a:xfrm>
            <a:off x="450850" y="6450013"/>
            <a:ext cx="1487488" cy="244475"/>
          </a:xfrm>
          <a:prstGeom prst="rect">
            <a:avLst/>
          </a:prstGeom>
        </p:spPr>
        <p:txBody>
          <a:bodyPr anchor="ct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defRPr/>
            </a:pPr>
            <a:r>
              <a:rPr sz="1000">
                <a:solidFill>
                  <a:srgbClr val="FFFFFF">
                    <a:lumMod val="50000"/>
                  </a:srgbClr>
                </a:solidFill>
                <a:latin typeface="Arial" panose="020B0604020202020204" pitchFamily="34" charset="0"/>
                <a:cs typeface="Arial" panose="020B0604020202020204" pitchFamily="34" charset="0"/>
              </a:rPr>
              <a:t>MTS 机密</a:t>
            </a:r>
          </a:p>
        </p:txBody>
      </p:sp>
      <p:grpSp>
        <p:nvGrpSpPr>
          <p:cNvPr id="1031" name="Group 17"/>
          <p:cNvGrpSpPr/>
          <p:nvPr/>
        </p:nvGrpSpPr>
        <p:grpSpPr>
          <a:xfrm>
            <a:off x="3627438" y="6418263"/>
            <a:ext cx="1889125" cy="523875"/>
            <a:chOff x="3703648" y="6418362"/>
            <a:chExt cx="1890328" cy="523220"/>
          </a:xfrm>
        </p:grpSpPr>
        <p:sp>
          <p:nvSpPr>
            <p:cNvPr id="10" name="TextBox 17"/>
            <p:cNvSpPr txBox="1"/>
            <p:nvPr userDrawn="1"/>
          </p:nvSpPr>
          <p:spPr>
            <a:xfrm>
              <a:off x="3701758" y="6418364"/>
              <a:ext cx="1892218" cy="304723"/>
            </a:xfrm>
            <a:prstGeom prst="rect">
              <a:avLst/>
            </a:prstGeom>
            <a:noFill/>
          </p:spPr>
          <p:txBody>
            <a:bodyPr>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r">
                <a:defRPr/>
              </a:pPr>
              <a:r>
                <a:rPr sz="1400">
                  <a:solidFill>
                    <a:srgbClr val="FFFFFF">
                      <a:lumMod val="50000"/>
                    </a:srgbClr>
                  </a:solidFill>
                  <a:latin typeface="Arial" panose="020B0604020202020204" pitchFamily="34" charset="0"/>
                  <a:cs typeface="Arial" panose="020B0604020202020204" pitchFamily="34" charset="0"/>
                </a:rPr>
                <a:t>公司</a:t>
              </a:r>
            </a:p>
          </p:txBody>
        </p:sp>
        <p:grpSp>
          <p:nvGrpSpPr>
            <p:cNvPr id="103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3217" y="6722780"/>
                <a:ext cx="1576828"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3217" y="6418362"/>
                <a:ext cx="1576828"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1032"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8224838" y="303213"/>
            <a:ext cx="681037"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1778955"/>
      </p:ext>
    </p:extLst>
  </p:cSld>
  <p:clrMap bg1="lt1" tx1="dk1" bg2="lt2" tx2="dk2" accent1="accent1" accent2="accent2" accent3="accent3" accent4="accent4" accent5="accent5" accent6="accent6" hlink="hlink" folHlink="folHlink"/>
  <p:sldLayoutIdLst>
    <p:sldLayoutId id="2147483786" r:id="rId1"/>
    <p:sldLayoutId id="2147483787" r:id="rId2"/>
  </p:sldLayoutIdLst>
  <p:transition/>
  <p:hf hdr="0"/>
  <p:txStyles>
    <p:titleStyle>
      <a:lvl1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2pPr>
      <a:lvl3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3pPr>
      <a:lvl4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4pPr>
      <a:lvl5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0" fontAlgn="base" hangingPunct="0">
        <a:spcBef>
          <a:spcPct val="20000"/>
        </a:spcBef>
        <a:spcAft>
          <a:spcPct val="0"/>
        </a:spcAft>
        <a:buClr>
          <a:srgbClr val="CC1543"/>
        </a:buClr>
        <a:buFont typeface="Arial Narrow" pitchFamily="34" charset="0"/>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0" fontAlgn="base" hangingPunct="0">
        <a:spcBef>
          <a:spcPct val="20000"/>
        </a:spcBef>
        <a:spcAft>
          <a:spcPct val="0"/>
        </a:spcAft>
        <a:buClr>
          <a:srgbClr val="CC1543"/>
        </a:buClr>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0" fontAlgn="base" hangingPunct="0">
        <a:spcBef>
          <a:spcPct val="20000"/>
        </a:spcBef>
        <a:spcAft>
          <a:spcPct val="0"/>
        </a:spcAft>
        <a:buClr>
          <a:srgbClr val="CC1543"/>
        </a:buClr>
        <a:buFont typeface="Arial" panose="020B0604020202020204" pitchFamily="34" charset="0"/>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0" fontAlgn="base" hangingPunct="0">
        <a:spcBef>
          <a:spcPct val="20000"/>
        </a:spcBef>
        <a:spcAft>
          <a:spcPct val="0"/>
        </a:spcAft>
        <a:buClr>
          <a:srgbClr val="CC1543"/>
        </a:buClr>
        <a:buFont typeface="Lucida Grande"/>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0" fontAlgn="base" hangingPunct="0">
        <a:spcBef>
          <a:spcPct val="20000"/>
        </a:spcBef>
        <a:spcAft>
          <a:spcPct val="0"/>
        </a:spcAft>
        <a:buClr>
          <a:srgbClr val="CC1543"/>
        </a:buClr>
        <a:buFont typeface="Wingdings" pitchFamily="2" charset="2"/>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hyperlink" Target="mailto:MTS_Risk_And_Compliance@mts.com"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hyperlink" Target="https://alertline.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942609"/>
            <a:ext cx="8763000" cy="533400"/>
          </a:xfrm>
        </p:spPr>
        <p:txBody>
          <a:bodyPr>
            <a:normAutofit/>
          </a:bodyPr>
          <a:lstStyle/>
          <a:p>
            <a:r>
              <a:rPr lang="zh-SG" altLang="en-US" sz="2100" dirty="0">
                <a:ea typeface="SimHei"/>
              </a:rPr>
              <a:t>销售与服务员工反贿赂</a:t>
            </a:r>
            <a:r>
              <a:rPr lang="en-US" altLang="zh-SG" sz="2100" dirty="0">
                <a:ea typeface="SimHei"/>
              </a:rPr>
              <a:t>/</a:t>
            </a:r>
            <a:r>
              <a:rPr lang="zh-SG" altLang="en-US" sz="2100" dirty="0">
                <a:ea typeface="SimHei"/>
              </a:rPr>
              <a:t>反腐败培训</a:t>
            </a:r>
          </a:p>
        </p:txBody>
      </p:sp>
      <p:sp>
        <p:nvSpPr>
          <p:cNvPr id="5" name="TextBox 4">
            <a:extLst>
              <a:ext uri="{FF2B5EF4-FFF2-40B4-BE49-F238E27FC236}">
                <a16:creationId xmlns:a16="http://schemas.microsoft.com/office/drawing/2014/main" id="{D5FD8B38-C20F-4E54-B513-5C0E0BA7EA3C}"/>
              </a:ext>
            </a:extLst>
          </p:cNvPr>
          <p:cNvSpPr txBox="1"/>
          <p:nvPr/>
        </p:nvSpPr>
        <p:spPr>
          <a:xfrm>
            <a:off x="4381500" y="6386482"/>
            <a:ext cx="4572000" cy="276999"/>
          </a:xfrm>
          <a:prstGeom prst="rect">
            <a:avLst/>
          </a:prstGeom>
          <a:noFill/>
        </p:spPr>
        <p:txBody>
          <a:bodyPr wrap="square">
            <a:spAutoFit/>
          </a:bodyPr>
          <a:lstStyle/>
          <a:p>
            <a:pPr algn="r"/>
            <a:r>
              <a:rPr lang="en-US" sz="1200" dirty="0"/>
              <a:t>截至2021年6月更新</a:t>
            </a:r>
          </a:p>
        </p:txBody>
      </p:sp>
    </p:spTree>
    <p:extLst>
      <p:ext uri="{BB962C8B-B14F-4D97-AF65-F5344CB8AC3E}">
        <p14:creationId xmlns:p14="http://schemas.microsoft.com/office/powerpoint/2010/main" val="72591767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3230" y="3879313"/>
            <a:ext cx="4124325" cy="4295774"/>
          </a:xfrm>
        </p:spPr>
        <p:txBody>
          <a:bodyPr/>
          <a:lstStyle/>
          <a:p>
            <a:pPr marL="0" lvl="1" indent="0">
              <a:spcBef>
                <a:spcPts val="600"/>
              </a:spcBef>
              <a:spcAft>
                <a:spcPts val="600"/>
              </a:spcAft>
              <a:buNone/>
            </a:pPr>
            <a:r>
              <a:rPr lang="zh-SG" altLang="en-US" dirty="0">
                <a:ea typeface="SimHei"/>
              </a:rPr>
              <a:t>费用在性质上</a:t>
            </a:r>
            <a:r>
              <a:rPr lang="zh-CN" altLang="en-US" dirty="0">
                <a:ea typeface="SimHei"/>
              </a:rPr>
              <a:t>可</a:t>
            </a:r>
            <a:r>
              <a:rPr lang="zh-SG" altLang="en-US" dirty="0">
                <a:ea typeface="SimHei"/>
              </a:rPr>
              <a:t>被视为过</a:t>
            </a:r>
            <a:r>
              <a:rPr lang="zh-CN" altLang="en-US" dirty="0">
                <a:ea typeface="SimHei"/>
              </a:rPr>
              <a:t>度消费</a:t>
            </a:r>
            <a:r>
              <a:rPr lang="zh-SG" altLang="en-US" dirty="0">
                <a:ea typeface="SimHei"/>
              </a:rPr>
              <a:t>。</a:t>
            </a:r>
          </a:p>
          <a:p>
            <a:pPr marL="0" lvl="1" indent="0">
              <a:spcBef>
                <a:spcPts val="600"/>
              </a:spcBef>
              <a:spcAft>
                <a:spcPts val="600"/>
              </a:spcAft>
              <a:buNone/>
            </a:pPr>
            <a:endParaRPr lang="zh-SG" altLang="en-US" sz="300" dirty="0">
              <a:ea typeface="SimHei"/>
            </a:endParaRPr>
          </a:p>
          <a:p>
            <a:pPr marL="0" lvl="1" indent="0">
              <a:spcBef>
                <a:spcPts val="600"/>
              </a:spcBef>
              <a:spcAft>
                <a:spcPts val="600"/>
              </a:spcAft>
              <a:buNone/>
            </a:pPr>
            <a:r>
              <a:rPr lang="zh-SG" altLang="en-US" dirty="0">
                <a:ea typeface="SimHei"/>
              </a:rPr>
              <a:t>款待是：</a:t>
            </a:r>
          </a:p>
          <a:p>
            <a:pPr marL="285750" lvl="1">
              <a:spcBef>
                <a:spcPts val="600"/>
              </a:spcBef>
              <a:spcAft>
                <a:spcPts val="600"/>
              </a:spcAft>
              <a:buFont typeface="Wingdings" pitchFamily="2" charset="2"/>
              <a:buChar char="ü"/>
            </a:pPr>
            <a:r>
              <a:rPr lang="zh-SG" altLang="en-US" dirty="0">
                <a:ea typeface="SimHei"/>
              </a:rPr>
              <a:t>客户要求的。</a:t>
            </a:r>
          </a:p>
          <a:p>
            <a:pPr marL="285750" lvl="1">
              <a:spcBef>
                <a:spcPts val="600"/>
              </a:spcBef>
              <a:spcAft>
                <a:spcPts val="600"/>
              </a:spcAft>
              <a:buFont typeface="Wingdings" pitchFamily="2" charset="2"/>
              <a:buChar char="ü"/>
            </a:pPr>
            <a:r>
              <a:rPr lang="zh-SG" altLang="en-US" dirty="0">
                <a:ea typeface="SimHei"/>
              </a:rPr>
              <a:t>同时在进行销售谈判。</a:t>
            </a:r>
          </a:p>
          <a:p>
            <a:pPr marL="0" lvl="1" indent="0">
              <a:spcBef>
                <a:spcPts val="600"/>
              </a:spcBef>
              <a:spcAft>
                <a:spcPts val="600"/>
              </a:spcAft>
              <a:buNone/>
            </a:pPr>
            <a:endParaRPr lang="zh-SG" altLang="en-US" dirty="0">
              <a:ea typeface="SimHei"/>
            </a:endParaRPr>
          </a:p>
          <a:p>
            <a:pPr marL="0" lvl="1" indent="0">
              <a:spcBef>
                <a:spcPts val="600"/>
              </a:spcBef>
              <a:spcAft>
                <a:spcPts val="600"/>
              </a:spcAft>
              <a:buNone/>
            </a:pPr>
            <a:endParaRPr lang="zh-SG" altLang="en-US" dirty="0">
              <a:ea typeface="SimHei"/>
            </a:endParaRPr>
          </a:p>
          <a:p>
            <a:pPr marL="0" lvl="1" indent="0">
              <a:spcBef>
                <a:spcPts val="600"/>
              </a:spcBef>
              <a:spcAft>
                <a:spcPts val="600"/>
              </a:spcAft>
              <a:buNone/>
            </a:pPr>
            <a:endParaRPr lang="zh-SG" altLang="en-US" dirty="0">
              <a:ea typeface="SimHei"/>
            </a:endParaRPr>
          </a:p>
          <a:p>
            <a:pPr marL="0" indent="0">
              <a:spcBef>
                <a:spcPts val="600"/>
              </a:spcBef>
              <a:spcAft>
                <a:spcPts val="600"/>
              </a:spcAft>
              <a:buNone/>
            </a:pPr>
            <a:endParaRPr lang="zh-SG" altLang="en-US" sz="1800" dirty="0">
              <a:ea typeface="SimHei"/>
            </a:endParaRPr>
          </a:p>
        </p:txBody>
      </p:sp>
      <p:sp>
        <p:nvSpPr>
          <p:cNvPr id="3" name="Title 2"/>
          <p:cNvSpPr>
            <a:spLocks noGrp="1"/>
          </p:cNvSpPr>
          <p:nvPr>
            <p:ph type="title"/>
          </p:nvPr>
        </p:nvSpPr>
        <p:spPr>
          <a:xfrm>
            <a:off x="375805" y="76200"/>
            <a:ext cx="6812866" cy="868362"/>
          </a:xfrm>
        </p:spPr>
        <p:txBody>
          <a:bodyPr/>
          <a:lstStyle/>
          <a:p>
            <a:r>
              <a:rPr lang="zh-SG" altLang="en-US" dirty="0">
                <a:ea typeface="SimHei"/>
              </a:rPr>
              <a:t>情景 </a:t>
            </a:r>
            <a:r>
              <a:rPr lang="en-US" altLang="zh-SG" dirty="0">
                <a:ea typeface="SimHei"/>
              </a:rPr>
              <a:t>1</a:t>
            </a:r>
            <a:r>
              <a:rPr lang="zh-SG" altLang="en-US" dirty="0">
                <a:ea typeface="SimHei"/>
              </a:rPr>
              <a:t>：娱乐与款待</a:t>
            </a:r>
          </a:p>
        </p:txBody>
      </p:sp>
      <p:sp>
        <p:nvSpPr>
          <p:cNvPr id="4" name="Rectangle 3"/>
          <p:cNvSpPr/>
          <p:nvPr/>
        </p:nvSpPr>
        <p:spPr>
          <a:xfrm>
            <a:off x="-4572" y="1196876"/>
            <a:ext cx="9153144" cy="366126"/>
          </a:xfrm>
          <a:prstGeom prst="rect">
            <a:avLst/>
          </a:prstGeom>
          <a:solidFill>
            <a:schemeClr val="bg1">
              <a:lumMod val="95000"/>
            </a:schemeClr>
          </a:solidFill>
        </p:spPr>
        <p:txBody>
          <a:bodyPr wrap="square">
            <a:spAutoFit/>
          </a:bodyPr>
          <a:lstStyle/>
          <a:p>
            <a:pPr marL="0" indent="0" algn="ctr">
              <a:buNone/>
            </a:pPr>
            <a:r>
              <a:rPr lang="zh-SG" altLang="en-US" sz="1800">
                <a:ea typeface="SimHei"/>
              </a:rPr>
              <a:t>情景中存在哪些有贿赂风险的问题？ </a:t>
            </a:r>
          </a:p>
        </p:txBody>
      </p:sp>
      <p:sp>
        <p:nvSpPr>
          <p:cNvPr id="5" name="Oval 4"/>
          <p:cNvSpPr/>
          <p:nvPr/>
        </p:nvSpPr>
        <p:spPr>
          <a:xfrm>
            <a:off x="286172" y="3891556"/>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1</a:t>
            </a:r>
          </a:p>
        </p:txBody>
      </p:sp>
      <p:sp>
        <p:nvSpPr>
          <p:cNvPr id="6" name="Oval 5"/>
          <p:cNvSpPr/>
          <p:nvPr/>
        </p:nvSpPr>
        <p:spPr>
          <a:xfrm>
            <a:off x="286172" y="4559072"/>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2</a:t>
            </a:r>
          </a:p>
        </p:txBody>
      </p:sp>
      <p:sp>
        <p:nvSpPr>
          <p:cNvPr id="18" name="Rectangle 17"/>
          <p:cNvSpPr/>
          <p:nvPr/>
        </p:nvSpPr>
        <p:spPr>
          <a:xfrm>
            <a:off x="5227925" y="3829110"/>
            <a:ext cx="3486150" cy="2317174"/>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zh-SG" altLang="en-US" sz="1400" dirty="0">
                <a:solidFill>
                  <a:schemeClr val="bg1"/>
                </a:solidFill>
                <a:latin typeface="Arial" panose="020B0604020202020204" pitchFamily="34" charset="0"/>
                <a:ea typeface="SimHei"/>
                <a:cs typeface="Arial" panose="020B0604020202020204" pitchFamily="34" charset="0"/>
              </a:rPr>
              <a:t>由于我们有正在进行的交易且该客户是国有实体（研究中心），因此任何款待都可能被理解为影响业务决策，这可能被视为贿赂。</a:t>
            </a:r>
          </a:p>
          <a:p>
            <a:endParaRPr lang="zh-SG" altLang="en-US" sz="1400" dirty="0">
              <a:solidFill>
                <a:schemeClr val="bg1"/>
              </a:solidFill>
              <a:latin typeface="Arial" panose="020B0604020202020204" pitchFamily="34" charset="0"/>
              <a:ea typeface="SimHei"/>
              <a:cs typeface="Arial" panose="020B0604020202020204" pitchFamily="34" charset="0"/>
            </a:endParaRPr>
          </a:p>
          <a:p>
            <a:r>
              <a:rPr lang="zh-SG" altLang="en-US" sz="1400" dirty="0">
                <a:solidFill>
                  <a:schemeClr val="bg1"/>
                </a:solidFill>
                <a:latin typeface="Arial" panose="020B0604020202020204" pitchFamily="34" charset="0"/>
                <a:ea typeface="SimHei"/>
                <a:cs typeface="Arial" panose="020B0604020202020204" pitchFamily="34" charset="0"/>
              </a:rPr>
              <a:t>此外，过多的支出也进一步证明此要求不合理。</a:t>
            </a:r>
          </a:p>
        </p:txBody>
      </p:sp>
      <p:graphicFrame>
        <p:nvGraphicFramePr>
          <p:cNvPr id="20" name="Diagram 19"/>
          <p:cNvGraphicFramePr/>
          <p:nvPr>
            <p:extLst>
              <p:ext uri="{D42A27DB-BD31-4B8C-83A1-F6EECF244321}">
                <p14:modId xmlns:p14="http://schemas.microsoft.com/office/powerpoint/2010/main" val="3556211535"/>
              </p:ext>
            </p:extLst>
          </p:nvPr>
        </p:nvGraphicFramePr>
        <p:xfrm>
          <a:off x="854868" y="1908220"/>
          <a:ext cx="7434264" cy="1551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Right Brace 20"/>
          <p:cNvSpPr/>
          <p:nvPr/>
        </p:nvSpPr>
        <p:spPr>
          <a:xfrm>
            <a:off x="4392755" y="3959724"/>
            <a:ext cx="609600" cy="2055946"/>
          </a:xfrm>
          <a:prstGeom prst="rightBrac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zh-SG" altLang="en-US">
              <a:ea typeface="SimHei"/>
            </a:endParaRPr>
          </a:p>
        </p:txBody>
      </p:sp>
      <p:sp>
        <p:nvSpPr>
          <p:cNvPr id="14" name="TextBox 13"/>
          <p:cNvSpPr txBox="1"/>
          <p:nvPr/>
        </p:nvSpPr>
        <p:spPr>
          <a:xfrm>
            <a:off x="2569095" y="1596986"/>
            <a:ext cx="4005811" cy="366126"/>
          </a:xfrm>
          <a:prstGeom prst="rect">
            <a:avLst/>
          </a:prstGeom>
          <a:noFill/>
        </p:spPr>
        <p:txBody>
          <a:bodyPr wrap="square" rtlCol="0">
            <a:spAutoFit/>
          </a:bodyPr>
          <a:lstStyle/>
          <a:p>
            <a:pPr algn="ctr"/>
            <a:r>
              <a:rPr lang="zh-SG" altLang="en-US" sz="1800">
                <a:solidFill>
                  <a:srgbClr val="C00000"/>
                </a:solidFill>
                <a:ea typeface="SimHei"/>
              </a:rPr>
              <a:t>贿赂风险</a:t>
            </a:r>
          </a:p>
        </p:txBody>
      </p:sp>
      <p:sp>
        <p:nvSpPr>
          <p:cNvPr id="15" name="TextBox 14"/>
          <p:cNvSpPr txBox="1"/>
          <p:nvPr/>
        </p:nvSpPr>
        <p:spPr>
          <a:xfrm>
            <a:off x="431809" y="3479203"/>
            <a:ext cx="4005810" cy="366126"/>
          </a:xfrm>
          <a:prstGeom prst="rect">
            <a:avLst/>
          </a:prstGeom>
          <a:noFill/>
        </p:spPr>
        <p:txBody>
          <a:bodyPr wrap="square" rtlCol="0">
            <a:spAutoFit/>
          </a:bodyPr>
          <a:lstStyle/>
          <a:p>
            <a:pPr algn="ctr"/>
            <a:r>
              <a:rPr lang="zh-SG" altLang="en-US" sz="1800">
                <a:solidFill>
                  <a:srgbClr val="C00000"/>
                </a:solidFill>
                <a:ea typeface="SimHei"/>
              </a:rPr>
              <a:t>关键问题</a:t>
            </a:r>
          </a:p>
        </p:txBody>
      </p:sp>
    </p:spTree>
    <p:extLst>
      <p:ext uri="{BB962C8B-B14F-4D97-AF65-F5344CB8AC3E}">
        <p14:creationId xmlns:p14="http://schemas.microsoft.com/office/powerpoint/2010/main" val="146841756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5546" y="2546885"/>
            <a:ext cx="4124325" cy="2365921"/>
          </a:xfrm>
        </p:spPr>
        <p:txBody>
          <a:bodyPr/>
          <a:lstStyle/>
          <a:p>
            <a:pPr marL="0" lvl="1" indent="0">
              <a:spcBef>
                <a:spcPts val="600"/>
              </a:spcBef>
              <a:spcAft>
                <a:spcPts val="600"/>
              </a:spcAft>
              <a:buNone/>
            </a:pPr>
            <a:r>
              <a:rPr lang="zh-SG" altLang="en-US" dirty="0">
                <a:ea typeface="SimHei"/>
              </a:rPr>
              <a:t>费用在性质上</a:t>
            </a:r>
            <a:r>
              <a:rPr lang="zh-CN" altLang="en-US" dirty="0">
                <a:ea typeface="SimHei"/>
              </a:rPr>
              <a:t>可</a:t>
            </a:r>
            <a:r>
              <a:rPr lang="zh-SG" altLang="en-US" dirty="0">
                <a:ea typeface="SimHei"/>
              </a:rPr>
              <a:t>被视为过</a:t>
            </a:r>
            <a:r>
              <a:rPr lang="zh-CN" altLang="en-US" dirty="0">
                <a:ea typeface="SimHei"/>
              </a:rPr>
              <a:t>度消费</a:t>
            </a:r>
            <a:r>
              <a:rPr lang="zh-SG" altLang="en-US" dirty="0">
                <a:ea typeface="SimHei"/>
              </a:rPr>
              <a:t>。</a:t>
            </a:r>
          </a:p>
          <a:p>
            <a:pPr marL="0" lvl="1" indent="0">
              <a:spcBef>
                <a:spcPts val="600"/>
              </a:spcBef>
              <a:spcAft>
                <a:spcPts val="600"/>
              </a:spcAft>
              <a:buNone/>
            </a:pPr>
            <a:endParaRPr lang="zh-SG" altLang="en-US" sz="300" dirty="0">
              <a:ea typeface="SimHei"/>
            </a:endParaRPr>
          </a:p>
          <a:p>
            <a:pPr marL="0" lvl="1" indent="0">
              <a:spcBef>
                <a:spcPts val="600"/>
              </a:spcBef>
              <a:spcAft>
                <a:spcPts val="600"/>
              </a:spcAft>
              <a:buNone/>
            </a:pPr>
            <a:r>
              <a:rPr lang="zh-SG" altLang="en-US" dirty="0">
                <a:ea typeface="SimHei"/>
              </a:rPr>
              <a:t>款待是：</a:t>
            </a:r>
          </a:p>
          <a:p>
            <a:pPr marL="285750" lvl="1">
              <a:spcBef>
                <a:spcPts val="600"/>
              </a:spcBef>
              <a:spcAft>
                <a:spcPts val="600"/>
              </a:spcAft>
              <a:buFont typeface="Wingdings" pitchFamily="2" charset="2"/>
              <a:buChar char="ü"/>
            </a:pPr>
            <a:r>
              <a:rPr lang="zh-SG" altLang="en-US" dirty="0">
                <a:ea typeface="SimHei"/>
              </a:rPr>
              <a:t>客户要求的。</a:t>
            </a:r>
          </a:p>
          <a:p>
            <a:pPr marL="285750" lvl="1">
              <a:spcBef>
                <a:spcPts val="600"/>
              </a:spcBef>
              <a:spcAft>
                <a:spcPts val="600"/>
              </a:spcAft>
              <a:buFont typeface="Wingdings" pitchFamily="2" charset="2"/>
              <a:buChar char="ü"/>
            </a:pPr>
            <a:r>
              <a:rPr lang="zh-SG" altLang="en-US" dirty="0">
                <a:ea typeface="SimHei"/>
              </a:rPr>
              <a:t>同时在进行销售谈判。</a:t>
            </a:r>
            <a:endParaRPr lang="zh-SG" altLang="en-US" sz="300" dirty="0">
              <a:ea typeface="SimHei"/>
            </a:endParaRPr>
          </a:p>
          <a:p>
            <a:pPr marL="0" indent="0">
              <a:spcBef>
                <a:spcPts val="600"/>
              </a:spcBef>
              <a:spcAft>
                <a:spcPts val="600"/>
              </a:spcAft>
              <a:buNone/>
            </a:pPr>
            <a:endParaRPr lang="zh-SG" altLang="en-US" sz="1800" dirty="0">
              <a:ea typeface="SimHei"/>
            </a:endParaRPr>
          </a:p>
        </p:txBody>
      </p:sp>
      <p:sp>
        <p:nvSpPr>
          <p:cNvPr id="3" name="Title 2"/>
          <p:cNvSpPr>
            <a:spLocks noGrp="1"/>
          </p:cNvSpPr>
          <p:nvPr>
            <p:ph type="title"/>
          </p:nvPr>
        </p:nvSpPr>
        <p:spPr>
          <a:xfrm>
            <a:off x="386195" y="76200"/>
            <a:ext cx="6812866" cy="868362"/>
          </a:xfrm>
        </p:spPr>
        <p:txBody>
          <a:bodyPr/>
          <a:lstStyle/>
          <a:p>
            <a:r>
              <a:rPr lang="zh-SG" altLang="en-US" dirty="0">
                <a:ea typeface="SimHei"/>
              </a:rPr>
              <a:t>情景 </a:t>
            </a:r>
            <a:r>
              <a:rPr lang="en-US" altLang="zh-SG" dirty="0">
                <a:ea typeface="SimHei"/>
              </a:rPr>
              <a:t>1</a:t>
            </a:r>
            <a:r>
              <a:rPr lang="zh-SG" altLang="en-US" dirty="0">
                <a:ea typeface="SimHei"/>
              </a:rPr>
              <a:t>：娱乐与款待</a:t>
            </a:r>
          </a:p>
        </p:txBody>
      </p:sp>
      <p:sp>
        <p:nvSpPr>
          <p:cNvPr id="4" name="Rectangle 3"/>
          <p:cNvSpPr/>
          <p:nvPr/>
        </p:nvSpPr>
        <p:spPr>
          <a:xfrm>
            <a:off x="-4572" y="1245242"/>
            <a:ext cx="9153144" cy="366126"/>
          </a:xfrm>
          <a:prstGeom prst="rect">
            <a:avLst/>
          </a:prstGeom>
          <a:solidFill>
            <a:schemeClr val="bg1">
              <a:lumMod val="95000"/>
            </a:schemeClr>
          </a:solidFill>
        </p:spPr>
        <p:txBody>
          <a:bodyPr wrap="square">
            <a:spAutoFit/>
          </a:bodyPr>
          <a:lstStyle/>
          <a:p>
            <a:pPr marL="0" indent="0" algn="ctr">
              <a:buNone/>
            </a:pPr>
            <a:r>
              <a:rPr lang="zh-SG" altLang="en-US" sz="1800">
                <a:ea typeface="SimHei"/>
              </a:rPr>
              <a:t>相关 </a:t>
            </a:r>
            <a:r>
              <a:rPr lang="en-US" altLang="zh-SG" sz="1800">
                <a:ea typeface="SimHei"/>
              </a:rPr>
              <a:t>MTS </a:t>
            </a:r>
            <a:r>
              <a:rPr lang="zh-SG" altLang="en-US" sz="1800">
                <a:ea typeface="SimHei"/>
              </a:rPr>
              <a:t>政策要求是什么？ </a:t>
            </a:r>
          </a:p>
        </p:txBody>
      </p:sp>
      <p:sp>
        <p:nvSpPr>
          <p:cNvPr id="5" name="Oval 4"/>
          <p:cNvSpPr/>
          <p:nvPr/>
        </p:nvSpPr>
        <p:spPr>
          <a:xfrm>
            <a:off x="140271" y="2558389"/>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1</a:t>
            </a:r>
          </a:p>
        </p:txBody>
      </p:sp>
      <p:sp>
        <p:nvSpPr>
          <p:cNvPr id="6" name="Oval 5"/>
          <p:cNvSpPr/>
          <p:nvPr/>
        </p:nvSpPr>
        <p:spPr>
          <a:xfrm>
            <a:off x="140271" y="3247004"/>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dirty="0">
                <a:latin typeface="Arial" panose="020B0604020202020204" pitchFamily="34" charset="0"/>
                <a:ea typeface="SimHei"/>
                <a:cs typeface="Arial" panose="020B0604020202020204" pitchFamily="34" charset="0"/>
              </a:rPr>
              <a:t>2</a:t>
            </a:r>
          </a:p>
        </p:txBody>
      </p:sp>
      <p:cxnSp>
        <p:nvCxnSpPr>
          <p:cNvPr id="12" name="Straight Connector 11"/>
          <p:cNvCxnSpPr/>
          <p:nvPr/>
        </p:nvCxnSpPr>
        <p:spPr>
          <a:xfrm flipH="1">
            <a:off x="4560307" y="2128095"/>
            <a:ext cx="0" cy="294266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860702" y="5309755"/>
            <a:ext cx="7399209" cy="772388"/>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SG" altLang="en-US" sz="1400">
                <a:solidFill>
                  <a:schemeClr val="bg1"/>
                </a:solidFill>
                <a:latin typeface="Arial" panose="020B0604020202020204" pitchFamily="34" charset="0"/>
                <a:ea typeface="SimHei"/>
                <a:cs typeface="Arial" panose="020B0604020202020204" pitchFamily="34" charset="0"/>
              </a:rPr>
              <a:t>作为销售和服务员工，应遵循下列有关款待费用的政策要求</a:t>
            </a:r>
            <a:r>
              <a:rPr lang="zh-SG" altLang="en-US" sz="1200">
                <a:solidFill>
                  <a:schemeClr val="bg1"/>
                </a:solidFill>
                <a:latin typeface="Arial" panose="020B0604020202020204" pitchFamily="34" charset="0"/>
                <a:ea typeface="SimHei"/>
                <a:cs typeface="Arial" panose="020B0604020202020204" pitchFamily="34" charset="0"/>
              </a:rPr>
              <a:t>：</a:t>
            </a:r>
          </a:p>
          <a:p>
            <a:pPr algn="ctr"/>
            <a:endParaRPr lang="zh-SG" altLang="en-US" sz="300">
              <a:solidFill>
                <a:schemeClr val="bg1"/>
              </a:solidFill>
              <a:latin typeface="Arial" panose="020B0604020202020204" pitchFamily="34" charset="0"/>
              <a:ea typeface="SimHei"/>
              <a:cs typeface="Arial" panose="020B0604020202020204" pitchFamily="34" charset="0"/>
            </a:endParaRPr>
          </a:p>
          <a:p>
            <a:pPr algn="ctr"/>
            <a:r>
              <a:rPr lang="en-US" altLang="zh-SG" sz="1200">
                <a:solidFill>
                  <a:schemeClr val="bg1"/>
                </a:solidFill>
                <a:latin typeface="Arial" panose="020B0604020202020204" pitchFamily="34" charset="0"/>
                <a:ea typeface="SimHei"/>
                <a:cs typeface="Arial" panose="020B0604020202020204" pitchFamily="34" charset="0"/>
              </a:rPr>
              <a:t>ORC-010 FCPA </a:t>
            </a:r>
            <a:r>
              <a:rPr lang="zh-SG" altLang="en-US" sz="1200">
                <a:solidFill>
                  <a:schemeClr val="bg1"/>
                </a:solidFill>
                <a:latin typeface="Arial" panose="020B0604020202020204" pitchFamily="34" charset="0"/>
                <a:ea typeface="SimHei"/>
                <a:cs typeface="Arial" panose="020B0604020202020204" pitchFamily="34" charset="0"/>
              </a:rPr>
              <a:t>合规政策</a:t>
            </a:r>
          </a:p>
          <a:p>
            <a:pPr algn="ctr"/>
            <a:r>
              <a:rPr lang="en-US" altLang="zh-SG" sz="1200">
                <a:solidFill>
                  <a:schemeClr val="bg1"/>
                </a:solidFill>
                <a:latin typeface="Arial" panose="020B0604020202020204" pitchFamily="34" charset="0"/>
                <a:ea typeface="SimHei"/>
                <a:cs typeface="Arial" panose="020B0604020202020204" pitchFamily="34" charset="0"/>
              </a:rPr>
              <a:t>ORC-006 </a:t>
            </a:r>
            <a:r>
              <a:rPr lang="zh-SG" altLang="en-US" sz="1200">
                <a:solidFill>
                  <a:schemeClr val="bg1"/>
                </a:solidFill>
                <a:latin typeface="Arial" panose="020B0604020202020204" pitchFamily="34" charset="0"/>
                <a:ea typeface="SimHei"/>
                <a:cs typeface="Arial" panose="020B0604020202020204" pitchFamily="34" charset="0"/>
              </a:rPr>
              <a:t>礼品、业务款待和赞助政策</a:t>
            </a:r>
          </a:p>
        </p:txBody>
      </p:sp>
      <p:sp>
        <p:nvSpPr>
          <p:cNvPr id="15" name="Content Placeholder 1"/>
          <p:cNvSpPr txBox="1"/>
          <p:nvPr/>
        </p:nvSpPr>
        <p:spPr bwMode="auto">
          <a:xfrm>
            <a:off x="4693920" y="2533031"/>
            <a:ext cx="4169664" cy="2537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0"/>
              </a:spcBef>
              <a:spcAft>
                <a:spcPct val="0"/>
              </a:spcAft>
              <a:buClr>
                <a:srgbClr val="CC1543"/>
              </a:buClr>
              <a:buChar char="–"/>
              <a:defRPr sz="18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0"/>
              </a:spcBef>
              <a:spcAft>
                <a:spcPct val="0"/>
              </a:spcAft>
              <a:buClr>
                <a:srgbClr val="CC1543"/>
              </a:buClr>
              <a:buFont typeface="Arial"/>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0"/>
              </a:spcBef>
              <a:spcAft>
                <a:spcPct val="0"/>
              </a:spcAft>
              <a:buClr>
                <a:srgbClr val="CC1543"/>
              </a:buClr>
              <a:buFont typeface="Lucida Grande"/>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0"/>
              </a:spcBef>
              <a:spcAft>
                <a:spcPct val="0"/>
              </a:spcAft>
              <a:buClr>
                <a:srgbClr val="CC1543"/>
              </a:buClr>
              <a:buFont typeface="Wingdings"/>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a:spcBef>
                <a:spcPts val="600"/>
              </a:spcBef>
              <a:spcAft>
                <a:spcPts val="600"/>
              </a:spcAft>
              <a:buFont typeface="Wingdings" pitchFamily="2" charset="2"/>
              <a:buChar char="ü"/>
            </a:pPr>
            <a:r>
              <a:rPr lang="zh-SG" altLang="en-US" sz="1600" dirty="0">
                <a:ea typeface="SimHei"/>
              </a:rPr>
              <a:t>向</a:t>
            </a:r>
            <a:r>
              <a:rPr lang="zh-SG" altLang="en-US" sz="1600" u="sng" dirty="0">
                <a:ea typeface="SimHei"/>
              </a:rPr>
              <a:t>任何</a:t>
            </a:r>
            <a:r>
              <a:rPr lang="zh-SG" altLang="en-US" sz="1600" dirty="0">
                <a:ea typeface="SimHei"/>
              </a:rPr>
              <a:t>接收组织赠送礼品（或提供其他业务款待）都有年度限值（</a:t>
            </a:r>
            <a:r>
              <a:rPr lang="en-US" altLang="zh-SG" sz="1600" i="1" dirty="0">
                <a:ea typeface="SimHei"/>
              </a:rPr>
              <a:t>ORC-006 </a:t>
            </a:r>
            <a:r>
              <a:rPr lang="zh-SG" altLang="en-US" sz="1600" i="1" dirty="0">
                <a:ea typeface="SimHei"/>
              </a:rPr>
              <a:t>政策）。</a:t>
            </a:r>
            <a:endParaRPr lang="zh-SG" altLang="en-US" sz="1600" dirty="0">
              <a:ea typeface="SimHei"/>
            </a:endParaRPr>
          </a:p>
          <a:p>
            <a:pPr>
              <a:spcBef>
                <a:spcPts val="600"/>
              </a:spcBef>
              <a:spcAft>
                <a:spcPts val="600"/>
              </a:spcAft>
              <a:buFont typeface="Wingdings" pitchFamily="2" charset="2"/>
              <a:buChar char="ü"/>
            </a:pPr>
            <a:r>
              <a:rPr lang="zh-SG" altLang="en-US" sz="1600" dirty="0">
                <a:ea typeface="SimHei"/>
              </a:rPr>
              <a:t>知晓与政府官员进行某些互动需要事先获得风险与合规办公室的批准（商务午餐除外）。</a:t>
            </a:r>
          </a:p>
        </p:txBody>
      </p:sp>
      <p:sp>
        <p:nvSpPr>
          <p:cNvPr id="19" name="TextBox 18"/>
          <p:cNvSpPr txBox="1"/>
          <p:nvPr/>
        </p:nvSpPr>
        <p:spPr>
          <a:xfrm>
            <a:off x="433109" y="1866221"/>
            <a:ext cx="4005810" cy="366126"/>
          </a:xfrm>
          <a:prstGeom prst="rect">
            <a:avLst/>
          </a:prstGeom>
          <a:noFill/>
        </p:spPr>
        <p:txBody>
          <a:bodyPr wrap="square" rtlCol="0">
            <a:spAutoFit/>
          </a:bodyPr>
          <a:lstStyle/>
          <a:p>
            <a:pPr algn="ctr"/>
            <a:r>
              <a:rPr lang="zh-SG" altLang="en-US" sz="1800">
                <a:solidFill>
                  <a:srgbClr val="C00000"/>
                </a:solidFill>
                <a:ea typeface="SimHei"/>
              </a:rPr>
              <a:t>关键问题</a:t>
            </a:r>
          </a:p>
        </p:txBody>
      </p:sp>
      <p:sp>
        <p:nvSpPr>
          <p:cNvPr id="20" name="TextBox 19"/>
          <p:cNvSpPr txBox="1"/>
          <p:nvPr/>
        </p:nvSpPr>
        <p:spPr>
          <a:xfrm>
            <a:off x="4586279" y="1866221"/>
            <a:ext cx="4383267" cy="366126"/>
          </a:xfrm>
          <a:prstGeom prst="rect">
            <a:avLst/>
          </a:prstGeom>
          <a:noFill/>
        </p:spPr>
        <p:txBody>
          <a:bodyPr wrap="square" rtlCol="0">
            <a:spAutoFit/>
          </a:bodyPr>
          <a:lstStyle/>
          <a:p>
            <a:pPr algn="ctr"/>
            <a:r>
              <a:rPr lang="en-US" altLang="zh-SG" sz="1800">
                <a:solidFill>
                  <a:srgbClr val="C00000"/>
                </a:solidFill>
                <a:ea typeface="SimHei"/>
              </a:rPr>
              <a:t>MTS </a:t>
            </a:r>
            <a:r>
              <a:rPr lang="zh-SG" altLang="en-US" sz="1800">
                <a:solidFill>
                  <a:srgbClr val="C00000"/>
                </a:solidFill>
                <a:ea typeface="SimHei"/>
              </a:rPr>
              <a:t>政策要求</a:t>
            </a:r>
          </a:p>
        </p:txBody>
      </p:sp>
    </p:spTree>
    <p:extLst>
      <p:ext uri="{BB962C8B-B14F-4D97-AF65-F5344CB8AC3E}">
        <p14:creationId xmlns:p14="http://schemas.microsoft.com/office/powerpoint/2010/main" val="34117993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7650" y="2254827"/>
            <a:ext cx="8648699" cy="4110136"/>
          </a:xfrm>
        </p:spPr>
        <p:txBody>
          <a:bodyPr/>
          <a:lstStyle/>
          <a:p>
            <a:pPr>
              <a:spcBef>
                <a:spcPts val="600"/>
              </a:spcBef>
              <a:spcAft>
                <a:spcPts val="600"/>
              </a:spcAft>
              <a:buFont typeface="Arial" panose="020B0604020202020204" pitchFamily="34" charset="0"/>
              <a:buChar char="•"/>
            </a:pPr>
            <a:r>
              <a:rPr lang="zh-SG" altLang="en-US" sz="1600" dirty="0">
                <a:ea typeface="SimHei"/>
              </a:rPr>
              <a:t>最终用户客户确定了他们想要用于交易的韩国转销商 </a:t>
            </a:r>
            <a:r>
              <a:rPr lang="en-US" altLang="zh-SG" sz="1600" dirty="0">
                <a:ea typeface="SimHei"/>
              </a:rPr>
              <a:t>A</a:t>
            </a:r>
            <a:r>
              <a:rPr lang="zh-SG" altLang="en-US" sz="1600" dirty="0">
                <a:ea typeface="SimHei"/>
              </a:rPr>
              <a:t>。</a:t>
            </a:r>
          </a:p>
          <a:p>
            <a:pPr>
              <a:spcBef>
                <a:spcPts val="600"/>
              </a:spcBef>
              <a:spcAft>
                <a:spcPts val="600"/>
              </a:spcAft>
              <a:buFont typeface="Arial" panose="020B0604020202020204" pitchFamily="34" charset="0"/>
              <a:buChar char="•"/>
            </a:pPr>
            <a:r>
              <a:rPr lang="zh-SG" altLang="en-US" sz="1600" dirty="0">
                <a:ea typeface="SimHei"/>
              </a:rPr>
              <a:t>客户向该销售员工解释，转销商 </a:t>
            </a:r>
            <a:r>
              <a:rPr lang="en-US" altLang="zh-SG" sz="1600" dirty="0">
                <a:ea typeface="SimHei"/>
              </a:rPr>
              <a:t>A </a:t>
            </a:r>
            <a:r>
              <a:rPr lang="zh-SG" altLang="en-US" sz="1600" dirty="0">
                <a:ea typeface="SimHei"/>
              </a:rPr>
              <a:t>的作用是提供优质的清关服务。</a:t>
            </a:r>
          </a:p>
          <a:p>
            <a:pPr>
              <a:spcBef>
                <a:spcPts val="600"/>
              </a:spcBef>
              <a:spcAft>
                <a:spcPts val="600"/>
              </a:spcAft>
              <a:buFont typeface="Arial" panose="020B0604020202020204" pitchFamily="34" charset="0"/>
              <a:buChar char="•"/>
            </a:pPr>
            <a:r>
              <a:rPr lang="zh-SG" altLang="en-US" sz="1600" dirty="0">
                <a:ea typeface="SimHei"/>
              </a:rPr>
              <a:t>该 </a:t>
            </a:r>
            <a:r>
              <a:rPr lang="en-US" altLang="zh-SG" sz="1600" dirty="0">
                <a:ea typeface="SimHei"/>
              </a:rPr>
              <a:t>MTS </a:t>
            </a:r>
            <a:r>
              <a:rPr lang="zh-SG" altLang="en-US" sz="1600" dirty="0">
                <a:ea typeface="SimHei"/>
              </a:rPr>
              <a:t>销售员工开始同风险与合规办公室合作对转销商 </a:t>
            </a:r>
            <a:r>
              <a:rPr lang="en-US" altLang="zh-SG" sz="1600" dirty="0">
                <a:ea typeface="SimHei"/>
              </a:rPr>
              <a:t>A </a:t>
            </a:r>
            <a:r>
              <a:rPr lang="zh-SG" altLang="en-US" sz="1600" dirty="0">
                <a:ea typeface="SimHei"/>
              </a:rPr>
              <a:t>进行筛查，因为之前的 </a:t>
            </a:r>
            <a:r>
              <a:rPr lang="en-US" altLang="zh-SG" sz="1600" dirty="0">
                <a:ea typeface="SimHei"/>
              </a:rPr>
              <a:t>MTS </a:t>
            </a:r>
            <a:r>
              <a:rPr lang="zh-SG" altLang="en-US" sz="1600" dirty="0">
                <a:ea typeface="SimHei"/>
              </a:rPr>
              <a:t>交易中没有使用过转销商 </a:t>
            </a:r>
            <a:r>
              <a:rPr lang="en-US" altLang="zh-SG" sz="1600" dirty="0">
                <a:ea typeface="SimHei"/>
              </a:rPr>
              <a:t>A</a:t>
            </a:r>
            <a:r>
              <a:rPr lang="zh-SG" altLang="en-US" sz="1600" dirty="0">
                <a:ea typeface="SimHei"/>
              </a:rPr>
              <a:t>。</a:t>
            </a:r>
          </a:p>
          <a:p>
            <a:pPr>
              <a:spcBef>
                <a:spcPts val="600"/>
              </a:spcBef>
              <a:spcAft>
                <a:spcPts val="600"/>
              </a:spcAft>
              <a:buFont typeface="Arial" panose="020B0604020202020204" pitchFamily="34" charset="0"/>
              <a:buChar char="•"/>
            </a:pPr>
            <a:r>
              <a:rPr lang="zh-SG" altLang="en-US" sz="1600" dirty="0">
                <a:ea typeface="SimHei"/>
              </a:rPr>
              <a:t>后来，在订单管理团队签订合同时，他们发现转销商 </a:t>
            </a:r>
            <a:r>
              <a:rPr lang="en-US" altLang="zh-SG" sz="1600" dirty="0">
                <a:ea typeface="SimHei"/>
              </a:rPr>
              <a:t>A </a:t>
            </a:r>
            <a:r>
              <a:rPr lang="zh-SG" altLang="en-US" sz="1600" dirty="0">
                <a:ea typeface="SimHei"/>
              </a:rPr>
              <a:t>仅被用作采购代理人，并非像转销商筛查时确定的那样提供清关服务。</a:t>
            </a:r>
          </a:p>
          <a:p>
            <a:pPr>
              <a:spcBef>
                <a:spcPts val="600"/>
              </a:spcBef>
              <a:spcAft>
                <a:spcPts val="600"/>
              </a:spcAft>
              <a:buFont typeface="Arial" panose="020B0604020202020204" pitchFamily="34" charset="0"/>
              <a:buChar char="•"/>
            </a:pPr>
            <a:r>
              <a:rPr lang="zh-SG" altLang="en-US" sz="1600" dirty="0">
                <a:ea typeface="SimHei"/>
              </a:rPr>
              <a:t>订单管理团队还了解到，另一个第三方 </a:t>
            </a:r>
            <a:r>
              <a:rPr lang="en-US" altLang="zh-SG" sz="1600" dirty="0">
                <a:ea typeface="SimHei"/>
              </a:rPr>
              <a:t>B </a:t>
            </a:r>
            <a:r>
              <a:rPr lang="zh-SG" altLang="en-US" sz="1600" dirty="0">
                <a:ea typeface="SimHei"/>
              </a:rPr>
              <a:t>被添加到合同中，以便在韩国提供清关服务。</a:t>
            </a:r>
          </a:p>
        </p:txBody>
      </p:sp>
      <p:sp>
        <p:nvSpPr>
          <p:cNvPr id="3" name="Title 2"/>
          <p:cNvSpPr>
            <a:spLocks noGrp="1"/>
          </p:cNvSpPr>
          <p:nvPr>
            <p:ph type="title"/>
          </p:nvPr>
        </p:nvSpPr>
        <p:spPr>
          <a:xfrm>
            <a:off x="367146" y="76200"/>
            <a:ext cx="6812866" cy="868362"/>
          </a:xfrm>
        </p:spPr>
        <p:txBody>
          <a:bodyPr/>
          <a:lstStyle/>
          <a:p>
            <a:r>
              <a:rPr lang="zh-SG" altLang="en-US" dirty="0">
                <a:ea typeface="SimHei"/>
              </a:rPr>
              <a:t>情景 </a:t>
            </a:r>
            <a:r>
              <a:rPr lang="en-US" altLang="zh-SG" dirty="0">
                <a:ea typeface="SimHei"/>
              </a:rPr>
              <a:t>2</a:t>
            </a:r>
            <a:r>
              <a:rPr lang="zh-SG" altLang="en-US" dirty="0">
                <a:ea typeface="SimHei"/>
              </a:rPr>
              <a:t>：使用新转销商</a:t>
            </a:r>
          </a:p>
        </p:txBody>
      </p:sp>
      <p:sp>
        <p:nvSpPr>
          <p:cNvPr id="4" name="Rectangle 3"/>
          <p:cNvSpPr/>
          <p:nvPr/>
        </p:nvSpPr>
        <p:spPr>
          <a:xfrm>
            <a:off x="-4572" y="1214069"/>
            <a:ext cx="9153144" cy="640720"/>
          </a:xfrm>
          <a:prstGeom prst="rect">
            <a:avLst/>
          </a:prstGeom>
          <a:solidFill>
            <a:schemeClr val="bg1">
              <a:lumMod val="95000"/>
            </a:schemeClr>
          </a:solidFill>
        </p:spPr>
        <p:txBody>
          <a:bodyPr wrap="square">
            <a:spAutoFit/>
          </a:bodyPr>
          <a:lstStyle/>
          <a:p>
            <a:pPr marL="0" indent="0" algn="ctr">
              <a:buNone/>
            </a:pPr>
            <a:r>
              <a:rPr lang="zh-SG" altLang="en-US" sz="1800" dirty="0">
                <a:ea typeface="SimHei"/>
              </a:rPr>
              <a:t>一名 </a:t>
            </a:r>
            <a:r>
              <a:rPr lang="en-US" altLang="zh-SG" sz="1800" dirty="0">
                <a:ea typeface="SimHei"/>
              </a:rPr>
              <a:t>MTS </a:t>
            </a:r>
            <a:r>
              <a:rPr lang="zh-SG" altLang="en-US" sz="1800" dirty="0">
                <a:ea typeface="SimHei"/>
              </a:rPr>
              <a:t>销售员工正在与韩国的一名最终用户客户谈判，该客户想要从 </a:t>
            </a:r>
            <a:r>
              <a:rPr lang="en-US" altLang="zh-SG" sz="1800" dirty="0">
                <a:ea typeface="SimHei"/>
              </a:rPr>
              <a:t>MTS </a:t>
            </a:r>
            <a:r>
              <a:rPr lang="zh-SG" altLang="en-US" sz="1800" dirty="0">
                <a:ea typeface="SimHei"/>
              </a:rPr>
              <a:t>购买轨道测试系统。该最终用户客户是外国政府实体。</a:t>
            </a:r>
          </a:p>
        </p:txBody>
      </p:sp>
    </p:spTree>
    <p:extLst>
      <p:ext uri="{BB962C8B-B14F-4D97-AF65-F5344CB8AC3E}">
        <p14:creationId xmlns:p14="http://schemas.microsoft.com/office/powerpoint/2010/main" val="97017409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5110" y="4126056"/>
            <a:ext cx="4124325" cy="2393858"/>
          </a:xfrm>
        </p:spPr>
        <p:txBody>
          <a:bodyPr/>
          <a:lstStyle/>
          <a:p>
            <a:pPr marL="0" lvl="1" indent="0">
              <a:spcBef>
                <a:spcPts val="600"/>
              </a:spcBef>
              <a:spcAft>
                <a:spcPts val="600"/>
              </a:spcAft>
              <a:buNone/>
            </a:pPr>
            <a:r>
              <a:rPr lang="zh-CN" altLang="en-US" dirty="0">
                <a:ea typeface="SimHei"/>
              </a:rPr>
              <a:t>将</a:t>
            </a:r>
            <a:r>
              <a:rPr lang="zh-SG" altLang="en-US" dirty="0">
                <a:ea typeface="SimHei"/>
              </a:rPr>
              <a:t>转销商 </a:t>
            </a:r>
            <a:r>
              <a:rPr lang="en-US" altLang="zh-SG" dirty="0">
                <a:ea typeface="SimHei"/>
              </a:rPr>
              <a:t>A</a:t>
            </a:r>
            <a:r>
              <a:rPr lang="zh-CN" altLang="en-US" dirty="0">
                <a:ea typeface="SimHei"/>
              </a:rPr>
              <a:t>包含入合同中</a:t>
            </a:r>
            <a:r>
              <a:rPr lang="zh-SG" altLang="en-US" dirty="0">
                <a:ea typeface="SimHei"/>
              </a:rPr>
              <a:t>，</a:t>
            </a:r>
            <a:r>
              <a:rPr lang="zh-CN" altLang="en-US" dirty="0">
                <a:ea typeface="SimHei"/>
              </a:rPr>
              <a:t>这么做并</a:t>
            </a:r>
            <a:r>
              <a:rPr lang="zh-SG" altLang="en-US" dirty="0">
                <a:ea typeface="SimHei"/>
              </a:rPr>
              <a:t>没有明确或有效</a:t>
            </a:r>
            <a:r>
              <a:rPr lang="zh-CN" altLang="en-US" dirty="0">
                <a:ea typeface="SimHei"/>
              </a:rPr>
              <a:t>的</a:t>
            </a:r>
            <a:r>
              <a:rPr lang="zh-SG" altLang="en-US" dirty="0">
                <a:ea typeface="SimHei"/>
              </a:rPr>
              <a:t>业务目的。</a:t>
            </a:r>
          </a:p>
          <a:p>
            <a:pPr marL="0" lvl="1" indent="0">
              <a:spcBef>
                <a:spcPts val="600"/>
              </a:spcBef>
              <a:spcAft>
                <a:spcPts val="600"/>
              </a:spcAft>
              <a:buNone/>
            </a:pPr>
            <a:r>
              <a:rPr lang="zh-SG" altLang="en-US" dirty="0">
                <a:ea typeface="SimHei"/>
              </a:rPr>
              <a:t>包含未经筛查的另一个第三方 </a:t>
            </a:r>
            <a:r>
              <a:rPr lang="en-US" altLang="zh-SG" dirty="0">
                <a:ea typeface="SimHei"/>
              </a:rPr>
              <a:t>B</a:t>
            </a:r>
            <a:r>
              <a:rPr lang="zh-SG" altLang="en-US" dirty="0">
                <a:ea typeface="SimHei"/>
              </a:rPr>
              <a:t>。</a:t>
            </a:r>
          </a:p>
          <a:p>
            <a:pPr marL="0" indent="0">
              <a:spcBef>
                <a:spcPts val="600"/>
              </a:spcBef>
              <a:spcAft>
                <a:spcPts val="600"/>
              </a:spcAft>
              <a:buNone/>
            </a:pPr>
            <a:endParaRPr lang="zh-SG" altLang="en-US" sz="1600" dirty="0">
              <a:ea typeface="SimHei"/>
            </a:endParaRPr>
          </a:p>
        </p:txBody>
      </p:sp>
      <p:sp>
        <p:nvSpPr>
          <p:cNvPr id="3" name="Title 2"/>
          <p:cNvSpPr>
            <a:spLocks noGrp="1"/>
          </p:cNvSpPr>
          <p:nvPr>
            <p:ph type="title"/>
          </p:nvPr>
        </p:nvSpPr>
        <p:spPr>
          <a:xfrm>
            <a:off x="300037" y="86591"/>
            <a:ext cx="6812866" cy="868362"/>
          </a:xfrm>
        </p:spPr>
        <p:txBody>
          <a:bodyPr/>
          <a:lstStyle/>
          <a:p>
            <a:r>
              <a:rPr lang="zh-SG" altLang="en-US" dirty="0">
                <a:ea typeface="SimHei"/>
              </a:rPr>
              <a:t>情景 </a:t>
            </a:r>
            <a:r>
              <a:rPr lang="en-US" altLang="zh-SG" dirty="0">
                <a:ea typeface="SimHei"/>
              </a:rPr>
              <a:t>2</a:t>
            </a:r>
            <a:r>
              <a:rPr lang="zh-SG" altLang="en-US" dirty="0">
                <a:ea typeface="SimHei"/>
              </a:rPr>
              <a:t>：使用新转销商</a:t>
            </a:r>
          </a:p>
        </p:txBody>
      </p:sp>
      <p:sp>
        <p:nvSpPr>
          <p:cNvPr id="4" name="Rectangle 3"/>
          <p:cNvSpPr/>
          <p:nvPr/>
        </p:nvSpPr>
        <p:spPr>
          <a:xfrm>
            <a:off x="-4572" y="1141333"/>
            <a:ext cx="9153144" cy="366126"/>
          </a:xfrm>
          <a:prstGeom prst="rect">
            <a:avLst/>
          </a:prstGeom>
          <a:solidFill>
            <a:schemeClr val="bg1">
              <a:lumMod val="95000"/>
            </a:schemeClr>
          </a:solidFill>
        </p:spPr>
        <p:txBody>
          <a:bodyPr wrap="square">
            <a:spAutoFit/>
          </a:bodyPr>
          <a:lstStyle/>
          <a:p>
            <a:pPr marL="0" indent="0" algn="ctr">
              <a:buNone/>
            </a:pPr>
            <a:r>
              <a:rPr lang="zh-SG" altLang="en-US" sz="1800">
                <a:ea typeface="SimHei"/>
              </a:rPr>
              <a:t>情景中存在哪些有贿赂风险的问题？ </a:t>
            </a:r>
          </a:p>
        </p:txBody>
      </p:sp>
      <p:sp>
        <p:nvSpPr>
          <p:cNvPr id="5" name="Oval 4"/>
          <p:cNvSpPr/>
          <p:nvPr/>
        </p:nvSpPr>
        <p:spPr>
          <a:xfrm>
            <a:off x="152400" y="4135611"/>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1</a:t>
            </a:r>
          </a:p>
        </p:txBody>
      </p:sp>
      <p:sp>
        <p:nvSpPr>
          <p:cNvPr id="6" name="Oval 5"/>
          <p:cNvSpPr/>
          <p:nvPr/>
        </p:nvSpPr>
        <p:spPr>
          <a:xfrm>
            <a:off x="152398" y="4875068"/>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2</a:t>
            </a:r>
          </a:p>
        </p:txBody>
      </p:sp>
      <p:sp>
        <p:nvSpPr>
          <p:cNvPr id="18" name="Rectangle 17"/>
          <p:cNvSpPr/>
          <p:nvPr/>
        </p:nvSpPr>
        <p:spPr>
          <a:xfrm>
            <a:off x="5257799" y="3961175"/>
            <a:ext cx="3333307" cy="1694943"/>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zh-SG" altLang="en-US" sz="1400" dirty="0">
                <a:solidFill>
                  <a:schemeClr val="bg1"/>
                </a:solidFill>
                <a:latin typeface="Arial" panose="020B0604020202020204" pitchFamily="34" charset="0"/>
                <a:ea typeface="SimHei"/>
                <a:cs typeface="Arial" panose="020B0604020202020204" pitchFamily="34" charset="0"/>
              </a:rPr>
              <a:t>让转销商 </a:t>
            </a:r>
            <a:r>
              <a:rPr lang="en-US" altLang="zh-SG" sz="1400" dirty="0">
                <a:solidFill>
                  <a:schemeClr val="bg1"/>
                </a:solidFill>
                <a:latin typeface="Arial" panose="020B0604020202020204" pitchFamily="34" charset="0"/>
                <a:ea typeface="SimHei"/>
                <a:cs typeface="Arial" panose="020B0604020202020204" pitchFamily="34" charset="0"/>
              </a:rPr>
              <a:t>A </a:t>
            </a:r>
            <a:r>
              <a:rPr lang="zh-SG" altLang="en-US" sz="1400" dirty="0">
                <a:solidFill>
                  <a:schemeClr val="bg1"/>
                </a:solidFill>
                <a:latin typeface="Arial" panose="020B0604020202020204" pitchFamily="34" charset="0"/>
                <a:ea typeface="SimHei"/>
                <a:cs typeface="Arial" panose="020B0604020202020204" pitchFamily="34" charset="0"/>
              </a:rPr>
              <a:t>参与其中的最初目的是提供清关服务。后来，我们发现转销商 </a:t>
            </a:r>
            <a:r>
              <a:rPr lang="en-US" altLang="zh-SG" sz="1400" dirty="0">
                <a:solidFill>
                  <a:schemeClr val="bg1"/>
                </a:solidFill>
                <a:latin typeface="Arial" panose="020B0604020202020204" pitchFamily="34" charset="0"/>
                <a:ea typeface="SimHei"/>
                <a:cs typeface="Arial" panose="020B0604020202020204" pitchFamily="34" charset="0"/>
              </a:rPr>
              <a:t>A </a:t>
            </a:r>
            <a:r>
              <a:rPr lang="zh-SG" altLang="en-US" sz="1400" dirty="0">
                <a:solidFill>
                  <a:schemeClr val="bg1"/>
                </a:solidFill>
                <a:latin typeface="Arial" panose="020B0604020202020204" pitchFamily="34" charset="0"/>
                <a:ea typeface="SimHei"/>
                <a:cs typeface="Arial" panose="020B0604020202020204" pitchFamily="34" charset="0"/>
              </a:rPr>
              <a:t>是订单中的“采购代理人”，而另一个第三方 </a:t>
            </a:r>
            <a:r>
              <a:rPr lang="en-US" altLang="zh-SG" sz="1400" dirty="0">
                <a:solidFill>
                  <a:schemeClr val="bg1"/>
                </a:solidFill>
                <a:latin typeface="Arial" panose="020B0604020202020204" pitchFamily="34" charset="0"/>
                <a:ea typeface="SimHei"/>
                <a:cs typeface="Arial" panose="020B0604020202020204" pitchFamily="34" charset="0"/>
              </a:rPr>
              <a:t>B </a:t>
            </a:r>
            <a:r>
              <a:rPr lang="zh-SG" altLang="en-US" sz="1400" dirty="0">
                <a:solidFill>
                  <a:schemeClr val="bg1"/>
                </a:solidFill>
                <a:latin typeface="Arial" panose="020B0604020202020204" pitchFamily="34" charset="0"/>
                <a:ea typeface="SimHei"/>
                <a:cs typeface="Arial" panose="020B0604020202020204" pitchFamily="34" charset="0"/>
              </a:rPr>
              <a:t>被加入来执行清关服务。</a:t>
            </a:r>
          </a:p>
          <a:p>
            <a:endParaRPr lang="zh-SG" altLang="en-US" sz="1400" dirty="0">
              <a:solidFill>
                <a:schemeClr val="bg1"/>
              </a:solidFill>
              <a:latin typeface="Arial" panose="020B0604020202020204" pitchFamily="34" charset="0"/>
              <a:ea typeface="SimHei"/>
              <a:cs typeface="Arial" panose="020B0604020202020204" pitchFamily="34" charset="0"/>
            </a:endParaRPr>
          </a:p>
          <a:p>
            <a:r>
              <a:rPr lang="zh-SG" altLang="en-US" sz="1400" dirty="0">
                <a:solidFill>
                  <a:schemeClr val="bg1"/>
                </a:solidFill>
                <a:latin typeface="Arial" panose="020B0604020202020204" pitchFamily="34" charset="0"/>
                <a:ea typeface="SimHei"/>
                <a:cs typeface="Arial" panose="020B0604020202020204" pitchFamily="34" charset="0"/>
              </a:rPr>
              <a:t>不当使用转销商可能被理解为用于贿赂或回扣目的，并且可能违反 </a:t>
            </a:r>
            <a:r>
              <a:rPr lang="en-US" altLang="zh-SG" sz="1400" dirty="0">
                <a:solidFill>
                  <a:schemeClr val="bg1"/>
                </a:solidFill>
                <a:latin typeface="Arial" panose="020B0604020202020204" pitchFamily="34" charset="0"/>
                <a:ea typeface="SimHei"/>
                <a:cs typeface="Arial" panose="020B0604020202020204" pitchFamily="34" charset="0"/>
              </a:rPr>
              <a:t>FCPA </a:t>
            </a:r>
            <a:r>
              <a:rPr lang="zh-SG" altLang="en-US" sz="1400" dirty="0">
                <a:solidFill>
                  <a:schemeClr val="bg1"/>
                </a:solidFill>
                <a:latin typeface="Arial" panose="020B0604020202020204" pitchFamily="34" charset="0"/>
                <a:ea typeface="SimHei"/>
                <a:cs typeface="Arial" panose="020B0604020202020204" pitchFamily="34" charset="0"/>
              </a:rPr>
              <a:t>法规。</a:t>
            </a:r>
          </a:p>
        </p:txBody>
      </p:sp>
      <p:graphicFrame>
        <p:nvGraphicFramePr>
          <p:cNvPr id="20" name="Diagram 19"/>
          <p:cNvGraphicFramePr/>
          <p:nvPr>
            <p:extLst>
              <p:ext uri="{D42A27DB-BD31-4B8C-83A1-F6EECF244321}">
                <p14:modId xmlns:p14="http://schemas.microsoft.com/office/powerpoint/2010/main" val="1351061292"/>
              </p:ext>
            </p:extLst>
          </p:nvPr>
        </p:nvGraphicFramePr>
        <p:xfrm>
          <a:off x="1123949" y="1827867"/>
          <a:ext cx="6896101" cy="1551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Right Brace 20"/>
          <p:cNvSpPr/>
          <p:nvPr/>
        </p:nvSpPr>
        <p:spPr>
          <a:xfrm>
            <a:off x="4423789" y="3916536"/>
            <a:ext cx="609600" cy="1846311"/>
          </a:xfrm>
          <a:prstGeom prst="rightBrac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zh-SG" altLang="en-US">
              <a:ea typeface="SimHei"/>
            </a:endParaRPr>
          </a:p>
        </p:txBody>
      </p:sp>
      <p:sp>
        <p:nvSpPr>
          <p:cNvPr id="12" name="TextBox 11"/>
          <p:cNvSpPr txBox="1"/>
          <p:nvPr/>
        </p:nvSpPr>
        <p:spPr>
          <a:xfrm>
            <a:off x="2600993" y="1597366"/>
            <a:ext cx="4005811" cy="366126"/>
          </a:xfrm>
          <a:prstGeom prst="rect">
            <a:avLst/>
          </a:prstGeom>
          <a:noFill/>
        </p:spPr>
        <p:txBody>
          <a:bodyPr wrap="square" rtlCol="0">
            <a:spAutoFit/>
          </a:bodyPr>
          <a:lstStyle/>
          <a:p>
            <a:pPr algn="ctr"/>
            <a:r>
              <a:rPr lang="zh-SG" altLang="en-US" sz="1800">
                <a:solidFill>
                  <a:srgbClr val="C00000"/>
                </a:solidFill>
                <a:ea typeface="SimHei"/>
              </a:rPr>
              <a:t>贿赂风险</a:t>
            </a:r>
          </a:p>
        </p:txBody>
      </p:sp>
      <p:sp>
        <p:nvSpPr>
          <p:cNvPr id="13" name="TextBox 12"/>
          <p:cNvSpPr txBox="1"/>
          <p:nvPr/>
        </p:nvSpPr>
        <p:spPr>
          <a:xfrm>
            <a:off x="298036" y="3543662"/>
            <a:ext cx="4005811" cy="366126"/>
          </a:xfrm>
          <a:prstGeom prst="rect">
            <a:avLst/>
          </a:prstGeom>
          <a:noFill/>
        </p:spPr>
        <p:txBody>
          <a:bodyPr wrap="square" rtlCol="0">
            <a:spAutoFit/>
          </a:bodyPr>
          <a:lstStyle/>
          <a:p>
            <a:pPr algn="ctr"/>
            <a:r>
              <a:rPr lang="zh-SG" altLang="en-US" sz="1800">
                <a:solidFill>
                  <a:srgbClr val="C00000"/>
                </a:solidFill>
                <a:ea typeface="SimHei"/>
              </a:rPr>
              <a:t>关键问题</a:t>
            </a:r>
          </a:p>
        </p:txBody>
      </p:sp>
    </p:spTree>
    <p:extLst>
      <p:ext uri="{BB962C8B-B14F-4D97-AF65-F5344CB8AC3E}">
        <p14:creationId xmlns:p14="http://schemas.microsoft.com/office/powerpoint/2010/main" val="39800198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449" y="2139461"/>
            <a:ext cx="4188360" cy="4699804"/>
          </a:xfrm>
        </p:spPr>
        <p:txBody>
          <a:bodyPr/>
          <a:lstStyle/>
          <a:p>
            <a:pPr marL="0" lvl="1" indent="0">
              <a:spcBef>
                <a:spcPts val="600"/>
              </a:spcBef>
              <a:spcAft>
                <a:spcPts val="600"/>
              </a:spcAft>
              <a:buNone/>
            </a:pPr>
            <a:r>
              <a:rPr lang="zh-CN" altLang="en-US" dirty="0">
                <a:ea typeface="SimHei"/>
              </a:rPr>
              <a:t>将</a:t>
            </a:r>
            <a:r>
              <a:rPr lang="zh-SG" altLang="en-US" dirty="0">
                <a:ea typeface="SimHei"/>
              </a:rPr>
              <a:t>转销商 </a:t>
            </a:r>
            <a:r>
              <a:rPr lang="en-US" altLang="zh-SG" dirty="0">
                <a:ea typeface="SimHei"/>
              </a:rPr>
              <a:t>A</a:t>
            </a:r>
            <a:r>
              <a:rPr lang="zh-CN" altLang="en-US" dirty="0">
                <a:ea typeface="SimHei"/>
              </a:rPr>
              <a:t>包含入合同中</a:t>
            </a:r>
            <a:r>
              <a:rPr lang="zh-SG" altLang="en-US" dirty="0">
                <a:ea typeface="SimHei"/>
              </a:rPr>
              <a:t>，</a:t>
            </a:r>
            <a:r>
              <a:rPr lang="zh-CN" altLang="en-US" dirty="0">
                <a:ea typeface="SimHei"/>
              </a:rPr>
              <a:t>这么做并</a:t>
            </a:r>
            <a:r>
              <a:rPr lang="zh-SG" altLang="en-US" dirty="0">
                <a:ea typeface="SimHei"/>
              </a:rPr>
              <a:t>没有明确或有效</a:t>
            </a:r>
            <a:r>
              <a:rPr lang="zh-CN" altLang="en-US" dirty="0">
                <a:ea typeface="SimHei"/>
              </a:rPr>
              <a:t>的</a:t>
            </a:r>
            <a:r>
              <a:rPr lang="zh-SG" altLang="en-US" dirty="0">
                <a:ea typeface="SimHei"/>
              </a:rPr>
              <a:t>业务目的。</a:t>
            </a:r>
          </a:p>
          <a:p>
            <a:pPr marL="0" lvl="1" indent="0">
              <a:spcBef>
                <a:spcPts val="600"/>
              </a:spcBef>
              <a:spcAft>
                <a:spcPts val="600"/>
              </a:spcAft>
              <a:buNone/>
            </a:pPr>
            <a:r>
              <a:rPr lang="zh-SG" altLang="en-US" dirty="0">
                <a:ea typeface="SimHei"/>
              </a:rPr>
              <a:t>包含未经筛查的另一个第三方 </a:t>
            </a:r>
            <a:r>
              <a:rPr lang="en-US" altLang="zh-SG" dirty="0">
                <a:ea typeface="SimHei"/>
              </a:rPr>
              <a:t>B</a:t>
            </a:r>
            <a:r>
              <a:rPr lang="zh-SG" altLang="en-US" dirty="0">
                <a:ea typeface="SimHei"/>
              </a:rPr>
              <a:t>。</a:t>
            </a:r>
          </a:p>
          <a:p>
            <a:pPr marL="0" indent="0">
              <a:spcBef>
                <a:spcPts val="600"/>
              </a:spcBef>
              <a:spcAft>
                <a:spcPts val="600"/>
              </a:spcAft>
              <a:buNone/>
            </a:pPr>
            <a:endParaRPr lang="zh-SG" altLang="en-US" sz="1600" dirty="0">
              <a:ea typeface="SimHei"/>
            </a:endParaRPr>
          </a:p>
        </p:txBody>
      </p:sp>
      <p:sp>
        <p:nvSpPr>
          <p:cNvPr id="3" name="Title 2"/>
          <p:cNvSpPr>
            <a:spLocks noGrp="1"/>
          </p:cNvSpPr>
          <p:nvPr>
            <p:ph type="title"/>
          </p:nvPr>
        </p:nvSpPr>
        <p:spPr>
          <a:xfrm>
            <a:off x="300037" y="76200"/>
            <a:ext cx="6812866" cy="868362"/>
          </a:xfrm>
        </p:spPr>
        <p:txBody>
          <a:bodyPr/>
          <a:lstStyle/>
          <a:p>
            <a:r>
              <a:rPr lang="zh-SG" altLang="en-US" dirty="0">
                <a:ea typeface="SimHei"/>
              </a:rPr>
              <a:t>情景 </a:t>
            </a:r>
            <a:r>
              <a:rPr lang="en-US" altLang="zh-SG" dirty="0">
                <a:ea typeface="SimHei"/>
              </a:rPr>
              <a:t>2</a:t>
            </a:r>
            <a:r>
              <a:rPr lang="zh-SG" altLang="en-US" dirty="0">
                <a:ea typeface="SimHei"/>
              </a:rPr>
              <a:t>：使用新转销商</a:t>
            </a:r>
          </a:p>
        </p:txBody>
      </p:sp>
      <p:sp>
        <p:nvSpPr>
          <p:cNvPr id="4" name="Rectangle 3"/>
          <p:cNvSpPr/>
          <p:nvPr/>
        </p:nvSpPr>
        <p:spPr>
          <a:xfrm>
            <a:off x="-4572" y="1141333"/>
            <a:ext cx="9153144" cy="366126"/>
          </a:xfrm>
          <a:prstGeom prst="rect">
            <a:avLst/>
          </a:prstGeom>
          <a:solidFill>
            <a:schemeClr val="bg1">
              <a:lumMod val="95000"/>
            </a:schemeClr>
          </a:solidFill>
        </p:spPr>
        <p:txBody>
          <a:bodyPr wrap="square">
            <a:spAutoFit/>
          </a:bodyPr>
          <a:lstStyle/>
          <a:p>
            <a:pPr marL="0" indent="0" algn="ctr">
              <a:buNone/>
            </a:pPr>
            <a:r>
              <a:rPr lang="zh-SG" altLang="en-US" sz="1800">
                <a:ea typeface="SimHei"/>
              </a:rPr>
              <a:t>相关 </a:t>
            </a:r>
            <a:r>
              <a:rPr lang="en-US" altLang="zh-SG" sz="1800">
                <a:ea typeface="SimHei"/>
              </a:rPr>
              <a:t>MTS </a:t>
            </a:r>
            <a:r>
              <a:rPr lang="zh-SG" altLang="en-US" sz="1800">
                <a:ea typeface="SimHei"/>
              </a:rPr>
              <a:t>政策要求是什么？ </a:t>
            </a:r>
          </a:p>
        </p:txBody>
      </p:sp>
      <p:sp>
        <p:nvSpPr>
          <p:cNvPr id="5" name="Oval 4"/>
          <p:cNvSpPr/>
          <p:nvPr/>
        </p:nvSpPr>
        <p:spPr>
          <a:xfrm>
            <a:off x="123365" y="2162205"/>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1</a:t>
            </a:r>
          </a:p>
        </p:txBody>
      </p:sp>
      <p:sp>
        <p:nvSpPr>
          <p:cNvPr id="6" name="Oval 5"/>
          <p:cNvSpPr/>
          <p:nvPr/>
        </p:nvSpPr>
        <p:spPr>
          <a:xfrm>
            <a:off x="123363" y="2845324"/>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2</a:t>
            </a:r>
          </a:p>
        </p:txBody>
      </p:sp>
      <p:sp>
        <p:nvSpPr>
          <p:cNvPr id="10" name="TextBox 9"/>
          <p:cNvSpPr txBox="1"/>
          <p:nvPr/>
        </p:nvSpPr>
        <p:spPr>
          <a:xfrm>
            <a:off x="416490" y="1709045"/>
            <a:ext cx="4303130" cy="366126"/>
          </a:xfrm>
          <a:prstGeom prst="rect">
            <a:avLst/>
          </a:prstGeom>
          <a:noFill/>
        </p:spPr>
        <p:txBody>
          <a:bodyPr wrap="square" rtlCol="0">
            <a:spAutoFit/>
          </a:bodyPr>
          <a:lstStyle/>
          <a:p>
            <a:pPr algn="ctr"/>
            <a:r>
              <a:rPr lang="zh-SG" altLang="en-US" sz="1800">
                <a:solidFill>
                  <a:srgbClr val="C00000"/>
                </a:solidFill>
                <a:ea typeface="SimHei"/>
              </a:rPr>
              <a:t>关键问题</a:t>
            </a:r>
          </a:p>
        </p:txBody>
      </p:sp>
      <p:sp>
        <p:nvSpPr>
          <p:cNvPr id="11" name="TextBox 10"/>
          <p:cNvSpPr txBox="1"/>
          <p:nvPr/>
        </p:nvSpPr>
        <p:spPr>
          <a:xfrm>
            <a:off x="4569809" y="1709045"/>
            <a:ext cx="4383266" cy="366126"/>
          </a:xfrm>
          <a:prstGeom prst="rect">
            <a:avLst/>
          </a:prstGeom>
          <a:noFill/>
        </p:spPr>
        <p:txBody>
          <a:bodyPr wrap="square" rtlCol="0">
            <a:spAutoFit/>
          </a:bodyPr>
          <a:lstStyle/>
          <a:p>
            <a:pPr algn="ctr"/>
            <a:r>
              <a:rPr lang="en-US" altLang="zh-SG" sz="1800">
                <a:solidFill>
                  <a:srgbClr val="C00000"/>
                </a:solidFill>
                <a:ea typeface="SimHei"/>
              </a:rPr>
              <a:t>MTS </a:t>
            </a:r>
            <a:r>
              <a:rPr lang="zh-SG" altLang="en-US" sz="1800">
                <a:solidFill>
                  <a:srgbClr val="C00000"/>
                </a:solidFill>
                <a:ea typeface="SimHei"/>
              </a:rPr>
              <a:t>政策要求</a:t>
            </a:r>
          </a:p>
        </p:txBody>
      </p:sp>
      <p:cxnSp>
        <p:nvCxnSpPr>
          <p:cNvPr id="13" name="Straight Connector 12"/>
          <p:cNvCxnSpPr/>
          <p:nvPr/>
        </p:nvCxnSpPr>
        <p:spPr>
          <a:xfrm flipH="1">
            <a:off x="4520046" y="2162205"/>
            <a:ext cx="0" cy="307677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571999" y="2139461"/>
            <a:ext cx="4372863" cy="2339102"/>
          </a:xfrm>
          <a:prstGeom prst="rect">
            <a:avLst/>
          </a:prstGeom>
        </p:spPr>
        <p:txBody>
          <a:bodyPr wrap="square">
            <a:spAutoFit/>
          </a:bodyPr>
          <a:lstStyle/>
          <a:p>
            <a:pPr marL="285750" indent="-285750">
              <a:spcBef>
                <a:spcPts val="600"/>
              </a:spcBef>
              <a:spcAft>
                <a:spcPts val="600"/>
              </a:spcAft>
              <a:buClr>
                <a:srgbClr val="C00000"/>
              </a:buClr>
              <a:buFont typeface="Wingdings" pitchFamily="2" charset="2"/>
              <a:buChar char="ü"/>
            </a:pPr>
            <a:r>
              <a:rPr lang="zh-SG" altLang="en-US" sz="1800" dirty="0">
                <a:ea typeface="SimHei"/>
              </a:rPr>
              <a:t>必须存在有效、</a:t>
            </a:r>
            <a:r>
              <a:rPr lang="zh-CN" altLang="en-US" sz="1800" dirty="0">
                <a:ea typeface="SimHei"/>
              </a:rPr>
              <a:t>正当</a:t>
            </a:r>
            <a:r>
              <a:rPr lang="zh-SG" altLang="en-US" sz="1800" dirty="0">
                <a:ea typeface="SimHei"/>
              </a:rPr>
              <a:t>的业务目的才能在交易中使用</a:t>
            </a:r>
            <a:r>
              <a:rPr lang="zh-SG" altLang="en-US" sz="1800" b="1" dirty="0">
                <a:ea typeface="SimHei"/>
              </a:rPr>
              <a:t>新</a:t>
            </a:r>
            <a:r>
              <a:rPr lang="zh-SG" altLang="en-US" sz="1800" dirty="0">
                <a:ea typeface="SimHei"/>
              </a:rPr>
              <a:t>或</a:t>
            </a:r>
            <a:r>
              <a:rPr lang="zh-SG" altLang="en-US" sz="1800" b="1" dirty="0">
                <a:ea typeface="SimHei"/>
              </a:rPr>
              <a:t>现有</a:t>
            </a:r>
            <a:r>
              <a:rPr lang="zh-SG" altLang="en-US" sz="1800" dirty="0">
                <a:ea typeface="SimHei"/>
              </a:rPr>
              <a:t>转销商（或任何业务合作伙伴）。</a:t>
            </a:r>
          </a:p>
          <a:p>
            <a:pPr marL="285750" indent="-285750">
              <a:spcBef>
                <a:spcPts val="600"/>
              </a:spcBef>
              <a:spcAft>
                <a:spcPts val="600"/>
              </a:spcAft>
              <a:buClr>
                <a:srgbClr val="C00000"/>
              </a:buClr>
              <a:buFont typeface="Wingdings" pitchFamily="2" charset="2"/>
              <a:buChar char="ü"/>
            </a:pPr>
            <a:r>
              <a:rPr lang="zh-SG" altLang="en-US" sz="1800" dirty="0">
                <a:ea typeface="SimHei"/>
              </a:rPr>
              <a:t>必须按照最初的交易意图</a:t>
            </a:r>
            <a:r>
              <a:rPr lang="zh-CN" altLang="en-US" sz="1800" dirty="0">
                <a:ea typeface="SimHei"/>
              </a:rPr>
              <a:t>来</a:t>
            </a:r>
            <a:r>
              <a:rPr lang="zh-SG" altLang="en-US" sz="1800" dirty="0">
                <a:ea typeface="SimHei"/>
              </a:rPr>
              <a:t>使用转销商，并在最终合同中说明。</a:t>
            </a:r>
          </a:p>
          <a:p>
            <a:pPr marL="285750" indent="-285750">
              <a:spcBef>
                <a:spcPts val="600"/>
              </a:spcBef>
              <a:spcAft>
                <a:spcPts val="600"/>
              </a:spcAft>
              <a:buClr>
                <a:srgbClr val="C00000"/>
              </a:buClr>
              <a:buFont typeface="Wingdings" pitchFamily="2" charset="2"/>
              <a:buChar char="ü"/>
            </a:pPr>
            <a:r>
              <a:rPr lang="zh-CN" altLang="en-US" sz="1800" dirty="0">
                <a:ea typeface="SimHei"/>
              </a:rPr>
              <a:t>转销商必须先通过筛查才能</a:t>
            </a:r>
            <a:r>
              <a:rPr lang="zh-SG" altLang="en-US" sz="1800" dirty="0">
                <a:ea typeface="SimHei"/>
              </a:rPr>
              <a:t>添加到合同</a:t>
            </a:r>
            <a:r>
              <a:rPr lang="zh-CN" altLang="en-US" sz="1800" dirty="0">
                <a:ea typeface="SimHei"/>
              </a:rPr>
              <a:t>中。</a:t>
            </a:r>
            <a:endParaRPr lang="zh-SG" altLang="en-US" sz="1800" dirty="0">
              <a:ea typeface="SimHei"/>
            </a:endParaRPr>
          </a:p>
        </p:txBody>
      </p:sp>
      <p:sp>
        <p:nvSpPr>
          <p:cNvPr id="15" name="Rectangle 14"/>
          <p:cNvSpPr/>
          <p:nvPr/>
        </p:nvSpPr>
        <p:spPr>
          <a:xfrm>
            <a:off x="237253" y="5372101"/>
            <a:ext cx="8669494" cy="833064"/>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SG" altLang="en-US" sz="1200">
                <a:solidFill>
                  <a:schemeClr val="bg1"/>
                </a:solidFill>
                <a:latin typeface="Arial" panose="020B0604020202020204" pitchFamily="34" charset="0"/>
                <a:ea typeface="SimHei"/>
                <a:cs typeface="Arial" panose="020B0604020202020204" pitchFamily="34" charset="0"/>
              </a:rPr>
              <a:t>作为销售和服务员工，在与转销商或其他业务合作伙伴合作时应遵守下列政策要求：</a:t>
            </a:r>
          </a:p>
          <a:p>
            <a:pPr algn="ctr"/>
            <a:endParaRPr lang="zh-SG" altLang="en-US" sz="300">
              <a:solidFill>
                <a:schemeClr val="bg1"/>
              </a:solidFill>
              <a:latin typeface="Arial" panose="020B0604020202020204" pitchFamily="34" charset="0"/>
              <a:ea typeface="SimHei"/>
              <a:cs typeface="Arial" panose="020B0604020202020204" pitchFamily="34" charset="0"/>
            </a:endParaRPr>
          </a:p>
          <a:p>
            <a:pPr algn="ctr"/>
            <a:r>
              <a:rPr lang="en-US" altLang="zh-SG" sz="1200">
                <a:solidFill>
                  <a:schemeClr val="bg1"/>
                </a:solidFill>
                <a:latin typeface="Arial" panose="020B0604020202020204" pitchFamily="34" charset="0"/>
                <a:ea typeface="SimHei"/>
                <a:cs typeface="Arial" panose="020B0604020202020204" pitchFamily="34" charset="0"/>
              </a:rPr>
              <a:t>ORC-010 FCPA </a:t>
            </a:r>
            <a:r>
              <a:rPr lang="zh-SG" altLang="en-US" sz="1200">
                <a:solidFill>
                  <a:schemeClr val="bg1"/>
                </a:solidFill>
                <a:latin typeface="Arial" panose="020B0604020202020204" pitchFamily="34" charset="0"/>
                <a:ea typeface="SimHei"/>
                <a:cs typeface="Arial" panose="020B0604020202020204" pitchFamily="34" charset="0"/>
              </a:rPr>
              <a:t>合规政策</a:t>
            </a:r>
          </a:p>
          <a:p>
            <a:pPr algn="ctr"/>
            <a:r>
              <a:rPr lang="en-US" altLang="zh-SG" sz="1200">
                <a:solidFill>
                  <a:schemeClr val="bg1"/>
                </a:solidFill>
                <a:latin typeface="Arial" panose="020B0604020202020204" pitchFamily="34" charset="0"/>
                <a:ea typeface="SimHei"/>
                <a:cs typeface="Arial" panose="020B0604020202020204" pitchFamily="34" charset="0"/>
              </a:rPr>
              <a:t>ORC-010.03 </a:t>
            </a:r>
            <a:r>
              <a:rPr lang="zh-SG" altLang="en-US" sz="1200">
                <a:solidFill>
                  <a:schemeClr val="bg1"/>
                </a:solidFill>
                <a:latin typeface="Arial" panose="020B0604020202020204" pitchFamily="34" charset="0"/>
                <a:ea typeface="SimHei"/>
                <a:cs typeface="Arial" panose="020B0604020202020204" pitchFamily="34" charset="0"/>
              </a:rPr>
              <a:t>业务合作伙伴和当地采购程序</a:t>
            </a:r>
          </a:p>
        </p:txBody>
      </p:sp>
    </p:spTree>
    <p:extLst>
      <p:ext uri="{BB962C8B-B14F-4D97-AF65-F5344CB8AC3E}">
        <p14:creationId xmlns:p14="http://schemas.microsoft.com/office/powerpoint/2010/main" val="387480993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7650" y="2180359"/>
            <a:ext cx="8648699" cy="4048125"/>
          </a:xfrm>
        </p:spPr>
        <p:txBody>
          <a:bodyPr/>
          <a:lstStyle/>
          <a:p>
            <a:pPr>
              <a:spcBef>
                <a:spcPts val="600"/>
              </a:spcBef>
              <a:spcAft>
                <a:spcPts val="600"/>
              </a:spcAft>
              <a:buFont typeface="Arial" panose="020B0604020202020204" pitchFamily="34" charset="0"/>
              <a:buChar char="•"/>
            </a:pPr>
            <a:r>
              <a:rPr lang="zh-SG" altLang="en-US" sz="1600">
                <a:ea typeface="SimHei"/>
              </a:rPr>
              <a:t>该销售员工与最终用户客户研究技术协议，确定一套 </a:t>
            </a:r>
            <a:r>
              <a:rPr lang="en-US" altLang="zh-SG" sz="1600">
                <a:ea typeface="SimHei"/>
              </a:rPr>
              <a:t>HPU </a:t>
            </a:r>
            <a:r>
              <a:rPr lang="zh-SG" altLang="en-US" sz="1600">
                <a:ea typeface="SimHei"/>
              </a:rPr>
              <a:t>的要求和需求。</a:t>
            </a:r>
          </a:p>
          <a:p>
            <a:pPr>
              <a:spcBef>
                <a:spcPts val="600"/>
              </a:spcBef>
              <a:spcAft>
                <a:spcPts val="600"/>
              </a:spcAft>
              <a:buFont typeface="Arial" panose="020B0604020202020204" pitchFamily="34" charset="0"/>
              <a:buChar char="•"/>
            </a:pPr>
            <a:r>
              <a:rPr lang="zh-SG" altLang="en-US" sz="1600">
                <a:ea typeface="SimHei"/>
              </a:rPr>
              <a:t>通过谈判，该销售员工同意在合同中包含下列项目，列为当地采购：</a:t>
            </a:r>
          </a:p>
          <a:p>
            <a:pPr lvl="1">
              <a:spcBef>
                <a:spcPts val="600"/>
              </a:spcBef>
              <a:spcAft>
                <a:spcPts val="600"/>
              </a:spcAft>
              <a:buFont typeface="Arial" panose="020B0604020202020204" pitchFamily="34" charset="0"/>
              <a:buChar char="•"/>
            </a:pPr>
            <a:r>
              <a:rPr lang="zh-SG" altLang="en-US" sz="1600">
                <a:ea typeface="SimHei"/>
              </a:rPr>
              <a:t>液压油</a:t>
            </a:r>
          </a:p>
          <a:p>
            <a:pPr lvl="1">
              <a:spcBef>
                <a:spcPts val="600"/>
              </a:spcBef>
              <a:spcAft>
                <a:spcPts val="600"/>
              </a:spcAft>
              <a:buFont typeface="Arial" panose="020B0604020202020204" pitchFamily="34" charset="0"/>
              <a:buChar char="•"/>
            </a:pPr>
            <a:r>
              <a:rPr lang="zh-SG" altLang="en-US" sz="1600">
                <a:ea typeface="SimHei"/>
              </a:rPr>
              <a:t>软管</a:t>
            </a:r>
          </a:p>
          <a:p>
            <a:pPr lvl="1">
              <a:spcBef>
                <a:spcPts val="600"/>
              </a:spcBef>
              <a:spcAft>
                <a:spcPts val="600"/>
              </a:spcAft>
              <a:buFont typeface="Arial" panose="020B0604020202020204" pitchFamily="34" charset="0"/>
              <a:buChar char="•"/>
            </a:pPr>
            <a:r>
              <a:rPr lang="en-US" altLang="zh-SG" sz="1600">
                <a:ea typeface="SimHei"/>
              </a:rPr>
              <a:t>6 </a:t>
            </a:r>
            <a:r>
              <a:rPr lang="zh-SG" altLang="en-US" sz="1600">
                <a:ea typeface="SimHei"/>
              </a:rPr>
              <a:t>台苹果笔记本电脑</a:t>
            </a:r>
          </a:p>
          <a:p>
            <a:pPr>
              <a:spcBef>
                <a:spcPts val="600"/>
              </a:spcBef>
              <a:spcAft>
                <a:spcPts val="600"/>
              </a:spcAft>
              <a:buFont typeface="Arial" panose="020B0604020202020204" pitchFamily="34" charset="0"/>
              <a:buChar char="•"/>
            </a:pPr>
            <a:r>
              <a:rPr lang="zh-SG" altLang="en-US" sz="1600">
                <a:ea typeface="SimHei"/>
              </a:rPr>
              <a:t>液压油、软管和 </a:t>
            </a:r>
            <a:r>
              <a:rPr lang="en-US" altLang="zh-SG" sz="1600">
                <a:ea typeface="SimHei"/>
              </a:rPr>
              <a:t>6 </a:t>
            </a:r>
            <a:r>
              <a:rPr lang="zh-SG" altLang="en-US" sz="1600">
                <a:ea typeface="SimHei"/>
              </a:rPr>
              <a:t>台苹果笔记本电脑由 </a:t>
            </a:r>
            <a:r>
              <a:rPr lang="en-US" altLang="zh-SG" sz="1600">
                <a:ea typeface="SimHei"/>
              </a:rPr>
              <a:t>MTS </a:t>
            </a:r>
            <a:r>
              <a:rPr lang="zh-SG" altLang="en-US" sz="1600">
                <a:ea typeface="SimHei"/>
              </a:rPr>
              <a:t>销售员工直接交付给该最终用户客户。</a:t>
            </a:r>
          </a:p>
          <a:p>
            <a:pPr>
              <a:spcBef>
                <a:spcPts val="600"/>
              </a:spcBef>
              <a:spcAft>
                <a:spcPts val="600"/>
              </a:spcAft>
              <a:buFont typeface="Arial" panose="020B0604020202020204" pitchFamily="34" charset="0"/>
              <a:buChar char="•"/>
            </a:pPr>
            <a:r>
              <a:rPr lang="zh-SG" altLang="en-US" sz="1600">
                <a:ea typeface="SimHei"/>
              </a:rPr>
              <a:t>由于这些项目是面对面直接移交，因此该销售员和最终用户客户之间没有创建任何正式的交付文件。</a:t>
            </a:r>
          </a:p>
        </p:txBody>
      </p:sp>
      <p:sp>
        <p:nvSpPr>
          <p:cNvPr id="3" name="Title 2"/>
          <p:cNvSpPr>
            <a:spLocks noGrp="1"/>
          </p:cNvSpPr>
          <p:nvPr>
            <p:ph type="title"/>
          </p:nvPr>
        </p:nvSpPr>
        <p:spPr>
          <a:xfrm>
            <a:off x="387929" y="76200"/>
            <a:ext cx="6812866" cy="868362"/>
          </a:xfrm>
        </p:spPr>
        <p:txBody>
          <a:bodyPr/>
          <a:lstStyle/>
          <a:p>
            <a:r>
              <a:rPr lang="zh-SG" altLang="en-US" dirty="0">
                <a:ea typeface="SimHei"/>
              </a:rPr>
              <a:t>情景 </a:t>
            </a:r>
            <a:r>
              <a:rPr lang="en-US" altLang="zh-SG" dirty="0">
                <a:ea typeface="SimHei"/>
              </a:rPr>
              <a:t>3</a:t>
            </a:r>
            <a:r>
              <a:rPr lang="zh-SG" altLang="en-US" dirty="0">
                <a:ea typeface="SimHei"/>
              </a:rPr>
              <a:t>：当地采购 </a:t>
            </a:r>
          </a:p>
        </p:txBody>
      </p:sp>
      <p:sp>
        <p:nvSpPr>
          <p:cNvPr id="4" name="Rectangle 3"/>
          <p:cNvSpPr/>
          <p:nvPr/>
        </p:nvSpPr>
        <p:spPr>
          <a:xfrm>
            <a:off x="-4572" y="1245243"/>
            <a:ext cx="9153144" cy="640720"/>
          </a:xfrm>
          <a:prstGeom prst="rect">
            <a:avLst/>
          </a:prstGeom>
          <a:solidFill>
            <a:schemeClr val="bg1">
              <a:lumMod val="95000"/>
            </a:schemeClr>
          </a:solidFill>
        </p:spPr>
        <p:txBody>
          <a:bodyPr wrap="square">
            <a:spAutoFit/>
          </a:bodyPr>
          <a:lstStyle/>
          <a:p>
            <a:pPr marL="0" indent="0" algn="ctr">
              <a:buNone/>
            </a:pPr>
            <a:r>
              <a:rPr lang="zh-SG" altLang="en-US" sz="1800" dirty="0">
                <a:ea typeface="SimHei"/>
              </a:rPr>
              <a:t>一位德国的 </a:t>
            </a:r>
            <a:r>
              <a:rPr lang="en-US" altLang="zh-SG" sz="1800" dirty="0">
                <a:ea typeface="SimHei"/>
              </a:rPr>
              <a:t>MTS </a:t>
            </a:r>
            <a:r>
              <a:rPr lang="zh-SG" altLang="en-US" sz="1800" dirty="0">
                <a:ea typeface="SimHei"/>
              </a:rPr>
              <a:t>销售员工正在与一位最终用户客户协商从 </a:t>
            </a:r>
            <a:r>
              <a:rPr lang="en-US" altLang="zh-SG" sz="1800" dirty="0">
                <a:ea typeface="SimHei"/>
              </a:rPr>
              <a:t>MTS </a:t>
            </a:r>
            <a:r>
              <a:rPr lang="zh-SG" altLang="en-US" sz="1800" dirty="0">
                <a:ea typeface="SimHei"/>
              </a:rPr>
              <a:t>购买一套 </a:t>
            </a:r>
            <a:r>
              <a:rPr lang="en-US" altLang="zh-SG" sz="1800" dirty="0">
                <a:ea typeface="SimHei"/>
              </a:rPr>
              <a:t>HPU</a:t>
            </a:r>
            <a:r>
              <a:rPr lang="zh-SG" altLang="en-US" sz="1800" dirty="0">
                <a:ea typeface="SimHei"/>
              </a:rPr>
              <a:t>。该最终用户客户是外国政府实体。</a:t>
            </a:r>
          </a:p>
        </p:txBody>
      </p:sp>
    </p:spTree>
    <p:extLst>
      <p:ext uri="{BB962C8B-B14F-4D97-AF65-F5344CB8AC3E}">
        <p14:creationId xmlns:p14="http://schemas.microsoft.com/office/powerpoint/2010/main" val="155446984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8175" y="4214731"/>
            <a:ext cx="4124325" cy="2890919"/>
          </a:xfrm>
        </p:spPr>
        <p:txBody>
          <a:bodyPr/>
          <a:lstStyle/>
          <a:p>
            <a:pPr marL="0" indent="0">
              <a:spcBef>
                <a:spcPts val="1200"/>
              </a:spcBef>
              <a:spcAft>
                <a:spcPts val="600"/>
              </a:spcAft>
              <a:buNone/>
            </a:pPr>
            <a:r>
              <a:rPr lang="en-US" altLang="zh-SG" sz="1800" dirty="0">
                <a:ea typeface="SimHei"/>
              </a:rPr>
              <a:t>6 </a:t>
            </a:r>
            <a:r>
              <a:rPr lang="zh-SG" altLang="en-US" sz="1800" dirty="0">
                <a:ea typeface="SimHei"/>
              </a:rPr>
              <a:t>台苹果笔记本电脑不是支持 </a:t>
            </a:r>
            <a:r>
              <a:rPr lang="en-US" altLang="zh-SG" sz="1800" dirty="0">
                <a:ea typeface="SimHei"/>
              </a:rPr>
              <a:t>HPU </a:t>
            </a:r>
            <a:r>
              <a:rPr lang="zh-SG" altLang="en-US" sz="1800" dirty="0">
                <a:ea typeface="SimHei"/>
              </a:rPr>
              <a:t>使用的必要项目。</a:t>
            </a:r>
          </a:p>
          <a:p>
            <a:pPr marL="0" indent="0">
              <a:spcBef>
                <a:spcPts val="1200"/>
              </a:spcBef>
              <a:spcAft>
                <a:spcPts val="600"/>
              </a:spcAft>
              <a:buNone/>
            </a:pPr>
            <a:r>
              <a:rPr lang="zh-SG" altLang="en-US" sz="1800" dirty="0">
                <a:ea typeface="SimHei"/>
              </a:rPr>
              <a:t>我们的 </a:t>
            </a:r>
            <a:r>
              <a:rPr lang="en-US" altLang="zh-SG" sz="1800" dirty="0">
                <a:ea typeface="SimHei"/>
              </a:rPr>
              <a:t>ERP </a:t>
            </a:r>
            <a:r>
              <a:rPr lang="zh-SG" altLang="en-US" sz="1800" dirty="0">
                <a:ea typeface="SimHei"/>
              </a:rPr>
              <a:t>系统中未记录这次当地采购的交货单和交货验收单。</a:t>
            </a:r>
          </a:p>
        </p:txBody>
      </p:sp>
      <p:sp>
        <p:nvSpPr>
          <p:cNvPr id="3" name="Title 2"/>
          <p:cNvSpPr>
            <a:spLocks noGrp="1"/>
          </p:cNvSpPr>
          <p:nvPr>
            <p:ph type="title"/>
          </p:nvPr>
        </p:nvSpPr>
        <p:spPr/>
        <p:txBody>
          <a:bodyPr/>
          <a:lstStyle/>
          <a:p>
            <a:r>
              <a:rPr lang="zh-SG" altLang="en-US" dirty="0">
                <a:ea typeface="SimHei"/>
              </a:rPr>
              <a:t>情景 </a:t>
            </a:r>
            <a:r>
              <a:rPr lang="en-US" altLang="zh-SG" dirty="0">
                <a:ea typeface="SimHei"/>
              </a:rPr>
              <a:t>3</a:t>
            </a:r>
            <a:r>
              <a:rPr lang="zh-SG" altLang="en-US" dirty="0">
                <a:ea typeface="SimHei"/>
              </a:rPr>
              <a:t>：当地采购</a:t>
            </a:r>
          </a:p>
        </p:txBody>
      </p:sp>
      <p:sp>
        <p:nvSpPr>
          <p:cNvPr id="4" name="Rectangle 3"/>
          <p:cNvSpPr/>
          <p:nvPr/>
        </p:nvSpPr>
        <p:spPr>
          <a:xfrm>
            <a:off x="-4572" y="1141333"/>
            <a:ext cx="9153144" cy="366126"/>
          </a:xfrm>
          <a:prstGeom prst="rect">
            <a:avLst/>
          </a:prstGeom>
          <a:solidFill>
            <a:schemeClr val="bg1">
              <a:lumMod val="95000"/>
            </a:schemeClr>
          </a:solidFill>
        </p:spPr>
        <p:txBody>
          <a:bodyPr wrap="square">
            <a:spAutoFit/>
          </a:bodyPr>
          <a:lstStyle/>
          <a:p>
            <a:pPr marL="0" indent="0" algn="ctr">
              <a:buNone/>
            </a:pPr>
            <a:r>
              <a:rPr lang="zh-SG" altLang="en-US" sz="1800">
                <a:ea typeface="SimHei"/>
              </a:rPr>
              <a:t>情景中存在哪些有贿赂风险的问题？ </a:t>
            </a:r>
          </a:p>
        </p:txBody>
      </p:sp>
      <p:sp>
        <p:nvSpPr>
          <p:cNvPr id="5" name="Oval 4"/>
          <p:cNvSpPr/>
          <p:nvPr/>
        </p:nvSpPr>
        <p:spPr>
          <a:xfrm>
            <a:off x="303481" y="4234296"/>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1</a:t>
            </a:r>
          </a:p>
        </p:txBody>
      </p:sp>
      <p:sp>
        <p:nvSpPr>
          <p:cNvPr id="6" name="Oval 5"/>
          <p:cNvSpPr/>
          <p:nvPr/>
        </p:nvSpPr>
        <p:spPr>
          <a:xfrm>
            <a:off x="303480" y="5102801"/>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2</a:t>
            </a:r>
          </a:p>
        </p:txBody>
      </p:sp>
      <p:sp>
        <p:nvSpPr>
          <p:cNvPr id="18" name="Rectangle 17"/>
          <p:cNvSpPr/>
          <p:nvPr/>
        </p:nvSpPr>
        <p:spPr>
          <a:xfrm>
            <a:off x="5301962" y="4281053"/>
            <a:ext cx="3486150" cy="1624447"/>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zh-SG" altLang="en-US" sz="1600" dirty="0">
                <a:solidFill>
                  <a:schemeClr val="bg1"/>
                </a:solidFill>
                <a:latin typeface="Arial" panose="020B0604020202020204" pitchFamily="34" charset="0"/>
                <a:ea typeface="SimHei"/>
                <a:cs typeface="Arial" panose="020B0604020202020204" pitchFamily="34" charset="0"/>
              </a:rPr>
              <a:t>过量或没有有效业务目的的当地采购可能被理解为贿赂。</a:t>
            </a:r>
          </a:p>
          <a:p>
            <a:endParaRPr lang="zh-SG" altLang="en-US" sz="1600" dirty="0">
              <a:solidFill>
                <a:schemeClr val="bg1"/>
              </a:solidFill>
              <a:latin typeface="Arial" panose="020B0604020202020204" pitchFamily="34" charset="0"/>
              <a:ea typeface="SimHei"/>
              <a:cs typeface="Arial" panose="020B0604020202020204" pitchFamily="34" charset="0"/>
            </a:endParaRPr>
          </a:p>
          <a:p>
            <a:r>
              <a:rPr lang="zh-SG" altLang="en-US" sz="1600" dirty="0">
                <a:solidFill>
                  <a:schemeClr val="bg1"/>
                </a:solidFill>
                <a:latin typeface="Arial" panose="020B0604020202020204" pitchFamily="34" charset="0"/>
                <a:ea typeface="SimHei"/>
                <a:cs typeface="Arial" panose="020B0604020202020204" pitchFamily="34" charset="0"/>
              </a:rPr>
              <a:t>没有创建和签署交付文件不能证明遵守 </a:t>
            </a:r>
            <a:r>
              <a:rPr lang="en-US" altLang="zh-SG" sz="1600" dirty="0">
                <a:solidFill>
                  <a:schemeClr val="bg1"/>
                </a:solidFill>
                <a:latin typeface="Arial" panose="020B0604020202020204" pitchFamily="34" charset="0"/>
                <a:ea typeface="SimHei"/>
                <a:cs typeface="Arial" panose="020B0604020202020204" pitchFamily="34" charset="0"/>
              </a:rPr>
              <a:t>FCPA </a:t>
            </a:r>
            <a:r>
              <a:rPr lang="zh-SG" altLang="en-US" sz="1600" dirty="0">
                <a:solidFill>
                  <a:schemeClr val="bg1"/>
                </a:solidFill>
                <a:latin typeface="Arial" panose="020B0604020202020204" pitchFamily="34" charset="0"/>
                <a:ea typeface="SimHei"/>
                <a:cs typeface="Arial" panose="020B0604020202020204" pitchFamily="34" charset="0"/>
              </a:rPr>
              <a:t>有关保留准确账簿和记录的要求。</a:t>
            </a:r>
          </a:p>
        </p:txBody>
      </p:sp>
      <p:graphicFrame>
        <p:nvGraphicFramePr>
          <p:cNvPr id="20" name="Diagram 19"/>
          <p:cNvGraphicFramePr/>
          <p:nvPr>
            <p:extLst>
              <p:ext uri="{D42A27DB-BD31-4B8C-83A1-F6EECF244321}">
                <p14:modId xmlns:p14="http://schemas.microsoft.com/office/powerpoint/2010/main" val="1667182351"/>
              </p:ext>
            </p:extLst>
          </p:nvPr>
        </p:nvGraphicFramePr>
        <p:xfrm>
          <a:off x="1252537" y="1961890"/>
          <a:ext cx="6638926" cy="1551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Right Brace 20"/>
          <p:cNvSpPr/>
          <p:nvPr/>
        </p:nvSpPr>
        <p:spPr>
          <a:xfrm>
            <a:off x="4443845" y="3951359"/>
            <a:ext cx="609600" cy="2302884"/>
          </a:xfrm>
          <a:prstGeom prst="rightBrac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zh-SG" altLang="en-US">
              <a:ea typeface="SimHei"/>
            </a:endParaRPr>
          </a:p>
        </p:txBody>
      </p:sp>
      <p:sp>
        <p:nvSpPr>
          <p:cNvPr id="13" name="TextBox 12"/>
          <p:cNvSpPr txBox="1"/>
          <p:nvPr/>
        </p:nvSpPr>
        <p:spPr>
          <a:xfrm>
            <a:off x="2569095" y="1641612"/>
            <a:ext cx="4005811" cy="366126"/>
          </a:xfrm>
          <a:prstGeom prst="rect">
            <a:avLst/>
          </a:prstGeom>
          <a:noFill/>
        </p:spPr>
        <p:txBody>
          <a:bodyPr wrap="square" rtlCol="0">
            <a:spAutoFit/>
          </a:bodyPr>
          <a:lstStyle/>
          <a:p>
            <a:pPr algn="ctr"/>
            <a:r>
              <a:rPr lang="zh-SG" altLang="en-US" sz="1800">
                <a:solidFill>
                  <a:srgbClr val="C00000"/>
                </a:solidFill>
                <a:ea typeface="SimHei"/>
              </a:rPr>
              <a:t>贿赂风险</a:t>
            </a:r>
          </a:p>
        </p:txBody>
      </p:sp>
      <p:sp>
        <p:nvSpPr>
          <p:cNvPr id="14" name="TextBox 13"/>
          <p:cNvSpPr txBox="1"/>
          <p:nvPr/>
        </p:nvSpPr>
        <p:spPr>
          <a:xfrm>
            <a:off x="415791" y="3513088"/>
            <a:ext cx="4005810" cy="366126"/>
          </a:xfrm>
          <a:prstGeom prst="rect">
            <a:avLst/>
          </a:prstGeom>
          <a:noFill/>
        </p:spPr>
        <p:txBody>
          <a:bodyPr wrap="square" rtlCol="0">
            <a:spAutoFit/>
          </a:bodyPr>
          <a:lstStyle/>
          <a:p>
            <a:pPr algn="ctr"/>
            <a:r>
              <a:rPr lang="zh-SG" altLang="en-US" sz="1800">
                <a:solidFill>
                  <a:srgbClr val="C00000"/>
                </a:solidFill>
                <a:ea typeface="SimHei"/>
              </a:rPr>
              <a:t>关键问题</a:t>
            </a:r>
          </a:p>
        </p:txBody>
      </p:sp>
    </p:spTree>
    <p:extLst>
      <p:ext uri="{BB962C8B-B14F-4D97-AF65-F5344CB8AC3E}">
        <p14:creationId xmlns:p14="http://schemas.microsoft.com/office/powerpoint/2010/main" val="177681556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7675" y="2261635"/>
            <a:ext cx="4124325" cy="3063020"/>
          </a:xfrm>
        </p:spPr>
        <p:txBody>
          <a:bodyPr/>
          <a:lstStyle/>
          <a:p>
            <a:pPr marL="0" indent="0">
              <a:spcBef>
                <a:spcPts val="1200"/>
              </a:spcBef>
              <a:spcAft>
                <a:spcPts val="600"/>
              </a:spcAft>
              <a:buNone/>
            </a:pPr>
            <a:r>
              <a:rPr lang="en-US" altLang="zh-SG" sz="1800" dirty="0">
                <a:ea typeface="SimHei"/>
              </a:rPr>
              <a:t>6 </a:t>
            </a:r>
            <a:r>
              <a:rPr lang="zh-SG" altLang="en-US" sz="1800" dirty="0">
                <a:ea typeface="SimHei"/>
              </a:rPr>
              <a:t>台苹果笔记本电脑不是支持 </a:t>
            </a:r>
            <a:r>
              <a:rPr lang="en-US" altLang="zh-SG" sz="1800" dirty="0">
                <a:ea typeface="SimHei"/>
              </a:rPr>
              <a:t>HPU </a:t>
            </a:r>
            <a:r>
              <a:rPr lang="zh-SG" altLang="en-US" sz="1800" dirty="0">
                <a:ea typeface="SimHei"/>
              </a:rPr>
              <a:t>使用的必要项目。</a:t>
            </a:r>
          </a:p>
          <a:p>
            <a:pPr marL="0" indent="0">
              <a:spcBef>
                <a:spcPts val="1200"/>
              </a:spcBef>
              <a:spcAft>
                <a:spcPts val="600"/>
              </a:spcAft>
              <a:buNone/>
            </a:pPr>
            <a:r>
              <a:rPr lang="zh-SG" altLang="en-US" sz="1800" dirty="0">
                <a:ea typeface="SimHei"/>
              </a:rPr>
              <a:t>我们的 </a:t>
            </a:r>
            <a:r>
              <a:rPr lang="en-US" altLang="zh-SG" sz="1800" dirty="0">
                <a:ea typeface="SimHei"/>
              </a:rPr>
              <a:t>ERP </a:t>
            </a:r>
            <a:r>
              <a:rPr lang="zh-SG" altLang="en-US" sz="1800" dirty="0">
                <a:ea typeface="SimHei"/>
              </a:rPr>
              <a:t>系统中未记录这次当地采购的交货单和交货验收单。</a:t>
            </a:r>
          </a:p>
          <a:p>
            <a:pPr marL="0" indent="0">
              <a:spcBef>
                <a:spcPts val="600"/>
              </a:spcBef>
              <a:spcAft>
                <a:spcPts val="600"/>
              </a:spcAft>
              <a:buNone/>
            </a:pPr>
            <a:endParaRPr lang="zh-SG" altLang="en-US" sz="1800" dirty="0">
              <a:ea typeface="SimHei"/>
            </a:endParaRPr>
          </a:p>
          <a:p>
            <a:pPr marL="0" indent="0">
              <a:spcBef>
                <a:spcPts val="600"/>
              </a:spcBef>
              <a:spcAft>
                <a:spcPts val="600"/>
              </a:spcAft>
              <a:buNone/>
            </a:pPr>
            <a:endParaRPr lang="zh-SG" altLang="en-US" sz="1800" dirty="0">
              <a:ea typeface="SimHei"/>
            </a:endParaRPr>
          </a:p>
        </p:txBody>
      </p:sp>
      <p:sp>
        <p:nvSpPr>
          <p:cNvPr id="3" name="Title 2"/>
          <p:cNvSpPr>
            <a:spLocks noGrp="1"/>
          </p:cNvSpPr>
          <p:nvPr>
            <p:ph type="title"/>
          </p:nvPr>
        </p:nvSpPr>
        <p:spPr/>
        <p:txBody>
          <a:bodyPr/>
          <a:lstStyle/>
          <a:p>
            <a:r>
              <a:rPr lang="zh-SG" altLang="en-US" dirty="0">
                <a:ea typeface="SimHei"/>
              </a:rPr>
              <a:t>情景 </a:t>
            </a:r>
            <a:r>
              <a:rPr lang="en-US" altLang="zh-SG" dirty="0">
                <a:ea typeface="SimHei"/>
              </a:rPr>
              <a:t>3</a:t>
            </a:r>
            <a:r>
              <a:rPr lang="zh-SG" altLang="en-US" dirty="0">
                <a:ea typeface="SimHei"/>
              </a:rPr>
              <a:t>：当地采购</a:t>
            </a:r>
          </a:p>
        </p:txBody>
      </p:sp>
      <p:sp>
        <p:nvSpPr>
          <p:cNvPr id="4" name="Rectangle 3"/>
          <p:cNvSpPr/>
          <p:nvPr/>
        </p:nvSpPr>
        <p:spPr>
          <a:xfrm>
            <a:off x="-4572" y="1141333"/>
            <a:ext cx="9153144" cy="366126"/>
          </a:xfrm>
          <a:prstGeom prst="rect">
            <a:avLst/>
          </a:prstGeom>
          <a:solidFill>
            <a:schemeClr val="bg1">
              <a:lumMod val="95000"/>
            </a:schemeClr>
          </a:solidFill>
        </p:spPr>
        <p:txBody>
          <a:bodyPr wrap="square">
            <a:spAutoFit/>
          </a:bodyPr>
          <a:lstStyle/>
          <a:p>
            <a:pPr marL="0" indent="0" algn="ctr">
              <a:buNone/>
            </a:pPr>
            <a:r>
              <a:rPr lang="zh-SG" altLang="en-US" sz="1800">
                <a:ea typeface="SimHei"/>
              </a:rPr>
              <a:t>相关 </a:t>
            </a:r>
            <a:r>
              <a:rPr lang="en-US" altLang="zh-SG" sz="1800">
                <a:ea typeface="SimHei"/>
              </a:rPr>
              <a:t>MTS </a:t>
            </a:r>
            <a:r>
              <a:rPr lang="zh-SG" altLang="en-US" sz="1800">
                <a:ea typeface="SimHei"/>
              </a:rPr>
              <a:t>政策要求是什么？</a:t>
            </a:r>
          </a:p>
        </p:txBody>
      </p:sp>
      <p:sp>
        <p:nvSpPr>
          <p:cNvPr id="5" name="Oval 4"/>
          <p:cNvSpPr/>
          <p:nvPr/>
        </p:nvSpPr>
        <p:spPr>
          <a:xfrm>
            <a:off x="152400" y="2261634"/>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1</a:t>
            </a:r>
          </a:p>
        </p:txBody>
      </p:sp>
      <p:sp>
        <p:nvSpPr>
          <p:cNvPr id="6" name="Oval 5"/>
          <p:cNvSpPr/>
          <p:nvPr/>
        </p:nvSpPr>
        <p:spPr>
          <a:xfrm>
            <a:off x="152399" y="3118947"/>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2</a:t>
            </a:r>
          </a:p>
        </p:txBody>
      </p:sp>
      <p:sp>
        <p:nvSpPr>
          <p:cNvPr id="7" name="Rectangle 6"/>
          <p:cNvSpPr/>
          <p:nvPr/>
        </p:nvSpPr>
        <p:spPr>
          <a:xfrm>
            <a:off x="4572001" y="2294419"/>
            <a:ext cx="4182771" cy="2150989"/>
          </a:xfrm>
          <a:prstGeom prst="rect">
            <a:avLst/>
          </a:prstGeom>
        </p:spPr>
        <p:txBody>
          <a:bodyPr wrap="square">
            <a:spAutoFit/>
          </a:bodyPr>
          <a:lstStyle/>
          <a:p>
            <a:pPr marL="285750" marR="0" indent="-285750">
              <a:spcBef>
                <a:spcPct val="0"/>
              </a:spcBef>
              <a:spcAft>
                <a:spcPct val="0"/>
              </a:spcAft>
              <a:buFont typeface="Wingdings" pitchFamily="2" charset="2"/>
              <a:buChar char="ü"/>
            </a:pPr>
            <a:r>
              <a:rPr lang="zh-SG" altLang="en-US" sz="1800" dirty="0">
                <a:ea typeface="SimHei"/>
              </a:rPr>
              <a:t>合理的当地采购需要</a:t>
            </a:r>
            <a:r>
              <a:rPr lang="zh-CN" altLang="en-US" sz="1800" dirty="0">
                <a:ea typeface="SimHei"/>
              </a:rPr>
              <a:t>正当</a:t>
            </a:r>
            <a:r>
              <a:rPr lang="zh-SG" altLang="en-US" sz="1800" dirty="0">
                <a:ea typeface="SimHei"/>
              </a:rPr>
              <a:t>的业务目的。</a:t>
            </a:r>
          </a:p>
          <a:p>
            <a:pPr marL="285750" marR="0" indent="-285750">
              <a:spcBef>
                <a:spcPct val="0"/>
              </a:spcBef>
              <a:spcAft>
                <a:spcPct val="0"/>
              </a:spcAft>
              <a:buFont typeface="Wingdings" pitchFamily="2" charset="2"/>
              <a:buChar char="ü"/>
            </a:pPr>
            <a:endParaRPr lang="zh-SG" altLang="en-US" sz="1800" dirty="0">
              <a:ea typeface="SimHei"/>
            </a:endParaRPr>
          </a:p>
          <a:p>
            <a:pPr marL="285750" marR="0" indent="-285750">
              <a:spcBef>
                <a:spcPts val="300"/>
              </a:spcBef>
              <a:spcAft>
                <a:spcPts val="300"/>
              </a:spcAft>
              <a:buFont typeface="Wingdings" pitchFamily="2" charset="2"/>
              <a:buChar char="ü"/>
            </a:pPr>
            <a:r>
              <a:rPr lang="zh-SG" altLang="en-US" sz="1800" dirty="0">
                <a:latin typeface="Arial" panose="020B0604020202020204" pitchFamily="34" charset="0"/>
                <a:ea typeface="SimHei"/>
                <a:cs typeface="Arial" panose="020B0604020202020204" pitchFamily="34" charset="0"/>
              </a:rPr>
              <a:t>交付文件是必要的财务控制。</a:t>
            </a:r>
            <a:endParaRPr lang="zh-SG" altLang="en-US" sz="1800" dirty="0">
              <a:ea typeface="SimHei"/>
              <a:cs typeface="Arial" panose="020B0604020202020204" pitchFamily="34" charset="0"/>
            </a:endParaRPr>
          </a:p>
          <a:p>
            <a:pPr marL="742950" lvl="1" indent="-285750">
              <a:spcBef>
                <a:spcPts val="300"/>
              </a:spcBef>
              <a:spcAft>
                <a:spcPts val="300"/>
              </a:spcAft>
              <a:buFont typeface="Wingdings" pitchFamily="2" charset="2"/>
              <a:buChar char="ü"/>
            </a:pPr>
            <a:r>
              <a:rPr lang="zh-SG" altLang="en-US" sz="1600" i="1" dirty="0">
                <a:ea typeface="SimHei"/>
              </a:rPr>
              <a:t>对于材料：交付证明和装箱单</a:t>
            </a:r>
          </a:p>
          <a:p>
            <a:pPr marL="742950" lvl="1" indent="-285750">
              <a:spcBef>
                <a:spcPts val="300"/>
              </a:spcBef>
              <a:spcAft>
                <a:spcPts val="300"/>
              </a:spcAft>
              <a:buFont typeface="Wingdings" pitchFamily="2" charset="2"/>
              <a:buChar char="ü"/>
            </a:pPr>
            <a:r>
              <a:rPr lang="zh-SG" altLang="en-US" sz="1600" i="1" dirty="0">
                <a:ea typeface="SimHei"/>
              </a:rPr>
              <a:t>对于人工和服务：客户确认（例如客户电子邮件）</a:t>
            </a:r>
          </a:p>
          <a:p>
            <a:pPr marL="285750" marR="0" indent="-285750" algn="ctr">
              <a:spcBef>
                <a:spcPct val="0"/>
              </a:spcBef>
              <a:spcAft>
                <a:spcPct val="0"/>
              </a:spcAft>
              <a:buFont typeface="Wingdings" pitchFamily="2" charset="2"/>
              <a:buChar char="ü"/>
            </a:pPr>
            <a:endParaRPr lang="zh-SG" altLang="en-US" sz="1800" dirty="0">
              <a:latin typeface="SimHei"/>
              <a:ea typeface="SimHei"/>
              <a:cs typeface="Times New Roman"/>
            </a:endParaRPr>
          </a:p>
        </p:txBody>
      </p:sp>
      <p:sp>
        <p:nvSpPr>
          <p:cNvPr id="10" name="TextBox 9"/>
          <p:cNvSpPr txBox="1"/>
          <p:nvPr/>
        </p:nvSpPr>
        <p:spPr>
          <a:xfrm>
            <a:off x="416564" y="1716051"/>
            <a:ext cx="4157514" cy="366126"/>
          </a:xfrm>
          <a:prstGeom prst="rect">
            <a:avLst/>
          </a:prstGeom>
          <a:noFill/>
        </p:spPr>
        <p:txBody>
          <a:bodyPr wrap="square" rtlCol="0">
            <a:spAutoFit/>
          </a:bodyPr>
          <a:lstStyle/>
          <a:p>
            <a:pPr algn="ctr"/>
            <a:r>
              <a:rPr lang="zh-SG" altLang="en-US" sz="1800">
                <a:solidFill>
                  <a:srgbClr val="C00000"/>
                </a:solidFill>
                <a:ea typeface="SimHei"/>
              </a:rPr>
              <a:t>关键问题</a:t>
            </a:r>
          </a:p>
        </p:txBody>
      </p:sp>
      <p:sp>
        <p:nvSpPr>
          <p:cNvPr id="11" name="TextBox 10"/>
          <p:cNvSpPr txBox="1"/>
          <p:nvPr/>
        </p:nvSpPr>
        <p:spPr>
          <a:xfrm>
            <a:off x="4569912" y="1716051"/>
            <a:ext cx="4182773" cy="366126"/>
          </a:xfrm>
          <a:prstGeom prst="rect">
            <a:avLst/>
          </a:prstGeom>
          <a:noFill/>
        </p:spPr>
        <p:txBody>
          <a:bodyPr wrap="square" rtlCol="0">
            <a:spAutoFit/>
          </a:bodyPr>
          <a:lstStyle/>
          <a:p>
            <a:pPr algn="ctr"/>
            <a:r>
              <a:rPr lang="en-US" altLang="zh-SG" sz="1800">
                <a:solidFill>
                  <a:srgbClr val="C00000"/>
                </a:solidFill>
                <a:ea typeface="SimHei"/>
              </a:rPr>
              <a:t>MTS </a:t>
            </a:r>
            <a:r>
              <a:rPr lang="zh-SG" altLang="en-US" sz="1800">
                <a:solidFill>
                  <a:srgbClr val="C00000"/>
                </a:solidFill>
                <a:ea typeface="SimHei"/>
              </a:rPr>
              <a:t>政策要求</a:t>
            </a:r>
          </a:p>
        </p:txBody>
      </p:sp>
      <p:cxnSp>
        <p:nvCxnSpPr>
          <p:cNvPr id="13" name="Straight Connector 12"/>
          <p:cNvCxnSpPr/>
          <p:nvPr/>
        </p:nvCxnSpPr>
        <p:spPr>
          <a:xfrm flipH="1">
            <a:off x="4572000" y="2128284"/>
            <a:ext cx="0" cy="319637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18641" y="5599094"/>
            <a:ext cx="8331954" cy="656233"/>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SG" altLang="en-US" sz="1400">
                <a:solidFill>
                  <a:schemeClr val="bg1"/>
                </a:solidFill>
                <a:latin typeface="Arial" panose="020B0604020202020204" pitchFamily="34" charset="0"/>
                <a:ea typeface="SimHei"/>
                <a:cs typeface="Arial" panose="020B0604020202020204" pitchFamily="34" charset="0"/>
              </a:rPr>
              <a:t>作为销售和服务员工，应遵循下列有关材料、人工或服务的政策要求：</a:t>
            </a:r>
          </a:p>
          <a:p>
            <a:pPr algn="ctr"/>
            <a:r>
              <a:rPr lang="en-US" altLang="zh-SG" sz="1200">
                <a:solidFill>
                  <a:schemeClr val="bg1"/>
                </a:solidFill>
                <a:latin typeface="Arial" panose="020B0604020202020204" pitchFamily="34" charset="0"/>
                <a:ea typeface="SimHei"/>
                <a:cs typeface="Arial" panose="020B0604020202020204" pitchFamily="34" charset="0"/>
              </a:rPr>
              <a:t>ORC-010 FCPA </a:t>
            </a:r>
            <a:r>
              <a:rPr lang="zh-SG" altLang="en-US" sz="1200">
                <a:solidFill>
                  <a:schemeClr val="bg1"/>
                </a:solidFill>
                <a:latin typeface="Arial" panose="020B0604020202020204" pitchFamily="34" charset="0"/>
                <a:ea typeface="SimHei"/>
                <a:cs typeface="Arial" panose="020B0604020202020204" pitchFamily="34" charset="0"/>
              </a:rPr>
              <a:t>合规政策</a:t>
            </a:r>
          </a:p>
          <a:p>
            <a:pPr algn="ctr"/>
            <a:r>
              <a:rPr lang="en-US" altLang="zh-SG" sz="1200">
                <a:solidFill>
                  <a:schemeClr val="bg1"/>
                </a:solidFill>
                <a:latin typeface="Arial" panose="020B0604020202020204" pitchFamily="34" charset="0"/>
                <a:ea typeface="SimHei"/>
                <a:cs typeface="Arial" panose="020B0604020202020204" pitchFamily="34" charset="0"/>
              </a:rPr>
              <a:t>ORC-010.03 </a:t>
            </a:r>
            <a:r>
              <a:rPr lang="zh-SG" altLang="en-US" sz="1200">
                <a:solidFill>
                  <a:schemeClr val="bg1"/>
                </a:solidFill>
                <a:latin typeface="Arial" panose="020B0604020202020204" pitchFamily="34" charset="0"/>
                <a:ea typeface="SimHei"/>
                <a:cs typeface="Arial" panose="020B0604020202020204" pitchFamily="34" charset="0"/>
              </a:rPr>
              <a:t>业务合作伙伴和当地采购程序</a:t>
            </a:r>
          </a:p>
        </p:txBody>
      </p:sp>
    </p:spTree>
    <p:extLst>
      <p:ext uri="{BB962C8B-B14F-4D97-AF65-F5344CB8AC3E}">
        <p14:creationId xmlns:p14="http://schemas.microsoft.com/office/powerpoint/2010/main" val="83386677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lgn="ctr">
              <a:buNone/>
            </a:pPr>
            <a:r>
              <a:rPr lang="zh-SG" altLang="en-US">
                <a:ea typeface="SimHei"/>
              </a:rPr>
              <a:t>下列幻灯片包含两个真实场景，进一步说明 </a:t>
            </a:r>
            <a:r>
              <a:rPr lang="en-US" altLang="zh-SG">
                <a:ea typeface="SimHei"/>
              </a:rPr>
              <a:t>Panalpina </a:t>
            </a:r>
            <a:r>
              <a:rPr lang="zh-SG" altLang="en-US">
                <a:ea typeface="SimHei"/>
              </a:rPr>
              <a:t>和 </a:t>
            </a:r>
            <a:r>
              <a:rPr lang="en-US" altLang="zh-SG">
                <a:ea typeface="SimHei"/>
              </a:rPr>
              <a:t>Embraer </a:t>
            </a:r>
            <a:r>
              <a:rPr lang="zh-SG" altLang="en-US">
                <a:ea typeface="SimHei"/>
              </a:rPr>
              <a:t>如何进行贿赂及其因违反 </a:t>
            </a:r>
            <a:r>
              <a:rPr lang="en-US" altLang="zh-SG">
                <a:ea typeface="SimHei"/>
              </a:rPr>
              <a:t>FCPA </a:t>
            </a:r>
            <a:r>
              <a:rPr lang="zh-SG" altLang="en-US">
                <a:ea typeface="SimHei"/>
              </a:rPr>
              <a:t>遭受的惩罚。</a:t>
            </a:r>
          </a:p>
        </p:txBody>
      </p:sp>
      <p:sp>
        <p:nvSpPr>
          <p:cNvPr id="4" name="Title 3"/>
          <p:cNvSpPr>
            <a:spLocks noGrp="1"/>
          </p:cNvSpPr>
          <p:nvPr>
            <p:ph type="title"/>
          </p:nvPr>
        </p:nvSpPr>
        <p:spPr>
          <a:xfrm>
            <a:off x="355600" y="204788"/>
            <a:ext cx="8280400" cy="333375"/>
          </a:xfrm>
        </p:spPr>
        <p:txBody>
          <a:bodyPr>
            <a:noAutofit/>
          </a:bodyPr>
          <a:lstStyle/>
          <a:p>
            <a:br>
              <a:rPr lang="zh-SG" altLang="en-US">
                <a:ea typeface="SimHei"/>
              </a:rPr>
            </a:br>
            <a:r>
              <a:rPr lang="zh-SG" altLang="en-US">
                <a:ea typeface="SimHei"/>
              </a:rPr>
              <a:t>反贿赂</a:t>
            </a:r>
            <a:r>
              <a:rPr lang="en-US" altLang="zh-SG">
                <a:ea typeface="SimHei"/>
              </a:rPr>
              <a:t>/</a:t>
            </a:r>
            <a:r>
              <a:rPr lang="zh-SG" altLang="en-US">
                <a:ea typeface="SimHei"/>
              </a:rPr>
              <a:t>反腐败培训</a:t>
            </a:r>
            <a:br>
              <a:rPr lang="zh-SG" altLang="en-US">
                <a:ea typeface="SimHei"/>
              </a:rPr>
            </a:br>
            <a:r>
              <a:rPr lang="zh-SG" altLang="en-US" sz="2000">
                <a:ea typeface="SimHei"/>
              </a:rPr>
              <a:t>外部违规示例</a:t>
            </a:r>
            <a:r>
              <a:rPr lang="zh-SG" altLang="en-US">
                <a:ea typeface="SimHei"/>
              </a:rPr>
              <a:t>	</a:t>
            </a:r>
          </a:p>
        </p:txBody>
      </p:sp>
    </p:spTree>
    <p:extLst>
      <p:ext uri="{BB962C8B-B14F-4D97-AF65-F5344CB8AC3E}">
        <p14:creationId xmlns:p14="http://schemas.microsoft.com/office/powerpoint/2010/main" val="303832073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ontent Placeholder 1">
            <a:extLst>
              <a:ext uri="{FF2B5EF4-FFF2-40B4-BE49-F238E27FC236}">
                <a16:creationId xmlns:a16="http://schemas.microsoft.com/office/drawing/2014/main" id="{AFC951AD-48BE-4ABC-8743-3210F7998621}"/>
              </a:ext>
            </a:extLst>
          </p:cNvPr>
          <p:cNvSpPr>
            <a:spLocks noGrp="1"/>
          </p:cNvSpPr>
          <p:nvPr>
            <p:ph idx="1"/>
          </p:nvPr>
        </p:nvSpPr>
        <p:spPr>
          <a:xfrm>
            <a:off x="355600" y="1709181"/>
            <a:ext cx="8559800" cy="4820588"/>
          </a:xfrm>
        </p:spPr>
        <p:txBody>
          <a:bodyPr/>
          <a:lstStyle/>
          <a:p>
            <a:pPr marL="0" indent="0">
              <a:spcBef>
                <a:spcPct val="0"/>
              </a:spcBef>
              <a:spcAft>
                <a:spcPts val="600"/>
              </a:spcAft>
              <a:buNone/>
            </a:pPr>
            <a:r>
              <a:rPr lang="zh-SG" altLang="en-US" sz="1800" dirty="0">
                <a:solidFill>
                  <a:srgbClr val="C00000"/>
                </a:solidFill>
                <a:ea typeface="SimHei"/>
              </a:rPr>
              <a:t>违规</a:t>
            </a:r>
          </a:p>
          <a:p>
            <a:pPr marL="0" indent="0">
              <a:spcBef>
                <a:spcPct val="0"/>
              </a:spcBef>
              <a:spcAft>
                <a:spcPts val="600"/>
              </a:spcAft>
              <a:buNone/>
            </a:pPr>
            <a:r>
              <a:rPr lang="zh-SG" altLang="en-US" sz="1600" dirty="0">
                <a:ea typeface="SimHei"/>
              </a:rPr>
              <a:t>在 </a:t>
            </a:r>
            <a:r>
              <a:rPr lang="en-US" altLang="zh-SG" sz="1600" dirty="0">
                <a:ea typeface="SimHei"/>
              </a:rPr>
              <a:t>2002 </a:t>
            </a:r>
            <a:r>
              <a:rPr lang="zh-SG" altLang="en-US" sz="1600" dirty="0">
                <a:ea typeface="SimHei"/>
              </a:rPr>
              <a:t>到 </a:t>
            </a:r>
            <a:r>
              <a:rPr lang="en-US" altLang="zh-SG" sz="1600" dirty="0">
                <a:ea typeface="SimHei"/>
              </a:rPr>
              <a:t>2007 </a:t>
            </a:r>
            <a:r>
              <a:rPr lang="zh-SG" altLang="en-US" sz="1600" dirty="0">
                <a:ea typeface="SimHei"/>
              </a:rPr>
              <a:t>年间，</a:t>
            </a:r>
            <a:r>
              <a:rPr lang="en-US" altLang="zh-SG" sz="1600" dirty="0" err="1">
                <a:ea typeface="SimHei"/>
              </a:rPr>
              <a:t>Panalpina</a:t>
            </a:r>
            <a:r>
              <a:rPr lang="en-US" altLang="zh-SG" sz="1600" dirty="0">
                <a:ea typeface="SimHei"/>
              </a:rPr>
              <a:t> </a:t>
            </a:r>
            <a:r>
              <a:rPr lang="zh-SG" altLang="en-US" sz="1600" dirty="0">
                <a:ea typeface="SimHei"/>
              </a:rPr>
              <a:t>及其美国子公司 </a:t>
            </a:r>
            <a:r>
              <a:rPr lang="en-US" altLang="zh-SG" sz="1600" dirty="0" err="1">
                <a:ea typeface="SimHei"/>
              </a:rPr>
              <a:t>Panalpina</a:t>
            </a:r>
            <a:r>
              <a:rPr lang="en-US" altLang="zh-SG" sz="1600" dirty="0">
                <a:ea typeface="SimHei"/>
              </a:rPr>
              <a:t> Inc. </a:t>
            </a:r>
            <a:r>
              <a:rPr lang="zh-SG" altLang="en-US" sz="1600" dirty="0">
                <a:ea typeface="SimHei"/>
              </a:rPr>
              <a:t>被指控代表客户贿赂全球各地的外国官员。</a:t>
            </a:r>
          </a:p>
          <a:p>
            <a:pPr marL="0" indent="0">
              <a:spcBef>
                <a:spcPct val="0"/>
              </a:spcBef>
              <a:spcAft>
                <a:spcPts val="600"/>
              </a:spcAft>
              <a:buNone/>
            </a:pPr>
            <a:endParaRPr lang="zh-SG" altLang="en-US" sz="1400" dirty="0">
              <a:ea typeface="SimHei"/>
            </a:endParaRPr>
          </a:p>
          <a:p>
            <a:pPr marL="0" indent="0">
              <a:spcAft>
                <a:spcPts val="600"/>
              </a:spcAft>
              <a:buNone/>
            </a:pPr>
            <a:endParaRPr lang="zh-SG" altLang="en-US" sz="1400" dirty="0">
              <a:ea typeface="SimHei"/>
            </a:endParaRPr>
          </a:p>
          <a:p>
            <a:pPr marL="0" indent="0">
              <a:spcAft>
                <a:spcPts val="600"/>
              </a:spcAft>
              <a:buNone/>
            </a:pPr>
            <a:endParaRPr lang="zh-SG" altLang="en-US" sz="1400" dirty="0">
              <a:ea typeface="SimHei"/>
            </a:endParaRPr>
          </a:p>
          <a:p>
            <a:pPr marL="0" indent="0">
              <a:spcAft>
                <a:spcPts val="600"/>
              </a:spcAft>
              <a:buNone/>
            </a:pPr>
            <a:endParaRPr lang="zh-SG" altLang="en-US" sz="1400" dirty="0">
              <a:ea typeface="SimHei"/>
            </a:endParaRPr>
          </a:p>
          <a:p>
            <a:pPr marL="0" indent="0">
              <a:spcAft>
                <a:spcPts val="600"/>
              </a:spcAft>
              <a:buNone/>
            </a:pPr>
            <a:endParaRPr lang="zh-SG" altLang="en-US" sz="1400" dirty="0">
              <a:ea typeface="SimHei"/>
            </a:endParaRPr>
          </a:p>
          <a:p>
            <a:pPr marL="0" indent="0">
              <a:spcAft>
                <a:spcPts val="600"/>
              </a:spcAft>
              <a:buNone/>
            </a:pPr>
            <a:endParaRPr lang="zh-SG" altLang="en-US" sz="1400" dirty="0">
              <a:ea typeface="SimHei"/>
            </a:endParaRPr>
          </a:p>
          <a:p>
            <a:pPr>
              <a:spcAft>
                <a:spcPts val="600"/>
              </a:spcAft>
              <a:buFont typeface="Wingdings" pitchFamily="2" charset="2"/>
              <a:buChar char="§"/>
            </a:pPr>
            <a:r>
              <a:rPr lang="en-US" altLang="zh-SG" sz="1600" dirty="0" err="1">
                <a:ea typeface="SimHei"/>
              </a:rPr>
              <a:t>Panalpina</a:t>
            </a:r>
            <a:r>
              <a:rPr lang="en-US" altLang="zh-SG" sz="1600" dirty="0">
                <a:ea typeface="SimHei"/>
              </a:rPr>
              <a:t> </a:t>
            </a:r>
            <a:r>
              <a:rPr lang="zh-SG" altLang="en-US" sz="1600" dirty="0">
                <a:ea typeface="SimHei"/>
              </a:rPr>
              <a:t>的目的是避免进口货物时延误。</a:t>
            </a:r>
          </a:p>
          <a:p>
            <a:pPr>
              <a:spcAft>
                <a:spcPts val="600"/>
              </a:spcAft>
              <a:buFont typeface="Wingdings" pitchFamily="2" charset="2"/>
              <a:buChar char="§"/>
            </a:pPr>
            <a:r>
              <a:rPr lang="zh-SG" altLang="en-US" sz="1600" dirty="0">
                <a:ea typeface="SimHei"/>
              </a:rPr>
              <a:t>延误可能有很多原因，例如延迟出发、文件不完整或不正确等。</a:t>
            </a:r>
          </a:p>
          <a:p>
            <a:pPr>
              <a:spcAft>
                <a:spcPts val="600"/>
              </a:spcAft>
              <a:buFont typeface="Wingdings" pitchFamily="2" charset="2"/>
              <a:buChar char="§"/>
            </a:pPr>
            <a:r>
              <a:rPr lang="en-US" altLang="zh-SG" sz="1600" dirty="0" err="1">
                <a:ea typeface="SimHei"/>
              </a:rPr>
              <a:t>Panalpina</a:t>
            </a:r>
            <a:r>
              <a:rPr lang="en-US" altLang="zh-SG" sz="1600" dirty="0">
                <a:ea typeface="SimHei"/>
              </a:rPr>
              <a:t> </a:t>
            </a:r>
            <a:r>
              <a:rPr lang="zh-SG" altLang="en-US" sz="1600" dirty="0">
                <a:ea typeface="SimHei"/>
              </a:rPr>
              <a:t>感受到了来自 </a:t>
            </a:r>
            <a:r>
              <a:rPr lang="en-US" altLang="zh-SG" sz="1600" dirty="0" err="1">
                <a:ea typeface="SimHei"/>
              </a:rPr>
              <a:t>Panalpina</a:t>
            </a:r>
            <a:r>
              <a:rPr lang="en-US" altLang="zh-SG" sz="1600" dirty="0">
                <a:ea typeface="SimHei"/>
              </a:rPr>
              <a:t> </a:t>
            </a:r>
            <a:r>
              <a:rPr lang="zh-SG" altLang="en-US" sz="1600" dirty="0">
                <a:ea typeface="SimHei"/>
              </a:rPr>
              <a:t>客户的压力：</a:t>
            </a:r>
          </a:p>
          <a:p>
            <a:pPr lvl="1">
              <a:spcAft>
                <a:spcPts val="600"/>
              </a:spcAft>
              <a:buFont typeface="Wingdings" pitchFamily="2" charset="2"/>
              <a:buChar char="ü"/>
            </a:pPr>
            <a:r>
              <a:rPr lang="zh-SG" altLang="en-US" sz="1600" dirty="0">
                <a:ea typeface="SimHei"/>
              </a:rPr>
              <a:t>尽快执行服务</a:t>
            </a:r>
          </a:p>
          <a:p>
            <a:pPr lvl="1">
              <a:spcAft>
                <a:spcPts val="600"/>
              </a:spcAft>
              <a:buFont typeface="Wingdings" pitchFamily="2" charset="2"/>
              <a:buChar char="ü"/>
            </a:pPr>
            <a:r>
              <a:rPr lang="zh-SG" altLang="en-US" sz="1600" dirty="0">
                <a:ea typeface="SimHei"/>
              </a:rPr>
              <a:t>享受与海关服务有关的优惠待遇</a:t>
            </a:r>
          </a:p>
          <a:p>
            <a:pPr marL="0" indent="0">
              <a:spcBef>
                <a:spcPct val="0"/>
              </a:spcBef>
              <a:spcAft>
                <a:spcPts val="600"/>
              </a:spcAft>
              <a:buNone/>
            </a:pPr>
            <a:endParaRPr lang="zh-SG" altLang="en-US" sz="1400" dirty="0">
              <a:ea typeface="SimHei"/>
            </a:endParaRPr>
          </a:p>
          <a:p>
            <a:pPr marL="0" indent="0">
              <a:spcBef>
                <a:spcPct val="0"/>
              </a:spcBef>
              <a:spcAft>
                <a:spcPts val="600"/>
              </a:spcAft>
              <a:buNone/>
            </a:pPr>
            <a:endParaRPr lang="zh-SG" altLang="en-US" sz="1400" dirty="0">
              <a:ea typeface="SimHei"/>
            </a:endParaRPr>
          </a:p>
        </p:txBody>
      </p:sp>
      <p:sp>
        <p:nvSpPr>
          <p:cNvPr id="34" name="Title 3"/>
          <p:cNvSpPr txBox="1"/>
          <p:nvPr/>
        </p:nvSpPr>
        <p:spPr>
          <a:xfrm>
            <a:off x="355600" y="204788"/>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br>
              <a:rPr lang="zh-SG" altLang="en-US">
                <a:ea typeface="SimHei"/>
              </a:rPr>
            </a:br>
            <a:r>
              <a:rPr lang="zh-SG" altLang="en-US">
                <a:ea typeface="SimHei"/>
              </a:rPr>
              <a:t>外部违规示例 </a:t>
            </a:r>
            <a:r>
              <a:rPr lang="en-US" altLang="zh-SG">
                <a:ea typeface="SimHei"/>
              </a:rPr>
              <a:t>1	</a:t>
            </a:r>
          </a:p>
        </p:txBody>
      </p:sp>
      <p:sp>
        <p:nvSpPr>
          <p:cNvPr id="2" name="Rectangle 1"/>
          <p:cNvSpPr/>
          <p:nvPr/>
        </p:nvSpPr>
        <p:spPr>
          <a:xfrm>
            <a:off x="-4572" y="1165683"/>
            <a:ext cx="9153144" cy="396636"/>
          </a:xfrm>
          <a:prstGeom prst="rect">
            <a:avLst/>
          </a:prstGeom>
          <a:solidFill>
            <a:schemeClr val="bg1">
              <a:lumMod val="50000"/>
            </a:schemeClr>
          </a:solidFill>
        </p:spPr>
        <p:txBody>
          <a:bodyPr wrap="square">
            <a:spAutoFit/>
          </a:bodyPr>
          <a:lstStyle/>
          <a:p>
            <a:pPr marL="0" indent="0" algn="ctr">
              <a:spcBef>
                <a:spcPct val="0"/>
              </a:spcBef>
              <a:spcAft>
                <a:spcPts val="600"/>
              </a:spcAft>
              <a:buNone/>
            </a:pPr>
            <a:r>
              <a:rPr lang="en-US" altLang="zh-SG">
                <a:solidFill>
                  <a:schemeClr val="bg1"/>
                </a:solidFill>
                <a:ea typeface="SimHei"/>
              </a:rPr>
              <a:t>Panalpina World Transport (Holding) Ltd.</a:t>
            </a:r>
            <a:r>
              <a:rPr lang="zh-SG" altLang="en-US">
                <a:solidFill>
                  <a:schemeClr val="bg1"/>
                </a:solidFill>
                <a:ea typeface="SimHei"/>
              </a:rPr>
              <a:t>（“</a:t>
            </a:r>
            <a:r>
              <a:rPr lang="en-US" altLang="zh-SG">
                <a:solidFill>
                  <a:schemeClr val="bg1"/>
                </a:solidFill>
                <a:ea typeface="SimHei"/>
              </a:rPr>
              <a:t>Panalpina”</a:t>
            </a:r>
            <a:r>
              <a:rPr lang="zh-SG" altLang="en-US">
                <a:solidFill>
                  <a:schemeClr val="bg1"/>
                </a:solidFill>
                <a:ea typeface="SimHei"/>
              </a:rPr>
              <a:t>）</a:t>
            </a:r>
            <a:endParaRPr lang="zh-SG" altLang="en-US" err="1">
              <a:solidFill>
                <a:schemeClr val="bg1"/>
              </a:solidFill>
              <a:ea typeface="SimHei"/>
            </a:endParaRPr>
          </a:p>
        </p:txBody>
      </p:sp>
      <p:graphicFrame>
        <p:nvGraphicFramePr>
          <p:cNvPr id="10" name="Diagram 9"/>
          <p:cNvGraphicFramePr/>
          <p:nvPr>
            <p:extLst>
              <p:ext uri="{D42A27DB-BD31-4B8C-83A1-F6EECF244321}">
                <p14:modId xmlns:p14="http://schemas.microsoft.com/office/powerpoint/2010/main" val="3726601977"/>
              </p:ext>
            </p:extLst>
          </p:nvPr>
        </p:nvGraphicFramePr>
        <p:xfrm>
          <a:off x="763912" y="2697308"/>
          <a:ext cx="7616175" cy="1635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704360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378353" y="1918000"/>
            <a:ext cx="8332693" cy="3719946"/>
          </a:xfrm>
        </p:spPr>
        <p:txBody>
          <a:bodyPr/>
          <a:lstStyle/>
          <a:p>
            <a:pPr>
              <a:spcBef>
                <a:spcPts val="1200"/>
              </a:spcBef>
              <a:spcAft>
                <a:spcPts val="1200"/>
              </a:spcAft>
              <a:buFont typeface="Arial" panose="020B0604020202020204" pitchFamily="34" charset="0"/>
              <a:buChar char="•"/>
            </a:pPr>
            <a:r>
              <a:rPr lang="zh-SG" altLang="en-US" sz="1800" dirty="0">
                <a:ea typeface="SimHei"/>
              </a:rPr>
              <a:t>您的角色与反贿赂和反腐败合规要求有何具体联系</a:t>
            </a:r>
          </a:p>
          <a:p>
            <a:pPr>
              <a:spcBef>
                <a:spcPts val="1200"/>
              </a:spcBef>
              <a:spcAft>
                <a:spcPts val="1200"/>
              </a:spcAft>
              <a:buFont typeface="Arial" panose="020B0604020202020204" pitchFamily="34" charset="0"/>
              <a:buChar char="•"/>
            </a:pPr>
            <a:r>
              <a:rPr lang="en-US" altLang="zh-SG" sz="1800" dirty="0">
                <a:ea typeface="SimHei"/>
              </a:rPr>
              <a:t>《</a:t>
            </a:r>
            <a:r>
              <a:rPr lang="zh-SG" altLang="en-US" sz="1800" dirty="0">
                <a:ea typeface="SimHei"/>
              </a:rPr>
              <a:t>反海外腐败法</a:t>
            </a:r>
            <a:r>
              <a:rPr lang="en-US" altLang="zh-SG" sz="1800" dirty="0">
                <a:ea typeface="SimHei"/>
              </a:rPr>
              <a:t>》</a:t>
            </a:r>
            <a:r>
              <a:rPr lang="zh-SG" altLang="en-US" sz="1800" dirty="0">
                <a:ea typeface="SimHei"/>
              </a:rPr>
              <a:t>规定的贿赂和腐败要求</a:t>
            </a:r>
          </a:p>
          <a:p>
            <a:pPr>
              <a:spcBef>
                <a:spcPts val="1200"/>
              </a:spcBef>
              <a:spcAft>
                <a:spcPts val="1200"/>
              </a:spcAft>
              <a:buFont typeface="Arial" panose="020B0604020202020204" pitchFamily="34" charset="0"/>
              <a:buChar char="•"/>
            </a:pPr>
            <a:r>
              <a:rPr lang="zh-SG" altLang="en-US" sz="1800" dirty="0">
                <a:ea typeface="SimHei"/>
              </a:rPr>
              <a:t>在日常互动和业务决策中</a:t>
            </a:r>
            <a:r>
              <a:rPr lang="zh-CN" altLang="en-US" sz="1800" dirty="0">
                <a:ea typeface="SimHei"/>
              </a:rPr>
              <a:t>应当知晓并</a:t>
            </a:r>
            <a:r>
              <a:rPr lang="zh-SG" altLang="en-US" sz="1800" dirty="0">
                <a:ea typeface="SimHei"/>
              </a:rPr>
              <a:t>避免</a:t>
            </a:r>
            <a:r>
              <a:rPr lang="zh-CN" altLang="en-US" sz="1800" dirty="0">
                <a:ea typeface="SimHei"/>
              </a:rPr>
              <a:t>的贿赂风险</a:t>
            </a:r>
            <a:r>
              <a:rPr lang="zh-SG" altLang="en-US" sz="1800" dirty="0">
                <a:ea typeface="SimHei"/>
              </a:rPr>
              <a:t> </a:t>
            </a:r>
          </a:p>
          <a:p>
            <a:pPr>
              <a:spcBef>
                <a:spcPts val="1200"/>
              </a:spcBef>
              <a:spcAft>
                <a:spcPts val="1200"/>
              </a:spcAft>
              <a:buFont typeface="Arial" panose="020B0604020202020204" pitchFamily="34" charset="0"/>
              <a:buChar char="•"/>
            </a:pPr>
            <a:r>
              <a:rPr lang="zh-SG" altLang="en-US" sz="1800" dirty="0">
                <a:ea typeface="SimHei"/>
              </a:rPr>
              <a:t>美国公司贿赂和腐败违规 </a:t>
            </a:r>
          </a:p>
          <a:p>
            <a:pPr>
              <a:spcBef>
                <a:spcPts val="1200"/>
              </a:spcBef>
              <a:spcAft>
                <a:spcPts val="1200"/>
              </a:spcAft>
              <a:buFont typeface="Arial" panose="020B0604020202020204" pitchFamily="34" charset="0"/>
              <a:buChar char="•"/>
            </a:pPr>
            <a:r>
              <a:rPr lang="zh-SG" altLang="en-US" sz="1800" dirty="0">
                <a:ea typeface="SimHei"/>
              </a:rPr>
              <a:t>如何提出问题和寻求指导</a:t>
            </a:r>
          </a:p>
          <a:p>
            <a:pPr>
              <a:spcBef>
                <a:spcPts val="1200"/>
              </a:spcBef>
              <a:spcAft>
                <a:spcPts val="1200"/>
              </a:spcAft>
              <a:buFont typeface="Arial" panose="020B0604020202020204" pitchFamily="34" charset="0"/>
              <a:buChar char="•"/>
            </a:pPr>
            <a:r>
              <a:rPr lang="zh-SG" altLang="en-US" sz="1800" dirty="0">
                <a:ea typeface="SimHei"/>
              </a:rPr>
              <a:t>如何报告疑虑</a:t>
            </a:r>
          </a:p>
          <a:p>
            <a:pPr marL="0" indent="0">
              <a:spcBef>
                <a:spcPts val="1200"/>
              </a:spcBef>
              <a:spcAft>
                <a:spcPts val="1200"/>
              </a:spcAft>
              <a:buNone/>
            </a:pPr>
            <a:endParaRPr lang="zh-SG" altLang="en-US" sz="1800" dirty="0">
              <a:ea typeface="SimHei"/>
            </a:endParaRPr>
          </a:p>
          <a:p>
            <a:pPr>
              <a:spcBef>
                <a:spcPts val="1200"/>
              </a:spcBef>
              <a:spcAft>
                <a:spcPts val="1200"/>
              </a:spcAft>
            </a:pPr>
            <a:endParaRPr lang="zh-SG" altLang="en-US" sz="1800" dirty="0">
              <a:ea typeface="SimHei"/>
            </a:endParaRPr>
          </a:p>
          <a:p>
            <a:pPr>
              <a:spcBef>
                <a:spcPts val="1200"/>
              </a:spcBef>
              <a:spcAft>
                <a:spcPts val="1200"/>
              </a:spcAft>
            </a:pPr>
            <a:endParaRPr lang="zh-SG" altLang="en-US" sz="1800" dirty="0">
              <a:ea typeface="SimHei"/>
            </a:endParaRPr>
          </a:p>
        </p:txBody>
      </p:sp>
      <p:sp>
        <p:nvSpPr>
          <p:cNvPr id="7"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zh-SG" altLang="en-US">
                <a:ea typeface="SimHei"/>
              </a:rPr>
              <a:t>反贿赂</a:t>
            </a:r>
            <a:r>
              <a:rPr lang="en-US" altLang="zh-SG">
                <a:ea typeface="SimHei"/>
              </a:rPr>
              <a:t>/</a:t>
            </a:r>
            <a:r>
              <a:rPr lang="zh-SG" altLang="en-US">
                <a:ea typeface="SimHei"/>
              </a:rPr>
              <a:t>反腐败培训</a:t>
            </a:r>
          </a:p>
          <a:p>
            <a:r>
              <a:rPr lang="zh-SG" altLang="en-US" sz="2000">
                <a:ea typeface="SimHei"/>
              </a:rPr>
              <a:t>培训日程和目标</a:t>
            </a:r>
            <a:r>
              <a:rPr lang="zh-SG" altLang="en-US">
                <a:ea typeface="SimHei"/>
              </a:rPr>
              <a:t>	</a:t>
            </a:r>
          </a:p>
        </p:txBody>
      </p:sp>
      <p:sp>
        <p:nvSpPr>
          <p:cNvPr id="8" name="TextBox 7"/>
          <p:cNvSpPr txBox="1"/>
          <p:nvPr/>
        </p:nvSpPr>
        <p:spPr>
          <a:xfrm>
            <a:off x="355600" y="1378528"/>
            <a:ext cx="8363802" cy="396636"/>
          </a:xfrm>
          <a:prstGeom prst="rect">
            <a:avLst/>
          </a:prstGeom>
          <a:noFill/>
        </p:spPr>
        <p:txBody>
          <a:bodyPr wrap="square" rtlCol="0">
            <a:spAutoFit/>
          </a:bodyPr>
          <a:lstStyle/>
          <a:p>
            <a:r>
              <a:rPr lang="zh-SG" altLang="en-US" dirty="0">
                <a:solidFill>
                  <a:srgbClr val="C00000"/>
                </a:solidFill>
                <a:ea typeface="SimHei"/>
              </a:rPr>
              <a:t>在本次培训结束时，您将更好地理解：</a:t>
            </a:r>
          </a:p>
        </p:txBody>
      </p:sp>
    </p:spTree>
    <p:extLst>
      <p:ext uri="{BB962C8B-B14F-4D97-AF65-F5344CB8AC3E}">
        <p14:creationId xmlns:p14="http://schemas.microsoft.com/office/powerpoint/2010/main" val="196544001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0038" y="1812916"/>
            <a:ext cx="5784422" cy="3630747"/>
          </a:xfrm>
          <a:prstGeom prst="rect">
            <a:avLst/>
          </a:prstGeom>
        </p:spPr>
        <p:txBody>
          <a:bodyPr wrap="square">
            <a:spAutoFit/>
          </a:bodyPr>
          <a:lstStyle/>
          <a:p>
            <a:pPr marL="0" indent="0">
              <a:spcAft>
                <a:spcPts val="600"/>
              </a:spcAft>
              <a:buNone/>
            </a:pPr>
            <a:r>
              <a:rPr lang="zh-SG" altLang="en-US" sz="1800" dirty="0">
                <a:solidFill>
                  <a:srgbClr val="C00000"/>
                </a:solidFill>
                <a:ea typeface="SimHei"/>
              </a:rPr>
              <a:t>贿赂方案</a:t>
            </a:r>
          </a:p>
          <a:p>
            <a:pPr marL="285750" indent="-285750">
              <a:spcAft>
                <a:spcPts val="600"/>
              </a:spcAft>
              <a:buFont typeface="Arial" panose="020B0604020202020204" pitchFamily="34" charset="0"/>
              <a:buChar char="•"/>
            </a:pPr>
            <a:r>
              <a:rPr lang="zh-SG" altLang="en-US" sz="1400" b="1" dirty="0">
                <a:ea typeface="SimHei"/>
              </a:rPr>
              <a:t>行贿：</a:t>
            </a:r>
            <a:r>
              <a:rPr lang="zh-SG" altLang="en-US" sz="1400" dirty="0">
                <a:ea typeface="SimHei"/>
              </a:rPr>
              <a:t>客户授权 </a:t>
            </a:r>
            <a:r>
              <a:rPr lang="en-US" altLang="zh-SG" sz="1400" dirty="0" err="1">
                <a:ea typeface="SimHei"/>
              </a:rPr>
              <a:t>Panalpina</a:t>
            </a:r>
            <a:r>
              <a:rPr lang="en-US" altLang="zh-SG" sz="1400" dirty="0">
                <a:ea typeface="SimHei"/>
              </a:rPr>
              <a:t> </a:t>
            </a:r>
            <a:r>
              <a:rPr lang="zh-SG" altLang="en-US" sz="1400" dirty="0">
                <a:ea typeface="SimHei"/>
              </a:rPr>
              <a:t>向下列国家的外国官员支付至少 </a:t>
            </a:r>
            <a:r>
              <a:rPr lang="en-US" altLang="zh-SG" sz="1400" dirty="0">
                <a:ea typeface="SimHei"/>
              </a:rPr>
              <a:t>2700 </a:t>
            </a:r>
            <a:r>
              <a:rPr lang="zh-SG" altLang="en-US" sz="1400" dirty="0">
                <a:ea typeface="SimHei"/>
              </a:rPr>
              <a:t>万美元的贿赂：安哥拉、巴西、哈萨克斯坦、尼日利亚和俄罗斯。</a:t>
            </a:r>
          </a:p>
          <a:p>
            <a:pPr marL="285750" indent="-285750">
              <a:spcAft>
                <a:spcPts val="600"/>
              </a:spcAft>
              <a:buFont typeface="Arial" panose="020B0604020202020204" pitchFamily="34" charset="0"/>
              <a:buChar char="•"/>
            </a:pPr>
            <a:r>
              <a:rPr lang="zh-SG" altLang="en-US" sz="1400" b="1" dirty="0">
                <a:ea typeface="SimHei"/>
              </a:rPr>
              <a:t>发票掩盖：</a:t>
            </a:r>
            <a:r>
              <a:rPr lang="en-US" altLang="zh-SG" sz="1400" dirty="0" err="1">
                <a:ea typeface="SimHei"/>
              </a:rPr>
              <a:t>Panalpina</a:t>
            </a:r>
            <a:r>
              <a:rPr lang="en-US" altLang="zh-SG" sz="1400" dirty="0">
                <a:ea typeface="SimHei"/>
              </a:rPr>
              <a:t> </a:t>
            </a:r>
            <a:r>
              <a:rPr lang="zh-SG" altLang="en-US" sz="1400" dirty="0">
                <a:ea typeface="SimHei"/>
              </a:rPr>
              <a:t>向客户开具了这些贿赂的发票。发票将这些贿赂不准确地称为“当地处理”、“特殊干预”、“特殊操作”和其他看似合法的费用，用以掩盖贿赂。</a:t>
            </a:r>
          </a:p>
          <a:p>
            <a:pPr>
              <a:spcAft>
                <a:spcPts val="600"/>
              </a:spcAft>
            </a:pPr>
            <a:endParaRPr lang="zh-SG" altLang="en-US" sz="1600" dirty="0">
              <a:ea typeface="SimHei"/>
            </a:endParaRPr>
          </a:p>
          <a:p>
            <a:pPr>
              <a:spcAft>
                <a:spcPts val="600"/>
              </a:spcAft>
            </a:pPr>
            <a:r>
              <a:rPr lang="zh-SG" altLang="en-US" sz="1800" dirty="0">
                <a:solidFill>
                  <a:srgbClr val="C00000"/>
                </a:solidFill>
                <a:ea typeface="SimHei"/>
              </a:rPr>
              <a:t>处罚</a:t>
            </a:r>
          </a:p>
          <a:p>
            <a:pPr marL="285750" indent="-285750">
              <a:spcBef>
                <a:spcPct val="0"/>
              </a:spcBef>
              <a:spcAft>
                <a:spcPts val="600"/>
              </a:spcAft>
              <a:buFont typeface="Arial" panose="020B0604020202020204" pitchFamily="34" charset="0"/>
              <a:buChar char="•"/>
            </a:pPr>
            <a:r>
              <a:rPr lang="zh-SG" altLang="en-US" sz="1400" dirty="0">
                <a:ea typeface="SimHei"/>
              </a:rPr>
              <a:t>美国 司法部指控 </a:t>
            </a:r>
            <a:r>
              <a:rPr lang="en-US" altLang="zh-SG" sz="1400" dirty="0" err="1">
                <a:ea typeface="SimHei"/>
              </a:rPr>
              <a:t>Panalpina</a:t>
            </a:r>
            <a:r>
              <a:rPr lang="en-US" altLang="zh-SG" sz="1400" dirty="0">
                <a:ea typeface="SimHei"/>
              </a:rPr>
              <a:t> </a:t>
            </a:r>
            <a:r>
              <a:rPr lang="zh-SG" altLang="en-US" sz="1400" dirty="0">
                <a:ea typeface="SimHei"/>
              </a:rPr>
              <a:t>违反 </a:t>
            </a:r>
            <a:r>
              <a:rPr lang="en-US" altLang="zh-SG" sz="1400" dirty="0">
                <a:ea typeface="SimHei"/>
              </a:rPr>
              <a:t>FCPA </a:t>
            </a:r>
            <a:r>
              <a:rPr lang="zh-SG" altLang="en-US" sz="1400" dirty="0">
                <a:ea typeface="SimHei"/>
              </a:rPr>
              <a:t>有关</a:t>
            </a:r>
            <a:r>
              <a:rPr lang="zh-SG" altLang="en-US" sz="1400" u="sng" dirty="0">
                <a:ea typeface="SimHei"/>
              </a:rPr>
              <a:t>反贿赂</a:t>
            </a:r>
            <a:r>
              <a:rPr lang="zh-SG" altLang="en-US" sz="1400" dirty="0">
                <a:ea typeface="SimHei"/>
              </a:rPr>
              <a:t>和</a:t>
            </a:r>
            <a:r>
              <a:rPr lang="zh-SG" altLang="en-US" sz="1400" u="sng" dirty="0">
                <a:ea typeface="SimHei"/>
              </a:rPr>
              <a:t>账簿和记录</a:t>
            </a:r>
            <a:r>
              <a:rPr lang="zh-SG" altLang="en-US" sz="1400" dirty="0">
                <a:ea typeface="SimHei"/>
              </a:rPr>
              <a:t>的规定。</a:t>
            </a:r>
          </a:p>
          <a:p>
            <a:pPr marL="285750" indent="-285750">
              <a:spcBef>
                <a:spcPct val="0"/>
              </a:spcBef>
              <a:spcAft>
                <a:spcPts val="600"/>
              </a:spcAft>
              <a:buFont typeface="Arial" panose="020B0604020202020204" pitchFamily="34" charset="0"/>
              <a:buChar char="•"/>
            </a:pPr>
            <a:r>
              <a:rPr lang="en-US" altLang="zh-SG" sz="1400" dirty="0" err="1">
                <a:ea typeface="SimHei"/>
              </a:rPr>
              <a:t>Panalpina</a:t>
            </a:r>
            <a:r>
              <a:rPr lang="en-US" altLang="zh-SG" sz="1400" dirty="0">
                <a:ea typeface="SimHei"/>
              </a:rPr>
              <a:t> </a:t>
            </a:r>
            <a:r>
              <a:rPr lang="zh-SG" altLang="en-US" sz="1400" dirty="0">
                <a:ea typeface="SimHei"/>
              </a:rPr>
              <a:t>公司：</a:t>
            </a:r>
          </a:p>
          <a:p>
            <a:pPr marL="742950" lvl="1" indent="-285750">
              <a:spcBef>
                <a:spcPct val="0"/>
              </a:spcBef>
              <a:spcAft>
                <a:spcPts val="600"/>
              </a:spcAft>
              <a:buFont typeface="Arial" panose="020B0604020202020204" pitchFamily="34" charset="0"/>
              <a:buChar char="•"/>
            </a:pPr>
            <a:r>
              <a:rPr lang="zh-SG" altLang="en-US" sz="1400" dirty="0">
                <a:ea typeface="SimHei"/>
              </a:rPr>
              <a:t>依据 </a:t>
            </a:r>
            <a:r>
              <a:rPr lang="en-US" altLang="zh-SG" sz="1400" dirty="0">
                <a:ea typeface="SimHei"/>
              </a:rPr>
              <a:t>SEC </a:t>
            </a:r>
            <a:r>
              <a:rPr lang="zh-SG" altLang="en-US" sz="1400" dirty="0">
                <a:ea typeface="SimHei"/>
              </a:rPr>
              <a:t>和解协议，被处以 </a:t>
            </a:r>
            <a:r>
              <a:rPr lang="en-US" altLang="zh-SG" sz="1400" dirty="0">
                <a:ea typeface="SimHei"/>
              </a:rPr>
              <a:t>7050 </a:t>
            </a:r>
            <a:r>
              <a:rPr lang="zh-SG" altLang="en-US" sz="1400" dirty="0">
                <a:ea typeface="SimHei"/>
              </a:rPr>
              <a:t>万美元的罚金</a:t>
            </a:r>
          </a:p>
          <a:p>
            <a:pPr marL="742950" lvl="1" indent="-285750">
              <a:spcBef>
                <a:spcPct val="0"/>
              </a:spcBef>
              <a:spcAft>
                <a:spcPts val="600"/>
              </a:spcAft>
              <a:buFont typeface="Arial" panose="020B0604020202020204" pitchFamily="34" charset="0"/>
              <a:buChar char="•"/>
            </a:pPr>
            <a:r>
              <a:rPr lang="zh-SG" altLang="en-US" sz="1400" dirty="0">
                <a:ea typeface="SimHei"/>
              </a:rPr>
              <a:t>支付了 </a:t>
            </a:r>
            <a:r>
              <a:rPr lang="en-US" altLang="zh-SG" sz="1400" dirty="0">
                <a:ea typeface="SimHei"/>
              </a:rPr>
              <a:t>1130 </a:t>
            </a:r>
            <a:r>
              <a:rPr lang="zh-SG" altLang="en-US" sz="1400" dirty="0">
                <a:ea typeface="SimHei"/>
              </a:rPr>
              <a:t>万美元的非法所得利润</a:t>
            </a:r>
            <a:endParaRPr lang="zh-SG" altLang="en-US" sz="1400" dirty="0">
              <a:solidFill>
                <a:srgbClr val="C00000"/>
              </a:solidFill>
              <a:ea typeface="SimHei"/>
            </a:endParaRPr>
          </a:p>
        </p:txBody>
      </p:sp>
      <p:sp>
        <p:nvSpPr>
          <p:cNvPr id="8" name="Rectangle 7"/>
          <p:cNvSpPr/>
          <p:nvPr/>
        </p:nvSpPr>
        <p:spPr>
          <a:xfrm>
            <a:off x="-4572" y="1165683"/>
            <a:ext cx="9153144" cy="396636"/>
          </a:xfrm>
          <a:prstGeom prst="rect">
            <a:avLst/>
          </a:prstGeom>
          <a:solidFill>
            <a:schemeClr val="bg1">
              <a:lumMod val="50000"/>
            </a:schemeClr>
          </a:solidFill>
        </p:spPr>
        <p:txBody>
          <a:bodyPr wrap="square">
            <a:spAutoFit/>
          </a:bodyPr>
          <a:lstStyle/>
          <a:p>
            <a:pPr marL="0" indent="0" algn="ctr">
              <a:spcBef>
                <a:spcPct val="0"/>
              </a:spcBef>
              <a:spcAft>
                <a:spcPts val="600"/>
              </a:spcAft>
              <a:buNone/>
            </a:pPr>
            <a:r>
              <a:rPr lang="en-US" altLang="zh-SG">
                <a:solidFill>
                  <a:schemeClr val="bg1"/>
                </a:solidFill>
                <a:ea typeface="SimHei"/>
              </a:rPr>
              <a:t>Panalpina World Transport (Holding) Ltd.</a:t>
            </a:r>
            <a:r>
              <a:rPr lang="zh-SG" altLang="en-US">
                <a:solidFill>
                  <a:schemeClr val="bg1"/>
                </a:solidFill>
                <a:ea typeface="SimHei"/>
              </a:rPr>
              <a:t>（“</a:t>
            </a:r>
            <a:r>
              <a:rPr lang="en-US" altLang="zh-SG">
                <a:solidFill>
                  <a:schemeClr val="bg1"/>
                </a:solidFill>
                <a:ea typeface="SimHei"/>
              </a:rPr>
              <a:t>Panalpina”</a:t>
            </a:r>
            <a:r>
              <a:rPr lang="zh-SG" altLang="en-US">
                <a:solidFill>
                  <a:schemeClr val="bg1"/>
                </a:solidFill>
                <a:ea typeface="SimHei"/>
              </a:rPr>
              <a:t>）</a:t>
            </a:r>
            <a:endParaRPr lang="zh-SG" altLang="en-US" err="1">
              <a:solidFill>
                <a:schemeClr val="bg1"/>
              </a:solidFill>
              <a:ea typeface="SimHei"/>
            </a:endParaRPr>
          </a:p>
        </p:txBody>
      </p:sp>
      <p:sp>
        <p:nvSpPr>
          <p:cNvPr id="12" name="Rectangle 11"/>
          <p:cNvSpPr/>
          <p:nvPr/>
        </p:nvSpPr>
        <p:spPr>
          <a:xfrm>
            <a:off x="6315074" y="2190722"/>
            <a:ext cx="2669667" cy="2440839"/>
          </a:xfrm>
          <a:prstGeom prst="rect">
            <a:avLst/>
          </a:prstGeom>
          <a:noFill/>
          <a:ln>
            <a:solidFill>
              <a:schemeClr val="bg1">
                <a:lumMod val="50000"/>
              </a:schemeClr>
            </a:solidFill>
          </a:ln>
        </p:spPr>
        <p:txBody>
          <a:bodyPr wrap="square">
            <a:spAutoFit/>
          </a:bodyPr>
          <a:lstStyle/>
          <a:p>
            <a:r>
              <a:rPr lang="en-US" altLang="zh-SG" sz="1400" dirty="0" err="1">
                <a:ea typeface="SimHei"/>
              </a:rPr>
              <a:t>Panalpina</a:t>
            </a:r>
            <a:r>
              <a:rPr lang="en-US" altLang="zh-SG" sz="1400" dirty="0">
                <a:ea typeface="SimHei"/>
              </a:rPr>
              <a:t> World Transport (Holding) Ltd </a:t>
            </a:r>
            <a:r>
              <a:rPr lang="zh-SG" altLang="en-US" sz="1400" dirty="0">
                <a:ea typeface="SimHei"/>
              </a:rPr>
              <a:t>是一家提供供应</a:t>
            </a:r>
            <a:br>
              <a:rPr lang="en-US" altLang="zh-SG" sz="1400" dirty="0">
                <a:ea typeface="SimHei"/>
              </a:rPr>
            </a:br>
            <a:r>
              <a:rPr lang="zh-SG" altLang="en-US" sz="1400" dirty="0">
                <a:ea typeface="SimHei"/>
              </a:rPr>
              <a:t>链管理解决方案的物流与货运代理公司。该公司的业务分部包括空运、海运、物流、能源及项目解决方案、道路服务、货运安全和信息解决方案。</a:t>
            </a:r>
          </a:p>
          <a:p>
            <a:endParaRPr lang="zh-SG" altLang="en-US" sz="1400" dirty="0">
              <a:ea typeface="SimHei"/>
            </a:endParaRPr>
          </a:p>
          <a:p>
            <a:r>
              <a:rPr lang="zh-SG" altLang="en-US" sz="1400" dirty="0">
                <a:ea typeface="SimHei"/>
              </a:rPr>
              <a:t>客户通常使用 </a:t>
            </a:r>
            <a:r>
              <a:rPr lang="en-US" altLang="zh-SG" sz="1400" dirty="0" err="1">
                <a:ea typeface="SimHei"/>
              </a:rPr>
              <a:t>Panalpina</a:t>
            </a:r>
            <a:r>
              <a:rPr lang="en-US" altLang="zh-SG" sz="1400" dirty="0">
                <a:ea typeface="SimHei"/>
              </a:rPr>
              <a:t> </a:t>
            </a:r>
            <a:r>
              <a:rPr lang="zh-SG" altLang="en-US" sz="1400" dirty="0">
                <a:ea typeface="SimHei"/>
              </a:rPr>
              <a:t>运输国际货物，或者在运输货物的国家寻求海关</a:t>
            </a:r>
            <a:r>
              <a:rPr lang="en-US" altLang="zh-SG" sz="1400" dirty="0">
                <a:ea typeface="SimHei"/>
              </a:rPr>
              <a:t>/</a:t>
            </a:r>
            <a:r>
              <a:rPr lang="zh-SG" altLang="en-US" sz="1400" dirty="0">
                <a:ea typeface="SimHei"/>
              </a:rPr>
              <a:t>物流服务帮助。</a:t>
            </a:r>
          </a:p>
        </p:txBody>
      </p:sp>
      <p:sp>
        <p:nvSpPr>
          <p:cNvPr id="13" name="Rectangle 12"/>
          <p:cNvSpPr/>
          <p:nvPr/>
        </p:nvSpPr>
        <p:spPr>
          <a:xfrm>
            <a:off x="6315074" y="1812916"/>
            <a:ext cx="2669667" cy="366126"/>
          </a:xfrm>
          <a:prstGeom prst="rect">
            <a:avLst/>
          </a:prstGeom>
        </p:spPr>
        <p:txBody>
          <a:bodyPr wrap="square">
            <a:spAutoFit/>
          </a:bodyPr>
          <a:lstStyle/>
          <a:p>
            <a:pPr marL="0" indent="0">
              <a:spcBef>
                <a:spcPct val="0"/>
              </a:spcBef>
              <a:spcAft>
                <a:spcPts val="600"/>
              </a:spcAft>
              <a:buNone/>
            </a:pPr>
            <a:r>
              <a:rPr lang="zh-SG" altLang="en-US" sz="1800">
                <a:solidFill>
                  <a:srgbClr val="C00000"/>
                </a:solidFill>
                <a:ea typeface="SimHei"/>
              </a:rPr>
              <a:t>公司背景</a:t>
            </a:r>
          </a:p>
        </p:txBody>
      </p:sp>
      <p:sp>
        <p:nvSpPr>
          <p:cNvPr id="9" name="Title 3"/>
          <p:cNvSpPr txBox="1"/>
          <p:nvPr/>
        </p:nvSpPr>
        <p:spPr>
          <a:xfrm>
            <a:off x="355600" y="204788"/>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br>
              <a:rPr lang="zh-SG" altLang="en-US">
                <a:ea typeface="SimHei"/>
              </a:rPr>
            </a:br>
            <a:r>
              <a:rPr lang="zh-SG" altLang="en-US">
                <a:ea typeface="SimHei"/>
              </a:rPr>
              <a:t>外部违规示例 </a:t>
            </a:r>
            <a:r>
              <a:rPr lang="en-US" altLang="zh-SG">
                <a:ea typeface="SimHei"/>
              </a:rPr>
              <a:t>1	</a:t>
            </a:r>
          </a:p>
        </p:txBody>
      </p:sp>
    </p:spTree>
    <p:extLst>
      <p:ext uri="{BB962C8B-B14F-4D97-AF65-F5344CB8AC3E}">
        <p14:creationId xmlns:p14="http://schemas.microsoft.com/office/powerpoint/2010/main" val="43843846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ontent Placeholder 1">
            <a:extLst>
              <a:ext uri="{FF2B5EF4-FFF2-40B4-BE49-F238E27FC236}">
                <a16:creationId xmlns:a16="http://schemas.microsoft.com/office/drawing/2014/main" id="{AFC951AD-48BE-4ABC-8743-3210F7998621}"/>
              </a:ext>
            </a:extLst>
          </p:cNvPr>
          <p:cNvSpPr>
            <a:spLocks noGrp="1"/>
          </p:cNvSpPr>
          <p:nvPr>
            <p:ph idx="1"/>
          </p:nvPr>
        </p:nvSpPr>
        <p:spPr>
          <a:xfrm>
            <a:off x="161059" y="1482666"/>
            <a:ext cx="8821881" cy="1110219"/>
          </a:xfrm>
        </p:spPr>
        <p:txBody>
          <a:bodyPr/>
          <a:lstStyle/>
          <a:p>
            <a:pPr marL="0" indent="0">
              <a:spcBef>
                <a:spcPct val="0"/>
              </a:spcBef>
              <a:spcAft>
                <a:spcPts val="600"/>
              </a:spcAft>
              <a:buNone/>
            </a:pPr>
            <a:r>
              <a:rPr lang="zh-SG" altLang="en-US" sz="1800" dirty="0">
                <a:solidFill>
                  <a:srgbClr val="C00000"/>
                </a:solidFill>
                <a:ea typeface="SimHei"/>
              </a:rPr>
              <a:t>违规</a:t>
            </a:r>
          </a:p>
          <a:p>
            <a:pPr marL="0" indent="0">
              <a:buNone/>
            </a:pPr>
            <a:r>
              <a:rPr lang="en-US" altLang="zh-SG" sz="1400" dirty="0">
                <a:ea typeface="SimHei"/>
              </a:rPr>
              <a:t>Embraer </a:t>
            </a:r>
            <a:r>
              <a:rPr lang="zh-SG" altLang="en-US" sz="1400" dirty="0">
                <a:ea typeface="SimHei"/>
              </a:rPr>
              <a:t>高管和员工向多米尼加共和国、沙特阿拉伯和莫桑比克的官员行贿。这些贿赂由美国子公司通过虚假的第三方代理支付。</a:t>
            </a:r>
            <a:r>
              <a:rPr lang="en-US" altLang="zh-SG" sz="1400" dirty="0">
                <a:ea typeface="SimHei"/>
              </a:rPr>
              <a:t>SEC </a:t>
            </a:r>
            <a:r>
              <a:rPr lang="zh-SG" altLang="en-US" sz="1400" dirty="0">
                <a:ea typeface="SimHei"/>
              </a:rPr>
              <a:t>还指控 </a:t>
            </a:r>
            <a:r>
              <a:rPr lang="en-US" altLang="zh-SG" sz="1400" dirty="0">
                <a:ea typeface="SimHei"/>
              </a:rPr>
              <a:t>Embraer </a:t>
            </a:r>
            <a:r>
              <a:rPr lang="zh-SG" altLang="en-US" sz="1400" dirty="0">
                <a:ea typeface="SimHei"/>
              </a:rPr>
              <a:t>在印度实施一项会计处理方案，</a:t>
            </a:r>
            <a:r>
              <a:rPr lang="en-US" altLang="zh-SG" sz="1400" dirty="0">
                <a:ea typeface="SimHei"/>
              </a:rPr>
              <a:t>Embraer </a:t>
            </a:r>
            <a:r>
              <a:rPr lang="zh-SG" altLang="en-US" sz="1400" dirty="0">
                <a:ea typeface="SimHei"/>
              </a:rPr>
              <a:t>涉嫌通过该方案隐瞒付款。</a:t>
            </a:r>
          </a:p>
          <a:p>
            <a:pPr marL="0" indent="0">
              <a:buNone/>
            </a:pPr>
            <a:endParaRPr lang="zh-SG" altLang="en-US" sz="1400" dirty="0">
              <a:ea typeface="SimHei"/>
            </a:endParaRPr>
          </a:p>
          <a:p>
            <a:pPr marL="0" indent="0">
              <a:buNone/>
            </a:pPr>
            <a:endParaRPr lang="zh-SG" altLang="en-US" sz="1400" dirty="0">
              <a:ea typeface="SimHei"/>
            </a:endParaRPr>
          </a:p>
          <a:p>
            <a:pPr marL="0" indent="0">
              <a:buNone/>
            </a:pPr>
            <a:endParaRPr lang="zh-SG" altLang="en-US" sz="1400" dirty="0">
              <a:ea typeface="SimHei"/>
            </a:endParaRPr>
          </a:p>
          <a:p>
            <a:pPr marL="0" indent="0">
              <a:buNone/>
            </a:pPr>
            <a:endParaRPr lang="zh-SG" altLang="en-US" sz="1400" dirty="0">
              <a:ea typeface="SimHei"/>
            </a:endParaRPr>
          </a:p>
          <a:p>
            <a:pPr marL="0" indent="0">
              <a:buNone/>
            </a:pPr>
            <a:endParaRPr lang="zh-SG" altLang="en-US" sz="1400" dirty="0">
              <a:ea typeface="SimHei"/>
            </a:endParaRPr>
          </a:p>
          <a:p>
            <a:pPr marL="0" indent="0">
              <a:buNone/>
            </a:pPr>
            <a:endParaRPr lang="zh-SG" altLang="en-US" sz="1400" dirty="0">
              <a:ea typeface="SimHei"/>
            </a:endParaRPr>
          </a:p>
          <a:p>
            <a:pPr marL="0" indent="0">
              <a:buNone/>
            </a:pPr>
            <a:endParaRPr lang="zh-SG" altLang="en-US" sz="1400" dirty="0">
              <a:ea typeface="SimHei"/>
            </a:endParaRPr>
          </a:p>
          <a:p>
            <a:pPr marL="0" indent="0">
              <a:buNone/>
            </a:pPr>
            <a:endParaRPr lang="zh-SG" altLang="en-US" sz="1400" dirty="0">
              <a:ea typeface="SimHei"/>
            </a:endParaRPr>
          </a:p>
          <a:p>
            <a:pPr marL="0" indent="0">
              <a:buNone/>
            </a:pPr>
            <a:endParaRPr lang="zh-SG" altLang="en-US" sz="1400" dirty="0">
              <a:ea typeface="SimHei"/>
            </a:endParaRPr>
          </a:p>
          <a:p>
            <a:pPr marL="0" indent="0">
              <a:spcBef>
                <a:spcPct val="0"/>
              </a:spcBef>
              <a:spcAft>
                <a:spcPts val="600"/>
              </a:spcAft>
              <a:buNone/>
            </a:pPr>
            <a:endParaRPr lang="zh-SG" altLang="en-US" sz="1400" dirty="0">
              <a:ea typeface="SimHei"/>
            </a:endParaRPr>
          </a:p>
          <a:p>
            <a:pPr marL="0" indent="0">
              <a:spcBef>
                <a:spcPct val="0"/>
              </a:spcBef>
              <a:spcAft>
                <a:spcPts val="600"/>
              </a:spcAft>
              <a:buNone/>
            </a:pPr>
            <a:endParaRPr lang="zh-SG" altLang="en-US" sz="1400" dirty="0">
              <a:ea typeface="SimHei"/>
            </a:endParaRPr>
          </a:p>
        </p:txBody>
      </p:sp>
      <p:sp>
        <p:nvSpPr>
          <p:cNvPr id="2" name="Rectangle 1"/>
          <p:cNvSpPr/>
          <p:nvPr/>
        </p:nvSpPr>
        <p:spPr>
          <a:xfrm>
            <a:off x="-4572" y="1072165"/>
            <a:ext cx="9153144" cy="396636"/>
          </a:xfrm>
          <a:prstGeom prst="rect">
            <a:avLst/>
          </a:prstGeom>
          <a:solidFill>
            <a:schemeClr val="bg1">
              <a:lumMod val="50000"/>
            </a:schemeClr>
          </a:solidFill>
        </p:spPr>
        <p:txBody>
          <a:bodyPr wrap="square">
            <a:spAutoFit/>
          </a:bodyPr>
          <a:lstStyle/>
          <a:p>
            <a:pPr marL="0" indent="0" algn="ctr">
              <a:spcBef>
                <a:spcPct val="0"/>
              </a:spcBef>
              <a:spcAft>
                <a:spcPts val="600"/>
              </a:spcAft>
              <a:buNone/>
            </a:pPr>
            <a:r>
              <a:rPr lang="en-US" altLang="zh-SG">
                <a:solidFill>
                  <a:schemeClr val="bg1"/>
                </a:solidFill>
                <a:ea typeface="SimHei"/>
              </a:rPr>
              <a:t>Embraer S.A.</a:t>
            </a:r>
          </a:p>
        </p:txBody>
      </p:sp>
      <p:graphicFrame>
        <p:nvGraphicFramePr>
          <p:cNvPr id="10" name="Diagram 9"/>
          <p:cNvGraphicFramePr/>
          <p:nvPr>
            <p:extLst>
              <p:ext uri="{D42A27DB-BD31-4B8C-83A1-F6EECF244321}">
                <p14:modId xmlns:p14="http://schemas.microsoft.com/office/powerpoint/2010/main" val="2930186464"/>
              </p:ext>
            </p:extLst>
          </p:nvPr>
        </p:nvGraphicFramePr>
        <p:xfrm>
          <a:off x="896144" y="2249833"/>
          <a:ext cx="7351712" cy="1771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itle 3"/>
          <p:cNvSpPr txBox="1"/>
          <p:nvPr/>
        </p:nvSpPr>
        <p:spPr>
          <a:xfrm>
            <a:off x="355600" y="204788"/>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br>
              <a:rPr lang="zh-SG" altLang="en-US">
                <a:ea typeface="SimHei"/>
              </a:rPr>
            </a:br>
            <a:r>
              <a:rPr lang="zh-SG" altLang="en-US">
                <a:ea typeface="SimHei"/>
              </a:rPr>
              <a:t>外部违规示例 </a:t>
            </a:r>
            <a:r>
              <a:rPr lang="en-US" altLang="zh-SG">
                <a:ea typeface="SimHei"/>
              </a:rPr>
              <a:t>2	</a:t>
            </a:r>
          </a:p>
        </p:txBody>
      </p:sp>
      <p:graphicFrame>
        <p:nvGraphicFramePr>
          <p:cNvPr id="4" name="Table 3"/>
          <p:cNvGraphicFramePr>
            <a:graphicFrameLocks noGrp="1"/>
          </p:cNvGraphicFramePr>
          <p:nvPr>
            <p:extLst>
              <p:ext uri="{D42A27DB-BD31-4B8C-83A1-F6EECF244321}">
                <p14:modId xmlns:p14="http://schemas.microsoft.com/office/powerpoint/2010/main" val="3715315215"/>
              </p:ext>
            </p:extLst>
          </p:nvPr>
        </p:nvGraphicFramePr>
        <p:xfrm>
          <a:off x="914400" y="3755735"/>
          <a:ext cx="7315199" cy="2199640"/>
        </p:xfrm>
        <a:graphic>
          <a:graphicData uri="http://schemas.openxmlformats.org/drawingml/2006/table">
            <a:tbl>
              <a:tblPr firstRow="1" bandRow="1">
                <a:tableStyleId>{5C22544A-7EE6-4342-B048-85BDC9FD1C3A}</a:tableStyleId>
              </a:tblPr>
              <a:tblGrid>
                <a:gridCol w="1622020">
                  <a:extLst>
                    <a:ext uri="{9D8B030D-6E8A-4147-A177-3AD203B41FA5}">
                      <a16:colId xmlns:a16="http://schemas.microsoft.com/office/drawing/2014/main" val="20000"/>
                    </a:ext>
                  </a:extLst>
                </a:gridCol>
                <a:gridCol w="2352466">
                  <a:extLst>
                    <a:ext uri="{9D8B030D-6E8A-4147-A177-3AD203B41FA5}">
                      <a16:colId xmlns:a16="http://schemas.microsoft.com/office/drawing/2014/main" val="20001"/>
                    </a:ext>
                  </a:extLst>
                </a:gridCol>
                <a:gridCol w="3340713">
                  <a:extLst>
                    <a:ext uri="{9D8B030D-6E8A-4147-A177-3AD203B41FA5}">
                      <a16:colId xmlns:a16="http://schemas.microsoft.com/office/drawing/2014/main" val="20002"/>
                    </a:ext>
                  </a:extLst>
                </a:gridCol>
              </a:tblGrid>
              <a:tr h="370840">
                <a:tc>
                  <a:txBody>
                    <a:bodyPr/>
                    <a:lstStyle/>
                    <a:p>
                      <a:pPr algn="ctr"/>
                      <a:r>
                        <a:rPr lang="zh-SG" altLang="en-US" sz="1200" baseline="0" noProof="0">
                          <a:latin typeface="Arial" panose="020B0604020202020204" pitchFamily="34" charset="0"/>
                          <a:ea typeface="SimHei" pitchFamily="49" charset="-122"/>
                          <a:cs typeface="Arial" panose="020B0604020202020204" pitchFamily="34" charset="0"/>
                        </a:rPr>
                        <a:t>内容</a:t>
                      </a:r>
                    </a:p>
                  </a:txBody>
                  <a:tcPr/>
                </a:tc>
                <a:tc>
                  <a:txBody>
                    <a:bodyPr/>
                    <a:lstStyle/>
                    <a:p>
                      <a:pPr algn="ctr"/>
                      <a:r>
                        <a:rPr lang="zh-SG" altLang="en-US" sz="1200" baseline="0" noProof="0">
                          <a:latin typeface="Arial" panose="020B0604020202020204" pitchFamily="34" charset="0"/>
                          <a:ea typeface="SimHei" pitchFamily="49" charset="-122"/>
                          <a:cs typeface="Arial" panose="020B0604020202020204" pitchFamily="34" charset="0"/>
                        </a:rPr>
                        <a:t>对象</a:t>
                      </a:r>
                    </a:p>
                  </a:txBody>
                  <a:tcPr/>
                </a:tc>
                <a:tc>
                  <a:txBody>
                    <a:bodyPr/>
                    <a:lstStyle/>
                    <a:p>
                      <a:pPr algn="ctr"/>
                      <a:r>
                        <a:rPr lang="zh-SG" altLang="en-US" sz="1200" baseline="0" noProof="0">
                          <a:latin typeface="Arial" panose="020B0604020202020204" pitchFamily="34" charset="0"/>
                          <a:ea typeface="SimHei" pitchFamily="49" charset="-122"/>
                          <a:cs typeface="Arial" panose="020B0604020202020204" pitchFamily="34" charset="0"/>
                        </a:rPr>
                        <a:t>原因</a:t>
                      </a:r>
                    </a:p>
                  </a:txBody>
                  <a:tcPr/>
                </a:tc>
                <a:extLst>
                  <a:ext uri="{0D108BD9-81ED-4DB2-BD59-A6C34878D82A}">
                    <a16:rowId xmlns:a16="http://schemas.microsoft.com/office/drawing/2014/main" val="10000"/>
                  </a:ext>
                </a:extLst>
              </a:tr>
              <a:tr h="370840">
                <a:tc>
                  <a:txBody>
                    <a:bodyPr/>
                    <a:lstStyle/>
                    <a:p>
                      <a:r>
                        <a:rPr lang="zh-SG" altLang="en-US" sz="1200" baseline="0" noProof="0">
                          <a:latin typeface="Arial" panose="020B0604020202020204" pitchFamily="34" charset="0"/>
                          <a:ea typeface="SimHei" pitchFamily="49" charset="-122"/>
                          <a:cs typeface="Arial" panose="020B0604020202020204" pitchFamily="34" charset="0"/>
                        </a:rPr>
                        <a:t>支付 </a:t>
                      </a:r>
                      <a:r>
                        <a:rPr lang="en-US" altLang="zh-SG" sz="1200" baseline="0" noProof="0">
                          <a:latin typeface="Arial" panose="020B0604020202020204" pitchFamily="34" charset="0"/>
                          <a:ea typeface="SimHei" pitchFamily="49" charset="-122"/>
                          <a:cs typeface="Arial" panose="020B0604020202020204" pitchFamily="34" charset="0"/>
                        </a:rPr>
                        <a:t>350 </a:t>
                      </a:r>
                      <a:r>
                        <a:rPr lang="zh-SG" altLang="en-US" sz="1200" baseline="0" noProof="0">
                          <a:latin typeface="Arial" panose="020B0604020202020204" pitchFamily="34" charset="0"/>
                          <a:ea typeface="SimHei" pitchFamily="49" charset="-122"/>
                          <a:cs typeface="Arial" panose="020B0604020202020204" pitchFamily="34" charset="0"/>
                        </a:rPr>
                        <a:t>万美元</a:t>
                      </a:r>
                    </a:p>
                  </a:txBody>
                  <a:tcPr/>
                </a:tc>
                <a:tc>
                  <a:txBody>
                    <a:bodyPr/>
                    <a:lstStyle/>
                    <a:p>
                      <a:r>
                        <a:rPr lang="zh-SG" altLang="en-US" sz="1200" baseline="0" noProof="0">
                          <a:latin typeface="Arial" panose="020B0604020202020204" pitchFamily="34" charset="0"/>
                          <a:ea typeface="SimHei" pitchFamily="49" charset="-122"/>
                          <a:cs typeface="Arial" panose="020B0604020202020204" pitchFamily="34" charset="0"/>
                        </a:rPr>
                        <a:t>一名有影响力的多米尼加共和国政府官员</a:t>
                      </a:r>
                    </a:p>
                  </a:txBody>
                  <a:tcPr/>
                </a:tc>
                <a:tc>
                  <a:txBody>
                    <a:bodyPr/>
                    <a:lstStyle/>
                    <a:p>
                      <a:r>
                        <a:rPr lang="zh-SG" altLang="en-US" sz="1200" baseline="0" noProof="0">
                          <a:latin typeface="Arial" panose="020B0604020202020204" pitchFamily="34" charset="0"/>
                          <a:ea typeface="SimHei" pitchFamily="49" charset="-122"/>
                          <a:cs typeface="Arial" panose="020B0604020202020204" pitchFamily="34" charset="0"/>
                        </a:rPr>
                        <a:t>为了赢得向多米尼加空军出售 </a:t>
                      </a:r>
                      <a:r>
                        <a:rPr lang="en-US" altLang="zh-SG" sz="1200" baseline="0" noProof="0">
                          <a:latin typeface="Arial" panose="020B0604020202020204" pitchFamily="34" charset="0"/>
                          <a:ea typeface="SimHei" pitchFamily="49" charset="-122"/>
                          <a:cs typeface="Arial" panose="020B0604020202020204" pitchFamily="34" charset="0"/>
                        </a:rPr>
                        <a:t>8 </a:t>
                      </a:r>
                      <a:r>
                        <a:rPr lang="zh-SG" altLang="en-US" sz="1200" baseline="0" noProof="0">
                          <a:latin typeface="Arial" panose="020B0604020202020204" pitchFamily="34" charset="0"/>
                          <a:ea typeface="SimHei" pitchFamily="49" charset="-122"/>
                          <a:cs typeface="Arial" panose="020B0604020202020204" pitchFamily="34" charset="0"/>
                        </a:rPr>
                        <a:t>架军用飞机的合同。</a:t>
                      </a:r>
                    </a:p>
                  </a:txBody>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ct val="0"/>
                        </a:spcBef>
                        <a:spcAft>
                          <a:spcPct val="0"/>
                        </a:spcAft>
                        <a:buClrTx/>
                        <a:buSzTx/>
                        <a:buFontTx/>
                        <a:buNone/>
                        <a:defRPr/>
                      </a:pPr>
                      <a:r>
                        <a:rPr lang="zh-SG" altLang="en-US" sz="1200" baseline="0" noProof="0">
                          <a:latin typeface="Arial" panose="020B0604020202020204" pitchFamily="34" charset="0"/>
                          <a:ea typeface="SimHei" pitchFamily="49" charset="-122"/>
                          <a:cs typeface="Arial" panose="020B0604020202020204" pitchFamily="34" charset="0"/>
                        </a:rPr>
                        <a:t>支付 </a:t>
                      </a:r>
                      <a:r>
                        <a:rPr lang="en-US" altLang="zh-SG" sz="1200" baseline="0" noProof="0">
                          <a:latin typeface="Arial" panose="020B0604020202020204" pitchFamily="34" charset="0"/>
                          <a:ea typeface="SimHei" pitchFamily="49" charset="-122"/>
                          <a:cs typeface="Arial" panose="020B0604020202020204" pitchFamily="34" charset="0"/>
                        </a:rPr>
                        <a:t>80 </a:t>
                      </a:r>
                      <a:r>
                        <a:rPr lang="zh-SG" altLang="en-US" sz="1200" baseline="0" noProof="0">
                          <a:latin typeface="Arial" panose="020B0604020202020204" pitchFamily="34" charset="0"/>
                          <a:ea typeface="SimHei" pitchFamily="49" charset="-122"/>
                          <a:cs typeface="Arial" panose="020B0604020202020204" pitchFamily="34" charset="0"/>
                        </a:rPr>
                        <a:t>万美元</a:t>
                      </a:r>
                    </a:p>
                  </a:txBody>
                  <a:tcPr/>
                </a:tc>
                <a:tc>
                  <a:txBody>
                    <a:bodyPr/>
                    <a:lstStyle/>
                    <a:p>
                      <a:pPr marL="0" marR="0" indent="0" algn="l" defTabSz="457200" rtl="0" eaLnBrk="1" fontAlgn="auto" latinLnBrk="0" hangingPunct="1">
                        <a:lnSpc>
                          <a:spcPct val="100000"/>
                        </a:lnSpc>
                        <a:spcBef>
                          <a:spcPct val="0"/>
                        </a:spcBef>
                        <a:spcAft>
                          <a:spcPct val="0"/>
                        </a:spcAft>
                        <a:buClrTx/>
                        <a:buSzTx/>
                        <a:buFontTx/>
                        <a:buNone/>
                        <a:defRPr/>
                      </a:pPr>
                      <a:r>
                        <a:rPr lang="zh-SG" altLang="en-US" sz="1200" baseline="0" noProof="0">
                          <a:solidFill>
                            <a:schemeClr val="tx1"/>
                          </a:solidFill>
                          <a:latin typeface="Arial" panose="020B0604020202020204" pitchFamily="34" charset="0"/>
                          <a:ea typeface="SimHei" pitchFamily="49" charset="-122"/>
                          <a:cs typeface="Arial" panose="020B0604020202020204" pitchFamily="34" charset="0"/>
                        </a:rPr>
                        <a:t>一名莫桑比克国有商业航空公司的高级官员 </a:t>
                      </a:r>
                    </a:p>
                  </a:txBody>
                  <a:tcPr/>
                </a:tc>
                <a:tc>
                  <a:txBody>
                    <a:bodyPr/>
                    <a:lstStyle/>
                    <a:p>
                      <a:r>
                        <a:rPr lang="zh-SG" altLang="en-US" sz="1200" baseline="0" noProof="0">
                          <a:latin typeface="Arial" panose="020B0604020202020204" pitchFamily="34" charset="0"/>
                          <a:ea typeface="SimHei" pitchFamily="49" charset="-122"/>
                          <a:cs typeface="Arial" panose="020B0604020202020204" pitchFamily="34" charset="0"/>
                        </a:rPr>
                        <a:t>为了赢得向莫桑比克航空公司出售 </a:t>
                      </a:r>
                      <a:r>
                        <a:rPr lang="en-US" altLang="zh-SG" sz="1200" baseline="0" noProof="0">
                          <a:latin typeface="Arial" panose="020B0604020202020204" pitchFamily="34" charset="0"/>
                          <a:ea typeface="SimHei" pitchFamily="49" charset="-122"/>
                          <a:cs typeface="Arial" panose="020B0604020202020204" pitchFamily="34" charset="0"/>
                        </a:rPr>
                        <a:t>2 </a:t>
                      </a:r>
                      <a:r>
                        <a:rPr lang="zh-SG" altLang="en-US" sz="1200" baseline="0" noProof="0">
                          <a:latin typeface="Arial" panose="020B0604020202020204" pitchFamily="34" charset="0"/>
                          <a:ea typeface="SimHei" pitchFamily="49" charset="-122"/>
                          <a:cs typeface="Arial" panose="020B0604020202020204" pitchFamily="34" charset="0"/>
                        </a:rPr>
                        <a:t>架飞机的合同。</a:t>
                      </a:r>
                    </a:p>
                  </a:txBody>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ct val="0"/>
                        </a:spcBef>
                        <a:spcAft>
                          <a:spcPct val="0"/>
                        </a:spcAft>
                        <a:buClrTx/>
                        <a:buSzTx/>
                        <a:buFontTx/>
                        <a:buNone/>
                        <a:defRPr/>
                      </a:pPr>
                      <a:r>
                        <a:rPr lang="zh-SG" altLang="en-US" sz="1200" baseline="0" noProof="0">
                          <a:latin typeface="Arial" panose="020B0604020202020204" pitchFamily="34" charset="0"/>
                          <a:ea typeface="SimHei" pitchFamily="49" charset="-122"/>
                          <a:cs typeface="Arial" panose="020B0604020202020204" pitchFamily="34" charset="0"/>
                        </a:rPr>
                        <a:t>支付 </a:t>
                      </a:r>
                      <a:r>
                        <a:rPr lang="en-US" altLang="zh-SG" sz="1200" baseline="0" noProof="0">
                          <a:latin typeface="Arial" panose="020B0604020202020204" pitchFamily="34" charset="0"/>
                          <a:ea typeface="SimHei" pitchFamily="49" charset="-122"/>
                          <a:cs typeface="Arial" panose="020B0604020202020204" pitchFamily="34" charset="0"/>
                        </a:rPr>
                        <a:t>160 </a:t>
                      </a:r>
                      <a:r>
                        <a:rPr lang="zh-SG" altLang="en-US" sz="1200" baseline="0" noProof="0">
                          <a:latin typeface="Arial" panose="020B0604020202020204" pitchFamily="34" charset="0"/>
                          <a:ea typeface="SimHei" pitchFamily="49" charset="-122"/>
                          <a:cs typeface="Arial" panose="020B0604020202020204" pitchFamily="34" charset="0"/>
                        </a:rPr>
                        <a:t>万美元</a:t>
                      </a:r>
                    </a:p>
                  </a:txBody>
                  <a:tcPr/>
                </a:tc>
                <a:tc>
                  <a:txBody>
                    <a:bodyPr/>
                    <a:lstStyle/>
                    <a:p>
                      <a:pPr marL="0" marR="0" indent="0" algn="l" defTabSz="457200" rtl="0" eaLnBrk="1" fontAlgn="auto" latinLnBrk="0" hangingPunct="1">
                        <a:lnSpc>
                          <a:spcPct val="100000"/>
                        </a:lnSpc>
                        <a:spcBef>
                          <a:spcPct val="0"/>
                        </a:spcBef>
                        <a:spcAft>
                          <a:spcPct val="0"/>
                        </a:spcAft>
                        <a:buClrTx/>
                        <a:buSzTx/>
                        <a:buFontTx/>
                        <a:buNone/>
                        <a:defRPr/>
                      </a:pPr>
                      <a:r>
                        <a:rPr lang="zh-SG" altLang="en-US" sz="1200" baseline="0" noProof="0">
                          <a:solidFill>
                            <a:schemeClr val="tx1"/>
                          </a:solidFill>
                          <a:latin typeface="Arial" panose="020B0604020202020204" pitchFamily="34" charset="0"/>
                          <a:ea typeface="SimHei" pitchFamily="49" charset="-122"/>
                          <a:cs typeface="Arial" panose="020B0604020202020204" pitchFamily="34" charset="0"/>
                        </a:rPr>
                        <a:t>一名沙特阿拉伯国有公司的官员</a:t>
                      </a:r>
                    </a:p>
                  </a:txBody>
                  <a:tcPr/>
                </a:tc>
                <a:tc>
                  <a:txBody>
                    <a:bodyPr/>
                    <a:lstStyle/>
                    <a:p>
                      <a:r>
                        <a:rPr lang="zh-SG" altLang="en-US" sz="1200" baseline="0" noProof="0">
                          <a:latin typeface="Arial" panose="020B0604020202020204" pitchFamily="34" charset="0"/>
                          <a:ea typeface="SimHei" pitchFamily="49" charset="-122"/>
                          <a:cs typeface="Arial" panose="020B0604020202020204" pitchFamily="34" charset="0"/>
                        </a:rPr>
                        <a:t>为了赢得向沙特阿拉伯国有企业出售 </a:t>
                      </a:r>
                      <a:r>
                        <a:rPr lang="en-US" altLang="zh-SG" sz="1200" baseline="0" noProof="0">
                          <a:latin typeface="Arial" panose="020B0604020202020204" pitchFamily="34" charset="0"/>
                          <a:ea typeface="SimHei" pitchFamily="49" charset="-122"/>
                          <a:cs typeface="Arial" panose="020B0604020202020204" pitchFamily="34" charset="0"/>
                        </a:rPr>
                        <a:t>3 </a:t>
                      </a:r>
                      <a:r>
                        <a:rPr lang="zh-SG" altLang="en-US" sz="1200" baseline="0" noProof="0">
                          <a:latin typeface="Arial" panose="020B0604020202020204" pitchFamily="34" charset="0"/>
                          <a:ea typeface="SimHei" pitchFamily="49" charset="-122"/>
                          <a:cs typeface="Arial" panose="020B0604020202020204" pitchFamily="34" charset="0"/>
                        </a:rPr>
                        <a:t>架飞机的合同。</a:t>
                      </a:r>
                    </a:p>
                  </a:txBody>
                  <a:tcPr/>
                </a:tc>
                <a:extLst>
                  <a:ext uri="{0D108BD9-81ED-4DB2-BD59-A6C34878D82A}">
                    <a16:rowId xmlns:a16="http://schemas.microsoft.com/office/drawing/2014/main" val="10003"/>
                  </a:ext>
                </a:extLst>
              </a:tr>
              <a:tr h="370840">
                <a:tc>
                  <a:txBody>
                    <a:bodyPr/>
                    <a:lstStyle/>
                    <a:p>
                      <a:r>
                        <a:rPr lang="zh-SG" altLang="en-US" sz="1200" baseline="0" noProof="0">
                          <a:latin typeface="Arial" panose="020B0604020202020204" pitchFamily="34" charset="0"/>
                          <a:ea typeface="SimHei" pitchFamily="49" charset="-122"/>
                          <a:cs typeface="Arial" panose="020B0604020202020204" pitchFamily="34" charset="0"/>
                        </a:rPr>
                        <a:t>支付 </a:t>
                      </a:r>
                      <a:r>
                        <a:rPr lang="en-US" altLang="zh-SG" sz="1200" baseline="0" noProof="0">
                          <a:latin typeface="Arial" panose="020B0604020202020204" pitchFamily="34" charset="0"/>
                          <a:ea typeface="SimHei" pitchFamily="49" charset="-122"/>
                          <a:cs typeface="Arial" panose="020B0604020202020204" pitchFamily="34" charset="0"/>
                        </a:rPr>
                        <a:t>570 </a:t>
                      </a:r>
                      <a:r>
                        <a:rPr lang="zh-SG" altLang="en-US" sz="1200" baseline="0" noProof="0">
                          <a:latin typeface="Arial" panose="020B0604020202020204" pitchFamily="34" charset="0"/>
                          <a:ea typeface="SimHei" pitchFamily="49" charset="-122"/>
                          <a:cs typeface="Arial" panose="020B0604020202020204" pitchFamily="34" charset="0"/>
                        </a:rPr>
                        <a:t>万美元</a:t>
                      </a:r>
                    </a:p>
                  </a:txBody>
                  <a:tcPr/>
                </a:tc>
                <a:tc>
                  <a:txBody>
                    <a:bodyPr/>
                    <a:lstStyle/>
                    <a:p>
                      <a:pPr marL="0" marR="0" indent="0" algn="l" defTabSz="457200" rtl="0" eaLnBrk="1" fontAlgn="auto" latinLnBrk="0" hangingPunct="1">
                        <a:lnSpc>
                          <a:spcPct val="100000"/>
                        </a:lnSpc>
                        <a:spcBef>
                          <a:spcPct val="0"/>
                        </a:spcBef>
                        <a:spcAft>
                          <a:spcPct val="0"/>
                        </a:spcAft>
                        <a:buClrTx/>
                        <a:buSzTx/>
                        <a:buFontTx/>
                        <a:buNone/>
                        <a:defRPr/>
                      </a:pPr>
                      <a:r>
                        <a:rPr lang="zh-SG" altLang="en-US" sz="1200" baseline="0" noProof="0">
                          <a:solidFill>
                            <a:schemeClr val="tx1"/>
                          </a:solidFill>
                          <a:latin typeface="Arial" panose="020B0604020202020204" pitchFamily="34" charset="0"/>
                          <a:ea typeface="SimHei" pitchFamily="49" charset="-122"/>
                          <a:cs typeface="Arial" panose="020B0604020202020204" pitchFamily="34" charset="0"/>
                        </a:rPr>
                        <a:t>一名印度的代理，同时隐瞒了与这位代理的关系</a:t>
                      </a:r>
                    </a:p>
                  </a:txBody>
                  <a:tcPr/>
                </a:tc>
                <a:tc>
                  <a:txBody>
                    <a:bodyPr/>
                    <a:lstStyle/>
                    <a:p>
                      <a:r>
                        <a:rPr lang="zh-SG" altLang="en-US" sz="1200" baseline="0" noProof="0" dirty="0">
                          <a:latin typeface="Arial" panose="020B0604020202020204" pitchFamily="34" charset="0"/>
                          <a:ea typeface="SimHei" pitchFamily="49" charset="-122"/>
                          <a:cs typeface="Arial" panose="020B0604020202020204" pitchFamily="34" charset="0"/>
                        </a:rPr>
                        <a:t>为了赢得向印度空军出售 </a:t>
                      </a:r>
                      <a:r>
                        <a:rPr lang="en-US" altLang="zh-SG" sz="1200" baseline="0" noProof="0" dirty="0">
                          <a:latin typeface="Arial" panose="020B0604020202020204" pitchFamily="34" charset="0"/>
                          <a:ea typeface="SimHei" pitchFamily="49" charset="-122"/>
                          <a:cs typeface="Arial" panose="020B0604020202020204" pitchFamily="34" charset="0"/>
                        </a:rPr>
                        <a:t>3 </a:t>
                      </a:r>
                      <a:r>
                        <a:rPr lang="zh-SG" altLang="en-US" sz="1200" baseline="0" noProof="0" dirty="0">
                          <a:latin typeface="Arial" panose="020B0604020202020204" pitchFamily="34" charset="0"/>
                          <a:ea typeface="SimHei" pitchFamily="49" charset="-122"/>
                          <a:cs typeface="Arial" panose="020B0604020202020204" pitchFamily="34" charset="0"/>
                        </a:rPr>
                        <a:t>架飞机的合同。</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048358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0036" y="1699836"/>
            <a:ext cx="5649207" cy="4126542"/>
          </a:xfrm>
          <a:prstGeom prst="rect">
            <a:avLst/>
          </a:prstGeom>
        </p:spPr>
        <p:txBody>
          <a:bodyPr wrap="square">
            <a:spAutoFit/>
          </a:bodyPr>
          <a:lstStyle/>
          <a:p>
            <a:pPr marL="0" indent="0">
              <a:spcAft>
                <a:spcPts val="600"/>
              </a:spcAft>
              <a:buNone/>
            </a:pPr>
            <a:r>
              <a:rPr lang="zh-SG" altLang="en-US" sz="1800" dirty="0">
                <a:solidFill>
                  <a:srgbClr val="C00000"/>
                </a:solidFill>
                <a:ea typeface="SimHei"/>
              </a:rPr>
              <a:t>贿赂方案</a:t>
            </a:r>
          </a:p>
          <a:p>
            <a:pPr>
              <a:spcBef>
                <a:spcPts val="300"/>
              </a:spcBef>
              <a:spcAft>
                <a:spcPts val="300"/>
              </a:spcAft>
            </a:pPr>
            <a:r>
              <a:rPr lang="zh-SG" altLang="en-US" sz="1400" b="1" dirty="0">
                <a:ea typeface="SimHei"/>
              </a:rPr>
              <a:t>付款掩盖：</a:t>
            </a:r>
            <a:r>
              <a:rPr lang="en-US" altLang="zh-SG" sz="1400" dirty="0">
                <a:ea typeface="SimHei"/>
              </a:rPr>
              <a:t>Embraer </a:t>
            </a:r>
            <a:r>
              <a:rPr lang="zh-SG" altLang="en-US" sz="1400" dirty="0">
                <a:ea typeface="SimHei"/>
              </a:rPr>
              <a:t>使用不同方式向</a:t>
            </a:r>
            <a:r>
              <a:rPr lang="zh-CN" altLang="en-US" sz="1400" dirty="0">
                <a:ea typeface="SimHei"/>
              </a:rPr>
              <a:t>各</a:t>
            </a:r>
            <a:r>
              <a:rPr lang="zh-SG" altLang="en-US" sz="1400" dirty="0">
                <a:ea typeface="SimHei"/>
              </a:rPr>
              <a:t>国政府和官员付款，例如：</a:t>
            </a:r>
            <a:endParaRPr lang="zh-SG" altLang="en-US" sz="1400" b="1" dirty="0">
              <a:ea typeface="SimHei"/>
            </a:endParaRPr>
          </a:p>
          <a:p>
            <a:pPr marL="285750" indent="-285750">
              <a:spcBef>
                <a:spcPts val="300"/>
              </a:spcBef>
              <a:spcAft>
                <a:spcPts val="300"/>
              </a:spcAft>
              <a:buFont typeface="Arial" panose="020B0604020202020204" pitchFamily="34" charset="0"/>
              <a:buChar char="•"/>
            </a:pPr>
            <a:r>
              <a:rPr lang="zh-SG" altLang="en-US" sz="1400" dirty="0">
                <a:ea typeface="SimHei"/>
              </a:rPr>
              <a:t>付款给公司空壳实体</a:t>
            </a:r>
          </a:p>
          <a:p>
            <a:pPr marL="285750" indent="-285750">
              <a:spcBef>
                <a:spcPts val="300"/>
              </a:spcBef>
              <a:spcAft>
                <a:spcPts val="300"/>
              </a:spcAft>
              <a:buFont typeface="Arial" panose="020B0604020202020204" pitchFamily="34" charset="0"/>
              <a:buChar char="•"/>
            </a:pPr>
            <a:r>
              <a:rPr lang="zh-SG" altLang="en-US" sz="1400" dirty="0">
                <a:ea typeface="SimHei"/>
              </a:rPr>
              <a:t>款项通过没有</a:t>
            </a:r>
            <a:r>
              <a:rPr lang="zh-CN" altLang="en-US" sz="1400" dirty="0">
                <a:ea typeface="SimHei"/>
              </a:rPr>
              <a:t>真实</a:t>
            </a:r>
            <a:r>
              <a:rPr lang="zh-SG" altLang="en-US" sz="1400" dirty="0">
                <a:ea typeface="SimHei"/>
              </a:rPr>
              <a:t>服务的虚假咨询协议借由第三方支付</a:t>
            </a:r>
            <a:endParaRPr lang="en-US" altLang="zh-SG" sz="1400" dirty="0">
              <a:ea typeface="SimHei"/>
            </a:endParaRPr>
          </a:p>
          <a:p>
            <a:pPr>
              <a:spcBef>
                <a:spcPts val="300"/>
              </a:spcBef>
              <a:spcAft>
                <a:spcPts val="300"/>
              </a:spcAft>
            </a:pPr>
            <a:endParaRPr lang="zh-SG" altLang="en-US" sz="1200" dirty="0">
              <a:solidFill>
                <a:srgbClr val="C00000"/>
              </a:solidFill>
              <a:ea typeface="SimHei"/>
            </a:endParaRPr>
          </a:p>
          <a:p>
            <a:pPr>
              <a:spcBef>
                <a:spcPts val="600"/>
              </a:spcBef>
              <a:spcAft>
                <a:spcPts val="600"/>
              </a:spcAft>
            </a:pPr>
            <a:r>
              <a:rPr lang="zh-SG" altLang="en-US" sz="1800" dirty="0">
                <a:solidFill>
                  <a:srgbClr val="C00000"/>
                </a:solidFill>
                <a:ea typeface="SimHei"/>
              </a:rPr>
              <a:t>处罚</a:t>
            </a:r>
          </a:p>
          <a:p>
            <a:pPr marL="285750" indent="-285750">
              <a:spcBef>
                <a:spcPts val="300"/>
              </a:spcBef>
              <a:spcAft>
                <a:spcPts val="300"/>
              </a:spcAft>
              <a:buFont typeface="Arial" panose="020B0604020202020204" pitchFamily="34" charset="0"/>
              <a:buChar char="•"/>
            </a:pPr>
            <a:r>
              <a:rPr lang="zh-SG" altLang="en-US" sz="1400" dirty="0">
                <a:ea typeface="SimHei"/>
              </a:rPr>
              <a:t>为了解决 </a:t>
            </a:r>
            <a:r>
              <a:rPr lang="en-US" altLang="zh-SG" sz="1400" dirty="0">
                <a:ea typeface="SimHei"/>
              </a:rPr>
              <a:t>FCPA </a:t>
            </a:r>
            <a:r>
              <a:rPr lang="zh-SG" altLang="en-US" sz="1400" dirty="0">
                <a:ea typeface="SimHei"/>
              </a:rPr>
              <a:t>违规，</a:t>
            </a:r>
            <a:r>
              <a:rPr lang="en-US" altLang="zh-SG" sz="1400" dirty="0">
                <a:ea typeface="SimHei"/>
              </a:rPr>
              <a:t>Embraer </a:t>
            </a:r>
            <a:r>
              <a:rPr lang="zh-SG" altLang="en-US" sz="1400" dirty="0">
                <a:ea typeface="SimHei"/>
              </a:rPr>
              <a:t>向</a:t>
            </a:r>
            <a:r>
              <a:rPr lang="zh-CN" altLang="en-US" sz="1400" dirty="0">
                <a:ea typeface="SimHei"/>
              </a:rPr>
              <a:t>司法部</a:t>
            </a:r>
            <a:r>
              <a:rPr lang="zh-SG" altLang="en-US" sz="1400" dirty="0">
                <a:ea typeface="SimHei"/>
              </a:rPr>
              <a:t>和</a:t>
            </a:r>
            <a:r>
              <a:rPr lang="zh-CN" altLang="en-US" sz="1400" dirty="0">
                <a:ea typeface="SimHei"/>
              </a:rPr>
              <a:t>证监会</a:t>
            </a:r>
            <a:r>
              <a:rPr lang="zh-SG" altLang="en-US" sz="1400" dirty="0">
                <a:ea typeface="SimHei"/>
              </a:rPr>
              <a:t>支付超过 </a:t>
            </a:r>
            <a:r>
              <a:rPr lang="en-US" altLang="zh-SG" sz="1400" dirty="0">
                <a:ea typeface="SimHei"/>
              </a:rPr>
              <a:t>2.05 </a:t>
            </a:r>
            <a:r>
              <a:rPr lang="zh-SG" altLang="en-US" sz="1400" dirty="0">
                <a:ea typeface="SimHei"/>
              </a:rPr>
              <a:t>亿美元。</a:t>
            </a:r>
          </a:p>
          <a:p>
            <a:pPr marL="742950" lvl="1" indent="-285750">
              <a:spcBef>
                <a:spcPts val="300"/>
              </a:spcBef>
              <a:spcAft>
                <a:spcPts val="300"/>
              </a:spcAft>
              <a:buFont typeface="Arial" panose="020B0604020202020204" pitchFamily="34" charset="0"/>
              <a:buChar char="•"/>
            </a:pPr>
            <a:r>
              <a:rPr lang="zh-SG" altLang="en-US" sz="1400" dirty="0">
                <a:ea typeface="SimHei"/>
              </a:rPr>
              <a:t>向</a:t>
            </a:r>
            <a:r>
              <a:rPr lang="zh-CN" altLang="en-US" sz="1400" dirty="0">
                <a:ea typeface="SimHei"/>
              </a:rPr>
              <a:t>司法部</a:t>
            </a:r>
            <a:r>
              <a:rPr lang="zh-SG" altLang="en-US" sz="1400" dirty="0">
                <a:ea typeface="SimHei"/>
              </a:rPr>
              <a:t>支付 </a:t>
            </a:r>
            <a:r>
              <a:rPr lang="en-US" altLang="zh-SG" sz="1400" dirty="0">
                <a:ea typeface="SimHei"/>
              </a:rPr>
              <a:t>1.07 </a:t>
            </a:r>
            <a:r>
              <a:rPr lang="zh-SG" altLang="en-US" sz="1400" dirty="0">
                <a:ea typeface="SimHei"/>
              </a:rPr>
              <a:t>亿美元的刑事罚款 </a:t>
            </a:r>
          </a:p>
          <a:p>
            <a:pPr marL="742950" lvl="1" indent="-285750">
              <a:spcBef>
                <a:spcPts val="300"/>
              </a:spcBef>
              <a:spcAft>
                <a:spcPts val="300"/>
              </a:spcAft>
              <a:buFont typeface="Arial" panose="020B0604020202020204" pitchFamily="34" charset="0"/>
              <a:buChar char="•"/>
            </a:pPr>
            <a:r>
              <a:rPr lang="zh-SG" altLang="en-US" sz="1400" dirty="0">
                <a:ea typeface="SimHei"/>
              </a:rPr>
              <a:t>向</a:t>
            </a:r>
            <a:r>
              <a:rPr lang="zh-CN" altLang="en-US" sz="1400" dirty="0">
                <a:ea typeface="SimHei"/>
              </a:rPr>
              <a:t>证监会</a:t>
            </a:r>
            <a:r>
              <a:rPr lang="zh-SG" altLang="en-US" sz="1400" dirty="0">
                <a:ea typeface="SimHei"/>
              </a:rPr>
              <a:t>支付 </a:t>
            </a:r>
            <a:r>
              <a:rPr lang="en-US" altLang="zh-SG" sz="1400" dirty="0">
                <a:ea typeface="SimHei"/>
              </a:rPr>
              <a:t>9800 </a:t>
            </a:r>
            <a:r>
              <a:rPr lang="zh-SG" altLang="en-US" sz="1400" dirty="0">
                <a:ea typeface="SimHei"/>
              </a:rPr>
              <a:t>万美元的非法所得利润及利息 </a:t>
            </a:r>
          </a:p>
          <a:p>
            <a:pPr marL="285750" indent="-285750">
              <a:spcBef>
                <a:spcPts val="300"/>
              </a:spcBef>
              <a:spcAft>
                <a:spcPts val="300"/>
              </a:spcAft>
              <a:buFont typeface="Arial" panose="020B0604020202020204" pitchFamily="34" charset="0"/>
              <a:buChar char="•"/>
            </a:pPr>
            <a:r>
              <a:rPr lang="zh-CN" altLang="en-US" sz="1400" dirty="0">
                <a:ea typeface="SimHei"/>
              </a:rPr>
              <a:t>司法部</a:t>
            </a:r>
            <a:r>
              <a:rPr lang="zh-SG" altLang="en-US" sz="1400" dirty="0">
                <a:ea typeface="SimHei"/>
              </a:rPr>
              <a:t>表示，</a:t>
            </a:r>
            <a:r>
              <a:rPr lang="en-US" altLang="zh-SG" sz="1400" dirty="0">
                <a:ea typeface="SimHei"/>
              </a:rPr>
              <a:t>Embraer </a:t>
            </a:r>
            <a:r>
              <a:rPr lang="zh-SG" altLang="en-US" sz="1400" dirty="0">
                <a:ea typeface="SimHei"/>
              </a:rPr>
              <a:t>并非自愿披露 </a:t>
            </a:r>
            <a:r>
              <a:rPr lang="en-US" altLang="zh-SG" sz="1400" dirty="0">
                <a:ea typeface="SimHei"/>
              </a:rPr>
              <a:t>FCPA </a:t>
            </a:r>
            <a:r>
              <a:rPr lang="zh-SG" altLang="en-US" sz="1400" dirty="0">
                <a:ea typeface="SimHei"/>
              </a:rPr>
              <a:t>违规，在</a:t>
            </a:r>
            <a:r>
              <a:rPr lang="zh-CN" altLang="en-US" sz="1400" dirty="0">
                <a:ea typeface="SimHei"/>
              </a:rPr>
              <a:t>证监会</a:t>
            </a:r>
            <a:r>
              <a:rPr lang="zh-SG" altLang="en-US" sz="1400" dirty="0">
                <a:ea typeface="SimHei"/>
              </a:rPr>
              <a:t>发出传票后才开始配合调查。</a:t>
            </a:r>
          </a:p>
          <a:p>
            <a:pPr marL="285750" indent="-285750">
              <a:spcBef>
                <a:spcPts val="300"/>
              </a:spcBef>
              <a:spcAft>
                <a:spcPts val="300"/>
              </a:spcAft>
              <a:buFont typeface="Arial" panose="020B0604020202020204" pitchFamily="34" charset="0"/>
              <a:buChar char="•"/>
            </a:pPr>
            <a:r>
              <a:rPr lang="en-US" altLang="zh-SG" sz="1400" dirty="0">
                <a:ea typeface="SimHei"/>
              </a:rPr>
              <a:t>Embraer </a:t>
            </a:r>
            <a:r>
              <a:rPr lang="zh-SG" altLang="en-US" sz="1400" dirty="0">
                <a:ea typeface="SimHei"/>
              </a:rPr>
              <a:t>就高管和其他员工的不当贿赂行为对其进行了处罚。</a:t>
            </a:r>
          </a:p>
          <a:p>
            <a:pPr>
              <a:spcBef>
                <a:spcPts val="300"/>
              </a:spcBef>
              <a:spcAft>
                <a:spcPts val="300"/>
              </a:spcAft>
            </a:pPr>
            <a:endParaRPr lang="zh-SG" altLang="en-US" sz="1400" dirty="0">
              <a:solidFill>
                <a:srgbClr val="C00000"/>
              </a:solidFill>
              <a:ea typeface="SimHei"/>
            </a:endParaRPr>
          </a:p>
        </p:txBody>
      </p:sp>
      <p:sp>
        <p:nvSpPr>
          <p:cNvPr id="8" name="Rectangle 7"/>
          <p:cNvSpPr/>
          <p:nvPr/>
        </p:nvSpPr>
        <p:spPr>
          <a:xfrm>
            <a:off x="-4572" y="1165683"/>
            <a:ext cx="9153144" cy="396636"/>
          </a:xfrm>
          <a:prstGeom prst="rect">
            <a:avLst/>
          </a:prstGeom>
          <a:solidFill>
            <a:schemeClr val="bg1">
              <a:lumMod val="50000"/>
            </a:schemeClr>
          </a:solidFill>
        </p:spPr>
        <p:txBody>
          <a:bodyPr wrap="square">
            <a:spAutoFit/>
          </a:bodyPr>
          <a:lstStyle/>
          <a:p>
            <a:pPr marL="0" indent="0" algn="ctr">
              <a:spcBef>
                <a:spcPct val="0"/>
              </a:spcBef>
              <a:spcAft>
                <a:spcPts val="600"/>
              </a:spcAft>
              <a:buNone/>
            </a:pPr>
            <a:r>
              <a:rPr lang="en-US" altLang="zh-SG">
                <a:solidFill>
                  <a:schemeClr val="bg1"/>
                </a:solidFill>
                <a:ea typeface="SimHei"/>
              </a:rPr>
              <a:t>Embraer S.A.</a:t>
            </a:r>
          </a:p>
        </p:txBody>
      </p:sp>
      <p:sp>
        <p:nvSpPr>
          <p:cNvPr id="9" name="Rectangle 8"/>
          <p:cNvSpPr/>
          <p:nvPr/>
        </p:nvSpPr>
        <p:spPr>
          <a:xfrm>
            <a:off x="6248399" y="2369181"/>
            <a:ext cx="2752726" cy="2462213"/>
          </a:xfrm>
          <a:prstGeom prst="rect">
            <a:avLst/>
          </a:prstGeom>
          <a:noFill/>
          <a:ln>
            <a:solidFill>
              <a:schemeClr val="bg1">
                <a:lumMod val="50000"/>
              </a:schemeClr>
            </a:solidFill>
          </a:ln>
        </p:spPr>
        <p:txBody>
          <a:bodyPr wrap="square">
            <a:spAutoFit/>
          </a:bodyPr>
          <a:lstStyle/>
          <a:p>
            <a:r>
              <a:rPr lang="en-US" altLang="zh-SG" sz="1400" dirty="0">
                <a:ea typeface="SimHei"/>
              </a:rPr>
              <a:t>Embraer S.A. </a:t>
            </a:r>
            <a:r>
              <a:rPr lang="zh-SG" altLang="en-US" sz="1400" dirty="0">
                <a:ea typeface="SimHei"/>
              </a:rPr>
              <a:t>是一家巴西航空航天企业集团，生产商用、军用、行政勤务和农用飞机，提供航空维护和维修服务并经销飞机备件。</a:t>
            </a:r>
          </a:p>
          <a:p>
            <a:endParaRPr lang="zh-SG" altLang="en-US" sz="1400" dirty="0">
              <a:ea typeface="SimHei"/>
            </a:endParaRPr>
          </a:p>
          <a:p>
            <a:r>
              <a:rPr lang="zh-SG" altLang="en-US" sz="1400" dirty="0">
                <a:ea typeface="SimHei"/>
              </a:rPr>
              <a:t>其总部位于圣保罗圣若泽多斯坎波斯 </a:t>
            </a:r>
            <a:r>
              <a:rPr lang="en-US" altLang="zh-SG" sz="1400" dirty="0">
                <a:ea typeface="SimHei"/>
              </a:rPr>
              <a:t>(São José dos Campos)</a:t>
            </a:r>
            <a:r>
              <a:rPr lang="zh-SG" altLang="en-US" sz="1400" dirty="0">
                <a:ea typeface="SimHei"/>
              </a:rPr>
              <a:t>。</a:t>
            </a:r>
          </a:p>
          <a:p>
            <a:endParaRPr lang="zh-SG" altLang="en-US" sz="1400" dirty="0">
              <a:ea typeface="SimHei"/>
            </a:endParaRPr>
          </a:p>
          <a:p>
            <a:r>
              <a:rPr lang="en-US" altLang="zh-SG" sz="1400" dirty="0">
                <a:ea typeface="SimHei"/>
              </a:rPr>
              <a:t>Embraer </a:t>
            </a:r>
            <a:r>
              <a:rPr lang="zh-SG" altLang="en-US" sz="1400" dirty="0">
                <a:ea typeface="SimHei"/>
              </a:rPr>
              <a:t>主要向美国和欧洲的商业航空公司和欧洲和拉丁美洲的政府出售飞机。</a:t>
            </a:r>
          </a:p>
        </p:txBody>
      </p:sp>
      <p:sp>
        <p:nvSpPr>
          <p:cNvPr id="10" name="Rectangle 9"/>
          <p:cNvSpPr/>
          <p:nvPr/>
        </p:nvSpPr>
        <p:spPr>
          <a:xfrm>
            <a:off x="6159499" y="1988762"/>
            <a:ext cx="2669667" cy="366126"/>
          </a:xfrm>
          <a:prstGeom prst="rect">
            <a:avLst/>
          </a:prstGeom>
        </p:spPr>
        <p:txBody>
          <a:bodyPr wrap="square">
            <a:spAutoFit/>
          </a:bodyPr>
          <a:lstStyle/>
          <a:p>
            <a:pPr marL="0" indent="0">
              <a:spcBef>
                <a:spcPct val="0"/>
              </a:spcBef>
              <a:spcAft>
                <a:spcPts val="600"/>
              </a:spcAft>
              <a:buNone/>
            </a:pPr>
            <a:r>
              <a:rPr lang="zh-SG" altLang="en-US" sz="1800">
                <a:solidFill>
                  <a:srgbClr val="C00000"/>
                </a:solidFill>
                <a:ea typeface="SimHei"/>
              </a:rPr>
              <a:t>公司背景</a:t>
            </a:r>
          </a:p>
        </p:txBody>
      </p:sp>
      <p:sp>
        <p:nvSpPr>
          <p:cNvPr id="11" name="Title 3"/>
          <p:cNvSpPr txBox="1"/>
          <p:nvPr/>
        </p:nvSpPr>
        <p:spPr>
          <a:xfrm>
            <a:off x="355600" y="204788"/>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br>
              <a:rPr lang="zh-SG" altLang="en-US">
                <a:ea typeface="SimHei"/>
              </a:rPr>
            </a:br>
            <a:r>
              <a:rPr lang="zh-SG" altLang="en-US">
                <a:ea typeface="SimHei"/>
              </a:rPr>
              <a:t>外部违规示例 </a:t>
            </a:r>
            <a:r>
              <a:rPr lang="en-US" altLang="zh-SG">
                <a:ea typeface="SimHei"/>
              </a:rPr>
              <a:t>2	</a:t>
            </a:r>
          </a:p>
        </p:txBody>
      </p:sp>
    </p:spTree>
    <p:extLst>
      <p:ext uri="{BB962C8B-B14F-4D97-AF65-F5344CB8AC3E}">
        <p14:creationId xmlns:p14="http://schemas.microsoft.com/office/powerpoint/2010/main" val="203283921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a:spLocks noGrp="1"/>
          </p:cNvSpPr>
          <p:nvPr>
            <p:ph type="title"/>
          </p:nvPr>
        </p:nvSpPr>
        <p:spPr>
          <a:xfrm>
            <a:off x="355600" y="204788"/>
            <a:ext cx="8280400" cy="333375"/>
          </a:xfrm>
        </p:spPr>
        <p:txBody>
          <a:bodyPr>
            <a:noAutofit/>
          </a:bodyPr>
          <a:lstStyle/>
          <a:p>
            <a:br>
              <a:rPr lang="zh-SG" altLang="en-US">
                <a:ea typeface="SimHei"/>
              </a:rPr>
            </a:br>
            <a:r>
              <a:rPr lang="zh-SG" altLang="en-US">
                <a:ea typeface="SimHei"/>
              </a:rPr>
              <a:t>反贿赂</a:t>
            </a:r>
            <a:r>
              <a:rPr lang="en-US" altLang="zh-SG">
                <a:ea typeface="SimHei"/>
              </a:rPr>
              <a:t>/</a:t>
            </a:r>
            <a:r>
              <a:rPr lang="zh-SG" altLang="en-US">
                <a:ea typeface="SimHei"/>
              </a:rPr>
              <a:t>反腐败培训</a:t>
            </a:r>
            <a:br>
              <a:rPr lang="zh-SG" altLang="en-US">
                <a:ea typeface="SimHei"/>
              </a:rPr>
            </a:br>
            <a:r>
              <a:rPr lang="zh-SG" altLang="en-US" sz="2000">
                <a:ea typeface="SimHei"/>
              </a:rPr>
              <a:t>总结</a:t>
            </a:r>
            <a:r>
              <a:rPr lang="zh-SG" altLang="en-US">
                <a:ea typeface="SimHei"/>
              </a:rPr>
              <a:t>	</a:t>
            </a:r>
          </a:p>
        </p:txBody>
      </p:sp>
      <p:sp>
        <p:nvSpPr>
          <p:cNvPr id="11" name="Rectangle 10"/>
          <p:cNvSpPr/>
          <p:nvPr/>
        </p:nvSpPr>
        <p:spPr>
          <a:xfrm>
            <a:off x="-4572" y="1141333"/>
            <a:ext cx="9153144" cy="366126"/>
          </a:xfrm>
          <a:prstGeom prst="rect">
            <a:avLst/>
          </a:prstGeom>
          <a:solidFill>
            <a:schemeClr val="bg1">
              <a:lumMod val="95000"/>
            </a:schemeClr>
          </a:solidFill>
        </p:spPr>
        <p:txBody>
          <a:bodyPr wrap="square">
            <a:spAutoFit/>
          </a:bodyPr>
          <a:lstStyle/>
          <a:p>
            <a:pPr marL="0" indent="0" algn="ctr">
              <a:buNone/>
            </a:pPr>
            <a:r>
              <a:rPr lang="zh-SG" altLang="en-US" sz="1800">
                <a:ea typeface="SimHei"/>
              </a:rPr>
              <a:t>与转销商、经销商和客户合作时，切记要知晓并充分了解合规要求，例如：</a:t>
            </a:r>
          </a:p>
        </p:txBody>
      </p:sp>
      <p:sp>
        <p:nvSpPr>
          <p:cNvPr id="3" name="Rectangle 2"/>
          <p:cNvSpPr/>
          <p:nvPr/>
        </p:nvSpPr>
        <p:spPr>
          <a:xfrm>
            <a:off x="180753" y="1800723"/>
            <a:ext cx="8769989" cy="4555093"/>
          </a:xfrm>
          <a:prstGeom prst="rect">
            <a:avLst/>
          </a:prstGeom>
        </p:spPr>
        <p:txBody>
          <a:bodyPr wrap="square">
            <a:spAutoFit/>
          </a:bodyPr>
          <a:lstStyle/>
          <a:p>
            <a:pPr>
              <a:spcBef>
                <a:spcPts val="600"/>
              </a:spcBef>
              <a:spcAft>
                <a:spcPts val="600"/>
              </a:spcAft>
            </a:pPr>
            <a:r>
              <a:rPr lang="zh-SG" altLang="en-US" sz="1600" dirty="0">
                <a:solidFill>
                  <a:srgbClr val="C00000"/>
                </a:solidFill>
                <a:ea typeface="SimHei"/>
              </a:rPr>
              <a:t>款待：</a:t>
            </a:r>
          </a:p>
          <a:p>
            <a:pPr marL="285750" indent="-285750">
              <a:spcBef>
                <a:spcPts val="600"/>
              </a:spcBef>
              <a:spcAft>
                <a:spcPts val="600"/>
              </a:spcAft>
              <a:buFont typeface="Wingdings" pitchFamily="2" charset="2"/>
              <a:buChar char="ü"/>
            </a:pPr>
            <a:r>
              <a:rPr lang="zh-SG" altLang="en-US" sz="1400" dirty="0">
                <a:ea typeface="SimHei"/>
              </a:rPr>
              <a:t>不要支付销售谈判期间的款待费用。</a:t>
            </a:r>
          </a:p>
          <a:p>
            <a:pPr marL="285750" indent="-285750">
              <a:spcBef>
                <a:spcPts val="600"/>
              </a:spcBef>
              <a:spcAft>
                <a:spcPts val="600"/>
              </a:spcAft>
              <a:buFont typeface="Wingdings" pitchFamily="2" charset="2"/>
              <a:buChar char="ü"/>
            </a:pPr>
            <a:r>
              <a:rPr lang="zh-SG" altLang="en-US" sz="1400" dirty="0">
                <a:ea typeface="SimHei"/>
              </a:rPr>
              <a:t>不要支付过多、奢侈或不合理的费用。</a:t>
            </a:r>
          </a:p>
          <a:p>
            <a:pPr marL="285750" indent="-285750">
              <a:spcBef>
                <a:spcPts val="600"/>
              </a:spcBef>
              <a:spcAft>
                <a:spcPts val="600"/>
              </a:spcAft>
              <a:buFont typeface="Wingdings" pitchFamily="2" charset="2"/>
              <a:buChar char="ü"/>
            </a:pPr>
            <a:r>
              <a:rPr lang="zh-SG" altLang="en-US" sz="1400" dirty="0">
                <a:ea typeface="SimHei"/>
              </a:rPr>
              <a:t>知晓与政府官员互动可能需要获得风险与合规办公室的批准。</a:t>
            </a:r>
          </a:p>
          <a:p>
            <a:pPr>
              <a:spcBef>
                <a:spcPts val="600"/>
              </a:spcBef>
              <a:spcAft>
                <a:spcPts val="600"/>
              </a:spcAft>
            </a:pPr>
            <a:r>
              <a:rPr lang="zh-SG" altLang="en-US" sz="1600" dirty="0">
                <a:solidFill>
                  <a:srgbClr val="C00000"/>
                </a:solidFill>
                <a:ea typeface="SimHei"/>
              </a:rPr>
              <a:t>转销商：</a:t>
            </a:r>
          </a:p>
          <a:p>
            <a:pPr marL="285750" indent="-285750">
              <a:spcBef>
                <a:spcPts val="600"/>
              </a:spcBef>
              <a:spcAft>
                <a:spcPts val="600"/>
              </a:spcAft>
              <a:buFont typeface="Wingdings" pitchFamily="2" charset="2"/>
              <a:buChar char="ü"/>
            </a:pPr>
            <a:r>
              <a:rPr lang="zh-SG" altLang="en-US" sz="1400" dirty="0">
                <a:ea typeface="SimHei"/>
              </a:rPr>
              <a:t>必须存在有效、</a:t>
            </a:r>
            <a:r>
              <a:rPr lang="zh-CN" altLang="en-US" sz="1400" dirty="0">
                <a:ea typeface="SimHei"/>
              </a:rPr>
              <a:t>正当</a:t>
            </a:r>
            <a:r>
              <a:rPr lang="zh-SG" altLang="en-US" sz="1400" dirty="0">
                <a:ea typeface="SimHei"/>
              </a:rPr>
              <a:t>的业务目的才能在交易中使用转销商。</a:t>
            </a:r>
          </a:p>
          <a:p>
            <a:pPr marL="285750" indent="-285750">
              <a:spcBef>
                <a:spcPts val="600"/>
              </a:spcBef>
              <a:spcAft>
                <a:spcPts val="600"/>
              </a:spcAft>
              <a:buFont typeface="Wingdings" pitchFamily="2" charset="2"/>
              <a:buChar char="ü"/>
            </a:pPr>
            <a:r>
              <a:rPr lang="zh-SG" altLang="en-US" sz="1400" dirty="0">
                <a:ea typeface="SimHei"/>
              </a:rPr>
              <a:t>确保在最终合同中概述使用转销商的原因并确保原因与前期转销商筛查过程所述的服务相符。</a:t>
            </a:r>
          </a:p>
          <a:p>
            <a:pPr marL="285750" indent="-285750">
              <a:spcBef>
                <a:spcPts val="600"/>
              </a:spcBef>
              <a:spcAft>
                <a:spcPts val="600"/>
              </a:spcAft>
              <a:buFont typeface="Wingdings" pitchFamily="2" charset="2"/>
              <a:buChar char="ü"/>
            </a:pPr>
            <a:r>
              <a:rPr lang="zh-CN" altLang="en-US" sz="1400" dirty="0">
                <a:ea typeface="SimHei"/>
              </a:rPr>
              <a:t>转销商必须先通过筛查才能</a:t>
            </a:r>
            <a:r>
              <a:rPr lang="zh-SG" altLang="en-US" sz="1400" dirty="0">
                <a:ea typeface="SimHei"/>
              </a:rPr>
              <a:t>添加到合同</a:t>
            </a:r>
            <a:r>
              <a:rPr lang="zh-CN" altLang="en-US" sz="1400" dirty="0">
                <a:ea typeface="SimHei"/>
              </a:rPr>
              <a:t>中</a:t>
            </a:r>
            <a:r>
              <a:rPr lang="zh-SG" altLang="en-US" sz="1400" dirty="0">
                <a:ea typeface="SimHei"/>
              </a:rPr>
              <a:t>。</a:t>
            </a:r>
          </a:p>
          <a:p>
            <a:pPr marR="0">
              <a:spcBef>
                <a:spcPts val="600"/>
              </a:spcBef>
              <a:spcAft>
                <a:spcPts val="600"/>
              </a:spcAft>
            </a:pPr>
            <a:r>
              <a:rPr lang="zh-SG" altLang="en-US" sz="1600" dirty="0">
                <a:solidFill>
                  <a:srgbClr val="C00000"/>
                </a:solidFill>
                <a:ea typeface="SimHei"/>
              </a:rPr>
              <a:t>当地采购：</a:t>
            </a:r>
          </a:p>
          <a:p>
            <a:pPr marL="285750" marR="0" indent="-285750">
              <a:spcBef>
                <a:spcPts val="600"/>
              </a:spcBef>
              <a:spcAft>
                <a:spcPts val="600"/>
              </a:spcAft>
              <a:buFont typeface="Wingdings" pitchFamily="2" charset="2"/>
              <a:buChar char="ü"/>
            </a:pPr>
            <a:r>
              <a:rPr lang="zh-SG" altLang="en-US" sz="1400" dirty="0">
                <a:ea typeface="SimHei"/>
              </a:rPr>
              <a:t>当地采购需要</a:t>
            </a:r>
            <a:r>
              <a:rPr lang="zh-CN" altLang="en-US" sz="1400" dirty="0">
                <a:ea typeface="SimHei"/>
              </a:rPr>
              <a:t>正当</a:t>
            </a:r>
            <a:r>
              <a:rPr lang="zh-SG" altLang="en-US" sz="1400" dirty="0">
                <a:ea typeface="SimHei"/>
              </a:rPr>
              <a:t>的业务目的。</a:t>
            </a:r>
          </a:p>
          <a:p>
            <a:pPr marL="285750" marR="0" indent="-285750">
              <a:spcBef>
                <a:spcPts val="600"/>
              </a:spcBef>
              <a:spcAft>
                <a:spcPts val="600"/>
              </a:spcAft>
              <a:buFont typeface="Wingdings" pitchFamily="2" charset="2"/>
              <a:buChar char="ü"/>
            </a:pPr>
            <a:r>
              <a:rPr lang="zh-SG" altLang="en-US" sz="1400" dirty="0">
                <a:latin typeface="Arial" panose="020B0604020202020204" pitchFamily="34" charset="0"/>
                <a:ea typeface="SimHei"/>
                <a:cs typeface="Arial" panose="020B0604020202020204" pitchFamily="34" charset="0"/>
              </a:rPr>
              <a:t>交付文件是必要的财务控制。</a:t>
            </a:r>
            <a:endParaRPr lang="zh-SG" altLang="en-US" sz="1400" dirty="0">
              <a:ea typeface="SimHei"/>
            </a:endParaRPr>
          </a:p>
          <a:p>
            <a:pPr>
              <a:spcBef>
                <a:spcPts val="600"/>
              </a:spcBef>
              <a:spcAft>
                <a:spcPts val="600"/>
              </a:spcAft>
            </a:pPr>
            <a:endParaRPr lang="zh-SG" altLang="en-US" sz="1600" dirty="0">
              <a:ea typeface="SimHei"/>
            </a:endParaRPr>
          </a:p>
        </p:txBody>
      </p:sp>
    </p:spTree>
    <p:extLst>
      <p:ext uri="{BB962C8B-B14F-4D97-AF65-F5344CB8AC3E}">
        <p14:creationId xmlns:p14="http://schemas.microsoft.com/office/powerpoint/2010/main" val="288058384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385064" y="2464826"/>
            <a:ext cx="3781692" cy="471813"/>
          </a:xfrm>
          <a:prstGeom prst="roundRect">
            <a:avLst/>
          </a:prstGeom>
          <a:solidFill>
            <a:schemeClr val="bg1">
              <a:lumMod val="5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zh-SG" altLang="en-US" sz="1600">
                <a:latin typeface="Arial" panose="020B0604020202020204" pitchFamily="34" charset="0"/>
                <a:ea typeface="SimHei"/>
                <a:cs typeface="Arial" panose="020B0604020202020204" pitchFamily="34" charset="0"/>
              </a:rPr>
              <a:t>有问题时向谁寻求帮助</a:t>
            </a:r>
          </a:p>
        </p:txBody>
      </p:sp>
      <p:sp>
        <p:nvSpPr>
          <p:cNvPr id="3" name="Rectangle 2"/>
          <p:cNvSpPr/>
          <p:nvPr/>
        </p:nvSpPr>
        <p:spPr>
          <a:xfrm>
            <a:off x="341770" y="2951790"/>
            <a:ext cx="8242798" cy="307777"/>
          </a:xfrm>
          <a:prstGeom prst="rect">
            <a:avLst/>
          </a:prstGeom>
        </p:spPr>
        <p:txBody>
          <a:bodyPr wrap="square">
            <a:spAutoFit/>
          </a:bodyPr>
          <a:lstStyle/>
          <a:p>
            <a:pPr marL="171450" indent="-171450">
              <a:spcBef>
                <a:spcPts val="300"/>
              </a:spcBef>
              <a:spcAft>
                <a:spcPts val="300"/>
              </a:spcAft>
              <a:buFont typeface="Wingdings" pitchFamily="2" charset="2"/>
              <a:buChar char="ü"/>
            </a:pPr>
            <a:r>
              <a:rPr lang="zh-SG" altLang="en-US" sz="1400" dirty="0">
                <a:latin typeface="Arial" panose="020B0604020202020204" pitchFamily="34" charset="0"/>
                <a:ea typeface="SimHei"/>
                <a:cs typeface="Arial" panose="020B0604020202020204" pitchFamily="34" charset="0"/>
              </a:rPr>
              <a:t>风险与合规办公室 </a:t>
            </a:r>
            <a:r>
              <a:rPr lang="en-US" altLang="zh-SG" sz="1400" dirty="0">
                <a:latin typeface="Arial" panose="020B0604020202020204" pitchFamily="34" charset="0"/>
                <a:ea typeface="SimHei"/>
                <a:cs typeface="Arial" panose="020B0604020202020204" pitchFamily="34" charset="0"/>
                <a:hlinkClick r:id="rId3"/>
              </a:rPr>
              <a:t>MTS_Risk_And_Compliance@mts.com</a:t>
            </a:r>
            <a:endParaRPr lang="zh-SG" altLang="en-US" sz="1400" dirty="0">
              <a:latin typeface="Arial" panose="020B0604020202020204" pitchFamily="34" charset="0"/>
              <a:ea typeface="SimHei"/>
              <a:cs typeface="Arial" panose="020B0604020202020204" pitchFamily="34" charset="0"/>
            </a:endParaRPr>
          </a:p>
        </p:txBody>
      </p:sp>
      <p:sp>
        <p:nvSpPr>
          <p:cNvPr id="10" name="Rectangle 9"/>
          <p:cNvSpPr/>
          <p:nvPr/>
        </p:nvSpPr>
        <p:spPr>
          <a:xfrm>
            <a:off x="341770" y="5321454"/>
            <a:ext cx="4426036" cy="366126"/>
          </a:xfrm>
          <a:prstGeom prst="rect">
            <a:avLst/>
          </a:prstGeom>
        </p:spPr>
        <p:txBody>
          <a:bodyPr wrap="square">
            <a:spAutoFit/>
          </a:bodyPr>
          <a:lstStyle/>
          <a:p>
            <a:r>
              <a:rPr lang="zh-SG" altLang="en-US" sz="1800">
                <a:solidFill>
                  <a:srgbClr val="C00000"/>
                </a:solidFill>
                <a:latin typeface="Arial" panose="020B0604020202020204" pitchFamily="34" charset="0"/>
                <a:ea typeface="SimHei"/>
                <a:cs typeface="Arial" panose="020B0604020202020204" pitchFamily="34" charset="0"/>
              </a:rPr>
              <a:t>*</a:t>
            </a:r>
            <a:r>
              <a:rPr lang="en-US" altLang="zh-SG" sz="1000">
                <a:latin typeface="Arial" panose="020B0604020202020204" pitchFamily="34" charset="0"/>
                <a:ea typeface="SimHei"/>
                <a:cs typeface="Arial" panose="020B0604020202020204" pitchFamily="34" charset="0"/>
              </a:rPr>
              <a:t>AlertLine </a:t>
            </a:r>
            <a:r>
              <a:rPr lang="zh-SG" altLang="en-US" sz="1000">
                <a:latin typeface="Arial" panose="020B0604020202020204" pitchFamily="34" charset="0"/>
                <a:ea typeface="SimHei"/>
                <a:cs typeface="Arial" panose="020B0604020202020204" pitchFamily="34" charset="0"/>
              </a:rPr>
              <a:t>允许选择匿名报告。</a:t>
            </a:r>
          </a:p>
        </p:txBody>
      </p:sp>
      <p:sp>
        <p:nvSpPr>
          <p:cNvPr id="23" name="Title 3"/>
          <p:cNvSpPr>
            <a:spLocks noGrp="1"/>
          </p:cNvSpPr>
          <p:nvPr>
            <p:ph type="title"/>
          </p:nvPr>
        </p:nvSpPr>
        <p:spPr>
          <a:xfrm>
            <a:off x="355600" y="204788"/>
            <a:ext cx="8280400" cy="333375"/>
          </a:xfrm>
        </p:spPr>
        <p:txBody>
          <a:bodyPr>
            <a:noAutofit/>
          </a:bodyPr>
          <a:lstStyle/>
          <a:p>
            <a:br>
              <a:rPr lang="zh-SG" altLang="en-US" sz="2400" dirty="0">
                <a:ea typeface="SimHei"/>
              </a:rPr>
            </a:br>
            <a:r>
              <a:rPr lang="zh-SG" altLang="en-US" sz="2400" dirty="0">
                <a:ea typeface="SimHei"/>
              </a:rPr>
              <a:t>反贿赂</a:t>
            </a:r>
            <a:r>
              <a:rPr lang="en-US" altLang="zh-SG" sz="2400" dirty="0">
                <a:ea typeface="SimHei"/>
              </a:rPr>
              <a:t>/</a:t>
            </a:r>
            <a:r>
              <a:rPr lang="zh-SG" altLang="en-US" sz="2400" dirty="0">
                <a:ea typeface="SimHei"/>
              </a:rPr>
              <a:t>反腐败培训</a:t>
            </a:r>
            <a:br>
              <a:rPr lang="zh-SG" altLang="en-US" sz="2400" dirty="0">
                <a:ea typeface="SimHei"/>
              </a:rPr>
            </a:br>
            <a:r>
              <a:rPr lang="zh-CN" altLang="en-US" sz="2000" dirty="0">
                <a:ea typeface="SimHei"/>
              </a:rPr>
              <a:t>提出</a:t>
            </a:r>
            <a:r>
              <a:rPr lang="zh-SG" altLang="en-US" sz="2000" dirty="0">
                <a:ea typeface="SimHei"/>
              </a:rPr>
              <a:t>问题和疑虑	</a:t>
            </a:r>
          </a:p>
        </p:txBody>
      </p:sp>
      <p:sp>
        <p:nvSpPr>
          <p:cNvPr id="24" name="Rounded Rectangle 23"/>
          <p:cNvSpPr/>
          <p:nvPr/>
        </p:nvSpPr>
        <p:spPr>
          <a:xfrm>
            <a:off x="385063" y="3778507"/>
            <a:ext cx="3781692" cy="471813"/>
          </a:xfrm>
          <a:prstGeom prst="roundRect">
            <a:avLst/>
          </a:prstGeom>
          <a:solidFill>
            <a:schemeClr val="bg1">
              <a:lumMod val="5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zh-SG" altLang="en-US" sz="1600">
                <a:latin typeface="Arial" panose="020B0604020202020204" pitchFamily="34" charset="0"/>
                <a:ea typeface="SimHei"/>
                <a:cs typeface="Arial" panose="020B0604020202020204" pitchFamily="34" charset="0"/>
              </a:rPr>
              <a:t>如何报告疑虑</a:t>
            </a:r>
          </a:p>
        </p:txBody>
      </p:sp>
      <p:sp>
        <p:nvSpPr>
          <p:cNvPr id="21" name="Rectangle 20"/>
          <p:cNvSpPr/>
          <p:nvPr/>
        </p:nvSpPr>
        <p:spPr>
          <a:xfrm>
            <a:off x="341769" y="4251624"/>
            <a:ext cx="8242799" cy="884804"/>
          </a:xfrm>
          <a:prstGeom prst="rect">
            <a:avLst/>
          </a:prstGeom>
        </p:spPr>
        <p:txBody>
          <a:bodyPr wrap="square">
            <a:spAutoFit/>
          </a:bodyPr>
          <a:lstStyle/>
          <a:p>
            <a:pPr marL="171450" indent="-171450">
              <a:spcBef>
                <a:spcPts val="300"/>
              </a:spcBef>
              <a:spcAft>
                <a:spcPts val="300"/>
              </a:spcAft>
              <a:buFont typeface="Wingdings" pitchFamily="2" charset="2"/>
              <a:buChar char="ü"/>
            </a:pPr>
            <a:r>
              <a:rPr lang="zh-SG" altLang="en-US" sz="1400">
                <a:latin typeface="Arial" panose="020B0604020202020204" pitchFamily="34" charset="0"/>
                <a:ea typeface="SimHei"/>
                <a:cs typeface="Arial" panose="020B0604020202020204" pitchFamily="34" charset="0"/>
              </a:rPr>
              <a:t>主管、当地道德委员会、人力资源部</a:t>
            </a:r>
          </a:p>
          <a:p>
            <a:pPr marL="171450" indent="-171450">
              <a:spcBef>
                <a:spcPts val="300"/>
              </a:spcBef>
              <a:spcAft>
                <a:spcPts val="300"/>
              </a:spcAft>
              <a:buFont typeface="Wingdings" pitchFamily="2" charset="2"/>
              <a:buChar char="ü"/>
            </a:pPr>
            <a:r>
              <a:rPr lang="zh-SG" altLang="en-US" sz="1400">
                <a:latin typeface="Arial" panose="020B0604020202020204" pitchFamily="34" charset="0"/>
                <a:ea typeface="SimHei"/>
                <a:cs typeface="Arial" panose="020B0604020202020204" pitchFamily="34" charset="0"/>
              </a:rPr>
              <a:t>风险与合规办公室 </a:t>
            </a:r>
            <a:r>
              <a:rPr lang="en-US" altLang="zh-SG" sz="1400">
                <a:latin typeface="Arial" panose="020B0604020202020204" pitchFamily="34" charset="0"/>
                <a:ea typeface="SimHei"/>
                <a:cs typeface="Arial" panose="020B0604020202020204" pitchFamily="34" charset="0"/>
                <a:hlinkClick r:id="rId3"/>
              </a:rPr>
              <a:t>MTS_Risk_And_Compliance@mts.com</a:t>
            </a:r>
            <a:endParaRPr lang="zh-SG" altLang="en-US" sz="1400">
              <a:latin typeface="Arial" panose="020B0604020202020204" pitchFamily="34" charset="0"/>
              <a:ea typeface="SimHei"/>
              <a:cs typeface="Arial" panose="020B0604020202020204" pitchFamily="34" charset="0"/>
            </a:endParaRPr>
          </a:p>
          <a:p>
            <a:pPr marL="171450" indent="-171450">
              <a:spcBef>
                <a:spcPts val="300"/>
              </a:spcBef>
              <a:spcAft>
                <a:spcPts val="300"/>
              </a:spcAft>
              <a:buFont typeface="Wingdings" pitchFamily="2" charset="2"/>
              <a:buChar char="ü"/>
            </a:pPr>
            <a:r>
              <a:rPr lang="en-US" altLang="zh-SG" sz="1400">
                <a:latin typeface="Arial" panose="020B0604020202020204" pitchFamily="34" charset="0"/>
                <a:ea typeface="SimHei"/>
                <a:cs typeface="Arial" panose="020B0604020202020204" pitchFamily="34" charset="0"/>
              </a:rPr>
              <a:t>MTS AlertLine</a:t>
            </a:r>
            <a:r>
              <a:rPr lang="zh-SG" altLang="en-US" sz="1400">
                <a:solidFill>
                  <a:schemeClr val="tx2"/>
                </a:solidFill>
                <a:latin typeface="Arial" panose="020B0604020202020204" pitchFamily="34" charset="0"/>
                <a:ea typeface="SimHei"/>
                <a:cs typeface="Arial" panose="020B0604020202020204" pitchFamily="34" charset="0"/>
              </a:rPr>
              <a:t>*</a:t>
            </a:r>
            <a:r>
              <a:rPr lang="zh-SG" altLang="en-US" sz="1400">
                <a:latin typeface="Arial" panose="020B0604020202020204" pitchFamily="34" charset="0"/>
                <a:ea typeface="SimHei"/>
                <a:cs typeface="Arial" panose="020B0604020202020204" pitchFamily="34" charset="0"/>
              </a:rPr>
              <a:t>网址 </a:t>
            </a:r>
            <a:r>
              <a:rPr lang="en-US" altLang="zh-SG" sz="1400">
                <a:latin typeface="Arial" panose="020B0604020202020204" pitchFamily="34" charset="0"/>
                <a:ea typeface="SimHei"/>
                <a:cs typeface="Arial" panose="020B0604020202020204" pitchFamily="34" charset="0"/>
                <a:hlinkClick r:id="rId4"/>
              </a:rPr>
              <a:t>https://alertline.com</a:t>
            </a:r>
            <a:r>
              <a:rPr lang="zh-SG" altLang="en-US" sz="1400" b="1">
                <a:solidFill>
                  <a:srgbClr val="C00000"/>
                </a:solidFill>
                <a:latin typeface="Arial" panose="020B0604020202020204" pitchFamily="34" charset="0"/>
                <a:ea typeface="SimHei"/>
                <a:cs typeface="Arial" panose="020B0604020202020204" pitchFamily="34" charset="0"/>
              </a:rPr>
              <a:t> </a:t>
            </a:r>
            <a:r>
              <a:rPr lang="zh-SG" altLang="en-US" sz="1400">
                <a:latin typeface="Arial" panose="020B0604020202020204" pitchFamily="34" charset="0"/>
                <a:ea typeface="SimHei"/>
                <a:cs typeface="Arial" panose="020B0604020202020204" pitchFamily="34" charset="0"/>
              </a:rPr>
              <a:t>或电话 </a:t>
            </a:r>
            <a:r>
              <a:rPr lang="en-US" altLang="zh-SG" sz="1400">
                <a:latin typeface="Arial" panose="020B0604020202020204" pitchFamily="34" charset="0"/>
                <a:ea typeface="SimHei"/>
                <a:cs typeface="Arial" panose="020B0604020202020204" pitchFamily="34" charset="0"/>
              </a:rPr>
              <a:t>888-321-5562</a:t>
            </a:r>
          </a:p>
        </p:txBody>
      </p:sp>
      <p:sp>
        <p:nvSpPr>
          <p:cNvPr id="2" name="TextBox 1"/>
          <p:cNvSpPr txBox="1"/>
          <p:nvPr/>
        </p:nvSpPr>
        <p:spPr>
          <a:xfrm>
            <a:off x="0" y="1212074"/>
            <a:ext cx="9153144" cy="976335"/>
          </a:xfrm>
          <a:prstGeom prst="rect">
            <a:avLst/>
          </a:prstGeom>
          <a:solidFill>
            <a:schemeClr val="bg1">
              <a:lumMod val="95000"/>
            </a:schemeClr>
          </a:solidFill>
        </p:spPr>
        <p:txBody>
          <a:bodyPr wrap="square" rtlCol="0">
            <a:spAutoFit/>
          </a:bodyPr>
          <a:lstStyle/>
          <a:p>
            <a:pPr marL="285750" indent="-285750">
              <a:spcBef>
                <a:spcPts val="300"/>
              </a:spcBef>
              <a:spcAft>
                <a:spcPts val="300"/>
              </a:spcAft>
              <a:buClr>
                <a:srgbClr val="C00000"/>
              </a:buClr>
              <a:buFont typeface="Arial" panose="020B0604020202020204" pitchFamily="34" charset="0"/>
              <a:buChar char="»"/>
            </a:pPr>
            <a:r>
              <a:rPr lang="zh-SG" altLang="en-US" sz="1600" dirty="0">
                <a:ea typeface="SimHei"/>
              </a:rPr>
              <a:t>反贿赂和反腐败预期要求可在全球商业道德行为准则、</a:t>
            </a:r>
            <a:r>
              <a:rPr lang="en-US" altLang="zh-SG" sz="1600" dirty="0">
                <a:ea typeface="SimHei"/>
              </a:rPr>
              <a:t>FCPA </a:t>
            </a:r>
            <a:r>
              <a:rPr lang="zh-SG" altLang="en-US" sz="1600" dirty="0">
                <a:ea typeface="SimHei"/>
              </a:rPr>
              <a:t>政策和程序中找到。</a:t>
            </a:r>
          </a:p>
          <a:p>
            <a:pPr marL="285750" indent="-285750">
              <a:spcBef>
                <a:spcPts val="300"/>
              </a:spcBef>
              <a:spcAft>
                <a:spcPts val="300"/>
              </a:spcAft>
              <a:buClr>
                <a:srgbClr val="C00000"/>
              </a:buClr>
              <a:buFont typeface="Arial" panose="020B0604020202020204" pitchFamily="34" charset="0"/>
              <a:buChar char="»"/>
            </a:pPr>
            <a:r>
              <a:rPr lang="zh-SG" altLang="en-US" sz="1600" dirty="0">
                <a:ea typeface="SimHei"/>
              </a:rPr>
              <a:t>贿赂和腐败可能很难确定。风险与合规办公室可随时提供支持、回答问题并帮助解决疑虑。</a:t>
            </a:r>
          </a:p>
          <a:p>
            <a:pPr marL="285750" indent="-285750">
              <a:spcBef>
                <a:spcPts val="300"/>
              </a:spcBef>
              <a:spcAft>
                <a:spcPts val="300"/>
              </a:spcAft>
              <a:buClr>
                <a:srgbClr val="C00000"/>
              </a:buClr>
              <a:buFont typeface="Arial" panose="020B0604020202020204" pitchFamily="34" charset="0"/>
              <a:buChar char="»"/>
            </a:pPr>
            <a:r>
              <a:rPr lang="zh-SG" altLang="en-US" sz="1600" dirty="0">
                <a:ea typeface="SimHei"/>
              </a:rPr>
              <a:t>随时主动提出问题并事先与风险与合规办公室合作。我们所有人共同努力才能保证合规。</a:t>
            </a:r>
          </a:p>
        </p:txBody>
      </p:sp>
    </p:spTree>
    <p:extLst>
      <p:ext uri="{BB962C8B-B14F-4D97-AF65-F5344CB8AC3E}">
        <p14:creationId xmlns:p14="http://schemas.microsoft.com/office/powerpoint/2010/main" val="383464808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zh-SG" altLang="en-US" sz="1800">
                <a:ea typeface="SimHei"/>
              </a:rPr>
              <a:t>本人确认，本人：</a:t>
            </a:r>
          </a:p>
          <a:p>
            <a:pPr marL="0" indent="0">
              <a:buNone/>
            </a:pPr>
            <a:endParaRPr lang="zh-SG" altLang="en-US" sz="1800">
              <a:ea typeface="SimHei"/>
            </a:endParaRPr>
          </a:p>
          <a:p>
            <a:pPr marL="457200" indent="-457200">
              <a:buAutoNum type="arabicPeriod"/>
            </a:pPr>
            <a:r>
              <a:rPr lang="zh-SG" altLang="en-US" sz="1800">
                <a:ea typeface="SimHei"/>
              </a:rPr>
              <a:t>已查看并理解反贿赂和反腐败培训幻灯片</a:t>
            </a:r>
          </a:p>
          <a:p>
            <a:pPr marL="457200" indent="-457200">
              <a:buAutoNum type="arabicPeriod"/>
            </a:pPr>
            <a:endParaRPr lang="zh-SG" altLang="en-US" sz="1800">
              <a:ea typeface="SimHei"/>
            </a:endParaRPr>
          </a:p>
          <a:p>
            <a:pPr marL="457200" indent="-457200">
              <a:buAutoNum type="arabicPeriod"/>
            </a:pPr>
            <a:r>
              <a:rPr lang="zh-SG" altLang="en-US" sz="1800">
                <a:ea typeface="SimHei"/>
              </a:rPr>
              <a:t>知晓 </a:t>
            </a:r>
            <a:r>
              <a:rPr lang="en-US" altLang="zh-SG" sz="1800">
                <a:ea typeface="SimHei"/>
              </a:rPr>
              <a:t>MTS FCPA </a:t>
            </a:r>
            <a:r>
              <a:rPr lang="zh-SG" altLang="en-US" sz="1800">
                <a:ea typeface="SimHei"/>
              </a:rPr>
              <a:t>政策和程序 </a:t>
            </a:r>
          </a:p>
          <a:p>
            <a:pPr marL="457200" indent="-457200">
              <a:buAutoNum type="arabicPeriod"/>
            </a:pPr>
            <a:endParaRPr lang="zh-SG" altLang="en-US" sz="1800">
              <a:ea typeface="SimHei"/>
            </a:endParaRPr>
          </a:p>
          <a:p>
            <a:pPr marL="457200" indent="-457200">
              <a:buAutoNum type="arabicPeriod"/>
            </a:pPr>
            <a:r>
              <a:rPr lang="zh-SG" altLang="en-US" sz="1800">
                <a:ea typeface="SimHei"/>
              </a:rPr>
              <a:t>知道在有问题时联系风险与合规办公室 </a:t>
            </a:r>
          </a:p>
          <a:p>
            <a:pPr marL="457200" indent="-457200">
              <a:buAutoNum type="arabicPeriod"/>
            </a:pPr>
            <a:endParaRPr lang="zh-SG" altLang="en-US" sz="1800">
              <a:ea typeface="SimHei"/>
            </a:endParaRPr>
          </a:p>
          <a:p>
            <a:pPr marL="457200" indent="-457200">
              <a:buAutoNum type="arabicPeriod"/>
            </a:pPr>
            <a:r>
              <a:rPr lang="zh-SG" altLang="en-US" sz="1800">
                <a:ea typeface="SimHei"/>
              </a:rPr>
              <a:t>了解有疑虑时可用的报告选择</a:t>
            </a:r>
          </a:p>
          <a:p>
            <a:pPr marL="0" indent="0">
              <a:buNone/>
            </a:pPr>
            <a:endParaRPr lang="zh-SG" altLang="en-US" sz="1800">
              <a:ea typeface="SimHei"/>
            </a:endParaRPr>
          </a:p>
          <a:p>
            <a:pPr marL="457200" indent="-457200">
              <a:buAutoNum type="arabicPeriod"/>
            </a:pPr>
            <a:endParaRPr lang="zh-SG" altLang="en-US" sz="1800">
              <a:ea typeface="SimHei"/>
            </a:endParaRPr>
          </a:p>
        </p:txBody>
      </p:sp>
      <p:sp>
        <p:nvSpPr>
          <p:cNvPr id="4" name="Title 3"/>
          <p:cNvSpPr>
            <a:spLocks noGrp="1"/>
          </p:cNvSpPr>
          <p:nvPr>
            <p:ph type="title"/>
          </p:nvPr>
        </p:nvSpPr>
        <p:spPr>
          <a:xfrm>
            <a:off x="355600" y="204788"/>
            <a:ext cx="8280400" cy="333375"/>
          </a:xfrm>
        </p:spPr>
        <p:txBody>
          <a:bodyPr>
            <a:noAutofit/>
          </a:bodyPr>
          <a:lstStyle/>
          <a:p>
            <a:br>
              <a:rPr lang="zh-SG" altLang="en-US" sz="2400">
                <a:ea typeface="SimHei"/>
              </a:rPr>
            </a:br>
            <a:r>
              <a:rPr lang="zh-SG" altLang="en-US">
                <a:ea typeface="SimHei"/>
              </a:rPr>
              <a:t>反贿赂</a:t>
            </a:r>
            <a:r>
              <a:rPr lang="en-US" altLang="zh-SG">
                <a:ea typeface="SimHei"/>
              </a:rPr>
              <a:t>/</a:t>
            </a:r>
            <a:r>
              <a:rPr lang="zh-SG" altLang="en-US">
                <a:ea typeface="SimHei"/>
              </a:rPr>
              <a:t>反腐败</a:t>
            </a:r>
            <a:r>
              <a:rPr lang="zh-SG" altLang="en-US" sz="2400">
                <a:ea typeface="SimHei"/>
              </a:rPr>
              <a:t>培训</a:t>
            </a:r>
            <a:br>
              <a:rPr lang="zh-SG" altLang="en-US" sz="2400">
                <a:ea typeface="SimHei"/>
              </a:rPr>
            </a:br>
            <a:r>
              <a:rPr lang="zh-SG" altLang="en-US" sz="2000">
                <a:ea typeface="SimHei"/>
              </a:rPr>
              <a:t>确认书	</a:t>
            </a:r>
          </a:p>
        </p:txBody>
      </p:sp>
    </p:spTree>
    <p:extLst>
      <p:ext uri="{BB962C8B-B14F-4D97-AF65-F5344CB8AC3E}">
        <p14:creationId xmlns:p14="http://schemas.microsoft.com/office/powerpoint/2010/main" val="13113492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ontent Placeholder 1">
            <a:extLst>
              <a:ext uri="{FF2B5EF4-FFF2-40B4-BE49-F238E27FC236}">
                <a16:creationId xmlns:a16="http://schemas.microsoft.com/office/drawing/2014/main" id="{AFC951AD-48BE-4ABC-8743-3210F7998621}"/>
              </a:ext>
            </a:extLst>
          </p:cNvPr>
          <p:cNvSpPr>
            <a:spLocks noGrp="1"/>
          </p:cNvSpPr>
          <p:nvPr>
            <p:ph idx="1"/>
          </p:nvPr>
        </p:nvSpPr>
        <p:spPr>
          <a:xfrm>
            <a:off x="392112" y="2947345"/>
            <a:ext cx="8207375" cy="573000"/>
          </a:xfrm>
        </p:spPr>
        <p:txBody>
          <a:bodyPr/>
          <a:lstStyle/>
          <a:p>
            <a:pPr marL="0" indent="0" algn="ctr">
              <a:spcBef>
                <a:spcPct val="0"/>
              </a:spcBef>
              <a:spcAft>
                <a:spcPts val="600"/>
              </a:spcAft>
              <a:buNone/>
            </a:pPr>
            <a:r>
              <a:rPr lang="zh-SG" altLang="en-US" sz="1600" dirty="0">
                <a:solidFill>
                  <a:srgbClr val="C00000"/>
                </a:solidFill>
                <a:ea typeface="SimHei"/>
              </a:rPr>
              <a:t>您必须注意在工作的所有阶段与客户、业务合作伙伴和他人互动期间存在的贿赂风险。</a:t>
            </a:r>
          </a:p>
        </p:txBody>
      </p:sp>
      <p:sp>
        <p:nvSpPr>
          <p:cNvPr id="34"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zh-SG" altLang="en-US" dirty="0">
                <a:ea typeface="SimHei"/>
              </a:rPr>
              <a:t>反贿赂</a:t>
            </a:r>
            <a:r>
              <a:rPr lang="en-US" altLang="zh-SG" dirty="0">
                <a:ea typeface="SimHei"/>
              </a:rPr>
              <a:t>/</a:t>
            </a:r>
            <a:r>
              <a:rPr lang="zh-SG" altLang="en-US" dirty="0">
                <a:ea typeface="SimHei"/>
              </a:rPr>
              <a:t>反腐败培训</a:t>
            </a:r>
          </a:p>
          <a:p>
            <a:r>
              <a:rPr lang="zh-SG" altLang="en-US" sz="2000" dirty="0">
                <a:ea typeface="SimHei"/>
              </a:rPr>
              <a:t>您在销售和服务部门的角色</a:t>
            </a:r>
            <a:r>
              <a:rPr lang="zh-SG" altLang="en-US" dirty="0">
                <a:ea typeface="SimHei"/>
              </a:rPr>
              <a:t>	</a:t>
            </a:r>
          </a:p>
        </p:txBody>
      </p:sp>
      <p:sp>
        <p:nvSpPr>
          <p:cNvPr id="6" name="Content Placeholder 2"/>
          <p:cNvSpPr txBox="1"/>
          <p:nvPr/>
        </p:nvSpPr>
        <p:spPr bwMode="auto">
          <a:xfrm>
            <a:off x="0" y="1205346"/>
            <a:ext cx="9144000" cy="937779"/>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0"/>
              </a:spcBef>
              <a:spcAft>
                <a:spcPct val="0"/>
              </a:spcAft>
              <a:buClr>
                <a:srgbClr val="CC1543"/>
              </a:buClr>
              <a:buChar char="–"/>
              <a:defRPr sz="18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0"/>
              </a:spcBef>
              <a:spcAft>
                <a:spcPct val="0"/>
              </a:spcAft>
              <a:buClr>
                <a:srgbClr val="CC1543"/>
              </a:buClr>
              <a:buFont typeface="Arial"/>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0"/>
              </a:spcBef>
              <a:spcAft>
                <a:spcPct val="0"/>
              </a:spcAft>
              <a:buClr>
                <a:srgbClr val="CC1543"/>
              </a:buClr>
              <a:buFont typeface="Lucida Grande"/>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0"/>
              </a:spcBef>
              <a:spcAft>
                <a:spcPct val="0"/>
              </a:spcAft>
              <a:buClr>
                <a:srgbClr val="CC1543"/>
              </a:buClr>
              <a:buFont typeface="Wingdings"/>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400050" indent="-285750">
              <a:spcBef>
                <a:spcPts val="300"/>
              </a:spcBef>
              <a:spcAft>
                <a:spcPts val="300"/>
              </a:spcAft>
            </a:pPr>
            <a:r>
              <a:rPr lang="zh-SG" altLang="en-US" sz="1600" dirty="0">
                <a:ea typeface="SimHei"/>
              </a:rPr>
              <a:t>您在 </a:t>
            </a:r>
            <a:r>
              <a:rPr lang="en-US" altLang="zh-SG" sz="1600" dirty="0">
                <a:ea typeface="SimHei"/>
              </a:rPr>
              <a:t>MTS </a:t>
            </a:r>
            <a:r>
              <a:rPr lang="zh-SG" altLang="en-US" sz="1600" dirty="0">
                <a:ea typeface="SimHei"/>
              </a:rPr>
              <a:t>扮演重要角色，推进与客户的销售和服务以及业务的增长机会。</a:t>
            </a:r>
          </a:p>
          <a:p>
            <a:pPr marL="400050" indent="-285750">
              <a:spcBef>
                <a:spcPts val="300"/>
              </a:spcBef>
              <a:spcAft>
                <a:spcPts val="300"/>
              </a:spcAft>
            </a:pPr>
            <a:r>
              <a:rPr lang="zh-SG" altLang="en-US" sz="1600" dirty="0">
                <a:ea typeface="SimHei"/>
              </a:rPr>
              <a:t>鉴于您每天与 </a:t>
            </a:r>
            <a:r>
              <a:rPr lang="en-US" altLang="zh-SG" sz="1600" dirty="0">
                <a:ea typeface="SimHei"/>
              </a:rPr>
              <a:t>MTS </a:t>
            </a:r>
            <a:r>
              <a:rPr lang="zh-SG" altLang="en-US" sz="1600" dirty="0">
                <a:ea typeface="SimHei"/>
              </a:rPr>
              <a:t>内部和外部的利益相关者互动，因此必须知晓和理解反</a:t>
            </a:r>
            <a:br>
              <a:rPr lang="en-US" altLang="zh-SG" sz="1600" dirty="0">
                <a:ea typeface="SimHei"/>
              </a:rPr>
            </a:br>
            <a:r>
              <a:rPr lang="zh-SG" altLang="en-US" sz="1600" dirty="0">
                <a:ea typeface="SimHei"/>
              </a:rPr>
              <a:t>贿赂和反腐败合规要求。</a:t>
            </a:r>
            <a:endParaRPr lang="zh-SG" altLang="en-US" sz="1600" b="1" u="sng" dirty="0">
              <a:solidFill>
                <a:srgbClr val="C00000"/>
              </a:solidFill>
              <a:ea typeface="SimHei"/>
            </a:endParaRPr>
          </a:p>
        </p:txBody>
      </p:sp>
      <p:sp>
        <p:nvSpPr>
          <p:cNvPr id="4" name="Pentagon 3"/>
          <p:cNvSpPr/>
          <p:nvPr/>
        </p:nvSpPr>
        <p:spPr>
          <a:xfrm>
            <a:off x="428625" y="2324101"/>
            <a:ext cx="1704975" cy="447675"/>
          </a:xfrm>
          <a:prstGeom prst="homePlate">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SG" altLang="en-US" sz="1400">
                <a:solidFill>
                  <a:schemeClr val="bg1"/>
                </a:solidFill>
                <a:latin typeface="Arial" panose="020B0604020202020204" pitchFamily="34" charset="0"/>
                <a:ea typeface="SimHei"/>
                <a:cs typeface="Arial" panose="020B0604020202020204" pitchFamily="34" charset="0"/>
              </a:rPr>
              <a:t>寻找新客户</a:t>
            </a:r>
          </a:p>
        </p:txBody>
      </p:sp>
      <p:sp>
        <p:nvSpPr>
          <p:cNvPr id="5" name="Chevron 4"/>
          <p:cNvSpPr/>
          <p:nvPr/>
        </p:nvSpPr>
        <p:spPr>
          <a:xfrm>
            <a:off x="2133600" y="2324101"/>
            <a:ext cx="1619250" cy="447675"/>
          </a:xfrm>
          <a:prstGeom prst="chevron">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SG" altLang="en-US" sz="1400">
                <a:solidFill>
                  <a:schemeClr val="bg1"/>
                </a:solidFill>
                <a:latin typeface="Arial" panose="020B0604020202020204" pitchFamily="34" charset="0"/>
                <a:ea typeface="SimHei"/>
                <a:cs typeface="Arial" panose="020B0604020202020204" pitchFamily="34" charset="0"/>
              </a:rPr>
              <a:t>报价</a:t>
            </a:r>
          </a:p>
        </p:txBody>
      </p:sp>
      <p:sp>
        <p:nvSpPr>
          <p:cNvPr id="11" name="Chevron 10"/>
          <p:cNvSpPr/>
          <p:nvPr/>
        </p:nvSpPr>
        <p:spPr>
          <a:xfrm>
            <a:off x="3810000" y="2324101"/>
            <a:ext cx="1619250" cy="447675"/>
          </a:xfrm>
          <a:prstGeom prst="chevron">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SG" altLang="en-US" sz="1400">
                <a:solidFill>
                  <a:schemeClr val="bg1"/>
                </a:solidFill>
                <a:latin typeface="Arial" panose="020B0604020202020204" pitchFamily="34" charset="0"/>
                <a:ea typeface="SimHei"/>
                <a:cs typeface="Arial" panose="020B0604020202020204" pitchFamily="34" charset="0"/>
              </a:rPr>
              <a:t>谈判</a:t>
            </a:r>
          </a:p>
        </p:txBody>
      </p:sp>
      <p:sp>
        <p:nvSpPr>
          <p:cNvPr id="12" name="Chevron 11"/>
          <p:cNvSpPr/>
          <p:nvPr/>
        </p:nvSpPr>
        <p:spPr>
          <a:xfrm>
            <a:off x="5429250" y="2324101"/>
            <a:ext cx="1619250" cy="447675"/>
          </a:xfrm>
          <a:prstGeom prst="chevron">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SG" altLang="en-US" sz="1400">
                <a:solidFill>
                  <a:schemeClr val="bg1"/>
                </a:solidFill>
                <a:latin typeface="Arial" panose="020B0604020202020204" pitchFamily="34" charset="0"/>
                <a:ea typeface="SimHei"/>
                <a:cs typeface="Arial" panose="020B0604020202020204" pitchFamily="34" charset="0"/>
              </a:rPr>
              <a:t>签约</a:t>
            </a:r>
          </a:p>
        </p:txBody>
      </p:sp>
      <p:sp>
        <p:nvSpPr>
          <p:cNvPr id="13" name="Chevron 12"/>
          <p:cNvSpPr/>
          <p:nvPr/>
        </p:nvSpPr>
        <p:spPr>
          <a:xfrm>
            <a:off x="7083398" y="2324101"/>
            <a:ext cx="1619250" cy="447675"/>
          </a:xfrm>
          <a:prstGeom prst="chevron">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SG" altLang="en-US" sz="1400">
                <a:solidFill>
                  <a:schemeClr val="bg1"/>
                </a:solidFill>
                <a:latin typeface="Arial" panose="020B0604020202020204" pitchFamily="34" charset="0"/>
                <a:ea typeface="SimHei"/>
                <a:cs typeface="Arial" panose="020B0604020202020204" pitchFamily="34" charset="0"/>
              </a:rPr>
              <a:t>提交订单</a:t>
            </a:r>
          </a:p>
        </p:txBody>
      </p:sp>
      <p:sp>
        <p:nvSpPr>
          <p:cNvPr id="15" name="TextBox 14"/>
          <p:cNvSpPr txBox="1"/>
          <p:nvPr/>
        </p:nvSpPr>
        <p:spPr>
          <a:xfrm>
            <a:off x="438150" y="3741152"/>
            <a:ext cx="8215583" cy="1800119"/>
          </a:xfrm>
          <a:prstGeom prst="rect">
            <a:avLst/>
          </a:prstGeom>
          <a:noFill/>
        </p:spPr>
        <p:txBody>
          <a:bodyPr wrap="square" rtlCol="0">
            <a:spAutoFit/>
          </a:bodyPr>
          <a:lstStyle/>
          <a:p>
            <a:pPr>
              <a:spcBef>
                <a:spcPts val="600"/>
              </a:spcBef>
              <a:spcAft>
                <a:spcPts val="600"/>
              </a:spcAft>
            </a:pPr>
            <a:r>
              <a:rPr lang="zh-SG" altLang="en-US" sz="1600">
                <a:ea typeface="SimHei"/>
              </a:rPr>
              <a:t>例如，在下列情况时存在应知晓的具体要求：</a:t>
            </a:r>
          </a:p>
          <a:p>
            <a:pPr marL="285750" indent="-285750">
              <a:spcBef>
                <a:spcPts val="600"/>
              </a:spcBef>
              <a:spcAft>
                <a:spcPts val="600"/>
              </a:spcAft>
              <a:buFont typeface="Wingdings" pitchFamily="2" charset="2"/>
              <a:buChar char="ü"/>
            </a:pPr>
            <a:r>
              <a:rPr lang="zh-SG" altLang="en-US" sz="1400">
                <a:ea typeface="SimHei"/>
              </a:rPr>
              <a:t>针对订单与合同对第三方进行评估</a:t>
            </a:r>
          </a:p>
          <a:p>
            <a:pPr marL="285750" indent="-285750">
              <a:spcBef>
                <a:spcPts val="600"/>
              </a:spcBef>
              <a:spcAft>
                <a:spcPts val="600"/>
              </a:spcAft>
              <a:buFont typeface="Wingdings" pitchFamily="2" charset="2"/>
              <a:buChar char="ü"/>
            </a:pPr>
            <a:r>
              <a:rPr lang="zh-SG" altLang="en-US" sz="1400">
                <a:ea typeface="SimHei"/>
              </a:rPr>
              <a:t>为客户和</a:t>
            </a:r>
            <a:r>
              <a:rPr lang="en-US" altLang="zh-SG" sz="1400">
                <a:ea typeface="SimHei"/>
              </a:rPr>
              <a:t>/</a:t>
            </a:r>
            <a:r>
              <a:rPr lang="zh-SG" altLang="en-US" sz="1400">
                <a:ea typeface="SimHei"/>
              </a:rPr>
              <a:t>或其他业务合作伙伴提供和支付款待费用</a:t>
            </a:r>
          </a:p>
          <a:p>
            <a:pPr marL="285750" indent="-285750">
              <a:spcBef>
                <a:spcPts val="600"/>
              </a:spcBef>
              <a:spcAft>
                <a:spcPts val="600"/>
              </a:spcAft>
              <a:buFont typeface="Wingdings" pitchFamily="2" charset="2"/>
              <a:buChar char="ü"/>
            </a:pPr>
            <a:r>
              <a:rPr lang="zh-SG" altLang="en-US" sz="1400">
                <a:ea typeface="SimHei"/>
              </a:rPr>
              <a:t>为客户提供到 </a:t>
            </a:r>
            <a:r>
              <a:rPr lang="en-US" altLang="zh-SG" sz="1400">
                <a:ea typeface="SimHei"/>
              </a:rPr>
              <a:t>MTS </a:t>
            </a:r>
            <a:r>
              <a:rPr lang="zh-SG" altLang="en-US" sz="1400">
                <a:ea typeface="SimHei"/>
              </a:rPr>
              <a:t>地点出差以进行现场培训的费用</a:t>
            </a:r>
          </a:p>
          <a:p>
            <a:pPr marL="285750" indent="-285750">
              <a:spcBef>
                <a:spcPts val="600"/>
              </a:spcBef>
              <a:spcAft>
                <a:spcPts val="600"/>
              </a:spcAft>
              <a:buFont typeface="Wingdings" pitchFamily="2" charset="2"/>
              <a:buChar char="ü"/>
            </a:pPr>
            <a:r>
              <a:rPr lang="zh-SG" altLang="en-US" sz="1400">
                <a:ea typeface="SimHei"/>
              </a:rPr>
              <a:t>确定是否需要当地采购来履行订单</a:t>
            </a:r>
          </a:p>
        </p:txBody>
      </p:sp>
    </p:spTree>
    <p:extLst>
      <p:ext uri="{BB962C8B-B14F-4D97-AF65-F5344CB8AC3E}">
        <p14:creationId xmlns:p14="http://schemas.microsoft.com/office/powerpoint/2010/main" val="33173682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90644"/>
            <a:ext cx="9144000" cy="1787638"/>
          </a:xfrm>
          <a:solidFill>
            <a:schemeClr val="bg1">
              <a:lumMod val="95000"/>
            </a:schemeClr>
          </a:solidFill>
        </p:spPr>
        <p:txBody>
          <a:bodyPr/>
          <a:lstStyle/>
          <a:p>
            <a:pPr marL="114300" indent="0" algn="ctr">
              <a:buNone/>
            </a:pPr>
            <a:r>
              <a:rPr lang="en-US" altLang="zh-SG" sz="1800" dirty="0">
                <a:solidFill>
                  <a:srgbClr val="C00000"/>
                </a:solidFill>
                <a:ea typeface="SimHei"/>
              </a:rPr>
              <a:t>《</a:t>
            </a:r>
            <a:r>
              <a:rPr lang="zh-SG" altLang="en-US" sz="1800" dirty="0">
                <a:solidFill>
                  <a:srgbClr val="C00000"/>
                </a:solidFill>
                <a:ea typeface="SimHei"/>
              </a:rPr>
              <a:t>反海外腐败法</a:t>
            </a:r>
            <a:r>
              <a:rPr lang="en-US" altLang="zh-SG" sz="1800" dirty="0">
                <a:solidFill>
                  <a:srgbClr val="C00000"/>
                </a:solidFill>
                <a:ea typeface="SimHei"/>
              </a:rPr>
              <a:t>》</a:t>
            </a:r>
            <a:r>
              <a:rPr lang="zh-SG" altLang="en-US" sz="1800" dirty="0">
                <a:solidFill>
                  <a:srgbClr val="C00000"/>
                </a:solidFill>
                <a:ea typeface="SimHei"/>
              </a:rPr>
              <a:t>是什么？</a:t>
            </a:r>
          </a:p>
          <a:p>
            <a:pPr marL="114300" indent="0" algn="ctr">
              <a:buNone/>
            </a:pPr>
            <a:endParaRPr lang="zh-SG" altLang="en-US" sz="300" dirty="0">
              <a:solidFill>
                <a:srgbClr val="C00000"/>
              </a:solidFill>
              <a:ea typeface="SimHei"/>
            </a:endParaRPr>
          </a:p>
          <a:p>
            <a:pPr marL="400050" indent="-285750">
              <a:spcBef>
                <a:spcPts val="300"/>
              </a:spcBef>
              <a:spcAft>
                <a:spcPts val="300"/>
              </a:spcAft>
            </a:pPr>
            <a:r>
              <a:rPr lang="zh-SG" altLang="en-US" sz="1500" dirty="0">
                <a:ea typeface="SimHei"/>
              </a:rPr>
              <a:t>很多国家都有反贿赂和反腐败法律和法规。</a:t>
            </a:r>
          </a:p>
          <a:p>
            <a:pPr marL="400050" indent="-285750">
              <a:spcBef>
                <a:spcPts val="300"/>
              </a:spcBef>
              <a:spcAft>
                <a:spcPts val="300"/>
              </a:spcAft>
            </a:pPr>
            <a:r>
              <a:rPr lang="zh-SG" altLang="en-US" sz="1500" dirty="0">
                <a:ea typeface="SimHei"/>
              </a:rPr>
              <a:t>在美国，贿赂和腐败法律基本属于 </a:t>
            </a:r>
            <a:r>
              <a:rPr lang="en-US" altLang="zh-SG" sz="1500" dirty="0">
                <a:ea typeface="SimHei"/>
              </a:rPr>
              <a:t>FCPA</a:t>
            </a:r>
            <a:r>
              <a:rPr lang="zh-SG" altLang="en-US" sz="1500" dirty="0">
                <a:ea typeface="SimHei"/>
              </a:rPr>
              <a:t>。</a:t>
            </a:r>
          </a:p>
          <a:p>
            <a:pPr marL="400050" indent="-285750">
              <a:spcBef>
                <a:spcPts val="300"/>
              </a:spcBef>
              <a:spcAft>
                <a:spcPts val="300"/>
              </a:spcAft>
            </a:pPr>
            <a:r>
              <a:rPr lang="en-US" altLang="zh-SG" sz="1500" dirty="0">
                <a:ea typeface="SimHei"/>
              </a:rPr>
              <a:t>FCPA </a:t>
            </a:r>
            <a:r>
              <a:rPr lang="zh-SG" altLang="en-US" sz="1500" dirty="0">
                <a:ea typeface="SimHei"/>
              </a:rPr>
              <a:t>禁止 </a:t>
            </a:r>
            <a:r>
              <a:rPr lang="en-US" altLang="zh-SG" sz="1500" dirty="0">
                <a:ea typeface="SimHei"/>
              </a:rPr>
              <a:t>MTS </a:t>
            </a:r>
            <a:r>
              <a:rPr lang="zh-SG" altLang="en-US" sz="1500" dirty="0">
                <a:ea typeface="SimHei"/>
              </a:rPr>
              <a:t>员工和代表我们开展业务的任何人为了获得业务或获得不当业务优势向政府官员提供、承诺、授权或支付贿赂款项（或提供任何有价之物）。</a:t>
            </a:r>
          </a:p>
          <a:p>
            <a:pPr marL="114300" indent="0" algn="ctr">
              <a:buNone/>
            </a:pPr>
            <a:endParaRPr lang="zh-SG" altLang="en-US" sz="1800" b="1" u="sng" dirty="0">
              <a:solidFill>
                <a:srgbClr val="C00000"/>
              </a:solidFill>
              <a:ea typeface="SimHei"/>
            </a:endParaRPr>
          </a:p>
          <a:p>
            <a:pPr marL="114300" indent="0" algn="ctr">
              <a:buNone/>
            </a:pPr>
            <a:endParaRPr lang="zh-SG" altLang="en-US" sz="1800" b="1" u="sng" dirty="0">
              <a:solidFill>
                <a:srgbClr val="C00000"/>
              </a:solidFill>
              <a:ea typeface="SimHei"/>
            </a:endParaRPr>
          </a:p>
          <a:p>
            <a:pPr marL="114300" indent="0" algn="ctr">
              <a:buNone/>
            </a:pPr>
            <a:endParaRPr lang="zh-SG" altLang="en-US" sz="1600" b="1" u="sng" dirty="0">
              <a:solidFill>
                <a:srgbClr val="C00000"/>
              </a:solidFill>
              <a:ea typeface="SimHei"/>
            </a:endParaRPr>
          </a:p>
          <a:p>
            <a:pPr marL="114300" indent="0" algn="ctr">
              <a:buNone/>
            </a:pPr>
            <a:endParaRPr lang="zh-SG" altLang="en-US" sz="1600" b="1" u="sng" dirty="0">
              <a:solidFill>
                <a:srgbClr val="C00000"/>
              </a:solidFill>
              <a:ea typeface="SimHei"/>
            </a:endParaRPr>
          </a:p>
          <a:p>
            <a:pPr marL="114300" indent="0" algn="ctr">
              <a:buNone/>
            </a:pPr>
            <a:endParaRPr lang="zh-SG" altLang="en-US" sz="1400" b="1" u="sng" dirty="0">
              <a:solidFill>
                <a:srgbClr val="C00000"/>
              </a:solidFill>
              <a:ea typeface="SimHei"/>
            </a:endParaRPr>
          </a:p>
          <a:p>
            <a:pPr marL="114300" indent="0" algn="ctr">
              <a:buNone/>
            </a:pPr>
            <a:endParaRPr lang="zh-SG" altLang="en-US" sz="1400" b="1" u="sng" dirty="0">
              <a:solidFill>
                <a:srgbClr val="C00000"/>
              </a:solidFill>
              <a:ea typeface="SimHei"/>
            </a:endParaRPr>
          </a:p>
          <a:p>
            <a:pPr marL="114300" indent="0" algn="ctr">
              <a:buNone/>
            </a:pPr>
            <a:endParaRPr lang="zh-SG" altLang="en-US" sz="1400" b="1" u="sng" dirty="0">
              <a:solidFill>
                <a:srgbClr val="C00000"/>
              </a:solidFill>
              <a:ea typeface="SimHei"/>
            </a:endParaRPr>
          </a:p>
        </p:txBody>
      </p:sp>
      <p:sp>
        <p:nvSpPr>
          <p:cNvPr id="7" name="Title 1"/>
          <p:cNvSpPr txBox="1"/>
          <p:nvPr/>
        </p:nvSpPr>
        <p:spPr>
          <a:xfrm>
            <a:off x="748142" y="4912919"/>
            <a:ext cx="7809137" cy="685800"/>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algn="ctr"/>
            <a:r>
              <a:rPr lang="zh-SG" altLang="en-US" sz="1400" dirty="0">
                <a:solidFill>
                  <a:srgbClr val="000000"/>
                </a:solidFill>
                <a:ea typeface="SimHei"/>
              </a:rPr>
              <a:t>否则就是贿赂，属违法。</a:t>
            </a:r>
          </a:p>
          <a:p>
            <a:pPr algn="ctr"/>
            <a:r>
              <a:rPr lang="zh-SG" altLang="en-US" sz="1400" dirty="0">
                <a:solidFill>
                  <a:srgbClr val="000000"/>
                </a:solidFill>
                <a:ea typeface="SimHei"/>
              </a:rPr>
              <a:t>贿赂有很多形式，不仅仅是现金付款。</a:t>
            </a:r>
          </a:p>
        </p:txBody>
      </p:sp>
      <p:graphicFrame>
        <p:nvGraphicFramePr>
          <p:cNvPr id="9" name="Diagram 8"/>
          <p:cNvGraphicFramePr/>
          <p:nvPr>
            <p:extLst>
              <p:ext uri="{D42A27DB-BD31-4B8C-83A1-F6EECF244321}">
                <p14:modId xmlns:p14="http://schemas.microsoft.com/office/powerpoint/2010/main" val="2572677424"/>
              </p:ext>
            </p:extLst>
          </p:nvPr>
        </p:nvGraphicFramePr>
        <p:xfrm>
          <a:off x="546101" y="2253295"/>
          <a:ext cx="8089899" cy="327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zh-SG" altLang="en-US">
                <a:ea typeface="SimHei"/>
              </a:rPr>
              <a:t>反贿赂</a:t>
            </a:r>
            <a:r>
              <a:rPr lang="en-US" altLang="zh-SG">
                <a:ea typeface="SimHei"/>
              </a:rPr>
              <a:t>/</a:t>
            </a:r>
            <a:r>
              <a:rPr lang="zh-SG" altLang="en-US">
                <a:ea typeface="SimHei"/>
              </a:rPr>
              <a:t>反腐败培训</a:t>
            </a:r>
          </a:p>
          <a:p>
            <a:r>
              <a:rPr lang="zh-SG" altLang="en-US" sz="2000">
                <a:ea typeface="SimHei"/>
              </a:rPr>
              <a:t>提醒 </a:t>
            </a:r>
            <a:r>
              <a:rPr lang="en-US" altLang="zh-SG" sz="2000">
                <a:ea typeface="SimHei"/>
              </a:rPr>
              <a:t>– FCPA </a:t>
            </a:r>
            <a:r>
              <a:rPr lang="zh-SG" altLang="en-US" sz="2000">
                <a:ea typeface="SimHei"/>
              </a:rPr>
              <a:t>反贿赂</a:t>
            </a:r>
            <a:r>
              <a:rPr lang="zh-SG" altLang="en-US">
                <a:ea typeface="SimHei"/>
              </a:rPr>
              <a:t>	</a:t>
            </a:r>
          </a:p>
        </p:txBody>
      </p:sp>
      <p:sp>
        <p:nvSpPr>
          <p:cNvPr id="4" name="Right Arrow 3"/>
          <p:cNvSpPr/>
          <p:nvPr/>
        </p:nvSpPr>
        <p:spPr>
          <a:xfrm rot="5400000">
            <a:off x="4520792" y="4653098"/>
            <a:ext cx="263835" cy="405245"/>
          </a:xfrm>
          <a:prstGeom prst="right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SG" altLang="en-US">
              <a:ea typeface="SimHei"/>
            </a:endParaRPr>
          </a:p>
        </p:txBody>
      </p:sp>
      <p:sp>
        <p:nvSpPr>
          <p:cNvPr id="5" name="Rectangle 4"/>
          <p:cNvSpPr/>
          <p:nvPr/>
        </p:nvSpPr>
        <p:spPr>
          <a:xfrm>
            <a:off x="355599" y="5522099"/>
            <a:ext cx="8433145" cy="518678"/>
          </a:xfrm>
          <a:prstGeom prst="rect">
            <a:avLst/>
          </a:prstGeom>
          <a:solidFill>
            <a:schemeClr val="bg1">
              <a:lumMod val="50000"/>
            </a:schemeClr>
          </a:solidFill>
        </p:spPr>
        <p:txBody>
          <a:bodyPr wrap="square">
            <a:spAutoFit/>
          </a:bodyPr>
          <a:lstStyle/>
          <a:p>
            <a:r>
              <a:rPr lang="zh-SG" altLang="en-US" sz="1400" dirty="0">
                <a:solidFill>
                  <a:schemeClr val="bg1"/>
                </a:solidFill>
                <a:ea typeface="SimHei"/>
              </a:rPr>
              <a:t>根据 </a:t>
            </a:r>
            <a:r>
              <a:rPr lang="en-US" altLang="zh-SG" sz="1400" dirty="0">
                <a:solidFill>
                  <a:schemeClr val="bg1"/>
                </a:solidFill>
                <a:ea typeface="SimHei"/>
              </a:rPr>
              <a:t>FCPA</a:t>
            </a:r>
            <a:r>
              <a:rPr lang="zh-SG" altLang="en-US" sz="1400" dirty="0">
                <a:solidFill>
                  <a:schemeClr val="bg1"/>
                </a:solidFill>
                <a:ea typeface="SimHei"/>
              </a:rPr>
              <a:t>（和 </a:t>
            </a:r>
            <a:r>
              <a:rPr lang="en-US" altLang="zh-SG" sz="1400" dirty="0">
                <a:solidFill>
                  <a:schemeClr val="bg1"/>
                </a:solidFill>
                <a:ea typeface="SimHei"/>
              </a:rPr>
              <a:t>MTS </a:t>
            </a:r>
            <a:r>
              <a:rPr lang="zh-SG" altLang="en-US" sz="1400" dirty="0">
                <a:solidFill>
                  <a:schemeClr val="bg1"/>
                </a:solidFill>
                <a:ea typeface="SimHei"/>
              </a:rPr>
              <a:t>政策），第三方是 </a:t>
            </a:r>
            <a:r>
              <a:rPr lang="en-US" altLang="zh-SG" sz="1400" dirty="0">
                <a:solidFill>
                  <a:schemeClr val="bg1"/>
                </a:solidFill>
                <a:ea typeface="SimHei"/>
              </a:rPr>
              <a:t>MTS </a:t>
            </a:r>
            <a:r>
              <a:rPr lang="zh-SG" altLang="en-US" sz="1400" dirty="0">
                <a:solidFill>
                  <a:schemeClr val="bg1"/>
                </a:solidFill>
                <a:ea typeface="SimHei"/>
              </a:rPr>
              <a:t>的延伸， </a:t>
            </a:r>
            <a:r>
              <a:rPr lang="en-US" altLang="zh-SG" sz="1400" dirty="0">
                <a:solidFill>
                  <a:schemeClr val="bg1"/>
                </a:solidFill>
                <a:ea typeface="SimHei"/>
              </a:rPr>
              <a:t>MTS </a:t>
            </a:r>
            <a:r>
              <a:rPr lang="zh-SG" altLang="en-US" sz="1400" dirty="0">
                <a:solidFill>
                  <a:schemeClr val="bg1"/>
                </a:solidFill>
                <a:ea typeface="SimHei"/>
              </a:rPr>
              <a:t>应对其代表我们执行的行动负责。</a:t>
            </a:r>
            <a:r>
              <a:rPr lang="zh-CN" altLang="en-US" sz="1400" dirty="0">
                <a:solidFill>
                  <a:schemeClr val="bg1"/>
                </a:solidFill>
                <a:ea typeface="SimHei"/>
              </a:rPr>
              <a:t>因此</a:t>
            </a:r>
            <a:r>
              <a:rPr lang="zh-SG" altLang="en-US" sz="1400" dirty="0">
                <a:solidFill>
                  <a:schemeClr val="bg1"/>
                </a:solidFill>
                <a:ea typeface="SimHei"/>
              </a:rPr>
              <a:t>，</a:t>
            </a:r>
            <a:r>
              <a:rPr lang="zh-CN" altLang="en-US" sz="1400" dirty="0">
                <a:solidFill>
                  <a:schemeClr val="bg1"/>
                </a:solidFill>
                <a:ea typeface="SimHei"/>
              </a:rPr>
              <a:t>当代表</a:t>
            </a:r>
            <a:r>
              <a:rPr lang="zh-SG" altLang="en-US" sz="1400" dirty="0">
                <a:solidFill>
                  <a:schemeClr val="bg1"/>
                </a:solidFill>
                <a:ea typeface="SimHei"/>
              </a:rPr>
              <a:t>我们开展业务时，第三方也应遵守 </a:t>
            </a:r>
            <a:r>
              <a:rPr lang="en-US" altLang="zh-SG" sz="1400" dirty="0">
                <a:solidFill>
                  <a:schemeClr val="bg1"/>
                </a:solidFill>
                <a:ea typeface="SimHei"/>
              </a:rPr>
              <a:t>MTS </a:t>
            </a:r>
            <a:r>
              <a:rPr lang="zh-SG" altLang="en-US" sz="1400" dirty="0">
                <a:solidFill>
                  <a:schemeClr val="bg1"/>
                </a:solidFill>
                <a:ea typeface="SimHei"/>
              </a:rPr>
              <a:t>的标准。</a:t>
            </a:r>
          </a:p>
        </p:txBody>
      </p:sp>
    </p:spTree>
    <p:extLst>
      <p:ext uri="{BB962C8B-B14F-4D97-AF65-F5344CB8AC3E}">
        <p14:creationId xmlns:p14="http://schemas.microsoft.com/office/powerpoint/2010/main" val="407844788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0764"/>
            <a:ext cx="9144000" cy="777586"/>
          </a:xfrm>
          <a:solidFill>
            <a:schemeClr val="bg1">
              <a:lumMod val="95000"/>
            </a:schemeClr>
          </a:solidFill>
        </p:spPr>
        <p:txBody>
          <a:bodyPr/>
          <a:lstStyle/>
          <a:p>
            <a:pPr marL="114300" indent="0" algn="ctr">
              <a:buNone/>
            </a:pPr>
            <a:r>
              <a:rPr lang="en-US" altLang="zh-SG" sz="1800" dirty="0">
                <a:solidFill>
                  <a:srgbClr val="C00000"/>
                </a:solidFill>
                <a:ea typeface="SimHei"/>
              </a:rPr>
              <a:t>《</a:t>
            </a:r>
            <a:r>
              <a:rPr lang="zh-SG" altLang="en-US" sz="1800" dirty="0">
                <a:solidFill>
                  <a:srgbClr val="C00000"/>
                </a:solidFill>
                <a:ea typeface="SimHei"/>
              </a:rPr>
              <a:t>反海外腐败法</a:t>
            </a:r>
            <a:r>
              <a:rPr lang="en-US" altLang="zh-SG" sz="1800" dirty="0">
                <a:solidFill>
                  <a:srgbClr val="C00000"/>
                </a:solidFill>
                <a:ea typeface="SimHei"/>
              </a:rPr>
              <a:t>》</a:t>
            </a:r>
            <a:r>
              <a:rPr lang="zh-SG" altLang="en-US" sz="1800" dirty="0">
                <a:solidFill>
                  <a:srgbClr val="C00000"/>
                </a:solidFill>
                <a:ea typeface="SimHei"/>
              </a:rPr>
              <a:t>是什么？ </a:t>
            </a:r>
          </a:p>
          <a:p>
            <a:pPr marL="114300" indent="0" algn="ctr">
              <a:buNone/>
            </a:pPr>
            <a:endParaRPr lang="zh-SG" altLang="en-US" sz="300" dirty="0">
              <a:solidFill>
                <a:srgbClr val="C00000"/>
              </a:solidFill>
              <a:ea typeface="SimHei"/>
            </a:endParaRPr>
          </a:p>
          <a:p>
            <a:pPr marL="114300" indent="0" algn="ctr">
              <a:buNone/>
            </a:pPr>
            <a:endParaRPr lang="zh-SG" altLang="en-US" sz="300" dirty="0">
              <a:solidFill>
                <a:srgbClr val="C00000"/>
              </a:solidFill>
              <a:ea typeface="SimHei"/>
            </a:endParaRPr>
          </a:p>
          <a:p>
            <a:pPr marL="114300" indent="0">
              <a:buNone/>
            </a:pPr>
            <a:r>
              <a:rPr lang="en-US" altLang="zh-SG" sz="1600" dirty="0">
                <a:ea typeface="SimHei"/>
              </a:rPr>
              <a:t>FCPA </a:t>
            </a:r>
            <a:r>
              <a:rPr lang="zh-SG" altLang="en-US" sz="1600" dirty="0">
                <a:ea typeface="SimHei"/>
              </a:rPr>
              <a:t>还要求 </a:t>
            </a:r>
            <a:r>
              <a:rPr lang="en-US" altLang="zh-SG" sz="1600" dirty="0">
                <a:ea typeface="SimHei"/>
              </a:rPr>
              <a:t>MTS </a:t>
            </a:r>
            <a:r>
              <a:rPr lang="zh-SG" altLang="en-US" sz="1600" dirty="0">
                <a:ea typeface="SimHei"/>
              </a:rPr>
              <a:t>保留详细和准确的账簿和记录，作为防止滥用公司资金的重要方式。</a:t>
            </a:r>
            <a:endParaRPr lang="zh-SG" altLang="en-US" sz="1800" b="1" u="sng" dirty="0">
              <a:solidFill>
                <a:srgbClr val="C00000"/>
              </a:solidFill>
              <a:ea typeface="SimHei"/>
            </a:endParaRPr>
          </a:p>
          <a:p>
            <a:pPr marL="114300" indent="0" algn="ctr">
              <a:buNone/>
            </a:pPr>
            <a:endParaRPr lang="zh-SG" altLang="en-US" sz="1600" b="1" u="sng" dirty="0">
              <a:solidFill>
                <a:srgbClr val="C00000"/>
              </a:solidFill>
              <a:ea typeface="SimHei"/>
            </a:endParaRPr>
          </a:p>
          <a:p>
            <a:pPr marL="114300" indent="0" algn="ctr">
              <a:buNone/>
            </a:pPr>
            <a:endParaRPr lang="zh-SG" altLang="en-US" sz="1600" b="1" u="sng" dirty="0">
              <a:solidFill>
                <a:srgbClr val="C00000"/>
              </a:solidFill>
              <a:ea typeface="SimHei"/>
            </a:endParaRPr>
          </a:p>
          <a:p>
            <a:pPr marL="114300" indent="0" algn="ctr">
              <a:buNone/>
            </a:pPr>
            <a:endParaRPr lang="zh-SG" altLang="en-US" sz="1400" b="1" u="sng" dirty="0">
              <a:solidFill>
                <a:srgbClr val="C00000"/>
              </a:solidFill>
              <a:ea typeface="SimHei"/>
            </a:endParaRPr>
          </a:p>
          <a:p>
            <a:pPr marL="114300" indent="0" algn="ctr">
              <a:buNone/>
            </a:pPr>
            <a:endParaRPr lang="zh-SG" altLang="en-US" sz="1400" b="1" u="sng" dirty="0">
              <a:solidFill>
                <a:srgbClr val="C00000"/>
              </a:solidFill>
              <a:ea typeface="SimHei"/>
            </a:endParaRPr>
          </a:p>
        </p:txBody>
      </p:sp>
      <p:sp>
        <p:nvSpPr>
          <p:cNvPr id="14"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zh-SG" altLang="en-US">
                <a:ea typeface="SimHei"/>
              </a:rPr>
              <a:t>反贿赂</a:t>
            </a:r>
            <a:r>
              <a:rPr lang="en-US" altLang="zh-SG">
                <a:ea typeface="SimHei"/>
              </a:rPr>
              <a:t>/</a:t>
            </a:r>
            <a:r>
              <a:rPr lang="zh-SG" altLang="en-US">
                <a:ea typeface="SimHei"/>
              </a:rPr>
              <a:t>反腐败培训</a:t>
            </a:r>
          </a:p>
          <a:p>
            <a:r>
              <a:rPr lang="zh-SG" altLang="en-US" sz="2000">
                <a:ea typeface="SimHei"/>
              </a:rPr>
              <a:t>提醒 </a:t>
            </a:r>
            <a:r>
              <a:rPr lang="en-US" altLang="zh-SG" sz="2000">
                <a:ea typeface="SimHei"/>
              </a:rPr>
              <a:t>– FCPA </a:t>
            </a:r>
            <a:r>
              <a:rPr lang="zh-SG" altLang="en-US" sz="2000">
                <a:ea typeface="SimHei"/>
              </a:rPr>
              <a:t>账簿和记录</a:t>
            </a:r>
            <a:r>
              <a:rPr lang="zh-SG" altLang="en-US">
                <a:ea typeface="SimHei"/>
              </a:rPr>
              <a:t>	</a:t>
            </a:r>
          </a:p>
        </p:txBody>
      </p:sp>
      <p:sp>
        <p:nvSpPr>
          <p:cNvPr id="2" name="TextBox 1"/>
          <p:cNvSpPr txBox="1"/>
          <p:nvPr/>
        </p:nvSpPr>
        <p:spPr>
          <a:xfrm>
            <a:off x="437899" y="2252370"/>
            <a:ext cx="6416120" cy="2196755"/>
          </a:xfrm>
          <a:prstGeom prst="rect">
            <a:avLst/>
          </a:prstGeom>
          <a:noFill/>
        </p:spPr>
        <p:txBody>
          <a:bodyPr wrap="square" rtlCol="0">
            <a:spAutoFit/>
          </a:bodyPr>
          <a:lstStyle/>
          <a:p>
            <a:r>
              <a:rPr lang="zh-SG" altLang="en-US" sz="1800" dirty="0">
                <a:ea typeface="SimHei"/>
              </a:rPr>
              <a:t>具体而言，</a:t>
            </a:r>
            <a:r>
              <a:rPr lang="en-US" altLang="zh-SG" sz="1800" dirty="0">
                <a:ea typeface="SimHei"/>
              </a:rPr>
              <a:t>FCPA </a:t>
            </a:r>
            <a:r>
              <a:rPr lang="zh-SG" altLang="en-US" sz="1800" dirty="0">
                <a:ea typeface="SimHei"/>
              </a:rPr>
              <a:t>要求公司：</a:t>
            </a:r>
          </a:p>
          <a:p>
            <a:endParaRPr lang="zh-SG" altLang="en-US" sz="1800" dirty="0">
              <a:ea typeface="SimHei"/>
            </a:endParaRPr>
          </a:p>
          <a:p>
            <a:pPr marL="285750" indent="-285750">
              <a:buFont typeface="Arial" panose="020B0604020202020204" pitchFamily="34" charset="0"/>
              <a:buChar char="•"/>
            </a:pPr>
            <a:r>
              <a:rPr lang="zh-SG" altLang="en-US" sz="1800" dirty="0">
                <a:ea typeface="SimHei"/>
              </a:rPr>
              <a:t>以合理的详细程度保留账簿和记录以准确反映公司的交易</a:t>
            </a:r>
            <a:br>
              <a:rPr lang="en-US" altLang="zh-SG" sz="1800" dirty="0">
                <a:ea typeface="SimHei"/>
              </a:rPr>
            </a:br>
            <a:r>
              <a:rPr lang="zh-SG" altLang="en-US" sz="1800" dirty="0">
                <a:ea typeface="SimHei"/>
              </a:rPr>
              <a:t>活动</a:t>
            </a:r>
          </a:p>
          <a:p>
            <a:endParaRPr lang="zh-SG" altLang="en-US" sz="1200" dirty="0">
              <a:ea typeface="SimHei"/>
            </a:endParaRPr>
          </a:p>
          <a:p>
            <a:pPr marL="285750" indent="-285750">
              <a:buFont typeface="Arial" panose="020B0604020202020204" pitchFamily="34" charset="0"/>
              <a:buChar char="•"/>
            </a:pPr>
            <a:r>
              <a:rPr lang="zh-SG" altLang="en-US" sz="1800" dirty="0">
                <a:ea typeface="SimHei"/>
              </a:rPr>
              <a:t>制定和维持内部会计控制系统，并使其足以确保依据适度授权执行交易。</a:t>
            </a:r>
          </a:p>
          <a:p>
            <a:pPr marL="285750" indent="-285750">
              <a:buFont typeface="Arial" panose="020B0604020202020204" pitchFamily="34" charset="0"/>
              <a:buChar char="•"/>
            </a:pPr>
            <a:endParaRPr lang="zh-SG" altLang="en-US" sz="1800" dirty="0">
              <a:ea typeface="SimHei"/>
            </a:endParaRPr>
          </a:p>
        </p:txBody>
      </p:sp>
      <p:sp>
        <p:nvSpPr>
          <p:cNvPr id="10" name="Rectangle 9"/>
          <p:cNvSpPr/>
          <p:nvPr/>
        </p:nvSpPr>
        <p:spPr>
          <a:xfrm>
            <a:off x="355599" y="5282771"/>
            <a:ext cx="8495550" cy="305105"/>
          </a:xfrm>
          <a:prstGeom prst="rect">
            <a:avLst/>
          </a:prstGeom>
          <a:solidFill>
            <a:schemeClr val="bg1">
              <a:lumMod val="50000"/>
            </a:schemeClr>
          </a:solidFill>
        </p:spPr>
        <p:txBody>
          <a:bodyPr wrap="square">
            <a:spAutoFit/>
          </a:bodyPr>
          <a:lstStyle/>
          <a:p>
            <a:pPr marL="0" indent="0">
              <a:buNone/>
            </a:pPr>
            <a:r>
              <a:rPr lang="zh-SG" altLang="en-US" sz="1400" dirty="0">
                <a:solidFill>
                  <a:schemeClr val="bg1"/>
                </a:solidFill>
                <a:latin typeface="Arial" panose="020B0604020202020204" pitchFamily="34" charset="0"/>
                <a:ea typeface="SimHei"/>
                <a:cs typeface="Arial" panose="020B0604020202020204" pitchFamily="34" charset="0"/>
              </a:rPr>
              <a:t>最重要的是，</a:t>
            </a:r>
            <a:r>
              <a:rPr lang="en-US" altLang="zh-SG" sz="1400" dirty="0">
                <a:solidFill>
                  <a:schemeClr val="bg1"/>
                </a:solidFill>
                <a:latin typeface="Arial" panose="020B0604020202020204" pitchFamily="34" charset="0"/>
                <a:ea typeface="SimHei"/>
                <a:cs typeface="Arial" panose="020B0604020202020204" pitchFamily="34" charset="0"/>
              </a:rPr>
              <a:t>MTS </a:t>
            </a:r>
            <a:r>
              <a:rPr lang="zh-SG" altLang="en-US" sz="1400" dirty="0">
                <a:solidFill>
                  <a:schemeClr val="bg1"/>
                </a:solidFill>
                <a:latin typeface="Arial" panose="020B0604020202020204" pitchFamily="34" charset="0"/>
                <a:ea typeface="SimHei"/>
                <a:cs typeface="Arial" panose="020B0604020202020204" pitchFamily="34" charset="0"/>
              </a:rPr>
              <a:t>依据适用 </a:t>
            </a:r>
            <a:r>
              <a:rPr lang="en-US" altLang="zh-SG" sz="1400" dirty="0">
                <a:solidFill>
                  <a:schemeClr val="bg1"/>
                </a:solidFill>
                <a:latin typeface="Arial" panose="020B0604020202020204" pitchFamily="34" charset="0"/>
                <a:ea typeface="SimHei"/>
                <a:cs typeface="Arial" panose="020B0604020202020204" pitchFamily="34" charset="0"/>
              </a:rPr>
              <a:t>MTS </a:t>
            </a:r>
            <a:r>
              <a:rPr lang="zh-SG" altLang="en-US" sz="1400" dirty="0">
                <a:solidFill>
                  <a:schemeClr val="bg1"/>
                </a:solidFill>
                <a:latin typeface="Arial" panose="020B0604020202020204" pitchFamily="34" charset="0"/>
                <a:ea typeface="SimHei"/>
                <a:cs typeface="Arial" panose="020B0604020202020204" pitchFamily="34" charset="0"/>
              </a:rPr>
              <a:t>政策和程序创建和批准准确和完整的记录、付款和支出，无论价值如何。</a:t>
            </a:r>
          </a:p>
        </p:txBody>
      </p:sp>
      <p:sp>
        <p:nvSpPr>
          <p:cNvPr id="11" name="Oval 10"/>
          <p:cNvSpPr/>
          <p:nvPr/>
        </p:nvSpPr>
        <p:spPr>
          <a:xfrm>
            <a:off x="436417" y="2857500"/>
            <a:ext cx="270164" cy="270164"/>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1</a:t>
            </a:r>
          </a:p>
        </p:txBody>
      </p:sp>
      <p:sp>
        <p:nvSpPr>
          <p:cNvPr id="13" name="Oval 12"/>
          <p:cNvSpPr/>
          <p:nvPr/>
        </p:nvSpPr>
        <p:spPr>
          <a:xfrm>
            <a:off x="436417" y="3599442"/>
            <a:ext cx="270164" cy="270164"/>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SG" sz="1600">
                <a:latin typeface="Arial" panose="020B0604020202020204" pitchFamily="34" charset="0"/>
                <a:ea typeface="SimHei"/>
                <a:cs typeface="Arial" panose="020B0604020202020204" pitchFamily="34" charset="0"/>
              </a:rPr>
              <a:t>2</a:t>
            </a:r>
          </a:p>
        </p:txBody>
      </p:sp>
      <p:sp>
        <p:nvSpPr>
          <p:cNvPr id="4" name="Rectangle 3"/>
          <p:cNvSpPr/>
          <p:nvPr/>
        </p:nvSpPr>
        <p:spPr>
          <a:xfrm>
            <a:off x="7210473" y="2838450"/>
            <a:ext cx="1633005" cy="823783"/>
          </a:xfrm>
          <a:prstGeom prst="rect">
            <a:avLst/>
          </a:prstGeom>
          <a:solidFill>
            <a:schemeClr val="bg1">
              <a:lumMod val="85000"/>
            </a:schemeClr>
          </a:solidFill>
        </p:spPr>
        <p:txBody>
          <a:bodyPr wrap="square">
            <a:spAutoFit/>
          </a:bodyPr>
          <a:lstStyle/>
          <a:p>
            <a:pPr algn="ctr"/>
            <a:r>
              <a:rPr lang="en-US" altLang="zh-SG" sz="1200">
                <a:ea typeface="SimHei"/>
              </a:rPr>
              <a:t>FCPA </a:t>
            </a:r>
            <a:r>
              <a:rPr lang="zh-SG" altLang="en-US" sz="1200">
                <a:ea typeface="SimHei"/>
              </a:rPr>
              <a:t>可惩罚造成账簿和记录不准确或故意绕过内部控制的公司和个人。</a:t>
            </a:r>
          </a:p>
        </p:txBody>
      </p:sp>
    </p:spTree>
    <p:extLst>
      <p:ext uri="{BB962C8B-B14F-4D97-AF65-F5344CB8AC3E}">
        <p14:creationId xmlns:p14="http://schemas.microsoft.com/office/powerpoint/2010/main" val="87184918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4585856" y="2497735"/>
            <a:ext cx="4281867" cy="3277820"/>
          </a:xfrm>
          <a:prstGeom prst="rect">
            <a:avLst/>
          </a:prstGeom>
          <a:solidFill>
            <a:schemeClr val="bg1">
              <a:lumMod val="50000"/>
            </a:schemeClr>
          </a:solidFill>
        </p:spPr>
        <p:txBody>
          <a:bodyPr wrap="square" rtlCol="0">
            <a:spAutoFit/>
          </a:bodyPr>
          <a:lstStyle/>
          <a:p>
            <a:pPr>
              <a:spcBef>
                <a:spcPts val="300"/>
              </a:spcBef>
            </a:pPr>
            <a:r>
              <a:rPr lang="zh-SG" altLang="en-US" sz="1400" b="1" dirty="0">
                <a:solidFill>
                  <a:schemeClr val="bg1"/>
                </a:solidFill>
                <a:latin typeface="Arial" panose="020B0604020202020204" pitchFamily="34" charset="0"/>
                <a:ea typeface="SimHei"/>
                <a:cs typeface="Arial" panose="020B0604020202020204" pitchFamily="34" charset="0"/>
              </a:rPr>
              <a:t>示例</a:t>
            </a:r>
          </a:p>
          <a:p>
            <a:pPr marL="285750" indent="-285750">
              <a:spcBef>
                <a:spcPts val="300"/>
              </a:spcBef>
              <a:buFont typeface="Arial" panose="020B0604020202020204" pitchFamily="34" charset="0"/>
              <a:buChar char="•"/>
            </a:pPr>
            <a:r>
              <a:rPr lang="zh-SG" altLang="en-US" sz="1400" dirty="0">
                <a:solidFill>
                  <a:schemeClr val="bg1"/>
                </a:solidFill>
                <a:latin typeface="Arial" panose="020B0604020202020204" pitchFamily="34" charset="0"/>
                <a:ea typeface="SimHei"/>
                <a:cs typeface="Arial" panose="020B0604020202020204" pitchFamily="34" charset="0"/>
              </a:rPr>
              <a:t>海关官员</a:t>
            </a:r>
          </a:p>
          <a:p>
            <a:pPr marL="285750" indent="-285750">
              <a:spcBef>
                <a:spcPts val="300"/>
              </a:spcBef>
              <a:buFont typeface="Arial" panose="020B0604020202020204" pitchFamily="34" charset="0"/>
              <a:buChar char="•"/>
            </a:pPr>
            <a:r>
              <a:rPr lang="zh-SG" altLang="en-US" sz="1400" dirty="0">
                <a:solidFill>
                  <a:schemeClr val="bg1"/>
                </a:solidFill>
                <a:ea typeface="SimHei"/>
              </a:rPr>
              <a:t>党内官员</a:t>
            </a:r>
          </a:p>
          <a:p>
            <a:pPr marL="285750" indent="-285750">
              <a:spcBef>
                <a:spcPts val="300"/>
              </a:spcBef>
              <a:buFont typeface="Arial" panose="020B0604020202020204" pitchFamily="34" charset="0"/>
              <a:buChar char="•"/>
            </a:pPr>
            <a:r>
              <a:rPr lang="zh-SG" altLang="en-US" sz="1400" dirty="0">
                <a:solidFill>
                  <a:schemeClr val="bg1"/>
                </a:solidFill>
                <a:ea typeface="SimHei"/>
              </a:rPr>
              <a:t>法官</a:t>
            </a:r>
          </a:p>
          <a:p>
            <a:pPr marL="285750" indent="-285750">
              <a:spcBef>
                <a:spcPts val="300"/>
              </a:spcBef>
              <a:buFont typeface="Arial" panose="020B0604020202020204" pitchFamily="34" charset="0"/>
              <a:buChar char="•"/>
            </a:pPr>
            <a:r>
              <a:rPr lang="zh-SG" altLang="en-US" sz="1400" dirty="0">
                <a:solidFill>
                  <a:schemeClr val="bg1"/>
                </a:solidFill>
                <a:ea typeface="SimHei"/>
              </a:rPr>
              <a:t>区域规划官员</a:t>
            </a:r>
            <a:endParaRPr lang="zh-SG" altLang="en-US" sz="1400" dirty="0">
              <a:solidFill>
                <a:schemeClr val="bg1"/>
              </a:solidFill>
              <a:latin typeface="Arial" panose="020B0604020202020204" pitchFamily="34" charset="0"/>
              <a:ea typeface="SimHei"/>
              <a:cs typeface="Arial" panose="020B0604020202020204" pitchFamily="34" charset="0"/>
            </a:endParaRPr>
          </a:p>
          <a:p>
            <a:pPr marL="285750" indent="-285750">
              <a:spcBef>
                <a:spcPts val="300"/>
              </a:spcBef>
              <a:buFont typeface="Arial" panose="020B0604020202020204" pitchFamily="34" charset="0"/>
              <a:buChar char="•"/>
            </a:pPr>
            <a:r>
              <a:rPr lang="zh-SG" altLang="en-US" sz="1400" dirty="0">
                <a:solidFill>
                  <a:schemeClr val="bg1"/>
                </a:solidFill>
                <a:latin typeface="Arial" panose="020B0604020202020204" pitchFamily="34" charset="0"/>
                <a:ea typeface="SimHei"/>
                <a:cs typeface="Arial" panose="020B0604020202020204" pitchFamily="34" charset="0"/>
              </a:rPr>
              <a:t>被聘请代表政府机构审查投标的人员</a:t>
            </a:r>
          </a:p>
          <a:p>
            <a:pPr marL="285750" indent="-285750">
              <a:spcBef>
                <a:spcPts val="300"/>
              </a:spcBef>
              <a:buFont typeface="Arial" panose="020B0604020202020204" pitchFamily="34" charset="0"/>
              <a:buChar char="•"/>
            </a:pPr>
            <a:r>
              <a:rPr lang="zh-CN" altLang="en-US" sz="1400" dirty="0">
                <a:solidFill>
                  <a:schemeClr val="bg1"/>
                </a:solidFill>
                <a:latin typeface="Arial" panose="020B0604020202020204" pitchFamily="34" charset="0"/>
                <a:ea typeface="SimHei"/>
                <a:cs typeface="Arial" panose="020B0604020202020204" pitchFamily="34" charset="0"/>
              </a:rPr>
              <a:t>军人</a:t>
            </a:r>
            <a:endParaRPr lang="zh-SG" altLang="en-US" sz="1400" dirty="0">
              <a:solidFill>
                <a:schemeClr val="bg1"/>
              </a:solidFill>
              <a:latin typeface="Arial" panose="020B0604020202020204" pitchFamily="34" charset="0"/>
              <a:ea typeface="SimHei"/>
              <a:cs typeface="Arial" panose="020B0604020202020204" pitchFamily="34" charset="0"/>
            </a:endParaRPr>
          </a:p>
          <a:p>
            <a:pPr marL="285750" indent="-285750">
              <a:spcBef>
                <a:spcPts val="300"/>
              </a:spcBef>
              <a:buFont typeface="Arial" panose="020B0604020202020204" pitchFamily="34" charset="0"/>
              <a:buChar char="•"/>
            </a:pPr>
            <a:r>
              <a:rPr lang="zh-SG" altLang="en-US" sz="1400" dirty="0">
                <a:solidFill>
                  <a:schemeClr val="bg1"/>
                </a:solidFill>
                <a:latin typeface="Arial" panose="020B0604020202020204" pitchFamily="34" charset="0"/>
                <a:ea typeface="SimHei"/>
                <a:cs typeface="Arial" panose="020B0604020202020204" pitchFamily="34" charset="0"/>
              </a:rPr>
              <a:t>税务代理的员工</a:t>
            </a:r>
          </a:p>
          <a:p>
            <a:pPr marL="285750" indent="-285750">
              <a:spcBef>
                <a:spcPts val="300"/>
              </a:spcBef>
              <a:buFont typeface="Arial" panose="020B0604020202020204" pitchFamily="34" charset="0"/>
              <a:buChar char="•"/>
            </a:pPr>
            <a:r>
              <a:rPr lang="zh-SG" altLang="en-US" sz="1400" dirty="0">
                <a:solidFill>
                  <a:schemeClr val="bg1"/>
                </a:solidFill>
                <a:latin typeface="Arial" panose="020B0604020202020204" pitchFamily="34" charset="0"/>
                <a:ea typeface="SimHei"/>
                <a:cs typeface="Arial" panose="020B0604020202020204" pitchFamily="34" charset="0"/>
              </a:rPr>
              <a:t>移民局官员</a:t>
            </a:r>
          </a:p>
          <a:p>
            <a:pPr marL="285750" indent="-285750">
              <a:spcBef>
                <a:spcPts val="300"/>
              </a:spcBef>
              <a:buFont typeface="Arial" panose="020B0604020202020204" pitchFamily="34" charset="0"/>
              <a:buChar char="•"/>
            </a:pPr>
            <a:r>
              <a:rPr lang="zh-SG" altLang="en-US" sz="1400" dirty="0">
                <a:solidFill>
                  <a:schemeClr val="bg1"/>
                </a:solidFill>
                <a:latin typeface="Arial" panose="020B0604020202020204" pitchFamily="34" charset="0"/>
                <a:ea typeface="SimHei"/>
                <a:cs typeface="Arial" panose="020B0604020202020204" pitchFamily="34" charset="0"/>
              </a:rPr>
              <a:t>处理政府相关活动（例如授权或许可）的政府</a:t>
            </a:r>
            <a:br>
              <a:rPr lang="en-US" altLang="zh-SG" sz="1400" dirty="0">
                <a:solidFill>
                  <a:schemeClr val="bg1"/>
                </a:solidFill>
                <a:latin typeface="Arial" panose="020B0604020202020204" pitchFamily="34" charset="0"/>
                <a:ea typeface="SimHei"/>
                <a:cs typeface="Arial" panose="020B0604020202020204" pitchFamily="34" charset="0"/>
              </a:rPr>
            </a:br>
            <a:r>
              <a:rPr lang="zh-SG" altLang="en-US" sz="1400" dirty="0">
                <a:solidFill>
                  <a:schemeClr val="bg1"/>
                </a:solidFill>
                <a:latin typeface="Arial" panose="020B0604020202020204" pitchFamily="34" charset="0"/>
                <a:ea typeface="SimHei"/>
                <a:cs typeface="Arial" panose="020B0604020202020204" pitchFamily="34" charset="0"/>
              </a:rPr>
              <a:t>雇员</a:t>
            </a:r>
          </a:p>
          <a:p>
            <a:pPr marL="285750" indent="-285750">
              <a:spcBef>
                <a:spcPts val="300"/>
              </a:spcBef>
              <a:buFont typeface="Arial" panose="020B0604020202020204" pitchFamily="34" charset="0"/>
              <a:buChar char="•"/>
            </a:pPr>
            <a:r>
              <a:rPr lang="zh-SG" altLang="en-US" sz="1400" dirty="0">
                <a:solidFill>
                  <a:schemeClr val="bg1"/>
                </a:solidFill>
                <a:latin typeface="Arial" panose="020B0604020202020204" pitchFamily="34" charset="0"/>
                <a:ea typeface="SimHei"/>
                <a:cs typeface="Arial" panose="020B0604020202020204" pitchFamily="34" charset="0"/>
              </a:rPr>
              <a:t>为</a:t>
            </a:r>
            <a:r>
              <a:rPr lang="zh-CN" altLang="en-US" sz="1400" dirty="0">
                <a:solidFill>
                  <a:schemeClr val="bg1"/>
                </a:solidFill>
                <a:latin typeface="Arial" panose="020B0604020202020204" pitchFamily="34" charset="0"/>
                <a:ea typeface="SimHei"/>
                <a:cs typeface="Arial" panose="020B0604020202020204" pitchFamily="34" charset="0"/>
              </a:rPr>
              <a:t>政府全部或部分拥有或控制的第三方所</a:t>
            </a:r>
            <a:r>
              <a:rPr lang="zh-SG" altLang="en-US" sz="1400" dirty="0">
                <a:solidFill>
                  <a:schemeClr val="bg1"/>
                </a:solidFill>
                <a:latin typeface="Arial" panose="020B0604020202020204" pitchFamily="34" charset="0"/>
                <a:ea typeface="SimHei"/>
                <a:cs typeface="Arial" panose="020B0604020202020204" pitchFamily="34" charset="0"/>
              </a:rPr>
              <a:t>资助的机构（例如大学、研究中心等）工作的员工</a:t>
            </a:r>
          </a:p>
        </p:txBody>
      </p:sp>
      <p:sp>
        <p:nvSpPr>
          <p:cNvPr id="9" name="Content Placeholder 2"/>
          <p:cNvSpPr>
            <a:spLocks noGrp="1"/>
          </p:cNvSpPr>
          <p:nvPr>
            <p:ph idx="1"/>
          </p:nvPr>
        </p:nvSpPr>
        <p:spPr>
          <a:xfrm>
            <a:off x="0" y="1092093"/>
            <a:ext cx="9144000" cy="996480"/>
          </a:xfrm>
          <a:solidFill>
            <a:schemeClr val="bg1">
              <a:lumMod val="95000"/>
            </a:schemeClr>
          </a:solidFill>
        </p:spPr>
        <p:txBody>
          <a:bodyPr/>
          <a:lstStyle/>
          <a:p>
            <a:pPr marL="114300" indent="0" algn="ctr">
              <a:buNone/>
            </a:pPr>
            <a:r>
              <a:rPr lang="zh-SG" altLang="en-US" sz="1800" dirty="0">
                <a:solidFill>
                  <a:srgbClr val="C00000"/>
                </a:solidFill>
                <a:ea typeface="SimHei"/>
              </a:rPr>
              <a:t>谁是政府官员？</a:t>
            </a:r>
          </a:p>
          <a:p>
            <a:pPr marL="114300" indent="0" algn="ctr">
              <a:buNone/>
            </a:pPr>
            <a:endParaRPr lang="zh-SG" altLang="en-US" sz="300" dirty="0">
              <a:ea typeface="SimHei"/>
            </a:endParaRPr>
          </a:p>
          <a:p>
            <a:pPr marL="114300" indent="0" algn="ctr">
              <a:buNone/>
            </a:pPr>
            <a:r>
              <a:rPr lang="en-US" altLang="zh-SG" sz="1600" dirty="0">
                <a:ea typeface="SimHei"/>
              </a:rPr>
              <a:t>FCPA</a:t>
            </a:r>
            <a:r>
              <a:rPr lang="zh-SG" altLang="en-US" sz="1600" dirty="0">
                <a:ea typeface="SimHei"/>
              </a:rPr>
              <a:t>（和 </a:t>
            </a:r>
            <a:r>
              <a:rPr lang="en-US" altLang="zh-SG" sz="1600" dirty="0">
                <a:ea typeface="SimHei"/>
              </a:rPr>
              <a:t>MTS </a:t>
            </a:r>
            <a:r>
              <a:rPr lang="zh-SG" altLang="en-US" sz="1600" dirty="0">
                <a:ea typeface="SimHei"/>
              </a:rPr>
              <a:t>政策）对政府官员的定义很宽泛。确定政府官员的身份并不总是那么容易。有疑问时，可联系风险与合规办公室获得帮助。</a:t>
            </a:r>
          </a:p>
          <a:p>
            <a:pPr marL="114300" indent="0" algn="ctr">
              <a:buNone/>
            </a:pPr>
            <a:endParaRPr lang="zh-SG" altLang="en-US" sz="1800" b="1" u="sng" dirty="0">
              <a:solidFill>
                <a:srgbClr val="C00000"/>
              </a:solidFill>
              <a:ea typeface="SimHei"/>
            </a:endParaRPr>
          </a:p>
          <a:p>
            <a:pPr marL="114300" indent="0" algn="ctr">
              <a:buNone/>
            </a:pPr>
            <a:endParaRPr lang="zh-SG" altLang="en-US" sz="1600" b="1" u="sng" dirty="0">
              <a:solidFill>
                <a:srgbClr val="C00000"/>
              </a:solidFill>
              <a:ea typeface="SimHei"/>
            </a:endParaRPr>
          </a:p>
          <a:p>
            <a:pPr marL="114300" indent="0" algn="ctr">
              <a:buNone/>
            </a:pPr>
            <a:endParaRPr lang="zh-SG" altLang="en-US" sz="1400" b="1" u="sng" dirty="0">
              <a:solidFill>
                <a:srgbClr val="C00000"/>
              </a:solidFill>
              <a:ea typeface="SimHei"/>
            </a:endParaRPr>
          </a:p>
        </p:txBody>
      </p:sp>
      <p:sp>
        <p:nvSpPr>
          <p:cNvPr id="6"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zh-SG" altLang="en-US">
                <a:ea typeface="SimHei"/>
              </a:rPr>
              <a:t>反贿赂</a:t>
            </a:r>
            <a:r>
              <a:rPr lang="en-US" altLang="zh-SG">
                <a:ea typeface="SimHei"/>
              </a:rPr>
              <a:t>/</a:t>
            </a:r>
            <a:r>
              <a:rPr lang="zh-SG" altLang="en-US">
                <a:ea typeface="SimHei"/>
              </a:rPr>
              <a:t>反腐败培训</a:t>
            </a:r>
          </a:p>
          <a:p>
            <a:r>
              <a:rPr lang="zh-SG" altLang="en-US" sz="2000">
                <a:ea typeface="SimHei"/>
              </a:rPr>
              <a:t>提醒 </a:t>
            </a:r>
            <a:r>
              <a:rPr lang="en-US" altLang="zh-SG" sz="2000">
                <a:ea typeface="SimHei"/>
              </a:rPr>
              <a:t>– </a:t>
            </a:r>
            <a:r>
              <a:rPr lang="zh-SG" altLang="en-US" sz="2000">
                <a:ea typeface="SimHei"/>
              </a:rPr>
              <a:t>政府官员</a:t>
            </a:r>
            <a:r>
              <a:rPr lang="zh-SG" altLang="en-US">
                <a:ea typeface="SimHei"/>
              </a:rPr>
              <a:t>	</a:t>
            </a:r>
          </a:p>
        </p:txBody>
      </p:sp>
      <p:sp>
        <p:nvSpPr>
          <p:cNvPr id="3" name="Rectangle 2"/>
          <p:cNvSpPr/>
          <p:nvPr/>
        </p:nvSpPr>
        <p:spPr>
          <a:xfrm>
            <a:off x="235527" y="2430445"/>
            <a:ext cx="4264533" cy="2684923"/>
          </a:xfrm>
          <a:prstGeom prst="rect">
            <a:avLst/>
          </a:prstGeom>
        </p:spPr>
        <p:txBody>
          <a:bodyPr wrap="square">
            <a:spAutoFit/>
          </a:bodyPr>
          <a:lstStyle/>
          <a:p>
            <a:pPr marL="114300">
              <a:spcBef>
                <a:spcPts val="300"/>
              </a:spcBef>
              <a:spcAft>
                <a:spcPts val="300"/>
              </a:spcAft>
            </a:pPr>
            <a:r>
              <a:rPr lang="zh-SG" altLang="en-US" sz="1400" b="1" dirty="0">
                <a:solidFill>
                  <a:srgbClr val="C00000"/>
                </a:solidFill>
                <a:ea typeface="SimHei"/>
              </a:rPr>
              <a:t>定义</a:t>
            </a:r>
          </a:p>
          <a:p>
            <a:pPr marL="400050" indent="-285750">
              <a:spcBef>
                <a:spcPts val="300"/>
              </a:spcBef>
              <a:spcAft>
                <a:spcPts val="300"/>
              </a:spcAft>
              <a:buFont typeface="Wingdings" pitchFamily="2" charset="2"/>
              <a:buChar char="ü"/>
            </a:pPr>
            <a:r>
              <a:rPr lang="zh-SG" altLang="en-US" sz="1400" dirty="0">
                <a:ea typeface="SimHei"/>
              </a:rPr>
              <a:t>履行政府职能的任何司、部、机构、机关或企业的任何官员或雇员。</a:t>
            </a:r>
          </a:p>
          <a:p>
            <a:pPr marL="400050" indent="-285750">
              <a:spcBef>
                <a:spcPts val="300"/>
              </a:spcBef>
              <a:spcAft>
                <a:spcPts val="300"/>
              </a:spcAft>
              <a:buFont typeface="Wingdings" pitchFamily="2" charset="2"/>
              <a:buChar char="ü"/>
            </a:pPr>
            <a:r>
              <a:rPr lang="zh-SG" altLang="en-US" sz="1400" dirty="0">
                <a:ea typeface="SimHei"/>
              </a:rPr>
              <a:t>政府全部或部分拥有或控制的任何实体的员工。</a:t>
            </a:r>
          </a:p>
          <a:p>
            <a:pPr marL="400050" indent="-285750">
              <a:spcBef>
                <a:spcPts val="300"/>
              </a:spcBef>
              <a:spcAft>
                <a:spcPts val="300"/>
              </a:spcAft>
              <a:buFont typeface="Wingdings" pitchFamily="2" charset="2"/>
              <a:buChar char="ü"/>
            </a:pPr>
            <a:r>
              <a:rPr lang="zh-SG" altLang="en-US" sz="1400" dirty="0">
                <a:ea typeface="SimHei"/>
              </a:rPr>
              <a:t>政府拥有少数股权的实体的员工（即使只有 </a:t>
            </a:r>
            <a:r>
              <a:rPr lang="en-US" altLang="zh-SG" sz="1400" dirty="0">
                <a:ea typeface="SimHei"/>
              </a:rPr>
              <a:t>1% </a:t>
            </a:r>
            <a:r>
              <a:rPr lang="zh-SG" altLang="en-US" sz="1400" dirty="0">
                <a:ea typeface="SimHei"/>
              </a:rPr>
              <a:t>的股权）。</a:t>
            </a:r>
          </a:p>
          <a:p>
            <a:pPr marL="400050" indent="-285750">
              <a:spcBef>
                <a:spcPts val="300"/>
              </a:spcBef>
              <a:spcAft>
                <a:spcPts val="300"/>
              </a:spcAft>
              <a:buFont typeface="Wingdings" pitchFamily="2" charset="2"/>
              <a:buChar char="ü"/>
            </a:pPr>
            <a:r>
              <a:rPr lang="zh-SG" altLang="en-US" sz="1400" dirty="0">
                <a:ea typeface="SimHei"/>
              </a:rPr>
              <a:t>任何政党、代理或代表政党的官员、雇员或其他人员或任何公职候选人。</a:t>
            </a:r>
          </a:p>
          <a:p>
            <a:pPr marL="400050" indent="-285750">
              <a:spcBef>
                <a:spcPts val="300"/>
              </a:spcBef>
              <a:spcAft>
                <a:spcPts val="300"/>
              </a:spcAft>
              <a:buFont typeface="Wingdings" pitchFamily="2" charset="2"/>
              <a:buChar char="ü"/>
            </a:pPr>
            <a:r>
              <a:rPr lang="zh-SG" altLang="en-US" sz="1400" dirty="0">
                <a:ea typeface="SimHei"/>
              </a:rPr>
              <a:t>代理或代表公共国际组织的任何员工或人员</a:t>
            </a:r>
          </a:p>
          <a:p>
            <a:pPr marL="400050" indent="-285750">
              <a:spcBef>
                <a:spcPts val="300"/>
              </a:spcBef>
              <a:spcAft>
                <a:spcPts val="300"/>
              </a:spcAft>
              <a:buFont typeface="Wingdings" pitchFamily="2" charset="2"/>
              <a:buChar char="ü"/>
            </a:pPr>
            <a:r>
              <a:rPr lang="zh-SG" altLang="en-US" sz="1400" dirty="0">
                <a:ea typeface="SimHei"/>
              </a:rPr>
              <a:t>代理地区或地方当局的任何官员、员工或人员</a:t>
            </a:r>
          </a:p>
        </p:txBody>
      </p:sp>
    </p:spTree>
    <p:extLst>
      <p:ext uri="{BB962C8B-B14F-4D97-AF65-F5344CB8AC3E}">
        <p14:creationId xmlns:p14="http://schemas.microsoft.com/office/powerpoint/2010/main" val="40510121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D53C31F4-CA89-43F4-9655-49E57021A725}"/>
              </a:ext>
            </a:extLst>
          </p:cNvPr>
          <p:cNvSpPr/>
          <p:nvPr/>
        </p:nvSpPr>
        <p:spPr>
          <a:xfrm>
            <a:off x="269927" y="5343998"/>
            <a:ext cx="8595022" cy="7315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2000" kern="1200">
                <a:solidFill>
                  <a:schemeClr val="lt1"/>
                </a:solidFill>
                <a:latin typeface="+mn-lt"/>
                <a:ea typeface="+mn-ea"/>
                <a:cs typeface="+mn-cs"/>
              </a:defRPr>
            </a:lvl1pPr>
            <a:lvl2pPr marL="457200" algn="l" rtl="0" fontAlgn="base">
              <a:spcBef>
                <a:spcPct val="0"/>
              </a:spcBef>
              <a:spcAft>
                <a:spcPct val="0"/>
              </a:spcAft>
              <a:defRPr sz="2000" kern="1200">
                <a:solidFill>
                  <a:schemeClr val="lt1"/>
                </a:solidFill>
                <a:latin typeface="+mn-lt"/>
                <a:ea typeface="+mn-ea"/>
                <a:cs typeface="+mn-cs"/>
              </a:defRPr>
            </a:lvl2pPr>
            <a:lvl3pPr marL="914400" algn="l" rtl="0" fontAlgn="base">
              <a:spcBef>
                <a:spcPct val="0"/>
              </a:spcBef>
              <a:spcAft>
                <a:spcPct val="0"/>
              </a:spcAft>
              <a:defRPr sz="2000" kern="1200">
                <a:solidFill>
                  <a:schemeClr val="lt1"/>
                </a:solidFill>
                <a:latin typeface="+mn-lt"/>
                <a:ea typeface="+mn-ea"/>
                <a:cs typeface="+mn-cs"/>
              </a:defRPr>
            </a:lvl3pPr>
            <a:lvl4pPr marL="1371600" algn="l" rtl="0" fontAlgn="base">
              <a:spcBef>
                <a:spcPct val="0"/>
              </a:spcBef>
              <a:spcAft>
                <a:spcPct val="0"/>
              </a:spcAft>
              <a:defRPr sz="2000" kern="1200">
                <a:solidFill>
                  <a:schemeClr val="lt1"/>
                </a:solidFill>
                <a:latin typeface="+mn-lt"/>
                <a:ea typeface="+mn-ea"/>
                <a:cs typeface="+mn-cs"/>
              </a:defRPr>
            </a:lvl4pPr>
            <a:lvl5pPr marL="1828800" algn="l" rtl="0" fontAlgn="base">
              <a:spcBef>
                <a:spcPct val="0"/>
              </a:spcBef>
              <a:spcAft>
                <a:spcPct val="0"/>
              </a:spcAft>
              <a:defRPr sz="2000" kern="1200">
                <a:solidFill>
                  <a:schemeClr val="lt1"/>
                </a:solidFill>
                <a:latin typeface="+mn-lt"/>
                <a:ea typeface="+mn-ea"/>
                <a:cs typeface="+mn-cs"/>
              </a:defRPr>
            </a:lvl5pPr>
            <a:lvl6pPr marL="2286000" algn="l" defTabSz="457200" rtl="0" eaLnBrk="1" latinLnBrk="0" hangingPunct="1">
              <a:defRPr sz="2000" kern="1200">
                <a:solidFill>
                  <a:schemeClr val="lt1"/>
                </a:solidFill>
                <a:latin typeface="+mn-lt"/>
                <a:ea typeface="+mn-ea"/>
                <a:cs typeface="+mn-cs"/>
              </a:defRPr>
            </a:lvl6pPr>
            <a:lvl7pPr marL="2743200" algn="l" defTabSz="457200" rtl="0" eaLnBrk="1" latinLnBrk="0" hangingPunct="1">
              <a:defRPr sz="2000" kern="1200">
                <a:solidFill>
                  <a:schemeClr val="lt1"/>
                </a:solidFill>
                <a:latin typeface="+mn-lt"/>
                <a:ea typeface="+mn-ea"/>
                <a:cs typeface="+mn-cs"/>
              </a:defRPr>
            </a:lvl7pPr>
            <a:lvl8pPr marL="3200400" algn="l" defTabSz="457200" rtl="0" eaLnBrk="1" latinLnBrk="0" hangingPunct="1">
              <a:defRPr sz="2000" kern="1200">
                <a:solidFill>
                  <a:schemeClr val="lt1"/>
                </a:solidFill>
                <a:latin typeface="+mn-lt"/>
                <a:ea typeface="+mn-ea"/>
                <a:cs typeface="+mn-cs"/>
              </a:defRPr>
            </a:lvl8pPr>
            <a:lvl9pPr marL="3657600" algn="l" defTabSz="457200" rtl="0" eaLnBrk="1" latinLnBrk="0" hangingPunct="1">
              <a:defRPr sz="2000" kern="1200">
                <a:solidFill>
                  <a:schemeClr val="lt1"/>
                </a:solidFill>
                <a:latin typeface="+mn-lt"/>
                <a:ea typeface="+mn-ea"/>
                <a:cs typeface="+mn-cs"/>
              </a:defRPr>
            </a:lvl9pPr>
          </a:lstStyle>
          <a:p>
            <a:pPr algn="ctr"/>
            <a:endParaRPr lang="zh-SG" altLang="en-US">
              <a:ea typeface="SimHei"/>
            </a:endParaRPr>
          </a:p>
        </p:txBody>
      </p:sp>
      <p:sp>
        <p:nvSpPr>
          <p:cNvPr id="38" name="Freeform 32">
            <a:extLst>
              <a:ext uri="{FF2B5EF4-FFF2-40B4-BE49-F238E27FC236}">
                <a16:creationId xmlns:a16="http://schemas.microsoft.com/office/drawing/2014/main" id="{51762567-54E7-439A-B1ED-ED533D1B48E4}"/>
              </a:ext>
            </a:extLst>
          </p:cNvPr>
          <p:cNvSpPr/>
          <p:nvPr/>
        </p:nvSpPr>
        <p:spPr bwMode="gray">
          <a:xfrm rot="9831145" flipV="1">
            <a:off x="6071915" y="3633730"/>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37" name="Freeform 32">
            <a:extLst>
              <a:ext uri="{FF2B5EF4-FFF2-40B4-BE49-F238E27FC236}">
                <a16:creationId xmlns:a16="http://schemas.microsoft.com/office/drawing/2014/main" id="{4242341E-5125-45AE-A5CB-158EE03A7AD5}"/>
              </a:ext>
            </a:extLst>
          </p:cNvPr>
          <p:cNvSpPr/>
          <p:nvPr/>
        </p:nvSpPr>
        <p:spPr bwMode="gray">
          <a:xfrm rot="9831145" flipV="1">
            <a:off x="3699127" y="3596310"/>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36" name="Freeform 32">
            <a:extLst>
              <a:ext uri="{FF2B5EF4-FFF2-40B4-BE49-F238E27FC236}">
                <a16:creationId xmlns:a16="http://schemas.microsoft.com/office/drawing/2014/main" id="{C19EAEA1-E3E3-4895-831F-5F380943720C}"/>
              </a:ext>
            </a:extLst>
          </p:cNvPr>
          <p:cNvSpPr/>
          <p:nvPr/>
        </p:nvSpPr>
        <p:spPr bwMode="gray">
          <a:xfrm rot="11768855" flipH="1" flipV="1">
            <a:off x="7198305" y="3650793"/>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35" name="Freeform 32">
            <a:extLst>
              <a:ext uri="{FF2B5EF4-FFF2-40B4-BE49-F238E27FC236}">
                <a16:creationId xmlns:a16="http://schemas.microsoft.com/office/drawing/2014/main" id="{AAAE816D-4221-4DCC-BF45-BDC6DF6E0EEB}"/>
              </a:ext>
            </a:extLst>
          </p:cNvPr>
          <p:cNvSpPr/>
          <p:nvPr/>
        </p:nvSpPr>
        <p:spPr bwMode="gray">
          <a:xfrm rot="11768855" flipH="1" flipV="1">
            <a:off x="4830252" y="3662592"/>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34" name="Freeform 32">
            <a:extLst>
              <a:ext uri="{FF2B5EF4-FFF2-40B4-BE49-F238E27FC236}">
                <a16:creationId xmlns:a16="http://schemas.microsoft.com/office/drawing/2014/main" id="{F363B751-B4DB-413C-BA1A-F47600FC7446}"/>
              </a:ext>
            </a:extLst>
          </p:cNvPr>
          <p:cNvSpPr/>
          <p:nvPr/>
        </p:nvSpPr>
        <p:spPr bwMode="gray">
          <a:xfrm rot="11768855" flipH="1" flipV="1">
            <a:off x="2502946" y="3596311"/>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33" name="Freeform 32">
            <a:extLst>
              <a:ext uri="{FF2B5EF4-FFF2-40B4-BE49-F238E27FC236}">
                <a16:creationId xmlns:a16="http://schemas.microsoft.com/office/drawing/2014/main" id="{89C080D5-FFF0-4666-8A84-DCEE334DBFFB}"/>
              </a:ext>
            </a:extLst>
          </p:cNvPr>
          <p:cNvSpPr/>
          <p:nvPr/>
        </p:nvSpPr>
        <p:spPr bwMode="gray">
          <a:xfrm rot="9831145" flipV="1">
            <a:off x="1306765" y="3612273"/>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4" name="Hexagon 3">
            <a:extLst>
              <a:ext uri="{FF2B5EF4-FFF2-40B4-BE49-F238E27FC236}">
                <a16:creationId xmlns:a16="http://schemas.microsoft.com/office/drawing/2014/main" id="{446DB732-E309-43AA-9475-518046EF0A16}"/>
              </a:ext>
            </a:extLst>
          </p:cNvPr>
          <p:cNvSpPr/>
          <p:nvPr/>
        </p:nvSpPr>
        <p:spPr>
          <a:xfrm>
            <a:off x="423252" y="3118708"/>
            <a:ext cx="1295399" cy="877588"/>
          </a:xfrm>
          <a:prstGeom prst="hexagon">
            <a:avLst/>
          </a:prstGeom>
          <a:solidFill>
            <a:srgbClr val="E35A35"/>
          </a:solidFill>
          <a:ln w="57150">
            <a:solidFill>
              <a:srgbClr val="E35A35"/>
            </a:solidFill>
          </a:ln>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8" name="TextBox 5">
            <a:extLst>
              <a:ext uri="{FF2B5EF4-FFF2-40B4-BE49-F238E27FC236}">
                <a16:creationId xmlns:a16="http://schemas.microsoft.com/office/drawing/2014/main" id="{4DFC86EB-4DA9-4673-82FC-4B77477A7492}"/>
              </a:ext>
            </a:extLst>
          </p:cNvPr>
          <p:cNvSpPr txBox="1"/>
          <p:nvPr/>
        </p:nvSpPr>
        <p:spPr bwMode="gray">
          <a:xfrm>
            <a:off x="529033" y="3624913"/>
            <a:ext cx="1063523" cy="158655"/>
          </a:xfrm>
          <a:prstGeom prst="rect">
            <a:avLst/>
          </a:prstGeom>
          <a:noFill/>
        </p:spPr>
        <p:txBody>
          <a:bodyPr wrap="square" lIns="0" tIns="36576" rIns="0" bIns="0" rtlCol="0">
            <a:spAutoFit/>
          </a:bodyPr>
          <a:lstStyle/>
          <a:p>
            <a:pPr algn="ctr" defTabSz="820583" eaLnBrk="1" hangingPunct="1">
              <a:buSzPct val="70000"/>
            </a:pPr>
            <a:r>
              <a:rPr lang="zh-SG" altLang="en-US" sz="800" b="1">
                <a:solidFill>
                  <a:srgbClr val="FFFFFF"/>
                </a:solidFill>
                <a:latin typeface="Arial"/>
                <a:ea typeface="SimHei"/>
              </a:rPr>
              <a:t>治理和监督</a:t>
            </a:r>
          </a:p>
        </p:txBody>
      </p:sp>
      <p:sp>
        <p:nvSpPr>
          <p:cNvPr id="9" name="Hexagon 8">
            <a:extLst>
              <a:ext uri="{FF2B5EF4-FFF2-40B4-BE49-F238E27FC236}">
                <a16:creationId xmlns:a16="http://schemas.microsoft.com/office/drawing/2014/main" id="{AE6DA9C4-705F-4049-BE90-B9114AA7DE58}"/>
              </a:ext>
            </a:extLst>
          </p:cNvPr>
          <p:cNvSpPr/>
          <p:nvPr/>
        </p:nvSpPr>
        <p:spPr>
          <a:xfrm>
            <a:off x="1592024" y="3752123"/>
            <a:ext cx="1295399" cy="877588"/>
          </a:xfrm>
          <a:prstGeom prst="hexagon">
            <a:avLst/>
          </a:prstGeom>
          <a:solidFill>
            <a:schemeClr val="accent6"/>
          </a:solidFill>
          <a:ln w="57150">
            <a:solidFill>
              <a:schemeClr val="accent6"/>
            </a:solidFill>
          </a:ln>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11" name="TextBox 5">
            <a:extLst>
              <a:ext uri="{FF2B5EF4-FFF2-40B4-BE49-F238E27FC236}">
                <a16:creationId xmlns:a16="http://schemas.microsoft.com/office/drawing/2014/main" id="{B6436418-BEF3-402D-AFF3-A6805D567E60}"/>
              </a:ext>
            </a:extLst>
          </p:cNvPr>
          <p:cNvSpPr txBox="1"/>
          <p:nvPr/>
        </p:nvSpPr>
        <p:spPr bwMode="gray">
          <a:xfrm>
            <a:off x="1707960" y="4258328"/>
            <a:ext cx="1063522" cy="158655"/>
          </a:xfrm>
          <a:prstGeom prst="rect">
            <a:avLst/>
          </a:prstGeom>
          <a:noFill/>
        </p:spPr>
        <p:txBody>
          <a:bodyPr wrap="square" lIns="0" tIns="36576" rIns="0" bIns="0" rtlCol="0">
            <a:spAutoFit/>
          </a:bodyPr>
          <a:lstStyle/>
          <a:p>
            <a:pPr algn="ctr" defTabSz="820583" eaLnBrk="1" hangingPunct="1">
              <a:buSzPct val="70000"/>
            </a:pPr>
            <a:r>
              <a:rPr lang="zh-SG" altLang="en-US" sz="800" b="1">
                <a:solidFill>
                  <a:srgbClr val="FFFFFF"/>
                </a:solidFill>
                <a:latin typeface="Arial"/>
                <a:ea typeface="SimHei"/>
              </a:rPr>
              <a:t>政策和程序</a:t>
            </a:r>
          </a:p>
        </p:txBody>
      </p:sp>
      <p:sp>
        <p:nvSpPr>
          <p:cNvPr id="13" name="Hexagon 12">
            <a:extLst>
              <a:ext uri="{FF2B5EF4-FFF2-40B4-BE49-F238E27FC236}">
                <a16:creationId xmlns:a16="http://schemas.microsoft.com/office/drawing/2014/main" id="{D12043D2-AEDB-4840-8EB6-B648BEE21595}"/>
              </a:ext>
            </a:extLst>
          </p:cNvPr>
          <p:cNvSpPr/>
          <p:nvPr/>
        </p:nvSpPr>
        <p:spPr>
          <a:xfrm>
            <a:off x="2770952" y="3118708"/>
            <a:ext cx="1295399" cy="877588"/>
          </a:xfrm>
          <a:prstGeom prst="hexagon">
            <a:avLst/>
          </a:prstGeom>
          <a:solidFill>
            <a:srgbClr val="666699"/>
          </a:solidFill>
          <a:ln w="57150">
            <a:solidFill>
              <a:srgbClr val="666699"/>
            </a:solidFill>
          </a:ln>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14" name="TextBox 5">
            <a:extLst>
              <a:ext uri="{FF2B5EF4-FFF2-40B4-BE49-F238E27FC236}">
                <a16:creationId xmlns:a16="http://schemas.microsoft.com/office/drawing/2014/main" id="{8E40471F-DAF2-4465-8E2A-C6BEF798D202}"/>
              </a:ext>
            </a:extLst>
          </p:cNvPr>
          <p:cNvSpPr txBox="1"/>
          <p:nvPr/>
        </p:nvSpPr>
        <p:spPr bwMode="gray">
          <a:xfrm>
            <a:off x="2886889" y="3624913"/>
            <a:ext cx="1063522" cy="158655"/>
          </a:xfrm>
          <a:prstGeom prst="rect">
            <a:avLst/>
          </a:prstGeom>
          <a:noFill/>
        </p:spPr>
        <p:txBody>
          <a:bodyPr wrap="square" lIns="0" tIns="36576" rIns="0" bIns="0" rtlCol="0">
            <a:spAutoFit/>
          </a:bodyPr>
          <a:lstStyle/>
          <a:p>
            <a:pPr algn="ctr" defTabSz="820583" eaLnBrk="1" hangingPunct="1">
              <a:buSzPct val="70000"/>
            </a:pPr>
            <a:r>
              <a:rPr lang="zh-SG" altLang="en-US" sz="800" b="1">
                <a:solidFill>
                  <a:srgbClr val="FFFFFF"/>
                </a:solidFill>
                <a:latin typeface="Arial"/>
                <a:ea typeface="SimHei"/>
              </a:rPr>
              <a:t>计划和标准</a:t>
            </a:r>
          </a:p>
        </p:txBody>
      </p:sp>
      <p:sp>
        <p:nvSpPr>
          <p:cNvPr id="17" name="Hexagon 16">
            <a:extLst>
              <a:ext uri="{FF2B5EF4-FFF2-40B4-BE49-F238E27FC236}">
                <a16:creationId xmlns:a16="http://schemas.microsoft.com/office/drawing/2014/main" id="{6B61D1A8-84E8-4870-BB81-A25548E77B53}"/>
              </a:ext>
            </a:extLst>
          </p:cNvPr>
          <p:cNvSpPr/>
          <p:nvPr/>
        </p:nvSpPr>
        <p:spPr>
          <a:xfrm>
            <a:off x="3949883" y="3752123"/>
            <a:ext cx="1295399" cy="877588"/>
          </a:xfrm>
          <a:prstGeom prst="hexagon">
            <a:avLst/>
          </a:prstGeom>
          <a:solidFill>
            <a:srgbClr val="EAAE36"/>
          </a:solidFill>
          <a:ln w="57150">
            <a:solidFill>
              <a:srgbClr val="EAAE36"/>
            </a:solidFill>
          </a:ln>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18" name="TextBox 5">
            <a:extLst>
              <a:ext uri="{FF2B5EF4-FFF2-40B4-BE49-F238E27FC236}">
                <a16:creationId xmlns:a16="http://schemas.microsoft.com/office/drawing/2014/main" id="{4E47127B-7315-4BFE-863F-B4D48A2D8081}"/>
              </a:ext>
            </a:extLst>
          </p:cNvPr>
          <p:cNvSpPr txBox="1"/>
          <p:nvPr/>
        </p:nvSpPr>
        <p:spPr bwMode="gray">
          <a:xfrm>
            <a:off x="4065819" y="4258328"/>
            <a:ext cx="1063522" cy="158655"/>
          </a:xfrm>
          <a:prstGeom prst="rect">
            <a:avLst/>
          </a:prstGeom>
          <a:noFill/>
        </p:spPr>
        <p:txBody>
          <a:bodyPr wrap="square" lIns="0" tIns="36576" rIns="0" bIns="0" rtlCol="0">
            <a:spAutoFit/>
          </a:bodyPr>
          <a:lstStyle/>
          <a:p>
            <a:pPr algn="ctr" defTabSz="820583" eaLnBrk="1" hangingPunct="1">
              <a:buSzPct val="70000"/>
            </a:pPr>
            <a:r>
              <a:rPr lang="zh-SG" altLang="en-US" sz="800" b="1">
                <a:solidFill>
                  <a:srgbClr val="000000">
                    <a:lumMod val="75000"/>
                    <a:lumOff val="25000"/>
                  </a:srgbClr>
                </a:solidFill>
                <a:latin typeface="Arial"/>
                <a:ea typeface="SimHei"/>
              </a:rPr>
              <a:t>沟通和培训</a:t>
            </a:r>
          </a:p>
        </p:txBody>
      </p:sp>
      <p:sp>
        <p:nvSpPr>
          <p:cNvPr id="25" name="Hexagon 24">
            <a:extLst>
              <a:ext uri="{FF2B5EF4-FFF2-40B4-BE49-F238E27FC236}">
                <a16:creationId xmlns:a16="http://schemas.microsoft.com/office/drawing/2014/main" id="{5EBA01BA-D90C-42A9-B32F-5BA0B5F32620}"/>
              </a:ext>
            </a:extLst>
          </p:cNvPr>
          <p:cNvSpPr/>
          <p:nvPr/>
        </p:nvSpPr>
        <p:spPr>
          <a:xfrm>
            <a:off x="6305655" y="3751481"/>
            <a:ext cx="1295399" cy="877588"/>
          </a:xfrm>
          <a:prstGeom prst="hexagon">
            <a:avLst/>
          </a:prstGeom>
          <a:solidFill>
            <a:schemeClr val="bg1">
              <a:lumMod val="65000"/>
            </a:schemeClr>
          </a:solidFill>
          <a:ln w="57150">
            <a:solidFill>
              <a:schemeClr val="bg1">
                <a:lumMod val="65000"/>
              </a:schemeClr>
            </a:solidFill>
          </a:ln>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26" name="TextBox 5">
            <a:extLst>
              <a:ext uri="{FF2B5EF4-FFF2-40B4-BE49-F238E27FC236}">
                <a16:creationId xmlns:a16="http://schemas.microsoft.com/office/drawing/2014/main" id="{171B65EA-761B-425F-9BDA-8A2F712C8B1C}"/>
              </a:ext>
            </a:extLst>
          </p:cNvPr>
          <p:cNvSpPr txBox="1"/>
          <p:nvPr/>
        </p:nvSpPr>
        <p:spPr bwMode="gray">
          <a:xfrm>
            <a:off x="6421593" y="4257686"/>
            <a:ext cx="1063522" cy="158654"/>
          </a:xfrm>
          <a:prstGeom prst="rect">
            <a:avLst/>
          </a:prstGeom>
          <a:noFill/>
        </p:spPr>
        <p:txBody>
          <a:bodyPr wrap="square" lIns="0" tIns="36576" rIns="0" bIns="0" rtlCol="0">
            <a:spAutoFit/>
          </a:bodyPr>
          <a:lstStyle/>
          <a:p>
            <a:pPr algn="ctr" defTabSz="820583" eaLnBrk="1" hangingPunct="1">
              <a:buSzPct val="70000"/>
            </a:pPr>
            <a:r>
              <a:rPr lang="zh-SG" altLang="en-US" sz="800" b="1">
                <a:solidFill>
                  <a:srgbClr val="000000">
                    <a:lumMod val="75000"/>
                    <a:lumOff val="25000"/>
                  </a:srgbClr>
                </a:solidFill>
                <a:latin typeface="Arial"/>
                <a:ea typeface="SimHei"/>
              </a:rPr>
              <a:t>执行和响应</a:t>
            </a:r>
          </a:p>
        </p:txBody>
      </p:sp>
      <p:sp>
        <p:nvSpPr>
          <p:cNvPr id="16" name="Freeform 37">
            <a:extLst>
              <a:ext uri="{FF2B5EF4-FFF2-40B4-BE49-F238E27FC236}">
                <a16:creationId xmlns:a16="http://schemas.microsoft.com/office/drawing/2014/main" id="{A73B714F-AD19-4638-BE48-BB89A09C8AD0}"/>
              </a:ext>
            </a:extLst>
          </p:cNvPr>
          <p:cNvSpPr>
            <a:spLocks noEditPoints="1"/>
          </p:cNvSpPr>
          <p:nvPr/>
        </p:nvSpPr>
        <p:spPr bwMode="auto">
          <a:xfrm>
            <a:off x="3139640" y="3180917"/>
            <a:ext cx="558020" cy="265068"/>
          </a:xfrm>
          <a:custGeom>
            <a:avLst/>
            <a:gdLst>
              <a:gd name="T0" fmla="*/ 168 w 181"/>
              <a:gd name="T1" fmla="*/ 35 h 104"/>
              <a:gd name="T2" fmla="*/ 165 w 181"/>
              <a:gd name="T3" fmla="*/ 32 h 104"/>
              <a:gd name="T4" fmla="*/ 150 w 181"/>
              <a:gd name="T5" fmla="*/ 19 h 104"/>
              <a:gd name="T6" fmla="*/ 130 w 181"/>
              <a:gd name="T7" fmla="*/ 12 h 104"/>
              <a:gd name="T8" fmla="*/ 131 w 181"/>
              <a:gd name="T9" fmla="*/ 13 h 104"/>
              <a:gd name="T10" fmla="*/ 121 w 181"/>
              <a:gd name="T11" fmla="*/ 3 h 104"/>
              <a:gd name="T12" fmla="*/ 121 w 181"/>
              <a:gd name="T13" fmla="*/ 3 h 104"/>
              <a:gd name="T14" fmla="*/ 112 w 181"/>
              <a:gd name="T15" fmla="*/ 0 h 104"/>
              <a:gd name="T16" fmla="*/ 98 w 181"/>
              <a:gd name="T17" fmla="*/ 10 h 104"/>
              <a:gd name="T18" fmla="*/ 92 w 181"/>
              <a:gd name="T19" fmla="*/ 8 h 104"/>
              <a:gd name="T20" fmla="*/ 90 w 181"/>
              <a:gd name="T21" fmla="*/ 7 h 104"/>
              <a:gd name="T22" fmla="*/ 83 w 181"/>
              <a:gd name="T23" fmla="*/ 10 h 104"/>
              <a:gd name="T24" fmla="*/ 70 w 181"/>
              <a:gd name="T25" fmla="*/ 0 h 104"/>
              <a:gd name="T26" fmla="*/ 60 w 181"/>
              <a:gd name="T27" fmla="*/ 3 h 104"/>
              <a:gd name="T28" fmla="*/ 60 w 181"/>
              <a:gd name="T29" fmla="*/ 3 h 104"/>
              <a:gd name="T30" fmla="*/ 51 w 181"/>
              <a:gd name="T31" fmla="*/ 13 h 104"/>
              <a:gd name="T32" fmla="*/ 51 w 181"/>
              <a:gd name="T33" fmla="*/ 12 h 104"/>
              <a:gd name="T34" fmla="*/ 31 w 181"/>
              <a:gd name="T35" fmla="*/ 19 h 104"/>
              <a:gd name="T36" fmla="*/ 16 w 181"/>
              <a:gd name="T37" fmla="*/ 32 h 104"/>
              <a:gd name="T38" fmla="*/ 13 w 181"/>
              <a:gd name="T39" fmla="*/ 35 h 104"/>
              <a:gd name="T40" fmla="*/ 0 w 181"/>
              <a:gd name="T41" fmla="*/ 64 h 104"/>
              <a:gd name="T42" fmla="*/ 41 w 181"/>
              <a:gd name="T43" fmla="*/ 104 h 104"/>
              <a:gd name="T44" fmla="*/ 80 w 181"/>
              <a:gd name="T45" fmla="*/ 69 h 104"/>
              <a:gd name="T46" fmla="*/ 91 w 181"/>
              <a:gd name="T47" fmla="*/ 71 h 104"/>
              <a:gd name="T48" fmla="*/ 101 w 181"/>
              <a:gd name="T49" fmla="*/ 69 h 104"/>
              <a:gd name="T50" fmla="*/ 140 w 181"/>
              <a:gd name="T51" fmla="*/ 104 h 104"/>
              <a:gd name="T52" fmla="*/ 181 w 181"/>
              <a:gd name="T53" fmla="*/ 64 h 104"/>
              <a:gd name="T54" fmla="*/ 168 w 181"/>
              <a:gd name="T55" fmla="*/ 35 h 104"/>
              <a:gd name="T56" fmla="*/ 41 w 181"/>
              <a:gd name="T57" fmla="*/ 97 h 104"/>
              <a:gd name="T58" fmla="*/ 8 w 181"/>
              <a:gd name="T59" fmla="*/ 64 h 104"/>
              <a:gd name="T60" fmla="*/ 41 w 181"/>
              <a:gd name="T61" fmla="*/ 31 h 104"/>
              <a:gd name="T62" fmla="*/ 44 w 181"/>
              <a:gd name="T63" fmla="*/ 31 h 104"/>
              <a:gd name="T64" fmla="*/ 48 w 181"/>
              <a:gd name="T65" fmla="*/ 32 h 104"/>
              <a:gd name="T66" fmla="*/ 74 w 181"/>
              <a:gd name="T67" fmla="*/ 64 h 104"/>
              <a:gd name="T68" fmla="*/ 41 w 181"/>
              <a:gd name="T69" fmla="*/ 97 h 104"/>
              <a:gd name="T70" fmla="*/ 91 w 181"/>
              <a:gd name="T71" fmla="*/ 59 h 104"/>
              <a:gd name="T72" fmla="*/ 83 w 181"/>
              <a:gd name="T73" fmla="*/ 52 h 104"/>
              <a:gd name="T74" fmla="*/ 83 w 181"/>
              <a:gd name="T75" fmla="*/ 51 h 104"/>
              <a:gd name="T76" fmla="*/ 91 w 181"/>
              <a:gd name="T77" fmla="*/ 43 h 104"/>
              <a:gd name="T78" fmla="*/ 99 w 181"/>
              <a:gd name="T79" fmla="*/ 49 h 104"/>
              <a:gd name="T80" fmla="*/ 99 w 181"/>
              <a:gd name="T81" fmla="*/ 51 h 104"/>
              <a:gd name="T82" fmla="*/ 91 w 181"/>
              <a:gd name="T83" fmla="*/ 59 h 104"/>
              <a:gd name="T84" fmla="*/ 140 w 181"/>
              <a:gd name="T85" fmla="*/ 97 h 104"/>
              <a:gd name="T86" fmla="*/ 108 w 181"/>
              <a:gd name="T87" fmla="*/ 64 h 104"/>
              <a:gd name="T88" fmla="*/ 133 w 181"/>
              <a:gd name="T89" fmla="*/ 31 h 104"/>
              <a:gd name="T90" fmla="*/ 137 w 181"/>
              <a:gd name="T91" fmla="*/ 31 h 104"/>
              <a:gd name="T92" fmla="*/ 140 w 181"/>
              <a:gd name="T93" fmla="*/ 31 h 104"/>
              <a:gd name="T94" fmla="*/ 173 w 181"/>
              <a:gd name="T95" fmla="*/ 64 h 104"/>
              <a:gd name="T96" fmla="*/ 140 w 181"/>
              <a:gd name="T97" fmla="*/ 97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1" h="104">
                <a:moveTo>
                  <a:pt x="168" y="35"/>
                </a:moveTo>
                <a:cubicBezTo>
                  <a:pt x="167" y="34"/>
                  <a:pt x="166" y="33"/>
                  <a:pt x="165" y="32"/>
                </a:cubicBezTo>
                <a:cubicBezTo>
                  <a:pt x="150" y="19"/>
                  <a:pt x="150" y="19"/>
                  <a:pt x="150" y="19"/>
                </a:cubicBezTo>
                <a:cubicBezTo>
                  <a:pt x="144" y="15"/>
                  <a:pt x="137" y="12"/>
                  <a:pt x="130" y="12"/>
                </a:cubicBezTo>
                <a:cubicBezTo>
                  <a:pt x="131" y="13"/>
                  <a:pt x="131" y="13"/>
                  <a:pt x="131" y="13"/>
                </a:cubicBezTo>
                <a:cubicBezTo>
                  <a:pt x="121" y="3"/>
                  <a:pt x="121" y="3"/>
                  <a:pt x="121" y="3"/>
                </a:cubicBezTo>
                <a:cubicBezTo>
                  <a:pt x="121" y="3"/>
                  <a:pt x="121" y="3"/>
                  <a:pt x="121" y="3"/>
                </a:cubicBezTo>
                <a:cubicBezTo>
                  <a:pt x="119" y="1"/>
                  <a:pt x="115" y="0"/>
                  <a:pt x="112" y="0"/>
                </a:cubicBezTo>
                <a:cubicBezTo>
                  <a:pt x="105" y="0"/>
                  <a:pt x="100" y="4"/>
                  <a:pt x="98" y="10"/>
                </a:cubicBezTo>
                <a:cubicBezTo>
                  <a:pt x="96" y="8"/>
                  <a:pt x="94" y="8"/>
                  <a:pt x="92" y="8"/>
                </a:cubicBezTo>
                <a:cubicBezTo>
                  <a:pt x="91" y="8"/>
                  <a:pt x="91" y="7"/>
                  <a:pt x="90" y="7"/>
                </a:cubicBezTo>
                <a:cubicBezTo>
                  <a:pt x="88" y="7"/>
                  <a:pt x="85" y="8"/>
                  <a:pt x="83" y="10"/>
                </a:cubicBezTo>
                <a:cubicBezTo>
                  <a:pt x="81" y="4"/>
                  <a:pt x="76" y="0"/>
                  <a:pt x="70" y="0"/>
                </a:cubicBezTo>
                <a:cubicBezTo>
                  <a:pt x="66" y="0"/>
                  <a:pt x="62" y="1"/>
                  <a:pt x="60" y="3"/>
                </a:cubicBezTo>
                <a:cubicBezTo>
                  <a:pt x="60" y="3"/>
                  <a:pt x="60" y="3"/>
                  <a:pt x="60" y="3"/>
                </a:cubicBezTo>
                <a:cubicBezTo>
                  <a:pt x="51" y="13"/>
                  <a:pt x="51" y="13"/>
                  <a:pt x="51" y="13"/>
                </a:cubicBezTo>
                <a:cubicBezTo>
                  <a:pt x="51" y="12"/>
                  <a:pt x="51" y="12"/>
                  <a:pt x="51" y="12"/>
                </a:cubicBezTo>
                <a:cubicBezTo>
                  <a:pt x="44" y="12"/>
                  <a:pt x="37" y="15"/>
                  <a:pt x="31" y="19"/>
                </a:cubicBezTo>
                <a:cubicBezTo>
                  <a:pt x="16" y="32"/>
                  <a:pt x="16" y="32"/>
                  <a:pt x="16" y="32"/>
                </a:cubicBezTo>
                <a:cubicBezTo>
                  <a:pt x="15" y="33"/>
                  <a:pt x="14" y="34"/>
                  <a:pt x="13" y="35"/>
                </a:cubicBezTo>
                <a:cubicBezTo>
                  <a:pt x="5" y="42"/>
                  <a:pt x="0" y="52"/>
                  <a:pt x="0" y="64"/>
                </a:cubicBezTo>
                <a:cubicBezTo>
                  <a:pt x="0" y="86"/>
                  <a:pt x="18" y="104"/>
                  <a:pt x="41" y="104"/>
                </a:cubicBezTo>
                <a:cubicBezTo>
                  <a:pt x="61" y="104"/>
                  <a:pt x="78" y="88"/>
                  <a:pt x="80" y="69"/>
                </a:cubicBezTo>
                <a:cubicBezTo>
                  <a:pt x="83" y="70"/>
                  <a:pt x="87" y="71"/>
                  <a:pt x="91" y="71"/>
                </a:cubicBezTo>
                <a:cubicBezTo>
                  <a:pt x="94" y="71"/>
                  <a:pt x="98" y="70"/>
                  <a:pt x="101" y="69"/>
                </a:cubicBezTo>
                <a:cubicBezTo>
                  <a:pt x="103" y="88"/>
                  <a:pt x="120" y="104"/>
                  <a:pt x="140" y="104"/>
                </a:cubicBezTo>
                <a:cubicBezTo>
                  <a:pt x="163" y="104"/>
                  <a:pt x="181" y="86"/>
                  <a:pt x="181" y="64"/>
                </a:cubicBezTo>
                <a:cubicBezTo>
                  <a:pt x="181" y="52"/>
                  <a:pt x="176" y="42"/>
                  <a:pt x="168" y="35"/>
                </a:cubicBezTo>
                <a:close/>
                <a:moveTo>
                  <a:pt x="41" y="97"/>
                </a:moveTo>
                <a:cubicBezTo>
                  <a:pt x="22" y="97"/>
                  <a:pt x="8" y="82"/>
                  <a:pt x="8" y="64"/>
                </a:cubicBezTo>
                <a:cubicBezTo>
                  <a:pt x="8" y="45"/>
                  <a:pt x="22" y="31"/>
                  <a:pt x="41" y="31"/>
                </a:cubicBezTo>
                <a:cubicBezTo>
                  <a:pt x="42" y="31"/>
                  <a:pt x="43" y="31"/>
                  <a:pt x="44" y="31"/>
                </a:cubicBezTo>
                <a:cubicBezTo>
                  <a:pt x="48" y="32"/>
                  <a:pt x="48" y="32"/>
                  <a:pt x="48" y="32"/>
                </a:cubicBezTo>
                <a:cubicBezTo>
                  <a:pt x="63" y="35"/>
                  <a:pt x="74" y="48"/>
                  <a:pt x="74" y="64"/>
                </a:cubicBezTo>
                <a:cubicBezTo>
                  <a:pt x="74" y="82"/>
                  <a:pt x="59" y="97"/>
                  <a:pt x="41" y="97"/>
                </a:cubicBezTo>
                <a:close/>
                <a:moveTo>
                  <a:pt x="91" y="59"/>
                </a:moveTo>
                <a:cubicBezTo>
                  <a:pt x="87" y="59"/>
                  <a:pt x="83" y="56"/>
                  <a:pt x="83" y="52"/>
                </a:cubicBezTo>
                <a:cubicBezTo>
                  <a:pt x="83" y="52"/>
                  <a:pt x="83" y="51"/>
                  <a:pt x="83" y="51"/>
                </a:cubicBezTo>
                <a:cubicBezTo>
                  <a:pt x="83" y="46"/>
                  <a:pt x="86" y="43"/>
                  <a:pt x="91" y="43"/>
                </a:cubicBezTo>
                <a:cubicBezTo>
                  <a:pt x="95" y="43"/>
                  <a:pt x="98" y="45"/>
                  <a:pt x="99" y="49"/>
                </a:cubicBezTo>
                <a:cubicBezTo>
                  <a:pt x="99" y="50"/>
                  <a:pt x="99" y="50"/>
                  <a:pt x="99" y="51"/>
                </a:cubicBezTo>
                <a:cubicBezTo>
                  <a:pt x="99" y="55"/>
                  <a:pt x="95" y="59"/>
                  <a:pt x="91" y="59"/>
                </a:cubicBezTo>
                <a:close/>
                <a:moveTo>
                  <a:pt x="140" y="97"/>
                </a:moveTo>
                <a:cubicBezTo>
                  <a:pt x="122" y="97"/>
                  <a:pt x="108" y="82"/>
                  <a:pt x="108" y="64"/>
                </a:cubicBezTo>
                <a:cubicBezTo>
                  <a:pt x="108" y="48"/>
                  <a:pt x="119" y="35"/>
                  <a:pt x="133" y="31"/>
                </a:cubicBezTo>
                <a:cubicBezTo>
                  <a:pt x="137" y="31"/>
                  <a:pt x="137" y="31"/>
                  <a:pt x="137" y="31"/>
                </a:cubicBezTo>
                <a:cubicBezTo>
                  <a:pt x="138" y="31"/>
                  <a:pt x="139" y="31"/>
                  <a:pt x="140" y="31"/>
                </a:cubicBezTo>
                <a:cubicBezTo>
                  <a:pt x="159" y="31"/>
                  <a:pt x="173" y="45"/>
                  <a:pt x="173" y="64"/>
                </a:cubicBezTo>
                <a:cubicBezTo>
                  <a:pt x="173" y="82"/>
                  <a:pt x="159" y="97"/>
                  <a:pt x="140" y="97"/>
                </a:cubicBezTo>
                <a:close/>
              </a:path>
            </a:pathLst>
          </a:custGeom>
          <a:solidFill>
            <a:srgbClr val="454567"/>
          </a:solidFill>
          <a:ln>
            <a:noFill/>
          </a:ln>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pic>
        <p:nvPicPr>
          <p:cNvPr id="39" name="Picture 38">
            <a:extLst>
              <a:ext uri="{FF2B5EF4-FFF2-40B4-BE49-F238E27FC236}">
                <a16:creationId xmlns:a16="http://schemas.microsoft.com/office/drawing/2014/main" id="{EF9CCDEA-F8F8-4587-A8AF-6A7A47141BA9}"/>
              </a:ext>
            </a:extLst>
          </p:cNvPr>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050525" y="3775796"/>
            <a:ext cx="386749" cy="386749"/>
          </a:xfrm>
          <a:prstGeom prst="rect">
            <a:avLst/>
          </a:prstGeom>
        </p:spPr>
      </p:pic>
      <p:sp>
        <p:nvSpPr>
          <p:cNvPr id="40" name="Hexagon 39">
            <a:extLst>
              <a:ext uri="{FF2B5EF4-FFF2-40B4-BE49-F238E27FC236}">
                <a16:creationId xmlns:a16="http://schemas.microsoft.com/office/drawing/2014/main" id="{0C983C5F-6A5B-4E17-85C4-88388100B806}"/>
              </a:ext>
            </a:extLst>
          </p:cNvPr>
          <p:cNvSpPr/>
          <p:nvPr/>
        </p:nvSpPr>
        <p:spPr>
          <a:xfrm>
            <a:off x="7480406" y="3147570"/>
            <a:ext cx="1295399" cy="877588"/>
          </a:xfrm>
          <a:prstGeom prst="hexagon">
            <a:avLst/>
          </a:prstGeom>
          <a:solidFill>
            <a:srgbClr val="0070C0"/>
          </a:solidFill>
          <a:ln w="57150">
            <a:solidFill>
              <a:srgbClr val="0070C0"/>
            </a:solidFill>
          </a:ln>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41" name="TextBox 5">
            <a:extLst>
              <a:ext uri="{FF2B5EF4-FFF2-40B4-BE49-F238E27FC236}">
                <a16:creationId xmlns:a16="http://schemas.microsoft.com/office/drawing/2014/main" id="{0DF4ED8C-0E0E-4A80-B2B3-5B113D1F96DA}"/>
              </a:ext>
            </a:extLst>
          </p:cNvPr>
          <p:cNvSpPr txBox="1"/>
          <p:nvPr/>
        </p:nvSpPr>
        <p:spPr bwMode="gray">
          <a:xfrm>
            <a:off x="7596343" y="3653775"/>
            <a:ext cx="1063522" cy="158655"/>
          </a:xfrm>
          <a:prstGeom prst="rect">
            <a:avLst/>
          </a:prstGeom>
          <a:noFill/>
        </p:spPr>
        <p:txBody>
          <a:bodyPr wrap="square" lIns="0" tIns="36576" rIns="0" bIns="0" rtlCol="0">
            <a:spAutoFit/>
          </a:bodyPr>
          <a:lstStyle/>
          <a:p>
            <a:pPr algn="ctr" defTabSz="820583" eaLnBrk="1" hangingPunct="1">
              <a:buSzPct val="70000"/>
            </a:pPr>
            <a:r>
              <a:rPr lang="zh-SG" altLang="en-US" sz="800" b="1">
                <a:solidFill>
                  <a:srgbClr val="FFFFFF"/>
                </a:solidFill>
                <a:latin typeface="Arial"/>
                <a:ea typeface="SimHei"/>
              </a:rPr>
              <a:t>内部保证审计</a:t>
            </a:r>
          </a:p>
        </p:txBody>
      </p:sp>
      <p:sp>
        <p:nvSpPr>
          <p:cNvPr id="43" name="Hexagon 42">
            <a:extLst>
              <a:ext uri="{FF2B5EF4-FFF2-40B4-BE49-F238E27FC236}">
                <a16:creationId xmlns:a16="http://schemas.microsoft.com/office/drawing/2014/main" id="{58BDA989-88CD-424B-97D2-E67DD6A5A637}"/>
              </a:ext>
            </a:extLst>
          </p:cNvPr>
          <p:cNvSpPr/>
          <p:nvPr/>
        </p:nvSpPr>
        <p:spPr>
          <a:xfrm>
            <a:off x="5130901" y="3155649"/>
            <a:ext cx="1295399" cy="877588"/>
          </a:xfrm>
          <a:prstGeom prst="hexagon">
            <a:avLst/>
          </a:prstGeom>
          <a:solidFill>
            <a:srgbClr val="00A87C"/>
          </a:solidFill>
          <a:ln w="57150">
            <a:solidFill>
              <a:srgbClr val="00A87C"/>
            </a:solidFill>
          </a:ln>
        </p:spPr>
        <p:txBody>
          <a:bodyPr vert="horz" wrap="square" lIns="91440" tIns="45720" rIns="91440" bIns="45720" numCol="1" anchor="t" anchorCtr="0" compatLnSpc="1">
            <a:prstTxWarp prst="textNoShape">
              <a:avLst/>
            </a:prstTxWarp>
          </a:bodyPr>
          <a:lstStyle/>
          <a:p>
            <a:pPr defTabSz="820583" eaLnBrk="1" hangingPunct="1"/>
            <a:endParaRPr lang="zh-SG" altLang="en-US" sz="1615">
              <a:solidFill>
                <a:srgbClr val="000000"/>
              </a:solidFill>
              <a:latin typeface="Arial"/>
              <a:ea typeface="SimHei"/>
            </a:endParaRPr>
          </a:p>
        </p:txBody>
      </p:sp>
      <p:sp>
        <p:nvSpPr>
          <p:cNvPr id="44" name="TextBox 5">
            <a:extLst>
              <a:ext uri="{FF2B5EF4-FFF2-40B4-BE49-F238E27FC236}">
                <a16:creationId xmlns:a16="http://schemas.microsoft.com/office/drawing/2014/main" id="{91AF4602-83E2-43B3-A590-B61819939216}"/>
              </a:ext>
            </a:extLst>
          </p:cNvPr>
          <p:cNvSpPr txBox="1"/>
          <p:nvPr/>
        </p:nvSpPr>
        <p:spPr bwMode="gray">
          <a:xfrm>
            <a:off x="5246837" y="3661854"/>
            <a:ext cx="1063522" cy="158655"/>
          </a:xfrm>
          <a:prstGeom prst="rect">
            <a:avLst/>
          </a:prstGeom>
          <a:noFill/>
        </p:spPr>
        <p:txBody>
          <a:bodyPr wrap="square" lIns="0" tIns="36576" rIns="0" bIns="0" rtlCol="0">
            <a:spAutoFit/>
          </a:bodyPr>
          <a:lstStyle/>
          <a:p>
            <a:pPr algn="ctr" defTabSz="820583" eaLnBrk="1" hangingPunct="1">
              <a:buSzPct val="70000"/>
            </a:pPr>
            <a:r>
              <a:rPr lang="zh-SG" altLang="en-US" sz="800" b="1">
                <a:solidFill>
                  <a:srgbClr val="FFFFFF"/>
                </a:solidFill>
                <a:latin typeface="Arial"/>
                <a:ea typeface="SimHei"/>
              </a:rPr>
              <a:t>风险与合规监控</a:t>
            </a:r>
          </a:p>
        </p:txBody>
      </p:sp>
      <p:sp>
        <p:nvSpPr>
          <p:cNvPr id="32" name="Title 3"/>
          <p:cNvSpPr>
            <a:spLocks noGrp="1"/>
          </p:cNvSpPr>
          <p:nvPr>
            <p:ph type="title"/>
          </p:nvPr>
        </p:nvSpPr>
        <p:spPr>
          <a:xfrm>
            <a:off x="355600" y="204788"/>
            <a:ext cx="8280400" cy="333375"/>
          </a:xfrm>
        </p:spPr>
        <p:txBody>
          <a:bodyPr>
            <a:noAutofit/>
          </a:bodyPr>
          <a:lstStyle/>
          <a:p>
            <a:br>
              <a:rPr lang="zh-SG" altLang="en-US">
                <a:ea typeface="SimHei"/>
              </a:rPr>
            </a:br>
            <a:r>
              <a:rPr lang="zh-SG" altLang="en-US">
                <a:ea typeface="SimHei"/>
              </a:rPr>
              <a:t>反贿赂</a:t>
            </a:r>
            <a:r>
              <a:rPr lang="en-US" altLang="zh-SG">
                <a:ea typeface="SimHei"/>
              </a:rPr>
              <a:t>/</a:t>
            </a:r>
            <a:r>
              <a:rPr lang="zh-SG" altLang="en-US">
                <a:ea typeface="SimHei"/>
              </a:rPr>
              <a:t>反腐败培训</a:t>
            </a:r>
            <a:br>
              <a:rPr lang="zh-SG" altLang="en-US">
                <a:ea typeface="SimHei"/>
              </a:rPr>
            </a:br>
            <a:r>
              <a:rPr lang="zh-SG" altLang="en-US" sz="2000">
                <a:ea typeface="SimHei"/>
              </a:rPr>
              <a:t>我们所有人都在合规方面发挥一定作用</a:t>
            </a:r>
            <a:r>
              <a:rPr lang="zh-SG" altLang="en-US">
                <a:ea typeface="SimHei"/>
              </a:rPr>
              <a:t>	</a:t>
            </a:r>
          </a:p>
        </p:txBody>
      </p:sp>
      <p:sp>
        <p:nvSpPr>
          <p:cNvPr id="46" name="TextBox 45"/>
          <p:cNvSpPr txBox="1"/>
          <p:nvPr/>
        </p:nvSpPr>
        <p:spPr>
          <a:xfrm>
            <a:off x="0" y="1119237"/>
            <a:ext cx="9153144" cy="900059"/>
          </a:xfrm>
          <a:prstGeom prst="rect">
            <a:avLst/>
          </a:prstGeom>
          <a:solidFill>
            <a:schemeClr val="bg1">
              <a:lumMod val="95000"/>
            </a:schemeClr>
          </a:solidFill>
        </p:spPr>
        <p:txBody>
          <a:bodyPr wrap="square" rtlCol="0">
            <a:spAutoFit/>
          </a:bodyPr>
          <a:lstStyle/>
          <a:p>
            <a:pPr marL="285750" indent="-285750">
              <a:spcBef>
                <a:spcPts val="300"/>
              </a:spcBef>
              <a:spcAft>
                <a:spcPts val="300"/>
              </a:spcAft>
              <a:buClr>
                <a:srgbClr val="C00000"/>
              </a:buClr>
              <a:buFont typeface="Arial" panose="020B0604020202020204" pitchFamily="34" charset="0"/>
              <a:buChar char="»"/>
            </a:pPr>
            <a:r>
              <a:rPr lang="en-US" altLang="zh-SG" sz="1600" dirty="0">
                <a:ea typeface="SimHei"/>
              </a:rPr>
              <a:t>MTS </a:t>
            </a:r>
            <a:r>
              <a:rPr lang="zh-SG" altLang="en-US" sz="1600" dirty="0">
                <a:ea typeface="SimHei"/>
              </a:rPr>
              <a:t>已针对销售和服务员工执行的日常活动和交易建立正式的 </a:t>
            </a:r>
            <a:r>
              <a:rPr lang="en-US" altLang="zh-SG" sz="1600" dirty="0">
                <a:ea typeface="SimHei"/>
              </a:rPr>
              <a:t>FCPA </a:t>
            </a:r>
            <a:r>
              <a:rPr lang="zh-SG" altLang="en-US" sz="1600" dirty="0">
                <a:ea typeface="SimHei"/>
              </a:rPr>
              <a:t>公司合规计划，由风险与合规办公室 </a:t>
            </a:r>
            <a:r>
              <a:rPr lang="en-US" altLang="zh-SG" sz="1600" dirty="0">
                <a:ea typeface="SimHei"/>
              </a:rPr>
              <a:t>(ORC) </a:t>
            </a:r>
            <a:r>
              <a:rPr lang="zh-SG" altLang="en-US" sz="1600" dirty="0">
                <a:ea typeface="SimHei"/>
              </a:rPr>
              <a:t>监督。</a:t>
            </a:r>
          </a:p>
          <a:p>
            <a:pPr marL="285750" indent="-285750">
              <a:spcBef>
                <a:spcPts val="300"/>
              </a:spcBef>
              <a:spcAft>
                <a:spcPts val="300"/>
              </a:spcAft>
              <a:buClr>
                <a:srgbClr val="C00000"/>
              </a:buClr>
              <a:buFont typeface="Arial" panose="020B0604020202020204" pitchFamily="34" charset="0"/>
              <a:buChar char="»"/>
            </a:pPr>
            <a:r>
              <a:rPr lang="zh-SG" altLang="en-US" sz="1600" dirty="0">
                <a:ea typeface="SimHei"/>
              </a:rPr>
              <a:t>该计划要求特定活动和交易符合 </a:t>
            </a:r>
            <a:r>
              <a:rPr lang="en-US" altLang="zh-SG" sz="1600" dirty="0">
                <a:ea typeface="SimHei"/>
              </a:rPr>
              <a:t>FCPA </a:t>
            </a:r>
            <a:r>
              <a:rPr lang="zh-SG" altLang="en-US" sz="1600" dirty="0">
                <a:ea typeface="SimHei"/>
              </a:rPr>
              <a:t>合规要求。</a:t>
            </a:r>
          </a:p>
        </p:txBody>
      </p:sp>
      <p:sp>
        <p:nvSpPr>
          <p:cNvPr id="22" name="Rectangle 21"/>
          <p:cNvSpPr/>
          <p:nvPr/>
        </p:nvSpPr>
        <p:spPr>
          <a:xfrm>
            <a:off x="1391076" y="5401147"/>
            <a:ext cx="1135910" cy="396636"/>
          </a:xfrm>
          <a:prstGeom prst="rect">
            <a:avLst/>
          </a:prstGeom>
        </p:spPr>
        <p:txBody>
          <a:bodyPr wrap="square">
            <a:spAutoFit/>
          </a:bodyPr>
          <a:lstStyle/>
          <a:p>
            <a:pPr algn="ctr"/>
            <a:r>
              <a:rPr lang="zh-SG" altLang="en-US" sz="1000">
                <a:latin typeface="Arial" panose="020B0604020202020204" pitchFamily="34" charset="0"/>
                <a:ea typeface="SimHei"/>
                <a:cs typeface="Arial" panose="020B0604020202020204" pitchFamily="34" charset="0"/>
              </a:rPr>
              <a:t>涉及政府官员的款待</a:t>
            </a:r>
          </a:p>
        </p:txBody>
      </p:sp>
      <p:sp>
        <p:nvSpPr>
          <p:cNvPr id="58" name="Rectangle 57"/>
          <p:cNvSpPr/>
          <p:nvPr/>
        </p:nvSpPr>
        <p:spPr>
          <a:xfrm>
            <a:off x="2582261" y="5401147"/>
            <a:ext cx="1116975" cy="244084"/>
          </a:xfrm>
          <a:prstGeom prst="rect">
            <a:avLst/>
          </a:prstGeom>
        </p:spPr>
        <p:txBody>
          <a:bodyPr wrap="square">
            <a:spAutoFit/>
          </a:bodyPr>
          <a:lstStyle/>
          <a:p>
            <a:pPr algn="ctr"/>
            <a:r>
              <a:rPr lang="zh-SG" altLang="en-US" sz="1000">
                <a:latin typeface="Arial" panose="020B0604020202020204" pitchFamily="34" charset="0"/>
                <a:ea typeface="SimHei"/>
                <a:cs typeface="Arial" panose="020B0604020202020204" pitchFamily="34" charset="0"/>
              </a:rPr>
              <a:t>活动和赞助</a:t>
            </a:r>
          </a:p>
        </p:txBody>
      </p:sp>
      <p:sp>
        <p:nvSpPr>
          <p:cNvPr id="59" name="Rectangle 58"/>
          <p:cNvSpPr/>
          <p:nvPr/>
        </p:nvSpPr>
        <p:spPr>
          <a:xfrm>
            <a:off x="3698104" y="5401147"/>
            <a:ext cx="1150319" cy="244084"/>
          </a:xfrm>
          <a:prstGeom prst="rect">
            <a:avLst/>
          </a:prstGeom>
        </p:spPr>
        <p:txBody>
          <a:bodyPr wrap="square">
            <a:spAutoFit/>
          </a:bodyPr>
          <a:lstStyle/>
          <a:p>
            <a:pPr algn="ctr"/>
            <a:r>
              <a:rPr lang="zh-SG" altLang="en-US" sz="1000">
                <a:latin typeface="Arial" panose="020B0604020202020204" pitchFamily="34" charset="0"/>
                <a:ea typeface="SimHei"/>
                <a:cs typeface="Arial" panose="020B0604020202020204" pitchFamily="34" charset="0"/>
              </a:rPr>
              <a:t>客户差旅</a:t>
            </a:r>
          </a:p>
        </p:txBody>
      </p:sp>
      <p:sp>
        <p:nvSpPr>
          <p:cNvPr id="60" name="Rectangle 59"/>
          <p:cNvSpPr/>
          <p:nvPr/>
        </p:nvSpPr>
        <p:spPr>
          <a:xfrm>
            <a:off x="4847352" y="5401147"/>
            <a:ext cx="991903" cy="244084"/>
          </a:xfrm>
          <a:prstGeom prst="rect">
            <a:avLst/>
          </a:prstGeom>
        </p:spPr>
        <p:txBody>
          <a:bodyPr wrap="square">
            <a:spAutoFit/>
          </a:bodyPr>
          <a:lstStyle/>
          <a:p>
            <a:pPr algn="ctr"/>
            <a:r>
              <a:rPr lang="zh-SG" altLang="en-US" sz="1000">
                <a:latin typeface="Arial" panose="020B0604020202020204" pitchFamily="34" charset="0"/>
                <a:ea typeface="SimHei"/>
                <a:cs typeface="Arial" panose="020B0604020202020204" pitchFamily="34" charset="0"/>
              </a:rPr>
              <a:t>便利费</a:t>
            </a:r>
          </a:p>
        </p:txBody>
      </p:sp>
      <p:sp>
        <p:nvSpPr>
          <p:cNvPr id="62" name="Rectangle 61"/>
          <p:cNvSpPr/>
          <p:nvPr/>
        </p:nvSpPr>
        <p:spPr>
          <a:xfrm>
            <a:off x="5800916" y="5401147"/>
            <a:ext cx="1116855" cy="244084"/>
          </a:xfrm>
          <a:prstGeom prst="rect">
            <a:avLst/>
          </a:prstGeom>
        </p:spPr>
        <p:txBody>
          <a:bodyPr wrap="square">
            <a:spAutoFit/>
          </a:bodyPr>
          <a:lstStyle/>
          <a:p>
            <a:pPr algn="ctr"/>
            <a:r>
              <a:rPr lang="zh-SG" altLang="en-US" sz="1000">
                <a:latin typeface="Arial" panose="020B0604020202020204" pitchFamily="34" charset="0"/>
                <a:ea typeface="SimHei"/>
                <a:cs typeface="Arial" panose="020B0604020202020204" pitchFamily="34" charset="0"/>
              </a:rPr>
              <a:t>政治和慈善捐赠</a:t>
            </a:r>
          </a:p>
        </p:txBody>
      </p:sp>
      <p:sp>
        <p:nvSpPr>
          <p:cNvPr id="64" name="Rectangle 63"/>
          <p:cNvSpPr/>
          <p:nvPr/>
        </p:nvSpPr>
        <p:spPr>
          <a:xfrm>
            <a:off x="282725" y="5401147"/>
            <a:ext cx="1109474" cy="396636"/>
          </a:xfrm>
          <a:prstGeom prst="rect">
            <a:avLst/>
          </a:prstGeom>
        </p:spPr>
        <p:txBody>
          <a:bodyPr wrap="square">
            <a:spAutoFit/>
          </a:bodyPr>
          <a:lstStyle/>
          <a:p>
            <a:pPr algn="ctr"/>
            <a:r>
              <a:rPr lang="zh-SG" altLang="en-US" sz="1000" dirty="0">
                <a:latin typeface="Arial" panose="020B0604020202020204" pitchFamily="34" charset="0"/>
                <a:ea typeface="SimHei"/>
                <a:cs typeface="Arial" panose="020B0604020202020204" pitchFamily="34" charset="0"/>
              </a:rPr>
              <a:t>业务合作伙伴筛查和尽职调查</a:t>
            </a:r>
          </a:p>
        </p:txBody>
      </p:sp>
      <p:cxnSp>
        <p:nvCxnSpPr>
          <p:cNvPr id="65" name="Straight Connector 64"/>
          <p:cNvCxnSpPr/>
          <p:nvPr/>
        </p:nvCxnSpPr>
        <p:spPr>
          <a:xfrm flipH="1" flipV="1">
            <a:off x="269927" y="5337814"/>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6902715" y="5401147"/>
            <a:ext cx="974673" cy="244084"/>
          </a:xfrm>
          <a:prstGeom prst="rect">
            <a:avLst/>
          </a:prstGeom>
        </p:spPr>
        <p:txBody>
          <a:bodyPr wrap="square">
            <a:spAutoFit/>
          </a:bodyPr>
          <a:lstStyle/>
          <a:p>
            <a:pPr algn="ctr"/>
            <a:r>
              <a:rPr lang="zh-SG" altLang="en-US" sz="1000">
                <a:latin typeface="Arial" panose="020B0604020202020204" pitchFamily="34" charset="0"/>
                <a:ea typeface="SimHei"/>
                <a:cs typeface="Arial" panose="020B0604020202020204" pitchFamily="34" charset="0"/>
              </a:rPr>
              <a:t>当地采购</a:t>
            </a:r>
          </a:p>
        </p:txBody>
      </p:sp>
      <p:sp>
        <p:nvSpPr>
          <p:cNvPr id="68" name="Rectangle 67"/>
          <p:cNvSpPr/>
          <p:nvPr/>
        </p:nvSpPr>
        <p:spPr>
          <a:xfrm>
            <a:off x="7885424" y="5401147"/>
            <a:ext cx="1078095" cy="244084"/>
          </a:xfrm>
          <a:prstGeom prst="rect">
            <a:avLst/>
          </a:prstGeom>
        </p:spPr>
        <p:txBody>
          <a:bodyPr wrap="square">
            <a:spAutoFit/>
          </a:bodyPr>
          <a:lstStyle/>
          <a:p>
            <a:pPr algn="ctr"/>
            <a:r>
              <a:rPr lang="zh-SG" altLang="en-US" sz="1000">
                <a:latin typeface="Arial" panose="020B0604020202020204" pitchFamily="34" charset="0"/>
                <a:ea typeface="SimHei"/>
                <a:cs typeface="Arial" panose="020B0604020202020204" pitchFamily="34" charset="0"/>
              </a:rPr>
              <a:t>利益冲突</a:t>
            </a:r>
          </a:p>
        </p:txBody>
      </p:sp>
      <p:sp>
        <p:nvSpPr>
          <p:cNvPr id="29" name="TextBox 28"/>
          <p:cNvSpPr txBox="1"/>
          <p:nvPr/>
        </p:nvSpPr>
        <p:spPr>
          <a:xfrm>
            <a:off x="251157" y="2616875"/>
            <a:ext cx="8692851" cy="366126"/>
          </a:xfrm>
          <a:prstGeom prst="rect">
            <a:avLst/>
          </a:prstGeom>
          <a:noFill/>
        </p:spPr>
        <p:txBody>
          <a:bodyPr wrap="square" rtlCol="0">
            <a:spAutoFit/>
          </a:bodyPr>
          <a:lstStyle/>
          <a:p>
            <a:pPr algn="ctr"/>
            <a:r>
              <a:rPr lang="en-US" altLang="zh-SG" sz="1800">
                <a:ea typeface="SimHei"/>
              </a:rPr>
              <a:t>ORC </a:t>
            </a:r>
            <a:r>
              <a:rPr lang="zh-SG" altLang="en-US" sz="1800">
                <a:ea typeface="SimHei"/>
              </a:rPr>
              <a:t>确保总体计划包含下列要素：</a:t>
            </a:r>
          </a:p>
        </p:txBody>
      </p:sp>
      <p:cxnSp>
        <p:nvCxnSpPr>
          <p:cNvPr id="72" name="Straight Connector 71"/>
          <p:cNvCxnSpPr/>
          <p:nvPr/>
        </p:nvCxnSpPr>
        <p:spPr>
          <a:xfrm flipH="1" flipV="1">
            <a:off x="1402709" y="5334962"/>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flipV="1">
            <a:off x="2547874" y="5314180"/>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flipH="1" flipV="1">
            <a:off x="3698677" y="5314180"/>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flipH="1" flipV="1">
            <a:off x="4848521" y="5334962"/>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flipV="1">
            <a:off x="5829042" y="5329089"/>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flipH="1" flipV="1">
            <a:off x="6903876" y="5343998"/>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flipV="1">
            <a:off x="7876901" y="5334962"/>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flipV="1">
            <a:off x="8856061" y="5349871"/>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291543" y="4862300"/>
            <a:ext cx="8692851" cy="366126"/>
          </a:xfrm>
          <a:prstGeom prst="rect">
            <a:avLst/>
          </a:prstGeom>
          <a:noFill/>
        </p:spPr>
        <p:txBody>
          <a:bodyPr wrap="square" rtlCol="0">
            <a:spAutoFit/>
          </a:bodyPr>
          <a:lstStyle/>
          <a:p>
            <a:pPr algn="ctr"/>
            <a:r>
              <a:rPr lang="en-US" altLang="zh-SG" sz="1800">
                <a:ea typeface="SimHei"/>
              </a:rPr>
              <a:t>MTS FCPA </a:t>
            </a:r>
            <a:r>
              <a:rPr lang="zh-SG" altLang="en-US" sz="1800">
                <a:ea typeface="SimHei"/>
              </a:rPr>
              <a:t>政策和程序涵盖针对以下内容的合规要求：</a:t>
            </a:r>
          </a:p>
        </p:txBody>
      </p:sp>
      <p:pic>
        <p:nvPicPr>
          <p:cNvPr id="52" name="object 39">
            <a:extLst>
              <a:ext uri="{FF2B5EF4-FFF2-40B4-BE49-F238E27FC236}">
                <a16:creationId xmlns:a16="http://schemas.microsoft.com/office/drawing/2014/main" id="{8075A8E8-05ED-4B75-9C31-81E2F5BA31F7}"/>
              </a:ext>
            </a:extLst>
          </p:cNvPr>
          <p:cNvPicPr/>
          <p:nvPr/>
        </p:nvPicPr>
        <p:blipFill>
          <a:blip r:embed="rId3" cstate="print"/>
          <a:stretch>
            <a:fillRect/>
          </a:stretch>
        </p:blipFill>
        <p:spPr>
          <a:xfrm>
            <a:off x="874775" y="3161017"/>
            <a:ext cx="405142" cy="405142"/>
          </a:xfrm>
          <a:prstGeom prst="rect">
            <a:avLst/>
          </a:prstGeom>
        </p:spPr>
      </p:pic>
      <p:pic>
        <p:nvPicPr>
          <p:cNvPr id="53" name="object 32">
            <a:extLst>
              <a:ext uri="{FF2B5EF4-FFF2-40B4-BE49-F238E27FC236}">
                <a16:creationId xmlns:a16="http://schemas.microsoft.com/office/drawing/2014/main" id="{A0698B0D-1DEF-47D7-B372-60C0E10E4ACD}"/>
              </a:ext>
            </a:extLst>
          </p:cNvPr>
          <p:cNvPicPr/>
          <p:nvPr/>
        </p:nvPicPr>
        <p:blipFill>
          <a:blip r:embed="rId4" cstate="print"/>
          <a:stretch>
            <a:fillRect/>
          </a:stretch>
        </p:blipFill>
        <p:spPr>
          <a:xfrm>
            <a:off x="4352416" y="3710457"/>
            <a:ext cx="487400" cy="487400"/>
          </a:xfrm>
          <a:prstGeom prst="rect">
            <a:avLst/>
          </a:prstGeom>
        </p:spPr>
      </p:pic>
      <p:pic>
        <p:nvPicPr>
          <p:cNvPr id="54" name="object 47">
            <a:extLst>
              <a:ext uri="{FF2B5EF4-FFF2-40B4-BE49-F238E27FC236}">
                <a16:creationId xmlns:a16="http://schemas.microsoft.com/office/drawing/2014/main" id="{C1431C99-1627-4895-B68F-553FF15AE54C}"/>
              </a:ext>
            </a:extLst>
          </p:cNvPr>
          <p:cNvPicPr/>
          <p:nvPr/>
        </p:nvPicPr>
        <p:blipFill>
          <a:blip r:embed="rId5" cstate="print"/>
          <a:stretch>
            <a:fillRect/>
          </a:stretch>
        </p:blipFill>
        <p:spPr>
          <a:xfrm>
            <a:off x="5520182" y="3109747"/>
            <a:ext cx="516737" cy="516737"/>
          </a:xfrm>
          <a:prstGeom prst="rect">
            <a:avLst/>
          </a:prstGeom>
        </p:spPr>
      </p:pic>
      <p:pic>
        <p:nvPicPr>
          <p:cNvPr id="55" name="object 35">
            <a:extLst>
              <a:ext uri="{FF2B5EF4-FFF2-40B4-BE49-F238E27FC236}">
                <a16:creationId xmlns:a16="http://schemas.microsoft.com/office/drawing/2014/main" id="{40A22C36-F3D9-47E3-8644-0C3BE35E3FBC}"/>
              </a:ext>
            </a:extLst>
          </p:cNvPr>
          <p:cNvPicPr/>
          <p:nvPr/>
        </p:nvPicPr>
        <p:blipFill>
          <a:blip r:embed="rId6" cstate="print"/>
          <a:stretch>
            <a:fillRect/>
          </a:stretch>
        </p:blipFill>
        <p:spPr>
          <a:xfrm>
            <a:off x="6705727" y="3698608"/>
            <a:ext cx="495185" cy="495185"/>
          </a:xfrm>
          <a:prstGeom prst="rect">
            <a:avLst/>
          </a:prstGeom>
        </p:spPr>
      </p:pic>
      <p:pic>
        <p:nvPicPr>
          <p:cNvPr id="56" name="object 43">
            <a:extLst>
              <a:ext uri="{FF2B5EF4-FFF2-40B4-BE49-F238E27FC236}">
                <a16:creationId xmlns:a16="http://schemas.microsoft.com/office/drawing/2014/main" id="{846AC389-7CAB-46AE-B803-368FEF68D1AE}"/>
              </a:ext>
            </a:extLst>
          </p:cNvPr>
          <p:cNvPicPr/>
          <p:nvPr/>
        </p:nvPicPr>
        <p:blipFill>
          <a:blip r:embed="rId7" cstate="print"/>
          <a:stretch>
            <a:fillRect/>
          </a:stretch>
        </p:blipFill>
        <p:spPr>
          <a:xfrm>
            <a:off x="7892161" y="3115805"/>
            <a:ext cx="471944" cy="471944"/>
          </a:xfrm>
          <a:prstGeom prst="rect">
            <a:avLst/>
          </a:prstGeom>
        </p:spPr>
      </p:pic>
    </p:spTree>
    <p:extLst>
      <p:ext uri="{BB962C8B-B14F-4D97-AF65-F5344CB8AC3E}">
        <p14:creationId xmlns:p14="http://schemas.microsoft.com/office/powerpoint/2010/main" val="267951129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lgn="ctr">
              <a:buNone/>
            </a:pPr>
            <a:r>
              <a:rPr lang="zh-SG" altLang="en-US" dirty="0">
                <a:ea typeface="SimHei"/>
              </a:rPr>
              <a:t>下列幻灯片包含三个情景示例，进一步说明贿赂在日常互动和决策中</a:t>
            </a:r>
            <a:r>
              <a:rPr lang="zh-CN" altLang="en-US" dirty="0">
                <a:ea typeface="SimHei"/>
              </a:rPr>
              <a:t>可能</a:t>
            </a:r>
            <a:r>
              <a:rPr lang="zh-SG" altLang="en-US" dirty="0">
                <a:ea typeface="SimHei"/>
              </a:rPr>
              <a:t>是如何存在或看似存在的。</a:t>
            </a:r>
          </a:p>
        </p:txBody>
      </p:sp>
      <p:sp>
        <p:nvSpPr>
          <p:cNvPr id="4" name="Title 3"/>
          <p:cNvSpPr>
            <a:spLocks noGrp="1"/>
          </p:cNvSpPr>
          <p:nvPr>
            <p:ph type="title"/>
          </p:nvPr>
        </p:nvSpPr>
        <p:spPr>
          <a:xfrm>
            <a:off x="355600" y="204788"/>
            <a:ext cx="8280400" cy="333375"/>
          </a:xfrm>
        </p:spPr>
        <p:txBody>
          <a:bodyPr>
            <a:noAutofit/>
          </a:bodyPr>
          <a:lstStyle/>
          <a:p>
            <a:br>
              <a:rPr lang="zh-SG" altLang="en-US">
                <a:ea typeface="SimHei"/>
              </a:rPr>
            </a:br>
            <a:r>
              <a:rPr lang="zh-SG" altLang="en-US">
                <a:ea typeface="SimHei"/>
              </a:rPr>
              <a:t>反贿赂</a:t>
            </a:r>
            <a:r>
              <a:rPr lang="en-US" altLang="zh-SG">
                <a:ea typeface="SimHei"/>
              </a:rPr>
              <a:t>/</a:t>
            </a:r>
            <a:r>
              <a:rPr lang="zh-SG" altLang="en-US">
                <a:ea typeface="SimHei"/>
              </a:rPr>
              <a:t>反腐败培训</a:t>
            </a:r>
            <a:br>
              <a:rPr lang="zh-SG" altLang="en-US">
                <a:ea typeface="SimHei"/>
              </a:rPr>
            </a:br>
            <a:r>
              <a:rPr lang="en-US" altLang="zh-SG" sz="2000">
                <a:ea typeface="SimHei"/>
              </a:rPr>
              <a:t>MTS </a:t>
            </a:r>
            <a:r>
              <a:rPr lang="zh-SG" altLang="en-US" sz="2000">
                <a:ea typeface="SimHei"/>
              </a:rPr>
              <a:t>情景示例</a:t>
            </a:r>
            <a:r>
              <a:rPr lang="zh-SG" altLang="en-US">
                <a:ea typeface="SimHei"/>
              </a:rPr>
              <a:t>	</a:t>
            </a:r>
          </a:p>
        </p:txBody>
      </p:sp>
    </p:spTree>
    <p:extLst>
      <p:ext uri="{BB962C8B-B14F-4D97-AF65-F5344CB8AC3E}">
        <p14:creationId xmlns:p14="http://schemas.microsoft.com/office/powerpoint/2010/main" val="1326164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1450" y="2222275"/>
            <a:ext cx="8648699" cy="4105790"/>
          </a:xfrm>
        </p:spPr>
        <p:txBody>
          <a:bodyPr/>
          <a:lstStyle/>
          <a:p>
            <a:pPr>
              <a:spcBef>
                <a:spcPts val="600"/>
              </a:spcBef>
              <a:spcAft>
                <a:spcPts val="600"/>
              </a:spcAft>
              <a:buFont typeface="Arial" panose="020B0604020202020204" pitchFamily="34" charset="0"/>
              <a:buChar char="•"/>
            </a:pPr>
            <a:r>
              <a:rPr lang="en-US" altLang="zh-SG" sz="1600" dirty="0">
                <a:ea typeface="SimHei"/>
              </a:rPr>
              <a:t>MTS </a:t>
            </a:r>
            <a:r>
              <a:rPr lang="zh-SG" altLang="en-US" sz="1600" dirty="0">
                <a:ea typeface="SimHei"/>
              </a:rPr>
              <a:t>销售员工一直与该潜在客户保持联系，见过几次面并一起吃过休闲午餐。</a:t>
            </a:r>
          </a:p>
          <a:p>
            <a:pPr>
              <a:spcBef>
                <a:spcPts val="600"/>
              </a:spcBef>
              <a:spcAft>
                <a:spcPts val="600"/>
              </a:spcAft>
              <a:buFont typeface="Arial" panose="020B0604020202020204" pitchFamily="34" charset="0"/>
              <a:buChar char="•"/>
            </a:pPr>
            <a:r>
              <a:rPr lang="zh-SG" altLang="en-US" sz="1600" dirty="0">
                <a:ea typeface="SimHei"/>
              </a:rPr>
              <a:t>该潜在客户向该销售员工建议，他们可以在提供餐饮的私人套房观看里约热内卢的足球比赛，届时，他们就可以进一步谈判并为达成交易而努力。</a:t>
            </a:r>
          </a:p>
          <a:p>
            <a:pPr>
              <a:spcBef>
                <a:spcPts val="600"/>
              </a:spcBef>
              <a:spcAft>
                <a:spcPts val="600"/>
              </a:spcAft>
              <a:buFont typeface="Arial" panose="020B0604020202020204" pitchFamily="34" charset="0"/>
              <a:buChar char="•"/>
            </a:pPr>
            <a:r>
              <a:rPr lang="zh-SG" altLang="en-US" sz="1600" dirty="0">
                <a:ea typeface="SimHei"/>
              </a:rPr>
              <a:t>该销售员工知道这次销售可让 </a:t>
            </a:r>
            <a:r>
              <a:rPr lang="en-US" altLang="zh-SG" sz="1600" dirty="0">
                <a:ea typeface="SimHei"/>
              </a:rPr>
              <a:t>MTS </a:t>
            </a:r>
            <a:r>
              <a:rPr lang="zh-SG" altLang="en-US" sz="1600" dirty="0">
                <a:ea typeface="SimHei"/>
              </a:rPr>
              <a:t>实现季度销售目标。</a:t>
            </a:r>
          </a:p>
          <a:p>
            <a:pPr>
              <a:spcBef>
                <a:spcPts val="600"/>
              </a:spcBef>
              <a:spcAft>
                <a:spcPts val="600"/>
              </a:spcAft>
              <a:buFont typeface="Arial" panose="020B0604020202020204" pitchFamily="34" charset="0"/>
              <a:buChar char="•"/>
            </a:pPr>
            <a:r>
              <a:rPr lang="zh-SG" altLang="en-US" sz="1600" dirty="0">
                <a:ea typeface="SimHei"/>
              </a:rPr>
              <a:t>该销售员工询问主管，</a:t>
            </a:r>
            <a:r>
              <a:rPr lang="en-US" altLang="zh-SG" sz="1600" dirty="0">
                <a:ea typeface="SimHei"/>
              </a:rPr>
              <a:t>MTS </a:t>
            </a:r>
            <a:r>
              <a:rPr lang="zh-SG" altLang="en-US" sz="1600" dirty="0">
                <a:ea typeface="SimHei"/>
              </a:rPr>
              <a:t>是否可以支付足球比赛的费用及相关费用，销售主管批准了。</a:t>
            </a:r>
          </a:p>
          <a:p>
            <a:pPr>
              <a:spcBef>
                <a:spcPts val="600"/>
              </a:spcBef>
              <a:spcAft>
                <a:spcPts val="600"/>
              </a:spcAft>
              <a:buFont typeface="Arial" panose="020B0604020202020204" pitchFamily="34" charset="0"/>
              <a:buChar char="•"/>
            </a:pPr>
            <a:r>
              <a:rPr lang="zh-SG" altLang="en-US" sz="1600" dirty="0">
                <a:ea typeface="SimHei"/>
              </a:rPr>
              <a:t>该销售员工和潜在巴西客户观看了足球比赛，享用了美食且最后完成谈判，签订了购买 </a:t>
            </a:r>
            <a:br>
              <a:rPr lang="en-US" altLang="zh-SG" sz="1600" dirty="0">
                <a:ea typeface="SimHei"/>
              </a:rPr>
            </a:br>
            <a:r>
              <a:rPr lang="en-US" altLang="zh-SG" sz="1600" dirty="0">
                <a:ea typeface="SimHei"/>
              </a:rPr>
              <a:t>4-Poster </a:t>
            </a:r>
            <a:r>
              <a:rPr lang="zh-SG" altLang="en-US" sz="1600" dirty="0">
                <a:ea typeface="SimHei"/>
              </a:rPr>
              <a:t>和环境测试舱的合同。</a:t>
            </a:r>
          </a:p>
          <a:p>
            <a:pPr>
              <a:spcBef>
                <a:spcPts val="600"/>
              </a:spcBef>
              <a:spcAft>
                <a:spcPts val="600"/>
              </a:spcAft>
              <a:buFont typeface="Arial" panose="020B0604020202020204" pitchFamily="34" charset="0"/>
              <a:buChar char="•"/>
            </a:pPr>
            <a:r>
              <a:rPr lang="zh-SG" altLang="en-US" sz="1600" dirty="0">
                <a:ea typeface="SimHei"/>
              </a:rPr>
              <a:t>该销售员工保留了此次活动的所有收据并将其贴到费用报销单上，这得到了主管的批准。</a:t>
            </a:r>
          </a:p>
        </p:txBody>
      </p:sp>
      <p:sp>
        <p:nvSpPr>
          <p:cNvPr id="3" name="Title 2"/>
          <p:cNvSpPr>
            <a:spLocks noGrp="1"/>
          </p:cNvSpPr>
          <p:nvPr>
            <p:ph type="title"/>
          </p:nvPr>
        </p:nvSpPr>
        <p:spPr>
          <a:xfrm>
            <a:off x="408710" y="76200"/>
            <a:ext cx="6812866" cy="868362"/>
          </a:xfrm>
        </p:spPr>
        <p:txBody>
          <a:bodyPr/>
          <a:lstStyle/>
          <a:p>
            <a:r>
              <a:rPr lang="zh-SG" altLang="en-US" dirty="0">
                <a:ea typeface="SimHei"/>
              </a:rPr>
              <a:t>情景 </a:t>
            </a:r>
            <a:r>
              <a:rPr lang="en-US" altLang="zh-SG" dirty="0">
                <a:ea typeface="SimHei"/>
              </a:rPr>
              <a:t>1</a:t>
            </a:r>
            <a:r>
              <a:rPr lang="zh-SG" altLang="en-US" dirty="0">
                <a:ea typeface="SimHei"/>
              </a:rPr>
              <a:t>：娱乐与款待</a:t>
            </a:r>
          </a:p>
        </p:txBody>
      </p:sp>
      <p:sp>
        <p:nvSpPr>
          <p:cNvPr id="4" name="Rectangle 3"/>
          <p:cNvSpPr/>
          <p:nvPr/>
        </p:nvSpPr>
        <p:spPr>
          <a:xfrm>
            <a:off x="-4572" y="1141333"/>
            <a:ext cx="9153144" cy="640720"/>
          </a:xfrm>
          <a:prstGeom prst="rect">
            <a:avLst/>
          </a:prstGeom>
          <a:solidFill>
            <a:schemeClr val="bg1">
              <a:lumMod val="95000"/>
            </a:schemeClr>
          </a:solidFill>
        </p:spPr>
        <p:txBody>
          <a:bodyPr wrap="square">
            <a:spAutoFit/>
          </a:bodyPr>
          <a:lstStyle/>
          <a:p>
            <a:pPr marL="0" indent="0" algn="ctr">
              <a:buNone/>
            </a:pPr>
            <a:r>
              <a:rPr lang="zh-SG" altLang="en-US" sz="1800" dirty="0">
                <a:ea typeface="SimHei"/>
              </a:rPr>
              <a:t>一位 </a:t>
            </a:r>
            <a:r>
              <a:rPr lang="en-US" altLang="zh-SG" sz="1800" dirty="0">
                <a:ea typeface="SimHei"/>
              </a:rPr>
              <a:t>MTS </a:t>
            </a:r>
            <a:r>
              <a:rPr lang="zh-SG" altLang="en-US" sz="1800" dirty="0">
                <a:ea typeface="SimHei"/>
              </a:rPr>
              <a:t>销售员工被引见给巴西的潜在新客户。该潜在新客户是一家国有研究中心，</a:t>
            </a:r>
            <a:br>
              <a:rPr lang="en-US" altLang="zh-SG" sz="1800" dirty="0">
                <a:ea typeface="SimHei"/>
              </a:rPr>
            </a:br>
            <a:r>
              <a:rPr lang="zh-SG" altLang="en-US" sz="1800" dirty="0">
                <a:ea typeface="SimHei"/>
              </a:rPr>
              <a:t>希望购买 </a:t>
            </a:r>
            <a:r>
              <a:rPr lang="en-US" altLang="zh-SG" sz="1800" dirty="0">
                <a:ea typeface="SimHei"/>
              </a:rPr>
              <a:t>4-Poster </a:t>
            </a:r>
            <a:r>
              <a:rPr lang="zh-SG" altLang="en-US" sz="1800" dirty="0">
                <a:ea typeface="SimHei"/>
              </a:rPr>
              <a:t>和环境测试舱。</a:t>
            </a:r>
          </a:p>
        </p:txBody>
      </p:sp>
    </p:spTree>
    <p:extLst>
      <p:ext uri="{BB962C8B-B14F-4D97-AF65-F5344CB8AC3E}">
        <p14:creationId xmlns:p14="http://schemas.microsoft.com/office/powerpoint/2010/main" val="162828855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7.03.22"/>
  <p:tag name="AS_TITLE" val="Aspose.Slides for .NET 4.0 Client Profile"/>
  <p:tag name="AS_VERSION" val="17.3"/>
</p:tagLst>
</file>

<file path=ppt/theme/theme1.xml><?xml version="1.0" encoding="utf-8"?>
<a:theme xmlns:a="http://schemas.openxmlformats.org/drawingml/2006/main" name="0t- kls'Debra's BoD CORP template- 2013'0410">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Arial"/>
        <a:cs typeface="Arial"/>
      </a:majorFont>
      <a:minorFont>
        <a:latin typeface="Arial Narrow"/>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Arial"/>
        <a:cs typeface="Arial"/>
      </a:majorFont>
      <a:minorFont>
        <a:latin typeface="Arial Narrow"/>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5B9CCB6831F04E81508F837DC8C87E" ma:contentTypeVersion="4" ma:contentTypeDescription="Create a new document." ma:contentTypeScope="" ma:versionID="bcdf95b5ca07b9224624b4feaf9cc33d">
  <xsd:schema xmlns:xsd="http://www.w3.org/2001/XMLSchema" xmlns:xs="http://www.w3.org/2001/XMLSchema" xmlns:p="http://schemas.microsoft.com/office/2006/metadata/properties" xmlns:ns2="521e8435-151f-47d9-8662-afbb28439372" targetNamespace="http://schemas.microsoft.com/office/2006/metadata/properties" ma:root="true" ma:fieldsID="23f16bde8eca1ff0ec2a7863355d592a" ns2:_="">
    <xsd:import namespace="521e8435-151f-47d9-8662-afbb28439372"/>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1e8435-151f-47d9-8662-afbb2843937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92FCF2-701B-49EE-A636-8F4EEAA4D1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1e8435-151f-47d9-8662-afbb284393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963242D-B1FE-4181-A76A-6B73A470303E}">
  <ds:schemaRefs>
    <ds:schemaRef ds:uri="http://purl.org/dc/terms/"/>
    <ds:schemaRef ds:uri="http://schemas.openxmlformats.org/package/2006/metadata/core-properties"/>
    <ds:schemaRef ds:uri="http://purl.org/dc/dcmitype/"/>
    <ds:schemaRef ds:uri="521e8435-151f-47d9-8662-afbb28439372"/>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48699D6-21A6-4661-8610-1D077E92E7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45879</TotalTime>
  <Words>5341</Words>
  <Application>Microsoft Office PowerPoint</Application>
  <PresentationFormat>On-screen Show (4:3)</PresentationFormat>
  <Paragraphs>387</Paragraphs>
  <Slides>25</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SimHei</vt:lpstr>
      <vt:lpstr>Arial</vt:lpstr>
      <vt:lpstr>Arial Narrow</vt:lpstr>
      <vt:lpstr>Lucida Grande</vt:lpstr>
      <vt:lpstr>Wingdings</vt:lpstr>
      <vt:lpstr>0t- kls'Debra's BoD CORP template- 2013'0410</vt:lpstr>
      <vt:lpstr>5_BoardTemplate_corporate2</vt:lpstr>
      <vt:lpstr>销售与服务员工反贿赂/反腐败培训</vt:lpstr>
      <vt:lpstr>PowerPoint Presentation</vt:lpstr>
      <vt:lpstr>PowerPoint Presentation</vt:lpstr>
      <vt:lpstr>PowerPoint Presentation</vt:lpstr>
      <vt:lpstr>PowerPoint Presentation</vt:lpstr>
      <vt:lpstr>PowerPoint Presentation</vt:lpstr>
      <vt:lpstr> 反贿赂/反腐败培训 我们所有人都在合规方面发挥一定作用 </vt:lpstr>
      <vt:lpstr> 反贿赂/反腐败培训 MTS 情景示例 </vt:lpstr>
      <vt:lpstr>情景 1：娱乐与款待</vt:lpstr>
      <vt:lpstr>情景 1：娱乐与款待</vt:lpstr>
      <vt:lpstr>情景 1：娱乐与款待</vt:lpstr>
      <vt:lpstr>情景 2：使用新转销商</vt:lpstr>
      <vt:lpstr>情景 2：使用新转销商</vt:lpstr>
      <vt:lpstr>情景 2：使用新转销商</vt:lpstr>
      <vt:lpstr>情景 3：当地采购 </vt:lpstr>
      <vt:lpstr>情景 3：当地采购</vt:lpstr>
      <vt:lpstr>情景 3：当地采购</vt:lpstr>
      <vt:lpstr> 反贿赂/反腐败培训 外部违规示例 </vt:lpstr>
      <vt:lpstr>PowerPoint Presentation</vt:lpstr>
      <vt:lpstr>PowerPoint Presentation</vt:lpstr>
      <vt:lpstr>PowerPoint Presentation</vt:lpstr>
      <vt:lpstr>PowerPoint Presentation</vt:lpstr>
      <vt:lpstr> 反贿赂/反腐败培训 总结 </vt:lpstr>
      <vt:lpstr> 反贿赂/反腐败培训 提出问题和疑虑 </vt:lpstr>
      <vt:lpstr> 反贿赂/反腐败培训 确认书 </vt:lpstr>
    </vt:vector>
  </TitlesOfParts>
  <Company>MTS Systems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CFO's office</dc:creator>
  <cp:lastModifiedBy>Ronneberg, Melanie</cp:lastModifiedBy>
  <cp:revision>2108</cp:revision>
  <cp:lastPrinted>2018-09-12T13:28:04Z</cp:lastPrinted>
  <dcterms:created xsi:type="dcterms:W3CDTF">2013-05-06T19:33:15Z</dcterms:created>
  <dcterms:modified xsi:type="dcterms:W3CDTF">2021-07-13T21:18:19Z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0x010100F95B9CCB6831F04E81508F837DC8C87E</vt:lpwstr>
  </property>
</Properties>
</file>