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85" r:id="rId5"/>
  </p:sldMasterIdLst>
  <p:notesMasterIdLst>
    <p:notesMasterId r:id="rId31"/>
  </p:notesMasterIdLst>
  <p:handoutMasterIdLst>
    <p:handoutMasterId r:id="rId32"/>
  </p:handoutMasterIdLst>
  <p:sldIdLst>
    <p:sldId id="328" r:id="rId6"/>
    <p:sldId id="409" r:id="rId7"/>
    <p:sldId id="465" r:id="rId8"/>
    <p:sldId id="508" r:id="rId9"/>
    <p:sldId id="525" r:id="rId10"/>
    <p:sldId id="509" r:id="rId11"/>
    <p:sldId id="502" r:id="rId12"/>
    <p:sldId id="503" r:id="rId13"/>
    <p:sldId id="528" r:id="rId14"/>
    <p:sldId id="506" r:id="rId15"/>
    <p:sldId id="505" r:id="rId16"/>
    <p:sldId id="526" r:id="rId17"/>
    <p:sldId id="496" r:id="rId18"/>
    <p:sldId id="495" r:id="rId19"/>
    <p:sldId id="498" r:id="rId20"/>
    <p:sldId id="500" r:id="rId21"/>
    <p:sldId id="521" r:id="rId22"/>
    <p:sldId id="507" r:id="rId23"/>
    <p:sldId id="469" r:id="rId24"/>
    <p:sldId id="480" r:id="rId25"/>
    <p:sldId id="484" r:id="rId26"/>
    <p:sldId id="485" r:id="rId27"/>
    <p:sldId id="522" r:id="rId28"/>
    <p:sldId id="501" r:id="rId29"/>
    <p:sldId id="527" r:id="rId30"/>
  </p:sldIdLst>
  <p:sldSz cx="9144000" cy="6858000" type="screen4x3"/>
  <p:notesSz cx="7010400" cy="9296400"/>
  <p:custDataLst>
    <p:tags r:id="rId33"/>
  </p:custDataLst>
  <p:defaultTex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orient="horz" pos="858">
          <p15:clr>
            <a:srgbClr val="A4A3A4"/>
          </p15:clr>
        </p15:guide>
        <p15:guide id="3" orient="horz" pos="1823">
          <p15:clr>
            <a:srgbClr val="A4A3A4"/>
          </p15:clr>
        </p15:guide>
        <p15:guide id="4" orient="horz" pos="2648">
          <p15:clr>
            <a:srgbClr val="A4A3A4"/>
          </p15:clr>
        </p15:guide>
        <p15:guide id="5" orient="horz" pos="3448">
          <p15:clr>
            <a:srgbClr val="A4A3A4"/>
          </p15:clr>
        </p15:guide>
        <p15:guide id="6"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attergood, Becky" initials="SB" lastIdx="0" clrIdx="0"/>
  <p:cmAuthor id="1" name="Jeremy Dane" initials="JD" lastIdx="0" clrIdx="1"/>
  <p:cmAuthor id="2" name="Matthew S Cotton" initials="MSC" lastIdx="0" clrIdx="2"/>
  <p:cmAuthor id="3" name="Charadva, Bhavini" initials="CB"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CC1543"/>
    <a:srgbClr val="D99C05"/>
    <a:srgbClr val="809753"/>
    <a:srgbClr val="5E6F3D"/>
    <a:srgbClr val="926544"/>
    <a:srgbClr val="AB7D04"/>
    <a:srgbClr val="264764"/>
    <a:srgbClr val="F4F3E8"/>
    <a:srgbClr val="F0EED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85" autoAdjust="0"/>
    <p:restoredTop sz="72323" autoAdjust="0"/>
  </p:normalViewPr>
  <p:slideViewPr>
    <p:cSldViewPr snapToGrid="0">
      <p:cViewPr varScale="1">
        <p:scale>
          <a:sx n="67" d="100"/>
          <a:sy n="67" d="100"/>
        </p:scale>
        <p:origin x="1232" y="52"/>
      </p:cViewPr>
      <p:guideLst>
        <p:guide orient="horz" pos="2160"/>
        <p:guide orient="horz" pos="858"/>
        <p:guide orient="horz" pos="1823"/>
        <p:guide orient="horz" pos="2648"/>
        <p:guide orient="horz" pos="34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5DC32180-7529-4BB8-A3B9-8DD6B0E9B3E8}">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lang="de-DE" sz="1200" b="1" u="sng" noProof="0" dirty="0">
              <a:latin typeface="Arial" panose="020B0604020202020204" pitchFamily="34" charset="0"/>
              <a:cs typeface="Arial" panose="020B0604020202020204" pitchFamily="34" charset="0"/>
            </a:rPr>
            <a:t>WAS:</a:t>
          </a:r>
        </a:p>
        <a:p>
          <a:pPr rtl="0">
            <a:spcAft>
              <a:spcPct val="0"/>
            </a:spcAft>
          </a:pPr>
          <a:endParaRPr lang="de-DE" sz="600" b="1" u="sng" noProof="0" dirty="0">
            <a:latin typeface="Arial" panose="020B0604020202020204" pitchFamily="34" charset="0"/>
            <a:cs typeface="Arial" panose="020B0604020202020204" pitchFamily="34" charset="0"/>
          </a:endParaRPr>
        </a:p>
        <a:p>
          <a:pPr rtl="0">
            <a:spcAft>
              <a:spcPct val="0"/>
            </a:spcAft>
          </a:pPr>
          <a:r>
            <a:rPr lang="de-DE" sz="1200" u="none" noProof="0" dirty="0">
              <a:latin typeface="Arial" panose="020B0604020202020204" pitchFamily="34" charset="0"/>
              <a:cs typeface="Arial" panose="020B0604020202020204" pitchFamily="34" charset="0"/>
            </a:rPr>
            <a:t>Es ist verboten,</a:t>
          </a:r>
          <a:r>
            <a:rPr lang="de-DE" sz="1200" noProof="0" dirty="0">
              <a:latin typeface="Arial" panose="020B0604020202020204" pitchFamily="34" charset="0"/>
              <a:cs typeface="Arial" panose="020B0604020202020204" pitchFamily="34" charset="0"/>
            </a:rPr>
            <a:t> Wertvolles </a:t>
          </a:r>
          <a:r>
            <a:rPr lang="en-US" sz="1200" noProof="0" dirty="0" err="1">
              <a:latin typeface="Arial" panose="020B0604020202020204" pitchFamily="34" charset="0"/>
              <a:cs typeface="Arial" panose="020B0604020202020204" pitchFamily="34" charset="0"/>
            </a:rPr>
            <a:t>anzubieten</a:t>
          </a:r>
          <a:r>
            <a:rPr lang="en-US" sz="1200" noProof="0" dirty="0">
              <a:latin typeface="Arial" panose="020B0604020202020204" pitchFamily="34" charset="0"/>
              <a:cs typeface="Arial" panose="020B0604020202020204" pitchFamily="34" charset="0"/>
            </a:rPr>
            <a:t> </a:t>
          </a:r>
          <a:r>
            <a:rPr lang="en-US" sz="1200" noProof="0" dirty="0" err="1">
              <a:latin typeface="Arial" panose="020B0604020202020204" pitchFamily="34" charset="0"/>
              <a:cs typeface="Arial" panose="020B0604020202020204" pitchFamily="34" charset="0"/>
            </a:rPr>
            <a:t>oder</a:t>
          </a:r>
          <a:r>
            <a:rPr lang="en-US" sz="1200" noProof="0" dirty="0">
              <a:latin typeface="Arial" panose="020B0604020202020204" pitchFamily="34" charset="0"/>
              <a:cs typeface="Arial" panose="020B0604020202020204" pitchFamily="34" charset="0"/>
            </a:rPr>
            <a:t> </a:t>
          </a:r>
          <a:r>
            <a:rPr lang="en-US" sz="1200" noProof="0" dirty="0" err="1">
              <a:latin typeface="Arial" panose="020B0604020202020204" pitchFamily="34" charset="0"/>
              <a:cs typeface="Arial" panose="020B0604020202020204" pitchFamily="34" charset="0"/>
            </a:rPr>
            <a:t>zu</a:t>
          </a:r>
          <a:r>
            <a:rPr lang="en-US" sz="1200" noProof="0" dirty="0">
              <a:latin typeface="Arial" panose="020B0604020202020204" pitchFamily="34" charset="0"/>
              <a:cs typeface="Arial" panose="020B0604020202020204" pitchFamily="34" charset="0"/>
            </a:rPr>
            <a:t> </a:t>
          </a:r>
          <a:r>
            <a:rPr lang="en-US" sz="1200" noProof="0" dirty="0" err="1">
              <a:latin typeface="Arial" panose="020B0604020202020204" pitchFamily="34" charset="0"/>
              <a:cs typeface="Arial" panose="020B0604020202020204" pitchFamily="34" charset="0"/>
            </a:rPr>
            <a:t>bezahlen</a:t>
          </a:r>
          <a:r>
            <a:rPr lang="de-DE" sz="1200" noProof="0" dirty="0">
              <a:latin typeface="Arial" panose="020B0604020202020204" pitchFamily="34" charset="0"/>
              <a:cs typeface="Arial" panose="020B0604020202020204" pitchFamily="34" charset="0"/>
            </a:rPr>
            <a:t>, weder direkt noch über Dritte</a:t>
          </a:r>
        </a:p>
      </dgm:t>
    </dgm:pt>
    <dgm:pt modelId="{3396EA1D-F609-483F-BD94-1869B6468C27}" type="sibTrans" cxnId="{5DC32180-7529-4BB8-A3B9-8DD6B0E9B3E8}">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4EDCAB4B-318E-44AA-AF3B-450A6B14A5C0}">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t"/>
        <a:lstStyle/>
        <a:p>
          <a:pPr rtl="0">
            <a:spcAft>
              <a:spcPct val="0"/>
            </a:spcAft>
          </a:pPr>
          <a:r>
            <a:rPr lang="de-DE" sz="1200" b="1" u="sng" noProof="0" dirty="0">
              <a:latin typeface="Arial" panose="020B0604020202020204" pitchFamily="34" charset="0"/>
              <a:cs typeface="Arial" panose="020B0604020202020204" pitchFamily="34" charset="0"/>
            </a:rPr>
            <a:t>AN WEN: </a:t>
          </a:r>
        </a:p>
        <a:p>
          <a:pPr rtl="0">
            <a:spcAft>
              <a:spcPct val="0"/>
            </a:spcAft>
          </a:pPr>
          <a:endParaRPr lang="de-DE" sz="600" b="1" u="sng" noProof="0" dirty="0">
            <a:latin typeface="Arial" panose="020B0604020202020204" pitchFamily="34" charset="0"/>
            <a:cs typeface="Arial" panose="020B0604020202020204" pitchFamily="34" charset="0"/>
          </a:endParaRPr>
        </a:p>
        <a:p>
          <a:pPr rtl="0">
            <a:spcAft>
              <a:spcPct val="0"/>
            </a:spcAft>
          </a:pPr>
          <a:r>
            <a:rPr lang="de-DE" sz="1200" noProof="0" dirty="0">
              <a:latin typeface="Arial" panose="020B0604020202020204" pitchFamily="34" charset="0"/>
              <a:cs typeface="Arial" panose="020B0604020202020204" pitchFamily="34" charset="0"/>
            </a:rPr>
            <a:t>Insbesondere Regierungsbeamte, Mitarbeiter staatseigener Unternehmens oder Familienmitglieder von Regierungsbeamten</a:t>
          </a:r>
        </a:p>
      </dgm:t>
    </dgm:pt>
    <dgm:pt modelId="{F28CD8E7-FA17-4D93-B8A2-54468C7A38CD}" type="sibTrans" cxnId="{4EDCAB4B-318E-44AA-AF3B-450A6B14A5C0}">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6989CA8B-8246-4DA3-A5F1-46FD235CA1D7}">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lang="de-DE" sz="1200" b="1" u="sng" noProof="0" dirty="0">
              <a:latin typeface="Arial" panose="020B0604020202020204" pitchFamily="34" charset="0"/>
              <a:cs typeface="Arial" panose="020B0604020202020204" pitchFamily="34" charset="0"/>
            </a:rPr>
            <a:t>WARUM: </a:t>
          </a:r>
        </a:p>
        <a:p>
          <a:pPr rtl="0">
            <a:spcAft>
              <a:spcPct val="0"/>
            </a:spcAft>
          </a:pPr>
          <a:endParaRPr lang="de-DE" sz="600" b="1" u="sng" noProof="0" dirty="0">
            <a:latin typeface="Arial" panose="020B0604020202020204" pitchFamily="34" charset="0"/>
            <a:cs typeface="Arial" panose="020B0604020202020204" pitchFamily="34" charset="0"/>
          </a:endParaRPr>
        </a:p>
        <a:p>
          <a:pPr rtl="0">
            <a:spcAft>
              <a:spcPct val="0"/>
            </a:spcAft>
          </a:pPr>
          <a:r>
            <a:rPr lang="de-DE" sz="1200" noProof="0" dirty="0">
              <a:latin typeface="Arial" panose="020B0604020202020204" pitchFamily="34" charset="0"/>
              <a:cs typeface="Arial" panose="020B0604020202020204" pitchFamily="34" charset="0"/>
            </a:rPr>
            <a:t>Mit der Absicht, Geschäfte zu</a:t>
          </a:r>
          <a:r>
            <a:rPr lang="de-DE" sz="1200" b="0" noProof="0" dirty="0">
              <a:latin typeface="Arial" panose="020B0604020202020204" pitchFamily="34" charset="0"/>
              <a:cs typeface="Arial" panose="020B0604020202020204" pitchFamily="34" charset="0"/>
            </a:rPr>
            <a:t> tätigen oder zu behalten, den Empfänger zu veranlassen, seine Position zu missbrauchen, oder einen </a:t>
          </a:r>
          <a:r>
            <a:rPr lang="de-DE" sz="1200" noProof="0" dirty="0">
              <a:latin typeface="Arial" panose="020B0604020202020204" pitchFamily="34" charset="0"/>
              <a:cs typeface="Arial" panose="020B0604020202020204" pitchFamily="34" charset="0"/>
            </a:rPr>
            <a:t>unfairen</a:t>
          </a:r>
          <a:r>
            <a:rPr lang="de-DE" sz="1200" b="0" i="0" noProof="0" dirty="0">
              <a:latin typeface="Arial" panose="020B0604020202020204" pitchFamily="34" charset="0"/>
              <a:cs typeface="Arial" panose="020B0604020202020204" pitchFamily="34" charset="0"/>
            </a:rPr>
            <a:t> Geschäftsvorteil zu erlangen</a:t>
          </a:r>
        </a:p>
      </dgm:t>
    </dgm:pt>
    <dgm:pt modelId="{D282422F-AA9E-4A25-BD17-5E2A86212CDE}" type="sibTrans" cxnId="{6989CA8B-8246-4DA3-A5F1-46FD235CA1D7}">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48724" custScaleY="96268">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48724" custScaleY="96268"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48724" custScaleY="96268">
        <dgm:presLayoutVars>
          <dgm:bulletEnabled val="1"/>
        </dgm:presLayoutVars>
      </dgm:prSet>
      <dgm:spPr/>
    </dgm:pt>
  </dgm:ptLst>
  <dgm:cxnLst>
    <dgm:cxn modelId="{DE0A855C-6C00-45DC-B4BF-202B703F9EA4}" type="presOf" srcId="{3396EA1D-F609-483F-BD94-1869B6468C27}" destId="{C0CDC40E-21DF-470E-8F8F-5A73A167C21D}" srcOrd="0" destOrd="0" presId="urn:microsoft.com/office/officeart/2005/8/layout/process1"/>
    <dgm:cxn modelId="{8DB4BE46-E069-4E81-8246-9810214BAD3C}" type="presOf" srcId="{F28CD8E7-FA17-4D93-B8A2-54468C7A38CD}" destId="{1723D041-BE08-4687-8C45-5319A89A8206}" srcOrd="1" destOrd="0" presId="urn:microsoft.com/office/officeart/2005/8/layout/process1"/>
    <dgm:cxn modelId="{C7FEB469-48E6-4032-8410-D367EE315FE1}" type="presOf" srcId="{A1F1FB5F-8454-4F6F-B7BE-026DF5AE7816}" destId="{4806D6D7-0FF3-4344-A485-F418AEB3A4CA}" srcOrd="0" destOrd="0" presId="urn:microsoft.com/office/officeart/2005/8/layout/process1"/>
    <dgm:cxn modelId="{4EDCAB4B-318E-44AA-AF3B-450A6B14A5C0}" srcId="{BFDA7D13-3B15-4E33-9FB1-B0D1FF9CE29D}" destId="{BEE7BE1A-89B1-4CDA-A1C4-561AD2618A87}" srcOrd="1" destOrd="0" parTransId="{3D920412-9F8F-4F9E-B41D-29DE8930E3E9}" sibTransId="{F28CD8E7-FA17-4D93-B8A2-54468C7A38CD}"/>
    <dgm:cxn modelId="{0E595F7A-C643-4655-B36E-C1A993753072}" type="presOf" srcId="{F28CD8E7-FA17-4D93-B8A2-54468C7A38CD}" destId="{ABFFE2A7-EB83-43F7-BD22-9ABA2E30969E}" srcOrd="0" destOrd="0" presId="urn:microsoft.com/office/officeart/2005/8/layout/process1"/>
    <dgm:cxn modelId="{5DC32180-7529-4BB8-A3B9-8DD6B0E9B3E8}" srcId="{BFDA7D13-3B15-4E33-9FB1-B0D1FF9CE29D}" destId="{5913B8C1-B281-40DA-A047-82DF6009BB21}" srcOrd="0" destOrd="0" parTransId="{8C835E6E-D89A-400A-8516-1F582BE3A493}" sibTransId="{3396EA1D-F609-483F-BD94-1869B6468C27}"/>
    <dgm:cxn modelId="{6989CA8B-8246-4DA3-A5F1-46FD235CA1D7}" srcId="{BFDA7D13-3B15-4E33-9FB1-B0D1FF9CE29D}" destId="{A1F1FB5F-8454-4F6F-B7BE-026DF5AE7816}" srcOrd="2" destOrd="0" parTransId="{40FBE694-1E3E-4A78-95E8-E1C21325AD15}" sibTransId="{D282422F-AA9E-4A25-BD17-5E2A86212CDE}"/>
    <dgm:cxn modelId="{974ED797-E81F-4C11-B761-7FB1ACE087D3}" type="presOf" srcId="{BFDA7D13-3B15-4E33-9FB1-B0D1FF9CE29D}" destId="{5BED0602-C8F4-4CD6-9FDA-117BAC129B4A}" srcOrd="0" destOrd="0" presId="urn:microsoft.com/office/officeart/2005/8/layout/process1"/>
    <dgm:cxn modelId="{740D74DE-043F-4607-A41C-0BED83D92285}" type="presOf" srcId="{3396EA1D-F609-483F-BD94-1869B6468C27}" destId="{236EBBF0-377E-44F9-89F6-44ACCE334911}" srcOrd="1" destOrd="0" presId="urn:microsoft.com/office/officeart/2005/8/layout/process1"/>
    <dgm:cxn modelId="{4F2459E4-B5DE-425E-AB69-2376B1BF7AAC}" type="presOf" srcId="{5913B8C1-B281-40DA-A047-82DF6009BB21}" destId="{64E74039-0C53-4C9A-BC2D-57D0415472EC}" srcOrd="0" destOrd="0" presId="urn:microsoft.com/office/officeart/2005/8/layout/process1"/>
    <dgm:cxn modelId="{756FEBF9-465B-4070-AC46-D029B1871E32}" type="presOf" srcId="{BEE7BE1A-89B1-4CDA-A1C4-561AD2618A87}" destId="{1425511A-2AF1-4ABC-BED2-4195BC729D1A}" srcOrd="0" destOrd="0" presId="urn:microsoft.com/office/officeart/2005/8/layout/process1"/>
    <dgm:cxn modelId="{EAAFF13C-43BF-4209-AE04-67B548F199B6}" type="presParOf" srcId="{5BED0602-C8F4-4CD6-9FDA-117BAC129B4A}" destId="{64E74039-0C53-4C9A-BC2D-57D0415472EC}" srcOrd="0" destOrd="0" presId="urn:microsoft.com/office/officeart/2005/8/layout/process1"/>
    <dgm:cxn modelId="{B03D2860-9AA8-45D0-8004-E76EEFE141DE}" type="presParOf" srcId="{5BED0602-C8F4-4CD6-9FDA-117BAC129B4A}" destId="{C0CDC40E-21DF-470E-8F8F-5A73A167C21D}" srcOrd="1" destOrd="0" presId="urn:microsoft.com/office/officeart/2005/8/layout/process1"/>
    <dgm:cxn modelId="{B3D3DBB0-855A-461C-8A72-283AF9962405}" type="presParOf" srcId="{C0CDC40E-21DF-470E-8F8F-5A73A167C21D}" destId="{236EBBF0-377E-44F9-89F6-44ACCE334911}" srcOrd="0" destOrd="0" presId="urn:microsoft.com/office/officeart/2005/8/layout/process1"/>
    <dgm:cxn modelId="{D3FA61B2-D691-431D-A5EF-67066C3090F9}" type="presParOf" srcId="{5BED0602-C8F4-4CD6-9FDA-117BAC129B4A}" destId="{1425511A-2AF1-4ABC-BED2-4195BC729D1A}" srcOrd="2" destOrd="0" presId="urn:microsoft.com/office/officeart/2005/8/layout/process1"/>
    <dgm:cxn modelId="{3F5DC8BC-3A61-46B9-8B87-CFF0361E64C0}" type="presParOf" srcId="{5BED0602-C8F4-4CD6-9FDA-117BAC129B4A}" destId="{ABFFE2A7-EB83-43F7-BD22-9ABA2E30969E}" srcOrd="3" destOrd="0" presId="urn:microsoft.com/office/officeart/2005/8/layout/process1"/>
    <dgm:cxn modelId="{4C68E58E-D277-44B2-91A3-7B77044189C9}" type="presParOf" srcId="{ABFFE2A7-EB83-43F7-BD22-9ABA2E30969E}" destId="{1723D041-BE08-4687-8C45-5319A89A8206}" srcOrd="0" destOrd="0" presId="urn:microsoft.com/office/officeart/2005/8/layout/process1"/>
    <dgm:cxn modelId="{22AE6719-6390-4440-BD59-21C8A678B9A6}"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8847A3C3-55E2-4F09-A1BC-9CCAEAB052BE}">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sz="1400" b="1" u="sng">
              <a:latin typeface="Arial" panose="020B0604020202020204" pitchFamily="34" charset="0"/>
              <a:cs typeface="Arial" panose="020B0604020202020204" pitchFamily="34" charset="0"/>
            </a:rPr>
            <a:t>WAS:</a:t>
          </a:r>
        </a:p>
        <a:p>
          <a:pPr rtl="0">
            <a:spcAft>
              <a:spcPct val="0"/>
            </a:spcAft>
          </a:pPr>
          <a:endParaRPr sz="600" b="1" u="sng">
            <a:latin typeface="Arial" panose="020B0604020202020204" pitchFamily="34" charset="0"/>
            <a:cs typeface="Arial" panose="020B0604020202020204" pitchFamily="34" charset="0"/>
          </a:endParaRPr>
        </a:p>
        <a:p>
          <a:pPr rtl="0">
            <a:spcAft>
              <a:spcPct val="0"/>
            </a:spcAft>
          </a:pPr>
          <a:r>
            <a:rPr sz="1400" u="none">
              <a:latin typeface="Arial" panose="020B0604020202020204" pitchFamily="34" charset="0"/>
              <a:cs typeface="Arial" panose="020B0604020202020204" pitchFamily="34" charset="0"/>
            </a:rPr>
            <a:t>Vertriebsmitarbeiter bezahlt für eine private Suite bei einem professionellen Fußballspiel</a:t>
          </a:r>
          <a:endParaRPr sz="1400">
            <a:latin typeface="Arial" panose="020B0604020202020204" pitchFamily="34" charset="0"/>
            <a:cs typeface="Arial" panose="020B0604020202020204" pitchFamily="34" charset="0"/>
          </a:endParaRPr>
        </a:p>
      </dgm:t>
    </dgm:pt>
    <dgm:pt modelId="{3396EA1D-F609-483F-BD94-1869B6468C27}" type="sibTrans" cxnId="{8847A3C3-55E2-4F09-A1BC-9CCAEAB052BE}">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8F2400B0-20CD-46AA-97F1-0298D22236AC}">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t"/>
        <a:lstStyle/>
        <a:p>
          <a:pPr rtl="0">
            <a:spcAft>
              <a:spcPct val="0"/>
            </a:spcAft>
          </a:pPr>
          <a:r>
            <a:rPr sz="1400" b="1" u="sng" dirty="0">
              <a:latin typeface="Arial" panose="020B0604020202020204" pitchFamily="34" charset="0"/>
              <a:cs typeface="Arial" panose="020B0604020202020204" pitchFamily="34" charset="0"/>
            </a:rPr>
            <a:t>AN WEN: </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400" dirty="0" err="1">
              <a:latin typeface="Arial" panose="020B0604020202020204" pitchFamily="34" charset="0"/>
              <a:cs typeface="Arial" panose="020B0604020202020204" pitchFamily="34" charset="0"/>
            </a:rPr>
            <a:t>Ein</a:t>
          </a:r>
          <a:r>
            <a:rPr sz="1400" dirty="0">
              <a:latin typeface="Arial" panose="020B0604020202020204" pitchFamily="34" charset="0"/>
              <a:cs typeface="Arial" panose="020B0604020202020204" pitchFamily="34" charset="0"/>
            </a:rPr>
            <a:t> </a:t>
          </a:r>
          <a:r>
            <a:rPr sz="1400" dirty="0" err="1">
              <a:latin typeface="Arial" panose="020B0604020202020204" pitchFamily="34" charset="0"/>
              <a:cs typeface="Arial" panose="020B0604020202020204" pitchFamily="34" charset="0"/>
            </a:rPr>
            <a:t>potenzieller</a:t>
          </a:r>
          <a:r>
            <a:rPr sz="1400" dirty="0">
              <a:latin typeface="Arial" panose="020B0604020202020204" pitchFamily="34" charset="0"/>
              <a:cs typeface="Arial" panose="020B0604020202020204" pitchFamily="34" charset="0"/>
            </a:rPr>
            <a:t> </a:t>
          </a:r>
          <a:r>
            <a:rPr sz="1400" dirty="0" err="1">
              <a:latin typeface="Arial" panose="020B0604020202020204" pitchFamily="34" charset="0"/>
              <a:cs typeface="Arial" panose="020B0604020202020204" pitchFamily="34" charset="0"/>
            </a:rPr>
            <a:t>Neukunde</a:t>
          </a:r>
          <a:r>
            <a:rPr sz="1400" dirty="0">
              <a:latin typeface="Arial" panose="020B0604020202020204" pitchFamily="34" charset="0"/>
              <a:cs typeface="Arial" panose="020B0604020202020204" pitchFamily="34" charset="0"/>
            </a:rPr>
            <a:t> in </a:t>
          </a:r>
          <a:r>
            <a:rPr sz="1400" dirty="0" err="1">
              <a:latin typeface="Arial" panose="020B0604020202020204" pitchFamily="34" charset="0"/>
              <a:cs typeface="Arial" panose="020B0604020202020204" pitchFamily="34" charset="0"/>
            </a:rPr>
            <a:t>einem</a:t>
          </a:r>
          <a:r>
            <a:rPr sz="1400" dirty="0">
              <a:latin typeface="Arial" panose="020B0604020202020204" pitchFamily="34" charset="0"/>
              <a:cs typeface="Arial" panose="020B0604020202020204" pitchFamily="34" charset="0"/>
            </a:rPr>
            <a:t> </a:t>
          </a:r>
          <a:r>
            <a:rPr sz="1400" dirty="0" err="1">
              <a:latin typeface="Arial" panose="020B0604020202020204" pitchFamily="34" charset="0"/>
              <a:cs typeface="Arial" panose="020B0604020202020204" pitchFamily="34" charset="0"/>
            </a:rPr>
            <a:t>staatlichen</a:t>
          </a:r>
          <a:r>
            <a:rPr sz="1400" dirty="0">
              <a:latin typeface="Arial" panose="020B0604020202020204" pitchFamily="34" charset="0"/>
              <a:cs typeface="Arial" panose="020B0604020202020204" pitchFamily="34" charset="0"/>
            </a:rPr>
            <a:t> </a:t>
          </a:r>
          <a:r>
            <a:rPr sz="1400" dirty="0" err="1">
              <a:latin typeface="Arial" panose="020B0604020202020204" pitchFamily="34" charset="0"/>
              <a:cs typeface="Arial" panose="020B0604020202020204" pitchFamily="34" charset="0"/>
            </a:rPr>
            <a:t>Forschungszentrum</a:t>
          </a:r>
          <a:endParaRPr sz="1400" dirty="0">
            <a:latin typeface="Arial" panose="020B0604020202020204" pitchFamily="34" charset="0"/>
            <a:cs typeface="Arial" panose="020B0604020202020204" pitchFamily="34" charset="0"/>
          </a:endParaRPr>
        </a:p>
      </dgm:t>
    </dgm:pt>
    <dgm:pt modelId="{F28CD8E7-FA17-4D93-B8A2-54468C7A38CD}" type="sibTrans" cxnId="{8F2400B0-20CD-46AA-97F1-0298D22236AC}">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BAD0976B-80C6-4A91-9114-A59FAE31142C}">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sz="1400" b="1" u="sng">
              <a:latin typeface="Arial" panose="020B0604020202020204" pitchFamily="34" charset="0"/>
              <a:cs typeface="Arial" panose="020B0604020202020204" pitchFamily="34" charset="0"/>
            </a:rPr>
            <a:t>WARUM: </a:t>
          </a:r>
        </a:p>
        <a:p>
          <a:pPr rtl="0">
            <a:spcAft>
              <a:spcPct val="0"/>
            </a:spcAft>
          </a:pPr>
          <a:endParaRPr sz="600" b="1" u="sng">
            <a:latin typeface="Arial" panose="020B0604020202020204" pitchFamily="34" charset="0"/>
            <a:cs typeface="Arial" panose="020B0604020202020204" pitchFamily="34" charset="0"/>
          </a:endParaRPr>
        </a:p>
        <a:p>
          <a:pPr rtl="0">
            <a:spcAft>
              <a:spcPct val="0"/>
            </a:spcAft>
          </a:pPr>
          <a:r>
            <a:rPr sz="1400">
              <a:latin typeface="Arial" panose="020B0604020202020204" pitchFamily="34" charset="0"/>
              <a:cs typeface="Arial" panose="020B0604020202020204" pitchFamily="34" charset="0"/>
            </a:rPr>
            <a:t>Könnte so ausgelegt werden, dass der Zweck darin besteht, den Vertrag mit dem Kunden zu gewinnen</a:t>
          </a:r>
          <a:endParaRPr sz="1400" b="0" i="0">
            <a:latin typeface="Arial" panose="020B0604020202020204" pitchFamily="34" charset="0"/>
            <a:cs typeface="Arial" panose="020B0604020202020204" pitchFamily="34" charset="0"/>
          </a:endParaRPr>
        </a:p>
      </dgm:t>
    </dgm:pt>
    <dgm:pt modelId="{D282422F-AA9E-4A25-BD17-5E2A86212CDE}" type="sibTrans" cxnId="{BAD0976B-80C6-4A91-9114-A59FAE31142C}">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95514"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73B95C00-CF91-4008-A7FA-B032B3C7C43C}" type="presOf" srcId="{BFDA7D13-3B15-4E33-9FB1-B0D1FF9CE29D}" destId="{5BED0602-C8F4-4CD6-9FDA-117BAC129B4A}" srcOrd="0" destOrd="0" presId="urn:microsoft.com/office/officeart/2005/8/layout/process1"/>
    <dgm:cxn modelId="{5DCF532D-263F-4081-A107-1512383CA95D}" type="presOf" srcId="{5913B8C1-B281-40DA-A047-82DF6009BB21}" destId="{64E74039-0C53-4C9A-BC2D-57D0415472EC}" srcOrd="0" destOrd="0" presId="urn:microsoft.com/office/officeart/2005/8/layout/process1"/>
    <dgm:cxn modelId="{49701C61-7985-446E-8B9C-2285BD3C67A2}" type="presOf" srcId="{F28CD8E7-FA17-4D93-B8A2-54468C7A38CD}" destId="{1723D041-BE08-4687-8C45-5319A89A8206}" srcOrd="1" destOrd="0" presId="urn:microsoft.com/office/officeart/2005/8/layout/process1"/>
    <dgm:cxn modelId="{CC80E76A-A414-4722-BE51-0A2DFC0AB092}" type="presOf" srcId="{F28CD8E7-FA17-4D93-B8A2-54468C7A38CD}" destId="{ABFFE2A7-EB83-43F7-BD22-9ABA2E30969E}" srcOrd="0" destOrd="0" presId="urn:microsoft.com/office/officeart/2005/8/layout/process1"/>
    <dgm:cxn modelId="{BAD0976B-80C6-4A91-9114-A59FAE31142C}" srcId="{BFDA7D13-3B15-4E33-9FB1-B0D1FF9CE29D}" destId="{A1F1FB5F-8454-4F6F-B7BE-026DF5AE7816}" srcOrd="2" destOrd="0" parTransId="{40FBE694-1E3E-4A78-95E8-E1C21325AD15}" sibTransId="{D282422F-AA9E-4A25-BD17-5E2A86212CDE}"/>
    <dgm:cxn modelId="{3F95E151-AE30-40DE-B767-855F31D77497}" type="presOf" srcId="{3396EA1D-F609-483F-BD94-1869B6468C27}" destId="{236EBBF0-377E-44F9-89F6-44ACCE334911}" srcOrd="1" destOrd="0" presId="urn:microsoft.com/office/officeart/2005/8/layout/process1"/>
    <dgm:cxn modelId="{00C1EF8B-FE64-4A0E-93EF-DCBC89A0E25E}" type="presOf" srcId="{3396EA1D-F609-483F-BD94-1869B6468C27}" destId="{C0CDC40E-21DF-470E-8F8F-5A73A167C21D}" srcOrd="0" destOrd="0" presId="urn:microsoft.com/office/officeart/2005/8/layout/process1"/>
    <dgm:cxn modelId="{8F2400B0-20CD-46AA-97F1-0298D22236AC}" srcId="{BFDA7D13-3B15-4E33-9FB1-B0D1FF9CE29D}" destId="{BEE7BE1A-89B1-4CDA-A1C4-561AD2618A87}" srcOrd="1" destOrd="0" parTransId="{3D920412-9F8F-4F9E-B41D-29DE8930E3E9}" sibTransId="{F28CD8E7-FA17-4D93-B8A2-54468C7A38CD}"/>
    <dgm:cxn modelId="{8847A3C3-55E2-4F09-A1BC-9CCAEAB052BE}" srcId="{BFDA7D13-3B15-4E33-9FB1-B0D1FF9CE29D}" destId="{5913B8C1-B281-40DA-A047-82DF6009BB21}" srcOrd="0" destOrd="0" parTransId="{8C835E6E-D89A-400A-8516-1F582BE3A493}" sibTransId="{3396EA1D-F609-483F-BD94-1869B6468C27}"/>
    <dgm:cxn modelId="{6D420FD8-A43A-41EC-A2B1-78855A1542DA}" type="presOf" srcId="{BEE7BE1A-89B1-4CDA-A1C4-561AD2618A87}" destId="{1425511A-2AF1-4ABC-BED2-4195BC729D1A}" srcOrd="0" destOrd="0" presId="urn:microsoft.com/office/officeart/2005/8/layout/process1"/>
    <dgm:cxn modelId="{D54405F8-0D25-46E7-BD98-98A38FB08C74}" type="presOf" srcId="{A1F1FB5F-8454-4F6F-B7BE-026DF5AE7816}" destId="{4806D6D7-0FF3-4344-A485-F418AEB3A4CA}" srcOrd="0" destOrd="0" presId="urn:microsoft.com/office/officeart/2005/8/layout/process1"/>
    <dgm:cxn modelId="{8EA870A0-52C4-4657-A026-E0F5F7415BBA}" type="presParOf" srcId="{5BED0602-C8F4-4CD6-9FDA-117BAC129B4A}" destId="{64E74039-0C53-4C9A-BC2D-57D0415472EC}" srcOrd="0" destOrd="0" presId="urn:microsoft.com/office/officeart/2005/8/layout/process1"/>
    <dgm:cxn modelId="{6A13E73A-2016-4F40-B528-03921590733E}" type="presParOf" srcId="{5BED0602-C8F4-4CD6-9FDA-117BAC129B4A}" destId="{C0CDC40E-21DF-470E-8F8F-5A73A167C21D}" srcOrd="1" destOrd="0" presId="urn:microsoft.com/office/officeart/2005/8/layout/process1"/>
    <dgm:cxn modelId="{BE9C19D1-A08A-4701-B926-90A25EB75D61}" type="presParOf" srcId="{C0CDC40E-21DF-470E-8F8F-5A73A167C21D}" destId="{236EBBF0-377E-44F9-89F6-44ACCE334911}" srcOrd="0" destOrd="0" presId="urn:microsoft.com/office/officeart/2005/8/layout/process1"/>
    <dgm:cxn modelId="{6D0EEB23-E4F5-4A5A-B13B-EA57C34CF4C5}" type="presParOf" srcId="{5BED0602-C8F4-4CD6-9FDA-117BAC129B4A}" destId="{1425511A-2AF1-4ABC-BED2-4195BC729D1A}" srcOrd="2" destOrd="0" presId="urn:microsoft.com/office/officeart/2005/8/layout/process1"/>
    <dgm:cxn modelId="{4E30E259-561D-49E4-B62A-9DE372F9FCAD}" type="presParOf" srcId="{5BED0602-C8F4-4CD6-9FDA-117BAC129B4A}" destId="{ABFFE2A7-EB83-43F7-BD22-9ABA2E30969E}" srcOrd="3" destOrd="0" presId="urn:microsoft.com/office/officeart/2005/8/layout/process1"/>
    <dgm:cxn modelId="{77EF2240-AB98-417D-88DC-774FA8155B02}" type="presParOf" srcId="{ABFFE2A7-EB83-43F7-BD22-9ABA2E30969E}" destId="{1723D041-BE08-4687-8C45-5319A89A8206}" srcOrd="0" destOrd="0" presId="urn:microsoft.com/office/officeart/2005/8/layout/process1"/>
    <dgm:cxn modelId="{034661B6-B1C3-4E3E-99AF-F634C2C8470B}"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80633A33-5AFE-4348-A807-C5A8656487F5}">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sz="1200" b="1" u="sng" dirty="0">
              <a:latin typeface="Arial" panose="020B0604020202020204" pitchFamily="34" charset="0"/>
              <a:cs typeface="Arial" panose="020B0604020202020204" pitchFamily="34" charset="0"/>
            </a:rPr>
            <a:t>WAS:</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200" dirty="0" err="1">
              <a:latin typeface="Arial" panose="020B0604020202020204" pitchFamily="34" charset="0"/>
              <a:cs typeface="Arial" panose="020B0604020202020204" pitchFamily="34" charset="0"/>
            </a:rPr>
            <a:t>Unangemessener</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Einsatz</a:t>
          </a:r>
          <a:r>
            <a:rPr sz="1200" dirty="0">
              <a:latin typeface="Arial" panose="020B0604020202020204" pitchFamily="34" charset="0"/>
              <a:cs typeface="Arial" panose="020B0604020202020204" pitchFamily="34" charset="0"/>
            </a:rPr>
            <a:t> von </a:t>
          </a:r>
          <a:r>
            <a:rPr sz="1200" dirty="0" err="1">
              <a:latin typeface="Arial" panose="020B0604020202020204" pitchFamily="34" charset="0"/>
              <a:cs typeface="Arial" panose="020B0604020202020204" pitchFamily="34" charset="0"/>
            </a:rPr>
            <a:t>Vertriebspartnern</a:t>
          </a:r>
          <a:endParaRPr sz="1200" dirty="0">
            <a:latin typeface="Arial" panose="020B0604020202020204" pitchFamily="34" charset="0"/>
            <a:cs typeface="Arial" panose="020B0604020202020204" pitchFamily="34" charset="0"/>
          </a:endParaRPr>
        </a:p>
      </dgm:t>
    </dgm:pt>
    <dgm:pt modelId="{3396EA1D-F609-483F-BD94-1869B6468C27}" type="sibTrans" cxnId="{80633A33-5AFE-4348-A807-C5A8656487F5}">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9A7AD07D-6275-429D-A39C-F365554CD2D5}">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t"/>
        <a:lstStyle/>
        <a:p>
          <a:pPr rtl="0">
            <a:spcAft>
              <a:spcPct val="0"/>
            </a:spcAft>
          </a:pPr>
          <a:r>
            <a:rPr sz="1200" b="1" u="sng" dirty="0">
              <a:latin typeface="Arial" panose="020B0604020202020204" pitchFamily="34" charset="0"/>
              <a:cs typeface="Arial" panose="020B0604020202020204" pitchFamily="34" charset="0"/>
            </a:rPr>
            <a:t>AN WEN: </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200" dirty="0">
              <a:latin typeface="Arial" panose="020B0604020202020204" pitchFamily="34" charset="0"/>
              <a:cs typeface="Arial" panose="020B0604020202020204" pitchFamily="34" charset="0"/>
            </a:rPr>
            <a:t>Auf </a:t>
          </a:r>
          <a:r>
            <a:rPr sz="1200" dirty="0" err="1">
              <a:latin typeface="Arial" panose="020B0604020202020204" pitchFamily="34" charset="0"/>
              <a:cs typeface="Arial" panose="020B0604020202020204" pitchFamily="34" charset="0"/>
            </a:rPr>
            <a:t>Wunsch</a:t>
          </a:r>
          <a:r>
            <a:rPr sz="1200" dirty="0">
              <a:latin typeface="Arial" panose="020B0604020202020204" pitchFamily="34" charset="0"/>
              <a:cs typeface="Arial" panose="020B0604020202020204" pitchFamily="34" charset="0"/>
            </a:rPr>
            <a:t> des </a:t>
          </a:r>
          <a:r>
            <a:rPr sz="1200" dirty="0" err="1">
              <a:latin typeface="Arial" panose="020B0604020202020204" pitchFamily="34" charset="0"/>
              <a:cs typeface="Arial" panose="020B0604020202020204" pitchFamily="34" charset="0"/>
            </a:rPr>
            <a:t>Endkunden</a:t>
          </a:r>
          <a:r>
            <a:rPr sz="1200" dirty="0">
              <a:latin typeface="Arial" panose="020B0604020202020204" pitchFamily="34" charset="0"/>
              <a:cs typeface="Arial" panose="020B0604020202020204" pitchFamily="34" charset="0"/>
            </a:rPr>
            <a:t>, der </a:t>
          </a:r>
          <a:r>
            <a:rPr sz="1200" dirty="0" err="1">
              <a:latin typeface="Arial" panose="020B0604020202020204" pitchFamily="34" charset="0"/>
              <a:cs typeface="Arial" panose="020B0604020202020204" pitchFamily="34" charset="0"/>
            </a:rPr>
            <a:t>eine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staatliche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Stelle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ist</a:t>
          </a:r>
          <a:r>
            <a:rPr sz="1200" dirty="0">
              <a:latin typeface="Arial" panose="020B0604020202020204" pitchFamily="34" charset="0"/>
              <a:cs typeface="Arial" panose="020B0604020202020204" pitchFamily="34" charset="0"/>
            </a:rPr>
            <a:t> </a:t>
          </a:r>
        </a:p>
      </dgm:t>
    </dgm:pt>
    <dgm:pt modelId="{F28CD8E7-FA17-4D93-B8A2-54468C7A38CD}" type="sibTrans" cxnId="{9A7AD07D-6275-429D-A39C-F365554CD2D5}">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7671DD7D-A1FB-4DCF-9813-C2287DA8A4CF}">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sz="1200" b="1" u="sng" dirty="0">
              <a:latin typeface="Arial" panose="020B0604020202020204" pitchFamily="34" charset="0"/>
              <a:cs typeface="Arial" panose="020B0604020202020204" pitchFamily="34" charset="0"/>
            </a:rPr>
            <a:t>WARUM: </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200" dirty="0" err="1">
              <a:latin typeface="Arial" panose="020B0604020202020204" pitchFamily="34" charset="0"/>
              <a:cs typeface="Arial" panose="020B0604020202020204" pitchFamily="34" charset="0"/>
            </a:rPr>
            <a:t>Könnte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als</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Schmiergeld</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oder</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Bestechung</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ausgelegt</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werden</a:t>
          </a:r>
          <a:r>
            <a:rPr sz="1200" dirty="0">
              <a:latin typeface="Arial" panose="020B0604020202020204" pitchFamily="34" charset="0"/>
              <a:cs typeface="Arial" panose="020B0604020202020204" pitchFamily="34" charset="0"/>
            </a:rPr>
            <a:t>, um den </a:t>
          </a:r>
          <a:r>
            <a:rPr sz="1200" dirty="0" err="1">
              <a:latin typeface="Arial" panose="020B0604020202020204" pitchFamily="34" charset="0"/>
              <a:cs typeface="Arial" panose="020B0604020202020204" pitchFamily="34" charset="0"/>
            </a:rPr>
            <a:t>Vertrag</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mit</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dem</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Kunden</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zu</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gewinnen</a:t>
          </a:r>
          <a:endParaRPr sz="1200" b="0" i="0" dirty="0">
            <a:latin typeface="Arial" panose="020B0604020202020204" pitchFamily="34" charset="0"/>
            <a:cs typeface="Arial" panose="020B0604020202020204" pitchFamily="34" charset="0"/>
          </a:endParaRPr>
        </a:p>
      </dgm:t>
    </dgm:pt>
    <dgm:pt modelId="{D282422F-AA9E-4A25-BD17-5E2A86212CDE}" type="sibTrans" cxnId="{7671DD7D-A1FB-4DCF-9813-C2287DA8A4CF}">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95514"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80633A33-5AFE-4348-A807-C5A8656487F5}" srcId="{BFDA7D13-3B15-4E33-9FB1-B0D1FF9CE29D}" destId="{5913B8C1-B281-40DA-A047-82DF6009BB21}" srcOrd="0" destOrd="0" parTransId="{8C835E6E-D89A-400A-8516-1F582BE3A493}" sibTransId="{3396EA1D-F609-483F-BD94-1869B6468C27}"/>
    <dgm:cxn modelId="{2326213C-6BAD-49C1-AAE4-AB5857B565F6}" type="presOf" srcId="{BFDA7D13-3B15-4E33-9FB1-B0D1FF9CE29D}" destId="{5BED0602-C8F4-4CD6-9FDA-117BAC129B4A}" srcOrd="0" destOrd="0" presId="urn:microsoft.com/office/officeart/2005/8/layout/process1"/>
    <dgm:cxn modelId="{2397435D-B363-49DB-AD21-49FA8DD317CA}" type="presOf" srcId="{BEE7BE1A-89B1-4CDA-A1C4-561AD2618A87}" destId="{1425511A-2AF1-4ABC-BED2-4195BC729D1A}" srcOrd="0" destOrd="0" presId="urn:microsoft.com/office/officeart/2005/8/layout/process1"/>
    <dgm:cxn modelId="{9A7AD07D-6275-429D-A39C-F365554CD2D5}" srcId="{BFDA7D13-3B15-4E33-9FB1-B0D1FF9CE29D}" destId="{BEE7BE1A-89B1-4CDA-A1C4-561AD2618A87}" srcOrd="1" destOrd="0" parTransId="{3D920412-9F8F-4F9E-B41D-29DE8930E3E9}" sibTransId="{F28CD8E7-FA17-4D93-B8A2-54468C7A38CD}"/>
    <dgm:cxn modelId="{7671DD7D-A1FB-4DCF-9813-C2287DA8A4CF}" srcId="{BFDA7D13-3B15-4E33-9FB1-B0D1FF9CE29D}" destId="{A1F1FB5F-8454-4F6F-B7BE-026DF5AE7816}" srcOrd="2" destOrd="0" parTransId="{40FBE694-1E3E-4A78-95E8-E1C21325AD15}" sibTransId="{D282422F-AA9E-4A25-BD17-5E2A86212CDE}"/>
    <dgm:cxn modelId="{5CFEFC92-4294-46C2-B952-B2B6A6831392}" type="presOf" srcId="{F28CD8E7-FA17-4D93-B8A2-54468C7A38CD}" destId="{ABFFE2A7-EB83-43F7-BD22-9ABA2E30969E}" srcOrd="0" destOrd="0" presId="urn:microsoft.com/office/officeart/2005/8/layout/process1"/>
    <dgm:cxn modelId="{E1EA04B9-D4D6-47D4-B03E-219C3FD21D1A}" type="presOf" srcId="{3396EA1D-F609-483F-BD94-1869B6468C27}" destId="{236EBBF0-377E-44F9-89F6-44ACCE334911}" srcOrd="1" destOrd="0" presId="urn:microsoft.com/office/officeart/2005/8/layout/process1"/>
    <dgm:cxn modelId="{92885CDF-F8D7-458D-AE5E-6A091289DC15}" type="presOf" srcId="{A1F1FB5F-8454-4F6F-B7BE-026DF5AE7816}" destId="{4806D6D7-0FF3-4344-A485-F418AEB3A4CA}" srcOrd="0" destOrd="0" presId="urn:microsoft.com/office/officeart/2005/8/layout/process1"/>
    <dgm:cxn modelId="{A36F08E2-58C5-42CE-A8C7-192AB4D2C983}" type="presOf" srcId="{5913B8C1-B281-40DA-A047-82DF6009BB21}" destId="{64E74039-0C53-4C9A-BC2D-57D0415472EC}" srcOrd="0" destOrd="0" presId="urn:microsoft.com/office/officeart/2005/8/layout/process1"/>
    <dgm:cxn modelId="{D06748F6-23F8-43D2-8B91-1351AB811BD9}" type="presOf" srcId="{F28CD8E7-FA17-4D93-B8A2-54468C7A38CD}" destId="{1723D041-BE08-4687-8C45-5319A89A8206}" srcOrd="1" destOrd="0" presId="urn:microsoft.com/office/officeart/2005/8/layout/process1"/>
    <dgm:cxn modelId="{85D2D3FE-1B1C-4799-B1A8-4824375B27AE}" type="presOf" srcId="{3396EA1D-F609-483F-BD94-1869B6468C27}" destId="{C0CDC40E-21DF-470E-8F8F-5A73A167C21D}" srcOrd="0" destOrd="0" presId="urn:microsoft.com/office/officeart/2005/8/layout/process1"/>
    <dgm:cxn modelId="{EBFD32EF-7BE1-4B19-B9D5-E45D66D7EB0E}" type="presParOf" srcId="{5BED0602-C8F4-4CD6-9FDA-117BAC129B4A}" destId="{64E74039-0C53-4C9A-BC2D-57D0415472EC}" srcOrd="0" destOrd="0" presId="urn:microsoft.com/office/officeart/2005/8/layout/process1"/>
    <dgm:cxn modelId="{318AF0D7-1ADA-4BD7-AB51-D99CE4B15564}" type="presParOf" srcId="{5BED0602-C8F4-4CD6-9FDA-117BAC129B4A}" destId="{C0CDC40E-21DF-470E-8F8F-5A73A167C21D}" srcOrd="1" destOrd="0" presId="urn:microsoft.com/office/officeart/2005/8/layout/process1"/>
    <dgm:cxn modelId="{00C962ED-4458-482D-9726-A1BCD0BD382D}" type="presParOf" srcId="{C0CDC40E-21DF-470E-8F8F-5A73A167C21D}" destId="{236EBBF0-377E-44F9-89F6-44ACCE334911}" srcOrd="0" destOrd="0" presId="urn:microsoft.com/office/officeart/2005/8/layout/process1"/>
    <dgm:cxn modelId="{CF1662E4-48B9-430D-B5D9-CEF8460C4B3A}" type="presParOf" srcId="{5BED0602-C8F4-4CD6-9FDA-117BAC129B4A}" destId="{1425511A-2AF1-4ABC-BED2-4195BC729D1A}" srcOrd="2" destOrd="0" presId="urn:microsoft.com/office/officeart/2005/8/layout/process1"/>
    <dgm:cxn modelId="{184AC02E-80E9-4804-AD02-78734665C8F9}" type="presParOf" srcId="{5BED0602-C8F4-4CD6-9FDA-117BAC129B4A}" destId="{ABFFE2A7-EB83-43F7-BD22-9ABA2E30969E}" srcOrd="3" destOrd="0" presId="urn:microsoft.com/office/officeart/2005/8/layout/process1"/>
    <dgm:cxn modelId="{0DDBA918-2A94-48AB-9A03-F5BB95D10AE7}" type="presParOf" srcId="{ABFFE2A7-EB83-43F7-BD22-9ABA2E30969E}" destId="{1723D041-BE08-4687-8C45-5319A89A8206}" srcOrd="0" destOrd="0" presId="urn:microsoft.com/office/officeart/2005/8/layout/process1"/>
    <dgm:cxn modelId="{728D1E67-3200-4D82-86C0-28DE5EBF2D91}"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4B54A557-8997-417D-B51E-2E9499B2C0F7}">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sz="1200" b="1" u="sng" dirty="0">
              <a:latin typeface="Arial" panose="020B0604020202020204" pitchFamily="34" charset="0"/>
              <a:cs typeface="Arial" panose="020B0604020202020204" pitchFamily="34" charset="0"/>
            </a:rPr>
            <a:t>WAS:</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200" u="none" dirty="0" err="1">
              <a:latin typeface="Arial" panose="020B0604020202020204" pitchFamily="34" charset="0"/>
              <a:cs typeface="Arial" panose="020B0604020202020204" pitchFamily="34" charset="0"/>
            </a:rPr>
            <a:t>Vertriebsmitarbeiter</a:t>
          </a:r>
          <a:r>
            <a:rPr sz="1200" u="none" dirty="0">
              <a:latin typeface="Arial" panose="020B0604020202020204" pitchFamily="34" charset="0"/>
              <a:cs typeface="Arial" panose="020B0604020202020204" pitchFamily="34" charset="0"/>
            </a:rPr>
            <a:t> </a:t>
          </a:r>
          <a:r>
            <a:rPr sz="1200" u="none" dirty="0" err="1">
              <a:latin typeface="Arial" panose="020B0604020202020204" pitchFamily="34" charset="0"/>
              <a:cs typeface="Arial" panose="020B0604020202020204" pitchFamily="34" charset="0"/>
            </a:rPr>
            <a:t>fügte</a:t>
          </a:r>
          <a:r>
            <a:rPr sz="1200" u="none" dirty="0">
              <a:latin typeface="Arial" panose="020B0604020202020204" pitchFamily="34" charset="0"/>
              <a:cs typeface="Arial" panose="020B0604020202020204" pitchFamily="34" charset="0"/>
            </a:rPr>
            <a:t> </a:t>
          </a:r>
          <a:r>
            <a:rPr sz="1200" u="none" dirty="0" err="1">
              <a:latin typeface="Arial" panose="020B0604020202020204" pitchFamily="34" charset="0"/>
              <a:cs typeface="Arial" panose="020B0604020202020204" pitchFamily="34" charset="0"/>
            </a:rPr>
            <a:t>dem</a:t>
          </a:r>
          <a:r>
            <a:rPr sz="1200" u="none" dirty="0">
              <a:latin typeface="Arial" panose="020B0604020202020204" pitchFamily="34" charset="0"/>
              <a:cs typeface="Arial" panose="020B0604020202020204" pitchFamily="34" charset="0"/>
            </a:rPr>
            <a:t> </a:t>
          </a:r>
          <a:r>
            <a:rPr sz="1200" u="none" dirty="0" err="1">
              <a:latin typeface="Arial" panose="020B0604020202020204" pitchFamily="34" charset="0"/>
              <a:cs typeface="Arial" panose="020B0604020202020204" pitchFamily="34" charset="0"/>
            </a:rPr>
            <a:t>Kundenauftrag</a:t>
          </a:r>
          <a:r>
            <a:rPr sz="1200" u="none" dirty="0">
              <a:latin typeface="Arial" panose="020B0604020202020204" pitchFamily="34" charset="0"/>
              <a:cs typeface="Arial" panose="020B0604020202020204" pitchFamily="34" charset="0"/>
            </a:rPr>
            <a:t> </a:t>
          </a:r>
          <a:r>
            <a:rPr sz="1200" u="none" dirty="0" err="1">
              <a:latin typeface="Arial" panose="020B0604020202020204" pitchFamily="34" charset="0"/>
              <a:cs typeface="Arial" panose="020B0604020202020204" pitchFamily="34" charset="0"/>
            </a:rPr>
            <a:t>sechs</a:t>
          </a:r>
          <a:r>
            <a:rPr sz="1200" u="none" dirty="0">
              <a:latin typeface="Arial" panose="020B0604020202020204" pitchFamily="34" charset="0"/>
              <a:cs typeface="Arial" panose="020B0604020202020204" pitchFamily="34" charset="0"/>
            </a:rPr>
            <a:t> Apple </a:t>
          </a:r>
          <a:r>
            <a:rPr sz="1200" u="none" dirty="0" err="1">
              <a:latin typeface="Arial" panose="020B0604020202020204" pitchFamily="34" charset="0"/>
              <a:cs typeface="Arial" panose="020B0604020202020204" pitchFamily="34" charset="0"/>
            </a:rPr>
            <a:t>MacBooks</a:t>
          </a:r>
          <a:r>
            <a:rPr sz="1200" u="none" dirty="0">
              <a:latin typeface="Arial" panose="020B0604020202020204" pitchFamily="34" charset="0"/>
              <a:cs typeface="Arial" panose="020B0604020202020204" pitchFamily="34" charset="0"/>
            </a:rPr>
            <a:t> </a:t>
          </a:r>
          <a:r>
            <a:rPr sz="1200" u="none" dirty="0" err="1">
              <a:latin typeface="Arial" panose="020B0604020202020204" pitchFamily="34" charset="0"/>
              <a:cs typeface="Arial" panose="020B0604020202020204" pitchFamily="34" charset="0"/>
            </a:rPr>
            <a:t>hinzu</a:t>
          </a:r>
          <a:endParaRPr sz="1200" dirty="0">
            <a:latin typeface="Arial" panose="020B0604020202020204" pitchFamily="34" charset="0"/>
            <a:cs typeface="Arial" panose="020B0604020202020204" pitchFamily="34" charset="0"/>
          </a:endParaRPr>
        </a:p>
      </dgm:t>
    </dgm:pt>
    <dgm:pt modelId="{3396EA1D-F609-483F-BD94-1869B6468C27}" type="sibTrans" cxnId="{4B54A557-8997-417D-B51E-2E9499B2C0F7}">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9A2526EB-DAD3-4708-8474-8BC8C2199332}">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t"/>
        <a:lstStyle/>
        <a:p>
          <a:pPr rtl="0">
            <a:spcAft>
              <a:spcPct val="0"/>
            </a:spcAft>
          </a:pPr>
          <a:r>
            <a:rPr sz="1200" b="1" u="sng" dirty="0">
              <a:latin typeface="Arial" panose="020B0604020202020204" pitchFamily="34" charset="0"/>
              <a:cs typeface="Arial" panose="020B0604020202020204" pitchFamily="34" charset="0"/>
            </a:rPr>
            <a:t>AN WEN: </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200" dirty="0" err="1">
              <a:latin typeface="Arial" panose="020B0604020202020204" pitchFamily="34" charset="0"/>
              <a:cs typeface="Arial" panose="020B0604020202020204" pitchFamily="34" charset="0"/>
            </a:rPr>
            <a:t>Eine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ausländische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Regierungsstelle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Endkunde</a:t>
          </a:r>
          <a:r>
            <a:rPr sz="1200" dirty="0">
              <a:latin typeface="Arial" panose="020B0604020202020204" pitchFamily="34" charset="0"/>
              <a:cs typeface="Arial" panose="020B0604020202020204" pitchFamily="34" charset="0"/>
            </a:rPr>
            <a:t>)</a:t>
          </a:r>
        </a:p>
      </dgm:t>
    </dgm:pt>
    <dgm:pt modelId="{F28CD8E7-FA17-4D93-B8A2-54468C7A38CD}" type="sibTrans" cxnId="{9A2526EB-DAD3-4708-8474-8BC8C2199332}">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A7FC2842-84B8-4FBA-8094-C3421959AB46}">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t"/>
        <a:lstStyle/>
        <a:p>
          <a:pPr rtl="0">
            <a:spcAft>
              <a:spcPct val="0"/>
            </a:spcAft>
          </a:pPr>
          <a:r>
            <a:rPr sz="1200" b="1" u="sng" dirty="0">
              <a:latin typeface="Arial" panose="020B0604020202020204" pitchFamily="34" charset="0"/>
              <a:cs typeface="Arial" panose="020B0604020202020204" pitchFamily="34" charset="0"/>
            </a:rPr>
            <a:t>WARUM: </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200" dirty="0" err="1">
              <a:latin typeface="Arial" panose="020B0604020202020204" pitchFamily="34" charset="0"/>
              <a:cs typeface="Arial" panose="020B0604020202020204" pitchFamily="34" charset="0"/>
            </a:rPr>
            <a:t>Könnte</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als</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Schmiergeld</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oder</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Bestechung</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ausgelegt</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werden</a:t>
          </a:r>
          <a:r>
            <a:rPr sz="1200" dirty="0">
              <a:latin typeface="Arial" panose="020B0604020202020204" pitchFamily="34" charset="0"/>
              <a:cs typeface="Arial" panose="020B0604020202020204" pitchFamily="34" charset="0"/>
            </a:rPr>
            <a:t>, um den </a:t>
          </a:r>
          <a:r>
            <a:rPr sz="1200" dirty="0" err="1">
              <a:latin typeface="Arial" panose="020B0604020202020204" pitchFamily="34" charset="0"/>
              <a:cs typeface="Arial" panose="020B0604020202020204" pitchFamily="34" charset="0"/>
            </a:rPr>
            <a:t>Auftrag</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zu</a:t>
          </a:r>
          <a:r>
            <a:rPr sz="1200" dirty="0">
              <a:latin typeface="Arial" panose="020B0604020202020204" pitchFamily="34" charset="0"/>
              <a:cs typeface="Arial" panose="020B0604020202020204" pitchFamily="34" charset="0"/>
            </a:rPr>
            <a:t> </a:t>
          </a:r>
          <a:r>
            <a:rPr sz="1200" dirty="0" err="1">
              <a:latin typeface="Arial" panose="020B0604020202020204" pitchFamily="34" charset="0"/>
              <a:cs typeface="Arial" panose="020B0604020202020204" pitchFamily="34" charset="0"/>
            </a:rPr>
            <a:t>gewinnen</a:t>
          </a:r>
          <a:endParaRPr sz="1200" b="0" i="0" dirty="0">
            <a:latin typeface="Arial" panose="020B0604020202020204" pitchFamily="34" charset="0"/>
            <a:cs typeface="Arial" panose="020B0604020202020204" pitchFamily="34" charset="0"/>
          </a:endParaRPr>
        </a:p>
      </dgm:t>
    </dgm:pt>
    <dgm:pt modelId="{D282422F-AA9E-4A25-BD17-5E2A86212CDE}" type="sibTrans" cxnId="{A7FC2842-84B8-4FBA-8094-C3421959AB46}">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95514"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9D69220B-49CF-4AF5-A433-E15AC7E4C859}" type="presOf" srcId="{BFDA7D13-3B15-4E33-9FB1-B0D1FF9CE29D}" destId="{5BED0602-C8F4-4CD6-9FDA-117BAC129B4A}" srcOrd="0" destOrd="0" presId="urn:microsoft.com/office/officeart/2005/8/layout/process1"/>
    <dgm:cxn modelId="{D876CD34-5627-4E10-9867-620EB7845DFB}" type="presOf" srcId="{F28CD8E7-FA17-4D93-B8A2-54468C7A38CD}" destId="{1723D041-BE08-4687-8C45-5319A89A8206}" srcOrd="1" destOrd="0" presId="urn:microsoft.com/office/officeart/2005/8/layout/process1"/>
    <dgm:cxn modelId="{A7FC2842-84B8-4FBA-8094-C3421959AB46}" srcId="{BFDA7D13-3B15-4E33-9FB1-B0D1FF9CE29D}" destId="{A1F1FB5F-8454-4F6F-B7BE-026DF5AE7816}" srcOrd="2" destOrd="0" parTransId="{40FBE694-1E3E-4A78-95E8-E1C21325AD15}" sibTransId="{D282422F-AA9E-4A25-BD17-5E2A86212CDE}"/>
    <dgm:cxn modelId="{F606F842-F15A-47DC-ACFE-A04D75F83E16}" type="presOf" srcId="{5913B8C1-B281-40DA-A047-82DF6009BB21}" destId="{64E74039-0C53-4C9A-BC2D-57D0415472EC}" srcOrd="0" destOrd="0" presId="urn:microsoft.com/office/officeart/2005/8/layout/process1"/>
    <dgm:cxn modelId="{2CF9A36C-8B67-49D5-A7B7-7227A55E0C62}" type="presOf" srcId="{A1F1FB5F-8454-4F6F-B7BE-026DF5AE7816}" destId="{4806D6D7-0FF3-4344-A485-F418AEB3A4CA}" srcOrd="0" destOrd="0" presId="urn:microsoft.com/office/officeart/2005/8/layout/process1"/>
    <dgm:cxn modelId="{4B54A557-8997-417D-B51E-2E9499B2C0F7}" srcId="{BFDA7D13-3B15-4E33-9FB1-B0D1FF9CE29D}" destId="{5913B8C1-B281-40DA-A047-82DF6009BB21}" srcOrd="0" destOrd="0" parTransId="{8C835E6E-D89A-400A-8516-1F582BE3A493}" sibTransId="{3396EA1D-F609-483F-BD94-1869B6468C27}"/>
    <dgm:cxn modelId="{088D9BBD-E51D-4E32-BC8B-334D2F2EB6F2}" type="presOf" srcId="{BEE7BE1A-89B1-4CDA-A1C4-561AD2618A87}" destId="{1425511A-2AF1-4ABC-BED2-4195BC729D1A}" srcOrd="0" destOrd="0" presId="urn:microsoft.com/office/officeart/2005/8/layout/process1"/>
    <dgm:cxn modelId="{E188C3C4-39CC-46BC-B185-B4E522A7AB18}" type="presOf" srcId="{3396EA1D-F609-483F-BD94-1869B6468C27}" destId="{236EBBF0-377E-44F9-89F6-44ACCE334911}" srcOrd="1" destOrd="0" presId="urn:microsoft.com/office/officeart/2005/8/layout/process1"/>
    <dgm:cxn modelId="{4BC05DDD-DF0C-463A-841A-9E72FDBC3AF1}" type="presOf" srcId="{F28CD8E7-FA17-4D93-B8A2-54468C7A38CD}" destId="{ABFFE2A7-EB83-43F7-BD22-9ABA2E30969E}" srcOrd="0" destOrd="0" presId="urn:microsoft.com/office/officeart/2005/8/layout/process1"/>
    <dgm:cxn modelId="{9A2526EB-DAD3-4708-8474-8BC8C2199332}" srcId="{BFDA7D13-3B15-4E33-9FB1-B0D1FF9CE29D}" destId="{BEE7BE1A-89B1-4CDA-A1C4-561AD2618A87}" srcOrd="1" destOrd="0" parTransId="{3D920412-9F8F-4F9E-B41D-29DE8930E3E9}" sibTransId="{F28CD8E7-FA17-4D93-B8A2-54468C7A38CD}"/>
    <dgm:cxn modelId="{28FC6BF7-8D3A-44B0-92DB-078682637EA2}" type="presOf" srcId="{3396EA1D-F609-483F-BD94-1869B6468C27}" destId="{C0CDC40E-21DF-470E-8F8F-5A73A167C21D}" srcOrd="0" destOrd="0" presId="urn:microsoft.com/office/officeart/2005/8/layout/process1"/>
    <dgm:cxn modelId="{9534BE28-8E51-461B-AA98-7F0934760342}" type="presParOf" srcId="{5BED0602-C8F4-4CD6-9FDA-117BAC129B4A}" destId="{64E74039-0C53-4C9A-BC2D-57D0415472EC}" srcOrd="0" destOrd="0" presId="urn:microsoft.com/office/officeart/2005/8/layout/process1"/>
    <dgm:cxn modelId="{16B0E167-95B5-493E-85E1-C6420519EB38}" type="presParOf" srcId="{5BED0602-C8F4-4CD6-9FDA-117BAC129B4A}" destId="{C0CDC40E-21DF-470E-8F8F-5A73A167C21D}" srcOrd="1" destOrd="0" presId="urn:microsoft.com/office/officeart/2005/8/layout/process1"/>
    <dgm:cxn modelId="{AA0E33E7-4030-4618-8E8C-484ECAACEEB3}" type="presParOf" srcId="{C0CDC40E-21DF-470E-8F8F-5A73A167C21D}" destId="{236EBBF0-377E-44F9-89F6-44ACCE334911}" srcOrd="0" destOrd="0" presId="urn:microsoft.com/office/officeart/2005/8/layout/process1"/>
    <dgm:cxn modelId="{AD103D5B-CC5A-413C-A4CF-39A4A66488CA}" type="presParOf" srcId="{5BED0602-C8F4-4CD6-9FDA-117BAC129B4A}" destId="{1425511A-2AF1-4ABC-BED2-4195BC729D1A}" srcOrd="2" destOrd="0" presId="urn:microsoft.com/office/officeart/2005/8/layout/process1"/>
    <dgm:cxn modelId="{EBE3E63A-9148-4896-82BD-6D8A2B1A76BE}" type="presParOf" srcId="{5BED0602-C8F4-4CD6-9FDA-117BAC129B4A}" destId="{ABFFE2A7-EB83-43F7-BD22-9ABA2E30969E}" srcOrd="3" destOrd="0" presId="urn:microsoft.com/office/officeart/2005/8/layout/process1"/>
    <dgm:cxn modelId="{070F0A40-BC34-4C70-85DF-D5B535A15C4A}" type="presParOf" srcId="{ABFFE2A7-EB83-43F7-BD22-9ABA2E30969E}" destId="{1723D041-BE08-4687-8C45-5319A89A8206}" srcOrd="0" destOrd="0" presId="urn:microsoft.com/office/officeart/2005/8/layout/process1"/>
    <dgm:cxn modelId="{9CFF3E28-883D-438F-91F3-53AFD13AF830}"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5904F5E6-90C7-45F6-9A91-20000A3C6663}">
      <dgm:prSet custT="1"/>
      <dgm:spPr/>
      <dgm:t>
        <a:bodyPr/>
        <a:lstStyle/>
        <a:p>
          <a:endParaRPr lang="en-US" sz="14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ctr"/>
        <a:lstStyle/>
        <a:p>
          <a:pPr rtl="0">
            <a:spcAft>
              <a:spcPct val="0"/>
            </a:spcAft>
          </a:pPr>
          <a:r>
            <a:rPr sz="1200" b="1" u="sng">
              <a:latin typeface="Arial" panose="020B0604020202020204" pitchFamily="34" charset="0"/>
              <a:cs typeface="Arial" panose="020B0604020202020204" pitchFamily="34" charset="0"/>
            </a:rPr>
            <a:t>WAS:</a:t>
          </a:r>
        </a:p>
        <a:p>
          <a:pPr rtl="0">
            <a:spcAft>
              <a:spcPct val="0"/>
            </a:spcAft>
          </a:pPr>
          <a:endParaRPr sz="300" b="1" u="sng">
            <a:latin typeface="Arial" panose="020B0604020202020204" pitchFamily="34" charset="0"/>
            <a:cs typeface="Arial" panose="020B0604020202020204" pitchFamily="34" charset="0"/>
          </a:endParaRPr>
        </a:p>
        <a:p>
          <a:pPr rtl="0">
            <a:spcAft>
              <a:spcPct val="0"/>
            </a:spcAft>
          </a:pPr>
          <a:r>
            <a:rPr sz="1200" err="1">
              <a:latin typeface="Arial" panose="020B0604020202020204" pitchFamily="34" charset="0"/>
              <a:cs typeface="Arial" panose="020B0604020202020204" pitchFamily="34" charset="0"/>
            </a:rPr>
            <a:t>Panalpina tätigte Zahlungen im Namen der Kunden</a:t>
          </a:r>
        </a:p>
      </dgm:t>
    </dgm:pt>
    <dgm:pt modelId="{3396EA1D-F609-483F-BD94-1869B6468C27}" type="sibTrans" cxnId="{5904F5E6-90C7-45F6-9A91-20000A3C6663}">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3D920412-9F8F-4F9E-B41D-29DE8930E3E9}" type="parTrans" cxnId="{328780E2-B26C-4464-BEE4-071606C08E40}">
      <dgm:prSet custT="1"/>
      <dgm:spPr/>
      <dgm:t>
        <a:bodyPr/>
        <a:lstStyle/>
        <a:p>
          <a:endParaRPr lang="en-US" sz="14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ctr"/>
        <a:lstStyle/>
        <a:p>
          <a:pPr rtl="0">
            <a:spcAft>
              <a:spcPct val="0"/>
            </a:spcAft>
          </a:pPr>
          <a:r>
            <a:rPr sz="1200" b="1" u="sng">
              <a:latin typeface="Arial" panose="020B0604020202020204" pitchFamily="34" charset="0"/>
              <a:cs typeface="Arial" panose="020B0604020202020204" pitchFamily="34" charset="0"/>
            </a:rPr>
            <a:t>AN WEN: </a:t>
          </a:r>
        </a:p>
        <a:p>
          <a:pPr rtl="0">
            <a:spcAft>
              <a:spcPct val="0"/>
            </a:spcAft>
          </a:pPr>
          <a:endParaRPr sz="300" b="1" u="sng">
            <a:latin typeface="Arial" panose="020B0604020202020204" pitchFamily="34" charset="0"/>
            <a:cs typeface="Arial" panose="020B0604020202020204" pitchFamily="34" charset="0"/>
          </a:endParaRPr>
        </a:p>
        <a:p>
          <a:pPr rtl="0">
            <a:spcAft>
              <a:spcPct val="0"/>
            </a:spcAft>
          </a:pPr>
          <a:r>
            <a:rPr sz="1200">
              <a:latin typeface="Arial" panose="020B0604020202020204" pitchFamily="34" charset="0"/>
              <a:cs typeface="Arial" panose="020B0604020202020204" pitchFamily="34" charset="0"/>
            </a:rPr>
            <a:t>An ausländische Amtsträger in mehreren Ländern</a:t>
          </a:r>
        </a:p>
      </dgm:t>
    </dgm:pt>
    <dgm:pt modelId="{F28CD8E7-FA17-4D93-B8A2-54468C7A38CD}" type="sibTrans" cxnId="{328780E2-B26C-4464-BEE4-071606C08E40}">
      <dgm:prSet custT="1"/>
      <dgm:spPr>
        <a:solidFill>
          <a:srgbClr val="C00000"/>
        </a:solidFill>
      </dgm:spPr>
      <dgm:t>
        <a:bodyPr/>
        <a:lstStyle/>
        <a:p>
          <a:endParaRPr lang="en-US" sz="1400">
            <a:latin typeface="Arial" panose="020B0604020202020204" pitchFamily="34" charset="0"/>
            <a:cs typeface="Arial" panose="020B0604020202020204" pitchFamily="34" charset="0"/>
          </a:endParaRPr>
        </a:p>
      </dgm:t>
    </dgm:pt>
    <dgm:pt modelId="{40FBE694-1E3E-4A78-95E8-E1C21325AD15}" type="parTrans" cxnId="{80FC28F6-1B10-4486-B5D6-5E39807D54D9}">
      <dgm:prSet custT="1"/>
      <dgm:spPr/>
      <dgm:t>
        <a:bodyPr/>
        <a:lstStyle/>
        <a:p>
          <a:endParaRPr lang="en-US" sz="14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ctr"/>
        <a:lstStyle/>
        <a:p>
          <a:pPr algn="ctr" rtl="0">
            <a:spcAft>
              <a:spcPct val="0"/>
            </a:spcAft>
          </a:pPr>
          <a:r>
            <a:rPr sz="1200" b="1" u="sng">
              <a:latin typeface="Arial" panose="020B0604020202020204" pitchFamily="34" charset="0"/>
              <a:cs typeface="Arial" panose="020B0604020202020204" pitchFamily="34" charset="0"/>
            </a:rPr>
            <a:t>WARUM: </a:t>
          </a:r>
        </a:p>
        <a:p>
          <a:pPr algn="ctr" rtl="0">
            <a:spcAft>
              <a:spcPct val="0"/>
            </a:spcAft>
          </a:pPr>
          <a:endParaRPr sz="300" b="1" u="sng">
            <a:latin typeface="Arial" panose="020B0604020202020204" pitchFamily="34" charset="0"/>
            <a:cs typeface="Arial" panose="020B0604020202020204" pitchFamily="34" charset="0"/>
          </a:endParaRPr>
        </a:p>
        <a:p>
          <a:pPr algn="ctr" rtl="0">
            <a:spcAft>
              <a:spcPct val="0"/>
            </a:spcAft>
          </a:pPr>
          <a:r>
            <a:rPr sz="1200" b="0" i="0">
              <a:latin typeface="Arial" panose="020B0604020202020204" pitchFamily="34" charset="0"/>
              <a:cs typeface="Arial" panose="020B0604020202020204" pitchFamily="34" charset="0"/>
            </a:rPr>
            <a:t> Um lokale Zollkontrollen zu vermeiden und eine Präferenzbehandlung bei der Einfuhr internationaler Frachtsendungen zu erhalten </a:t>
          </a:r>
        </a:p>
      </dgm:t>
    </dgm:pt>
    <dgm:pt modelId="{D282422F-AA9E-4A25-BD17-5E2A86212CDE}" type="sibTrans" cxnId="{80FC28F6-1B10-4486-B5D6-5E39807D54D9}">
      <dgm:prSet custT="1"/>
      <dgm:spPr/>
      <dgm:t>
        <a:bodyPr/>
        <a:lstStyle/>
        <a:p>
          <a:endParaRPr lang="en-US" sz="14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102322"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7E46010A-87BD-4CE9-8A72-B0F87495429F}" type="presOf" srcId="{BEE7BE1A-89B1-4CDA-A1C4-561AD2618A87}" destId="{1425511A-2AF1-4ABC-BED2-4195BC729D1A}" srcOrd="0" destOrd="0" presId="urn:microsoft.com/office/officeart/2005/8/layout/process1"/>
    <dgm:cxn modelId="{A6AFDB13-671B-421F-9E1D-7FC160691AFB}" type="presOf" srcId="{3396EA1D-F609-483F-BD94-1869B6468C27}" destId="{C0CDC40E-21DF-470E-8F8F-5A73A167C21D}" srcOrd="0" destOrd="0" presId="urn:microsoft.com/office/officeart/2005/8/layout/process1"/>
    <dgm:cxn modelId="{50611922-2D67-4DDF-B491-C0C821E46654}" type="presOf" srcId="{F28CD8E7-FA17-4D93-B8A2-54468C7A38CD}" destId="{1723D041-BE08-4687-8C45-5319A89A8206}" srcOrd="1" destOrd="0" presId="urn:microsoft.com/office/officeart/2005/8/layout/process1"/>
    <dgm:cxn modelId="{A1D57736-C250-496A-B380-DDEEA6EE896E}" type="presOf" srcId="{3396EA1D-F609-483F-BD94-1869B6468C27}" destId="{236EBBF0-377E-44F9-89F6-44ACCE334911}" srcOrd="1" destOrd="0" presId="urn:microsoft.com/office/officeart/2005/8/layout/process1"/>
    <dgm:cxn modelId="{554B3738-7992-4A60-821C-4CEBFAE1A87E}" type="presOf" srcId="{A1F1FB5F-8454-4F6F-B7BE-026DF5AE7816}" destId="{4806D6D7-0FF3-4344-A485-F418AEB3A4CA}" srcOrd="0" destOrd="0" presId="urn:microsoft.com/office/officeart/2005/8/layout/process1"/>
    <dgm:cxn modelId="{1BCBA96D-5721-4AF1-8A21-9B264BA1CE2E}" type="presOf" srcId="{BFDA7D13-3B15-4E33-9FB1-B0D1FF9CE29D}" destId="{5BED0602-C8F4-4CD6-9FDA-117BAC129B4A}" srcOrd="0" destOrd="0" presId="urn:microsoft.com/office/officeart/2005/8/layout/process1"/>
    <dgm:cxn modelId="{923D6F78-5FC5-4D7F-8FF2-AAD8A219930C}" type="presOf" srcId="{5913B8C1-B281-40DA-A047-82DF6009BB21}" destId="{64E74039-0C53-4C9A-BC2D-57D0415472EC}" srcOrd="0" destOrd="0" presId="urn:microsoft.com/office/officeart/2005/8/layout/process1"/>
    <dgm:cxn modelId="{B19CA092-FA67-4510-98C5-D440BF4E5778}" type="presOf" srcId="{F28CD8E7-FA17-4D93-B8A2-54468C7A38CD}" destId="{ABFFE2A7-EB83-43F7-BD22-9ABA2E30969E}" srcOrd="0" destOrd="0" presId="urn:microsoft.com/office/officeart/2005/8/layout/process1"/>
    <dgm:cxn modelId="{328780E2-B26C-4464-BEE4-071606C08E40}" srcId="{BFDA7D13-3B15-4E33-9FB1-B0D1FF9CE29D}" destId="{BEE7BE1A-89B1-4CDA-A1C4-561AD2618A87}" srcOrd="1" destOrd="0" parTransId="{3D920412-9F8F-4F9E-B41D-29DE8930E3E9}" sibTransId="{F28CD8E7-FA17-4D93-B8A2-54468C7A38CD}"/>
    <dgm:cxn modelId="{5904F5E6-90C7-45F6-9A91-20000A3C6663}" srcId="{BFDA7D13-3B15-4E33-9FB1-B0D1FF9CE29D}" destId="{5913B8C1-B281-40DA-A047-82DF6009BB21}" srcOrd="0" destOrd="0" parTransId="{8C835E6E-D89A-400A-8516-1F582BE3A493}" sibTransId="{3396EA1D-F609-483F-BD94-1869B6468C27}"/>
    <dgm:cxn modelId="{80FC28F6-1B10-4486-B5D6-5E39807D54D9}" srcId="{BFDA7D13-3B15-4E33-9FB1-B0D1FF9CE29D}" destId="{A1F1FB5F-8454-4F6F-B7BE-026DF5AE7816}" srcOrd="2" destOrd="0" parTransId="{40FBE694-1E3E-4A78-95E8-E1C21325AD15}" sibTransId="{D282422F-AA9E-4A25-BD17-5E2A86212CDE}"/>
    <dgm:cxn modelId="{484ABB9B-E253-4717-8F0B-824F14EEC7D0}" type="presParOf" srcId="{5BED0602-C8F4-4CD6-9FDA-117BAC129B4A}" destId="{64E74039-0C53-4C9A-BC2D-57D0415472EC}" srcOrd="0" destOrd="0" presId="urn:microsoft.com/office/officeart/2005/8/layout/process1"/>
    <dgm:cxn modelId="{44F3954F-6980-4127-B8DB-0752D6266236}" type="presParOf" srcId="{5BED0602-C8F4-4CD6-9FDA-117BAC129B4A}" destId="{C0CDC40E-21DF-470E-8F8F-5A73A167C21D}" srcOrd="1" destOrd="0" presId="urn:microsoft.com/office/officeart/2005/8/layout/process1"/>
    <dgm:cxn modelId="{A5698E19-648E-4FBC-B3A9-9F9B9860969B}" type="presParOf" srcId="{C0CDC40E-21DF-470E-8F8F-5A73A167C21D}" destId="{236EBBF0-377E-44F9-89F6-44ACCE334911}" srcOrd="0" destOrd="0" presId="urn:microsoft.com/office/officeart/2005/8/layout/process1"/>
    <dgm:cxn modelId="{2F132D28-C9F3-40FB-843E-C8911D5743A4}" type="presParOf" srcId="{5BED0602-C8F4-4CD6-9FDA-117BAC129B4A}" destId="{1425511A-2AF1-4ABC-BED2-4195BC729D1A}" srcOrd="2" destOrd="0" presId="urn:microsoft.com/office/officeart/2005/8/layout/process1"/>
    <dgm:cxn modelId="{51A41FE4-B695-4223-AC08-F90E397A2B18}" type="presParOf" srcId="{5BED0602-C8F4-4CD6-9FDA-117BAC129B4A}" destId="{ABFFE2A7-EB83-43F7-BD22-9ABA2E30969E}" srcOrd="3" destOrd="0" presId="urn:microsoft.com/office/officeart/2005/8/layout/process1"/>
    <dgm:cxn modelId="{87AB2A8B-5611-4F08-85B9-9D500829D1F4}" type="presParOf" srcId="{ABFFE2A7-EB83-43F7-BD22-9ABA2E30969E}" destId="{1723D041-BE08-4687-8C45-5319A89A8206}" srcOrd="0" destOrd="0" presId="urn:microsoft.com/office/officeart/2005/8/layout/process1"/>
    <dgm:cxn modelId="{506A6B5B-CBF6-44BB-8E3A-71CAA294D5DF}"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DA7D13-3B15-4E33-9FB1-B0D1FF9CE29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8C835E6E-D89A-400A-8516-1F582BE3A493}" type="parTrans" cxnId="{AB4C878B-E0FD-4421-8633-26C74082B98C}">
      <dgm:prSet custT="1"/>
      <dgm:spPr/>
      <dgm:t>
        <a:bodyPr/>
        <a:lstStyle/>
        <a:p>
          <a:endParaRPr lang="en-US" sz="1200">
            <a:latin typeface="Arial" panose="020B0604020202020204" pitchFamily="34" charset="0"/>
            <a:cs typeface="Arial" panose="020B0604020202020204" pitchFamily="34" charset="0"/>
          </a:endParaRPr>
        </a:p>
      </dgm:t>
    </dgm:pt>
    <dgm:pt modelId="{5913B8C1-B281-40DA-A047-82DF6009BB21}">
      <dgm:prSet custT="1"/>
      <dgm:spPr>
        <a:solidFill>
          <a:srgbClr val="C00000"/>
        </a:solidFill>
        <a:ln>
          <a:noFill/>
        </a:ln>
      </dgm:spPr>
      <dgm:t>
        <a:bodyPr anchor="t"/>
        <a:lstStyle/>
        <a:p>
          <a:pPr rtl="0">
            <a:spcAft>
              <a:spcPct val="0"/>
            </a:spcAft>
          </a:pPr>
          <a:r>
            <a:rPr sz="1000" b="1" u="sng" dirty="0">
              <a:latin typeface="Arial" panose="020B0604020202020204" pitchFamily="34" charset="0"/>
              <a:cs typeface="Arial" panose="020B0604020202020204" pitchFamily="34" charset="0"/>
            </a:rPr>
            <a:t>WAS:</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000" dirty="0">
              <a:latin typeface="Arial" panose="020B0604020202020204" pitchFamily="34" charset="0"/>
              <a:cs typeface="Arial" panose="020B0604020202020204" pitchFamily="34" charset="0"/>
            </a:rPr>
            <a:t>Embraer </a:t>
          </a:r>
          <a:r>
            <a:rPr sz="1000" dirty="0" err="1">
              <a:latin typeface="Arial" panose="020B0604020202020204" pitchFamily="34" charset="0"/>
              <a:cs typeface="Arial" panose="020B0604020202020204" pitchFamily="34" charset="0"/>
            </a:rPr>
            <a:t>bezahltes</a:t>
          </a:r>
          <a:r>
            <a:rPr sz="1000" dirty="0">
              <a:latin typeface="Arial" panose="020B0604020202020204" pitchFamily="34" charset="0"/>
              <a:cs typeface="Arial" panose="020B0604020202020204" pitchFamily="34" charset="0"/>
            </a:rPr>
            <a:t> Geld </a:t>
          </a:r>
          <a:r>
            <a:rPr sz="1000" dirty="0" err="1">
              <a:latin typeface="Arial" panose="020B0604020202020204" pitchFamily="34" charset="0"/>
              <a:cs typeface="Arial" panose="020B0604020202020204" pitchFamily="34" charset="0"/>
            </a:rPr>
            <a:t>durch</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gefälschte</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Verträge</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mit</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Drittanbietern</a:t>
          </a:r>
          <a:endParaRPr sz="1000" dirty="0">
            <a:latin typeface="Arial" panose="020B0604020202020204" pitchFamily="34" charset="0"/>
            <a:cs typeface="Arial" panose="020B0604020202020204" pitchFamily="34" charset="0"/>
          </a:endParaRPr>
        </a:p>
      </dgm:t>
    </dgm:pt>
    <dgm:pt modelId="{3396EA1D-F609-483F-BD94-1869B6468C27}" type="sibTrans" cxnId="{AB4C878B-E0FD-4421-8633-26C74082B98C}">
      <dgm:prSet custT="1"/>
      <dgm:spPr>
        <a:solidFill>
          <a:srgbClr val="C00000"/>
        </a:solidFill>
      </dgm:spPr>
      <dgm:t>
        <a:bodyPr/>
        <a:lstStyle/>
        <a:p>
          <a:endParaRPr lang="en-US" sz="1200">
            <a:latin typeface="Arial" panose="020B0604020202020204" pitchFamily="34" charset="0"/>
            <a:cs typeface="Arial" panose="020B0604020202020204" pitchFamily="34" charset="0"/>
          </a:endParaRPr>
        </a:p>
      </dgm:t>
    </dgm:pt>
    <dgm:pt modelId="{3D920412-9F8F-4F9E-B41D-29DE8930E3E9}" type="parTrans" cxnId="{090ABDEF-B262-4F1D-AA84-C84E143ACA25}">
      <dgm:prSet custT="1"/>
      <dgm:spPr/>
      <dgm:t>
        <a:bodyPr/>
        <a:lstStyle/>
        <a:p>
          <a:endParaRPr lang="en-US" sz="1200">
            <a:latin typeface="Arial" panose="020B0604020202020204" pitchFamily="34" charset="0"/>
            <a:cs typeface="Arial" panose="020B0604020202020204" pitchFamily="34" charset="0"/>
          </a:endParaRPr>
        </a:p>
      </dgm:t>
    </dgm:pt>
    <dgm:pt modelId="{BEE7BE1A-89B1-4CDA-A1C4-561AD2618A87}">
      <dgm:prSet custT="1"/>
      <dgm:spPr>
        <a:solidFill>
          <a:srgbClr val="C00000"/>
        </a:solidFill>
        <a:ln>
          <a:noFill/>
        </a:ln>
      </dgm:spPr>
      <dgm:t>
        <a:bodyPr anchor="t"/>
        <a:lstStyle/>
        <a:p>
          <a:pPr rtl="0">
            <a:spcAft>
              <a:spcPct val="0"/>
            </a:spcAft>
          </a:pPr>
          <a:r>
            <a:rPr sz="1000" b="1" u="sng" dirty="0">
              <a:latin typeface="Arial" panose="020B0604020202020204" pitchFamily="34" charset="0"/>
              <a:cs typeface="Arial" panose="020B0604020202020204" pitchFamily="34" charset="0"/>
            </a:rPr>
            <a:t>AN WEN: </a:t>
          </a:r>
        </a:p>
        <a:p>
          <a:pPr rtl="0">
            <a:spcAft>
              <a:spcPct val="0"/>
            </a:spcAft>
          </a:pPr>
          <a:endParaRPr sz="600" b="1" u="sng" dirty="0">
            <a:latin typeface="Arial" panose="020B0604020202020204" pitchFamily="34" charset="0"/>
            <a:cs typeface="Arial" panose="020B0604020202020204" pitchFamily="34" charset="0"/>
          </a:endParaRPr>
        </a:p>
        <a:p>
          <a:pPr rtl="0">
            <a:spcAft>
              <a:spcPct val="0"/>
            </a:spcAft>
          </a:pPr>
          <a:r>
            <a:rPr sz="1000" dirty="0">
              <a:latin typeface="Arial" panose="020B0604020202020204" pitchFamily="34" charset="0"/>
              <a:cs typeface="Arial" panose="020B0604020202020204" pitchFamily="34" charset="0"/>
            </a:rPr>
            <a:t>An </a:t>
          </a:r>
          <a:r>
            <a:rPr sz="1000" dirty="0" err="1">
              <a:latin typeface="Arial" panose="020B0604020202020204" pitchFamily="34" charset="0"/>
              <a:cs typeface="Arial" panose="020B0604020202020204" pitchFamily="34" charset="0"/>
            </a:rPr>
            <a:t>Regierungsbeamte</a:t>
          </a:r>
          <a:r>
            <a:rPr sz="1000" dirty="0">
              <a:latin typeface="Arial" panose="020B0604020202020204" pitchFamily="34" charset="0"/>
              <a:cs typeface="Arial" panose="020B0604020202020204" pitchFamily="34" charset="0"/>
            </a:rPr>
            <a:t> in </a:t>
          </a:r>
          <a:r>
            <a:rPr sz="1000" dirty="0" err="1">
              <a:latin typeface="Arial" panose="020B0604020202020204" pitchFamily="34" charset="0"/>
              <a:cs typeface="Arial" panose="020B0604020202020204" pitchFamily="34" charset="0"/>
            </a:rPr>
            <a:t>verschiedenen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Ländern</a:t>
          </a:r>
          <a:endParaRPr sz="1000" dirty="0">
            <a:latin typeface="Arial" panose="020B0604020202020204" pitchFamily="34" charset="0"/>
            <a:cs typeface="Arial" panose="020B0604020202020204" pitchFamily="34" charset="0"/>
          </a:endParaRPr>
        </a:p>
      </dgm:t>
    </dgm:pt>
    <dgm:pt modelId="{F28CD8E7-FA17-4D93-B8A2-54468C7A38CD}" type="sibTrans" cxnId="{090ABDEF-B262-4F1D-AA84-C84E143ACA25}">
      <dgm:prSet custT="1"/>
      <dgm:spPr>
        <a:solidFill>
          <a:srgbClr val="C00000"/>
        </a:solidFill>
      </dgm:spPr>
      <dgm:t>
        <a:bodyPr/>
        <a:lstStyle/>
        <a:p>
          <a:endParaRPr lang="en-US" sz="1200">
            <a:latin typeface="Arial" panose="020B0604020202020204" pitchFamily="34" charset="0"/>
            <a:cs typeface="Arial" panose="020B0604020202020204" pitchFamily="34" charset="0"/>
          </a:endParaRPr>
        </a:p>
      </dgm:t>
    </dgm:pt>
    <dgm:pt modelId="{40FBE694-1E3E-4A78-95E8-E1C21325AD15}" type="parTrans" cxnId="{E89DDD06-5AFA-4A9A-86EA-F2968061BEF6}">
      <dgm:prSet custT="1"/>
      <dgm:spPr/>
      <dgm:t>
        <a:bodyPr/>
        <a:lstStyle/>
        <a:p>
          <a:endParaRPr lang="en-US" sz="1200">
            <a:latin typeface="Arial" panose="020B0604020202020204" pitchFamily="34" charset="0"/>
            <a:cs typeface="Arial" panose="020B0604020202020204" pitchFamily="34" charset="0"/>
          </a:endParaRPr>
        </a:p>
      </dgm:t>
    </dgm:pt>
    <dgm:pt modelId="{A1F1FB5F-8454-4F6F-B7BE-026DF5AE7816}">
      <dgm:prSet custT="1"/>
      <dgm:spPr>
        <a:solidFill>
          <a:srgbClr val="C00000"/>
        </a:solidFill>
        <a:ln>
          <a:noFill/>
        </a:ln>
      </dgm:spPr>
      <dgm:t>
        <a:bodyPr anchor="ctr"/>
        <a:lstStyle/>
        <a:p>
          <a:pPr algn="ctr" rtl="0">
            <a:spcAft>
              <a:spcPct val="0"/>
            </a:spcAft>
          </a:pPr>
          <a:r>
            <a:rPr sz="1000" b="1" u="sng" dirty="0">
              <a:latin typeface="Arial" panose="020B0604020202020204" pitchFamily="34" charset="0"/>
              <a:cs typeface="Arial" panose="020B0604020202020204" pitchFamily="34" charset="0"/>
            </a:rPr>
            <a:t>WARUM: </a:t>
          </a:r>
        </a:p>
        <a:p>
          <a:pPr algn="ctr" rtl="0">
            <a:spcAft>
              <a:spcPct val="0"/>
            </a:spcAft>
          </a:pPr>
          <a:endParaRPr sz="600" b="1" u="sng" dirty="0">
            <a:latin typeface="Arial" panose="020B0604020202020204" pitchFamily="34" charset="0"/>
            <a:cs typeface="Arial" panose="020B0604020202020204" pitchFamily="34" charset="0"/>
          </a:endParaRPr>
        </a:p>
        <a:p>
          <a:pPr algn="ctr" rtl="0">
            <a:spcAft>
              <a:spcPct val="0"/>
            </a:spcAft>
          </a:pPr>
          <a:r>
            <a:rPr sz="1000" b="0" i="0" dirty="0">
              <a:latin typeface="Arial" panose="020B0604020202020204" pitchFamily="34" charset="0"/>
              <a:cs typeface="Arial" panose="020B0604020202020204" pitchFamily="34" charset="0"/>
            </a:rPr>
            <a:t>Um </a:t>
          </a:r>
          <a:r>
            <a:rPr sz="1000" b="0" i="0" dirty="0" err="1">
              <a:latin typeface="Arial" panose="020B0604020202020204" pitchFamily="34" charset="0"/>
              <a:cs typeface="Arial" panose="020B0604020202020204" pitchFamily="34" charset="0"/>
            </a:rPr>
            <a:t>staatliche</a:t>
          </a:r>
          <a:r>
            <a:rPr sz="1000" b="0" i="0" dirty="0">
              <a:latin typeface="Arial" panose="020B0604020202020204" pitchFamily="34" charset="0"/>
              <a:cs typeface="Arial" panose="020B0604020202020204" pitchFamily="34" charset="0"/>
            </a:rPr>
            <a:t> </a:t>
          </a:r>
          <a:r>
            <a:rPr sz="1000" b="0" i="0" dirty="0" err="1">
              <a:latin typeface="Arial" panose="020B0604020202020204" pitchFamily="34" charset="0"/>
              <a:cs typeface="Arial" panose="020B0604020202020204" pitchFamily="34" charset="0"/>
            </a:rPr>
            <a:t>Flugzeugverträge</a:t>
          </a:r>
          <a:r>
            <a:rPr sz="1000" b="0" i="0" dirty="0">
              <a:latin typeface="Arial" panose="020B0604020202020204" pitchFamily="34" charset="0"/>
              <a:cs typeface="Arial" panose="020B0604020202020204" pitchFamily="34" charset="0"/>
            </a:rPr>
            <a:t> </a:t>
          </a:r>
          <a:r>
            <a:rPr sz="1000" b="0" i="0" dirty="0" err="1">
              <a:latin typeface="Arial" panose="020B0604020202020204" pitchFamily="34" charset="0"/>
              <a:cs typeface="Arial" panose="020B0604020202020204" pitchFamily="34" charset="0"/>
            </a:rPr>
            <a:t>zu</a:t>
          </a:r>
          <a:r>
            <a:rPr sz="1000" b="0" i="0" dirty="0">
              <a:latin typeface="Arial" panose="020B0604020202020204" pitchFamily="34" charset="0"/>
              <a:cs typeface="Arial" panose="020B0604020202020204" pitchFamily="34" charset="0"/>
            </a:rPr>
            <a:t> </a:t>
          </a:r>
          <a:r>
            <a:rPr sz="1000" b="0" i="0" dirty="0" err="1">
              <a:latin typeface="Arial" panose="020B0604020202020204" pitchFamily="34" charset="0"/>
              <a:cs typeface="Arial" panose="020B0604020202020204" pitchFamily="34" charset="0"/>
            </a:rPr>
            <a:t>gewinnen</a:t>
          </a:r>
          <a:r>
            <a:rPr sz="1000" b="0" i="0" dirty="0">
              <a:latin typeface="Arial" panose="020B0604020202020204" pitchFamily="34" charset="0"/>
              <a:cs typeface="Arial" panose="020B0604020202020204" pitchFamily="34" charset="0"/>
            </a:rPr>
            <a:t>, was </a:t>
          </a:r>
          <a:r>
            <a:rPr sz="1000" b="0" i="0" dirty="0" err="1">
              <a:latin typeface="Arial" panose="020B0604020202020204" pitchFamily="34" charset="0"/>
              <a:cs typeface="Arial" panose="020B0604020202020204" pitchFamily="34" charset="0"/>
            </a:rPr>
            <a:t>zu</a:t>
          </a:r>
          <a:r>
            <a:rPr sz="1000" b="0" i="0" dirty="0">
              <a:latin typeface="Arial" panose="020B0604020202020204" pitchFamily="34" charset="0"/>
              <a:cs typeface="Arial" panose="020B0604020202020204" pitchFamily="34" charset="0"/>
            </a:rPr>
            <a:t> </a:t>
          </a:r>
          <a:r>
            <a:rPr sz="1000" b="0" i="0" dirty="0" err="1">
              <a:latin typeface="Arial" panose="020B0604020202020204" pitchFamily="34" charset="0"/>
              <a:cs typeface="Arial" panose="020B0604020202020204" pitchFamily="34" charset="0"/>
            </a:rPr>
            <a:t>einem</a:t>
          </a:r>
          <a:r>
            <a:rPr sz="1000" b="0" i="0" dirty="0">
              <a:latin typeface="Arial" panose="020B0604020202020204" pitchFamily="34" charset="0"/>
              <a:cs typeface="Arial" panose="020B0604020202020204" pitchFamily="34" charset="0"/>
            </a:rPr>
            <a:t> </a:t>
          </a:r>
          <a:r>
            <a:rPr sz="1000" b="0" i="0" dirty="0" err="1">
              <a:latin typeface="Arial" panose="020B0604020202020204" pitchFamily="34" charset="0"/>
              <a:cs typeface="Arial" panose="020B0604020202020204" pitchFamily="34" charset="0"/>
            </a:rPr>
            <a:t>Gewinn</a:t>
          </a:r>
          <a:r>
            <a:rPr sz="1000" b="0" i="0" dirty="0">
              <a:latin typeface="Arial" panose="020B0604020202020204" pitchFamily="34" charset="0"/>
              <a:cs typeface="Arial" panose="020B0604020202020204" pitchFamily="34" charset="0"/>
            </a:rPr>
            <a:t> von 83 Mio. US-Dollar </a:t>
          </a:r>
          <a:r>
            <a:rPr sz="1000" b="0" i="0" dirty="0" err="1">
              <a:latin typeface="Arial" panose="020B0604020202020204" pitchFamily="34" charset="0"/>
              <a:cs typeface="Arial" panose="020B0604020202020204" pitchFamily="34" charset="0"/>
            </a:rPr>
            <a:t>führte</a:t>
          </a:r>
          <a:endParaRPr sz="1000" b="0" i="0" dirty="0">
            <a:latin typeface="Arial" panose="020B0604020202020204" pitchFamily="34" charset="0"/>
            <a:cs typeface="Arial" panose="020B0604020202020204" pitchFamily="34" charset="0"/>
          </a:endParaRPr>
        </a:p>
      </dgm:t>
    </dgm:pt>
    <dgm:pt modelId="{D282422F-AA9E-4A25-BD17-5E2A86212CDE}" type="sibTrans" cxnId="{E89DDD06-5AFA-4A9A-86EA-F2968061BEF6}">
      <dgm:prSet custT="1"/>
      <dgm:spPr/>
      <dgm:t>
        <a:bodyPr/>
        <a:lstStyle/>
        <a:p>
          <a:endParaRPr lang="en-US" sz="1200">
            <a:latin typeface="Arial" panose="020B0604020202020204" pitchFamily="34" charset="0"/>
            <a:cs typeface="Arial" panose="020B0604020202020204" pitchFamily="34" charset="0"/>
          </a:endParaRPr>
        </a:p>
      </dgm:t>
    </dgm:pt>
    <dgm:pt modelId="{5BED0602-C8F4-4CD6-9FDA-117BAC129B4A}" type="pres">
      <dgm:prSet presAssocID="{BFDA7D13-3B15-4E33-9FB1-B0D1FF9CE29D}" presName="Name0" presStyleCnt="0">
        <dgm:presLayoutVars>
          <dgm:dir/>
          <dgm:resizeHandles val="exact"/>
        </dgm:presLayoutVars>
      </dgm:prSet>
      <dgm:spPr/>
    </dgm:pt>
    <dgm:pt modelId="{64E74039-0C53-4C9A-BC2D-57D0415472EC}" type="pres">
      <dgm:prSet presAssocID="{5913B8C1-B281-40DA-A047-82DF6009BB21}" presName="node" presStyleLbl="node1" presStyleIdx="0" presStyleCnt="3" custScaleX="139654" custScaleY="101577">
        <dgm:presLayoutVars>
          <dgm:bulletEnabled val="1"/>
        </dgm:presLayoutVars>
      </dgm:prSet>
      <dgm:spPr/>
    </dgm:pt>
    <dgm:pt modelId="{C0CDC40E-21DF-470E-8F8F-5A73A167C21D}" type="pres">
      <dgm:prSet presAssocID="{3396EA1D-F609-483F-BD94-1869B6468C27}" presName="sibTrans" presStyleLbl="sibTrans2D1" presStyleIdx="0" presStyleCnt="2"/>
      <dgm:spPr/>
    </dgm:pt>
    <dgm:pt modelId="{236EBBF0-377E-44F9-89F6-44ACCE334911}" type="pres">
      <dgm:prSet presAssocID="{3396EA1D-F609-483F-BD94-1869B6468C27}" presName="connectorText" presStyleLbl="sibTrans2D1" presStyleIdx="0" presStyleCnt="2"/>
      <dgm:spPr/>
    </dgm:pt>
    <dgm:pt modelId="{1425511A-2AF1-4ABC-BED2-4195BC729D1A}" type="pres">
      <dgm:prSet presAssocID="{BEE7BE1A-89B1-4CDA-A1C4-561AD2618A87}" presName="node" presStyleLbl="node1" presStyleIdx="1" presStyleCnt="3" custScaleX="128296" custScaleY="102322" custLinFactNeighborY="-1407">
        <dgm:presLayoutVars>
          <dgm:bulletEnabled val="1"/>
        </dgm:presLayoutVars>
      </dgm:prSet>
      <dgm:spPr/>
    </dgm:pt>
    <dgm:pt modelId="{ABFFE2A7-EB83-43F7-BD22-9ABA2E30969E}" type="pres">
      <dgm:prSet presAssocID="{F28CD8E7-FA17-4D93-B8A2-54468C7A38CD}" presName="sibTrans" presStyleLbl="sibTrans2D1" presStyleIdx="1" presStyleCnt="2"/>
      <dgm:spPr/>
    </dgm:pt>
    <dgm:pt modelId="{1723D041-BE08-4687-8C45-5319A89A8206}" type="pres">
      <dgm:prSet presAssocID="{F28CD8E7-FA17-4D93-B8A2-54468C7A38CD}" presName="connectorText" presStyleLbl="sibTrans2D1" presStyleIdx="1" presStyleCnt="2"/>
      <dgm:spPr/>
    </dgm:pt>
    <dgm:pt modelId="{4806D6D7-0FF3-4344-A485-F418AEB3A4CA}" type="pres">
      <dgm:prSet presAssocID="{A1F1FB5F-8454-4F6F-B7BE-026DF5AE7816}" presName="node" presStyleLbl="node1" presStyleIdx="2" presStyleCnt="3" custScaleX="138378" custScaleY="101577">
        <dgm:presLayoutVars>
          <dgm:bulletEnabled val="1"/>
        </dgm:presLayoutVars>
      </dgm:prSet>
      <dgm:spPr/>
    </dgm:pt>
  </dgm:ptLst>
  <dgm:cxnLst>
    <dgm:cxn modelId="{E89DDD06-5AFA-4A9A-86EA-F2968061BEF6}" srcId="{BFDA7D13-3B15-4E33-9FB1-B0D1FF9CE29D}" destId="{A1F1FB5F-8454-4F6F-B7BE-026DF5AE7816}" srcOrd="2" destOrd="0" parTransId="{40FBE694-1E3E-4A78-95E8-E1C21325AD15}" sibTransId="{D282422F-AA9E-4A25-BD17-5E2A86212CDE}"/>
    <dgm:cxn modelId="{E38FCA64-2C25-4211-9F22-852F18D2CB7D}" type="presOf" srcId="{3396EA1D-F609-483F-BD94-1869B6468C27}" destId="{C0CDC40E-21DF-470E-8F8F-5A73A167C21D}" srcOrd="0" destOrd="0" presId="urn:microsoft.com/office/officeart/2005/8/layout/process1"/>
    <dgm:cxn modelId="{AFE5F15A-C604-4D8B-9F52-DD155C420C3D}" type="presOf" srcId="{BFDA7D13-3B15-4E33-9FB1-B0D1FF9CE29D}" destId="{5BED0602-C8F4-4CD6-9FDA-117BAC129B4A}" srcOrd="0" destOrd="0" presId="urn:microsoft.com/office/officeart/2005/8/layout/process1"/>
    <dgm:cxn modelId="{6FEEB088-55A1-4AEC-AB7A-7A2004F5BBBB}" type="presOf" srcId="{F28CD8E7-FA17-4D93-B8A2-54468C7A38CD}" destId="{1723D041-BE08-4687-8C45-5319A89A8206}" srcOrd="1" destOrd="0" presId="urn:microsoft.com/office/officeart/2005/8/layout/process1"/>
    <dgm:cxn modelId="{AB4C878B-E0FD-4421-8633-26C74082B98C}" srcId="{BFDA7D13-3B15-4E33-9FB1-B0D1FF9CE29D}" destId="{5913B8C1-B281-40DA-A047-82DF6009BB21}" srcOrd="0" destOrd="0" parTransId="{8C835E6E-D89A-400A-8516-1F582BE3A493}" sibTransId="{3396EA1D-F609-483F-BD94-1869B6468C27}"/>
    <dgm:cxn modelId="{3C166FA1-A8C9-4A52-A9A4-1B8972C94C07}" type="presOf" srcId="{A1F1FB5F-8454-4F6F-B7BE-026DF5AE7816}" destId="{4806D6D7-0FF3-4344-A485-F418AEB3A4CA}" srcOrd="0" destOrd="0" presId="urn:microsoft.com/office/officeart/2005/8/layout/process1"/>
    <dgm:cxn modelId="{DC5B34D4-B5A4-433D-AB52-44E483BA23DE}" type="presOf" srcId="{BEE7BE1A-89B1-4CDA-A1C4-561AD2618A87}" destId="{1425511A-2AF1-4ABC-BED2-4195BC729D1A}" srcOrd="0" destOrd="0" presId="urn:microsoft.com/office/officeart/2005/8/layout/process1"/>
    <dgm:cxn modelId="{AACEACE2-5A6D-492D-A6CE-F135C12CCA9C}" type="presOf" srcId="{5913B8C1-B281-40DA-A047-82DF6009BB21}" destId="{64E74039-0C53-4C9A-BC2D-57D0415472EC}" srcOrd="0" destOrd="0" presId="urn:microsoft.com/office/officeart/2005/8/layout/process1"/>
    <dgm:cxn modelId="{D6B414E4-F3A6-49C9-AB60-A93736FCDF3F}" type="presOf" srcId="{F28CD8E7-FA17-4D93-B8A2-54468C7A38CD}" destId="{ABFFE2A7-EB83-43F7-BD22-9ABA2E30969E}" srcOrd="0" destOrd="0" presId="urn:microsoft.com/office/officeart/2005/8/layout/process1"/>
    <dgm:cxn modelId="{090ABDEF-B262-4F1D-AA84-C84E143ACA25}" srcId="{BFDA7D13-3B15-4E33-9FB1-B0D1FF9CE29D}" destId="{BEE7BE1A-89B1-4CDA-A1C4-561AD2618A87}" srcOrd="1" destOrd="0" parTransId="{3D920412-9F8F-4F9E-B41D-29DE8930E3E9}" sibTransId="{F28CD8E7-FA17-4D93-B8A2-54468C7A38CD}"/>
    <dgm:cxn modelId="{6DB85BFD-0285-4CBA-AC03-F97AA65ACD57}" type="presOf" srcId="{3396EA1D-F609-483F-BD94-1869B6468C27}" destId="{236EBBF0-377E-44F9-89F6-44ACCE334911}" srcOrd="1" destOrd="0" presId="urn:microsoft.com/office/officeart/2005/8/layout/process1"/>
    <dgm:cxn modelId="{5B15DC76-A237-47A8-BB14-7AD2913FBA15}" type="presParOf" srcId="{5BED0602-C8F4-4CD6-9FDA-117BAC129B4A}" destId="{64E74039-0C53-4C9A-BC2D-57D0415472EC}" srcOrd="0" destOrd="0" presId="urn:microsoft.com/office/officeart/2005/8/layout/process1"/>
    <dgm:cxn modelId="{BF6882AE-EF60-4D28-979C-9DA8AFF7FCDB}" type="presParOf" srcId="{5BED0602-C8F4-4CD6-9FDA-117BAC129B4A}" destId="{C0CDC40E-21DF-470E-8F8F-5A73A167C21D}" srcOrd="1" destOrd="0" presId="urn:microsoft.com/office/officeart/2005/8/layout/process1"/>
    <dgm:cxn modelId="{81EEACEA-1F51-44AA-8540-9A5F1245D119}" type="presParOf" srcId="{C0CDC40E-21DF-470E-8F8F-5A73A167C21D}" destId="{236EBBF0-377E-44F9-89F6-44ACCE334911}" srcOrd="0" destOrd="0" presId="urn:microsoft.com/office/officeart/2005/8/layout/process1"/>
    <dgm:cxn modelId="{A7FDBFD2-4BAE-4DC5-8377-EE8C33F85D64}" type="presParOf" srcId="{5BED0602-C8F4-4CD6-9FDA-117BAC129B4A}" destId="{1425511A-2AF1-4ABC-BED2-4195BC729D1A}" srcOrd="2" destOrd="0" presId="urn:microsoft.com/office/officeart/2005/8/layout/process1"/>
    <dgm:cxn modelId="{B398A5DB-AD95-42D1-A56F-49045D4916C4}" type="presParOf" srcId="{5BED0602-C8F4-4CD6-9FDA-117BAC129B4A}" destId="{ABFFE2A7-EB83-43F7-BD22-9ABA2E30969E}" srcOrd="3" destOrd="0" presId="urn:microsoft.com/office/officeart/2005/8/layout/process1"/>
    <dgm:cxn modelId="{9A83B90D-CA0B-4961-8FDB-C599162B0CFB}" type="presParOf" srcId="{ABFFE2A7-EB83-43F7-BD22-9ABA2E30969E}" destId="{1723D041-BE08-4687-8C45-5319A89A8206}" srcOrd="0" destOrd="0" presId="urn:microsoft.com/office/officeart/2005/8/layout/process1"/>
    <dgm:cxn modelId="{729B6639-CD7F-4ACB-9DC7-173CBAD7D9F1}" type="presParOf" srcId="{5BED0602-C8F4-4CD6-9FDA-117BAC129B4A}" destId="{4806D6D7-0FF3-4344-A485-F418AEB3A4C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6300" y="753211"/>
          <a:ext cx="2283071" cy="149610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lang="de-DE" sz="1200" b="1" u="sng" kern="1200" noProof="0" dirty="0">
              <a:latin typeface="Arial" panose="020B0604020202020204" pitchFamily="34" charset="0"/>
              <a:cs typeface="Arial" panose="020B0604020202020204" pitchFamily="34" charset="0"/>
            </a:rPr>
            <a:t>WAS:</a:t>
          </a:r>
        </a:p>
        <a:p>
          <a:pPr marL="0" lvl="0" indent="0" algn="ctr" defTabSz="533400" rtl="0">
            <a:lnSpc>
              <a:spcPct val="90000"/>
            </a:lnSpc>
            <a:spcBef>
              <a:spcPct val="0"/>
            </a:spcBef>
            <a:spcAft>
              <a:spcPct val="0"/>
            </a:spcAft>
            <a:buNone/>
          </a:pPr>
          <a:endParaRPr lang="de-DE" sz="600" b="1" u="sng" kern="1200" noProof="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lang="de-DE" sz="1200" u="none" kern="1200" noProof="0" dirty="0">
              <a:latin typeface="Arial" panose="020B0604020202020204" pitchFamily="34" charset="0"/>
              <a:cs typeface="Arial" panose="020B0604020202020204" pitchFamily="34" charset="0"/>
            </a:rPr>
            <a:t>Es ist verboten,</a:t>
          </a:r>
          <a:r>
            <a:rPr lang="de-DE" sz="1200" kern="1200" noProof="0" dirty="0">
              <a:latin typeface="Arial" panose="020B0604020202020204" pitchFamily="34" charset="0"/>
              <a:cs typeface="Arial" panose="020B0604020202020204" pitchFamily="34" charset="0"/>
            </a:rPr>
            <a:t> Wertvolles </a:t>
          </a:r>
          <a:r>
            <a:rPr lang="en-US" sz="1200" kern="1200" noProof="0" dirty="0" err="1">
              <a:latin typeface="Arial" panose="020B0604020202020204" pitchFamily="34" charset="0"/>
              <a:cs typeface="Arial" panose="020B0604020202020204" pitchFamily="34" charset="0"/>
            </a:rPr>
            <a:t>anzubieten</a:t>
          </a:r>
          <a:r>
            <a:rPr lang="en-US" sz="1200" kern="1200" noProof="0" dirty="0">
              <a:latin typeface="Arial" panose="020B0604020202020204" pitchFamily="34" charset="0"/>
              <a:cs typeface="Arial" panose="020B0604020202020204" pitchFamily="34" charset="0"/>
            </a:rPr>
            <a:t> </a:t>
          </a:r>
          <a:r>
            <a:rPr lang="en-US" sz="1200" kern="1200" noProof="0" dirty="0" err="1">
              <a:latin typeface="Arial" panose="020B0604020202020204" pitchFamily="34" charset="0"/>
              <a:cs typeface="Arial" panose="020B0604020202020204" pitchFamily="34" charset="0"/>
            </a:rPr>
            <a:t>oder</a:t>
          </a:r>
          <a:r>
            <a:rPr lang="en-US" sz="1200" kern="1200" noProof="0" dirty="0">
              <a:latin typeface="Arial" panose="020B0604020202020204" pitchFamily="34" charset="0"/>
              <a:cs typeface="Arial" panose="020B0604020202020204" pitchFamily="34" charset="0"/>
            </a:rPr>
            <a:t> </a:t>
          </a:r>
          <a:r>
            <a:rPr lang="en-US" sz="1200" kern="1200" noProof="0" dirty="0" err="1">
              <a:latin typeface="Arial" panose="020B0604020202020204" pitchFamily="34" charset="0"/>
              <a:cs typeface="Arial" panose="020B0604020202020204" pitchFamily="34" charset="0"/>
            </a:rPr>
            <a:t>zu</a:t>
          </a:r>
          <a:r>
            <a:rPr lang="en-US" sz="1200" kern="1200" noProof="0" dirty="0">
              <a:latin typeface="Arial" panose="020B0604020202020204" pitchFamily="34" charset="0"/>
              <a:cs typeface="Arial" panose="020B0604020202020204" pitchFamily="34" charset="0"/>
            </a:rPr>
            <a:t> </a:t>
          </a:r>
          <a:r>
            <a:rPr lang="en-US" sz="1200" kern="1200" noProof="0" dirty="0" err="1">
              <a:latin typeface="Arial" panose="020B0604020202020204" pitchFamily="34" charset="0"/>
              <a:cs typeface="Arial" panose="020B0604020202020204" pitchFamily="34" charset="0"/>
            </a:rPr>
            <a:t>bezahlen</a:t>
          </a:r>
          <a:r>
            <a:rPr lang="de-DE" sz="1200" kern="1200" noProof="0" dirty="0">
              <a:latin typeface="Arial" panose="020B0604020202020204" pitchFamily="34" charset="0"/>
              <a:cs typeface="Arial" panose="020B0604020202020204" pitchFamily="34" charset="0"/>
            </a:rPr>
            <a:t>, weder direkt noch über Dritte</a:t>
          </a:r>
        </a:p>
      </dsp:txBody>
      <dsp:txXfrm>
        <a:off x="50119" y="797030"/>
        <a:ext cx="2195433" cy="1408463"/>
      </dsp:txXfrm>
    </dsp:sp>
    <dsp:sp modelId="{C0CDC40E-21DF-470E-8F8F-5A73A167C21D}">
      <dsp:nvSpPr>
        <dsp:cNvPr id="0" name=""/>
        <dsp:cNvSpPr/>
      </dsp:nvSpPr>
      <dsp:spPr>
        <a:xfrm rot="21574054">
          <a:off x="2442877" y="1299906"/>
          <a:ext cx="325451" cy="38070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442878" y="1376415"/>
        <a:ext cx="227816" cy="228424"/>
      </dsp:txXfrm>
    </dsp:sp>
    <dsp:sp modelId="{1425511A-2AF1-4ABC-BED2-4195BC729D1A}">
      <dsp:nvSpPr>
        <dsp:cNvPr id="0" name=""/>
        <dsp:cNvSpPr/>
      </dsp:nvSpPr>
      <dsp:spPr>
        <a:xfrm>
          <a:off x="2903413" y="731345"/>
          <a:ext cx="2283071" cy="149610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lang="de-DE" sz="1200" b="1" u="sng" kern="1200" noProof="0" dirty="0">
              <a:latin typeface="Arial" panose="020B0604020202020204" pitchFamily="34" charset="0"/>
              <a:cs typeface="Arial" panose="020B0604020202020204" pitchFamily="34" charset="0"/>
            </a:rPr>
            <a:t>AN WEN: </a:t>
          </a:r>
        </a:p>
        <a:p>
          <a:pPr marL="0" lvl="0" indent="0" algn="ctr" defTabSz="533400" rtl="0">
            <a:lnSpc>
              <a:spcPct val="90000"/>
            </a:lnSpc>
            <a:spcBef>
              <a:spcPct val="0"/>
            </a:spcBef>
            <a:spcAft>
              <a:spcPct val="0"/>
            </a:spcAft>
            <a:buNone/>
          </a:pPr>
          <a:endParaRPr lang="de-DE" sz="600" b="1" u="sng" kern="1200" noProof="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lang="de-DE" sz="1200" kern="1200" noProof="0" dirty="0">
              <a:latin typeface="Arial" panose="020B0604020202020204" pitchFamily="34" charset="0"/>
              <a:cs typeface="Arial" panose="020B0604020202020204" pitchFamily="34" charset="0"/>
            </a:rPr>
            <a:t>Insbesondere Regierungsbeamte, Mitarbeiter staatseigener Unternehmens oder Familienmitglieder von Regierungsbeamten</a:t>
          </a:r>
        </a:p>
      </dsp:txBody>
      <dsp:txXfrm>
        <a:off x="2947232" y="775164"/>
        <a:ext cx="2195433" cy="1408463"/>
      </dsp:txXfrm>
    </dsp:sp>
    <dsp:sp modelId="{ABFFE2A7-EB83-43F7-BD22-9ABA2E30969E}">
      <dsp:nvSpPr>
        <dsp:cNvPr id="0" name=""/>
        <dsp:cNvSpPr/>
      </dsp:nvSpPr>
      <dsp:spPr>
        <a:xfrm rot="25946">
          <a:off x="5339991" y="1300045"/>
          <a:ext cx="325451" cy="38070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5339992" y="1375818"/>
        <a:ext cx="227816" cy="228424"/>
      </dsp:txXfrm>
    </dsp:sp>
    <dsp:sp modelId="{4806D6D7-0FF3-4344-A485-F418AEB3A4CA}">
      <dsp:nvSpPr>
        <dsp:cNvPr id="0" name=""/>
        <dsp:cNvSpPr/>
      </dsp:nvSpPr>
      <dsp:spPr>
        <a:xfrm>
          <a:off x="5800527" y="753211"/>
          <a:ext cx="2283071" cy="149610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lang="de-DE" sz="1200" b="1" u="sng" kern="1200" noProof="0" dirty="0">
              <a:latin typeface="Arial" panose="020B0604020202020204" pitchFamily="34" charset="0"/>
              <a:cs typeface="Arial" panose="020B0604020202020204" pitchFamily="34" charset="0"/>
            </a:rPr>
            <a:t>WARUM: </a:t>
          </a:r>
        </a:p>
        <a:p>
          <a:pPr marL="0" lvl="0" indent="0" algn="ctr" defTabSz="533400" rtl="0">
            <a:lnSpc>
              <a:spcPct val="90000"/>
            </a:lnSpc>
            <a:spcBef>
              <a:spcPct val="0"/>
            </a:spcBef>
            <a:spcAft>
              <a:spcPct val="0"/>
            </a:spcAft>
            <a:buNone/>
          </a:pPr>
          <a:endParaRPr lang="de-DE" sz="600" b="1" u="sng" kern="1200" noProof="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lang="de-DE" sz="1200" kern="1200" noProof="0" dirty="0">
              <a:latin typeface="Arial" panose="020B0604020202020204" pitchFamily="34" charset="0"/>
              <a:cs typeface="Arial" panose="020B0604020202020204" pitchFamily="34" charset="0"/>
            </a:rPr>
            <a:t>Mit der Absicht, Geschäfte zu</a:t>
          </a:r>
          <a:r>
            <a:rPr lang="de-DE" sz="1200" b="0" kern="1200" noProof="0" dirty="0">
              <a:latin typeface="Arial" panose="020B0604020202020204" pitchFamily="34" charset="0"/>
              <a:cs typeface="Arial" panose="020B0604020202020204" pitchFamily="34" charset="0"/>
            </a:rPr>
            <a:t> tätigen oder zu behalten, den Empfänger zu veranlassen, seine Position zu missbrauchen, oder einen </a:t>
          </a:r>
          <a:r>
            <a:rPr lang="de-DE" sz="1200" kern="1200" noProof="0" dirty="0">
              <a:latin typeface="Arial" panose="020B0604020202020204" pitchFamily="34" charset="0"/>
              <a:cs typeface="Arial" panose="020B0604020202020204" pitchFamily="34" charset="0"/>
            </a:rPr>
            <a:t>unfairen</a:t>
          </a:r>
          <a:r>
            <a:rPr lang="de-DE" sz="1200" b="0" i="0" kern="1200" noProof="0" dirty="0">
              <a:latin typeface="Arial" panose="020B0604020202020204" pitchFamily="34" charset="0"/>
              <a:cs typeface="Arial" panose="020B0604020202020204" pitchFamily="34" charset="0"/>
            </a:rPr>
            <a:t> Geschäftsvorteil zu erlangen</a:t>
          </a:r>
        </a:p>
      </dsp:txBody>
      <dsp:txXfrm>
        <a:off x="5844346" y="797030"/>
        <a:ext cx="2195433" cy="14084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643" y="84950"/>
          <a:ext cx="2132156" cy="1381296"/>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sz="1400" b="1" u="sng" kern="1200">
              <a:latin typeface="Arial" panose="020B0604020202020204" pitchFamily="34" charset="0"/>
              <a:cs typeface="Arial" panose="020B0604020202020204" pitchFamily="34" charset="0"/>
            </a:rPr>
            <a:t>WAS:</a:t>
          </a:r>
        </a:p>
        <a:p>
          <a:pPr marL="0" lvl="0" indent="0" algn="ctr" defTabSz="622300" rtl="0">
            <a:lnSpc>
              <a:spcPct val="90000"/>
            </a:lnSpc>
            <a:spcBef>
              <a:spcPct val="0"/>
            </a:spcBef>
            <a:spcAft>
              <a:spcPct val="0"/>
            </a:spcAft>
            <a:buNone/>
          </a:pPr>
          <a:endParaRPr sz="600" b="1" u="sng" kern="1200">
            <a:latin typeface="Arial" panose="020B0604020202020204" pitchFamily="34" charset="0"/>
            <a:cs typeface="Arial" panose="020B0604020202020204" pitchFamily="34" charset="0"/>
          </a:endParaRPr>
        </a:p>
        <a:p>
          <a:pPr marL="0" lvl="0" indent="0" algn="ctr" defTabSz="622300" rtl="0">
            <a:lnSpc>
              <a:spcPct val="90000"/>
            </a:lnSpc>
            <a:spcBef>
              <a:spcPct val="0"/>
            </a:spcBef>
            <a:spcAft>
              <a:spcPct val="0"/>
            </a:spcAft>
            <a:buNone/>
          </a:pPr>
          <a:r>
            <a:rPr sz="1400" u="none" kern="1200">
              <a:latin typeface="Arial" panose="020B0604020202020204" pitchFamily="34" charset="0"/>
              <a:cs typeface="Arial" panose="020B0604020202020204" pitchFamily="34" charset="0"/>
            </a:rPr>
            <a:t>Vertriebsmitarbeiter bezahlt für eine private Suite bei einem professionellen Fußballspiel</a:t>
          </a:r>
          <a:endParaRPr sz="1400" kern="1200">
            <a:latin typeface="Arial" panose="020B0604020202020204" pitchFamily="34" charset="0"/>
            <a:cs typeface="Arial" panose="020B0604020202020204" pitchFamily="34" charset="0"/>
          </a:endParaRPr>
        </a:p>
      </dsp:txBody>
      <dsp:txXfrm>
        <a:off x="45100" y="125407"/>
        <a:ext cx="2051242" cy="1300382"/>
      </dsp:txXfrm>
    </dsp:sp>
    <dsp:sp modelId="{C0CDC40E-21DF-470E-8F8F-5A73A167C21D}">
      <dsp:nvSpPr>
        <dsp:cNvPr id="0" name=""/>
        <dsp:cNvSpPr/>
      </dsp:nvSpPr>
      <dsp:spPr>
        <a:xfrm rot="21575237">
          <a:off x="2289470" y="576338"/>
          <a:ext cx="323677" cy="378632"/>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289471" y="652414"/>
        <a:ext cx="226574" cy="227180"/>
      </dsp:txXfrm>
    </dsp:sp>
    <dsp:sp modelId="{1425511A-2AF1-4ABC-BED2-4195BC729D1A}">
      <dsp:nvSpPr>
        <dsp:cNvPr id="0" name=""/>
        <dsp:cNvSpPr/>
      </dsp:nvSpPr>
      <dsp:spPr>
        <a:xfrm>
          <a:off x="2747497" y="107041"/>
          <a:ext cx="1958749" cy="129884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sz="1400" b="1" u="sng" kern="1200" dirty="0">
              <a:latin typeface="Arial" panose="020B0604020202020204" pitchFamily="34" charset="0"/>
              <a:cs typeface="Arial" panose="020B0604020202020204" pitchFamily="34" charset="0"/>
            </a:rPr>
            <a:t>AN WEN: </a:t>
          </a:r>
        </a:p>
        <a:p>
          <a:pPr marL="0" lvl="0" indent="0" algn="ctr" defTabSz="6223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622300" rtl="0">
            <a:lnSpc>
              <a:spcPct val="90000"/>
            </a:lnSpc>
            <a:spcBef>
              <a:spcPct val="0"/>
            </a:spcBef>
            <a:spcAft>
              <a:spcPct val="0"/>
            </a:spcAft>
            <a:buNone/>
          </a:pPr>
          <a:r>
            <a:rPr sz="1400" kern="1200" dirty="0" err="1">
              <a:latin typeface="Arial" panose="020B0604020202020204" pitchFamily="34" charset="0"/>
              <a:cs typeface="Arial" panose="020B0604020202020204" pitchFamily="34" charset="0"/>
            </a:rPr>
            <a:t>Ein</a:t>
          </a:r>
          <a:r>
            <a:rPr sz="1400" kern="1200" dirty="0">
              <a:latin typeface="Arial" panose="020B0604020202020204" pitchFamily="34" charset="0"/>
              <a:cs typeface="Arial" panose="020B0604020202020204" pitchFamily="34" charset="0"/>
            </a:rPr>
            <a:t> </a:t>
          </a:r>
          <a:r>
            <a:rPr sz="1400" kern="1200" dirty="0" err="1">
              <a:latin typeface="Arial" panose="020B0604020202020204" pitchFamily="34" charset="0"/>
              <a:cs typeface="Arial" panose="020B0604020202020204" pitchFamily="34" charset="0"/>
            </a:rPr>
            <a:t>potenzieller</a:t>
          </a:r>
          <a:r>
            <a:rPr sz="1400" kern="1200" dirty="0">
              <a:latin typeface="Arial" panose="020B0604020202020204" pitchFamily="34" charset="0"/>
              <a:cs typeface="Arial" panose="020B0604020202020204" pitchFamily="34" charset="0"/>
            </a:rPr>
            <a:t> </a:t>
          </a:r>
          <a:r>
            <a:rPr sz="1400" kern="1200" dirty="0" err="1">
              <a:latin typeface="Arial" panose="020B0604020202020204" pitchFamily="34" charset="0"/>
              <a:cs typeface="Arial" panose="020B0604020202020204" pitchFamily="34" charset="0"/>
            </a:rPr>
            <a:t>Neukunde</a:t>
          </a:r>
          <a:r>
            <a:rPr sz="1400" kern="1200" dirty="0">
              <a:latin typeface="Arial" panose="020B0604020202020204" pitchFamily="34" charset="0"/>
              <a:cs typeface="Arial" panose="020B0604020202020204" pitchFamily="34" charset="0"/>
            </a:rPr>
            <a:t> in </a:t>
          </a:r>
          <a:r>
            <a:rPr sz="1400" kern="1200" dirty="0" err="1">
              <a:latin typeface="Arial" panose="020B0604020202020204" pitchFamily="34" charset="0"/>
              <a:cs typeface="Arial" panose="020B0604020202020204" pitchFamily="34" charset="0"/>
            </a:rPr>
            <a:t>einem</a:t>
          </a:r>
          <a:r>
            <a:rPr sz="1400" kern="1200" dirty="0">
              <a:latin typeface="Arial" panose="020B0604020202020204" pitchFamily="34" charset="0"/>
              <a:cs typeface="Arial" panose="020B0604020202020204" pitchFamily="34" charset="0"/>
            </a:rPr>
            <a:t> </a:t>
          </a:r>
          <a:r>
            <a:rPr sz="1400" kern="1200" dirty="0" err="1">
              <a:latin typeface="Arial" panose="020B0604020202020204" pitchFamily="34" charset="0"/>
              <a:cs typeface="Arial" panose="020B0604020202020204" pitchFamily="34" charset="0"/>
            </a:rPr>
            <a:t>staatlichen</a:t>
          </a:r>
          <a:r>
            <a:rPr sz="1400" kern="1200" dirty="0">
              <a:latin typeface="Arial" panose="020B0604020202020204" pitchFamily="34" charset="0"/>
              <a:cs typeface="Arial" panose="020B0604020202020204" pitchFamily="34" charset="0"/>
            </a:rPr>
            <a:t> </a:t>
          </a:r>
          <a:r>
            <a:rPr sz="1400" kern="1200" dirty="0" err="1">
              <a:latin typeface="Arial" panose="020B0604020202020204" pitchFamily="34" charset="0"/>
              <a:cs typeface="Arial" panose="020B0604020202020204" pitchFamily="34" charset="0"/>
            </a:rPr>
            <a:t>Forschungszentrum</a:t>
          </a:r>
          <a:endParaRPr sz="1400" kern="1200" dirty="0">
            <a:latin typeface="Arial" panose="020B0604020202020204" pitchFamily="34" charset="0"/>
            <a:cs typeface="Arial" panose="020B0604020202020204" pitchFamily="34" charset="0"/>
          </a:endParaRPr>
        </a:p>
      </dsp:txBody>
      <dsp:txXfrm>
        <a:off x="2785539" y="145083"/>
        <a:ext cx="1882665" cy="1222764"/>
      </dsp:txXfrm>
    </dsp:sp>
    <dsp:sp modelId="{ABFFE2A7-EB83-43F7-BD22-9ABA2E30969E}">
      <dsp:nvSpPr>
        <dsp:cNvPr id="0" name=""/>
        <dsp:cNvSpPr/>
      </dsp:nvSpPr>
      <dsp:spPr>
        <a:xfrm rot="24854">
          <a:off x="4858917" y="576504"/>
          <a:ext cx="323677" cy="378632"/>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858918" y="651879"/>
        <a:ext cx="226574" cy="227180"/>
      </dsp:txXfrm>
    </dsp:sp>
    <dsp:sp modelId="{4806D6D7-0FF3-4344-A485-F418AEB3A4CA}">
      <dsp:nvSpPr>
        <dsp:cNvPr id="0" name=""/>
        <dsp:cNvSpPr/>
      </dsp:nvSpPr>
      <dsp:spPr>
        <a:xfrm>
          <a:off x="5316944" y="79845"/>
          <a:ext cx="2112675" cy="1391507"/>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rtl="0">
            <a:lnSpc>
              <a:spcPct val="90000"/>
            </a:lnSpc>
            <a:spcBef>
              <a:spcPct val="0"/>
            </a:spcBef>
            <a:spcAft>
              <a:spcPct val="0"/>
            </a:spcAft>
            <a:buNone/>
          </a:pPr>
          <a:r>
            <a:rPr sz="1400" b="1" u="sng" kern="1200">
              <a:latin typeface="Arial" panose="020B0604020202020204" pitchFamily="34" charset="0"/>
              <a:cs typeface="Arial" panose="020B0604020202020204" pitchFamily="34" charset="0"/>
            </a:rPr>
            <a:t>WARUM: </a:t>
          </a:r>
        </a:p>
        <a:p>
          <a:pPr marL="0" lvl="0" indent="0" algn="ctr" defTabSz="622300" rtl="0">
            <a:lnSpc>
              <a:spcPct val="90000"/>
            </a:lnSpc>
            <a:spcBef>
              <a:spcPct val="0"/>
            </a:spcBef>
            <a:spcAft>
              <a:spcPct val="0"/>
            </a:spcAft>
            <a:buNone/>
          </a:pPr>
          <a:endParaRPr sz="600" b="1" u="sng" kern="1200">
            <a:latin typeface="Arial" panose="020B0604020202020204" pitchFamily="34" charset="0"/>
            <a:cs typeface="Arial" panose="020B0604020202020204" pitchFamily="34" charset="0"/>
          </a:endParaRPr>
        </a:p>
        <a:p>
          <a:pPr marL="0" lvl="0" indent="0" algn="ctr" defTabSz="622300" rtl="0">
            <a:lnSpc>
              <a:spcPct val="90000"/>
            </a:lnSpc>
            <a:spcBef>
              <a:spcPct val="0"/>
            </a:spcBef>
            <a:spcAft>
              <a:spcPct val="0"/>
            </a:spcAft>
            <a:buNone/>
          </a:pPr>
          <a:r>
            <a:rPr sz="1400" kern="1200">
              <a:latin typeface="Arial" panose="020B0604020202020204" pitchFamily="34" charset="0"/>
              <a:cs typeface="Arial" panose="020B0604020202020204" pitchFamily="34" charset="0"/>
            </a:rPr>
            <a:t>Könnte so ausgelegt werden, dass der Zweck darin besteht, den Vertrag mit dem Kunden zu gewinnen</a:t>
          </a:r>
          <a:endParaRPr sz="1400" b="0" i="0" kern="1200">
            <a:latin typeface="Arial" panose="020B0604020202020204" pitchFamily="34" charset="0"/>
            <a:cs typeface="Arial" panose="020B0604020202020204" pitchFamily="34" charset="0"/>
          </a:endParaRPr>
        </a:p>
      </dsp:txBody>
      <dsp:txXfrm>
        <a:off x="5357700" y="120601"/>
        <a:ext cx="2031163" cy="13099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307" y="165143"/>
          <a:ext cx="1977811" cy="122091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sz="1200" b="1" u="sng" kern="1200" dirty="0">
              <a:latin typeface="Arial" panose="020B0604020202020204" pitchFamily="34" charset="0"/>
              <a:cs typeface="Arial" panose="020B0604020202020204" pitchFamily="34" charset="0"/>
            </a:rPr>
            <a:t>WAS:</a:t>
          </a:r>
        </a:p>
        <a:p>
          <a:pPr marL="0" lvl="0" indent="0" algn="ctr" defTabSz="5334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dirty="0" err="1">
              <a:latin typeface="Arial" panose="020B0604020202020204" pitchFamily="34" charset="0"/>
              <a:cs typeface="Arial" panose="020B0604020202020204" pitchFamily="34" charset="0"/>
            </a:rPr>
            <a:t>Unangemessener</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Einsatz</a:t>
          </a:r>
          <a:r>
            <a:rPr sz="1200" kern="1200" dirty="0">
              <a:latin typeface="Arial" panose="020B0604020202020204" pitchFamily="34" charset="0"/>
              <a:cs typeface="Arial" panose="020B0604020202020204" pitchFamily="34" charset="0"/>
            </a:rPr>
            <a:t> von </a:t>
          </a:r>
          <a:r>
            <a:rPr sz="1200" kern="1200" dirty="0" err="1">
              <a:latin typeface="Arial" panose="020B0604020202020204" pitchFamily="34" charset="0"/>
              <a:cs typeface="Arial" panose="020B0604020202020204" pitchFamily="34" charset="0"/>
            </a:rPr>
            <a:t>Vertriebspartnern</a:t>
          </a:r>
          <a:endParaRPr sz="1200" kern="1200" dirty="0">
            <a:latin typeface="Arial" panose="020B0604020202020204" pitchFamily="34" charset="0"/>
            <a:cs typeface="Arial" panose="020B0604020202020204" pitchFamily="34" charset="0"/>
          </a:endParaRPr>
        </a:p>
      </dsp:txBody>
      <dsp:txXfrm>
        <a:off x="40066" y="200902"/>
        <a:ext cx="1906293" cy="1149393"/>
      </dsp:txXfrm>
    </dsp:sp>
    <dsp:sp modelId="{C0CDC40E-21DF-470E-8F8F-5A73A167C21D}">
      <dsp:nvSpPr>
        <dsp:cNvPr id="0" name=""/>
        <dsp:cNvSpPr/>
      </dsp:nvSpPr>
      <dsp:spPr>
        <a:xfrm rot="21576404">
          <a:off x="2123737" y="591197"/>
          <a:ext cx="300246" cy="351223"/>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123738" y="661751"/>
        <a:ext cx="210172" cy="210733"/>
      </dsp:txXfrm>
    </dsp:sp>
    <dsp:sp modelId="{1425511A-2AF1-4ABC-BED2-4195BC729D1A}">
      <dsp:nvSpPr>
        <dsp:cNvPr id="0" name=""/>
        <dsp:cNvSpPr/>
      </dsp:nvSpPr>
      <dsp:spPr>
        <a:xfrm>
          <a:off x="2548607" y="184669"/>
          <a:ext cx="1816956" cy="1148036"/>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sz="1200" b="1" u="sng" kern="1200" dirty="0">
              <a:latin typeface="Arial" panose="020B0604020202020204" pitchFamily="34" charset="0"/>
              <a:cs typeface="Arial" panose="020B0604020202020204" pitchFamily="34" charset="0"/>
            </a:rPr>
            <a:t>AN WEN: </a:t>
          </a:r>
        </a:p>
        <a:p>
          <a:pPr marL="0" lvl="0" indent="0" algn="ctr" defTabSz="5334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dirty="0">
              <a:latin typeface="Arial" panose="020B0604020202020204" pitchFamily="34" charset="0"/>
              <a:cs typeface="Arial" panose="020B0604020202020204" pitchFamily="34" charset="0"/>
            </a:rPr>
            <a:t>Auf </a:t>
          </a:r>
          <a:r>
            <a:rPr sz="1200" kern="1200" dirty="0" err="1">
              <a:latin typeface="Arial" panose="020B0604020202020204" pitchFamily="34" charset="0"/>
              <a:cs typeface="Arial" panose="020B0604020202020204" pitchFamily="34" charset="0"/>
            </a:rPr>
            <a:t>Wunsch</a:t>
          </a:r>
          <a:r>
            <a:rPr sz="1200" kern="1200" dirty="0">
              <a:latin typeface="Arial" panose="020B0604020202020204" pitchFamily="34" charset="0"/>
              <a:cs typeface="Arial" panose="020B0604020202020204" pitchFamily="34" charset="0"/>
            </a:rPr>
            <a:t> des </a:t>
          </a:r>
          <a:r>
            <a:rPr sz="1200" kern="1200" dirty="0" err="1">
              <a:latin typeface="Arial" panose="020B0604020202020204" pitchFamily="34" charset="0"/>
              <a:cs typeface="Arial" panose="020B0604020202020204" pitchFamily="34" charset="0"/>
            </a:rPr>
            <a:t>Endkunden</a:t>
          </a:r>
          <a:r>
            <a:rPr sz="1200" kern="1200" dirty="0">
              <a:latin typeface="Arial" panose="020B0604020202020204" pitchFamily="34" charset="0"/>
              <a:cs typeface="Arial" panose="020B0604020202020204" pitchFamily="34" charset="0"/>
            </a:rPr>
            <a:t>, der </a:t>
          </a:r>
          <a:r>
            <a:rPr sz="1200" kern="1200" dirty="0" err="1">
              <a:latin typeface="Arial" panose="020B0604020202020204" pitchFamily="34" charset="0"/>
              <a:cs typeface="Arial" panose="020B0604020202020204" pitchFamily="34" charset="0"/>
            </a:rPr>
            <a:t>eine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staatliche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Stelle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ist</a:t>
          </a:r>
          <a:r>
            <a:rPr sz="1200" kern="1200" dirty="0">
              <a:latin typeface="Arial" panose="020B0604020202020204" pitchFamily="34" charset="0"/>
              <a:cs typeface="Arial" panose="020B0604020202020204" pitchFamily="34" charset="0"/>
            </a:rPr>
            <a:t> </a:t>
          </a:r>
        </a:p>
      </dsp:txBody>
      <dsp:txXfrm>
        <a:off x="2582232" y="218294"/>
        <a:ext cx="1749706" cy="1080786"/>
      </dsp:txXfrm>
    </dsp:sp>
    <dsp:sp modelId="{ABFFE2A7-EB83-43F7-BD22-9ABA2E30969E}">
      <dsp:nvSpPr>
        <dsp:cNvPr id="0" name=""/>
        <dsp:cNvSpPr/>
      </dsp:nvSpPr>
      <dsp:spPr>
        <a:xfrm rot="23682">
          <a:off x="4507182" y="591344"/>
          <a:ext cx="300246" cy="351223"/>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507183" y="661279"/>
        <a:ext cx="210172" cy="210733"/>
      </dsp:txXfrm>
    </dsp:sp>
    <dsp:sp modelId="{4806D6D7-0FF3-4344-A485-F418AEB3A4CA}">
      <dsp:nvSpPr>
        <dsp:cNvPr id="0" name=""/>
        <dsp:cNvSpPr/>
      </dsp:nvSpPr>
      <dsp:spPr>
        <a:xfrm>
          <a:off x="4932053" y="165143"/>
          <a:ext cx="1959740" cy="1220911"/>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sz="1200" b="1" u="sng" kern="1200" dirty="0">
              <a:latin typeface="Arial" panose="020B0604020202020204" pitchFamily="34" charset="0"/>
              <a:cs typeface="Arial" panose="020B0604020202020204" pitchFamily="34" charset="0"/>
            </a:rPr>
            <a:t>WARUM: </a:t>
          </a:r>
        </a:p>
        <a:p>
          <a:pPr marL="0" lvl="0" indent="0" algn="ctr" defTabSz="5334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dirty="0" err="1">
              <a:latin typeface="Arial" panose="020B0604020202020204" pitchFamily="34" charset="0"/>
              <a:cs typeface="Arial" panose="020B0604020202020204" pitchFamily="34" charset="0"/>
            </a:rPr>
            <a:t>Könnte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als</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Schmiergeld</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oder</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Bestechung</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ausgelegt</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werden</a:t>
          </a:r>
          <a:r>
            <a:rPr sz="1200" kern="1200" dirty="0">
              <a:latin typeface="Arial" panose="020B0604020202020204" pitchFamily="34" charset="0"/>
              <a:cs typeface="Arial" panose="020B0604020202020204" pitchFamily="34" charset="0"/>
            </a:rPr>
            <a:t>, um den </a:t>
          </a:r>
          <a:r>
            <a:rPr sz="1200" kern="1200" dirty="0" err="1">
              <a:latin typeface="Arial" panose="020B0604020202020204" pitchFamily="34" charset="0"/>
              <a:cs typeface="Arial" panose="020B0604020202020204" pitchFamily="34" charset="0"/>
            </a:rPr>
            <a:t>Vertrag</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mit</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dem</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Kunden</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zu</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gewinnen</a:t>
          </a:r>
          <a:endParaRPr sz="1200" b="0" i="0" kern="1200" dirty="0">
            <a:latin typeface="Arial" panose="020B0604020202020204" pitchFamily="34" charset="0"/>
            <a:cs typeface="Arial" panose="020B0604020202020204" pitchFamily="34" charset="0"/>
          </a:endParaRPr>
        </a:p>
      </dsp:txBody>
      <dsp:txXfrm>
        <a:off x="4967812" y="200902"/>
        <a:ext cx="1888222" cy="11493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147" y="259700"/>
          <a:ext cx="1904052" cy="1031796"/>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sz="1200" b="1" u="sng" kern="1200" dirty="0">
              <a:latin typeface="Arial" panose="020B0604020202020204" pitchFamily="34" charset="0"/>
              <a:cs typeface="Arial" panose="020B0604020202020204" pitchFamily="34" charset="0"/>
            </a:rPr>
            <a:t>WAS:</a:t>
          </a:r>
        </a:p>
        <a:p>
          <a:pPr marL="0" lvl="0" indent="0" algn="ctr" defTabSz="5334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u="none" kern="1200" dirty="0" err="1">
              <a:latin typeface="Arial" panose="020B0604020202020204" pitchFamily="34" charset="0"/>
              <a:cs typeface="Arial" panose="020B0604020202020204" pitchFamily="34" charset="0"/>
            </a:rPr>
            <a:t>Vertriebsmitarbeiter</a:t>
          </a:r>
          <a:r>
            <a:rPr sz="1200" u="none" kern="1200" dirty="0">
              <a:latin typeface="Arial" panose="020B0604020202020204" pitchFamily="34" charset="0"/>
              <a:cs typeface="Arial" panose="020B0604020202020204" pitchFamily="34" charset="0"/>
            </a:rPr>
            <a:t> </a:t>
          </a:r>
          <a:r>
            <a:rPr sz="1200" u="none" kern="1200" dirty="0" err="1">
              <a:latin typeface="Arial" panose="020B0604020202020204" pitchFamily="34" charset="0"/>
              <a:cs typeface="Arial" panose="020B0604020202020204" pitchFamily="34" charset="0"/>
            </a:rPr>
            <a:t>fügte</a:t>
          </a:r>
          <a:r>
            <a:rPr sz="1200" u="none" kern="1200" dirty="0">
              <a:latin typeface="Arial" panose="020B0604020202020204" pitchFamily="34" charset="0"/>
              <a:cs typeface="Arial" panose="020B0604020202020204" pitchFamily="34" charset="0"/>
            </a:rPr>
            <a:t> </a:t>
          </a:r>
          <a:r>
            <a:rPr sz="1200" u="none" kern="1200" dirty="0" err="1">
              <a:latin typeface="Arial" panose="020B0604020202020204" pitchFamily="34" charset="0"/>
              <a:cs typeface="Arial" panose="020B0604020202020204" pitchFamily="34" charset="0"/>
            </a:rPr>
            <a:t>dem</a:t>
          </a:r>
          <a:r>
            <a:rPr sz="1200" u="none" kern="1200" dirty="0">
              <a:latin typeface="Arial" panose="020B0604020202020204" pitchFamily="34" charset="0"/>
              <a:cs typeface="Arial" panose="020B0604020202020204" pitchFamily="34" charset="0"/>
            </a:rPr>
            <a:t> </a:t>
          </a:r>
          <a:r>
            <a:rPr sz="1200" u="none" kern="1200" dirty="0" err="1">
              <a:latin typeface="Arial" panose="020B0604020202020204" pitchFamily="34" charset="0"/>
              <a:cs typeface="Arial" panose="020B0604020202020204" pitchFamily="34" charset="0"/>
            </a:rPr>
            <a:t>Kundenauftrag</a:t>
          </a:r>
          <a:r>
            <a:rPr sz="1200" u="none" kern="1200" dirty="0">
              <a:latin typeface="Arial" panose="020B0604020202020204" pitchFamily="34" charset="0"/>
              <a:cs typeface="Arial" panose="020B0604020202020204" pitchFamily="34" charset="0"/>
            </a:rPr>
            <a:t> </a:t>
          </a:r>
          <a:r>
            <a:rPr sz="1200" u="none" kern="1200" dirty="0" err="1">
              <a:latin typeface="Arial" panose="020B0604020202020204" pitchFamily="34" charset="0"/>
              <a:cs typeface="Arial" panose="020B0604020202020204" pitchFamily="34" charset="0"/>
            </a:rPr>
            <a:t>sechs</a:t>
          </a:r>
          <a:r>
            <a:rPr sz="1200" u="none" kern="1200" dirty="0">
              <a:latin typeface="Arial" panose="020B0604020202020204" pitchFamily="34" charset="0"/>
              <a:cs typeface="Arial" panose="020B0604020202020204" pitchFamily="34" charset="0"/>
            </a:rPr>
            <a:t> Apple </a:t>
          </a:r>
          <a:r>
            <a:rPr sz="1200" u="none" kern="1200" dirty="0" err="1">
              <a:latin typeface="Arial" panose="020B0604020202020204" pitchFamily="34" charset="0"/>
              <a:cs typeface="Arial" panose="020B0604020202020204" pitchFamily="34" charset="0"/>
            </a:rPr>
            <a:t>MacBooks</a:t>
          </a:r>
          <a:r>
            <a:rPr sz="1200" u="none" kern="1200" dirty="0">
              <a:latin typeface="Arial" panose="020B0604020202020204" pitchFamily="34" charset="0"/>
              <a:cs typeface="Arial" panose="020B0604020202020204" pitchFamily="34" charset="0"/>
            </a:rPr>
            <a:t> </a:t>
          </a:r>
          <a:r>
            <a:rPr sz="1200" u="none" kern="1200" dirty="0" err="1">
              <a:latin typeface="Arial" panose="020B0604020202020204" pitchFamily="34" charset="0"/>
              <a:cs typeface="Arial" panose="020B0604020202020204" pitchFamily="34" charset="0"/>
            </a:rPr>
            <a:t>hinzu</a:t>
          </a:r>
          <a:endParaRPr sz="1200" kern="1200" dirty="0">
            <a:latin typeface="Arial" panose="020B0604020202020204" pitchFamily="34" charset="0"/>
            <a:cs typeface="Arial" panose="020B0604020202020204" pitchFamily="34" charset="0"/>
          </a:endParaRPr>
        </a:p>
      </dsp:txBody>
      <dsp:txXfrm>
        <a:off x="34367" y="289920"/>
        <a:ext cx="1843612" cy="971356"/>
      </dsp:txXfrm>
    </dsp:sp>
    <dsp:sp modelId="{C0CDC40E-21DF-470E-8F8F-5A73A167C21D}">
      <dsp:nvSpPr>
        <dsp:cNvPr id="0" name=""/>
        <dsp:cNvSpPr/>
      </dsp:nvSpPr>
      <dsp:spPr>
        <a:xfrm rot="21579287">
          <a:off x="2044538" y="599107"/>
          <a:ext cx="289047" cy="338125"/>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044539" y="666993"/>
        <a:ext cx="202333" cy="202875"/>
      </dsp:txXfrm>
    </dsp:sp>
    <dsp:sp modelId="{1425511A-2AF1-4ABC-BED2-4195BC729D1A}">
      <dsp:nvSpPr>
        <dsp:cNvPr id="0" name=""/>
        <dsp:cNvSpPr/>
      </dsp:nvSpPr>
      <dsp:spPr>
        <a:xfrm>
          <a:off x="2453562" y="276202"/>
          <a:ext cx="1749197" cy="970209"/>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sz="1200" b="1" u="sng" kern="1200" dirty="0">
              <a:latin typeface="Arial" panose="020B0604020202020204" pitchFamily="34" charset="0"/>
              <a:cs typeface="Arial" panose="020B0604020202020204" pitchFamily="34" charset="0"/>
            </a:rPr>
            <a:t>AN WEN: </a:t>
          </a:r>
        </a:p>
        <a:p>
          <a:pPr marL="0" lvl="0" indent="0" algn="ctr" defTabSz="5334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dirty="0" err="1">
              <a:latin typeface="Arial" panose="020B0604020202020204" pitchFamily="34" charset="0"/>
              <a:cs typeface="Arial" panose="020B0604020202020204" pitchFamily="34" charset="0"/>
            </a:rPr>
            <a:t>Eine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ausländische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Regierungsstelle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Endkunde</a:t>
          </a:r>
          <a:r>
            <a:rPr sz="1200" kern="1200" dirty="0">
              <a:latin typeface="Arial" panose="020B0604020202020204" pitchFamily="34" charset="0"/>
              <a:cs typeface="Arial" panose="020B0604020202020204" pitchFamily="34" charset="0"/>
            </a:rPr>
            <a:t>)</a:t>
          </a:r>
        </a:p>
      </dsp:txBody>
      <dsp:txXfrm>
        <a:off x="2481978" y="304618"/>
        <a:ext cx="1692365" cy="913377"/>
      </dsp:txXfrm>
    </dsp:sp>
    <dsp:sp modelId="{ABFFE2A7-EB83-43F7-BD22-9ABA2E30969E}">
      <dsp:nvSpPr>
        <dsp:cNvPr id="0" name=""/>
        <dsp:cNvSpPr/>
      </dsp:nvSpPr>
      <dsp:spPr>
        <a:xfrm rot="20790">
          <a:off x="4339098" y="599232"/>
          <a:ext cx="289047" cy="338125"/>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339099" y="666595"/>
        <a:ext cx="202333" cy="202875"/>
      </dsp:txXfrm>
    </dsp:sp>
    <dsp:sp modelId="{4806D6D7-0FF3-4344-A485-F418AEB3A4CA}">
      <dsp:nvSpPr>
        <dsp:cNvPr id="0" name=""/>
        <dsp:cNvSpPr/>
      </dsp:nvSpPr>
      <dsp:spPr>
        <a:xfrm>
          <a:off x="4748123" y="257921"/>
          <a:ext cx="1886655" cy="1035355"/>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rtl="0">
            <a:lnSpc>
              <a:spcPct val="90000"/>
            </a:lnSpc>
            <a:spcBef>
              <a:spcPct val="0"/>
            </a:spcBef>
            <a:spcAft>
              <a:spcPct val="0"/>
            </a:spcAft>
            <a:buNone/>
          </a:pPr>
          <a:r>
            <a:rPr sz="1200" b="1" u="sng" kern="1200" dirty="0">
              <a:latin typeface="Arial" panose="020B0604020202020204" pitchFamily="34" charset="0"/>
              <a:cs typeface="Arial" panose="020B0604020202020204" pitchFamily="34" charset="0"/>
            </a:rPr>
            <a:t>WARUM: </a:t>
          </a:r>
        </a:p>
        <a:p>
          <a:pPr marL="0" lvl="0" indent="0" algn="ctr" defTabSz="5334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dirty="0" err="1">
              <a:latin typeface="Arial" panose="020B0604020202020204" pitchFamily="34" charset="0"/>
              <a:cs typeface="Arial" panose="020B0604020202020204" pitchFamily="34" charset="0"/>
            </a:rPr>
            <a:t>Könnte</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als</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Schmiergeld</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oder</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Bestechung</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ausgelegt</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werden</a:t>
          </a:r>
          <a:r>
            <a:rPr sz="1200" kern="1200" dirty="0">
              <a:latin typeface="Arial" panose="020B0604020202020204" pitchFamily="34" charset="0"/>
              <a:cs typeface="Arial" panose="020B0604020202020204" pitchFamily="34" charset="0"/>
            </a:rPr>
            <a:t>, um den </a:t>
          </a:r>
          <a:r>
            <a:rPr sz="1200" kern="1200" dirty="0" err="1">
              <a:latin typeface="Arial" panose="020B0604020202020204" pitchFamily="34" charset="0"/>
              <a:cs typeface="Arial" panose="020B0604020202020204" pitchFamily="34" charset="0"/>
            </a:rPr>
            <a:t>Auftrag</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zu</a:t>
          </a:r>
          <a:r>
            <a:rPr sz="1200" kern="1200" dirty="0">
              <a:latin typeface="Arial" panose="020B0604020202020204" pitchFamily="34" charset="0"/>
              <a:cs typeface="Arial" panose="020B0604020202020204" pitchFamily="34" charset="0"/>
            </a:rPr>
            <a:t> </a:t>
          </a:r>
          <a:r>
            <a:rPr sz="1200" kern="1200" dirty="0" err="1">
              <a:latin typeface="Arial" panose="020B0604020202020204" pitchFamily="34" charset="0"/>
              <a:cs typeface="Arial" panose="020B0604020202020204" pitchFamily="34" charset="0"/>
            </a:rPr>
            <a:t>gewinnen</a:t>
          </a:r>
          <a:endParaRPr sz="1200" b="0" i="0" kern="1200" dirty="0">
            <a:latin typeface="Arial" panose="020B0604020202020204" pitchFamily="34" charset="0"/>
            <a:cs typeface="Arial" panose="020B0604020202020204" pitchFamily="34" charset="0"/>
          </a:endParaRPr>
        </a:p>
      </dsp:txBody>
      <dsp:txXfrm>
        <a:off x="4778448" y="288246"/>
        <a:ext cx="1826005" cy="9747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757" y="235569"/>
          <a:ext cx="2184329" cy="116456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sz="1200" b="1" u="sng" kern="1200">
              <a:latin typeface="Arial" panose="020B0604020202020204" pitchFamily="34" charset="0"/>
              <a:cs typeface="Arial" panose="020B0604020202020204" pitchFamily="34" charset="0"/>
            </a:rPr>
            <a:t>WAS:</a:t>
          </a:r>
        </a:p>
        <a:p>
          <a:pPr marL="0" lvl="0" indent="0" algn="ctr" defTabSz="533400" rtl="0">
            <a:lnSpc>
              <a:spcPct val="90000"/>
            </a:lnSpc>
            <a:spcBef>
              <a:spcPct val="0"/>
            </a:spcBef>
            <a:spcAft>
              <a:spcPct val="0"/>
            </a:spcAft>
            <a:buNone/>
          </a:pPr>
          <a:endParaRPr sz="300" b="1" u="sng" kern="120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err="1">
              <a:latin typeface="Arial" panose="020B0604020202020204" pitchFamily="34" charset="0"/>
              <a:cs typeface="Arial" panose="020B0604020202020204" pitchFamily="34" charset="0"/>
            </a:rPr>
            <a:t>Panalpina tätigte Zahlungen im Namen der Kunden</a:t>
          </a:r>
        </a:p>
      </dsp:txBody>
      <dsp:txXfrm>
        <a:off x="38866" y="269678"/>
        <a:ext cx="2116111" cy="1096345"/>
      </dsp:txXfrm>
    </dsp:sp>
    <dsp:sp modelId="{C0CDC40E-21DF-470E-8F8F-5A73A167C21D}">
      <dsp:nvSpPr>
        <dsp:cNvPr id="0" name=""/>
        <dsp:cNvSpPr/>
      </dsp:nvSpPr>
      <dsp:spPr>
        <a:xfrm rot="21579621">
          <a:off x="2345493" y="615518"/>
          <a:ext cx="331595" cy="38789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2345494" y="693392"/>
        <a:ext cx="232117" cy="232738"/>
      </dsp:txXfrm>
    </dsp:sp>
    <dsp:sp modelId="{1425511A-2AF1-4ABC-BED2-4195BC729D1A}">
      <dsp:nvSpPr>
        <dsp:cNvPr id="0" name=""/>
        <dsp:cNvSpPr/>
      </dsp:nvSpPr>
      <dsp:spPr>
        <a:xfrm>
          <a:off x="2814727" y="215167"/>
          <a:ext cx="2006678" cy="1173105"/>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sz="1200" b="1" u="sng" kern="1200">
              <a:latin typeface="Arial" panose="020B0604020202020204" pitchFamily="34" charset="0"/>
              <a:cs typeface="Arial" panose="020B0604020202020204" pitchFamily="34" charset="0"/>
            </a:rPr>
            <a:t>AN WEN: </a:t>
          </a:r>
        </a:p>
        <a:p>
          <a:pPr marL="0" lvl="0" indent="0" algn="ctr" defTabSz="533400" rtl="0">
            <a:lnSpc>
              <a:spcPct val="90000"/>
            </a:lnSpc>
            <a:spcBef>
              <a:spcPct val="0"/>
            </a:spcBef>
            <a:spcAft>
              <a:spcPct val="0"/>
            </a:spcAft>
            <a:buNone/>
          </a:pPr>
          <a:endParaRPr sz="300" b="1" u="sng" kern="120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kern="1200">
              <a:latin typeface="Arial" panose="020B0604020202020204" pitchFamily="34" charset="0"/>
              <a:cs typeface="Arial" panose="020B0604020202020204" pitchFamily="34" charset="0"/>
            </a:rPr>
            <a:t>An ausländische Amtsträger in mehreren Ländern</a:t>
          </a:r>
        </a:p>
      </dsp:txBody>
      <dsp:txXfrm>
        <a:off x="2849086" y="249526"/>
        <a:ext cx="1937960" cy="1104387"/>
      </dsp:txXfrm>
    </dsp:sp>
    <dsp:sp modelId="{ABFFE2A7-EB83-43F7-BD22-9ABA2E30969E}">
      <dsp:nvSpPr>
        <dsp:cNvPr id="0" name=""/>
        <dsp:cNvSpPr/>
      </dsp:nvSpPr>
      <dsp:spPr>
        <a:xfrm rot="20454">
          <a:off x="4977812" y="615658"/>
          <a:ext cx="331595" cy="387896"/>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latin typeface="Arial" panose="020B0604020202020204" pitchFamily="34" charset="0"/>
            <a:cs typeface="Arial" panose="020B0604020202020204" pitchFamily="34" charset="0"/>
          </a:endParaRPr>
        </a:p>
      </dsp:txBody>
      <dsp:txXfrm>
        <a:off x="4977813" y="692941"/>
        <a:ext cx="232117" cy="232738"/>
      </dsp:txXfrm>
    </dsp:sp>
    <dsp:sp modelId="{4806D6D7-0FF3-4344-A485-F418AEB3A4CA}">
      <dsp:nvSpPr>
        <dsp:cNvPr id="0" name=""/>
        <dsp:cNvSpPr/>
      </dsp:nvSpPr>
      <dsp:spPr>
        <a:xfrm>
          <a:off x="5447046" y="235569"/>
          <a:ext cx="2164371" cy="116456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0"/>
            </a:spcAft>
            <a:buNone/>
          </a:pPr>
          <a:r>
            <a:rPr sz="1200" b="1" u="sng" kern="1200">
              <a:latin typeface="Arial" panose="020B0604020202020204" pitchFamily="34" charset="0"/>
              <a:cs typeface="Arial" panose="020B0604020202020204" pitchFamily="34" charset="0"/>
            </a:rPr>
            <a:t>WARUM: </a:t>
          </a:r>
        </a:p>
        <a:p>
          <a:pPr marL="0" lvl="0" indent="0" algn="ctr" defTabSz="533400" rtl="0">
            <a:lnSpc>
              <a:spcPct val="90000"/>
            </a:lnSpc>
            <a:spcBef>
              <a:spcPct val="0"/>
            </a:spcBef>
            <a:spcAft>
              <a:spcPct val="0"/>
            </a:spcAft>
            <a:buNone/>
          </a:pPr>
          <a:endParaRPr sz="300" b="1" u="sng" kern="1200">
            <a:latin typeface="Arial" panose="020B0604020202020204" pitchFamily="34" charset="0"/>
            <a:cs typeface="Arial" panose="020B0604020202020204" pitchFamily="34" charset="0"/>
          </a:endParaRPr>
        </a:p>
        <a:p>
          <a:pPr marL="0" lvl="0" indent="0" algn="ctr" defTabSz="533400" rtl="0">
            <a:lnSpc>
              <a:spcPct val="90000"/>
            </a:lnSpc>
            <a:spcBef>
              <a:spcPct val="0"/>
            </a:spcBef>
            <a:spcAft>
              <a:spcPct val="0"/>
            </a:spcAft>
            <a:buNone/>
          </a:pPr>
          <a:r>
            <a:rPr sz="1200" b="0" i="0" kern="1200">
              <a:latin typeface="Arial" panose="020B0604020202020204" pitchFamily="34" charset="0"/>
              <a:cs typeface="Arial" panose="020B0604020202020204" pitchFamily="34" charset="0"/>
            </a:rPr>
            <a:t> Um lokale Zollkontrollen zu vermeiden und eine Präferenzbehandlung bei der Einfuhr internationaler Frachtsendungen zu erhalten </a:t>
          </a:r>
        </a:p>
      </dsp:txBody>
      <dsp:txXfrm>
        <a:off x="5481155" y="269678"/>
        <a:ext cx="2096153" cy="10963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74039-0C53-4C9A-BC2D-57D0415472EC}">
      <dsp:nvSpPr>
        <dsp:cNvPr id="0" name=""/>
        <dsp:cNvSpPr/>
      </dsp:nvSpPr>
      <dsp:spPr>
        <a:xfrm>
          <a:off x="4592" y="425295"/>
          <a:ext cx="2108480" cy="92105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ctr" defTabSz="444500" rtl="0">
            <a:lnSpc>
              <a:spcPct val="90000"/>
            </a:lnSpc>
            <a:spcBef>
              <a:spcPct val="0"/>
            </a:spcBef>
            <a:spcAft>
              <a:spcPct val="0"/>
            </a:spcAft>
            <a:buNone/>
          </a:pPr>
          <a:r>
            <a:rPr sz="1000" b="1" u="sng" kern="1200" dirty="0">
              <a:latin typeface="Arial" panose="020B0604020202020204" pitchFamily="34" charset="0"/>
              <a:cs typeface="Arial" panose="020B0604020202020204" pitchFamily="34" charset="0"/>
            </a:rPr>
            <a:t>WAS:</a:t>
          </a:r>
        </a:p>
        <a:p>
          <a:pPr marL="0" lvl="0" indent="0" algn="ctr" defTabSz="4445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444500" rtl="0">
            <a:lnSpc>
              <a:spcPct val="90000"/>
            </a:lnSpc>
            <a:spcBef>
              <a:spcPct val="0"/>
            </a:spcBef>
            <a:spcAft>
              <a:spcPct val="0"/>
            </a:spcAft>
            <a:buNone/>
          </a:pPr>
          <a:r>
            <a:rPr sz="1000" kern="1200" dirty="0">
              <a:latin typeface="Arial" panose="020B0604020202020204" pitchFamily="34" charset="0"/>
              <a:cs typeface="Arial" panose="020B0604020202020204" pitchFamily="34" charset="0"/>
            </a:rPr>
            <a:t>Embraer </a:t>
          </a:r>
          <a:r>
            <a:rPr sz="1000" kern="1200" dirty="0" err="1">
              <a:latin typeface="Arial" panose="020B0604020202020204" pitchFamily="34" charset="0"/>
              <a:cs typeface="Arial" panose="020B0604020202020204" pitchFamily="34" charset="0"/>
            </a:rPr>
            <a:t>bezahltes</a:t>
          </a:r>
          <a:r>
            <a:rPr sz="1000" kern="1200" dirty="0">
              <a:latin typeface="Arial" panose="020B0604020202020204" pitchFamily="34" charset="0"/>
              <a:cs typeface="Arial" panose="020B0604020202020204" pitchFamily="34" charset="0"/>
            </a:rPr>
            <a:t> Geld </a:t>
          </a:r>
          <a:r>
            <a:rPr sz="1000" kern="1200" dirty="0" err="1">
              <a:latin typeface="Arial" panose="020B0604020202020204" pitchFamily="34" charset="0"/>
              <a:cs typeface="Arial" panose="020B0604020202020204" pitchFamily="34" charset="0"/>
            </a:rPr>
            <a:t>durch</a:t>
          </a:r>
          <a:r>
            <a:rPr sz="1000" kern="1200" dirty="0">
              <a:latin typeface="Arial" panose="020B0604020202020204" pitchFamily="34" charset="0"/>
              <a:cs typeface="Arial" panose="020B0604020202020204" pitchFamily="34" charset="0"/>
            </a:rPr>
            <a:t> </a:t>
          </a:r>
          <a:r>
            <a:rPr sz="1000" kern="1200" dirty="0" err="1">
              <a:latin typeface="Arial" panose="020B0604020202020204" pitchFamily="34" charset="0"/>
              <a:cs typeface="Arial" panose="020B0604020202020204" pitchFamily="34" charset="0"/>
            </a:rPr>
            <a:t>gefälschte</a:t>
          </a:r>
          <a:r>
            <a:rPr sz="1000" kern="1200" dirty="0">
              <a:latin typeface="Arial" panose="020B0604020202020204" pitchFamily="34" charset="0"/>
              <a:cs typeface="Arial" panose="020B0604020202020204" pitchFamily="34" charset="0"/>
            </a:rPr>
            <a:t> </a:t>
          </a:r>
          <a:r>
            <a:rPr sz="1000" kern="1200" dirty="0" err="1">
              <a:latin typeface="Arial" panose="020B0604020202020204" pitchFamily="34" charset="0"/>
              <a:cs typeface="Arial" panose="020B0604020202020204" pitchFamily="34" charset="0"/>
            </a:rPr>
            <a:t>Verträge</a:t>
          </a:r>
          <a:r>
            <a:rPr sz="1000" kern="1200" dirty="0">
              <a:latin typeface="Arial" panose="020B0604020202020204" pitchFamily="34" charset="0"/>
              <a:cs typeface="Arial" panose="020B0604020202020204" pitchFamily="34" charset="0"/>
            </a:rPr>
            <a:t> </a:t>
          </a:r>
          <a:r>
            <a:rPr sz="1000" kern="1200" dirty="0" err="1">
              <a:latin typeface="Arial" panose="020B0604020202020204" pitchFamily="34" charset="0"/>
              <a:cs typeface="Arial" panose="020B0604020202020204" pitchFamily="34" charset="0"/>
            </a:rPr>
            <a:t>mit</a:t>
          </a:r>
          <a:r>
            <a:rPr sz="1000" kern="1200" dirty="0">
              <a:latin typeface="Arial" panose="020B0604020202020204" pitchFamily="34" charset="0"/>
              <a:cs typeface="Arial" panose="020B0604020202020204" pitchFamily="34" charset="0"/>
            </a:rPr>
            <a:t> </a:t>
          </a:r>
          <a:r>
            <a:rPr sz="1000" kern="1200" dirty="0" err="1">
              <a:latin typeface="Arial" panose="020B0604020202020204" pitchFamily="34" charset="0"/>
              <a:cs typeface="Arial" panose="020B0604020202020204" pitchFamily="34" charset="0"/>
            </a:rPr>
            <a:t>Drittanbietern</a:t>
          </a:r>
          <a:endParaRPr sz="1000" kern="1200" dirty="0">
            <a:latin typeface="Arial" panose="020B0604020202020204" pitchFamily="34" charset="0"/>
            <a:cs typeface="Arial" panose="020B0604020202020204" pitchFamily="34" charset="0"/>
          </a:endParaRPr>
        </a:p>
      </dsp:txBody>
      <dsp:txXfrm>
        <a:off x="31569" y="452272"/>
        <a:ext cx="2054526" cy="867104"/>
      </dsp:txXfrm>
    </dsp:sp>
    <dsp:sp modelId="{C0CDC40E-21DF-470E-8F8F-5A73A167C21D}">
      <dsp:nvSpPr>
        <dsp:cNvPr id="0" name=""/>
        <dsp:cNvSpPr/>
      </dsp:nvSpPr>
      <dsp:spPr>
        <a:xfrm rot="21583302">
          <a:off x="2264050" y="691979"/>
          <a:ext cx="320079" cy="37442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Arial" panose="020B0604020202020204" pitchFamily="34" charset="0"/>
            <a:cs typeface="Arial" panose="020B0604020202020204" pitchFamily="34" charset="0"/>
          </a:endParaRPr>
        </a:p>
      </dsp:txBody>
      <dsp:txXfrm>
        <a:off x="2264051" y="767097"/>
        <a:ext cx="224055" cy="224657"/>
      </dsp:txXfrm>
    </dsp:sp>
    <dsp:sp modelId="{1425511A-2AF1-4ABC-BED2-4195BC729D1A}">
      <dsp:nvSpPr>
        <dsp:cNvPr id="0" name=""/>
        <dsp:cNvSpPr/>
      </dsp:nvSpPr>
      <dsp:spPr>
        <a:xfrm>
          <a:off x="2716988" y="409159"/>
          <a:ext cx="1936999" cy="927813"/>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ctr" defTabSz="444500" rtl="0">
            <a:lnSpc>
              <a:spcPct val="90000"/>
            </a:lnSpc>
            <a:spcBef>
              <a:spcPct val="0"/>
            </a:spcBef>
            <a:spcAft>
              <a:spcPct val="0"/>
            </a:spcAft>
            <a:buNone/>
          </a:pPr>
          <a:r>
            <a:rPr sz="1000" b="1" u="sng" kern="1200" dirty="0">
              <a:latin typeface="Arial" panose="020B0604020202020204" pitchFamily="34" charset="0"/>
              <a:cs typeface="Arial" panose="020B0604020202020204" pitchFamily="34" charset="0"/>
            </a:rPr>
            <a:t>AN WEN: </a:t>
          </a:r>
        </a:p>
        <a:p>
          <a:pPr marL="0" lvl="0" indent="0" algn="ctr" defTabSz="4445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444500" rtl="0">
            <a:lnSpc>
              <a:spcPct val="90000"/>
            </a:lnSpc>
            <a:spcBef>
              <a:spcPct val="0"/>
            </a:spcBef>
            <a:spcAft>
              <a:spcPct val="0"/>
            </a:spcAft>
            <a:buNone/>
          </a:pPr>
          <a:r>
            <a:rPr sz="1000" kern="1200" dirty="0">
              <a:latin typeface="Arial" panose="020B0604020202020204" pitchFamily="34" charset="0"/>
              <a:cs typeface="Arial" panose="020B0604020202020204" pitchFamily="34" charset="0"/>
            </a:rPr>
            <a:t>An </a:t>
          </a:r>
          <a:r>
            <a:rPr sz="1000" kern="1200" dirty="0" err="1">
              <a:latin typeface="Arial" panose="020B0604020202020204" pitchFamily="34" charset="0"/>
              <a:cs typeface="Arial" panose="020B0604020202020204" pitchFamily="34" charset="0"/>
            </a:rPr>
            <a:t>Regierungsbeamte</a:t>
          </a:r>
          <a:r>
            <a:rPr sz="1000" kern="1200" dirty="0">
              <a:latin typeface="Arial" panose="020B0604020202020204" pitchFamily="34" charset="0"/>
              <a:cs typeface="Arial" panose="020B0604020202020204" pitchFamily="34" charset="0"/>
            </a:rPr>
            <a:t> in </a:t>
          </a:r>
          <a:r>
            <a:rPr sz="1000" kern="1200" dirty="0" err="1">
              <a:latin typeface="Arial" panose="020B0604020202020204" pitchFamily="34" charset="0"/>
              <a:cs typeface="Arial" panose="020B0604020202020204" pitchFamily="34" charset="0"/>
            </a:rPr>
            <a:t>verschiedenen</a:t>
          </a:r>
          <a:r>
            <a:rPr sz="1000" kern="1200" dirty="0">
              <a:latin typeface="Arial" panose="020B0604020202020204" pitchFamily="34" charset="0"/>
              <a:cs typeface="Arial" panose="020B0604020202020204" pitchFamily="34" charset="0"/>
            </a:rPr>
            <a:t> </a:t>
          </a:r>
          <a:r>
            <a:rPr sz="1000" kern="1200" dirty="0" err="1">
              <a:latin typeface="Arial" panose="020B0604020202020204" pitchFamily="34" charset="0"/>
              <a:cs typeface="Arial" panose="020B0604020202020204" pitchFamily="34" charset="0"/>
            </a:rPr>
            <a:t>Ländern</a:t>
          </a:r>
          <a:endParaRPr sz="1000" kern="1200" dirty="0">
            <a:latin typeface="Arial" panose="020B0604020202020204" pitchFamily="34" charset="0"/>
            <a:cs typeface="Arial" panose="020B0604020202020204" pitchFamily="34" charset="0"/>
          </a:endParaRPr>
        </a:p>
      </dsp:txBody>
      <dsp:txXfrm>
        <a:off x="2744163" y="436334"/>
        <a:ext cx="1882649" cy="873463"/>
      </dsp:txXfrm>
    </dsp:sp>
    <dsp:sp modelId="{ABFFE2A7-EB83-43F7-BD22-9ABA2E30969E}">
      <dsp:nvSpPr>
        <dsp:cNvPr id="0" name=""/>
        <dsp:cNvSpPr/>
      </dsp:nvSpPr>
      <dsp:spPr>
        <a:xfrm rot="16759">
          <a:off x="4804965" y="692090"/>
          <a:ext cx="320079" cy="37442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Arial" panose="020B0604020202020204" pitchFamily="34" charset="0"/>
            <a:cs typeface="Arial" panose="020B0604020202020204" pitchFamily="34" charset="0"/>
          </a:endParaRPr>
        </a:p>
      </dsp:txBody>
      <dsp:txXfrm>
        <a:off x="4804966" y="766741"/>
        <a:ext cx="224055" cy="224657"/>
      </dsp:txXfrm>
    </dsp:sp>
    <dsp:sp modelId="{4806D6D7-0FF3-4344-A485-F418AEB3A4CA}">
      <dsp:nvSpPr>
        <dsp:cNvPr id="0" name=""/>
        <dsp:cNvSpPr/>
      </dsp:nvSpPr>
      <dsp:spPr>
        <a:xfrm>
          <a:off x="5257903" y="425295"/>
          <a:ext cx="2089216" cy="921058"/>
        </a:xfrm>
        <a:prstGeom prst="roundRect">
          <a:avLst>
            <a:gd name="adj" fmla="val 10000"/>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0"/>
            </a:spcAft>
            <a:buNone/>
          </a:pPr>
          <a:r>
            <a:rPr sz="1000" b="1" u="sng" kern="1200" dirty="0">
              <a:latin typeface="Arial" panose="020B0604020202020204" pitchFamily="34" charset="0"/>
              <a:cs typeface="Arial" panose="020B0604020202020204" pitchFamily="34" charset="0"/>
            </a:rPr>
            <a:t>WARUM: </a:t>
          </a:r>
        </a:p>
        <a:p>
          <a:pPr marL="0" lvl="0" indent="0" algn="ctr" defTabSz="444500" rtl="0">
            <a:lnSpc>
              <a:spcPct val="90000"/>
            </a:lnSpc>
            <a:spcBef>
              <a:spcPct val="0"/>
            </a:spcBef>
            <a:spcAft>
              <a:spcPct val="0"/>
            </a:spcAft>
            <a:buNone/>
          </a:pPr>
          <a:endParaRPr sz="600" b="1" u="sng" kern="1200" dirty="0">
            <a:latin typeface="Arial" panose="020B0604020202020204" pitchFamily="34" charset="0"/>
            <a:cs typeface="Arial" panose="020B0604020202020204" pitchFamily="34" charset="0"/>
          </a:endParaRPr>
        </a:p>
        <a:p>
          <a:pPr marL="0" lvl="0" indent="0" algn="ctr" defTabSz="444500" rtl="0">
            <a:lnSpc>
              <a:spcPct val="90000"/>
            </a:lnSpc>
            <a:spcBef>
              <a:spcPct val="0"/>
            </a:spcBef>
            <a:spcAft>
              <a:spcPct val="0"/>
            </a:spcAft>
            <a:buNone/>
          </a:pPr>
          <a:r>
            <a:rPr sz="1000" b="0" i="0" kern="1200" dirty="0">
              <a:latin typeface="Arial" panose="020B0604020202020204" pitchFamily="34" charset="0"/>
              <a:cs typeface="Arial" panose="020B0604020202020204" pitchFamily="34" charset="0"/>
            </a:rPr>
            <a:t>Um </a:t>
          </a:r>
          <a:r>
            <a:rPr sz="1000" b="0" i="0" kern="1200" dirty="0" err="1">
              <a:latin typeface="Arial" panose="020B0604020202020204" pitchFamily="34" charset="0"/>
              <a:cs typeface="Arial" panose="020B0604020202020204" pitchFamily="34" charset="0"/>
            </a:rPr>
            <a:t>staatliche</a:t>
          </a:r>
          <a:r>
            <a:rPr sz="1000" b="0" i="0" kern="1200" dirty="0">
              <a:latin typeface="Arial" panose="020B0604020202020204" pitchFamily="34" charset="0"/>
              <a:cs typeface="Arial" panose="020B0604020202020204" pitchFamily="34" charset="0"/>
            </a:rPr>
            <a:t> </a:t>
          </a:r>
          <a:r>
            <a:rPr sz="1000" b="0" i="0" kern="1200" dirty="0" err="1">
              <a:latin typeface="Arial" panose="020B0604020202020204" pitchFamily="34" charset="0"/>
              <a:cs typeface="Arial" panose="020B0604020202020204" pitchFamily="34" charset="0"/>
            </a:rPr>
            <a:t>Flugzeugverträge</a:t>
          </a:r>
          <a:r>
            <a:rPr sz="1000" b="0" i="0" kern="1200" dirty="0">
              <a:latin typeface="Arial" panose="020B0604020202020204" pitchFamily="34" charset="0"/>
              <a:cs typeface="Arial" panose="020B0604020202020204" pitchFamily="34" charset="0"/>
            </a:rPr>
            <a:t> </a:t>
          </a:r>
          <a:r>
            <a:rPr sz="1000" b="0" i="0" kern="1200" dirty="0" err="1">
              <a:latin typeface="Arial" panose="020B0604020202020204" pitchFamily="34" charset="0"/>
              <a:cs typeface="Arial" panose="020B0604020202020204" pitchFamily="34" charset="0"/>
            </a:rPr>
            <a:t>zu</a:t>
          </a:r>
          <a:r>
            <a:rPr sz="1000" b="0" i="0" kern="1200" dirty="0">
              <a:latin typeface="Arial" panose="020B0604020202020204" pitchFamily="34" charset="0"/>
              <a:cs typeface="Arial" panose="020B0604020202020204" pitchFamily="34" charset="0"/>
            </a:rPr>
            <a:t> </a:t>
          </a:r>
          <a:r>
            <a:rPr sz="1000" b="0" i="0" kern="1200" dirty="0" err="1">
              <a:latin typeface="Arial" panose="020B0604020202020204" pitchFamily="34" charset="0"/>
              <a:cs typeface="Arial" panose="020B0604020202020204" pitchFamily="34" charset="0"/>
            </a:rPr>
            <a:t>gewinnen</a:t>
          </a:r>
          <a:r>
            <a:rPr sz="1000" b="0" i="0" kern="1200" dirty="0">
              <a:latin typeface="Arial" panose="020B0604020202020204" pitchFamily="34" charset="0"/>
              <a:cs typeface="Arial" panose="020B0604020202020204" pitchFamily="34" charset="0"/>
            </a:rPr>
            <a:t>, was </a:t>
          </a:r>
          <a:r>
            <a:rPr sz="1000" b="0" i="0" kern="1200" dirty="0" err="1">
              <a:latin typeface="Arial" panose="020B0604020202020204" pitchFamily="34" charset="0"/>
              <a:cs typeface="Arial" panose="020B0604020202020204" pitchFamily="34" charset="0"/>
            </a:rPr>
            <a:t>zu</a:t>
          </a:r>
          <a:r>
            <a:rPr sz="1000" b="0" i="0" kern="1200" dirty="0">
              <a:latin typeface="Arial" panose="020B0604020202020204" pitchFamily="34" charset="0"/>
              <a:cs typeface="Arial" panose="020B0604020202020204" pitchFamily="34" charset="0"/>
            </a:rPr>
            <a:t> </a:t>
          </a:r>
          <a:r>
            <a:rPr sz="1000" b="0" i="0" kern="1200" dirty="0" err="1">
              <a:latin typeface="Arial" panose="020B0604020202020204" pitchFamily="34" charset="0"/>
              <a:cs typeface="Arial" panose="020B0604020202020204" pitchFamily="34" charset="0"/>
            </a:rPr>
            <a:t>einem</a:t>
          </a:r>
          <a:r>
            <a:rPr sz="1000" b="0" i="0" kern="1200" dirty="0">
              <a:latin typeface="Arial" panose="020B0604020202020204" pitchFamily="34" charset="0"/>
              <a:cs typeface="Arial" panose="020B0604020202020204" pitchFamily="34" charset="0"/>
            </a:rPr>
            <a:t> </a:t>
          </a:r>
          <a:r>
            <a:rPr sz="1000" b="0" i="0" kern="1200" dirty="0" err="1">
              <a:latin typeface="Arial" panose="020B0604020202020204" pitchFamily="34" charset="0"/>
              <a:cs typeface="Arial" panose="020B0604020202020204" pitchFamily="34" charset="0"/>
            </a:rPr>
            <a:t>Gewinn</a:t>
          </a:r>
          <a:r>
            <a:rPr sz="1000" b="0" i="0" kern="1200" dirty="0">
              <a:latin typeface="Arial" panose="020B0604020202020204" pitchFamily="34" charset="0"/>
              <a:cs typeface="Arial" panose="020B0604020202020204" pitchFamily="34" charset="0"/>
            </a:rPr>
            <a:t> von 83 Mio. US-Dollar </a:t>
          </a:r>
          <a:r>
            <a:rPr sz="1000" b="0" i="0" kern="1200" dirty="0" err="1">
              <a:latin typeface="Arial" panose="020B0604020202020204" pitchFamily="34" charset="0"/>
              <a:cs typeface="Arial" panose="020B0604020202020204" pitchFamily="34" charset="0"/>
            </a:rPr>
            <a:t>führte</a:t>
          </a:r>
          <a:endParaRPr sz="1000" b="0" i="0" kern="1200" dirty="0">
            <a:latin typeface="Arial" panose="020B0604020202020204" pitchFamily="34" charset="0"/>
            <a:cs typeface="Arial" panose="020B0604020202020204" pitchFamily="34" charset="0"/>
          </a:endParaRPr>
        </a:p>
      </dsp:txBody>
      <dsp:txXfrm>
        <a:off x="5284880" y="452272"/>
        <a:ext cx="2035262" cy="8671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4AB3E03-81DD-6F4A-91AD-BC2B58DDF677}" type="datetimeFigureOut">
              <a:rPr lang="en-US" smtClean="0"/>
              <a:t>7/13/2021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D7A45CD-4A43-FD41-BB1F-93F01C528809}" type="slidenum">
              <a:rPr lang="en-US" smtClean="0"/>
              <a:t>‹#›</a:t>
            </a:fld>
            <a:endParaRPr lang="en-US"/>
          </a:p>
        </p:txBody>
      </p:sp>
    </p:spTree>
    <p:extLst>
      <p:ext uri="{BB962C8B-B14F-4D97-AF65-F5344CB8AC3E}">
        <p14:creationId xmlns:p14="http://schemas.microsoft.com/office/powerpoint/2010/main" val="19096180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ln>
          <a:effectLst/>
        </p:spPr>
        <p:txBody>
          <a:bodyPr vert="horz" wrap="square" lIns="93177" tIns="46589" rIns="93177" bIns="46589" numCol="1" anchor="t" anchorCtr="0" compatLnSpc="1">
            <a:prstTxWarp prst="textNoShape">
              <a:avLst/>
            </a:prstTxWarp>
          </a:bodyPr>
          <a:lstStyle>
            <a:lvl1pPr>
              <a:defRPr sz="1200">
                <a:latin typeface="Arial" pitchFamily="-107" charset="0"/>
                <a:ea typeface="+mn-ea"/>
                <a:cs typeface="+mn-cs"/>
              </a:defRPr>
            </a:lvl1pPr>
          </a:lstStyle>
          <a:p>
            <a:pPr>
              <a:defRPr/>
            </a:pPr>
            <a:endParaRPr lang="en-US"/>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ln>
          <a:effectLst/>
        </p:spPr>
        <p:txBody>
          <a:bodyPr vert="horz" wrap="square" lIns="93177" tIns="46589" rIns="93177" bIns="46589" numCol="1" anchor="t" anchorCtr="0" compatLnSpc="1">
            <a:prstTxWarp prst="textNoShape">
              <a:avLst/>
            </a:prstTxWarp>
          </a:bodyPr>
          <a:lstStyle>
            <a:lvl1pPr algn="r">
              <a:defRPr sz="1200">
                <a:latin typeface="Arial" pitchFamily="-107" charset="0"/>
                <a:ea typeface="+mn-ea"/>
                <a:cs typeface="+mn-cs"/>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9" name="Rectangle 5"/>
          <p:cNvSpPr>
            <a:spLocks noGrp="1" noChangeArrowheads="1"/>
          </p:cNvSpPr>
          <p:nvPr>
            <p:ph type="body" sz="quarter" idx="3"/>
          </p:nvPr>
        </p:nvSpPr>
        <p:spPr bwMode="auto">
          <a:xfrm>
            <a:off x="701040" y="4415791"/>
            <a:ext cx="5608320" cy="4183380"/>
          </a:xfrm>
          <a:prstGeom prst="rect">
            <a:avLst/>
          </a:prstGeom>
          <a:noFill/>
          <a:ln w="9525">
            <a:noFill/>
            <a:miter lim="800000"/>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ln>
          <a:effectLst/>
        </p:spPr>
        <p:txBody>
          <a:bodyPr vert="horz" wrap="square" lIns="93177" tIns="46589" rIns="93177" bIns="46589" numCol="1" anchor="b" anchorCtr="0" compatLnSpc="1">
            <a:prstTxWarp prst="textNoShape">
              <a:avLst/>
            </a:prstTxWarp>
          </a:bodyPr>
          <a:lstStyle>
            <a:lvl1pPr>
              <a:defRPr sz="1200">
                <a:latin typeface="Arial" pitchFamily="-107" charset="0"/>
                <a:ea typeface="+mn-ea"/>
                <a:cs typeface="+mn-cs"/>
              </a:defRPr>
            </a:lvl1pPr>
          </a:lstStyle>
          <a:p>
            <a:pPr>
              <a:defRPr/>
            </a:pPr>
            <a:endParaRPr lang="en-US"/>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49123059-AD18-2644-A422-F81F304BF9AD}" type="slidenum">
              <a:rPr lang="en-US"/>
              <a:pPr>
                <a:defRPr/>
              </a:pPr>
              <a:t>‹#›</a:t>
            </a:fld>
            <a:endParaRPr lang="en-US"/>
          </a:p>
        </p:txBody>
      </p:sp>
    </p:spTree>
    <p:extLst>
      <p:ext uri="{BB962C8B-B14F-4D97-AF65-F5344CB8AC3E}">
        <p14:creationId xmlns:p14="http://schemas.microsoft.com/office/powerpoint/2010/main" val="416726154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7"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A891CCE6-64F1-4421-85D8-7CCDE0435034}" type="slidenum">
              <a:rPr lang="en-US" altLang="en-US" sz="1200">
                <a:solidFill>
                  <a:srgbClr val="000000"/>
                </a:solidFill>
              </a:rPr>
              <a:t>2</a:t>
            </a:fld>
            <a:endParaRPr lang="en-US" altLang="en-US" sz="1200">
              <a:solidFill>
                <a:srgbClr val="000000"/>
              </a:solidFill>
            </a:endParaRPr>
          </a:p>
        </p:txBody>
      </p:sp>
    </p:spTree>
    <p:extLst>
      <p:ext uri="{BB962C8B-B14F-4D97-AF65-F5344CB8AC3E}">
        <p14:creationId xmlns:p14="http://schemas.microsoft.com/office/powerpoint/2010/main" val="1445792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123059-AD18-2644-A422-F81F304BF9AD}" type="slidenum">
              <a:rPr lang="en-US" smtClean="0"/>
              <a:pPr>
                <a:defRPr/>
              </a:pPr>
              <a:t>23</a:t>
            </a:fld>
            <a:endParaRPr lang="en-US"/>
          </a:p>
        </p:txBody>
      </p:sp>
    </p:spTree>
    <p:extLst>
      <p:ext uri="{BB962C8B-B14F-4D97-AF65-F5344CB8AC3E}">
        <p14:creationId xmlns:p14="http://schemas.microsoft.com/office/powerpoint/2010/main" val="41096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7201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5" name="Picture 8" descr="Corp2.jpg"/>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anose="020B0604020202020204" pitchFamily="34" charset="0"/>
                <a:cs typeface="Arial" panose="020B0604020202020204" pitchFamily="34" charset="0"/>
              </a:defRPr>
            </a:lvl1pPr>
          </a:lstStyle>
          <a:p>
            <a:r>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ct val="0"/>
              </a:spcBef>
              <a:buFont typeface="Arial Narrow" pitchFamily="-107" charset="0"/>
              <a:buNone/>
              <a:defRPr sz="1600">
                <a:latin typeface="Arial" panose="020B0604020202020204" pitchFamily="34" charset="0"/>
                <a:cs typeface="Arial" panose="020B0604020202020204" pitchFamily="34" charset="0"/>
              </a:defRPr>
            </a:lvl1pPr>
          </a:lstStyle>
          <a:p>
            <a:r>
              <a:t>Click to edit Master subtitle style</a:t>
            </a:r>
          </a:p>
        </p:txBody>
      </p:sp>
      <p:sp>
        <p:nvSpPr>
          <p:cNvPr id="2" name="TextBox 1"/>
          <p:cNvSpPr txBox="1"/>
          <p:nvPr userDrawn="1"/>
        </p:nvSpPr>
        <p:spPr>
          <a:xfrm>
            <a:off x="5492559" y="-522020"/>
            <a:ext cx="3368866" cy="320360"/>
          </a:xfrm>
          <a:prstGeom prst="rect">
            <a:avLst/>
          </a:prstGeom>
          <a:noFill/>
        </p:spPr>
        <p:txBody>
          <a:bodyPr wrap="square" rtlCol="0">
            <a:spAutoFit/>
          </a:bodyPr>
          <a:lstStyle/>
          <a:p>
            <a:pPr algn="r"/>
            <a:r>
              <a:rPr sz="1500">
                <a:solidFill>
                  <a:schemeClr val="tx1">
                    <a:lumMod val="50000"/>
                    <a:lumOff val="50000"/>
                  </a:schemeClr>
                </a:solidFill>
                <a:latin typeface="+mj-lt"/>
              </a:rPr>
              <a:t>MTS SYSTEM CORPORATION</a:t>
            </a:r>
          </a:p>
        </p:txBody>
      </p:sp>
    </p:spTree>
    <p:extLst>
      <p:ext uri="{BB962C8B-B14F-4D97-AF65-F5344CB8AC3E}">
        <p14:creationId xmlns:p14="http://schemas.microsoft.com/office/powerpoint/2010/main" val="30465059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RPORATE">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138160"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2" name="Title 1"/>
          <p:cNvSpPr>
            <a:spLocks noGrp="1"/>
          </p:cNvSpPr>
          <p:nvPr>
            <p:ph type="title"/>
          </p:nvPr>
        </p:nvSpPr>
        <p:spPr>
          <a:xfrm>
            <a:off x="489859" y="76200"/>
            <a:ext cx="7570775" cy="868362"/>
          </a:xfrm>
        </p:spPr>
        <p:txBody>
          <a:bodyPr>
            <a:normAutofit/>
          </a:bodyPr>
          <a:lstStyle>
            <a:lvl1pPr>
              <a:defRPr sz="2800">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38640009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t>Click to edit Master text styles</a:t>
            </a:r>
          </a:p>
          <a:p>
            <a:pPr lvl="1"/>
            <a:r>
              <a:t>Second level</a:t>
            </a:r>
          </a:p>
          <a:p>
            <a:pPr lvl="2"/>
            <a:r>
              <a:t>Third level</a:t>
            </a:r>
          </a:p>
          <a:p>
            <a:pPr lvl="3"/>
            <a:r>
              <a:t>Fourth level</a:t>
            </a:r>
          </a:p>
          <a:p>
            <a:pPr lvl="4"/>
            <a:r>
              <a:t>Fifth level</a:t>
            </a:r>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t>Click to edit Master text styles</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8951259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descr="becertain.jpg"/>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848600" y="6400800"/>
            <a:ext cx="8985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Corp2.jpg"/>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12700"/>
            <a:ext cx="9144000"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09800" y="4724400"/>
            <a:ext cx="6553200" cy="533400"/>
          </a:xfrm>
          <a:prstGeom prst="rect">
            <a:avLst/>
          </a:prstGeom>
        </p:spPr>
        <p:txBody>
          <a:bodyPr/>
          <a:lstStyle>
            <a:lvl1pPr algn="r">
              <a:defRPr sz="2400">
                <a:solidFill>
                  <a:srgbClr val="CC1543"/>
                </a:solidFill>
                <a:latin typeface="Arial" panose="020B0604020202020204" pitchFamily="34" charset="0"/>
                <a:cs typeface="Arial" panose="020B0604020202020204" pitchFamily="34" charset="0"/>
              </a:defRPr>
            </a:lvl1pPr>
          </a:lstStyle>
          <a:p>
            <a:r>
              <a:t>Click to edit Master title style</a:t>
            </a:r>
          </a:p>
        </p:txBody>
      </p:sp>
      <p:sp>
        <p:nvSpPr>
          <p:cNvPr id="7171" name="Rectangle 3"/>
          <p:cNvSpPr>
            <a:spLocks noGrp="1" noChangeArrowheads="1"/>
          </p:cNvSpPr>
          <p:nvPr>
            <p:ph type="subTitle" idx="1"/>
          </p:nvPr>
        </p:nvSpPr>
        <p:spPr>
          <a:xfrm>
            <a:off x="4953000" y="5257800"/>
            <a:ext cx="3810000" cy="381000"/>
          </a:xfrm>
        </p:spPr>
        <p:txBody>
          <a:bodyPr/>
          <a:lstStyle>
            <a:lvl1pPr marL="0" indent="0" algn="r">
              <a:spcBef>
                <a:spcPct val="0"/>
              </a:spcBef>
              <a:buFont typeface="Arial Narrow" pitchFamily="-107" charset="0"/>
              <a:buNone/>
              <a:defRPr sz="1600">
                <a:latin typeface="Arial" panose="020B0604020202020204" pitchFamily="34" charset="0"/>
                <a:cs typeface="Arial" panose="020B0604020202020204" pitchFamily="34" charset="0"/>
              </a:defRPr>
            </a:lvl1pPr>
          </a:lstStyle>
          <a:p>
            <a:r>
              <a:t>Click to edit Master subtitle style</a:t>
            </a:r>
          </a:p>
        </p:txBody>
      </p:sp>
    </p:spTree>
    <p:extLst>
      <p:ext uri="{BB962C8B-B14F-4D97-AF65-F5344CB8AC3E}">
        <p14:creationId xmlns:p14="http://schemas.microsoft.com/office/powerpoint/2010/main" val="185902943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idx="1"/>
          </p:nvPr>
        </p:nvSpPr>
        <p:spPr/>
        <p:txBody>
          <a:bodyPr/>
          <a:lstStyle/>
          <a:p>
            <a:pPr lvl="0"/>
            <a:r>
              <a:t>Click to edit Master text styles</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300939840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latin typeface="Arial" panose="020B0604020202020204" pitchFamily="34" charset="0"/>
              <a:cs typeface="Arial" panose="020B0604020202020204" pitchFamily="34" charset="0"/>
            </a:endParaRPr>
          </a:p>
        </p:txBody>
      </p:sp>
      <p:sp>
        <p:nvSpPr>
          <p:cNvPr id="6" name="TextBox 8"/>
          <p:cNvSpPr txBox="1">
            <a:spLocks noChangeArrowheads="1"/>
          </p:cNvSpPr>
          <p:nvPr/>
        </p:nvSpPr>
        <p:spPr bwMode="auto">
          <a:xfrm>
            <a:off x="500063" y="4648200"/>
            <a:ext cx="5067600" cy="305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a:ea typeface="ＭＳ Ｐゴシック" charset="0"/>
                <a:cs typeface="ＭＳ Ｐゴシック" charset="0"/>
              </a:defRPr>
            </a:lvl1pPr>
            <a:lvl2pPr marL="742950" indent="-285750" eaLnBrk="0" hangingPunct="0">
              <a:defRPr sz="2000">
                <a:solidFill>
                  <a:schemeClr val="tx1"/>
                </a:solidFill>
                <a:latin typeface="Arial"/>
                <a:ea typeface="ＭＳ Ｐゴシック" charset="0"/>
              </a:defRPr>
            </a:lvl2pPr>
            <a:lvl3pPr marL="1143000" indent="-228600" eaLnBrk="0" hangingPunct="0">
              <a:defRPr sz="2000">
                <a:solidFill>
                  <a:schemeClr val="tx1"/>
                </a:solidFill>
                <a:latin typeface="Arial"/>
                <a:ea typeface="ＭＳ Ｐゴシック" charset="0"/>
              </a:defRPr>
            </a:lvl3pPr>
            <a:lvl4pPr marL="1600200" indent="-228600" eaLnBrk="0" hangingPunct="0">
              <a:defRPr sz="2000">
                <a:solidFill>
                  <a:schemeClr val="tx1"/>
                </a:solidFill>
                <a:latin typeface="Arial"/>
                <a:ea typeface="ＭＳ Ｐゴシック" charset="0"/>
              </a:defRPr>
            </a:lvl4pPr>
            <a:lvl5pPr marL="2057400" indent="-228600" eaLnBrk="0" hangingPunct="0">
              <a:defRPr sz="2000">
                <a:solidFill>
                  <a:schemeClr val="tx1"/>
                </a:solidFill>
                <a:latin typeface="Arial"/>
                <a:ea typeface="ＭＳ Ｐゴシック" charset="0"/>
              </a:defRPr>
            </a:lvl5pPr>
            <a:lvl6pPr marL="2514600" indent="-228600" eaLnBrk="0" fontAlgn="base" hangingPunct="0">
              <a:spcBef>
                <a:spcPct val="0"/>
              </a:spcBef>
              <a:spcAft>
                <a:spcPct val="0"/>
              </a:spcAft>
              <a:defRPr sz="2000">
                <a:solidFill>
                  <a:schemeClr val="tx1"/>
                </a:solidFill>
                <a:latin typeface="Arial"/>
                <a:ea typeface="ＭＳ Ｐゴシック" charset="0"/>
              </a:defRPr>
            </a:lvl6pPr>
            <a:lvl7pPr marL="2971800" indent="-228600" eaLnBrk="0" fontAlgn="base" hangingPunct="0">
              <a:spcBef>
                <a:spcPct val="0"/>
              </a:spcBef>
              <a:spcAft>
                <a:spcPct val="0"/>
              </a:spcAft>
              <a:defRPr sz="2000">
                <a:solidFill>
                  <a:schemeClr val="tx1"/>
                </a:solidFill>
                <a:latin typeface="Arial"/>
                <a:ea typeface="ＭＳ Ｐゴシック" charset="0"/>
              </a:defRPr>
            </a:lvl7pPr>
            <a:lvl8pPr marL="3429000" indent="-228600" eaLnBrk="0" fontAlgn="base" hangingPunct="0">
              <a:spcBef>
                <a:spcPct val="0"/>
              </a:spcBef>
              <a:spcAft>
                <a:spcPct val="0"/>
              </a:spcAft>
              <a:defRPr sz="2000">
                <a:solidFill>
                  <a:schemeClr val="tx1"/>
                </a:solidFill>
                <a:latin typeface="Arial"/>
                <a:ea typeface="ＭＳ Ｐゴシック" charset="0"/>
              </a:defRPr>
            </a:lvl8pPr>
            <a:lvl9pPr marL="3886200" indent="-228600" eaLnBrk="0" fontAlgn="base" hangingPunct="0">
              <a:spcBef>
                <a:spcPct val="0"/>
              </a:spcBef>
              <a:spcAft>
                <a:spcPct val="0"/>
              </a:spcAft>
              <a:defRPr sz="2000">
                <a:solidFill>
                  <a:schemeClr val="tx1"/>
                </a:solidFill>
                <a:latin typeface="Arial"/>
                <a:ea typeface="ＭＳ Ｐゴシック" charset="0"/>
              </a:defRPr>
            </a:lvl9pPr>
          </a:lstStyle>
          <a:p>
            <a:pPr eaLnBrk="1" hangingPunct="1"/>
            <a:r>
              <a:rPr sz="1400" b="1">
                <a:solidFill>
                  <a:srgbClr val="CC1543"/>
                </a:solidFill>
                <a:latin typeface="Arial" panose="020B0604020202020204" pitchFamily="34" charset="0"/>
                <a:cs typeface="Arial" panose="020B0604020202020204"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ct val="0"/>
              </a:spcBef>
              <a:buClr>
                <a:srgbClr val="CC1543"/>
              </a:buClr>
              <a:defRPr sz="1600">
                <a:ln>
                  <a:noFill/>
                </a:ln>
                <a:latin typeface="Arial" panose="020B0604020202020204" pitchFamily="34" charset="0"/>
                <a:cs typeface="Arial" panose="020B0604020202020204" pitchFamily="34" charset="0"/>
              </a:defRPr>
            </a:lvl1pPr>
            <a:lvl2pPr>
              <a:defRPr sz="1600">
                <a:ln>
                  <a:noFill/>
                </a:ln>
              </a:defRPr>
            </a:lvl2pPr>
            <a:lvl3pPr>
              <a:defRPr sz="1800"/>
            </a:lvl3pPr>
            <a:lvl4pPr>
              <a:defRPr sz="1800"/>
            </a:lvl4pPr>
            <a:lvl5pPr>
              <a:defRPr sz="1800"/>
            </a:lvl5pPr>
          </a:lstStyle>
          <a:p>
            <a:pPr lvl="0"/>
            <a:r>
              <a:t>Click to edit Master text styles</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37017621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32042717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a:p>
        </p:txBody>
      </p:sp>
      <p:sp>
        <p:nvSpPr>
          <p:cNvPr id="9" name="TextBox 8"/>
          <p:cNvSpPr txBox="1">
            <a:spLocks noChangeArrowheads="1"/>
          </p:cNvSpPr>
          <p:nvPr userDrawn="1"/>
        </p:nvSpPr>
        <p:spPr bwMode="auto">
          <a:xfrm>
            <a:off x="5836003" y="1191399"/>
            <a:ext cx="3163804" cy="27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eaLnBrk="1" hangingPunct="1"/>
            <a:r>
              <a:rPr sz="1200" b="1">
                <a:solidFill>
                  <a:srgbClr val="CC1543"/>
                </a:solidFill>
                <a:latin typeface="Arial" panose="020B0604020202020204" pitchFamily="34" charset="0"/>
                <a:cs typeface="Arial" panose="020B0604020202020204"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20000"/>
              </a:spcBef>
              <a:spcAft>
                <a:spcPct val="0"/>
              </a:spcAft>
              <a:buClr>
                <a:srgbClr val="CC1543"/>
              </a:buClr>
              <a:buFont typeface="Wingdings"/>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342900" lvl="0" indent="-342900"/>
            <a:r>
              <a:rPr sz="1600"/>
              <a:t>Click to edit Master text styles</a:t>
            </a:r>
          </a:p>
        </p:txBody>
      </p:sp>
    </p:spTree>
    <p:extLst>
      <p:ext uri="{BB962C8B-B14F-4D97-AF65-F5344CB8AC3E}">
        <p14:creationId xmlns:p14="http://schemas.microsoft.com/office/powerpoint/2010/main" val="175866837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t>Click to edit Master title style</a:t>
            </a:r>
          </a:p>
        </p:txBody>
      </p:sp>
      <p:sp>
        <p:nvSpPr>
          <p:cNvPr id="17" name="Chart Placeholder 16"/>
          <p:cNvSpPr>
            <a:spLocks noGrp="1"/>
          </p:cNvSpPr>
          <p:nvPr>
            <p:ph type="chart" sz="quarter" idx="13" hasCustomPrompt="1"/>
          </p:nvPr>
        </p:nvSpPr>
        <p:spPr>
          <a:xfrm>
            <a:off x="565150" y="1219200"/>
            <a:ext cx="5208588" cy="5029200"/>
          </a:xfrm>
        </p:spPr>
        <p:txBody>
          <a:bodyPr/>
          <a:lstStyle>
            <a:lvl1pPr marL="0" indent="0">
              <a:buNone/>
              <a:defRPr/>
            </a:lvl1pPr>
          </a:lstStyle>
          <a:p>
            <a:r>
              <a:t>Click on icon to insert </a:t>
            </a:r>
          </a:p>
        </p:txBody>
      </p:sp>
      <p:sp>
        <p:nvSpPr>
          <p:cNvPr id="7" name="Rectangle 6"/>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a:p>
        </p:txBody>
      </p:sp>
      <p:sp>
        <p:nvSpPr>
          <p:cNvPr id="8" name="TextBox 7"/>
          <p:cNvSpPr txBox="1">
            <a:spLocks noChangeArrowheads="1"/>
          </p:cNvSpPr>
          <p:nvPr userDrawn="1"/>
        </p:nvSpPr>
        <p:spPr bwMode="auto">
          <a:xfrm>
            <a:off x="5836003" y="1191399"/>
            <a:ext cx="3163804" cy="27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eaLnBrk="1" hangingPunct="1"/>
            <a:r>
              <a:rPr sz="1200" b="1">
                <a:solidFill>
                  <a:srgbClr val="CC1543"/>
                </a:solidFill>
                <a:latin typeface="Arial" panose="020B0604020202020204" pitchFamily="34" charset="0"/>
                <a:cs typeface="Arial" panose="020B0604020202020204" pitchFamily="34" charset="0"/>
              </a:rPr>
              <a:t>CONCLUSIONS &amp; RECOMMENDATIONS</a:t>
            </a:r>
          </a:p>
        </p:txBody>
      </p:sp>
      <p:sp>
        <p:nvSpPr>
          <p:cNvPr id="10"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lc="http://schemas.openxmlformats.org/drawingml/2006/lockedCanvas"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20000"/>
              </a:spcBef>
              <a:spcAft>
                <a:spcPct val="0"/>
              </a:spcAft>
              <a:buClr>
                <a:srgbClr val="CC1543"/>
              </a:buClr>
              <a:buFont typeface="Wingdings"/>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228600" lvl="0" indent="-228600"/>
            <a:r>
              <a:rPr sz="1600"/>
              <a:t>Click to edit Master text styles</a:t>
            </a:r>
          </a:p>
        </p:txBody>
      </p:sp>
    </p:spTree>
    <p:extLst>
      <p:ext uri="{BB962C8B-B14F-4D97-AF65-F5344CB8AC3E}">
        <p14:creationId xmlns:p14="http://schemas.microsoft.com/office/powerpoint/2010/main" val="414248932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Click to edit Master title style</a:t>
            </a:r>
          </a:p>
        </p:txBody>
      </p:sp>
      <p:sp>
        <p:nvSpPr>
          <p:cNvPr id="3" name="Content Placeholder 2"/>
          <p:cNvSpPr>
            <a:spLocks noGrp="1"/>
          </p:cNvSpPr>
          <p:nvPr>
            <p:ph idx="1"/>
          </p:nvPr>
        </p:nvSpPr>
        <p:spPr/>
        <p:txBody>
          <a:bodyPr/>
          <a:lstStyle/>
          <a:p>
            <a:pPr lvl="0"/>
            <a:r>
              <a:t>Click to edit Master text styles</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419278902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5" name="Rectangle 4"/>
          <p:cNvSpPr/>
          <p:nvPr/>
        </p:nvSpPr>
        <p:spPr>
          <a:xfrm>
            <a:off x="457200" y="4648200"/>
            <a:ext cx="8305800" cy="15240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solidFill>
                <a:srgbClr val="000000"/>
              </a:solidFill>
              <a:latin typeface="Arial" panose="020B0604020202020204" pitchFamily="34" charset="0"/>
              <a:cs typeface="Arial" panose="020B0604020202020204" pitchFamily="34" charset="0"/>
            </a:endParaRPr>
          </a:p>
        </p:txBody>
      </p:sp>
      <p:sp>
        <p:nvSpPr>
          <p:cNvPr id="6" name="TextBox 8"/>
          <p:cNvSpPr txBox="1">
            <a:spLocks noChangeArrowheads="1"/>
          </p:cNvSpPr>
          <p:nvPr/>
        </p:nvSpPr>
        <p:spPr bwMode="auto">
          <a:xfrm>
            <a:off x="500063" y="4648200"/>
            <a:ext cx="5067600" cy="305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a:ea typeface="ＭＳ Ｐゴシック" charset="0"/>
                <a:cs typeface="ＭＳ Ｐゴシック" charset="0"/>
              </a:defRPr>
            </a:lvl1pPr>
            <a:lvl2pPr marL="742950" indent="-285750" eaLnBrk="0" hangingPunct="0">
              <a:defRPr sz="2000">
                <a:solidFill>
                  <a:schemeClr val="tx1"/>
                </a:solidFill>
                <a:latin typeface="Arial"/>
                <a:ea typeface="ＭＳ Ｐゴシック" charset="0"/>
              </a:defRPr>
            </a:lvl2pPr>
            <a:lvl3pPr marL="1143000" indent="-228600" eaLnBrk="0" hangingPunct="0">
              <a:defRPr sz="2000">
                <a:solidFill>
                  <a:schemeClr val="tx1"/>
                </a:solidFill>
                <a:latin typeface="Arial"/>
                <a:ea typeface="ＭＳ Ｐゴシック" charset="0"/>
              </a:defRPr>
            </a:lvl3pPr>
            <a:lvl4pPr marL="1600200" indent="-228600" eaLnBrk="0" hangingPunct="0">
              <a:defRPr sz="2000">
                <a:solidFill>
                  <a:schemeClr val="tx1"/>
                </a:solidFill>
                <a:latin typeface="Arial"/>
                <a:ea typeface="ＭＳ Ｐゴシック" charset="0"/>
              </a:defRPr>
            </a:lvl4pPr>
            <a:lvl5pPr marL="2057400" indent="-228600" eaLnBrk="0" hangingPunct="0">
              <a:defRPr sz="2000">
                <a:solidFill>
                  <a:schemeClr val="tx1"/>
                </a:solidFill>
                <a:latin typeface="Arial"/>
                <a:ea typeface="ＭＳ Ｐゴシック" charset="0"/>
              </a:defRPr>
            </a:lvl5pPr>
            <a:lvl6pPr marL="2514600" indent="-228600" eaLnBrk="0" fontAlgn="base" hangingPunct="0">
              <a:spcBef>
                <a:spcPct val="0"/>
              </a:spcBef>
              <a:spcAft>
                <a:spcPct val="0"/>
              </a:spcAft>
              <a:defRPr sz="2000">
                <a:solidFill>
                  <a:schemeClr val="tx1"/>
                </a:solidFill>
                <a:latin typeface="Arial"/>
                <a:ea typeface="ＭＳ Ｐゴシック" charset="0"/>
              </a:defRPr>
            </a:lvl6pPr>
            <a:lvl7pPr marL="2971800" indent="-228600" eaLnBrk="0" fontAlgn="base" hangingPunct="0">
              <a:spcBef>
                <a:spcPct val="0"/>
              </a:spcBef>
              <a:spcAft>
                <a:spcPct val="0"/>
              </a:spcAft>
              <a:defRPr sz="2000">
                <a:solidFill>
                  <a:schemeClr val="tx1"/>
                </a:solidFill>
                <a:latin typeface="Arial"/>
                <a:ea typeface="ＭＳ Ｐゴシック" charset="0"/>
              </a:defRPr>
            </a:lvl7pPr>
            <a:lvl8pPr marL="3429000" indent="-228600" eaLnBrk="0" fontAlgn="base" hangingPunct="0">
              <a:spcBef>
                <a:spcPct val="0"/>
              </a:spcBef>
              <a:spcAft>
                <a:spcPct val="0"/>
              </a:spcAft>
              <a:defRPr sz="2000">
                <a:solidFill>
                  <a:schemeClr val="tx1"/>
                </a:solidFill>
                <a:latin typeface="Arial"/>
                <a:ea typeface="ＭＳ Ｐゴシック" charset="0"/>
              </a:defRPr>
            </a:lvl8pPr>
            <a:lvl9pPr marL="3886200" indent="-228600" eaLnBrk="0" fontAlgn="base" hangingPunct="0">
              <a:spcBef>
                <a:spcPct val="0"/>
              </a:spcBef>
              <a:spcAft>
                <a:spcPct val="0"/>
              </a:spcAft>
              <a:defRPr sz="2000">
                <a:solidFill>
                  <a:schemeClr val="tx1"/>
                </a:solidFill>
                <a:latin typeface="Arial"/>
                <a:ea typeface="ＭＳ Ｐゴシック" charset="0"/>
              </a:defRPr>
            </a:lvl9pPr>
          </a:lstStyle>
          <a:p>
            <a:pPr eaLnBrk="1" hangingPunct="1"/>
            <a:r>
              <a:rPr sz="1400" b="1">
                <a:solidFill>
                  <a:srgbClr val="CC1543"/>
                </a:solidFill>
                <a:latin typeface="Arial" panose="020B0604020202020204" pitchFamily="34" charset="0"/>
                <a:cs typeface="Arial" panose="020B0604020202020204" pitchFamily="34" charset="0"/>
              </a:rPr>
              <a:t>CONCLUSIONS &amp; RECOMMENDATIONS</a:t>
            </a:r>
          </a:p>
        </p:txBody>
      </p:sp>
      <p:sp>
        <p:nvSpPr>
          <p:cNvPr id="3" name="Content Placeholder 2"/>
          <p:cNvSpPr>
            <a:spLocks noGrp="1"/>
          </p:cNvSpPr>
          <p:nvPr>
            <p:ph idx="1"/>
          </p:nvPr>
        </p:nvSpPr>
        <p:spPr>
          <a:xfrm>
            <a:off x="500062" y="1219200"/>
            <a:ext cx="8262938" cy="33528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16" name="Text Placeholder 13"/>
          <p:cNvSpPr>
            <a:spLocks noGrp="1"/>
          </p:cNvSpPr>
          <p:nvPr>
            <p:ph type="body" sz="quarter" idx="12"/>
          </p:nvPr>
        </p:nvSpPr>
        <p:spPr>
          <a:xfrm>
            <a:off x="500062" y="5029200"/>
            <a:ext cx="8153400" cy="1143000"/>
          </a:xfrm>
        </p:spPr>
        <p:txBody>
          <a:bodyPr/>
          <a:lstStyle>
            <a:lvl1pPr marL="182880" indent="-182880">
              <a:spcBef>
                <a:spcPct val="0"/>
              </a:spcBef>
              <a:buClr>
                <a:srgbClr val="CC1543"/>
              </a:buClr>
              <a:defRPr sz="1600">
                <a:ln>
                  <a:noFill/>
                </a:ln>
                <a:latin typeface="Arial" panose="020B0604020202020204" pitchFamily="34" charset="0"/>
                <a:cs typeface="Arial" panose="020B0604020202020204" pitchFamily="34" charset="0"/>
              </a:defRPr>
            </a:lvl1pPr>
            <a:lvl2pPr>
              <a:defRPr sz="1600">
                <a:ln>
                  <a:noFill/>
                </a:ln>
              </a:defRPr>
            </a:lvl2pPr>
            <a:lvl3pPr>
              <a:defRPr sz="1800"/>
            </a:lvl3pPr>
            <a:lvl4pPr>
              <a:defRPr sz="1800"/>
            </a:lvl4pPr>
            <a:lvl5pPr>
              <a:defRPr sz="1800"/>
            </a:lvl5pPr>
          </a:lstStyle>
          <a:p>
            <a:pPr lvl="0"/>
            <a:r>
              <a:t>Click to edit Master text styles</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161679704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Tree>
    <p:extLst>
      <p:ext uri="{BB962C8B-B14F-4D97-AF65-F5344CB8AC3E}">
        <p14:creationId xmlns:p14="http://schemas.microsoft.com/office/powerpoint/2010/main" val="69450794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t>Click to edit Master title style</a:t>
            </a:r>
          </a:p>
        </p:txBody>
      </p:sp>
      <p:sp>
        <p:nvSpPr>
          <p:cNvPr id="7" name="Content Placeholder 2"/>
          <p:cNvSpPr>
            <a:spLocks noGrp="1"/>
          </p:cNvSpPr>
          <p:nvPr>
            <p:ph idx="1"/>
          </p:nvPr>
        </p:nvSpPr>
        <p:spPr>
          <a:xfrm>
            <a:off x="500062" y="1219200"/>
            <a:ext cx="5214938" cy="4953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t>Click to edit Master text styles</a:t>
            </a:r>
          </a:p>
          <a:p>
            <a:pPr lvl="1"/>
            <a:r>
              <a:t>Second level</a:t>
            </a:r>
          </a:p>
          <a:p>
            <a:pPr lvl="2"/>
            <a:r>
              <a:t>Third level</a:t>
            </a:r>
          </a:p>
          <a:p>
            <a:pPr lvl="3"/>
            <a:r>
              <a:t>Fourth level</a:t>
            </a:r>
          </a:p>
          <a:p>
            <a:pPr lvl="4"/>
            <a:r>
              <a:t>Fifth level</a:t>
            </a:r>
          </a:p>
        </p:txBody>
      </p:sp>
      <p:sp>
        <p:nvSpPr>
          <p:cNvPr id="8" name="Rectangle 7"/>
          <p:cNvSpPr/>
          <p:nvPr userDrawn="1"/>
        </p:nvSpPr>
        <p:spPr>
          <a:xfrm>
            <a:off x="5890593" y="1191399"/>
            <a:ext cx="3048000" cy="5029200"/>
          </a:xfrm>
          <a:prstGeom prst="rect">
            <a:avLst/>
          </a:prstGeom>
          <a:ln>
            <a:noFill/>
          </a:ln>
        </p:spPr>
        <p:style>
          <a:lnRef idx="1">
            <a:schemeClr val="dk1"/>
          </a:lnRef>
          <a:fillRef idx="2">
            <a:schemeClr val="dk1"/>
          </a:fillRef>
          <a:effectRef idx="1">
            <a:schemeClr val="dk1"/>
          </a:effectRef>
          <a:fontRef idx="minor">
            <a:schemeClr val="dk1"/>
          </a:fontRef>
        </p:style>
        <p:txBody>
          <a:bodyPr anchor="ctr"/>
          <a:lstStyle>
            <a:defPPr>
              <a:defRPr lang="en-US"/>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457200" rtl="0" eaLnBrk="1" latinLnBrk="0" hangingPunct="1">
              <a:defRPr sz="2000" kern="1200">
                <a:solidFill>
                  <a:schemeClr val="dk1"/>
                </a:solidFill>
                <a:latin typeface="+mn-lt"/>
                <a:ea typeface="+mn-ea"/>
                <a:cs typeface="+mn-cs"/>
              </a:defRPr>
            </a:lvl6pPr>
            <a:lvl7pPr marL="2743200" algn="l" defTabSz="457200" rtl="0" eaLnBrk="1" latinLnBrk="0" hangingPunct="1">
              <a:defRPr sz="2000" kern="1200">
                <a:solidFill>
                  <a:schemeClr val="dk1"/>
                </a:solidFill>
                <a:latin typeface="+mn-lt"/>
                <a:ea typeface="+mn-ea"/>
                <a:cs typeface="+mn-cs"/>
              </a:defRPr>
            </a:lvl7pPr>
            <a:lvl8pPr marL="3200400" algn="l" defTabSz="457200" rtl="0" eaLnBrk="1" latinLnBrk="0" hangingPunct="1">
              <a:defRPr sz="2000" kern="1200">
                <a:solidFill>
                  <a:schemeClr val="dk1"/>
                </a:solidFill>
                <a:latin typeface="+mn-lt"/>
                <a:ea typeface="+mn-ea"/>
                <a:cs typeface="+mn-cs"/>
              </a:defRPr>
            </a:lvl8pPr>
            <a:lvl9pPr marL="3657600" algn="l" defTabSz="457200" rtl="0" eaLnBrk="1" latinLnBrk="0" hangingPunct="1">
              <a:defRPr sz="2000" kern="1200">
                <a:solidFill>
                  <a:schemeClr val="dk1"/>
                </a:solidFill>
                <a:latin typeface="+mn-lt"/>
                <a:ea typeface="+mn-ea"/>
                <a:cs typeface="+mn-cs"/>
              </a:defRPr>
            </a:lvl9pPr>
          </a:lstStyle>
          <a:p>
            <a:pPr algn="ctr">
              <a:defRPr/>
            </a:pPr>
            <a:endParaRPr lang="en-US">
              <a:solidFill>
                <a:srgbClr val="000000"/>
              </a:solidFill>
            </a:endParaRPr>
          </a:p>
        </p:txBody>
      </p:sp>
      <p:sp>
        <p:nvSpPr>
          <p:cNvPr id="9" name="TextBox 8"/>
          <p:cNvSpPr txBox="1">
            <a:spLocks noChangeArrowheads="1"/>
          </p:cNvSpPr>
          <p:nvPr userDrawn="1"/>
        </p:nvSpPr>
        <p:spPr bwMode="auto">
          <a:xfrm>
            <a:off x="5836003" y="1191399"/>
            <a:ext cx="3163804" cy="27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a:r>
              <a:rPr sz="1200" b="1">
                <a:solidFill>
                  <a:srgbClr val="CC1543"/>
                </a:solidFill>
                <a:latin typeface="Arial" panose="020B0604020202020204" pitchFamily="34" charset="0"/>
                <a:cs typeface="Arial" panose="020B0604020202020204" pitchFamily="34" charset="0"/>
              </a:rPr>
              <a:t>CONCLUSIONS &amp; RECOMMENDATIONS</a:t>
            </a:r>
          </a:p>
        </p:txBody>
      </p:sp>
      <p:sp>
        <p:nvSpPr>
          <p:cNvPr id="13" name="Text Placeholder 13"/>
          <p:cNvSpPr>
            <a:spLocks noGrp="1"/>
          </p:cNvSpPr>
          <p:nvPr userDrawn="1"/>
        </p:nvSpPr>
        <p:spPr bwMode="auto">
          <a:xfrm>
            <a:off x="5966792" y="1572399"/>
            <a:ext cx="280283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lc="http://schemas.openxmlformats.org/drawingml/2006/lockedCanvas"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20000"/>
              </a:spcBef>
              <a:spcAft>
                <a:spcPct val="0"/>
              </a:spcAft>
              <a:buClr>
                <a:srgbClr val="CC1543"/>
              </a:buClr>
              <a:buFont typeface="Arial"/>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20000"/>
              </a:spcBef>
              <a:spcAft>
                <a:spcPct val="0"/>
              </a:spcAft>
              <a:buClr>
                <a:srgbClr val="CC1543"/>
              </a:buClr>
              <a:buFont typeface="Wingdings"/>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r>
              <a:rPr sz="1600">
                <a:solidFill>
                  <a:srgbClr val="000000"/>
                </a:solidFill>
              </a:rPr>
              <a:t>Click to edit Master text styles</a:t>
            </a:r>
          </a:p>
        </p:txBody>
      </p:sp>
    </p:spTree>
    <p:extLst>
      <p:ext uri="{BB962C8B-B14F-4D97-AF65-F5344CB8AC3E}">
        <p14:creationId xmlns:p14="http://schemas.microsoft.com/office/powerpoint/2010/main" val="289131166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rp2.jpg"/>
          <p:cNvPicPr>
            <a:picLocks noChangeAspect="1"/>
          </p:cNvPicPr>
          <p:nvPr/>
        </p:nvPicPr>
        <p:blipFill>
          <a:blip r:embed="rId13">
            <a:extLst>
              <a:ext uri="{28A0092B-C50C-407E-A947-70E740481C1C}">
                <a14:useLocalDpi xmlns:a14="http://schemas.microsoft.com/office/drawing/2010/main" val="0"/>
              </a:ext>
            </a:extLst>
          </a:blip>
          <a:srcRect t="86626"/>
          <a:stretch>
            <a:fillRect/>
          </a:stretch>
        </p:blipFill>
        <p:spPr>
          <a:xfrm>
            <a:off x="0" y="974749"/>
            <a:ext cx="9144000" cy="168251"/>
          </a:xfrm>
          <a:prstGeom prst="rect">
            <a:avLst/>
          </a:prstGeom>
        </p:spPr>
      </p:pic>
      <p:sp>
        <p:nvSpPr>
          <p:cNvPr id="1028"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p>
            <a:pPr lvl="0"/>
            <a:r>
              <a:t>Click to edit Master text styles</a:t>
            </a:r>
          </a:p>
          <a:p>
            <a:pPr lvl="1"/>
            <a:r>
              <a:t>Second level</a:t>
            </a:r>
          </a:p>
          <a:p>
            <a:pPr lvl="2"/>
            <a:r>
              <a:t>Third level</a:t>
            </a:r>
          </a:p>
          <a:p>
            <a:pPr lvl="3"/>
            <a:r>
              <a:t>Fourth level</a:t>
            </a:r>
          </a:p>
          <a:p>
            <a:pPr lvl="4"/>
            <a:r>
              <a:t>Fifth level</a:t>
            </a:r>
          </a:p>
        </p:txBody>
      </p:sp>
      <p:sp>
        <p:nvSpPr>
          <p:cNvPr id="6" name="Title Placeholder 5"/>
          <p:cNvSpPr>
            <a:spLocks noGrp="1"/>
          </p:cNvSpPr>
          <p:nvPr>
            <p:ph type="title"/>
          </p:nvPr>
        </p:nvSpPr>
        <p:spPr>
          <a:xfrm>
            <a:off x="533401" y="76200"/>
            <a:ext cx="6812866" cy="868362"/>
          </a:xfrm>
          <a:prstGeom prst="rect">
            <a:avLst/>
          </a:prstGeom>
        </p:spPr>
        <p:txBody>
          <a:bodyPr vert="horz" lIns="91440" tIns="45720" rIns="91440" bIns="45720" rtlCol="0" anchor="ctr">
            <a:normAutofit/>
          </a:bodyPr>
          <a:lstStyle/>
          <a:p>
            <a:r>
              <a:t>Click to edit Master title style</a:t>
            </a:r>
          </a:p>
        </p:txBody>
      </p:sp>
      <p:sp>
        <p:nvSpPr>
          <p:cNvPr id="8" name="Footer Placeholder 4"/>
          <p:cNvSpPr>
            <a:spLocks noGrp="1"/>
          </p:cNvSpPr>
          <p:nvPr/>
        </p:nvSpPr>
        <p:spPr>
          <a:xfrm>
            <a:off x="451134" y="6452426"/>
            <a:ext cx="1486996" cy="244475"/>
          </a:xfrm>
          <a:prstGeom prst="rect">
            <a:avLst/>
          </a:prstGeom>
        </p:spPr>
        <p:txBody>
          <a:bodyPr vert="horz" lIns="91440" tIns="45720" rIns="91440" bIns="45720" rtlCol="0" anchor="ct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r>
              <a:rPr sz="1000">
                <a:solidFill>
                  <a:schemeClr val="bg1">
                    <a:lumMod val="50000"/>
                  </a:schemeClr>
                </a:solidFill>
                <a:latin typeface="Arial" panose="020B0604020202020204" pitchFamily="34" charset="0"/>
                <a:cs typeface="Arial" panose="020B0604020202020204" pitchFamily="34" charset="0"/>
              </a:rPr>
              <a:t>MTS VERTRAULICH</a:t>
            </a:r>
          </a:p>
        </p:txBody>
      </p:sp>
      <p:grpSp>
        <p:nvGrpSpPr>
          <p:cNvPr id="18" name="Group 17"/>
          <p:cNvGrpSpPr/>
          <p:nvPr/>
        </p:nvGrpSpPr>
        <p:grpSpPr>
          <a:xfrm>
            <a:off x="3320147" y="6418362"/>
            <a:ext cx="2518678" cy="523221"/>
            <a:chOff x="3701759" y="6418362"/>
            <a:chExt cx="1892218" cy="523221"/>
          </a:xfrm>
        </p:grpSpPr>
        <p:sp>
          <p:nvSpPr>
            <p:cNvPr id="10" name="TextBox 17"/>
            <p:cNvSpPr txBox="1"/>
            <p:nvPr userDrawn="1"/>
          </p:nvSpPr>
          <p:spPr>
            <a:xfrm>
              <a:off x="3701759" y="6418363"/>
              <a:ext cx="1892218" cy="523220"/>
            </a:xfrm>
            <a:prstGeom prst="rect">
              <a:avLst/>
            </a:prstGeom>
            <a:noFill/>
          </p:spPr>
          <p:txBody>
            <a:bodyPr wrap="square" rtlCol="0">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ctr"/>
              <a:r>
                <a:rPr sz="1400" spc="500" baseline="0" dirty="0">
                  <a:solidFill>
                    <a:schemeClr val="bg1">
                      <a:lumMod val="50000"/>
                    </a:schemeClr>
                  </a:solidFill>
                  <a:latin typeface="Arial" panose="020B0604020202020204" pitchFamily="34" charset="0"/>
                  <a:cs typeface="Arial" panose="020B0604020202020204" pitchFamily="34" charset="0"/>
                </a:rPr>
                <a:t>UNTERNEHMEN</a:t>
              </a:r>
            </a:p>
          </p:txBody>
        </p:sp>
        <p:grpSp>
          <p:nvGrpSpPr>
            <p:cNvPr id="1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2611" y="6723162"/>
                <a:ext cx="1576955"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2611" y="6418362"/>
                <a:ext cx="1576955"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139306" y="300324"/>
            <a:ext cx="680843" cy="409707"/>
          </a:xfrm>
          <a:prstGeom prst="rect">
            <a:avLst/>
          </a:prstGeom>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784" r:id="rId6"/>
    <p:sldLayoutId id="2147483794" r:id="rId7"/>
    <p:sldLayoutId id="2147483795" r:id="rId8"/>
    <p:sldLayoutId id="2147483796" r:id="rId9"/>
    <p:sldLayoutId id="2147483797" r:id="rId10"/>
    <p:sldLayoutId id="2147483798" r:id="rId11"/>
  </p:sldLayoutIdLst>
  <p:transition/>
  <p:hf hdr="0"/>
  <p:txStyles>
    <p:title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0"/>
        </a:spcBef>
        <a:spcAft>
          <a:spcPct val="0"/>
        </a:spcAft>
        <a:buClr>
          <a:srgbClr val="CC1543"/>
        </a:buClr>
        <a:buChar char="–"/>
        <a:defRPr sz="18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0"/>
        </a:spcBef>
        <a:spcAft>
          <a:spcPct val="0"/>
        </a:spcAft>
        <a:buClr>
          <a:srgbClr val="CC1543"/>
        </a:buClr>
        <a:buFont typeface="Arial"/>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0"/>
        </a:spcBef>
        <a:spcAft>
          <a:spcPct val="0"/>
        </a:spcAft>
        <a:buClr>
          <a:srgbClr val="CC1543"/>
        </a:buClr>
        <a:buFont typeface="Lucida Grande"/>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0"/>
        </a:spcBef>
        <a:spcAft>
          <a:spcPct val="0"/>
        </a:spcAft>
        <a:buClr>
          <a:srgbClr val="CC1543"/>
        </a:buClr>
        <a:buFont typeface="Wingdings"/>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orp2.jpg"/>
          <p:cNvPicPr>
            <a:picLocks noChangeAspect="1"/>
          </p:cNvPicPr>
          <p:nvPr/>
        </p:nvPicPr>
        <p:blipFill>
          <a:blip r:embed="rId4">
            <a:extLst>
              <a:ext uri="{28A0092B-C50C-407E-A947-70E740481C1C}">
                <a14:useLocalDpi xmlns:a14="http://schemas.microsoft.com/office/drawing/2010/main" val="0"/>
              </a:ext>
            </a:extLst>
          </a:blip>
          <a:srcRect t="86626"/>
          <a:stretch>
            <a:fillRect/>
          </a:stretch>
        </p:blipFill>
        <p:spPr bwMode="auto">
          <a:xfrm>
            <a:off x="0" y="974725"/>
            <a:ext cx="91440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500063" y="1219200"/>
            <a:ext cx="826293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altLang="en-US"/>
              <a:t>Click to edit Master text styles</a:t>
            </a:r>
          </a:p>
          <a:p>
            <a:pPr lvl="1"/>
            <a:r>
              <a:rPr altLang="en-US"/>
              <a:t>Second level</a:t>
            </a:r>
          </a:p>
          <a:p>
            <a:pPr lvl="2"/>
            <a:r>
              <a:rPr altLang="en-US"/>
              <a:t>Third level</a:t>
            </a:r>
          </a:p>
          <a:p>
            <a:pPr lvl="3"/>
            <a:r>
              <a:rPr altLang="en-US"/>
              <a:t>Fourth level</a:t>
            </a:r>
          </a:p>
          <a:p>
            <a:pPr lvl="4"/>
            <a:r>
              <a:rPr altLang="en-US"/>
              <a:t>Fifth level</a:t>
            </a:r>
          </a:p>
        </p:txBody>
      </p:sp>
      <p:sp>
        <p:nvSpPr>
          <p:cNvPr id="1028" name="Title Placeholder 5"/>
          <p:cNvSpPr>
            <a:spLocks noGrp="1"/>
          </p:cNvSpPr>
          <p:nvPr>
            <p:ph type="title"/>
          </p:nvPr>
        </p:nvSpPr>
        <p:spPr bwMode="auto">
          <a:xfrm>
            <a:off x="533400" y="76200"/>
            <a:ext cx="6813550"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altLang="en-US"/>
              <a:t>Click to edit Master title style</a:t>
            </a:r>
          </a:p>
        </p:txBody>
      </p:sp>
      <p:sp>
        <p:nvSpPr>
          <p:cNvPr id="7" name="Rectangle 6"/>
          <p:cNvSpPr>
            <a:spLocks noGrp="1" noChangeArrowheads="1"/>
          </p:cNvSpPr>
          <p:nvPr/>
        </p:nvSpPr>
        <p:spPr bwMode="auto">
          <a:xfrm>
            <a:off x="5834063" y="6450013"/>
            <a:ext cx="2986087" cy="244475"/>
          </a:xfrm>
          <a:prstGeom prst="rect">
            <a:avLst/>
          </a:prstGeom>
          <a:noFill/>
          <a:ln w="9525">
            <a:noFill/>
            <a:miter lim="800000"/>
          </a:ln>
          <a:effectLst/>
        </p:spPr>
        <p:txBody>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r">
              <a:defRPr/>
            </a:pPr>
            <a:r>
              <a:rPr sz="1000">
                <a:solidFill>
                  <a:srgbClr val="FFFFFF">
                    <a:lumMod val="50000"/>
                  </a:srgbClr>
                </a:solidFill>
                <a:latin typeface="Arial" panose="020B0604020202020204" pitchFamily="34" charset="0"/>
                <a:cs typeface="Arial" panose="020B0604020202020204" pitchFamily="34" charset="0"/>
              </a:rPr>
              <a:t>Prüfungsausschuss/5. Juni 2018/Seite &lt;#&gt;</a:t>
            </a:r>
          </a:p>
        </p:txBody>
      </p:sp>
      <p:sp>
        <p:nvSpPr>
          <p:cNvPr id="8" name="Footer Placeholder 4"/>
          <p:cNvSpPr>
            <a:spLocks noGrp="1"/>
          </p:cNvSpPr>
          <p:nvPr/>
        </p:nvSpPr>
        <p:spPr>
          <a:xfrm>
            <a:off x="450850" y="6450013"/>
            <a:ext cx="1487488" cy="244475"/>
          </a:xfrm>
          <a:prstGeom prst="rect">
            <a:avLst/>
          </a:prstGeom>
        </p:spPr>
        <p:txBody>
          <a:bodyPr anchor="ct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defRPr/>
            </a:pPr>
            <a:r>
              <a:rPr sz="1000">
                <a:solidFill>
                  <a:srgbClr val="FFFFFF">
                    <a:lumMod val="50000"/>
                  </a:srgbClr>
                </a:solidFill>
                <a:latin typeface="Arial" panose="020B0604020202020204" pitchFamily="34" charset="0"/>
                <a:cs typeface="Arial" panose="020B0604020202020204" pitchFamily="34" charset="0"/>
              </a:rPr>
              <a:t>MTS VERTRAULICH</a:t>
            </a:r>
          </a:p>
        </p:txBody>
      </p:sp>
      <p:grpSp>
        <p:nvGrpSpPr>
          <p:cNvPr id="1031" name="Group 17"/>
          <p:cNvGrpSpPr/>
          <p:nvPr/>
        </p:nvGrpSpPr>
        <p:grpSpPr>
          <a:xfrm>
            <a:off x="3627438" y="6418263"/>
            <a:ext cx="1889125" cy="523875"/>
            <a:chOff x="3703648" y="6418362"/>
            <a:chExt cx="1890328" cy="523220"/>
          </a:xfrm>
        </p:grpSpPr>
        <p:sp>
          <p:nvSpPr>
            <p:cNvPr id="10" name="TextBox 17"/>
            <p:cNvSpPr txBox="1"/>
            <p:nvPr userDrawn="1"/>
          </p:nvSpPr>
          <p:spPr>
            <a:xfrm>
              <a:off x="3701758" y="6418364"/>
              <a:ext cx="1892218" cy="304723"/>
            </a:xfrm>
            <a:prstGeom prst="rect">
              <a:avLst/>
            </a:prstGeom>
            <a:noFill/>
          </p:spPr>
          <p:txBody>
            <a:bodyPr>
              <a:spAutoFit/>
            </a:bodyPr>
            <a:lstStyle>
              <a:defPPr>
                <a:defRPr lang="en-US"/>
              </a:defPPr>
              <a:lvl1pPr algn="l" rtl="0" fontAlgn="base">
                <a:spcBef>
                  <a:spcPct val="0"/>
                </a:spcBef>
                <a:spcAft>
                  <a:spcPct val="0"/>
                </a:spcAft>
                <a:defRPr sz="2000" kern="1200">
                  <a:solidFill>
                    <a:schemeClr val="tx1"/>
                  </a:solidFill>
                  <a:latin typeface="Arial"/>
                  <a:ea typeface="ＭＳ Ｐゴシック" charset="0"/>
                  <a:cs typeface="ＭＳ Ｐゴシック" charset="0"/>
                </a:defRPr>
              </a:lvl1pPr>
              <a:lvl2pPr marL="457200" algn="l" rtl="0" fontAlgn="base">
                <a:spcBef>
                  <a:spcPct val="0"/>
                </a:spcBef>
                <a:spcAft>
                  <a:spcPct val="0"/>
                </a:spcAft>
                <a:defRPr sz="2000" kern="1200">
                  <a:solidFill>
                    <a:schemeClr val="tx1"/>
                  </a:solidFill>
                  <a:latin typeface="Arial"/>
                  <a:ea typeface="ＭＳ Ｐゴシック" charset="0"/>
                  <a:cs typeface="ＭＳ Ｐゴシック" charset="0"/>
                </a:defRPr>
              </a:lvl2pPr>
              <a:lvl3pPr marL="914400" algn="l" rtl="0" fontAlgn="base">
                <a:spcBef>
                  <a:spcPct val="0"/>
                </a:spcBef>
                <a:spcAft>
                  <a:spcPct val="0"/>
                </a:spcAft>
                <a:defRPr sz="2000" kern="1200">
                  <a:solidFill>
                    <a:schemeClr val="tx1"/>
                  </a:solidFill>
                  <a:latin typeface="Arial"/>
                  <a:ea typeface="ＭＳ Ｐゴシック" charset="0"/>
                  <a:cs typeface="ＭＳ Ｐゴシック" charset="0"/>
                </a:defRPr>
              </a:lvl3pPr>
              <a:lvl4pPr marL="1371600" algn="l" rtl="0" fontAlgn="base">
                <a:spcBef>
                  <a:spcPct val="0"/>
                </a:spcBef>
                <a:spcAft>
                  <a:spcPct val="0"/>
                </a:spcAft>
                <a:defRPr sz="2000" kern="1200">
                  <a:solidFill>
                    <a:schemeClr val="tx1"/>
                  </a:solidFill>
                  <a:latin typeface="Arial"/>
                  <a:ea typeface="ＭＳ Ｐゴシック" charset="0"/>
                  <a:cs typeface="ＭＳ Ｐゴシック" charset="0"/>
                </a:defRPr>
              </a:lvl4pPr>
              <a:lvl5pPr marL="1828800" algn="l" rtl="0" fontAlgn="base">
                <a:spcBef>
                  <a:spcPct val="0"/>
                </a:spcBef>
                <a:spcAft>
                  <a:spcPct val="0"/>
                </a:spcAft>
                <a:defRPr sz="2000" kern="1200">
                  <a:solidFill>
                    <a:schemeClr val="tx1"/>
                  </a:solidFill>
                  <a:latin typeface="Arial"/>
                  <a:ea typeface="ＭＳ Ｐゴシック" charset="0"/>
                  <a:cs typeface="ＭＳ Ｐゴシック" charset="0"/>
                </a:defRPr>
              </a:lvl5pPr>
              <a:lvl6pPr marL="2286000" algn="l" defTabSz="457200" rtl="0" eaLnBrk="1" latinLnBrk="0" hangingPunct="1">
                <a:defRPr sz="2000" kern="1200">
                  <a:solidFill>
                    <a:schemeClr val="tx1"/>
                  </a:solidFill>
                  <a:latin typeface="Arial"/>
                  <a:ea typeface="ＭＳ Ｐゴシック" charset="0"/>
                  <a:cs typeface="ＭＳ Ｐゴシック" charset="0"/>
                </a:defRPr>
              </a:lvl6pPr>
              <a:lvl7pPr marL="2743200" algn="l" defTabSz="457200" rtl="0" eaLnBrk="1" latinLnBrk="0" hangingPunct="1">
                <a:defRPr sz="2000" kern="1200">
                  <a:solidFill>
                    <a:schemeClr val="tx1"/>
                  </a:solidFill>
                  <a:latin typeface="Arial"/>
                  <a:ea typeface="ＭＳ Ｐゴシック" charset="0"/>
                  <a:cs typeface="ＭＳ Ｐゴシック" charset="0"/>
                </a:defRPr>
              </a:lvl7pPr>
              <a:lvl8pPr marL="3200400" algn="l" defTabSz="457200" rtl="0" eaLnBrk="1" latinLnBrk="0" hangingPunct="1">
                <a:defRPr sz="2000" kern="1200">
                  <a:solidFill>
                    <a:schemeClr val="tx1"/>
                  </a:solidFill>
                  <a:latin typeface="Arial"/>
                  <a:ea typeface="ＭＳ Ｐゴシック" charset="0"/>
                  <a:cs typeface="ＭＳ Ｐゴシック" charset="0"/>
                </a:defRPr>
              </a:lvl8pPr>
              <a:lvl9pPr marL="3657600" algn="l" defTabSz="457200" rtl="0" eaLnBrk="1" latinLnBrk="0" hangingPunct="1">
                <a:defRPr sz="2000" kern="1200">
                  <a:solidFill>
                    <a:schemeClr val="tx1"/>
                  </a:solidFill>
                  <a:latin typeface="Arial"/>
                  <a:ea typeface="ＭＳ Ｐゴシック" charset="0"/>
                  <a:cs typeface="ＭＳ Ｐゴシック" charset="0"/>
                </a:defRPr>
              </a:lvl9pPr>
            </a:lstStyle>
            <a:p>
              <a:pPr algn="r">
                <a:defRPr/>
              </a:pPr>
              <a:r>
                <a:rPr sz="1400">
                  <a:solidFill>
                    <a:srgbClr val="FFFFFF">
                      <a:lumMod val="50000"/>
                    </a:srgbClr>
                  </a:solidFill>
                  <a:latin typeface="Arial" panose="020B0604020202020204" pitchFamily="34" charset="0"/>
                  <a:cs typeface="Arial" panose="020B0604020202020204" pitchFamily="34" charset="0"/>
                </a:rPr>
                <a:t>UNTERNEHMEN</a:t>
              </a:r>
            </a:p>
          </p:txBody>
        </p:sp>
        <p:grpSp>
          <p:nvGrpSpPr>
            <p:cNvPr id="1034" name="Group 13"/>
            <p:cNvGrpSpPr/>
            <p:nvPr userDrawn="1"/>
          </p:nvGrpSpPr>
          <p:grpSpPr>
            <a:xfrm>
              <a:off x="3806261" y="6418362"/>
              <a:ext cx="1663306" cy="304800"/>
              <a:chOff x="3892611" y="6418362"/>
              <a:chExt cx="1576955" cy="304800"/>
            </a:xfrm>
          </p:grpSpPr>
          <p:cxnSp>
            <p:nvCxnSpPr>
              <p:cNvPr id="11" name="Straight Connector 10"/>
              <p:cNvCxnSpPr/>
              <p:nvPr userDrawn="1"/>
            </p:nvCxnSpPr>
            <p:spPr>
              <a:xfrm>
                <a:off x="3893217" y="6722780"/>
                <a:ext cx="1576828" cy="0"/>
              </a:xfrm>
              <a:prstGeom prst="line">
                <a:avLst/>
              </a:prstGeom>
              <a:ln w="6350" cmpd="sng">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893217" y="6418362"/>
                <a:ext cx="1576828" cy="0"/>
              </a:xfrm>
              <a:prstGeom prst="line">
                <a:avLst/>
              </a:prstGeom>
              <a:ln w="63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pic>
        <p:nvPicPr>
          <p:cNvPr id="1032"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8224838" y="303213"/>
            <a:ext cx="681037"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1778955"/>
      </p:ext>
    </p:extLst>
  </p:cSld>
  <p:clrMap bg1="lt1" tx1="dk1" bg2="lt2" tx2="dk2" accent1="accent1" accent2="accent2" accent3="accent3" accent4="accent4" accent5="accent5" accent6="accent6" hlink="hlink" folHlink="folHlink"/>
  <p:sldLayoutIdLst>
    <p:sldLayoutId id="2147483786" r:id="rId1"/>
    <p:sldLayoutId id="2147483787" r:id="rId2"/>
  </p:sldLayoutIdLst>
  <p:transition/>
  <p:hf hdr="0"/>
  <p:txStyles>
    <p:titleStyle>
      <a:lvl1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2pPr>
      <a:lvl3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3pPr>
      <a:lvl4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4pPr>
      <a:lvl5pPr algn="l" rtl="0" eaLnBrk="0" fontAlgn="base" hangingPunct="0">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p:titleStyle>
    <p:bodyStyle>
      <a:lvl1pPr marL="342900" indent="-342900" algn="l" rtl="0" eaLnBrk="0" fontAlgn="base" hangingPunct="0">
        <a:spcBef>
          <a:spcPct val="20000"/>
        </a:spcBef>
        <a:spcAft>
          <a:spcPct val="0"/>
        </a:spcAft>
        <a:buClr>
          <a:srgbClr val="CC1543"/>
        </a:buClr>
        <a:buFont typeface="Arial Narrow" pitchFamily="34" charset="0"/>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0" fontAlgn="base" hangingPunct="0">
        <a:spcBef>
          <a:spcPct val="20000"/>
        </a:spcBef>
        <a:spcAft>
          <a:spcPct val="0"/>
        </a:spcAft>
        <a:buClr>
          <a:srgbClr val="CC1543"/>
        </a:buClr>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0" fontAlgn="base" hangingPunct="0">
        <a:spcBef>
          <a:spcPct val="20000"/>
        </a:spcBef>
        <a:spcAft>
          <a:spcPct val="0"/>
        </a:spcAft>
        <a:buClr>
          <a:srgbClr val="CC1543"/>
        </a:buClr>
        <a:buFont typeface="Arial" panose="020B0604020202020204" pitchFamily="34" charset="0"/>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0" fontAlgn="base" hangingPunct="0">
        <a:spcBef>
          <a:spcPct val="20000"/>
        </a:spcBef>
        <a:spcAft>
          <a:spcPct val="0"/>
        </a:spcAft>
        <a:buClr>
          <a:srgbClr val="CC1543"/>
        </a:buClr>
        <a:buFont typeface="Lucida Grande"/>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0" fontAlgn="base" hangingPunct="0">
        <a:spcBef>
          <a:spcPct val="20000"/>
        </a:spcBef>
        <a:spcAft>
          <a:spcPct val="0"/>
        </a:spcAft>
        <a:buClr>
          <a:srgbClr val="CC1543"/>
        </a:buClr>
        <a:buFont typeface="Wingdings" pitchFamily="2" charset="2"/>
        <a:buChar char="§"/>
        <a:defRPr sz="20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hyperlink" Target="mailto:MTS_Risk_And_Compliance@mts.com"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942609"/>
            <a:ext cx="8763000" cy="533400"/>
          </a:xfrm>
        </p:spPr>
        <p:txBody>
          <a:bodyPr>
            <a:normAutofit fontScale="90000"/>
          </a:bodyPr>
          <a:lstStyle/>
          <a:p>
            <a:r>
              <a:rPr lang="de-DE" sz="2100"/>
              <a:t>Antibestechungs-/Antikorruptionstraining für Vertriebs- und Servicemitarbeiter</a:t>
            </a:r>
          </a:p>
        </p:txBody>
      </p:sp>
      <p:sp>
        <p:nvSpPr>
          <p:cNvPr id="5" name="TextBox 4">
            <a:extLst>
              <a:ext uri="{FF2B5EF4-FFF2-40B4-BE49-F238E27FC236}">
                <a16:creationId xmlns:a16="http://schemas.microsoft.com/office/drawing/2014/main" id="{E91E2A9C-564B-437F-9465-164148210526}"/>
              </a:ext>
            </a:extLst>
          </p:cNvPr>
          <p:cNvSpPr txBox="1"/>
          <p:nvPr/>
        </p:nvSpPr>
        <p:spPr>
          <a:xfrm>
            <a:off x="4381500" y="6491257"/>
            <a:ext cx="4572000" cy="246221"/>
          </a:xfrm>
          <a:prstGeom prst="rect">
            <a:avLst/>
          </a:prstGeom>
          <a:noFill/>
        </p:spPr>
        <p:txBody>
          <a:bodyPr wrap="square">
            <a:spAutoFit/>
          </a:bodyPr>
          <a:lstStyle/>
          <a:p>
            <a:pPr algn="r"/>
            <a:r>
              <a:rPr lang="en-US" sz="1000" dirty="0" err="1"/>
              <a:t>Aktualisiert</a:t>
            </a:r>
            <a:r>
              <a:rPr lang="en-US" sz="1000" dirty="0"/>
              <a:t> ab </a:t>
            </a:r>
            <a:r>
              <a:rPr lang="en-US" sz="1000" dirty="0" err="1"/>
              <a:t>Juni</a:t>
            </a:r>
            <a:r>
              <a:rPr lang="en-US" sz="1000" dirty="0"/>
              <a:t> 2021</a:t>
            </a:r>
          </a:p>
        </p:txBody>
      </p:sp>
    </p:spTree>
    <p:extLst>
      <p:ext uri="{BB962C8B-B14F-4D97-AF65-F5344CB8AC3E}">
        <p14:creationId xmlns:p14="http://schemas.microsoft.com/office/powerpoint/2010/main" val="72591767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3230" y="3879313"/>
            <a:ext cx="4303570" cy="4295774"/>
          </a:xfrm>
        </p:spPr>
        <p:txBody>
          <a:bodyPr/>
          <a:lstStyle/>
          <a:p>
            <a:pPr marL="0" lvl="1" indent="0">
              <a:spcBef>
                <a:spcPts val="600"/>
              </a:spcBef>
              <a:spcAft>
                <a:spcPts val="600"/>
              </a:spcAft>
              <a:buNone/>
            </a:pPr>
            <a:r>
              <a:rPr lang="de-DE" dirty="0"/>
              <a:t>Die Ausgaben würden als übertrieben angesehen.</a:t>
            </a:r>
          </a:p>
          <a:p>
            <a:pPr marL="0" lvl="1" indent="0">
              <a:spcBef>
                <a:spcPts val="600"/>
              </a:spcBef>
              <a:spcAft>
                <a:spcPts val="600"/>
              </a:spcAft>
              <a:buNone/>
            </a:pPr>
            <a:endParaRPr lang="de-DE" sz="300" dirty="0"/>
          </a:p>
          <a:p>
            <a:pPr marL="0" lvl="1" indent="0">
              <a:spcBef>
                <a:spcPts val="600"/>
              </a:spcBef>
              <a:spcAft>
                <a:spcPts val="600"/>
              </a:spcAft>
              <a:buNone/>
            </a:pPr>
            <a:r>
              <a:rPr lang="de-DE" dirty="0"/>
              <a:t>Bewirtung:</a:t>
            </a:r>
          </a:p>
          <a:p>
            <a:pPr marL="285750" lvl="1">
              <a:spcBef>
                <a:spcPts val="600"/>
              </a:spcBef>
              <a:spcAft>
                <a:spcPts val="600"/>
              </a:spcAft>
              <a:buFont typeface="Wingdings" pitchFamily="2" charset="2"/>
              <a:buChar char="ü"/>
            </a:pPr>
            <a:r>
              <a:rPr lang="de-DE" dirty="0"/>
              <a:t>ist vom Kunden gewünscht.</a:t>
            </a:r>
          </a:p>
          <a:p>
            <a:pPr marL="285750" lvl="1">
              <a:spcBef>
                <a:spcPts val="600"/>
              </a:spcBef>
              <a:spcAft>
                <a:spcPts val="600"/>
              </a:spcAft>
              <a:buFont typeface="Wingdings" pitchFamily="2" charset="2"/>
              <a:buChar char="ü"/>
            </a:pPr>
            <a:r>
              <a:rPr lang="de-DE" dirty="0"/>
              <a:t>während die Verkaufsverhandlungen im Gange sind.</a:t>
            </a:r>
          </a:p>
          <a:p>
            <a:pPr marL="0" lvl="1" indent="0">
              <a:spcBef>
                <a:spcPts val="600"/>
              </a:spcBef>
              <a:spcAft>
                <a:spcPts val="600"/>
              </a:spcAft>
              <a:buNone/>
            </a:pPr>
            <a:endParaRPr lang="de-DE" dirty="0"/>
          </a:p>
          <a:p>
            <a:pPr marL="0" lvl="1" indent="0">
              <a:spcBef>
                <a:spcPts val="600"/>
              </a:spcBef>
              <a:spcAft>
                <a:spcPts val="600"/>
              </a:spcAft>
              <a:buNone/>
            </a:pPr>
            <a:endParaRPr lang="de-DE" dirty="0"/>
          </a:p>
          <a:p>
            <a:pPr marL="0" lvl="1" indent="0">
              <a:spcBef>
                <a:spcPts val="600"/>
              </a:spcBef>
              <a:spcAft>
                <a:spcPts val="600"/>
              </a:spcAft>
              <a:buNone/>
            </a:pPr>
            <a:endParaRPr lang="de-DE" dirty="0"/>
          </a:p>
          <a:p>
            <a:pPr marL="0" indent="0">
              <a:spcBef>
                <a:spcPts val="600"/>
              </a:spcBef>
              <a:spcAft>
                <a:spcPts val="600"/>
              </a:spcAft>
              <a:buNone/>
            </a:pPr>
            <a:endParaRPr lang="de-DE" sz="1800" dirty="0"/>
          </a:p>
        </p:txBody>
      </p:sp>
      <p:sp>
        <p:nvSpPr>
          <p:cNvPr id="3" name="Title 2"/>
          <p:cNvSpPr>
            <a:spLocks noGrp="1"/>
          </p:cNvSpPr>
          <p:nvPr>
            <p:ph type="title"/>
          </p:nvPr>
        </p:nvSpPr>
        <p:spPr>
          <a:xfrm>
            <a:off x="375805" y="76200"/>
            <a:ext cx="6812866" cy="868362"/>
          </a:xfrm>
        </p:spPr>
        <p:txBody>
          <a:bodyPr/>
          <a:lstStyle/>
          <a:p>
            <a:r>
              <a:rPr lang="de-DE"/>
              <a:t>Szenario 1: Unterhaltung und Bewirtung</a:t>
            </a:r>
          </a:p>
        </p:txBody>
      </p:sp>
      <p:sp>
        <p:nvSpPr>
          <p:cNvPr id="4" name="Rectangle 3"/>
          <p:cNvSpPr/>
          <p:nvPr/>
        </p:nvSpPr>
        <p:spPr>
          <a:xfrm>
            <a:off x="-4572" y="1196876"/>
            <a:ext cx="9153144" cy="366126"/>
          </a:xfrm>
          <a:prstGeom prst="rect">
            <a:avLst/>
          </a:prstGeom>
          <a:solidFill>
            <a:schemeClr val="bg1">
              <a:lumMod val="95000"/>
            </a:schemeClr>
          </a:solidFill>
        </p:spPr>
        <p:txBody>
          <a:bodyPr wrap="square">
            <a:spAutoFit/>
          </a:bodyPr>
          <a:lstStyle/>
          <a:p>
            <a:pPr marL="0" indent="0" algn="ctr">
              <a:buNone/>
            </a:pPr>
            <a:r>
              <a:rPr lang="de-DE" sz="1800"/>
              <a:t>Welche Themen im Szenario stellen das Bestechungsrisiko dar? </a:t>
            </a:r>
          </a:p>
        </p:txBody>
      </p:sp>
      <p:sp>
        <p:nvSpPr>
          <p:cNvPr id="5" name="Oval 4"/>
          <p:cNvSpPr/>
          <p:nvPr/>
        </p:nvSpPr>
        <p:spPr>
          <a:xfrm>
            <a:off x="286172" y="3891556"/>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1</a:t>
            </a:r>
          </a:p>
        </p:txBody>
      </p:sp>
      <p:sp>
        <p:nvSpPr>
          <p:cNvPr id="6" name="Oval 5"/>
          <p:cNvSpPr/>
          <p:nvPr/>
        </p:nvSpPr>
        <p:spPr>
          <a:xfrm>
            <a:off x="286172" y="4825772"/>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2</a:t>
            </a:r>
          </a:p>
        </p:txBody>
      </p:sp>
      <p:sp>
        <p:nvSpPr>
          <p:cNvPr id="18" name="Rectangle 17"/>
          <p:cNvSpPr/>
          <p:nvPr/>
        </p:nvSpPr>
        <p:spPr>
          <a:xfrm>
            <a:off x="5227925" y="3829109"/>
            <a:ext cx="3486150" cy="2409765"/>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de-DE" sz="1400" dirty="0">
                <a:solidFill>
                  <a:schemeClr val="bg1"/>
                </a:solidFill>
                <a:latin typeface="Arial" panose="020B0604020202020204" pitchFamily="34" charset="0"/>
                <a:cs typeface="Arial" panose="020B0604020202020204" pitchFamily="34" charset="0"/>
              </a:rPr>
              <a:t>Da wir an einem Abschluss arbeiten und der Kunde eine staatliche Einrichtung (Forschungszentrum) ist, könnte jede Bewirtung als Einfluss auf eine Geschäftsentscheidung ausgelegt werden, die als Bestechung angesehen werden könnte. </a:t>
            </a:r>
          </a:p>
          <a:p>
            <a:endParaRPr lang="de-DE" sz="1400" dirty="0">
              <a:solidFill>
                <a:schemeClr val="bg1"/>
              </a:solidFill>
              <a:latin typeface="Arial" panose="020B0604020202020204" pitchFamily="34" charset="0"/>
              <a:cs typeface="Arial" panose="020B0604020202020204" pitchFamily="34" charset="0"/>
            </a:endParaRPr>
          </a:p>
          <a:p>
            <a:r>
              <a:rPr lang="de-DE" sz="1400" dirty="0">
                <a:solidFill>
                  <a:schemeClr val="bg1"/>
                </a:solidFill>
                <a:latin typeface="Arial" panose="020B0604020202020204" pitchFamily="34" charset="0"/>
                <a:cs typeface="Arial" panose="020B0604020202020204" pitchFamily="34" charset="0"/>
              </a:rPr>
              <a:t>Darüber hinaus unterstützen die übermäßigen Ausgaben die Unzumutbarkeit dieses Antrags.</a:t>
            </a:r>
          </a:p>
        </p:txBody>
      </p:sp>
      <p:graphicFrame>
        <p:nvGraphicFramePr>
          <p:cNvPr id="20" name="Diagram 19"/>
          <p:cNvGraphicFramePr/>
          <p:nvPr>
            <p:extLst>
              <p:ext uri="{D42A27DB-BD31-4B8C-83A1-F6EECF244321}">
                <p14:modId xmlns:p14="http://schemas.microsoft.com/office/powerpoint/2010/main" val="2338570051"/>
              </p:ext>
            </p:extLst>
          </p:nvPr>
        </p:nvGraphicFramePr>
        <p:xfrm>
          <a:off x="854868" y="1908220"/>
          <a:ext cx="7434264" cy="155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Right Brace 20"/>
          <p:cNvSpPr/>
          <p:nvPr/>
        </p:nvSpPr>
        <p:spPr>
          <a:xfrm>
            <a:off x="4526105" y="3969249"/>
            <a:ext cx="609600" cy="2055946"/>
          </a:xfrm>
          <a:prstGeom prst="rightBrac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
        <p:nvSpPr>
          <p:cNvPr id="14" name="TextBox 13"/>
          <p:cNvSpPr txBox="1"/>
          <p:nvPr/>
        </p:nvSpPr>
        <p:spPr>
          <a:xfrm>
            <a:off x="2569095" y="1596986"/>
            <a:ext cx="4005811" cy="366126"/>
          </a:xfrm>
          <a:prstGeom prst="rect">
            <a:avLst/>
          </a:prstGeom>
          <a:noFill/>
        </p:spPr>
        <p:txBody>
          <a:bodyPr wrap="square" rtlCol="0">
            <a:spAutoFit/>
          </a:bodyPr>
          <a:lstStyle/>
          <a:p>
            <a:pPr algn="ctr"/>
            <a:r>
              <a:rPr lang="de-DE" sz="1800">
                <a:solidFill>
                  <a:srgbClr val="C00000"/>
                </a:solidFill>
              </a:rPr>
              <a:t>Bestechungsrisiko</a:t>
            </a:r>
          </a:p>
        </p:txBody>
      </p:sp>
      <p:sp>
        <p:nvSpPr>
          <p:cNvPr id="15" name="TextBox 14"/>
          <p:cNvSpPr txBox="1"/>
          <p:nvPr/>
        </p:nvSpPr>
        <p:spPr>
          <a:xfrm>
            <a:off x="431809" y="3479203"/>
            <a:ext cx="4005810" cy="366126"/>
          </a:xfrm>
          <a:prstGeom prst="rect">
            <a:avLst/>
          </a:prstGeom>
          <a:noFill/>
        </p:spPr>
        <p:txBody>
          <a:bodyPr wrap="square" rtlCol="0">
            <a:spAutoFit/>
          </a:bodyPr>
          <a:lstStyle/>
          <a:p>
            <a:pPr algn="ctr"/>
            <a:r>
              <a:rPr lang="de-DE" sz="1800">
                <a:solidFill>
                  <a:srgbClr val="C00000"/>
                </a:solidFill>
              </a:rPr>
              <a:t>Schlüsselprobleme</a:t>
            </a:r>
          </a:p>
        </p:txBody>
      </p:sp>
    </p:spTree>
    <p:extLst>
      <p:ext uri="{BB962C8B-B14F-4D97-AF65-F5344CB8AC3E}">
        <p14:creationId xmlns:p14="http://schemas.microsoft.com/office/powerpoint/2010/main" val="14684175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5546" y="2442110"/>
            <a:ext cx="4124325" cy="2365921"/>
          </a:xfrm>
        </p:spPr>
        <p:txBody>
          <a:bodyPr/>
          <a:lstStyle/>
          <a:p>
            <a:pPr marL="0" lvl="1" indent="0">
              <a:spcBef>
                <a:spcPts val="600"/>
              </a:spcBef>
              <a:spcAft>
                <a:spcPts val="600"/>
              </a:spcAft>
              <a:buNone/>
            </a:pPr>
            <a:r>
              <a:rPr lang="de-DE"/>
              <a:t>Die Ausgaben würden als übertrieben angesehen.</a:t>
            </a:r>
          </a:p>
          <a:p>
            <a:pPr marL="0" lvl="1" indent="0">
              <a:spcBef>
                <a:spcPts val="600"/>
              </a:spcBef>
              <a:spcAft>
                <a:spcPts val="600"/>
              </a:spcAft>
              <a:buNone/>
            </a:pPr>
            <a:endParaRPr lang="de-DE" sz="300"/>
          </a:p>
          <a:p>
            <a:pPr marL="0" lvl="1" indent="0">
              <a:spcBef>
                <a:spcPts val="600"/>
              </a:spcBef>
              <a:spcAft>
                <a:spcPts val="600"/>
              </a:spcAft>
              <a:buNone/>
            </a:pPr>
            <a:r>
              <a:rPr lang="de-DE"/>
              <a:t>Bewirtung:</a:t>
            </a:r>
          </a:p>
          <a:p>
            <a:pPr marL="285750" lvl="1">
              <a:spcBef>
                <a:spcPts val="600"/>
              </a:spcBef>
              <a:spcAft>
                <a:spcPts val="600"/>
              </a:spcAft>
              <a:buFont typeface="Wingdings" pitchFamily="2" charset="2"/>
              <a:buChar char="ü"/>
            </a:pPr>
            <a:r>
              <a:rPr lang="de-DE"/>
              <a:t>ist vom Kunden gewünscht.</a:t>
            </a:r>
          </a:p>
          <a:p>
            <a:pPr marL="285750" lvl="1">
              <a:spcBef>
                <a:spcPts val="600"/>
              </a:spcBef>
              <a:spcAft>
                <a:spcPts val="600"/>
              </a:spcAft>
              <a:buFont typeface="Wingdings" pitchFamily="2" charset="2"/>
              <a:buChar char="ü"/>
            </a:pPr>
            <a:r>
              <a:rPr lang="de-DE"/>
              <a:t>während die Verkaufsverhandlungen im Gange sind.</a:t>
            </a:r>
            <a:endParaRPr lang="de-DE" sz="300"/>
          </a:p>
          <a:p>
            <a:pPr marL="0" indent="0">
              <a:spcBef>
                <a:spcPts val="600"/>
              </a:spcBef>
              <a:spcAft>
                <a:spcPts val="600"/>
              </a:spcAft>
              <a:buNone/>
            </a:pPr>
            <a:endParaRPr lang="de-DE" sz="1800"/>
          </a:p>
        </p:txBody>
      </p:sp>
      <p:sp>
        <p:nvSpPr>
          <p:cNvPr id="3" name="Title 2"/>
          <p:cNvSpPr>
            <a:spLocks noGrp="1"/>
          </p:cNvSpPr>
          <p:nvPr>
            <p:ph type="title"/>
          </p:nvPr>
        </p:nvSpPr>
        <p:spPr>
          <a:xfrm>
            <a:off x="386195" y="76200"/>
            <a:ext cx="6812866" cy="868362"/>
          </a:xfrm>
        </p:spPr>
        <p:txBody>
          <a:bodyPr/>
          <a:lstStyle/>
          <a:p>
            <a:r>
              <a:rPr lang="de-DE"/>
              <a:t>Szenario 1: Unterhaltung und Bewirtung</a:t>
            </a:r>
          </a:p>
        </p:txBody>
      </p:sp>
      <p:sp>
        <p:nvSpPr>
          <p:cNvPr id="4" name="Rectangle 3"/>
          <p:cNvSpPr/>
          <p:nvPr/>
        </p:nvSpPr>
        <p:spPr>
          <a:xfrm>
            <a:off x="-4572" y="1245242"/>
            <a:ext cx="9153144" cy="366126"/>
          </a:xfrm>
          <a:prstGeom prst="rect">
            <a:avLst/>
          </a:prstGeom>
          <a:solidFill>
            <a:schemeClr val="bg1">
              <a:lumMod val="95000"/>
            </a:schemeClr>
          </a:solidFill>
        </p:spPr>
        <p:txBody>
          <a:bodyPr wrap="square">
            <a:spAutoFit/>
          </a:bodyPr>
          <a:lstStyle/>
          <a:p>
            <a:pPr marL="0" indent="0" algn="ctr">
              <a:buNone/>
            </a:pPr>
            <a:r>
              <a:rPr lang="de-DE" sz="1800"/>
              <a:t>Was sind die damit verbundenen Anforderungen der MTS-Richtlinien? </a:t>
            </a:r>
          </a:p>
        </p:txBody>
      </p:sp>
      <p:sp>
        <p:nvSpPr>
          <p:cNvPr id="5" name="Oval 4"/>
          <p:cNvSpPr/>
          <p:nvPr/>
        </p:nvSpPr>
        <p:spPr>
          <a:xfrm>
            <a:off x="140271" y="2482189"/>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1</a:t>
            </a:r>
          </a:p>
        </p:txBody>
      </p:sp>
      <p:sp>
        <p:nvSpPr>
          <p:cNvPr id="6" name="Oval 5"/>
          <p:cNvSpPr/>
          <p:nvPr/>
        </p:nvSpPr>
        <p:spPr>
          <a:xfrm>
            <a:off x="140271" y="3380354"/>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2</a:t>
            </a:r>
          </a:p>
        </p:txBody>
      </p:sp>
      <p:cxnSp>
        <p:nvCxnSpPr>
          <p:cNvPr id="12" name="Straight Connector 11"/>
          <p:cNvCxnSpPr/>
          <p:nvPr/>
        </p:nvCxnSpPr>
        <p:spPr>
          <a:xfrm flipH="1">
            <a:off x="4560307" y="2128095"/>
            <a:ext cx="0" cy="294266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886674" y="5412317"/>
            <a:ext cx="7399209" cy="933449"/>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dirty="0">
                <a:solidFill>
                  <a:schemeClr val="bg1"/>
                </a:solidFill>
                <a:latin typeface="Arial" panose="020B0604020202020204" pitchFamily="34" charset="0"/>
                <a:cs typeface="Arial" panose="020B0604020202020204" pitchFamily="34" charset="0"/>
              </a:rPr>
              <a:t>Befolgen Sie als Vertriebs- und Servicemitarbeiter diese Richtlinienanforderungen für Bewirtungskosten</a:t>
            </a:r>
            <a:r>
              <a:rPr lang="de-DE" sz="1200" dirty="0">
                <a:solidFill>
                  <a:schemeClr val="bg1"/>
                </a:solidFill>
                <a:latin typeface="Arial" panose="020B0604020202020204" pitchFamily="34" charset="0"/>
                <a:cs typeface="Arial" panose="020B0604020202020204" pitchFamily="34" charset="0"/>
              </a:rPr>
              <a:t>:</a:t>
            </a:r>
          </a:p>
          <a:p>
            <a:pPr algn="ctr"/>
            <a:endParaRPr lang="de-DE" sz="300" dirty="0">
              <a:solidFill>
                <a:schemeClr val="bg1"/>
              </a:solidFill>
              <a:latin typeface="Arial" panose="020B0604020202020204" pitchFamily="34" charset="0"/>
              <a:cs typeface="Arial" panose="020B0604020202020204" pitchFamily="34" charset="0"/>
            </a:endParaRPr>
          </a:p>
          <a:p>
            <a:pPr algn="ctr"/>
            <a:r>
              <a:rPr lang="de-DE" sz="1200" dirty="0">
                <a:solidFill>
                  <a:schemeClr val="bg1"/>
                </a:solidFill>
                <a:latin typeface="Arial" panose="020B0604020202020204" pitchFamily="34" charset="0"/>
                <a:cs typeface="Arial" panose="020B0604020202020204" pitchFamily="34" charset="0"/>
              </a:rPr>
              <a:t>ORC-010 FCPA Compliance-Richtlinie</a:t>
            </a:r>
          </a:p>
          <a:p>
            <a:pPr algn="ctr"/>
            <a:r>
              <a:rPr lang="de-DE" sz="1200" dirty="0">
                <a:solidFill>
                  <a:schemeClr val="bg1"/>
                </a:solidFill>
                <a:latin typeface="Arial" panose="020B0604020202020204" pitchFamily="34" charset="0"/>
                <a:cs typeface="Arial" panose="020B0604020202020204" pitchFamily="34" charset="0"/>
              </a:rPr>
              <a:t>ORC-006 Richtlinie für Geschenke, geschäftliche Aufmerksamkeiten und Sponsoring</a:t>
            </a:r>
          </a:p>
        </p:txBody>
      </p:sp>
      <p:sp>
        <p:nvSpPr>
          <p:cNvPr id="15" name="Content Placeholder 1"/>
          <p:cNvSpPr txBox="1"/>
          <p:nvPr/>
        </p:nvSpPr>
        <p:spPr bwMode="auto">
          <a:xfrm>
            <a:off x="4719664" y="2336577"/>
            <a:ext cx="4249882" cy="2909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0"/>
              </a:spcBef>
              <a:spcAft>
                <a:spcPct val="0"/>
              </a:spcAft>
              <a:buClr>
                <a:srgbClr val="CC1543"/>
              </a:buClr>
              <a:buChar char="–"/>
              <a:defRPr sz="18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0"/>
              </a:spcBef>
              <a:spcAft>
                <a:spcPct val="0"/>
              </a:spcAft>
              <a:buClr>
                <a:srgbClr val="CC1543"/>
              </a:buClr>
              <a:buFont typeface="Arial"/>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0"/>
              </a:spcBef>
              <a:spcAft>
                <a:spcPct val="0"/>
              </a:spcAft>
              <a:buClr>
                <a:srgbClr val="CC1543"/>
              </a:buClr>
              <a:buFont typeface="Lucida Grande"/>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0"/>
              </a:spcBef>
              <a:spcAft>
                <a:spcPct val="0"/>
              </a:spcAft>
              <a:buClr>
                <a:srgbClr val="CC1543"/>
              </a:buClr>
              <a:buFont typeface="Wingdings"/>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a:spcBef>
                <a:spcPts val="600"/>
              </a:spcBef>
              <a:spcAft>
                <a:spcPts val="600"/>
              </a:spcAft>
              <a:buFont typeface="Wingdings" pitchFamily="2" charset="2"/>
              <a:buChar char="ü"/>
            </a:pPr>
            <a:r>
              <a:rPr lang="de-DE" sz="1600" dirty="0"/>
              <a:t>Es gibt jährliche Schwellenwerte für die Gewährung von Geschenken (oder anderen geschäftlichen Gefälligkeiten) an </a:t>
            </a:r>
            <a:r>
              <a:rPr lang="de-DE" sz="1600" u="sng" dirty="0"/>
              <a:t>eine</a:t>
            </a:r>
            <a:r>
              <a:rPr lang="de-DE" sz="1600" dirty="0"/>
              <a:t> empfangende Organisation (</a:t>
            </a:r>
            <a:r>
              <a:rPr lang="de-DE" sz="1600" i="1" dirty="0"/>
              <a:t>ORC-006-Richtlinie).</a:t>
            </a:r>
            <a:endParaRPr lang="de-DE" sz="1600" dirty="0"/>
          </a:p>
          <a:p>
            <a:pPr>
              <a:spcBef>
                <a:spcPts val="600"/>
              </a:spcBef>
              <a:spcAft>
                <a:spcPts val="600"/>
              </a:spcAft>
              <a:buFont typeface="Wingdings" pitchFamily="2" charset="2"/>
              <a:buChar char="ü"/>
            </a:pPr>
            <a:r>
              <a:rPr lang="de-DE" sz="1600" dirty="0"/>
              <a:t>Beachten Sie, dass einige Interaktionen mit Regierungsbeamten der Genehmigung des Office of Risk and Compliance bedürfen, bevor sie stattfinden </a:t>
            </a:r>
            <a:r>
              <a:rPr lang="de-DE" sz="1400" dirty="0"/>
              <a:t>(Ausnahme sind Business Lunches – benötigen keine Genehmigung). </a:t>
            </a:r>
          </a:p>
        </p:txBody>
      </p:sp>
      <p:sp>
        <p:nvSpPr>
          <p:cNvPr id="19" name="TextBox 18"/>
          <p:cNvSpPr txBox="1"/>
          <p:nvPr/>
        </p:nvSpPr>
        <p:spPr>
          <a:xfrm>
            <a:off x="433109" y="1866221"/>
            <a:ext cx="4005810" cy="366126"/>
          </a:xfrm>
          <a:prstGeom prst="rect">
            <a:avLst/>
          </a:prstGeom>
          <a:noFill/>
        </p:spPr>
        <p:txBody>
          <a:bodyPr wrap="square" rtlCol="0">
            <a:spAutoFit/>
          </a:bodyPr>
          <a:lstStyle/>
          <a:p>
            <a:pPr algn="ctr"/>
            <a:r>
              <a:rPr lang="de-DE" sz="1800">
                <a:solidFill>
                  <a:srgbClr val="C00000"/>
                </a:solidFill>
              </a:rPr>
              <a:t>Schlüsselprobleme</a:t>
            </a:r>
          </a:p>
        </p:txBody>
      </p:sp>
      <p:sp>
        <p:nvSpPr>
          <p:cNvPr id="20" name="TextBox 19"/>
          <p:cNvSpPr txBox="1"/>
          <p:nvPr/>
        </p:nvSpPr>
        <p:spPr>
          <a:xfrm>
            <a:off x="4586279" y="1866221"/>
            <a:ext cx="4383267" cy="366126"/>
          </a:xfrm>
          <a:prstGeom prst="rect">
            <a:avLst/>
          </a:prstGeom>
          <a:noFill/>
        </p:spPr>
        <p:txBody>
          <a:bodyPr wrap="square" rtlCol="0">
            <a:spAutoFit/>
          </a:bodyPr>
          <a:lstStyle/>
          <a:p>
            <a:pPr algn="ctr"/>
            <a:r>
              <a:rPr lang="de-DE" sz="1800">
                <a:solidFill>
                  <a:srgbClr val="C00000"/>
                </a:solidFill>
              </a:rPr>
              <a:t>Anforderungen der MTS-Richtlinie</a:t>
            </a:r>
          </a:p>
        </p:txBody>
      </p:sp>
    </p:spTree>
    <p:extLst>
      <p:ext uri="{BB962C8B-B14F-4D97-AF65-F5344CB8AC3E}">
        <p14:creationId xmlns:p14="http://schemas.microsoft.com/office/powerpoint/2010/main" val="34117993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650" y="2254827"/>
            <a:ext cx="8648699" cy="4110136"/>
          </a:xfrm>
        </p:spPr>
        <p:txBody>
          <a:bodyPr/>
          <a:lstStyle/>
          <a:p>
            <a:pPr>
              <a:spcBef>
                <a:spcPts val="600"/>
              </a:spcBef>
              <a:spcAft>
                <a:spcPts val="600"/>
              </a:spcAft>
              <a:buFont typeface="Arial" panose="020B0604020202020204" pitchFamily="34" charset="0"/>
              <a:buChar char="•"/>
            </a:pPr>
            <a:r>
              <a:rPr lang="de-DE" sz="1600" dirty="0"/>
              <a:t>Der Endkunde hat den Vertriebspartner A in Korea identifiziert, den er für die Transaktion verwenden möchte. </a:t>
            </a:r>
          </a:p>
          <a:p>
            <a:pPr>
              <a:spcBef>
                <a:spcPts val="600"/>
              </a:spcBef>
              <a:spcAft>
                <a:spcPts val="600"/>
              </a:spcAft>
              <a:buFont typeface="Arial" panose="020B0604020202020204" pitchFamily="34" charset="0"/>
              <a:buChar char="•"/>
            </a:pPr>
            <a:r>
              <a:rPr lang="de-DE" sz="1600" dirty="0"/>
              <a:t>Der Kunde erklärte dem Vertriebsmitarbeiter, dass die Rolle des Vertriebspartners A darin bestehen wird, exzellente Zollabfertigungsdienstleistungen zu erbringen.</a:t>
            </a:r>
          </a:p>
          <a:p>
            <a:pPr>
              <a:spcBef>
                <a:spcPts val="600"/>
              </a:spcBef>
              <a:spcAft>
                <a:spcPts val="600"/>
              </a:spcAft>
              <a:buFont typeface="Arial" panose="020B0604020202020204" pitchFamily="34" charset="0"/>
              <a:buChar char="•"/>
            </a:pPr>
            <a:r>
              <a:rPr lang="de-DE" sz="1600" dirty="0"/>
              <a:t>Der MTS-Vertriebsmitarbeiter leitet in Zusammenarbeit mit dem Office of Risk and Compliance ein Screening für Vertriebspartner A ein, da Vertriebspartner A bei früheren MTS-Transaktionen nicht verwendet wurde. </a:t>
            </a:r>
          </a:p>
          <a:p>
            <a:pPr>
              <a:spcBef>
                <a:spcPts val="600"/>
              </a:spcBef>
              <a:spcAft>
                <a:spcPts val="600"/>
              </a:spcAft>
              <a:buFont typeface="Arial" panose="020B0604020202020204" pitchFamily="34" charset="0"/>
              <a:buChar char="•"/>
            </a:pPr>
            <a:r>
              <a:rPr lang="de-DE" sz="1600" dirty="0"/>
              <a:t>Später, als das Team der Auftragsverwaltung den Vertrag eingibt, erfahren sie, dass Vertriebspartner A nur als Einkäufer eingesetzt wird und keine Zollabfertigungsdienste erbringt, wie sie bei der Überprüfung von Vertriebspartnern identifiziert wurden.</a:t>
            </a:r>
          </a:p>
          <a:p>
            <a:pPr>
              <a:spcBef>
                <a:spcPts val="600"/>
              </a:spcBef>
              <a:spcAft>
                <a:spcPts val="600"/>
              </a:spcAft>
              <a:buFont typeface="Arial" panose="020B0604020202020204" pitchFamily="34" charset="0"/>
              <a:buChar char="•"/>
            </a:pPr>
            <a:r>
              <a:rPr lang="de-DE" sz="1600" dirty="0"/>
              <a:t>Das Auftragsverwaltungsteam erfährt auch, dass dem Vertrag über die Erbringung von Zollabfertigungsdienstleistungen in Korea ein anderer Drittanbieter B hinzugefügt wurde.</a:t>
            </a:r>
          </a:p>
        </p:txBody>
      </p:sp>
      <p:sp>
        <p:nvSpPr>
          <p:cNvPr id="3" name="Title 2"/>
          <p:cNvSpPr>
            <a:spLocks noGrp="1"/>
          </p:cNvSpPr>
          <p:nvPr>
            <p:ph type="title"/>
          </p:nvPr>
        </p:nvSpPr>
        <p:spPr>
          <a:xfrm>
            <a:off x="367146" y="76200"/>
            <a:ext cx="7786254" cy="868362"/>
          </a:xfrm>
        </p:spPr>
        <p:txBody>
          <a:bodyPr/>
          <a:lstStyle/>
          <a:p>
            <a:r>
              <a:rPr lang="de-DE" dirty="0"/>
              <a:t>Szenario 2: Verwendung eines neuen Vertriebspartners</a:t>
            </a:r>
          </a:p>
        </p:txBody>
      </p:sp>
      <p:sp>
        <p:nvSpPr>
          <p:cNvPr id="4" name="Rectangle 3"/>
          <p:cNvSpPr/>
          <p:nvPr/>
        </p:nvSpPr>
        <p:spPr>
          <a:xfrm>
            <a:off x="-4572" y="1214069"/>
            <a:ext cx="9153144" cy="915314"/>
          </a:xfrm>
          <a:prstGeom prst="rect">
            <a:avLst/>
          </a:prstGeom>
          <a:solidFill>
            <a:schemeClr val="bg1">
              <a:lumMod val="95000"/>
            </a:schemeClr>
          </a:solidFill>
        </p:spPr>
        <p:txBody>
          <a:bodyPr wrap="square">
            <a:spAutoFit/>
          </a:bodyPr>
          <a:lstStyle/>
          <a:p>
            <a:pPr marL="0" indent="0" algn="ctr">
              <a:buNone/>
            </a:pPr>
            <a:r>
              <a:rPr lang="de-DE" sz="1800" dirty="0"/>
              <a:t>Ein MTS-Vertriebsmitarbeiter verhandelt mit einem Endkunden in Korea, der ein Schienenprüfsystem von MTS erwerben möchte. Bei diesem Endkunden handelt es sich um eine ausländische Regierungsstelle.</a:t>
            </a:r>
          </a:p>
        </p:txBody>
      </p:sp>
    </p:spTree>
    <p:extLst>
      <p:ext uri="{BB962C8B-B14F-4D97-AF65-F5344CB8AC3E}">
        <p14:creationId xmlns:p14="http://schemas.microsoft.com/office/powerpoint/2010/main" val="97017409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5110" y="3906981"/>
            <a:ext cx="4124325" cy="2393858"/>
          </a:xfrm>
        </p:spPr>
        <p:txBody>
          <a:bodyPr/>
          <a:lstStyle/>
          <a:p>
            <a:pPr marL="0" lvl="1" indent="0">
              <a:spcBef>
                <a:spcPts val="600"/>
              </a:spcBef>
              <a:spcAft>
                <a:spcPts val="600"/>
              </a:spcAft>
              <a:buNone/>
            </a:pPr>
            <a:r>
              <a:rPr lang="de-DE" sz="1600" dirty="0"/>
              <a:t>Aufnahme von Vertriebspartner A in den Vertrag ohne gültigen oder definierten Geschäftszweck.</a:t>
            </a:r>
          </a:p>
          <a:p>
            <a:pPr marL="0" lvl="1" indent="0">
              <a:spcBef>
                <a:spcPts val="600"/>
              </a:spcBef>
              <a:spcAft>
                <a:spcPts val="600"/>
              </a:spcAft>
              <a:buNone/>
            </a:pPr>
            <a:r>
              <a:rPr lang="de-DE" sz="1600" dirty="0"/>
              <a:t>Einbeziehen einer anderen Drittpartei B, der nicht geprüft wurde.</a:t>
            </a:r>
          </a:p>
          <a:p>
            <a:pPr marL="0" indent="0">
              <a:spcBef>
                <a:spcPts val="600"/>
              </a:spcBef>
              <a:spcAft>
                <a:spcPts val="600"/>
              </a:spcAft>
              <a:buNone/>
            </a:pPr>
            <a:endParaRPr lang="de-DE" sz="1600" dirty="0"/>
          </a:p>
        </p:txBody>
      </p:sp>
      <p:sp>
        <p:nvSpPr>
          <p:cNvPr id="3" name="Title 2"/>
          <p:cNvSpPr>
            <a:spLocks noGrp="1"/>
          </p:cNvSpPr>
          <p:nvPr>
            <p:ph type="title"/>
          </p:nvPr>
        </p:nvSpPr>
        <p:spPr>
          <a:xfrm>
            <a:off x="300037" y="86591"/>
            <a:ext cx="7843838" cy="868362"/>
          </a:xfrm>
        </p:spPr>
        <p:txBody>
          <a:bodyPr/>
          <a:lstStyle/>
          <a:p>
            <a:r>
              <a:rPr lang="de-DE" dirty="0"/>
              <a:t>Szenario 2: Verwendung eines neuen Vertriebspartners</a:t>
            </a:r>
          </a:p>
        </p:txBody>
      </p:sp>
      <p:sp>
        <p:nvSpPr>
          <p:cNvPr id="4" name="Rectangle 3"/>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de-DE" sz="1800"/>
              <a:t>Welche Themen im Szenario stellen das Bestechungsrisiko dar? </a:t>
            </a:r>
          </a:p>
        </p:txBody>
      </p:sp>
      <p:sp>
        <p:nvSpPr>
          <p:cNvPr id="5" name="Oval 4"/>
          <p:cNvSpPr/>
          <p:nvPr/>
        </p:nvSpPr>
        <p:spPr>
          <a:xfrm>
            <a:off x="152400" y="3916536"/>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1</a:t>
            </a:r>
          </a:p>
        </p:txBody>
      </p:sp>
      <p:sp>
        <p:nvSpPr>
          <p:cNvPr id="6" name="Oval 5"/>
          <p:cNvSpPr/>
          <p:nvPr/>
        </p:nvSpPr>
        <p:spPr>
          <a:xfrm>
            <a:off x="152398" y="4827443"/>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2</a:t>
            </a:r>
          </a:p>
        </p:txBody>
      </p:sp>
      <p:sp>
        <p:nvSpPr>
          <p:cNvPr id="18" name="Rectangle 17"/>
          <p:cNvSpPr/>
          <p:nvPr/>
        </p:nvSpPr>
        <p:spPr>
          <a:xfrm>
            <a:off x="5257799" y="3446825"/>
            <a:ext cx="3333307" cy="2785731"/>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de-DE" sz="1200" dirty="0">
                <a:solidFill>
                  <a:schemeClr val="bg1"/>
                </a:solidFill>
                <a:latin typeface="Arial" panose="020B0604020202020204" pitchFamily="34" charset="0"/>
                <a:cs typeface="Arial" panose="020B0604020202020204" pitchFamily="34" charset="0"/>
              </a:rPr>
              <a:t>Die ursprüngliche Absicht der Einbeziehung von Vertriebspartner A bestand darin, Zollabfertigungsdienste anzubieten. Später sehen wir, dass Vertriebspartner A der „Einkäufer“ in der Bestellung ist, und eine andere Drittpartei B wurde hinzugefügt, um die Zollabfertigung zu erfüllen.</a:t>
            </a:r>
          </a:p>
          <a:p>
            <a:endParaRPr lang="de-DE" sz="1200" dirty="0">
              <a:solidFill>
                <a:schemeClr val="bg1"/>
              </a:solidFill>
              <a:latin typeface="Arial" panose="020B0604020202020204" pitchFamily="34" charset="0"/>
              <a:cs typeface="Arial" panose="020B0604020202020204" pitchFamily="34" charset="0"/>
            </a:endParaRPr>
          </a:p>
          <a:p>
            <a:r>
              <a:rPr lang="de-DE" sz="1200" dirty="0">
                <a:solidFill>
                  <a:schemeClr val="bg1"/>
                </a:solidFill>
                <a:latin typeface="Arial" panose="020B0604020202020204" pitchFamily="34" charset="0"/>
                <a:cs typeface="Arial" panose="020B0604020202020204" pitchFamily="34" charset="0"/>
              </a:rPr>
              <a:t>Unangemessene Nutzung von Vertriebspartnern könnte so ausgelegt werden, dass sie zum Zwecke der Bestechung oder von Schmiergeldern verwendet werden und möglicherweise gegen die FCPA-Vorschriften verstoßen.</a:t>
            </a:r>
          </a:p>
        </p:txBody>
      </p:sp>
      <p:graphicFrame>
        <p:nvGraphicFramePr>
          <p:cNvPr id="20" name="Diagram 19"/>
          <p:cNvGraphicFramePr/>
          <p:nvPr>
            <p:extLst>
              <p:ext uri="{D42A27DB-BD31-4B8C-83A1-F6EECF244321}">
                <p14:modId xmlns:p14="http://schemas.microsoft.com/office/powerpoint/2010/main" val="2583828883"/>
              </p:ext>
            </p:extLst>
          </p:nvPr>
        </p:nvGraphicFramePr>
        <p:xfrm>
          <a:off x="1123949" y="1827867"/>
          <a:ext cx="6896101" cy="155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Right Brace 20"/>
          <p:cNvSpPr/>
          <p:nvPr/>
        </p:nvSpPr>
        <p:spPr>
          <a:xfrm>
            <a:off x="4423789" y="3916536"/>
            <a:ext cx="609600" cy="1846311"/>
          </a:xfrm>
          <a:prstGeom prst="rightBrac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
        <p:nvSpPr>
          <p:cNvPr id="12" name="TextBox 11"/>
          <p:cNvSpPr txBox="1"/>
          <p:nvPr/>
        </p:nvSpPr>
        <p:spPr>
          <a:xfrm>
            <a:off x="2600993" y="1597366"/>
            <a:ext cx="4005811" cy="338554"/>
          </a:xfrm>
          <a:prstGeom prst="rect">
            <a:avLst/>
          </a:prstGeom>
          <a:noFill/>
        </p:spPr>
        <p:txBody>
          <a:bodyPr wrap="square" rtlCol="0">
            <a:spAutoFit/>
          </a:bodyPr>
          <a:lstStyle/>
          <a:p>
            <a:pPr algn="ctr"/>
            <a:r>
              <a:rPr lang="de-DE" sz="1600" dirty="0">
                <a:solidFill>
                  <a:srgbClr val="C00000"/>
                </a:solidFill>
              </a:rPr>
              <a:t>Bestechungsrisiko</a:t>
            </a:r>
          </a:p>
        </p:txBody>
      </p:sp>
      <p:sp>
        <p:nvSpPr>
          <p:cNvPr id="13" name="TextBox 12"/>
          <p:cNvSpPr txBox="1"/>
          <p:nvPr/>
        </p:nvSpPr>
        <p:spPr>
          <a:xfrm>
            <a:off x="298036" y="3543662"/>
            <a:ext cx="4005811" cy="338554"/>
          </a:xfrm>
          <a:prstGeom prst="rect">
            <a:avLst/>
          </a:prstGeom>
          <a:noFill/>
        </p:spPr>
        <p:txBody>
          <a:bodyPr wrap="square" rtlCol="0">
            <a:spAutoFit/>
          </a:bodyPr>
          <a:lstStyle/>
          <a:p>
            <a:pPr algn="ctr"/>
            <a:r>
              <a:rPr lang="de-DE" sz="1600" dirty="0">
                <a:solidFill>
                  <a:srgbClr val="C00000"/>
                </a:solidFill>
              </a:rPr>
              <a:t>Schlüsselprobleme</a:t>
            </a:r>
          </a:p>
        </p:txBody>
      </p:sp>
    </p:spTree>
    <p:extLst>
      <p:ext uri="{BB962C8B-B14F-4D97-AF65-F5344CB8AC3E}">
        <p14:creationId xmlns:p14="http://schemas.microsoft.com/office/powerpoint/2010/main" val="39800198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596" y="2088351"/>
            <a:ext cx="4336024" cy="4731842"/>
          </a:xfrm>
        </p:spPr>
        <p:txBody>
          <a:bodyPr/>
          <a:lstStyle/>
          <a:p>
            <a:pPr marL="0" lvl="1" indent="0">
              <a:spcBef>
                <a:spcPts val="600"/>
              </a:spcBef>
              <a:spcAft>
                <a:spcPts val="600"/>
              </a:spcAft>
              <a:buNone/>
            </a:pPr>
            <a:r>
              <a:rPr lang="de-DE" sz="1600" dirty="0"/>
              <a:t>Aufnahme von Vertriebspartner A in den Vertrag ohne gültigen oder definierten Geschäftszweck.</a:t>
            </a:r>
          </a:p>
          <a:p>
            <a:pPr marL="0" lvl="1" indent="0">
              <a:spcBef>
                <a:spcPts val="600"/>
              </a:spcBef>
              <a:spcAft>
                <a:spcPts val="600"/>
              </a:spcAft>
              <a:buNone/>
            </a:pPr>
            <a:r>
              <a:rPr lang="de-DE" sz="1600" dirty="0"/>
              <a:t>Einschließlich eines anderen </a:t>
            </a:r>
            <a:br>
              <a:rPr lang="de-DE" sz="1600" dirty="0"/>
            </a:br>
            <a:r>
              <a:rPr lang="de-DE" sz="1600" dirty="0"/>
              <a:t>Drittanbieters B, der nicht geprüft wurde.</a:t>
            </a:r>
          </a:p>
          <a:p>
            <a:pPr marL="0" indent="0">
              <a:spcBef>
                <a:spcPts val="600"/>
              </a:spcBef>
              <a:spcAft>
                <a:spcPts val="600"/>
              </a:spcAft>
              <a:buNone/>
            </a:pPr>
            <a:endParaRPr lang="de-DE" sz="1600" dirty="0"/>
          </a:p>
        </p:txBody>
      </p:sp>
      <p:sp>
        <p:nvSpPr>
          <p:cNvPr id="3" name="Title 2"/>
          <p:cNvSpPr>
            <a:spLocks noGrp="1"/>
          </p:cNvSpPr>
          <p:nvPr>
            <p:ph type="title"/>
          </p:nvPr>
        </p:nvSpPr>
        <p:spPr>
          <a:xfrm>
            <a:off x="300037" y="76200"/>
            <a:ext cx="6812866" cy="868362"/>
          </a:xfrm>
        </p:spPr>
        <p:txBody>
          <a:bodyPr/>
          <a:lstStyle/>
          <a:p>
            <a:r>
              <a:rPr lang="de-DE"/>
              <a:t>Szenario 2: Verwendung eines neuen Vertriebspartners</a:t>
            </a:r>
          </a:p>
        </p:txBody>
      </p:sp>
      <p:sp>
        <p:nvSpPr>
          <p:cNvPr id="4" name="Rectangle 3"/>
          <p:cNvSpPr/>
          <p:nvPr/>
        </p:nvSpPr>
        <p:spPr>
          <a:xfrm>
            <a:off x="-4572" y="1141333"/>
            <a:ext cx="9153144" cy="338554"/>
          </a:xfrm>
          <a:prstGeom prst="rect">
            <a:avLst/>
          </a:prstGeom>
          <a:solidFill>
            <a:schemeClr val="bg1">
              <a:lumMod val="95000"/>
            </a:schemeClr>
          </a:solidFill>
        </p:spPr>
        <p:txBody>
          <a:bodyPr wrap="square">
            <a:spAutoFit/>
          </a:bodyPr>
          <a:lstStyle/>
          <a:p>
            <a:pPr marL="0" indent="0" algn="ctr">
              <a:buNone/>
            </a:pPr>
            <a:r>
              <a:rPr lang="de-DE" sz="1600" dirty="0"/>
              <a:t>Was sind die damit verbundenen Anforderungen der MTS-Richtlinien? </a:t>
            </a:r>
          </a:p>
        </p:txBody>
      </p:sp>
      <p:sp>
        <p:nvSpPr>
          <p:cNvPr id="5" name="Oval 4"/>
          <p:cNvSpPr/>
          <p:nvPr/>
        </p:nvSpPr>
        <p:spPr>
          <a:xfrm>
            <a:off x="123365" y="2162205"/>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1</a:t>
            </a:r>
          </a:p>
        </p:txBody>
      </p:sp>
      <p:sp>
        <p:nvSpPr>
          <p:cNvPr id="6" name="Oval 5"/>
          <p:cNvSpPr/>
          <p:nvPr/>
        </p:nvSpPr>
        <p:spPr>
          <a:xfrm>
            <a:off x="123363" y="3016774"/>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2</a:t>
            </a:r>
          </a:p>
        </p:txBody>
      </p:sp>
      <p:sp>
        <p:nvSpPr>
          <p:cNvPr id="10" name="TextBox 9"/>
          <p:cNvSpPr txBox="1"/>
          <p:nvPr/>
        </p:nvSpPr>
        <p:spPr>
          <a:xfrm>
            <a:off x="416490" y="1709045"/>
            <a:ext cx="4303130" cy="338554"/>
          </a:xfrm>
          <a:prstGeom prst="rect">
            <a:avLst/>
          </a:prstGeom>
          <a:noFill/>
        </p:spPr>
        <p:txBody>
          <a:bodyPr wrap="square" rtlCol="0">
            <a:spAutoFit/>
          </a:bodyPr>
          <a:lstStyle/>
          <a:p>
            <a:pPr algn="ctr"/>
            <a:r>
              <a:rPr lang="de-DE" sz="1600" dirty="0">
                <a:solidFill>
                  <a:srgbClr val="C00000"/>
                </a:solidFill>
              </a:rPr>
              <a:t>Schlüsselprobleme</a:t>
            </a:r>
          </a:p>
        </p:txBody>
      </p:sp>
      <p:sp>
        <p:nvSpPr>
          <p:cNvPr id="11" name="TextBox 10"/>
          <p:cNvSpPr txBox="1"/>
          <p:nvPr/>
        </p:nvSpPr>
        <p:spPr>
          <a:xfrm>
            <a:off x="4569809" y="1709045"/>
            <a:ext cx="4383266" cy="338554"/>
          </a:xfrm>
          <a:prstGeom prst="rect">
            <a:avLst/>
          </a:prstGeom>
          <a:noFill/>
        </p:spPr>
        <p:txBody>
          <a:bodyPr wrap="square" rtlCol="0">
            <a:spAutoFit/>
          </a:bodyPr>
          <a:lstStyle/>
          <a:p>
            <a:pPr algn="ctr"/>
            <a:r>
              <a:rPr lang="de-DE" sz="1600">
                <a:solidFill>
                  <a:srgbClr val="C00000"/>
                </a:solidFill>
              </a:rPr>
              <a:t>Anforderungen der MTS-Richtlinie</a:t>
            </a:r>
          </a:p>
        </p:txBody>
      </p:sp>
      <p:cxnSp>
        <p:nvCxnSpPr>
          <p:cNvPr id="13" name="Straight Connector 12"/>
          <p:cNvCxnSpPr/>
          <p:nvPr/>
        </p:nvCxnSpPr>
        <p:spPr>
          <a:xfrm flipH="1">
            <a:off x="4520046" y="2162205"/>
            <a:ext cx="0" cy="307677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569809" y="2053460"/>
            <a:ext cx="4372863" cy="3600986"/>
          </a:xfrm>
          <a:prstGeom prst="rect">
            <a:avLst/>
          </a:prstGeom>
        </p:spPr>
        <p:txBody>
          <a:bodyPr wrap="square">
            <a:spAutoFit/>
          </a:bodyPr>
          <a:lstStyle/>
          <a:p>
            <a:pPr marL="285750" indent="-285750">
              <a:spcBef>
                <a:spcPts val="600"/>
              </a:spcBef>
              <a:spcAft>
                <a:spcPts val="600"/>
              </a:spcAft>
              <a:buClr>
                <a:srgbClr val="C00000"/>
              </a:buClr>
              <a:buFont typeface="Wingdings" pitchFamily="2" charset="2"/>
              <a:buChar char="ü"/>
            </a:pPr>
            <a:r>
              <a:rPr lang="de-DE" sz="1600" dirty="0"/>
              <a:t>Es muss einen gültigen, legitimen Geschäftszweck geben, um einen </a:t>
            </a:r>
            <a:r>
              <a:rPr lang="de-DE" sz="1600" b="1" dirty="0"/>
              <a:t>neuen</a:t>
            </a:r>
            <a:r>
              <a:rPr lang="de-DE" sz="1600" dirty="0"/>
              <a:t> oder </a:t>
            </a:r>
            <a:r>
              <a:rPr lang="de-DE" sz="1600" b="1" dirty="0"/>
              <a:t>bestehenden</a:t>
            </a:r>
            <a:r>
              <a:rPr lang="de-DE" sz="1600" dirty="0"/>
              <a:t> Vertriebspartner (oder Geschäftspartner) im Rahmen einer Transaktion zu verwenden.</a:t>
            </a:r>
          </a:p>
          <a:p>
            <a:pPr marL="285750" indent="-285750">
              <a:spcBef>
                <a:spcPts val="600"/>
              </a:spcBef>
              <a:spcAft>
                <a:spcPts val="600"/>
              </a:spcAft>
              <a:buClr>
                <a:srgbClr val="C00000"/>
              </a:buClr>
              <a:buFont typeface="Wingdings" pitchFamily="2" charset="2"/>
              <a:buChar char="ü"/>
            </a:pPr>
            <a:r>
              <a:rPr lang="de-DE" sz="1600" dirty="0"/>
              <a:t>Vertriebspartner müssen wie ursprünglich für die Transaktion vorgesehen und im endgültigen Vertrag als solche ausgewiesen werden.</a:t>
            </a:r>
          </a:p>
          <a:p>
            <a:pPr marL="285750" indent="-285750">
              <a:spcBef>
                <a:spcPts val="600"/>
              </a:spcBef>
              <a:spcAft>
                <a:spcPts val="600"/>
              </a:spcAft>
              <a:buClr>
                <a:srgbClr val="C00000"/>
              </a:buClr>
              <a:buFont typeface="Wingdings" pitchFamily="2" charset="2"/>
              <a:buChar char="ü"/>
            </a:pPr>
            <a:r>
              <a:rPr lang="de-DE" sz="1600" dirty="0"/>
              <a:t>Zusammenarbeit mit neuen Vertriebspartnern, wenn diese vor Aufträgen und Verträgen bewertet werden müssen</a:t>
            </a:r>
          </a:p>
        </p:txBody>
      </p:sp>
      <p:sp>
        <p:nvSpPr>
          <p:cNvPr id="15" name="Rectangle 14"/>
          <p:cNvSpPr/>
          <p:nvPr/>
        </p:nvSpPr>
        <p:spPr>
          <a:xfrm>
            <a:off x="237253" y="5584826"/>
            <a:ext cx="8669494" cy="833064"/>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000" dirty="0">
                <a:solidFill>
                  <a:schemeClr val="bg1"/>
                </a:solidFill>
                <a:latin typeface="Arial" panose="020B0604020202020204" pitchFamily="34" charset="0"/>
                <a:cs typeface="Arial" panose="020B0604020202020204" pitchFamily="34" charset="0"/>
              </a:rPr>
              <a:t>Befolgen Sie als Vertriebs- und Servicemitarbeiter diese Richtlinienanforderungen, wenn Sie mit Vertriebspartnern oder anderen Geschäftspartnern zusammenarbeiten:</a:t>
            </a:r>
          </a:p>
          <a:p>
            <a:pPr algn="ctr"/>
            <a:endParaRPr lang="de-DE" sz="400" dirty="0">
              <a:solidFill>
                <a:schemeClr val="bg1"/>
              </a:solidFill>
              <a:latin typeface="Arial" panose="020B0604020202020204" pitchFamily="34" charset="0"/>
              <a:cs typeface="Arial" panose="020B0604020202020204" pitchFamily="34" charset="0"/>
            </a:endParaRPr>
          </a:p>
          <a:p>
            <a:pPr algn="ctr"/>
            <a:r>
              <a:rPr lang="de-DE" sz="1000" dirty="0">
                <a:solidFill>
                  <a:schemeClr val="bg1"/>
                </a:solidFill>
                <a:latin typeface="Arial" panose="020B0604020202020204" pitchFamily="34" charset="0"/>
                <a:cs typeface="Arial" panose="020B0604020202020204" pitchFamily="34" charset="0"/>
              </a:rPr>
              <a:t>ORC-010 FCPA Compliance-Richtlinie</a:t>
            </a:r>
          </a:p>
          <a:p>
            <a:pPr algn="ctr"/>
            <a:r>
              <a:rPr lang="de-DE" sz="1000" dirty="0">
                <a:solidFill>
                  <a:schemeClr val="bg1"/>
                </a:solidFill>
                <a:latin typeface="Arial" panose="020B0604020202020204" pitchFamily="34" charset="0"/>
                <a:cs typeface="Arial" panose="020B0604020202020204" pitchFamily="34" charset="0"/>
              </a:rPr>
              <a:t>ORC-010.03 Geschäftspartner und lokales Einkaufsverfahren</a:t>
            </a:r>
          </a:p>
        </p:txBody>
      </p:sp>
    </p:spTree>
    <p:extLst>
      <p:ext uri="{BB962C8B-B14F-4D97-AF65-F5344CB8AC3E}">
        <p14:creationId xmlns:p14="http://schemas.microsoft.com/office/powerpoint/2010/main" val="387480993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650" y="2180359"/>
            <a:ext cx="8648699" cy="4048125"/>
          </a:xfrm>
        </p:spPr>
        <p:txBody>
          <a:bodyPr/>
          <a:lstStyle/>
          <a:p>
            <a:pPr>
              <a:spcBef>
                <a:spcPts val="600"/>
              </a:spcBef>
              <a:spcAft>
                <a:spcPts val="600"/>
              </a:spcAft>
              <a:buFont typeface="Arial" panose="020B0604020202020204" pitchFamily="34" charset="0"/>
              <a:buChar char="•"/>
            </a:pPr>
            <a:r>
              <a:rPr lang="de-DE" sz="1600" dirty="0"/>
              <a:t>Der Vertriebsmitarbeiter arbeitet die technische Vereinbarung mit dem Endkunden durch und ermittelt die Anforderungen und Bedürfnisse für die eine HPU.</a:t>
            </a:r>
          </a:p>
          <a:p>
            <a:pPr>
              <a:spcBef>
                <a:spcPts val="600"/>
              </a:spcBef>
              <a:spcAft>
                <a:spcPts val="600"/>
              </a:spcAft>
              <a:buFont typeface="Arial" panose="020B0604020202020204" pitchFamily="34" charset="0"/>
              <a:buChar char="•"/>
            </a:pPr>
            <a:r>
              <a:rPr lang="de-DE" sz="1600" dirty="0"/>
              <a:t>Durch Verhandlungen verpflichtet sich der Vertriebsmitarbeiter, die folgenden Punkte in den Vertrag aufzunehmen, die als lokale Einkäufe aufgeführt sind:</a:t>
            </a:r>
          </a:p>
          <a:p>
            <a:pPr lvl="1">
              <a:spcBef>
                <a:spcPts val="600"/>
              </a:spcBef>
              <a:spcAft>
                <a:spcPts val="600"/>
              </a:spcAft>
              <a:buFont typeface="Arial" panose="020B0604020202020204" pitchFamily="34" charset="0"/>
              <a:buChar char="•"/>
            </a:pPr>
            <a:r>
              <a:rPr lang="de-DE" sz="1600" dirty="0"/>
              <a:t>Hydrauliköl</a:t>
            </a:r>
          </a:p>
          <a:p>
            <a:pPr lvl="1">
              <a:spcBef>
                <a:spcPts val="600"/>
              </a:spcBef>
              <a:spcAft>
                <a:spcPts val="600"/>
              </a:spcAft>
              <a:buFont typeface="Arial" panose="020B0604020202020204" pitchFamily="34" charset="0"/>
              <a:buChar char="•"/>
            </a:pPr>
            <a:r>
              <a:rPr lang="de-DE" sz="1600" dirty="0"/>
              <a:t>Schläuche</a:t>
            </a:r>
          </a:p>
          <a:p>
            <a:pPr lvl="1">
              <a:spcBef>
                <a:spcPts val="600"/>
              </a:spcBef>
              <a:spcAft>
                <a:spcPts val="600"/>
              </a:spcAft>
              <a:buFont typeface="Arial" panose="020B0604020202020204" pitchFamily="34" charset="0"/>
              <a:buChar char="•"/>
            </a:pPr>
            <a:r>
              <a:rPr lang="de-DE" sz="1600" dirty="0"/>
              <a:t>Sechs Apple MacBooks</a:t>
            </a:r>
          </a:p>
          <a:p>
            <a:pPr>
              <a:spcBef>
                <a:spcPts val="600"/>
              </a:spcBef>
              <a:spcAft>
                <a:spcPts val="600"/>
              </a:spcAft>
              <a:buFont typeface="Arial" panose="020B0604020202020204" pitchFamily="34" charset="0"/>
              <a:buChar char="•"/>
            </a:pPr>
            <a:r>
              <a:rPr lang="de-DE" sz="1600" dirty="0"/>
              <a:t>Das Hydrauliköl, die Schläuche und die sechs Apple MacBooks wurden direkt vom </a:t>
            </a:r>
            <a:br>
              <a:rPr lang="de-DE" sz="1600" dirty="0"/>
            </a:br>
            <a:r>
              <a:rPr lang="de-DE" sz="1600" dirty="0"/>
              <a:t>MTS-Vertriebsmitarbeiter an den Endkunden geliefert.</a:t>
            </a:r>
          </a:p>
          <a:p>
            <a:pPr>
              <a:spcBef>
                <a:spcPts val="600"/>
              </a:spcBef>
              <a:spcAft>
                <a:spcPts val="600"/>
              </a:spcAft>
              <a:buFont typeface="Arial" panose="020B0604020202020204" pitchFamily="34" charset="0"/>
              <a:buChar char="•"/>
            </a:pPr>
            <a:r>
              <a:rPr lang="de-DE" sz="1600" dirty="0"/>
              <a:t>Aufgrund der direkten Übergabe dieser Artikel haben der Vertriebsmitarbeiter und der Endkunde keine formale Lieferdokumentation erstellt.</a:t>
            </a:r>
          </a:p>
        </p:txBody>
      </p:sp>
      <p:sp>
        <p:nvSpPr>
          <p:cNvPr id="3" name="Title 2"/>
          <p:cNvSpPr>
            <a:spLocks noGrp="1"/>
          </p:cNvSpPr>
          <p:nvPr>
            <p:ph type="title"/>
          </p:nvPr>
        </p:nvSpPr>
        <p:spPr>
          <a:xfrm>
            <a:off x="387929" y="76200"/>
            <a:ext cx="6812866" cy="868362"/>
          </a:xfrm>
        </p:spPr>
        <p:txBody>
          <a:bodyPr/>
          <a:lstStyle/>
          <a:p>
            <a:r>
              <a:rPr lang="de-DE"/>
              <a:t>Szenario 3: Lokale Einkaufsabteilungen </a:t>
            </a:r>
          </a:p>
        </p:txBody>
      </p:sp>
      <p:sp>
        <p:nvSpPr>
          <p:cNvPr id="4" name="Rectangle 3"/>
          <p:cNvSpPr/>
          <p:nvPr/>
        </p:nvSpPr>
        <p:spPr>
          <a:xfrm>
            <a:off x="-4572" y="1245243"/>
            <a:ext cx="9153144" cy="915314"/>
          </a:xfrm>
          <a:prstGeom prst="rect">
            <a:avLst/>
          </a:prstGeom>
          <a:solidFill>
            <a:schemeClr val="bg1">
              <a:lumMod val="95000"/>
            </a:schemeClr>
          </a:solidFill>
        </p:spPr>
        <p:txBody>
          <a:bodyPr wrap="square">
            <a:spAutoFit/>
          </a:bodyPr>
          <a:lstStyle/>
          <a:p>
            <a:pPr marL="0" indent="0" algn="ctr">
              <a:buNone/>
            </a:pPr>
            <a:r>
              <a:rPr lang="de-DE" sz="1800" dirty="0"/>
              <a:t>Ein MTS-Vertriebsmitarbeiter in Deutschland verhandelt mit einem Endkunden über den Kauf einer HPU von MTS. Bei diesem Endkunden handelt es sich um eine ausländische Regierungsstelle.</a:t>
            </a:r>
          </a:p>
        </p:txBody>
      </p:sp>
    </p:spTree>
    <p:extLst>
      <p:ext uri="{BB962C8B-B14F-4D97-AF65-F5344CB8AC3E}">
        <p14:creationId xmlns:p14="http://schemas.microsoft.com/office/powerpoint/2010/main" val="155446984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8175" y="3967081"/>
            <a:ext cx="4124325" cy="2890919"/>
          </a:xfrm>
        </p:spPr>
        <p:txBody>
          <a:bodyPr/>
          <a:lstStyle/>
          <a:p>
            <a:pPr marL="0" indent="0">
              <a:spcBef>
                <a:spcPts val="1200"/>
              </a:spcBef>
              <a:spcAft>
                <a:spcPts val="600"/>
              </a:spcAft>
              <a:buNone/>
            </a:pPr>
            <a:r>
              <a:rPr lang="de-DE" sz="1600" dirty="0"/>
              <a:t>Die sechs Apple MacBooks sind keine notwendigen Elemente, um die Verwendung der HPU zu unterstützen.</a:t>
            </a:r>
          </a:p>
          <a:p>
            <a:pPr marL="0" indent="0">
              <a:spcBef>
                <a:spcPts val="1200"/>
              </a:spcBef>
              <a:spcAft>
                <a:spcPts val="600"/>
              </a:spcAft>
              <a:buNone/>
            </a:pPr>
            <a:r>
              <a:rPr lang="de-DE" sz="1600" dirty="0"/>
              <a:t>Der Lieferschein und die Lieferübernahme der lokalen Einkäufe wurden in unserem ERP-System nicht eingepflegt. </a:t>
            </a:r>
          </a:p>
        </p:txBody>
      </p:sp>
      <p:sp>
        <p:nvSpPr>
          <p:cNvPr id="3" name="Title 2"/>
          <p:cNvSpPr>
            <a:spLocks noGrp="1"/>
          </p:cNvSpPr>
          <p:nvPr>
            <p:ph type="title"/>
          </p:nvPr>
        </p:nvSpPr>
        <p:spPr/>
        <p:txBody>
          <a:bodyPr/>
          <a:lstStyle/>
          <a:p>
            <a:r>
              <a:rPr lang="de-DE"/>
              <a:t>Szenario 3: Lokale Einkaufsabteilungen</a:t>
            </a:r>
          </a:p>
        </p:txBody>
      </p:sp>
      <p:sp>
        <p:nvSpPr>
          <p:cNvPr id="4" name="Rectangle 3"/>
          <p:cNvSpPr/>
          <p:nvPr/>
        </p:nvSpPr>
        <p:spPr>
          <a:xfrm>
            <a:off x="-4572" y="1141333"/>
            <a:ext cx="9153144" cy="338554"/>
          </a:xfrm>
          <a:prstGeom prst="rect">
            <a:avLst/>
          </a:prstGeom>
          <a:solidFill>
            <a:schemeClr val="bg1">
              <a:lumMod val="95000"/>
            </a:schemeClr>
          </a:solidFill>
        </p:spPr>
        <p:txBody>
          <a:bodyPr wrap="square">
            <a:spAutoFit/>
          </a:bodyPr>
          <a:lstStyle/>
          <a:p>
            <a:pPr marL="0" indent="0" algn="ctr">
              <a:buNone/>
            </a:pPr>
            <a:r>
              <a:rPr lang="de-DE" sz="1600"/>
              <a:t>Welche Themen im Szenario stellen das Bestechungsrisiko dar? </a:t>
            </a:r>
          </a:p>
        </p:txBody>
      </p:sp>
      <p:sp>
        <p:nvSpPr>
          <p:cNvPr id="5" name="Oval 4"/>
          <p:cNvSpPr/>
          <p:nvPr/>
        </p:nvSpPr>
        <p:spPr>
          <a:xfrm>
            <a:off x="303481" y="3986646"/>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1</a:t>
            </a:r>
          </a:p>
        </p:txBody>
      </p:sp>
      <p:sp>
        <p:nvSpPr>
          <p:cNvPr id="6" name="Oval 5"/>
          <p:cNvSpPr/>
          <p:nvPr/>
        </p:nvSpPr>
        <p:spPr>
          <a:xfrm>
            <a:off x="303480" y="4969451"/>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2</a:t>
            </a:r>
          </a:p>
        </p:txBody>
      </p:sp>
      <p:sp>
        <p:nvSpPr>
          <p:cNvPr id="18" name="Rectangle 17"/>
          <p:cNvSpPr/>
          <p:nvPr/>
        </p:nvSpPr>
        <p:spPr>
          <a:xfrm>
            <a:off x="5301962" y="3928628"/>
            <a:ext cx="3486150" cy="2348346"/>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de-DE" sz="1400" dirty="0">
                <a:solidFill>
                  <a:schemeClr val="bg1"/>
                </a:solidFill>
                <a:latin typeface="Arial" panose="020B0604020202020204" pitchFamily="34" charset="0"/>
                <a:cs typeface="Arial" panose="020B0604020202020204" pitchFamily="34" charset="0"/>
              </a:rPr>
              <a:t>Lokale Käufe, die über oder ohne einen gültigen Geschäftszweck getätigt werden, können als Bestechung angesehen werden. </a:t>
            </a:r>
          </a:p>
          <a:p>
            <a:endParaRPr lang="de-DE" sz="1400" dirty="0">
              <a:solidFill>
                <a:schemeClr val="bg1"/>
              </a:solidFill>
              <a:latin typeface="Arial" panose="020B0604020202020204" pitchFamily="34" charset="0"/>
              <a:cs typeface="Arial" panose="020B0604020202020204" pitchFamily="34" charset="0"/>
            </a:endParaRPr>
          </a:p>
          <a:p>
            <a:r>
              <a:rPr lang="de-DE" sz="1400" dirty="0">
                <a:solidFill>
                  <a:schemeClr val="bg1"/>
                </a:solidFill>
                <a:latin typeface="Arial" panose="020B0604020202020204" pitchFamily="34" charset="0"/>
                <a:cs typeface="Arial" panose="020B0604020202020204" pitchFamily="34" charset="0"/>
              </a:rPr>
              <a:t>Da keine Lieferdokumentation erstellt und unterzeichnet wurde, unterstützt es nicht die Einhaltung des FCPA hinsichtlich der Führung genauer Bücher und Aufzeichnungen.</a:t>
            </a:r>
          </a:p>
        </p:txBody>
      </p:sp>
      <p:graphicFrame>
        <p:nvGraphicFramePr>
          <p:cNvPr id="20" name="Diagram 19"/>
          <p:cNvGraphicFramePr/>
          <p:nvPr>
            <p:extLst>
              <p:ext uri="{D42A27DB-BD31-4B8C-83A1-F6EECF244321}">
                <p14:modId xmlns:p14="http://schemas.microsoft.com/office/powerpoint/2010/main" val="1240200760"/>
              </p:ext>
            </p:extLst>
          </p:nvPr>
        </p:nvGraphicFramePr>
        <p:xfrm>
          <a:off x="1252537" y="1961890"/>
          <a:ext cx="6638926" cy="155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Right Brace 20"/>
          <p:cNvSpPr/>
          <p:nvPr/>
        </p:nvSpPr>
        <p:spPr>
          <a:xfrm>
            <a:off x="4443845" y="3951359"/>
            <a:ext cx="609600" cy="2302884"/>
          </a:xfrm>
          <a:prstGeom prst="rightBrac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de-DE"/>
          </a:p>
        </p:txBody>
      </p:sp>
      <p:sp>
        <p:nvSpPr>
          <p:cNvPr id="13" name="TextBox 12"/>
          <p:cNvSpPr txBox="1"/>
          <p:nvPr/>
        </p:nvSpPr>
        <p:spPr>
          <a:xfrm>
            <a:off x="2569095" y="1641612"/>
            <a:ext cx="4005811" cy="338554"/>
          </a:xfrm>
          <a:prstGeom prst="rect">
            <a:avLst/>
          </a:prstGeom>
          <a:noFill/>
        </p:spPr>
        <p:txBody>
          <a:bodyPr wrap="square" rtlCol="0">
            <a:spAutoFit/>
          </a:bodyPr>
          <a:lstStyle/>
          <a:p>
            <a:pPr algn="ctr"/>
            <a:r>
              <a:rPr lang="de-DE" sz="1600" dirty="0">
                <a:solidFill>
                  <a:srgbClr val="C00000"/>
                </a:solidFill>
              </a:rPr>
              <a:t>Bestechungsrisiko</a:t>
            </a:r>
          </a:p>
        </p:txBody>
      </p:sp>
      <p:sp>
        <p:nvSpPr>
          <p:cNvPr id="14" name="TextBox 13"/>
          <p:cNvSpPr txBox="1"/>
          <p:nvPr/>
        </p:nvSpPr>
        <p:spPr>
          <a:xfrm>
            <a:off x="415791" y="3513088"/>
            <a:ext cx="4005810" cy="366126"/>
          </a:xfrm>
          <a:prstGeom prst="rect">
            <a:avLst/>
          </a:prstGeom>
          <a:noFill/>
        </p:spPr>
        <p:txBody>
          <a:bodyPr wrap="square" rtlCol="0">
            <a:spAutoFit/>
          </a:bodyPr>
          <a:lstStyle/>
          <a:p>
            <a:pPr algn="ctr"/>
            <a:r>
              <a:rPr lang="de-DE" sz="1800">
                <a:solidFill>
                  <a:srgbClr val="C00000"/>
                </a:solidFill>
              </a:rPr>
              <a:t>Schlüsselprobleme</a:t>
            </a:r>
          </a:p>
        </p:txBody>
      </p:sp>
    </p:spTree>
    <p:extLst>
      <p:ext uri="{BB962C8B-B14F-4D97-AF65-F5344CB8AC3E}">
        <p14:creationId xmlns:p14="http://schemas.microsoft.com/office/powerpoint/2010/main" val="177681556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7675" y="2261635"/>
            <a:ext cx="4124325" cy="3063020"/>
          </a:xfrm>
        </p:spPr>
        <p:txBody>
          <a:bodyPr/>
          <a:lstStyle/>
          <a:p>
            <a:pPr marL="0" indent="0">
              <a:spcBef>
                <a:spcPts val="1200"/>
              </a:spcBef>
              <a:spcAft>
                <a:spcPts val="600"/>
              </a:spcAft>
              <a:buNone/>
            </a:pPr>
            <a:r>
              <a:rPr lang="de-DE" sz="1800"/>
              <a:t>Die sechs Apple MacBooks sind keine notwendigen Elemente, um die Verwendung der HPU zu unterstützen.</a:t>
            </a:r>
          </a:p>
          <a:p>
            <a:pPr marL="0" indent="0">
              <a:spcBef>
                <a:spcPts val="1200"/>
              </a:spcBef>
              <a:spcAft>
                <a:spcPts val="600"/>
              </a:spcAft>
              <a:buNone/>
            </a:pPr>
            <a:r>
              <a:rPr lang="de-DE" sz="1800"/>
              <a:t>Der Lieferschein und die Lieferübernahme der lokalen Einkäufe wurden in unserem ERP-System nicht eingepflegt. </a:t>
            </a:r>
          </a:p>
          <a:p>
            <a:pPr marL="0" indent="0">
              <a:spcBef>
                <a:spcPts val="600"/>
              </a:spcBef>
              <a:spcAft>
                <a:spcPts val="600"/>
              </a:spcAft>
              <a:buNone/>
            </a:pPr>
            <a:endParaRPr lang="de-DE" sz="1800"/>
          </a:p>
          <a:p>
            <a:pPr marL="0" indent="0">
              <a:spcBef>
                <a:spcPts val="600"/>
              </a:spcBef>
              <a:spcAft>
                <a:spcPts val="600"/>
              </a:spcAft>
              <a:buNone/>
            </a:pPr>
            <a:endParaRPr lang="de-DE" sz="1800"/>
          </a:p>
        </p:txBody>
      </p:sp>
      <p:sp>
        <p:nvSpPr>
          <p:cNvPr id="3" name="Title 2"/>
          <p:cNvSpPr>
            <a:spLocks noGrp="1"/>
          </p:cNvSpPr>
          <p:nvPr>
            <p:ph type="title"/>
          </p:nvPr>
        </p:nvSpPr>
        <p:spPr/>
        <p:txBody>
          <a:bodyPr/>
          <a:lstStyle/>
          <a:p>
            <a:r>
              <a:rPr lang="de-DE"/>
              <a:t>Szenario 3: Lokale Einkaufsabteilungen</a:t>
            </a:r>
          </a:p>
        </p:txBody>
      </p:sp>
      <p:sp>
        <p:nvSpPr>
          <p:cNvPr id="4" name="Rectangle 3"/>
          <p:cNvSpPr/>
          <p:nvPr/>
        </p:nvSpPr>
        <p:spPr>
          <a:xfrm>
            <a:off x="-4572" y="1141333"/>
            <a:ext cx="9153144" cy="366126"/>
          </a:xfrm>
          <a:prstGeom prst="rect">
            <a:avLst/>
          </a:prstGeom>
          <a:solidFill>
            <a:schemeClr val="bg1">
              <a:lumMod val="95000"/>
            </a:schemeClr>
          </a:solidFill>
        </p:spPr>
        <p:txBody>
          <a:bodyPr wrap="square">
            <a:spAutoFit/>
          </a:bodyPr>
          <a:lstStyle/>
          <a:p>
            <a:pPr marL="0" indent="0" algn="ctr">
              <a:buNone/>
            </a:pPr>
            <a:r>
              <a:rPr lang="de-DE" sz="1800"/>
              <a:t>Was sind die damit verbundenen Anforderungen der MTS-Richtlinien?</a:t>
            </a:r>
          </a:p>
        </p:txBody>
      </p:sp>
      <p:sp>
        <p:nvSpPr>
          <p:cNvPr id="5" name="Oval 4"/>
          <p:cNvSpPr/>
          <p:nvPr/>
        </p:nvSpPr>
        <p:spPr>
          <a:xfrm>
            <a:off x="152400" y="2261634"/>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1</a:t>
            </a:r>
          </a:p>
        </p:txBody>
      </p:sp>
      <p:sp>
        <p:nvSpPr>
          <p:cNvPr id="6" name="Oval 5"/>
          <p:cNvSpPr/>
          <p:nvPr/>
        </p:nvSpPr>
        <p:spPr>
          <a:xfrm>
            <a:off x="152399" y="3366597"/>
            <a:ext cx="295275" cy="266700"/>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2</a:t>
            </a:r>
          </a:p>
        </p:txBody>
      </p:sp>
      <p:sp>
        <p:nvSpPr>
          <p:cNvPr id="7" name="Rectangle 6"/>
          <p:cNvSpPr/>
          <p:nvPr/>
        </p:nvSpPr>
        <p:spPr>
          <a:xfrm>
            <a:off x="4572001" y="2294419"/>
            <a:ext cx="4182771" cy="3462939"/>
          </a:xfrm>
          <a:prstGeom prst="rect">
            <a:avLst/>
          </a:prstGeom>
        </p:spPr>
        <p:txBody>
          <a:bodyPr wrap="square">
            <a:spAutoFit/>
          </a:bodyPr>
          <a:lstStyle/>
          <a:p>
            <a:pPr marL="285750" marR="0" indent="-285750">
              <a:spcBef>
                <a:spcPct val="0"/>
              </a:spcBef>
              <a:spcAft>
                <a:spcPct val="0"/>
              </a:spcAft>
              <a:buFont typeface="Wingdings" pitchFamily="2" charset="2"/>
              <a:buChar char="ü"/>
            </a:pPr>
            <a:r>
              <a:rPr lang="de-DE" sz="1800" dirty="0"/>
              <a:t>Es muss einen legitimen Geschäftszweck für vernünftige lokale Einkäufe geben.</a:t>
            </a:r>
          </a:p>
          <a:p>
            <a:pPr marL="285750" marR="0" indent="-285750">
              <a:spcBef>
                <a:spcPct val="0"/>
              </a:spcBef>
              <a:spcAft>
                <a:spcPct val="0"/>
              </a:spcAft>
              <a:buFont typeface="Wingdings" pitchFamily="2" charset="2"/>
              <a:buChar char="ü"/>
            </a:pPr>
            <a:endParaRPr lang="de-DE" sz="1800" dirty="0"/>
          </a:p>
          <a:p>
            <a:pPr marL="285750" marR="0" indent="-285750">
              <a:spcBef>
                <a:spcPts val="300"/>
              </a:spcBef>
              <a:spcAft>
                <a:spcPts val="300"/>
              </a:spcAft>
              <a:buFont typeface="Wingdings" pitchFamily="2" charset="2"/>
              <a:buChar char="ü"/>
            </a:pPr>
            <a:r>
              <a:rPr lang="de-DE" sz="1800" dirty="0">
                <a:latin typeface="Arial" panose="020B0604020202020204" pitchFamily="34" charset="0"/>
                <a:cs typeface="Arial" panose="020B0604020202020204" pitchFamily="34" charset="0"/>
              </a:rPr>
              <a:t>Die Lieferdokumentation ist eine notwendige Finanzkontrolle.</a:t>
            </a:r>
            <a:r>
              <a:rPr lang="de-DE" sz="1800" dirty="0">
                <a:cs typeface="Arial" panose="020B0604020202020204" pitchFamily="34" charset="0"/>
              </a:rPr>
              <a:t> </a:t>
            </a:r>
          </a:p>
          <a:p>
            <a:pPr marL="742950" lvl="1" indent="-285750">
              <a:spcBef>
                <a:spcPts val="300"/>
              </a:spcBef>
              <a:spcAft>
                <a:spcPts val="300"/>
              </a:spcAft>
              <a:buFont typeface="Wingdings" pitchFamily="2" charset="2"/>
              <a:buChar char="ü"/>
            </a:pPr>
            <a:r>
              <a:rPr lang="de-DE" sz="1600" i="1" dirty="0"/>
              <a:t>Für Materialien: Lieferschein und Packliste</a:t>
            </a:r>
          </a:p>
          <a:p>
            <a:pPr marL="742950" lvl="1" indent="-285750">
              <a:spcBef>
                <a:spcPts val="300"/>
              </a:spcBef>
              <a:spcAft>
                <a:spcPts val="300"/>
              </a:spcAft>
              <a:buFont typeface="Wingdings" pitchFamily="2" charset="2"/>
              <a:buChar char="ü"/>
            </a:pPr>
            <a:r>
              <a:rPr lang="de-DE" sz="1600" i="1" dirty="0"/>
              <a:t>Für Arbeit oder Dienstleistungen: Kundenbestätigung (z. B. eine Kunden-E-Mail)</a:t>
            </a:r>
          </a:p>
          <a:p>
            <a:pPr marL="285750" marR="0" indent="-285750" algn="ctr">
              <a:spcBef>
                <a:spcPct val="0"/>
              </a:spcBef>
              <a:spcAft>
                <a:spcPct val="0"/>
              </a:spcAft>
              <a:buFont typeface="Wingdings" pitchFamily="2" charset="2"/>
              <a:buChar char="ü"/>
            </a:pPr>
            <a:endParaRPr lang="de-DE" sz="1800" dirty="0">
              <a:latin typeface="Calibri"/>
              <a:ea typeface="Calibri"/>
              <a:cs typeface="Times New Roman"/>
            </a:endParaRPr>
          </a:p>
        </p:txBody>
      </p:sp>
      <p:sp>
        <p:nvSpPr>
          <p:cNvPr id="10" name="TextBox 9"/>
          <p:cNvSpPr txBox="1"/>
          <p:nvPr/>
        </p:nvSpPr>
        <p:spPr>
          <a:xfrm>
            <a:off x="416564" y="1716051"/>
            <a:ext cx="4157514" cy="366126"/>
          </a:xfrm>
          <a:prstGeom prst="rect">
            <a:avLst/>
          </a:prstGeom>
          <a:noFill/>
        </p:spPr>
        <p:txBody>
          <a:bodyPr wrap="square" rtlCol="0">
            <a:spAutoFit/>
          </a:bodyPr>
          <a:lstStyle/>
          <a:p>
            <a:pPr algn="ctr"/>
            <a:r>
              <a:rPr lang="de-DE" sz="1800">
                <a:solidFill>
                  <a:srgbClr val="C00000"/>
                </a:solidFill>
              </a:rPr>
              <a:t>Schlüsselprobleme</a:t>
            </a:r>
          </a:p>
        </p:txBody>
      </p:sp>
      <p:sp>
        <p:nvSpPr>
          <p:cNvPr id="11" name="TextBox 10"/>
          <p:cNvSpPr txBox="1"/>
          <p:nvPr/>
        </p:nvSpPr>
        <p:spPr>
          <a:xfrm>
            <a:off x="4569912" y="1716051"/>
            <a:ext cx="4182773" cy="366126"/>
          </a:xfrm>
          <a:prstGeom prst="rect">
            <a:avLst/>
          </a:prstGeom>
          <a:noFill/>
        </p:spPr>
        <p:txBody>
          <a:bodyPr wrap="square" rtlCol="0">
            <a:spAutoFit/>
          </a:bodyPr>
          <a:lstStyle/>
          <a:p>
            <a:pPr algn="ctr"/>
            <a:r>
              <a:rPr lang="de-DE" sz="1800">
                <a:solidFill>
                  <a:srgbClr val="C00000"/>
                </a:solidFill>
              </a:rPr>
              <a:t>Anforderungen der MTS-Richtlinie</a:t>
            </a:r>
          </a:p>
        </p:txBody>
      </p:sp>
      <p:cxnSp>
        <p:nvCxnSpPr>
          <p:cNvPr id="13" name="Straight Connector 12"/>
          <p:cNvCxnSpPr/>
          <p:nvPr/>
        </p:nvCxnSpPr>
        <p:spPr>
          <a:xfrm flipH="1">
            <a:off x="4572000" y="2128284"/>
            <a:ext cx="0" cy="319637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18641" y="5473700"/>
            <a:ext cx="8331954" cy="860425"/>
          </a:xfrm>
          <a:prstGeom prst="rect">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dirty="0">
                <a:solidFill>
                  <a:schemeClr val="bg1"/>
                </a:solidFill>
                <a:latin typeface="Arial" panose="020B0604020202020204" pitchFamily="34" charset="0"/>
                <a:cs typeface="Arial" panose="020B0604020202020204" pitchFamily="34" charset="0"/>
              </a:rPr>
              <a:t>Befolgen Sie als Vertriebs- und Servicemitarbeiter diese Richtlinienanforderungen für Material, Arbeit oder Dienstleistungen:</a:t>
            </a:r>
          </a:p>
          <a:p>
            <a:pPr algn="ctr"/>
            <a:r>
              <a:rPr lang="de-DE" sz="1200" dirty="0">
                <a:solidFill>
                  <a:schemeClr val="bg1"/>
                </a:solidFill>
                <a:latin typeface="Arial" panose="020B0604020202020204" pitchFamily="34" charset="0"/>
                <a:cs typeface="Arial" panose="020B0604020202020204" pitchFamily="34" charset="0"/>
              </a:rPr>
              <a:t>ORC-010 FCPA Compliance-Richtlinie</a:t>
            </a:r>
          </a:p>
          <a:p>
            <a:pPr algn="ctr"/>
            <a:r>
              <a:rPr lang="de-DE" sz="1200" dirty="0">
                <a:solidFill>
                  <a:schemeClr val="bg1"/>
                </a:solidFill>
                <a:latin typeface="Arial" panose="020B0604020202020204" pitchFamily="34" charset="0"/>
                <a:cs typeface="Arial" panose="020B0604020202020204" pitchFamily="34" charset="0"/>
              </a:rPr>
              <a:t>ORC-010.03 Geschäftspartner und lokales Einkaufsverfahren</a:t>
            </a:r>
          </a:p>
        </p:txBody>
      </p:sp>
    </p:spTree>
    <p:extLst>
      <p:ext uri="{BB962C8B-B14F-4D97-AF65-F5344CB8AC3E}">
        <p14:creationId xmlns:p14="http://schemas.microsoft.com/office/powerpoint/2010/main" val="83386677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de-DE"/>
              <a:t>Die folgenden Folien enthalten zwei Situationen aus der Praxis. Diese sollen die Nutzung von Bestechungsgeldern bei Panalpina und Embraer und die daraus resultierenden Sanktionen für die Verstöße gegen den FCPA näher erläutern.</a:t>
            </a:r>
          </a:p>
        </p:txBody>
      </p:sp>
      <p:sp>
        <p:nvSpPr>
          <p:cNvPr id="4" name="Title 3"/>
          <p:cNvSpPr>
            <a:spLocks noGrp="1"/>
          </p:cNvSpPr>
          <p:nvPr>
            <p:ph type="title"/>
          </p:nvPr>
        </p:nvSpPr>
        <p:spPr>
          <a:xfrm>
            <a:off x="355600" y="204788"/>
            <a:ext cx="8280400" cy="333375"/>
          </a:xfrm>
        </p:spPr>
        <p:txBody>
          <a:bodyPr>
            <a:noAutofit/>
          </a:bodyPr>
          <a:lstStyle/>
          <a:p>
            <a:br>
              <a:rPr lang="de-DE" altLang="en-US"/>
            </a:br>
            <a:r>
              <a:rPr lang="de-DE" altLang="en-US"/>
              <a:t>Antibestechungs-/Antikorruptionstraining</a:t>
            </a:r>
            <a:br>
              <a:rPr lang="de-DE" altLang="en-US"/>
            </a:br>
            <a:r>
              <a:rPr lang="de-DE" altLang="en-US" sz="2000"/>
              <a:t>Beispiele für externe Verstöße</a:t>
            </a:r>
            <a:r>
              <a:rPr lang="de-DE" altLang="en-US"/>
              <a:t>	</a:t>
            </a:r>
          </a:p>
        </p:txBody>
      </p:sp>
    </p:spTree>
    <p:extLst>
      <p:ext uri="{BB962C8B-B14F-4D97-AF65-F5344CB8AC3E}">
        <p14:creationId xmlns:p14="http://schemas.microsoft.com/office/powerpoint/2010/main" val="303832073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1">
            <a:extLst>
              <a:ext uri="{FF2B5EF4-FFF2-40B4-BE49-F238E27FC236}">
                <a16:creationId xmlns:a16="http://schemas.microsoft.com/office/drawing/2014/main" id="{AFC951AD-48BE-4ABC-8743-3210F7998621}"/>
              </a:ext>
            </a:extLst>
          </p:cNvPr>
          <p:cNvSpPr>
            <a:spLocks noGrp="1"/>
          </p:cNvSpPr>
          <p:nvPr>
            <p:ph idx="1"/>
          </p:nvPr>
        </p:nvSpPr>
        <p:spPr>
          <a:xfrm>
            <a:off x="355600" y="1709181"/>
            <a:ext cx="8559800" cy="4820588"/>
          </a:xfrm>
        </p:spPr>
        <p:txBody>
          <a:bodyPr/>
          <a:lstStyle/>
          <a:p>
            <a:pPr marL="0" indent="0">
              <a:spcBef>
                <a:spcPct val="0"/>
              </a:spcBef>
              <a:spcAft>
                <a:spcPts val="600"/>
              </a:spcAft>
              <a:buNone/>
            </a:pPr>
            <a:r>
              <a:rPr lang="de-DE" sz="1800" dirty="0">
                <a:solidFill>
                  <a:srgbClr val="C00000"/>
                </a:solidFill>
              </a:rPr>
              <a:t>Verstöße</a:t>
            </a:r>
          </a:p>
          <a:p>
            <a:pPr marL="0" indent="0">
              <a:spcBef>
                <a:spcPct val="0"/>
              </a:spcBef>
              <a:spcAft>
                <a:spcPts val="600"/>
              </a:spcAft>
              <a:buNone/>
            </a:pPr>
            <a:r>
              <a:rPr lang="de-DE" sz="1600" dirty="0"/>
              <a:t>Zwischen 2002 und 2007 wurden Panalpina und seiner US-amerikanischen Tochtergesellschaft Panalpina Inc. vorgeworfen, ausländische Amtsträger auf der ganzen Welt im Namen von Kunden bestochen zu haben. </a:t>
            </a:r>
          </a:p>
          <a:p>
            <a:pPr marL="0" indent="0">
              <a:spcBef>
                <a:spcPct val="0"/>
              </a:spcBef>
              <a:spcAft>
                <a:spcPts val="600"/>
              </a:spcAft>
              <a:buNone/>
            </a:pPr>
            <a:endParaRPr lang="de-DE" sz="1400" dirty="0"/>
          </a:p>
          <a:p>
            <a:pPr marL="0" indent="0">
              <a:spcAft>
                <a:spcPts val="600"/>
              </a:spcAft>
              <a:buNone/>
            </a:pPr>
            <a:endParaRPr lang="de-DE" sz="1400" dirty="0"/>
          </a:p>
          <a:p>
            <a:pPr marL="0" indent="0">
              <a:spcAft>
                <a:spcPts val="600"/>
              </a:spcAft>
              <a:buNone/>
            </a:pPr>
            <a:endParaRPr lang="de-DE" sz="1400" dirty="0"/>
          </a:p>
          <a:p>
            <a:pPr marL="0" indent="0">
              <a:spcAft>
                <a:spcPts val="600"/>
              </a:spcAft>
              <a:buNone/>
            </a:pPr>
            <a:endParaRPr lang="de-DE" sz="1400" dirty="0"/>
          </a:p>
          <a:p>
            <a:pPr marL="0" indent="0">
              <a:spcAft>
                <a:spcPts val="600"/>
              </a:spcAft>
              <a:buNone/>
            </a:pPr>
            <a:endParaRPr lang="de-DE" sz="1400" dirty="0"/>
          </a:p>
          <a:p>
            <a:pPr marL="0" indent="0">
              <a:spcAft>
                <a:spcPts val="600"/>
              </a:spcAft>
              <a:buNone/>
            </a:pPr>
            <a:endParaRPr lang="de-DE" sz="400" dirty="0"/>
          </a:p>
          <a:p>
            <a:pPr>
              <a:spcAft>
                <a:spcPts val="600"/>
              </a:spcAft>
              <a:buFont typeface="Wingdings" pitchFamily="2" charset="2"/>
              <a:buChar char="§"/>
            </a:pPr>
            <a:r>
              <a:rPr lang="de-DE" sz="1600" dirty="0"/>
              <a:t>Ziel von Panalpina war es, Verzögerungen bei der Einfuhr von Waren zu vermeiden.</a:t>
            </a:r>
          </a:p>
          <a:p>
            <a:pPr>
              <a:spcAft>
                <a:spcPts val="600"/>
              </a:spcAft>
              <a:buFont typeface="Wingdings" pitchFamily="2" charset="2"/>
              <a:buChar char="§"/>
            </a:pPr>
            <a:r>
              <a:rPr lang="de-DE" sz="1600" dirty="0"/>
              <a:t>Verzögerungen können aus vielen Gründen auftreten, wie z. B. verspätete Abfahrten, unvollständige oder falsche Dokumentationen usw.</a:t>
            </a:r>
          </a:p>
          <a:p>
            <a:pPr>
              <a:spcAft>
                <a:spcPts val="600"/>
              </a:spcAft>
              <a:buFont typeface="Wingdings" pitchFamily="2" charset="2"/>
              <a:buChar char="§"/>
            </a:pPr>
            <a:r>
              <a:rPr lang="de-DE" sz="1600" dirty="0"/>
              <a:t>Panalpina spürte den Druck der Kunden von Panalpina:</a:t>
            </a:r>
          </a:p>
          <a:p>
            <a:pPr lvl="1">
              <a:spcAft>
                <a:spcPts val="600"/>
              </a:spcAft>
              <a:buFont typeface="Wingdings" pitchFamily="2" charset="2"/>
              <a:buChar char="ü"/>
            </a:pPr>
            <a:r>
              <a:rPr lang="de-DE" sz="1600" dirty="0"/>
              <a:t>Leistungen so schnell wie möglich zu erbringen</a:t>
            </a:r>
          </a:p>
          <a:p>
            <a:pPr lvl="1">
              <a:spcAft>
                <a:spcPts val="600"/>
              </a:spcAft>
              <a:buFont typeface="Wingdings" pitchFamily="2" charset="2"/>
              <a:buChar char="ü"/>
            </a:pPr>
            <a:r>
              <a:rPr lang="de-DE" sz="1600" dirty="0"/>
              <a:t>Präferenzbehandlung bei Zolldienstleistungen zu erhalten</a:t>
            </a:r>
          </a:p>
          <a:p>
            <a:pPr marL="0" indent="0">
              <a:spcBef>
                <a:spcPct val="0"/>
              </a:spcBef>
              <a:spcAft>
                <a:spcPts val="600"/>
              </a:spcAft>
              <a:buNone/>
            </a:pPr>
            <a:endParaRPr lang="de-DE" sz="1400" dirty="0"/>
          </a:p>
          <a:p>
            <a:pPr marL="0" indent="0">
              <a:spcBef>
                <a:spcPct val="0"/>
              </a:spcBef>
              <a:spcAft>
                <a:spcPts val="600"/>
              </a:spcAft>
              <a:buNone/>
            </a:pPr>
            <a:endParaRPr lang="de-DE" sz="1400" dirty="0"/>
          </a:p>
        </p:txBody>
      </p:sp>
      <p:sp>
        <p:nvSpPr>
          <p:cNvPr id="34"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de-DE" altLang="en-US"/>
            </a:br>
            <a:r>
              <a:rPr lang="de-DE" altLang="en-US"/>
              <a:t>Externe Verstöße, Beispiel 1	</a:t>
            </a:r>
          </a:p>
        </p:txBody>
      </p:sp>
      <p:sp>
        <p:nvSpPr>
          <p:cNvPr id="2" name="Rectangle 1"/>
          <p:cNvSpPr/>
          <p:nvPr/>
        </p:nvSpPr>
        <p:spPr>
          <a:xfrm>
            <a:off x="-4572" y="1165683"/>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de-DE">
                <a:solidFill>
                  <a:schemeClr val="bg1"/>
                </a:solidFill>
              </a:rPr>
              <a:t>Panalpina World Transport (Holding) Ltd. („Panalpina“)</a:t>
            </a:r>
            <a:endParaRPr lang="de-DE" err="1">
              <a:solidFill>
                <a:schemeClr val="bg1"/>
              </a:solidFill>
            </a:endParaRPr>
          </a:p>
        </p:txBody>
      </p:sp>
      <p:graphicFrame>
        <p:nvGraphicFramePr>
          <p:cNvPr id="10" name="Diagram 9"/>
          <p:cNvGraphicFramePr/>
          <p:nvPr>
            <p:extLst>
              <p:ext uri="{D42A27DB-BD31-4B8C-83A1-F6EECF244321}">
                <p14:modId xmlns:p14="http://schemas.microsoft.com/office/powerpoint/2010/main" val="2965475842"/>
              </p:ext>
            </p:extLst>
          </p:nvPr>
        </p:nvGraphicFramePr>
        <p:xfrm>
          <a:off x="763912" y="2697308"/>
          <a:ext cx="7616175" cy="1635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704360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78353" y="1918000"/>
            <a:ext cx="8332693" cy="4178000"/>
          </a:xfrm>
        </p:spPr>
        <p:txBody>
          <a:bodyPr/>
          <a:lstStyle/>
          <a:p>
            <a:pPr>
              <a:spcBef>
                <a:spcPts val="1200"/>
              </a:spcBef>
              <a:spcAft>
                <a:spcPts val="1200"/>
              </a:spcAft>
              <a:buFont typeface="Arial" panose="020B0604020202020204" pitchFamily="34" charset="0"/>
              <a:buChar char="•"/>
            </a:pPr>
            <a:r>
              <a:rPr lang="de-DE" altLang="en-US" sz="1800" dirty="0">
                <a:ea typeface="ＭＳ Ｐゴシック" panose="020B0600070205080204" pitchFamily="34" charset="-128"/>
              </a:rPr>
              <a:t>Wie Ihre Rolle spezifisch mit den Anforderungen zur Bekämpfung von Bestechung und Korruption verbunden ist</a:t>
            </a:r>
          </a:p>
          <a:p>
            <a:pPr>
              <a:spcBef>
                <a:spcPts val="1200"/>
              </a:spcBef>
              <a:spcAft>
                <a:spcPts val="1200"/>
              </a:spcAft>
              <a:buFont typeface="Arial" panose="020B0604020202020204" pitchFamily="34" charset="0"/>
              <a:buChar char="•"/>
            </a:pPr>
            <a:r>
              <a:rPr lang="de-DE" altLang="en-US" sz="1800" dirty="0">
                <a:ea typeface="ＭＳ Ｐゴシック" panose="020B0600070205080204" pitchFamily="34" charset="-128"/>
              </a:rPr>
              <a:t>Bestechungs- und Korruptionsanforderungen nach dem Foreign Corrupt Practices Act</a:t>
            </a:r>
          </a:p>
          <a:p>
            <a:pPr>
              <a:spcBef>
                <a:spcPts val="1200"/>
              </a:spcBef>
              <a:spcAft>
                <a:spcPts val="1200"/>
              </a:spcAft>
              <a:buFont typeface="Arial" panose="020B0604020202020204" pitchFamily="34" charset="0"/>
              <a:buChar char="•"/>
            </a:pPr>
            <a:r>
              <a:rPr lang="de-DE" altLang="en-US" sz="1800" dirty="0">
                <a:ea typeface="ＭＳ Ｐゴシック" panose="020B0600070205080204" pitchFamily="34" charset="-128"/>
              </a:rPr>
              <a:t>Bestechungsrisiken, die es bei Ihren täglichen Interaktionen und Geschäftsentscheidungen zu beachten gilt </a:t>
            </a:r>
          </a:p>
          <a:p>
            <a:pPr>
              <a:spcBef>
                <a:spcPts val="1200"/>
              </a:spcBef>
              <a:spcAft>
                <a:spcPts val="1200"/>
              </a:spcAft>
              <a:buFont typeface="Arial" panose="020B0604020202020204" pitchFamily="34" charset="0"/>
              <a:buChar char="•"/>
            </a:pPr>
            <a:r>
              <a:rPr lang="de-DE" altLang="en-US" sz="1800" dirty="0">
                <a:ea typeface="ＭＳ Ｐゴシック" panose="020B0600070205080204" pitchFamily="34" charset="-128"/>
              </a:rPr>
              <a:t>Bestechung und Korruption bei US-Unternehmen </a:t>
            </a:r>
          </a:p>
          <a:p>
            <a:pPr>
              <a:spcBef>
                <a:spcPts val="1200"/>
              </a:spcBef>
              <a:spcAft>
                <a:spcPts val="1200"/>
              </a:spcAft>
              <a:buFont typeface="Arial" panose="020B0604020202020204" pitchFamily="34" charset="0"/>
              <a:buChar char="•"/>
            </a:pPr>
            <a:r>
              <a:rPr lang="de-DE" altLang="en-US" sz="1800" dirty="0">
                <a:ea typeface="ＭＳ Ｐゴシック" panose="020B0600070205080204" pitchFamily="34" charset="-128"/>
              </a:rPr>
              <a:t>Fragen stellen und Rat suchen</a:t>
            </a:r>
          </a:p>
          <a:p>
            <a:pPr>
              <a:spcBef>
                <a:spcPts val="1200"/>
              </a:spcBef>
              <a:spcAft>
                <a:spcPts val="1200"/>
              </a:spcAft>
              <a:buFont typeface="Arial" panose="020B0604020202020204" pitchFamily="34" charset="0"/>
              <a:buChar char="•"/>
            </a:pPr>
            <a:r>
              <a:rPr lang="de-DE" altLang="en-US" sz="1800" dirty="0">
                <a:ea typeface="ＭＳ Ｐゴシック" panose="020B0600070205080204" pitchFamily="34" charset="-128"/>
              </a:rPr>
              <a:t>Bedenken äußern</a:t>
            </a:r>
          </a:p>
          <a:p>
            <a:pPr marL="0" indent="0">
              <a:spcBef>
                <a:spcPts val="1200"/>
              </a:spcBef>
              <a:spcAft>
                <a:spcPts val="1200"/>
              </a:spcAft>
              <a:buNone/>
            </a:pPr>
            <a:endParaRPr lang="de-DE" altLang="en-US" sz="1800" dirty="0">
              <a:ea typeface="ＭＳ Ｐゴシック" panose="020B0600070205080204" pitchFamily="34" charset="-128"/>
            </a:endParaRPr>
          </a:p>
          <a:p>
            <a:pPr>
              <a:spcBef>
                <a:spcPts val="1200"/>
              </a:spcBef>
              <a:spcAft>
                <a:spcPts val="1200"/>
              </a:spcAft>
            </a:pPr>
            <a:endParaRPr lang="de-DE" altLang="en-US" sz="1800" dirty="0">
              <a:ea typeface="ＭＳ Ｐゴシック" panose="020B0600070205080204" pitchFamily="34" charset="-128"/>
            </a:endParaRPr>
          </a:p>
          <a:p>
            <a:pPr>
              <a:spcBef>
                <a:spcPts val="1200"/>
              </a:spcBef>
              <a:spcAft>
                <a:spcPts val="1200"/>
              </a:spcAft>
            </a:pPr>
            <a:endParaRPr lang="de-DE" altLang="en-US" sz="1800" dirty="0">
              <a:ea typeface="ＭＳ Ｐゴシック" panose="020B0600070205080204" pitchFamily="34" charset="-128"/>
            </a:endParaRPr>
          </a:p>
        </p:txBody>
      </p:sp>
      <p:sp>
        <p:nvSpPr>
          <p:cNvPr id="7"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de-DE" altLang="en-US"/>
              <a:t>Antibestechungs-/Antikorruptionstraining</a:t>
            </a:r>
          </a:p>
          <a:p>
            <a:r>
              <a:rPr lang="de-DE" altLang="en-US" sz="2000"/>
              <a:t>Trainingsplan und -ziele</a:t>
            </a:r>
            <a:r>
              <a:rPr lang="de-DE" altLang="en-US"/>
              <a:t>	</a:t>
            </a:r>
          </a:p>
        </p:txBody>
      </p:sp>
      <p:sp>
        <p:nvSpPr>
          <p:cNvPr id="8" name="TextBox 7"/>
          <p:cNvSpPr txBox="1"/>
          <p:nvPr/>
        </p:nvSpPr>
        <p:spPr>
          <a:xfrm>
            <a:off x="355600" y="1207078"/>
            <a:ext cx="8363802" cy="701741"/>
          </a:xfrm>
          <a:prstGeom prst="rect">
            <a:avLst/>
          </a:prstGeom>
          <a:noFill/>
        </p:spPr>
        <p:txBody>
          <a:bodyPr wrap="square" rtlCol="0">
            <a:spAutoFit/>
          </a:bodyPr>
          <a:lstStyle/>
          <a:p>
            <a:r>
              <a:rPr lang="de-DE" dirty="0">
                <a:solidFill>
                  <a:srgbClr val="C00000"/>
                </a:solidFill>
              </a:rPr>
              <a:t>Am Ende dieses Trainings werden Sie sich in folgenden Bereichen besser auskennen:</a:t>
            </a:r>
          </a:p>
        </p:txBody>
      </p:sp>
    </p:spTree>
    <p:extLst>
      <p:ext uri="{BB962C8B-B14F-4D97-AF65-F5344CB8AC3E}">
        <p14:creationId xmlns:p14="http://schemas.microsoft.com/office/powerpoint/2010/main" val="19654400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0038" y="1812916"/>
            <a:ext cx="5784422" cy="4216539"/>
          </a:xfrm>
          <a:prstGeom prst="rect">
            <a:avLst/>
          </a:prstGeom>
        </p:spPr>
        <p:txBody>
          <a:bodyPr wrap="square">
            <a:spAutoFit/>
          </a:bodyPr>
          <a:lstStyle/>
          <a:p>
            <a:pPr marL="0" indent="0">
              <a:spcAft>
                <a:spcPts val="600"/>
              </a:spcAft>
              <a:buNone/>
            </a:pPr>
            <a:r>
              <a:rPr lang="de-DE" sz="1600" dirty="0">
                <a:solidFill>
                  <a:srgbClr val="C00000"/>
                </a:solidFill>
              </a:rPr>
              <a:t>Bestechungsablauf</a:t>
            </a:r>
          </a:p>
          <a:p>
            <a:pPr marL="285750" indent="-285750">
              <a:spcAft>
                <a:spcPts val="600"/>
              </a:spcAft>
              <a:buFont typeface="Arial" panose="020B0604020202020204" pitchFamily="34" charset="0"/>
              <a:buChar char="•"/>
            </a:pPr>
            <a:r>
              <a:rPr lang="de-DE" sz="1200" b="1" dirty="0"/>
              <a:t>Zahlung von Bestechungsgeldern: </a:t>
            </a:r>
            <a:r>
              <a:rPr lang="de-DE" sz="1200" dirty="0"/>
              <a:t>Kunden ermächtigten Panalpina, in den folgenden Ländern Bestechungsgelder an ausländische Amtsträger in Höhe von mindestens 27 Mio. US-Dollar zu zahlen: Angola, Brasilien, Kasachstan, Nigeria und Russland. </a:t>
            </a:r>
          </a:p>
          <a:p>
            <a:pPr marL="285750" indent="-285750">
              <a:spcAft>
                <a:spcPts val="600"/>
              </a:spcAft>
              <a:buFont typeface="Arial" panose="020B0604020202020204" pitchFamily="34" charset="0"/>
              <a:buChar char="•"/>
            </a:pPr>
            <a:r>
              <a:rPr lang="de-DE" sz="1200" b="1" dirty="0"/>
              <a:t>Verschleierung durch Rechnungsstellung: </a:t>
            </a:r>
            <a:r>
              <a:rPr lang="de-DE" sz="1200" dirty="0"/>
              <a:t>Panalpina stellte ihren Kunden die Bestechungsgelder in Rechnung. Die Rechnungen verbargen die Bestechungsgelder, indem sie sie ungenau als „lokale Vorgänge“, „besondere Intervention“, „besondere Handhabung“ und andere scheinbar legitime Gebühren bezeichneten.</a:t>
            </a:r>
          </a:p>
          <a:p>
            <a:pPr>
              <a:spcAft>
                <a:spcPts val="600"/>
              </a:spcAft>
            </a:pPr>
            <a:endParaRPr lang="de-DE" sz="1600" dirty="0"/>
          </a:p>
          <a:p>
            <a:pPr>
              <a:spcAft>
                <a:spcPts val="600"/>
              </a:spcAft>
            </a:pPr>
            <a:r>
              <a:rPr lang="de-DE" sz="1600" dirty="0">
                <a:solidFill>
                  <a:srgbClr val="C00000"/>
                </a:solidFill>
              </a:rPr>
              <a:t>Strafen</a:t>
            </a:r>
          </a:p>
          <a:p>
            <a:pPr marL="285750" indent="-285750">
              <a:spcAft>
                <a:spcPts val="600"/>
              </a:spcAft>
              <a:buFont typeface="Arial" panose="020B0604020202020204" pitchFamily="34" charset="0"/>
              <a:buChar char="•"/>
            </a:pPr>
            <a:r>
              <a:rPr lang="de-DE" sz="1200" dirty="0"/>
              <a:t>Das US-Justizministerium hat Panalpina wegen Verletzung der </a:t>
            </a:r>
            <a:r>
              <a:rPr lang="de-DE" sz="1200" u="sng" dirty="0"/>
              <a:t>Antikorruptions- </a:t>
            </a:r>
            <a:r>
              <a:rPr lang="de-DE" sz="1200" dirty="0"/>
              <a:t>und Buchhaltungsbestimmungen des FCPA angeklagt.</a:t>
            </a:r>
          </a:p>
          <a:p>
            <a:pPr marL="285750" indent="-285750">
              <a:spcBef>
                <a:spcPct val="0"/>
              </a:spcBef>
              <a:spcAft>
                <a:spcPts val="600"/>
              </a:spcAft>
              <a:buFont typeface="Arial" panose="020B0604020202020204" pitchFamily="34" charset="0"/>
              <a:buChar char="•"/>
            </a:pPr>
            <a:r>
              <a:rPr lang="de-DE" sz="1200" dirty="0"/>
              <a:t>Die Panalpina-Unternehmen:</a:t>
            </a:r>
          </a:p>
          <a:p>
            <a:pPr marL="742950" lvl="1" indent="-285750">
              <a:spcAft>
                <a:spcPts val="600"/>
              </a:spcAft>
              <a:buFont typeface="Arial" panose="020B0604020202020204" pitchFamily="34" charset="0"/>
              <a:buChar char="•"/>
            </a:pPr>
            <a:r>
              <a:rPr lang="de-DE" sz="1200" dirty="0"/>
              <a:t>Erhielten eine Geldstrafe von 70,5 Mio. US-Dollar in einer </a:t>
            </a:r>
            <a:br>
              <a:rPr lang="de-DE" sz="1200" dirty="0"/>
            </a:br>
            <a:r>
              <a:rPr lang="de-DE" sz="1200" dirty="0"/>
              <a:t>SEC-Abwicklung (</a:t>
            </a:r>
            <a:r>
              <a:rPr lang="en-US" sz="1200" dirty="0"/>
              <a:t>U.S. Securities Exchange Commission) </a:t>
            </a:r>
            <a:endParaRPr lang="de-DE" sz="1200" dirty="0"/>
          </a:p>
          <a:p>
            <a:pPr marL="742950" lvl="1" indent="-285750">
              <a:spcBef>
                <a:spcPct val="0"/>
              </a:spcBef>
              <a:spcAft>
                <a:spcPts val="600"/>
              </a:spcAft>
              <a:buFont typeface="Arial" panose="020B0604020202020204" pitchFamily="34" charset="0"/>
              <a:buChar char="•"/>
            </a:pPr>
            <a:r>
              <a:rPr lang="de-DE" sz="1200" dirty="0"/>
              <a:t>Zahlten 11,3 Mio. US-Dollar als Gewinnabschöpfung</a:t>
            </a:r>
            <a:endParaRPr lang="de-DE" sz="1200" dirty="0">
              <a:solidFill>
                <a:srgbClr val="C00000"/>
              </a:solidFill>
            </a:endParaRPr>
          </a:p>
        </p:txBody>
      </p:sp>
      <p:sp>
        <p:nvSpPr>
          <p:cNvPr id="8" name="Rectangle 7"/>
          <p:cNvSpPr/>
          <p:nvPr/>
        </p:nvSpPr>
        <p:spPr>
          <a:xfrm>
            <a:off x="-4572" y="1165683"/>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de-DE">
                <a:solidFill>
                  <a:schemeClr val="bg1"/>
                </a:solidFill>
              </a:rPr>
              <a:t>Panalpina World Transport (Holding) Ltd. („Panalpina“)</a:t>
            </a:r>
            <a:endParaRPr lang="de-DE" err="1">
              <a:solidFill>
                <a:schemeClr val="bg1"/>
              </a:solidFill>
            </a:endParaRPr>
          </a:p>
        </p:txBody>
      </p:sp>
      <p:sp>
        <p:nvSpPr>
          <p:cNvPr id="12" name="Rectangle 11"/>
          <p:cNvSpPr/>
          <p:nvPr/>
        </p:nvSpPr>
        <p:spPr>
          <a:xfrm>
            <a:off x="6315074" y="2190722"/>
            <a:ext cx="2669667" cy="3231654"/>
          </a:xfrm>
          <a:prstGeom prst="rect">
            <a:avLst/>
          </a:prstGeom>
          <a:noFill/>
          <a:ln>
            <a:solidFill>
              <a:schemeClr val="bg1">
                <a:lumMod val="50000"/>
              </a:schemeClr>
            </a:solidFill>
          </a:ln>
        </p:spPr>
        <p:txBody>
          <a:bodyPr wrap="square">
            <a:spAutoFit/>
          </a:bodyPr>
          <a:lstStyle/>
          <a:p>
            <a:r>
              <a:rPr lang="de-DE" sz="1200" dirty="0"/>
              <a:t>Panalpina World Transport (Holding) Ltd ist ein Logistik- und Speditionsunternehmen, das Supply-Chain-Management-Lösungen anbietet. Zu den Geschäftsbereichen des Unternehmens gehören Luftfracht, Seefracht, Logistik, Energie- und Projektlösungen, Straßendienste, Ladungssicherung und Informationslösungen.</a:t>
            </a:r>
          </a:p>
          <a:p>
            <a:endParaRPr lang="de-DE" sz="1200" dirty="0"/>
          </a:p>
          <a:p>
            <a:r>
              <a:rPr lang="de-DE" sz="1200" dirty="0"/>
              <a:t>Kunden nutzen Panalpina oft, um Waren international zu versenden, oder suchen Unterstützung beim Zoll/Logistikdienst in Ländern, in denen ihre Waren versandt werden.</a:t>
            </a:r>
          </a:p>
        </p:txBody>
      </p:sp>
      <p:sp>
        <p:nvSpPr>
          <p:cNvPr id="13" name="Rectangle 12"/>
          <p:cNvSpPr/>
          <p:nvPr/>
        </p:nvSpPr>
        <p:spPr>
          <a:xfrm>
            <a:off x="6219824" y="1812916"/>
            <a:ext cx="2928748" cy="369332"/>
          </a:xfrm>
          <a:prstGeom prst="rect">
            <a:avLst/>
          </a:prstGeom>
        </p:spPr>
        <p:txBody>
          <a:bodyPr wrap="square">
            <a:spAutoFit/>
          </a:bodyPr>
          <a:lstStyle/>
          <a:p>
            <a:pPr marL="0" indent="0">
              <a:spcBef>
                <a:spcPct val="0"/>
              </a:spcBef>
              <a:spcAft>
                <a:spcPts val="600"/>
              </a:spcAft>
              <a:buNone/>
            </a:pPr>
            <a:r>
              <a:rPr lang="de-DE" sz="1800" dirty="0">
                <a:solidFill>
                  <a:srgbClr val="C00000"/>
                </a:solidFill>
              </a:rPr>
              <a:t>Unternehmenshintergrund</a:t>
            </a:r>
          </a:p>
        </p:txBody>
      </p:sp>
      <p:sp>
        <p:nvSpPr>
          <p:cNvPr id="9"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de-DE" altLang="en-US"/>
            </a:br>
            <a:r>
              <a:rPr lang="de-DE" altLang="en-US"/>
              <a:t>Externe Verstöße, Beispiel 1	</a:t>
            </a:r>
          </a:p>
        </p:txBody>
      </p:sp>
    </p:spTree>
    <p:extLst>
      <p:ext uri="{BB962C8B-B14F-4D97-AF65-F5344CB8AC3E}">
        <p14:creationId xmlns:p14="http://schemas.microsoft.com/office/powerpoint/2010/main" val="43843846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1">
            <a:extLst>
              <a:ext uri="{FF2B5EF4-FFF2-40B4-BE49-F238E27FC236}">
                <a16:creationId xmlns:a16="http://schemas.microsoft.com/office/drawing/2014/main" id="{AFC951AD-48BE-4ABC-8743-3210F7998621}"/>
              </a:ext>
            </a:extLst>
          </p:cNvPr>
          <p:cNvSpPr>
            <a:spLocks noGrp="1"/>
          </p:cNvSpPr>
          <p:nvPr>
            <p:ph idx="1"/>
          </p:nvPr>
        </p:nvSpPr>
        <p:spPr>
          <a:xfrm>
            <a:off x="161059" y="1435041"/>
            <a:ext cx="8821881" cy="1110219"/>
          </a:xfrm>
        </p:spPr>
        <p:txBody>
          <a:bodyPr/>
          <a:lstStyle/>
          <a:p>
            <a:pPr marL="0" indent="0">
              <a:spcBef>
                <a:spcPct val="0"/>
              </a:spcBef>
              <a:spcAft>
                <a:spcPts val="600"/>
              </a:spcAft>
              <a:buNone/>
            </a:pPr>
            <a:r>
              <a:rPr lang="de-DE" sz="1600" dirty="0">
                <a:solidFill>
                  <a:srgbClr val="C00000"/>
                </a:solidFill>
              </a:rPr>
              <a:t>Verstöße</a:t>
            </a:r>
          </a:p>
          <a:p>
            <a:pPr marL="0" indent="0">
              <a:buNone/>
            </a:pPr>
            <a:r>
              <a:rPr lang="de-DE" sz="1200" dirty="0"/>
              <a:t>Embraer-Führungskräfte und -Mitarbeiter zahlten Bestechungsgelder an Beamte in der Dominikanischen Republik, in Saudi-Arabien und in Mosambik. Die Bestechungsgelder wurden von einer in den USA ansässigen Tochtergesellschaft über gefälschte Drittanbieter bezahlt. Die SEC warf Embraer auch ein Buchhaltungssystem in Indien vor, in dem Embraer angeblich Zahlungen versteckte. </a:t>
            </a:r>
          </a:p>
          <a:p>
            <a:pPr marL="0" indent="0">
              <a:buNone/>
            </a:pPr>
            <a:endParaRPr lang="de-DE" sz="1200" dirty="0"/>
          </a:p>
          <a:p>
            <a:pPr marL="0" indent="0">
              <a:buNone/>
            </a:pPr>
            <a:endParaRPr lang="de-DE" sz="1200" dirty="0"/>
          </a:p>
          <a:p>
            <a:pPr marL="0" indent="0">
              <a:buNone/>
            </a:pPr>
            <a:endParaRPr lang="de-DE" sz="1200" dirty="0"/>
          </a:p>
          <a:p>
            <a:pPr marL="0" indent="0">
              <a:buNone/>
            </a:pPr>
            <a:endParaRPr lang="de-DE" sz="1400" dirty="0"/>
          </a:p>
          <a:p>
            <a:pPr marL="0" indent="0">
              <a:buNone/>
            </a:pPr>
            <a:endParaRPr lang="de-DE" sz="1400" dirty="0"/>
          </a:p>
          <a:p>
            <a:pPr marL="0" indent="0">
              <a:buNone/>
            </a:pPr>
            <a:endParaRPr lang="de-DE" sz="1400" dirty="0"/>
          </a:p>
          <a:p>
            <a:pPr marL="0" indent="0">
              <a:buNone/>
            </a:pPr>
            <a:endParaRPr lang="de-DE" sz="1400" dirty="0"/>
          </a:p>
          <a:p>
            <a:pPr marL="0" indent="0">
              <a:buNone/>
            </a:pPr>
            <a:endParaRPr lang="de-DE" sz="1400" dirty="0"/>
          </a:p>
          <a:p>
            <a:pPr marL="0" indent="0">
              <a:buNone/>
            </a:pPr>
            <a:endParaRPr lang="de-DE" sz="1400" dirty="0"/>
          </a:p>
          <a:p>
            <a:pPr marL="0" indent="0">
              <a:spcBef>
                <a:spcPct val="0"/>
              </a:spcBef>
              <a:spcAft>
                <a:spcPts val="600"/>
              </a:spcAft>
              <a:buNone/>
            </a:pPr>
            <a:endParaRPr lang="de-DE" sz="1400" dirty="0"/>
          </a:p>
          <a:p>
            <a:pPr marL="0" indent="0">
              <a:spcBef>
                <a:spcPct val="0"/>
              </a:spcBef>
              <a:spcAft>
                <a:spcPts val="600"/>
              </a:spcAft>
              <a:buNone/>
            </a:pPr>
            <a:endParaRPr lang="de-DE" sz="1400" dirty="0"/>
          </a:p>
        </p:txBody>
      </p:sp>
      <p:sp>
        <p:nvSpPr>
          <p:cNvPr id="2" name="Rectangle 1"/>
          <p:cNvSpPr/>
          <p:nvPr/>
        </p:nvSpPr>
        <p:spPr>
          <a:xfrm>
            <a:off x="-4572" y="1072165"/>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de-DE">
                <a:solidFill>
                  <a:schemeClr val="bg1"/>
                </a:solidFill>
              </a:rPr>
              <a:t>Embraer S.A.</a:t>
            </a:r>
          </a:p>
        </p:txBody>
      </p:sp>
      <p:graphicFrame>
        <p:nvGraphicFramePr>
          <p:cNvPr id="10" name="Diagram 9"/>
          <p:cNvGraphicFramePr/>
          <p:nvPr>
            <p:extLst>
              <p:ext uri="{D42A27DB-BD31-4B8C-83A1-F6EECF244321}">
                <p14:modId xmlns:p14="http://schemas.microsoft.com/office/powerpoint/2010/main" val="3828383696"/>
              </p:ext>
            </p:extLst>
          </p:nvPr>
        </p:nvGraphicFramePr>
        <p:xfrm>
          <a:off x="896144" y="2249833"/>
          <a:ext cx="7351712" cy="1771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de-DE" altLang="en-US"/>
            </a:br>
            <a:r>
              <a:rPr lang="de-DE" altLang="en-US"/>
              <a:t>Externe Verstöße, Beispiel 2	</a:t>
            </a:r>
          </a:p>
        </p:txBody>
      </p:sp>
      <p:graphicFrame>
        <p:nvGraphicFramePr>
          <p:cNvPr id="4" name="Table 3"/>
          <p:cNvGraphicFramePr>
            <a:graphicFrameLocks noGrp="1"/>
          </p:cNvGraphicFramePr>
          <p:nvPr>
            <p:extLst>
              <p:ext uri="{D42A27DB-BD31-4B8C-83A1-F6EECF244321}">
                <p14:modId xmlns:p14="http://schemas.microsoft.com/office/powerpoint/2010/main" val="3609240663"/>
              </p:ext>
            </p:extLst>
          </p:nvPr>
        </p:nvGraphicFramePr>
        <p:xfrm>
          <a:off x="914400" y="3755735"/>
          <a:ext cx="7315199" cy="2565400"/>
        </p:xfrm>
        <a:graphic>
          <a:graphicData uri="http://schemas.openxmlformats.org/drawingml/2006/table">
            <a:tbl>
              <a:tblPr firstRow="1" bandRow="1">
                <a:tableStyleId>{5C22544A-7EE6-4342-B048-85BDC9FD1C3A}</a:tableStyleId>
              </a:tblPr>
              <a:tblGrid>
                <a:gridCol w="1622020">
                  <a:extLst>
                    <a:ext uri="{9D8B030D-6E8A-4147-A177-3AD203B41FA5}">
                      <a16:colId xmlns:a16="http://schemas.microsoft.com/office/drawing/2014/main" val="20000"/>
                    </a:ext>
                  </a:extLst>
                </a:gridCol>
                <a:gridCol w="2352466">
                  <a:extLst>
                    <a:ext uri="{9D8B030D-6E8A-4147-A177-3AD203B41FA5}">
                      <a16:colId xmlns:a16="http://schemas.microsoft.com/office/drawing/2014/main" val="20001"/>
                    </a:ext>
                  </a:extLst>
                </a:gridCol>
                <a:gridCol w="3340713">
                  <a:extLst>
                    <a:ext uri="{9D8B030D-6E8A-4147-A177-3AD203B41FA5}">
                      <a16:colId xmlns:a16="http://schemas.microsoft.com/office/drawing/2014/main" val="20002"/>
                    </a:ext>
                  </a:extLst>
                </a:gridCol>
              </a:tblGrid>
              <a:tr h="370840">
                <a:tc>
                  <a:txBody>
                    <a:bodyPr/>
                    <a:lstStyle/>
                    <a:p>
                      <a:pPr algn="ctr"/>
                      <a:r>
                        <a:rPr sz="1200" dirty="0">
                          <a:latin typeface="Arial" panose="020B0604020202020204" pitchFamily="34" charset="0"/>
                          <a:cs typeface="Arial" panose="020B0604020202020204" pitchFamily="34" charset="0"/>
                        </a:rPr>
                        <a:t>Was</a:t>
                      </a:r>
                    </a:p>
                  </a:txBody>
                  <a:tcPr/>
                </a:tc>
                <a:tc>
                  <a:txBody>
                    <a:bodyPr/>
                    <a:lstStyle/>
                    <a:p>
                      <a:pPr algn="ctr"/>
                      <a:r>
                        <a:rPr sz="1200">
                          <a:latin typeface="Arial" panose="020B0604020202020204" pitchFamily="34" charset="0"/>
                          <a:cs typeface="Arial" panose="020B0604020202020204" pitchFamily="34" charset="0"/>
                        </a:rPr>
                        <a:t>An wen</a:t>
                      </a:r>
                    </a:p>
                  </a:txBody>
                  <a:tcPr/>
                </a:tc>
                <a:tc>
                  <a:txBody>
                    <a:bodyPr/>
                    <a:lstStyle/>
                    <a:p>
                      <a:pPr algn="ctr"/>
                      <a:r>
                        <a:rPr sz="1200">
                          <a:latin typeface="Arial" panose="020B0604020202020204" pitchFamily="34" charset="0"/>
                          <a:cs typeface="Arial" panose="020B0604020202020204" pitchFamily="34" charset="0"/>
                        </a:rPr>
                        <a:t>Warum</a:t>
                      </a:r>
                    </a:p>
                  </a:txBody>
                  <a:tcPr/>
                </a:tc>
                <a:extLst>
                  <a:ext uri="{0D108BD9-81ED-4DB2-BD59-A6C34878D82A}">
                    <a16:rowId xmlns:a16="http://schemas.microsoft.com/office/drawing/2014/main" val="10000"/>
                  </a:ext>
                </a:extLst>
              </a:tr>
              <a:tr h="370840">
                <a:tc>
                  <a:txBody>
                    <a:bodyPr/>
                    <a:lstStyle/>
                    <a:p>
                      <a:r>
                        <a:rPr sz="1000" dirty="0" err="1">
                          <a:latin typeface="Arial" panose="020B0604020202020204" pitchFamily="34" charset="0"/>
                          <a:cs typeface="Arial" panose="020B0604020202020204" pitchFamily="34" charset="0"/>
                        </a:rPr>
                        <a:t>Bezahlte</a:t>
                      </a:r>
                      <a:r>
                        <a:rPr sz="1000" dirty="0">
                          <a:latin typeface="Arial" panose="020B0604020202020204" pitchFamily="34" charset="0"/>
                          <a:cs typeface="Arial" panose="020B0604020202020204" pitchFamily="34" charset="0"/>
                        </a:rPr>
                        <a:t> </a:t>
                      </a:r>
                      <a:br>
                        <a:rPr lang="en-US" sz="1000" dirty="0">
                          <a:latin typeface="Arial" panose="020B0604020202020204" pitchFamily="34" charset="0"/>
                          <a:cs typeface="Arial" panose="020B0604020202020204" pitchFamily="34" charset="0"/>
                        </a:rPr>
                      </a:br>
                      <a:r>
                        <a:rPr sz="1000" dirty="0">
                          <a:latin typeface="Arial" panose="020B0604020202020204" pitchFamily="34" charset="0"/>
                          <a:cs typeface="Arial" panose="020B0604020202020204" pitchFamily="34" charset="0"/>
                        </a:rPr>
                        <a:t>3,5 Mio. US-Dollar</a:t>
                      </a:r>
                    </a:p>
                  </a:txBody>
                  <a:tcPr/>
                </a:tc>
                <a:tc>
                  <a:txBody>
                    <a:bodyPr/>
                    <a:lstStyle/>
                    <a:p>
                      <a:r>
                        <a:rPr sz="1000" dirty="0">
                          <a:latin typeface="Arial" panose="020B0604020202020204" pitchFamily="34" charset="0"/>
                          <a:cs typeface="Arial" panose="020B0604020202020204" pitchFamily="34" charset="0"/>
                        </a:rPr>
                        <a:t>An </a:t>
                      </a:r>
                      <a:r>
                        <a:rPr sz="1000" dirty="0" err="1">
                          <a:latin typeface="Arial" panose="020B0604020202020204" pitchFamily="34" charset="0"/>
                          <a:cs typeface="Arial" panose="020B0604020202020204" pitchFamily="34" charset="0"/>
                        </a:rPr>
                        <a:t>einen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einflussreichen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Regierungsbeamten</a:t>
                      </a:r>
                      <a:r>
                        <a:rPr sz="1000" dirty="0">
                          <a:latin typeface="Arial" panose="020B0604020202020204" pitchFamily="34" charset="0"/>
                          <a:cs typeface="Arial" panose="020B0604020202020204" pitchFamily="34" charset="0"/>
                        </a:rPr>
                        <a:t> der </a:t>
                      </a:r>
                      <a:r>
                        <a:rPr sz="1000" dirty="0" err="1">
                          <a:latin typeface="Arial" panose="020B0604020202020204" pitchFamily="34" charset="0"/>
                          <a:cs typeface="Arial" panose="020B0604020202020204" pitchFamily="34" charset="0"/>
                        </a:rPr>
                        <a:t>Dominikanischen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Republik</a:t>
                      </a:r>
                      <a:endParaRPr sz="1000" dirty="0">
                        <a:latin typeface="Arial" panose="020B0604020202020204" pitchFamily="34" charset="0"/>
                        <a:cs typeface="Arial" panose="020B0604020202020204" pitchFamily="34" charset="0"/>
                      </a:endParaRPr>
                    </a:p>
                  </a:txBody>
                  <a:tcPr/>
                </a:tc>
                <a:tc>
                  <a:txBody>
                    <a:bodyPr/>
                    <a:lstStyle/>
                    <a:p>
                      <a:r>
                        <a:rPr sz="1000">
                          <a:latin typeface="Arial" panose="020B0604020202020204" pitchFamily="34" charset="0"/>
                          <a:cs typeface="Arial" panose="020B0604020202020204" pitchFamily="34" charset="0"/>
                        </a:rPr>
                        <a:t>Um einen Vertrag über den Verkauf von acht Militärflugzeugen an die Dominikanische Luftwaffe zu erhalten.</a:t>
                      </a:r>
                    </a:p>
                  </a:txBody>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ct val="0"/>
                        </a:spcBef>
                        <a:spcAft>
                          <a:spcPct val="0"/>
                        </a:spcAft>
                        <a:buClrTx/>
                        <a:buSzTx/>
                        <a:buFontTx/>
                        <a:buNone/>
                        <a:defRPr/>
                      </a:pPr>
                      <a:r>
                        <a:rPr sz="1000" dirty="0" err="1">
                          <a:latin typeface="Arial" panose="020B0604020202020204" pitchFamily="34" charset="0"/>
                          <a:cs typeface="Arial" panose="020B0604020202020204" pitchFamily="34" charset="0"/>
                        </a:rPr>
                        <a:t>Bezahlte</a:t>
                      </a:r>
                      <a:r>
                        <a:rPr sz="1000" dirty="0">
                          <a:latin typeface="Arial" panose="020B0604020202020204" pitchFamily="34" charset="0"/>
                          <a:cs typeface="Arial" panose="020B0604020202020204" pitchFamily="34" charset="0"/>
                        </a:rPr>
                        <a:t> </a:t>
                      </a:r>
                      <a:br>
                        <a:rPr lang="en-US" sz="1000" dirty="0">
                          <a:latin typeface="Arial" panose="020B0604020202020204" pitchFamily="34" charset="0"/>
                          <a:cs typeface="Arial" panose="020B0604020202020204" pitchFamily="34" charset="0"/>
                        </a:rPr>
                      </a:br>
                      <a:r>
                        <a:rPr sz="1000" dirty="0">
                          <a:latin typeface="Arial" panose="020B0604020202020204" pitchFamily="34" charset="0"/>
                          <a:cs typeface="Arial" panose="020B0604020202020204" pitchFamily="34" charset="0"/>
                        </a:rPr>
                        <a:t>800.000 US-Dollar</a:t>
                      </a:r>
                    </a:p>
                  </a:txBody>
                  <a:tcPr/>
                </a:tc>
                <a:tc>
                  <a:txBody>
                    <a:bodyPr/>
                    <a:lstStyle/>
                    <a:p>
                      <a:pPr marL="0" marR="0" indent="0" algn="l" defTabSz="457200" rtl="0" eaLnBrk="1" fontAlgn="auto" latinLnBrk="0" hangingPunct="1">
                        <a:lnSpc>
                          <a:spcPct val="100000"/>
                        </a:lnSpc>
                        <a:spcBef>
                          <a:spcPct val="0"/>
                        </a:spcBef>
                        <a:spcAft>
                          <a:spcPct val="0"/>
                        </a:spcAft>
                        <a:buClrTx/>
                        <a:buSzTx/>
                        <a:buFontTx/>
                        <a:buNone/>
                        <a:defRPr/>
                      </a:pPr>
                      <a:r>
                        <a:rPr sz="1000" dirty="0">
                          <a:solidFill>
                            <a:schemeClr val="tx1"/>
                          </a:solidFill>
                          <a:latin typeface="Arial" panose="020B0604020202020204" pitchFamily="34" charset="0"/>
                          <a:cs typeface="Arial" panose="020B0604020202020204" pitchFamily="34" charset="0"/>
                        </a:rPr>
                        <a:t>An </a:t>
                      </a:r>
                      <a:r>
                        <a:rPr sz="1000" dirty="0" err="1">
                          <a:solidFill>
                            <a:schemeClr val="tx1"/>
                          </a:solidFill>
                          <a:latin typeface="Arial" panose="020B0604020202020204" pitchFamily="34" charset="0"/>
                          <a:cs typeface="Arial" panose="020B0604020202020204" pitchFamily="34" charset="0"/>
                        </a:rPr>
                        <a:t>einen</a:t>
                      </a:r>
                      <a:r>
                        <a:rPr sz="1000" dirty="0">
                          <a:solidFill>
                            <a:schemeClr val="tx1"/>
                          </a:solidFill>
                          <a:latin typeface="Arial" panose="020B0604020202020204" pitchFamily="34" charset="0"/>
                          <a:cs typeface="Arial" panose="020B0604020202020204" pitchFamily="34" charset="0"/>
                        </a:rPr>
                        <a:t> </a:t>
                      </a:r>
                      <a:r>
                        <a:rPr sz="1000" dirty="0" err="1">
                          <a:solidFill>
                            <a:schemeClr val="tx1"/>
                          </a:solidFill>
                          <a:latin typeface="Arial" panose="020B0604020202020204" pitchFamily="34" charset="0"/>
                          <a:cs typeface="Arial" panose="020B0604020202020204" pitchFamily="34" charset="0"/>
                        </a:rPr>
                        <a:t>hochrangigen</a:t>
                      </a:r>
                      <a:r>
                        <a:rPr sz="1000" dirty="0">
                          <a:solidFill>
                            <a:schemeClr val="tx1"/>
                          </a:solidFill>
                          <a:latin typeface="Arial" panose="020B0604020202020204" pitchFamily="34" charset="0"/>
                          <a:cs typeface="Arial" panose="020B0604020202020204" pitchFamily="34" charset="0"/>
                        </a:rPr>
                        <a:t> </a:t>
                      </a:r>
                      <a:r>
                        <a:rPr sz="1000" dirty="0" err="1">
                          <a:solidFill>
                            <a:schemeClr val="tx1"/>
                          </a:solidFill>
                          <a:latin typeface="Arial" panose="020B0604020202020204" pitchFamily="34" charset="0"/>
                          <a:cs typeface="Arial" panose="020B0604020202020204" pitchFamily="34" charset="0"/>
                        </a:rPr>
                        <a:t>Beamten</a:t>
                      </a:r>
                      <a:r>
                        <a:rPr sz="1000" dirty="0">
                          <a:solidFill>
                            <a:schemeClr val="tx1"/>
                          </a:solidFill>
                          <a:latin typeface="Arial" panose="020B0604020202020204" pitchFamily="34" charset="0"/>
                          <a:cs typeface="Arial" panose="020B0604020202020204" pitchFamily="34" charset="0"/>
                        </a:rPr>
                        <a:t> </a:t>
                      </a:r>
                      <a:br>
                        <a:rPr lang="en-US" sz="1000" dirty="0">
                          <a:solidFill>
                            <a:schemeClr val="tx1"/>
                          </a:solidFill>
                          <a:latin typeface="Arial" panose="020B0604020202020204" pitchFamily="34" charset="0"/>
                          <a:cs typeface="Arial" panose="020B0604020202020204" pitchFamily="34" charset="0"/>
                        </a:rPr>
                      </a:br>
                      <a:r>
                        <a:rPr sz="1000" dirty="0">
                          <a:solidFill>
                            <a:schemeClr val="tx1"/>
                          </a:solidFill>
                          <a:latin typeface="Arial" panose="020B0604020202020204" pitchFamily="34" charset="0"/>
                          <a:cs typeface="Arial" panose="020B0604020202020204" pitchFamily="34" charset="0"/>
                        </a:rPr>
                        <a:t>der </a:t>
                      </a:r>
                      <a:r>
                        <a:rPr sz="1000" dirty="0" err="1">
                          <a:solidFill>
                            <a:schemeClr val="tx1"/>
                          </a:solidFill>
                          <a:latin typeface="Arial" panose="020B0604020202020204" pitchFamily="34" charset="0"/>
                          <a:cs typeface="Arial" panose="020B0604020202020204" pitchFamily="34" charset="0"/>
                        </a:rPr>
                        <a:t>staatlichen</a:t>
                      </a:r>
                      <a:r>
                        <a:rPr sz="1000" dirty="0">
                          <a:solidFill>
                            <a:schemeClr val="tx1"/>
                          </a:solidFill>
                          <a:latin typeface="Arial" panose="020B0604020202020204" pitchFamily="34" charset="0"/>
                          <a:cs typeface="Arial" panose="020B0604020202020204" pitchFamily="34" charset="0"/>
                        </a:rPr>
                        <a:t> </a:t>
                      </a:r>
                      <a:r>
                        <a:rPr sz="1000" dirty="0" err="1">
                          <a:solidFill>
                            <a:schemeClr val="tx1"/>
                          </a:solidFill>
                          <a:latin typeface="Arial" panose="020B0604020202020204" pitchFamily="34" charset="0"/>
                          <a:cs typeface="Arial" panose="020B0604020202020204" pitchFamily="34" charset="0"/>
                        </a:rPr>
                        <a:t>Fluggesellschaft</a:t>
                      </a:r>
                      <a:r>
                        <a:rPr sz="1000" dirty="0">
                          <a:solidFill>
                            <a:schemeClr val="tx1"/>
                          </a:solidFill>
                          <a:latin typeface="Arial" panose="020B0604020202020204" pitchFamily="34" charset="0"/>
                          <a:cs typeface="Arial" panose="020B0604020202020204" pitchFamily="34" charset="0"/>
                        </a:rPr>
                        <a:t> </a:t>
                      </a:r>
                      <a:r>
                        <a:rPr sz="1000" dirty="0" err="1">
                          <a:solidFill>
                            <a:schemeClr val="tx1"/>
                          </a:solidFill>
                          <a:latin typeface="Arial" panose="020B0604020202020204" pitchFamily="34" charset="0"/>
                          <a:cs typeface="Arial" panose="020B0604020202020204" pitchFamily="34" charset="0"/>
                        </a:rPr>
                        <a:t>Mosambiks</a:t>
                      </a:r>
                      <a:r>
                        <a:rPr sz="1000" dirty="0">
                          <a:solidFill>
                            <a:schemeClr val="tx1"/>
                          </a:solidFill>
                          <a:latin typeface="Arial" panose="020B0604020202020204" pitchFamily="34" charset="0"/>
                          <a:cs typeface="Arial" panose="020B0604020202020204" pitchFamily="34" charset="0"/>
                        </a:rPr>
                        <a:t> </a:t>
                      </a:r>
                    </a:p>
                  </a:txBody>
                  <a:tcPr/>
                </a:tc>
                <a:tc>
                  <a:txBody>
                    <a:bodyPr/>
                    <a:lstStyle/>
                    <a:p>
                      <a:r>
                        <a:rPr sz="1000">
                          <a:latin typeface="Arial" panose="020B0604020202020204" pitchFamily="34" charset="0"/>
                          <a:cs typeface="Arial" panose="020B0604020202020204" pitchFamily="34" charset="0"/>
                        </a:rPr>
                        <a:t>Um einen Vertrag über den Verkauf von zwei Flugzeugen an die mosambikanische Fluggesellschaft zu erhalten.</a:t>
                      </a:r>
                    </a:p>
                  </a:txBody>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ct val="0"/>
                        </a:spcBef>
                        <a:spcAft>
                          <a:spcPct val="0"/>
                        </a:spcAft>
                        <a:buClrTx/>
                        <a:buSzTx/>
                        <a:buFontTx/>
                        <a:buNone/>
                        <a:defRPr/>
                      </a:pPr>
                      <a:r>
                        <a:rPr sz="1000" dirty="0" err="1">
                          <a:latin typeface="Arial" panose="020B0604020202020204" pitchFamily="34" charset="0"/>
                          <a:cs typeface="Arial" panose="020B0604020202020204" pitchFamily="34" charset="0"/>
                        </a:rPr>
                        <a:t>Bezahlte</a:t>
                      </a:r>
                      <a:r>
                        <a:rPr sz="1000" dirty="0">
                          <a:latin typeface="Arial" panose="020B0604020202020204" pitchFamily="34" charset="0"/>
                          <a:cs typeface="Arial" panose="020B0604020202020204" pitchFamily="34" charset="0"/>
                        </a:rPr>
                        <a:t> </a:t>
                      </a:r>
                      <a:br>
                        <a:rPr lang="en-US" sz="1000" dirty="0">
                          <a:latin typeface="Arial" panose="020B0604020202020204" pitchFamily="34" charset="0"/>
                          <a:cs typeface="Arial" panose="020B0604020202020204" pitchFamily="34" charset="0"/>
                        </a:rPr>
                      </a:br>
                      <a:r>
                        <a:rPr sz="1000" dirty="0">
                          <a:latin typeface="Arial" panose="020B0604020202020204" pitchFamily="34" charset="0"/>
                          <a:cs typeface="Arial" panose="020B0604020202020204" pitchFamily="34" charset="0"/>
                        </a:rPr>
                        <a:t>1,6 Mio. US-Dollar</a:t>
                      </a:r>
                    </a:p>
                  </a:txBody>
                  <a:tcPr/>
                </a:tc>
                <a:tc>
                  <a:txBody>
                    <a:bodyPr/>
                    <a:lstStyle/>
                    <a:p>
                      <a:pPr marL="0" marR="0" indent="0" algn="l" defTabSz="457200" rtl="0" eaLnBrk="1" fontAlgn="auto" latinLnBrk="0" hangingPunct="1">
                        <a:lnSpc>
                          <a:spcPct val="100000"/>
                        </a:lnSpc>
                        <a:spcBef>
                          <a:spcPct val="0"/>
                        </a:spcBef>
                        <a:spcAft>
                          <a:spcPct val="0"/>
                        </a:spcAft>
                        <a:buClrTx/>
                        <a:buSzTx/>
                        <a:buFontTx/>
                        <a:buNone/>
                        <a:defRPr/>
                      </a:pPr>
                      <a:r>
                        <a:rPr sz="1000">
                          <a:solidFill>
                            <a:schemeClr val="tx1"/>
                          </a:solidFill>
                          <a:latin typeface="Arial" panose="020B0604020202020204" pitchFamily="34" charset="0"/>
                          <a:cs typeface="Arial" panose="020B0604020202020204" pitchFamily="34" charset="0"/>
                        </a:rPr>
                        <a:t>An einen Beamten in einem saudi-arabischen Staatsunternehmen</a:t>
                      </a:r>
                    </a:p>
                  </a:txBody>
                  <a:tcPr/>
                </a:tc>
                <a:tc>
                  <a:txBody>
                    <a:bodyPr/>
                    <a:lstStyle/>
                    <a:p>
                      <a:r>
                        <a:rPr sz="1000" dirty="0">
                          <a:latin typeface="Arial" panose="020B0604020202020204" pitchFamily="34" charset="0"/>
                          <a:cs typeface="Arial" panose="020B0604020202020204" pitchFamily="34" charset="0"/>
                        </a:rPr>
                        <a:t>Um </a:t>
                      </a:r>
                      <a:r>
                        <a:rPr sz="1000" dirty="0" err="1">
                          <a:latin typeface="Arial" panose="020B0604020202020204" pitchFamily="34" charset="0"/>
                          <a:cs typeface="Arial" panose="020B0604020202020204" pitchFamily="34" charset="0"/>
                        </a:rPr>
                        <a:t>einen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Vertrag</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über</a:t>
                      </a:r>
                      <a:r>
                        <a:rPr sz="1000" dirty="0">
                          <a:latin typeface="Arial" panose="020B0604020202020204" pitchFamily="34" charset="0"/>
                          <a:cs typeface="Arial" panose="020B0604020202020204" pitchFamily="34" charset="0"/>
                        </a:rPr>
                        <a:t> den </a:t>
                      </a:r>
                      <a:r>
                        <a:rPr sz="1000" dirty="0" err="1">
                          <a:latin typeface="Arial" panose="020B0604020202020204" pitchFamily="34" charset="0"/>
                          <a:cs typeface="Arial" panose="020B0604020202020204" pitchFamily="34" charset="0"/>
                        </a:rPr>
                        <a:t>Verkauf</a:t>
                      </a:r>
                      <a:r>
                        <a:rPr sz="1000" dirty="0">
                          <a:latin typeface="Arial" panose="020B0604020202020204" pitchFamily="34" charset="0"/>
                          <a:cs typeface="Arial" panose="020B0604020202020204" pitchFamily="34" charset="0"/>
                        </a:rPr>
                        <a:t> von </a:t>
                      </a:r>
                      <a:r>
                        <a:rPr sz="1000" dirty="0" err="1">
                          <a:latin typeface="Arial" panose="020B0604020202020204" pitchFamily="34" charset="0"/>
                          <a:cs typeface="Arial" panose="020B0604020202020204" pitchFamily="34" charset="0"/>
                        </a:rPr>
                        <a:t>drei</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Flugzeugen</a:t>
                      </a:r>
                      <a:r>
                        <a:rPr sz="1000" dirty="0">
                          <a:latin typeface="Arial" panose="020B0604020202020204" pitchFamily="34" charset="0"/>
                          <a:cs typeface="Arial" panose="020B0604020202020204" pitchFamily="34" charset="0"/>
                        </a:rPr>
                        <a:t> an </a:t>
                      </a:r>
                      <a:r>
                        <a:rPr sz="1000" dirty="0" err="1">
                          <a:latin typeface="Arial" panose="020B0604020202020204" pitchFamily="34" charset="0"/>
                          <a:cs typeface="Arial" panose="020B0604020202020204" pitchFamily="34" charset="0"/>
                        </a:rPr>
                        <a:t>ein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saudi-arabisches</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Staatsunternehmen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zu</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erhalten</a:t>
                      </a:r>
                      <a:r>
                        <a:rPr sz="10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0003"/>
                  </a:ext>
                </a:extLst>
              </a:tr>
              <a:tr h="370840">
                <a:tc>
                  <a:txBody>
                    <a:bodyPr/>
                    <a:lstStyle/>
                    <a:p>
                      <a:r>
                        <a:rPr sz="1000" dirty="0" err="1">
                          <a:latin typeface="Arial" panose="020B0604020202020204" pitchFamily="34" charset="0"/>
                          <a:cs typeface="Arial" panose="020B0604020202020204" pitchFamily="34" charset="0"/>
                        </a:rPr>
                        <a:t>Bezahlte</a:t>
                      </a:r>
                      <a:r>
                        <a:rPr sz="1000" dirty="0">
                          <a:latin typeface="Arial" panose="020B0604020202020204" pitchFamily="34" charset="0"/>
                          <a:cs typeface="Arial" panose="020B0604020202020204" pitchFamily="34" charset="0"/>
                        </a:rPr>
                        <a:t> </a:t>
                      </a:r>
                      <a:br>
                        <a:rPr lang="en-US" sz="1000" dirty="0">
                          <a:latin typeface="Arial" panose="020B0604020202020204" pitchFamily="34" charset="0"/>
                          <a:cs typeface="Arial" panose="020B0604020202020204" pitchFamily="34" charset="0"/>
                        </a:rPr>
                      </a:br>
                      <a:r>
                        <a:rPr sz="1000" dirty="0">
                          <a:latin typeface="Arial" panose="020B0604020202020204" pitchFamily="34" charset="0"/>
                          <a:cs typeface="Arial" panose="020B0604020202020204" pitchFamily="34" charset="0"/>
                        </a:rPr>
                        <a:t>5,7 Mio. US-Dollar</a:t>
                      </a:r>
                    </a:p>
                  </a:txBody>
                  <a:tcPr/>
                </a:tc>
                <a:tc>
                  <a:txBody>
                    <a:bodyPr/>
                    <a:lstStyle/>
                    <a:p>
                      <a:pPr marL="0" marR="0" indent="0" algn="l" defTabSz="457200" rtl="0" eaLnBrk="1" fontAlgn="auto" latinLnBrk="0" hangingPunct="1">
                        <a:lnSpc>
                          <a:spcPct val="100000"/>
                        </a:lnSpc>
                        <a:spcBef>
                          <a:spcPct val="0"/>
                        </a:spcBef>
                        <a:spcAft>
                          <a:spcPct val="0"/>
                        </a:spcAft>
                        <a:buClrTx/>
                        <a:buSzTx/>
                        <a:buFontTx/>
                        <a:buNone/>
                        <a:defRPr/>
                      </a:pPr>
                      <a:r>
                        <a:rPr sz="1000">
                          <a:solidFill>
                            <a:schemeClr val="tx1"/>
                          </a:solidFill>
                          <a:latin typeface="Arial" panose="020B0604020202020204" pitchFamily="34" charset="0"/>
                          <a:cs typeface="Arial" panose="020B0604020202020204" pitchFamily="34" charset="0"/>
                        </a:rPr>
                        <a:t>An einen Agenten in Indien. Die Beziehung zu dem Agenten wurde dabei verschwiegen</a:t>
                      </a:r>
                    </a:p>
                  </a:txBody>
                  <a:tcPr/>
                </a:tc>
                <a:tc>
                  <a:txBody>
                    <a:bodyPr/>
                    <a:lstStyle/>
                    <a:p>
                      <a:r>
                        <a:rPr sz="1000" dirty="0">
                          <a:latin typeface="Arial" panose="020B0604020202020204" pitchFamily="34" charset="0"/>
                          <a:cs typeface="Arial" panose="020B0604020202020204" pitchFamily="34" charset="0"/>
                        </a:rPr>
                        <a:t>Um </a:t>
                      </a:r>
                      <a:r>
                        <a:rPr sz="1000" dirty="0" err="1">
                          <a:latin typeface="Arial" panose="020B0604020202020204" pitchFamily="34" charset="0"/>
                          <a:cs typeface="Arial" panose="020B0604020202020204" pitchFamily="34" charset="0"/>
                        </a:rPr>
                        <a:t>einen</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Vertrag</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über</a:t>
                      </a:r>
                      <a:r>
                        <a:rPr sz="1000" dirty="0">
                          <a:latin typeface="Arial" panose="020B0604020202020204" pitchFamily="34" charset="0"/>
                          <a:cs typeface="Arial" panose="020B0604020202020204" pitchFamily="34" charset="0"/>
                        </a:rPr>
                        <a:t> den </a:t>
                      </a:r>
                      <a:r>
                        <a:rPr sz="1000" dirty="0" err="1">
                          <a:latin typeface="Arial" panose="020B0604020202020204" pitchFamily="34" charset="0"/>
                          <a:cs typeface="Arial" panose="020B0604020202020204" pitchFamily="34" charset="0"/>
                        </a:rPr>
                        <a:t>Verkauf</a:t>
                      </a:r>
                      <a:r>
                        <a:rPr sz="1000" dirty="0">
                          <a:latin typeface="Arial" panose="020B0604020202020204" pitchFamily="34" charset="0"/>
                          <a:cs typeface="Arial" panose="020B0604020202020204" pitchFamily="34" charset="0"/>
                        </a:rPr>
                        <a:t> von </a:t>
                      </a:r>
                      <a:r>
                        <a:rPr sz="1000" dirty="0" err="1">
                          <a:latin typeface="Arial" panose="020B0604020202020204" pitchFamily="34" charset="0"/>
                          <a:cs typeface="Arial" panose="020B0604020202020204" pitchFamily="34" charset="0"/>
                        </a:rPr>
                        <a:t>drei</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Flugzeugen</a:t>
                      </a:r>
                      <a:r>
                        <a:rPr sz="1000" dirty="0">
                          <a:latin typeface="Arial" panose="020B0604020202020204" pitchFamily="34" charset="0"/>
                          <a:cs typeface="Arial" panose="020B0604020202020204" pitchFamily="34" charset="0"/>
                        </a:rPr>
                        <a:t> an die </a:t>
                      </a:r>
                      <a:r>
                        <a:rPr sz="1000" dirty="0" err="1">
                          <a:latin typeface="Arial" panose="020B0604020202020204" pitchFamily="34" charset="0"/>
                          <a:cs typeface="Arial" panose="020B0604020202020204" pitchFamily="34" charset="0"/>
                        </a:rPr>
                        <a:t>indische</a:t>
                      </a:r>
                      <a:r>
                        <a:rPr sz="1000" dirty="0">
                          <a:latin typeface="Arial" panose="020B0604020202020204" pitchFamily="34" charset="0"/>
                          <a:cs typeface="Arial" panose="020B0604020202020204" pitchFamily="34" charset="0"/>
                        </a:rPr>
                        <a:t> Luftwaffe </a:t>
                      </a:r>
                      <a:r>
                        <a:rPr sz="1000" dirty="0" err="1">
                          <a:latin typeface="Arial" panose="020B0604020202020204" pitchFamily="34" charset="0"/>
                          <a:cs typeface="Arial" panose="020B0604020202020204" pitchFamily="34" charset="0"/>
                        </a:rPr>
                        <a:t>zu</a:t>
                      </a:r>
                      <a:r>
                        <a:rPr sz="1000" dirty="0">
                          <a:latin typeface="Arial" panose="020B0604020202020204" pitchFamily="34" charset="0"/>
                          <a:cs typeface="Arial" panose="020B0604020202020204" pitchFamily="34" charset="0"/>
                        </a:rPr>
                        <a:t> </a:t>
                      </a:r>
                      <a:r>
                        <a:rPr sz="1000" dirty="0" err="1">
                          <a:latin typeface="Arial" panose="020B0604020202020204" pitchFamily="34" charset="0"/>
                          <a:cs typeface="Arial" panose="020B0604020202020204" pitchFamily="34" charset="0"/>
                        </a:rPr>
                        <a:t>erhalten</a:t>
                      </a:r>
                      <a:r>
                        <a:rPr sz="10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048358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0036" y="1699836"/>
            <a:ext cx="5649207" cy="4839786"/>
          </a:xfrm>
          <a:prstGeom prst="rect">
            <a:avLst/>
          </a:prstGeom>
        </p:spPr>
        <p:txBody>
          <a:bodyPr wrap="square">
            <a:spAutoFit/>
          </a:bodyPr>
          <a:lstStyle/>
          <a:p>
            <a:pPr marL="0" indent="0">
              <a:spcAft>
                <a:spcPts val="600"/>
              </a:spcAft>
              <a:buNone/>
            </a:pPr>
            <a:r>
              <a:rPr lang="de-DE" sz="1600" dirty="0">
                <a:solidFill>
                  <a:srgbClr val="C00000"/>
                </a:solidFill>
              </a:rPr>
              <a:t>Bestechungsablauf</a:t>
            </a:r>
          </a:p>
          <a:p>
            <a:pPr>
              <a:spcBef>
                <a:spcPts val="300"/>
              </a:spcBef>
              <a:spcAft>
                <a:spcPts val="300"/>
              </a:spcAft>
            </a:pPr>
            <a:r>
              <a:rPr lang="de-DE" sz="1200" b="1" dirty="0"/>
              <a:t>Verschleierung von Zahlungen: </a:t>
            </a:r>
            <a:r>
              <a:rPr lang="de-DE" sz="1200" dirty="0"/>
              <a:t>Embraer leistete Zahlungen an die Regierungen und Beamten der Länder mit verschiedenen Methoden, wie z. B.:</a:t>
            </a:r>
            <a:r>
              <a:rPr lang="de-DE" sz="1200" b="1" dirty="0"/>
              <a:t> </a:t>
            </a:r>
          </a:p>
          <a:p>
            <a:pPr marL="285750" indent="-285750">
              <a:spcBef>
                <a:spcPts val="300"/>
              </a:spcBef>
              <a:spcAft>
                <a:spcPts val="300"/>
              </a:spcAft>
              <a:buFont typeface="Arial" panose="020B0604020202020204" pitchFamily="34" charset="0"/>
              <a:buChar char="•"/>
            </a:pPr>
            <a:r>
              <a:rPr lang="de-DE" sz="1200" dirty="0"/>
              <a:t>Zahlungen an Corporate-Shell-Gesellschaften</a:t>
            </a:r>
          </a:p>
          <a:p>
            <a:pPr marL="285750" indent="-285750">
              <a:spcBef>
                <a:spcPts val="300"/>
              </a:spcBef>
              <a:spcAft>
                <a:spcPts val="300"/>
              </a:spcAft>
              <a:buFont typeface="Arial" panose="020B0604020202020204" pitchFamily="34" charset="0"/>
              <a:buChar char="•"/>
            </a:pPr>
            <a:r>
              <a:rPr lang="de-DE" sz="1200" dirty="0"/>
              <a:t>Zahlungen, die durch Dritte über gefälschte Beraterverträge ohne legitime Dienstleistungen für Embraer abgewickelt wurden</a:t>
            </a:r>
          </a:p>
          <a:p>
            <a:pPr>
              <a:spcBef>
                <a:spcPts val="300"/>
              </a:spcBef>
              <a:spcAft>
                <a:spcPts val="300"/>
              </a:spcAft>
            </a:pPr>
            <a:endParaRPr lang="de-DE" sz="1200" dirty="0">
              <a:solidFill>
                <a:srgbClr val="C00000"/>
              </a:solidFill>
            </a:endParaRPr>
          </a:p>
          <a:p>
            <a:pPr>
              <a:spcBef>
                <a:spcPts val="600"/>
              </a:spcBef>
              <a:spcAft>
                <a:spcPts val="600"/>
              </a:spcAft>
            </a:pPr>
            <a:r>
              <a:rPr lang="de-DE" sz="1600" dirty="0">
                <a:solidFill>
                  <a:srgbClr val="C00000"/>
                </a:solidFill>
              </a:rPr>
              <a:t>Strafen</a:t>
            </a:r>
          </a:p>
          <a:p>
            <a:pPr marL="285750" indent="-285750">
              <a:spcBef>
                <a:spcPts val="300"/>
              </a:spcBef>
              <a:spcAft>
                <a:spcPts val="300"/>
              </a:spcAft>
              <a:buFont typeface="Arial" panose="020B0604020202020204" pitchFamily="34" charset="0"/>
              <a:buChar char="•"/>
            </a:pPr>
            <a:r>
              <a:rPr lang="de-DE" sz="1200" dirty="0"/>
              <a:t>Embraer zahlte mehr als 205 Mio. US-Dollar an das DOJ und die SEC für Verstöße gegen den FCPA. </a:t>
            </a:r>
          </a:p>
          <a:p>
            <a:pPr marL="742950" lvl="1" indent="-285750">
              <a:spcBef>
                <a:spcPts val="300"/>
              </a:spcBef>
              <a:spcAft>
                <a:spcPts val="300"/>
              </a:spcAft>
              <a:buFont typeface="Arial" panose="020B0604020202020204" pitchFamily="34" charset="0"/>
              <a:buChar char="•"/>
            </a:pPr>
            <a:r>
              <a:rPr lang="de-DE" sz="1200" dirty="0"/>
              <a:t>107 Mio. US-Dollar im Zusammenhang mit der Strafe für das DOJ </a:t>
            </a:r>
          </a:p>
          <a:p>
            <a:pPr marL="742950" lvl="1" indent="-285750">
              <a:spcBef>
                <a:spcPts val="300"/>
              </a:spcBef>
              <a:spcAft>
                <a:spcPts val="300"/>
              </a:spcAft>
              <a:buFont typeface="Arial" panose="020B0604020202020204" pitchFamily="34" charset="0"/>
              <a:buChar char="•"/>
            </a:pPr>
            <a:r>
              <a:rPr lang="de-DE" sz="1200" dirty="0"/>
              <a:t>98 Mio. US-Dollar an die SEC als Gewinnabschöpfung plus Zinsen </a:t>
            </a:r>
          </a:p>
          <a:p>
            <a:pPr marL="285750" indent="-285750">
              <a:spcBef>
                <a:spcPts val="300"/>
              </a:spcBef>
              <a:spcAft>
                <a:spcPts val="300"/>
              </a:spcAft>
              <a:buFont typeface="Arial" panose="020B0604020202020204" pitchFamily="34" charset="0"/>
              <a:buChar char="•"/>
            </a:pPr>
            <a:r>
              <a:rPr lang="de-DE" sz="1200" dirty="0"/>
              <a:t>Das DOJ (</a:t>
            </a:r>
            <a:r>
              <a:rPr lang="en-US" sz="1200" dirty="0"/>
              <a:t>U.S. Department </a:t>
            </a:r>
            <a:r>
              <a:rPr lang="en-US" sz="1200"/>
              <a:t>of Justice) </a:t>
            </a:r>
            <a:r>
              <a:rPr lang="de-DE" sz="1200"/>
              <a:t>sagte</a:t>
            </a:r>
            <a:r>
              <a:rPr lang="de-DE" sz="1200" dirty="0"/>
              <a:t>, dass Embraer die Verstöße gegen den FCPA nicht freiwillig offenlegte und erst mit der Zusammenarbeit bei der Untersuchung begann, nachdem die SEC ihr eine Vorladung zugestellt hatte.</a:t>
            </a:r>
          </a:p>
          <a:p>
            <a:pPr marL="285750" indent="-285750">
              <a:spcBef>
                <a:spcPts val="300"/>
              </a:spcBef>
              <a:spcAft>
                <a:spcPts val="300"/>
              </a:spcAft>
              <a:buFont typeface="Arial" panose="020B0604020202020204" pitchFamily="34" charset="0"/>
              <a:buChar char="•"/>
            </a:pPr>
            <a:r>
              <a:rPr lang="de-DE" sz="1200" dirty="0"/>
              <a:t>Embraer verhängte Disziplinarmaßnahmen gegen Führungskräfte und andere Mitarbeiter im Zusammenhang mit deren Bestechungsversuchen.</a:t>
            </a:r>
          </a:p>
          <a:p>
            <a:pPr>
              <a:spcBef>
                <a:spcPts val="300"/>
              </a:spcBef>
              <a:spcAft>
                <a:spcPts val="300"/>
              </a:spcAft>
            </a:pPr>
            <a:endParaRPr lang="de-DE" sz="1400" dirty="0">
              <a:solidFill>
                <a:srgbClr val="C00000"/>
              </a:solidFill>
            </a:endParaRPr>
          </a:p>
        </p:txBody>
      </p:sp>
      <p:sp>
        <p:nvSpPr>
          <p:cNvPr id="8" name="Rectangle 7"/>
          <p:cNvSpPr/>
          <p:nvPr/>
        </p:nvSpPr>
        <p:spPr>
          <a:xfrm>
            <a:off x="-4572" y="1165683"/>
            <a:ext cx="9153144" cy="396636"/>
          </a:xfrm>
          <a:prstGeom prst="rect">
            <a:avLst/>
          </a:prstGeom>
          <a:solidFill>
            <a:schemeClr val="bg1">
              <a:lumMod val="50000"/>
            </a:schemeClr>
          </a:solidFill>
        </p:spPr>
        <p:txBody>
          <a:bodyPr wrap="square">
            <a:spAutoFit/>
          </a:bodyPr>
          <a:lstStyle/>
          <a:p>
            <a:pPr marL="0" indent="0" algn="ctr">
              <a:spcBef>
                <a:spcPct val="0"/>
              </a:spcBef>
              <a:spcAft>
                <a:spcPts val="600"/>
              </a:spcAft>
              <a:buNone/>
            </a:pPr>
            <a:r>
              <a:rPr lang="de-DE">
                <a:solidFill>
                  <a:schemeClr val="bg1"/>
                </a:solidFill>
              </a:rPr>
              <a:t>Embraer S.A.</a:t>
            </a:r>
          </a:p>
        </p:txBody>
      </p:sp>
      <p:sp>
        <p:nvSpPr>
          <p:cNvPr id="9" name="Rectangle 8"/>
          <p:cNvSpPr/>
          <p:nvPr/>
        </p:nvSpPr>
        <p:spPr>
          <a:xfrm>
            <a:off x="6248399" y="2369181"/>
            <a:ext cx="2669667" cy="3416320"/>
          </a:xfrm>
          <a:prstGeom prst="rect">
            <a:avLst/>
          </a:prstGeom>
          <a:noFill/>
          <a:ln>
            <a:solidFill>
              <a:schemeClr val="bg1">
                <a:lumMod val="50000"/>
              </a:schemeClr>
            </a:solidFill>
          </a:ln>
        </p:spPr>
        <p:txBody>
          <a:bodyPr wrap="square">
            <a:spAutoFit/>
          </a:bodyPr>
          <a:lstStyle/>
          <a:p>
            <a:r>
              <a:rPr lang="de-DE" sz="1200" dirty="0"/>
              <a:t>Embraer S.A. ist ein brasilianischer Luft- und Raumfahrtkonzern, der zivile, militärische, exekutive und landwirtschaftliche Flugzeuge herstellt, Wartungs- und Reparaturdienstleistungen für die Luftfahrt erbringt und Ersatzteile für seine Jets vermarktet. </a:t>
            </a:r>
          </a:p>
          <a:p>
            <a:endParaRPr lang="de-DE" sz="1200" dirty="0"/>
          </a:p>
          <a:p>
            <a:r>
              <a:rPr lang="de-DE" sz="1200" dirty="0"/>
              <a:t>Der Hauptsitz befindet sich in São José dos Campos, São Paulo.</a:t>
            </a:r>
          </a:p>
          <a:p>
            <a:endParaRPr lang="de-DE" sz="1200" dirty="0"/>
          </a:p>
          <a:p>
            <a:r>
              <a:rPr lang="de-DE" sz="1200" dirty="0"/>
              <a:t>Embraer vertreibt seine Flugzeuge an kommerzielle Fluggesellschaften, hauptsächlich in den Vereinigten Staaten und Europa, sowie an Regierungen in Europa und Lateinamerika.</a:t>
            </a:r>
          </a:p>
        </p:txBody>
      </p:sp>
      <p:sp>
        <p:nvSpPr>
          <p:cNvPr id="10" name="Rectangle 9"/>
          <p:cNvSpPr/>
          <p:nvPr/>
        </p:nvSpPr>
        <p:spPr>
          <a:xfrm>
            <a:off x="6159499" y="1988762"/>
            <a:ext cx="2879726" cy="338554"/>
          </a:xfrm>
          <a:prstGeom prst="rect">
            <a:avLst/>
          </a:prstGeom>
        </p:spPr>
        <p:txBody>
          <a:bodyPr wrap="square">
            <a:spAutoFit/>
          </a:bodyPr>
          <a:lstStyle/>
          <a:p>
            <a:pPr marL="0" indent="0">
              <a:spcBef>
                <a:spcPct val="0"/>
              </a:spcBef>
              <a:spcAft>
                <a:spcPts val="600"/>
              </a:spcAft>
              <a:buNone/>
            </a:pPr>
            <a:r>
              <a:rPr lang="de-DE" sz="1600" dirty="0">
                <a:solidFill>
                  <a:srgbClr val="C00000"/>
                </a:solidFill>
              </a:rPr>
              <a:t>Unternehmenshintergrund</a:t>
            </a:r>
          </a:p>
        </p:txBody>
      </p:sp>
      <p:sp>
        <p:nvSpPr>
          <p:cNvPr id="11" name="Title 3"/>
          <p:cNvSpPr txBox="1"/>
          <p:nvPr/>
        </p:nvSpPr>
        <p:spPr>
          <a:xfrm>
            <a:off x="355600" y="204788"/>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br>
              <a:rPr lang="de-DE" altLang="en-US"/>
            </a:br>
            <a:r>
              <a:rPr lang="de-DE" altLang="en-US"/>
              <a:t>Externe Verstöße, Beispiel 2	</a:t>
            </a:r>
          </a:p>
        </p:txBody>
      </p:sp>
    </p:spTree>
    <p:extLst>
      <p:ext uri="{BB962C8B-B14F-4D97-AF65-F5344CB8AC3E}">
        <p14:creationId xmlns:p14="http://schemas.microsoft.com/office/powerpoint/2010/main" val="203283921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a:spLocks noGrp="1"/>
          </p:cNvSpPr>
          <p:nvPr>
            <p:ph type="title"/>
          </p:nvPr>
        </p:nvSpPr>
        <p:spPr>
          <a:xfrm>
            <a:off x="355600" y="204788"/>
            <a:ext cx="8280400" cy="333375"/>
          </a:xfrm>
        </p:spPr>
        <p:txBody>
          <a:bodyPr>
            <a:noAutofit/>
          </a:bodyPr>
          <a:lstStyle/>
          <a:p>
            <a:br>
              <a:rPr lang="de-DE" altLang="en-US" dirty="0"/>
            </a:br>
            <a:r>
              <a:rPr lang="de-DE" altLang="en-US" dirty="0"/>
              <a:t>Antibestechungs-/Antikorruptionstraining</a:t>
            </a:r>
            <a:br>
              <a:rPr lang="de-DE" altLang="en-US" dirty="0"/>
            </a:br>
            <a:r>
              <a:rPr lang="de-DE" altLang="en-US" sz="2000" dirty="0"/>
              <a:t>Im Überblick</a:t>
            </a:r>
            <a:r>
              <a:rPr lang="de-DE" altLang="en-US" dirty="0"/>
              <a:t>	</a:t>
            </a:r>
          </a:p>
        </p:txBody>
      </p:sp>
      <p:sp>
        <p:nvSpPr>
          <p:cNvPr id="11" name="Rectangle 10"/>
          <p:cNvSpPr/>
          <p:nvPr/>
        </p:nvSpPr>
        <p:spPr>
          <a:xfrm>
            <a:off x="-4572" y="1141333"/>
            <a:ext cx="9153144" cy="584775"/>
          </a:xfrm>
          <a:prstGeom prst="rect">
            <a:avLst/>
          </a:prstGeom>
          <a:solidFill>
            <a:schemeClr val="bg1">
              <a:lumMod val="95000"/>
            </a:schemeClr>
          </a:solidFill>
        </p:spPr>
        <p:txBody>
          <a:bodyPr wrap="square">
            <a:spAutoFit/>
          </a:bodyPr>
          <a:lstStyle/>
          <a:p>
            <a:pPr marL="0" indent="0" algn="ctr">
              <a:buNone/>
            </a:pPr>
            <a:r>
              <a:rPr lang="de-DE" sz="1600" dirty="0"/>
              <a:t>Wenn Sie mit Vertriebspartnern, Distributoren und Kunden zusammenarbeiten, denken Sie daran, sich der Compliance-Anforderungen bewusst zu sein und diese vollständig zu verstehen, wie z. B.:</a:t>
            </a:r>
          </a:p>
        </p:txBody>
      </p:sp>
      <p:sp>
        <p:nvSpPr>
          <p:cNvPr id="3" name="Rectangle 2"/>
          <p:cNvSpPr/>
          <p:nvPr/>
        </p:nvSpPr>
        <p:spPr>
          <a:xfrm>
            <a:off x="180753" y="1800723"/>
            <a:ext cx="8769989" cy="4832092"/>
          </a:xfrm>
          <a:prstGeom prst="rect">
            <a:avLst/>
          </a:prstGeom>
        </p:spPr>
        <p:txBody>
          <a:bodyPr wrap="square">
            <a:spAutoFit/>
          </a:bodyPr>
          <a:lstStyle/>
          <a:p>
            <a:pPr>
              <a:spcBef>
                <a:spcPts val="600"/>
              </a:spcBef>
              <a:spcAft>
                <a:spcPts val="600"/>
              </a:spcAft>
            </a:pPr>
            <a:r>
              <a:rPr lang="de-DE" sz="1400" dirty="0">
                <a:solidFill>
                  <a:srgbClr val="C00000"/>
                </a:solidFill>
              </a:rPr>
              <a:t>Bewirtung</a:t>
            </a:r>
            <a:r>
              <a:rPr lang="de-DE" sz="1600" dirty="0">
                <a:solidFill>
                  <a:srgbClr val="C00000"/>
                </a:solidFill>
              </a:rPr>
              <a:t>:</a:t>
            </a:r>
          </a:p>
          <a:p>
            <a:pPr marL="285750" indent="-285750">
              <a:spcBef>
                <a:spcPts val="600"/>
              </a:spcBef>
              <a:spcAft>
                <a:spcPts val="600"/>
              </a:spcAft>
              <a:buFont typeface="Wingdings" pitchFamily="2" charset="2"/>
              <a:buChar char="ü"/>
            </a:pPr>
            <a:r>
              <a:rPr lang="de-DE" sz="1200" dirty="0"/>
              <a:t>Zahlen Sie nicht für die Bewirtung während der Verkaufsgespräche.</a:t>
            </a:r>
          </a:p>
          <a:p>
            <a:pPr marL="285750" indent="-285750">
              <a:spcBef>
                <a:spcPts val="600"/>
              </a:spcBef>
              <a:spcAft>
                <a:spcPts val="600"/>
              </a:spcAft>
              <a:buFont typeface="Wingdings" pitchFamily="2" charset="2"/>
              <a:buChar char="ü"/>
            </a:pPr>
            <a:r>
              <a:rPr lang="de-DE" sz="1200" dirty="0"/>
              <a:t>Zahlen Sie nicht für übermäßige, verschwenderische oder unangemessene Ausgaben.</a:t>
            </a:r>
          </a:p>
          <a:p>
            <a:pPr marL="285750" indent="-285750">
              <a:spcBef>
                <a:spcPts val="600"/>
              </a:spcBef>
              <a:spcAft>
                <a:spcPts val="600"/>
              </a:spcAft>
              <a:buFont typeface="Wingdings" pitchFamily="2" charset="2"/>
              <a:buChar char="ü"/>
            </a:pPr>
            <a:r>
              <a:rPr lang="de-DE" sz="1200" dirty="0"/>
              <a:t>Beachten Sie, dass Interaktionen mit Regierungsbeamten möglicherweise der Genehmigung des Office of Risk and Compliance bedürfen.</a:t>
            </a:r>
          </a:p>
          <a:p>
            <a:pPr>
              <a:spcBef>
                <a:spcPts val="600"/>
              </a:spcBef>
              <a:spcAft>
                <a:spcPts val="600"/>
              </a:spcAft>
            </a:pPr>
            <a:r>
              <a:rPr lang="de-DE" sz="1400" dirty="0">
                <a:solidFill>
                  <a:srgbClr val="C00000"/>
                </a:solidFill>
              </a:rPr>
              <a:t>Vertriebspartner:</a:t>
            </a:r>
          </a:p>
          <a:p>
            <a:pPr marL="285750" indent="-285750">
              <a:spcBef>
                <a:spcPts val="600"/>
              </a:spcBef>
              <a:spcAft>
                <a:spcPts val="600"/>
              </a:spcAft>
              <a:buFont typeface="Wingdings" pitchFamily="2" charset="2"/>
              <a:buChar char="ü"/>
            </a:pPr>
            <a:r>
              <a:rPr lang="de-DE" sz="1200" dirty="0"/>
              <a:t>Es muss einen gültigen, legitimen Geschäftszweck geben, um einen Vertriebspartner im Rahmen einer Transaktion zu verwenden.</a:t>
            </a:r>
          </a:p>
          <a:p>
            <a:pPr marL="285750" indent="-285750">
              <a:spcBef>
                <a:spcPts val="600"/>
              </a:spcBef>
              <a:spcAft>
                <a:spcPts val="600"/>
              </a:spcAft>
              <a:buFont typeface="Wingdings" pitchFamily="2" charset="2"/>
              <a:buChar char="ü"/>
            </a:pPr>
            <a:r>
              <a:rPr lang="de-DE" sz="1200" dirty="0"/>
              <a:t>Stellen Sie sicher, dass der Grund für die Nutzung durch den Vertriebspartner im endgültigen Vertrag dargelegt ist und mit den Dienstleistungen übereinstimmt, die in der Vorabprüfung des Vertriebspartners beschrieben wurden. </a:t>
            </a:r>
          </a:p>
          <a:p>
            <a:pPr marL="285750" indent="-285750">
              <a:spcBef>
                <a:spcPts val="600"/>
              </a:spcBef>
              <a:spcAft>
                <a:spcPts val="600"/>
              </a:spcAft>
              <a:buFont typeface="Wingdings" pitchFamily="2" charset="2"/>
              <a:buChar char="ü"/>
            </a:pPr>
            <a:r>
              <a:rPr lang="de-DE" sz="1200" dirty="0"/>
              <a:t>Vertriebspartner überprüfen, bevor sie einem Vertrag hinzugefügt werden.</a:t>
            </a:r>
          </a:p>
          <a:p>
            <a:pPr marR="0">
              <a:spcBef>
                <a:spcPts val="600"/>
              </a:spcBef>
              <a:spcAft>
                <a:spcPts val="600"/>
              </a:spcAft>
            </a:pPr>
            <a:r>
              <a:rPr lang="de-DE" sz="1400" dirty="0">
                <a:solidFill>
                  <a:srgbClr val="C00000"/>
                </a:solidFill>
              </a:rPr>
              <a:t>Lokale Einkäufe:</a:t>
            </a:r>
          </a:p>
          <a:p>
            <a:pPr marL="285750" marR="0" indent="-285750">
              <a:spcBef>
                <a:spcPts val="600"/>
              </a:spcBef>
              <a:spcAft>
                <a:spcPts val="600"/>
              </a:spcAft>
              <a:buFont typeface="Wingdings" pitchFamily="2" charset="2"/>
              <a:buChar char="ü"/>
            </a:pPr>
            <a:r>
              <a:rPr lang="de-DE" sz="1200" dirty="0"/>
              <a:t>Es muss einen legitimen Geschäftszweck für lokale Einkäufe geben.</a:t>
            </a:r>
          </a:p>
          <a:p>
            <a:pPr marL="285750" marR="0" indent="-285750">
              <a:spcBef>
                <a:spcPts val="600"/>
              </a:spcBef>
              <a:spcAft>
                <a:spcPts val="600"/>
              </a:spcAft>
              <a:buFont typeface="Wingdings" pitchFamily="2" charset="2"/>
              <a:buChar char="ü"/>
            </a:pPr>
            <a:r>
              <a:rPr lang="de-DE" sz="1200" dirty="0">
                <a:latin typeface="Arial" panose="020B0604020202020204" pitchFamily="34" charset="0"/>
                <a:cs typeface="Arial" panose="020B0604020202020204" pitchFamily="34" charset="0"/>
              </a:rPr>
              <a:t>Die Lieferdokumentation ist eine notwendige Finanzkontrolle.</a:t>
            </a:r>
            <a:endParaRPr lang="de-DE" sz="1200" dirty="0"/>
          </a:p>
          <a:p>
            <a:pPr>
              <a:spcBef>
                <a:spcPts val="600"/>
              </a:spcBef>
              <a:spcAft>
                <a:spcPts val="600"/>
              </a:spcAft>
            </a:pPr>
            <a:endParaRPr lang="de-DE" sz="1600" dirty="0"/>
          </a:p>
        </p:txBody>
      </p:sp>
    </p:spTree>
    <p:extLst>
      <p:ext uri="{BB962C8B-B14F-4D97-AF65-F5344CB8AC3E}">
        <p14:creationId xmlns:p14="http://schemas.microsoft.com/office/powerpoint/2010/main" val="288058384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85063" y="3695658"/>
            <a:ext cx="3781692" cy="471813"/>
          </a:xfrm>
          <a:prstGeom prst="roundRect">
            <a:avLst/>
          </a:prstGeom>
          <a:solidFill>
            <a:schemeClr val="bg1">
              <a:lumMod val="5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de-DE" sz="1600">
                <a:latin typeface="Arial" panose="020B0604020202020204" pitchFamily="34" charset="0"/>
                <a:cs typeface="Arial" panose="020B0604020202020204" pitchFamily="34" charset="0"/>
              </a:rPr>
              <a:t>Ansprechpartner bei Fragen</a:t>
            </a:r>
          </a:p>
        </p:txBody>
      </p:sp>
      <p:sp>
        <p:nvSpPr>
          <p:cNvPr id="3" name="Rectangle 2"/>
          <p:cNvSpPr/>
          <p:nvPr/>
        </p:nvSpPr>
        <p:spPr>
          <a:xfrm>
            <a:off x="341770" y="4227397"/>
            <a:ext cx="8242798" cy="307777"/>
          </a:xfrm>
          <a:prstGeom prst="rect">
            <a:avLst/>
          </a:prstGeom>
        </p:spPr>
        <p:txBody>
          <a:bodyPr wrap="square">
            <a:spAutoFit/>
          </a:bodyPr>
          <a:lstStyle/>
          <a:p>
            <a:pPr marL="171450" indent="-171450">
              <a:spcBef>
                <a:spcPts val="300"/>
              </a:spcBef>
              <a:spcAft>
                <a:spcPts val="300"/>
              </a:spcAft>
              <a:buFont typeface="Wingdings" pitchFamily="2" charset="2"/>
              <a:buChar char="ü"/>
            </a:pPr>
            <a:r>
              <a:rPr lang="de-DE" sz="1400" dirty="0">
                <a:latin typeface="Arial" panose="020B0604020202020204" pitchFamily="34" charset="0"/>
                <a:cs typeface="Arial" panose="020B0604020202020204" pitchFamily="34" charset="0"/>
              </a:rPr>
              <a:t>Office of Risk and Compliance unter </a:t>
            </a:r>
            <a:r>
              <a:rPr lang="de-DE" sz="1400" dirty="0">
                <a:latin typeface="Arial" panose="020B0604020202020204" pitchFamily="34" charset="0"/>
                <a:cs typeface="Arial" panose="020B0604020202020204" pitchFamily="34" charset="0"/>
                <a:hlinkClick r:id="rId3"/>
              </a:rPr>
              <a:t>MTS_Risk_And_Compliance@mts.com</a:t>
            </a:r>
            <a:endParaRPr lang="de-DE" sz="1400" dirty="0">
              <a:latin typeface="Arial" panose="020B0604020202020204" pitchFamily="34" charset="0"/>
              <a:cs typeface="Arial" panose="020B0604020202020204" pitchFamily="34" charset="0"/>
            </a:endParaRPr>
          </a:p>
        </p:txBody>
      </p:sp>
      <p:sp>
        <p:nvSpPr>
          <p:cNvPr id="23" name="Title 3"/>
          <p:cNvSpPr>
            <a:spLocks noGrp="1"/>
          </p:cNvSpPr>
          <p:nvPr>
            <p:ph type="title"/>
          </p:nvPr>
        </p:nvSpPr>
        <p:spPr>
          <a:xfrm>
            <a:off x="355600" y="204788"/>
            <a:ext cx="8280400" cy="333375"/>
          </a:xfrm>
        </p:spPr>
        <p:txBody>
          <a:bodyPr>
            <a:noAutofit/>
          </a:bodyPr>
          <a:lstStyle/>
          <a:p>
            <a:br>
              <a:rPr lang="de-DE" altLang="en-US" sz="2400"/>
            </a:br>
            <a:r>
              <a:rPr lang="de-DE" altLang="en-US" sz="2400"/>
              <a:t>Antibestechungs-/Antikorruptionstraining</a:t>
            </a:r>
            <a:br>
              <a:rPr lang="de-DE" altLang="en-US" sz="2400"/>
            </a:br>
            <a:r>
              <a:rPr lang="de-DE" altLang="en-US" sz="2000"/>
              <a:t>Fragen und Bedenken ansprechen	</a:t>
            </a:r>
          </a:p>
        </p:txBody>
      </p:sp>
      <p:sp>
        <p:nvSpPr>
          <p:cNvPr id="24" name="Rounded Rectangle 23"/>
          <p:cNvSpPr/>
          <p:nvPr/>
        </p:nvSpPr>
        <p:spPr>
          <a:xfrm>
            <a:off x="385063" y="4827561"/>
            <a:ext cx="3781692" cy="471813"/>
          </a:xfrm>
          <a:prstGeom prst="roundRect">
            <a:avLst/>
          </a:prstGeom>
          <a:solidFill>
            <a:schemeClr val="bg1">
              <a:lumMod val="5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de-DE" sz="1600">
                <a:latin typeface="Arial" panose="020B0604020202020204" pitchFamily="34" charset="0"/>
                <a:cs typeface="Arial" panose="020B0604020202020204" pitchFamily="34" charset="0"/>
              </a:rPr>
              <a:t>Bedenken äußern</a:t>
            </a:r>
          </a:p>
        </p:txBody>
      </p:sp>
      <p:sp>
        <p:nvSpPr>
          <p:cNvPr id="21" name="Rectangle 20"/>
          <p:cNvSpPr/>
          <p:nvPr/>
        </p:nvSpPr>
        <p:spPr>
          <a:xfrm>
            <a:off x="341769" y="5299374"/>
            <a:ext cx="8242799" cy="600164"/>
          </a:xfrm>
          <a:prstGeom prst="rect">
            <a:avLst/>
          </a:prstGeom>
        </p:spPr>
        <p:txBody>
          <a:bodyPr wrap="square">
            <a:spAutoFit/>
          </a:bodyPr>
          <a:lstStyle/>
          <a:p>
            <a:pPr marL="171450" indent="-171450">
              <a:spcBef>
                <a:spcPts val="300"/>
              </a:spcBef>
              <a:spcAft>
                <a:spcPts val="300"/>
              </a:spcAft>
              <a:buFont typeface="Wingdings" pitchFamily="2" charset="2"/>
              <a:buChar char="ü"/>
            </a:pPr>
            <a:r>
              <a:rPr lang="de-DE" sz="1400" dirty="0">
                <a:latin typeface="Arial" panose="020B0604020202020204" pitchFamily="34" charset="0"/>
                <a:cs typeface="Arial" panose="020B0604020202020204" pitchFamily="34" charset="0"/>
              </a:rPr>
              <a:t>Ihr Vorgesetzter, Lokales Ethikkomitee, Personalwesen</a:t>
            </a:r>
          </a:p>
          <a:p>
            <a:pPr marL="171450" indent="-171450">
              <a:spcBef>
                <a:spcPts val="300"/>
              </a:spcBef>
              <a:spcAft>
                <a:spcPts val="300"/>
              </a:spcAft>
              <a:buFont typeface="Wingdings" pitchFamily="2" charset="2"/>
              <a:buChar char="ü"/>
            </a:pPr>
            <a:r>
              <a:rPr lang="de-DE" sz="1400" dirty="0">
                <a:latin typeface="Arial" panose="020B0604020202020204" pitchFamily="34" charset="0"/>
                <a:cs typeface="Arial" panose="020B0604020202020204" pitchFamily="34" charset="0"/>
              </a:rPr>
              <a:t>Office of Risk and Compliance unter </a:t>
            </a:r>
            <a:r>
              <a:rPr lang="de-DE" sz="1400" dirty="0">
                <a:latin typeface="Arial" panose="020B0604020202020204" pitchFamily="34" charset="0"/>
                <a:cs typeface="Arial" panose="020B0604020202020204" pitchFamily="34" charset="0"/>
                <a:hlinkClick r:id="rId3"/>
              </a:rPr>
              <a:t>MTS_Risk_And_Compliance@mts.com</a:t>
            </a:r>
            <a:endParaRPr lang="de-DE" sz="1400" dirty="0">
              <a:latin typeface="Arial" panose="020B0604020202020204" pitchFamily="34" charset="0"/>
              <a:cs typeface="Arial" panose="020B0604020202020204" pitchFamily="34" charset="0"/>
            </a:endParaRPr>
          </a:p>
        </p:txBody>
      </p:sp>
      <p:sp>
        <p:nvSpPr>
          <p:cNvPr id="2" name="TextBox 1"/>
          <p:cNvSpPr txBox="1"/>
          <p:nvPr/>
        </p:nvSpPr>
        <p:spPr>
          <a:xfrm>
            <a:off x="0" y="1212074"/>
            <a:ext cx="9153144" cy="2196755"/>
          </a:xfrm>
          <a:prstGeom prst="rect">
            <a:avLst/>
          </a:prstGeom>
          <a:solidFill>
            <a:schemeClr val="bg1">
              <a:lumMod val="95000"/>
            </a:schemeClr>
          </a:solidFill>
        </p:spPr>
        <p:txBody>
          <a:bodyPr wrap="square" rtlCol="0">
            <a:spAutoFit/>
          </a:bodyPr>
          <a:lstStyle/>
          <a:p>
            <a:pPr marL="285750" indent="-285750">
              <a:spcBef>
                <a:spcPts val="300"/>
              </a:spcBef>
              <a:spcAft>
                <a:spcPts val="300"/>
              </a:spcAft>
              <a:buClr>
                <a:srgbClr val="C00000"/>
              </a:buClr>
              <a:buFont typeface="Arial" panose="020B0604020202020204" pitchFamily="34" charset="0"/>
              <a:buChar char="»"/>
            </a:pPr>
            <a:r>
              <a:rPr lang="de-DE" sz="1600" dirty="0"/>
              <a:t>Die Antibestechungs- und Antikorruptionserwartungen werden durch den Global Code of Ethical Business Conduct, die Richtlinien und Verfahren des FCPA abgedeckt.</a:t>
            </a:r>
          </a:p>
          <a:p>
            <a:pPr marL="285750" indent="-285750">
              <a:spcBef>
                <a:spcPts val="300"/>
              </a:spcBef>
              <a:spcAft>
                <a:spcPts val="300"/>
              </a:spcAft>
              <a:buClr>
                <a:srgbClr val="C00000"/>
              </a:buClr>
              <a:buFont typeface="Arial" panose="020B0604020202020204" pitchFamily="34" charset="0"/>
              <a:buChar char="»"/>
            </a:pPr>
            <a:r>
              <a:rPr lang="de-DE" sz="1600" dirty="0"/>
              <a:t>Bestechung und Korruption können schwer zu erkennen sein. Das Office of Risk and Compliance bietet Unterstützung, beantwortet Ihre Fragen und hilft bei der Lösung Ihrer Probleme. </a:t>
            </a:r>
          </a:p>
          <a:p>
            <a:pPr marL="285750" indent="-285750">
              <a:spcBef>
                <a:spcPts val="300"/>
              </a:spcBef>
              <a:spcAft>
                <a:spcPts val="300"/>
              </a:spcAft>
              <a:buClr>
                <a:srgbClr val="C00000"/>
              </a:buClr>
              <a:buFont typeface="Arial" panose="020B0604020202020204" pitchFamily="34" charset="0"/>
              <a:buChar char="»"/>
            </a:pPr>
            <a:r>
              <a:rPr lang="de-DE" sz="1600" dirty="0"/>
              <a:t>Zögern Sie nicht, proaktiv Fragen zu stellen, und arbeiten Sie im Vorfeld mit dem Office of Risk and Compliance zusammen. Wir alle müssen zusammenarbeiten, um die Einhaltung der Vorschriften zu gewährleisten.</a:t>
            </a:r>
          </a:p>
        </p:txBody>
      </p:sp>
    </p:spTree>
    <p:extLst>
      <p:ext uri="{BB962C8B-B14F-4D97-AF65-F5344CB8AC3E}">
        <p14:creationId xmlns:p14="http://schemas.microsoft.com/office/powerpoint/2010/main" val="38346480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de-DE" sz="1800" dirty="0"/>
              <a:t>Ich bestätige, dass ich:</a:t>
            </a:r>
          </a:p>
          <a:p>
            <a:pPr marL="0" indent="0">
              <a:buNone/>
            </a:pPr>
            <a:endParaRPr lang="de-DE" sz="1800" dirty="0"/>
          </a:p>
          <a:p>
            <a:pPr marL="457200" indent="-457200">
              <a:buAutoNum type="arabicPeriod"/>
            </a:pPr>
            <a:r>
              <a:rPr lang="de-DE" sz="1800" dirty="0"/>
              <a:t>Die Trainingsfolien zum Thema Antibestechung und Antikorruption durchgearbeitet und verstanden habe</a:t>
            </a:r>
          </a:p>
          <a:p>
            <a:pPr marL="457200" indent="-457200">
              <a:buAutoNum type="arabicPeriod"/>
            </a:pPr>
            <a:endParaRPr lang="de-DE" sz="1800" dirty="0"/>
          </a:p>
          <a:p>
            <a:pPr marL="457200" indent="-457200">
              <a:buAutoNum type="arabicPeriod"/>
            </a:pPr>
            <a:r>
              <a:rPr lang="de-DE" sz="1800"/>
              <a:t>Mir der MTS-FCPA-Richtlinien und -Verfahren bewusst bin </a:t>
            </a:r>
            <a:endParaRPr lang="de-DE" sz="1800" dirty="0"/>
          </a:p>
          <a:p>
            <a:pPr marL="457200" indent="-457200">
              <a:buAutoNum type="arabicPeriod"/>
            </a:pPr>
            <a:endParaRPr lang="de-DE" sz="1800" dirty="0"/>
          </a:p>
          <a:p>
            <a:pPr marL="457200" indent="-457200">
              <a:buAutoNum type="arabicPeriod"/>
            </a:pPr>
            <a:r>
              <a:rPr lang="de-DE" sz="1800" dirty="0"/>
              <a:t>Weiß, wie ich das Office of Risk and Compliance bei Fragen kontaktiere </a:t>
            </a:r>
          </a:p>
          <a:p>
            <a:pPr marL="457200" indent="-457200">
              <a:buAutoNum type="arabicPeriod"/>
            </a:pPr>
            <a:endParaRPr lang="de-DE" sz="1800" dirty="0"/>
          </a:p>
          <a:p>
            <a:pPr marL="457200" indent="-457200">
              <a:buAutoNum type="arabicPeriod"/>
            </a:pPr>
            <a:r>
              <a:rPr lang="de-DE" sz="1800" dirty="0"/>
              <a:t>Die verfügbaren Meldewege bei Problemen kenne</a:t>
            </a:r>
          </a:p>
          <a:p>
            <a:pPr marL="0" indent="0">
              <a:buNone/>
            </a:pPr>
            <a:endParaRPr lang="de-DE" sz="1800" dirty="0"/>
          </a:p>
          <a:p>
            <a:pPr marL="457200" indent="-457200">
              <a:buAutoNum type="arabicPeriod"/>
            </a:pPr>
            <a:endParaRPr lang="de-DE" sz="1800" dirty="0"/>
          </a:p>
        </p:txBody>
      </p:sp>
      <p:sp>
        <p:nvSpPr>
          <p:cNvPr id="4" name="Title 3"/>
          <p:cNvSpPr>
            <a:spLocks noGrp="1"/>
          </p:cNvSpPr>
          <p:nvPr>
            <p:ph type="title"/>
          </p:nvPr>
        </p:nvSpPr>
        <p:spPr>
          <a:xfrm>
            <a:off x="355600" y="204788"/>
            <a:ext cx="8280400" cy="333375"/>
          </a:xfrm>
        </p:spPr>
        <p:txBody>
          <a:bodyPr>
            <a:noAutofit/>
          </a:bodyPr>
          <a:lstStyle/>
          <a:p>
            <a:br>
              <a:rPr lang="de-DE" altLang="en-US" sz="2400" dirty="0"/>
            </a:br>
            <a:r>
              <a:rPr lang="de-DE" altLang="en-US" dirty="0"/>
              <a:t>Antibestechungs-/</a:t>
            </a:r>
            <a:r>
              <a:rPr lang="de-DE" altLang="en-US" sz="2400" dirty="0"/>
              <a:t>Antikorruptionstraining</a:t>
            </a:r>
            <a:br>
              <a:rPr lang="de-DE" altLang="en-US" sz="2400" dirty="0"/>
            </a:br>
            <a:r>
              <a:rPr lang="de-DE" altLang="en-US" sz="2000" dirty="0"/>
              <a:t>Bestätigung	</a:t>
            </a:r>
          </a:p>
        </p:txBody>
      </p:sp>
    </p:spTree>
    <p:extLst>
      <p:ext uri="{BB962C8B-B14F-4D97-AF65-F5344CB8AC3E}">
        <p14:creationId xmlns:p14="http://schemas.microsoft.com/office/powerpoint/2010/main" val="13113492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ontent Placeholder 1">
            <a:extLst>
              <a:ext uri="{FF2B5EF4-FFF2-40B4-BE49-F238E27FC236}">
                <a16:creationId xmlns:a16="http://schemas.microsoft.com/office/drawing/2014/main" id="{AFC951AD-48BE-4ABC-8743-3210F7998621}"/>
              </a:ext>
            </a:extLst>
          </p:cNvPr>
          <p:cNvSpPr>
            <a:spLocks noGrp="1"/>
          </p:cNvSpPr>
          <p:nvPr>
            <p:ph idx="1"/>
          </p:nvPr>
        </p:nvSpPr>
        <p:spPr>
          <a:xfrm>
            <a:off x="392112" y="3518845"/>
            <a:ext cx="8207375" cy="573000"/>
          </a:xfrm>
        </p:spPr>
        <p:txBody>
          <a:bodyPr/>
          <a:lstStyle/>
          <a:p>
            <a:pPr marL="0" indent="0" algn="ctr">
              <a:spcBef>
                <a:spcPct val="0"/>
              </a:spcBef>
              <a:spcAft>
                <a:spcPts val="600"/>
              </a:spcAft>
              <a:buNone/>
            </a:pPr>
            <a:r>
              <a:rPr lang="de-DE" sz="1600">
                <a:solidFill>
                  <a:srgbClr val="C00000"/>
                </a:solidFill>
              </a:rPr>
              <a:t>Sie müssen sich der Bestechungsrisiken bewusst sein, die im Laufe Ihrer Interaktion mit Kunden, Geschäftspartnern und anderen in allen Phasen Ihrer Arbeit bestehen.</a:t>
            </a:r>
          </a:p>
        </p:txBody>
      </p:sp>
      <p:sp>
        <p:nvSpPr>
          <p:cNvPr id="34"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de-DE" altLang="en-US"/>
              <a:t>Antibestechungs-/Antikorruptionstraining</a:t>
            </a:r>
          </a:p>
          <a:p>
            <a:r>
              <a:rPr lang="de-DE" altLang="en-US" sz="2000"/>
              <a:t>Ihre Rolle in Vertrieb und Service</a:t>
            </a:r>
            <a:r>
              <a:rPr lang="de-DE" altLang="en-US"/>
              <a:t>	</a:t>
            </a:r>
          </a:p>
        </p:txBody>
      </p:sp>
      <p:sp>
        <p:nvSpPr>
          <p:cNvPr id="6" name="Content Placeholder 2"/>
          <p:cNvSpPr txBox="1"/>
          <p:nvPr/>
        </p:nvSpPr>
        <p:spPr bwMode="auto">
          <a:xfrm>
            <a:off x="0" y="1205346"/>
            <a:ext cx="9144000" cy="149629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p15="http://schemas.microsoft.com/office/powerpoint/2012/main" xmlns:p14="http://schemas.microsoft.com/office/powerpoint/2010/main"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0"/>
              </a:spcBef>
              <a:spcAft>
                <a:spcPct val="0"/>
              </a:spcAft>
              <a:buClr>
                <a:srgbClr val="CC1543"/>
              </a:buClr>
              <a:buFont typeface="Arial Narrow"/>
              <a:buChar char="»"/>
              <a:defRPr sz="20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1" fontAlgn="base" hangingPunct="1">
              <a:spcBef>
                <a:spcPct val="0"/>
              </a:spcBef>
              <a:spcAft>
                <a:spcPct val="0"/>
              </a:spcAft>
              <a:buClr>
                <a:srgbClr val="CC1543"/>
              </a:buClr>
              <a:buChar char="–"/>
              <a:defRPr sz="1800">
                <a:solidFill>
                  <a:schemeClr val="tx1"/>
                </a:solidFill>
                <a:latin typeface="Arial" panose="020B0604020202020204" pitchFamily="34" charset="0"/>
                <a:ea typeface="ＭＳ Ｐゴシック" pitchFamily="-107" charset="-128"/>
                <a:cs typeface="Arial" panose="020B0604020202020204" pitchFamily="34" charset="0"/>
              </a:defRPr>
            </a:lvl2pPr>
            <a:lvl3pPr marL="1143000" indent="-228600" algn="l" rtl="0" eaLnBrk="1" fontAlgn="base" hangingPunct="1">
              <a:spcBef>
                <a:spcPct val="0"/>
              </a:spcBef>
              <a:spcAft>
                <a:spcPct val="0"/>
              </a:spcAft>
              <a:buClr>
                <a:srgbClr val="CC1543"/>
              </a:buClr>
              <a:buFont typeface="Arial"/>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3pPr>
            <a:lvl4pPr marL="1600200" indent="-228600" algn="l" rtl="0" eaLnBrk="1" fontAlgn="base" hangingPunct="1">
              <a:spcBef>
                <a:spcPct val="0"/>
              </a:spcBef>
              <a:spcAft>
                <a:spcPct val="0"/>
              </a:spcAft>
              <a:buClr>
                <a:srgbClr val="CC1543"/>
              </a:buClr>
              <a:buFont typeface="Lucida Grande"/>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4pPr>
            <a:lvl5pPr marL="2057400" indent="-228600" algn="l" rtl="0" eaLnBrk="1" fontAlgn="base" hangingPunct="1">
              <a:spcBef>
                <a:spcPct val="0"/>
              </a:spcBef>
              <a:spcAft>
                <a:spcPct val="0"/>
              </a:spcAft>
              <a:buClr>
                <a:srgbClr val="CC1543"/>
              </a:buClr>
              <a:buFont typeface="Wingdings"/>
              <a:buChar char="§"/>
              <a:defRPr sz="1600">
                <a:solidFill>
                  <a:schemeClr val="tx1"/>
                </a:solidFill>
                <a:latin typeface="Arial" panose="020B0604020202020204" pitchFamily="34" charset="0"/>
                <a:ea typeface="ＭＳ Ｐゴシック" pitchFamily="-107" charset="-128"/>
                <a:cs typeface="Arial" panose="020B0604020202020204" pitchFamily="34" charset="0"/>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a:lstStyle>
          <a:p>
            <a:pPr marL="400050" indent="-285750">
              <a:spcBef>
                <a:spcPts val="300"/>
              </a:spcBef>
              <a:spcAft>
                <a:spcPts val="300"/>
              </a:spcAft>
            </a:pPr>
            <a:r>
              <a:rPr lang="de-DE" sz="1600" dirty="0"/>
              <a:t>Sie haben eine Schlüsselrolle bei MTS, indem Sie Vertrieb und Service mit Kunden und Wachstumsmöglichkeiten für das Unternehmen vorantreiben. </a:t>
            </a:r>
          </a:p>
          <a:p>
            <a:pPr marL="400050" indent="-285750">
              <a:spcBef>
                <a:spcPts val="300"/>
              </a:spcBef>
              <a:spcAft>
                <a:spcPts val="300"/>
              </a:spcAft>
            </a:pPr>
            <a:r>
              <a:rPr lang="de-DE" sz="1600" dirty="0"/>
              <a:t>Angesichts Ihrer täglichen Interaktion mit Interessengruppen inner- und außerhalb von MTS </a:t>
            </a:r>
            <a:br>
              <a:rPr lang="de-DE" sz="1600" dirty="0"/>
            </a:br>
            <a:r>
              <a:rPr lang="de-DE" sz="1600" dirty="0"/>
              <a:t>ist es unerlässlich, dass Sie sich der Anforderungen zur Bekämpfung von Bestechung und Korruption bewusst sind und diese verstehen.</a:t>
            </a:r>
            <a:endParaRPr lang="de-DE" sz="1600" b="1" u="sng" dirty="0">
              <a:solidFill>
                <a:srgbClr val="C00000"/>
              </a:solidFill>
            </a:endParaRPr>
          </a:p>
        </p:txBody>
      </p:sp>
      <p:sp>
        <p:nvSpPr>
          <p:cNvPr id="4" name="Pentagon 3"/>
          <p:cNvSpPr/>
          <p:nvPr/>
        </p:nvSpPr>
        <p:spPr>
          <a:xfrm>
            <a:off x="428625" y="2895601"/>
            <a:ext cx="1704975" cy="447675"/>
          </a:xfrm>
          <a:prstGeom prst="homePlate">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a:solidFill>
                  <a:schemeClr val="bg1"/>
                </a:solidFill>
                <a:latin typeface="Arial" panose="020B0604020202020204" pitchFamily="34" charset="0"/>
                <a:cs typeface="Arial" panose="020B0604020202020204" pitchFamily="34" charset="0"/>
              </a:rPr>
              <a:t>Interessent</a:t>
            </a:r>
          </a:p>
        </p:txBody>
      </p:sp>
      <p:sp>
        <p:nvSpPr>
          <p:cNvPr id="5" name="Chevron 4"/>
          <p:cNvSpPr/>
          <p:nvPr/>
        </p:nvSpPr>
        <p:spPr>
          <a:xfrm>
            <a:off x="2133600" y="28956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a:solidFill>
                  <a:schemeClr val="bg1"/>
                </a:solidFill>
                <a:latin typeface="Arial" panose="020B0604020202020204" pitchFamily="34" charset="0"/>
                <a:cs typeface="Arial" panose="020B0604020202020204" pitchFamily="34" charset="0"/>
              </a:rPr>
              <a:t>Angebot</a:t>
            </a:r>
          </a:p>
        </p:txBody>
      </p:sp>
      <p:sp>
        <p:nvSpPr>
          <p:cNvPr id="11" name="Chevron 10"/>
          <p:cNvSpPr/>
          <p:nvPr/>
        </p:nvSpPr>
        <p:spPr>
          <a:xfrm>
            <a:off x="3810000" y="28956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de-DE" sz="1400" dirty="0">
                <a:solidFill>
                  <a:schemeClr val="bg1"/>
                </a:solidFill>
                <a:latin typeface="Arial" panose="020B0604020202020204" pitchFamily="34" charset="0"/>
                <a:cs typeface="Arial" panose="020B0604020202020204" pitchFamily="34" charset="0"/>
              </a:rPr>
              <a:t>Verhandlung</a:t>
            </a:r>
          </a:p>
        </p:txBody>
      </p:sp>
      <p:sp>
        <p:nvSpPr>
          <p:cNvPr id="12" name="Chevron 11"/>
          <p:cNvSpPr/>
          <p:nvPr/>
        </p:nvSpPr>
        <p:spPr>
          <a:xfrm>
            <a:off x="5429250" y="28956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a:solidFill>
                  <a:schemeClr val="bg1"/>
                </a:solidFill>
                <a:latin typeface="Arial" panose="020B0604020202020204" pitchFamily="34" charset="0"/>
                <a:cs typeface="Arial" panose="020B0604020202020204" pitchFamily="34" charset="0"/>
              </a:rPr>
              <a:t>Vertrag</a:t>
            </a:r>
          </a:p>
        </p:txBody>
      </p:sp>
      <p:sp>
        <p:nvSpPr>
          <p:cNvPr id="13" name="Chevron 12"/>
          <p:cNvSpPr/>
          <p:nvPr/>
        </p:nvSpPr>
        <p:spPr>
          <a:xfrm>
            <a:off x="7083398" y="2895601"/>
            <a:ext cx="1619250" cy="447675"/>
          </a:xfrm>
          <a:prstGeom prst="chevron">
            <a:avLst/>
          </a:prstGeom>
          <a:solidFill>
            <a:schemeClr val="bg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a:solidFill>
                  <a:schemeClr val="bg1"/>
                </a:solidFill>
                <a:latin typeface="Arial" panose="020B0604020202020204" pitchFamily="34" charset="0"/>
                <a:cs typeface="Arial" panose="020B0604020202020204" pitchFamily="34" charset="0"/>
              </a:rPr>
              <a:t>Auftrag senden</a:t>
            </a:r>
          </a:p>
        </p:txBody>
      </p:sp>
      <p:sp>
        <p:nvSpPr>
          <p:cNvPr id="15" name="TextBox 14"/>
          <p:cNvSpPr txBox="1"/>
          <p:nvPr/>
        </p:nvSpPr>
        <p:spPr>
          <a:xfrm>
            <a:off x="464208" y="4160485"/>
            <a:ext cx="8215583" cy="2246769"/>
          </a:xfrm>
          <a:prstGeom prst="rect">
            <a:avLst/>
          </a:prstGeom>
          <a:noFill/>
        </p:spPr>
        <p:txBody>
          <a:bodyPr wrap="square" rtlCol="0">
            <a:spAutoFit/>
          </a:bodyPr>
          <a:lstStyle/>
          <a:p>
            <a:pPr>
              <a:spcBef>
                <a:spcPts val="600"/>
              </a:spcBef>
              <a:spcAft>
                <a:spcPts val="600"/>
              </a:spcAft>
            </a:pPr>
            <a:r>
              <a:rPr lang="de-DE" sz="1600" dirty="0"/>
              <a:t>So gilt es beispielsweise spezifische Anforderungen in folgenden Bereichen zu beachten:</a:t>
            </a:r>
          </a:p>
          <a:p>
            <a:pPr marL="285750" indent="-285750">
              <a:spcBef>
                <a:spcPts val="600"/>
              </a:spcBef>
              <a:spcAft>
                <a:spcPts val="600"/>
              </a:spcAft>
              <a:buFont typeface="Wingdings" pitchFamily="2" charset="2"/>
              <a:buChar char="ü"/>
            </a:pPr>
            <a:r>
              <a:rPr lang="de-DE" sz="1400" dirty="0">
                <a:solidFill>
                  <a:srgbClr val="0070C0"/>
                </a:solidFill>
              </a:rPr>
              <a:t>Zusammenarbeit mit neuen Geschäftspartnern, wenn diese vor Aufträgen und Verträgen bewertet werden müssen</a:t>
            </a:r>
          </a:p>
          <a:p>
            <a:pPr marL="285750" indent="-285750">
              <a:spcBef>
                <a:spcPts val="600"/>
              </a:spcBef>
              <a:spcAft>
                <a:spcPts val="600"/>
              </a:spcAft>
              <a:buFont typeface="Wingdings" pitchFamily="2" charset="2"/>
              <a:buChar char="ü"/>
            </a:pPr>
            <a:r>
              <a:rPr lang="de-DE" sz="1400" dirty="0">
                <a:solidFill>
                  <a:srgbClr val="0070C0"/>
                </a:solidFill>
              </a:rPr>
              <a:t>Bereitstellung und Bezahlung der Bewirtung Ihrer Kunden und/oder anderer Geschäftspartner</a:t>
            </a:r>
          </a:p>
          <a:p>
            <a:pPr marL="285750" indent="-285750">
              <a:spcBef>
                <a:spcPts val="600"/>
              </a:spcBef>
              <a:spcAft>
                <a:spcPts val="600"/>
              </a:spcAft>
              <a:buFont typeface="Wingdings" pitchFamily="2" charset="2"/>
              <a:buChar char="ü"/>
            </a:pPr>
            <a:r>
              <a:rPr lang="de-DE" sz="1400" dirty="0">
                <a:solidFill>
                  <a:srgbClr val="0070C0"/>
                </a:solidFill>
              </a:rPr>
              <a:t>Zahlungen für Kunden, die zu einem MTS-Standort reisen, um dort Schulungen vor Ort durchzuführen</a:t>
            </a:r>
          </a:p>
          <a:p>
            <a:pPr marL="285750" indent="-285750">
              <a:spcBef>
                <a:spcPts val="600"/>
              </a:spcBef>
              <a:spcAft>
                <a:spcPts val="600"/>
              </a:spcAft>
              <a:buFont typeface="Wingdings" pitchFamily="2" charset="2"/>
              <a:buChar char="ü"/>
            </a:pPr>
            <a:r>
              <a:rPr lang="de-DE" sz="1400" dirty="0">
                <a:solidFill>
                  <a:srgbClr val="0070C0"/>
                </a:solidFill>
              </a:rPr>
              <a:t>Feststellen, ob lokale Einkäufe zur Erfüllung einer Bestellung erforderlich sind</a:t>
            </a:r>
          </a:p>
        </p:txBody>
      </p:sp>
    </p:spTree>
    <p:extLst>
      <p:ext uri="{BB962C8B-B14F-4D97-AF65-F5344CB8AC3E}">
        <p14:creationId xmlns:p14="http://schemas.microsoft.com/office/powerpoint/2010/main" val="33173682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90644"/>
            <a:ext cx="9144000" cy="1787638"/>
          </a:xfrm>
          <a:solidFill>
            <a:schemeClr val="bg1">
              <a:lumMod val="95000"/>
            </a:schemeClr>
          </a:solidFill>
        </p:spPr>
        <p:txBody>
          <a:bodyPr/>
          <a:lstStyle/>
          <a:p>
            <a:pPr marL="114300" indent="0" algn="ctr">
              <a:buNone/>
            </a:pPr>
            <a:r>
              <a:rPr lang="de-DE" sz="1600" dirty="0">
                <a:solidFill>
                  <a:srgbClr val="C00000"/>
                </a:solidFill>
              </a:rPr>
              <a:t>Was ist das Foreign Corrupt Practices Act?</a:t>
            </a:r>
          </a:p>
          <a:p>
            <a:pPr marL="114300" indent="0" algn="ctr">
              <a:buNone/>
            </a:pPr>
            <a:endParaRPr lang="de-DE" sz="300" dirty="0">
              <a:solidFill>
                <a:srgbClr val="C00000"/>
              </a:solidFill>
            </a:endParaRPr>
          </a:p>
          <a:p>
            <a:pPr marL="400050" indent="-285750">
              <a:spcBef>
                <a:spcPts val="300"/>
              </a:spcBef>
              <a:spcAft>
                <a:spcPts val="300"/>
              </a:spcAft>
            </a:pPr>
            <a:r>
              <a:rPr lang="de-DE" sz="1300" dirty="0"/>
              <a:t>In vielen Ländern gibt es Gesetze und Vorschriften zur Bekämpfung von Bestechung und Korruption.</a:t>
            </a:r>
          </a:p>
          <a:p>
            <a:pPr marL="400050" indent="-285750">
              <a:spcBef>
                <a:spcPts val="300"/>
              </a:spcBef>
              <a:spcAft>
                <a:spcPts val="300"/>
              </a:spcAft>
            </a:pPr>
            <a:r>
              <a:rPr lang="de-DE" sz="1300" dirty="0"/>
              <a:t>In den USA fallen Bestechungs- und Korruptionsgesetze in erster Linie unter den FCPA. </a:t>
            </a:r>
          </a:p>
          <a:p>
            <a:pPr marL="400050" indent="-285750">
              <a:spcBef>
                <a:spcPts val="300"/>
              </a:spcBef>
              <a:spcAft>
                <a:spcPts val="300"/>
              </a:spcAft>
            </a:pPr>
            <a:r>
              <a:rPr lang="de-DE" sz="1300" dirty="0"/>
              <a:t>Der FCPA verbietet es MTS-Mitarbeitern und allen, die in unserem Namen Geschäfte tätigen, korrupte Zahlungen (oder die Bereitstellung von Werten) Firmen oder Regierungsbeamten anzubieten, zu versprechen, zu genehmigen oder zu bezahlen, um Geschäfte zu tätigen oder einen unangemessenen Geschäftsvorteil zu erlangen. </a:t>
            </a:r>
          </a:p>
          <a:p>
            <a:pPr marL="114300" indent="0" algn="ctr">
              <a:buNone/>
            </a:pPr>
            <a:endParaRPr lang="de-DE" sz="1800" b="1" u="sng" dirty="0">
              <a:solidFill>
                <a:srgbClr val="C00000"/>
              </a:solidFill>
            </a:endParaRPr>
          </a:p>
          <a:p>
            <a:pPr marL="114300" indent="0" algn="ctr">
              <a:buNone/>
            </a:pPr>
            <a:endParaRPr lang="de-DE" sz="1800" b="1" u="sng" dirty="0">
              <a:solidFill>
                <a:srgbClr val="C00000"/>
              </a:solidFill>
            </a:endParaRPr>
          </a:p>
          <a:p>
            <a:pPr marL="114300" indent="0" algn="ctr">
              <a:buNone/>
            </a:pPr>
            <a:endParaRPr lang="de-DE" sz="1600" b="1" u="sng" dirty="0">
              <a:solidFill>
                <a:srgbClr val="C00000"/>
              </a:solidFill>
            </a:endParaRPr>
          </a:p>
          <a:p>
            <a:pPr marL="114300" indent="0" algn="ctr">
              <a:buNone/>
            </a:pPr>
            <a:endParaRPr lang="de-DE" sz="1600" b="1" u="sng" dirty="0">
              <a:solidFill>
                <a:srgbClr val="C00000"/>
              </a:solidFill>
            </a:endParaRPr>
          </a:p>
          <a:p>
            <a:pPr marL="114300" indent="0" algn="ctr">
              <a:buNone/>
            </a:pPr>
            <a:endParaRPr lang="de-DE" sz="1400" b="1" u="sng" dirty="0">
              <a:solidFill>
                <a:srgbClr val="C00000"/>
              </a:solidFill>
            </a:endParaRPr>
          </a:p>
          <a:p>
            <a:pPr marL="114300" indent="0" algn="ctr">
              <a:buNone/>
            </a:pPr>
            <a:endParaRPr lang="de-DE" sz="1400" b="1" u="sng" dirty="0">
              <a:solidFill>
                <a:srgbClr val="C00000"/>
              </a:solidFill>
            </a:endParaRPr>
          </a:p>
          <a:p>
            <a:pPr marL="114300" indent="0" algn="ctr">
              <a:buNone/>
            </a:pPr>
            <a:endParaRPr lang="de-DE" sz="1400" b="1" u="sng" dirty="0">
              <a:solidFill>
                <a:srgbClr val="C00000"/>
              </a:solidFill>
            </a:endParaRPr>
          </a:p>
        </p:txBody>
      </p:sp>
      <p:sp>
        <p:nvSpPr>
          <p:cNvPr id="7" name="Title 1"/>
          <p:cNvSpPr txBox="1"/>
          <p:nvPr/>
        </p:nvSpPr>
        <p:spPr>
          <a:xfrm>
            <a:off x="748142" y="4912919"/>
            <a:ext cx="7809137" cy="685800"/>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pPr algn="ctr"/>
            <a:r>
              <a:rPr lang="de-DE" sz="1200" dirty="0">
                <a:solidFill>
                  <a:srgbClr val="000000"/>
                </a:solidFill>
              </a:rPr>
              <a:t>Das Ergebnis ist eine Bestechung, die illegal ist. </a:t>
            </a:r>
          </a:p>
          <a:p>
            <a:pPr algn="ctr"/>
            <a:r>
              <a:rPr lang="de-DE" sz="1200" dirty="0">
                <a:solidFill>
                  <a:srgbClr val="000000"/>
                </a:solidFill>
              </a:rPr>
              <a:t>Bestechungsgelder können in vielen Formen auftreten, nicht nur in Form von Barzahlungen. </a:t>
            </a:r>
          </a:p>
        </p:txBody>
      </p:sp>
      <p:graphicFrame>
        <p:nvGraphicFramePr>
          <p:cNvPr id="9" name="Diagram 8"/>
          <p:cNvGraphicFramePr/>
          <p:nvPr>
            <p:extLst>
              <p:ext uri="{D42A27DB-BD31-4B8C-83A1-F6EECF244321}">
                <p14:modId xmlns:p14="http://schemas.microsoft.com/office/powerpoint/2010/main" val="2500332725"/>
              </p:ext>
            </p:extLst>
          </p:nvPr>
        </p:nvGraphicFramePr>
        <p:xfrm>
          <a:off x="546101" y="2253295"/>
          <a:ext cx="8089899" cy="3002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de-DE" altLang="en-US"/>
              <a:t>Antibestechungs-/Antikorruptionstraining</a:t>
            </a:r>
          </a:p>
          <a:p>
            <a:r>
              <a:rPr lang="de-DE" altLang="en-US" sz="2000"/>
              <a:t>Erinnerungen – FCPA-Antibestechung</a:t>
            </a:r>
            <a:r>
              <a:rPr lang="de-DE" altLang="en-US"/>
              <a:t>	</a:t>
            </a:r>
          </a:p>
        </p:txBody>
      </p:sp>
      <p:sp>
        <p:nvSpPr>
          <p:cNvPr id="4" name="Right Arrow 3"/>
          <p:cNvSpPr/>
          <p:nvPr/>
        </p:nvSpPr>
        <p:spPr>
          <a:xfrm rot="5400000">
            <a:off x="4520792" y="4653098"/>
            <a:ext cx="263835" cy="405245"/>
          </a:xfrm>
          <a:prstGeom prst="right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 name="Rectangle 4"/>
          <p:cNvSpPr/>
          <p:nvPr/>
        </p:nvSpPr>
        <p:spPr>
          <a:xfrm>
            <a:off x="355599" y="5522099"/>
            <a:ext cx="8433145" cy="646331"/>
          </a:xfrm>
          <a:prstGeom prst="rect">
            <a:avLst/>
          </a:prstGeom>
          <a:solidFill>
            <a:schemeClr val="bg1">
              <a:lumMod val="50000"/>
            </a:schemeClr>
          </a:solidFill>
        </p:spPr>
        <p:txBody>
          <a:bodyPr wrap="square">
            <a:spAutoFit/>
          </a:bodyPr>
          <a:lstStyle/>
          <a:p>
            <a:r>
              <a:rPr lang="de-DE" sz="1200" dirty="0">
                <a:solidFill>
                  <a:schemeClr val="bg1"/>
                </a:solidFill>
              </a:rPr>
              <a:t>Gemäß des FCPA (und der MTS-Richtlinie) sind Dritte eine Erweiterung von MTS und ihre Handlungen, die in unserem Namen durchgeführt werden, liegen in der Verantwortung von MTS. Daher müssen Dritte bei der Durchführung von Geschäften in unserem Namen die Standards von MTS befolgen. </a:t>
            </a:r>
          </a:p>
        </p:txBody>
      </p:sp>
    </p:spTree>
    <p:extLst>
      <p:ext uri="{BB962C8B-B14F-4D97-AF65-F5344CB8AC3E}">
        <p14:creationId xmlns:p14="http://schemas.microsoft.com/office/powerpoint/2010/main" val="40784478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0764"/>
            <a:ext cx="9144000" cy="1066800"/>
          </a:xfrm>
          <a:solidFill>
            <a:schemeClr val="bg1">
              <a:lumMod val="95000"/>
            </a:schemeClr>
          </a:solidFill>
        </p:spPr>
        <p:txBody>
          <a:bodyPr/>
          <a:lstStyle/>
          <a:p>
            <a:pPr marL="114300" indent="0" algn="ctr">
              <a:buNone/>
            </a:pPr>
            <a:r>
              <a:rPr lang="de-DE" sz="1800">
                <a:solidFill>
                  <a:srgbClr val="C00000"/>
                </a:solidFill>
              </a:rPr>
              <a:t>Was ist das Foreign Corrupt Practices Act? </a:t>
            </a:r>
          </a:p>
          <a:p>
            <a:pPr marL="114300" indent="0" algn="ctr">
              <a:buNone/>
            </a:pPr>
            <a:endParaRPr lang="de-DE" sz="300">
              <a:solidFill>
                <a:srgbClr val="C00000"/>
              </a:solidFill>
            </a:endParaRPr>
          </a:p>
          <a:p>
            <a:pPr marL="114300" indent="0" algn="ctr">
              <a:buNone/>
            </a:pPr>
            <a:endParaRPr lang="de-DE" sz="300">
              <a:solidFill>
                <a:srgbClr val="C00000"/>
              </a:solidFill>
            </a:endParaRPr>
          </a:p>
          <a:p>
            <a:pPr marL="114300" indent="0">
              <a:buNone/>
            </a:pPr>
            <a:r>
              <a:rPr lang="de-DE" sz="1600"/>
              <a:t>Der FCPA verlangt von MTS auch, dass MTS detaillierte und genaue Bücher und Aufzeichnungen führt. Dies ist eine wichtige Möglichkeit, den Missbrauch von Unternehmensmitteln zu verhindern.</a:t>
            </a:r>
            <a:endParaRPr lang="de-DE" sz="1600" b="1" u="sng">
              <a:solidFill>
                <a:srgbClr val="C00000"/>
              </a:solidFill>
            </a:endParaRPr>
          </a:p>
          <a:p>
            <a:pPr marL="114300" indent="0" algn="ctr">
              <a:buNone/>
            </a:pPr>
            <a:endParaRPr lang="de-DE" sz="1800" b="1" u="sng">
              <a:solidFill>
                <a:srgbClr val="C00000"/>
              </a:solidFill>
            </a:endParaRPr>
          </a:p>
          <a:p>
            <a:pPr marL="114300" indent="0" algn="ctr">
              <a:buNone/>
            </a:pPr>
            <a:endParaRPr lang="de-DE" sz="1600" b="1" u="sng">
              <a:solidFill>
                <a:srgbClr val="C00000"/>
              </a:solidFill>
            </a:endParaRPr>
          </a:p>
          <a:p>
            <a:pPr marL="114300" indent="0" algn="ctr">
              <a:buNone/>
            </a:pPr>
            <a:endParaRPr lang="de-DE" sz="1600" b="1" u="sng">
              <a:solidFill>
                <a:srgbClr val="C00000"/>
              </a:solidFill>
            </a:endParaRPr>
          </a:p>
          <a:p>
            <a:pPr marL="114300" indent="0" algn="ctr">
              <a:buNone/>
            </a:pPr>
            <a:endParaRPr lang="de-DE" sz="1400" b="1" u="sng">
              <a:solidFill>
                <a:srgbClr val="C00000"/>
              </a:solidFill>
            </a:endParaRPr>
          </a:p>
          <a:p>
            <a:pPr marL="114300" indent="0" algn="ctr">
              <a:buNone/>
            </a:pPr>
            <a:endParaRPr lang="de-DE" sz="1400" b="1" u="sng">
              <a:solidFill>
                <a:srgbClr val="C00000"/>
              </a:solidFill>
            </a:endParaRPr>
          </a:p>
        </p:txBody>
      </p:sp>
      <p:sp>
        <p:nvSpPr>
          <p:cNvPr id="14"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de-DE" altLang="en-US"/>
              <a:t>Antibestechungs-/Antikorruptionstraining</a:t>
            </a:r>
          </a:p>
          <a:p>
            <a:r>
              <a:rPr lang="de-DE" altLang="en-US" sz="2000"/>
              <a:t>Erinnerungen – FCPA Bücher und Aufzeichnungen</a:t>
            </a:r>
            <a:r>
              <a:rPr lang="de-DE" altLang="en-US"/>
              <a:t>	</a:t>
            </a:r>
          </a:p>
        </p:txBody>
      </p:sp>
      <p:sp>
        <p:nvSpPr>
          <p:cNvPr id="2" name="TextBox 1"/>
          <p:cNvSpPr txBox="1"/>
          <p:nvPr/>
        </p:nvSpPr>
        <p:spPr>
          <a:xfrm>
            <a:off x="437899" y="2500020"/>
            <a:ext cx="6416120" cy="3020538"/>
          </a:xfrm>
          <a:prstGeom prst="rect">
            <a:avLst/>
          </a:prstGeom>
          <a:noFill/>
        </p:spPr>
        <p:txBody>
          <a:bodyPr wrap="square" rtlCol="0">
            <a:spAutoFit/>
          </a:bodyPr>
          <a:lstStyle/>
          <a:p>
            <a:r>
              <a:rPr lang="de-DE" sz="1800"/>
              <a:t>Insbesondere verlangt der FCPA von Unternehmen:</a:t>
            </a:r>
          </a:p>
          <a:p>
            <a:endParaRPr lang="de-DE" sz="1800"/>
          </a:p>
          <a:p>
            <a:pPr marL="285750" indent="-285750">
              <a:buFont typeface="Arial" panose="020B0604020202020204" pitchFamily="34" charset="0"/>
              <a:buChar char="•"/>
            </a:pPr>
            <a:r>
              <a:rPr lang="de-DE" sz="1800"/>
              <a:t>Bücher und Aufzeichnungen mit einem angemessenen Detaillierungsgrad zu führen, um die Transaktionstätigkeit des Unternehmens genau wiederzugeben</a:t>
            </a:r>
          </a:p>
          <a:p>
            <a:endParaRPr lang="de-DE" sz="1200"/>
          </a:p>
          <a:p>
            <a:pPr marL="285750" indent="-285750">
              <a:buFont typeface="Arial" panose="020B0604020202020204" pitchFamily="34" charset="0"/>
              <a:buChar char="•"/>
            </a:pPr>
            <a:r>
              <a:rPr lang="de-DE" sz="1800"/>
              <a:t>Entwicklung und Aufrechterhaltung eines Systems interner Rechnungslegungskontrollen, das ausreicht, um sicherzustellen, dass Transaktionen mit der entsprechenden Berechtigungsstufe ausgeführt werden.</a:t>
            </a:r>
          </a:p>
          <a:p>
            <a:pPr marL="285750" indent="-285750">
              <a:buFont typeface="Arial" panose="020B0604020202020204" pitchFamily="34" charset="0"/>
              <a:buChar char="•"/>
            </a:pPr>
            <a:endParaRPr lang="de-DE" sz="1800"/>
          </a:p>
        </p:txBody>
      </p:sp>
      <p:sp>
        <p:nvSpPr>
          <p:cNvPr id="10" name="Rectangle 9"/>
          <p:cNvSpPr/>
          <p:nvPr/>
        </p:nvSpPr>
        <p:spPr>
          <a:xfrm>
            <a:off x="355600" y="5388659"/>
            <a:ext cx="8495550" cy="732252"/>
          </a:xfrm>
          <a:prstGeom prst="rect">
            <a:avLst/>
          </a:prstGeom>
          <a:solidFill>
            <a:schemeClr val="bg1">
              <a:lumMod val="50000"/>
            </a:schemeClr>
          </a:solidFill>
        </p:spPr>
        <p:txBody>
          <a:bodyPr wrap="square">
            <a:spAutoFit/>
          </a:bodyPr>
          <a:lstStyle/>
          <a:p>
            <a:pPr marL="0" indent="0">
              <a:buNone/>
            </a:pPr>
            <a:r>
              <a:rPr lang="de-DE" sz="1400">
                <a:solidFill>
                  <a:schemeClr val="bg1"/>
                </a:solidFill>
                <a:latin typeface="Arial" panose="020B0604020202020204" pitchFamily="34" charset="0"/>
                <a:ea typeface="Cambria" panose="02040503050406030204" pitchFamily="18" charset="0"/>
                <a:cs typeface="Arial" panose="020B0604020202020204" pitchFamily="34" charset="0"/>
              </a:rPr>
              <a:t>Es ist von größter Bedeutung, dass MTS Aufzeichnungen, Zahlungen und Ausgaben erstellt und genehmigt, die korrekt und vollständig sind, unabhängig vom Wert, in Übereinstimmung mit den geltenden MTS-Richtlinien und -Verfahren.</a:t>
            </a:r>
          </a:p>
        </p:txBody>
      </p:sp>
      <p:sp>
        <p:nvSpPr>
          <p:cNvPr id="11" name="Oval 10"/>
          <p:cNvSpPr/>
          <p:nvPr/>
        </p:nvSpPr>
        <p:spPr>
          <a:xfrm>
            <a:off x="436417" y="3086100"/>
            <a:ext cx="270164" cy="270164"/>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1</a:t>
            </a:r>
          </a:p>
        </p:txBody>
      </p:sp>
      <p:sp>
        <p:nvSpPr>
          <p:cNvPr id="13" name="Oval 12"/>
          <p:cNvSpPr/>
          <p:nvPr/>
        </p:nvSpPr>
        <p:spPr>
          <a:xfrm>
            <a:off x="436417" y="4094742"/>
            <a:ext cx="270164" cy="270164"/>
          </a:xfrm>
          <a:prstGeom prst="ellipse">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Arial" panose="020B0604020202020204" pitchFamily="34" charset="0"/>
                <a:cs typeface="Arial" panose="020B0604020202020204" pitchFamily="34" charset="0"/>
              </a:rPr>
              <a:t>2</a:t>
            </a:r>
          </a:p>
        </p:txBody>
      </p:sp>
      <p:sp>
        <p:nvSpPr>
          <p:cNvPr id="4" name="Rectangle 3"/>
          <p:cNvSpPr/>
          <p:nvPr/>
        </p:nvSpPr>
        <p:spPr>
          <a:xfrm>
            <a:off x="7210473" y="3086100"/>
            <a:ext cx="1633005" cy="1556035"/>
          </a:xfrm>
          <a:prstGeom prst="rect">
            <a:avLst/>
          </a:prstGeom>
          <a:solidFill>
            <a:schemeClr val="bg1">
              <a:lumMod val="85000"/>
            </a:schemeClr>
          </a:solidFill>
        </p:spPr>
        <p:txBody>
          <a:bodyPr wrap="square">
            <a:spAutoFit/>
          </a:bodyPr>
          <a:lstStyle/>
          <a:p>
            <a:pPr algn="ctr"/>
            <a:r>
              <a:rPr lang="de-DE" sz="1200"/>
              <a:t>Der FCPA kann Unternehmen und Personen bestrafen, die ungenaue Bücher und Aufzeichnungen führen oder interne Kontrollen absichtlich umgehen.</a:t>
            </a:r>
          </a:p>
        </p:txBody>
      </p:sp>
    </p:spTree>
    <p:extLst>
      <p:ext uri="{BB962C8B-B14F-4D97-AF65-F5344CB8AC3E}">
        <p14:creationId xmlns:p14="http://schemas.microsoft.com/office/powerpoint/2010/main" val="87184918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4585856" y="2497735"/>
            <a:ext cx="4281867" cy="3431709"/>
          </a:xfrm>
          <a:prstGeom prst="rect">
            <a:avLst/>
          </a:prstGeom>
          <a:solidFill>
            <a:schemeClr val="bg1">
              <a:lumMod val="50000"/>
            </a:schemeClr>
          </a:solidFill>
        </p:spPr>
        <p:txBody>
          <a:bodyPr wrap="square" rtlCol="0">
            <a:spAutoFit/>
          </a:bodyPr>
          <a:lstStyle/>
          <a:p>
            <a:pPr>
              <a:spcBef>
                <a:spcPts val="300"/>
              </a:spcBef>
            </a:pPr>
            <a:r>
              <a:rPr lang="de-DE" sz="1200" b="1" dirty="0">
                <a:solidFill>
                  <a:schemeClr val="bg1"/>
                </a:solidFill>
                <a:latin typeface="Arial" panose="020B0604020202020204" pitchFamily="34" charset="0"/>
                <a:cs typeface="Arial" panose="020B0604020202020204" pitchFamily="34" charset="0"/>
              </a:rPr>
              <a:t>BEISPIELE</a:t>
            </a: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Zollbeamte</a:t>
            </a:r>
          </a:p>
          <a:p>
            <a:pPr marL="285750" indent="-285750">
              <a:spcBef>
                <a:spcPts val="300"/>
              </a:spcBef>
              <a:buFont typeface="Arial" panose="020B0604020202020204" pitchFamily="34" charset="0"/>
              <a:buChar char="•"/>
            </a:pPr>
            <a:r>
              <a:rPr lang="de-DE" sz="1200" dirty="0">
                <a:solidFill>
                  <a:schemeClr val="bg1"/>
                </a:solidFill>
              </a:rPr>
              <a:t>Parteifunktionäre</a:t>
            </a:r>
          </a:p>
          <a:p>
            <a:pPr marL="285750" indent="-285750">
              <a:spcBef>
                <a:spcPts val="300"/>
              </a:spcBef>
              <a:buFont typeface="Arial" panose="020B0604020202020204" pitchFamily="34" charset="0"/>
              <a:buChar char="•"/>
            </a:pPr>
            <a:r>
              <a:rPr lang="de-DE" sz="1200" dirty="0">
                <a:solidFill>
                  <a:schemeClr val="bg1"/>
                </a:solidFill>
              </a:rPr>
              <a:t>Richter</a:t>
            </a:r>
          </a:p>
          <a:p>
            <a:pPr marL="285750" indent="-285750">
              <a:spcBef>
                <a:spcPts val="300"/>
              </a:spcBef>
              <a:buFont typeface="Arial" panose="020B0604020202020204" pitchFamily="34" charset="0"/>
              <a:buChar char="•"/>
            </a:pPr>
            <a:r>
              <a:rPr lang="de-DE" sz="1200" dirty="0">
                <a:solidFill>
                  <a:schemeClr val="bg1"/>
                </a:solidFill>
              </a:rPr>
              <a:t>Zuständige Beamte</a:t>
            </a:r>
            <a:endParaRPr lang="de-DE" sz="1200" dirty="0">
              <a:solidFill>
                <a:schemeClr val="bg1"/>
              </a:solidFill>
              <a:latin typeface="Arial" panose="020B0604020202020204" pitchFamily="34" charset="0"/>
              <a:cs typeface="Arial" panose="020B0604020202020204" pitchFamily="34" charset="0"/>
            </a:endParaRP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Personen, die beauftragt wurden, Angebote im Namen einer Regierungsbehörde zu überprüfen</a:t>
            </a: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Mitglieder der Streitkräfte</a:t>
            </a: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Mitarbeiter von Steuerbehörden</a:t>
            </a: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Einwanderungsbeamte</a:t>
            </a: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Regierungsmitarbeiter, die regierungsbezogene Tätigkeiten wie Lizenzierung oder Genehmigung durchführen</a:t>
            </a:r>
          </a:p>
          <a:p>
            <a:pPr marL="285750" indent="-285750">
              <a:spcBef>
                <a:spcPts val="300"/>
              </a:spcBef>
              <a:buFont typeface="Arial" panose="020B0604020202020204" pitchFamily="34" charset="0"/>
              <a:buChar char="•"/>
            </a:pPr>
            <a:r>
              <a:rPr lang="de-DE" sz="1200" dirty="0">
                <a:solidFill>
                  <a:schemeClr val="bg1"/>
                </a:solidFill>
                <a:latin typeface="Arial" panose="020B0604020202020204" pitchFamily="34" charset="0"/>
                <a:cs typeface="Arial" panose="020B0604020202020204" pitchFamily="34" charset="0"/>
              </a:rPr>
              <a:t>Mitarbeiter, die für eine von einem Dritten finanzierte Einrichtung wie Universität, Forschungszentrum usw. arbeiten.</a:t>
            </a:r>
          </a:p>
        </p:txBody>
      </p:sp>
      <p:sp>
        <p:nvSpPr>
          <p:cNvPr id="9" name="Content Placeholder 2"/>
          <p:cNvSpPr>
            <a:spLocks noGrp="1"/>
          </p:cNvSpPr>
          <p:nvPr>
            <p:ph idx="1"/>
          </p:nvPr>
        </p:nvSpPr>
        <p:spPr>
          <a:xfrm>
            <a:off x="0" y="1092092"/>
            <a:ext cx="9144000" cy="1174857"/>
          </a:xfrm>
          <a:solidFill>
            <a:schemeClr val="bg1">
              <a:lumMod val="95000"/>
            </a:schemeClr>
          </a:solidFill>
        </p:spPr>
        <p:txBody>
          <a:bodyPr/>
          <a:lstStyle/>
          <a:p>
            <a:pPr marL="114300" indent="0" algn="ctr">
              <a:buNone/>
            </a:pPr>
            <a:r>
              <a:rPr lang="de-DE" sz="1600" dirty="0">
                <a:solidFill>
                  <a:srgbClr val="C00000"/>
                </a:solidFill>
              </a:rPr>
              <a:t>Wer ist ein Regierungsbeamter?</a:t>
            </a:r>
          </a:p>
          <a:p>
            <a:pPr marL="114300" indent="0" algn="ctr">
              <a:buNone/>
            </a:pPr>
            <a:endParaRPr lang="de-DE" sz="300" dirty="0"/>
          </a:p>
          <a:p>
            <a:pPr marL="114300" indent="0" algn="ctr">
              <a:buNone/>
            </a:pPr>
            <a:r>
              <a:rPr lang="de-DE" sz="1400" dirty="0"/>
              <a:t>Der FCPA (und die MTS-Richtlinie) definieren Regierungsbeamte im Allgemeinen. Es ist nicht immer einfach, Regierungsbeamte zu identifizieren. Wenden Sie sich im Zweifelsfall an das Office of Risk and Compliance, um Unterstützung zu erhalten.</a:t>
            </a:r>
            <a:endParaRPr lang="de-DE" sz="1800" b="1" u="sng" dirty="0">
              <a:solidFill>
                <a:srgbClr val="C00000"/>
              </a:solidFill>
            </a:endParaRPr>
          </a:p>
          <a:p>
            <a:pPr marL="114300" indent="0" algn="ctr">
              <a:buNone/>
            </a:pPr>
            <a:endParaRPr lang="de-DE" sz="1600" b="1" u="sng" dirty="0">
              <a:solidFill>
                <a:srgbClr val="C00000"/>
              </a:solidFill>
            </a:endParaRPr>
          </a:p>
          <a:p>
            <a:pPr marL="114300" indent="0" algn="ctr">
              <a:buNone/>
            </a:pPr>
            <a:endParaRPr lang="de-DE" sz="1400" b="1" u="sng" dirty="0">
              <a:solidFill>
                <a:srgbClr val="C00000"/>
              </a:solidFill>
            </a:endParaRPr>
          </a:p>
        </p:txBody>
      </p:sp>
      <p:sp>
        <p:nvSpPr>
          <p:cNvPr id="6" name="Title 3"/>
          <p:cNvSpPr txBox="1"/>
          <p:nvPr/>
        </p:nvSpPr>
        <p:spPr>
          <a:xfrm>
            <a:off x="355600" y="371475"/>
            <a:ext cx="8280400" cy="333375"/>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400">
                <a:solidFill>
                  <a:srgbClr val="CC1543"/>
                </a:solidFill>
                <a:latin typeface="Arial" panose="020B0604020202020204" pitchFamily="34" charset="0"/>
                <a:ea typeface="ＭＳ Ｐゴシック" charset="0"/>
                <a:cs typeface="Arial" panose="020B0604020202020204" pitchFamily="34" charset="0"/>
              </a:defRPr>
            </a:lvl1pPr>
            <a:lvl2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2pPr>
            <a:lvl3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3pPr>
            <a:lvl4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4pPr>
            <a:lvl5pPr algn="l" rtl="0" eaLnBrk="1" fontAlgn="base" hangingPunct="1">
              <a:spcBef>
                <a:spcPct val="0"/>
              </a:spcBef>
              <a:spcAft>
                <a:spcPct val="0"/>
              </a:spcAft>
              <a:defRPr sz="2800">
                <a:solidFill>
                  <a:srgbClr val="CC0000"/>
                </a:solidFill>
                <a:latin typeface="Arial Narrow" pitchFamily="-107" charset="0"/>
                <a:ea typeface="ＭＳ Ｐゴシック" charset="0"/>
                <a:cs typeface="ＭＳ Ｐゴシック" charset="0"/>
              </a:defRPr>
            </a:lvl5pPr>
            <a:lvl6pPr marL="457200" algn="l" rtl="0" eaLnBrk="1" fontAlgn="base" hangingPunct="1">
              <a:spcBef>
                <a:spcPct val="0"/>
              </a:spcBef>
              <a:spcAft>
                <a:spcPct val="0"/>
              </a:spcAft>
              <a:defRPr sz="2800">
                <a:solidFill>
                  <a:srgbClr val="CC0000"/>
                </a:solidFill>
                <a:latin typeface="Arial Narrow" pitchFamily="-107" charset="0"/>
              </a:defRPr>
            </a:lvl6pPr>
            <a:lvl7pPr marL="914400" algn="l" rtl="0" eaLnBrk="1" fontAlgn="base" hangingPunct="1">
              <a:spcBef>
                <a:spcPct val="0"/>
              </a:spcBef>
              <a:spcAft>
                <a:spcPct val="0"/>
              </a:spcAft>
              <a:defRPr sz="2800">
                <a:solidFill>
                  <a:srgbClr val="CC0000"/>
                </a:solidFill>
                <a:latin typeface="Arial Narrow" pitchFamily="-107" charset="0"/>
              </a:defRPr>
            </a:lvl7pPr>
            <a:lvl8pPr marL="1371600" algn="l" rtl="0" eaLnBrk="1" fontAlgn="base" hangingPunct="1">
              <a:spcBef>
                <a:spcPct val="0"/>
              </a:spcBef>
              <a:spcAft>
                <a:spcPct val="0"/>
              </a:spcAft>
              <a:defRPr sz="2800">
                <a:solidFill>
                  <a:srgbClr val="CC0000"/>
                </a:solidFill>
                <a:latin typeface="Arial Narrow" pitchFamily="-107" charset="0"/>
              </a:defRPr>
            </a:lvl8pPr>
            <a:lvl9pPr marL="1828800" algn="l" rtl="0" eaLnBrk="1" fontAlgn="base" hangingPunct="1">
              <a:spcBef>
                <a:spcPct val="0"/>
              </a:spcBef>
              <a:spcAft>
                <a:spcPct val="0"/>
              </a:spcAft>
              <a:defRPr sz="2800">
                <a:solidFill>
                  <a:srgbClr val="CC0000"/>
                </a:solidFill>
                <a:latin typeface="Arial Narrow" pitchFamily="-107" charset="0"/>
              </a:defRPr>
            </a:lvl9pPr>
          </a:lstStyle>
          <a:p>
            <a:r>
              <a:rPr lang="de-DE" altLang="en-US" dirty="0"/>
              <a:t>Antibestechungs-/Antikorruptionstraining</a:t>
            </a:r>
          </a:p>
          <a:p>
            <a:r>
              <a:rPr lang="de-DE" altLang="en-US" sz="2000" dirty="0"/>
              <a:t>Erinnerungen – Regierungsbeamte</a:t>
            </a:r>
            <a:r>
              <a:rPr lang="de-DE" altLang="en-US" dirty="0"/>
              <a:t>	</a:t>
            </a:r>
          </a:p>
        </p:txBody>
      </p:sp>
      <p:sp>
        <p:nvSpPr>
          <p:cNvPr id="3" name="Rectangle 2"/>
          <p:cNvSpPr/>
          <p:nvPr/>
        </p:nvSpPr>
        <p:spPr>
          <a:xfrm>
            <a:off x="235527" y="2430445"/>
            <a:ext cx="4264533" cy="4062651"/>
          </a:xfrm>
          <a:prstGeom prst="rect">
            <a:avLst/>
          </a:prstGeom>
        </p:spPr>
        <p:txBody>
          <a:bodyPr wrap="square">
            <a:spAutoFit/>
          </a:bodyPr>
          <a:lstStyle/>
          <a:p>
            <a:pPr marL="114300">
              <a:spcBef>
                <a:spcPts val="300"/>
              </a:spcBef>
              <a:spcAft>
                <a:spcPts val="300"/>
              </a:spcAft>
            </a:pPr>
            <a:r>
              <a:rPr lang="de-DE" sz="1200" b="1" dirty="0">
                <a:solidFill>
                  <a:srgbClr val="C00000"/>
                </a:solidFill>
              </a:rPr>
              <a:t>DEFINITION</a:t>
            </a:r>
          </a:p>
          <a:p>
            <a:pPr marL="400050" indent="-285750">
              <a:spcBef>
                <a:spcPts val="300"/>
              </a:spcBef>
              <a:spcAft>
                <a:spcPts val="300"/>
              </a:spcAft>
              <a:buFont typeface="Wingdings" pitchFamily="2" charset="2"/>
              <a:buChar char="ü"/>
            </a:pPr>
            <a:r>
              <a:rPr lang="de-DE" sz="1200" dirty="0"/>
              <a:t>Jeder Beamte oder Mitarbeiter von Abteilungen, Ministerien, Behörden, Förderungseinrichtungen oder Unternehmen, die Regierungsfunktionen ausüben.</a:t>
            </a:r>
          </a:p>
          <a:p>
            <a:pPr marL="400050" indent="-285750">
              <a:spcBef>
                <a:spcPts val="300"/>
              </a:spcBef>
              <a:spcAft>
                <a:spcPts val="300"/>
              </a:spcAft>
              <a:buFont typeface="Wingdings" pitchFamily="2" charset="2"/>
              <a:buChar char="ü"/>
            </a:pPr>
            <a:r>
              <a:rPr lang="de-DE" sz="1200" dirty="0"/>
              <a:t>Ein Mitarbeiter eines Unternehmens, das sich ganz oder teilweise im Besitz oder unter Kontrolle der Regierung befindet.</a:t>
            </a:r>
          </a:p>
          <a:p>
            <a:pPr marL="400050" indent="-285750">
              <a:spcBef>
                <a:spcPts val="300"/>
              </a:spcBef>
              <a:spcAft>
                <a:spcPts val="300"/>
              </a:spcAft>
              <a:buFont typeface="Wingdings" pitchFamily="2" charset="2"/>
              <a:buChar char="ü"/>
            </a:pPr>
            <a:r>
              <a:rPr lang="de-DE" sz="1200" dirty="0"/>
              <a:t>Ein Mitarbeiter einer Firma/Institution, an der der Staat Minderheitsbeteiligungen hält (sogar nur </a:t>
            </a:r>
            <a:br>
              <a:rPr lang="de-DE" sz="1200" dirty="0"/>
            </a:br>
            <a:r>
              <a:rPr lang="de-DE" sz="1200" dirty="0"/>
              <a:t>1 % Eigenkapital). </a:t>
            </a:r>
          </a:p>
          <a:p>
            <a:pPr marL="400050" indent="-285750">
              <a:spcBef>
                <a:spcPts val="300"/>
              </a:spcBef>
              <a:spcAft>
                <a:spcPts val="300"/>
              </a:spcAft>
              <a:buFont typeface="Wingdings" pitchFamily="2" charset="2"/>
              <a:buChar char="ü"/>
            </a:pPr>
            <a:r>
              <a:rPr lang="de-DE" sz="1200" dirty="0"/>
              <a:t>Jede politische Partei, jede Führungskraft, jeder Mitarbeiter oder jede andere Person, </a:t>
            </a:r>
            <a:br>
              <a:rPr lang="de-DE" sz="1200" dirty="0"/>
            </a:br>
            <a:r>
              <a:rPr lang="de-DE" sz="1200" dirty="0"/>
              <a:t>die für oder im Namen einer politischen Partei handelt, oder jeder Kandidat für ein öffentliches Amt.</a:t>
            </a:r>
          </a:p>
          <a:p>
            <a:pPr marL="400050" indent="-285750">
              <a:spcBef>
                <a:spcPts val="300"/>
              </a:spcBef>
              <a:spcAft>
                <a:spcPts val="300"/>
              </a:spcAft>
              <a:buFont typeface="Wingdings" pitchFamily="2" charset="2"/>
              <a:buChar char="ü"/>
            </a:pPr>
            <a:r>
              <a:rPr lang="de-DE" sz="1200" dirty="0"/>
              <a:t>Jeder Mitarbeiter oder jede Person, die für oder im Namen einer internationalen öffentlichen Organisation handelt.</a:t>
            </a:r>
          </a:p>
          <a:p>
            <a:pPr marL="400050" indent="-285750">
              <a:spcBef>
                <a:spcPts val="300"/>
              </a:spcBef>
              <a:spcAft>
                <a:spcPts val="300"/>
              </a:spcAft>
              <a:buFont typeface="Wingdings" pitchFamily="2" charset="2"/>
              <a:buChar char="ü"/>
            </a:pPr>
            <a:r>
              <a:rPr lang="de-DE" sz="1200" dirty="0"/>
              <a:t>Alle Führungskräfte, Mitarbeiter oder Personen, die für eine regionale oder lokale Behörde handeln</a:t>
            </a:r>
          </a:p>
        </p:txBody>
      </p:sp>
    </p:spTree>
    <p:extLst>
      <p:ext uri="{BB962C8B-B14F-4D97-AF65-F5344CB8AC3E}">
        <p14:creationId xmlns:p14="http://schemas.microsoft.com/office/powerpoint/2010/main" val="40510121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D53C31F4-CA89-43F4-9655-49E57021A725}"/>
              </a:ext>
            </a:extLst>
          </p:cNvPr>
          <p:cNvSpPr/>
          <p:nvPr/>
        </p:nvSpPr>
        <p:spPr>
          <a:xfrm>
            <a:off x="269927" y="5343998"/>
            <a:ext cx="8595022" cy="7315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2000" kern="1200">
                <a:solidFill>
                  <a:schemeClr val="lt1"/>
                </a:solidFill>
                <a:latin typeface="+mn-lt"/>
                <a:ea typeface="+mn-ea"/>
                <a:cs typeface="+mn-cs"/>
              </a:defRPr>
            </a:lvl1pPr>
            <a:lvl2pPr marL="457200" algn="l" rtl="0" fontAlgn="base">
              <a:spcBef>
                <a:spcPct val="0"/>
              </a:spcBef>
              <a:spcAft>
                <a:spcPct val="0"/>
              </a:spcAft>
              <a:defRPr sz="2000" kern="1200">
                <a:solidFill>
                  <a:schemeClr val="lt1"/>
                </a:solidFill>
                <a:latin typeface="+mn-lt"/>
                <a:ea typeface="+mn-ea"/>
                <a:cs typeface="+mn-cs"/>
              </a:defRPr>
            </a:lvl2pPr>
            <a:lvl3pPr marL="914400" algn="l" rtl="0" fontAlgn="base">
              <a:spcBef>
                <a:spcPct val="0"/>
              </a:spcBef>
              <a:spcAft>
                <a:spcPct val="0"/>
              </a:spcAft>
              <a:defRPr sz="2000" kern="1200">
                <a:solidFill>
                  <a:schemeClr val="lt1"/>
                </a:solidFill>
                <a:latin typeface="+mn-lt"/>
                <a:ea typeface="+mn-ea"/>
                <a:cs typeface="+mn-cs"/>
              </a:defRPr>
            </a:lvl3pPr>
            <a:lvl4pPr marL="1371600" algn="l" rtl="0" fontAlgn="base">
              <a:spcBef>
                <a:spcPct val="0"/>
              </a:spcBef>
              <a:spcAft>
                <a:spcPct val="0"/>
              </a:spcAft>
              <a:defRPr sz="2000" kern="1200">
                <a:solidFill>
                  <a:schemeClr val="lt1"/>
                </a:solidFill>
                <a:latin typeface="+mn-lt"/>
                <a:ea typeface="+mn-ea"/>
                <a:cs typeface="+mn-cs"/>
              </a:defRPr>
            </a:lvl4pPr>
            <a:lvl5pPr marL="1828800" algn="l" rtl="0" fontAlgn="base">
              <a:spcBef>
                <a:spcPct val="0"/>
              </a:spcBef>
              <a:spcAft>
                <a:spcPct val="0"/>
              </a:spcAft>
              <a:defRPr sz="2000" kern="1200">
                <a:solidFill>
                  <a:schemeClr val="lt1"/>
                </a:solidFill>
                <a:latin typeface="+mn-lt"/>
                <a:ea typeface="+mn-ea"/>
                <a:cs typeface="+mn-cs"/>
              </a:defRPr>
            </a:lvl5pPr>
            <a:lvl6pPr marL="2286000" algn="l" defTabSz="457200" rtl="0" eaLnBrk="1" latinLnBrk="0" hangingPunct="1">
              <a:defRPr sz="2000" kern="1200">
                <a:solidFill>
                  <a:schemeClr val="lt1"/>
                </a:solidFill>
                <a:latin typeface="+mn-lt"/>
                <a:ea typeface="+mn-ea"/>
                <a:cs typeface="+mn-cs"/>
              </a:defRPr>
            </a:lvl6pPr>
            <a:lvl7pPr marL="2743200" algn="l" defTabSz="457200" rtl="0" eaLnBrk="1" latinLnBrk="0" hangingPunct="1">
              <a:defRPr sz="2000" kern="1200">
                <a:solidFill>
                  <a:schemeClr val="lt1"/>
                </a:solidFill>
                <a:latin typeface="+mn-lt"/>
                <a:ea typeface="+mn-ea"/>
                <a:cs typeface="+mn-cs"/>
              </a:defRPr>
            </a:lvl7pPr>
            <a:lvl8pPr marL="3200400" algn="l" defTabSz="457200" rtl="0" eaLnBrk="1" latinLnBrk="0" hangingPunct="1">
              <a:defRPr sz="2000" kern="1200">
                <a:solidFill>
                  <a:schemeClr val="lt1"/>
                </a:solidFill>
                <a:latin typeface="+mn-lt"/>
                <a:ea typeface="+mn-ea"/>
                <a:cs typeface="+mn-cs"/>
              </a:defRPr>
            </a:lvl8pPr>
            <a:lvl9pPr marL="3657600" algn="l" defTabSz="457200" rtl="0" eaLnBrk="1" latinLnBrk="0" hangingPunct="1">
              <a:defRPr sz="2000" kern="1200">
                <a:solidFill>
                  <a:schemeClr val="lt1"/>
                </a:solidFill>
                <a:latin typeface="+mn-lt"/>
                <a:ea typeface="+mn-ea"/>
                <a:cs typeface="+mn-cs"/>
              </a:defRPr>
            </a:lvl9pPr>
          </a:lstStyle>
          <a:p>
            <a:pPr algn="ctr"/>
            <a:endParaRPr lang="de-DE"/>
          </a:p>
        </p:txBody>
      </p:sp>
      <p:sp>
        <p:nvSpPr>
          <p:cNvPr id="38" name="Freeform 32">
            <a:extLst>
              <a:ext uri="{FF2B5EF4-FFF2-40B4-BE49-F238E27FC236}">
                <a16:creationId xmlns:a16="http://schemas.microsoft.com/office/drawing/2014/main" id="{51762567-54E7-439A-B1ED-ED533D1B48E4}"/>
              </a:ext>
            </a:extLst>
          </p:cNvPr>
          <p:cNvSpPr/>
          <p:nvPr/>
        </p:nvSpPr>
        <p:spPr bwMode="gray">
          <a:xfrm rot="9831145" flipV="1">
            <a:off x="6071915" y="3633730"/>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37" name="Freeform 32">
            <a:extLst>
              <a:ext uri="{FF2B5EF4-FFF2-40B4-BE49-F238E27FC236}">
                <a16:creationId xmlns:a16="http://schemas.microsoft.com/office/drawing/2014/main" id="{4242341E-5125-45AE-A5CB-158EE03A7AD5}"/>
              </a:ext>
            </a:extLst>
          </p:cNvPr>
          <p:cNvSpPr/>
          <p:nvPr/>
        </p:nvSpPr>
        <p:spPr bwMode="gray">
          <a:xfrm rot="9831145" flipV="1">
            <a:off x="3699127" y="3596310"/>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36" name="Freeform 32">
            <a:extLst>
              <a:ext uri="{FF2B5EF4-FFF2-40B4-BE49-F238E27FC236}">
                <a16:creationId xmlns:a16="http://schemas.microsoft.com/office/drawing/2014/main" id="{C19EAEA1-E3E3-4895-831F-5F380943720C}"/>
              </a:ext>
            </a:extLst>
          </p:cNvPr>
          <p:cNvSpPr/>
          <p:nvPr/>
        </p:nvSpPr>
        <p:spPr bwMode="gray">
          <a:xfrm rot="11768855" flipH="1" flipV="1">
            <a:off x="7198305" y="3650793"/>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35" name="Freeform 32">
            <a:extLst>
              <a:ext uri="{FF2B5EF4-FFF2-40B4-BE49-F238E27FC236}">
                <a16:creationId xmlns:a16="http://schemas.microsoft.com/office/drawing/2014/main" id="{AAAE816D-4221-4DCC-BF45-BDC6DF6E0EEB}"/>
              </a:ext>
            </a:extLst>
          </p:cNvPr>
          <p:cNvSpPr/>
          <p:nvPr/>
        </p:nvSpPr>
        <p:spPr bwMode="gray">
          <a:xfrm rot="11768855" flipH="1" flipV="1">
            <a:off x="4830252" y="3662592"/>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34" name="Freeform 32">
            <a:extLst>
              <a:ext uri="{FF2B5EF4-FFF2-40B4-BE49-F238E27FC236}">
                <a16:creationId xmlns:a16="http://schemas.microsoft.com/office/drawing/2014/main" id="{F363B751-B4DB-413C-BA1A-F47600FC7446}"/>
              </a:ext>
            </a:extLst>
          </p:cNvPr>
          <p:cNvSpPr/>
          <p:nvPr/>
        </p:nvSpPr>
        <p:spPr bwMode="gray">
          <a:xfrm rot="11768855" flipH="1" flipV="1">
            <a:off x="2502946" y="3596311"/>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33" name="Freeform 32">
            <a:extLst>
              <a:ext uri="{FF2B5EF4-FFF2-40B4-BE49-F238E27FC236}">
                <a16:creationId xmlns:a16="http://schemas.microsoft.com/office/drawing/2014/main" id="{89C080D5-FFF0-4666-8A84-DCEE334DBFFB}"/>
              </a:ext>
            </a:extLst>
          </p:cNvPr>
          <p:cNvSpPr/>
          <p:nvPr/>
        </p:nvSpPr>
        <p:spPr bwMode="gray">
          <a:xfrm rot="9831145" flipV="1">
            <a:off x="1306765" y="3612273"/>
            <a:ext cx="672278" cy="499531"/>
          </a:xfrm>
          <a:custGeom>
            <a:avLst/>
            <a:gdLst>
              <a:gd name="T0" fmla="*/ 111 w 188"/>
              <a:gd name="T1" fmla="*/ 0 h 187"/>
              <a:gd name="T2" fmla="*/ 0 w 188"/>
              <a:gd name="T3" fmla="*/ 110 h 187"/>
              <a:gd name="T4" fmla="*/ 77 w 188"/>
              <a:gd name="T5" fmla="*/ 187 h 187"/>
              <a:gd name="T6" fmla="*/ 188 w 188"/>
              <a:gd name="T7" fmla="*/ 77 h 187"/>
              <a:gd name="T8" fmla="*/ 111 w 188"/>
              <a:gd name="T9" fmla="*/ 0 h 187"/>
            </a:gdLst>
            <a:ahLst/>
            <a:cxnLst>
              <a:cxn ang="0">
                <a:pos x="T0" y="T1"/>
              </a:cxn>
              <a:cxn ang="0">
                <a:pos x="T2" y="T3"/>
              </a:cxn>
              <a:cxn ang="0">
                <a:pos x="T4" y="T5"/>
              </a:cxn>
              <a:cxn ang="0">
                <a:pos x="T6" y="T7"/>
              </a:cxn>
              <a:cxn ang="0">
                <a:pos x="T8" y="T9"/>
              </a:cxn>
            </a:cxnLst>
            <a:rect l="0" t="0" r="r" b="b"/>
            <a:pathLst>
              <a:path w="188" h="187">
                <a:moveTo>
                  <a:pt x="111" y="0"/>
                </a:moveTo>
                <a:cubicBezTo>
                  <a:pt x="99" y="64"/>
                  <a:pt x="64" y="99"/>
                  <a:pt x="0" y="110"/>
                </a:cubicBezTo>
                <a:cubicBezTo>
                  <a:pt x="35" y="124"/>
                  <a:pt x="63" y="152"/>
                  <a:pt x="77" y="187"/>
                </a:cubicBezTo>
                <a:cubicBezTo>
                  <a:pt x="89" y="123"/>
                  <a:pt x="124" y="88"/>
                  <a:pt x="188" y="77"/>
                </a:cubicBezTo>
                <a:cubicBezTo>
                  <a:pt x="153" y="62"/>
                  <a:pt x="125" y="34"/>
                  <a:pt x="111"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4" name="Hexagon 3">
            <a:extLst>
              <a:ext uri="{FF2B5EF4-FFF2-40B4-BE49-F238E27FC236}">
                <a16:creationId xmlns:a16="http://schemas.microsoft.com/office/drawing/2014/main" id="{446DB732-E309-43AA-9475-518046EF0A16}"/>
              </a:ext>
            </a:extLst>
          </p:cNvPr>
          <p:cNvSpPr/>
          <p:nvPr/>
        </p:nvSpPr>
        <p:spPr>
          <a:xfrm>
            <a:off x="423252" y="3118708"/>
            <a:ext cx="1295399" cy="877588"/>
          </a:xfrm>
          <a:prstGeom prst="hexagon">
            <a:avLst/>
          </a:prstGeom>
          <a:solidFill>
            <a:srgbClr val="E35A35"/>
          </a:solidFill>
          <a:ln w="57150">
            <a:solidFill>
              <a:srgbClr val="E35A35"/>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8" name="TextBox 5">
            <a:extLst>
              <a:ext uri="{FF2B5EF4-FFF2-40B4-BE49-F238E27FC236}">
                <a16:creationId xmlns:a16="http://schemas.microsoft.com/office/drawing/2014/main" id="{4DFC86EB-4DA9-4673-82FC-4B77477A7492}"/>
              </a:ext>
            </a:extLst>
          </p:cNvPr>
          <p:cNvSpPr txBox="1"/>
          <p:nvPr/>
        </p:nvSpPr>
        <p:spPr bwMode="gray">
          <a:xfrm>
            <a:off x="529033" y="3624913"/>
            <a:ext cx="1063523" cy="280696"/>
          </a:xfrm>
          <a:prstGeom prst="rect">
            <a:avLst/>
          </a:prstGeom>
          <a:noFill/>
        </p:spPr>
        <p:txBody>
          <a:bodyPr wrap="square" lIns="0" tIns="36576" rIns="0" bIns="0" rtlCol="0">
            <a:spAutoFit/>
          </a:bodyPr>
          <a:lstStyle/>
          <a:p>
            <a:pPr algn="ctr" defTabSz="820583" eaLnBrk="1" hangingPunct="1">
              <a:buSzPct val="70000"/>
            </a:pPr>
            <a:r>
              <a:rPr lang="de-DE" sz="800" b="1">
                <a:solidFill>
                  <a:srgbClr val="FFFFFF"/>
                </a:solidFill>
                <a:latin typeface="Arial"/>
                <a:ea typeface="ＭＳ Ｐゴシック" charset="0"/>
              </a:rPr>
              <a:t>Governance und Aufsicht</a:t>
            </a:r>
          </a:p>
        </p:txBody>
      </p:sp>
      <p:sp>
        <p:nvSpPr>
          <p:cNvPr id="9" name="Hexagon 8">
            <a:extLst>
              <a:ext uri="{FF2B5EF4-FFF2-40B4-BE49-F238E27FC236}">
                <a16:creationId xmlns:a16="http://schemas.microsoft.com/office/drawing/2014/main" id="{AE6DA9C4-705F-4049-BE90-B9114AA7DE58}"/>
              </a:ext>
            </a:extLst>
          </p:cNvPr>
          <p:cNvSpPr/>
          <p:nvPr/>
        </p:nvSpPr>
        <p:spPr>
          <a:xfrm>
            <a:off x="1592024" y="3752123"/>
            <a:ext cx="1295399" cy="877588"/>
          </a:xfrm>
          <a:prstGeom prst="hexagon">
            <a:avLst/>
          </a:prstGeom>
          <a:solidFill>
            <a:schemeClr val="accent6"/>
          </a:solidFill>
          <a:ln w="57150">
            <a:solidFill>
              <a:schemeClr val="accent6"/>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11" name="TextBox 5">
            <a:extLst>
              <a:ext uri="{FF2B5EF4-FFF2-40B4-BE49-F238E27FC236}">
                <a16:creationId xmlns:a16="http://schemas.microsoft.com/office/drawing/2014/main" id="{B6436418-BEF3-402D-AFF3-A6805D567E60}"/>
              </a:ext>
            </a:extLst>
          </p:cNvPr>
          <p:cNvSpPr txBox="1"/>
          <p:nvPr/>
        </p:nvSpPr>
        <p:spPr bwMode="gray">
          <a:xfrm>
            <a:off x="1707960" y="4258328"/>
            <a:ext cx="1063522" cy="280696"/>
          </a:xfrm>
          <a:prstGeom prst="rect">
            <a:avLst/>
          </a:prstGeom>
          <a:noFill/>
        </p:spPr>
        <p:txBody>
          <a:bodyPr wrap="square" lIns="0" tIns="36576" rIns="0" bIns="0" rtlCol="0">
            <a:spAutoFit/>
          </a:bodyPr>
          <a:lstStyle/>
          <a:p>
            <a:pPr algn="ctr" defTabSz="820583" eaLnBrk="1" hangingPunct="1">
              <a:buSzPct val="70000"/>
            </a:pPr>
            <a:r>
              <a:rPr lang="de-DE" sz="800" b="1">
                <a:solidFill>
                  <a:srgbClr val="FFFFFF"/>
                </a:solidFill>
                <a:latin typeface="Arial"/>
                <a:ea typeface="ＭＳ Ｐゴシック" charset="0"/>
              </a:rPr>
              <a:t>Richtlinien und Verfahren</a:t>
            </a:r>
          </a:p>
        </p:txBody>
      </p:sp>
      <p:sp>
        <p:nvSpPr>
          <p:cNvPr id="13" name="Hexagon 12">
            <a:extLst>
              <a:ext uri="{FF2B5EF4-FFF2-40B4-BE49-F238E27FC236}">
                <a16:creationId xmlns:a16="http://schemas.microsoft.com/office/drawing/2014/main" id="{D12043D2-AEDB-4840-8EB6-B648BEE21595}"/>
              </a:ext>
            </a:extLst>
          </p:cNvPr>
          <p:cNvSpPr/>
          <p:nvPr/>
        </p:nvSpPr>
        <p:spPr>
          <a:xfrm>
            <a:off x="2770952" y="3118708"/>
            <a:ext cx="1295399" cy="877588"/>
          </a:xfrm>
          <a:prstGeom prst="hexagon">
            <a:avLst/>
          </a:prstGeom>
          <a:solidFill>
            <a:srgbClr val="666699"/>
          </a:solidFill>
          <a:ln w="57150">
            <a:solidFill>
              <a:srgbClr val="666699"/>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14" name="TextBox 5">
            <a:extLst>
              <a:ext uri="{FF2B5EF4-FFF2-40B4-BE49-F238E27FC236}">
                <a16:creationId xmlns:a16="http://schemas.microsoft.com/office/drawing/2014/main" id="{8E40471F-DAF2-4465-8E2A-C6BEF798D202}"/>
              </a:ext>
            </a:extLst>
          </p:cNvPr>
          <p:cNvSpPr txBox="1"/>
          <p:nvPr/>
        </p:nvSpPr>
        <p:spPr bwMode="gray">
          <a:xfrm>
            <a:off x="2886889" y="3624913"/>
            <a:ext cx="1063522" cy="280696"/>
          </a:xfrm>
          <a:prstGeom prst="rect">
            <a:avLst/>
          </a:prstGeom>
          <a:noFill/>
        </p:spPr>
        <p:txBody>
          <a:bodyPr wrap="square" lIns="0" tIns="36576" rIns="0" bIns="0" rtlCol="0">
            <a:spAutoFit/>
          </a:bodyPr>
          <a:lstStyle/>
          <a:p>
            <a:pPr algn="ctr" defTabSz="820583" eaLnBrk="1" hangingPunct="1">
              <a:buSzPct val="70000"/>
            </a:pPr>
            <a:r>
              <a:rPr lang="de-DE" sz="800" b="1">
                <a:solidFill>
                  <a:srgbClr val="FFFFFF"/>
                </a:solidFill>
                <a:latin typeface="Arial"/>
                <a:ea typeface="ＭＳ Ｐゴシック" charset="0"/>
              </a:rPr>
              <a:t>Programme und Standards</a:t>
            </a:r>
          </a:p>
        </p:txBody>
      </p:sp>
      <p:sp>
        <p:nvSpPr>
          <p:cNvPr id="17" name="Hexagon 16">
            <a:extLst>
              <a:ext uri="{FF2B5EF4-FFF2-40B4-BE49-F238E27FC236}">
                <a16:creationId xmlns:a16="http://schemas.microsoft.com/office/drawing/2014/main" id="{6B61D1A8-84E8-4870-BB81-A25548E77B53}"/>
              </a:ext>
            </a:extLst>
          </p:cNvPr>
          <p:cNvSpPr/>
          <p:nvPr/>
        </p:nvSpPr>
        <p:spPr>
          <a:xfrm>
            <a:off x="3949883" y="3752123"/>
            <a:ext cx="1295399" cy="877588"/>
          </a:xfrm>
          <a:prstGeom prst="hexagon">
            <a:avLst/>
          </a:prstGeom>
          <a:solidFill>
            <a:srgbClr val="EAAE36"/>
          </a:solidFill>
          <a:ln w="57150">
            <a:solidFill>
              <a:srgbClr val="EAAE36"/>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18" name="TextBox 5">
            <a:extLst>
              <a:ext uri="{FF2B5EF4-FFF2-40B4-BE49-F238E27FC236}">
                <a16:creationId xmlns:a16="http://schemas.microsoft.com/office/drawing/2014/main" id="{4E47127B-7315-4BFE-863F-B4D48A2D8081}"/>
              </a:ext>
            </a:extLst>
          </p:cNvPr>
          <p:cNvSpPr txBox="1"/>
          <p:nvPr/>
        </p:nvSpPr>
        <p:spPr bwMode="gray">
          <a:xfrm>
            <a:off x="4065819" y="4258328"/>
            <a:ext cx="1063522" cy="280696"/>
          </a:xfrm>
          <a:prstGeom prst="rect">
            <a:avLst/>
          </a:prstGeom>
          <a:noFill/>
        </p:spPr>
        <p:txBody>
          <a:bodyPr wrap="square" lIns="0" tIns="36576" rIns="0" bIns="0" rtlCol="0">
            <a:spAutoFit/>
          </a:bodyPr>
          <a:lstStyle/>
          <a:p>
            <a:pPr algn="ctr" defTabSz="820583" eaLnBrk="1" hangingPunct="1">
              <a:buSzPct val="70000"/>
            </a:pPr>
            <a:r>
              <a:rPr lang="de-DE" sz="800" b="1">
                <a:solidFill>
                  <a:srgbClr val="000000">
                    <a:lumMod val="75000"/>
                    <a:lumOff val="25000"/>
                  </a:srgbClr>
                </a:solidFill>
                <a:latin typeface="Arial"/>
                <a:ea typeface="ＭＳ Ｐゴシック" charset="0"/>
              </a:rPr>
              <a:t>Kommunikation und Training</a:t>
            </a:r>
          </a:p>
        </p:txBody>
      </p:sp>
      <p:sp>
        <p:nvSpPr>
          <p:cNvPr id="25" name="Hexagon 24">
            <a:extLst>
              <a:ext uri="{FF2B5EF4-FFF2-40B4-BE49-F238E27FC236}">
                <a16:creationId xmlns:a16="http://schemas.microsoft.com/office/drawing/2014/main" id="{5EBA01BA-D90C-42A9-B32F-5BA0B5F32620}"/>
              </a:ext>
            </a:extLst>
          </p:cNvPr>
          <p:cNvSpPr/>
          <p:nvPr/>
        </p:nvSpPr>
        <p:spPr>
          <a:xfrm>
            <a:off x="6305655" y="3751481"/>
            <a:ext cx="1295399" cy="877588"/>
          </a:xfrm>
          <a:prstGeom prst="hexagon">
            <a:avLst/>
          </a:prstGeom>
          <a:solidFill>
            <a:schemeClr val="bg1">
              <a:lumMod val="65000"/>
            </a:schemeClr>
          </a:solidFill>
          <a:ln w="57150">
            <a:solidFill>
              <a:schemeClr val="bg1">
                <a:lumMod val="65000"/>
              </a:schemeClr>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26" name="TextBox 5">
            <a:extLst>
              <a:ext uri="{FF2B5EF4-FFF2-40B4-BE49-F238E27FC236}">
                <a16:creationId xmlns:a16="http://schemas.microsoft.com/office/drawing/2014/main" id="{171B65EA-761B-425F-9BDA-8A2F712C8B1C}"/>
              </a:ext>
            </a:extLst>
          </p:cNvPr>
          <p:cNvSpPr txBox="1"/>
          <p:nvPr/>
        </p:nvSpPr>
        <p:spPr bwMode="gray">
          <a:xfrm>
            <a:off x="6421593" y="4257686"/>
            <a:ext cx="1063522" cy="280696"/>
          </a:xfrm>
          <a:prstGeom prst="rect">
            <a:avLst/>
          </a:prstGeom>
          <a:noFill/>
        </p:spPr>
        <p:txBody>
          <a:bodyPr wrap="square" lIns="0" tIns="36576" rIns="0" bIns="0" rtlCol="0">
            <a:spAutoFit/>
          </a:bodyPr>
          <a:lstStyle/>
          <a:p>
            <a:pPr algn="ctr" defTabSz="820583" eaLnBrk="1" hangingPunct="1">
              <a:buSzPct val="70000"/>
            </a:pPr>
            <a:r>
              <a:rPr lang="de-DE" sz="800" b="1">
                <a:solidFill>
                  <a:srgbClr val="000000">
                    <a:lumMod val="75000"/>
                    <a:lumOff val="25000"/>
                  </a:srgbClr>
                </a:solidFill>
                <a:latin typeface="Arial"/>
                <a:ea typeface="ＭＳ Ｐゴシック" charset="0"/>
              </a:rPr>
              <a:t>Durchsetzung und Reaktionsfähigkeit</a:t>
            </a:r>
          </a:p>
        </p:txBody>
      </p:sp>
      <p:sp>
        <p:nvSpPr>
          <p:cNvPr id="16" name="Freeform 37">
            <a:extLst>
              <a:ext uri="{FF2B5EF4-FFF2-40B4-BE49-F238E27FC236}">
                <a16:creationId xmlns:a16="http://schemas.microsoft.com/office/drawing/2014/main" id="{A73B714F-AD19-4638-BE48-BB89A09C8AD0}"/>
              </a:ext>
            </a:extLst>
          </p:cNvPr>
          <p:cNvSpPr>
            <a:spLocks noEditPoints="1"/>
          </p:cNvSpPr>
          <p:nvPr/>
        </p:nvSpPr>
        <p:spPr bwMode="auto">
          <a:xfrm>
            <a:off x="3139640" y="3180917"/>
            <a:ext cx="558020" cy="265068"/>
          </a:xfrm>
          <a:custGeom>
            <a:avLst/>
            <a:gdLst>
              <a:gd name="T0" fmla="*/ 168 w 181"/>
              <a:gd name="T1" fmla="*/ 35 h 104"/>
              <a:gd name="T2" fmla="*/ 165 w 181"/>
              <a:gd name="T3" fmla="*/ 32 h 104"/>
              <a:gd name="T4" fmla="*/ 150 w 181"/>
              <a:gd name="T5" fmla="*/ 19 h 104"/>
              <a:gd name="T6" fmla="*/ 130 w 181"/>
              <a:gd name="T7" fmla="*/ 12 h 104"/>
              <a:gd name="T8" fmla="*/ 131 w 181"/>
              <a:gd name="T9" fmla="*/ 13 h 104"/>
              <a:gd name="T10" fmla="*/ 121 w 181"/>
              <a:gd name="T11" fmla="*/ 3 h 104"/>
              <a:gd name="T12" fmla="*/ 121 w 181"/>
              <a:gd name="T13" fmla="*/ 3 h 104"/>
              <a:gd name="T14" fmla="*/ 112 w 181"/>
              <a:gd name="T15" fmla="*/ 0 h 104"/>
              <a:gd name="T16" fmla="*/ 98 w 181"/>
              <a:gd name="T17" fmla="*/ 10 h 104"/>
              <a:gd name="T18" fmla="*/ 92 w 181"/>
              <a:gd name="T19" fmla="*/ 8 h 104"/>
              <a:gd name="T20" fmla="*/ 90 w 181"/>
              <a:gd name="T21" fmla="*/ 7 h 104"/>
              <a:gd name="T22" fmla="*/ 83 w 181"/>
              <a:gd name="T23" fmla="*/ 10 h 104"/>
              <a:gd name="T24" fmla="*/ 70 w 181"/>
              <a:gd name="T25" fmla="*/ 0 h 104"/>
              <a:gd name="T26" fmla="*/ 60 w 181"/>
              <a:gd name="T27" fmla="*/ 3 h 104"/>
              <a:gd name="T28" fmla="*/ 60 w 181"/>
              <a:gd name="T29" fmla="*/ 3 h 104"/>
              <a:gd name="T30" fmla="*/ 51 w 181"/>
              <a:gd name="T31" fmla="*/ 13 h 104"/>
              <a:gd name="T32" fmla="*/ 51 w 181"/>
              <a:gd name="T33" fmla="*/ 12 h 104"/>
              <a:gd name="T34" fmla="*/ 31 w 181"/>
              <a:gd name="T35" fmla="*/ 19 h 104"/>
              <a:gd name="T36" fmla="*/ 16 w 181"/>
              <a:gd name="T37" fmla="*/ 32 h 104"/>
              <a:gd name="T38" fmla="*/ 13 w 181"/>
              <a:gd name="T39" fmla="*/ 35 h 104"/>
              <a:gd name="T40" fmla="*/ 0 w 181"/>
              <a:gd name="T41" fmla="*/ 64 h 104"/>
              <a:gd name="T42" fmla="*/ 41 w 181"/>
              <a:gd name="T43" fmla="*/ 104 h 104"/>
              <a:gd name="T44" fmla="*/ 80 w 181"/>
              <a:gd name="T45" fmla="*/ 69 h 104"/>
              <a:gd name="T46" fmla="*/ 91 w 181"/>
              <a:gd name="T47" fmla="*/ 71 h 104"/>
              <a:gd name="T48" fmla="*/ 101 w 181"/>
              <a:gd name="T49" fmla="*/ 69 h 104"/>
              <a:gd name="T50" fmla="*/ 140 w 181"/>
              <a:gd name="T51" fmla="*/ 104 h 104"/>
              <a:gd name="T52" fmla="*/ 181 w 181"/>
              <a:gd name="T53" fmla="*/ 64 h 104"/>
              <a:gd name="T54" fmla="*/ 168 w 181"/>
              <a:gd name="T55" fmla="*/ 35 h 104"/>
              <a:gd name="T56" fmla="*/ 41 w 181"/>
              <a:gd name="T57" fmla="*/ 97 h 104"/>
              <a:gd name="T58" fmla="*/ 8 w 181"/>
              <a:gd name="T59" fmla="*/ 64 h 104"/>
              <a:gd name="T60" fmla="*/ 41 w 181"/>
              <a:gd name="T61" fmla="*/ 31 h 104"/>
              <a:gd name="T62" fmla="*/ 44 w 181"/>
              <a:gd name="T63" fmla="*/ 31 h 104"/>
              <a:gd name="T64" fmla="*/ 48 w 181"/>
              <a:gd name="T65" fmla="*/ 32 h 104"/>
              <a:gd name="T66" fmla="*/ 74 w 181"/>
              <a:gd name="T67" fmla="*/ 64 h 104"/>
              <a:gd name="T68" fmla="*/ 41 w 181"/>
              <a:gd name="T69" fmla="*/ 97 h 104"/>
              <a:gd name="T70" fmla="*/ 91 w 181"/>
              <a:gd name="T71" fmla="*/ 59 h 104"/>
              <a:gd name="T72" fmla="*/ 83 w 181"/>
              <a:gd name="T73" fmla="*/ 52 h 104"/>
              <a:gd name="T74" fmla="*/ 83 w 181"/>
              <a:gd name="T75" fmla="*/ 51 h 104"/>
              <a:gd name="T76" fmla="*/ 91 w 181"/>
              <a:gd name="T77" fmla="*/ 43 h 104"/>
              <a:gd name="T78" fmla="*/ 99 w 181"/>
              <a:gd name="T79" fmla="*/ 49 h 104"/>
              <a:gd name="T80" fmla="*/ 99 w 181"/>
              <a:gd name="T81" fmla="*/ 51 h 104"/>
              <a:gd name="T82" fmla="*/ 91 w 181"/>
              <a:gd name="T83" fmla="*/ 59 h 104"/>
              <a:gd name="T84" fmla="*/ 140 w 181"/>
              <a:gd name="T85" fmla="*/ 97 h 104"/>
              <a:gd name="T86" fmla="*/ 108 w 181"/>
              <a:gd name="T87" fmla="*/ 64 h 104"/>
              <a:gd name="T88" fmla="*/ 133 w 181"/>
              <a:gd name="T89" fmla="*/ 31 h 104"/>
              <a:gd name="T90" fmla="*/ 137 w 181"/>
              <a:gd name="T91" fmla="*/ 31 h 104"/>
              <a:gd name="T92" fmla="*/ 140 w 181"/>
              <a:gd name="T93" fmla="*/ 31 h 104"/>
              <a:gd name="T94" fmla="*/ 173 w 181"/>
              <a:gd name="T95" fmla="*/ 64 h 104"/>
              <a:gd name="T96" fmla="*/ 140 w 181"/>
              <a:gd name="T97" fmla="*/ 97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1" h="104">
                <a:moveTo>
                  <a:pt x="168" y="35"/>
                </a:moveTo>
                <a:cubicBezTo>
                  <a:pt x="167" y="34"/>
                  <a:pt x="166" y="33"/>
                  <a:pt x="165" y="32"/>
                </a:cubicBezTo>
                <a:cubicBezTo>
                  <a:pt x="150" y="19"/>
                  <a:pt x="150" y="19"/>
                  <a:pt x="150" y="19"/>
                </a:cubicBezTo>
                <a:cubicBezTo>
                  <a:pt x="144" y="15"/>
                  <a:pt x="137" y="12"/>
                  <a:pt x="130" y="12"/>
                </a:cubicBezTo>
                <a:cubicBezTo>
                  <a:pt x="131" y="13"/>
                  <a:pt x="131" y="13"/>
                  <a:pt x="131" y="13"/>
                </a:cubicBezTo>
                <a:cubicBezTo>
                  <a:pt x="121" y="3"/>
                  <a:pt x="121" y="3"/>
                  <a:pt x="121" y="3"/>
                </a:cubicBezTo>
                <a:cubicBezTo>
                  <a:pt x="121" y="3"/>
                  <a:pt x="121" y="3"/>
                  <a:pt x="121" y="3"/>
                </a:cubicBezTo>
                <a:cubicBezTo>
                  <a:pt x="119" y="1"/>
                  <a:pt x="115" y="0"/>
                  <a:pt x="112" y="0"/>
                </a:cubicBezTo>
                <a:cubicBezTo>
                  <a:pt x="105" y="0"/>
                  <a:pt x="100" y="4"/>
                  <a:pt x="98" y="10"/>
                </a:cubicBezTo>
                <a:cubicBezTo>
                  <a:pt x="96" y="8"/>
                  <a:pt x="94" y="8"/>
                  <a:pt x="92" y="8"/>
                </a:cubicBezTo>
                <a:cubicBezTo>
                  <a:pt x="91" y="8"/>
                  <a:pt x="91" y="7"/>
                  <a:pt x="90" y="7"/>
                </a:cubicBezTo>
                <a:cubicBezTo>
                  <a:pt x="88" y="7"/>
                  <a:pt x="85" y="8"/>
                  <a:pt x="83" y="10"/>
                </a:cubicBezTo>
                <a:cubicBezTo>
                  <a:pt x="81" y="4"/>
                  <a:pt x="76" y="0"/>
                  <a:pt x="70" y="0"/>
                </a:cubicBezTo>
                <a:cubicBezTo>
                  <a:pt x="66" y="0"/>
                  <a:pt x="62" y="1"/>
                  <a:pt x="60" y="3"/>
                </a:cubicBezTo>
                <a:cubicBezTo>
                  <a:pt x="60" y="3"/>
                  <a:pt x="60" y="3"/>
                  <a:pt x="60" y="3"/>
                </a:cubicBezTo>
                <a:cubicBezTo>
                  <a:pt x="51" y="13"/>
                  <a:pt x="51" y="13"/>
                  <a:pt x="51" y="13"/>
                </a:cubicBezTo>
                <a:cubicBezTo>
                  <a:pt x="51" y="12"/>
                  <a:pt x="51" y="12"/>
                  <a:pt x="51" y="12"/>
                </a:cubicBezTo>
                <a:cubicBezTo>
                  <a:pt x="44" y="12"/>
                  <a:pt x="37" y="15"/>
                  <a:pt x="31" y="19"/>
                </a:cubicBezTo>
                <a:cubicBezTo>
                  <a:pt x="16" y="32"/>
                  <a:pt x="16" y="32"/>
                  <a:pt x="16" y="32"/>
                </a:cubicBezTo>
                <a:cubicBezTo>
                  <a:pt x="15" y="33"/>
                  <a:pt x="14" y="34"/>
                  <a:pt x="13" y="35"/>
                </a:cubicBezTo>
                <a:cubicBezTo>
                  <a:pt x="5" y="42"/>
                  <a:pt x="0" y="52"/>
                  <a:pt x="0" y="64"/>
                </a:cubicBezTo>
                <a:cubicBezTo>
                  <a:pt x="0" y="86"/>
                  <a:pt x="18" y="104"/>
                  <a:pt x="41" y="104"/>
                </a:cubicBezTo>
                <a:cubicBezTo>
                  <a:pt x="61" y="104"/>
                  <a:pt x="78" y="88"/>
                  <a:pt x="80" y="69"/>
                </a:cubicBezTo>
                <a:cubicBezTo>
                  <a:pt x="83" y="70"/>
                  <a:pt x="87" y="71"/>
                  <a:pt x="91" y="71"/>
                </a:cubicBezTo>
                <a:cubicBezTo>
                  <a:pt x="94" y="71"/>
                  <a:pt x="98" y="70"/>
                  <a:pt x="101" y="69"/>
                </a:cubicBezTo>
                <a:cubicBezTo>
                  <a:pt x="103" y="88"/>
                  <a:pt x="120" y="104"/>
                  <a:pt x="140" y="104"/>
                </a:cubicBezTo>
                <a:cubicBezTo>
                  <a:pt x="163" y="104"/>
                  <a:pt x="181" y="86"/>
                  <a:pt x="181" y="64"/>
                </a:cubicBezTo>
                <a:cubicBezTo>
                  <a:pt x="181" y="52"/>
                  <a:pt x="176" y="42"/>
                  <a:pt x="168" y="35"/>
                </a:cubicBezTo>
                <a:close/>
                <a:moveTo>
                  <a:pt x="41" y="97"/>
                </a:moveTo>
                <a:cubicBezTo>
                  <a:pt x="22" y="97"/>
                  <a:pt x="8" y="82"/>
                  <a:pt x="8" y="64"/>
                </a:cubicBezTo>
                <a:cubicBezTo>
                  <a:pt x="8" y="45"/>
                  <a:pt x="22" y="31"/>
                  <a:pt x="41" y="31"/>
                </a:cubicBezTo>
                <a:cubicBezTo>
                  <a:pt x="42" y="31"/>
                  <a:pt x="43" y="31"/>
                  <a:pt x="44" y="31"/>
                </a:cubicBezTo>
                <a:cubicBezTo>
                  <a:pt x="48" y="32"/>
                  <a:pt x="48" y="32"/>
                  <a:pt x="48" y="32"/>
                </a:cubicBezTo>
                <a:cubicBezTo>
                  <a:pt x="63" y="35"/>
                  <a:pt x="74" y="48"/>
                  <a:pt x="74" y="64"/>
                </a:cubicBezTo>
                <a:cubicBezTo>
                  <a:pt x="74" y="82"/>
                  <a:pt x="59" y="97"/>
                  <a:pt x="41" y="97"/>
                </a:cubicBezTo>
                <a:close/>
                <a:moveTo>
                  <a:pt x="91" y="59"/>
                </a:moveTo>
                <a:cubicBezTo>
                  <a:pt x="87" y="59"/>
                  <a:pt x="83" y="56"/>
                  <a:pt x="83" y="52"/>
                </a:cubicBezTo>
                <a:cubicBezTo>
                  <a:pt x="83" y="52"/>
                  <a:pt x="83" y="51"/>
                  <a:pt x="83" y="51"/>
                </a:cubicBezTo>
                <a:cubicBezTo>
                  <a:pt x="83" y="46"/>
                  <a:pt x="86" y="43"/>
                  <a:pt x="91" y="43"/>
                </a:cubicBezTo>
                <a:cubicBezTo>
                  <a:pt x="95" y="43"/>
                  <a:pt x="98" y="45"/>
                  <a:pt x="99" y="49"/>
                </a:cubicBezTo>
                <a:cubicBezTo>
                  <a:pt x="99" y="50"/>
                  <a:pt x="99" y="50"/>
                  <a:pt x="99" y="51"/>
                </a:cubicBezTo>
                <a:cubicBezTo>
                  <a:pt x="99" y="55"/>
                  <a:pt x="95" y="59"/>
                  <a:pt x="91" y="59"/>
                </a:cubicBezTo>
                <a:close/>
                <a:moveTo>
                  <a:pt x="140" y="97"/>
                </a:moveTo>
                <a:cubicBezTo>
                  <a:pt x="122" y="97"/>
                  <a:pt x="108" y="82"/>
                  <a:pt x="108" y="64"/>
                </a:cubicBezTo>
                <a:cubicBezTo>
                  <a:pt x="108" y="48"/>
                  <a:pt x="119" y="35"/>
                  <a:pt x="133" y="31"/>
                </a:cubicBezTo>
                <a:cubicBezTo>
                  <a:pt x="137" y="31"/>
                  <a:pt x="137" y="31"/>
                  <a:pt x="137" y="31"/>
                </a:cubicBezTo>
                <a:cubicBezTo>
                  <a:pt x="138" y="31"/>
                  <a:pt x="139" y="31"/>
                  <a:pt x="140" y="31"/>
                </a:cubicBezTo>
                <a:cubicBezTo>
                  <a:pt x="159" y="31"/>
                  <a:pt x="173" y="45"/>
                  <a:pt x="173" y="64"/>
                </a:cubicBezTo>
                <a:cubicBezTo>
                  <a:pt x="173" y="82"/>
                  <a:pt x="159" y="97"/>
                  <a:pt x="140" y="97"/>
                </a:cubicBezTo>
                <a:close/>
              </a:path>
            </a:pathLst>
          </a:custGeom>
          <a:solidFill>
            <a:srgbClr val="454567"/>
          </a:solidFill>
          <a:ln>
            <a:no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pic>
        <p:nvPicPr>
          <p:cNvPr id="39" name="Picture 38">
            <a:extLst>
              <a:ext uri="{FF2B5EF4-FFF2-40B4-BE49-F238E27FC236}">
                <a16:creationId xmlns:a16="http://schemas.microsoft.com/office/drawing/2014/main" id="{EF9CCDEA-F8F8-4587-A8AF-6A7A47141BA9}"/>
              </a:ext>
            </a:extLst>
          </p:cNvPr>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050525" y="3775796"/>
            <a:ext cx="386749" cy="386749"/>
          </a:xfrm>
          <a:prstGeom prst="rect">
            <a:avLst/>
          </a:prstGeom>
        </p:spPr>
      </p:pic>
      <p:sp>
        <p:nvSpPr>
          <p:cNvPr id="40" name="Hexagon 39">
            <a:extLst>
              <a:ext uri="{FF2B5EF4-FFF2-40B4-BE49-F238E27FC236}">
                <a16:creationId xmlns:a16="http://schemas.microsoft.com/office/drawing/2014/main" id="{0C983C5F-6A5B-4E17-85C4-88388100B806}"/>
              </a:ext>
            </a:extLst>
          </p:cNvPr>
          <p:cNvSpPr/>
          <p:nvPr/>
        </p:nvSpPr>
        <p:spPr>
          <a:xfrm>
            <a:off x="7480406" y="3147570"/>
            <a:ext cx="1295399" cy="877588"/>
          </a:xfrm>
          <a:prstGeom prst="hexagon">
            <a:avLst/>
          </a:prstGeom>
          <a:solidFill>
            <a:srgbClr val="0070C0"/>
          </a:solidFill>
          <a:ln w="57150">
            <a:solidFill>
              <a:srgbClr val="0070C0"/>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41" name="TextBox 5">
            <a:extLst>
              <a:ext uri="{FF2B5EF4-FFF2-40B4-BE49-F238E27FC236}">
                <a16:creationId xmlns:a16="http://schemas.microsoft.com/office/drawing/2014/main" id="{0DF4ED8C-0E0E-4A80-B2B3-5B113D1F96DA}"/>
              </a:ext>
            </a:extLst>
          </p:cNvPr>
          <p:cNvSpPr txBox="1"/>
          <p:nvPr/>
        </p:nvSpPr>
        <p:spPr bwMode="gray">
          <a:xfrm>
            <a:off x="7596343" y="3653775"/>
            <a:ext cx="1063522" cy="280696"/>
          </a:xfrm>
          <a:prstGeom prst="rect">
            <a:avLst/>
          </a:prstGeom>
          <a:noFill/>
        </p:spPr>
        <p:txBody>
          <a:bodyPr wrap="square" lIns="0" tIns="36576" rIns="0" bIns="0" rtlCol="0">
            <a:spAutoFit/>
          </a:bodyPr>
          <a:lstStyle/>
          <a:p>
            <a:pPr algn="ctr" defTabSz="820583" eaLnBrk="1" hangingPunct="1">
              <a:buSzPct val="70000"/>
            </a:pPr>
            <a:r>
              <a:rPr lang="de-DE" sz="800" b="1">
                <a:solidFill>
                  <a:srgbClr val="FFFFFF"/>
                </a:solidFill>
                <a:latin typeface="Arial"/>
                <a:ea typeface="ＭＳ Ｐゴシック" charset="0"/>
              </a:rPr>
              <a:t>Interne Assurance-Audits</a:t>
            </a:r>
          </a:p>
        </p:txBody>
      </p:sp>
      <p:sp>
        <p:nvSpPr>
          <p:cNvPr id="43" name="Hexagon 42">
            <a:extLst>
              <a:ext uri="{FF2B5EF4-FFF2-40B4-BE49-F238E27FC236}">
                <a16:creationId xmlns:a16="http://schemas.microsoft.com/office/drawing/2014/main" id="{58BDA989-88CD-424B-97D2-E67DD6A5A637}"/>
              </a:ext>
            </a:extLst>
          </p:cNvPr>
          <p:cNvSpPr/>
          <p:nvPr/>
        </p:nvSpPr>
        <p:spPr>
          <a:xfrm>
            <a:off x="5130901" y="3155649"/>
            <a:ext cx="1295399" cy="877588"/>
          </a:xfrm>
          <a:prstGeom prst="hexagon">
            <a:avLst/>
          </a:prstGeom>
          <a:solidFill>
            <a:srgbClr val="00A87C"/>
          </a:solidFill>
          <a:ln w="57150">
            <a:solidFill>
              <a:srgbClr val="00A87C"/>
            </a:solidFill>
          </a:ln>
        </p:spPr>
        <p:txBody>
          <a:bodyPr vert="horz" wrap="square" lIns="91440" tIns="45720" rIns="91440" bIns="45720" numCol="1" anchor="t" anchorCtr="0" compatLnSpc="1">
            <a:prstTxWarp prst="textNoShape">
              <a:avLst/>
            </a:prstTxWarp>
          </a:bodyPr>
          <a:lstStyle/>
          <a:p>
            <a:pPr defTabSz="820583" eaLnBrk="1" hangingPunct="1"/>
            <a:endParaRPr lang="de-DE" sz="1615">
              <a:solidFill>
                <a:srgbClr val="000000"/>
              </a:solidFill>
              <a:latin typeface="Arial"/>
              <a:ea typeface="ＭＳ Ｐゴシック" charset="0"/>
            </a:endParaRPr>
          </a:p>
        </p:txBody>
      </p:sp>
      <p:sp>
        <p:nvSpPr>
          <p:cNvPr id="44" name="TextBox 5">
            <a:extLst>
              <a:ext uri="{FF2B5EF4-FFF2-40B4-BE49-F238E27FC236}">
                <a16:creationId xmlns:a16="http://schemas.microsoft.com/office/drawing/2014/main" id="{91AF4602-83E2-43B3-A590-B61819939216}"/>
              </a:ext>
            </a:extLst>
          </p:cNvPr>
          <p:cNvSpPr txBox="1"/>
          <p:nvPr/>
        </p:nvSpPr>
        <p:spPr bwMode="gray">
          <a:xfrm>
            <a:off x="5246837" y="3642804"/>
            <a:ext cx="1063522" cy="402738"/>
          </a:xfrm>
          <a:prstGeom prst="rect">
            <a:avLst/>
          </a:prstGeom>
          <a:noFill/>
        </p:spPr>
        <p:txBody>
          <a:bodyPr wrap="square" lIns="0" tIns="36576" rIns="0" bIns="0" rtlCol="0">
            <a:spAutoFit/>
          </a:bodyPr>
          <a:lstStyle/>
          <a:p>
            <a:pPr algn="ctr" defTabSz="820583" eaLnBrk="1" hangingPunct="1">
              <a:buSzPct val="70000"/>
            </a:pPr>
            <a:r>
              <a:rPr lang="de-DE" sz="800" b="1" dirty="0">
                <a:solidFill>
                  <a:srgbClr val="FFFFFF"/>
                </a:solidFill>
                <a:latin typeface="Arial"/>
                <a:ea typeface="ＭＳ Ｐゴシック" charset="0"/>
              </a:rPr>
              <a:t>Risiko- und Compliance-Überwachung</a:t>
            </a:r>
          </a:p>
        </p:txBody>
      </p:sp>
      <p:sp>
        <p:nvSpPr>
          <p:cNvPr id="32" name="Title 3"/>
          <p:cNvSpPr>
            <a:spLocks noGrp="1"/>
          </p:cNvSpPr>
          <p:nvPr>
            <p:ph type="title"/>
          </p:nvPr>
        </p:nvSpPr>
        <p:spPr>
          <a:xfrm>
            <a:off x="355600" y="204788"/>
            <a:ext cx="8280400" cy="333375"/>
          </a:xfrm>
        </p:spPr>
        <p:txBody>
          <a:bodyPr>
            <a:noAutofit/>
          </a:bodyPr>
          <a:lstStyle/>
          <a:p>
            <a:br>
              <a:rPr lang="de-DE" altLang="en-US"/>
            </a:br>
            <a:r>
              <a:rPr lang="de-DE" altLang="en-US"/>
              <a:t>Antibestechungs-/Antikorruptionstraining</a:t>
            </a:r>
            <a:br>
              <a:rPr lang="de-DE" altLang="en-US"/>
            </a:br>
            <a:r>
              <a:rPr lang="de-DE" altLang="en-US" sz="2000"/>
              <a:t>Wir alle spielen eine Rolle bei der Einhaltung von Vorschriften</a:t>
            </a:r>
            <a:r>
              <a:rPr lang="de-DE" altLang="en-US"/>
              <a:t>	</a:t>
            </a:r>
          </a:p>
        </p:txBody>
      </p:sp>
      <p:sp>
        <p:nvSpPr>
          <p:cNvPr id="46" name="TextBox 45"/>
          <p:cNvSpPr txBox="1"/>
          <p:nvPr/>
        </p:nvSpPr>
        <p:spPr>
          <a:xfrm>
            <a:off x="0" y="1119237"/>
            <a:ext cx="9153144" cy="1388227"/>
          </a:xfrm>
          <a:prstGeom prst="rect">
            <a:avLst/>
          </a:prstGeom>
          <a:solidFill>
            <a:schemeClr val="bg1">
              <a:lumMod val="95000"/>
            </a:schemeClr>
          </a:solidFill>
        </p:spPr>
        <p:txBody>
          <a:bodyPr wrap="square" rtlCol="0">
            <a:spAutoFit/>
          </a:bodyPr>
          <a:lstStyle/>
          <a:p>
            <a:pPr marL="285750" indent="-285750">
              <a:spcBef>
                <a:spcPts val="300"/>
              </a:spcBef>
              <a:spcAft>
                <a:spcPts val="300"/>
              </a:spcAft>
              <a:buClr>
                <a:srgbClr val="C00000"/>
              </a:buClr>
              <a:buFont typeface="Arial" panose="020B0604020202020204" pitchFamily="34" charset="0"/>
              <a:buChar char="»"/>
            </a:pPr>
            <a:r>
              <a:rPr lang="de-DE" sz="1600" dirty="0"/>
              <a:t>MTS hat ein formales FCPA Corporate Compliance Program eingerichtet, das vom Office of Risk and Compliance (ORC) beaufsichtigt wird und dessen tägliche Aktivitäten und Transaktionen von Ihnen als Vertriebs- und Servicemitarbeitern durchgeführt werden. </a:t>
            </a:r>
          </a:p>
          <a:p>
            <a:pPr marL="285750" indent="-285750">
              <a:spcBef>
                <a:spcPts val="300"/>
              </a:spcBef>
              <a:spcAft>
                <a:spcPts val="300"/>
              </a:spcAft>
              <a:buClr>
                <a:srgbClr val="C00000"/>
              </a:buClr>
              <a:buFont typeface="Arial" panose="020B0604020202020204" pitchFamily="34" charset="0"/>
              <a:buChar char="»"/>
            </a:pPr>
            <a:r>
              <a:rPr lang="de-DE" sz="1600" dirty="0"/>
              <a:t>Dieses Programm setzt voraus, dass bestimmte Aktivitäten und Transaktionen den Anforderungen des FCPA entsprechen.</a:t>
            </a:r>
          </a:p>
        </p:txBody>
      </p:sp>
      <p:sp>
        <p:nvSpPr>
          <p:cNvPr id="22" name="Rectangle 21"/>
          <p:cNvSpPr/>
          <p:nvPr/>
        </p:nvSpPr>
        <p:spPr>
          <a:xfrm>
            <a:off x="1391076" y="5439247"/>
            <a:ext cx="1135910" cy="549189"/>
          </a:xfrm>
          <a:prstGeom prst="rect">
            <a:avLst/>
          </a:prstGeom>
        </p:spPr>
        <p:txBody>
          <a:bodyPr wrap="square">
            <a:spAutoFit/>
          </a:bodyPr>
          <a:lstStyle/>
          <a:p>
            <a:pPr algn="ctr"/>
            <a:r>
              <a:rPr lang="de-DE" sz="1000" dirty="0">
                <a:latin typeface="Arial" panose="020B0604020202020204" pitchFamily="34" charset="0"/>
                <a:cs typeface="Arial" panose="020B0604020202020204" pitchFamily="34" charset="0"/>
              </a:rPr>
              <a:t>Bewirtung von Regierungs-beamten</a:t>
            </a:r>
          </a:p>
        </p:txBody>
      </p:sp>
      <p:sp>
        <p:nvSpPr>
          <p:cNvPr id="58" name="Rectangle 57"/>
          <p:cNvSpPr/>
          <p:nvPr/>
        </p:nvSpPr>
        <p:spPr>
          <a:xfrm>
            <a:off x="2582261" y="5439247"/>
            <a:ext cx="1116975" cy="396636"/>
          </a:xfrm>
          <a:prstGeom prst="rect">
            <a:avLst/>
          </a:prstGeom>
        </p:spPr>
        <p:txBody>
          <a:bodyPr wrap="square">
            <a:spAutoFit/>
          </a:bodyPr>
          <a:lstStyle/>
          <a:p>
            <a:pPr algn="ctr"/>
            <a:r>
              <a:rPr lang="de-DE" sz="1000">
                <a:latin typeface="Arial" panose="020B0604020202020204" pitchFamily="34" charset="0"/>
                <a:cs typeface="Arial" panose="020B0604020202020204" pitchFamily="34" charset="0"/>
              </a:rPr>
              <a:t>Veranstaltungen und Sponsoring</a:t>
            </a:r>
          </a:p>
        </p:txBody>
      </p:sp>
      <p:sp>
        <p:nvSpPr>
          <p:cNvPr id="59" name="Rectangle 58"/>
          <p:cNvSpPr/>
          <p:nvPr/>
        </p:nvSpPr>
        <p:spPr>
          <a:xfrm>
            <a:off x="3698104" y="5439247"/>
            <a:ext cx="1150319" cy="244084"/>
          </a:xfrm>
          <a:prstGeom prst="rect">
            <a:avLst/>
          </a:prstGeom>
        </p:spPr>
        <p:txBody>
          <a:bodyPr wrap="square">
            <a:spAutoFit/>
          </a:bodyPr>
          <a:lstStyle/>
          <a:p>
            <a:pPr algn="ctr"/>
            <a:r>
              <a:rPr lang="de-DE" sz="1000">
                <a:latin typeface="Arial" panose="020B0604020202020204" pitchFamily="34" charset="0"/>
                <a:cs typeface="Arial" panose="020B0604020202020204" pitchFamily="34" charset="0"/>
              </a:rPr>
              <a:t>Kundenreisen</a:t>
            </a:r>
          </a:p>
        </p:txBody>
      </p:sp>
      <p:sp>
        <p:nvSpPr>
          <p:cNvPr id="60" name="Rectangle 59"/>
          <p:cNvSpPr/>
          <p:nvPr/>
        </p:nvSpPr>
        <p:spPr>
          <a:xfrm>
            <a:off x="4809252" y="5439247"/>
            <a:ext cx="1067673" cy="396636"/>
          </a:xfrm>
          <a:prstGeom prst="rect">
            <a:avLst/>
          </a:prstGeom>
        </p:spPr>
        <p:txBody>
          <a:bodyPr wrap="square">
            <a:spAutoFit/>
          </a:bodyPr>
          <a:lstStyle/>
          <a:p>
            <a:pPr algn="ctr"/>
            <a:r>
              <a:rPr lang="de-DE" sz="1000" dirty="0">
                <a:latin typeface="Arial" panose="020B0604020202020204" pitchFamily="34" charset="0"/>
                <a:cs typeface="Arial" panose="020B0604020202020204" pitchFamily="34" charset="0"/>
              </a:rPr>
              <a:t>Erleichterungs-zahlungen</a:t>
            </a:r>
          </a:p>
        </p:txBody>
      </p:sp>
      <p:sp>
        <p:nvSpPr>
          <p:cNvPr id="62" name="Rectangle 61"/>
          <p:cNvSpPr/>
          <p:nvPr/>
        </p:nvSpPr>
        <p:spPr>
          <a:xfrm>
            <a:off x="5800916" y="5439247"/>
            <a:ext cx="1116855" cy="549189"/>
          </a:xfrm>
          <a:prstGeom prst="rect">
            <a:avLst/>
          </a:prstGeom>
        </p:spPr>
        <p:txBody>
          <a:bodyPr wrap="square">
            <a:spAutoFit/>
          </a:bodyPr>
          <a:lstStyle/>
          <a:p>
            <a:pPr algn="ctr"/>
            <a:r>
              <a:rPr lang="de-DE" sz="1000">
                <a:latin typeface="Arial" panose="020B0604020202020204" pitchFamily="34" charset="0"/>
                <a:cs typeface="Arial" panose="020B0604020202020204" pitchFamily="34" charset="0"/>
              </a:rPr>
              <a:t>Politische und gemeinnützige Spenden</a:t>
            </a:r>
          </a:p>
        </p:txBody>
      </p:sp>
      <p:sp>
        <p:nvSpPr>
          <p:cNvPr id="64" name="Rectangle 63"/>
          <p:cNvSpPr/>
          <p:nvPr/>
        </p:nvSpPr>
        <p:spPr>
          <a:xfrm>
            <a:off x="282725" y="5439247"/>
            <a:ext cx="1193650" cy="549189"/>
          </a:xfrm>
          <a:prstGeom prst="rect">
            <a:avLst/>
          </a:prstGeom>
        </p:spPr>
        <p:txBody>
          <a:bodyPr wrap="square">
            <a:spAutoFit/>
          </a:bodyPr>
          <a:lstStyle/>
          <a:p>
            <a:pPr algn="ctr"/>
            <a:r>
              <a:rPr lang="de-DE" sz="1000" dirty="0">
                <a:latin typeface="Arial" panose="020B0604020202020204" pitchFamily="34" charset="0"/>
                <a:cs typeface="Arial" panose="020B0604020202020204" pitchFamily="34" charset="0"/>
              </a:rPr>
              <a:t>Geschäftspartner-Screening und -Due Diligence</a:t>
            </a:r>
          </a:p>
        </p:txBody>
      </p:sp>
      <p:cxnSp>
        <p:nvCxnSpPr>
          <p:cNvPr id="65" name="Straight Connector 64"/>
          <p:cNvCxnSpPr/>
          <p:nvPr/>
        </p:nvCxnSpPr>
        <p:spPr>
          <a:xfrm flipH="1" flipV="1">
            <a:off x="269927" y="5337814"/>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6902715" y="5439247"/>
            <a:ext cx="974673" cy="549189"/>
          </a:xfrm>
          <a:prstGeom prst="rect">
            <a:avLst/>
          </a:prstGeom>
        </p:spPr>
        <p:txBody>
          <a:bodyPr wrap="square">
            <a:spAutoFit/>
          </a:bodyPr>
          <a:lstStyle/>
          <a:p>
            <a:pPr algn="ctr"/>
            <a:r>
              <a:rPr lang="de-DE" sz="1000" dirty="0">
                <a:latin typeface="Arial" panose="020B0604020202020204" pitchFamily="34" charset="0"/>
                <a:cs typeface="Arial" panose="020B0604020202020204" pitchFamily="34" charset="0"/>
              </a:rPr>
              <a:t>Lokale Einkaufs-abteilungen</a:t>
            </a:r>
          </a:p>
        </p:txBody>
      </p:sp>
      <p:sp>
        <p:nvSpPr>
          <p:cNvPr id="68" name="Rectangle 67"/>
          <p:cNvSpPr/>
          <p:nvPr/>
        </p:nvSpPr>
        <p:spPr>
          <a:xfrm>
            <a:off x="7885424" y="5439247"/>
            <a:ext cx="1078095" cy="396636"/>
          </a:xfrm>
          <a:prstGeom prst="rect">
            <a:avLst/>
          </a:prstGeom>
        </p:spPr>
        <p:txBody>
          <a:bodyPr wrap="square">
            <a:spAutoFit/>
          </a:bodyPr>
          <a:lstStyle/>
          <a:p>
            <a:pPr algn="ctr"/>
            <a:r>
              <a:rPr lang="de-DE" sz="1000" dirty="0">
                <a:latin typeface="Arial" panose="020B0604020202020204" pitchFamily="34" charset="0"/>
                <a:cs typeface="Arial" panose="020B0604020202020204" pitchFamily="34" charset="0"/>
              </a:rPr>
              <a:t>Interessen-konflikte</a:t>
            </a:r>
          </a:p>
        </p:txBody>
      </p:sp>
      <p:sp>
        <p:nvSpPr>
          <p:cNvPr id="29" name="TextBox 28"/>
          <p:cNvSpPr txBox="1"/>
          <p:nvPr/>
        </p:nvSpPr>
        <p:spPr>
          <a:xfrm>
            <a:off x="251157" y="2616875"/>
            <a:ext cx="8692851" cy="366126"/>
          </a:xfrm>
          <a:prstGeom prst="rect">
            <a:avLst/>
          </a:prstGeom>
          <a:noFill/>
        </p:spPr>
        <p:txBody>
          <a:bodyPr wrap="square" rtlCol="0">
            <a:spAutoFit/>
          </a:bodyPr>
          <a:lstStyle/>
          <a:p>
            <a:pPr algn="ctr"/>
            <a:r>
              <a:rPr lang="de-DE" sz="1800"/>
              <a:t>ORC stellt sicher, dass die folgenden Elemente Teil des Gesamtprogramms sind:</a:t>
            </a:r>
          </a:p>
        </p:txBody>
      </p:sp>
      <p:cxnSp>
        <p:nvCxnSpPr>
          <p:cNvPr id="72" name="Straight Connector 71"/>
          <p:cNvCxnSpPr/>
          <p:nvPr/>
        </p:nvCxnSpPr>
        <p:spPr>
          <a:xfrm flipH="1" flipV="1">
            <a:off x="1402709" y="5334962"/>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2547874" y="5314180"/>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H="1" flipV="1">
            <a:off x="3698677" y="5314180"/>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H="1" flipV="1">
            <a:off x="4848521" y="5334962"/>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flipV="1">
            <a:off x="5829042" y="5329089"/>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flipH="1" flipV="1">
            <a:off x="6903876" y="5343998"/>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flipV="1">
            <a:off x="7876901" y="5334962"/>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flipV="1">
            <a:off x="8856061" y="5349871"/>
            <a:ext cx="0" cy="737704"/>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291543" y="4671800"/>
            <a:ext cx="8692851" cy="640720"/>
          </a:xfrm>
          <a:prstGeom prst="rect">
            <a:avLst/>
          </a:prstGeom>
          <a:noFill/>
        </p:spPr>
        <p:txBody>
          <a:bodyPr wrap="square" rtlCol="0">
            <a:spAutoFit/>
          </a:bodyPr>
          <a:lstStyle/>
          <a:p>
            <a:pPr algn="ctr"/>
            <a:r>
              <a:rPr lang="de-DE" sz="1800" dirty="0"/>
              <a:t>Die MTS-FCPA-Richtlinien und -Verfahren umfassen die Compliance-Anforderungen für:</a:t>
            </a:r>
          </a:p>
        </p:txBody>
      </p:sp>
      <p:pic>
        <p:nvPicPr>
          <p:cNvPr id="52" name="Graphic 51" descr="Umbrella">
            <a:extLst>
              <a:ext uri="{FF2B5EF4-FFF2-40B4-BE49-F238E27FC236}">
                <a16:creationId xmlns:a16="http://schemas.microsoft.com/office/drawing/2014/main" id="{CFB86223-3C3C-4696-A1EE-96F134BC0CA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4771" y="3160989"/>
            <a:ext cx="405140" cy="405140"/>
          </a:xfrm>
          <a:prstGeom prst="rect">
            <a:avLst/>
          </a:prstGeom>
        </p:spPr>
      </p:pic>
      <p:pic>
        <p:nvPicPr>
          <p:cNvPr id="53" name="Graphic 52" descr="Customer review">
            <a:extLst>
              <a:ext uri="{FF2B5EF4-FFF2-40B4-BE49-F238E27FC236}">
                <a16:creationId xmlns:a16="http://schemas.microsoft.com/office/drawing/2014/main" id="{06AAABBB-C3A9-4A50-A96C-DE18608A0B0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52355" y="3710512"/>
            <a:ext cx="487405" cy="487405"/>
          </a:xfrm>
          <a:prstGeom prst="rect">
            <a:avLst/>
          </a:prstGeom>
        </p:spPr>
      </p:pic>
      <p:pic>
        <p:nvPicPr>
          <p:cNvPr id="55" name="Graphic 54" descr="Gauge">
            <a:extLst>
              <a:ext uri="{FF2B5EF4-FFF2-40B4-BE49-F238E27FC236}">
                <a16:creationId xmlns:a16="http://schemas.microsoft.com/office/drawing/2014/main" id="{34DE7224-FB46-488A-9873-489D64A1367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520228" y="3109681"/>
            <a:ext cx="516742" cy="516742"/>
          </a:xfrm>
          <a:prstGeom prst="rect">
            <a:avLst/>
          </a:prstGeom>
        </p:spPr>
      </p:pic>
      <p:pic>
        <p:nvPicPr>
          <p:cNvPr id="56" name="Graphic 55" descr="Scales of justice">
            <a:extLst>
              <a:ext uri="{FF2B5EF4-FFF2-40B4-BE49-F238E27FC236}">
                <a16:creationId xmlns:a16="http://schemas.microsoft.com/office/drawing/2014/main" id="{E2E79E39-A447-42E9-A591-00DEDADD769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705757" y="3698629"/>
            <a:ext cx="495192" cy="495192"/>
          </a:xfrm>
          <a:prstGeom prst="rect">
            <a:avLst/>
          </a:prstGeom>
        </p:spPr>
      </p:pic>
      <p:pic>
        <p:nvPicPr>
          <p:cNvPr id="57" name="Graphic 56" descr="Stopwatch">
            <a:extLst>
              <a:ext uri="{FF2B5EF4-FFF2-40B4-BE49-F238E27FC236}">
                <a16:creationId xmlns:a16="http://schemas.microsoft.com/office/drawing/2014/main" id="{E8638188-7714-4CC8-896C-64B3D525008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892135" y="3115791"/>
            <a:ext cx="471939" cy="471939"/>
          </a:xfrm>
          <a:prstGeom prst="rect">
            <a:avLst/>
          </a:prstGeom>
        </p:spPr>
      </p:pic>
    </p:spTree>
    <p:extLst>
      <p:ext uri="{BB962C8B-B14F-4D97-AF65-F5344CB8AC3E}">
        <p14:creationId xmlns:p14="http://schemas.microsoft.com/office/powerpoint/2010/main" val="267951129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de-DE"/>
              <a:t>Die folgenden Folien enthalten drei Beispielszenarien, um weitere Erklärungen dafür zu geben, in welcher Form Bestechungsgelder in Ihren täglichen Interaktionen und Entscheidungen auftreten könnten oder aufzutreten scheinen.</a:t>
            </a:r>
          </a:p>
        </p:txBody>
      </p:sp>
      <p:sp>
        <p:nvSpPr>
          <p:cNvPr id="4" name="Title 3"/>
          <p:cNvSpPr>
            <a:spLocks noGrp="1"/>
          </p:cNvSpPr>
          <p:nvPr>
            <p:ph type="title"/>
          </p:nvPr>
        </p:nvSpPr>
        <p:spPr>
          <a:xfrm>
            <a:off x="355600" y="204788"/>
            <a:ext cx="8280400" cy="333375"/>
          </a:xfrm>
        </p:spPr>
        <p:txBody>
          <a:bodyPr>
            <a:noAutofit/>
          </a:bodyPr>
          <a:lstStyle/>
          <a:p>
            <a:br>
              <a:rPr lang="de-DE" altLang="en-US"/>
            </a:br>
            <a:r>
              <a:rPr lang="de-DE" altLang="en-US"/>
              <a:t>Antibestechungs-/Antikorruptionstraining</a:t>
            </a:r>
            <a:br>
              <a:rPr lang="de-DE" altLang="en-US"/>
            </a:br>
            <a:r>
              <a:rPr lang="de-DE" altLang="en-US" sz="2000"/>
              <a:t>MTS-Szenariobeispiele</a:t>
            </a:r>
            <a:r>
              <a:rPr lang="de-DE" altLang="en-US"/>
              <a:t>	</a:t>
            </a:r>
          </a:p>
        </p:txBody>
      </p:sp>
    </p:spTree>
    <p:extLst>
      <p:ext uri="{BB962C8B-B14F-4D97-AF65-F5344CB8AC3E}">
        <p14:creationId xmlns:p14="http://schemas.microsoft.com/office/powerpoint/2010/main" val="1326164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1450" y="2222275"/>
            <a:ext cx="8648699" cy="4105790"/>
          </a:xfrm>
        </p:spPr>
        <p:txBody>
          <a:bodyPr/>
          <a:lstStyle/>
          <a:p>
            <a:pPr>
              <a:spcBef>
                <a:spcPts val="600"/>
              </a:spcBef>
              <a:spcAft>
                <a:spcPts val="600"/>
              </a:spcAft>
              <a:buFont typeface="Arial" panose="020B0604020202020204" pitchFamily="34" charset="0"/>
              <a:buChar char="•"/>
            </a:pPr>
            <a:r>
              <a:rPr lang="de-DE" sz="1500" dirty="0"/>
              <a:t>Der MTS-Vertriebsmitarbeiter stand in Kontakt mit dem potenziellen Kunden und traf sich einige Male zu einem lockeren Mittagessen. </a:t>
            </a:r>
          </a:p>
          <a:p>
            <a:pPr>
              <a:spcBef>
                <a:spcPts val="600"/>
              </a:spcBef>
              <a:spcAft>
                <a:spcPts val="600"/>
              </a:spcAft>
              <a:buFont typeface="Arial" panose="020B0604020202020204" pitchFamily="34" charset="0"/>
              <a:buChar char="•"/>
            </a:pPr>
            <a:r>
              <a:rPr lang="de-DE" sz="1500" dirty="0"/>
              <a:t>Der potenzielle Kunde schlägt dem Vertriebsmitarbeiter vor, ein Fußballspiel in Rio de Janeiro in einer privaten Suite mit Mahlzeiten zu besuchen, woraufhin er weiter verhandeln und auf den Abschluss des Geschäfts hinarbeiten kann.</a:t>
            </a:r>
          </a:p>
          <a:p>
            <a:pPr>
              <a:spcBef>
                <a:spcPts val="600"/>
              </a:spcBef>
              <a:spcAft>
                <a:spcPts val="600"/>
              </a:spcAft>
              <a:buFont typeface="Arial" panose="020B0604020202020204" pitchFamily="34" charset="0"/>
              <a:buChar char="•"/>
            </a:pPr>
            <a:r>
              <a:rPr lang="de-DE" sz="1500" dirty="0"/>
              <a:t>Der Vertriebsmitarbeiter weiß, dass er es MTS mit diesem Verkauf ermöglicht, sein Umsatzziel für das Quartal zu erreichen.</a:t>
            </a:r>
          </a:p>
          <a:p>
            <a:pPr>
              <a:spcBef>
                <a:spcPts val="600"/>
              </a:spcBef>
              <a:spcAft>
                <a:spcPts val="600"/>
              </a:spcAft>
              <a:buFont typeface="Arial" panose="020B0604020202020204" pitchFamily="34" charset="0"/>
              <a:buChar char="•"/>
            </a:pPr>
            <a:r>
              <a:rPr lang="de-DE" sz="1500" dirty="0"/>
              <a:t>Der Vertriebsmitarbeiter fragt seinen Vorgesetzten, ob MTS das Fußballspiel und die damit verbundenen Kosten übernehmen kann, und der Vertriebsleiter genehmigt.</a:t>
            </a:r>
          </a:p>
          <a:p>
            <a:pPr>
              <a:spcBef>
                <a:spcPts val="600"/>
              </a:spcBef>
              <a:spcAft>
                <a:spcPts val="600"/>
              </a:spcAft>
              <a:buFont typeface="Arial" panose="020B0604020202020204" pitchFamily="34" charset="0"/>
              <a:buChar char="•"/>
            </a:pPr>
            <a:r>
              <a:rPr lang="de-DE" sz="1500" dirty="0"/>
              <a:t>Der Vertriebsmitarbeiter und der potenzielle Kunde aus Brasilien sehen sich das Fußballspiel an, genießen das Essen und schließen die Verhandlungen ab, um einen neuen Vertrag über den Kauf der des 4-Posters und der Umweltprüfkammer zu unterzeichnen.</a:t>
            </a:r>
          </a:p>
          <a:p>
            <a:pPr>
              <a:spcBef>
                <a:spcPts val="600"/>
              </a:spcBef>
              <a:spcAft>
                <a:spcPts val="600"/>
              </a:spcAft>
              <a:buFont typeface="Arial" panose="020B0604020202020204" pitchFamily="34" charset="0"/>
              <a:buChar char="•"/>
            </a:pPr>
            <a:r>
              <a:rPr lang="de-DE" sz="1500" dirty="0"/>
              <a:t>Der Vertriebsmitarbeiter bewahrt alle Belege von der Veranstaltung auf und hängt sie an seine Spesenabrechnung an, die von seinem Vorgesetzten genehmigt wird.</a:t>
            </a:r>
          </a:p>
        </p:txBody>
      </p:sp>
      <p:sp>
        <p:nvSpPr>
          <p:cNvPr id="3" name="Title 2"/>
          <p:cNvSpPr>
            <a:spLocks noGrp="1"/>
          </p:cNvSpPr>
          <p:nvPr>
            <p:ph type="title"/>
          </p:nvPr>
        </p:nvSpPr>
        <p:spPr>
          <a:xfrm>
            <a:off x="408710" y="76200"/>
            <a:ext cx="6812866" cy="868362"/>
          </a:xfrm>
        </p:spPr>
        <p:txBody>
          <a:bodyPr/>
          <a:lstStyle/>
          <a:p>
            <a:r>
              <a:rPr lang="de-DE"/>
              <a:t>Szenario 1: Unterhaltung und Bewirtung</a:t>
            </a:r>
          </a:p>
        </p:txBody>
      </p:sp>
      <p:sp>
        <p:nvSpPr>
          <p:cNvPr id="4" name="Rectangle 3"/>
          <p:cNvSpPr/>
          <p:nvPr/>
        </p:nvSpPr>
        <p:spPr>
          <a:xfrm>
            <a:off x="-4572" y="1141333"/>
            <a:ext cx="9153144" cy="877163"/>
          </a:xfrm>
          <a:prstGeom prst="rect">
            <a:avLst/>
          </a:prstGeom>
          <a:solidFill>
            <a:schemeClr val="bg1">
              <a:lumMod val="95000"/>
            </a:schemeClr>
          </a:solidFill>
        </p:spPr>
        <p:txBody>
          <a:bodyPr wrap="square">
            <a:spAutoFit/>
          </a:bodyPr>
          <a:lstStyle/>
          <a:p>
            <a:pPr marL="0" indent="0" algn="ctr">
              <a:buNone/>
            </a:pPr>
            <a:r>
              <a:rPr lang="de-DE" sz="1700" dirty="0"/>
              <a:t>Ein MTS-Vertriebsmitarbeiter wurde einem potenziellen Neukunden in Brasilien vorgestellt. Bei diesem potenziellen Kunden handelt es sich um ein staatliches Forschungszentrum, </a:t>
            </a:r>
            <a:br>
              <a:rPr lang="de-DE" sz="1700" dirty="0"/>
            </a:br>
            <a:r>
              <a:rPr lang="de-DE" sz="1700" dirty="0"/>
              <a:t>das einen 4-Poster und eine Umweltprüfkammer erwerben möchte.</a:t>
            </a:r>
          </a:p>
        </p:txBody>
      </p:sp>
    </p:spTree>
    <p:extLst>
      <p:ext uri="{BB962C8B-B14F-4D97-AF65-F5344CB8AC3E}">
        <p14:creationId xmlns:p14="http://schemas.microsoft.com/office/powerpoint/2010/main" val="162828855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7.03.22"/>
  <p:tag name="AS_TITLE" val="Aspose.Slides for .NET 4.0 Client Profile"/>
  <p:tag name="AS_VERSION" val="17.3"/>
</p:tagLst>
</file>

<file path=ppt/theme/theme1.xml><?xml version="1.0" encoding="utf-8"?>
<a:theme xmlns:a="http://schemas.openxmlformats.org/drawingml/2006/main" name="0t- kls'Debra's BoD CORP template- 2013'0410">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Arial"/>
        <a:cs typeface="Arial"/>
      </a:majorFont>
      <a:minorFont>
        <a:latin typeface="Arial Narrow"/>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BoardTemplate_corporate2">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Arial"/>
        <a:cs typeface="Arial"/>
      </a:majorFont>
      <a:minorFont>
        <a:latin typeface="Arial Narrow"/>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5B9CCB6831F04E81508F837DC8C87E" ma:contentTypeVersion="4" ma:contentTypeDescription="Create a new document." ma:contentTypeScope="" ma:versionID="bcdf95b5ca07b9224624b4feaf9cc33d">
  <xsd:schema xmlns:xsd="http://www.w3.org/2001/XMLSchema" xmlns:xs="http://www.w3.org/2001/XMLSchema" xmlns:p="http://schemas.microsoft.com/office/2006/metadata/properties" xmlns:ns2="521e8435-151f-47d9-8662-afbb28439372" targetNamespace="http://schemas.microsoft.com/office/2006/metadata/properties" ma:root="true" ma:fieldsID="23f16bde8eca1ff0ec2a7863355d592a" ns2:_="">
    <xsd:import namespace="521e8435-151f-47d9-8662-afbb28439372"/>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1e8435-151f-47d9-8662-afbb2843937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9E7A4C-0203-4639-A5A1-BFA6B38DA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1e8435-151f-47d9-8662-afbb284393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8699D6-21A6-4661-8610-1D077E92E784}">
  <ds:schemaRefs>
    <ds:schemaRef ds:uri="http://schemas.microsoft.com/sharepoint/v3/contenttype/forms"/>
  </ds:schemaRefs>
</ds:datastoreItem>
</file>

<file path=customXml/itemProps3.xml><?xml version="1.0" encoding="utf-8"?>
<ds:datastoreItem xmlns:ds="http://schemas.openxmlformats.org/officeDocument/2006/customXml" ds:itemID="{2963242D-B1FE-4181-A76A-6B73A470303E}">
  <ds:schemaRefs>
    <ds:schemaRef ds:uri="http://purl.org/dc/terms/"/>
    <ds:schemaRef ds:uri="http://schemas.openxmlformats.org/package/2006/metadata/core-properties"/>
    <ds:schemaRef ds:uri="http://schemas.microsoft.com/office/2006/documentManagement/types"/>
    <ds:schemaRef ds:uri="http://purl.org/dc/dcmitype/"/>
    <ds:schemaRef ds:uri="521e8435-151f-47d9-8662-afbb28439372"/>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TotalTime>
  <Words>3482</Words>
  <Application>Microsoft Office PowerPoint</Application>
  <PresentationFormat>On-screen Show (4:3)</PresentationFormat>
  <Paragraphs>382</Paragraphs>
  <Slides>25</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Arial Narrow</vt:lpstr>
      <vt:lpstr>Calibri</vt:lpstr>
      <vt:lpstr>Lucida Grande</vt:lpstr>
      <vt:lpstr>Wingdings</vt:lpstr>
      <vt:lpstr>0t- kls'Debra's BoD CORP template- 2013'0410</vt:lpstr>
      <vt:lpstr>5_BoardTemplate_corporate2</vt:lpstr>
      <vt:lpstr>Antibestechungs-/Antikorruptionstraining für Vertriebs- und Servicemitarbeiter</vt:lpstr>
      <vt:lpstr>PowerPoint Presentation</vt:lpstr>
      <vt:lpstr>PowerPoint Presentation</vt:lpstr>
      <vt:lpstr>PowerPoint Presentation</vt:lpstr>
      <vt:lpstr>PowerPoint Presentation</vt:lpstr>
      <vt:lpstr>PowerPoint Presentation</vt:lpstr>
      <vt:lpstr> Antibestechungs-/Antikorruptionstraining Wir alle spielen eine Rolle bei der Einhaltung von Vorschriften </vt:lpstr>
      <vt:lpstr> Antibestechungs-/Antikorruptionstraining MTS-Szenariobeispiele </vt:lpstr>
      <vt:lpstr>Szenario 1: Unterhaltung und Bewirtung</vt:lpstr>
      <vt:lpstr>Szenario 1: Unterhaltung und Bewirtung</vt:lpstr>
      <vt:lpstr>Szenario 1: Unterhaltung und Bewirtung</vt:lpstr>
      <vt:lpstr>Szenario 2: Verwendung eines neuen Vertriebspartners</vt:lpstr>
      <vt:lpstr>Szenario 2: Verwendung eines neuen Vertriebspartners</vt:lpstr>
      <vt:lpstr>Szenario 2: Verwendung eines neuen Vertriebspartners</vt:lpstr>
      <vt:lpstr>Szenario 3: Lokale Einkaufsabteilungen </vt:lpstr>
      <vt:lpstr>Szenario 3: Lokale Einkaufsabteilungen</vt:lpstr>
      <vt:lpstr>Szenario 3: Lokale Einkaufsabteilungen</vt:lpstr>
      <vt:lpstr> Antibestechungs-/Antikorruptionstraining Beispiele für externe Verstöße </vt:lpstr>
      <vt:lpstr>PowerPoint Presentation</vt:lpstr>
      <vt:lpstr>PowerPoint Presentation</vt:lpstr>
      <vt:lpstr>PowerPoint Presentation</vt:lpstr>
      <vt:lpstr>PowerPoint Presentation</vt:lpstr>
      <vt:lpstr> Antibestechungs-/Antikorruptionstraining Im Überblick </vt:lpstr>
      <vt:lpstr> Antibestechungs-/Antikorruptionstraining Fragen und Bedenken ansprechen </vt:lpstr>
      <vt:lpstr> Antibestechungs-/Antikorruptionstraining Bestätigung </vt:lpstr>
    </vt:vector>
  </TitlesOfParts>
  <Company>MTS Systems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CFO's office</dc:creator>
  <cp:lastModifiedBy>Ronneberg, Melanie</cp:lastModifiedBy>
  <cp:revision>2099</cp:revision>
  <cp:lastPrinted>2018-09-12T13:28:04Z</cp:lastPrinted>
  <dcterms:created xsi:type="dcterms:W3CDTF">2013-05-06T19:33:15Z</dcterms:created>
  <dcterms:modified xsi:type="dcterms:W3CDTF">2021-07-13T21:07:50Z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0x010100F95B9CCB6831F04E81508F837DC8C87E</vt:lpwstr>
  </property>
</Properties>
</file>