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73" r:id="rId2"/>
    <p:sldId id="323" r:id="rId3"/>
    <p:sldId id="309" r:id="rId4"/>
    <p:sldId id="313" r:id="rId5"/>
    <p:sldId id="312" r:id="rId6"/>
    <p:sldId id="314" r:id="rId7"/>
    <p:sldId id="316" r:id="rId8"/>
    <p:sldId id="315" r:id="rId9"/>
    <p:sldId id="324" r:id="rId10"/>
    <p:sldId id="326" r:id="rId11"/>
    <p:sldId id="317" r:id="rId12"/>
    <p:sldId id="318" r:id="rId13"/>
    <p:sldId id="328" r:id="rId14"/>
    <p:sldId id="319" r:id="rId15"/>
    <p:sldId id="320" r:id="rId16"/>
    <p:sldId id="322" r:id="rId17"/>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EF4"/>
    <a:srgbClr val="0000FF"/>
    <a:srgbClr val="D1DBE8"/>
    <a:srgbClr val="FFC000"/>
    <a:srgbClr val="2E567A"/>
    <a:srgbClr val="10273C"/>
    <a:srgbClr val="D6A300"/>
    <a:srgbClr val="0085B4"/>
    <a:srgbClr val="5999D3"/>
    <a:srgbClr val="8CB8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5274" autoAdjust="0"/>
  </p:normalViewPr>
  <p:slideViewPr>
    <p:cSldViewPr snapToGrid="0">
      <p:cViewPr>
        <p:scale>
          <a:sx n="125" d="100"/>
          <a:sy n="125" d="100"/>
        </p:scale>
        <p:origin x="-1128" y="678"/>
      </p:cViewPr>
      <p:guideLst>
        <p:guide orient="horz" pos="2160"/>
        <p:guide pos="2880"/>
      </p:guideLst>
    </p:cSldViewPr>
  </p:slideViewPr>
  <p:outlineViewPr>
    <p:cViewPr>
      <p:scale>
        <a:sx n="33" d="100"/>
        <a:sy n="33" d="100"/>
      </p:scale>
      <p:origin x="0" y="2027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2" d="100"/>
          <a:sy n="82" d="100"/>
        </p:scale>
        <p:origin x="-318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4AB3E03-81DD-6F4A-91AD-BC2B58DDF677}" type="datetimeFigureOut">
              <a:rPr lang="en-US" smtClean="0"/>
              <a:t>3/15/2016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D7A45CD-4A43-FD41-BB1F-93F01C528809}" type="slidenum">
              <a:rPr lang="en-US" smtClean="0"/>
              <a:t>‹#›</a:t>
            </a:fld>
            <a:endParaRPr lang="en-US" dirty="0"/>
          </a:p>
        </p:txBody>
      </p:sp>
    </p:spTree>
    <p:extLst>
      <p:ext uri="{BB962C8B-B14F-4D97-AF65-F5344CB8AC3E}">
        <p14:creationId xmlns:p14="http://schemas.microsoft.com/office/powerpoint/2010/main" val="1909618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pitchFamily="-107" charset="0"/>
                <a:ea typeface="+mn-ea"/>
                <a:cs typeface="+mn-cs"/>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49123059-AD18-2644-A422-F81F304BF9AD}" type="slidenum">
              <a:rPr lang="en-US"/>
              <a:pPr>
                <a:defRPr/>
              </a:pPr>
              <a:t>‹#›</a:t>
            </a:fld>
            <a:endParaRPr lang="en-US" dirty="0"/>
          </a:p>
        </p:txBody>
      </p:sp>
    </p:spTree>
    <p:extLst>
      <p:ext uri="{BB962C8B-B14F-4D97-AF65-F5344CB8AC3E}">
        <p14:creationId xmlns:p14="http://schemas.microsoft.com/office/powerpoint/2010/main" val="41672615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CN" altLang="en-US" noProof="0" dirty="0" smtClean="0">
                <a:latin typeface="SimSun" panose="02010600030101010101" pitchFamily="2" charset="-122"/>
                <a:ea typeface="SimSun" panose="02010600030101010101" pitchFamily="2" charset="-122"/>
              </a:rPr>
              <a:t>道德 </a:t>
            </a:r>
            <a:r>
              <a:rPr lang="en-US" altLang="zh-CN" noProof="0" dirty="0" smtClean="0">
                <a:latin typeface="SimSun" panose="02010600030101010101" pitchFamily="2" charset="-122"/>
                <a:ea typeface="SimSun" panose="02010600030101010101" pitchFamily="2" charset="-122"/>
              </a:rPr>
              <a:t>= Ethics</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困境 </a:t>
            </a:r>
            <a:r>
              <a:rPr lang="en-US" altLang="zh-CN" noProof="0" dirty="0" smtClean="0">
                <a:latin typeface="SimSun" panose="02010600030101010101" pitchFamily="2" charset="-122"/>
                <a:ea typeface="SimSun" panose="02010600030101010101" pitchFamily="2" charset="-122"/>
              </a:rPr>
              <a:t>= Dilemma</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价值观 </a:t>
            </a:r>
            <a:r>
              <a:rPr lang="en-US" altLang="zh-CN" noProof="0" dirty="0" smtClean="0">
                <a:latin typeface="SimSun" panose="02010600030101010101" pitchFamily="2" charset="-122"/>
                <a:ea typeface="SimSun" panose="02010600030101010101" pitchFamily="2" charset="-122"/>
              </a:rPr>
              <a:t>= Values</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正确 </a:t>
            </a:r>
            <a:r>
              <a:rPr lang="en-US" altLang="zh-CN" noProof="0" dirty="0" smtClean="0">
                <a:latin typeface="SimSun" panose="02010600030101010101" pitchFamily="2" charset="-122"/>
                <a:ea typeface="SimSun" panose="02010600030101010101" pitchFamily="2" charset="-122"/>
              </a:rPr>
              <a:t>= Right</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错误 </a:t>
            </a:r>
            <a:r>
              <a:rPr lang="en-US" altLang="zh-CN" noProof="0" dirty="0" smtClean="0">
                <a:latin typeface="SimSun" panose="02010600030101010101" pitchFamily="2" charset="-122"/>
                <a:ea typeface="SimSun" panose="02010600030101010101" pitchFamily="2" charset="-122"/>
              </a:rPr>
              <a:t>= Wrong</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合规 </a:t>
            </a:r>
            <a:r>
              <a:rPr lang="en-US" altLang="zh-CN" noProof="0" dirty="0" smtClean="0">
                <a:latin typeface="SimSun" panose="02010600030101010101" pitchFamily="2" charset="-122"/>
                <a:ea typeface="SimSun" panose="02010600030101010101" pitchFamily="2" charset="-122"/>
              </a:rPr>
              <a:t>= Compliance</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道义 </a:t>
            </a:r>
            <a:r>
              <a:rPr lang="en-US" altLang="zh-CN" noProof="0" dirty="0" smtClean="0">
                <a:latin typeface="SimSun" panose="02010600030101010101" pitchFamily="2" charset="-122"/>
                <a:ea typeface="SimSun" panose="02010600030101010101" pitchFamily="2" charset="-122"/>
              </a:rPr>
              <a:t>= Morals</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优势 </a:t>
            </a:r>
            <a:r>
              <a:rPr lang="en-US" altLang="zh-CN" noProof="0" dirty="0" smtClean="0">
                <a:latin typeface="SimSun" panose="02010600030101010101" pitchFamily="2" charset="-122"/>
                <a:ea typeface="SimSun" panose="02010600030101010101" pitchFamily="2" charset="-122"/>
              </a:rPr>
              <a:t>= Benefit</a:t>
            </a: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选择 </a:t>
            </a:r>
            <a:r>
              <a:rPr lang="en-US" altLang="zh-CN" noProof="0" smtClean="0">
                <a:latin typeface="SimSun" panose="02010600030101010101" pitchFamily="2" charset="-122"/>
                <a:ea typeface="SimSun" panose="02010600030101010101" pitchFamily="2" charset="-122"/>
              </a:rPr>
              <a:t>= Choice</a:t>
            </a:r>
            <a:endParaRPr lang="zh-CN" altLang="en-US" noProof="0" dirty="0">
              <a:latin typeface="SimSun" panose="02010600030101010101" pitchFamily="2" charset="-122"/>
              <a:ea typeface="SimSun" panose="02010600030101010101" pitchFamily="2" charset="-122"/>
            </a:endParaRPr>
          </a:p>
        </p:txBody>
      </p:sp>
      <p:sp>
        <p:nvSpPr>
          <p:cNvPr id="4" name="Slide Number Placeholder 3"/>
          <p:cNvSpPr>
            <a:spLocks noGrp="1"/>
          </p:cNvSpPr>
          <p:nvPr>
            <p:ph type="sldNum" sz="quarter" idx="10"/>
          </p:nvPr>
        </p:nvSpPr>
        <p:spPr/>
        <p:txBody>
          <a:bodyPr/>
          <a:lstStyle/>
          <a:p>
            <a:pPr rtl="0">
              <a:defRPr/>
            </a:pPr>
            <a:fld id="{49123059-AD18-2644-A422-F81F304BF9AD}" type="slidenum">
              <a:rPr/>
              <a:pPr>
                <a:defRPr/>
              </a:pPr>
              <a:t>4</a:t>
            </a:fld>
            <a:endParaRPr/>
          </a:p>
        </p:txBody>
      </p:sp>
    </p:spTree>
    <p:extLst>
      <p:ext uri="{BB962C8B-B14F-4D97-AF65-F5344CB8AC3E}">
        <p14:creationId xmlns:p14="http://schemas.microsoft.com/office/powerpoint/2010/main" val="77949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defRPr/>
            </a:pPr>
            <a:fld id="{49123059-AD18-2644-A422-F81F304BF9AD}" type="slidenum">
              <a:rPr/>
              <a:pPr>
                <a:defRPr/>
              </a:pPr>
              <a:t>5</a:t>
            </a:fld>
            <a:endParaRPr/>
          </a:p>
        </p:txBody>
      </p:sp>
    </p:spTree>
    <p:extLst>
      <p:ext uri="{BB962C8B-B14F-4D97-AF65-F5344CB8AC3E}">
        <p14:creationId xmlns:p14="http://schemas.microsoft.com/office/powerpoint/2010/main" val="579740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descr="becert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orp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dirty="0" smtClean="0"/>
              <a:t>Click to edit Master title style</a:t>
            </a:r>
            <a:endParaRPr lang="en-US" dirty="0"/>
          </a:p>
        </p:txBody>
      </p:sp>
      <p:sp>
        <p:nvSpPr>
          <p:cNvPr id="7171"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304650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p:nvSpPr>
        <p:spPr>
          <a:xfrm>
            <a:off x="457200" y="4648200"/>
            <a:ext cx="8305800" cy="15240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latin typeface="Arial" pitchFamily="34" charset="0"/>
              <a:cs typeface="Arial" pitchFamily="34" charset="0"/>
            </a:endParaRPr>
          </a:p>
        </p:txBody>
      </p:sp>
      <p:sp>
        <p:nvSpPr>
          <p:cNvPr id="6" name="TextBox 8"/>
          <p:cNvSpPr txBox="1">
            <a:spLocks noChangeArrowheads="1"/>
          </p:cNvSpPr>
          <p:nvPr/>
        </p:nvSpPr>
        <p:spPr bwMode="auto">
          <a:xfrm>
            <a:off x="500063" y="4648200"/>
            <a:ext cx="5062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b="1" dirty="0">
                <a:solidFill>
                  <a:srgbClr val="CC1543"/>
                </a:solidFill>
                <a:latin typeface="Arial" pitchFamily="34" charset="0"/>
                <a:cs typeface="Arial" pitchFamily="34" charset="0"/>
              </a:rPr>
              <a:t>CONCLUSIONS &amp; RECOMMENDATIONS</a:t>
            </a:r>
          </a:p>
        </p:txBody>
      </p:sp>
      <p:sp>
        <p:nvSpPr>
          <p:cNvPr id="3" name="Content Placeholder 2"/>
          <p:cNvSpPr>
            <a:spLocks noGrp="1"/>
          </p:cNvSpPr>
          <p:nvPr>
            <p:ph idx="1"/>
          </p:nvPr>
        </p:nvSpPr>
        <p:spPr>
          <a:xfrm>
            <a:off x="500062" y="1219200"/>
            <a:ext cx="8262938" cy="3352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3"/>
          <p:cNvSpPr>
            <a:spLocks noGrp="1"/>
          </p:cNvSpPr>
          <p:nvPr>
            <p:ph type="body" sz="quarter" idx="12"/>
          </p:nvPr>
        </p:nvSpPr>
        <p:spPr>
          <a:xfrm>
            <a:off x="500062" y="5029200"/>
            <a:ext cx="8153400" cy="1143000"/>
          </a:xfrm>
        </p:spPr>
        <p:txBody>
          <a:bodyPr/>
          <a:lstStyle>
            <a:lvl1pPr marL="182880" indent="-182880">
              <a:spcBef>
                <a:spcPts val="0"/>
              </a:spcBef>
              <a:buClr>
                <a:srgbClr val="CC1543"/>
              </a:buClr>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dirty="0" smtClean="0"/>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3701762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04271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7" name="Content Placeholder 2"/>
          <p:cNvSpPr>
            <a:spLocks noGrp="1"/>
          </p:cNvSpPr>
          <p:nvPr>
            <p:ph idx="1"/>
          </p:nvPr>
        </p:nvSpPr>
        <p:spPr>
          <a:xfrm>
            <a:off x="500062" y="1219200"/>
            <a:ext cx="5214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5890593" y="1191399"/>
            <a:ext cx="304800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457200" rtl="0" eaLnBrk="1" latinLnBrk="0" hangingPunct="1">
              <a:defRPr sz="2000" kern="1200">
                <a:solidFill>
                  <a:schemeClr val="dk1"/>
                </a:solidFill>
                <a:latin typeface="+mn-lt"/>
                <a:ea typeface="+mn-ea"/>
                <a:cs typeface="+mn-cs"/>
              </a:defRPr>
            </a:lvl6pPr>
            <a:lvl7pPr marL="2743200" algn="l" defTabSz="457200" rtl="0" eaLnBrk="1" latinLnBrk="0" hangingPunct="1">
              <a:defRPr sz="2000" kern="1200">
                <a:solidFill>
                  <a:schemeClr val="dk1"/>
                </a:solidFill>
                <a:latin typeface="+mn-lt"/>
                <a:ea typeface="+mn-ea"/>
                <a:cs typeface="+mn-cs"/>
              </a:defRPr>
            </a:lvl7pPr>
            <a:lvl8pPr marL="3200400" algn="l" defTabSz="457200" rtl="0" eaLnBrk="1" latinLnBrk="0" hangingPunct="1">
              <a:defRPr sz="2000" kern="1200">
                <a:solidFill>
                  <a:schemeClr val="dk1"/>
                </a:solidFill>
                <a:latin typeface="+mn-lt"/>
                <a:ea typeface="+mn-ea"/>
                <a:cs typeface="+mn-cs"/>
              </a:defRPr>
            </a:lvl8pPr>
            <a:lvl9pPr marL="3657600" algn="l" defTabSz="457200" rtl="0" eaLnBrk="1" latinLnBrk="0" hangingPunct="1">
              <a:defRPr sz="2000" kern="1200">
                <a:solidFill>
                  <a:schemeClr val="dk1"/>
                </a:solidFill>
                <a:latin typeface="+mn-lt"/>
                <a:ea typeface="+mn-ea"/>
                <a:cs typeface="+mn-cs"/>
              </a:defRPr>
            </a:lvl9pPr>
          </a:lstStyle>
          <a:p>
            <a:pPr algn="ctr">
              <a:defRPr/>
            </a:pPr>
            <a:endParaRPr lang="en-US" dirty="0"/>
          </a:p>
        </p:txBody>
      </p:sp>
      <p:sp>
        <p:nvSpPr>
          <p:cNvPr id="9" name="TextBox 8"/>
          <p:cNvSpPr txBox="1">
            <a:spLocks noChangeArrowheads="1"/>
          </p:cNvSpPr>
          <p:nvPr userDrawn="1"/>
        </p:nvSpPr>
        <p:spPr bwMode="auto">
          <a:xfrm>
            <a:off x="5837584" y="1191399"/>
            <a:ext cx="31606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3" name="Text Placeholder 13"/>
          <p:cNvSpPr>
            <a:spLocks noGrp="1"/>
          </p:cNvSpPr>
          <p:nvPr userDrawn="1"/>
        </p:nvSpPr>
        <p:spPr bwMode="auto">
          <a:xfrm>
            <a:off x="5966792" y="1572399"/>
            <a:ext cx="280283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lc="http://schemas.openxmlformats.org/drawingml/2006/lockedCanva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342900" lvl="0" indent="-342900"/>
            <a:r>
              <a:rPr lang="en-US" sz="1600" dirty="0" smtClean="0"/>
              <a:t>Click to edit Master text styles</a:t>
            </a:r>
          </a:p>
        </p:txBody>
      </p:sp>
    </p:spTree>
    <p:extLst>
      <p:ext uri="{BB962C8B-B14F-4D97-AF65-F5344CB8AC3E}">
        <p14:creationId xmlns:p14="http://schemas.microsoft.com/office/powerpoint/2010/main" val="17586683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7" name="Chart Placeholder 16"/>
          <p:cNvSpPr>
            <a:spLocks noGrp="1"/>
          </p:cNvSpPr>
          <p:nvPr>
            <p:ph type="chart" sz="quarter" idx="13" hasCustomPrompt="1"/>
          </p:nvPr>
        </p:nvSpPr>
        <p:spPr>
          <a:xfrm>
            <a:off x="565150" y="1219200"/>
            <a:ext cx="5208588" cy="5029200"/>
          </a:xfrm>
        </p:spPr>
        <p:txBody>
          <a:bodyPr/>
          <a:lstStyle>
            <a:lvl1pPr marL="0" indent="0">
              <a:buNone/>
              <a:defRPr/>
            </a:lvl1pPr>
          </a:lstStyle>
          <a:p>
            <a:r>
              <a:rPr lang="en-US" dirty="0" smtClean="0"/>
              <a:t>Click on icon to insert </a:t>
            </a:r>
            <a:endParaRPr lang="en-US" dirty="0"/>
          </a:p>
        </p:txBody>
      </p:sp>
      <p:sp>
        <p:nvSpPr>
          <p:cNvPr id="7" name="Rectangle 6"/>
          <p:cNvSpPr/>
          <p:nvPr userDrawn="1"/>
        </p:nvSpPr>
        <p:spPr>
          <a:xfrm>
            <a:off x="5890593" y="1191399"/>
            <a:ext cx="304800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457200" rtl="0" eaLnBrk="1" latinLnBrk="0" hangingPunct="1">
              <a:defRPr sz="2000" kern="1200">
                <a:solidFill>
                  <a:schemeClr val="dk1"/>
                </a:solidFill>
                <a:latin typeface="+mn-lt"/>
                <a:ea typeface="+mn-ea"/>
                <a:cs typeface="+mn-cs"/>
              </a:defRPr>
            </a:lvl6pPr>
            <a:lvl7pPr marL="2743200" algn="l" defTabSz="457200" rtl="0" eaLnBrk="1" latinLnBrk="0" hangingPunct="1">
              <a:defRPr sz="2000" kern="1200">
                <a:solidFill>
                  <a:schemeClr val="dk1"/>
                </a:solidFill>
                <a:latin typeface="+mn-lt"/>
                <a:ea typeface="+mn-ea"/>
                <a:cs typeface="+mn-cs"/>
              </a:defRPr>
            </a:lvl7pPr>
            <a:lvl8pPr marL="3200400" algn="l" defTabSz="457200" rtl="0" eaLnBrk="1" latinLnBrk="0" hangingPunct="1">
              <a:defRPr sz="2000" kern="1200">
                <a:solidFill>
                  <a:schemeClr val="dk1"/>
                </a:solidFill>
                <a:latin typeface="+mn-lt"/>
                <a:ea typeface="+mn-ea"/>
                <a:cs typeface="+mn-cs"/>
              </a:defRPr>
            </a:lvl8pPr>
            <a:lvl9pPr marL="3657600" algn="l" defTabSz="457200" rtl="0" eaLnBrk="1" latinLnBrk="0" hangingPunct="1">
              <a:defRPr sz="2000" kern="1200">
                <a:solidFill>
                  <a:schemeClr val="dk1"/>
                </a:solidFill>
                <a:latin typeface="+mn-lt"/>
                <a:ea typeface="+mn-ea"/>
                <a:cs typeface="+mn-cs"/>
              </a:defRPr>
            </a:lvl9pPr>
          </a:lstStyle>
          <a:p>
            <a:pPr algn="ctr">
              <a:defRPr/>
            </a:pPr>
            <a:endParaRPr lang="en-US" dirty="0"/>
          </a:p>
        </p:txBody>
      </p:sp>
      <p:sp>
        <p:nvSpPr>
          <p:cNvPr id="8" name="TextBox 7"/>
          <p:cNvSpPr txBox="1">
            <a:spLocks noChangeArrowheads="1"/>
          </p:cNvSpPr>
          <p:nvPr userDrawn="1"/>
        </p:nvSpPr>
        <p:spPr bwMode="auto">
          <a:xfrm>
            <a:off x="5837584" y="1191399"/>
            <a:ext cx="31606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0" name="Text Placeholder 13"/>
          <p:cNvSpPr>
            <a:spLocks noGrp="1"/>
          </p:cNvSpPr>
          <p:nvPr userDrawn="1"/>
        </p:nvSpPr>
        <p:spPr bwMode="auto">
          <a:xfrm>
            <a:off x="5966792" y="1572399"/>
            <a:ext cx="280283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lc="http://schemas.openxmlformats.org/drawingml/2006/lockedCanva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228600" lvl="0" indent="-228600"/>
            <a:r>
              <a:rPr lang="en-US" sz="1600" dirty="0" smtClean="0"/>
              <a:t>Click to edit Master text styles</a:t>
            </a:r>
          </a:p>
        </p:txBody>
      </p:sp>
    </p:spTree>
    <p:extLst>
      <p:ext uri="{BB962C8B-B14F-4D97-AF65-F5344CB8AC3E}">
        <p14:creationId xmlns:p14="http://schemas.microsoft.com/office/powerpoint/2010/main" val="41424893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4727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Corporate">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685800"/>
          </a:xfrm>
        </p:spPr>
        <p:txBody>
          <a:bodyPr/>
          <a:lstStyle>
            <a:lvl1pPr>
              <a:defRPr>
                <a:solidFill>
                  <a:srgbClr val="CC154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3084" y="1860176"/>
            <a:ext cx="8262938" cy="45122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34679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9">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2629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533401"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userDrawn="1"/>
        </p:nvSpPr>
        <p:spPr bwMode="auto">
          <a:xfrm>
            <a:off x="5883966" y="6450013"/>
            <a:ext cx="2936184"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rtl="0">
              <a:defRPr/>
            </a:pPr>
            <a:r>
              <a:rPr lang="en-US" altLang="zh-CN" sz="1000" noProof="0" dirty="0" smtClean="0">
                <a:solidFill>
                  <a:schemeClr val="bg1">
                    <a:lumMod val="50000"/>
                  </a:schemeClr>
                </a:solidFill>
                <a:latin typeface="SimSun" panose="02010600030101010101" pitchFamily="2" charset="-122"/>
                <a:ea typeface="SimSun" panose="02010600030101010101" pitchFamily="2" charset="-122"/>
                <a:cs typeface="Arial" pitchFamily="34" charset="0"/>
              </a:rPr>
              <a:t>FY16 </a:t>
            </a:r>
            <a:r>
              <a:rPr lang="zh-CN" altLang="en-US" sz="1000" noProof="0" dirty="0" smtClean="0">
                <a:solidFill>
                  <a:schemeClr val="bg1">
                    <a:lumMod val="50000"/>
                  </a:schemeClr>
                </a:solidFill>
                <a:latin typeface="SimSun" panose="02010600030101010101" pitchFamily="2" charset="-122"/>
                <a:ea typeface="SimSun" panose="02010600030101010101" pitchFamily="2" charset="-122"/>
                <a:cs typeface="Arial" pitchFamily="34" charset="0"/>
              </a:rPr>
              <a:t>商业道德培训</a:t>
            </a:r>
            <a:r>
              <a:rPr lang="en-US" altLang="zh-CN" sz="1000" noProof="0" dirty="0" smtClean="0">
                <a:solidFill>
                  <a:schemeClr val="bg1">
                    <a:lumMod val="50000"/>
                  </a:schemeClr>
                </a:solidFill>
                <a:latin typeface="SimSun" panose="02010600030101010101" pitchFamily="2" charset="-122"/>
                <a:ea typeface="SimSun" panose="02010600030101010101" pitchFamily="2" charset="-122"/>
                <a:cs typeface="Arial" pitchFamily="34" charset="0"/>
              </a:rPr>
              <a:t>/</a:t>
            </a:r>
            <a:r>
              <a:rPr lang="zh-CN" altLang="en-US" sz="1000" noProof="0" dirty="0" smtClean="0">
                <a:solidFill>
                  <a:schemeClr val="bg1">
                    <a:lumMod val="50000"/>
                  </a:schemeClr>
                </a:solidFill>
                <a:latin typeface="SimSun" panose="02010600030101010101" pitchFamily="2" charset="-122"/>
                <a:ea typeface="SimSun" panose="02010600030101010101" pitchFamily="2" charset="-122"/>
                <a:cs typeface="Arial" pitchFamily="34" charset="0"/>
              </a:rPr>
              <a:t>页 </a:t>
            </a:r>
            <a:fld id="{CDAE13CE-31CE-A44C-9F86-F7B4B1D61468}" type="slidenum">
              <a:rPr lang="en-US" altLang="zh-CN" sz="1000" noProof="0" smtClean="0">
                <a:solidFill>
                  <a:schemeClr val="bg1">
                    <a:lumMod val="50000"/>
                  </a:schemeClr>
                </a:solidFill>
                <a:latin typeface="SimSun" panose="02010600030101010101" pitchFamily="2" charset="-122"/>
                <a:ea typeface="SimSun" panose="02010600030101010101" pitchFamily="2" charset="-122"/>
                <a:cs typeface="Arial" pitchFamily="34" charset="0"/>
              </a:rPr>
              <a:pPr algn="r">
                <a:defRPr/>
              </a:pPr>
              <a:t>‹#›</a:t>
            </a:fld>
            <a:endParaRPr lang="zh-CN" altLang="en-US" sz="1000" noProof="0" dirty="0">
              <a:solidFill>
                <a:schemeClr val="bg1">
                  <a:lumMod val="50000"/>
                </a:schemeClr>
              </a:solidFill>
              <a:latin typeface="SimSun" panose="02010600030101010101" pitchFamily="2" charset="-122"/>
              <a:ea typeface="SimSun" panose="02010600030101010101" pitchFamily="2" charset="-122"/>
              <a:cs typeface="Arial" pitchFamily="34" charset="0"/>
            </a:endParaRPr>
          </a:p>
        </p:txBody>
      </p:sp>
      <p:sp>
        <p:nvSpPr>
          <p:cNvPr id="8"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rtl="0"/>
            <a:r>
              <a:rPr lang="en-US" altLang="zh-CN" sz="1000" noProof="0" dirty="0" smtClean="0">
                <a:solidFill>
                  <a:schemeClr val="bg1">
                    <a:lumMod val="50000"/>
                  </a:schemeClr>
                </a:solidFill>
                <a:latin typeface="SimSun" panose="02010600030101010101" pitchFamily="2" charset="-122"/>
                <a:ea typeface="SimSun" panose="02010600030101010101" pitchFamily="2" charset="-122"/>
                <a:cs typeface="Arial" pitchFamily="34" charset="0"/>
              </a:rPr>
              <a:t>MTS </a:t>
            </a:r>
            <a:r>
              <a:rPr lang="zh-CN" altLang="en-US" sz="1000" noProof="0" dirty="0" smtClean="0">
                <a:solidFill>
                  <a:schemeClr val="bg1">
                    <a:lumMod val="50000"/>
                  </a:schemeClr>
                </a:solidFill>
                <a:latin typeface="SimSun" panose="02010600030101010101" pitchFamily="2" charset="-122"/>
                <a:ea typeface="SimSun" panose="02010600030101010101" pitchFamily="2" charset="-122"/>
                <a:cs typeface="Arial" pitchFamily="34" charset="0"/>
              </a:rPr>
              <a:t>机密</a:t>
            </a:r>
            <a:endParaRPr lang="zh-CN" altLang="en-US" sz="1000" noProof="0" dirty="0">
              <a:solidFill>
                <a:schemeClr val="bg1">
                  <a:lumMod val="50000"/>
                </a:schemeClr>
              </a:solidFill>
              <a:latin typeface="SimSun" panose="02010600030101010101" pitchFamily="2" charset="-122"/>
              <a:ea typeface="SimSun" panose="02010600030101010101" pitchFamily="2" charset="-122"/>
              <a:cs typeface="Arial" pitchFamily="34" charset="0"/>
            </a:endParaRPr>
          </a:p>
        </p:txBody>
      </p:sp>
      <p:grpSp>
        <p:nvGrpSpPr>
          <p:cNvPr id="18" name="Group 17"/>
          <p:cNvGrpSpPr/>
          <p:nvPr userDrawn="1"/>
        </p:nvGrpSpPr>
        <p:grpSpPr>
          <a:xfrm>
            <a:off x="3626836" y="6418362"/>
            <a:ext cx="1890328" cy="307777"/>
            <a:chOff x="3703648" y="6418362"/>
            <a:chExt cx="1890328" cy="307777"/>
          </a:xfrm>
        </p:grpSpPr>
        <p:sp>
          <p:nvSpPr>
            <p:cNvPr id="10" name="TextBox 17"/>
            <p:cNvSpPr txBox="1"/>
            <p:nvPr userDrawn="1"/>
          </p:nvSpPr>
          <p:spPr>
            <a:xfrm>
              <a:off x="3703648" y="6418362"/>
              <a:ext cx="1890328" cy="307777"/>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rtl="0"/>
              <a:r>
                <a:rPr lang="zh-CN" altLang="en-US" sz="1400" spc="500" noProof="0" dirty="0" smtClean="0">
                  <a:solidFill>
                    <a:schemeClr val="bg1">
                      <a:lumMod val="50000"/>
                    </a:schemeClr>
                  </a:solidFill>
                  <a:latin typeface="SimSun" panose="02010600030101010101" pitchFamily="2" charset="-122"/>
                  <a:ea typeface="SimSun" panose="02010600030101010101" pitchFamily="2" charset="-122"/>
                  <a:cs typeface="Arial" pitchFamily="34" charset="0"/>
                </a:rPr>
                <a:t>企业</a:t>
              </a:r>
              <a:endParaRPr lang="zh-CN" altLang="en-US" sz="1400" spc="500" noProof="0" dirty="0">
                <a:solidFill>
                  <a:schemeClr val="bg1">
                    <a:lumMod val="50000"/>
                  </a:schemeClr>
                </a:solidFill>
                <a:latin typeface="SimSun" panose="02010600030101010101" pitchFamily="2" charset="-122"/>
                <a:ea typeface="SimSun" panose="02010600030101010101" pitchFamily="2" charset="-122"/>
                <a:cs typeface="Arial" pitchFamily="34" charset="0"/>
              </a:endParaRPr>
            </a:p>
          </p:txBody>
        </p:sp>
        <p:grpSp>
          <p:nvGrpSpPr>
            <p:cNvPr id="14" name="Group 13"/>
            <p:cNvGrpSpPr/>
            <p:nvPr userDrawn="1"/>
          </p:nvGrpSpPr>
          <p:grpSpPr>
            <a:xfrm>
              <a:off x="3806261" y="6418362"/>
              <a:ext cx="1663306" cy="304800"/>
              <a:chOff x="3892611" y="6418362"/>
              <a:chExt cx="1576955" cy="304800"/>
            </a:xfrm>
          </p:grpSpPr>
          <p:cxnSp>
            <p:nvCxnSpPr>
              <p:cNvPr id="11" name="Straight Connector 10"/>
              <p:cNvCxnSpPr/>
              <p:nvPr userDrawn="1"/>
            </p:nvCxnSpPr>
            <p:spPr>
              <a:xfrm>
                <a:off x="3892611" y="6723162"/>
                <a:ext cx="1576955"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892611" y="6418362"/>
                <a:ext cx="1576955"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933726" y="220979"/>
            <a:ext cx="989506" cy="595449"/>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18083" y="5141845"/>
            <a:ext cx="6553200" cy="533400"/>
          </a:xfrm>
        </p:spPr>
        <p:txBody>
          <a:bodyPr>
            <a:normAutofit fontScale="90000"/>
          </a:bodyPr>
          <a:lstStyle/>
          <a:p>
            <a:pPr rtl="0"/>
            <a:r>
              <a:rPr lang="en-US" altLang="zh-CN" noProof="0" dirty="0" smtClean="0">
                <a:latin typeface="SimSun" panose="02010600030101010101" pitchFamily="2" charset="-122"/>
                <a:ea typeface="SimSun" panose="02010600030101010101" pitchFamily="2" charset="-122"/>
              </a:rPr>
              <a:t>FY16 </a:t>
            </a:r>
            <a:r>
              <a:rPr lang="zh-CN" altLang="en-US" noProof="0" dirty="0" smtClean="0">
                <a:latin typeface="SimSun" panose="02010600030101010101" pitchFamily="2" charset="-122"/>
                <a:ea typeface="SimSun" panose="02010600030101010101" pitchFamily="2" charset="-122"/>
              </a:rPr>
              <a:t>商业道德培训</a:t>
            </a:r>
            <a:r>
              <a:rPr lang="en-US" altLang="zh-CN" noProof="0" dirty="0" smtClean="0">
                <a:latin typeface="SimSun" panose="02010600030101010101" pitchFamily="2" charset="-122"/>
                <a:ea typeface="SimSun" panose="02010600030101010101" pitchFamily="2" charset="-122"/>
              </a:rPr>
              <a:t>-</a:t>
            </a:r>
            <a:r>
              <a:rPr lang="zh-CN" altLang="en-US" noProof="0" dirty="0" smtClean="0">
                <a:latin typeface="SimSun" panose="02010600030101010101" pitchFamily="2" charset="-122"/>
                <a:ea typeface="SimSun" panose="02010600030101010101" pitchFamily="2" charset="-122"/>
              </a:rPr>
              <a:t/>
            </a:r>
            <a:br>
              <a:rPr lang="zh-CN" altLang="en-US" noProof="0" dirty="0" smtClean="0">
                <a:latin typeface="SimSun" panose="02010600030101010101" pitchFamily="2" charset="-122"/>
                <a:ea typeface="SimSun" panose="02010600030101010101" pitchFamily="2" charset="-122"/>
              </a:rPr>
            </a:br>
            <a:r>
              <a:rPr lang="zh-CN" altLang="en-US" noProof="0" dirty="0" smtClean="0">
                <a:latin typeface="SimSun" panose="02010600030101010101" pitchFamily="2" charset="-122"/>
                <a:ea typeface="SimSun" panose="02010600030101010101" pitchFamily="2" charset="-122"/>
              </a:rPr>
              <a:t>回归本原	</a:t>
            </a:r>
            <a:endParaRPr lang="zh-CN" altLang="en-US"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695874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600"/>
              </a:spcAft>
            </a:pPr>
            <a:r>
              <a:rPr lang="zh-CN" altLang="en-US" sz="2400" noProof="0" dirty="0" smtClean="0">
                <a:latin typeface="SimSun" panose="02010600030101010101" pitchFamily="2" charset="-122"/>
                <a:ea typeface="SimSun" panose="02010600030101010101" pitchFamily="2" charset="-122"/>
              </a:rPr>
              <a:t>在上述每个例子中，公司文化中勇于表达的缺失是导致出现</a:t>
            </a:r>
            <a:r>
              <a:rPr lang="zh-CN" altLang="en-US" sz="2400" dirty="0">
                <a:latin typeface="SimSun" panose="02010600030101010101" pitchFamily="2" charset="-122"/>
                <a:ea typeface="SimSun" panose="02010600030101010101" pitchFamily="2" charset="-122"/>
              </a:rPr>
              <a:t>失德行为</a:t>
            </a:r>
            <a:r>
              <a:rPr lang="zh-CN" altLang="en-US" sz="2400" noProof="0" dirty="0" smtClean="0">
                <a:latin typeface="SimSun" panose="02010600030101010101" pitchFamily="2" charset="-122"/>
                <a:ea typeface="SimSun" panose="02010600030101010101" pitchFamily="2" charset="-122"/>
              </a:rPr>
              <a:t>的主因</a:t>
            </a:r>
          </a:p>
          <a:p>
            <a:pPr rtl="0">
              <a:spcAft>
                <a:spcPts val="600"/>
              </a:spcAft>
            </a:pPr>
            <a:r>
              <a:rPr lang="zh-CN" altLang="en-US" sz="2400" noProof="0" dirty="0" smtClean="0">
                <a:latin typeface="SimSun" panose="02010600030101010101" pitchFamily="2" charset="-122"/>
                <a:ea typeface="SimSun" panose="02010600030101010101" pitchFamily="2" charset="-122"/>
              </a:rPr>
              <a:t>公司的健康运营依靠勇于表达、提出问题和疑问</a:t>
            </a:r>
          </a:p>
          <a:p>
            <a:pPr rtl="0">
              <a:spcAft>
                <a:spcPts val="600"/>
              </a:spcAft>
            </a:pPr>
            <a:r>
              <a:rPr lang="zh-CN" altLang="en-US" sz="2400" noProof="0" dirty="0" smtClean="0">
                <a:latin typeface="SimSun" panose="02010600030101010101" pitchFamily="2" charset="-122"/>
                <a:ea typeface="SimSun" panose="02010600030101010101" pitchFamily="2" charset="-122"/>
              </a:rPr>
              <a:t>当员工提出疑问时，人员管理者有特殊的义务予以积极对待</a:t>
            </a:r>
            <a:endParaRPr lang="en-US" altLang="zh-CN" sz="2400" noProof="0" dirty="0" smtClean="0">
              <a:latin typeface="SimSun" panose="02010600030101010101" pitchFamily="2" charset="-122"/>
              <a:ea typeface="SimSun" panose="02010600030101010101" pitchFamily="2" charset="-122"/>
            </a:endParaRPr>
          </a:p>
          <a:p>
            <a:pPr lvl="1">
              <a:spcAft>
                <a:spcPts val="600"/>
              </a:spcAft>
            </a:pPr>
            <a:r>
              <a:rPr lang="en-US" altLang="zh-CN" sz="2400" noProof="0" dirty="0" smtClean="0">
                <a:latin typeface="SimSun" panose="02010600030101010101" pitchFamily="2" charset="-122"/>
                <a:ea typeface="SimSun" panose="02010600030101010101" pitchFamily="2" charset="-122"/>
              </a:rPr>
              <a:t>56% </a:t>
            </a:r>
            <a:r>
              <a:rPr lang="zh-CN" altLang="en-US" sz="2400" noProof="0" dirty="0" smtClean="0">
                <a:latin typeface="SimSun" panose="02010600030101010101" pitchFamily="2" charset="-122"/>
                <a:ea typeface="SimSun" panose="02010600030101010101" pitchFamily="2" charset="-122"/>
              </a:rPr>
              <a:t>的员工将他们的主管视为道德行为的模范</a:t>
            </a:r>
            <a:endParaRPr lang="en-US" altLang="zh-CN" sz="2400" noProof="0" dirty="0" smtClean="0">
              <a:latin typeface="SimSun" panose="02010600030101010101" pitchFamily="2" charset="-122"/>
              <a:ea typeface="SimSun" panose="02010600030101010101" pitchFamily="2" charset="-122"/>
            </a:endParaRPr>
          </a:p>
          <a:p>
            <a:pPr lvl="1">
              <a:spcAft>
                <a:spcPts val="600"/>
              </a:spcAft>
            </a:pPr>
            <a:r>
              <a:rPr lang="zh-CN" altLang="en-US" sz="2400" noProof="0" dirty="0" smtClean="0">
                <a:latin typeface="SimSun" panose="02010600030101010101" pitchFamily="2" charset="-122"/>
                <a:ea typeface="SimSun" panose="02010600030101010101" pitchFamily="2" charset="-122"/>
              </a:rPr>
              <a:t>感谢向你提出问题的人</a:t>
            </a:r>
            <a:endParaRPr lang="en-US" altLang="zh-CN" sz="2400" noProof="0" dirty="0" smtClean="0">
              <a:latin typeface="SimSun" panose="02010600030101010101" pitchFamily="2" charset="-122"/>
              <a:ea typeface="SimSun" panose="02010600030101010101" pitchFamily="2" charset="-122"/>
            </a:endParaRPr>
          </a:p>
          <a:p>
            <a:pPr lvl="1">
              <a:spcAft>
                <a:spcPts val="600"/>
              </a:spcAft>
            </a:pPr>
            <a:r>
              <a:rPr lang="zh-CN" altLang="en-US" sz="2400" noProof="0" dirty="0" smtClean="0">
                <a:latin typeface="SimSun" panose="02010600030101010101" pitchFamily="2" charset="-122"/>
                <a:ea typeface="SimSun" panose="02010600030101010101" pitchFamily="2" charset="-122"/>
              </a:rPr>
              <a:t>通过人力资源和商业道德与合规的帮助，进行调查</a:t>
            </a:r>
            <a:endParaRPr lang="en-US" altLang="zh-CN" sz="2400" noProof="0" dirty="0" smtClean="0">
              <a:latin typeface="SimSun" panose="02010600030101010101" pitchFamily="2" charset="-122"/>
              <a:ea typeface="SimSun" panose="02010600030101010101" pitchFamily="2" charset="-122"/>
            </a:endParaRPr>
          </a:p>
          <a:p>
            <a:pPr lvl="1">
              <a:spcAft>
                <a:spcPts val="600"/>
              </a:spcAft>
            </a:pPr>
            <a:r>
              <a:rPr lang="zh-CN" altLang="en-US" sz="2400" noProof="0" dirty="0" smtClean="0">
                <a:latin typeface="SimSun" panose="02010600030101010101" pitchFamily="2" charset="-122"/>
                <a:ea typeface="SimSun" panose="02010600030101010101" pitchFamily="2" charset="-122"/>
              </a:rPr>
              <a:t>如果要采取行动，继续跟进</a:t>
            </a: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勇于表达的文化 </a:t>
            </a:r>
            <a:r>
              <a:rPr lang="en-US" altLang="zh-CN" noProof="0" dirty="0" smtClean="0">
                <a:latin typeface="SimSun" panose="02010600030101010101" pitchFamily="2" charset="-122"/>
                <a:ea typeface="SimSun" panose="02010600030101010101" pitchFamily="2" charset="-122"/>
              </a:rPr>
              <a:t>- </a:t>
            </a:r>
            <a:r>
              <a:rPr lang="zh-CN" altLang="en-US" noProof="0" dirty="0" smtClean="0">
                <a:latin typeface="SimSun" panose="02010600030101010101" pitchFamily="2" charset="-122"/>
                <a:ea typeface="SimSun" panose="02010600030101010101" pitchFamily="2" charset="-122"/>
              </a:rPr>
              <a:t>回答</a:t>
            </a:r>
            <a:endParaRPr lang="zh-CN" altLang="en-US"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73884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充满敬意的工作环境</a:t>
            </a:r>
            <a:endParaRPr lang="zh-CN" altLang="en-US" noProof="0" dirty="0">
              <a:latin typeface="SimSun" panose="02010600030101010101" pitchFamily="2" charset="-122"/>
              <a:ea typeface="SimSun" panose="02010600030101010101" pitchFamily="2" charset="-122"/>
            </a:endParaRPr>
          </a:p>
        </p:txBody>
      </p:sp>
      <p:sp>
        <p:nvSpPr>
          <p:cNvPr id="4" name="Content Placeholder 2"/>
          <p:cNvSpPr>
            <a:spLocks noGrp="1"/>
          </p:cNvSpPr>
          <p:nvPr>
            <p:ph idx="1"/>
          </p:nvPr>
        </p:nvSpPr>
        <p:spPr/>
        <p:txBody>
          <a:bodyPr/>
          <a:lstStyle/>
          <a:p>
            <a:pPr rtl="0"/>
            <a:r>
              <a:rPr lang="zh-CN" altLang="en-US" sz="2400" noProof="0" dirty="0" smtClean="0">
                <a:latin typeface="SimSun" panose="02010600030101010101" pitchFamily="2" charset="-122"/>
                <a:ea typeface="SimSun" panose="02010600030101010101" pitchFamily="2" charset="-122"/>
              </a:rPr>
              <a:t>我们致力于打造和维护工作场所，让大家充满敬意且包容地一同工作，从而推动 </a:t>
            </a:r>
            <a:r>
              <a:rPr lang="en-US" altLang="zh-CN" sz="2400" noProof="0" dirty="0" smtClean="0">
                <a:latin typeface="SimSun" panose="02010600030101010101" pitchFamily="2" charset="-122"/>
                <a:ea typeface="SimSun" panose="02010600030101010101" pitchFamily="2" charset="-122"/>
              </a:rPr>
              <a:t>MTS </a:t>
            </a:r>
            <a:r>
              <a:rPr lang="zh-CN" altLang="en-US" sz="2400" noProof="0" dirty="0" smtClean="0">
                <a:latin typeface="SimSun" panose="02010600030101010101" pitchFamily="2" charset="-122"/>
                <a:ea typeface="SimSun" panose="02010600030101010101" pitchFamily="2" charset="-122"/>
              </a:rPr>
              <a:t>的成功</a:t>
            </a:r>
          </a:p>
          <a:p>
            <a:pPr rtl="0"/>
            <a:r>
              <a:rPr lang="zh-CN" altLang="en-US" sz="2400" b="1" noProof="0" dirty="0" smtClean="0">
                <a:latin typeface="SimSun" panose="02010600030101010101" pitchFamily="2" charset="-122"/>
                <a:ea typeface="SimSun" panose="02010600030101010101" pitchFamily="2" charset="-122"/>
              </a:rPr>
              <a:t>充满敬意的工作场所的优点</a:t>
            </a:r>
          </a:p>
          <a:p>
            <a:pPr lvl="1" rtl="0"/>
            <a:r>
              <a:rPr lang="zh-CN" altLang="en-US" sz="2400" noProof="0" dirty="0" smtClean="0">
                <a:latin typeface="SimSun" panose="02010600030101010101" pitchFamily="2" charset="-122"/>
                <a:ea typeface="SimSun" panose="02010600030101010101" pitchFamily="2" charset="-122"/>
              </a:rPr>
              <a:t>充满敬意的工作场所富有成效、令人有所收获、感到愉悦 </a:t>
            </a:r>
          </a:p>
          <a:p>
            <a:pPr lvl="1" rtl="0"/>
            <a:r>
              <a:rPr lang="zh-CN" altLang="en-US" sz="2400" noProof="0" dirty="0" smtClean="0">
                <a:latin typeface="SimSun" panose="02010600030101010101" pitchFamily="2" charset="-122"/>
                <a:ea typeface="SimSun" panose="02010600030101010101" pitchFamily="2" charset="-122"/>
              </a:rPr>
              <a:t>在这样的工作环境里，员工一同努力工作，并认识到：</a:t>
            </a:r>
          </a:p>
          <a:p>
            <a:pPr lvl="2" rtl="0"/>
            <a:r>
              <a:rPr lang="zh-CN" altLang="en-US" sz="2400" noProof="0" dirty="0" smtClean="0">
                <a:latin typeface="SimSun" panose="02010600030101010101" pitchFamily="2" charset="-122"/>
                <a:ea typeface="SimSun" panose="02010600030101010101" pitchFamily="2" charset="-122"/>
              </a:rPr>
              <a:t>行为和态度会影响他人</a:t>
            </a:r>
          </a:p>
          <a:p>
            <a:pPr lvl="2" rtl="0"/>
            <a:r>
              <a:rPr lang="zh-CN" altLang="en-US" sz="2400" noProof="0" dirty="0" smtClean="0">
                <a:latin typeface="SimSun" panose="02010600030101010101" pitchFamily="2" charset="-122"/>
                <a:ea typeface="SimSun" panose="02010600030101010101" pitchFamily="2" charset="-122"/>
              </a:rPr>
              <a:t>通过个人的力量和能力来打造一个积极的工作团队</a:t>
            </a:r>
          </a:p>
          <a:p>
            <a:pPr lvl="2" rtl="0"/>
            <a:r>
              <a:rPr lang="zh-CN" altLang="en-US" sz="2400" noProof="0" dirty="0" smtClean="0">
                <a:latin typeface="SimSun" panose="02010600030101010101" pitchFamily="2" charset="-122"/>
                <a:ea typeface="SimSun" panose="02010600030101010101" pitchFamily="2" charset="-122"/>
              </a:rPr>
              <a:t>每个人都独一无二，并且应互相尊重</a:t>
            </a:r>
          </a:p>
        </p:txBody>
      </p:sp>
      <p:sp>
        <p:nvSpPr>
          <p:cNvPr id="5" name="Rectangle 4"/>
          <p:cNvSpPr/>
          <p:nvPr/>
        </p:nvSpPr>
        <p:spPr>
          <a:xfrm>
            <a:off x="1133061" y="5799797"/>
            <a:ext cx="6659217" cy="445397"/>
          </a:xfrm>
          <a:prstGeom prst="rect">
            <a:avLst/>
          </a:prstGeom>
          <a:solidFill>
            <a:schemeClr val="accent6">
              <a:lumMod val="50000"/>
            </a:schemeClr>
          </a:solidFill>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zh-CN" altLang="en-US" sz="1800" b="1" dirty="0" smtClean="0">
                <a:latin typeface="SimSun" panose="02010600030101010101" pitchFamily="2" charset="-122"/>
                <a:ea typeface="SimSun" panose="02010600030101010101" pitchFamily="2" charset="-122"/>
                <a:cs typeface="Arial" panose="020B0604020202020204" pitchFamily="34" charset="0"/>
              </a:rPr>
              <a:t>充满敬意的工作场所不会自动出现，需要大家共同营造！</a:t>
            </a:r>
            <a:endParaRPr lang="zh-CN" altLang="en-US" sz="1800" b="1" dirty="0">
              <a:latin typeface="SimSun" panose="02010600030101010101" pitchFamily="2" charset="-122"/>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933021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566" y="1323975"/>
            <a:ext cx="8262938" cy="4953000"/>
          </a:xfrm>
        </p:spPr>
        <p:txBody>
          <a:bodyPr/>
          <a:lstStyle/>
          <a:p>
            <a:pPr marL="0" indent="0" rtl="0">
              <a:buNone/>
            </a:pPr>
            <a:r>
              <a:rPr lang="zh-CN" altLang="en-US" noProof="0" dirty="0" smtClean="0">
                <a:latin typeface="SimSun" panose="02010600030101010101" pitchFamily="2" charset="-122"/>
                <a:ea typeface="SimSun" panose="02010600030101010101" pitchFamily="2" charset="-122"/>
              </a:rPr>
              <a:t>失敬的迹象</a:t>
            </a:r>
          </a:p>
          <a:p>
            <a:pPr rtl="0"/>
            <a:r>
              <a:rPr lang="zh-CN" altLang="en-US" noProof="0" dirty="0" smtClean="0">
                <a:latin typeface="SimSun" panose="02010600030101010101" pitchFamily="2" charset="-122"/>
                <a:ea typeface="SimSun" panose="02010600030101010101" pitchFamily="2" charset="-122"/>
              </a:rPr>
              <a:t>眼珠乱转</a:t>
            </a:r>
          </a:p>
          <a:p>
            <a:pPr rtl="0"/>
            <a:r>
              <a:rPr lang="zh-CN" altLang="en-US" noProof="0" dirty="0" smtClean="0">
                <a:latin typeface="SimSun" panose="02010600030101010101" pitchFamily="2" charset="-122"/>
                <a:ea typeface="SimSun" panose="02010600030101010101" pitchFamily="2" charset="-122"/>
              </a:rPr>
              <a:t>叹息</a:t>
            </a:r>
          </a:p>
          <a:p>
            <a:pPr rtl="0"/>
            <a:r>
              <a:rPr lang="zh-CN" altLang="en-US" noProof="0" dirty="0" smtClean="0">
                <a:latin typeface="SimSun" panose="02010600030101010101" pitchFamily="2" charset="-122"/>
                <a:ea typeface="SimSun" panose="02010600030101010101" pitchFamily="2" charset="-122"/>
              </a:rPr>
              <a:t>咂舌头</a:t>
            </a:r>
          </a:p>
          <a:p>
            <a:pPr rtl="0"/>
            <a:r>
              <a:rPr lang="zh-CN" altLang="en-US" noProof="0" dirty="0" smtClean="0">
                <a:latin typeface="SimSun" panose="02010600030101010101" pitchFamily="2" charset="-122"/>
                <a:ea typeface="SimSun" panose="02010600030101010101" pitchFamily="2" charset="-122"/>
              </a:rPr>
              <a:t>议论同事</a:t>
            </a:r>
          </a:p>
          <a:p>
            <a:pPr rtl="0"/>
            <a:r>
              <a:rPr lang="zh-CN" altLang="en-US" noProof="0" dirty="0" smtClean="0">
                <a:latin typeface="SimSun" panose="02010600030101010101" pitchFamily="2" charset="-122"/>
                <a:ea typeface="SimSun" panose="02010600030101010101" pitchFamily="2" charset="-122"/>
              </a:rPr>
              <a:t>恃强欺弱</a:t>
            </a:r>
          </a:p>
          <a:p>
            <a:pPr rtl="0"/>
            <a:r>
              <a:rPr lang="zh-CN" altLang="en-US" noProof="0" dirty="0" smtClean="0">
                <a:latin typeface="SimSun" panose="02010600030101010101" pitchFamily="2" charset="-122"/>
                <a:ea typeface="SimSun" panose="02010600030101010101" pitchFamily="2" charset="-122"/>
              </a:rPr>
              <a:t>歧视</a:t>
            </a:r>
          </a:p>
          <a:p>
            <a:pPr rtl="0"/>
            <a:r>
              <a:rPr lang="zh-CN" altLang="en-US" noProof="0" dirty="0" smtClean="0">
                <a:latin typeface="SimSun" panose="02010600030101010101" pitchFamily="2" charset="-122"/>
                <a:ea typeface="SimSun" panose="02010600030101010101" pitchFamily="2" charset="-122"/>
              </a:rPr>
              <a:t>网络使用不当</a:t>
            </a:r>
          </a:p>
          <a:p>
            <a:pPr rtl="0"/>
            <a:r>
              <a:rPr lang="zh-CN" altLang="en-US" noProof="0" dirty="0" smtClean="0">
                <a:latin typeface="SimSun" panose="02010600030101010101" pitchFamily="2" charset="-122"/>
                <a:ea typeface="SimSun" panose="02010600030101010101" pitchFamily="2" charset="-122"/>
              </a:rPr>
              <a:t>语言粗俗</a:t>
            </a:r>
          </a:p>
          <a:p>
            <a:pPr rtl="0"/>
            <a:r>
              <a:rPr lang="zh-CN" altLang="en-US" noProof="0" dirty="0" smtClean="0">
                <a:latin typeface="SimSun" panose="02010600030101010101" pitchFamily="2" charset="-122"/>
                <a:ea typeface="SimSun" panose="02010600030101010101" pitchFamily="2" charset="-122"/>
              </a:rPr>
              <a:t>言语中伤</a:t>
            </a:r>
            <a:endParaRPr lang="en-US" altLang="zh-CN" noProof="0" dirty="0" smtClean="0">
              <a:latin typeface="SimSun" panose="02010600030101010101" pitchFamily="2" charset="-122"/>
              <a:ea typeface="SimSun" panose="02010600030101010101" pitchFamily="2" charset="-122"/>
            </a:endParaRPr>
          </a:p>
          <a:p>
            <a:pPr marL="0" indent="0" rtl="0">
              <a:buNone/>
            </a:pPr>
            <a:endParaRPr lang="zh-CN" altLang="en-US" noProof="0" dirty="0" smtClean="0">
              <a:latin typeface="SimSun" panose="02010600030101010101" pitchFamily="2" charset="-122"/>
              <a:ea typeface="SimSun" panose="02010600030101010101" pitchFamily="2" charset="-122"/>
            </a:endParaRPr>
          </a:p>
          <a:p>
            <a:pPr marL="0" indent="0" rtl="0">
              <a:buNone/>
            </a:pPr>
            <a:r>
              <a:rPr lang="zh-CN" altLang="en-US" noProof="0" dirty="0" smtClean="0">
                <a:latin typeface="SimSun" panose="02010600030101010101" pitchFamily="2" charset="-122"/>
                <a:ea typeface="SimSun" panose="02010600030101010101" pitchFamily="2" charset="-122"/>
              </a:rPr>
              <a:t>要打造充满敬意的工作环境，你需要做什么？</a:t>
            </a:r>
            <a:endParaRPr lang="zh-CN" altLang="en-US" noProof="0" dirty="0">
              <a:latin typeface="SimSun" panose="02010600030101010101" pitchFamily="2" charset="-122"/>
              <a:ea typeface="SimSun" panose="02010600030101010101" pitchFamily="2" charset="-122"/>
            </a:endParaRP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充满敬意的工作环境 </a:t>
            </a:r>
            <a:r>
              <a:rPr lang="en-US" altLang="zh-CN" noProof="0" dirty="0" smtClean="0">
                <a:latin typeface="SimSun" panose="02010600030101010101" pitchFamily="2" charset="-122"/>
                <a:ea typeface="SimSun" panose="02010600030101010101" pitchFamily="2" charset="-122"/>
              </a:rPr>
              <a:t>- </a:t>
            </a:r>
            <a:r>
              <a:rPr lang="zh-CN" altLang="en-US" noProof="0" dirty="0" smtClean="0">
                <a:latin typeface="SimSun" panose="02010600030101010101" pitchFamily="2" charset="-122"/>
                <a:ea typeface="SimSun" panose="02010600030101010101" pitchFamily="2" charset="-122"/>
              </a:rPr>
              <a:t>提问</a:t>
            </a:r>
            <a:endParaRPr lang="zh-CN" altLang="en-US" noProof="0" dirty="0">
              <a:latin typeface="SimSun" panose="02010600030101010101" pitchFamily="2" charset="-122"/>
              <a:ea typeface="SimSun" panose="02010600030101010101" pitchFamily="2"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7510" y="1502464"/>
            <a:ext cx="3077978" cy="2219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07509" y="3947491"/>
            <a:ext cx="3340995" cy="738664"/>
          </a:xfrm>
          <a:prstGeom prst="rect">
            <a:avLst/>
          </a:prstGeom>
          <a:noFill/>
        </p:spPr>
        <p:txBody>
          <a:bodyPr wrap="square" rtlCol="0">
            <a:spAutoFit/>
          </a:bodyPr>
          <a:lstStyle/>
          <a:p>
            <a:pPr algn="ctr" rtl="0"/>
            <a:r>
              <a:rPr lang="zh-CN" altLang="en-US" sz="1400" dirty="0" smtClean="0">
                <a:latin typeface="SimSun" panose="02010600030101010101" pitchFamily="2" charset="-122"/>
                <a:ea typeface="SimSun" panose="02010600030101010101" pitchFamily="2" charset="-122"/>
              </a:rPr>
              <a:t>我只是用力地转了转眼珠而已，却伤到了我自己 </a:t>
            </a:r>
            <a:r>
              <a:rPr lang="en-US" altLang="zh-CN" sz="1400" dirty="0" smtClean="0">
                <a:latin typeface="SimSun" panose="02010600030101010101" pitchFamily="2" charset="-122"/>
                <a:ea typeface="SimSun" panose="02010600030101010101" pitchFamily="2" charset="-122"/>
              </a:rPr>
              <a:t>– </a:t>
            </a:r>
            <a:r>
              <a:rPr lang="en-US" altLang="zh-CN" sz="1400" dirty="0" smtClean="0">
                <a:latin typeface="SimSun" panose="02010600030101010101" pitchFamily="2" charset="-122"/>
                <a:ea typeface="SimSun" panose="02010600030101010101" pitchFamily="2" charset="-122"/>
                <a:cs typeface="Arial" panose="020B0604020202020204" pitchFamily="34" charset="0"/>
              </a:rPr>
              <a:t>Tina Fey </a:t>
            </a:r>
            <a:r>
              <a:rPr lang="zh-CN" altLang="en-US" sz="1400" dirty="0" smtClean="0">
                <a:latin typeface="SimSun" panose="02010600030101010101" pitchFamily="2" charset="-122"/>
                <a:ea typeface="SimSun" panose="02010600030101010101" pitchFamily="2" charset="-122"/>
              </a:rPr>
              <a:t>在</a:t>
            </a:r>
            <a:r>
              <a:rPr lang="en-US" altLang="zh-CN" sz="1400" dirty="0" smtClean="0">
                <a:latin typeface="SimSun" panose="02010600030101010101" pitchFamily="2" charset="-122"/>
                <a:ea typeface="SimSun" panose="02010600030101010101" pitchFamily="2" charset="-122"/>
              </a:rPr>
              <a:t>《</a:t>
            </a:r>
            <a:r>
              <a:rPr lang="zh-CN" altLang="en-US" sz="1400" dirty="0" smtClean="0">
                <a:latin typeface="SimSun" panose="02010600030101010101" pitchFamily="2" charset="-122"/>
                <a:ea typeface="SimSun" panose="02010600030101010101" pitchFamily="2" charset="-122"/>
              </a:rPr>
              <a:t>我为喜剧狂</a:t>
            </a:r>
            <a:r>
              <a:rPr lang="en-US" altLang="zh-CN" sz="1400" dirty="0" smtClean="0">
                <a:latin typeface="SimSun" panose="02010600030101010101" pitchFamily="2" charset="-122"/>
                <a:ea typeface="SimSun" panose="02010600030101010101" pitchFamily="2" charset="-122"/>
              </a:rPr>
              <a:t>》</a:t>
            </a:r>
            <a:r>
              <a:rPr lang="zh-CN" altLang="en-US" sz="1400" dirty="0" smtClean="0">
                <a:latin typeface="SimSun" panose="02010600030101010101" pitchFamily="2" charset="-122"/>
                <a:ea typeface="SimSun" panose="02010600030101010101" pitchFamily="2" charset="-122"/>
              </a:rPr>
              <a:t>中扮演 </a:t>
            </a:r>
            <a:r>
              <a:rPr lang="en-US" altLang="zh-CN" sz="1400" dirty="0" smtClean="0">
                <a:latin typeface="SimSun" panose="02010600030101010101" pitchFamily="2" charset="-122"/>
                <a:ea typeface="SimSun" panose="02010600030101010101" pitchFamily="2" charset="-122"/>
                <a:cs typeface="Arial" panose="020B0604020202020204" pitchFamily="34" charset="0"/>
              </a:rPr>
              <a:t>Liz Lemon </a:t>
            </a:r>
            <a:r>
              <a:rPr lang="zh-CN" altLang="en-US" sz="1400" dirty="0" smtClean="0">
                <a:latin typeface="SimSun" panose="02010600030101010101" pitchFamily="2" charset="-122"/>
                <a:ea typeface="SimSun" panose="02010600030101010101" pitchFamily="2" charset="-122"/>
              </a:rPr>
              <a:t>时说道</a:t>
            </a:r>
            <a:endParaRPr lang="zh-CN" altLang="en-US" sz="14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475833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45" y="137442"/>
            <a:ext cx="8250238" cy="685800"/>
          </a:xfrm>
        </p:spPr>
        <p:txBody>
          <a:bodyPr>
            <a:normAutofit/>
          </a:bodyPr>
          <a:lstStyle/>
          <a:p>
            <a:pPr rtl="0"/>
            <a:r>
              <a:rPr lang="zh-CN" altLang="en-US" noProof="0" dirty="0" smtClean="0">
                <a:latin typeface="SimSun" panose="02010600030101010101" pitchFamily="2" charset="-122"/>
                <a:ea typeface="SimSun" panose="02010600030101010101" pitchFamily="2" charset="-122"/>
              </a:rPr>
              <a:t>充满敬意的工作环境 </a:t>
            </a:r>
            <a:r>
              <a:rPr lang="en-US" altLang="zh-CN" noProof="0" dirty="0" smtClean="0">
                <a:latin typeface="SimSun" panose="02010600030101010101" pitchFamily="2" charset="-122"/>
                <a:ea typeface="SimSun" panose="02010600030101010101" pitchFamily="2" charset="-122"/>
              </a:rPr>
              <a:t>- </a:t>
            </a:r>
            <a:r>
              <a:rPr lang="zh-CN" altLang="en-US" noProof="0" dirty="0" smtClean="0">
                <a:latin typeface="SimSun" panose="02010600030101010101" pitchFamily="2" charset="-122"/>
                <a:ea typeface="SimSun" panose="02010600030101010101" pitchFamily="2" charset="-122"/>
              </a:rPr>
              <a:t>提问</a:t>
            </a:r>
            <a:endParaRPr lang="zh-CN" altLang="en-US" noProof="0" dirty="0">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a:xfrm>
            <a:off x="393510" y="1234011"/>
            <a:ext cx="8262938" cy="4512235"/>
          </a:xfrm>
        </p:spPr>
        <p:txBody>
          <a:bodyPr/>
          <a:lstStyle/>
          <a:p>
            <a:pPr rtl="0">
              <a:buNone/>
            </a:pPr>
            <a:r>
              <a:rPr lang="zh-CN" altLang="en-US" b="1" noProof="0" dirty="0" smtClean="0">
                <a:latin typeface="SimSun" panose="02010600030101010101" pitchFamily="2" charset="-122"/>
                <a:ea typeface="SimSun" panose="02010600030101010101" pitchFamily="2" charset="-122"/>
              </a:rPr>
              <a:t>如何营造充满敬意的工作环境 </a:t>
            </a:r>
          </a:p>
          <a:p>
            <a:pPr marL="457200" indent="-457200" rtl="0">
              <a:buFont typeface="+mj-lt"/>
              <a:buAutoNum type="arabicPeriod"/>
            </a:pPr>
            <a:r>
              <a:rPr lang="zh-CN" altLang="en-US" noProof="0" dirty="0" smtClean="0">
                <a:latin typeface="SimSun" panose="02010600030101010101" pitchFamily="2" charset="-122"/>
                <a:ea typeface="SimSun" panose="02010600030101010101" pitchFamily="2" charset="-122"/>
              </a:rPr>
              <a:t>关注他人所需，说话或做事前考虑自己的言行是否会影响他人</a:t>
            </a:r>
          </a:p>
          <a:p>
            <a:pPr marL="457200" indent="-457200" rtl="0">
              <a:buFont typeface="+mj-lt"/>
              <a:buAutoNum type="arabicPeriod"/>
            </a:pPr>
            <a:r>
              <a:rPr lang="zh-CN" altLang="en-US" noProof="0" dirty="0" smtClean="0">
                <a:latin typeface="SimSun" panose="02010600030101010101" pitchFamily="2" charset="-122"/>
                <a:ea typeface="SimSun" panose="02010600030101010101" pitchFamily="2" charset="-122"/>
              </a:rPr>
              <a:t>进行意向沟通</a:t>
            </a:r>
          </a:p>
          <a:p>
            <a:pPr marL="457200" indent="-457200" rtl="0">
              <a:buFont typeface="+mj-lt"/>
              <a:buAutoNum type="arabicPeriod"/>
            </a:pPr>
            <a:r>
              <a:rPr lang="zh-CN" altLang="en-US" noProof="0" dirty="0" smtClean="0">
                <a:latin typeface="SimSun" panose="02010600030101010101" pitchFamily="2" charset="-122"/>
                <a:ea typeface="SimSun" panose="02010600030101010101" pitchFamily="2" charset="-122"/>
              </a:rPr>
              <a:t>成为沟通的纽带，以良好的行为方式打造一个具有包容性的工作环境</a:t>
            </a:r>
          </a:p>
          <a:p>
            <a:pPr marL="457200" indent="-457200">
              <a:buFont typeface="+mj-lt"/>
              <a:buAutoNum type="arabicPeriod"/>
            </a:pPr>
            <a:r>
              <a:rPr lang="zh-CN" altLang="en-US" noProof="0" dirty="0" smtClean="0">
                <a:latin typeface="SimSun" panose="02010600030101010101" pitchFamily="2" charset="-122"/>
                <a:ea typeface="SimSun" panose="02010600030101010101" pitchFamily="2" charset="-122"/>
              </a:rPr>
              <a:t>欣赏不同观点的价</a:t>
            </a:r>
            <a:r>
              <a:rPr lang="zh-CN" altLang="en-US" dirty="0">
                <a:latin typeface="SimSun" panose="02010600030101010101" pitchFamily="2" charset="-122"/>
                <a:ea typeface="SimSun" panose="02010600030101010101" pitchFamily="2" charset="-122"/>
              </a:rPr>
              <a:t>值，找出适应不同情形的妥善方法</a:t>
            </a:r>
          </a:p>
          <a:p>
            <a:pPr marL="457200" indent="-457200" rtl="0">
              <a:buFont typeface="+mj-lt"/>
              <a:buAutoNum type="arabicPeriod"/>
            </a:pPr>
            <a:r>
              <a:rPr lang="zh-CN" altLang="en-US" noProof="0" dirty="0" smtClean="0">
                <a:latin typeface="SimSun" panose="02010600030101010101" pitchFamily="2" charset="-122"/>
                <a:ea typeface="SimSun" panose="02010600030101010101" pitchFamily="2" charset="-122"/>
              </a:rPr>
              <a:t>在日常交流中，避免陷入传播流言蜚语、抱怨或其他形式的消极行为</a:t>
            </a:r>
          </a:p>
          <a:p>
            <a:pPr marL="457200" indent="-457200" rtl="0">
              <a:buFont typeface="+mj-lt"/>
              <a:buAutoNum type="arabicPeriod"/>
            </a:pPr>
            <a:r>
              <a:rPr lang="zh-CN" altLang="en-US" noProof="0" dirty="0" smtClean="0">
                <a:latin typeface="SimSun" panose="02010600030101010101" pitchFamily="2" charset="-122"/>
                <a:ea typeface="SimSun" panose="02010600030101010101" pitchFamily="2" charset="-122"/>
              </a:rPr>
              <a:t>从更广泛的角度来看待今日的困难情况 </a:t>
            </a:r>
          </a:p>
          <a:p>
            <a:pPr marL="457200" indent="-457200" rtl="0">
              <a:buFont typeface="+mj-lt"/>
              <a:buAutoNum type="arabicPeriod"/>
            </a:pPr>
            <a:r>
              <a:rPr lang="zh-CN" altLang="en-US" noProof="0" dirty="0" smtClean="0">
                <a:latin typeface="SimSun" panose="02010600030101010101" pitchFamily="2" charset="-122"/>
                <a:ea typeface="SimSun" panose="02010600030101010101" pitchFamily="2" charset="-122"/>
              </a:rPr>
              <a:t>无论是否身处工作场所，都要在沟通时体现出对公司的支持</a:t>
            </a:r>
          </a:p>
          <a:p>
            <a:pPr marL="457200" indent="-457200" rtl="0">
              <a:buFont typeface="+mj-lt"/>
              <a:buAutoNum type="arabicPeriod"/>
            </a:pPr>
            <a:r>
              <a:rPr lang="zh-CN" altLang="en-US" noProof="0" dirty="0" smtClean="0">
                <a:latin typeface="SimSun" panose="02010600030101010101" pitchFamily="2" charset="-122"/>
                <a:ea typeface="SimSun" panose="02010600030101010101" pitchFamily="2" charset="-122"/>
              </a:rPr>
              <a:t>关注在交流中如何表现出充满敬意，并注意自己接下来的其他行为</a:t>
            </a:r>
          </a:p>
        </p:txBody>
      </p:sp>
    </p:spTree>
    <p:extLst>
      <p:ext uri="{BB962C8B-B14F-4D97-AF65-F5344CB8AC3E}">
        <p14:creationId xmlns:p14="http://schemas.microsoft.com/office/powerpoint/2010/main" val="820636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无报复政策</a:t>
            </a:r>
            <a:endParaRPr lang="zh-CN" altLang="en-US" noProof="0" dirty="0">
              <a:latin typeface="SimSun" panose="02010600030101010101" pitchFamily="2" charset="-122"/>
              <a:ea typeface="SimSun" panose="02010600030101010101" pitchFamily="2" charset="-122"/>
            </a:endParaRPr>
          </a:p>
        </p:txBody>
      </p:sp>
      <p:sp>
        <p:nvSpPr>
          <p:cNvPr id="4" name="Content Placeholder 2"/>
          <p:cNvSpPr>
            <a:spLocks noGrp="1"/>
          </p:cNvSpPr>
          <p:nvPr>
            <p:ph idx="1"/>
          </p:nvPr>
        </p:nvSpPr>
        <p:spPr/>
        <p:txBody>
          <a:bodyPr/>
          <a:lstStyle/>
          <a:p>
            <a:pPr rtl="0"/>
            <a:r>
              <a:rPr lang="en-US" altLang="zh-CN" sz="1800" noProof="0" dirty="0" smtClean="0">
                <a:latin typeface="SimSun" panose="02010600030101010101" pitchFamily="2" charset="-122"/>
                <a:ea typeface="SimSun" panose="02010600030101010101" pitchFamily="2" charset="-122"/>
              </a:rPr>
              <a:t>MTS </a:t>
            </a:r>
            <a:r>
              <a:rPr lang="zh-CN" altLang="en-US" sz="1800" noProof="0" dirty="0" smtClean="0">
                <a:latin typeface="SimSun" panose="02010600030101010101" pitchFamily="2" charset="-122"/>
                <a:ea typeface="SimSun" panose="02010600030101010101" pitchFamily="2" charset="-122"/>
              </a:rPr>
              <a:t>禁止对善意提问或表达担忧的任何人实施报复行为</a:t>
            </a:r>
          </a:p>
          <a:p>
            <a:pPr rtl="0"/>
            <a:r>
              <a:rPr lang="zh-CN" altLang="en-US" sz="1700" noProof="0" dirty="0" smtClean="0">
                <a:latin typeface="SimSun" panose="02010600030101010101" pitchFamily="2" charset="-122"/>
                <a:ea typeface="SimSun" panose="02010600030101010101" pitchFamily="2" charset="-122"/>
              </a:rPr>
              <a:t>法律和 </a:t>
            </a:r>
            <a:r>
              <a:rPr lang="en-US" altLang="zh-CN" sz="1700" noProof="0" dirty="0" smtClean="0">
                <a:latin typeface="SimSun" panose="02010600030101010101" pitchFamily="2" charset="-122"/>
                <a:ea typeface="SimSun" panose="02010600030101010101" pitchFamily="2" charset="-122"/>
              </a:rPr>
              <a:t>MTS </a:t>
            </a:r>
            <a:r>
              <a:rPr lang="zh-CN" altLang="en-US" sz="1700" noProof="0" dirty="0" smtClean="0">
                <a:latin typeface="SimSun" panose="02010600030101010101" pitchFamily="2" charset="-122"/>
                <a:ea typeface="SimSun" panose="02010600030101010101" pitchFamily="2" charset="-122"/>
              </a:rPr>
              <a:t>全球道德商业行为准则禁止实施报复行为</a:t>
            </a:r>
          </a:p>
          <a:p>
            <a:pPr rtl="0">
              <a:spcBef>
                <a:spcPts val="1200"/>
              </a:spcBef>
              <a:spcAft>
                <a:spcPts val="1200"/>
              </a:spcAft>
            </a:pPr>
            <a:r>
              <a:rPr lang="zh-CN" altLang="en-US" sz="1700" noProof="0" dirty="0" smtClean="0">
                <a:latin typeface="SimSun" panose="02010600030101010101" pitchFamily="2" charset="-122"/>
                <a:ea typeface="SimSun" panose="02010600030101010101" pitchFamily="2" charset="-122"/>
              </a:rPr>
              <a:t>当员工因报告担忧或参与调查而受到对自己不利的雇佣行为（惩罚）时，就会产生报复行为</a:t>
            </a:r>
          </a:p>
          <a:p>
            <a:pPr rtl="0"/>
            <a:r>
              <a:rPr lang="zh-CN" altLang="en-US" sz="1700" noProof="0" dirty="0" smtClean="0">
                <a:latin typeface="SimSun" panose="02010600030101010101" pitchFamily="2" charset="-122"/>
                <a:ea typeface="SimSun" panose="02010600030101010101" pitchFamily="2" charset="-122"/>
              </a:rPr>
              <a:t>道德资源中心列出了一系列工作场所中员工因举报违背道德的行为或其他违规行为而遭受的常见报复情况</a:t>
            </a:r>
          </a:p>
          <a:p>
            <a:pPr lvl="1" rtl="0"/>
            <a:r>
              <a:rPr lang="zh-CN" altLang="en-US" sz="1700" noProof="0" dirty="0" smtClean="0">
                <a:latin typeface="SimSun" panose="02010600030101010101" pitchFamily="2" charset="-122"/>
                <a:ea typeface="SimSun" panose="02010600030101010101" pitchFamily="2" charset="-122"/>
              </a:rPr>
              <a:t>被忽视：</a:t>
            </a:r>
            <a:r>
              <a:rPr lang="en-US" altLang="zh-CN" sz="1700" noProof="0" dirty="0" smtClean="0">
                <a:latin typeface="SimSun" panose="02010600030101010101" pitchFamily="2" charset="-122"/>
                <a:ea typeface="SimSun" panose="02010600030101010101" pitchFamily="2" charset="-122"/>
              </a:rPr>
              <a:t>64% </a:t>
            </a:r>
            <a:r>
              <a:rPr lang="zh-CN" altLang="en-US" sz="1700" noProof="0" dirty="0" smtClean="0">
                <a:latin typeface="SimSun" panose="02010600030101010101" pitchFamily="2" charset="-122"/>
                <a:ea typeface="SimSun" panose="02010600030101010101" pitchFamily="2" charset="-122"/>
              </a:rPr>
              <a:t>的报告称，他们被主管或管理人员排除在决策制定和工作活动外</a:t>
            </a:r>
          </a:p>
          <a:p>
            <a:pPr lvl="1" rtl="0"/>
            <a:r>
              <a:rPr lang="zh-CN" altLang="en-US" sz="1700" noProof="0" dirty="0" smtClean="0">
                <a:latin typeface="SimSun" panose="02010600030101010101" pitchFamily="2" charset="-122"/>
                <a:ea typeface="SimSun" panose="02010600030101010101" pitchFamily="2" charset="-122"/>
              </a:rPr>
              <a:t>遭排挤：</a:t>
            </a:r>
            <a:r>
              <a:rPr lang="en-US" altLang="zh-CN" sz="1700" noProof="0" dirty="0" smtClean="0">
                <a:latin typeface="SimSun" panose="02010600030101010101" pitchFamily="2" charset="-122"/>
                <a:ea typeface="SimSun" panose="02010600030101010101" pitchFamily="2" charset="-122"/>
              </a:rPr>
              <a:t>62% </a:t>
            </a:r>
            <a:r>
              <a:rPr lang="zh-CN" altLang="en-US" sz="1700" noProof="0" dirty="0" smtClean="0">
                <a:latin typeface="SimSun" panose="02010600030101010101" pitchFamily="2" charset="-122"/>
                <a:ea typeface="SimSun" panose="02010600030101010101" pitchFamily="2" charset="-122"/>
              </a:rPr>
              <a:t>的报告称，他们遭到其他员工的排挤</a:t>
            </a:r>
          </a:p>
          <a:p>
            <a:pPr lvl="1" rtl="0"/>
            <a:r>
              <a:rPr lang="zh-CN" altLang="en-US" sz="1700" noProof="0" dirty="0" smtClean="0">
                <a:latin typeface="SimSun" panose="02010600030101010101" pitchFamily="2" charset="-122"/>
                <a:ea typeface="SimSun" panose="02010600030101010101" pitchFamily="2" charset="-122"/>
              </a:rPr>
              <a:t>可能失去工作：</a:t>
            </a:r>
            <a:r>
              <a:rPr lang="en-US" altLang="zh-CN" sz="1700" noProof="0" dirty="0" smtClean="0">
                <a:latin typeface="SimSun" panose="02010600030101010101" pitchFamily="2" charset="-122"/>
                <a:ea typeface="SimSun" panose="02010600030101010101" pitchFamily="2" charset="-122"/>
              </a:rPr>
              <a:t>56% </a:t>
            </a:r>
            <a:r>
              <a:rPr lang="zh-CN" altLang="en-US" sz="1700" noProof="0" dirty="0" smtClean="0">
                <a:latin typeface="SimSun" panose="02010600030101010101" pitchFamily="2" charset="-122"/>
                <a:ea typeface="SimSun" panose="02010600030101010101" pitchFamily="2" charset="-122"/>
              </a:rPr>
              <a:t>的报告称，他们几乎要失去工作</a:t>
            </a:r>
          </a:p>
          <a:p>
            <a:pPr lvl="1" rtl="0"/>
            <a:r>
              <a:rPr lang="zh-CN" altLang="en-US" sz="1700" noProof="0" dirty="0" smtClean="0">
                <a:latin typeface="SimSun" panose="02010600030101010101" pitchFamily="2" charset="-122"/>
                <a:ea typeface="SimSun" panose="02010600030101010101" pitchFamily="2" charset="-122"/>
              </a:rPr>
              <a:t>无法晋升：</a:t>
            </a:r>
            <a:r>
              <a:rPr lang="en-US" altLang="zh-CN" sz="1700" noProof="0" dirty="0" smtClean="0">
                <a:latin typeface="SimSun" panose="02010600030101010101" pitchFamily="2" charset="-122"/>
                <a:ea typeface="SimSun" panose="02010600030101010101" pitchFamily="2" charset="-122"/>
              </a:rPr>
              <a:t>55% </a:t>
            </a:r>
            <a:r>
              <a:rPr lang="zh-CN" altLang="en-US" sz="1700" noProof="0" dirty="0" smtClean="0">
                <a:latin typeface="SimSun" panose="02010600030101010101" pitchFamily="2" charset="-122"/>
                <a:ea typeface="SimSun" panose="02010600030101010101" pitchFamily="2" charset="-122"/>
              </a:rPr>
              <a:t>的报告称，他们在有加薪或升职机会时被忽略</a:t>
            </a:r>
          </a:p>
          <a:p>
            <a:pPr lvl="1" rtl="0"/>
            <a:r>
              <a:rPr lang="zh-CN" altLang="en-US" sz="1700" noProof="0" dirty="0" smtClean="0">
                <a:latin typeface="SimSun" panose="02010600030101010101" pitchFamily="2" charset="-122"/>
                <a:ea typeface="SimSun" panose="02010600030101010101" pitchFamily="2" charset="-122"/>
              </a:rPr>
              <a:t>工作地点变动：</a:t>
            </a:r>
            <a:r>
              <a:rPr lang="en-US" altLang="zh-CN" sz="1700" noProof="0" dirty="0" smtClean="0">
                <a:latin typeface="SimSun" panose="02010600030101010101" pitchFamily="2" charset="-122"/>
                <a:ea typeface="SimSun" panose="02010600030101010101" pitchFamily="2" charset="-122"/>
              </a:rPr>
              <a:t>44% </a:t>
            </a:r>
            <a:r>
              <a:rPr lang="zh-CN" altLang="en-US" sz="1700" noProof="0" dirty="0" smtClean="0">
                <a:latin typeface="SimSun" panose="02010600030101010101" pitchFamily="2" charset="-122"/>
                <a:ea typeface="SimSun" panose="02010600030101010101" pitchFamily="2" charset="-122"/>
              </a:rPr>
              <a:t>的报告称，他们被安置到新的工作地点或被重新分配</a:t>
            </a:r>
          </a:p>
        </p:txBody>
      </p:sp>
      <p:sp>
        <p:nvSpPr>
          <p:cNvPr id="11" name="Rectangle 10"/>
          <p:cNvSpPr/>
          <p:nvPr/>
        </p:nvSpPr>
        <p:spPr>
          <a:xfrm>
            <a:off x="1133057" y="5873197"/>
            <a:ext cx="6659217" cy="427383"/>
          </a:xfrm>
          <a:prstGeom prst="rect">
            <a:avLst/>
          </a:prstGeom>
          <a:solidFill>
            <a:schemeClr val="accent6">
              <a:lumMod val="50000"/>
            </a:schemeClr>
          </a:solidFill>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lang="zh-CN" altLang="en-US" sz="1800" dirty="0" smtClean="0">
                <a:latin typeface="SimSun" panose="02010600030101010101" pitchFamily="2" charset="-122"/>
                <a:ea typeface="SimSun" panose="02010600030101010101" pitchFamily="2" charset="-122"/>
                <a:cs typeface="Arial" panose="020B0604020202020204" pitchFamily="34" charset="0"/>
              </a:rPr>
              <a:t>在 </a:t>
            </a:r>
            <a:r>
              <a:rPr lang="en-US" altLang="zh-CN" sz="1800" dirty="0" smtClean="0">
                <a:latin typeface="SimSun" panose="02010600030101010101" pitchFamily="2" charset="-122"/>
                <a:ea typeface="SimSun" panose="02010600030101010101" pitchFamily="2" charset="-122"/>
                <a:cs typeface="Arial" panose="020B0604020202020204" pitchFamily="34" charset="0"/>
              </a:rPr>
              <a:t>MTS </a:t>
            </a:r>
            <a:r>
              <a:rPr lang="zh-CN" altLang="en-US" sz="1800" dirty="0" smtClean="0">
                <a:latin typeface="SimSun" panose="02010600030101010101" pitchFamily="2" charset="-122"/>
                <a:ea typeface="SimSun" panose="02010600030101010101" pitchFamily="2" charset="-122"/>
                <a:cs typeface="Arial" panose="020B0604020202020204" pitchFamily="34" charset="0"/>
              </a:rPr>
              <a:t>工作场所中将坚决杜绝报复行为的产生</a:t>
            </a:r>
            <a:endParaRPr lang="zh-CN" altLang="en-US" sz="1800" dirty="0">
              <a:latin typeface="SimSun" panose="02010600030101010101" pitchFamily="2" charset="-122"/>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452959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419" y="1114425"/>
            <a:ext cx="8262938" cy="4953000"/>
          </a:xfrm>
        </p:spPr>
        <p:txBody>
          <a:bodyPr/>
          <a:lstStyle/>
          <a:p>
            <a:pPr marL="457200" rtl="0">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当公司中的各级员工都正直地履行自己的职责时，报复行为就会更少的出现</a:t>
            </a:r>
          </a:p>
          <a:p>
            <a:pPr marL="457200" rtl="0">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当高层管理人员和主管十分重视道德建设和引领模范道德行为时，报复行为将显著减少</a:t>
            </a:r>
          </a:p>
          <a:p>
            <a:pPr marL="457200" rtl="0">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报复行为是强大的道德文化的对立面</a:t>
            </a:r>
          </a:p>
          <a:p>
            <a:pPr marL="457200" rtl="0">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如果员工不相信公司的文化和流程会为他们提供保护，那么，将不会有公司希望员工站出来提问</a:t>
            </a:r>
          </a:p>
          <a:p>
            <a:pPr marL="457200" rtl="0">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如果你感觉自己曾遭到报复，那么，勇敢地说出来，交流对象可以是：</a:t>
            </a:r>
          </a:p>
          <a:p>
            <a:pPr lvl="2" rtl="0">
              <a:spcBef>
                <a:spcPts val="0"/>
              </a:spcBef>
              <a:spcAft>
                <a:spcPts val="0"/>
              </a:spcAft>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主管</a:t>
            </a:r>
          </a:p>
          <a:p>
            <a:pPr lvl="2" rtl="0">
              <a:spcBef>
                <a:spcPts val="0"/>
              </a:spcBef>
              <a:spcAft>
                <a:spcPts val="0"/>
              </a:spcAft>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人力资源部门</a:t>
            </a:r>
          </a:p>
          <a:p>
            <a:pPr lvl="2" rtl="0">
              <a:spcBef>
                <a:spcPts val="0"/>
              </a:spcBef>
              <a:spcAft>
                <a:spcPts val="0"/>
              </a:spcAft>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当地的商业道德委员会</a:t>
            </a:r>
          </a:p>
          <a:p>
            <a:pPr lvl="2">
              <a:spcBef>
                <a:spcPts val="0"/>
              </a:spcBef>
              <a:spcAft>
                <a:spcPts val="0"/>
              </a:spcAft>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商业道德与合规计划</a:t>
            </a:r>
            <a:r>
              <a:rPr lang="zh-CN" altLang="en-US" dirty="0"/>
              <a:t>总监</a:t>
            </a:r>
            <a:endParaRPr lang="zh-CN" altLang="en-US" noProof="0" dirty="0" smtClean="0">
              <a:latin typeface="SimSun" panose="02010600030101010101" pitchFamily="2" charset="-122"/>
              <a:ea typeface="SimSun" panose="02010600030101010101" pitchFamily="2" charset="-122"/>
            </a:endParaRPr>
          </a:p>
          <a:p>
            <a:pPr lvl="2" rtl="0">
              <a:spcBef>
                <a:spcPts val="0"/>
              </a:spcBef>
              <a:spcAft>
                <a:spcPts val="0"/>
              </a:spcAft>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法律总顾问办公室</a:t>
            </a:r>
          </a:p>
          <a:p>
            <a:pPr lvl="2" rtl="0">
              <a:spcBef>
                <a:spcPts val="0"/>
              </a:spcBef>
              <a:spcAft>
                <a:spcPts val="0"/>
              </a:spcAft>
              <a:buFont typeface="Arial" panose="020B0604020202020204" pitchFamily="34" charset="0"/>
              <a:buChar char="–"/>
            </a:pPr>
            <a:r>
              <a:rPr lang="zh-CN" altLang="en-US" noProof="0" dirty="0" smtClean="0">
                <a:latin typeface="SimSun" panose="02010600030101010101" pitchFamily="2" charset="-122"/>
                <a:ea typeface="SimSun" panose="02010600030101010101" pitchFamily="2" charset="-122"/>
              </a:rPr>
              <a:t>举报热线</a:t>
            </a: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报复</a:t>
            </a:r>
            <a:r>
              <a:rPr lang="en-US" altLang="zh-CN" noProof="0" dirty="0" smtClean="0">
                <a:latin typeface="SimSun" panose="02010600030101010101" pitchFamily="2" charset="-122"/>
                <a:ea typeface="SimSun" panose="02010600030101010101" pitchFamily="2" charset="-122"/>
              </a:rPr>
              <a:t>-</a:t>
            </a:r>
            <a:r>
              <a:rPr lang="zh-CN" altLang="en-US" noProof="0" dirty="0" smtClean="0">
                <a:latin typeface="SimSun" panose="02010600030101010101" pitchFamily="2" charset="-122"/>
                <a:ea typeface="SimSun" panose="02010600030101010101" pitchFamily="2" charset="-122"/>
              </a:rPr>
              <a:t>你能做什么</a:t>
            </a:r>
            <a:endParaRPr lang="zh-CN" altLang="en-US" noProof="0" dirty="0">
              <a:latin typeface="SimSun" panose="02010600030101010101" pitchFamily="2" charset="-122"/>
              <a:ea typeface="SimSun" panose="02010600030101010101" pitchFamily="2" charset="-122"/>
            </a:endParaRPr>
          </a:p>
        </p:txBody>
      </p:sp>
      <p:grpSp>
        <p:nvGrpSpPr>
          <p:cNvPr id="11" name="Group 10"/>
          <p:cNvGrpSpPr>
            <a:grpSpLocks noChangeAspect="1"/>
          </p:cNvGrpSpPr>
          <p:nvPr/>
        </p:nvGrpSpPr>
        <p:grpSpPr>
          <a:xfrm>
            <a:off x="6385257" y="4163784"/>
            <a:ext cx="2137308" cy="2110176"/>
            <a:chOff x="6236705" y="3489876"/>
            <a:chExt cx="2226364" cy="2198100"/>
          </a:xfrm>
        </p:grpSpPr>
        <p:sp>
          <p:nvSpPr>
            <p:cNvPr id="12" name="Oval 11"/>
            <p:cNvSpPr/>
            <p:nvPr/>
          </p:nvSpPr>
          <p:spPr>
            <a:xfrm>
              <a:off x="6236705" y="3489876"/>
              <a:ext cx="2226364" cy="21981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a:off x="6450350" y="3740417"/>
              <a:ext cx="1799074" cy="169628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4" name="Rectangle 13"/>
            <p:cNvSpPr/>
            <p:nvPr/>
          </p:nvSpPr>
          <p:spPr>
            <a:xfrm rot="2580000">
              <a:off x="7207280" y="3705796"/>
              <a:ext cx="273520" cy="1914336"/>
            </a:xfrm>
            <a:prstGeom prst="rect">
              <a:avLst/>
            </a:prstGeom>
            <a:solidFill>
              <a:srgbClr val="FF0000"/>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5" name="TextBox 14"/>
            <p:cNvSpPr txBox="1"/>
            <p:nvPr/>
          </p:nvSpPr>
          <p:spPr>
            <a:xfrm>
              <a:off x="6375850" y="4059569"/>
              <a:ext cx="1936373" cy="1057982"/>
            </a:xfrm>
            <a:prstGeom prst="rect">
              <a:avLst/>
            </a:prstGeom>
            <a:noFill/>
          </p:spPr>
          <p:txBody>
            <a:bodyPr wrap="square" rtlCol="0">
              <a:spAutoFit/>
            </a:bodyPr>
            <a:lstStyle/>
            <a:p>
              <a:pPr algn="ctr" rtl="0"/>
              <a:r>
                <a:rPr lang="zh-CN" altLang="en-US" sz="6000" dirty="0" smtClean="0">
                  <a:latin typeface="SimSun" panose="02010600030101010101" pitchFamily="2" charset="-122"/>
                  <a:ea typeface="SimSun" panose="02010600030101010101" pitchFamily="2" charset="-122"/>
                </a:rPr>
                <a:t>报复</a:t>
              </a:r>
              <a:endParaRPr lang="zh-CN" altLang="en-US" sz="6000" dirty="0">
                <a:latin typeface="SimSun" panose="02010600030101010101" pitchFamily="2" charset="-122"/>
                <a:ea typeface="SimSun" panose="02010600030101010101" pitchFamily="2" charset="-122"/>
              </a:endParaRPr>
            </a:p>
          </p:txBody>
        </p:sp>
      </p:grpSp>
    </p:spTree>
    <p:extLst>
      <p:ext uri="{BB962C8B-B14F-4D97-AF65-F5344CB8AC3E}">
        <p14:creationId xmlns:p14="http://schemas.microsoft.com/office/powerpoint/2010/main" val="2685818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zh-CN" altLang="en-US" noProof="0" dirty="0" smtClean="0">
                <a:latin typeface="SimSun" panose="02010600030101010101" pitchFamily="2" charset="-122"/>
                <a:ea typeface="SimSun" panose="02010600030101010101" pitchFamily="2" charset="-122"/>
              </a:rPr>
              <a:t>我们已回顾了我们的商业道德与合规计划的宗旨，公司文化提倡</a:t>
            </a:r>
          </a:p>
          <a:p>
            <a:pPr lvl="1" rtl="0"/>
            <a:r>
              <a:rPr lang="zh-CN" altLang="en-US" sz="1800" noProof="0" dirty="0" smtClean="0">
                <a:latin typeface="SimSun" panose="02010600030101010101" pitchFamily="2" charset="-122"/>
                <a:ea typeface="SimSun" panose="02010600030101010101" pitchFamily="2" charset="-122"/>
              </a:rPr>
              <a:t>道德的行为</a:t>
            </a:r>
          </a:p>
          <a:p>
            <a:pPr lvl="1" rtl="0"/>
            <a:r>
              <a:rPr lang="zh-CN" altLang="en-US" sz="1800" noProof="0" dirty="0" smtClean="0">
                <a:latin typeface="SimSun" panose="02010600030101010101" pitchFamily="2" charset="-122"/>
                <a:ea typeface="SimSun" panose="02010600030101010101" pitchFamily="2" charset="-122"/>
              </a:rPr>
              <a:t>恪守 </a:t>
            </a:r>
            <a:r>
              <a:rPr lang="en-US" altLang="zh-CN" sz="1800" noProof="0" dirty="0" smtClean="0">
                <a:latin typeface="SimSun" panose="02010600030101010101" pitchFamily="2" charset="-122"/>
                <a:ea typeface="SimSun" panose="02010600030101010101" pitchFamily="2" charset="-122"/>
              </a:rPr>
              <a:t>MTS </a:t>
            </a:r>
            <a:r>
              <a:rPr lang="zh-CN" altLang="en-US" sz="1800" noProof="0" dirty="0" smtClean="0">
                <a:latin typeface="SimSun" panose="02010600030101010101" pitchFamily="2" charset="-122"/>
                <a:ea typeface="SimSun" panose="02010600030101010101" pitchFamily="2" charset="-122"/>
              </a:rPr>
              <a:t>价值观</a:t>
            </a:r>
          </a:p>
          <a:p>
            <a:pPr lvl="1" rtl="0">
              <a:spcBef>
                <a:spcPts val="600"/>
              </a:spcBef>
            </a:pPr>
            <a:r>
              <a:rPr lang="zh-CN" altLang="en-US" sz="1800" noProof="0" dirty="0" smtClean="0">
                <a:latin typeface="SimSun" panose="02010600030101010101" pitchFamily="2" charset="-122"/>
                <a:ea typeface="SimSun" panose="02010600030101010101" pitchFamily="2" charset="-122"/>
              </a:rPr>
              <a:t>遵守法律</a:t>
            </a:r>
          </a:p>
          <a:p>
            <a:pPr rtl="0">
              <a:spcBef>
                <a:spcPts val="600"/>
              </a:spcBef>
            </a:pPr>
            <a:r>
              <a:rPr lang="zh-CN" altLang="en-US" noProof="0" dirty="0" smtClean="0">
                <a:latin typeface="SimSun" panose="02010600030101010101" pitchFamily="2" charset="-122"/>
                <a:ea typeface="SimSun" panose="02010600030101010101" pitchFamily="2" charset="-122"/>
              </a:rPr>
              <a:t>回顾我们的 </a:t>
            </a:r>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价值观</a:t>
            </a:r>
          </a:p>
          <a:p>
            <a:pPr lvl="1" rtl="0">
              <a:spcBef>
                <a:spcPts val="600"/>
              </a:spcBef>
            </a:pPr>
            <a:r>
              <a:rPr lang="zh-CN" altLang="en-US" sz="1800" noProof="0" dirty="0" smtClean="0">
                <a:latin typeface="SimSun" panose="02010600030101010101" pitchFamily="2" charset="-122"/>
                <a:ea typeface="SimSun" panose="02010600030101010101" pitchFamily="2" charset="-122"/>
              </a:rPr>
              <a:t>我们的价值观定义了经营原则，它指导公司内部行为</a:t>
            </a:r>
          </a:p>
          <a:p>
            <a:pPr rtl="0"/>
            <a:r>
              <a:rPr lang="zh-CN" altLang="en-US" noProof="0" dirty="0" smtClean="0">
                <a:latin typeface="SimSun" panose="02010600030101010101" pitchFamily="2" charset="-122"/>
                <a:ea typeface="SimSun" panose="02010600030101010101" pitchFamily="2" charset="-122"/>
              </a:rPr>
              <a:t>强调我们的行为准则</a:t>
            </a:r>
          </a:p>
          <a:p>
            <a:pPr lvl="1" rtl="0"/>
            <a:r>
              <a:rPr lang="zh-CN" altLang="en-US" sz="1800" noProof="0" dirty="0" smtClean="0">
                <a:latin typeface="SimSun" panose="02010600030101010101" pitchFamily="2" charset="-122"/>
                <a:ea typeface="SimSun" panose="02010600030101010101" pitchFamily="2" charset="-122"/>
              </a:rPr>
              <a:t>勇于表达的文化</a:t>
            </a:r>
          </a:p>
          <a:p>
            <a:pPr lvl="1" rtl="0"/>
            <a:r>
              <a:rPr lang="zh-CN" altLang="en-US" sz="1800" noProof="0" dirty="0" smtClean="0">
                <a:latin typeface="SimSun" panose="02010600030101010101" pitchFamily="2" charset="-122"/>
                <a:ea typeface="SimSun" panose="02010600030101010101" pitchFamily="2" charset="-122"/>
              </a:rPr>
              <a:t>充满敬意的工作场所</a:t>
            </a:r>
          </a:p>
          <a:p>
            <a:pPr lvl="1" rtl="0"/>
            <a:r>
              <a:rPr lang="zh-CN" altLang="en-US" sz="1800" noProof="0" dirty="0" smtClean="0">
                <a:latin typeface="SimSun" panose="02010600030101010101" pitchFamily="2" charset="-122"/>
                <a:ea typeface="SimSun" panose="02010600030101010101" pitchFamily="2" charset="-122"/>
              </a:rPr>
              <a:t>无报复</a:t>
            </a:r>
            <a:r>
              <a:rPr lang="zh-CN" altLang="en-US" sz="1800" noProof="0" smtClean="0">
                <a:latin typeface="SimSun" panose="02010600030101010101" pitchFamily="2" charset="-122"/>
                <a:ea typeface="SimSun" panose="02010600030101010101" pitchFamily="2" charset="-122"/>
              </a:rPr>
              <a:t>政</a:t>
            </a:r>
            <a:r>
              <a:rPr lang="zh-CN" altLang="en-US" sz="1800" noProof="0" smtClean="0">
                <a:latin typeface="SimSun" panose="02010600030101010101" pitchFamily="2" charset="-122"/>
                <a:ea typeface="SimSun" panose="02010600030101010101" pitchFamily="2" charset="-122"/>
              </a:rPr>
              <a:t>策</a:t>
            </a:r>
            <a:endParaRPr lang="zh-CN" altLang="en-US" sz="1800" noProof="0" dirty="0" smtClean="0">
              <a:latin typeface="SimSun" panose="02010600030101010101" pitchFamily="2" charset="-122"/>
              <a:ea typeface="SimSun" panose="02010600030101010101" pitchFamily="2" charset="-122"/>
            </a:endParaRP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总结</a:t>
            </a:r>
            <a:endParaRPr lang="zh-CN" altLang="en-US"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544763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zh-CN" altLang="en-US" noProof="0" dirty="0" smtClean="0">
                <a:latin typeface="SimSun" panose="02010600030101010101" pitchFamily="2" charset="-122"/>
                <a:ea typeface="SimSun" panose="02010600030101010101" pitchFamily="2" charset="-122"/>
              </a:rPr>
              <a:t>欢迎来到 </a:t>
            </a:r>
            <a:r>
              <a:rPr lang="en-US" altLang="zh-CN" noProof="0" dirty="0" smtClean="0">
                <a:latin typeface="SimSun" panose="02010600030101010101" pitchFamily="2" charset="-122"/>
                <a:ea typeface="SimSun" panose="02010600030101010101" pitchFamily="2" charset="-122"/>
              </a:rPr>
              <a:t>FY16 </a:t>
            </a:r>
            <a:r>
              <a:rPr lang="zh-CN" altLang="en-US" noProof="0" dirty="0" smtClean="0">
                <a:latin typeface="SimSun" panose="02010600030101010101" pitchFamily="2" charset="-122"/>
                <a:ea typeface="SimSun" panose="02010600030101010101" pitchFamily="2" charset="-122"/>
              </a:rPr>
              <a:t>商业道德培训中心</a:t>
            </a:r>
          </a:p>
          <a:p>
            <a:pPr marL="0" indent="0">
              <a:buNone/>
            </a:pPr>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今年，培训的主题是回归本原</a:t>
            </a:r>
          </a:p>
          <a:p>
            <a:endParaRPr lang="zh-CN" altLang="en-US"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理解 </a:t>
            </a:r>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价值观和行为准则是商业道德与合规计划的重要组成基石</a:t>
            </a:r>
          </a:p>
          <a:p>
            <a:endParaRPr lang="zh-CN" altLang="en-US" noProof="0" dirty="0" smtClean="0">
              <a:latin typeface="SimSun" panose="02010600030101010101" pitchFamily="2" charset="-122"/>
              <a:ea typeface="SimSun" panose="02010600030101010101" pitchFamily="2" charset="-122"/>
            </a:endParaRPr>
          </a:p>
          <a:p>
            <a:r>
              <a:rPr lang="zh-CN" altLang="en-US" noProof="0" dirty="0" smtClean="0">
                <a:latin typeface="SimSun" panose="02010600030101010101" pitchFamily="2" charset="-122"/>
                <a:ea typeface="SimSun" panose="02010600030101010101" pitchFamily="2" charset="-122"/>
              </a:rPr>
              <a:t>勇于表达的文化将营造出这样一种氛围，员工能随时就公司的业务运行</a:t>
            </a:r>
            <a:r>
              <a:rPr lang="zh-CN" altLang="en-US" dirty="0">
                <a:latin typeface="SimSun" panose="02010600030101010101" pitchFamily="2" charset="-122"/>
                <a:ea typeface="SimSun" panose="02010600030101010101" pitchFamily="2" charset="-122"/>
              </a:rPr>
              <a:t>方式提出疑问和担忧，而不</a:t>
            </a:r>
            <a:r>
              <a:rPr lang="zh-CN" altLang="en-US" noProof="0" dirty="0" smtClean="0">
                <a:latin typeface="SimSun" panose="02010600030101010101" pitchFamily="2" charset="-122"/>
                <a:ea typeface="SimSun" panose="02010600030101010101" pitchFamily="2" charset="-122"/>
              </a:rPr>
              <a:t>必担心被打击报复</a:t>
            </a:r>
          </a:p>
          <a:p>
            <a:endParaRPr lang="zh-CN" altLang="en-US" noProof="0" dirty="0" smtClean="0">
              <a:latin typeface="SimSun" panose="02010600030101010101" pitchFamily="2" charset="-122"/>
              <a:ea typeface="SimSun" panose="02010600030101010101" pitchFamily="2" charset="-122"/>
            </a:endParaRPr>
          </a:p>
          <a:p>
            <a:pPr rtl="0"/>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鼓励大家勇于表达</a:t>
            </a:r>
            <a:endParaRPr lang="zh-CN" altLang="en-US" noProof="0" dirty="0">
              <a:latin typeface="SimSun" panose="02010600030101010101" pitchFamily="2" charset="-122"/>
              <a:ea typeface="SimSun" panose="02010600030101010101" pitchFamily="2" charset="-122"/>
            </a:endParaRP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简介</a:t>
            </a:r>
            <a:endParaRPr lang="zh-CN" altLang="en-US"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182837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8843" y="76200"/>
            <a:ext cx="7712766" cy="868362"/>
          </a:xfrm>
        </p:spPr>
        <p:txBody>
          <a:bodyPr/>
          <a:lstStyle/>
          <a:p>
            <a:pPr rtl="0"/>
            <a:r>
              <a:rPr lang="zh-CN" altLang="en-US" noProof="0" dirty="0" smtClean="0">
                <a:solidFill>
                  <a:srgbClr val="C00000"/>
                </a:solidFill>
                <a:latin typeface="SimSun" panose="02010600030101010101" pitchFamily="2" charset="-122"/>
                <a:ea typeface="SimSun" panose="02010600030101010101" pitchFamily="2" charset="-122"/>
              </a:rPr>
              <a:t>学习目标</a:t>
            </a:r>
            <a:endParaRPr lang="zh-CN" altLang="en-US" noProof="0" dirty="0">
              <a:solidFill>
                <a:srgbClr val="C00000"/>
              </a:solidFill>
              <a:latin typeface="SimSun" panose="02010600030101010101" pitchFamily="2" charset="-122"/>
              <a:ea typeface="SimSun" panose="02010600030101010101" pitchFamily="2" charset="-122"/>
            </a:endParaRPr>
          </a:p>
        </p:txBody>
      </p:sp>
      <p:sp>
        <p:nvSpPr>
          <p:cNvPr id="6" name="Content Placeholder 6"/>
          <p:cNvSpPr txBox="1">
            <a:spLocks noGrp="1"/>
          </p:cNvSpPr>
          <p:nvPr>
            <p:ph idx="1"/>
          </p:nvPr>
        </p:nvSpPr>
        <p:spPr bwMode="auto">
          <a:xfrm>
            <a:off x="463550" y="1119188"/>
            <a:ext cx="82629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spcBef>
                <a:spcPts val="600"/>
              </a:spcBef>
            </a:pPr>
            <a:r>
              <a:rPr lang="zh-CN" altLang="en-US" sz="2400" kern="0" noProof="0" dirty="0" smtClean="0">
                <a:latin typeface="SimSun" panose="02010600030101010101" pitchFamily="2" charset="-122"/>
                <a:ea typeface="SimSun" panose="02010600030101010101" pitchFamily="2" charset="-122"/>
              </a:rPr>
              <a:t>定义我们的商业道德与合规计划的宗旨</a:t>
            </a:r>
          </a:p>
          <a:p>
            <a:pPr>
              <a:spcBef>
                <a:spcPts val="600"/>
              </a:spcBef>
            </a:pPr>
            <a:endParaRPr lang="zh-CN" altLang="en-US" sz="2400" noProof="0" dirty="0" smtClean="0">
              <a:latin typeface="SimSun" panose="02010600030101010101" pitchFamily="2" charset="-122"/>
              <a:ea typeface="SimSun" panose="02010600030101010101" pitchFamily="2" charset="-122"/>
            </a:endParaRPr>
          </a:p>
          <a:p>
            <a:pPr rtl="0">
              <a:spcBef>
                <a:spcPts val="600"/>
              </a:spcBef>
            </a:pPr>
            <a:r>
              <a:rPr lang="zh-CN" altLang="en-US" sz="2400" kern="0" noProof="0" dirty="0" smtClean="0">
                <a:latin typeface="SimSun" panose="02010600030101010101" pitchFamily="2" charset="-122"/>
                <a:ea typeface="SimSun" panose="02010600030101010101" pitchFamily="2" charset="-122"/>
              </a:rPr>
              <a:t>回顾我们的 </a:t>
            </a:r>
            <a:r>
              <a:rPr lang="en-US" altLang="zh-CN" sz="2400" kern="0" noProof="0" dirty="0" smtClean="0">
                <a:latin typeface="SimSun" panose="02010600030101010101" pitchFamily="2" charset="-122"/>
                <a:ea typeface="SimSun" panose="02010600030101010101" pitchFamily="2" charset="-122"/>
              </a:rPr>
              <a:t>MTS </a:t>
            </a:r>
            <a:r>
              <a:rPr lang="zh-CN" altLang="en-US" sz="2400" kern="0" noProof="0" dirty="0" smtClean="0">
                <a:latin typeface="SimSun" panose="02010600030101010101" pitchFamily="2" charset="-122"/>
                <a:ea typeface="SimSun" panose="02010600030101010101" pitchFamily="2" charset="-122"/>
              </a:rPr>
              <a:t>价值观</a:t>
            </a:r>
          </a:p>
          <a:p>
            <a:pPr marL="0" indent="0">
              <a:spcBef>
                <a:spcPts val="600"/>
              </a:spcBef>
              <a:buFont typeface="Arial Narrow" charset="0"/>
              <a:buNone/>
            </a:pPr>
            <a:endParaRPr lang="zh-CN" altLang="en-US" sz="2400" kern="0" noProof="0" dirty="0" smtClean="0">
              <a:latin typeface="SimSun" panose="02010600030101010101" pitchFamily="2" charset="-122"/>
              <a:ea typeface="SimSun" panose="02010600030101010101" pitchFamily="2" charset="-122"/>
            </a:endParaRPr>
          </a:p>
          <a:p>
            <a:pPr rtl="0"/>
            <a:r>
              <a:rPr lang="zh-CN" altLang="en-US" sz="2400" kern="0" noProof="0" dirty="0" smtClean="0">
                <a:latin typeface="SimSun" panose="02010600030101010101" pitchFamily="2" charset="-122"/>
                <a:ea typeface="SimSun" panose="02010600030101010101" pitchFamily="2" charset="-122"/>
              </a:rPr>
              <a:t>强调我们的行为准则</a:t>
            </a:r>
          </a:p>
          <a:p>
            <a:pPr lvl="1" rtl="0"/>
            <a:r>
              <a:rPr lang="zh-CN" altLang="en-US" sz="2400" noProof="0" dirty="0" smtClean="0">
                <a:latin typeface="SimSun" panose="02010600030101010101" pitchFamily="2" charset="-122"/>
                <a:ea typeface="SimSun" panose="02010600030101010101" pitchFamily="2" charset="-122"/>
              </a:rPr>
              <a:t>勇于表达的文化</a:t>
            </a:r>
          </a:p>
          <a:p>
            <a:pPr lvl="1" rtl="0"/>
            <a:r>
              <a:rPr lang="zh-CN" altLang="en-US" sz="2400" kern="0" noProof="0" dirty="0" smtClean="0">
                <a:latin typeface="SimSun" panose="02010600030101010101" pitchFamily="2" charset="-122"/>
                <a:ea typeface="SimSun" panose="02010600030101010101" pitchFamily="2" charset="-122"/>
              </a:rPr>
              <a:t>充满敬意的工作场所</a:t>
            </a:r>
          </a:p>
          <a:p>
            <a:pPr lvl="1" rtl="0"/>
            <a:r>
              <a:rPr lang="zh-CN" altLang="en-US" sz="2400" noProof="0" dirty="0" smtClean="0">
                <a:latin typeface="SimSun" panose="02010600030101010101" pitchFamily="2" charset="-122"/>
                <a:ea typeface="SimSun" panose="02010600030101010101" pitchFamily="2" charset="-122"/>
              </a:rPr>
              <a:t>无报复政策</a:t>
            </a:r>
          </a:p>
          <a:p>
            <a:pPr marL="457200" lvl="1" indent="0">
              <a:buNone/>
            </a:pPr>
            <a:endParaRPr lang="zh-CN" altLang="en-US" sz="2400" noProof="0" dirty="0" smtClean="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38468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商业道德与合规计划旨在提倡这样一种公司文化：</a:t>
            </a:r>
          </a:p>
          <a:p>
            <a:pPr marL="0" indent="0">
              <a:buNone/>
            </a:pPr>
            <a:endParaRPr lang="zh-CN" altLang="en-US" noProof="0" dirty="0" smtClean="0">
              <a:latin typeface="SimSun" panose="02010600030101010101" pitchFamily="2" charset="-122"/>
              <a:ea typeface="SimSun" panose="02010600030101010101" pitchFamily="2" charset="-122"/>
            </a:endParaRPr>
          </a:p>
          <a:p>
            <a:pPr lvl="1" rtl="0"/>
            <a:r>
              <a:rPr lang="zh-CN" altLang="en-US" noProof="0" dirty="0" smtClean="0">
                <a:latin typeface="SimSun" panose="02010600030101010101" pitchFamily="2" charset="-122"/>
                <a:ea typeface="SimSun" panose="02010600030101010101" pitchFamily="2" charset="-122"/>
              </a:rPr>
              <a:t>鼓励道德的行为</a:t>
            </a:r>
          </a:p>
          <a:p>
            <a:pPr marL="457200" lvl="1" indent="0">
              <a:buNone/>
            </a:pPr>
            <a:endParaRPr lang="zh-CN" altLang="en-US" noProof="0" dirty="0" smtClean="0">
              <a:latin typeface="SimSun" panose="02010600030101010101" pitchFamily="2" charset="-122"/>
              <a:ea typeface="SimSun" panose="02010600030101010101" pitchFamily="2" charset="-122"/>
            </a:endParaRPr>
          </a:p>
          <a:p>
            <a:pPr lvl="1" rtl="0"/>
            <a:r>
              <a:rPr lang="zh-CN" altLang="en-US" noProof="0" dirty="0" smtClean="0">
                <a:latin typeface="SimSun" panose="02010600030101010101" pitchFamily="2" charset="-122"/>
                <a:ea typeface="SimSun" panose="02010600030101010101" pitchFamily="2" charset="-122"/>
              </a:rPr>
              <a:t>恪守 </a:t>
            </a:r>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价值观</a:t>
            </a:r>
          </a:p>
          <a:p>
            <a:pPr marL="457200" lvl="1" indent="0">
              <a:buNone/>
            </a:pPr>
            <a:endParaRPr lang="zh-CN" altLang="en-US" noProof="0" dirty="0" smtClean="0">
              <a:latin typeface="SimSun" panose="02010600030101010101" pitchFamily="2" charset="-122"/>
              <a:ea typeface="SimSun" panose="02010600030101010101" pitchFamily="2" charset="-122"/>
            </a:endParaRPr>
          </a:p>
          <a:p>
            <a:pPr lvl="1" rtl="0"/>
            <a:r>
              <a:rPr lang="zh-CN" altLang="en-US" noProof="0" dirty="0" smtClean="0">
                <a:latin typeface="SimSun" panose="02010600030101010101" pitchFamily="2" charset="-122"/>
                <a:ea typeface="SimSun" panose="02010600030101010101" pitchFamily="2" charset="-122"/>
              </a:rPr>
              <a:t>遵守法律</a:t>
            </a:r>
            <a:endParaRPr lang="zh-CN" altLang="en-US" noProof="0" dirty="0">
              <a:latin typeface="SimSun" panose="02010600030101010101" pitchFamily="2" charset="-122"/>
              <a:ea typeface="SimSun" panose="02010600030101010101" pitchFamily="2" charset="-122"/>
            </a:endParaRP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我们的 </a:t>
            </a:r>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商业道德与合规计划的宗旨</a:t>
            </a:r>
            <a:endParaRPr lang="zh-CN" altLang="en-US" noProof="0" dirty="0">
              <a:latin typeface="SimSun" panose="02010600030101010101" pitchFamily="2" charset="-122"/>
              <a:ea typeface="SimSun" panose="02010600030101010101" pitchFamily="2" charset="-122"/>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403" y="3646833"/>
            <a:ext cx="397192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2301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我们的 </a:t>
            </a:r>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的核心价值</a:t>
            </a:r>
            <a:endParaRPr lang="zh-CN" altLang="en-US" noProof="0" dirty="0">
              <a:latin typeface="SimSun" panose="02010600030101010101" pitchFamily="2" charset="-122"/>
              <a:ea typeface="SimSun" panose="02010600030101010101" pitchFamily="2" charset="-122"/>
            </a:endParaRPr>
          </a:p>
        </p:txBody>
      </p:sp>
      <p:sp>
        <p:nvSpPr>
          <p:cNvPr id="10" name="Rectangle 9"/>
          <p:cNvSpPr/>
          <p:nvPr/>
        </p:nvSpPr>
        <p:spPr>
          <a:xfrm>
            <a:off x="7066729" y="1133061"/>
            <a:ext cx="1789044" cy="51584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lang="zh-CN" altLang="en-US" dirty="0" smtClean="0">
                <a:solidFill>
                  <a:srgbClr val="0000FF"/>
                </a:solidFill>
                <a:latin typeface="SimSun" panose="02010600030101010101" pitchFamily="2" charset="-122"/>
                <a:ea typeface="SimSun" panose="02010600030101010101" pitchFamily="2" charset="-122"/>
              </a:rPr>
              <a:t>我们的 </a:t>
            </a:r>
            <a:r>
              <a:rPr lang="en-US" altLang="zh-CN" dirty="0" smtClean="0">
                <a:solidFill>
                  <a:srgbClr val="0000FF"/>
                </a:solidFill>
                <a:latin typeface="SimSun" panose="02010600030101010101" pitchFamily="2" charset="-122"/>
                <a:ea typeface="SimSun" panose="02010600030101010101" pitchFamily="2" charset="-122"/>
                <a:cs typeface="Arial" panose="020B0604020202020204" pitchFamily="34" charset="0"/>
              </a:rPr>
              <a:t>MTS</a:t>
            </a:r>
            <a:r>
              <a:rPr lang="en-US" altLang="zh-CN" dirty="0" smtClean="0">
                <a:solidFill>
                  <a:srgbClr val="0000FF"/>
                </a:solidFill>
                <a:latin typeface="SimSun" panose="02010600030101010101" pitchFamily="2" charset="-122"/>
                <a:ea typeface="SimSun" panose="02010600030101010101" pitchFamily="2" charset="-122"/>
              </a:rPr>
              <a:t> </a:t>
            </a:r>
            <a:r>
              <a:rPr lang="zh-CN" altLang="en-US" dirty="0" smtClean="0">
                <a:solidFill>
                  <a:srgbClr val="0000FF"/>
                </a:solidFill>
                <a:latin typeface="SimSun" panose="02010600030101010101" pitchFamily="2" charset="-122"/>
                <a:ea typeface="SimSun" panose="02010600030101010101" pitchFamily="2" charset="-122"/>
              </a:rPr>
              <a:t>价值观定义了经营原则，它指导公司内部行为，以及如何经营与客户、合作伙伴和股东的关系</a:t>
            </a:r>
            <a:endParaRPr lang="zh-CN" altLang="en-US" dirty="0">
              <a:solidFill>
                <a:srgbClr val="0000FF"/>
              </a:solidFill>
              <a:latin typeface="SimSun" panose="02010600030101010101" pitchFamily="2" charset="-122"/>
              <a:ea typeface="SimSun" panose="02010600030101010101" pitchFamily="2" charset="-122"/>
            </a:endParaRPr>
          </a:p>
        </p:txBody>
      </p:sp>
      <p:grpSp>
        <p:nvGrpSpPr>
          <p:cNvPr id="11" name="Group 10"/>
          <p:cNvGrpSpPr/>
          <p:nvPr/>
        </p:nvGrpSpPr>
        <p:grpSpPr>
          <a:xfrm>
            <a:off x="9955" y="1250587"/>
            <a:ext cx="7066729" cy="4923355"/>
            <a:chOff x="572032" y="1460886"/>
            <a:chExt cx="6216822" cy="4364731"/>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3180" y="4294947"/>
              <a:ext cx="3121467" cy="153067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032" y="4292709"/>
              <a:ext cx="3218878" cy="1532908"/>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791" y="2923118"/>
              <a:ext cx="3121467" cy="1454103"/>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3180" y="2868916"/>
              <a:ext cx="3121467" cy="1562506"/>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043" y="1460886"/>
              <a:ext cx="3081783" cy="1464920"/>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387" y="1469015"/>
              <a:ext cx="3121467" cy="1454103"/>
            </a:xfrm>
            <a:prstGeom prst="rect">
              <a:avLst/>
            </a:prstGeom>
          </p:spPr>
        </p:pic>
      </p:grpSp>
    </p:spTree>
    <p:extLst>
      <p:ext uri="{BB962C8B-B14F-4D97-AF65-F5344CB8AC3E}">
        <p14:creationId xmlns:p14="http://schemas.microsoft.com/office/powerpoint/2010/main" val="3733926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zh-CN" altLang="en-US" noProof="0" dirty="0" smtClean="0">
                <a:latin typeface="SimSun" panose="02010600030101010101" pitchFamily="2" charset="-122"/>
                <a:ea typeface="SimSun" panose="02010600030101010101" pitchFamily="2" charset="-122"/>
              </a:rPr>
              <a:t>我们的全球道德商业行为准则建立在 </a:t>
            </a:r>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核心价值上</a:t>
            </a:r>
          </a:p>
          <a:p>
            <a:pPr rtl="0"/>
            <a:r>
              <a:rPr lang="zh-CN" altLang="en-US" noProof="0" dirty="0" smtClean="0">
                <a:latin typeface="SimSun" panose="02010600030101010101" pitchFamily="2" charset="-122"/>
                <a:ea typeface="SimSun" panose="02010600030101010101" pitchFamily="2" charset="-122"/>
              </a:rPr>
              <a:t>此准则已更新，改进内容包括：</a:t>
            </a:r>
          </a:p>
          <a:p>
            <a:pPr lvl="1" rtl="0"/>
            <a:r>
              <a:rPr lang="zh-CN" altLang="en-US" noProof="0" dirty="0" smtClean="0">
                <a:latin typeface="SimSun" panose="02010600030101010101" pitchFamily="2" charset="-122"/>
                <a:ea typeface="SimSun" panose="02010600030101010101" pitchFamily="2" charset="-122"/>
              </a:rPr>
              <a:t>此准则为交互式电子文档，可在我们的内部网上找到</a:t>
            </a:r>
          </a:p>
          <a:p>
            <a:pPr lvl="1" rtl="0"/>
            <a:r>
              <a:rPr lang="zh-CN" altLang="en-US" noProof="0" dirty="0" smtClean="0">
                <a:latin typeface="SimSun" panose="02010600030101010101" pitchFamily="2" charset="-122"/>
                <a:ea typeface="SimSun" panose="02010600030101010101" pitchFamily="2" charset="-122"/>
              </a:rPr>
              <a:t>添加的危险区域包括：员工数据隐私、反垄断、公平交易和竞争、产品质量与安全、维护公司名誉、环保合规、游说、 政治和慈善捐赠</a:t>
            </a:r>
          </a:p>
          <a:p>
            <a:pPr lvl="1" rtl="0"/>
            <a:r>
              <a:rPr lang="zh-CN" altLang="en-US" noProof="0" dirty="0" smtClean="0">
                <a:latin typeface="SimSun" panose="02010600030101010101" pitchFamily="2" charset="-122"/>
                <a:ea typeface="SimSun" panose="02010600030101010101" pitchFamily="2" charset="-122"/>
              </a:rPr>
              <a:t>文档中包括问答与建议</a:t>
            </a:r>
          </a:p>
          <a:p>
            <a:pPr lvl="1"/>
            <a:r>
              <a:rPr lang="zh-CN" altLang="en-US" noProof="0" dirty="0" smtClean="0">
                <a:latin typeface="SimSun" panose="02010600030101010101" pitchFamily="2" charset="-122"/>
                <a:ea typeface="SimSun" panose="02010600030101010101" pitchFamily="2" charset="-122"/>
              </a:rPr>
              <a:t>点击超</a:t>
            </a:r>
            <a:r>
              <a:rPr lang="zh-CN" altLang="en-US" dirty="0">
                <a:latin typeface="SimSun" panose="02010600030101010101" pitchFamily="2" charset="-122"/>
                <a:ea typeface="SimSun" panose="02010600030101010101" pitchFamily="2" charset="-122"/>
              </a:rPr>
              <a:t>链即可了</a:t>
            </a:r>
            <a:r>
              <a:rPr lang="zh-CN" altLang="en-US" noProof="0" dirty="0" smtClean="0">
                <a:latin typeface="SimSun" panose="02010600030101010101" pitchFamily="2" charset="-122"/>
                <a:ea typeface="SimSun" panose="02010600030101010101" pitchFamily="2" charset="-122"/>
              </a:rPr>
              <a:t>解其他资源</a:t>
            </a:r>
          </a:p>
          <a:p>
            <a:pPr rtl="0"/>
            <a:r>
              <a:rPr lang="zh-CN" altLang="en-US" noProof="0" dirty="0" smtClean="0">
                <a:latin typeface="SimSun" panose="02010600030101010101" pitchFamily="2" charset="-122"/>
                <a:ea typeface="SimSun" panose="02010600030101010101" pitchFamily="2" charset="-122"/>
              </a:rPr>
              <a:t>我们的准则无法代替良好的判断力，也无法涵盖可能遇到的每个场景，所以，如有疑问，请勇于表达</a:t>
            </a:r>
          </a:p>
          <a:p>
            <a:pPr rtl="0"/>
            <a:r>
              <a:rPr lang="zh-CN" altLang="en-US" noProof="0" dirty="0" smtClean="0">
                <a:latin typeface="SimSun" panose="02010600030101010101" pitchFamily="2" charset="-122"/>
                <a:ea typeface="SimSun" panose="02010600030101010101" pitchFamily="2" charset="-122"/>
              </a:rPr>
              <a:t>最后，我们必须一如既往地相信我们每个人的诚实、正直和良好判断</a:t>
            </a:r>
          </a:p>
        </p:txBody>
      </p:sp>
      <p:sp>
        <p:nvSpPr>
          <p:cNvPr id="3" name="Title 2"/>
          <p:cNvSpPr>
            <a:spLocks noGrp="1"/>
          </p:cNvSpPr>
          <p:nvPr>
            <p:ph type="title"/>
          </p:nvPr>
        </p:nvSpPr>
        <p:spPr/>
        <p:txBody>
          <a:bodyPr/>
          <a:lstStyle/>
          <a:p>
            <a:pPr rtl="0"/>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全球道德商业行为准则</a:t>
            </a:r>
            <a:endParaRPr lang="zh-CN" altLang="en-US"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050845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勇于表达的文化</a:t>
            </a:r>
            <a:endParaRPr lang="zh-CN" altLang="en-US" noProof="0" dirty="0">
              <a:latin typeface="SimSun" panose="02010600030101010101" pitchFamily="2" charset="-122"/>
              <a:ea typeface="SimSun" panose="02010600030101010101" pitchFamily="2" charset="-122"/>
            </a:endParaRPr>
          </a:p>
        </p:txBody>
      </p:sp>
      <p:sp>
        <p:nvSpPr>
          <p:cNvPr id="4" name="Content Placeholder 2"/>
          <p:cNvSpPr txBox="1">
            <a:spLocks noGrp="1"/>
          </p:cNvSpPr>
          <p:nvPr>
            <p:ph idx="1"/>
          </p:nvPr>
        </p:nvSpPr>
        <p:spPr>
          <a:xfrm>
            <a:off x="500062" y="1219200"/>
            <a:ext cx="4777616" cy="4953000"/>
          </a:xfrm>
          <a:prstGeom prst="rect">
            <a:avLst/>
          </a:prstGeom>
          <a:ln w="19050">
            <a:noFill/>
          </a:ln>
        </p:spPr>
        <p:txBody>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spcAft>
                <a:spcPts val="1200"/>
              </a:spcAft>
              <a:buFont typeface="Arial Narrow" panose="020B0606020202030204" pitchFamily="34" charset="0"/>
              <a:buChar char="»"/>
            </a:pPr>
            <a:r>
              <a:rPr lang="zh-CN" altLang="en-US" kern="0" noProof="0" dirty="0" smtClean="0">
                <a:latin typeface="SimSun" panose="02010600030101010101" pitchFamily="2" charset="-122"/>
                <a:ea typeface="SimSun" panose="02010600030101010101" pitchFamily="2" charset="-122"/>
              </a:rPr>
              <a:t>勇于表达的文化对企业的健康运转至关重要</a:t>
            </a:r>
          </a:p>
          <a:p>
            <a:pPr lvl="1" rtl="0">
              <a:spcAft>
                <a:spcPts val="600"/>
              </a:spcAft>
              <a:buFont typeface="Arial Narrow" panose="020B0606020202030204" pitchFamily="34" charset="0"/>
              <a:buChar char="–"/>
            </a:pPr>
            <a:r>
              <a:rPr lang="zh-CN" altLang="en-US" kern="0" noProof="0" dirty="0" smtClean="0">
                <a:latin typeface="SimSun" panose="02010600030101010101" pitchFamily="2" charset="-122"/>
                <a:ea typeface="SimSun" panose="02010600030101010101" pitchFamily="2" charset="-122"/>
              </a:rPr>
              <a:t>勇于表达的文化反映出员工是否能够和愿意提出问题和疑问</a:t>
            </a:r>
          </a:p>
          <a:p>
            <a:pPr lvl="1" rtl="0">
              <a:spcAft>
                <a:spcPts val="600"/>
              </a:spcAft>
              <a:buFont typeface="Arial Narrow" panose="020B0606020202030204" pitchFamily="34" charset="0"/>
              <a:buChar char="–"/>
            </a:pPr>
            <a:r>
              <a:rPr lang="zh-CN" altLang="en-US" kern="0" noProof="0" dirty="0" smtClean="0">
                <a:latin typeface="SimSun" panose="02010600030101010101" pitchFamily="2" charset="-122"/>
                <a:ea typeface="SimSun" panose="02010600030101010101" pitchFamily="2" charset="-122"/>
              </a:rPr>
              <a:t>勇于表达支持我们的价值观  </a:t>
            </a:r>
          </a:p>
          <a:p>
            <a:pPr rtl="0">
              <a:spcAft>
                <a:spcPts val="1200"/>
              </a:spcAft>
              <a:buFont typeface="Arial Narrow" panose="020B0606020202030204" pitchFamily="34" charset="0"/>
              <a:buChar char="»"/>
            </a:pPr>
            <a:r>
              <a:rPr lang="en-US" altLang="zh-CN" kern="0" noProof="0" dirty="0" smtClean="0">
                <a:latin typeface="SimSun" panose="02010600030101010101" pitchFamily="2" charset="-122"/>
                <a:ea typeface="SimSun" panose="02010600030101010101" pitchFamily="2" charset="-122"/>
              </a:rPr>
              <a:t>MTS </a:t>
            </a:r>
            <a:r>
              <a:rPr lang="zh-CN" altLang="en-US" kern="0" noProof="0" dirty="0" smtClean="0">
                <a:latin typeface="SimSun" panose="02010600030101010101" pitchFamily="2" charset="-122"/>
                <a:ea typeface="SimSun" panose="02010600030101010101" pitchFamily="2" charset="-122"/>
              </a:rPr>
              <a:t>为勇于表达提供多种渠道：</a:t>
            </a:r>
          </a:p>
          <a:p>
            <a:pPr lvl="1" rtl="0">
              <a:spcBef>
                <a:spcPts val="0"/>
              </a:spcBef>
              <a:spcAft>
                <a:spcPts val="0"/>
              </a:spcAft>
              <a:buFont typeface="Arial" panose="020B0604020202020204" pitchFamily="34" charset="0"/>
              <a:buChar char="–"/>
            </a:pPr>
            <a:r>
              <a:rPr lang="zh-CN" altLang="en-US" kern="0" noProof="0" dirty="0" smtClean="0">
                <a:latin typeface="SimSun" panose="02010600030101010101" pitchFamily="2" charset="-122"/>
                <a:ea typeface="SimSun" panose="02010600030101010101" pitchFamily="2" charset="-122"/>
              </a:rPr>
              <a:t>主管</a:t>
            </a:r>
          </a:p>
          <a:p>
            <a:pPr lvl="1" rtl="0">
              <a:spcBef>
                <a:spcPts val="0"/>
              </a:spcBef>
              <a:spcAft>
                <a:spcPts val="0"/>
              </a:spcAft>
              <a:buFont typeface="Arial" panose="020B0604020202020204" pitchFamily="34" charset="0"/>
              <a:buChar char="–"/>
            </a:pPr>
            <a:r>
              <a:rPr lang="zh-CN" altLang="en-US" kern="0" noProof="0" dirty="0" smtClean="0">
                <a:latin typeface="SimSun" panose="02010600030101010101" pitchFamily="2" charset="-122"/>
                <a:ea typeface="SimSun" panose="02010600030101010101" pitchFamily="2" charset="-122"/>
              </a:rPr>
              <a:t>人力资源部门</a:t>
            </a:r>
          </a:p>
          <a:p>
            <a:pPr lvl="1" rtl="0">
              <a:spcBef>
                <a:spcPts val="0"/>
              </a:spcBef>
              <a:spcAft>
                <a:spcPts val="0"/>
              </a:spcAft>
              <a:buFont typeface="Arial" panose="020B0604020202020204" pitchFamily="34" charset="0"/>
              <a:buChar char="–"/>
            </a:pPr>
            <a:r>
              <a:rPr lang="zh-CN" altLang="en-US" kern="0" noProof="0" dirty="0" smtClean="0">
                <a:latin typeface="SimSun" panose="02010600030101010101" pitchFamily="2" charset="-122"/>
                <a:ea typeface="SimSun" panose="02010600030101010101" pitchFamily="2" charset="-122"/>
              </a:rPr>
              <a:t>当地的商业道德委员会</a:t>
            </a:r>
          </a:p>
          <a:p>
            <a:pPr lvl="1">
              <a:spcBef>
                <a:spcPts val="0"/>
              </a:spcBef>
              <a:spcAft>
                <a:spcPts val="0"/>
              </a:spcAft>
              <a:buFont typeface="Arial" panose="020B0604020202020204" pitchFamily="34" charset="0"/>
              <a:buChar char="–"/>
            </a:pPr>
            <a:r>
              <a:rPr lang="zh-CN" altLang="en-US" kern="0" noProof="0" dirty="0" smtClean="0">
                <a:latin typeface="SimSun" panose="02010600030101010101" pitchFamily="2" charset="-122"/>
                <a:ea typeface="SimSun" panose="02010600030101010101" pitchFamily="2" charset="-122"/>
              </a:rPr>
              <a:t>商业道德与合规</a:t>
            </a:r>
            <a:r>
              <a:rPr lang="zh-CN" altLang="en-US" dirty="0">
                <a:latin typeface="SimSun" panose="02010600030101010101" pitchFamily="2" charset="-122"/>
                <a:ea typeface="SimSun" panose="02010600030101010101" pitchFamily="2" charset="-122"/>
              </a:rPr>
              <a:t>计划总监</a:t>
            </a:r>
          </a:p>
          <a:p>
            <a:pPr lvl="1" rtl="0">
              <a:spcBef>
                <a:spcPts val="0"/>
              </a:spcBef>
              <a:spcAft>
                <a:spcPts val="0"/>
              </a:spcAft>
              <a:buFont typeface="Arial" panose="020B0604020202020204" pitchFamily="34" charset="0"/>
              <a:buChar char="–"/>
            </a:pPr>
            <a:r>
              <a:rPr lang="zh-CN" altLang="en-US" kern="0" noProof="0" dirty="0" smtClean="0">
                <a:latin typeface="SimSun" panose="02010600030101010101" pitchFamily="2" charset="-122"/>
                <a:ea typeface="SimSun" panose="02010600030101010101" pitchFamily="2" charset="-122"/>
              </a:rPr>
              <a:t>法律总顾问办公室</a:t>
            </a:r>
          </a:p>
          <a:p>
            <a:pPr lvl="1" rtl="0">
              <a:spcBef>
                <a:spcPts val="0"/>
              </a:spcBef>
              <a:spcAft>
                <a:spcPts val="0"/>
              </a:spcAft>
              <a:buFont typeface="Arial" panose="020B0604020202020204" pitchFamily="34" charset="0"/>
              <a:buChar char="–"/>
            </a:pPr>
            <a:r>
              <a:rPr lang="zh-CN" altLang="en-US" kern="0" noProof="0" dirty="0" smtClean="0">
                <a:latin typeface="SimSun" panose="02010600030101010101" pitchFamily="2" charset="-122"/>
                <a:ea typeface="SimSun" panose="02010600030101010101" pitchFamily="2" charset="-122"/>
              </a:rPr>
              <a:t>举报热线</a:t>
            </a:r>
          </a:p>
        </p:txBody>
      </p:sp>
      <p:pic>
        <p:nvPicPr>
          <p:cNvPr id="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5848" y="1315192"/>
            <a:ext cx="3678766" cy="2841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092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en-US" altLang="zh-CN" noProof="0" dirty="0" smtClean="0">
                <a:latin typeface="SimSun" panose="02010600030101010101" pitchFamily="2" charset="-122"/>
                <a:ea typeface="SimSun" panose="02010600030101010101" pitchFamily="2" charset="-122"/>
              </a:rPr>
              <a:t>MTS </a:t>
            </a:r>
            <a:r>
              <a:rPr lang="zh-CN" altLang="en-US" noProof="0" dirty="0" smtClean="0">
                <a:latin typeface="SimSun" panose="02010600030101010101" pitchFamily="2" charset="-122"/>
                <a:ea typeface="SimSun" panose="02010600030101010101" pitchFamily="2" charset="-122"/>
              </a:rPr>
              <a:t>举报热线</a:t>
            </a:r>
            <a:endParaRPr lang="zh-CN" altLang="en-US" noProof="0" dirty="0">
              <a:latin typeface="SimSun" panose="02010600030101010101" pitchFamily="2" charset="-122"/>
              <a:ea typeface="SimSun" panose="02010600030101010101" pitchFamily="2" charset="-122"/>
            </a:endParaRPr>
          </a:p>
        </p:txBody>
      </p:sp>
      <p:sp>
        <p:nvSpPr>
          <p:cNvPr id="4" name="Content Placeholder 2"/>
          <p:cNvSpPr>
            <a:spLocks noGrp="1"/>
          </p:cNvSpPr>
          <p:nvPr>
            <p:ph idx="1"/>
          </p:nvPr>
        </p:nvSpPr>
        <p:spPr>
          <a:ln w="19050">
            <a:noFill/>
          </a:ln>
        </p:spPr>
        <p:txBody>
          <a:bodyPr/>
          <a:lstStyle/>
          <a:p>
            <a:pPr rtl="0"/>
            <a:r>
              <a:rPr lang="zh-CN" altLang="en-US" noProof="0" dirty="0" smtClean="0">
                <a:latin typeface="SimSun" panose="02010600030101010101" pitchFamily="2" charset="-122"/>
                <a:ea typeface="SimSun" panose="02010600030101010101" pitchFamily="2" charset="-122"/>
              </a:rPr>
              <a:t>举报热线由第三方运营</a:t>
            </a:r>
          </a:p>
          <a:p>
            <a:pPr rtl="0"/>
            <a:r>
              <a:rPr lang="zh-CN" altLang="en-US" noProof="0" dirty="0" smtClean="0">
                <a:latin typeface="SimSun" panose="02010600030101010101" pitchFamily="2" charset="-122"/>
                <a:ea typeface="SimSun" panose="02010600030101010101" pitchFamily="2" charset="-122"/>
              </a:rPr>
              <a:t>呼叫者有权保持匿名</a:t>
            </a:r>
          </a:p>
          <a:p>
            <a:pPr lvl="1" rtl="0"/>
            <a:r>
              <a:rPr lang="zh-CN" altLang="en-US" noProof="0" dirty="0" smtClean="0">
                <a:latin typeface="SimSun" panose="02010600030101010101" pitchFamily="2" charset="-122"/>
                <a:ea typeface="SimSun" panose="02010600030101010101" pitchFamily="2" charset="-122"/>
              </a:rPr>
              <a:t>每个举报都会编上一个跟进代码</a:t>
            </a:r>
          </a:p>
          <a:p>
            <a:pPr lvl="1" rtl="0"/>
            <a:r>
              <a:rPr lang="zh-CN" altLang="en-US" noProof="0" dirty="0" smtClean="0">
                <a:latin typeface="SimSun" panose="02010600030101010101" pitchFamily="2" charset="-122"/>
                <a:ea typeface="SimSun" panose="02010600030101010101" pitchFamily="2" charset="-122"/>
              </a:rPr>
              <a:t>我们鼓励员工经常拨打举报热线，看是否能提供更多信息</a:t>
            </a:r>
          </a:p>
          <a:p>
            <a:pPr rtl="0"/>
            <a:r>
              <a:rPr lang="zh-CN" altLang="en-US" noProof="0" dirty="0" smtClean="0">
                <a:latin typeface="SimSun" panose="02010600030101010101" pitchFamily="2" charset="-122"/>
                <a:ea typeface="SimSun" panose="02010600030101010101" pitchFamily="2" charset="-122"/>
              </a:rPr>
              <a:t>翻译服务随时可用 </a:t>
            </a:r>
          </a:p>
          <a:p>
            <a:pPr rtl="0"/>
            <a:r>
              <a:rPr lang="zh-CN" altLang="en-US" noProof="0" dirty="0" smtClean="0">
                <a:latin typeface="SimSun" panose="02010600030101010101" pitchFamily="2" charset="-122"/>
                <a:ea typeface="SimSun" panose="02010600030101010101" pitchFamily="2" charset="-122"/>
              </a:rPr>
              <a:t>举报内容将被保密</a:t>
            </a:r>
          </a:p>
          <a:p>
            <a:pPr rtl="0"/>
            <a:r>
              <a:rPr lang="zh-CN" altLang="en-US" noProof="0" dirty="0" smtClean="0">
                <a:latin typeface="SimSun" panose="02010600030101010101" pitchFamily="2" charset="-122"/>
                <a:ea typeface="SimSun" panose="02010600030101010101" pitchFamily="2" charset="-122"/>
              </a:rPr>
              <a:t>员工可通过网络向我们的举报热线提交疑问</a:t>
            </a:r>
          </a:p>
          <a:p>
            <a:pPr rtl="0"/>
            <a:r>
              <a:rPr lang="zh-CN" altLang="en-US" noProof="0" dirty="0" smtClean="0">
                <a:latin typeface="SimSun" panose="02010600030101010101" pitchFamily="2" charset="-122"/>
                <a:ea typeface="SimSun" panose="02010600030101010101" pitchFamily="2" charset="-122"/>
              </a:rPr>
              <a:t>所有举报内容都将被调查</a:t>
            </a:r>
          </a:p>
          <a:p>
            <a:pPr lvl="1" rtl="0"/>
            <a:r>
              <a:rPr lang="zh-CN" altLang="en-US" noProof="0" dirty="0" smtClean="0">
                <a:latin typeface="SimSun" panose="02010600030101010101" pitchFamily="2" charset="-122"/>
                <a:ea typeface="SimSun" panose="02010600030101010101" pitchFamily="2" charset="-122"/>
              </a:rPr>
              <a:t>调查员已经过培训</a:t>
            </a:r>
          </a:p>
          <a:p>
            <a:pPr lvl="1" rtl="0"/>
            <a:r>
              <a:rPr lang="zh-CN" altLang="en-US" noProof="0" dirty="0" smtClean="0">
                <a:latin typeface="SimSun" panose="02010600030101010101" pitchFamily="2" charset="-122"/>
                <a:ea typeface="SimSun" panose="02010600030101010101" pitchFamily="2" charset="-122"/>
              </a:rPr>
              <a:t>调查协议已准备就绪 </a:t>
            </a:r>
          </a:p>
          <a:p>
            <a:pPr lvl="1" rtl="0"/>
            <a:r>
              <a:rPr lang="zh-CN" altLang="en-US" noProof="0" dirty="0" smtClean="0">
                <a:latin typeface="SimSun" panose="02010600030101010101" pitchFamily="2" charset="-122"/>
                <a:ea typeface="SimSun" panose="02010600030101010101" pitchFamily="2" charset="-122"/>
              </a:rPr>
              <a:t>上报流程清晰明确</a:t>
            </a:r>
          </a:p>
          <a:p>
            <a:pPr lvl="1">
              <a:spcBef>
                <a:spcPts val="0"/>
              </a:spcBef>
            </a:pPr>
            <a:endParaRPr lang="zh-CN" altLang="en-US" sz="1100" noProof="0" dirty="0" smtClean="0">
              <a:latin typeface="SimSun" panose="02010600030101010101" pitchFamily="2" charset="-122"/>
              <a:ea typeface="SimSun" panose="02010600030101010101" pitchFamily="2" charset="-122"/>
            </a:endParaRPr>
          </a:p>
          <a:p>
            <a:pPr marL="0" indent="0" rtl="0">
              <a:spcBef>
                <a:spcPts val="0"/>
              </a:spcBef>
              <a:buNone/>
            </a:pPr>
            <a:r>
              <a:rPr lang="zh-CN" altLang="en-US" sz="1600" noProof="0" dirty="0" smtClean="0">
                <a:latin typeface="SimSun" panose="02010600030101010101" pitchFamily="2" charset="-122"/>
                <a:ea typeface="SimSun" panose="02010600030101010101" pitchFamily="2" charset="-122"/>
              </a:rPr>
              <a:t>*一些地区可能限制匿名访问举报热线或商业道德委员会的作用</a:t>
            </a:r>
            <a:endParaRPr lang="zh-CN" altLang="en-US" sz="1600" noProof="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98825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zh-CN" altLang="en-US" noProof="0" dirty="0" smtClean="0">
                <a:latin typeface="SimSun" panose="02010600030101010101" pitchFamily="2" charset="-122"/>
                <a:ea typeface="SimSun" panose="02010600030101010101" pitchFamily="2" charset="-122"/>
              </a:rPr>
              <a:t>最近，大众汽车由于爆出在排放测试中作弊的重大丑闻，名誉受损，车辆涉及近些年出售的 </a:t>
            </a:r>
            <a:r>
              <a:rPr lang="en-US" altLang="zh-CN" noProof="0" dirty="0" smtClean="0">
                <a:latin typeface="SimSun" panose="02010600030101010101" pitchFamily="2" charset="-122"/>
                <a:ea typeface="SimSun" panose="02010600030101010101" pitchFamily="2" charset="-122"/>
              </a:rPr>
              <a:t>1100 </a:t>
            </a:r>
            <a:r>
              <a:rPr lang="zh-CN" altLang="en-US" noProof="0" dirty="0" smtClean="0">
                <a:latin typeface="SimSun" panose="02010600030101010101" pitchFamily="2" charset="-122"/>
                <a:ea typeface="SimSun" panose="02010600030101010101" pitchFamily="2" charset="-122"/>
              </a:rPr>
              <a:t>万辆柴油车</a:t>
            </a:r>
          </a:p>
          <a:p>
            <a:pPr lvl="1" rtl="0"/>
            <a:r>
              <a:rPr lang="zh-CN" altLang="en-US" noProof="0" dirty="0" smtClean="0">
                <a:latin typeface="SimSun" panose="02010600030101010101" pitchFamily="2" charset="-122"/>
                <a:ea typeface="SimSun" panose="02010600030101010101" pitchFamily="2" charset="-122"/>
              </a:rPr>
              <a:t>股票价格跌落近三成。</a:t>
            </a:r>
          </a:p>
          <a:p>
            <a:pPr lvl="1" rtl="0"/>
            <a:r>
              <a:rPr lang="zh-CN" altLang="en-US" noProof="0" dirty="0" smtClean="0">
                <a:latin typeface="SimSun" panose="02010600030101010101" pitchFamily="2" charset="-122"/>
                <a:ea typeface="SimSun" panose="02010600030101010101" pitchFamily="2" charset="-122"/>
              </a:rPr>
              <a:t>大众总计损失达 </a:t>
            </a:r>
            <a:r>
              <a:rPr lang="en-US" altLang="zh-CN" noProof="0" dirty="0" smtClean="0">
                <a:latin typeface="SimSun" panose="02010600030101010101" pitchFamily="2" charset="-122"/>
                <a:ea typeface="SimSun" panose="02010600030101010101" pitchFamily="2" charset="-122"/>
              </a:rPr>
              <a:t>260 </a:t>
            </a:r>
            <a:r>
              <a:rPr lang="zh-CN" altLang="en-US" noProof="0" dirty="0" smtClean="0">
                <a:latin typeface="SimSun" panose="02010600030101010101" pitchFamily="2" charset="-122"/>
                <a:ea typeface="SimSun" panose="02010600030101010101" pitchFamily="2" charset="-122"/>
              </a:rPr>
              <a:t>亿美元</a:t>
            </a:r>
          </a:p>
          <a:p>
            <a:pPr lvl="1" rtl="0"/>
            <a:r>
              <a:rPr lang="zh-CN" altLang="en-US" noProof="0" dirty="0" smtClean="0">
                <a:latin typeface="SimSun" panose="02010600030101010101" pitchFamily="2" charset="-122"/>
                <a:ea typeface="SimSun" panose="02010600030101010101" pitchFamily="2" charset="-122"/>
              </a:rPr>
              <a:t>召回成本和罚款约合数十亿美元</a:t>
            </a:r>
          </a:p>
          <a:p>
            <a:pPr rtl="0"/>
            <a:r>
              <a:rPr lang="en-US" altLang="zh-CN" noProof="0" dirty="0" smtClean="0">
                <a:latin typeface="SimSun" panose="02010600030101010101" pitchFamily="2" charset="-122"/>
                <a:ea typeface="SimSun" panose="02010600030101010101" pitchFamily="2" charset="-122"/>
              </a:rPr>
              <a:t>Takata </a:t>
            </a:r>
            <a:r>
              <a:rPr lang="zh-CN" altLang="en-US" noProof="0" dirty="0" smtClean="0">
                <a:latin typeface="SimSun" panose="02010600030101010101" pitchFamily="2" charset="-122"/>
                <a:ea typeface="SimSun" panose="02010600030101010101" pitchFamily="2" charset="-122"/>
              </a:rPr>
              <a:t>的气囊爆炸问题已造成 </a:t>
            </a:r>
            <a:r>
              <a:rPr lang="en-US" altLang="zh-CN" noProof="0" dirty="0" smtClean="0">
                <a:latin typeface="SimSun" panose="02010600030101010101" pitchFamily="2" charset="-122"/>
                <a:ea typeface="SimSun" panose="02010600030101010101" pitchFamily="2" charset="-122"/>
              </a:rPr>
              <a:t>8 </a:t>
            </a:r>
            <a:r>
              <a:rPr lang="zh-CN" altLang="en-US" noProof="0" dirty="0" smtClean="0">
                <a:latin typeface="SimSun" panose="02010600030101010101" pitchFamily="2" charset="-122"/>
                <a:ea typeface="SimSun" panose="02010600030101010101" pitchFamily="2" charset="-122"/>
              </a:rPr>
              <a:t>人死亡和数百人受伤 </a:t>
            </a:r>
          </a:p>
          <a:p>
            <a:pPr lvl="1" rtl="0"/>
            <a:r>
              <a:rPr lang="zh-CN" altLang="en-US" noProof="0" dirty="0" smtClean="0">
                <a:latin typeface="SimSun" panose="02010600030101010101" pitchFamily="2" charset="-122"/>
                <a:ea typeface="SimSun" panose="02010600030101010101" pitchFamily="2" charset="-122"/>
              </a:rPr>
              <a:t>员工说，质量问题是由于要满足紧张的交货时间表而产生的压力所致</a:t>
            </a:r>
          </a:p>
          <a:p>
            <a:pPr lvl="1" rtl="0"/>
            <a:r>
              <a:rPr lang="zh-CN" altLang="en-US" noProof="0" dirty="0" smtClean="0">
                <a:latin typeface="SimSun" panose="02010600030101010101" pitchFamily="2" charset="-122"/>
                <a:ea typeface="SimSun" panose="02010600030101010101" pitchFamily="2" charset="-122"/>
              </a:rPr>
              <a:t>无法按时交货产生的罚款将使 </a:t>
            </a:r>
            <a:r>
              <a:rPr lang="en-US" altLang="zh-CN" noProof="0" dirty="0" smtClean="0">
                <a:latin typeface="SimSun" panose="02010600030101010101" pitchFamily="2" charset="-122"/>
                <a:ea typeface="SimSun" panose="02010600030101010101" pitchFamily="2" charset="-122"/>
              </a:rPr>
              <a:t>Takata </a:t>
            </a:r>
            <a:r>
              <a:rPr lang="zh-CN" altLang="en-US" noProof="0" dirty="0" smtClean="0">
                <a:latin typeface="SimSun" panose="02010600030101010101" pitchFamily="2" charset="-122"/>
                <a:ea typeface="SimSun" panose="02010600030101010101" pitchFamily="2" charset="-122"/>
              </a:rPr>
              <a:t>公司每分钟损失数千美元</a:t>
            </a:r>
          </a:p>
          <a:p>
            <a:endParaRPr lang="zh-CN" altLang="en-US" sz="1050" noProof="0" dirty="0" smtClean="0">
              <a:latin typeface="SimSun" panose="02010600030101010101" pitchFamily="2" charset="-122"/>
              <a:ea typeface="SimSun" panose="02010600030101010101" pitchFamily="2" charset="-122"/>
            </a:endParaRPr>
          </a:p>
          <a:p>
            <a:pPr rtl="0"/>
            <a:r>
              <a:rPr lang="zh-CN" altLang="en-US" noProof="0" dirty="0" smtClean="0">
                <a:latin typeface="SimSun" panose="02010600030101010101" pitchFamily="2" charset="-122"/>
                <a:ea typeface="SimSun" panose="02010600030101010101" pitchFamily="2" charset="-122"/>
              </a:rPr>
              <a:t>出现这些丑闻的根本原因到底在哪？</a:t>
            </a:r>
            <a:endParaRPr lang="zh-CN" altLang="en-US" noProof="0" dirty="0">
              <a:latin typeface="SimSun" panose="02010600030101010101" pitchFamily="2" charset="-122"/>
              <a:ea typeface="SimSun" panose="02010600030101010101" pitchFamily="2" charset="-122"/>
            </a:endParaRPr>
          </a:p>
        </p:txBody>
      </p:sp>
      <p:sp>
        <p:nvSpPr>
          <p:cNvPr id="3" name="Title 2"/>
          <p:cNvSpPr>
            <a:spLocks noGrp="1"/>
          </p:cNvSpPr>
          <p:nvPr>
            <p:ph type="title"/>
          </p:nvPr>
        </p:nvSpPr>
        <p:spPr/>
        <p:txBody>
          <a:bodyPr/>
          <a:lstStyle/>
          <a:p>
            <a:pPr rtl="0"/>
            <a:r>
              <a:rPr lang="zh-CN" altLang="en-US" noProof="0" dirty="0" smtClean="0">
                <a:latin typeface="SimSun" panose="02010600030101010101" pitchFamily="2" charset="-122"/>
                <a:ea typeface="SimSun" panose="02010600030101010101" pitchFamily="2" charset="-122"/>
              </a:rPr>
              <a:t>勇于表达的文化 </a:t>
            </a:r>
            <a:r>
              <a:rPr lang="en-US" altLang="zh-CN" noProof="0" dirty="0" smtClean="0">
                <a:latin typeface="SimSun" panose="02010600030101010101" pitchFamily="2" charset="-122"/>
                <a:ea typeface="SimSun" panose="02010600030101010101" pitchFamily="2" charset="-122"/>
              </a:rPr>
              <a:t>- </a:t>
            </a:r>
            <a:r>
              <a:rPr lang="zh-CN" altLang="en-US" noProof="0" dirty="0" smtClean="0">
                <a:latin typeface="SimSun" panose="02010600030101010101" pitchFamily="2" charset="-122"/>
                <a:ea typeface="SimSun" panose="02010600030101010101" pitchFamily="2" charset="-122"/>
              </a:rPr>
              <a:t>提问</a:t>
            </a:r>
            <a:endParaRPr lang="zh-CN" altLang="en-US" noProof="0" dirty="0">
              <a:latin typeface="SimSun" panose="02010600030101010101" pitchFamily="2" charset="-122"/>
              <a:ea typeface="SimSun" panose="02010600030101010101" pitchFamily="2"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496" y="1908314"/>
            <a:ext cx="920000" cy="91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825" y="5406998"/>
            <a:ext cx="1737143" cy="42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554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BoardTemplate_corporate2">
  <a:themeElements>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BoardTemplate_corporate2.potx</Template>
  <TotalTime>45535</TotalTime>
  <Words>2158</Words>
  <Application>Microsoft Office PowerPoint</Application>
  <PresentationFormat>On-screen Show (4:3)</PresentationFormat>
  <Paragraphs>161</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BoardTemplate_corporate2</vt:lpstr>
      <vt:lpstr>FY16 商业道德培训- 回归本原 </vt:lpstr>
      <vt:lpstr>简介</vt:lpstr>
      <vt:lpstr>学习目标</vt:lpstr>
      <vt:lpstr>我们的 MTS 商业道德与合规计划的宗旨</vt:lpstr>
      <vt:lpstr>我们的 MTS 的核心价值</vt:lpstr>
      <vt:lpstr>MTS 全球道德商业行为准则</vt:lpstr>
      <vt:lpstr>勇于表达的文化</vt:lpstr>
      <vt:lpstr>MTS 举报热线</vt:lpstr>
      <vt:lpstr>勇于表达的文化 - 提问</vt:lpstr>
      <vt:lpstr>勇于表达的文化 - 回答</vt:lpstr>
      <vt:lpstr>充满敬意的工作环境</vt:lpstr>
      <vt:lpstr>充满敬意的工作环境 - 提问</vt:lpstr>
      <vt:lpstr>充满敬意的工作环境 - 提问</vt:lpstr>
      <vt:lpstr>无报复政策</vt:lpstr>
      <vt:lpstr>报复-你能做什么</vt:lpstr>
      <vt:lpstr>总结</vt:lpstr>
    </vt:vector>
  </TitlesOfParts>
  <Company>MTS Systems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DeeAnn Hendricks</dc:creator>
  <cp:lastModifiedBy>kaminskk</cp:lastModifiedBy>
  <cp:revision>409</cp:revision>
  <cp:lastPrinted>2016-02-12T19:35:17Z</cp:lastPrinted>
  <dcterms:created xsi:type="dcterms:W3CDTF">2009-07-02T15:23:46Z</dcterms:created>
  <dcterms:modified xsi:type="dcterms:W3CDTF">2016-03-15T20:33:09Z</dcterms:modified>
</cp:coreProperties>
</file>