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 snapToGrid="0">
      <p:cViewPr>
        <p:scale>
          <a:sx n="142" d="100"/>
          <a:sy n="142" d="100"/>
        </p:scale>
        <p:origin x="-64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FY16 Ethics Training/ Page </a:t>
            </a:r>
            <a:fld id="{CDAE13CE-31CE-A44C-9F86-F7B4B1D6146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400" spc="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  <a:endParaRPr lang="en-US" sz="1400" spc="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FY16 Ethics Training-</a:t>
            </a:r>
            <a:br>
              <a:rPr lang="en-US" dirty="0" smtClean="0"/>
            </a:br>
            <a:r>
              <a:rPr lang="en-US" dirty="0" smtClean="0"/>
              <a:t>Back to Basics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 each of these instances the organizations culture, the inability to speak up, played a major role in ethical misconduct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health of our company relies on the ability to Speak Up and bring questions and concerns forward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People managers have a special obligation when an employee brings a concern to them</a:t>
            </a:r>
          </a:p>
          <a:p>
            <a:pPr lvl="1"/>
            <a:r>
              <a:rPr lang="en-US" dirty="0"/>
              <a:t>56% of </a:t>
            </a:r>
            <a:r>
              <a:rPr lang="en-US" dirty="0" smtClean="0"/>
              <a:t>employees </a:t>
            </a:r>
            <a:r>
              <a:rPr lang="en-US" dirty="0"/>
              <a:t>look to their supervisor as a model of ethical behavior</a:t>
            </a:r>
          </a:p>
          <a:p>
            <a:pPr lvl="1"/>
            <a:r>
              <a:rPr lang="en-US" dirty="0" smtClean="0"/>
              <a:t>Thank the person for bringing the matter to you</a:t>
            </a:r>
          </a:p>
          <a:p>
            <a:pPr lvl="1"/>
            <a:r>
              <a:rPr lang="en-US" dirty="0" smtClean="0"/>
              <a:t>Enlist the aid of Human Resources and Business Ethics and Compliance to investigate the matter</a:t>
            </a:r>
          </a:p>
          <a:p>
            <a:pPr lvl="1"/>
            <a:r>
              <a:rPr lang="en-US" dirty="0" smtClean="0"/>
              <a:t>Follow-up if there is action to be taken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committed to creating and maintaining a workplace </a:t>
            </a:r>
            <a:r>
              <a:rPr lang="en-US" dirty="0" smtClean="0"/>
              <a:t>that drives </a:t>
            </a:r>
            <a:r>
              <a:rPr lang="en-US" dirty="0"/>
              <a:t>the success of MTS by working together respectfully </a:t>
            </a:r>
            <a:r>
              <a:rPr lang="en-US" dirty="0" smtClean="0"/>
              <a:t>and inclusively</a:t>
            </a:r>
          </a:p>
          <a:p>
            <a:r>
              <a:rPr lang="en-US" b="1" dirty="0" smtClean="0"/>
              <a:t>Advantages </a:t>
            </a:r>
            <a:r>
              <a:rPr lang="en-US" b="1" dirty="0"/>
              <a:t>of a Respectful Workplace</a:t>
            </a:r>
          </a:p>
          <a:p>
            <a:pPr lvl="1"/>
            <a:r>
              <a:rPr lang="en-US" dirty="0"/>
              <a:t>Respectful workplaces are productive, rewarding, and enjoyable for </a:t>
            </a:r>
            <a:r>
              <a:rPr lang="en-US" dirty="0" smtClean="0"/>
              <a:t>everyone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environments where employees work well together and recognize </a:t>
            </a:r>
            <a:r>
              <a:rPr lang="en-US" dirty="0" smtClean="0"/>
              <a:t>that:</a:t>
            </a:r>
            <a:endParaRPr lang="en-US" dirty="0"/>
          </a:p>
          <a:p>
            <a:pPr lvl="2"/>
            <a:r>
              <a:rPr lang="en-US" dirty="0" smtClean="0"/>
              <a:t>Behaviors </a:t>
            </a:r>
            <a:r>
              <a:rPr lang="en-US" dirty="0"/>
              <a:t>and attitudes affect </a:t>
            </a:r>
            <a:r>
              <a:rPr lang="en-US" dirty="0" smtClean="0"/>
              <a:t>others</a:t>
            </a:r>
            <a:endParaRPr lang="en-US" dirty="0"/>
          </a:p>
          <a:p>
            <a:pPr lvl="2"/>
            <a:r>
              <a:rPr lang="en-US" dirty="0"/>
              <a:t>Building upon individual strengths and abilities fosters a positive </a:t>
            </a:r>
            <a:r>
              <a:rPr lang="en-US" dirty="0" smtClean="0"/>
              <a:t>workforce</a:t>
            </a:r>
            <a:endParaRPr lang="en-US" dirty="0"/>
          </a:p>
          <a:p>
            <a:pPr lvl="2"/>
            <a:r>
              <a:rPr lang="en-US" dirty="0"/>
              <a:t>Each individual is unique and has the right to be treated with respect and </a:t>
            </a:r>
            <a:r>
              <a:rPr lang="en-US" dirty="0" smtClean="0"/>
              <a:t>dignity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061" y="5799797"/>
            <a:ext cx="6659217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Respectful workplaces don't just happen, they are built!</a:t>
            </a: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Signs of Disrespect</a:t>
            </a:r>
          </a:p>
          <a:p>
            <a:r>
              <a:rPr lang="en-US" dirty="0" smtClean="0"/>
              <a:t>Eye rolling</a:t>
            </a:r>
          </a:p>
          <a:p>
            <a:r>
              <a:rPr lang="en-US" dirty="0" smtClean="0"/>
              <a:t>Sighing</a:t>
            </a:r>
          </a:p>
          <a:p>
            <a:r>
              <a:rPr lang="en-US" dirty="0"/>
              <a:t>C</a:t>
            </a:r>
            <a:r>
              <a:rPr lang="en-US" dirty="0" smtClean="0"/>
              <a:t>licking </a:t>
            </a:r>
            <a:r>
              <a:rPr lang="en-US" dirty="0"/>
              <a:t>your </a:t>
            </a:r>
            <a:r>
              <a:rPr lang="en-US" dirty="0" smtClean="0"/>
              <a:t>tongue</a:t>
            </a:r>
          </a:p>
          <a:p>
            <a:r>
              <a:rPr lang="en-US" dirty="0" smtClean="0"/>
              <a:t>Talking over another colleague</a:t>
            </a:r>
          </a:p>
          <a:p>
            <a:r>
              <a:rPr lang="en-US" dirty="0" smtClean="0"/>
              <a:t>Bullying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Inappropriate Internet Usage</a:t>
            </a:r>
          </a:p>
          <a:p>
            <a:r>
              <a:rPr lang="en-US" dirty="0" smtClean="0"/>
              <a:t>Using vulgar language</a:t>
            </a:r>
          </a:p>
          <a:p>
            <a:r>
              <a:rPr lang="en-US" dirty="0" smtClean="0"/>
              <a:t>Name-calling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can you do to help build a respectful work environment?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 just rolled my eyes so hard, I hurt myself – Tina Fey as Liz Lemon in 30Rock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How to Create a Respectful Work Environment 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 Focus </a:t>
            </a:r>
            <a:r>
              <a:rPr lang="en-US" dirty="0"/>
              <a:t>on others’ needs and consider how your words and actions will impact others before you speak or </a:t>
            </a:r>
            <a:r>
              <a:rPr lang="en-US" dirty="0" smtClean="0"/>
              <a:t>act</a:t>
            </a:r>
            <a:endParaRPr lang="en-US" dirty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 Be </a:t>
            </a:r>
            <a:r>
              <a:rPr lang="en-US" dirty="0"/>
              <a:t>intentional in your </a:t>
            </a:r>
            <a:r>
              <a:rPr lang="en-US" dirty="0" smtClean="0"/>
              <a:t>communications</a:t>
            </a:r>
            <a:endParaRPr lang="en-US" dirty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 Become </a:t>
            </a:r>
            <a:r>
              <a:rPr lang="en-US" dirty="0"/>
              <a:t>a bridge builder and act in a manner that creates an inclusive work </a:t>
            </a:r>
            <a:r>
              <a:rPr lang="en-US" dirty="0" smtClean="0"/>
              <a:t>environment</a:t>
            </a:r>
            <a:endParaRPr lang="en-US" dirty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 Appreciate </a:t>
            </a:r>
            <a:r>
              <a:rPr lang="en-US" dirty="0"/>
              <a:t>the value of diverse opinions in developing approaches to varying </a:t>
            </a:r>
            <a:r>
              <a:rPr lang="en-US" dirty="0" smtClean="0"/>
              <a:t>situations</a:t>
            </a:r>
            <a:endParaRPr lang="en-US" dirty="0"/>
          </a:p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.  Avoid </a:t>
            </a:r>
            <a:r>
              <a:rPr lang="en-US" dirty="0"/>
              <a:t>tendencies to become caught up in gossip, complaining, or other forms of negativity in day-to-day </a:t>
            </a:r>
            <a:r>
              <a:rPr lang="en-US" dirty="0" smtClean="0"/>
              <a:t>interactions</a:t>
            </a:r>
            <a:endParaRPr lang="en-US" dirty="0"/>
          </a:p>
          <a:p>
            <a:pPr>
              <a:buNone/>
            </a:pPr>
            <a:r>
              <a:rPr lang="en-US" dirty="0"/>
              <a:t>6</a:t>
            </a:r>
            <a:r>
              <a:rPr lang="en-US" dirty="0" smtClean="0"/>
              <a:t>.  View </a:t>
            </a:r>
            <a:r>
              <a:rPr lang="en-US" dirty="0"/>
              <a:t>today’s difficult situations from a broader </a:t>
            </a:r>
            <a:r>
              <a:rPr lang="en-US" dirty="0" smtClean="0"/>
              <a:t>perspective </a:t>
            </a:r>
          </a:p>
          <a:p>
            <a:pPr>
              <a:buNone/>
            </a:pPr>
            <a:r>
              <a:rPr lang="en-US" dirty="0"/>
              <a:t>7</a:t>
            </a:r>
            <a:r>
              <a:rPr lang="en-US" dirty="0" smtClean="0"/>
              <a:t>.  Be </a:t>
            </a:r>
            <a:r>
              <a:rPr lang="en-US" dirty="0"/>
              <a:t>supportive of your organization in your communications both inside and outside of the </a:t>
            </a:r>
            <a:r>
              <a:rPr lang="en-US" dirty="0" smtClean="0"/>
              <a:t>workplace</a:t>
            </a:r>
            <a:endParaRPr lang="en-US" dirty="0"/>
          </a:p>
          <a:p>
            <a:pPr>
              <a:buNone/>
            </a:pPr>
            <a:r>
              <a:rPr lang="en-US" dirty="0"/>
              <a:t>8</a:t>
            </a:r>
            <a:r>
              <a:rPr lang="en-US" dirty="0" smtClean="0"/>
              <a:t>.  Pay </a:t>
            </a:r>
            <a:r>
              <a:rPr lang="en-US" dirty="0"/>
              <a:t>attention to how respectful you are in your communications and other actions on an ongoing </a:t>
            </a:r>
            <a:r>
              <a:rPr lang="en-US" dirty="0" smtClean="0"/>
              <a:t>basis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Non-Retaliation Policy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MTS forbids retaliation against anyone who asks questions </a:t>
            </a:r>
            <a:r>
              <a:rPr lang="en-US" sz="1800" dirty="0" smtClean="0"/>
              <a:t>or voices </a:t>
            </a:r>
            <a:r>
              <a:rPr lang="en-US" sz="1800" dirty="0"/>
              <a:t>a concern in good </a:t>
            </a:r>
            <a:r>
              <a:rPr lang="en-US" sz="1800" dirty="0" smtClean="0"/>
              <a:t>faith</a:t>
            </a:r>
          </a:p>
          <a:p>
            <a:r>
              <a:rPr lang="en-US" altLang="en-US" sz="1700" dirty="0" smtClean="0"/>
              <a:t>Retaliation </a:t>
            </a:r>
            <a:r>
              <a:rPr lang="en-US" altLang="en-US" sz="1700" dirty="0"/>
              <a:t>is prohibited by law and </a:t>
            </a:r>
            <a:r>
              <a:rPr lang="en-US" altLang="en-US" sz="1700" dirty="0" smtClean="0"/>
              <a:t>the MTS Global Code of Ethical Business Conduct</a:t>
            </a:r>
            <a:endParaRPr lang="en-US" altLang="en-US" sz="17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700" dirty="0" smtClean="0"/>
              <a:t>Retaliation occurs </a:t>
            </a:r>
            <a:r>
              <a:rPr lang="en-US" altLang="en-US" sz="1700" dirty="0"/>
              <a:t>w</a:t>
            </a:r>
            <a:r>
              <a:rPr lang="en-US" altLang="en-US" sz="1700" dirty="0" smtClean="0"/>
              <a:t>hen </a:t>
            </a:r>
            <a:r>
              <a:rPr lang="en-US" altLang="en-US" sz="1700" dirty="0"/>
              <a:t>an employee suffers an adverse employment </a:t>
            </a:r>
            <a:r>
              <a:rPr lang="en-US" altLang="en-US" sz="1700" dirty="0" smtClean="0"/>
              <a:t>action (punishment) </a:t>
            </a:r>
            <a:r>
              <a:rPr lang="en-US" altLang="en-US" sz="1700" dirty="0"/>
              <a:t>for </a:t>
            </a:r>
            <a:r>
              <a:rPr lang="en-US" altLang="en-US" sz="1700" dirty="0" smtClean="0"/>
              <a:t>reporting a concern </a:t>
            </a:r>
            <a:r>
              <a:rPr lang="en-US" altLang="en-US" sz="1700" dirty="0"/>
              <a:t>or cooperating in </a:t>
            </a:r>
            <a:r>
              <a:rPr lang="en-US" altLang="en-US" sz="1700" dirty="0" smtClean="0"/>
              <a:t>an investigation</a:t>
            </a:r>
            <a:endParaRPr lang="en-US" altLang="en-US" sz="1700" dirty="0"/>
          </a:p>
          <a:p>
            <a:r>
              <a:rPr lang="en-US" sz="1700" dirty="0" smtClean="0"/>
              <a:t>The </a:t>
            </a:r>
            <a:r>
              <a:rPr lang="en-US" sz="1700" dirty="0"/>
              <a:t>Ethics Resource Center developed a list of common retaliation workplace abuses suffered as a result of reporting ethical violations or other wrongdoings</a:t>
            </a:r>
          </a:p>
          <a:p>
            <a:pPr lvl="1"/>
            <a:r>
              <a:rPr lang="en-US" sz="1700" dirty="0"/>
              <a:t>Left out:  64% report they were excluded from decisions and work activity by supervisors or management</a:t>
            </a:r>
          </a:p>
          <a:p>
            <a:pPr lvl="1"/>
            <a:r>
              <a:rPr lang="en-US" sz="1700" dirty="0" smtClean="0"/>
              <a:t>Exclusion:  </a:t>
            </a:r>
            <a:r>
              <a:rPr lang="en-US" sz="1700" dirty="0"/>
              <a:t>62% report they were </a:t>
            </a:r>
            <a:r>
              <a:rPr lang="en-US" sz="1700" dirty="0" smtClean="0"/>
              <a:t>excluded by </a:t>
            </a:r>
            <a:r>
              <a:rPr lang="en-US" sz="1700" dirty="0"/>
              <a:t>other employees</a:t>
            </a:r>
          </a:p>
          <a:p>
            <a:pPr lvl="1"/>
            <a:r>
              <a:rPr lang="en-US" sz="1700" dirty="0"/>
              <a:t>Potential Job Loss:  56% report they almost lost their jobs</a:t>
            </a:r>
          </a:p>
          <a:p>
            <a:pPr lvl="1"/>
            <a:r>
              <a:rPr lang="en-US" sz="1700" dirty="0"/>
              <a:t>No Promotion:  55% report they were passed over for a raise or promotion</a:t>
            </a:r>
          </a:p>
          <a:p>
            <a:pPr lvl="1"/>
            <a:r>
              <a:rPr lang="en-US" sz="1700" dirty="0"/>
              <a:t>Hit The Road:  44% report they were relocated or reassigned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Retaliation has no place in the MTS workplace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There </a:t>
            </a:r>
            <a:r>
              <a:rPr lang="en-US" dirty="0"/>
              <a:t>is less retaliation in companies where employees at all levels share a commitment to </a:t>
            </a:r>
            <a:r>
              <a:rPr lang="en-US" dirty="0" smtClean="0"/>
              <a:t>integrity</a:t>
            </a:r>
            <a:endParaRPr lang="en-US" dirty="0"/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declines </a:t>
            </a:r>
            <a:r>
              <a:rPr lang="en-US" dirty="0" smtClean="0"/>
              <a:t>dramatically </a:t>
            </a:r>
            <a:r>
              <a:rPr lang="en-US" dirty="0"/>
              <a:t>when top managers and supervisors make ethics a priority and model ethical </a:t>
            </a:r>
            <a:r>
              <a:rPr lang="en-US" dirty="0" smtClean="0"/>
              <a:t>conduct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is at war with a strong ethical </a:t>
            </a:r>
            <a:r>
              <a:rPr lang="en-US" dirty="0" smtClean="0"/>
              <a:t>culture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/>
              <a:t>No organization can expect employees to come forward with concerns if they do not trust that the corporate culture and processes will protect </a:t>
            </a:r>
            <a:r>
              <a:rPr lang="en-US" dirty="0" smtClean="0"/>
              <a:t>them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Speak Up if you feel you have experienced retaliation by talking with: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Supervisors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Human Resources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Local Business Ethics Committees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Director, </a:t>
            </a:r>
            <a:r>
              <a:rPr lang="en-US" dirty="0"/>
              <a:t>Business Ethics &amp; Compliance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Office of General Counsel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AlertLine</a:t>
            </a:r>
          </a:p>
          <a:p>
            <a:pPr marL="857250" lvl="1">
              <a:buFont typeface="Arial" panose="020B0604020202020204" pitchFamily="34" charset="0"/>
              <a:buChar char="»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Retaliation-What You Can Do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4288160"/>
            <a:ext cx="1851660" cy="18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reviewed the Purpose of our Business Ethics and Compliance Program in which the organizational culture promotes</a:t>
            </a:r>
          </a:p>
          <a:p>
            <a:pPr lvl="1"/>
            <a:r>
              <a:rPr lang="en-US" sz="1800" dirty="0" smtClean="0"/>
              <a:t>Ethical conduct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commitment to MTS </a:t>
            </a:r>
            <a:r>
              <a:rPr lang="en-US" sz="1800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Compliance </a:t>
            </a:r>
            <a:r>
              <a:rPr lang="en-US" sz="1800" dirty="0"/>
              <a:t>with the </a:t>
            </a:r>
            <a:r>
              <a:rPr lang="en-US" sz="1800" dirty="0" smtClean="0"/>
              <a:t>law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Reviewed </a:t>
            </a:r>
            <a:r>
              <a:rPr lang="en-US" dirty="0"/>
              <a:t>our MTS </a:t>
            </a:r>
            <a:r>
              <a:rPr lang="en-US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Our values define </a:t>
            </a:r>
            <a:r>
              <a:rPr lang="en-US" sz="1800" dirty="0"/>
              <a:t>the operating principles that guide our organization's internal conduct</a:t>
            </a:r>
            <a:endParaRPr lang="en-US" sz="1800" dirty="0" smtClean="0"/>
          </a:p>
          <a:p>
            <a:r>
              <a:rPr lang="en-US" dirty="0" smtClean="0"/>
              <a:t>Highlighted our </a:t>
            </a:r>
            <a:r>
              <a:rPr lang="en-US" dirty="0"/>
              <a:t>Code of Conduct</a:t>
            </a:r>
          </a:p>
          <a:p>
            <a:pPr lvl="1"/>
            <a:r>
              <a:rPr lang="en-US" sz="1800" dirty="0"/>
              <a:t>Speak Up Culture</a:t>
            </a:r>
          </a:p>
          <a:p>
            <a:pPr lvl="1"/>
            <a:r>
              <a:rPr lang="en-US" sz="1800" dirty="0"/>
              <a:t>Respectful Workplace</a:t>
            </a:r>
          </a:p>
          <a:p>
            <a:pPr lvl="1"/>
            <a:r>
              <a:rPr lang="en-US" sz="1800" dirty="0"/>
              <a:t>Non-Retaliation </a:t>
            </a:r>
            <a:r>
              <a:rPr lang="en-US" sz="1800" dirty="0" smtClean="0"/>
              <a:t>Policy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the FY16 Ethics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year, the theme of the training is Back to Basics</a:t>
            </a:r>
          </a:p>
          <a:p>
            <a:endParaRPr lang="en-US" dirty="0"/>
          </a:p>
          <a:p>
            <a:r>
              <a:rPr lang="en-US" dirty="0" smtClean="0"/>
              <a:t>Understanding the MTS Values and Code of Conduct are critical building blocks of  our Business Ethics and Compliance Program</a:t>
            </a:r>
          </a:p>
          <a:p>
            <a:endParaRPr lang="en-US" dirty="0"/>
          </a:p>
          <a:p>
            <a:r>
              <a:rPr lang="en-US" dirty="0"/>
              <a:t>A Speak Up culture </a:t>
            </a:r>
            <a:r>
              <a:rPr lang="en-US" dirty="0" smtClean="0"/>
              <a:t>creates </a:t>
            </a:r>
            <a:r>
              <a:rPr lang="en-US" dirty="0"/>
              <a:t>an environment where employees readily raise questions and concerns about the way the company is conducting </a:t>
            </a:r>
            <a:r>
              <a:rPr lang="en-US" dirty="0" smtClean="0"/>
              <a:t>business without fear of retaliation</a:t>
            </a:r>
          </a:p>
          <a:p>
            <a:endParaRPr lang="en-US" dirty="0"/>
          </a:p>
          <a:p>
            <a:r>
              <a:rPr lang="en-US" dirty="0" smtClean="0"/>
              <a:t>MTS encourages everyone to Speak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Learning Objectives</a:t>
            </a:r>
            <a:endParaRPr lang="en-US" dirty="0"/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kern="0" dirty="0" smtClean="0"/>
              <a:t>Define the purpose of our Business Ethics and Compliance Program</a:t>
            </a:r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kern="0" dirty="0" smtClean="0"/>
              <a:t>Review our MTS Values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en-US" sz="2400" kern="0" dirty="0" smtClean="0"/>
          </a:p>
          <a:p>
            <a:r>
              <a:rPr lang="en-US" sz="2400" kern="0" dirty="0" smtClean="0"/>
              <a:t>Highlight our Code of Conduct</a:t>
            </a:r>
          </a:p>
          <a:p>
            <a:pPr lvl="1"/>
            <a:r>
              <a:rPr lang="en-US" sz="2400" dirty="0" smtClean="0"/>
              <a:t>Speak Up Culture</a:t>
            </a:r>
          </a:p>
          <a:p>
            <a:pPr lvl="1"/>
            <a:r>
              <a:rPr lang="en-US" sz="2400" kern="0" dirty="0" smtClean="0"/>
              <a:t>Respectful Workplace</a:t>
            </a:r>
          </a:p>
          <a:p>
            <a:pPr lvl="1"/>
            <a:r>
              <a:rPr lang="en-US" sz="2400" dirty="0" smtClean="0"/>
              <a:t>Non-Retaliation Policy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MTS Business Ethics and Compliance Program is designed to promote an organizational culture that: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encourages ethical conduct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commitment to MTS values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compliance with the law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our MTS Business Ethics and Compliance Program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MTS Core Values</a:t>
            </a:r>
            <a:endParaRPr lang="en-US" dirty="0"/>
          </a:p>
        </p:txBody>
      </p:sp>
      <p:pic>
        <p:nvPicPr>
          <p:cNvPr id="4" name="Picture 2" descr="\\mspdata1\swap\Overby_Jane\DEEANN'S &amp; JANE'S FOLDER\TVs Values\EBB_Accountabili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mspdata1\swap\Overby_Jane\DEEANN'S &amp; JANE'S FOLDER\TVs Values\EBB_custom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281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mspdata1\swap\Overby_Jane\DEEANN'S &amp; JANE'S FOLDER\TVs Values\EBB_Integ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81" y="2818727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mspdata1\swap\Overby_Jane\DEEANN'S &amp; JANE'S FOLDER\TVs Values\EBB_Inves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2807841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mspdata1\swap\Overby_Jane\DEEANN'S &amp; JANE'S FOLDER\TVs Values\EBB_Innova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6" y="4566435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mspdata1\swap\Overby_Jane\DEEANN'S &amp; JANE'S FOLDER\TVs Values\EBB_Respec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348" y="4557463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Our MTS Values define the </a:t>
            </a:r>
            <a:r>
              <a:rPr lang="en-US" dirty="0">
                <a:solidFill>
                  <a:srgbClr val="0000FF"/>
                </a:solidFill>
              </a:rPr>
              <a:t>operating </a:t>
            </a:r>
            <a:r>
              <a:rPr lang="en-US" dirty="0" smtClean="0">
                <a:solidFill>
                  <a:srgbClr val="0000FF"/>
                </a:solidFill>
              </a:rPr>
              <a:t>principles </a:t>
            </a:r>
            <a:r>
              <a:rPr lang="en-US" dirty="0">
                <a:solidFill>
                  <a:srgbClr val="0000FF"/>
                </a:solidFill>
              </a:rPr>
              <a:t>that guide </a:t>
            </a:r>
            <a:r>
              <a:rPr lang="en-US" dirty="0" smtClean="0">
                <a:solidFill>
                  <a:srgbClr val="0000FF"/>
                </a:solidFill>
              </a:rPr>
              <a:t>our </a:t>
            </a:r>
            <a:r>
              <a:rPr lang="en-US" dirty="0">
                <a:solidFill>
                  <a:srgbClr val="0000FF"/>
                </a:solidFill>
              </a:rPr>
              <a:t>organization's internal conduct as well as its relationship with its customers, partners, and shareholders</a:t>
            </a:r>
          </a:p>
        </p:txBody>
      </p: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Global Code of Ethical Business Conduct Builds upon the MTS Core Values</a:t>
            </a:r>
          </a:p>
          <a:p>
            <a:r>
              <a:rPr lang="en-US" dirty="0" smtClean="0"/>
              <a:t>The Code has been updated and enhancements </a:t>
            </a:r>
            <a:r>
              <a:rPr lang="en-US" dirty="0"/>
              <a:t>include:</a:t>
            </a:r>
          </a:p>
          <a:p>
            <a:pPr lvl="1"/>
            <a:r>
              <a:rPr lang="en-US" dirty="0" smtClean="0"/>
              <a:t>The Code is an interactive </a:t>
            </a:r>
            <a:r>
              <a:rPr lang="en-US" dirty="0"/>
              <a:t>electronic </a:t>
            </a:r>
            <a:r>
              <a:rPr lang="en-US" dirty="0" smtClean="0"/>
              <a:t>document that can be found on our intranet</a:t>
            </a:r>
            <a:endParaRPr lang="en-US" dirty="0"/>
          </a:p>
          <a:p>
            <a:pPr lvl="1"/>
            <a:r>
              <a:rPr lang="en-US" dirty="0" smtClean="0"/>
              <a:t>Added </a:t>
            </a:r>
            <a:r>
              <a:rPr lang="en-US" dirty="0"/>
              <a:t>risk areas:  Employee Data Privacy, Anti Trust, Fair Dealing and Competition, Product Quality and Safety, Protecting Company Reputation, Environmental Compliance, Lobbying, Political and Charitable Contributions</a:t>
            </a:r>
          </a:p>
          <a:p>
            <a:pPr lvl="1"/>
            <a:r>
              <a:rPr lang="en-US" dirty="0" smtClean="0"/>
              <a:t>Q&amp;A’s and Tips embedded in document</a:t>
            </a:r>
            <a:endParaRPr lang="en-US" dirty="0"/>
          </a:p>
          <a:p>
            <a:pPr lvl="1"/>
            <a:r>
              <a:rPr lang="en-US" dirty="0"/>
              <a:t>Hyperlinks </a:t>
            </a:r>
            <a:r>
              <a:rPr lang="en-US" dirty="0" smtClean="0"/>
              <a:t>are available for additional resources</a:t>
            </a:r>
            <a:endParaRPr lang="en-US" dirty="0"/>
          </a:p>
          <a:p>
            <a:r>
              <a:rPr lang="en-US" dirty="0" smtClean="0"/>
              <a:t>Our Code </a:t>
            </a:r>
            <a:r>
              <a:rPr lang="en-US" dirty="0"/>
              <a:t>is not a substitute </a:t>
            </a:r>
            <a:r>
              <a:rPr lang="en-US" dirty="0" smtClean="0"/>
              <a:t>for good </a:t>
            </a:r>
            <a:r>
              <a:rPr lang="en-US" dirty="0"/>
              <a:t>judgment, nor does it cover every situation encountered, so when in doubt </a:t>
            </a:r>
            <a:r>
              <a:rPr lang="en-US" dirty="0" smtClean="0"/>
              <a:t>Speak </a:t>
            </a:r>
            <a:r>
              <a:rPr lang="en-US" dirty="0"/>
              <a:t>U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/>
              <a:t>In the end, our confidence must rest, as it always has, on the honesty, integrity and good </a:t>
            </a:r>
            <a:r>
              <a:rPr lang="en-US" dirty="0" smtClean="0"/>
              <a:t>sense within </a:t>
            </a:r>
            <a:r>
              <a:rPr lang="en-US" dirty="0"/>
              <a:t>each of </a:t>
            </a:r>
            <a:r>
              <a:rPr lang="en-US" dirty="0" smtClean="0"/>
              <a:t>us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Global Code of Ethical Business Conduct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A speak up culture is essential to the health of the company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A speak up culture reflects on the ability and comfort of employees to ask questions and report concerns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Speaking up supports our values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MTS has multiple avenues for Speaking Up: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Supervisors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Human Resources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Local Business Ethics Committees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Director Business Ethics &amp; Compliance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Office of General Counsel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AlertLine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en-US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8" y="1309982"/>
            <a:ext cx="3147620" cy="2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AlertLine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 smtClean="0"/>
              <a:t>The AlertLine is </a:t>
            </a:r>
            <a:r>
              <a:rPr lang="en-US" dirty="0"/>
              <a:t>o</a:t>
            </a:r>
            <a:r>
              <a:rPr lang="en-US" dirty="0" smtClean="0"/>
              <a:t>perated by a third party</a:t>
            </a:r>
          </a:p>
          <a:p>
            <a:r>
              <a:rPr lang="en-US" dirty="0" smtClean="0"/>
              <a:t>Callers have the ability to remain anonymous</a:t>
            </a:r>
          </a:p>
          <a:p>
            <a:pPr lvl="1"/>
            <a:r>
              <a:rPr lang="en-US" dirty="0" smtClean="0"/>
              <a:t>Those reporting are provided a code to follow-up on concerns</a:t>
            </a:r>
          </a:p>
          <a:p>
            <a:pPr lvl="1"/>
            <a:r>
              <a:rPr lang="en-US" dirty="0" smtClean="0"/>
              <a:t>Employees are encouraged to contact the AlertLine often to see if there is further information they can provide</a:t>
            </a:r>
          </a:p>
          <a:p>
            <a:r>
              <a:rPr lang="en-US" dirty="0" smtClean="0"/>
              <a:t>Translators are available </a:t>
            </a:r>
          </a:p>
          <a:p>
            <a:r>
              <a:rPr lang="en-US" dirty="0" smtClean="0"/>
              <a:t>Matters are treated confidentially</a:t>
            </a:r>
          </a:p>
          <a:p>
            <a:r>
              <a:rPr lang="en-US" dirty="0" smtClean="0"/>
              <a:t>Employees can submit concerns via the internet to our AlertLine</a:t>
            </a:r>
          </a:p>
          <a:p>
            <a:r>
              <a:rPr lang="en-US" dirty="0"/>
              <a:t>Each and every matter is </a:t>
            </a:r>
            <a:r>
              <a:rPr lang="en-US" dirty="0" smtClean="0"/>
              <a:t>investigated</a:t>
            </a:r>
          </a:p>
          <a:p>
            <a:pPr lvl="1"/>
            <a:r>
              <a:rPr lang="en-US" dirty="0" smtClean="0"/>
              <a:t>Investigators have been trained</a:t>
            </a:r>
          </a:p>
          <a:p>
            <a:pPr lvl="1"/>
            <a:r>
              <a:rPr lang="en-US" dirty="0" smtClean="0"/>
              <a:t>Investigation protocol is in place </a:t>
            </a:r>
          </a:p>
          <a:p>
            <a:pPr lvl="1"/>
            <a:r>
              <a:rPr lang="en-US" dirty="0" smtClean="0"/>
              <a:t>Escalation process is defined</a:t>
            </a:r>
          </a:p>
          <a:p>
            <a:pPr lvl="1">
              <a:spcBef>
                <a:spcPts val="0"/>
              </a:spcBef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*Some locations may restrict anonymous access to the AlertLine or the role of the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business ethics committee</a:t>
            </a:r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Volkswagen’s reputation was recently tarnished due to a massive </a:t>
            </a:r>
            <a:r>
              <a:rPr lang="en-US" dirty="0"/>
              <a:t>scandal involving cheating on the emissions testing of 11 million </a:t>
            </a:r>
            <a:r>
              <a:rPr lang="en-US" dirty="0" smtClean="0"/>
              <a:t>diesel-powered </a:t>
            </a:r>
            <a:r>
              <a:rPr lang="en-US" dirty="0"/>
              <a:t>cars sold in recent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Share price fell by nearly 30 percent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VW lost $26 billion in total value</a:t>
            </a:r>
          </a:p>
          <a:p>
            <a:pPr lvl="1"/>
            <a:r>
              <a:rPr lang="en-US" dirty="0"/>
              <a:t>Recall costs and fines are heading for the multibillion-dollar range</a:t>
            </a:r>
            <a:endParaRPr lang="en-US" dirty="0" smtClean="0"/>
          </a:p>
          <a:p>
            <a:r>
              <a:rPr lang="en-US" dirty="0" smtClean="0"/>
              <a:t>Taketa's </a:t>
            </a:r>
            <a:r>
              <a:rPr lang="en-US" dirty="0"/>
              <a:t>exploding airbags </a:t>
            </a:r>
            <a:r>
              <a:rPr lang="en-US" dirty="0" smtClean="0"/>
              <a:t>caused eight </a:t>
            </a:r>
            <a:r>
              <a:rPr lang="en-US" dirty="0"/>
              <a:t>deaths and hundreds of injuries </a:t>
            </a:r>
            <a:endParaRPr lang="en-US" dirty="0" smtClean="0"/>
          </a:p>
          <a:p>
            <a:pPr lvl="1"/>
            <a:r>
              <a:rPr lang="en-US" dirty="0" smtClean="0"/>
              <a:t>Employees </a:t>
            </a:r>
            <a:r>
              <a:rPr lang="en-US" dirty="0"/>
              <a:t>have said that quality problems resulted from the pressure to meet intense delivery </a:t>
            </a:r>
            <a:r>
              <a:rPr lang="en-US" dirty="0" smtClean="0"/>
              <a:t>schedules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 smtClean="0"/>
              <a:t>meet schedule </a:t>
            </a:r>
            <a:r>
              <a:rPr lang="en-US" dirty="0"/>
              <a:t>would cost Takata thousands of dollars per minute through </a:t>
            </a:r>
            <a:r>
              <a:rPr lang="en-US" dirty="0" smtClean="0"/>
              <a:t>fines</a:t>
            </a:r>
          </a:p>
          <a:p>
            <a:endParaRPr lang="en-US" sz="1050" dirty="0"/>
          </a:p>
          <a:p>
            <a:r>
              <a:rPr lang="en-US" dirty="0" smtClean="0"/>
              <a:t>What is one of the root causes of these scandals?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6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50828</TotalTime>
  <Words>1193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BoardTemplate_corporate2</vt:lpstr>
      <vt:lpstr>FY16 Ethics Training- Back to Basics  </vt:lpstr>
      <vt:lpstr>Introduction</vt:lpstr>
      <vt:lpstr>Learning Objectives</vt:lpstr>
      <vt:lpstr>The Purpose of our MTS Business Ethics and Compliance Program</vt:lpstr>
      <vt:lpstr>Our MTS Core Values</vt:lpstr>
      <vt:lpstr>MTS Global Code of Ethical Business Conduct</vt:lpstr>
      <vt:lpstr>Speak Up Culture</vt:lpstr>
      <vt:lpstr>MTS AlertLine</vt:lpstr>
      <vt:lpstr>Speak Up Culture Question</vt:lpstr>
      <vt:lpstr>Speak Up Culture Answer</vt:lpstr>
      <vt:lpstr>Respectful Work Environment</vt:lpstr>
      <vt:lpstr>Respectful Work Environment Question</vt:lpstr>
      <vt:lpstr>Respectful Work Environment Question</vt:lpstr>
      <vt:lpstr>Non-Retaliation Policy</vt:lpstr>
      <vt:lpstr>Retaliation-What You Can Do</vt:lpstr>
      <vt:lpstr>Summary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kaminskk</cp:lastModifiedBy>
  <cp:revision>395</cp:revision>
  <cp:lastPrinted>2016-02-12T19:35:17Z</cp:lastPrinted>
  <dcterms:created xsi:type="dcterms:W3CDTF">2009-07-02T15:23:46Z</dcterms:created>
  <dcterms:modified xsi:type="dcterms:W3CDTF">2016-03-15T20:06:24Z</dcterms:modified>
</cp:coreProperties>
</file>