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73" r:id="rId2"/>
    <p:sldId id="323" r:id="rId3"/>
    <p:sldId id="309" r:id="rId4"/>
    <p:sldId id="313" r:id="rId5"/>
    <p:sldId id="312" r:id="rId6"/>
    <p:sldId id="314" r:id="rId7"/>
    <p:sldId id="316" r:id="rId8"/>
    <p:sldId id="315" r:id="rId9"/>
    <p:sldId id="324" r:id="rId10"/>
    <p:sldId id="326" r:id="rId11"/>
    <p:sldId id="317" r:id="rId12"/>
    <p:sldId id="318" r:id="rId13"/>
    <p:sldId id="328" r:id="rId14"/>
    <p:sldId id="319" r:id="rId15"/>
    <p:sldId id="320" r:id="rId16"/>
    <p:sldId id="321" r:id="rId17"/>
    <p:sldId id="325" r:id="rId18"/>
    <p:sldId id="329" r:id="rId19"/>
    <p:sldId id="330" r:id="rId20"/>
    <p:sldId id="331" r:id="rId21"/>
    <p:sldId id="322" r:id="rId22"/>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EF4"/>
    <a:srgbClr val="0000FF"/>
    <a:srgbClr val="D1DBE8"/>
    <a:srgbClr val="FFC000"/>
    <a:srgbClr val="2E567A"/>
    <a:srgbClr val="10273C"/>
    <a:srgbClr val="D6A300"/>
    <a:srgbClr val="0085B4"/>
    <a:srgbClr val="5999D3"/>
    <a:srgbClr val="8CB8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39" autoAdjust="0"/>
  </p:normalViewPr>
  <p:slideViewPr>
    <p:cSldViewPr snapToGrid="0">
      <p:cViewPr>
        <p:scale>
          <a:sx n="125" d="100"/>
          <a:sy n="125" d="100"/>
        </p:scale>
        <p:origin x="-1212" y="504"/>
      </p:cViewPr>
      <p:guideLst>
        <p:guide orient="horz" pos="2160"/>
        <p:guide pos="2880"/>
      </p:guideLst>
    </p:cSldViewPr>
  </p:slideViewPr>
  <p:outlineViewPr>
    <p:cViewPr>
      <p:scale>
        <a:sx n="33" d="100"/>
        <a:sy n="33" d="100"/>
      </p:scale>
      <p:origin x="48" y="1943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8" d="100"/>
          <a:sy n="88" d="100"/>
        </p:scale>
        <p:origin x="-369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AB3E03-81DD-6F4A-91AD-BC2B58DDF677}" type="datetimeFigureOut">
              <a:rPr lang="en-US" smtClean="0"/>
              <a:t>4/22/2016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123059-AD18-2644-A422-F81F304BF9AD}" type="slidenum">
              <a:rPr lang="en-US" smtClean="0"/>
              <a:pPr>
                <a:defRPr/>
              </a:pPr>
              <a:t>1</a:t>
            </a:fld>
            <a:endParaRPr lang="en-US" dirty="0"/>
          </a:p>
        </p:txBody>
      </p:sp>
    </p:spTree>
    <p:extLst>
      <p:ext uri="{BB962C8B-B14F-4D97-AF65-F5344CB8AC3E}">
        <p14:creationId xmlns:p14="http://schemas.microsoft.com/office/powerpoint/2010/main" val="337378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noProof="0" dirty="0" smtClean="0"/>
              <a:t>Éthique</a:t>
            </a:r>
          </a:p>
          <a:p>
            <a:pPr rtl="0"/>
            <a:r>
              <a:rPr lang="fr-FR" noProof="0" dirty="0" smtClean="0"/>
              <a:t>Dilemme</a:t>
            </a:r>
          </a:p>
          <a:p>
            <a:pPr rtl="0"/>
            <a:r>
              <a:rPr lang="fr-FR" noProof="0" dirty="0" smtClean="0"/>
              <a:t>Valeurs</a:t>
            </a:r>
          </a:p>
          <a:p>
            <a:pPr rtl="0"/>
            <a:r>
              <a:rPr lang="fr-FR" noProof="0" dirty="0" smtClean="0"/>
              <a:t>Correct</a:t>
            </a:r>
          </a:p>
          <a:p>
            <a:pPr rtl="0"/>
            <a:r>
              <a:rPr lang="fr-FR" noProof="0" dirty="0" smtClean="0"/>
              <a:t>Incorrect</a:t>
            </a:r>
          </a:p>
          <a:p>
            <a:pPr rtl="0"/>
            <a:r>
              <a:rPr lang="fr-FR" noProof="0" dirty="0" smtClean="0"/>
              <a:t>Conformité</a:t>
            </a:r>
          </a:p>
          <a:p>
            <a:pPr rtl="0"/>
            <a:r>
              <a:rPr lang="fr-FR" noProof="0" dirty="0" smtClean="0"/>
              <a:t>Mœurs</a:t>
            </a:r>
          </a:p>
          <a:p>
            <a:pPr rtl="0"/>
            <a:r>
              <a:rPr lang="fr-FR" noProof="0" dirty="0" smtClean="0"/>
              <a:t>Avantage</a:t>
            </a:r>
          </a:p>
          <a:p>
            <a:pPr rtl="0"/>
            <a:r>
              <a:rPr lang="fr-FR" noProof="0" dirty="0" smtClean="0"/>
              <a:t>Choix</a:t>
            </a:r>
            <a:endParaRPr lang="fr-FR" noProof="0"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4</a:t>
            </a:fld>
            <a:endParaRPr/>
          </a:p>
        </p:txBody>
      </p:sp>
    </p:spTree>
    <p:extLst>
      <p:ext uri="{BB962C8B-B14F-4D97-AF65-F5344CB8AC3E}">
        <p14:creationId xmlns:p14="http://schemas.microsoft.com/office/powerpoint/2010/main" val="77949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5</a:t>
            </a:fld>
            <a:endParaRPr/>
          </a:p>
        </p:txBody>
      </p:sp>
    </p:spTree>
    <p:extLst>
      <p:ext uri="{BB962C8B-B14F-4D97-AF65-F5344CB8AC3E}">
        <p14:creationId xmlns:p14="http://schemas.microsoft.com/office/powerpoint/2010/main" val="57974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123059-AD18-2644-A422-F81F304BF9AD}" type="slidenum">
              <a:rPr lang="en-US" smtClean="0"/>
              <a:pPr>
                <a:defRPr/>
              </a:pPr>
              <a:t>20</a:t>
            </a:fld>
            <a:endParaRPr lang="en-US" dirty="0"/>
          </a:p>
        </p:txBody>
      </p:sp>
    </p:spTree>
    <p:extLst>
      <p:ext uri="{BB962C8B-B14F-4D97-AF65-F5344CB8AC3E}">
        <p14:creationId xmlns:p14="http://schemas.microsoft.com/office/powerpoint/2010/main" val="839469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r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04650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latin typeface="Arial" pitchFamily="34" charset="0"/>
              <a:cs typeface="Arial" pitchFamily="34" charset="0"/>
            </a:endParaRPr>
          </a:p>
        </p:txBody>
      </p:sp>
      <p:sp>
        <p:nvSpPr>
          <p:cNvPr id="6" name="TextBox 8"/>
          <p:cNvSpPr txBox="1">
            <a:spLocks noChangeArrowheads="1"/>
          </p:cNvSpPr>
          <p:nvPr/>
        </p:nvSpPr>
        <p:spPr bwMode="auto">
          <a:xfrm>
            <a:off x="500063" y="4648200"/>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dirty="0" smtClean="0"/>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70176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4271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9" name="TextBox 8"/>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3"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342900" lvl="0" indent="-342900"/>
            <a:r>
              <a:rPr lang="en-US" sz="1600" dirty="0" smtClean="0"/>
              <a:t>Click to edit Master text styles</a:t>
            </a:r>
          </a:p>
        </p:txBody>
      </p:sp>
    </p:spTree>
    <p:extLst>
      <p:ext uri="{BB962C8B-B14F-4D97-AF65-F5344CB8AC3E}">
        <p14:creationId xmlns:p14="http://schemas.microsoft.com/office/powerpoint/2010/main" val="17586683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vl1pPr>
          </a:lstStyle>
          <a:p>
            <a:r>
              <a:rPr lang="en-US" dirty="0" smtClean="0"/>
              <a:t>Click on icon to insert </a:t>
            </a:r>
            <a:endParaRPr lang="en-US" dirty="0"/>
          </a:p>
        </p:txBody>
      </p:sp>
      <p:sp>
        <p:nvSpPr>
          <p:cNvPr id="7" name="Rectangle 6"/>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8" name="TextBox 7"/>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228600" lvl="0" indent="-228600"/>
            <a:r>
              <a:rPr lang="en-US" sz="1600" dirty="0" smtClean="0"/>
              <a:t>Click to edit Master text styles</a:t>
            </a:r>
          </a:p>
        </p:txBody>
      </p:sp>
    </p:spTree>
    <p:extLst>
      <p:ext uri="{BB962C8B-B14F-4D97-AF65-F5344CB8AC3E}">
        <p14:creationId xmlns:p14="http://schemas.microsoft.com/office/powerpoint/2010/main" val="41424893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727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3467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9">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262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533401"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userDrawn="1"/>
        </p:nvSpPr>
        <p:spPr bwMode="auto">
          <a:xfrm>
            <a:off x="5883966" y="6450013"/>
            <a:ext cx="2936184"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sz="1000">
                <a:solidFill>
                  <a:schemeClr val="bg1">
                    <a:lumMod val="50000"/>
                  </a:schemeClr>
                </a:solidFill>
                <a:latin typeface="Arial" pitchFamily="34" charset="0"/>
                <a:cs typeface="Arial" pitchFamily="34" charset="0"/>
              </a:rPr>
              <a:t>Formation/Page sur l'éthique FY16 </a:t>
            </a:r>
            <a:fld id="{CDAE13CE-31CE-A44C-9F86-F7B4B1D61468}" type="slidenum">
              <a:rPr sz="1000">
                <a:solidFill>
                  <a:schemeClr val="bg1">
                    <a:lumMod val="50000"/>
                  </a:schemeClr>
                </a:solidFill>
                <a:latin typeface="Arial" pitchFamily="34" charset="0"/>
                <a:cs typeface="Arial" pitchFamily="34" charset="0"/>
              </a:rPr>
              <a:pPr algn="r" rtl="0">
                <a:defRPr/>
              </a:pPr>
              <a:t>‹#›</a:t>
            </a:fld>
            <a:endParaRPr sz="1000">
              <a:solidFill>
                <a:schemeClr val="bg1">
                  <a:lumMod val="50000"/>
                </a:schemeClr>
              </a:solidFill>
              <a:latin typeface="Arial" pitchFamily="34" charset="0"/>
              <a:cs typeface="Arial" pitchFamily="34" charset="0"/>
            </a:endParaRPr>
          </a:p>
        </p:txBody>
      </p:sp>
      <p:sp>
        <p:nvSpPr>
          <p:cNvPr id="8"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sz="1000">
                <a:solidFill>
                  <a:schemeClr val="bg1">
                    <a:lumMod val="50000"/>
                  </a:schemeClr>
                </a:solidFill>
                <a:latin typeface="Arial" pitchFamily="34" charset="0"/>
                <a:cs typeface="Arial" pitchFamily="34" charset="0"/>
              </a:rPr>
              <a:t>MTS CONFIDENTIEL</a:t>
            </a:r>
          </a:p>
        </p:txBody>
      </p:sp>
      <p:grpSp>
        <p:nvGrpSpPr>
          <p:cNvPr id="18" name="Group 17"/>
          <p:cNvGrpSpPr/>
          <p:nvPr userDrawn="1"/>
        </p:nvGrpSpPr>
        <p:grpSpPr>
          <a:xfrm>
            <a:off x="3229234" y="6432947"/>
            <a:ext cx="2376979" cy="307777"/>
            <a:chOff x="3703648" y="6418362"/>
            <a:chExt cx="2003719" cy="307777"/>
          </a:xfrm>
        </p:grpSpPr>
        <p:sp>
          <p:nvSpPr>
            <p:cNvPr id="10" name="TextBox 17"/>
            <p:cNvSpPr txBox="1"/>
            <p:nvPr userDrawn="1"/>
          </p:nvSpPr>
          <p:spPr>
            <a:xfrm>
              <a:off x="3703648" y="6418362"/>
              <a:ext cx="2003719"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lang="fr-FR" sz="1400" spc="500" noProof="0" dirty="0" smtClean="0">
                  <a:solidFill>
                    <a:schemeClr val="bg1">
                      <a:lumMod val="50000"/>
                    </a:schemeClr>
                  </a:solidFill>
                  <a:latin typeface="Arial" pitchFamily="34" charset="0"/>
                  <a:cs typeface="Arial" pitchFamily="34" charset="0"/>
                </a:rPr>
                <a:t>ENTREPRISE</a:t>
              </a:r>
              <a:endParaRPr lang="fr-FR" sz="1400" spc="500" noProof="0" dirty="0">
                <a:solidFill>
                  <a:schemeClr val="bg1">
                    <a:lumMod val="50000"/>
                  </a:schemeClr>
                </a:solidFill>
                <a:latin typeface="Arial" pitchFamily="34" charset="0"/>
                <a:cs typeface="Arial" pitchFamily="34" charset="0"/>
              </a:endParaRPr>
            </a:p>
          </p:txBody>
        </p:sp>
        <p:grpSp>
          <p:nvGrpSpPr>
            <p:cNvPr id="14" name="Group 13"/>
            <p:cNvGrpSpPr/>
            <p:nvPr userDrawn="1"/>
          </p:nvGrpSpPr>
          <p:grpSpPr>
            <a:xfrm>
              <a:off x="3808975" y="6418362"/>
              <a:ext cx="1681772" cy="304800"/>
              <a:chOff x="3895186" y="6418362"/>
              <a:chExt cx="1594463" cy="304800"/>
            </a:xfrm>
          </p:grpSpPr>
          <p:cxnSp>
            <p:nvCxnSpPr>
              <p:cNvPr id="11" name="Straight Connector 10"/>
              <p:cNvCxnSpPr/>
              <p:nvPr userDrawn="1"/>
            </p:nvCxnSpPr>
            <p:spPr>
              <a:xfrm>
                <a:off x="3895186" y="6723162"/>
                <a:ext cx="1594462"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895187" y="6418362"/>
                <a:ext cx="1594462"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933726" y="220979"/>
            <a:ext cx="989506" cy="595449"/>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18083" y="5141845"/>
            <a:ext cx="6553200" cy="533400"/>
          </a:xfrm>
        </p:spPr>
        <p:txBody>
          <a:bodyPr>
            <a:normAutofit fontScale="90000"/>
          </a:bodyPr>
          <a:lstStyle/>
          <a:p>
            <a:pPr rtl="0"/>
            <a:r>
              <a:rPr lang="fr-FR" noProof="0" dirty="0" smtClean="0"/>
              <a:t>Formation sur l'éthique FY16-</a:t>
            </a:r>
            <a:br>
              <a:rPr lang="fr-FR" noProof="0" dirty="0" smtClean="0"/>
            </a:br>
            <a:r>
              <a:rPr lang="fr-FR" noProof="0" dirty="0" smtClean="0"/>
              <a:t>Revenir à l'Essentiel	</a:t>
            </a:r>
            <a:endParaRPr lang="fr-FR" noProof="0" dirty="0"/>
          </a:p>
        </p:txBody>
      </p:sp>
    </p:spTree>
    <p:extLst>
      <p:ext uri="{BB962C8B-B14F-4D97-AF65-F5344CB8AC3E}">
        <p14:creationId xmlns:p14="http://schemas.microsoft.com/office/powerpoint/2010/main" val="369587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spcAft>
                <a:spcPts val="600"/>
              </a:spcAft>
            </a:pPr>
            <a:r>
              <a:rPr lang="fr-FR" noProof="0" dirty="0" smtClean="0"/>
              <a:t>Dans chacun de ces cas, la culture de l'organisation, l'incapacité à prendre la parole, ont joué un rôle majeur dans la faute déontologique</a:t>
            </a:r>
          </a:p>
          <a:p>
            <a:pPr rtl="0">
              <a:spcAft>
                <a:spcPts val="600"/>
              </a:spcAft>
            </a:pPr>
            <a:r>
              <a:rPr lang="fr-FR" noProof="0" dirty="0" smtClean="0"/>
              <a:t>La santé de notre entreprise repose sur la capacité à prendre la parole et à soulever des questions et des préoccupations</a:t>
            </a:r>
          </a:p>
          <a:p>
            <a:pPr rtl="0">
              <a:spcAft>
                <a:spcPts val="600"/>
              </a:spcAft>
            </a:pPr>
            <a:r>
              <a:rPr lang="fr-FR" noProof="0" dirty="0" smtClean="0"/>
              <a:t>Les gestionnaires de personnes ont une obligation spéciale lorsqu'un employé leur fait part d'une préoccupation</a:t>
            </a:r>
          </a:p>
          <a:p>
            <a:pPr lvl="1" rtl="0"/>
            <a:r>
              <a:rPr lang="fr-FR" noProof="0" dirty="0" smtClean="0"/>
              <a:t>56 % des employés se tournent vers leur superviseur, en tant que modèle de comportement éthique</a:t>
            </a:r>
          </a:p>
          <a:p>
            <a:pPr lvl="1" rtl="0"/>
            <a:r>
              <a:rPr lang="fr-FR" noProof="0" dirty="0" smtClean="0"/>
              <a:t>Remercier la personne pour vous avoir présenté la question</a:t>
            </a:r>
          </a:p>
          <a:p>
            <a:pPr lvl="1" rtl="0"/>
            <a:r>
              <a:rPr lang="fr-FR" noProof="0" dirty="0" smtClean="0"/>
              <a:t>Demander l'aide des Ressources Humaines, de l'éthique et de conformité dans les affaires pour enquêter sur la question</a:t>
            </a:r>
          </a:p>
          <a:p>
            <a:pPr lvl="1" rtl="0"/>
            <a:r>
              <a:rPr lang="fr-FR" noProof="0" dirty="0" smtClean="0"/>
              <a:t>Effectuer un suivi, s'il y a des mesures à prendre</a:t>
            </a:r>
          </a:p>
          <a:p>
            <a:pPr lvl="1"/>
            <a:endParaRPr lang="fr-FR" noProof="0" dirty="0"/>
          </a:p>
        </p:txBody>
      </p:sp>
      <p:sp>
        <p:nvSpPr>
          <p:cNvPr id="3" name="Title 2"/>
          <p:cNvSpPr>
            <a:spLocks noGrp="1"/>
          </p:cNvSpPr>
          <p:nvPr>
            <p:ph type="title"/>
          </p:nvPr>
        </p:nvSpPr>
        <p:spPr/>
        <p:txBody>
          <a:bodyPr/>
          <a:lstStyle/>
          <a:p>
            <a:pPr rtl="0"/>
            <a:r>
              <a:rPr lang="fr-FR" noProof="0" dirty="0" smtClean="0"/>
              <a:t>Réponse concernant la culture de prise de parole</a:t>
            </a:r>
            <a:endParaRPr lang="fr-FR" noProof="0" dirty="0"/>
          </a:p>
        </p:txBody>
      </p:sp>
    </p:spTree>
    <p:extLst>
      <p:ext uri="{BB962C8B-B14F-4D97-AF65-F5344CB8AC3E}">
        <p14:creationId xmlns:p14="http://schemas.microsoft.com/office/powerpoint/2010/main" val="273884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Environnement de Travail Respectueux</a:t>
            </a:r>
            <a:endParaRPr lang="fr-FR" noProof="0" dirty="0"/>
          </a:p>
        </p:txBody>
      </p:sp>
      <p:sp>
        <p:nvSpPr>
          <p:cNvPr id="4" name="Content Placeholder 2"/>
          <p:cNvSpPr>
            <a:spLocks noGrp="1"/>
          </p:cNvSpPr>
          <p:nvPr>
            <p:ph idx="1"/>
          </p:nvPr>
        </p:nvSpPr>
        <p:spPr>
          <a:ln>
            <a:solidFill>
              <a:srgbClr val="FFFF00"/>
            </a:solidFill>
          </a:ln>
        </p:spPr>
        <p:txBody>
          <a:bodyPr/>
          <a:lstStyle/>
          <a:p>
            <a:pPr rtl="0"/>
            <a:r>
              <a:rPr lang="fr-FR" noProof="0" dirty="0" smtClean="0"/>
              <a:t>Nous nous engageons à créer et maintenir un milieu de travail qui entraîne le succès de MTS en travaillant ensemble avec respect et inclusivement</a:t>
            </a:r>
            <a:r>
              <a:rPr lang="fr-FR" noProof="0" dirty="0" smtClean="0">
                <a:solidFill>
                  <a:srgbClr val="FF0000"/>
                </a:solidFill>
              </a:rPr>
              <a:t> </a:t>
            </a:r>
            <a:endParaRPr lang="fr-FR" noProof="0" dirty="0" smtClean="0">
              <a:solidFill>
                <a:srgbClr val="FF0000"/>
              </a:solidFill>
            </a:endParaRPr>
          </a:p>
          <a:p>
            <a:pPr rtl="0"/>
            <a:r>
              <a:rPr lang="fr-FR" b="1" noProof="0" dirty="0" smtClean="0"/>
              <a:t>Les avantages d'un milieu de travail respectueux</a:t>
            </a:r>
          </a:p>
          <a:p>
            <a:pPr lvl="1" rtl="0"/>
            <a:r>
              <a:rPr lang="fr-FR" noProof="0" dirty="0" smtClean="0"/>
              <a:t>Des </a:t>
            </a:r>
            <a:r>
              <a:rPr lang="fr-FR" noProof="0" dirty="0" smtClean="0"/>
              <a:t>milieux de travail respectueux sont productifs, enrichissants et agréables pour tous </a:t>
            </a:r>
          </a:p>
          <a:p>
            <a:pPr lvl="1" rtl="0"/>
            <a:r>
              <a:rPr lang="fr-FR" noProof="0" dirty="0" smtClean="0"/>
              <a:t>Ce sont des environnements où les employés travaillent bien ensemble et reconnaissent que :</a:t>
            </a:r>
          </a:p>
          <a:p>
            <a:pPr lvl="2" rtl="0"/>
            <a:r>
              <a:rPr lang="fr-FR" noProof="0" dirty="0" smtClean="0"/>
              <a:t>Les comportements et les attitudes affectent les autres</a:t>
            </a:r>
          </a:p>
          <a:p>
            <a:pPr lvl="2" rtl="0"/>
            <a:r>
              <a:rPr lang="fr-FR" noProof="0" dirty="0" smtClean="0"/>
              <a:t>Améliorer les points forts et les capacités individuelles favorise une main-d'œuvre positive</a:t>
            </a:r>
          </a:p>
          <a:p>
            <a:pPr lvl="2" rtl="0"/>
            <a:r>
              <a:rPr lang="fr-FR" noProof="0" dirty="0" smtClean="0"/>
              <a:t>Chaque individu est unique et a le droit d'être traité avec respect et dignité</a:t>
            </a:r>
          </a:p>
          <a:p>
            <a:pPr marL="0" indent="0">
              <a:buNone/>
            </a:pPr>
            <a:endParaRPr lang="fr-FR" noProof="0" dirty="0"/>
          </a:p>
        </p:txBody>
      </p:sp>
      <p:sp>
        <p:nvSpPr>
          <p:cNvPr id="5" name="Rectangle 4"/>
          <p:cNvSpPr/>
          <p:nvPr/>
        </p:nvSpPr>
        <p:spPr>
          <a:xfrm>
            <a:off x="581891" y="5799797"/>
            <a:ext cx="7825839" cy="445397"/>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FR" sz="1600" b="1" dirty="0" smtClean="0">
                <a:latin typeface="Arial" panose="020B0604020202020204" pitchFamily="34" charset="0"/>
                <a:cs typeface="Arial" panose="020B0604020202020204" pitchFamily="34" charset="0"/>
              </a:rPr>
              <a:t>Les milieux de travail respectueux ne se produisent pas, ils sont construits !</a:t>
            </a:r>
            <a:endParaRPr lang="fr-F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021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566" y="1323975"/>
            <a:ext cx="8262938" cy="4953000"/>
          </a:xfrm>
        </p:spPr>
        <p:txBody>
          <a:bodyPr/>
          <a:lstStyle/>
          <a:p>
            <a:pPr marL="0" indent="0" rtl="0">
              <a:buNone/>
            </a:pPr>
            <a:r>
              <a:rPr lang="fr-FR" noProof="0" dirty="0" smtClean="0"/>
              <a:t>Signes de manque de respect</a:t>
            </a:r>
          </a:p>
          <a:p>
            <a:pPr rtl="0"/>
            <a:r>
              <a:rPr lang="fr-FR" noProof="0" dirty="0" smtClean="0"/>
              <a:t>Révulsion des yeux</a:t>
            </a:r>
          </a:p>
          <a:p>
            <a:pPr rtl="0"/>
            <a:r>
              <a:rPr lang="fr-FR" noProof="0" dirty="0" smtClean="0"/>
              <a:t>Soupirs</a:t>
            </a:r>
          </a:p>
          <a:p>
            <a:pPr rtl="0"/>
            <a:r>
              <a:rPr lang="fr-FR" noProof="0" dirty="0" smtClean="0"/>
              <a:t>Faire claquer votre langue</a:t>
            </a:r>
          </a:p>
          <a:p>
            <a:pPr rtl="0"/>
            <a:r>
              <a:rPr lang="fr-FR" noProof="0" dirty="0" smtClean="0"/>
              <a:t>Parler d'un autre collègue</a:t>
            </a:r>
          </a:p>
          <a:p>
            <a:pPr rtl="0"/>
            <a:r>
              <a:rPr lang="fr-FR" noProof="0" dirty="0" smtClean="0"/>
              <a:t>Intimider</a:t>
            </a:r>
          </a:p>
          <a:p>
            <a:pPr rtl="0"/>
            <a:r>
              <a:rPr lang="fr-FR" noProof="0" dirty="0" smtClean="0"/>
              <a:t>Discrimination</a:t>
            </a:r>
          </a:p>
          <a:p>
            <a:r>
              <a:rPr lang="fr-FR" dirty="0" smtClean="0"/>
              <a:t>Utilisation</a:t>
            </a:r>
            <a:r>
              <a:rPr lang="fr-FR" noProof="0" dirty="0" smtClean="0"/>
              <a:t> inappropriée d'Internet</a:t>
            </a:r>
          </a:p>
          <a:p>
            <a:r>
              <a:rPr lang="fr-FR" dirty="0" smtClean="0"/>
              <a:t>Emploi d'un langage vulgaire </a:t>
            </a:r>
          </a:p>
          <a:p>
            <a:r>
              <a:rPr lang="fr-FR" noProof="0" dirty="0" smtClean="0"/>
              <a:t>Injures</a:t>
            </a:r>
          </a:p>
          <a:p>
            <a:endParaRPr lang="fr-FR" noProof="0" dirty="0" smtClean="0"/>
          </a:p>
          <a:p>
            <a:pPr marL="0" indent="0" rtl="0">
              <a:buNone/>
            </a:pPr>
            <a:r>
              <a:rPr lang="fr-FR" noProof="0" dirty="0" smtClean="0"/>
              <a:t>Que pouvez-vous faire pour aider à construire un environnement de travail respectueux ?</a:t>
            </a:r>
            <a:endParaRPr lang="fr-FR" noProof="0" dirty="0"/>
          </a:p>
        </p:txBody>
      </p:sp>
      <p:sp>
        <p:nvSpPr>
          <p:cNvPr id="3" name="Title 2"/>
          <p:cNvSpPr>
            <a:spLocks noGrp="1"/>
          </p:cNvSpPr>
          <p:nvPr>
            <p:ph type="title"/>
          </p:nvPr>
        </p:nvSpPr>
        <p:spPr/>
        <p:txBody>
          <a:bodyPr/>
          <a:lstStyle/>
          <a:p>
            <a:pPr rtl="0"/>
            <a:r>
              <a:rPr lang="fr-FR" noProof="0" dirty="0" smtClean="0"/>
              <a:t>Question concernant le milieu de travail respectueux</a:t>
            </a:r>
            <a:endParaRPr lang="fr-FR"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510" y="1502464"/>
            <a:ext cx="3077978" cy="221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07509" y="3947491"/>
            <a:ext cx="3340995" cy="738664"/>
          </a:xfrm>
          <a:prstGeom prst="rect">
            <a:avLst/>
          </a:prstGeom>
          <a:noFill/>
        </p:spPr>
        <p:txBody>
          <a:bodyPr wrap="square" rtlCol="0">
            <a:spAutoFit/>
          </a:bodyPr>
          <a:lstStyle/>
          <a:p>
            <a:pPr algn="ctr" rtl="0"/>
            <a:r>
              <a:rPr lang="fr-FR" sz="1400" dirty="0" smtClean="0"/>
              <a:t>Je viens de rouler très fortement mes yeux, je me suis fait mal - Tina </a:t>
            </a:r>
            <a:r>
              <a:rPr lang="fr-FR" sz="1400" dirty="0" err="1" smtClean="0"/>
              <a:t>Fey</a:t>
            </a:r>
            <a:r>
              <a:rPr lang="fr-FR" sz="1400" dirty="0" smtClean="0"/>
              <a:t> sous le nom Liz </a:t>
            </a:r>
            <a:r>
              <a:rPr lang="fr-FR" sz="1400" dirty="0" err="1" smtClean="0"/>
              <a:t>Lemon</a:t>
            </a:r>
            <a:r>
              <a:rPr lang="fr-FR" sz="1400" dirty="0" smtClean="0"/>
              <a:t> dans 30Rock</a:t>
            </a:r>
            <a:endParaRPr lang="fr-FR" sz="1400" dirty="0"/>
          </a:p>
        </p:txBody>
      </p:sp>
    </p:spTree>
    <p:extLst>
      <p:ext uri="{BB962C8B-B14F-4D97-AF65-F5344CB8AC3E}">
        <p14:creationId xmlns:p14="http://schemas.microsoft.com/office/powerpoint/2010/main" val="2475833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45" y="137442"/>
            <a:ext cx="8250238" cy="685800"/>
          </a:xfrm>
        </p:spPr>
        <p:txBody>
          <a:bodyPr>
            <a:normAutofit/>
          </a:bodyPr>
          <a:lstStyle/>
          <a:p>
            <a:pPr rtl="0"/>
            <a:r>
              <a:rPr lang="fr-FR" noProof="0" dirty="0" smtClean="0"/>
              <a:t>Question concernant le milieu de travail respectueux</a:t>
            </a:r>
            <a:endParaRPr lang="fr-FR" noProof="0" dirty="0"/>
          </a:p>
        </p:txBody>
      </p:sp>
      <p:sp>
        <p:nvSpPr>
          <p:cNvPr id="3" name="Content Placeholder 2"/>
          <p:cNvSpPr>
            <a:spLocks noGrp="1"/>
          </p:cNvSpPr>
          <p:nvPr>
            <p:ph idx="1"/>
          </p:nvPr>
        </p:nvSpPr>
        <p:spPr>
          <a:xfrm>
            <a:off x="393510" y="1234011"/>
            <a:ext cx="8262938" cy="4512235"/>
          </a:xfrm>
        </p:spPr>
        <p:txBody>
          <a:bodyPr/>
          <a:lstStyle/>
          <a:p>
            <a:pPr rtl="0">
              <a:buNone/>
            </a:pPr>
            <a:r>
              <a:rPr lang="fr-FR" sz="1800" b="1" noProof="0" dirty="0" smtClean="0"/>
              <a:t>Comment créer un milieu de travail respectueux </a:t>
            </a:r>
          </a:p>
          <a:p>
            <a:pPr rtl="0">
              <a:buNone/>
            </a:pPr>
            <a:r>
              <a:rPr lang="fr-FR" sz="1800" noProof="0" dirty="0" smtClean="0"/>
              <a:t>1. Se concentrer sur les besoins des autres et examiner comment vos mots et vos actions auront un impact sur les autres avant de parler ou d'agir</a:t>
            </a:r>
          </a:p>
          <a:p>
            <a:pPr rtl="0">
              <a:buNone/>
            </a:pPr>
            <a:r>
              <a:rPr lang="fr-FR" sz="1800" noProof="0" dirty="0" smtClean="0"/>
              <a:t>2. Être intentionnel dans vos communications</a:t>
            </a:r>
          </a:p>
          <a:p>
            <a:pPr>
              <a:buNone/>
            </a:pPr>
            <a:r>
              <a:rPr lang="fr-FR" sz="1800" noProof="0" dirty="0" smtClean="0"/>
              <a:t>3. Devenir un bâtisseur de ponts et agir </a:t>
            </a:r>
            <a:r>
              <a:rPr lang="en-US" sz="1800" dirty="0"/>
              <a:t>de </a:t>
            </a:r>
            <a:r>
              <a:rPr lang="en-US" sz="1800" dirty="0" err="1"/>
              <a:t>manière</a:t>
            </a:r>
            <a:r>
              <a:rPr lang="en-US" sz="1800" dirty="0"/>
              <a:t> à </a:t>
            </a:r>
            <a:r>
              <a:rPr lang="en-US" sz="1800" dirty="0" err="1"/>
              <a:t>créer</a:t>
            </a:r>
            <a:r>
              <a:rPr lang="fr-FR" sz="1800" noProof="0" dirty="0" smtClean="0"/>
              <a:t> un environnement de travail inclusif</a:t>
            </a:r>
          </a:p>
          <a:p>
            <a:pPr rtl="0">
              <a:buNone/>
            </a:pPr>
            <a:r>
              <a:rPr lang="fr-FR" sz="1800" noProof="0" dirty="0" smtClean="0"/>
              <a:t>4. Apprécier la valeur des opinions diverses dans l'élaboration d'approches à des situations différentes</a:t>
            </a:r>
          </a:p>
          <a:p>
            <a:pPr rtl="0">
              <a:buNone/>
            </a:pPr>
            <a:r>
              <a:rPr lang="fr-FR" sz="1800" noProof="0" dirty="0" smtClean="0"/>
              <a:t>5. Éviter les tendances a être engagé dans les commérages, se plaindre, ou d'autres formes de la négativité dans les interactions quotidiennes</a:t>
            </a:r>
          </a:p>
          <a:p>
            <a:pPr rtl="0">
              <a:buNone/>
            </a:pPr>
            <a:r>
              <a:rPr lang="fr-FR" sz="1800" noProof="0" dirty="0" smtClean="0"/>
              <a:t>6. Voir les situations difficiles d'aujourd'hui dans une perspective plus large </a:t>
            </a:r>
          </a:p>
          <a:p>
            <a:pPr rtl="0">
              <a:buNone/>
            </a:pPr>
            <a:r>
              <a:rPr lang="fr-FR" sz="1800" noProof="0" dirty="0" smtClean="0"/>
              <a:t>7. Soutenir votre organisation dans vos communications à l'intérieur et à l'extérieur du lieu de travail</a:t>
            </a:r>
          </a:p>
          <a:p>
            <a:pPr rtl="0">
              <a:buNone/>
            </a:pPr>
            <a:r>
              <a:rPr lang="fr-FR" sz="1800" noProof="0" dirty="0" smtClean="0"/>
              <a:t>8. Faire attention à la façon dont vous êtes respectueux dans vos communications et dans d'autres actions sur une base continue</a:t>
            </a:r>
          </a:p>
        </p:txBody>
      </p:sp>
    </p:spTree>
    <p:extLst>
      <p:ext uri="{BB962C8B-B14F-4D97-AF65-F5344CB8AC3E}">
        <p14:creationId xmlns:p14="http://schemas.microsoft.com/office/powerpoint/2010/main" val="820636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Politique de non-représailles</a:t>
            </a:r>
            <a:endParaRPr lang="fr-FR" noProof="0" dirty="0"/>
          </a:p>
        </p:txBody>
      </p:sp>
      <p:sp>
        <p:nvSpPr>
          <p:cNvPr id="4" name="Content Placeholder 2"/>
          <p:cNvSpPr>
            <a:spLocks noGrp="1"/>
          </p:cNvSpPr>
          <p:nvPr>
            <p:ph idx="1"/>
          </p:nvPr>
        </p:nvSpPr>
        <p:spPr/>
        <p:txBody>
          <a:bodyPr/>
          <a:lstStyle/>
          <a:p>
            <a:pPr rtl="0"/>
            <a:r>
              <a:rPr lang="fr-FR" sz="1600" noProof="0" dirty="0" smtClean="0"/>
              <a:t>MTS interdit les représailles contre quiconque posant des questions ou exprimant une préoccupation de bonne foi</a:t>
            </a:r>
          </a:p>
          <a:p>
            <a:pPr rtl="0"/>
            <a:r>
              <a:rPr lang="fr-FR" sz="1600" noProof="0" dirty="0" smtClean="0"/>
              <a:t>Les représailles sont interdites par la loi et le code mondial de conduite d'éthique des affaires de MTS</a:t>
            </a:r>
          </a:p>
          <a:p>
            <a:pPr rtl="0">
              <a:spcBef>
                <a:spcPts val="1200"/>
              </a:spcBef>
              <a:spcAft>
                <a:spcPts val="1200"/>
              </a:spcAft>
            </a:pPr>
            <a:r>
              <a:rPr lang="fr-FR" sz="1600" noProof="0" dirty="0" smtClean="0"/>
              <a:t>Les représailles ont lieu lorsqu'un employé souffre d'une action négative sur l'emploi (punition) pour avoir signalé un problème ou avoir coopéré lors d'une enquête</a:t>
            </a:r>
          </a:p>
          <a:p>
            <a:pPr rtl="0"/>
            <a:r>
              <a:rPr lang="fr-FR" sz="1600" noProof="0" dirty="0" smtClean="0"/>
              <a:t>Le Centre de Ressources d’Éthique a développé une liste d'abus communs de représailles sur le lieu de travail, subis à la suite d’interpellations sur les violations éthiques ou d'autres actes répréhensibles</a:t>
            </a:r>
          </a:p>
          <a:p>
            <a:pPr lvl="1" rtl="0"/>
            <a:r>
              <a:rPr lang="fr-FR" sz="1600" noProof="0" dirty="0" smtClean="0"/>
              <a:t>Abandon : 64 % signalent qu'ils ont été exclus des décisions et de l'activité de travail par les superviseurs ou la direction</a:t>
            </a:r>
          </a:p>
          <a:p>
            <a:pPr lvl="1" rtl="0"/>
            <a:r>
              <a:rPr lang="fr-FR" sz="1600" noProof="0" dirty="0" smtClean="0"/>
              <a:t>Exclusion: 62 % déclarent qu'ils ont été exclus par d'autres employés</a:t>
            </a:r>
          </a:p>
          <a:p>
            <a:pPr lvl="1" rtl="0"/>
            <a:r>
              <a:rPr lang="fr-FR" sz="1600" noProof="0" dirty="0" smtClean="0"/>
              <a:t>Perte potentielle d'emploi : 56 % signalent qu'ils ont presque perdu leur emploi</a:t>
            </a:r>
          </a:p>
          <a:p>
            <a:pPr lvl="1" rtl="0"/>
            <a:r>
              <a:rPr lang="fr-FR" sz="1600" noProof="0" dirty="0" smtClean="0"/>
              <a:t>Aucune promotion : 55% déclarent qu'ils ont été ignoré dans le cadre d'une augmentation ou d'une promotion</a:t>
            </a:r>
          </a:p>
          <a:p>
            <a:pPr lvl="1" rtl="0"/>
            <a:r>
              <a:rPr lang="fr-FR" sz="1600" noProof="0" dirty="0" smtClean="0"/>
              <a:t>Prendre la route : 44% déclarent qu'ils ont été relocalisés ou réaffectés</a:t>
            </a:r>
          </a:p>
        </p:txBody>
      </p:sp>
      <p:sp>
        <p:nvSpPr>
          <p:cNvPr id="11" name="Rectangle 10"/>
          <p:cNvSpPr/>
          <p:nvPr/>
        </p:nvSpPr>
        <p:spPr>
          <a:xfrm>
            <a:off x="712519" y="5873197"/>
            <a:ext cx="7493330" cy="427383"/>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FR" sz="1800" b="1" dirty="0" smtClean="0">
                <a:latin typeface="Arial" panose="020B0604020202020204" pitchFamily="34" charset="0"/>
                <a:cs typeface="Arial" panose="020B0604020202020204" pitchFamily="34" charset="0"/>
              </a:rPr>
              <a:t>Les représailles n'ont pas de place dans le milieu de travail de MTS</a:t>
            </a:r>
            <a:endParaRPr lang="fr-FR"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959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419" y="1114425"/>
            <a:ext cx="8262938" cy="4953000"/>
          </a:xfrm>
        </p:spPr>
        <p:txBody>
          <a:bodyPr/>
          <a:lstStyle/>
          <a:p>
            <a:pPr marL="457200" rtl="0">
              <a:buFont typeface="Arial" panose="020B0604020202020204" pitchFamily="34" charset="0"/>
              <a:buChar char="»"/>
            </a:pPr>
            <a:r>
              <a:rPr lang="fr-FR" sz="1800" noProof="0" dirty="0" smtClean="0"/>
              <a:t>Il y a moins de représailles dans les entreprises où les employés, à tous les niveaux, partagent un engagement envers l'intégrité</a:t>
            </a:r>
          </a:p>
          <a:p>
            <a:pPr marL="457200" rtl="0">
              <a:buFont typeface="Arial" panose="020B0604020202020204" pitchFamily="34" charset="0"/>
              <a:buChar char="»"/>
            </a:pPr>
            <a:r>
              <a:rPr lang="fr-FR" sz="1800" noProof="0" dirty="0" smtClean="0"/>
              <a:t>Les représailles diminuent considérablement lorsque les cadres supérieurs et les superviseurs font de l'éthique une priorité et ont une conduite éthique modèle</a:t>
            </a:r>
          </a:p>
          <a:p>
            <a:pPr marL="457200">
              <a:buFont typeface="Arial" panose="020B0604020202020204" pitchFamily="34" charset="0"/>
              <a:buChar char="»"/>
            </a:pPr>
            <a:r>
              <a:rPr lang="fr-FR" sz="1800" dirty="0"/>
              <a:t>Les représailles vont à l'encontre d'une culture éthique </a:t>
            </a:r>
            <a:r>
              <a:rPr lang="fr-FR" sz="1800" dirty="0" smtClean="0"/>
              <a:t>solide</a:t>
            </a:r>
            <a:endParaRPr lang="fr-FR" sz="1800" noProof="0" dirty="0" smtClean="0"/>
          </a:p>
          <a:p>
            <a:pPr marL="457200" rtl="0">
              <a:buFont typeface="Arial" panose="020B0604020202020204" pitchFamily="34" charset="0"/>
              <a:buChar char="»"/>
            </a:pPr>
            <a:r>
              <a:rPr lang="fr-FR" sz="1800" noProof="0" dirty="0" smtClean="0"/>
              <a:t>Aucune organisation ne doit s'attendre à ce que les employés présentent des problèmes, si elle n'est pas sure si la culture et les processus d'entreprise les protégeront</a:t>
            </a:r>
          </a:p>
          <a:p>
            <a:pPr marL="457200" rtl="0">
              <a:buFont typeface="Arial" panose="020B0604020202020204" pitchFamily="34" charset="0"/>
              <a:buChar char="»"/>
            </a:pPr>
            <a:r>
              <a:rPr lang="fr-FR" sz="1800" noProof="0" dirty="0" smtClean="0"/>
              <a:t>Prenez la parole, si vous sentez que vous avez été victime de représailles</a:t>
            </a:r>
            <a:r>
              <a:rPr lang="fr-FR" sz="1800" noProof="0" dirty="0" smtClean="0">
                <a:solidFill>
                  <a:srgbClr val="FF0000"/>
                </a:solidFill>
              </a:rPr>
              <a:t>,</a:t>
            </a:r>
            <a:r>
              <a:rPr lang="fr-FR" sz="1800" noProof="0" dirty="0" smtClean="0"/>
              <a:t> en parlant avec :</a:t>
            </a:r>
          </a:p>
          <a:p>
            <a:pPr lvl="2" rtl="0">
              <a:spcBef>
                <a:spcPts val="0"/>
              </a:spcBef>
              <a:spcAft>
                <a:spcPts val="0"/>
              </a:spcAft>
              <a:buFont typeface="Arial" panose="020B0604020202020204" pitchFamily="34" charset="0"/>
              <a:buChar char="–"/>
            </a:pPr>
            <a:r>
              <a:rPr lang="fr-FR" sz="1800" noProof="0" dirty="0" smtClean="0"/>
              <a:t>Superviseurs</a:t>
            </a:r>
          </a:p>
          <a:p>
            <a:pPr lvl="2" rtl="0">
              <a:spcBef>
                <a:spcPts val="0"/>
              </a:spcBef>
              <a:spcAft>
                <a:spcPts val="0"/>
              </a:spcAft>
              <a:buFont typeface="Arial" panose="020B0604020202020204" pitchFamily="34" charset="0"/>
              <a:buChar char="–"/>
            </a:pPr>
            <a:r>
              <a:rPr lang="fr-FR" sz="1800" noProof="0" dirty="0" smtClean="0"/>
              <a:t>Ressources humaines</a:t>
            </a:r>
          </a:p>
          <a:p>
            <a:pPr lvl="2" rtl="0">
              <a:spcBef>
                <a:spcPts val="0"/>
              </a:spcBef>
              <a:spcAft>
                <a:spcPts val="0"/>
              </a:spcAft>
              <a:buFont typeface="Arial" panose="020B0604020202020204" pitchFamily="34" charset="0"/>
              <a:buChar char="–"/>
            </a:pPr>
            <a:r>
              <a:rPr lang="fr-FR" sz="1800" noProof="0" dirty="0" smtClean="0"/>
              <a:t>Comité local d'Éthique des Affaires</a:t>
            </a:r>
          </a:p>
          <a:p>
            <a:pPr lvl="2" rtl="0">
              <a:spcBef>
                <a:spcPts val="0"/>
              </a:spcBef>
              <a:spcAft>
                <a:spcPts val="0"/>
              </a:spcAft>
              <a:buFont typeface="Arial" panose="020B0604020202020204" pitchFamily="34" charset="0"/>
              <a:buChar char="–"/>
            </a:pPr>
            <a:r>
              <a:rPr lang="fr-FR" sz="1800" noProof="0" dirty="0" smtClean="0"/>
              <a:t>Directeur</a:t>
            </a:r>
            <a:r>
              <a:rPr lang="fr-FR" sz="1800" strike="sngStrike" dirty="0"/>
              <a:t>,</a:t>
            </a:r>
            <a:r>
              <a:rPr lang="fr-FR" sz="1800" noProof="0" dirty="0" smtClean="0"/>
              <a:t> </a:t>
            </a:r>
            <a:r>
              <a:rPr lang="fr-FR" sz="1800" noProof="0" dirty="0" smtClean="0"/>
              <a:t>éthique et conformité</a:t>
            </a:r>
          </a:p>
          <a:p>
            <a:pPr lvl="2" rtl="0">
              <a:spcBef>
                <a:spcPts val="0"/>
              </a:spcBef>
              <a:spcAft>
                <a:spcPts val="0"/>
              </a:spcAft>
              <a:buFont typeface="Arial" panose="020B0604020202020204" pitchFamily="34" charset="0"/>
              <a:buChar char="–"/>
            </a:pPr>
            <a:r>
              <a:rPr lang="fr-FR" sz="1800" noProof="0" dirty="0" smtClean="0"/>
              <a:t>Bureau du Conseil Général</a:t>
            </a:r>
          </a:p>
          <a:p>
            <a:pPr lvl="2" rtl="0">
              <a:spcBef>
                <a:spcPts val="0"/>
              </a:spcBef>
              <a:spcAft>
                <a:spcPts val="0"/>
              </a:spcAft>
              <a:buFont typeface="Arial" panose="020B0604020202020204" pitchFamily="34" charset="0"/>
              <a:buChar char="–"/>
            </a:pPr>
            <a:r>
              <a:rPr lang="fr-FR" sz="1800" noProof="0" dirty="0" smtClean="0"/>
              <a:t>Ligne d'Alerte</a:t>
            </a:r>
          </a:p>
          <a:p>
            <a:pPr marL="857250" lvl="1">
              <a:buFont typeface="Arial" panose="020B0604020202020204" pitchFamily="34" charset="0"/>
              <a:buChar char="»"/>
            </a:pPr>
            <a:endParaRPr lang="fr-FR" sz="1800" noProof="0" dirty="0"/>
          </a:p>
        </p:txBody>
      </p:sp>
      <p:sp>
        <p:nvSpPr>
          <p:cNvPr id="3" name="Title 2"/>
          <p:cNvSpPr>
            <a:spLocks noGrp="1"/>
          </p:cNvSpPr>
          <p:nvPr>
            <p:ph type="title"/>
          </p:nvPr>
        </p:nvSpPr>
        <p:spPr/>
        <p:txBody>
          <a:bodyPr/>
          <a:lstStyle/>
          <a:p>
            <a:pPr rtl="0"/>
            <a:r>
              <a:rPr lang="fr-FR" noProof="0" dirty="0" smtClean="0"/>
              <a:t>Représailles - Ce que vous pouvez faire</a:t>
            </a:r>
            <a:endParaRPr lang="fr-FR" noProof="0" dirty="0"/>
          </a:p>
        </p:txBody>
      </p:sp>
      <p:grpSp>
        <p:nvGrpSpPr>
          <p:cNvPr id="11" name="Group 10"/>
          <p:cNvGrpSpPr>
            <a:grpSpLocks noChangeAspect="1"/>
          </p:cNvGrpSpPr>
          <p:nvPr/>
        </p:nvGrpSpPr>
        <p:grpSpPr>
          <a:xfrm>
            <a:off x="6293921" y="4163784"/>
            <a:ext cx="2339438" cy="2110176"/>
            <a:chOff x="6141565" y="3489876"/>
            <a:chExt cx="2436917" cy="2198100"/>
          </a:xfrm>
        </p:grpSpPr>
        <p:sp>
          <p:nvSpPr>
            <p:cNvPr id="12" name="Oval 11"/>
            <p:cNvSpPr/>
            <p:nvPr/>
          </p:nvSpPr>
          <p:spPr>
            <a:xfrm>
              <a:off x="6236705" y="3489876"/>
              <a:ext cx="2226364" cy="21981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a:off x="6450350" y="3740417"/>
              <a:ext cx="1799074" cy="1696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Rectangle 13"/>
            <p:cNvSpPr/>
            <p:nvPr/>
          </p:nvSpPr>
          <p:spPr>
            <a:xfrm rot="2580000">
              <a:off x="7207280" y="3705796"/>
              <a:ext cx="273520" cy="1914336"/>
            </a:xfrm>
            <a:prstGeom prst="rect">
              <a:avLst/>
            </a:prstGeom>
            <a:solidFill>
              <a:srgbClr val="FF0000"/>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5" name="TextBox 14"/>
            <p:cNvSpPr txBox="1"/>
            <p:nvPr/>
          </p:nvSpPr>
          <p:spPr>
            <a:xfrm>
              <a:off x="6141565" y="4414815"/>
              <a:ext cx="2436917" cy="416781"/>
            </a:xfrm>
            <a:prstGeom prst="rect">
              <a:avLst/>
            </a:prstGeom>
            <a:noFill/>
          </p:spPr>
          <p:txBody>
            <a:bodyPr wrap="square" rtlCol="0">
              <a:spAutoFit/>
            </a:bodyPr>
            <a:lstStyle/>
            <a:p>
              <a:pPr algn="ctr" rtl="0"/>
              <a:r>
                <a:rPr b="1" dirty="0"/>
                <a:t>REPRÉSAILLES</a:t>
              </a:r>
            </a:p>
          </p:txBody>
        </p:sp>
      </p:grpSp>
    </p:spTree>
    <p:extLst>
      <p:ext uri="{BB962C8B-B14F-4D97-AF65-F5344CB8AC3E}">
        <p14:creationId xmlns:p14="http://schemas.microsoft.com/office/powerpoint/2010/main" val="2685818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sz="1700" b="1" noProof="0" dirty="0" smtClean="0"/>
              <a:t>Qu'est-ce que la corruption ?</a:t>
            </a:r>
          </a:p>
          <a:p>
            <a:pPr lvl="1" rtl="0"/>
            <a:r>
              <a:rPr lang="fr-FR" sz="1700" noProof="0" dirty="0" smtClean="0"/>
              <a:t>La corruption est l'abus du pouvoir public à des fins privées.</a:t>
            </a:r>
          </a:p>
          <a:p>
            <a:pPr lvl="1" rtl="0"/>
            <a:r>
              <a:rPr lang="fr-FR" sz="1700" noProof="0" dirty="0" smtClean="0"/>
              <a:t>La corruption englobe la corruption, l'extorsion, la fraude, la tromperie, la collusion et le blanchiment d'argent</a:t>
            </a:r>
          </a:p>
          <a:p>
            <a:pPr rtl="0"/>
            <a:r>
              <a:rPr lang="fr-FR" sz="1700" b="1" noProof="0" dirty="0" smtClean="0"/>
              <a:t>Pourquoi s'en soucier ?</a:t>
            </a:r>
          </a:p>
          <a:p>
            <a:pPr lvl="1"/>
            <a:r>
              <a:rPr lang="fr-FR" sz="1700" noProof="0" dirty="0" smtClean="0"/>
              <a:t>Selon les estimations de la Banque </a:t>
            </a:r>
            <a:r>
              <a:rPr lang="fr-FR" sz="1700" dirty="0"/>
              <a:t>mondiale, entre 1000 et 1600 milliards de dollars sont perdus à des activités illégales</a:t>
            </a:r>
            <a:r>
              <a:rPr lang="fr-FR" sz="1700" noProof="0" dirty="0" smtClean="0"/>
              <a:t>, chaque année, dans le monde</a:t>
            </a:r>
          </a:p>
          <a:p>
            <a:pPr lvl="1"/>
            <a:r>
              <a:rPr lang="fr-FR" sz="1700" dirty="0" smtClean="0"/>
              <a:t>La corruption permet aux activités criminelles, telles que le blanchiment d'argent, l'extorsion </a:t>
            </a:r>
            <a:r>
              <a:rPr lang="fr-FR" sz="1700" noProof="0" dirty="0" smtClean="0"/>
              <a:t>et le trafic de drogue, de prospérer</a:t>
            </a:r>
          </a:p>
          <a:p>
            <a:pPr lvl="1"/>
            <a:r>
              <a:rPr lang="fr-FR" sz="1700" noProof="0" dirty="0" smtClean="0"/>
              <a:t>De </a:t>
            </a:r>
            <a:r>
              <a:rPr lang="fr-FR" sz="1700" dirty="0"/>
              <a:t>nombreux pays ont </a:t>
            </a:r>
            <a:r>
              <a:rPr lang="fr-FR" sz="1700" dirty="0" smtClean="0"/>
              <a:t>des lois anti-corruption et s'efforcent rigoureusement à les faire respecter</a:t>
            </a:r>
          </a:p>
          <a:p>
            <a:pPr lvl="1" rtl="0"/>
            <a:r>
              <a:rPr lang="fr-FR" sz="1700" noProof="0" dirty="0" smtClean="0"/>
              <a:t>Les mesures d'exécution non-américaines ont plus que doublé depuis 2012</a:t>
            </a:r>
          </a:p>
          <a:p>
            <a:pPr lvl="1"/>
            <a:r>
              <a:rPr lang="fr-FR" sz="1700" dirty="0"/>
              <a:t>MTS a </a:t>
            </a:r>
            <a:r>
              <a:rPr lang="en-US" sz="1700" dirty="0" err="1"/>
              <a:t>effectué</a:t>
            </a:r>
            <a:r>
              <a:rPr lang="en-US" sz="1700" dirty="0"/>
              <a:t> </a:t>
            </a:r>
            <a:r>
              <a:rPr lang="fr-FR" sz="1700" dirty="0"/>
              <a:t>deux divulgations volontaires sur le </a:t>
            </a:r>
            <a:r>
              <a:rPr lang="fr-FR" sz="1700" dirty="0" smtClean="0"/>
              <a:t>Foreign</a:t>
            </a:r>
          </a:p>
          <a:p>
            <a:pPr marL="857250" lvl="2" indent="0">
              <a:buNone/>
            </a:pPr>
            <a:r>
              <a:rPr lang="fr-FR" sz="1700" dirty="0" smtClean="0"/>
              <a:t>Corrupt </a:t>
            </a:r>
            <a:r>
              <a:rPr lang="fr-FR" sz="1700" dirty="0"/>
              <a:t>Practices Act (FCPA), nous ne voulons pas en </a:t>
            </a:r>
            <a:r>
              <a:rPr lang="fr-FR" sz="1700" dirty="0" smtClean="0"/>
              <a:t>faire</a:t>
            </a:r>
          </a:p>
          <a:p>
            <a:pPr marL="857250" lvl="2" indent="0">
              <a:buNone/>
            </a:pPr>
            <a:r>
              <a:rPr lang="fr-FR" sz="1700" dirty="0" smtClean="0"/>
              <a:t>une </a:t>
            </a:r>
            <a:r>
              <a:rPr lang="fr-FR" sz="1700" dirty="0"/>
              <a:t>troisième !</a:t>
            </a:r>
          </a:p>
        </p:txBody>
      </p:sp>
      <p:sp>
        <p:nvSpPr>
          <p:cNvPr id="3" name="Title 2"/>
          <p:cNvSpPr>
            <a:spLocks noGrp="1"/>
          </p:cNvSpPr>
          <p:nvPr>
            <p:ph type="title"/>
          </p:nvPr>
        </p:nvSpPr>
        <p:spPr/>
        <p:txBody>
          <a:bodyPr/>
          <a:lstStyle/>
          <a:p>
            <a:pPr rtl="0"/>
            <a:r>
              <a:rPr lang="fr-FR" noProof="0" dirty="0" smtClean="0"/>
              <a:t>Accent sur la lutte contre la corruption</a:t>
            </a:r>
            <a:endParaRPr lang="fr-FR" noProof="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196" y="5188576"/>
            <a:ext cx="1447727" cy="1176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453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Le Foreign Corrupt Practices Act des États-Unis</a:t>
            </a:r>
          </a:p>
          <a:p>
            <a:pPr lvl="1" rtl="0"/>
            <a:r>
              <a:rPr lang="fr-FR" noProof="0" dirty="0" smtClean="0"/>
              <a:t>MTS est une société américaine et la présente loi s'applique à l'ensemble de nos sites</a:t>
            </a:r>
          </a:p>
          <a:p>
            <a:pPr lvl="1" rtl="0"/>
            <a:r>
              <a:rPr lang="fr-FR" noProof="0" dirty="0" smtClean="0"/>
              <a:t>Deux composantes</a:t>
            </a:r>
          </a:p>
          <a:p>
            <a:pPr lvl="2" rtl="0"/>
            <a:r>
              <a:rPr lang="fr-FR" noProof="0" dirty="0" smtClean="0"/>
              <a:t>Anti-corruption</a:t>
            </a:r>
          </a:p>
          <a:p>
            <a:pPr lvl="3" rtl="0"/>
            <a:r>
              <a:rPr lang="fr-FR" sz="1400" noProof="0" dirty="0" smtClean="0">
                <a:ea typeface="Arial Unicode MS" pitchFamily="34" charset="-128"/>
                <a:cs typeface="Arial Unicode MS" pitchFamily="34" charset="-128"/>
              </a:rPr>
              <a:t>Éléments d'un pot de vin :</a:t>
            </a:r>
          </a:p>
          <a:p>
            <a:pPr lvl="4" rtl="0"/>
            <a:r>
              <a:rPr lang="fr-FR" sz="1400" noProof="0" dirty="0" smtClean="0">
                <a:ea typeface="Arial Unicode MS" pitchFamily="34" charset="-128"/>
                <a:cs typeface="Arial Unicode MS" pitchFamily="34" charset="-128"/>
              </a:rPr>
              <a:t>Une offre, promesse ou autorisation  </a:t>
            </a:r>
          </a:p>
          <a:p>
            <a:pPr lvl="4" rtl="0"/>
            <a:r>
              <a:rPr lang="fr-FR" sz="1400" noProof="0" dirty="0" smtClean="0">
                <a:ea typeface="Arial Unicode MS" pitchFamily="34" charset="-128"/>
                <a:cs typeface="Arial Unicode MS" pitchFamily="34" charset="-128"/>
              </a:rPr>
              <a:t>Faite de manière corrompue</a:t>
            </a:r>
          </a:p>
          <a:p>
            <a:pPr lvl="4" rtl="0"/>
            <a:r>
              <a:rPr lang="fr-FR" sz="1400" noProof="0" dirty="0" smtClean="0">
                <a:ea typeface="Arial Unicode MS" pitchFamily="34" charset="-128"/>
                <a:cs typeface="Arial Unicode MS" pitchFamily="34" charset="-128"/>
              </a:rPr>
              <a:t>Pour donner quelque chose de valeur </a:t>
            </a:r>
          </a:p>
          <a:p>
            <a:pPr lvl="4" rtl="0"/>
            <a:r>
              <a:rPr lang="fr-FR" sz="1400" noProof="0" dirty="0" smtClean="0">
                <a:ea typeface="Arial Unicode MS" pitchFamily="34" charset="-128"/>
                <a:cs typeface="Arial Unicode MS" pitchFamily="34" charset="-128"/>
              </a:rPr>
              <a:t>À un fonctionnaire étranger </a:t>
            </a:r>
          </a:p>
          <a:p>
            <a:pPr lvl="4" rtl="0"/>
            <a:r>
              <a:rPr lang="fr-FR" sz="1400" noProof="0" dirty="0" smtClean="0">
                <a:ea typeface="Arial Unicode MS" pitchFamily="34" charset="-128"/>
                <a:cs typeface="Arial Unicode MS" pitchFamily="34" charset="-128"/>
              </a:rPr>
              <a:t>Directement ou indirectement</a:t>
            </a:r>
          </a:p>
          <a:p>
            <a:pPr lvl="4" rtl="0"/>
            <a:r>
              <a:rPr lang="fr-FR" sz="1400" noProof="0" dirty="0" smtClean="0">
                <a:ea typeface="Arial Unicode MS" pitchFamily="34" charset="-128"/>
                <a:cs typeface="Arial Unicode MS" pitchFamily="34" charset="-128"/>
              </a:rPr>
              <a:t>Pour obtenir ou conserver un marché ou un avantage inapproprié</a:t>
            </a:r>
          </a:p>
          <a:p>
            <a:pPr lvl="2" rtl="0"/>
            <a:r>
              <a:rPr lang="fr-FR" noProof="0" dirty="0" smtClean="0"/>
              <a:t>Livres et registres</a:t>
            </a:r>
          </a:p>
          <a:p>
            <a:pPr lvl="3" rtl="0"/>
            <a:r>
              <a:rPr lang="fr-FR" sz="1400" noProof="0" dirty="0" smtClean="0"/>
              <a:t>MTS est requis de tenir des registres, qui sont raisonnablement détaillés, pour refléter exactement les transactions afin de détecter, prévenir et contrôler les paiements non autorisés</a:t>
            </a:r>
          </a:p>
          <a:p>
            <a:pPr lvl="3" rtl="0"/>
            <a:r>
              <a:rPr lang="fr-FR" sz="1400" noProof="0" dirty="0" smtClean="0"/>
              <a:t>Créer un système de contrôles comptables internes qui fournit une assurance raisonnable que les opérations sont dûment autorisées</a:t>
            </a:r>
          </a:p>
          <a:p>
            <a:pPr lvl="3"/>
            <a:endParaRPr lang="fr-FR" sz="1400" noProof="0" dirty="0"/>
          </a:p>
        </p:txBody>
      </p:sp>
      <p:sp>
        <p:nvSpPr>
          <p:cNvPr id="3" name="Title 2"/>
          <p:cNvSpPr>
            <a:spLocks noGrp="1"/>
          </p:cNvSpPr>
          <p:nvPr>
            <p:ph type="title"/>
          </p:nvPr>
        </p:nvSpPr>
        <p:spPr/>
        <p:txBody>
          <a:bodyPr/>
          <a:lstStyle/>
          <a:p>
            <a:pPr rtl="0"/>
            <a:r>
              <a:rPr lang="fr-FR" noProof="0" dirty="0" smtClean="0"/>
              <a:t>Concepts de base de la loi américaine Anti-Corruption</a:t>
            </a:r>
            <a:endParaRPr lang="fr-FR" noProof="0" dirty="0"/>
          </a:p>
        </p:txBody>
      </p:sp>
    </p:spTree>
    <p:extLst>
      <p:ext uri="{BB962C8B-B14F-4D97-AF65-F5344CB8AC3E}">
        <p14:creationId xmlns:p14="http://schemas.microsoft.com/office/powerpoint/2010/main" val="1330024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500" y="1200742"/>
            <a:ext cx="8262938" cy="4953000"/>
          </a:xfrm>
        </p:spPr>
        <p:txBody>
          <a:bodyPr/>
          <a:lstStyle/>
          <a:p>
            <a:pPr rtl="0"/>
            <a:r>
              <a:rPr lang="fr-FR" sz="1600" noProof="0" dirty="0" smtClean="0"/>
              <a:t>La loi britannique anti-corruption est plus large que la FCPA</a:t>
            </a:r>
          </a:p>
          <a:p>
            <a:pPr lvl="1" rtl="0"/>
            <a:r>
              <a:rPr lang="fr-FR" sz="1600" noProof="0" dirty="0" smtClean="0"/>
              <a:t>Interdit les pots de vin privés et publics</a:t>
            </a:r>
          </a:p>
          <a:p>
            <a:pPr lvl="1" rtl="0"/>
            <a:r>
              <a:rPr lang="fr-FR" sz="1600" noProof="0" dirty="0" smtClean="0"/>
              <a:t>Punit le payeur et le bénéficiaire</a:t>
            </a:r>
          </a:p>
          <a:p>
            <a:pPr lvl="1" rtl="0"/>
            <a:r>
              <a:rPr lang="fr-FR" sz="1600" noProof="0" dirty="0" smtClean="0"/>
              <a:t>Amendes pénales illimitées</a:t>
            </a:r>
          </a:p>
          <a:p>
            <a:pPr rtl="0"/>
            <a:r>
              <a:rPr lang="fr-FR" sz="1600" noProof="0" dirty="0" smtClean="0"/>
              <a:t>Loi brésilienne contre la corruption</a:t>
            </a:r>
          </a:p>
          <a:p>
            <a:pPr lvl="1" rtl="0"/>
            <a:r>
              <a:rPr lang="fr-FR" sz="1600" noProof="0" dirty="0" smtClean="0"/>
              <a:t>Nouvelle loi promulguée en mars 2015</a:t>
            </a:r>
          </a:p>
          <a:p>
            <a:pPr lvl="1" rtl="0"/>
            <a:r>
              <a:rPr lang="fr-FR" sz="1600" noProof="0" dirty="0" smtClean="0"/>
              <a:t>Couvre les infractions commises au Brésil par des sociétés étrangères ou des tiers agissant pour le compte de sociétés étrangères</a:t>
            </a:r>
          </a:p>
          <a:p>
            <a:pPr rtl="0"/>
            <a:r>
              <a:rPr lang="fr-FR" sz="1600" noProof="0" dirty="0" smtClean="0"/>
              <a:t>Loi chinoise contre la corruption</a:t>
            </a:r>
          </a:p>
          <a:p>
            <a:pPr lvl="1" rtl="0"/>
            <a:r>
              <a:rPr lang="fr-FR" sz="1600" noProof="0" dirty="0" smtClean="0"/>
              <a:t>La Chine fait respecter les lois anti-corruption</a:t>
            </a:r>
          </a:p>
          <a:p>
            <a:pPr lvl="1" rtl="0"/>
            <a:r>
              <a:rPr lang="fr-FR" sz="1600" noProof="0" dirty="0" smtClean="0"/>
              <a:t>Les fonctionnaires de l'État sont largement définis et comprennent les employés « engagés dans les services publics » pour les entités totalement détenues par l'État et, dans certains cas, les entités partiellement détenues par l'État </a:t>
            </a:r>
          </a:p>
          <a:p>
            <a:pPr rtl="0"/>
            <a:r>
              <a:rPr lang="fr-FR" sz="1600" noProof="0" dirty="0" smtClean="0"/>
              <a:t>Nous devons comprendre l'affiliation de notre client pour répondre aux préoccupations d'anti-corruption de manière appropriée</a:t>
            </a:r>
          </a:p>
          <a:p>
            <a:pPr rtl="0"/>
            <a:r>
              <a:rPr lang="fr-FR" sz="1600" noProof="0" dirty="0" smtClean="0"/>
              <a:t>Les Foreign Corrupt Practice Act Policy (OGC-018) and Gifts, Business Courtesies and Sponsorship Policy (OGC-009) gèrent l'anti-corruption à MTS</a:t>
            </a:r>
          </a:p>
        </p:txBody>
      </p:sp>
      <p:sp>
        <p:nvSpPr>
          <p:cNvPr id="3" name="Title 2"/>
          <p:cNvSpPr>
            <a:spLocks noGrp="1"/>
          </p:cNvSpPr>
          <p:nvPr>
            <p:ph type="title"/>
          </p:nvPr>
        </p:nvSpPr>
        <p:spPr/>
        <p:txBody>
          <a:bodyPr/>
          <a:lstStyle/>
          <a:p>
            <a:pPr rtl="0"/>
            <a:r>
              <a:rPr lang="fr-FR" noProof="0" dirty="0" smtClean="0"/>
              <a:t>Concepts mondiaux de lutte contre la corruption</a:t>
            </a:r>
            <a:endParaRPr lang="fr-FR" noProof="0" dirty="0"/>
          </a:p>
        </p:txBody>
      </p:sp>
    </p:spTree>
    <p:extLst>
      <p:ext uri="{BB962C8B-B14F-4D97-AF65-F5344CB8AC3E}">
        <p14:creationId xmlns:p14="http://schemas.microsoft.com/office/powerpoint/2010/main" val="340040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Vous accueillez les clients pour les essais d'acceptation finaux à votre emplacement. Un dîner est organisé pour aider à bâtir la relation client. Le personnel de MTS sera présent et paiera pour le repas.</a:t>
            </a:r>
          </a:p>
          <a:p>
            <a:pPr marL="0" indent="0">
              <a:buNone/>
            </a:pPr>
            <a:endParaRPr lang="fr-FR" noProof="0" dirty="0" smtClean="0"/>
          </a:p>
          <a:p>
            <a:pPr rtl="0"/>
            <a:r>
              <a:rPr lang="fr-FR" noProof="0" dirty="0" smtClean="0"/>
              <a:t>Que devriez-vous envisager lors de la planification du dîner d'affaires ?</a:t>
            </a:r>
            <a:endParaRPr lang="fr-FR" noProof="0" dirty="0"/>
          </a:p>
        </p:txBody>
      </p:sp>
      <p:sp>
        <p:nvSpPr>
          <p:cNvPr id="3" name="Title 2"/>
          <p:cNvSpPr>
            <a:spLocks noGrp="1"/>
          </p:cNvSpPr>
          <p:nvPr>
            <p:ph type="title"/>
          </p:nvPr>
        </p:nvSpPr>
        <p:spPr/>
        <p:txBody>
          <a:bodyPr/>
          <a:lstStyle/>
          <a:p>
            <a:pPr rtl="0"/>
            <a:r>
              <a:rPr lang="fr-FR" noProof="0" dirty="0" smtClean="0"/>
              <a:t>Question globale sur la lutte contre la corruption</a:t>
            </a:r>
            <a:endParaRPr lang="fr-FR" noProof="0" dirty="0"/>
          </a:p>
        </p:txBody>
      </p:sp>
      <p:grpSp>
        <p:nvGrpSpPr>
          <p:cNvPr id="5" name="Group 4"/>
          <p:cNvGrpSpPr/>
          <p:nvPr/>
        </p:nvGrpSpPr>
        <p:grpSpPr>
          <a:xfrm>
            <a:off x="3136075" y="3843200"/>
            <a:ext cx="2895600" cy="2282683"/>
            <a:chOff x="1295400" y="1447800"/>
            <a:chExt cx="3218815" cy="2833403"/>
          </a:xfrm>
        </p:grpSpPr>
        <p:pic>
          <p:nvPicPr>
            <p:cNvPr id="6" name="Picture 5"/>
            <p:cNvPicPr/>
            <p:nvPr/>
          </p:nvPicPr>
          <p:blipFill>
            <a:blip r:embed="rId2"/>
            <a:stretch>
              <a:fillRect/>
            </a:stretch>
          </p:blipFill>
          <p:spPr>
            <a:xfrm>
              <a:off x="1295400" y="1447800"/>
              <a:ext cx="3218815" cy="2371090"/>
            </a:xfrm>
            <a:prstGeom prst="rect">
              <a:avLst/>
            </a:prstGeom>
          </p:spPr>
        </p:pic>
        <p:sp>
          <p:nvSpPr>
            <p:cNvPr id="7" name="TextBox 6"/>
            <p:cNvSpPr txBox="1"/>
            <p:nvPr/>
          </p:nvSpPr>
          <p:spPr>
            <a:xfrm>
              <a:off x="1295400" y="3822766"/>
              <a:ext cx="3218815" cy="458437"/>
            </a:xfrm>
            <a:prstGeom prst="rect">
              <a:avLst/>
            </a:prstGeom>
            <a:solidFill>
              <a:schemeClr val="bg1">
                <a:lumMod val="75000"/>
              </a:schemeClr>
            </a:solidFill>
          </p:spPr>
          <p:txBody>
            <a:bodyPr wrap="square" rtlCol="0">
              <a:spAutoFit/>
            </a:bodyPr>
            <a:lstStyle/>
            <a:p>
              <a:pPr algn="ctr" rtl="0"/>
              <a:r>
                <a:rPr lang="fr-FR" sz="1800" dirty="0" smtClean="0">
                  <a:solidFill>
                    <a:schemeClr val="accent2">
                      <a:lumMod val="75000"/>
                    </a:schemeClr>
                  </a:solidFill>
                  <a:latin typeface="+mn-lt"/>
                  <a:ea typeface="+mn-ea"/>
                  <a:cs typeface="+mn-cs"/>
                </a:rPr>
                <a:t>Dîners d'affaires</a:t>
              </a:r>
              <a:endParaRPr lang="fr-FR" sz="1800" dirty="0">
                <a:solidFill>
                  <a:schemeClr val="accent2">
                    <a:lumMod val="75000"/>
                  </a:schemeClr>
                </a:solidFill>
                <a:latin typeface="+mn-lt"/>
                <a:ea typeface="+mn-ea"/>
                <a:cs typeface="+mn-cs"/>
              </a:endParaRPr>
            </a:p>
          </p:txBody>
        </p:sp>
      </p:grpSp>
    </p:spTree>
    <p:extLst>
      <p:ext uri="{BB962C8B-B14F-4D97-AF65-F5344CB8AC3E}">
        <p14:creationId xmlns:p14="http://schemas.microsoft.com/office/powerpoint/2010/main" val="571389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Bienvenue à la formation sur l'éthique FY16</a:t>
            </a:r>
          </a:p>
          <a:p>
            <a:pPr marL="0" indent="0">
              <a:buNone/>
            </a:pPr>
            <a:endParaRPr lang="fr-FR" noProof="0" dirty="0" smtClean="0"/>
          </a:p>
          <a:p>
            <a:pPr rtl="0"/>
            <a:r>
              <a:rPr lang="fr-FR" noProof="0" dirty="0" smtClean="0"/>
              <a:t>Cette année, le thème de la formation est Revenir à l'Essentiel</a:t>
            </a:r>
          </a:p>
          <a:p>
            <a:endParaRPr lang="fr-FR" noProof="0" dirty="0" smtClean="0"/>
          </a:p>
          <a:p>
            <a:pPr rtl="0"/>
            <a:r>
              <a:rPr lang="fr-FR" noProof="0" dirty="0" smtClean="0"/>
              <a:t>Comprendre les valeurs et le code de conduite de MTS sont des étapes essentielles de notre programme d'éthique et de conformité dans les affaires</a:t>
            </a:r>
          </a:p>
          <a:p>
            <a:endParaRPr lang="fr-FR" noProof="0" dirty="0" smtClean="0"/>
          </a:p>
          <a:p>
            <a:pPr rtl="0"/>
            <a:r>
              <a:rPr lang="fr-FR" noProof="0" dirty="0" smtClean="0"/>
              <a:t>Une culture de prise de parole crée un environnement où les employés soulèvent facilement des questions et des préoccupations concernant la façon dont la société conduit des affaires, sans crainte de représailles</a:t>
            </a:r>
          </a:p>
          <a:p>
            <a:endParaRPr lang="fr-FR" noProof="0" dirty="0" smtClean="0"/>
          </a:p>
          <a:p>
            <a:pPr rtl="0"/>
            <a:r>
              <a:rPr lang="fr-FR" noProof="0" dirty="0" smtClean="0"/>
              <a:t>MTS encourage tout le monde à prendre la parole</a:t>
            </a:r>
            <a:endParaRPr lang="fr-FR" noProof="0" dirty="0"/>
          </a:p>
        </p:txBody>
      </p:sp>
      <p:sp>
        <p:nvSpPr>
          <p:cNvPr id="3" name="Title 2"/>
          <p:cNvSpPr>
            <a:spLocks noGrp="1"/>
          </p:cNvSpPr>
          <p:nvPr>
            <p:ph type="title"/>
          </p:nvPr>
        </p:nvSpPr>
        <p:spPr/>
        <p:txBody>
          <a:bodyPr/>
          <a:lstStyle/>
          <a:p>
            <a:pPr rtl="0"/>
            <a:r>
              <a:rPr lang="fr-FR" noProof="0" dirty="0" smtClean="0"/>
              <a:t>Introduction</a:t>
            </a:r>
            <a:endParaRPr lang="fr-FR" noProof="0" dirty="0"/>
          </a:p>
        </p:txBody>
      </p:sp>
    </p:spTree>
    <p:extLst>
      <p:ext uri="{BB962C8B-B14F-4D97-AF65-F5344CB8AC3E}">
        <p14:creationId xmlns:p14="http://schemas.microsoft.com/office/powerpoint/2010/main" val="1182837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62" y="1129748"/>
            <a:ext cx="8262938" cy="4953000"/>
          </a:xfrm>
        </p:spPr>
        <p:txBody>
          <a:bodyPr/>
          <a:lstStyle/>
          <a:p>
            <a:pPr rtl="0"/>
            <a:r>
              <a:rPr lang="fr-FR" sz="1900" noProof="0" dirty="0" smtClean="0"/>
              <a:t>Réponse :</a:t>
            </a:r>
          </a:p>
          <a:p>
            <a:pPr lvl="1" rtl="0"/>
            <a:r>
              <a:rPr lang="fr-FR" sz="1900" noProof="0" dirty="0" smtClean="0"/>
              <a:t>Y a-t-il un langage dans le contrat qui interdit de fournir quelque chose de valeur ?</a:t>
            </a:r>
          </a:p>
          <a:p>
            <a:pPr lvl="1" rtl="0"/>
            <a:r>
              <a:rPr lang="fr-FR" sz="1900" noProof="0" dirty="0" smtClean="0"/>
              <a:t>Le seuil de 100 $, pour les dons et les cadeaux d'affaires, est inapplicable. Repas et divertissement </a:t>
            </a:r>
            <a:r>
              <a:rPr lang="fr-FR" sz="1900" i="1" noProof="0" dirty="0" smtClean="0"/>
              <a:t>ne sont pas soumis </a:t>
            </a:r>
            <a:r>
              <a:rPr lang="fr-FR" sz="1900" noProof="0" dirty="0" smtClean="0"/>
              <a:t>à la limitation monétaire, aussi longtemps que l'employé de MTS paie pour l'événement et est présent, et que le repas et le divertissement ne sont pas excessifs en ce qui concerne notre Gifts, Business Courtesies and Sponsorship Policy (OGC-009)</a:t>
            </a:r>
          </a:p>
          <a:p>
            <a:pPr lvl="1" rtl="0"/>
            <a:r>
              <a:rPr lang="fr-FR" sz="1900" noProof="0" dirty="0" smtClean="0"/>
              <a:t>Les clients sont-ils des agents étrangers ?</a:t>
            </a:r>
          </a:p>
          <a:p>
            <a:pPr lvl="2"/>
            <a:r>
              <a:rPr lang="fr-FR" sz="1900" noProof="0" dirty="0" smtClean="0"/>
              <a:t>Consulter le Bureau du </a:t>
            </a:r>
            <a:r>
              <a:rPr lang="fr-FR" sz="1900" dirty="0"/>
              <a:t>Conseil Général pour s'assurer qu'il n'y a pas de préoccupations anti-corruption avant </a:t>
            </a:r>
            <a:r>
              <a:rPr lang="fr-FR" sz="1900" noProof="0" dirty="0" smtClean="0"/>
              <a:t>l'événement</a:t>
            </a:r>
          </a:p>
          <a:p>
            <a:pPr lvl="2" rtl="0"/>
            <a:r>
              <a:rPr lang="fr-FR" sz="1900" noProof="0" dirty="0" smtClean="0"/>
              <a:t>Il peut y avoir des cas où le client aurait besoin de payer pour son propre repas, afin d'éviter même la perception de faute</a:t>
            </a:r>
          </a:p>
          <a:p>
            <a:pPr lvl="1" rtl="0"/>
            <a:r>
              <a:rPr lang="fr-FR" sz="1900" noProof="0" dirty="0" smtClean="0"/>
              <a:t>Si vous n'êtes pas sûr DEMANDEZ !</a:t>
            </a:r>
          </a:p>
        </p:txBody>
      </p:sp>
      <p:sp>
        <p:nvSpPr>
          <p:cNvPr id="3" name="Title 2"/>
          <p:cNvSpPr>
            <a:spLocks noGrp="1"/>
          </p:cNvSpPr>
          <p:nvPr>
            <p:ph type="title"/>
          </p:nvPr>
        </p:nvSpPr>
        <p:spPr/>
        <p:txBody>
          <a:bodyPr/>
          <a:lstStyle/>
          <a:p>
            <a:pPr rtl="0"/>
            <a:r>
              <a:rPr lang="fr-FR" noProof="0" dirty="0" smtClean="0"/>
              <a:t>Réponse globale sur la lutte contre la corruption</a:t>
            </a:r>
            <a:endParaRPr lang="fr-FR" noProof="0" dirty="0"/>
          </a:p>
        </p:txBody>
      </p:sp>
    </p:spTree>
    <p:extLst>
      <p:ext uri="{BB962C8B-B14F-4D97-AF65-F5344CB8AC3E}">
        <p14:creationId xmlns:p14="http://schemas.microsoft.com/office/powerpoint/2010/main" val="264783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Nous avons passé en revue le but de notre programme d'éthique et de conformité dans les affaires, dans lequel la culture organisationnelle favorise</a:t>
            </a:r>
          </a:p>
          <a:p>
            <a:pPr lvl="1" rtl="0"/>
            <a:r>
              <a:rPr lang="fr-FR" sz="1800" dirty="0" smtClean="0"/>
              <a:t>Une conduite éthique</a:t>
            </a:r>
          </a:p>
          <a:p>
            <a:pPr lvl="1" rtl="0"/>
            <a:r>
              <a:rPr lang="fr-FR" sz="1800" noProof="0" dirty="0" smtClean="0"/>
              <a:t>Un attachement aux valeurs de MTS</a:t>
            </a:r>
          </a:p>
          <a:p>
            <a:pPr lvl="1" rtl="0">
              <a:spcBef>
                <a:spcPts val="600"/>
              </a:spcBef>
            </a:pPr>
            <a:r>
              <a:rPr lang="fr-FR" sz="1800" noProof="0" dirty="0" smtClean="0"/>
              <a:t>Le respect de la loi</a:t>
            </a:r>
          </a:p>
          <a:p>
            <a:pPr rtl="0">
              <a:spcBef>
                <a:spcPts val="600"/>
              </a:spcBef>
            </a:pPr>
            <a:r>
              <a:rPr lang="fr-FR" noProof="0" dirty="0" smtClean="0"/>
              <a:t>Réexaminé les valeurs de MTS</a:t>
            </a:r>
          </a:p>
          <a:p>
            <a:pPr lvl="1" rtl="0">
              <a:spcBef>
                <a:spcPts val="600"/>
              </a:spcBef>
            </a:pPr>
            <a:r>
              <a:rPr lang="fr-FR" sz="1800" noProof="0" dirty="0" smtClean="0"/>
              <a:t>Nos valeurs définissent les principes de fonctionnement qui guident la conduite interne de notre organisation</a:t>
            </a:r>
          </a:p>
          <a:p>
            <a:pPr rtl="0"/>
            <a:r>
              <a:rPr lang="fr-FR" noProof="0" dirty="0" smtClean="0"/>
              <a:t>Mis en évidence notre Code de conduite</a:t>
            </a:r>
          </a:p>
          <a:p>
            <a:pPr lvl="1" rtl="0"/>
            <a:r>
              <a:rPr lang="fr-FR" sz="1800" noProof="0" dirty="0" smtClean="0"/>
              <a:t>Culture de prise de parole</a:t>
            </a:r>
          </a:p>
          <a:p>
            <a:pPr lvl="1" rtl="0"/>
            <a:r>
              <a:rPr lang="fr-FR" sz="1800" noProof="0" dirty="0" smtClean="0"/>
              <a:t>Milieu de travail respectueux</a:t>
            </a:r>
          </a:p>
          <a:p>
            <a:pPr lvl="1" rtl="0"/>
            <a:r>
              <a:rPr lang="fr-FR" sz="1800" noProof="0" dirty="0" smtClean="0"/>
              <a:t>Politique de non-représailles</a:t>
            </a:r>
          </a:p>
          <a:p>
            <a:pPr rtl="0"/>
            <a:r>
              <a:rPr lang="fr-FR" noProof="0" dirty="0" smtClean="0"/>
              <a:t>Insisté sur les concepts de lutte contre la corruption</a:t>
            </a:r>
          </a:p>
          <a:p>
            <a:pPr lvl="1" rtl="0"/>
            <a:r>
              <a:rPr lang="fr-FR" sz="1800" noProof="0" dirty="0" smtClean="0"/>
              <a:t>Connaissez votre client et dans le doute, posez des questions</a:t>
            </a:r>
          </a:p>
          <a:p>
            <a:pPr lvl="1"/>
            <a:endParaRPr lang="fr-FR" sz="1800" noProof="0" dirty="0" smtClean="0"/>
          </a:p>
          <a:p>
            <a:pPr lvl="1"/>
            <a:endParaRPr lang="fr-FR" noProof="0" dirty="0" smtClean="0"/>
          </a:p>
          <a:p>
            <a:endParaRPr lang="fr-FR" noProof="0" dirty="0" smtClean="0"/>
          </a:p>
          <a:p>
            <a:pPr lvl="1"/>
            <a:endParaRPr lang="fr-FR" noProof="0" dirty="0"/>
          </a:p>
        </p:txBody>
      </p:sp>
      <p:sp>
        <p:nvSpPr>
          <p:cNvPr id="3" name="Title 2"/>
          <p:cNvSpPr>
            <a:spLocks noGrp="1"/>
          </p:cNvSpPr>
          <p:nvPr>
            <p:ph type="title"/>
          </p:nvPr>
        </p:nvSpPr>
        <p:spPr/>
        <p:txBody>
          <a:bodyPr/>
          <a:lstStyle/>
          <a:p>
            <a:pPr rtl="0"/>
            <a:r>
              <a:rPr lang="fr-FR" noProof="0" dirty="0" smtClean="0"/>
              <a:t>Résumé</a:t>
            </a:r>
            <a:endParaRPr lang="fr-FR" noProof="0" dirty="0"/>
          </a:p>
        </p:txBody>
      </p:sp>
    </p:spTree>
    <p:extLst>
      <p:ext uri="{BB962C8B-B14F-4D97-AF65-F5344CB8AC3E}">
        <p14:creationId xmlns:p14="http://schemas.microsoft.com/office/powerpoint/2010/main" val="2544763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843" y="76200"/>
            <a:ext cx="7712766" cy="868362"/>
          </a:xfrm>
        </p:spPr>
        <p:txBody>
          <a:bodyPr/>
          <a:lstStyle/>
          <a:p>
            <a:pPr rtl="0"/>
            <a:r>
              <a:rPr lang="fr-FR" noProof="0" dirty="0" smtClean="0">
                <a:solidFill>
                  <a:srgbClr val="C00000"/>
                </a:solidFill>
              </a:rPr>
              <a:t>Objectifs d'apprentissage</a:t>
            </a:r>
            <a:endParaRPr lang="fr-FR" noProof="0" dirty="0">
              <a:solidFill>
                <a:srgbClr val="C00000"/>
              </a:solidFill>
            </a:endParaRPr>
          </a:p>
        </p:txBody>
      </p:sp>
      <p:sp>
        <p:nvSpPr>
          <p:cNvPr id="6" name="Content Placeholder 6"/>
          <p:cNvSpPr txBox="1">
            <a:spLocks noGrp="1"/>
          </p:cNvSpPr>
          <p:nvPr>
            <p:ph idx="1"/>
          </p:nvPr>
        </p:nvSpPr>
        <p:spPr bwMode="auto">
          <a:xfrm>
            <a:off x="463550" y="1119188"/>
            <a:ext cx="82629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Bef>
                <a:spcPts val="600"/>
              </a:spcBef>
            </a:pPr>
            <a:r>
              <a:rPr lang="fr-FR" sz="2400" kern="0" noProof="0" dirty="0" smtClean="0"/>
              <a:t>Définir le but de notre programme d'éthique et de conformité dans les affaires</a:t>
            </a:r>
          </a:p>
          <a:p>
            <a:pPr>
              <a:spcBef>
                <a:spcPts val="600"/>
              </a:spcBef>
            </a:pPr>
            <a:endParaRPr lang="fr-FR" sz="2400" noProof="0" dirty="0" smtClean="0"/>
          </a:p>
          <a:p>
            <a:pPr rtl="0">
              <a:spcBef>
                <a:spcPts val="600"/>
              </a:spcBef>
            </a:pPr>
            <a:r>
              <a:rPr lang="fr-FR" sz="2400" kern="0" noProof="0" dirty="0" smtClean="0"/>
              <a:t>Réexaminer les valeurs de MTS</a:t>
            </a:r>
          </a:p>
          <a:p>
            <a:pPr marL="0" indent="0">
              <a:spcBef>
                <a:spcPts val="600"/>
              </a:spcBef>
              <a:buFont typeface="Arial Narrow" charset="0"/>
              <a:buNone/>
            </a:pPr>
            <a:endParaRPr lang="fr-FR" sz="2400" kern="0" noProof="0" dirty="0" smtClean="0"/>
          </a:p>
          <a:p>
            <a:pPr rtl="0"/>
            <a:r>
              <a:rPr lang="fr-FR" sz="2400" kern="0" noProof="0" dirty="0" smtClean="0"/>
              <a:t>Mettre en évidence notre Code de conduite</a:t>
            </a:r>
          </a:p>
          <a:p>
            <a:pPr lvl="1" rtl="0"/>
            <a:r>
              <a:rPr lang="fr-FR" sz="2400" noProof="0" dirty="0" smtClean="0"/>
              <a:t>Culture de prise de parole</a:t>
            </a:r>
          </a:p>
          <a:p>
            <a:pPr lvl="1" rtl="0"/>
            <a:r>
              <a:rPr lang="fr-FR" sz="2400" kern="0" noProof="0" dirty="0" smtClean="0"/>
              <a:t>Milieu de travail respectueux</a:t>
            </a:r>
          </a:p>
          <a:p>
            <a:pPr lvl="1" rtl="0"/>
            <a:r>
              <a:rPr lang="fr-FR" sz="2400" noProof="0" dirty="0" smtClean="0"/>
              <a:t>Politique de non-représailles</a:t>
            </a:r>
          </a:p>
          <a:p>
            <a:pPr marL="457200" lvl="1" indent="0">
              <a:buNone/>
            </a:pPr>
            <a:endParaRPr lang="fr-FR" sz="2400" noProof="0" dirty="0" smtClean="0"/>
          </a:p>
          <a:p>
            <a:pPr rtl="0"/>
            <a:r>
              <a:rPr lang="fr-FR" sz="2400" noProof="0" dirty="0" smtClean="0"/>
              <a:t>Accentuer les concepts de lutte contre la corruption</a:t>
            </a:r>
          </a:p>
          <a:p>
            <a:endParaRPr lang="fr-FR" sz="2400" noProof="0" dirty="0" smtClean="0"/>
          </a:p>
        </p:txBody>
      </p:sp>
    </p:spTree>
    <p:extLst>
      <p:ext uri="{BB962C8B-B14F-4D97-AF65-F5344CB8AC3E}">
        <p14:creationId xmlns:p14="http://schemas.microsoft.com/office/powerpoint/2010/main" val="238468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noProof="0" dirty="0" smtClean="0"/>
              <a:t>Le programme d'éthique et de conformité dans les affaires de MTS est conçu pour promouvoir une culture organisationnelle qui </a:t>
            </a:r>
            <a:r>
              <a:rPr lang="fr-FR" dirty="0"/>
              <a:t>encourage :</a:t>
            </a:r>
            <a:endParaRPr lang="fr-FR" noProof="0" dirty="0" smtClean="0"/>
          </a:p>
          <a:p>
            <a:pPr marL="0" indent="0">
              <a:buNone/>
            </a:pPr>
            <a:endParaRPr lang="fr-FR" noProof="0" dirty="0" smtClean="0"/>
          </a:p>
          <a:p>
            <a:pPr lvl="1" rtl="0"/>
            <a:r>
              <a:rPr lang="fr-FR" noProof="0" dirty="0" smtClean="0"/>
              <a:t>une conduite éthique</a:t>
            </a:r>
          </a:p>
          <a:p>
            <a:pPr marL="457200" lvl="1" indent="0">
              <a:buNone/>
            </a:pPr>
            <a:endParaRPr lang="fr-FR" noProof="0" dirty="0" smtClean="0"/>
          </a:p>
          <a:p>
            <a:pPr lvl="1" rtl="0"/>
            <a:r>
              <a:rPr lang="fr-FR" noProof="0" dirty="0" smtClean="0"/>
              <a:t>un attachement aux valeurs de MTS</a:t>
            </a:r>
          </a:p>
          <a:p>
            <a:pPr marL="457200" lvl="1" indent="0">
              <a:buNone/>
            </a:pPr>
            <a:endParaRPr lang="fr-FR" noProof="0" dirty="0" smtClean="0"/>
          </a:p>
          <a:p>
            <a:pPr lvl="1" rtl="0"/>
            <a:r>
              <a:rPr lang="fr-FR" dirty="0"/>
              <a:t>l</a:t>
            </a:r>
            <a:r>
              <a:rPr lang="fr-FR" noProof="0" dirty="0" smtClean="0"/>
              <a:t>e respect de la loi</a:t>
            </a:r>
            <a:endParaRPr lang="fr-FR" noProof="0" dirty="0"/>
          </a:p>
        </p:txBody>
      </p:sp>
      <p:sp>
        <p:nvSpPr>
          <p:cNvPr id="3" name="Title 2"/>
          <p:cNvSpPr>
            <a:spLocks noGrp="1"/>
          </p:cNvSpPr>
          <p:nvPr>
            <p:ph type="title"/>
          </p:nvPr>
        </p:nvSpPr>
        <p:spPr/>
        <p:txBody>
          <a:bodyPr/>
          <a:lstStyle/>
          <a:p>
            <a:pPr rtl="0"/>
            <a:r>
              <a:rPr lang="fr-FR" noProof="0" dirty="0" smtClean="0"/>
              <a:t>Le but de notre programme d'éthique et de conformité dans les affaires de MTS</a:t>
            </a:r>
            <a:endParaRPr lang="fr-FR" noProof="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403" y="3646833"/>
            <a:ext cx="39719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301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Nos valeurs fondamentales de MTS</a:t>
            </a:r>
            <a:endParaRPr lang="fr-FR" noProof="0" dirty="0"/>
          </a:p>
        </p:txBody>
      </p:sp>
      <p:sp>
        <p:nvSpPr>
          <p:cNvPr id="10" name="Rectangle 9"/>
          <p:cNvSpPr/>
          <p:nvPr/>
        </p:nvSpPr>
        <p:spPr>
          <a:xfrm>
            <a:off x="7066729" y="1133061"/>
            <a:ext cx="1789044" cy="51584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FR" dirty="0" smtClean="0">
                <a:solidFill>
                  <a:srgbClr val="0000FF"/>
                </a:solidFill>
              </a:rPr>
              <a:t>Les valeurs de MTS définissent les principes de fonctionnement qui guident la conduite interne de notre organisation, ainsi que ses relations avec ses clients, partenaires et actionnaires</a:t>
            </a:r>
            <a:endParaRPr lang="fr-FR" dirty="0">
              <a:solidFill>
                <a:srgbClr val="0000FF"/>
              </a:solidFill>
            </a:endParaRPr>
          </a:p>
        </p:txBody>
      </p:sp>
      <p:grpSp>
        <p:nvGrpSpPr>
          <p:cNvPr id="11" name="Group 10"/>
          <p:cNvGrpSpPr>
            <a:grpSpLocks noChangeAspect="1"/>
          </p:cNvGrpSpPr>
          <p:nvPr/>
        </p:nvGrpSpPr>
        <p:grpSpPr>
          <a:xfrm>
            <a:off x="0" y="1133061"/>
            <a:ext cx="7066729" cy="4719623"/>
            <a:chOff x="401991" y="1219921"/>
            <a:chExt cx="7573014" cy="5317156"/>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27" y="1219921"/>
              <a:ext cx="3773600" cy="180288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978" y="1232314"/>
              <a:ext cx="3764213" cy="178922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 y="2965007"/>
              <a:ext cx="3862482" cy="181672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4365" y="2983408"/>
              <a:ext cx="3754826" cy="179832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991" y="4725092"/>
              <a:ext cx="3803424" cy="1811985"/>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9163" y="4725092"/>
              <a:ext cx="3815842" cy="1811985"/>
            </a:xfrm>
            <a:prstGeom prst="rect">
              <a:avLst/>
            </a:prstGeom>
          </p:spPr>
        </p:pic>
      </p:grpSp>
    </p:spTree>
    <p:extLst>
      <p:ext uri="{BB962C8B-B14F-4D97-AF65-F5344CB8AC3E}">
        <p14:creationId xmlns:p14="http://schemas.microsoft.com/office/powerpoint/2010/main" val="373392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sz="1800" noProof="0" dirty="0" smtClean="0"/>
              <a:t>Notre Code global de comportement </a:t>
            </a:r>
            <a:r>
              <a:rPr lang="fr-FR" sz="1800" dirty="0"/>
              <a:t>p</a:t>
            </a:r>
            <a:r>
              <a:rPr lang="fr-FR" sz="1800" noProof="0" dirty="0" err="1" smtClean="0"/>
              <a:t>rofessionnel</a:t>
            </a:r>
            <a:r>
              <a:rPr lang="fr-FR" sz="1800" noProof="0" dirty="0" smtClean="0"/>
              <a:t> éthique de MTS se fonde sur les valeurs de base de MTS</a:t>
            </a:r>
          </a:p>
          <a:p>
            <a:pPr rtl="0"/>
            <a:r>
              <a:rPr lang="fr-FR" sz="1800" noProof="0" dirty="0" smtClean="0"/>
              <a:t>Le code a été mis à jour et les améliorations comprennent :</a:t>
            </a:r>
          </a:p>
          <a:p>
            <a:pPr lvl="1" rtl="0"/>
            <a:r>
              <a:rPr lang="fr-FR" sz="1800" noProof="0" dirty="0" smtClean="0"/>
              <a:t>Un document électronique interactif qui peut être trouvé sur notre intranet</a:t>
            </a:r>
          </a:p>
          <a:p>
            <a:pPr lvl="1" rtl="0"/>
            <a:r>
              <a:rPr lang="fr-FR" sz="1800" noProof="0" dirty="0" smtClean="0"/>
              <a:t>Des zones de risques supplémentaires : Confidentialité des données des employés, Anti monopole, Opération et concurrence équitable, Qualité et sécurité du produit, Protection de la réputation de l'entreprise, Respect de l'environnement, Lobbying, Contributions politiques et de bienfaisance</a:t>
            </a:r>
          </a:p>
          <a:p>
            <a:pPr lvl="1" rtl="0"/>
            <a:r>
              <a:rPr lang="fr-FR" sz="1800" noProof="0" dirty="0" smtClean="0"/>
              <a:t>Des Q&amp;R et des conseils inclus dans le document</a:t>
            </a:r>
          </a:p>
          <a:p>
            <a:pPr lvl="1"/>
            <a:r>
              <a:rPr lang="fr-FR" sz="1800" dirty="0"/>
              <a:t>Les hyperliens pour des ressources supplémentaires </a:t>
            </a:r>
            <a:endParaRPr lang="fr-FR" sz="1800" dirty="0" smtClean="0"/>
          </a:p>
          <a:p>
            <a:r>
              <a:rPr lang="fr-FR" sz="1800" noProof="0" dirty="0" smtClean="0"/>
              <a:t>Notre Code ne saurait remplacer le bon jugement, il ne couvre pas non plus toutes les situations rencontrées, </a:t>
            </a:r>
            <a:r>
              <a:rPr lang="fr-FR" sz="1800" dirty="0"/>
              <a:t>donc, en cas de doute, prenez la parole</a:t>
            </a:r>
            <a:endParaRPr lang="fr-FR" sz="1800" noProof="0" dirty="0" smtClean="0"/>
          </a:p>
          <a:p>
            <a:r>
              <a:rPr lang="fr-FR" sz="1800" noProof="0" dirty="0" smtClean="0"/>
              <a:t>Pour terminer, notre confiance doit reposer, comme elle l'a toujours fait, sur l’honnêteté, l’intégrité </a:t>
            </a:r>
            <a:r>
              <a:rPr lang="fr-FR" sz="1800" dirty="0"/>
              <a:t>et le bon sens propre à chacun</a:t>
            </a:r>
            <a:r>
              <a:rPr lang="fr-FR" sz="1800" noProof="0" dirty="0" smtClean="0"/>
              <a:t> d'entre nous</a:t>
            </a:r>
          </a:p>
        </p:txBody>
      </p:sp>
      <p:sp>
        <p:nvSpPr>
          <p:cNvPr id="3" name="Title 2"/>
          <p:cNvSpPr>
            <a:spLocks noGrp="1"/>
          </p:cNvSpPr>
          <p:nvPr>
            <p:ph type="title"/>
          </p:nvPr>
        </p:nvSpPr>
        <p:spPr/>
        <p:txBody>
          <a:bodyPr/>
          <a:lstStyle/>
          <a:p>
            <a:pPr rtl="0"/>
            <a:r>
              <a:rPr lang="fr-FR" noProof="0" dirty="0" smtClean="0"/>
              <a:t>Code global de comportement </a:t>
            </a:r>
            <a:r>
              <a:rPr lang="fr-FR" dirty="0" smtClean="0"/>
              <a:t>pr</a:t>
            </a:r>
            <a:r>
              <a:rPr lang="fr-FR" dirty="0"/>
              <a:t>o</a:t>
            </a:r>
            <a:r>
              <a:rPr lang="fr-FR" noProof="0" dirty="0" err="1" smtClean="0"/>
              <a:t>fessionnel</a:t>
            </a:r>
            <a:r>
              <a:rPr lang="fr-FR" noProof="0" dirty="0" smtClean="0"/>
              <a:t> éthique de MTS</a:t>
            </a:r>
            <a:endParaRPr lang="fr-FR" noProof="0" dirty="0"/>
          </a:p>
        </p:txBody>
      </p:sp>
    </p:spTree>
    <p:extLst>
      <p:ext uri="{BB962C8B-B14F-4D97-AF65-F5344CB8AC3E}">
        <p14:creationId xmlns:p14="http://schemas.microsoft.com/office/powerpoint/2010/main" val="405084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Culture de prise de parole</a:t>
            </a:r>
            <a:endParaRPr lang="fr-FR" noProof="0" dirty="0"/>
          </a:p>
        </p:txBody>
      </p:sp>
      <p:sp>
        <p:nvSpPr>
          <p:cNvPr id="4" name="Content Placeholder 2"/>
          <p:cNvSpPr txBox="1">
            <a:spLocks noGrp="1"/>
          </p:cNvSpPr>
          <p:nvPr>
            <p:ph idx="1"/>
          </p:nvPr>
        </p:nvSpPr>
        <p:spPr>
          <a:xfrm>
            <a:off x="500062" y="1219200"/>
            <a:ext cx="4777616" cy="4953000"/>
          </a:xfrm>
          <a:prstGeom prst="rect">
            <a:avLst/>
          </a:prstGeom>
          <a:ln w="19050">
            <a:noFill/>
          </a:ln>
        </p:spPr>
        <p:txBody>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Aft>
                <a:spcPts val="1200"/>
              </a:spcAft>
              <a:buFont typeface="Arial Narrow" panose="020B0606020202030204" pitchFamily="34" charset="0"/>
              <a:buChar char="»"/>
            </a:pPr>
            <a:r>
              <a:rPr lang="fr-FR" sz="1800" kern="0" noProof="0" dirty="0" smtClean="0"/>
              <a:t>Une culture de prise de parole est essentielle à la santé de l'entreprise</a:t>
            </a:r>
          </a:p>
          <a:p>
            <a:pPr lvl="1" rtl="0">
              <a:spcAft>
                <a:spcPts val="600"/>
              </a:spcAft>
              <a:buFont typeface="Arial Narrow" panose="020B0606020202030204" pitchFamily="34" charset="0"/>
              <a:buChar char="–"/>
            </a:pPr>
            <a:r>
              <a:rPr lang="fr-FR" sz="1800" kern="0" noProof="0" dirty="0" smtClean="0"/>
              <a:t>Une culture de prise de parole reflète </a:t>
            </a:r>
            <a:r>
              <a:rPr lang="fr-FR" sz="1800" kern="0" noProof="0" dirty="0" smtClean="0"/>
              <a:t>la </a:t>
            </a:r>
            <a:r>
              <a:rPr lang="fr-FR" sz="1800" kern="0" noProof="0" dirty="0" smtClean="0"/>
              <a:t>capacité et le confort des employés à poser des questions et à signaler des problèmes</a:t>
            </a:r>
          </a:p>
          <a:p>
            <a:pPr lvl="1" rtl="0">
              <a:spcAft>
                <a:spcPts val="600"/>
              </a:spcAft>
              <a:buFont typeface="Arial Narrow" panose="020B0606020202030204" pitchFamily="34" charset="0"/>
              <a:buChar char="–"/>
            </a:pPr>
            <a:r>
              <a:rPr lang="fr-FR" sz="1800" kern="0" noProof="0" dirty="0" smtClean="0"/>
              <a:t>Prendre la parole soutient nos valeurs  </a:t>
            </a:r>
          </a:p>
          <a:p>
            <a:pPr>
              <a:spcAft>
                <a:spcPts val="1200"/>
              </a:spcAft>
              <a:buFont typeface="Arial Narrow" panose="020B0606020202030204" pitchFamily="34" charset="0"/>
              <a:buChar char="»"/>
            </a:pPr>
            <a:r>
              <a:rPr lang="fr-FR" sz="1800" dirty="0"/>
              <a:t>MTS offre de multiples ressources pour</a:t>
            </a:r>
            <a:r>
              <a:rPr lang="fr-FR" sz="1800" kern="0" noProof="0" dirty="0" smtClean="0"/>
              <a:t> Prendre la parole :</a:t>
            </a:r>
          </a:p>
          <a:p>
            <a:pPr lvl="1" rtl="0">
              <a:spcBef>
                <a:spcPts val="0"/>
              </a:spcBef>
              <a:spcAft>
                <a:spcPts val="0"/>
              </a:spcAft>
              <a:buFont typeface="Arial" panose="020B0604020202020204" pitchFamily="34" charset="0"/>
              <a:buChar char="–"/>
            </a:pPr>
            <a:r>
              <a:rPr lang="fr-FR" sz="1800" kern="0" noProof="0" dirty="0" smtClean="0"/>
              <a:t>Superviseurs</a:t>
            </a:r>
          </a:p>
          <a:p>
            <a:pPr lvl="1" rtl="0">
              <a:spcBef>
                <a:spcPts val="0"/>
              </a:spcBef>
              <a:spcAft>
                <a:spcPts val="0"/>
              </a:spcAft>
              <a:buFont typeface="Arial" panose="020B0604020202020204" pitchFamily="34" charset="0"/>
              <a:buChar char="–"/>
            </a:pPr>
            <a:r>
              <a:rPr lang="fr-FR" sz="1800" kern="0" noProof="0" dirty="0" smtClean="0"/>
              <a:t>Ressources humaines</a:t>
            </a:r>
          </a:p>
          <a:p>
            <a:pPr lvl="1" rtl="0">
              <a:spcBef>
                <a:spcPts val="0"/>
              </a:spcBef>
              <a:spcAft>
                <a:spcPts val="0"/>
              </a:spcAft>
              <a:buFont typeface="Arial" panose="020B0604020202020204" pitchFamily="34" charset="0"/>
              <a:buChar char="–"/>
            </a:pPr>
            <a:r>
              <a:rPr lang="fr-FR" sz="1800" kern="0" noProof="0" dirty="0" smtClean="0"/>
              <a:t>Comité local d'Éthique des Affaires</a:t>
            </a:r>
          </a:p>
          <a:p>
            <a:pPr lvl="1" rtl="0">
              <a:spcBef>
                <a:spcPts val="0"/>
              </a:spcBef>
              <a:spcAft>
                <a:spcPts val="0"/>
              </a:spcAft>
              <a:buFont typeface="Arial" panose="020B0604020202020204" pitchFamily="34" charset="0"/>
              <a:buChar char="–"/>
            </a:pPr>
            <a:r>
              <a:rPr lang="fr-FR" sz="1800" kern="0" noProof="0" dirty="0" smtClean="0"/>
              <a:t>Directeur éthique et conformité</a:t>
            </a:r>
          </a:p>
          <a:p>
            <a:pPr lvl="1" rtl="0">
              <a:spcBef>
                <a:spcPts val="0"/>
              </a:spcBef>
              <a:spcAft>
                <a:spcPts val="0"/>
              </a:spcAft>
              <a:buFont typeface="Arial" panose="020B0604020202020204" pitchFamily="34" charset="0"/>
              <a:buChar char="–"/>
            </a:pPr>
            <a:r>
              <a:rPr lang="fr-FR" sz="1800" kern="0" noProof="0" dirty="0" smtClean="0"/>
              <a:t>Bureau du Conseil Général</a:t>
            </a:r>
          </a:p>
          <a:p>
            <a:pPr lvl="1" rtl="0">
              <a:spcBef>
                <a:spcPts val="0"/>
              </a:spcBef>
              <a:spcAft>
                <a:spcPts val="0"/>
              </a:spcAft>
              <a:buFont typeface="Arial" panose="020B0604020202020204" pitchFamily="34" charset="0"/>
              <a:buChar char="–"/>
            </a:pPr>
            <a:r>
              <a:rPr lang="fr-FR" sz="1800" kern="0" noProof="0" dirty="0" smtClean="0"/>
              <a:t>Ligne d'Alerte</a:t>
            </a:r>
          </a:p>
          <a:p>
            <a:pPr lvl="1">
              <a:spcAft>
                <a:spcPts val="1200"/>
              </a:spcAft>
              <a:buFont typeface="Wingdings" pitchFamily="2" charset="2"/>
              <a:buChar char="Ø"/>
            </a:pPr>
            <a:endParaRPr lang="fr-FR" kern="0" noProof="0" dirty="0" smtClean="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789" y="1166227"/>
            <a:ext cx="3741514" cy="2883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092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Ligne d'alerte de MTS</a:t>
            </a:r>
            <a:endParaRPr lang="fr-FR" noProof="0" dirty="0"/>
          </a:p>
        </p:txBody>
      </p:sp>
      <p:sp>
        <p:nvSpPr>
          <p:cNvPr id="4" name="Content Placeholder 2"/>
          <p:cNvSpPr>
            <a:spLocks noGrp="1"/>
          </p:cNvSpPr>
          <p:nvPr>
            <p:ph idx="1"/>
          </p:nvPr>
        </p:nvSpPr>
        <p:spPr>
          <a:ln w="19050">
            <a:solidFill>
              <a:schemeClr val="accent1"/>
            </a:solidFill>
          </a:ln>
        </p:spPr>
        <p:txBody>
          <a:bodyPr/>
          <a:lstStyle/>
          <a:p>
            <a:pPr rtl="0"/>
            <a:r>
              <a:rPr lang="fr-FR" sz="1800" noProof="0" dirty="0" smtClean="0"/>
              <a:t>La ligne d'alerte est exploitée par un tiers</a:t>
            </a:r>
          </a:p>
          <a:p>
            <a:pPr rtl="0"/>
            <a:r>
              <a:rPr lang="fr-FR" sz="1800" noProof="0" dirty="0" smtClean="0"/>
              <a:t>Les appelants ont la possibilité de rester anonymes</a:t>
            </a:r>
          </a:p>
          <a:p>
            <a:pPr lvl="1" rtl="0"/>
            <a:r>
              <a:rPr lang="fr-FR" sz="1800" noProof="0" dirty="0" smtClean="0"/>
              <a:t>Un code de suivi des préoccupations est fourni à ceux qui effectuent des rapports</a:t>
            </a:r>
          </a:p>
          <a:p>
            <a:pPr lvl="1"/>
            <a:r>
              <a:rPr lang="fr-FR" sz="1800" noProof="0" dirty="0" smtClean="0"/>
              <a:t>Les employés sont </a:t>
            </a:r>
            <a:r>
              <a:rPr lang="fr-FR" sz="1800" dirty="0"/>
              <a:t>encouragés à régulièrement contacter </a:t>
            </a:r>
            <a:r>
              <a:rPr lang="fr-FR" sz="1800" dirty="0" smtClean="0"/>
              <a:t>la </a:t>
            </a:r>
            <a:r>
              <a:rPr lang="fr-FR" sz="1800" dirty="0"/>
              <a:t>ligne d'alerte pour voir s'ils peuvent fournir plus d'informations </a:t>
            </a:r>
            <a:endParaRPr lang="fr-FR" sz="1800" strike="sngStrike" noProof="0" dirty="0" smtClean="0">
              <a:solidFill>
                <a:srgbClr val="FF0000"/>
              </a:solidFill>
            </a:endParaRPr>
          </a:p>
          <a:p>
            <a:pPr rtl="0"/>
            <a:r>
              <a:rPr lang="fr-FR" sz="1800" noProof="0" dirty="0" smtClean="0"/>
              <a:t>Des traducteurs sont disponibles </a:t>
            </a:r>
          </a:p>
          <a:p>
            <a:pPr rtl="0"/>
            <a:r>
              <a:rPr lang="fr-FR" sz="1800" noProof="0" dirty="0" smtClean="0"/>
              <a:t>Les </a:t>
            </a:r>
            <a:r>
              <a:rPr lang="fr-FR" sz="1800" noProof="0" dirty="0" smtClean="0"/>
              <a:t>questions sont traitées de manière confidentielle</a:t>
            </a:r>
          </a:p>
          <a:p>
            <a:pPr rtl="0"/>
            <a:r>
              <a:rPr lang="fr-FR" sz="1800" noProof="0" dirty="0" smtClean="0"/>
              <a:t>Les employés peuvent soumettre des préoccupations via Internet à notre ligne d'alerte</a:t>
            </a:r>
          </a:p>
          <a:p>
            <a:pPr rtl="0"/>
            <a:r>
              <a:rPr lang="fr-FR" sz="1800" noProof="0" dirty="0" smtClean="0"/>
              <a:t>Chaque question est étudiée</a:t>
            </a:r>
          </a:p>
          <a:p>
            <a:pPr lvl="1" rtl="0"/>
            <a:r>
              <a:rPr lang="fr-FR" sz="1800" noProof="0" dirty="0" smtClean="0"/>
              <a:t>Les enquêteurs ont été formés</a:t>
            </a:r>
          </a:p>
          <a:p>
            <a:pPr lvl="1" rtl="0"/>
            <a:r>
              <a:rPr lang="fr-FR" sz="1800" noProof="0" dirty="0" smtClean="0"/>
              <a:t>Le protocole d'enquête est en place </a:t>
            </a:r>
          </a:p>
          <a:p>
            <a:pPr lvl="1" rtl="0"/>
            <a:r>
              <a:rPr lang="fr-FR" sz="1800" noProof="0" dirty="0" smtClean="0"/>
              <a:t>Le processus de remontée est défini</a:t>
            </a:r>
          </a:p>
          <a:p>
            <a:pPr lvl="1">
              <a:spcBef>
                <a:spcPts val="0"/>
              </a:spcBef>
            </a:pPr>
            <a:endParaRPr lang="fr-FR" sz="1100" noProof="0" dirty="0" smtClean="0"/>
          </a:p>
          <a:p>
            <a:pPr marL="0" indent="0" rtl="0">
              <a:spcBef>
                <a:spcPts val="0"/>
              </a:spcBef>
              <a:buNone/>
            </a:pPr>
            <a:r>
              <a:rPr lang="fr-FR" sz="1600" noProof="0" dirty="0" smtClean="0"/>
              <a:t>*Certaines localisations peuvent restreindre l’accès anonyme à la Ligne d'Alerte ou le rôle du comité d'éthiques des affaires</a:t>
            </a:r>
            <a:endParaRPr lang="fr-FR" sz="1600" noProof="0" dirty="0"/>
          </a:p>
        </p:txBody>
      </p:sp>
    </p:spTree>
    <p:extLst>
      <p:ext uri="{BB962C8B-B14F-4D97-AF65-F5344CB8AC3E}">
        <p14:creationId xmlns:p14="http://schemas.microsoft.com/office/powerpoint/2010/main" val="49882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La réputation de Volkswagen a récemment été ternie en raison d'un énorme scandale de tricherie sur les tests d'émissions de 11 millions de voitures à moteur diesel vendues au cours des dernières années</a:t>
            </a:r>
          </a:p>
          <a:p>
            <a:pPr lvl="1" rtl="0"/>
            <a:r>
              <a:rPr lang="fr-FR" noProof="0" dirty="0" smtClean="0"/>
              <a:t>Le prix de l'action a chuté de près de 30 pour cent.</a:t>
            </a:r>
          </a:p>
          <a:p>
            <a:pPr lvl="1" rtl="0"/>
            <a:r>
              <a:rPr lang="fr-FR" noProof="0" dirty="0" smtClean="0"/>
              <a:t>VW a perdu 26 milliards $ en valeur totale</a:t>
            </a:r>
          </a:p>
          <a:p>
            <a:pPr lvl="1" rtl="0"/>
            <a:r>
              <a:rPr lang="fr-FR" noProof="0" dirty="0" smtClean="0"/>
              <a:t>Les coûts et les amendes de rappel approchent la</a:t>
            </a:r>
          </a:p>
          <a:p>
            <a:pPr marL="857250" lvl="2" indent="0">
              <a:buNone/>
            </a:pPr>
            <a:r>
              <a:rPr lang="fr-FR" dirty="0" err="1" smtClean="0"/>
              <a:t>so</a:t>
            </a:r>
            <a:r>
              <a:rPr lang="fr-FR" noProof="0" dirty="0" err="1" smtClean="0"/>
              <a:t>mme</a:t>
            </a:r>
            <a:r>
              <a:rPr lang="fr-FR" noProof="0" dirty="0" smtClean="0"/>
              <a:t> de plusieurs milliards de dollars</a:t>
            </a:r>
          </a:p>
          <a:p>
            <a:pPr rtl="0"/>
            <a:r>
              <a:rPr lang="fr-FR" noProof="0" dirty="0" smtClean="0"/>
              <a:t>Les airbags de Takata qui explosent ont causé huit morts et des centaines de blessés </a:t>
            </a:r>
          </a:p>
          <a:p>
            <a:pPr lvl="1" rtl="0"/>
            <a:r>
              <a:rPr lang="fr-FR" noProof="0" dirty="0" smtClean="0"/>
              <a:t>Les employés ont dit que les problèmes de qualité ont résulté de la pression pour respecter les calendriers de livraison intenses</a:t>
            </a:r>
          </a:p>
          <a:p>
            <a:pPr lvl="1" rtl="0"/>
            <a:r>
              <a:rPr lang="fr-FR" noProof="0" dirty="0" smtClean="0"/>
              <a:t>Le non-respect du calendrier aurait coûté à Takata</a:t>
            </a:r>
            <a:r>
              <a:rPr lang="fr-FR" strike="sngStrike" noProof="0" dirty="0" smtClean="0"/>
              <a:t>,</a:t>
            </a:r>
            <a:r>
              <a:rPr lang="fr-FR" noProof="0" dirty="0" smtClean="0"/>
              <a:t> des milliers de dollars par minute, en raison des amendes</a:t>
            </a:r>
          </a:p>
          <a:p>
            <a:endParaRPr lang="fr-FR" sz="1050" noProof="0" dirty="0" smtClean="0"/>
          </a:p>
          <a:p>
            <a:pPr rtl="0"/>
            <a:r>
              <a:rPr lang="fr-FR" noProof="0" dirty="0" smtClean="0"/>
              <a:t>Quelle est l'une des causes profondes de ces scandales ?</a:t>
            </a:r>
            <a:endParaRPr lang="fr-FR" noProof="0" dirty="0"/>
          </a:p>
        </p:txBody>
      </p:sp>
      <p:sp>
        <p:nvSpPr>
          <p:cNvPr id="3" name="Title 2"/>
          <p:cNvSpPr>
            <a:spLocks noGrp="1"/>
          </p:cNvSpPr>
          <p:nvPr>
            <p:ph type="title"/>
          </p:nvPr>
        </p:nvSpPr>
        <p:spPr/>
        <p:txBody>
          <a:bodyPr/>
          <a:lstStyle/>
          <a:p>
            <a:pPr rtl="0"/>
            <a:r>
              <a:rPr lang="fr-FR" noProof="0" dirty="0" smtClean="0"/>
              <a:t>Question concernant la culture de prise de parole</a:t>
            </a:r>
            <a:endParaRPr lang="fr-FR"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496" y="2407077"/>
            <a:ext cx="920000" cy="91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825" y="5406998"/>
            <a:ext cx="1737143" cy="42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554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oardTemplate_corporate2">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BoardTemplate_corporate2.potx</Template>
  <TotalTime>45563</TotalTime>
  <Words>2119</Words>
  <Application>Microsoft Office PowerPoint</Application>
  <PresentationFormat>On-screen Show (4:3)</PresentationFormat>
  <Paragraphs>223</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BoardTemplate_corporate2</vt:lpstr>
      <vt:lpstr>Formation sur l'éthique FY16- Revenir à l'Essentiel </vt:lpstr>
      <vt:lpstr>Introduction</vt:lpstr>
      <vt:lpstr>Objectifs d'apprentissage</vt:lpstr>
      <vt:lpstr>Le but de notre programme d'éthique et de conformité dans les affaires de MTS</vt:lpstr>
      <vt:lpstr>Nos valeurs fondamentales de MTS</vt:lpstr>
      <vt:lpstr>Code global de comportement professionnel éthique de MTS</vt:lpstr>
      <vt:lpstr>Culture de prise de parole</vt:lpstr>
      <vt:lpstr>Ligne d'alerte de MTS</vt:lpstr>
      <vt:lpstr>Question concernant la culture de prise de parole</vt:lpstr>
      <vt:lpstr>Réponse concernant la culture de prise de parole</vt:lpstr>
      <vt:lpstr>Environnement de Travail Respectueux</vt:lpstr>
      <vt:lpstr>Question concernant le milieu de travail respectueux</vt:lpstr>
      <vt:lpstr>Question concernant le milieu de travail respectueux</vt:lpstr>
      <vt:lpstr>Politique de non-représailles</vt:lpstr>
      <vt:lpstr>Représailles - Ce que vous pouvez faire</vt:lpstr>
      <vt:lpstr>Accent sur la lutte contre la corruption</vt:lpstr>
      <vt:lpstr>Concepts de base de la loi américaine Anti-Corruption</vt:lpstr>
      <vt:lpstr>Concepts mondiaux de lutte contre la corruption</vt:lpstr>
      <vt:lpstr>Question globale sur la lutte contre la corruption</vt:lpstr>
      <vt:lpstr>Réponse globale sur la lutte contre la corruption</vt:lpstr>
      <vt:lpstr>Résumé</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DeeAnn Hendricks</dc:creator>
  <cp:lastModifiedBy>Kaminski, Kim</cp:lastModifiedBy>
  <cp:revision>413</cp:revision>
  <cp:lastPrinted>2016-02-12T19:35:17Z</cp:lastPrinted>
  <dcterms:created xsi:type="dcterms:W3CDTF">2009-07-02T15:23:46Z</dcterms:created>
  <dcterms:modified xsi:type="dcterms:W3CDTF">2016-04-22T15:04:21Z</dcterms:modified>
</cp:coreProperties>
</file>