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273" r:id="rId3"/>
    <p:sldId id="323" r:id="rId4"/>
    <p:sldId id="309" r:id="rId5"/>
    <p:sldId id="313" r:id="rId6"/>
    <p:sldId id="312" r:id="rId7"/>
    <p:sldId id="314" r:id="rId8"/>
    <p:sldId id="316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660"/>
  </p:normalViewPr>
  <p:slideViewPr>
    <p:cSldViewPr snapToGrid="0">
      <p:cViewPr>
        <p:scale>
          <a:sx n="125" d="100"/>
          <a:sy n="125" d="100"/>
        </p:scale>
        <p:origin x="-112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noProof="0" dirty="0" smtClean="0"/>
              <a:t>Ethik</a:t>
            </a:r>
          </a:p>
          <a:p>
            <a:pPr rtl="0"/>
            <a:r>
              <a:rPr lang="de-DE" noProof="0" dirty="0" smtClean="0"/>
              <a:t>Verlegenheit</a:t>
            </a:r>
          </a:p>
          <a:p>
            <a:pPr rtl="0"/>
            <a:r>
              <a:rPr lang="de-DE" noProof="0" dirty="0" smtClean="0"/>
              <a:t>Werte</a:t>
            </a:r>
          </a:p>
          <a:p>
            <a:pPr rtl="0"/>
            <a:r>
              <a:rPr lang="de-DE" noProof="0" dirty="0" smtClean="0"/>
              <a:t>Richtig</a:t>
            </a:r>
          </a:p>
          <a:p>
            <a:pPr rtl="0"/>
            <a:r>
              <a:rPr lang="de-DE" noProof="0" dirty="0" smtClean="0"/>
              <a:t>Falsch</a:t>
            </a:r>
          </a:p>
          <a:p>
            <a:pPr rtl="0"/>
            <a:r>
              <a:rPr lang="de-DE" noProof="0" dirty="0" smtClean="0"/>
              <a:t>Compliance</a:t>
            </a:r>
          </a:p>
          <a:p>
            <a:pPr rtl="0"/>
            <a:r>
              <a:rPr lang="de-DE" noProof="0" dirty="0" smtClean="0"/>
              <a:t>Moral</a:t>
            </a:r>
          </a:p>
          <a:p>
            <a:pPr rtl="0"/>
            <a:r>
              <a:rPr lang="de-DE" noProof="0" dirty="0" smtClean="0"/>
              <a:t>Vorteil</a:t>
            </a:r>
          </a:p>
          <a:p>
            <a:pPr rtl="0"/>
            <a:r>
              <a:rPr lang="de-DE" noProof="0" dirty="0" smtClean="0"/>
              <a:t>Wahl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Ethikschulung im FY 16/ Seite </a:t>
            </a:r>
            <a:fld id="{CDAE13CE-31CE-A44C-9F86-F7B4B1D61468}" type="slidenum">
              <a:rPr lang="de-D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de-D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VERTRAULICHES MATERIAL VON MTS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06339" y="6418362"/>
            <a:ext cx="2576944" cy="307777"/>
            <a:chOff x="3283151" y="6418362"/>
            <a:chExt cx="2576944" cy="307777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283151" y="6418362"/>
              <a:ext cx="257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UNTERNEHMEN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792577" cy="307777"/>
              <a:chOff x="3892611" y="6418362"/>
              <a:chExt cx="1699515" cy="307777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699515" cy="2977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69951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9449" y="6356350"/>
            <a:ext cx="3740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Ethikschulung im FY 16 − </a:t>
            </a:r>
            <a:br>
              <a:rPr lang="de-DE" dirty="0" smtClean="0"/>
            </a:br>
            <a:r>
              <a:rPr lang="de-DE" dirty="0" smtClean="0"/>
              <a:t>Zurück zum Wesentlichen</a:t>
            </a:r>
            <a:br>
              <a:rPr lang="de-DE" dirty="0" smtClean="0"/>
            </a:br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Respektvolles Arbeitsumfeld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Wir haben uns verpflichtet, ein Arbeitsumfeld zu schaffen und aufrechtzuerhalten, das durch eine respektvolle und integrative Zusammenarbeit den Erfolg von MTS vorantreibt.</a:t>
            </a:r>
          </a:p>
          <a:p>
            <a:pPr rtl="0"/>
            <a:r>
              <a:rPr lang="de-DE" b="1" dirty="0" smtClean="0"/>
              <a:t>Vorteile von Respekt am Arbeitsplatz</a:t>
            </a:r>
          </a:p>
          <a:p>
            <a:pPr lvl="1" rtl="0"/>
            <a:r>
              <a:rPr lang="de-DE" dirty="0" smtClean="0"/>
              <a:t>Respekt am Arbeitsplatz schafft eine produktive, bereichernde und angenehme Atmosphäre für alle Mitarbeiter. </a:t>
            </a:r>
          </a:p>
          <a:p>
            <a:pPr lvl="1" rtl="0"/>
            <a:r>
              <a:rPr lang="de-DE" dirty="0" smtClean="0"/>
              <a:t>In einer solchen Atmosphäre arbeiten die Mitarbeiter gut zusammen und erkennen, dass:</a:t>
            </a:r>
          </a:p>
          <a:p>
            <a:pPr lvl="2"/>
            <a:r>
              <a:rPr lang="de-DE" dirty="0" smtClean="0"/>
              <a:t>sich Verhalten und Einstellungen auf andere auswirken,</a:t>
            </a:r>
          </a:p>
          <a:p>
            <a:pPr lvl="2" rtl="0"/>
            <a:r>
              <a:rPr lang="de-DE" dirty="0" smtClean="0"/>
              <a:t>die Förderung individueller Stärken und Fähigkeiten zu einer positiv gestimmten Belegschaft beiträgt,</a:t>
            </a:r>
          </a:p>
          <a:p>
            <a:pPr lvl="2" rtl="0"/>
            <a:r>
              <a:rPr lang="de-DE" dirty="0" smtClean="0"/>
              <a:t>jeder Mitarbeiter einzigartig ist und das Recht hat, mit Respekt und Würde behandelt zu werden.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268" y="5799797"/>
            <a:ext cx="7730835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Respekt am Arbeitsplatz kommt nicht von ungefähr, sondern wird aufgebaut!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de-DE" dirty="0" smtClean="0"/>
              <a:t>Zeichen von mangelndem Respekt</a:t>
            </a:r>
          </a:p>
          <a:p>
            <a:pPr rtl="0"/>
            <a:r>
              <a:rPr lang="de-DE" dirty="0" smtClean="0"/>
              <a:t>Augenrollen</a:t>
            </a:r>
          </a:p>
          <a:p>
            <a:pPr rtl="0"/>
            <a:r>
              <a:rPr lang="de-DE" dirty="0" smtClean="0"/>
              <a:t>Seufzen</a:t>
            </a:r>
          </a:p>
          <a:p>
            <a:pPr rtl="0"/>
            <a:r>
              <a:rPr lang="de-DE" dirty="0" smtClean="0"/>
              <a:t>Zungenschnalzen</a:t>
            </a:r>
          </a:p>
          <a:p>
            <a:pPr rtl="0"/>
            <a:r>
              <a:rPr lang="de-DE" dirty="0" smtClean="0"/>
              <a:t>Lästereien</a:t>
            </a:r>
          </a:p>
          <a:p>
            <a:pPr rtl="0"/>
            <a:r>
              <a:rPr lang="de-DE" dirty="0" smtClean="0"/>
              <a:t>Mobbing</a:t>
            </a:r>
          </a:p>
          <a:p>
            <a:pPr rtl="0"/>
            <a:r>
              <a:rPr lang="de-DE" dirty="0" smtClean="0"/>
              <a:t>Diskriminierung</a:t>
            </a:r>
          </a:p>
          <a:p>
            <a:pPr rtl="0"/>
            <a:r>
              <a:rPr lang="de-DE" dirty="0" smtClean="0"/>
              <a:t>unangemessene Nutzung des Internets</a:t>
            </a:r>
          </a:p>
          <a:p>
            <a:pPr rtl="0"/>
            <a:r>
              <a:rPr lang="de-DE" dirty="0" smtClean="0"/>
              <a:t>vulgäre Ausdrucksweise</a:t>
            </a:r>
          </a:p>
          <a:p>
            <a:pPr rtl="0"/>
            <a:r>
              <a:rPr lang="de-DE" dirty="0" smtClean="0"/>
              <a:t>Beschimpfung</a:t>
            </a:r>
          </a:p>
          <a:p>
            <a:endParaRPr lang="de-DE" dirty="0" smtClean="0"/>
          </a:p>
          <a:p>
            <a:pPr marL="0" indent="0" rtl="0">
              <a:buNone/>
            </a:pPr>
            <a:r>
              <a:rPr lang="de-DE" dirty="0" smtClean="0"/>
              <a:t>Was können Sie tun, um zum Aufbau eines respektvollen Arbeitsumfelds beizutragen?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400" dirty="0" smtClean="0"/>
              <a:t>Jetzt hab ich mir beim Augenrollen weh getan – Tina Fey als Liz Lemon in 30Rock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de-DE" sz="1750" b="1" dirty="0" smtClean="0"/>
              <a:t>Schaffung eines respektvollen Arbeitsumfelds </a:t>
            </a:r>
          </a:p>
          <a:p>
            <a:pPr rtl="0">
              <a:buNone/>
            </a:pPr>
            <a:r>
              <a:rPr lang="de-DE" sz="1750" dirty="0" smtClean="0"/>
              <a:t>1. Konzentrieren Sie sich auf die Bedürfnisse anderer und überlegen Sie, bevor Sie sprechen oder handeln, welche Wirkung Ihre Worte und Taten auf andere haben werden.</a:t>
            </a:r>
          </a:p>
          <a:p>
            <a:pPr rtl="0">
              <a:buNone/>
            </a:pPr>
            <a:r>
              <a:rPr lang="de-DE" sz="1750" dirty="0" smtClean="0"/>
              <a:t>2. Achten Sie auf eine bewusste Kommunikation.</a:t>
            </a:r>
          </a:p>
          <a:p>
            <a:pPr rtl="0">
              <a:buNone/>
            </a:pPr>
            <a:r>
              <a:rPr lang="de-DE" sz="1750" dirty="0" smtClean="0"/>
              <a:t>3. Helfen Sie, Brücken zu bauen, und tragen Sie zu einer offenen Arbeitsumgebung bei.</a:t>
            </a:r>
          </a:p>
          <a:p>
            <a:pPr rtl="0">
              <a:buNone/>
            </a:pPr>
            <a:r>
              <a:rPr lang="de-DE" sz="1750" dirty="0" smtClean="0"/>
              <a:t>4. Nutzen Sie die Vorteile unterschiedlicher Meinungen in unterschiedlichen Situationen.</a:t>
            </a:r>
          </a:p>
          <a:p>
            <a:pPr>
              <a:buNone/>
            </a:pPr>
            <a:r>
              <a:rPr lang="de-DE" sz="1750" dirty="0" smtClean="0"/>
              <a:t>5. Vermeiden Sie es, sich an Lästereien, Meckern oder anderen Formen von negativem Verhalten bei täglichen Interaktionen zu beteiligen.</a:t>
            </a:r>
          </a:p>
          <a:p>
            <a:pPr>
              <a:buNone/>
            </a:pPr>
            <a:r>
              <a:rPr lang="de-DE" sz="1750" dirty="0" smtClean="0"/>
              <a:t>6. Betrachten Sie aktuelle schwierige Situationen aus einer weiteren Perspektive. </a:t>
            </a:r>
          </a:p>
          <a:p>
            <a:pPr rtl="0">
              <a:buNone/>
            </a:pPr>
            <a:r>
              <a:rPr lang="de-DE" sz="1750" dirty="0" smtClean="0"/>
              <a:t>7. Setzen Sie sich bei Ihrer Kommunikation innerhalb und außerhalb des Arbeitsplatzes für Ihr Unternehmen ein.</a:t>
            </a:r>
          </a:p>
          <a:p>
            <a:pPr rtl="0">
              <a:buNone/>
            </a:pPr>
            <a:r>
              <a:rPr lang="de-DE" sz="1750" dirty="0" smtClean="0"/>
              <a:t>8. Achten Sie auf ein respektvolles Verhalten bei Ihrer Kommunikation und anderen regelmäßigen Handlungen.</a:t>
            </a:r>
            <a:endParaRPr lang="de-DE" sz="1750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Richtlinie gegen Vergeltungsmaßnahmen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400" dirty="0" smtClean="0"/>
              <a:t>MTS duldet keine Repressalien gegenüber Personen, die in gutem Glauben Fragen stellen oder Bedenken äußern.</a:t>
            </a:r>
          </a:p>
          <a:p>
            <a:r>
              <a:rPr lang="de-DE" sz="1400" dirty="0" smtClean="0"/>
              <a:t>Repressalien sind nach dem Gesetz und den weltweiten Verhaltensstandards für ethisches Geschäftsverhalten von MTS verboten.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400" dirty="0" smtClean="0"/>
              <a:t>Von Repressalien ist die Rede, wenn ein Mitarbeiter wegen der Äußerung von Bedenken oder der Beteiligung an einer Ermittlung eine nachteilige Maßnahme (Bestrafung) erfahren muss.</a:t>
            </a:r>
          </a:p>
          <a:p>
            <a:r>
              <a:rPr lang="de-DE" sz="1400" dirty="0" smtClean="0"/>
              <a:t>Das Ethics Resource Center führt eine Liste mit Repressalien am Arbeitsplatz, die beim Melden von ethischen Verstößen oder anderem Fehlverhalten häufig auftreten.</a:t>
            </a:r>
          </a:p>
          <a:p>
            <a:pPr lvl="1"/>
            <a:r>
              <a:rPr lang="de-DE" sz="1400" dirty="0" smtClean="0"/>
              <a:t>Übergangen werden: 64 % geben an, dass sie von Vorgesetzten oder Managern bei Entscheidungen und Arbeitstätigkeiten übergangen wurden.</a:t>
            </a:r>
          </a:p>
          <a:p>
            <a:pPr lvl="1"/>
            <a:r>
              <a:rPr lang="de-DE" sz="1400" dirty="0" smtClean="0"/>
              <a:t>Ausgeschlossen werden: 62 % geben an, dass sie von anderen Mitarbeitern ausgeschlossen wurden.</a:t>
            </a:r>
          </a:p>
          <a:p>
            <a:pPr lvl="1" rtl="0"/>
            <a:r>
              <a:rPr lang="de-DE" sz="1400" dirty="0" smtClean="0"/>
              <a:t>Potenzieller Arbeitsplatzverlust: 56 % geben an, sie hätten beinahe ihren Arbeitsplatz verloren.</a:t>
            </a:r>
          </a:p>
          <a:p>
            <a:pPr lvl="1" rtl="0"/>
            <a:r>
              <a:rPr lang="de-DE" sz="1400" dirty="0" smtClean="0"/>
              <a:t>Keine Beförderung: 55 % geben an, dass sie bei einer Gehaltserhöhung bzw. Beförderung übergangen wurden.</a:t>
            </a:r>
          </a:p>
          <a:p>
            <a:pPr lvl="1" rtl="0"/>
            <a:r>
              <a:rPr lang="de-DE" sz="1400" dirty="0" smtClean="0"/>
              <a:t>Versetzung: 44 % geben an, sie wurden versetzt oder einer anderen Stelle zugeordnet.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der Arbeitswelt von MTS ist kein Platz für Repressalien.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In Unternehmen, in denen sich Mitarbeiter aller Ebenen gemeinsam für Integrität einsetzen, werden weniger Repressalien ausgeübt.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nehmen drastisch ab, wenn leitende Manager und Vorgesetzte Ethik zur Priorität erklären und selbst ethisches Verhalten zeigen.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stehen im Konflikt mit einem guten ethischen Verhalten.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Kein Unternehmen kann von seinen Mitarbeitern erwarten, ihre Bedenken zu äußern, wenn nicht sicher ist, dass sie durch die Unternehmenskultur und -verfahren geschützt sind.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Falls Sie zum Opfer mutmaßlicher Repressalien geworden sind, wenden Sie sich an: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Vorgesetzte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Personalabteilung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Ihre Ethikkommission vor Ort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Leiter des Bereichs </a:t>
            </a:r>
            <a:r>
              <a:rPr lang="de-DE" sz="1800" dirty="0" smtClean="0">
                <a:ea typeface="ＭＳ Ｐゴシック" charset="0"/>
              </a:rPr>
              <a:t>Ethisches Geschäfts-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ea typeface="ＭＳ Ｐゴシック" charset="0"/>
              </a:rPr>
              <a:t>verhalten </a:t>
            </a:r>
            <a:r>
              <a:rPr lang="de-DE" sz="1800" dirty="0" smtClean="0"/>
              <a:t>und Unternehmenscompliance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Rechtsabteilung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AlertLine (nicht in Deutschland)</a:t>
            </a:r>
            <a:endParaRPr lang="de-D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Repressalien − Was Sie tun können</a:t>
            </a:r>
            <a:endParaRPr lang="de-DE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41851" y="4237156"/>
            <a:ext cx="2242167" cy="2110176"/>
            <a:chOff x="6176243" y="3489876"/>
            <a:chExt cx="2335592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6243" y="4414815"/>
              <a:ext cx="233559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b="1" dirty="0" smtClean="0"/>
              <a:t>Was ist Korruption?</a:t>
            </a:r>
          </a:p>
          <a:p>
            <a:pPr lvl="1" rtl="0"/>
            <a:r>
              <a:rPr lang="de-DE" sz="1700" dirty="0" smtClean="0"/>
              <a:t>Korruption ist der Missbrauch öffentlicher Macht zum privaten Nutzen.</a:t>
            </a:r>
          </a:p>
          <a:p>
            <a:pPr lvl="1"/>
            <a:r>
              <a:rPr lang="de-DE" sz="1700" dirty="0" smtClean="0"/>
              <a:t>Korruption umfasst Bestechung, Erpressung, Betrug, Täuschung, Verdunkelung und Geldwäsche.</a:t>
            </a:r>
          </a:p>
          <a:p>
            <a:pPr rtl="0"/>
            <a:r>
              <a:rPr lang="de-DE" sz="1700" b="1" dirty="0" smtClean="0"/>
              <a:t>Warum betrifft uns das?</a:t>
            </a:r>
          </a:p>
          <a:p>
            <a:pPr lvl="1" rtl="0"/>
            <a:r>
              <a:rPr lang="de-DE" sz="1700" dirty="0" smtClean="0"/>
              <a:t>Schätzungen der Weltbank zufolge gehen jedes Jahr weltweit 1 bis 1,6 Billionen US-Dollar an illegale Aktivitäten verloren.</a:t>
            </a:r>
          </a:p>
          <a:p>
            <a:pPr lvl="1" rtl="0"/>
            <a:r>
              <a:rPr lang="de-DE" sz="1700" dirty="0" smtClean="0"/>
              <a:t>Kriminelle Aktivitäten wie Geldwäsche, Erpressung und Drogenhandel werden auf diese Weise unterstützt.</a:t>
            </a:r>
          </a:p>
          <a:p>
            <a:pPr lvl="1" rtl="0"/>
            <a:r>
              <a:rPr lang="de-DE" sz="1700" dirty="0" smtClean="0"/>
              <a:t>Viele Länder haben Anti-Korruptions-Gesetze und setzen diese konsequent um.</a:t>
            </a:r>
          </a:p>
          <a:p>
            <a:pPr lvl="1" rtl="0"/>
            <a:r>
              <a:rPr lang="de-DE" sz="1700" dirty="0" smtClean="0"/>
              <a:t>Außerhalb der USA haben sich die Durchsetzungsmaßnahmen seit 2012 verdoppelt.</a:t>
            </a:r>
          </a:p>
          <a:p>
            <a:pPr lvl="1" rtl="0"/>
            <a:r>
              <a:rPr lang="de-DE" sz="1700" dirty="0" smtClean="0"/>
              <a:t>MTS hat bereits zwei freiwillige Offenlegungen nach dem Foreign Corrupt Practices Act (FCPA) − wir wollen keine dritte!</a:t>
            </a:r>
            <a:endParaRPr lang="de-DE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Schwerpunkt auf Korruptionsbekämpfung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5318448"/>
            <a:ext cx="1336427" cy="10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Der US-amerikanische Foreign Corrupt Practices Act</a:t>
            </a:r>
          </a:p>
          <a:p>
            <a:pPr lvl="1" rtl="0"/>
            <a:r>
              <a:rPr lang="de-DE" sz="1800" dirty="0" smtClean="0"/>
              <a:t>MTS ist ein US-amerikanisches Unternehmen und dieses Gesetz gilt für alle unserer Standorte.</a:t>
            </a:r>
          </a:p>
          <a:p>
            <a:pPr lvl="1" rtl="0"/>
            <a:r>
              <a:rPr lang="de-DE" sz="1800" dirty="0" smtClean="0"/>
              <a:t>Zwei Bestandteile</a:t>
            </a:r>
          </a:p>
          <a:p>
            <a:pPr lvl="2" rtl="0"/>
            <a:r>
              <a:rPr lang="de-DE" sz="1800" dirty="0" smtClean="0"/>
              <a:t>Bestechungsbekämpfung</a:t>
            </a:r>
          </a:p>
          <a:p>
            <a:pPr lvl="3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Eigenschaften einer Bestechung: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Ein Angebot, ein Versprechen oder ein Zugeständnis, 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das in korrupter Weise erfolgt,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Zuwendungen von Wert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an einen ausländischen Amtsträger zu übergeben,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direkt oder indirekt,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ein Geschäft abzuschließen oder einen anderen unlauteren Vorteil daraus zu ziehen.</a:t>
            </a:r>
          </a:p>
          <a:p>
            <a:pPr lvl="2" rtl="0"/>
            <a:r>
              <a:rPr lang="de-DE" sz="1800" dirty="0" smtClean="0"/>
              <a:t>Bücher und Aufzeichnungen</a:t>
            </a:r>
          </a:p>
          <a:p>
            <a:pPr lvl="3"/>
            <a:r>
              <a:rPr lang="de-DE" sz="1300" dirty="0" smtClean="0"/>
              <a:t>MTS ist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verpflichtet, angemessene detaillierte Aufzeichnungen zu führen, die abgewickelte Transaktionen genau widerspiegeln und das Erkennen, Verhindern und Überwachen nicht berechtigter Zahlungen </a:t>
            </a:r>
            <a:r>
              <a:rPr lang="de-DE" sz="1300" dirty="0" smtClean="0"/>
              <a:t>ermöglichen.</a:t>
            </a:r>
          </a:p>
          <a:p>
            <a:pPr lvl="3"/>
            <a:r>
              <a:rPr lang="de-DE" sz="1300" dirty="0" smtClean="0"/>
              <a:t>Die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Entwicklung eines internen Kontrollsystems ermöglicht eine angemessene Sicherheit, dass Transaktionen ordnungsgemäß autorisiert werden</a:t>
            </a:r>
            <a:r>
              <a:rPr lang="de-DE" sz="1300" dirty="0" smtClean="0"/>
              <a:t>.</a:t>
            </a:r>
            <a:endParaRPr lang="de-DE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Einfache Konzepte zur Korruptionsbekämpfung in den USA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26" y="1176991"/>
            <a:ext cx="8262938" cy="4953000"/>
          </a:xfrm>
        </p:spPr>
        <p:txBody>
          <a:bodyPr/>
          <a:lstStyle/>
          <a:p>
            <a:pPr rtl="0"/>
            <a:r>
              <a:rPr lang="de-DE" sz="1600" dirty="0" smtClean="0"/>
              <a:t>Der UK Bribery Act ist umfassender als der FCPA.</a:t>
            </a:r>
          </a:p>
          <a:p>
            <a:pPr lvl="1" rtl="0"/>
            <a:r>
              <a:rPr lang="de-DE" sz="1600" dirty="0" smtClean="0"/>
              <a:t>verbietet Bestechung im privaten und öffentlichen Bereich</a:t>
            </a:r>
          </a:p>
          <a:p>
            <a:pPr lvl="1" rtl="0"/>
            <a:r>
              <a:rPr lang="de-DE" sz="1600" dirty="0" smtClean="0"/>
              <a:t>bestraft Zahler und Zahlungsempfänger</a:t>
            </a:r>
          </a:p>
          <a:p>
            <a:pPr lvl="1" rtl="0"/>
            <a:r>
              <a:rPr lang="de-DE" sz="1600" dirty="0" smtClean="0"/>
              <a:t>unbegrenzte Geldstrafen</a:t>
            </a:r>
          </a:p>
          <a:p>
            <a:pPr rtl="0"/>
            <a:r>
              <a:rPr lang="de-DE" sz="1600" dirty="0" smtClean="0"/>
              <a:t>Brasilianisches Anti-Korruptions-Gesetz</a:t>
            </a:r>
          </a:p>
          <a:p>
            <a:pPr lvl="1" rtl="0"/>
            <a:r>
              <a:rPr lang="de-DE" sz="1600" dirty="0" smtClean="0"/>
              <a:t>Erlassung des neuen Gesetzes im März 2015</a:t>
            </a:r>
          </a:p>
          <a:p>
            <a:pPr lvl="1" rtl="0"/>
            <a:r>
              <a:rPr lang="de-DE" sz="1600" dirty="0" smtClean="0"/>
              <a:t>umfasst in Brasilien begangene Verstöße von ausländischen Unternehmen oder Dritten im Auftrag ausländischer Unternehmen</a:t>
            </a:r>
          </a:p>
          <a:p>
            <a:pPr rtl="0"/>
            <a:r>
              <a:rPr lang="de-DE" sz="1600" dirty="0" smtClean="0"/>
              <a:t>Anti-Korruptions-Gesetz in China</a:t>
            </a:r>
          </a:p>
          <a:p>
            <a:pPr lvl="1" rtl="0"/>
            <a:r>
              <a:rPr lang="de-DE" sz="1600" dirty="0" smtClean="0"/>
              <a:t>China verfolgt die Durchsetzung seiner Anti-Korruptions-Gesetze.</a:t>
            </a:r>
          </a:p>
          <a:p>
            <a:pPr lvl="1" rtl="0"/>
            <a:r>
              <a:rPr lang="de-DE" sz="1600" dirty="0" smtClean="0"/>
              <a:t>Staatsbeamte haben einen breiten Einsatzbereich und umfassen Mitarbeiter „im öffentlichen Dienst“ für vollstaatliche Einrichtungen und, in manchen Fällen, teilstaatliche Einrichtungen. </a:t>
            </a:r>
          </a:p>
          <a:p>
            <a:pPr rtl="0"/>
            <a:r>
              <a:rPr lang="de-DE" sz="1600" dirty="0" smtClean="0"/>
              <a:t>Damit wir Bedenken hinsichtlich Korruption angemessen verfolgen können, müssen wir die Zugehörigkeit unseres Kunden verstehen.</a:t>
            </a:r>
          </a:p>
          <a:p>
            <a:pPr rtl="0"/>
            <a:r>
              <a:rPr lang="de-DE" sz="1600" dirty="0" smtClean="0"/>
              <a:t>Bei MTS werden Maßnahmen zur Korruptionsbekämpfung im Rahmen des Foreign Corrupt Practice Act Policy (OGC-018) und der Gifts, Business Courtesies and Sponsorship Policy (OGC-009) umgesetzt.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Konzepte zur Korruptionsbekämpfung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Sie empfangen Kunden an Ihrem Standort zur Endabnahme. Um die Kundenbeziehung zu stärken, wird ein Abendessen organisiert. Die Mitarbeiter von MTS werden teilnehmen und für das Essen bezahlen.</a:t>
            </a:r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Was sollten Sie bei der Planung des Geschäftsessens berücksichtigen?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Frage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 sz="18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Geschäftsessen</a:t>
              </a:r>
              <a:endParaRPr lang="de-DE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pPr rtl="0"/>
            <a:r>
              <a:rPr lang="de-DE" sz="1800" dirty="0" smtClean="0"/>
              <a:t>Antwort:</a:t>
            </a:r>
          </a:p>
          <a:p>
            <a:pPr lvl="1" rtl="0"/>
            <a:r>
              <a:rPr lang="de-DE" sz="1800" dirty="0" smtClean="0"/>
              <a:t>Beinhaltet der Vertrag Bestimmungen, die die Bereitstellung von Wertgegenständen verbieten?</a:t>
            </a:r>
          </a:p>
          <a:p>
            <a:pPr lvl="1" rtl="0"/>
            <a:r>
              <a:rPr lang="de-DE" sz="1800" dirty="0" smtClean="0"/>
              <a:t>Der Grenzwert von 100 US-Dollar für Geschenke und geschäftliche Aufmerksamkeiten gilt nicht. Bewirtung und Unterhaltung </a:t>
            </a:r>
            <a:r>
              <a:rPr lang="de-DE" sz="1800" i="1" dirty="0" smtClean="0"/>
              <a:t>unterliegen keinen </a:t>
            </a:r>
            <a:r>
              <a:rPr lang="de-DE" sz="1800" dirty="0" smtClean="0"/>
              <a:t>monetären Beschränkungen, sofern ein Mitarbeiter von MTS für die Veranstaltung bezahlt und daran teilnimmt und die Bewirtung und Unterhaltung die Vorgaben unserer Gifts, Business Courtesies and Sponsorship Policy (OGC-009) nicht übersteigen.</a:t>
            </a:r>
          </a:p>
          <a:p>
            <a:pPr lvl="1" rtl="0"/>
            <a:r>
              <a:rPr lang="de-DE" sz="1800" dirty="0" smtClean="0"/>
              <a:t>Handelt es sich bei den Kunden um ausländische Amtsträger?</a:t>
            </a:r>
          </a:p>
          <a:p>
            <a:pPr lvl="2"/>
            <a:r>
              <a:rPr lang="de-DE" sz="1800" dirty="0" smtClean="0"/>
              <a:t>Vergewissern Sie sich im Vorfeld der Veranstaltung bei der Rechtsabteilung (USA), dass wir keine Bedenken hinsichtlich einer Bestechung haben.</a:t>
            </a:r>
          </a:p>
          <a:p>
            <a:pPr lvl="2" rtl="0"/>
            <a:r>
              <a:rPr lang="de-DE" sz="1800" dirty="0" smtClean="0"/>
              <a:t>In manchen Fällen muss der Kunde möglicherweise für sein eigenes Essen aufkommen, um zu verhindern, dass der Eindruck eines Fehlverhaltens entsteht.</a:t>
            </a:r>
          </a:p>
          <a:p>
            <a:pPr lvl="1" rtl="0"/>
            <a:r>
              <a:rPr lang="de-DE" sz="1800" dirty="0" smtClean="0"/>
              <a:t>Wenn Sie sich an dieser Stelle unsicher sind, fragen Sie nach!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Antwort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Willkommen zur Ethikschulung für das FY 16.</a:t>
            </a:r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Unser diesjähriges Thema lautet „Zurück zum Wesentlichen“.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Die Werte und Verhaltensstandards von MTS sind ein wesentlicher Bestandteil unseres Programms für ethisches Geschäftsverhalten und Unternehmenscompliance.</a:t>
            </a:r>
          </a:p>
          <a:p>
            <a:endParaRPr lang="de-DE" dirty="0" smtClean="0"/>
          </a:p>
          <a:p>
            <a:r>
              <a:rPr lang="de-DE" dirty="0" smtClean="0"/>
              <a:t>Die „Speak-up-Kultur“ schafft eine Umgebung, in der die Mitarbeiter Fragen und Bedenken zur Geschäftstätigkeit des Unternehmens äußern können, ohne Konsequenzen fürchten zu müssen.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MTS ermutigt alle Mitarbeiter, sich zu Wort zu melden.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dirty="0" smtClean="0"/>
              <a:t>Wir haben uns mit dem Zweck unseres Programms für ethisches Geschäfts-verhalten und Unternehmenscompliance befasst, in dessen Rahmen die Unternehmenskultur</a:t>
            </a:r>
          </a:p>
          <a:p>
            <a:pPr lvl="1" rtl="0"/>
            <a:r>
              <a:rPr lang="de-DE" sz="1700" dirty="0" smtClean="0"/>
              <a:t>ethisches Verhalten fördert,</a:t>
            </a:r>
          </a:p>
          <a:p>
            <a:pPr lvl="1" rtl="0"/>
            <a:r>
              <a:rPr lang="de-DE" sz="1700" dirty="0" smtClean="0"/>
              <a:t>für die Werte von MTS eintritt,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mit dem Gesetz übereinstimmt.</a:t>
            </a:r>
          </a:p>
          <a:p>
            <a:pPr>
              <a:spcBef>
                <a:spcPts val="600"/>
              </a:spcBef>
            </a:pPr>
            <a:r>
              <a:rPr lang="de-DE" sz="1700" dirty="0" smtClean="0"/>
              <a:t>Überprüfung der Werte von MTS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Unsere Werte definieren die Grundprinzipien für den internen Verhaltenskodex von MTS.</a:t>
            </a:r>
          </a:p>
          <a:p>
            <a:r>
              <a:rPr lang="de-DE" sz="1700" dirty="0" smtClean="0"/>
              <a:t>Hervorheben unserer Verhaltensstandards</a:t>
            </a:r>
          </a:p>
          <a:p>
            <a:pPr lvl="1" rtl="0"/>
            <a:r>
              <a:rPr lang="de-DE" sz="1700" dirty="0" smtClean="0"/>
              <a:t>Gesprächskultur</a:t>
            </a:r>
          </a:p>
          <a:p>
            <a:pPr lvl="1" rtl="0"/>
            <a:r>
              <a:rPr lang="de-DE" sz="1700" dirty="0" smtClean="0"/>
              <a:t>Respekt am Arbeitsplatz</a:t>
            </a:r>
          </a:p>
          <a:p>
            <a:pPr lvl="1" rtl="0"/>
            <a:r>
              <a:rPr lang="de-DE" sz="1700" dirty="0" smtClean="0"/>
              <a:t>Richtlinie gegen Vergeltungsmaßnahmen</a:t>
            </a:r>
          </a:p>
          <a:p>
            <a:r>
              <a:rPr lang="de-DE" sz="1700" dirty="0" smtClean="0"/>
              <a:t>Konzentration auf Konzepte zur Korruptionsbekämpfung</a:t>
            </a:r>
          </a:p>
          <a:p>
            <a:pPr lvl="1" rtl="0"/>
            <a:r>
              <a:rPr lang="de-DE" sz="1700" dirty="0" smtClean="0"/>
              <a:t>Informieren Sie sich über Ihren Kunden und erkundigen Sie sich, falls Sie Fragen haben.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>
                <a:solidFill>
                  <a:srgbClr val="C00000"/>
                </a:solidFill>
              </a:rPr>
              <a:t>Lernziele</a:t>
            </a: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rtl="0">
              <a:spcBef>
                <a:spcPts val="600"/>
              </a:spcBef>
            </a:pPr>
            <a:r>
              <a:rPr lang="de-DE" sz="2400" kern="0" dirty="0" smtClean="0"/>
              <a:t>Definition des Zwecks unseres Programms für ethisches Geschäftsverhalten und Unternehmenscompliance</a:t>
            </a:r>
          </a:p>
          <a:p>
            <a:pPr marL="0" indent="0">
              <a:spcBef>
                <a:spcPts val="600"/>
              </a:spcBef>
              <a:buNone/>
            </a:pPr>
            <a:endParaRPr lang="de-DE" sz="1200" dirty="0" smtClean="0"/>
          </a:p>
          <a:p>
            <a:pPr rtl="0">
              <a:spcBef>
                <a:spcPts val="600"/>
              </a:spcBef>
            </a:pPr>
            <a:r>
              <a:rPr lang="de-DE" sz="2400" kern="0" dirty="0" smtClean="0"/>
              <a:t>Wiederholung der Werte von MTS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de-DE" sz="1200" kern="0" dirty="0" smtClean="0"/>
          </a:p>
          <a:p>
            <a:pPr rtl="0"/>
            <a:r>
              <a:rPr lang="de-DE" sz="2400" kern="0" dirty="0" smtClean="0"/>
              <a:t>Hervorhebung unserer Verhaltensstandards</a:t>
            </a:r>
          </a:p>
          <a:p>
            <a:pPr lvl="1" rtl="0"/>
            <a:r>
              <a:rPr lang="de-DE" sz="2400" dirty="0" smtClean="0"/>
              <a:t>Gesprächskultur</a:t>
            </a:r>
          </a:p>
          <a:p>
            <a:pPr lvl="1" rtl="0"/>
            <a:r>
              <a:rPr lang="de-DE" sz="2400" kern="0" dirty="0" smtClean="0"/>
              <a:t>Respekt am Arbeitsplatz</a:t>
            </a:r>
          </a:p>
          <a:p>
            <a:pPr lvl="1"/>
            <a:r>
              <a:rPr lang="de-DE" sz="2400" dirty="0"/>
              <a:t>Richtlinie gegen Vergeltungsmaßnahmen (Non-Retaliation Policy</a:t>
            </a:r>
            <a:r>
              <a:rPr lang="de-DE" sz="2400" dirty="0" smtClean="0"/>
              <a:t>)</a:t>
            </a:r>
          </a:p>
          <a:p>
            <a:pPr marL="457200" lvl="1" indent="0">
              <a:buNone/>
            </a:pPr>
            <a:endParaRPr lang="de-DE" sz="1200" dirty="0" smtClean="0"/>
          </a:p>
          <a:p>
            <a:pPr rtl="0"/>
            <a:r>
              <a:rPr lang="de-DE" sz="2400" dirty="0" smtClean="0"/>
              <a:t>Besprechung von Konzepten zur Korruptionsbekämpfung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Das Programm für ethisches Geschäftsverhalten und Unternehmenscompliance von MTS dient zur Förderung einer Unternehmenskultur, die:</a:t>
            </a:r>
          </a:p>
          <a:p>
            <a:pPr marL="0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ethisches Verhalten fördert,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für die Werte von MTS eintritt,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mit dem Gesetz übereinstimmt.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Zweck des Programms für ethisches Geschäfts-verhalten und Unternehmenscompliance von MTS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23" y="3649373"/>
            <a:ext cx="3843917" cy="21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Kernwerte von MTS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dirty="0" smtClean="0">
                <a:solidFill>
                  <a:srgbClr val="0000FF"/>
                </a:solidFill>
              </a:rPr>
              <a:t>Unsere Werte definieren die Grundprinzipien für den internen Verhaltenskodex von MTS sowie für seine Beziehungen mit Kunden, Partnern und Aktionären.</a:t>
            </a:r>
            <a:endParaRPr lang="de-DE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0" y="1084333"/>
            <a:ext cx="7066729" cy="4926224"/>
            <a:chOff x="536219" y="1123882"/>
            <a:chExt cx="7389094" cy="53563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19" y="4659060"/>
              <a:ext cx="3703014" cy="18103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132" y="2876299"/>
              <a:ext cx="3703014" cy="18149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52" y="2882323"/>
              <a:ext cx="3744481" cy="18330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758" y="1123882"/>
              <a:ext cx="3703014" cy="17920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584" y="4674409"/>
              <a:ext cx="3716729" cy="180579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52" y="1123882"/>
              <a:ext cx="3716729" cy="1810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Unsere weltweiten Verhaltensstandards für ethisches Geschäftsverhalten basieren auf den Kernwerten von MTS</a:t>
            </a:r>
          </a:p>
          <a:p>
            <a:pPr rtl="0"/>
            <a:r>
              <a:rPr lang="de-DE" sz="1800" dirty="0" smtClean="0"/>
              <a:t>Die Standards wurden aktualisiert und wie folgt optimiert:</a:t>
            </a:r>
          </a:p>
          <a:p>
            <a:pPr lvl="1" rtl="0"/>
            <a:r>
              <a:rPr lang="de-DE" sz="1800" dirty="0" smtClean="0"/>
              <a:t>Die Standards sind in Form eines elektronischen Dokuments in unserem Intranet verfügbar.</a:t>
            </a:r>
          </a:p>
          <a:p>
            <a:pPr lvl="1" rtl="0"/>
            <a:r>
              <a:rPr lang="de-DE" sz="1800" dirty="0" smtClean="0"/>
              <a:t>Neue Risikogebiete: Arbeitnehmerdatenschutz, Kartellrecht, Fairness und Wettbewerb, Produktqualität und -sicherheit, Schutz der Unter-nehmensreputation, Einhaltung von Umweltvorschriften, Lobbyarbeit, Politische und gemeinnützige Spenden</a:t>
            </a:r>
          </a:p>
          <a:p>
            <a:pPr lvl="1" rtl="0"/>
            <a:r>
              <a:rPr lang="de-DE" sz="1800" dirty="0" smtClean="0"/>
              <a:t>Das Dokument enthält Tipps, Fragen und Antworten.</a:t>
            </a:r>
          </a:p>
          <a:p>
            <a:pPr lvl="1" rtl="0"/>
            <a:r>
              <a:rPr lang="de-DE" sz="1800" dirty="0" smtClean="0"/>
              <a:t>Hyperlinks ermöglichen die Nutzung zusätzlicher Ressourcen.</a:t>
            </a:r>
          </a:p>
          <a:p>
            <a:pPr rtl="0"/>
            <a:r>
              <a:rPr lang="de-DE" sz="1800" dirty="0" smtClean="0"/>
              <a:t>Unsere Standards ersetzen kein gutes Urteilsvermögen und decken nicht alle denkbaren Situationen ab. Sprechen Sie Ihre Bedenken daher im Zweifelsfall offen an.</a:t>
            </a:r>
          </a:p>
          <a:p>
            <a:pPr rtl="0"/>
            <a:r>
              <a:rPr lang="de-DE" sz="1800" dirty="0" smtClean="0"/>
              <a:t>Letztendlich muss sich unser Vertrauen – wie bisher auch – auf unsere Ehrlichkeit, unsere Integrität und den gesunden Menschenverstand in jedem von uns stützen.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Weltweite Verhaltensstandards für ethisches Geschäftsverhalten von MTS</a:t>
            </a:r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/>
              <a:t>„Speak-up-</a:t>
            </a:r>
            <a:r>
              <a:rPr lang="en-US" dirty="0" err="1"/>
              <a:t>Kultur</a:t>
            </a:r>
            <a:r>
              <a:rPr lang="en-US" dirty="0"/>
              <a:t>“</a:t>
            </a:r>
            <a:endParaRPr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Eine </a:t>
            </a:r>
            <a:r>
              <a:rPr lang="de-DE" sz="1600" dirty="0" smtClean="0"/>
              <a:t>„Speak-up-Kultur“ </a:t>
            </a:r>
            <a:r>
              <a:rPr lang="de-DE" sz="1600" kern="0" dirty="0" smtClean="0"/>
              <a:t>trägt entscheidend zur Gesundheit des Unternehmens bei.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Diese </a:t>
            </a:r>
            <a:r>
              <a:rPr lang="de-DE" sz="1600" kern="0" dirty="0" smtClean="0"/>
              <a:t>Gesprächskultur bietet Mitarbeitern die Möglichkeit und den Komfort, Fragen zu stellen und Bedenken zu äußern.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Offene Gespräche fördern</a:t>
            </a:r>
            <a:r>
              <a:rPr lang="de-DE" sz="1600" kern="0" dirty="0" smtClean="0"/>
              <a:t> unsere Werte.  </a:t>
            </a:r>
          </a:p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Bei MTS gibt es verschiedene Anlaufstellen zur Äußerung von Bedenken: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Vorgesetzte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Personalabteilung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Ihre Ethikkommission vor Ort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Leiter des Bereichs Ethisches Geschäftsverhalten und Unternehmenscompliance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Rechtsabteilung (USA)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AlertLine </a:t>
            </a:r>
            <a:r>
              <a:rPr lang="de-DE" sz="1600" dirty="0" smtClean="0"/>
              <a:t>(nicht in Deutschland)</a:t>
            </a:r>
            <a:endParaRPr lang="de-DE" sz="1600" kern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85" y="1363682"/>
            <a:ext cx="3797592" cy="29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Der Ruf von Volkswagen litt kürzlich unter einem enormen Skandal, nachdem die Abgaswerte von elf Millionen Dieselfahrzeugen in den letzten Jahren manipuliert worden waren.</a:t>
            </a:r>
          </a:p>
          <a:p>
            <a:pPr lvl="1" rtl="0"/>
            <a:r>
              <a:rPr lang="de-DE" dirty="0" smtClean="0"/>
              <a:t>Der Aktienkurs fiel um fast 30 Prozent.</a:t>
            </a:r>
          </a:p>
          <a:p>
            <a:pPr lvl="1" rtl="0"/>
            <a:r>
              <a:rPr lang="de-DE" dirty="0" smtClean="0"/>
              <a:t>VW erlitt einen Wertverlust von 26 Milliarden US-Dollar.</a:t>
            </a:r>
          </a:p>
          <a:p>
            <a:pPr lvl="1" rtl="0"/>
            <a:r>
              <a:rPr lang="de-DE" dirty="0" smtClean="0"/>
              <a:t>Rückrufkosten und Strafen belaufen sich auf mehrere Milliarden US-Dollar.</a:t>
            </a:r>
          </a:p>
          <a:p>
            <a:r>
              <a:rPr lang="de-DE" dirty="0" smtClean="0"/>
              <a:t>Explodierende Takata-Airbags verursachten acht Todesfälle und hunderte Verletzte. </a:t>
            </a:r>
          </a:p>
          <a:p>
            <a:pPr lvl="1" rtl="0"/>
            <a:r>
              <a:rPr lang="de-DE" dirty="0" smtClean="0"/>
              <a:t>Mitarbeitern zufolge resultierten die Qualitätsprobleme aus dem Druck, die strengen Lieferfristen zu erfüllen.</a:t>
            </a:r>
          </a:p>
          <a:p>
            <a:pPr lvl="1" rtl="0"/>
            <a:r>
              <a:rPr lang="de-DE" dirty="0" smtClean="0"/>
              <a:t>Die Nichteinhaltung der Frist hätte Takata durch Strafen tausende Dollar pro Minute gekostet.</a:t>
            </a:r>
          </a:p>
          <a:p>
            <a:endParaRPr lang="de-DE" sz="1050" dirty="0" smtClean="0"/>
          </a:p>
          <a:p>
            <a:pPr rtl="0"/>
            <a:r>
              <a:rPr lang="de-DE" dirty="0" smtClean="0"/>
              <a:t>Was ist eine der grundlegenden Ursachen der beiden Skandale?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Frage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8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de-DE" sz="1800" dirty="0" smtClean="0"/>
              <a:t>In beiden Beispielen trugen die Unternehmenskultur und die nicht vorhandene Möglichkeit, Meinungen zu äußern, wesentlich zu ethischem Fehlverhalten bei.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Die Gesundheit unseres Unternehmens basiert auf der Möglichkeit, Meinungen zu äußern und Fragen und Bedenken vorzubringen.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Vorgesetzte haben eine besondere Verpflichtung, wenn sich ein Mitarbeiter mit einem Anliegen an sie wendet.</a:t>
            </a:r>
          </a:p>
          <a:p>
            <a:pPr lvl="1" rtl="0"/>
            <a:r>
              <a:rPr lang="de-DE" sz="1800" dirty="0" smtClean="0"/>
              <a:t>56 % aller Mitarbeiter orientieren sich am ethischen Verhalten ihres Vorgesetzten.</a:t>
            </a:r>
          </a:p>
          <a:p>
            <a:pPr lvl="1" rtl="0"/>
            <a:r>
              <a:rPr lang="de-DE" sz="1800" dirty="0" smtClean="0"/>
              <a:t>Danken Sie der Person dafür, dass sie Sie auf das Anliegen aufmerksam gemacht hat.</a:t>
            </a:r>
          </a:p>
          <a:p>
            <a:pPr lvl="1" rtl="0"/>
            <a:r>
              <a:rPr lang="de-DE" sz="1800" dirty="0" smtClean="0"/>
              <a:t>Beteiligen Sie die Personalabteilung und den Bereich Ethisches Geschäftsverhalten und Unternehmenscompliance an der Untersuchung des Anliegens.</a:t>
            </a:r>
          </a:p>
          <a:p>
            <a:pPr lvl="1"/>
            <a:r>
              <a:rPr lang="de-DE" sz="1800" dirty="0" smtClean="0"/>
              <a:t>Verfolgen Sie den Vorgang, wenn Handlungsbedarf besteht.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Antwort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45517</TotalTime>
  <Words>1676</Words>
  <Application>Microsoft Office PowerPoint</Application>
  <PresentationFormat>On-screen Show (4:3)</PresentationFormat>
  <Paragraphs>204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BoardTemplate_corporate2</vt:lpstr>
      <vt:lpstr>Custom Design</vt:lpstr>
      <vt:lpstr>Ethikschulung im FY 16 −  Zurück zum Wesentlichen  </vt:lpstr>
      <vt:lpstr>Einführung</vt:lpstr>
      <vt:lpstr>Lernziele</vt:lpstr>
      <vt:lpstr>Zweck des Programms für ethisches Geschäfts-verhalten und Unternehmenscompliance von MTS</vt:lpstr>
      <vt:lpstr>Kernwerte von MTS</vt:lpstr>
      <vt:lpstr>Weltweite Verhaltensstandards für ethisches Geschäftsverhalten von MTS</vt:lpstr>
      <vt:lpstr>„Speak-up-Kultur“</vt:lpstr>
      <vt:lpstr>Speak-up-Kultur − Frage</vt:lpstr>
      <vt:lpstr>Speak-up-Kultur − Antwort</vt:lpstr>
      <vt:lpstr>Respektvolles Arbeitsumfeld</vt:lpstr>
      <vt:lpstr>Respektvolles Arbeitsumfeld</vt:lpstr>
      <vt:lpstr>Respektvolles Arbeitsumfeld</vt:lpstr>
      <vt:lpstr>Richtlinie gegen Vergeltungsmaßnahmen</vt:lpstr>
      <vt:lpstr>Repressalien − Was Sie tun können</vt:lpstr>
      <vt:lpstr>Schwerpunkt auf Korruptionsbekämpfung</vt:lpstr>
      <vt:lpstr>Einfache Konzepte zur Korruptionsbekämpfung in den USA</vt:lpstr>
      <vt:lpstr>Weltweite Konzepte zur Korruptionsbekämpfung</vt:lpstr>
      <vt:lpstr>Weltweite Korruptionsbekämpfung − Frage</vt:lpstr>
      <vt:lpstr>Weltweite Korruptionsbekämpfung − Antwort</vt:lpstr>
      <vt:lpstr>Zusammenfassung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kaminskk</cp:lastModifiedBy>
  <cp:revision>408</cp:revision>
  <cp:lastPrinted>2016-02-12T19:35:17Z</cp:lastPrinted>
  <dcterms:created xsi:type="dcterms:W3CDTF">2009-07-02T15:23:46Z</dcterms:created>
  <dcterms:modified xsi:type="dcterms:W3CDTF">2016-04-07T12:54:52Z</dcterms:modified>
</cp:coreProperties>
</file>