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94" r:id="rId2"/>
  </p:sldMasterIdLst>
  <p:notesMasterIdLst>
    <p:notesMasterId r:id="rId23"/>
  </p:notesMasterIdLst>
  <p:handoutMasterIdLst>
    <p:handoutMasterId r:id="rId24"/>
  </p:handoutMasterIdLst>
  <p:sldIdLst>
    <p:sldId id="273" r:id="rId3"/>
    <p:sldId id="323" r:id="rId4"/>
    <p:sldId id="309" r:id="rId5"/>
    <p:sldId id="313" r:id="rId6"/>
    <p:sldId id="332" r:id="rId7"/>
    <p:sldId id="314" r:id="rId8"/>
    <p:sldId id="316" r:id="rId9"/>
    <p:sldId id="324" r:id="rId10"/>
    <p:sldId id="326" r:id="rId11"/>
    <p:sldId id="317" r:id="rId12"/>
    <p:sldId id="318" r:id="rId13"/>
    <p:sldId id="328" r:id="rId14"/>
    <p:sldId id="319" r:id="rId15"/>
    <p:sldId id="320" r:id="rId16"/>
    <p:sldId id="321" r:id="rId17"/>
    <p:sldId id="325" r:id="rId18"/>
    <p:sldId id="329" r:id="rId19"/>
    <p:sldId id="330" r:id="rId20"/>
    <p:sldId id="331" r:id="rId21"/>
    <p:sldId id="322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EF4"/>
    <a:srgbClr val="0000FF"/>
    <a:srgbClr val="D1DBE8"/>
    <a:srgbClr val="FFC000"/>
    <a:srgbClr val="2E567A"/>
    <a:srgbClr val="10273C"/>
    <a:srgbClr val="D6A300"/>
    <a:srgbClr val="0085B4"/>
    <a:srgbClr val="5999D3"/>
    <a:srgbClr val="8CB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2" autoAdjust="0"/>
    <p:restoredTop sz="94660"/>
  </p:normalViewPr>
  <p:slideViewPr>
    <p:cSldViewPr snapToGrid="0">
      <p:cViewPr>
        <p:scale>
          <a:sx n="125" d="100"/>
          <a:sy n="125" d="100"/>
        </p:scale>
        <p:origin x="-121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696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AB3E03-81DD-6F4A-91AD-BC2B58DDF677}" type="datetimeFigureOut">
              <a:rPr lang="en-US" smtClean="0"/>
              <a:t>4/22/2016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7A45CD-4A43-FD41-BB1F-93F01C5288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180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9123059-AD18-2644-A422-F81F304BF9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6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123059-AD18-2644-A422-F81F304BF9A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888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Replaced 3</a:t>
            </a:r>
            <a:r>
              <a:rPr lang="en-US" baseline="30000" dirty="0" smtClean="0"/>
              <a:t>rd</a:t>
            </a:r>
            <a:r>
              <a:rPr lang="en-US" dirty="0" smtClean="0"/>
              <a:t> sub</a:t>
            </a:r>
            <a:r>
              <a:rPr lang="en-US" baseline="0" dirty="0" smtClean="0"/>
              <a:t> bullet under </a:t>
            </a:r>
            <a:r>
              <a:rPr lang="en-US" baseline="0" smtClean="0"/>
              <a:t>3</a:t>
            </a:r>
            <a:r>
              <a:rPr lang="en-US" baseline="30000" smtClean="0"/>
              <a:t>rd</a:t>
            </a:r>
            <a:r>
              <a:rPr lang="en-US" baseline="0" smtClean="0"/>
              <a:t> bullet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123059-AD18-2644-A422-F81F304BF9A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425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de-DE" noProof="0" dirty="0" smtClean="0"/>
              <a:t>Replaced zur</a:t>
            </a:r>
            <a:r>
              <a:rPr lang="de-DE" baseline="0" noProof="0" dirty="0" smtClean="0"/>
              <a:t> with der</a:t>
            </a:r>
          </a:p>
          <a:p>
            <a:pPr rtl="0"/>
            <a:r>
              <a:rPr lang="de-DE" noProof="0" dirty="0" smtClean="0"/>
              <a:t>Ethik</a:t>
            </a:r>
          </a:p>
          <a:p>
            <a:pPr rtl="0"/>
            <a:r>
              <a:rPr lang="de-DE" noProof="0" dirty="0" smtClean="0"/>
              <a:t>Verlegenheit</a:t>
            </a:r>
          </a:p>
          <a:p>
            <a:pPr rtl="0"/>
            <a:r>
              <a:rPr lang="de-DE" noProof="0" dirty="0" smtClean="0"/>
              <a:t>Werte</a:t>
            </a:r>
          </a:p>
          <a:p>
            <a:pPr rtl="0"/>
            <a:r>
              <a:rPr lang="de-DE" noProof="0" dirty="0" smtClean="0"/>
              <a:t>Richtig</a:t>
            </a:r>
          </a:p>
          <a:p>
            <a:pPr rtl="0"/>
            <a:r>
              <a:rPr lang="de-DE" noProof="0" dirty="0" smtClean="0"/>
              <a:t>Falsch</a:t>
            </a:r>
          </a:p>
          <a:p>
            <a:pPr rtl="0"/>
            <a:r>
              <a:rPr lang="de-DE" noProof="0" dirty="0" smtClean="0"/>
              <a:t>Compliance</a:t>
            </a:r>
          </a:p>
          <a:p>
            <a:pPr rtl="0"/>
            <a:r>
              <a:rPr lang="de-DE" noProof="0" dirty="0" smtClean="0"/>
              <a:t>Moral</a:t>
            </a:r>
          </a:p>
          <a:p>
            <a:pPr rtl="0"/>
            <a:r>
              <a:rPr lang="de-DE" noProof="0" dirty="0" smtClean="0"/>
              <a:t>Vorteil</a:t>
            </a:r>
          </a:p>
          <a:p>
            <a:pPr rtl="0"/>
            <a:r>
              <a:rPr lang="de-DE" noProof="0" dirty="0" smtClean="0"/>
              <a:t>Wahl</a:t>
            </a:r>
            <a:endParaRPr lang="de-D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49123059-AD18-2644-A422-F81F304BF9AD}" type="slidenum">
              <a:rPr/>
              <a:pPr>
                <a:defRPr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9490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49123059-AD18-2644-A422-F81F304BF9AD}" type="slidenum">
              <a:rPr/>
              <a:pPr rtl="0">
                <a:defRPr/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9740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ecert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400800"/>
            <a:ext cx="898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orp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4724400"/>
            <a:ext cx="6553200" cy="533400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CC154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5257800"/>
            <a:ext cx="3810000" cy="381000"/>
          </a:xfrm>
        </p:spPr>
        <p:txBody>
          <a:bodyPr/>
          <a:lstStyle>
            <a:lvl1pPr marL="0" indent="0" algn="r">
              <a:spcBef>
                <a:spcPts val="0"/>
              </a:spcBef>
              <a:buFont typeface="Arial Narrow" pitchFamily="-107" charset="0"/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05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9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62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52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01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39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14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46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26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3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4648200"/>
            <a:ext cx="8305800" cy="1524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500063" y="4648200"/>
            <a:ext cx="5062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8262938" cy="3352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00062" y="5029200"/>
            <a:ext cx="8153400" cy="1143000"/>
          </a:xfrm>
        </p:spPr>
        <p:txBody>
          <a:bodyPr/>
          <a:lstStyle>
            <a:lvl1pPr marL="182880" indent="-182880">
              <a:spcBef>
                <a:spcPts val="0"/>
              </a:spcBef>
              <a:buClr>
                <a:srgbClr val="CC1543"/>
              </a:buClr>
              <a:defRPr sz="1600">
                <a:ln>
                  <a:noFill/>
                </a:ln>
                <a:latin typeface="Arial" pitchFamily="34" charset="0"/>
                <a:cs typeface="Arial" pitchFamily="34" charset="0"/>
              </a:defRPr>
            </a:lvl1pPr>
            <a:lvl2pPr>
              <a:defRPr sz="1600">
                <a:ln>
                  <a:noFill/>
                </a:ln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62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8262938" cy="495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71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5214938" cy="495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890593" y="1191399"/>
            <a:ext cx="3048000" cy="50292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5837584" y="1191399"/>
            <a:ext cx="31606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13" name="Text Placeholder 13"/>
          <p:cNvSpPr>
            <a:spLocks noGrp="1"/>
          </p:cNvSpPr>
          <p:nvPr userDrawn="1"/>
        </p:nvSpPr>
        <p:spPr bwMode="auto">
          <a:xfrm>
            <a:off x="5966792" y="1572399"/>
            <a:ext cx="280283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342900" lvl="0" indent="-342900"/>
            <a:r>
              <a:rPr lang="en-US" sz="160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8668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565150" y="1219200"/>
            <a:ext cx="5208588" cy="502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on icon to insert 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890593" y="1191399"/>
            <a:ext cx="3048000" cy="50292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5837584" y="1191399"/>
            <a:ext cx="31606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10" name="Text Placeholder 13"/>
          <p:cNvSpPr>
            <a:spLocks noGrp="1"/>
          </p:cNvSpPr>
          <p:nvPr userDrawn="1"/>
        </p:nvSpPr>
        <p:spPr bwMode="auto">
          <a:xfrm>
            <a:off x="5966792" y="1572399"/>
            <a:ext cx="280283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228600" lvl="0" indent="-228600"/>
            <a:r>
              <a:rPr lang="en-US" sz="160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248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472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685800"/>
          </a:xfrm>
        </p:spPr>
        <p:txBody>
          <a:bodyPr/>
          <a:lstStyle>
            <a:lvl1pPr>
              <a:defRPr>
                <a:solidFill>
                  <a:srgbClr val="CC15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860176"/>
            <a:ext cx="8262938" cy="45122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6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8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9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p2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6"/>
          <a:stretch/>
        </p:blipFill>
        <p:spPr>
          <a:xfrm>
            <a:off x="0" y="974749"/>
            <a:ext cx="9144000" cy="168251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19200"/>
            <a:ext cx="826293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 userDrawn="1"/>
        </p:nvSpPr>
        <p:spPr bwMode="auto">
          <a:xfrm>
            <a:off x="5883966" y="6450013"/>
            <a:ext cx="2936184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rtl="0">
              <a:defRPr/>
            </a:pPr>
            <a:r>
              <a:rPr lang="de-DE" sz="1000" noProof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Ethikschulung im FY 16/ Seite </a:t>
            </a:r>
            <a:fld id="{CDAE13CE-31CE-A44C-9F86-F7B4B1D61468}" type="slidenum">
              <a:rPr lang="de-DE" sz="1000" noProof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de-DE" sz="1000" noProof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 userDrawn="1"/>
        </p:nvSpPr>
        <p:spPr>
          <a:xfrm>
            <a:off x="451134" y="6450013"/>
            <a:ext cx="1486996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rtl="0"/>
            <a:r>
              <a: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VERTRAULICHES MATERIAL VON MTS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206339" y="6418362"/>
            <a:ext cx="2576944" cy="307777"/>
            <a:chOff x="3283151" y="6418362"/>
            <a:chExt cx="2576944" cy="307777"/>
          </a:xfrm>
        </p:grpSpPr>
        <p:sp>
          <p:nvSpPr>
            <p:cNvPr id="10" name="TextBox 17"/>
            <p:cNvSpPr txBox="1"/>
            <p:nvPr userDrawn="1"/>
          </p:nvSpPr>
          <p:spPr>
            <a:xfrm>
              <a:off x="3283151" y="6418362"/>
              <a:ext cx="25769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r" rtl="0"/>
              <a:r>
                <a:rPr sz="1400" spc="5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UNTERNEHMEN</a:t>
              </a:r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3806261" y="6418362"/>
              <a:ext cx="1792577" cy="307777"/>
              <a:chOff x="3892611" y="6418362"/>
              <a:chExt cx="1699515" cy="307777"/>
            </a:xfrm>
          </p:grpSpPr>
          <p:cxnSp>
            <p:nvCxnSpPr>
              <p:cNvPr id="11" name="Straight Connector 10"/>
              <p:cNvCxnSpPr/>
              <p:nvPr userDrawn="1"/>
            </p:nvCxnSpPr>
            <p:spPr>
              <a:xfrm>
                <a:off x="3892611" y="6723162"/>
                <a:ext cx="1699515" cy="2977"/>
              </a:xfrm>
              <a:prstGeom prst="line">
                <a:avLst/>
              </a:prstGeom>
              <a:ln w="6350" cmpd="sng">
                <a:solidFill>
                  <a:srgbClr val="7F7F7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 userDrawn="1"/>
            </p:nvCxnSpPr>
            <p:spPr>
              <a:xfrm>
                <a:off x="3892611" y="6418362"/>
                <a:ext cx="1699515" cy="0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26" y="220979"/>
            <a:ext cx="989506" cy="595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C1543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Arial Narrow" charset="0"/>
        <a:buChar char="»"/>
        <a:defRPr sz="20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Char char="–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Arial"/>
        <a:buChar char="•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Lucida Grande"/>
        <a:buChar char="›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Wingdings" charset="2"/>
        <a:buChar char="§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BBB6C-DD6F-4829-8AFE-AA3186F277B4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9449" y="6356350"/>
            <a:ext cx="3740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7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18083" y="5141845"/>
            <a:ext cx="6553200" cy="533400"/>
          </a:xfrm>
        </p:spPr>
        <p:txBody>
          <a:bodyPr>
            <a:normAutofit fontScale="90000"/>
          </a:bodyPr>
          <a:lstStyle/>
          <a:p>
            <a:pPr rtl="0"/>
            <a:r>
              <a:rPr lang="de-DE" dirty="0" smtClean="0"/>
              <a:t>Ethikschulung im FY 16 − </a:t>
            </a:r>
            <a:br>
              <a:rPr lang="de-DE" dirty="0" smtClean="0"/>
            </a:br>
            <a:r>
              <a:rPr lang="de-DE" dirty="0" smtClean="0"/>
              <a:t>Zurück zum Wesentlichen</a:t>
            </a:r>
            <a:br>
              <a:rPr lang="de-DE" dirty="0" smtClean="0"/>
            </a:br>
            <a:r>
              <a:rPr lang="de-DE" dirty="0" smtClean="0"/>
              <a:t>	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587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/>
              <a:t>Respektvolles Arbeitsumfeld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dirty="0" smtClean="0"/>
              <a:t>Wir haben uns verpflichtet, ein Arbeitsumfeld zu schaffen und aufrechtzuerhalten, das durch eine respektvolle und integrative Zusammenarbeit den Erfolg von MTS vorantreibt.</a:t>
            </a:r>
          </a:p>
          <a:p>
            <a:pPr rtl="0"/>
            <a:r>
              <a:rPr lang="de-DE" b="1" dirty="0" smtClean="0"/>
              <a:t>Vorteile von Respekt am Arbeitsplatz</a:t>
            </a:r>
          </a:p>
          <a:p>
            <a:pPr lvl="1" rtl="0"/>
            <a:r>
              <a:rPr lang="de-DE" dirty="0" smtClean="0"/>
              <a:t>Respekt am Arbeitsplatz schafft eine produktive, bereichernde und angenehme Atmosphäre für alle Mitarbeiter. </a:t>
            </a:r>
          </a:p>
          <a:p>
            <a:pPr lvl="1" rtl="0"/>
            <a:r>
              <a:rPr lang="de-DE" dirty="0" smtClean="0"/>
              <a:t>In einer solchen Atmosphäre arbeiten die Mitarbeiter gut zusammen und erkennen, dass:</a:t>
            </a:r>
          </a:p>
          <a:p>
            <a:pPr lvl="2"/>
            <a:r>
              <a:rPr lang="de-DE" dirty="0" smtClean="0"/>
              <a:t>sich Verhalten und Einstellungen auf andere auswirken,</a:t>
            </a:r>
          </a:p>
          <a:p>
            <a:pPr lvl="2" rtl="0"/>
            <a:r>
              <a:rPr lang="de-DE" dirty="0" smtClean="0"/>
              <a:t>die Förderung individueller Stärken und Fähigkeiten zu einer positiv gestimmten Belegschaft beiträgt,</a:t>
            </a:r>
          </a:p>
          <a:p>
            <a:pPr lvl="2" rtl="0"/>
            <a:r>
              <a:rPr lang="de-DE" dirty="0" smtClean="0"/>
              <a:t>jeder Mitarbeiter einzigartig ist und das Recht hat, mit Respekt und Würde behandelt zu werden.</a:t>
            </a:r>
          </a:p>
        </p:txBody>
      </p:sp>
      <p:sp>
        <p:nvSpPr>
          <p:cNvPr id="5" name="Rectangle 4"/>
          <p:cNvSpPr/>
          <p:nvPr/>
        </p:nvSpPr>
        <p:spPr>
          <a:xfrm>
            <a:off x="641268" y="5799797"/>
            <a:ext cx="7730835" cy="445397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50800" h="508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Respekt am Arbeitsplatz kommt nicht von ungefähr, sondern wird aufgebaut!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0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566" y="1323975"/>
            <a:ext cx="8262938" cy="4953000"/>
          </a:xfrm>
        </p:spPr>
        <p:txBody>
          <a:bodyPr/>
          <a:lstStyle/>
          <a:p>
            <a:pPr marL="0" indent="0" rtl="0">
              <a:buNone/>
            </a:pPr>
            <a:r>
              <a:rPr lang="de-DE" dirty="0" smtClean="0"/>
              <a:t>Zeichen von mangelndem Respekt</a:t>
            </a:r>
          </a:p>
          <a:p>
            <a:pPr rtl="0"/>
            <a:r>
              <a:rPr lang="de-DE" dirty="0" smtClean="0"/>
              <a:t>Augenrollen</a:t>
            </a:r>
          </a:p>
          <a:p>
            <a:pPr rtl="0"/>
            <a:r>
              <a:rPr lang="de-DE" dirty="0" smtClean="0"/>
              <a:t>Seufzen</a:t>
            </a:r>
          </a:p>
          <a:p>
            <a:pPr rtl="0"/>
            <a:r>
              <a:rPr lang="de-DE" dirty="0" smtClean="0"/>
              <a:t>Zungenschnalzen</a:t>
            </a:r>
          </a:p>
          <a:p>
            <a:pPr rtl="0"/>
            <a:r>
              <a:rPr lang="de-DE" dirty="0" smtClean="0"/>
              <a:t>Lästereien</a:t>
            </a:r>
          </a:p>
          <a:p>
            <a:pPr rtl="0"/>
            <a:r>
              <a:rPr lang="de-DE" dirty="0" smtClean="0"/>
              <a:t>Mobbing</a:t>
            </a:r>
          </a:p>
          <a:p>
            <a:pPr rtl="0"/>
            <a:r>
              <a:rPr lang="de-DE" dirty="0" smtClean="0"/>
              <a:t>Diskriminierung</a:t>
            </a:r>
          </a:p>
          <a:p>
            <a:pPr rtl="0"/>
            <a:r>
              <a:rPr lang="de-DE" dirty="0" smtClean="0"/>
              <a:t>unangemessene Nutzung des Internets</a:t>
            </a:r>
          </a:p>
          <a:p>
            <a:pPr rtl="0"/>
            <a:r>
              <a:rPr lang="de-DE" dirty="0" smtClean="0"/>
              <a:t>vulgäre Ausdrucksweise</a:t>
            </a:r>
          </a:p>
          <a:p>
            <a:pPr rtl="0"/>
            <a:r>
              <a:rPr lang="de-DE" dirty="0" smtClean="0"/>
              <a:t>Beschimpfung</a:t>
            </a:r>
          </a:p>
          <a:p>
            <a:endParaRPr lang="de-DE" dirty="0" smtClean="0"/>
          </a:p>
          <a:p>
            <a:pPr marL="0" indent="0" rtl="0">
              <a:buNone/>
            </a:pPr>
            <a:r>
              <a:rPr lang="de-DE" dirty="0" smtClean="0"/>
              <a:t>Was können Sie tun, um zum Aufbau eines respektvollen Arbeitsumfelds beizutragen?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Respektvolles Arbeitsumfeld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510" y="1502464"/>
            <a:ext cx="3077978" cy="221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07509" y="3947491"/>
            <a:ext cx="33409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de-DE" sz="1400" dirty="0" smtClean="0"/>
              <a:t>Jetzt hab ich mir beim Augenrollen weh getan – Tina Fey als Liz Lemon in 30Rock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47583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45" y="137442"/>
            <a:ext cx="8250238" cy="685800"/>
          </a:xfrm>
        </p:spPr>
        <p:txBody>
          <a:bodyPr>
            <a:normAutofit/>
          </a:bodyPr>
          <a:lstStyle/>
          <a:p>
            <a:pPr rtl="0"/>
            <a:r>
              <a:rPr lang="de-DE" dirty="0" smtClean="0"/>
              <a:t>Respektvolles Arbeitsumfeld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10" y="1234011"/>
            <a:ext cx="8262938" cy="4512235"/>
          </a:xfrm>
        </p:spPr>
        <p:txBody>
          <a:bodyPr/>
          <a:lstStyle/>
          <a:p>
            <a:pPr rtl="0">
              <a:buNone/>
            </a:pPr>
            <a:r>
              <a:rPr lang="de-DE" sz="1750" b="1" dirty="0" smtClean="0"/>
              <a:t>Schaffung eines respektvollen Arbeitsumfelds </a:t>
            </a:r>
          </a:p>
          <a:p>
            <a:pPr rtl="0">
              <a:buNone/>
            </a:pPr>
            <a:r>
              <a:rPr lang="de-DE" sz="1750" dirty="0" smtClean="0"/>
              <a:t>1. Konzentrieren Sie sich auf die Bedürfnisse anderer und überlegen Sie, bevor Sie sprechen oder handeln, welche Wirkung Ihre Worte und Taten auf andere haben werden.</a:t>
            </a:r>
          </a:p>
          <a:p>
            <a:pPr rtl="0">
              <a:buNone/>
            </a:pPr>
            <a:r>
              <a:rPr lang="de-DE" sz="1750" dirty="0" smtClean="0"/>
              <a:t>2. Achten Sie auf eine bewusste Kommunikation.</a:t>
            </a:r>
          </a:p>
          <a:p>
            <a:pPr rtl="0">
              <a:buNone/>
            </a:pPr>
            <a:r>
              <a:rPr lang="de-DE" sz="1750" dirty="0" smtClean="0"/>
              <a:t>3. Helfen Sie, Brücken zu bauen, und tragen Sie zu einer offenen Arbeitsumgebung bei.</a:t>
            </a:r>
          </a:p>
          <a:p>
            <a:pPr rtl="0">
              <a:buNone/>
            </a:pPr>
            <a:r>
              <a:rPr lang="de-DE" sz="1750" dirty="0" smtClean="0"/>
              <a:t>4. Nutzen Sie die Vorteile unterschiedlicher Meinungen in unterschiedlichen Situationen.</a:t>
            </a:r>
          </a:p>
          <a:p>
            <a:pPr>
              <a:buNone/>
            </a:pPr>
            <a:r>
              <a:rPr lang="de-DE" sz="1750" dirty="0" smtClean="0"/>
              <a:t>5. Vermeiden Sie es, sich an Lästereien, Meckern oder anderen Formen von negativem Verhalten bei täglichen Interaktionen zu beteiligen.</a:t>
            </a:r>
          </a:p>
          <a:p>
            <a:pPr>
              <a:buNone/>
            </a:pPr>
            <a:r>
              <a:rPr lang="de-DE" sz="1750" dirty="0" smtClean="0"/>
              <a:t>6. Betrachten Sie aktuelle schwierige Situationen aus einer weiteren Perspektive. </a:t>
            </a:r>
          </a:p>
          <a:p>
            <a:pPr rtl="0">
              <a:buNone/>
            </a:pPr>
            <a:r>
              <a:rPr lang="de-DE" sz="1750" dirty="0" smtClean="0"/>
              <a:t>7. Setzen Sie sich bei Ihrer Kommunikation innerhalb und außerhalb des Arbeitsplatzes für Ihr Unternehmen ein.</a:t>
            </a:r>
          </a:p>
          <a:p>
            <a:pPr rtl="0">
              <a:buNone/>
            </a:pPr>
            <a:r>
              <a:rPr lang="de-DE" sz="1750" dirty="0" smtClean="0"/>
              <a:t>8. Achten Sie auf ein respektvolles Verhalten bei Ihrer Kommunikation und anderen regelmäßigen Handlungen.</a:t>
            </a:r>
            <a:endParaRPr lang="de-DE" sz="1750" dirty="0"/>
          </a:p>
        </p:txBody>
      </p:sp>
    </p:spTree>
    <p:extLst>
      <p:ext uri="{BB962C8B-B14F-4D97-AF65-F5344CB8AC3E}">
        <p14:creationId xmlns:p14="http://schemas.microsoft.com/office/powerpoint/2010/main" val="82063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Richtlinie gegen Vergeltungsmaßnahmen</a:t>
            </a:r>
            <a:endParaRPr lang="de-DE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sz="1400" dirty="0" smtClean="0"/>
              <a:t>MTS duldet keine Repressalien gegenüber Personen, die in gutem Glauben Fragen stellen oder Bedenken äußern.</a:t>
            </a:r>
          </a:p>
          <a:p>
            <a:r>
              <a:rPr lang="de-DE" sz="1400" dirty="0" smtClean="0"/>
              <a:t>Repressalien sind nach dem Gesetz und den weltweiten Verhaltensstandards für ethisches Geschäftsverhalten von MTS verboten.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sz="1400" dirty="0" smtClean="0"/>
              <a:t>Von Repressalien ist die Rede, wenn ein Mitarbeiter wegen der Äußerung von Bedenken oder der Beteiligung an einer Ermittlung eine nachteilige Maßnahme (Bestrafung) erfahren muss.</a:t>
            </a:r>
          </a:p>
          <a:p>
            <a:r>
              <a:rPr lang="de-DE" sz="1400" dirty="0" smtClean="0"/>
              <a:t>Das Ethics Resource Center führt eine Liste mit Repressalien am Arbeitsplatz, die beim Melden von ethischen Verstößen oder anderem Fehlverhalten häufig auftreten.</a:t>
            </a:r>
          </a:p>
          <a:p>
            <a:pPr lvl="1"/>
            <a:r>
              <a:rPr lang="de-DE" sz="1400" dirty="0" smtClean="0"/>
              <a:t>Übergangen werden: 64 % geben an, dass sie von Vorgesetzten oder Managern bei Entscheidungen und Arbeitstätigkeiten übergangen wurden.</a:t>
            </a:r>
          </a:p>
          <a:p>
            <a:pPr lvl="1"/>
            <a:r>
              <a:rPr lang="de-DE" sz="1400" dirty="0" smtClean="0"/>
              <a:t>Ausgeschlossen werden: 62 % geben an, dass sie von anderen Mitarbeitern ausgeschlossen wurden.</a:t>
            </a:r>
          </a:p>
          <a:p>
            <a:pPr lvl="1" rtl="0"/>
            <a:r>
              <a:rPr lang="de-DE" sz="1400" dirty="0" smtClean="0"/>
              <a:t>Potenzieller Arbeitsplatzverlust: 56 % geben an, sie hätten beinahe ihren Arbeitsplatz verloren.</a:t>
            </a:r>
          </a:p>
          <a:p>
            <a:pPr lvl="1" rtl="0"/>
            <a:r>
              <a:rPr lang="de-DE" sz="1400" dirty="0" smtClean="0"/>
              <a:t>Keine Beförderung: 55 % geben an, dass sie bei einer Gehaltserhöhung bzw. Beförderung übergangen wurden.</a:t>
            </a:r>
          </a:p>
          <a:p>
            <a:pPr lvl="1" rtl="0"/>
            <a:r>
              <a:rPr lang="de-DE" sz="1400" dirty="0" smtClean="0"/>
              <a:t>Versetzung: 44 % geben an, sie wurden versetzt oder einer anderen Stelle zugeordnet.</a:t>
            </a:r>
            <a:endParaRPr lang="de-DE" sz="1400" dirty="0"/>
          </a:p>
        </p:txBody>
      </p:sp>
      <p:sp>
        <p:nvSpPr>
          <p:cNvPr id="11" name="Rectangle 10"/>
          <p:cNvSpPr/>
          <p:nvPr/>
        </p:nvSpPr>
        <p:spPr>
          <a:xfrm>
            <a:off x="1133057" y="5873197"/>
            <a:ext cx="6659217" cy="427383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50800" h="508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der Arbeitswelt von MTS ist kein Platz für Repressalien.</a:t>
            </a:r>
            <a:endParaRPr lang="de-D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9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0419" y="1114425"/>
            <a:ext cx="8262938" cy="4953000"/>
          </a:xfrm>
        </p:spPr>
        <p:txBody>
          <a:bodyPr/>
          <a:lstStyle/>
          <a:p>
            <a:pPr marL="457200" rtl="0">
              <a:buFont typeface="Arial" panose="020B0604020202020204" pitchFamily="34" charset="0"/>
              <a:buChar char="»"/>
            </a:pPr>
            <a:r>
              <a:rPr lang="de-DE" sz="1800" dirty="0" smtClean="0"/>
              <a:t>In Unternehmen, in denen sich Mitarbeiter aller Ebenen gemeinsam für Integrität einsetzen, werden weniger Repressalien ausgeübt.</a:t>
            </a:r>
          </a:p>
          <a:p>
            <a:pPr marL="457200" rtl="0">
              <a:buFont typeface="Arial" panose="020B0604020202020204" pitchFamily="34" charset="0"/>
              <a:buChar char="»"/>
            </a:pPr>
            <a:r>
              <a:rPr lang="de-DE" sz="1800" dirty="0" smtClean="0"/>
              <a:t>Repressalien nehmen drastisch ab, wenn leitende Manager und Vorgesetzte Ethik zur Priorität erklären und selbst ethisches Verhalten zeigen.</a:t>
            </a:r>
          </a:p>
          <a:p>
            <a:pPr marL="457200" rtl="0">
              <a:buFont typeface="Arial" panose="020B0604020202020204" pitchFamily="34" charset="0"/>
              <a:buChar char="»"/>
            </a:pPr>
            <a:r>
              <a:rPr lang="de-DE" sz="1800" dirty="0" smtClean="0"/>
              <a:t>Repressalien stehen im Konflikt mit einem guten ethischen Verhalten.</a:t>
            </a:r>
          </a:p>
          <a:p>
            <a:pPr marL="457200" rtl="0">
              <a:buFont typeface="Arial" panose="020B0604020202020204" pitchFamily="34" charset="0"/>
              <a:buChar char="»"/>
            </a:pPr>
            <a:r>
              <a:rPr lang="de-DE" sz="1800" dirty="0" smtClean="0"/>
              <a:t>Kein Unternehmen kann von seinen Mitarbeitern erwarten, ihre Bedenken zu äußern, wenn nicht sicher ist, dass sie durch die Unternehmenskultur und -verfahren geschützt sind.</a:t>
            </a:r>
          </a:p>
          <a:p>
            <a:pPr marL="457200" rtl="0">
              <a:buFont typeface="Arial" panose="020B0604020202020204" pitchFamily="34" charset="0"/>
              <a:buChar char="»"/>
            </a:pPr>
            <a:r>
              <a:rPr lang="de-DE" sz="1800" dirty="0" smtClean="0"/>
              <a:t>Falls Sie zum Opfer mutmaßlicher Repressalien geworden sind, wenden Sie sich an: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800" dirty="0" smtClean="0"/>
              <a:t>Vorgesetzte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800" dirty="0" smtClean="0"/>
              <a:t>Personalabteilung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800" dirty="0" smtClean="0"/>
              <a:t>Ihre Ethikkommission vor Ort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800" dirty="0" smtClean="0"/>
              <a:t>Leiter des Bereichs </a:t>
            </a:r>
            <a:r>
              <a:rPr lang="de-DE" sz="1800" dirty="0" smtClean="0">
                <a:ea typeface="ＭＳ Ｐゴシック" charset="0"/>
              </a:rPr>
              <a:t>Ethisches Geschäfts-</a:t>
            </a:r>
          </a:p>
          <a:p>
            <a:pPr marL="1371600" lvl="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 smtClean="0">
                <a:ea typeface="ＭＳ Ｐゴシック" charset="0"/>
              </a:rPr>
              <a:t>verhalten </a:t>
            </a:r>
            <a:r>
              <a:rPr lang="de-DE" sz="1800" dirty="0" smtClean="0"/>
              <a:t>und Unternehmenscompliance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800" dirty="0" smtClean="0"/>
              <a:t>Rechtsabteilung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800" dirty="0" smtClean="0"/>
              <a:t>AlertLine</a:t>
            </a:r>
            <a:endParaRPr lang="de-DE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Repressalien − Was Sie tun können</a:t>
            </a:r>
            <a:endParaRPr lang="de-DE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6241851" y="4237156"/>
            <a:ext cx="2242167" cy="2110176"/>
            <a:chOff x="6176243" y="3489876"/>
            <a:chExt cx="2335592" cy="2198100"/>
          </a:xfrm>
        </p:grpSpPr>
        <p:sp>
          <p:nvSpPr>
            <p:cNvPr id="12" name="Oval 11"/>
            <p:cNvSpPr/>
            <p:nvPr/>
          </p:nvSpPr>
          <p:spPr>
            <a:xfrm>
              <a:off x="6236705" y="3489876"/>
              <a:ext cx="2226364" cy="21981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450350" y="3740417"/>
              <a:ext cx="1799074" cy="16962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2580000">
              <a:off x="7207280" y="3705796"/>
              <a:ext cx="273520" cy="19143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76243" y="4414815"/>
              <a:ext cx="2335592" cy="416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b="1" dirty="0"/>
                <a:t>REPRESSALIEN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581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sz="1700" b="1" dirty="0" smtClean="0"/>
              <a:t>Was ist Korruption?</a:t>
            </a:r>
          </a:p>
          <a:p>
            <a:pPr lvl="1" rtl="0"/>
            <a:r>
              <a:rPr lang="de-DE" sz="1700" dirty="0" smtClean="0"/>
              <a:t>Korruption ist der Missbrauch öffentlicher Macht zum privaten Nutzen.</a:t>
            </a:r>
          </a:p>
          <a:p>
            <a:pPr lvl="1"/>
            <a:r>
              <a:rPr lang="de-DE" sz="1700" dirty="0" smtClean="0"/>
              <a:t>Korruption umfasst Bestechung, Erpressung, Betrug, Täuschung, Verdunkelung und Geldwäsche.</a:t>
            </a:r>
          </a:p>
          <a:p>
            <a:pPr rtl="0"/>
            <a:r>
              <a:rPr lang="de-DE" sz="1700" b="1" dirty="0" smtClean="0"/>
              <a:t>Warum betrifft uns das?</a:t>
            </a:r>
          </a:p>
          <a:p>
            <a:pPr lvl="1" rtl="0"/>
            <a:r>
              <a:rPr lang="de-DE" sz="1700" dirty="0" smtClean="0"/>
              <a:t>Schätzungen der Weltbank zufolge gehen jedes Jahr weltweit 1 bis 1,6 Billionen US-Dollar an illegale Aktivitäten verloren.</a:t>
            </a:r>
          </a:p>
          <a:p>
            <a:pPr lvl="1" rtl="0"/>
            <a:r>
              <a:rPr lang="de-DE" sz="1700" dirty="0" smtClean="0"/>
              <a:t>Kriminelle Aktivitäten wie Geldwäsche, Erpressung und Drogenhandel werden auf diese Weise unterstützt.</a:t>
            </a:r>
          </a:p>
          <a:p>
            <a:pPr lvl="1" rtl="0"/>
            <a:r>
              <a:rPr lang="de-DE" sz="1700" dirty="0" smtClean="0"/>
              <a:t>Viele Länder haben Anti-Korruptions-Gesetze und setzen diese konsequent um.</a:t>
            </a:r>
          </a:p>
          <a:p>
            <a:pPr lvl="1" rtl="0"/>
            <a:r>
              <a:rPr lang="de-DE" sz="1700" dirty="0" smtClean="0"/>
              <a:t>Außerhalb der USA haben sich die Durchsetzungsmaßnahmen seit 2012 verdoppelt.</a:t>
            </a:r>
          </a:p>
          <a:p>
            <a:pPr lvl="1" rtl="0"/>
            <a:r>
              <a:rPr lang="de-DE" sz="1700" dirty="0" smtClean="0"/>
              <a:t>MTS hat bereits zwei freiwillige Offenlegungen nach dem Foreign Corrupt Practices Act (FCPA) − wir wollen keine dritte!</a:t>
            </a:r>
            <a:endParaRPr lang="de-DE" sz="17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Schwerpunkt auf Korruptionsbekämpfung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5318448"/>
            <a:ext cx="1336427" cy="108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45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sz="1800" dirty="0" smtClean="0"/>
              <a:t>Der US-amerikanische Foreign Corrupt Practices Act</a:t>
            </a:r>
          </a:p>
          <a:p>
            <a:pPr lvl="1" rtl="0"/>
            <a:r>
              <a:rPr lang="de-DE" sz="1800" dirty="0" smtClean="0"/>
              <a:t>MTS ist ein US-amerikanisches Unternehmen und dieses Gesetz gilt für alle unserer Standorte.</a:t>
            </a:r>
          </a:p>
          <a:p>
            <a:pPr lvl="1" rtl="0"/>
            <a:r>
              <a:rPr lang="de-DE" sz="1800" dirty="0" smtClean="0"/>
              <a:t>Zwei Bestandteile</a:t>
            </a:r>
          </a:p>
          <a:p>
            <a:pPr lvl="2" rtl="0"/>
            <a:r>
              <a:rPr lang="de-DE" sz="1800" dirty="0" smtClean="0"/>
              <a:t>Bestechungsbekämpfung</a:t>
            </a:r>
          </a:p>
          <a:p>
            <a:pPr lvl="3" rtl="0"/>
            <a:r>
              <a:rPr lang="de-DE" sz="1300" dirty="0" smtClean="0">
                <a:ea typeface="Arial Unicode MS" pitchFamily="34" charset="-128"/>
                <a:cs typeface="Arial Unicode MS" pitchFamily="34" charset="-128"/>
              </a:rPr>
              <a:t>Eigenschaften einer Bestechung:</a:t>
            </a:r>
          </a:p>
          <a:p>
            <a:pPr lvl="4" rtl="0"/>
            <a:r>
              <a:rPr lang="de-DE" sz="1300" dirty="0" smtClean="0">
                <a:ea typeface="Arial Unicode MS" pitchFamily="34" charset="-128"/>
                <a:cs typeface="Arial Unicode MS" pitchFamily="34" charset="-128"/>
              </a:rPr>
              <a:t>Ein Angebot, ein Versprechen oder ein Zugeständnis,  </a:t>
            </a:r>
          </a:p>
          <a:p>
            <a:pPr lvl="4" rtl="0"/>
            <a:r>
              <a:rPr lang="de-DE" sz="1300" dirty="0" smtClean="0">
                <a:ea typeface="Arial Unicode MS" pitchFamily="34" charset="-128"/>
                <a:cs typeface="Arial Unicode MS" pitchFamily="34" charset="-128"/>
              </a:rPr>
              <a:t>das in korrupter Weise erfolgt,</a:t>
            </a:r>
          </a:p>
          <a:p>
            <a:pPr lvl="4" rtl="0"/>
            <a:r>
              <a:rPr lang="de-DE" sz="1300" dirty="0" smtClean="0">
                <a:ea typeface="Arial Unicode MS" pitchFamily="34" charset="-128"/>
                <a:cs typeface="Arial Unicode MS" pitchFamily="34" charset="-128"/>
              </a:rPr>
              <a:t>um Zuwendungen von Wert </a:t>
            </a:r>
          </a:p>
          <a:p>
            <a:pPr lvl="4" rtl="0"/>
            <a:r>
              <a:rPr lang="de-DE" sz="1300" dirty="0" smtClean="0">
                <a:ea typeface="Arial Unicode MS" pitchFamily="34" charset="-128"/>
                <a:cs typeface="Arial Unicode MS" pitchFamily="34" charset="-128"/>
              </a:rPr>
              <a:t>an einen ausländischen Amtsträger zu übergeben, </a:t>
            </a:r>
          </a:p>
          <a:p>
            <a:pPr lvl="4" rtl="0"/>
            <a:r>
              <a:rPr lang="de-DE" sz="1300" dirty="0" smtClean="0">
                <a:ea typeface="Arial Unicode MS" pitchFamily="34" charset="-128"/>
                <a:cs typeface="Arial Unicode MS" pitchFamily="34" charset="-128"/>
              </a:rPr>
              <a:t>direkt oder indirekt,</a:t>
            </a:r>
          </a:p>
          <a:p>
            <a:pPr lvl="4" rtl="0"/>
            <a:r>
              <a:rPr lang="de-DE" sz="1300" dirty="0" smtClean="0">
                <a:ea typeface="Arial Unicode MS" pitchFamily="34" charset="-128"/>
                <a:cs typeface="Arial Unicode MS" pitchFamily="34" charset="-128"/>
              </a:rPr>
              <a:t>um ein Geschäft abzuschließen oder einen anderen unlauteren Vorteil daraus zu ziehen.</a:t>
            </a:r>
          </a:p>
          <a:p>
            <a:pPr lvl="2" rtl="0"/>
            <a:r>
              <a:rPr lang="de-DE" sz="1800" dirty="0" smtClean="0"/>
              <a:t>Bücher und Aufzeichnungen</a:t>
            </a:r>
          </a:p>
          <a:p>
            <a:pPr lvl="3"/>
            <a:r>
              <a:rPr lang="de-DE" sz="1300" dirty="0" smtClean="0"/>
              <a:t>MTS ist </a:t>
            </a:r>
            <a:r>
              <a:rPr lang="de-DE" sz="1300" dirty="0" smtClean="0">
                <a:ea typeface="Arial Unicode MS" pitchFamily="34" charset="-128"/>
                <a:cs typeface="Arial Unicode MS" pitchFamily="34" charset="-128"/>
              </a:rPr>
              <a:t>verpflichtet, angemessene detaillierte Aufzeichnungen zu führen, die abgewickelte Transaktionen genau widerspiegeln und das Erkennen, Verhindern und Überwachen nicht berechtigter Zahlungen </a:t>
            </a:r>
            <a:r>
              <a:rPr lang="de-DE" sz="1300" dirty="0" smtClean="0"/>
              <a:t>ermöglichen.</a:t>
            </a:r>
          </a:p>
          <a:p>
            <a:pPr lvl="3"/>
            <a:r>
              <a:rPr lang="de-DE" sz="1300" dirty="0" smtClean="0"/>
              <a:t>Die </a:t>
            </a:r>
            <a:r>
              <a:rPr lang="de-DE" sz="1300" dirty="0" smtClean="0">
                <a:ea typeface="Arial Unicode MS" pitchFamily="34" charset="-128"/>
                <a:cs typeface="Arial Unicode MS" pitchFamily="34" charset="-128"/>
              </a:rPr>
              <a:t>Entwicklung eines internen Kontrollsystems ermöglicht eine angemessene Sicherheit, dass Transaktionen ordnungsgemäß autorisiert werden</a:t>
            </a:r>
            <a:r>
              <a:rPr lang="de-DE" sz="1300" dirty="0" smtClean="0"/>
              <a:t>.</a:t>
            </a:r>
            <a:endParaRPr lang="de-DE" sz="1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Einfache Konzepte zur Korruptionsbekämpfung in den USA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002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8126" y="1176991"/>
            <a:ext cx="8262938" cy="4953000"/>
          </a:xfrm>
        </p:spPr>
        <p:txBody>
          <a:bodyPr/>
          <a:lstStyle/>
          <a:p>
            <a:pPr rtl="0"/>
            <a:r>
              <a:rPr lang="de-DE" sz="1600" dirty="0" smtClean="0"/>
              <a:t>Der UK Bribery Act ist umfassender als der FCPA.</a:t>
            </a:r>
          </a:p>
          <a:p>
            <a:pPr lvl="1" rtl="0"/>
            <a:r>
              <a:rPr lang="de-DE" sz="1600" dirty="0" smtClean="0"/>
              <a:t>verbietet Bestechung im privaten und öffentlichen Bereich</a:t>
            </a:r>
          </a:p>
          <a:p>
            <a:pPr lvl="1" rtl="0"/>
            <a:r>
              <a:rPr lang="de-DE" sz="1600" dirty="0" smtClean="0"/>
              <a:t>bestraft Zahler und Zahlungsempfänger</a:t>
            </a:r>
          </a:p>
          <a:p>
            <a:pPr lvl="1" rtl="0"/>
            <a:r>
              <a:rPr lang="de-DE" sz="1600" dirty="0" smtClean="0"/>
              <a:t>unbegrenzte Geldstrafen</a:t>
            </a:r>
          </a:p>
          <a:p>
            <a:pPr rtl="0"/>
            <a:r>
              <a:rPr lang="de-DE" sz="1600" dirty="0" smtClean="0"/>
              <a:t>Brasilianisches Anti-Korruptions-Gesetz</a:t>
            </a:r>
          </a:p>
          <a:p>
            <a:pPr lvl="1" rtl="0"/>
            <a:r>
              <a:rPr lang="de-DE" sz="1600" dirty="0" smtClean="0"/>
              <a:t>Erlassung des neuen Gesetzes im März 2015</a:t>
            </a:r>
          </a:p>
          <a:p>
            <a:pPr lvl="1" rtl="0"/>
            <a:r>
              <a:rPr lang="de-DE" sz="1600" dirty="0" smtClean="0"/>
              <a:t>umfasst in Brasilien begangene Verstöße von ausländischen Unternehmen oder Dritten im Auftrag ausländischer Unternehmen</a:t>
            </a:r>
          </a:p>
          <a:p>
            <a:pPr rtl="0"/>
            <a:r>
              <a:rPr lang="de-DE" sz="1600" dirty="0" smtClean="0"/>
              <a:t>Anti-Korruptions-Gesetz in China</a:t>
            </a:r>
          </a:p>
          <a:p>
            <a:pPr lvl="1" rtl="0"/>
            <a:r>
              <a:rPr lang="de-DE" sz="1600" dirty="0" smtClean="0"/>
              <a:t>China verfolgt die Durchsetzung seiner Anti-Korruptions-Gesetze.</a:t>
            </a:r>
          </a:p>
          <a:p>
            <a:pPr lvl="1" rtl="0"/>
            <a:r>
              <a:rPr lang="de-DE" sz="1600" dirty="0" smtClean="0"/>
              <a:t>Staatsbeamte haben einen breiten Einsatzbereich und umfassen Mitarbeiter „im öffentlichen Dienst“ für vollstaatliche Einrichtungen und, in manchen Fällen, teilstaatliche Einrichtungen. </a:t>
            </a:r>
          </a:p>
          <a:p>
            <a:pPr rtl="0"/>
            <a:r>
              <a:rPr lang="de-DE" sz="1600" dirty="0" smtClean="0"/>
              <a:t>Damit wir Bedenken hinsichtlich Korruption angemessen verfolgen können, müssen wir die Zugehörigkeit unseres Kunden verstehen.</a:t>
            </a:r>
          </a:p>
          <a:p>
            <a:pPr rtl="0"/>
            <a:r>
              <a:rPr lang="de-DE" sz="1600" dirty="0" smtClean="0"/>
              <a:t>Bei MTS werden Maßnahmen zur Korruptionsbekämpfung im Rahmen des Foreign Corrupt Practice Act Policy (OGC-018) und der Gifts, Business Courtesies and Sponsorship Policy (OGC-009) umgesetzt.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Weltweite Konzepte zur Korruptionsbekämpfung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0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dirty="0" smtClean="0"/>
              <a:t>Sie empfangen Kunden an Ihrem Standort zur Endabnahme. Um die Kundenbeziehung zu stärken, wird ein Abendessen organisiert. Die Mitarbeiter von MTS werden teilnehmen und für das Essen bezahlen.</a:t>
            </a:r>
          </a:p>
          <a:p>
            <a:pPr marL="0" indent="0">
              <a:buNone/>
            </a:pPr>
            <a:endParaRPr lang="de-DE" dirty="0" smtClean="0"/>
          </a:p>
          <a:p>
            <a:pPr rtl="0"/>
            <a:r>
              <a:rPr lang="de-DE" dirty="0" smtClean="0"/>
              <a:t>Was sollten Sie bei der Planung des Geschäftsessens berücksichtigen?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Weltweite Korruptionsbekämpfung − Frage</a:t>
            </a:r>
            <a:endParaRPr lang="de-DE" dirty="0"/>
          </a:p>
        </p:txBody>
      </p:sp>
      <p:grpSp>
        <p:nvGrpSpPr>
          <p:cNvPr id="5" name="Group 4"/>
          <p:cNvGrpSpPr/>
          <p:nvPr/>
        </p:nvGrpSpPr>
        <p:grpSpPr>
          <a:xfrm>
            <a:off x="3136075" y="3843200"/>
            <a:ext cx="2895600" cy="2282683"/>
            <a:chOff x="1295400" y="1447800"/>
            <a:chExt cx="3218815" cy="2833403"/>
          </a:xfrm>
        </p:grpSpPr>
        <p:pic>
          <p:nvPicPr>
            <p:cNvPr id="6" name="Picture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295400" y="1447800"/>
              <a:ext cx="3218815" cy="237109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295400" y="3822766"/>
              <a:ext cx="3218815" cy="4584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rtl="0"/>
              <a:r>
                <a:rPr lang="de-DE" sz="1800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rPr>
                <a:t>Geschäftsessen</a:t>
              </a:r>
              <a:endParaRPr lang="de-DE" sz="18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138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62" y="1129748"/>
            <a:ext cx="8262938" cy="4953000"/>
          </a:xfrm>
        </p:spPr>
        <p:txBody>
          <a:bodyPr/>
          <a:lstStyle/>
          <a:p>
            <a:pPr rtl="0"/>
            <a:r>
              <a:rPr lang="de-DE" sz="1800" dirty="0" smtClean="0"/>
              <a:t>Antwort:</a:t>
            </a:r>
          </a:p>
          <a:p>
            <a:pPr lvl="1" rtl="0"/>
            <a:r>
              <a:rPr lang="de-DE" sz="1800" dirty="0" smtClean="0"/>
              <a:t>Beinhaltet der Vertrag Bestimmungen, die die Bereitstellung von Wertgegenständen verbieten?</a:t>
            </a:r>
          </a:p>
          <a:p>
            <a:pPr lvl="1" rtl="0"/>
            <a:r>
              <a:rPr lang="de-DE" sz="1800" dirty="0" smtClean="0"/>
              <a:t>Der Grenzwert von 100 US-Dollar für Geschenke und geschäftliche Aufmerksamkeiten gilt nicht. Bewirtung und Unterhaltung </a:t>
            </a:r>
            <a:r>
              <a:rPr lang="de-DE" sz="1800" i="1" dirty="0" smtClean="0"/>
              <a:t>unterliegen keinen </a:t>
            </a:r>
            <a:r>
              <a:rPr lang="de-DE" sz="1800" dirty="0" smtClean="0"/>
              <a:t>monetären Beschränkungen, sofern ein Mitarbeiter von MTS für die Veranstaltung bezahlt und daran teilnimmt und die Bewirtung und Unterhaltung die Vorgaben unserer Gifts, Business Courtesies and Sponsorship Policy (OGC-009) nicht übersteigen.</a:t>
            </a:r>
          </a:p>
          <a:p>
            <a:pPr lvl="1" rtl="0"/>
            <a:r>
              <a:rPr lang="de-DE" sz="1800" dirty="0" smtClean="0"/>
              <a:t>Handelt es sich bei den Kunden um ausländische Amtsträger?</a:t>
            </a:r>
          </a:p>
          <a:p>
            <a:pPr lvl="2"/>
            <a:r>
              <a:rPr lang="de-DE" sz="1800" dirty="0" smtClean="0"/>
              <a:t>Vergewissern Sie sich im Vorfeld der Veranstaltung bei der Rechtsabteilung (USA), dass wir keine Bedenken hinsichtlich einer Bestechung haben.</a:t>
            </a:r>
          </a:p>
          <a:p>
            <a:pPr lvl="2" rtl="0"/>
            <a:r>
              <a:rPr lang="de-DE" sz="1800" dirty="0" smtClean="0"/>
              <a:t>In manchen Fällen muss der Kunde möglicherweise für sein eigenes Essen aufkommen, um zu verhindern, dass der Eindruck eines Fehlverhaltens entsteht.</a:t>
            </a:r>
          </a:p>
          <a:p>
            <a:pPr lvl="1" rtl="0"/>
            <a:r>
              <a:rPr lang="de-DE" sz="1800" dirty="0" smtClean="0"/>
              <a:t>Wenn Sie sich an dieser Stelle unsicher sind, fragen Sie nach!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Weltweite Korruptionsbekämpfung − Antwort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78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dirty="0" smtClean="0"/>
              <a:t>Willkommen zur Ethikschulung für das FY 16.</a:t>
            </a:r>
          </a:p>
          <a:p>
            <a:pPr marL="0" indent="0">
              <a:buNone/>
            </a:pPr>
            <a:endParaRPr lang="de-DE" dirty="0" smtClean="0"/>
          </a:p>
          <a:p>
            <a:pPr rtl="0"/>
            <a:r>
              <a:rPr lang="de-DE" dirty="0" smtClean="0"/>
              <a:t>Unser diesjähriges Thema lautet „Zurück zum Wesentlichen“.</a:t>
            </a:r>
          </a:p>
          <a:p>
            <a:endParaRPr lang="de-DE" dirty="0" smtClean="0"/>
          </a:p>
          <a:p>
            <a:pPr rtl="0"/>
            <a:r>
              <a:rPr lang="de-DE" dirty="0" smtClean="0"/>
              <a:t>Die Werte und Verhaltensstandards von MTS sind ein wesentlicher Bestandteil unseres Programms für ethisches Geschäftsverhalten und Unternehmenscompliance.</a:t>
            </a:r>
          </a:p>
          <a:p>
            <a:endParaRPr lang="de-DE" dirty="0" smtClean="0"/>
          </a:p>
          <a:p>
            <a:r>
              <a:rPr lang="de-DE" dirty="0" smtClean="0"/>
              <a:t>Die „Speak-up-Kultur“ schafft eine Umgebung, in der die Mitarbeiter Fragen und Bedenken zur Geschäftstätigkeit des Unternehmens äußern können, ohne Konsequenzen fürchten zu müssen.</a:t>
            </a:r>
          </a:p>
          <a:p>
            <a:endParaRPr lang="de-DE" dirty="0" smtClean="0"/>
          </a:p>
          <a:p>
            <a:pPr rtl="0"/>
            <a:r>
              <a:rPr lang="de-DE" dirty="0" smtClean="0"/>
              <a:t>MTS ermutigt alle Mitarbeiter, sich zu Wort zu melden.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/>
              <a:t>Einführung</a:t>
            </a:r>
          </a:p>
        </p:txBody>
      </p:sp>
    </p:spTree>
    <p:extLst>
      <p:ext uri="{BB962C8B-B14F-4D97-AF65-F5344CB8AC3E}">
        <p14:creationId xmlns:p14="http://schemas.microsoft.com/office/powerpoint/2010/main" val="118283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sz="1700" dirty="0" smtClean="0"/>
              <a:t>Wir haben uns mit dem Zweck unseres Programms für ethisches Geschäfts-verhalten und Unternehmenscompliance befasst, in dessen Rahmen die Unternehmenskultur</a:t>
            </a:r>
          </a:p>
          <a:p>
            <a:pPr lvl="1" rtl="0"/>
            <a:r>
              <a:rPr lang="de-DE" sz="1700" dirty="0" smtClean="0"/>
              <a:t>ethisches Verhalten fördert,</a:t>
            </a:r>
          </a:p>
          <a:p>
            <a:pPr lvl="1" rtl="0"/>
            <a:r>
              <a:rPr lang="de-DE" sz="1700" dirty="0" smtClean="0"/>
              <a:t>für die Werte von MTS eintritt,</a:t>
            </a:r>
          </a:p>
          <a:p>
            <a:pPr lvl="1" rtl="0">
              <a:spcBef>
                <a:spcPts val="600"/>
              </a:spcBef>
            </a:pPr>
            <a:r>
              <a:rPr lang="de-DE" sz="1700" dirty="0" smtClean="0"/>
              <a:t>mit dem Gesetz übereinstimmt.</a:t>
            </a:r>
          </a:p>
          <a:p>
            <a:pPr>
              <a:spcBef>
                <a:spcPts val="600"/>
              </a:spcBef>
            </a:pPr>
            <a:r>
              <a:rPr lang="de-DE" sz="1700" dirty="0" smtClean="0"/>
              <a:t>Überprüfung der Werte von MTS</a:t>
            </a:r>
          </a:p>
          <a:p>
            <a:pPr lvl="1" rtl="0">
              <a:spcBef>
                <a:spcPts val="600"/>
              </a:spcBef>
            </a:pPr>
            <a:r>
              <a:rPr lang="de-DE" sz="1700" dirty="0" smtClean="0"/>
              <a:t>Unsere Werte definieren die Grundprinzipien für den internen Verhaltenskodex von MTS.</a:t>
            </a:r>
          </a:p>
          <a:p>
            <a:r>
              <a:rPr lang="de-DE" sz="1700" dirty="0" smtClean="0"/>
              <a:t>Hervorheben unserer Verhaltensstandards</a:t>
            </a:r>
          </a:p>
          <a:p>
            <a:pPr lvl="1" rtl="0"/>
            <a:r>
              <a:rPr lang="de-DE" sz="1700" dirty="0" smtClean="0"/>
              <a:t>Gesprächskultur</a:t>
            </a:r>
          </a:p>
          <a:p>
            <a:pPr lvl="1" rtl="0"/>
            <a:r>
              <a:rPr lang="de-DE" sz="1700" dirty="0" smtClean="0"/>
              <a:t>Respekt am Arbeitsplatz</a:t>
            </a:r>
          </a:p>
          <a:p>
            <a:pPr lvl="1" rtl="0"/>
            <a:r>
              <a:rPr lang="de-DE" sz="1700" dirty="0" smtClean="0"/>
              <a:t>Richtlinie gegen Vergeltungsmaßnahmen</a:t>
            </a:r>
          </a:p>
          <a:p>
            <a:r>
              <a:rPr lang="de-DE" sz="1700" dirty="0" smtClean="0"/>
              <a:t>Konzentration auf Konzepte zur Korruptionsbekämpfung</a:t>
            </a:r>
          </a:p>
          <a:p>
            <a:pPr lvl="1" rtl="0"/>
            <a:r>
              <a:rPr lang="de-DE" sz="1700" dirty="0" smtClean="0"/>
              <a:t>Informieren Sie sich über Ihren Kunden und erkundigen Sie sich, falls Sie Fragen haben.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Zusammenfassung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476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843" y="76200"/>
            <a:ext cx="7712766" cy="868362"/>
          </a:xfrm>
        </p:spPr>
        <p:txBody>
          <a:bodyPr/>
          <a:lstStyle/>
          <a:p>
            <a:pPr rtl="0"/>
            <a:r>
              <a:rPr>
                <a:solidFill>
                  <a:srgbClr val="C00000"/>
                </a:solidFill>
              </a:rPr>
              <a:t>Lernziele</a:t>
            </a:r>
          </a:p>
        </p:txBody>
      </p:sp>
      <p:sp>
        <p:nvSpPr>
          <p:cNvPr id="6" name="Content Placeholder 6"/>
          <p:cNvSpPr txBox="1">
            <a:spLocks noGrp="1"/>
          </p:cNvSpPr>
          <p:nvPr>
            <p:ph idx="1"/>
          </p:nvPr>
        </p:nvSpPr>
        <p:spPr bwMode="auto">
          <a:xfrm>
            <a:off x="463550" y="1119188"/>
            <a:ext cx="826293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rtl="0">
              <a:spcBef>
                <a:spcPts val="600"/>
              </a:spcBef>
            </a:pPr>
            <a:r>
              <a:rPr lang="de-DE" sz="2400" kern="0" dirty="0" smtClean="0"/>
              <a:t>Definition des Zwecks unseres Programms für ethisches Geschäftsverhalten und Unternehmenscompliance</a:t>
            </a:r>
          </a:p>
          <a:p>
            <a:pPr marL="0" indent="0">
              <a:spcBef>
                <a:spcPts val="600"/>
              </a:spcBef>
              <a:buNone/>
            </a:pPr>
            <a:endParaRPr lang="de-DE" sz="1200" dirty="0" smtClean="0"/>
          </a:p>
          <a:p>
            <a:pPr rtl="0">
              <a:spcBef>
                <a:spcPts val="600"/>
              </a:spcBef>
            </a:pPr>
            <a:r>
              <a:rPr lang="de-DE" sz="2400" kern="0" dirty="0" smtClean="0"/>
              <a:t>Wiederholung der Werte von MTS</a:t>
            </a:r>
          </a:p>
          <a:p>
            <a:pPr marL="0" indent="0">
              <a:spcBef>
                <a:spcPts val="600"/>
              </a:spcBef>
              <a:buFont typeface="Arial Narrow" charset="0"/>
              <a:buNone/>
            </a:pPr>
            <a:endParaRPr lang="de-DE" sz="1200" kern="0" dirty="0" smtClean="0"/>
          </a:p>
          <a:p>
            <a:pPr rtl="0"/>
            <a:r>
              <a:rPr lang="de-DE" sz="2400" kern="0" dirty="0" smtClean="0"/>
              <a:t>Hervorhebung unserer Verhaltensstandards</a:t>
            </a:r>
          </a:p>
          <a:p>
            <a:pPr lvl="1" rtl="0"/>
            <a:r>
              <a:rPr lang="de-DE" sz="2400" dirty="0" smtClean="0"/>
              <a:t>Gesprächskultur</a:t>
            </a:r>
          </a:p>
          <a:p>
            <a:pPr lvl="1" rtl="0"/>
            <a:r>
              <a:rPr lang="de-DE" sz="2400" kern="0" dirty="0" smtClean="0"/>
              <a:t>Respekt am Arbeitsplatz</a:t>
            </a:r>
          </a:p>
          <a:p>
            <a:pPr lvl="1"/>
            <a:r>
              <a:rPr lang="de-DE" sz="2400" dirty="0"/>
              <a:t>Schutz vor Vergeltungsmaßnahmen / </a:t>
            </a:r>
            <a:r>
              <a:rPr lang="de-DE" sz="2400" dirty="0" smtClean="0"/>
              <a:t>Repressalien</a:t>
            </a:r>
            <a:endParaRPr lang="de-DE" sz="1200" dirty="0" smtClean="0"/>
          </a:p>
          <a:p>
            <a:pPr rtl="0"/>
            <a:r>
              <a:rPr lang="de-DE" sz="2400" dirty="0" smtClean="0"/>
              <a:t>Besprechung von Konzepten zur Korruptionsbekämpfung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3846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Das Programm für ethisches Geschäftsverhalten und Unternehmenscompliance von MTS dient </a:t>
            </a:r>
            <a:r>
              <a:rPr lang="de-DE" dirty="0"/>
              <a:t>der </a:t>
            </a:r>
            <a:r>
              <a:rPr lang="de-DE" dirty="0" smtClean="0"/>
              <a:t>Förderung einer Unternehmenskultur, die:</a:t>
            </a:r>
          </a:p>
          <a:p>
            <a:pPr marL="0" indent="0">
              <a:buNone/>
            </a:pPr>
            <a:endParaRPr lang="de-DE" dirty="0" smtClean="0"/>
          </a:p>
          <a:p>
            <a:pPr lvl="1" rtl="0"/>
            <a:r>
              <a:rPr lang="de-DE" dirty="0" smtClean="0"/>
              <a:t>ethisches Verhalten fördert,</a:t>
            </a:r>
          </a:p>
          <a:p>
            <a:pPr marL="457200" lvl="1" indent="0">
              <a:buNone/>
            </a:pPr>
            <a:endParaRPr lang="de-DE" dirty="0" smtClean="0"/>
          </a:p>
          <a:p>
            <a:pPr lvl="1" rtl="0"/>
            <a:r>
              <a:rPr lang="de-DE" dirty="0" smtClean="0"/>
              <a:t>für die Werte von MTS eintritt,</a:t>
            </a:r>
          </a:p>
          <a:p>
            <a:pPr marL="457200" lvl="1" indent="0">
              <a:buNone/>
            </a:pPr>
            <a:endParaRPr lang="de-DE" dirty="0" smtClean="0"/>
          </a:p>
          <a:p>
            <a:pPr lvl="1" rtl="0"/>
            <a:r>
              <a:rPr lang="de-DE" dirty="0" smtClean="0"/>
              <a:t>mit dem Gesetz übereinstimmt.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>
            <a:normAutofit fontScale="90000"/>
          </a:bodyPr>
          <a:lstStyle/>
          <a:p>
            <a:pPr rtl="0"/>
            <a:r>
              <a:rPr lang="de-DE" dirty="0" smtClean="0"/>
              <a:t>Zweck des Programms für ethisches Geschäfts-verhalten und Unternehmenscompliance von MTS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223" y="3649373"/>
            <a:ext cx="3843917" cy="217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3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dirty="0" err="1"/>
              <a:t>Kernwerte</a:t>
            </a:r>
            <a:r>
              <a:rPr dirty="0"/>
              <a:t> von </a:t>
            </a:r>
            <a:r>
              <a:rPr dirty="0" smtClean="0"/>
              <a:t>MTS</a:t>
            </a:r>
            <a:endParaRPr dirty="0"/>
          </a:p>
        </p:txBody>
      </p:sp>
      <p:grpSp>
        <p:nvGrpSpPr>
          <p:cNvPr id="25" name="Group 24"/>
          <p:cNvGrpSpPr/>
          <p:nvPr/>
        </p:nvGrpSpPr>
        <p:grpSpPr>
          <a:xfrm>
            <a:off x="151616" y="1155704"/>
            <a:ext cx="8833483" cy="4929786"/>
            <a:chOff x="10098" y="1090388"/>
            <a:chExt cx="8833483" cy="4929786"/>
          </a:xfrm>
        </p:grpSpPr>
        <p:sp>
          <p:nvSpPr>
            <p:cNvPr id="10" name="Rectangle 9"/>
            <p:cNvSpPr/>
            <p:nvPr/>
          </p:nvSpPr>
          <p:spPr>
            <a:xfrm>
              <a:off x="7054537" y="1134979"/>
              <a:ext cx="1789044" cy="485177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de-DE" dirty="0" smtClean="0">
                  <a:solidFill>
                    <a:srgbClr val="0000FF"/>
                  </a:solidFill>
                </a:rPr>
                <a:t>Unsere Werte definieren die Grundprinzipien für den internen Verhaltenskodex von MTS sowie für seine Beziehungen mit Kunden, Partnern und Aktionären.</a:t>
              </a:r>
              <a:endParaRPr lang="de-DE" dirty="0">
                <a:solidFill>
                  <a:srgbClr val="0000FF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4342" y="1090388"/>
              <a:ext cx="3542387" cy="164817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4" y="1097923"/>
              <a:ext cx="3581120" cy="163310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4" y="2696037"/>
              <a:ext cx="3665790" cy="172965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4508" y="2696037"/>
              <a:ext cx="3506125" cy="172965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8" y="4349764"/>
              <a:ext cx="3581120" cy="167041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3968" y="4374154"/>
              <a:ext cx="3566160" cy="1633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392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sz="1800" dirty="0" smtClean="0"/>
              <a:t>Unsere weltweiten Verhaltensstandards für ethisches Geschäftsverhalten basieren auf den Kernwerten von MTS</a:t>
            </a:r>
          </a:p>
          <a:p>
            <a:pPr rtl="0"/>
            <a:r>
              <a:rPr lang="de-DE" sz="1800" dirty="0" smtClean="0"/>
              <a:t>Die Standards wurden aktualisiert und wie folgt optimiert:</a:t>
            </a:r>
          </a:p>
          <a:p>
            <a:pPr lvl="1" rtl="0"/>
            <a:r>
              <a:rPr lang="de-DE" sz="1800" dirty="0" smtClean="0"/>
              <a:t>Die Standards sind in Form eines elektronischen Dokuments in unserem Intranet verfügbar.</a:t>
            </a:r>
          </a:p>
          <a:p>
            <a:pPr lvl="1" rtl="0"/>
            <a:r>
              <a:rPr lang="de-DE" sz="1800" dirty="0" smtClean="0"/>
              <a:t>Neue Risikogebiete: Arbeitnehmerdatenschutz, Kartellrecht, Fairness und Wettbewerb, Produktqualität und -sicherheit, Schutz der Unter-nehmensreputation, Einhaltung von Umweltvorschriften, Lobbyarbeit, Politische und gemeinnützige Spenden</a:t>
            </a:r>
          </a:p>
          <a:p>
            <a:pPr lvl="1" rtl="0"/>
            <a:r>
              <a:rPr lang="de-DE" sz="1800" dirty="0" smtClean="0"/>
              <a:t>Das Dokument enthält Tipps, Fragen und Antworten.</a:t>
            </a:r>
          </a:p>
          <a:p>
            <a:pPr lvl="1" rtl="0"/>
            <a:r>
              <a:rPr lang="de-DE" sz="1800" dirty="0" smtClean="0"/>
              <a:t>Hyperlinks ermöglichen die Nutzung zusätzlicher Ressourcen.</a:t>
            </a:r>
          </a:p>
          <a:p>
            <a:pPr rtl="0"/>
            <a:r>
              <a:rPr lang="de-DE" sz="1800" dirty="0" smtClean="0"/>
              <a:t>Unsere Standards ersetzen kein gutes Urteilsvermögen und decken nicht alle denkbaren Situationen ab. Sprechen Sie Ihre Bedenken daher im Zweifelsfall offen an.</a:t>
            </a:r>
          </a:p>
          <a:p>
            <a:pPr rtl="0"/>
            <a:r>
              <a:rPr lang="de-DE" sz="1800" dirty="0" smtClean="0"/>
              <a:t>Letztendlich muss sich unser Vertrauen – wie bisher auch – auf unsere Ehrlichkeit, unsere Integrität und den gesunden Menschenverstand in jedem von uns stützen.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/>
              <a:t>Weltweite Verhaltensstandards für ethisches Geschäftsverhalten von MTS</a:t>
            </a:r>
          </a:p>
        </p:txBody>
      </p:sp>
    </p:spTree>
    <p:extLst>
      <p:ext uri="{BB962C8B-B14F-4D97-AF65-F5344CB8AC3E}">
        <p14:creationId xmlns:p14="http://schemas.microsoft.com/office/powerpoint/2010/main" val="405084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r>
              <a:rPr lang="en-US" dirty="0"/>
              <a:t>„Speak-up-</a:t>
            </a:r>
            <a:r>
              <a:rPr lang="en-US" dirty="0" err="1"/>
              <a:t>Kultur</a:t>
            </a:r>
            <a:r>
              <a:rPr lang="en-US" dirty="0"/>
              <a:t>“</a:t>
            </a:r>
            <a:endParaRPr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00062" y="1219200"/>
            <a:ext cx="4777616" cy="4953000"/>
          </a:xfrm>
          <a:prstGeom prst="rect">
            <a:avLst/>
          </a:prstGeom>
          <a:ln w="19050"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>
              <a:spcAft>
                <a:spcPts val="1200"/>
              </a:spcAft>
              <a:buFont typeface="Arial Narrow" panose="020B0606020202030204" pitchFamily="34" charset="0"/>
              <a:buChar char="»"/>
            </a:pPr>
            <a:r>
              <a:rPr lang="de-DE" sz="1600" kern="0" dirty="0" smtClean="0"/>
              <a:t>Eine </a:t>
            </a:r>
            <a:r>
              <a:rPr lang="de-DE" sz="1600" dirty="0" smtClean="0"/>
              <a:t>„Speak-up-Kultur“ </a:t>
            </a:r>
            <a:r>
              <a:rPr lang="de-DE" sz="1600" kern="0" dirty="0" smtClean="0"/>
              <a:t>trägt entscheidend zur Gesundheit des Unternehmens bei.</a:t>
            </a:r>
          </a:p>
          <a:p>
            <a:pPr lvl="1">
              <a:spcAft>
                <a:spcPts val="600"/>
              </a:spcAft>
              <a:buFont typeface="Arial Narrow" panose="020B0606020202030204" pitchFamily="34" charset="0"/>
              <a:buChar char="–"/>
            </a:pPr>
            <a:r>
              <a:rPr lang="de-DE" sz="1600" dirty="0" smtClean="0"/>
              <a:t>Diese </a:t>
            </a:r>
            <a:r>
              <a:rPr lang="de-DE" sz="1600" kern="0" dirty="0" smtClean="0"/>
              <a:t>Gesprächskultur bietet Mitarbeitern die Möglichkeit und den Komfort, Fragen zu stellen und Bedenken zu äußern.</a:t>
            </a:r>
          </a:p>
          <a:p>
            <a:pPr lvl="1">
              <a:spcAft>
                <a:spcPts val="600"/>
              </a:spcAft>
              <a:buFont typeface="Arial Narrow" panose="020B0606020202030204" pitchFamily="34" charset="0"/>
              <a:buChar char="–"/>
            </a:pPr>
            <a:r>
              <a:rPr lang="de-DE" sz="1600" dirty="0" smtClean="0"/>
              <a:t>Offene Gespräche fördern</a:t>
            </a:r>
            <a:r>
              <a:rPr lang="de-DE" sz="1600" kern="0" dirty="0" smtClean="0"/>
              <a:t> unsere Werte.  </a:t>
            </a:r>
          </a:p>
          <a:p>
            <a:pPr rtl="0">
              <a:spcAft>
                <a:spcPts val="1200"/>
              </a:spcAft>
              <a:buFont typeface="Arial Narrow" panose="020B0606020202030204" pitchFamily="34" charset="0"/>
              <a:buChar char="»"/>
            </a:pPr>
            <a:r>
              <a:rPr lang="de-DE" sz="1600" kern="0" dirty="0" smtClean="0"/>
              <a:t>Bei MTS gibt es verschiedene Anlaufstellen zur Äußerung von Bedenken: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600" kern="0" dirty="0" smtClean="0"/>
              <a:t>Vorgesetzte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600" kern="0" dirty="0" smtClean="0"/>
              <a:t>Personalabteilung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600" kern="0" dirty="0" smtClean="0"/>
              <a:t>Ihre Ethikkommission vor Ort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600" kern="0" dirty="0" smtClean="0"/>
              <a:t>Leiter des Bereichs Ethisches Geschäftsverhalten und Unternehmenscompliance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600" kern="0" dirty="0" smtClean="0"/>
              <a:t>Rechtsabteilung (USA)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600" kern="0" dirty="0" smtClean="0"/>
              <a:t>AlertLine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385" y="1363682"/>
            <a:ext cx="3797592" cy="293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09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dirty="0" smtClean="0"/>
              <a:t>Der Ruf von Volkswagen litt kürzlich unter einem enormen Skandal, nachdem die Abgaswerte von elf Millionen Dieselfahrzeugen in den letzten Jahren manipuliert worden waren.</a:t>
            </a:r>
          </a:p>
          <a:p>
            <a:pPr lvl="1" rtl="0"/>
            <a:r>
              <a:rPr lang="de-DE" dirty="0" smtClean="0"/>
              <a:t>Der Aktienkurs fiel um fast 30 Prozent.</a:t>
            </a:r>
          </a:p>
          <a:p>
            <a:pPr lvl="1" rtl="0"/>
            <a:r>
              <a:rPr lang="de-DE" dirty="0" smtClean="0"/>
              <a:t>VW erlitt einen Wertverlust von 26 Milliarden US-Dollar.</a:t>
            </a:r>
          </a:p>
          <a:p>
            <a:pPr lvl="1" rtl="0"/>
            <a:r>
              <a:rPr lang="de-DE" dirty="0" smtClean="0"/>
              <a:t>Rückrufkosten und Strafen belaufen sich auf mehrere Milliarden US-Dollar.</a:t>
            </a:r>
          </a:p>
          <a:p>
            <a:r>
              <a:rPr lang="de-DE" dirty="0" smtClean="0"/>
              <a:t>Explodierende Takata-Airbags verursachten acht Todesfälle und hunderte Verletzte. </a:t>
            </a:r>
          </a:p>
          <a:p>
            <a:pPr lvl="1" rtl="0"/>
            <a:r>
              <a:rPr lang="de-DE" dirty="0" smtClean="0"/>
              <a:t>Mitarbeitern zufolge resultierten die Qualitätsprobleme aus dem Druck, die strengen Lieferfristen zu erfüllen.</a:t>
            </a:r>
          </a:p>
          <a:p>
            <a:pPr lvl="1" rtl="0"/>
            <a:r>
              <a:rPr lang="de-DE" dirty="0" smtClean="0"/>
              <a:t>Die Nichteinhaltung der Frist hätte Takata durch Strafen tausende Dollar pro Minute gekostet.</a:t>
            </a:r>
          </a:p>
          <a:p>
            <a:endParaRPr lang="de-DE" sz="1050" dirty="0" smtClean="0"/>
          </a:p>
          <a:p>
            <a:pPr rtl="0"/>
            <a:r>
              <a:rPr lang="de-DE" dirty="0" smtClean="0"/>
              <a:t>Was ist eine der grundlegenden Ursachen der beiden Skandale?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r>
              <a:rPr lang="en-US" dirty="0" smtClean="0"/>
              <a:t>Speak-up-</a:t>
            </a:r>
            <a:r>
              <a:rPr lang="en-US" dirty="0" err="1" smtClean="0"/>
              <a:t>Kultur</a:t>
            </a:r>
            <a:r>
              <a:rPr lang="en-US" dirty="0" smtClean="0"/>
              <a:t> </a:t>
            </a:r>
            <a:r>
              <a:rPr dirty="0" smtClean="0"/>
              <a:t>− </a:t>
            </a:r>
            <a:r>
              <a:rPr dirty="0" err="1"/>
              <a:t>Frage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968" y="1908314"/>
            <a:ext cx="920000" cy="91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825" y="5406998"/>
            <a:ext cx="1737143" cy="42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55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r>
              <a:rPr lang="de-DE" sz="1800" dirty="0" smtClean="0"/>
              <a:t>In beiden Beispielen trugen die Unternehmenskultur und die nicht vorhandene Möglichkeit, Meinungen zu äußern, wesentlich zu ethischem Fehlverhalten bei.</a:t>
            </a:r>
          </a:p>
          <a:p>
            <a:pPr rtl="0">
              <a:spcAft>
                <a:spcPts val="600"/>
              </a:spcAft>
            </a:pPr>
            <a:r>
              <a:rPr lang="de-DE" sz="1800" dirty="0" smtClean="0"/>
              <a:t>Die Gesundheit unseres Unternehmens basiert auf der Möglichkeit, Meinungen zu äußern und Fragen und Bedenken vorzubringen.</a:t>
            </a:r>
          </a:p>
          <a:p>
            <a:pPr rtl="0">
              <a:spcAft>
                <a:spcPts val="600"/>
              </a:spcAft>
            </a:pPr>
            <a:r>
              <a:rPr lang="de-DE" sz="1800" dirty="0" smtClean="0"/>
              <a:t>Vorgesetzte haben eine besondere Verpflichtung, wenn sich ein Mitarbeiter mit einem Anliegen an sie wendet.</a:t>
            </a:r>
          </a:p>
          <a:p>
            <a:pPr lvl="1" rtl="0"/>
            <a:r>
              <a:rPr lang="de-DE" sz="1800" dirty="0" smtClean="0"/>
              <a:t>56 % aller Mitarbeiter orientieren sich am ethischen Verhalten ihres Vorgesetzten.</a:t>
            </a:r>
          </a:p>
          <a:p>
            <a:pPr lvl="1" rtl="0"/>
            <a:r>
              <a:rPr lang="de-DE" sz="1800" dirty="0" smtClean="0"/>
              <a:t>Danken Sie der Person dafür, dass sie Sie auf das Anliegen aufmerksam gemacht hat.</a:t>
            </a:r>
          </a:p>
          <a:p>
            <a:pPr lvl="1" rtl="0"/>
            <a:r>
              <a:rPr lang="de-DE" sz="1800" dirty="0" smtClean="0"/>
              <a:t>Beteiligen Sie die Personalabteilung und den Bereich Ethisches Geschäftsverhalten und Unternehmenscompliance an der Untersuchung des Anliegens.</a:t>
            </a:r>
          </a:p>
          <a:p>
            <a:pPr lvl="1"/>
            <a:r>
              <a:rPr lang="de-DE" sz="1800" dirty="0" smtClean="0"/>
              <a:t>Verfolgen Sie den Vorgang, wenn Handlungsbedarf besteht.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r>
              <a:rPr lang="en-US" dirty="0" smtClean="0"/>
              <a:t>Speak-up-</a:t>
            </a:r>
            <a:r>
              <a:rPr lang="en-US" dirty="0" err="1" smtClean="0"/>
              <a:t>Kultur</a:t>
            </a:r>
            <a:r>
              <a:rPr lang="en-US" dirty="0" smtClean="0"/>
              <a:t> </a:t>
            </a:r>
            <a:r>
              <a:rPr dirty="0" smtClean="0"/>
              <a:t>− </a:t>
            </a:r>
            <a:r>
              <a:rPr dirty="0" err="1"/>
              <a:t>Antwort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8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ardTemplate_corporate2">
  <a:themeElements>
    <a:clrScheme name="seismic_template 15">
      <a:dk1>
        <a:srgbClr val="000000"/>
      </a:dk1>
      <a:lt1>
        <a:srgbClr val="FFFFFF"/>
      </a:lt1>
      <a:dk2>
        <a:srgbClr val="CC0000"/>
      </a:dk2>
      <a:lt2>
        <a:srgbClr val="2D2015"/>
      </a:lt2>
      <a:accent1>
        <a:srgbClr val="A9A9A9"/>
      </a:accent1>
      <a:accent2>
        <a:srgbClr val="5F9CD3"/>
      </a:accent2>
      <a:accent3>
        <a:srgbClr val="FFFFFF"/>
      </a:accent3>
      <a:accent4>
        <a:srgbClr val="000000"/>
      </a:accent4>
      <a:accent5>
        <a:srgbClr val="D1D1D1"/>
      </a:accent5>
      <a:accent6>
        <a:srgbClr val="558DBF"/>
      </a:accent6>
      <a:hlink>
        <a:srgbClr val="537779"/>
      </a:hlink>
      <a:folHlink>
        <a:srgbClr val="85A5A7"/>
      </a:folHlink>
    </a:clrScheme>
    <a:fontScheme name="seismic_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eismi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3">
        <a:dk1>
          <a:srgbClr val="000000"/>
        </a:dk1>
        <a:lt1>
          <a:srgbClr val="FFFFFF"/>
        </a:lt1>
        <a:dk2>
          <a:srgbClr val="CC0000"/>
        </a:dk2>
        <a:lt2>
          <a:srgbClr val="808080"/>
        </a:lt2>
        <a:accent1>
          <a:srgbClr val="8BCACF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C4E1E4"/>
        </a:accent5>
        <a:accent6>
          <a:srgbClr val="008A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4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5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A9A9A9"/>
        </a:accent1>
        <a:accent2>
          <a:srgbClr val="5F9CD3"/>
        </a:accent2>
        <a:accent3>
          <a:srgbClr val="FFFFFF"/>
        </a:accent3>
        <a:accent4>
          <a:srgbClr val="000000"/>
        </a:accent4>
        <a:accent5>
          <a:srgbClr val="D1D1D1"/>
        </a:accent5>
        <a:accent6>
          <a:srgbClr val="558DBF"/>
        </a:accent6>
        <a:hlink>
          <a:srgbClr val="537779"/>
        </a:hlink>
        <a:folHlink>
          <a:srgbClr val="85A5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BoardTemplate_corporate2.potx</Template>
  <TotalTime>45529</TotalTime>
  <Words>1676</Words>
  <Application>Microsoft Office PowerPoint</Application>
  <PresentationFormat>On-screen Show (4:3)</PresentationFormat>
  <Paragraphs>206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BoardTemplate_corporate2</vt:lpstr>
      <vt:lpstr>Custom Design</vt:lpstr>
      <vt:lpstr>Ethikschulung im FY 16 −  Zurück zum Wesentlichen  </vt:lpstr>
      <vt:lpstr>Einführung</vt:lpstr>
      <vt:lpstr>Lernziele</vt:lpstr>
      <vt:lpstr>Zweck des Programms für ethisches Geschäfts-verhalten und Unternehmenscompliance von MTS</vt:lpstr>
      <vt:lpstr>Kernwerte von MTS</vt:lpstr>
      <vt:lpstr>Weltweite Verhaltensstandards für ethisches Geschäftsverhalten von MTS</vt:lpstr>
      <vt:lpstr>„Speak-up-Kultur“</vt:lpstr>
      <vt:lpstr>Speak-up-Kultur − Frage</vt:lpstr>
      <vt:lpstr>Speak-up-Kultur − Antwort</vt:lpstr>
      <vt:lpstr>Respektvolles Arbeitsumfeld</vt:lpstr>
      <vt:lpstr>Respektvolles Arbeitsumfeld</vt:lpstr>
      <vt:lpstr>Respektvolles Arbeitsumfeld</vt:lpstr>
      <vt:lpstr>Richtlinie gegen Vergeltungsmaßnahmen</vt:lpstr>
      <vt:lpstr>Repressalien − Was Sie tun können</vt:lpstr>
      <vt:lpstr>Schwerpunkt auf Korruptionsbekämpfung</vt:lpstr>
      <vt:lpstr>Einfache Konzepte zur Korruptionsbekämpfung in den USA</vt:lpstr>
      <vt:lpstr>Weltweite Konzepte zur Korruptionsbekämpfung</vt:lpstr>
      <vt:lpstr>Weltweite Korruptionsbekämpfung − Frage</vt:lpstr>
      <vt:lpstr>Weltweite Korruptionsbekämpfung − Antwort</vt:lpstr>
      <vt:lpstr>Zusammenfassung</vt:lpstr>
    </vt:vector>
  </TitlesOfParts>
  <Company>MTS Systems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DeeAnn Hendricks</dc:creator>
  <cp:lastModifiedBy>Kaminski, Kim</cp:lastModifiedBy>
  <cp:revision>411</cp:revision>
  <cp:lastPrinted>2016-02-12T19:35:17Z</cp:lastPrinted>
  <dcterms:created xsi:type="dcterms:W3CDTF">2009-07-02T15:23:46Z</dcterms:created>
  <dcterms:modified xsi:type="dcterms:W3CDTF">2016-04-22T15:28:51Z</dcterms:modified>
</cp:coreProperties>
</file>