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3" r:id="rId2"/>
    <p:sldId id="323" r:id="rId3"/>
    <p:sldId id="309" r:id="rId4"/>
    <p:sldId id="313" r:id="rId5"/>
    <p:sldId id="312" r:id="rId6"/>
    <p:sldId id="314" r:id="rId7"/>
    <p:sldId id="316" r:id="rId8"/>
    <p:sldId id="315" r:id="rId9"/>
    <p:sldId id="324" r:id="rId10"/>
    <p:sldId id="326" r:id="rId11"/>
    <p:sldId id="317" r:id="rId12"/>
    <p:sldId id="318" r:id="rId13"/>
    <p:sldId id="328" r:id="rId14"/>
    <p:sldId id="319" r:id="rId15"/>
    <p:sldId id="320" r:id="rId16"/>
    <p:sldId id="321" r:id="rId17"/>
    <p:sldId id="325" r:id="rId18"/>
    <p:sldId id="329" r:id="rId19"/>
    <p:sldId id="330" r:id="rId20"/>
    <p:sldId id="331" r:id="rId21"/>
    <p:sldId id="322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EF4"/>
    <a:srgbClr val="0000FF"/>
    <a:srgbClr val="D1DBE8"/>
    <a:srgbClr val="FFC000"/>
    <a:srgbClr val="2E567A"/>
    <a:srgbClr val="10273C"/>
    <a:srgbClr val="D6A300"/>
    <a:srgbClr val="0085B4"/>
    <a:srgbClr val="5999D3"/>
    <a:srgbClr val="8CB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62877" autoAdjust="0"/>
  </p:normalViewPr>
  <p:slideViewPr>
    <p:cSldViewPr snapToGrid="0">
      <p:cViewPr>
        <p:scale>
          <a:sx n="100" d="100"/>
          <a:sy n="100" d="100"/>
        </p:scale>
        <p:origin x="-72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58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8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AB3E03-81DD-6F4A-91AD-BC2B58DDF677}" type="datetimeFigureOut">
              <a:rPr lang="en-US" smtClean="0"/>
              <a:t>3/30/2016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7A45CD-4A43-FD41-BB1F-93F01C528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18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123059-AD18-2644-A422-F81F304BF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6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Etik = Ethics</a:t>
            </a:r>
          </a:p>
          <a:p>
            <a:pPr rtl="0"/>
            <a:r>
              <a:rPr lang="sv-SE" noProof="0" dirty="0" smtClean="0"/>
              <a:t>Dilemma = Dilemma</a:t>
            </a:r>
          </a:p>
          <a:p>
            <a:pPr rtl="0"/>
            <a:r>
              <a:rPr lang="sv-SE" noProof="0" dirty="0" smtClean="0"/>
              <a:t>Värderingar = Values</a:t>
            </a:r>
          </a:p>
          <a:p>
            <a:pPr rtl="0"/>
            <a:r>
              <a:rPr lang="sv-SE" noProof="0" dirty="0" smtClean="0"/>
              <a:t>Rätt = Right</a:t>
            </a:r>
          </a:p>
          <a:p>
            <a:pPr rtl="0"/>
            <a:r>
              <a:rPr lang="sv-SE" noProof="0" dirty="0" smtClean="0"/>
              <a:t>Fel = Wrong</a:t>
            </a:r>
          </a:p>
          <a:p>
            <a:pPr rtl="0"/>
            <a:r>
              <a:rPr lang="sv-SE" noProof="0" dirty="0" smtClean="0"/>
              <a:t>Överensstämmelse = Compliance</a:t>
            </a:r>
          </a:p>
          <a:p>
            <a:pPr rtl="0"/>
            <a:r>
              <a:rPr lang="sv-SE" noProof="0" dirty="0" smtClean="0"/>
              <a:t>Moral = Morals</a:t>
            </a:r>
          </a:p>
          <a:p>
            <a:pPr rtl="0"/>
            <a:r>
              <a:rPr lang="sv-SE" noProof="0" dirty="0" smtClean="0"/>
              <a:t>Fördel = Benefit</a:t>
            </a:r>
          </a:p>
          <a:p>
            <a:pPr rtl="0"/>
            <a:r>
              <a:rPr lang="sv-SE" noProof="0" smtClean="0"/>
              <a:t>Val = Choice</a:t>
            </a:r>
            <a:endParaRPr lang="sv-S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>
                <a:defRPr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49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>
                <a:defRPr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74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ecer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400800"/>
            <a:ext cx="898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r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724400"/>
            <a:ext cx="6553200" cy="5334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CC154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257800"/>
            <a:ext cx="3810000" cy="381000"/>
          </a:xfrm>
        </p:spPr>
        <p:txBody>
          <a:bodyPr/>
          <a:lstStyle>
            <a:lvl1pPr marL="0" indent="0" algn="r">
              <a:spcBef>
                <a:spcPts val="0"/>
              </a:spcBef>
              <a:buFont typeface="Arial Narrow" pitchFamily="-107" charset="0"/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648200"/>
            <a:ext cx="8305800" cy="1524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00063" y="4648200"/>
            <a:ext cx="5062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3352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00062" y="5029200"/>
            <a:ext cx="8153400" cy="1143000"/>
          </a:xfrm>
        </p:spPr>
        <p:txBody>
          <a:bodyPr/>
          <a:lstStyle>
            <a:lvl1pPr marL="182880" indent="-182880">
              <a:spcBef>
                <a:spcPts val="0"/>
              </a:spcBef>
              <a:buClr>
                <a:srgbClr val="CC1543"/>
              </a:buClr>
              <a:defRPr sz="1600">
                <a:ln>
                  <a:noFill/>
                </a:ln>
                <a:latin typeface="Arial" pitchFamily="34" charset="0"/>
                <a:cs typeface="Arial" pitchFamily="34" charset="0"/>
              </a:defRPr>
            </a:lvl1pPr>
            <a:lvl2pPr>
              <a:defRPr sz="1600">
                <a:ln>
                  <a:noFill/>
                </a:ln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6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7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5214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3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342900" lvl="0" indent="-3429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565150" y="1219200"/>
            <a:ext cx="5208588" cy="502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on icon to insert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0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228600" lvl="0" indent="-2286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4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47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6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2629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/>
        </p:nvSpPr>
        <p:spPr bwMode="auto">
          <a:xfrm>
            <a:off x="5883966" y="6450013"/>
            <a:ext cx="2936184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0">
              <a:defRPr/>
            </a:pPr>
            <a:r>
              <a:rPr lang="sv-SE" sz="100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FY16 Etikutbildning/ Sidan </a:t>
            </a:r>
            <a:fld id="{CDAE13CE-31CE-A44C-9F86-F7B4B1D61468}" type="slidenum">
              <a:rPr lang="sv-SE" sz="1000" noProof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sv-SE" sz="1000" noProof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451133" y="6450013"/>
            <a:ext cx="1577691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rtl="0"/>
            <a:r>
              <a:rPr lang="sv-SE" sz="100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MTS</a:t>
            </a:r>
            <a:r>
              <a:rPr lang="sv-SE" sz="1000" baseline="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100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KONFIDENTIELLT</a:t>
            </a:r>
            <a:endParaRPr lang="sv-SE" sz="1000" noProof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626836" y="6418362"/>
            <a:ext cx="1890328" cy="523220"/>
            <a:chOff x="3703648" y="6418362"/>
            <a:chExt cx="1890328" cy="523220"/>
          </a:xfrm>
        </p:grpSpPr>
        <p:sp>
          <p:nvSpPr>
            <p:cNvPr id="10" name="TextBox 17"/>
            <p:cNvSpPr txBox="1"/>
            <p:nvPr userDrawn="1"/>
          </p:nvSpPr>
          <p:spPr>
            <a:xfrm>
              <a:off x="3703648" y="6418362"/>
              <a:ext cx="1890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r" rtl="0"/>
              <a:r>
                <a:rPr sz="1400" spc="5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CORPORATE</a:t>
              </a: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806261" y="6418362"/>
              <a:ext cx="1663306" cy="304800"/>
              <a:chOff x="3892611" y="6418362"/>
              <a:chExt cx="1576955" cy="304800"/>
            </a:xfrm>
          </p:grpSpPr>
          <p:cxnSp>
            <p:nvCxnSpPr>
              <p:cNvPr id="11" name="Straight Connector 10"/>
              <p:cNvCxnSpPr/>
              <p:nvPr userDrawn="1"/>
            </p:nvCxnSpPr>
            <p:spPr>
              <a:xfrm>
                <a:off x="3892611" y="6723162"/>
                <a:ext cx="1576955" cy="0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3892611" y="6418362"/>
                <a:ext cx="1576955" cy="0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26" y="220979"/>
            <a:ext cx="989506" cy="595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18083" y="5141845"/>
            <a:ext cx="6553200" cy="533400"/>
          </a:xfrm>
        </p:spPr>
        <p:txBody>
          <a:bodyPr>
            <a:normAutofit fontScale="90000"/>
          </a:bodyPr>
          <a:lstStyle/>
          <a:p>
            <a:r>
              <a:rPr lang="sv-SE" dirty="0"/>
              <a:t>FY16 </a:t>
            </a:r>
            <a:r>
              <a:rPr lang="sv-SE" noProof="0" dirty="0" smtClean="0"/>
              <a:t>Etikutbildning-</a:t>
            </a:r>
            <a:br>
              <a:rPr lang="sv-SE" noProof="0" dirty="0" smtClean="0"/>
            </a:br>
            <a:r>
              <a:rPr lang="sv-SE" noProof="0" dirty="0" smtClean="0"/>
              <a:t>Tillbaka till grunderna	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6958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sv-SE" noProof="0" dirty="0" smtClean="0"/>
              <a:t>I vart och ett av dessa fall spelade organisationens kultur, en oförmåga att tala ut, en viktig roll i </a:t>
            </a:r>
            <a:r>
              <a:rPr lang="sv-SE" dirty="0" smtClean="0"/>
              <a:t>de etiska </a:t>
            </a:r>
            <a:r>
              <a:rPr lang="sv-SE" dirty="0"/>
              <a:t>felstegen</a:t>
            </a:r>
            <a:endParaRPr lang="sv-SE" noProof="0" dirty="0" smtClean="0"/>
          </a:p>
          <a:p>
            <a:pPr>
              <a:spcAft>
                <a:spcPts val="600"/>
              </a:spcAft>
            </a:pPr>
            <a:r>
              <a:rPr lang="sv-SE" noProof="0" dirty="0" smtClean="0"/>
              <a:t>Hälsan hos vårt företag förlitar sig på förmågan att </a:t>
            </a:r>
            <a:r>
              <a:rPr lang="sv-SE" dirty="0"/>
              <a:t>prata </a:t>
            </a:r>
            <a:r>
              <a:rPr lang="sv-SE" dirty="0" smtClean="0"/>
              <a:t>öppet och </a:t>
            </a:r>
            <a:r>
              <a:rPr lang="sv-SE" noProof="0" dirty="0" smtClean="0"/>
              <a:t>föra frågor och funderingar framåt</a:t>
            </a:r>
          </a:p>
          <a:p>
            <a:pPr rtl="0">
              <a:spcAft>
                <a:spcPts val="600"/>
              </a:spcAft>
            </a:pPr>
            <a:r>
              <a:rPr lang="sv-SE" noProof="0" dirty="0" smtClean="0"/>
              <a:t>Chefer har en särskild skyldighet när en anställd för fram en fråga som berör dem</a:t>
            </a:r>
          </a:p>
          <a:p>
            <a:pPr lvl="1" rtl="0"/>
            <a:r>
              <a:rPr lang="sv-SE" noProof="0" dirty="0" smtClean="0"/>
              <a:t>56 % av de anställda ser till sin närmaste chef som en modell för etiskt uppförande</a:t>
            </a:r>
          </a:p>
          <a:p>
            <a:pPr lvl="1"/>
            <a:r>
              <a:rPr lang="sv-SE" noProof="0" dirty="0" smtClean="0"/>
              <a:t>Tacka personen för att </a:t>
            </a:r>
            <a:r>
              <a:rPr lang="sv-SE" dirty="0"/>
              <a:t>frågan tas upp med dig</a:t>
            </a:r>
            <a:endParaRPr lang="sv-SE" noProof="0" dirty="0" smtClean="0"/>
          </a:p>
          <a:p>
            <a:pPr lvl="1"/>
            <a:r>
              <a:rPr lang="sv-SE" noProof="0" dirty="0" smtClean="0"/>
              <a:t>Ta hjälp av HR och </a:t>
            </a:r>
            <a:r>
              <a:rPr lang="sv-SE" dirty="0"/>
              <a:t>Affärsetik- och Complianceavdelningen </a:t>
            </a:r>
            <a:r>
              <a:rPr lang="sv-SE" noProof="0" dirty="0" smtClean="0"/>
              <a:t>för att undersöka saken</a:t>
            </a:r>
          </a:p>
          <a:p>
            <a:pPr lvl="1" rtl="0"/>
            <a:r>
              <a:rPr lang="sv-SE" noProof="0" dirty="0" smtClean="0"/>
              <a:t>Följ upp om ytterligare åtgärder ska tas</a:t>
            </a:r>
          </a:p>
          <a:p>
            <a:pPr lvl="1"/>
            <a:endParaRPr lang="sv-S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Svar om öppen kultur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738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Respektfullt arbetsklimat</a:t>
            </a:r>
            <a:endParaRPr lang="sv-SE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Vi åtar oss att skapa och upprätthålla en arbetsplats som driver framgången hos MTS genom att arbeta tillsammans med respekt och inklusivitet.</a:t>
            </a:r>
          </a:p>
          <a:p>
            <a:pPr rtl="0"/>
            <a:r>
              <a:rPr lang="sv-SE" b="1" noProof="0" dirty="0" smtClean="0"/>
              <a:t>Fördelar med en respektfull arbetsplats</a:t>
            </a:r>
          </a:p>
          <a:p>
            <a:pPr lvl="1" rtl="0"/>
            <a:r>
              <a:rPr lang="sv-SE" noProof="0" dirty="0" smtClean="0"/>
              <a:t>Respektfulla arbetsplatser är produktiva, givande och roliga för alla </a:t>
            </a:r>
          </a:p>
          <a:p>
            <a:pPr lvl="1" rtl="0"/>
            <a:r>
              <a:rPr lang="sv-SE" noProof="0" dirty="0" smtClean="0"/>
              <a:t>De är miljöer där anställda arbetar bra tillsammans och inser att:</a:t>
            </a:r>
          </a:p>
          <a:p>
            <a:pPr lvl="2" rtl="0"/>
            <a:r>
              <a:rPr lang="sv-SE" noProof="0" dirty="0" smtClean="0"/>
              <a:t>Beteenden och attityder påverkar andra</a:t>
            </a:r>
          </a:p>
          <a:p>
            <a:pPr lvl="2" rtl="0"/>
            <a:r>
              <a:rPr lang="sv-SE" noProof="0" dirty="0" smtClean="0"/>
              <a:t>Bygga på individuella styrkor och förmågor främjar en positiv arbetskraft</a:t>
            </a:r>
          </a:p>
          <a:p>
            <a:pPr lvl="2" rtl="0"/>
            <a:r>
              <a:rPr lang="sv-SE" noProof="0" dirty="0" smtClean="0"/>
              <a:t>Varje individ är unik och har rätt att bli behandlad med respekt och värdighet</a:t>
            </a:r>
          </a:p>
          <a:p>
            <a:pPr marL="0" indent="0">
              <a:buNone/>
            </a:pPr>
            <a:endParaRPr lang="sv-SE" noProof="0" dirty="0"/>
          </a:p>
        </p:txBody>
      </p:sp>
      <p:sp>
        <p:nvSpPr>
          <p:cNvPr id="5" name="Rectangle 4"/>
          <p:cNvSpPr/>
          <p:nvPr/>
        </p:nvSpPr>
        <p:spPr>
          <a:xfrm>
            <a:off x="1133061" y="5799797"/>
            <a:ext cx="6659217" cy="44539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sz="1800" b="1">
                <a:latin typeface="Arial" panose="020B0604020202020204" pitchFamily="34" charset="0"/>
                <a:cs typeface="Arial" panose="020B0604020202020204" pitchFamily="34" charset="0"/>
              </a:rPr>
              <a:t>Respektfulla arbetsplatser händer inte bara, de byggs!</a:t>
            </a:r>
          </a:p>
        </p:txBody>
      </p:sp>
    </p:spTree>
    <p:extLst>
      <p:ext uri="{BB962C8B-B14F-4D97-AF65-F5344CB8AC3E}">
        <p14:creationId xmlns:p14="http://schemas.microsoft.com/office/powerpoint/2010/main" val="29330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566" y="1323975"/>
            <a:ext cx="8262938" cy="4953000"/>
          </a:xfrm>
        </p:spPr>
        <p:txBody>
          <a:bodyPr/>
          <a:lstStyle/>
          <a:p>
            <a:pPr marL="0" indent="0" rtl="0">
              <a:buNone/>
            </a:pPr>
            <a:r>
              <a:rPr lang="sv-SE" noProof="0" dirty="0" smtClean="0"/>
              <a:t>Tecken på respektlöshet</a:t>
            </a:r>
          </a:p>
          <a:p>
            <a:pPr rtl="0"/>
            <a:r>
              <a:rPr lang="sv-SE" noProof="0" dirty="0" smtClean="0"/>
              <a:t>Rulla med ögonen</a:t>
            </a:r>
          </a:p>
          <a:p>
            <a:pPr rtl="0"/>
            <a:r>
              <a:rPr lang="sv-SE" noProof="0" dirty="0" smtClean="0"/>
              <a:t>Suckande</a:t>
            </a:r>
          </a:p>
          <a:p>
            <a:pPr rtl="0"/>
            <a:r>
              <a:rPr lang="sv-SE" noProof="0" dirty="0" smtClean="0"/>
              <a:t>Klicka med tungan</a:t>
            </a:r>
          </a:p>
          <a:p>
            <a:r>
              <a:rPr lang="sv-SE" noProof="0" dirty="0" smtClean="0"/>
              <a:t>Tala i munnen på </a:t>
            </a:r>
            <a:r>
              <a:rPr lang="sv-SE" dirty="0"/>
              <a:t>en kollega</a:t>
            </a:r>
            <a:endParaRPr lang="sv-SE" noProof="0" dirty="0" smtClean="0"/>
          </a:p>
          <a:p>
            <a:pPr rtl="0"/>
            <a:r>
              <a:rPr lang="sv-SE" noProof="0" dirty="0" smtClean="0"/>
              <a:t>Mobbning</a:t>
            </a:r>
          </a:p>
          <a:p>
            <a:pPr rtl="0"/>
            <a:r>
              <a:rPr lang="sv-SE" noProof="0" dirty="0" smtClean="0"/>
              <a:t>Diskriminering</a:t>
            </a:r>
          </a:p>
          <a:p>
            <a:pPr rtl="0"/>
            <a:r>
              <a:rPr lang="sv-SE" noProof="0" dirty="0" smtClean="0"/>
              <a:t>Olämplig internetanvändning</a:t>
            </a:r>
          </a:p>
          <a:p>
            <a:pPr rtl="0"/>
            <a:r>
              <a:rPr lang="sv-SE" noProof="0" dirty="0" smtClean="0"/>
              <a:t>Användande av vulgärt språk</a:t>
            </a:r>
          </a:p>
          <a:p>
            <a:r>
              <a:rPr lang="sv-SE" noProof="0" dirty="0" smtClean="0"/>
              <a:t>Använda </a:t>
            </a:r>
            <a:r>
              <a:rPr lang="sv-SE" dirty="0" smtClean="0"/>
              <a:t>tillmälen/öknamn</a:t>
            </a:r>
            <a:endParaRPr lang="sv-SE" noProof="0" dirty="0" smtClean="0"/>
          </a:p>
          <a:p>
            <a:endParaRPr lang="sv-SE" noProof="0" dirty="0" smtClean="0"/>
          </a:p>
          <a:p>
            <a:pPr marL="0" indent="0" rtl="0">
              <a:buNone/>
            </a:pPr>
            <a:r>
              <a:rPr lang="sv-SE" noProof="0" dirty="0" smtClean="0"/>
              <a:t>Vad kan du göra för att hjälpa till att bygga en respektfull arbetsmiljö?</a:t>
            </a:r>
            <a:endParaRPr lang="sv-S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 om respektfullt arbetsklimat</a:t>
            </a:r>
            <a:endParaRPr lang="sv-SE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10" y="1502464"/>
            <a:ext cx="3077978" cy="221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7509" y="3947491"/>
            <a:ext cx="3340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sz="1400"/>
              <a:t>Jag rullade just mina ögon så hårt, så jag gjorde mig illa - Tina Fey som Liz Lemon i 30Rock</a:t>
            </a:r>
          </a:p>
        </p:txBody>
      </p:sp>
    </p:spTree>
    <p:extLst>
      <p:ext uri="{BB962C8B-B14F-4D97-AF65-F5344CB8AC3E}">
        <p14:creationId xmlns:p14="http://schemas.microsoft.com/office/powerpoint/2010/main" val="24758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5" y="137442"/>
            <a:ext cx="8250238" cy="685800"/>
          </a:xfrm>
        </p:spPr>
        <p:txBody>
          <a:bodyPr>
            <a:normAutofit/>
          </a:bodyPr>
          <a:lstStyle/>
          <a:p>
            <a:r>
              <a:rPr lang="sv-SE" dirty="0"/>
              <a:t>Svar om respektfullt arbetsklimat</a:t>
            </a:r>
            <a:endParaRPr lang="sv-S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10" y="1234011"/>
            <a:ext cx="8262938" cy="4512235"/>
          </a:xfrm>
        </p:spPr>
        <p:txBody>
          <a:bodyPr/>
          <a:lstStyle/>
          <a:p>
            <a:pPr>
              <a:buNone/>
            </a:pPr>
            <a:r>
              <a:rPr lang="sv-SE" b="1" noProof="0" dirty="0" smtClean="0"/>
              <a:t>Hur </a:t>
            </a:r>
            <a:r>
              <a:rPr lang="sv-SE" b="1" dirty="0"/>
              <a:t>skapar </a:t>
            </a:r>
            <a:r>
              <a:rPr lang="sv-SE" b="1" dirty="0" smtClean="0"/>
              <a:t>man ett </a:t>
            </a:r>
            <a:r>
              <a:rPr lang="sv-SE" b="1" noProof="0" dirty="0" smtClean="0"/>
              <a:t>respektfullt arbetsklimat </a:t>
            </a:r>
          </a:p>
          <a:p>
            <a:pPr rtl="0">
              <a:buNone/>
            </a:pPr>
            <a:r>
              <a:rPr lang="sv-SE" noProof="0" dirty="0" smtClean="0"/>
              <a:t>1. Fokus på andras behov och fundera på hur dina ord och handlingar kommer att påverka andra innan du talar eller agerar</a:t>
            </a:r>
          </a:p>
          <a:p>
            <a:pPr rtl="0">
              <a:buNone/>
            </a:pPr>
            <a:r>
              <a:rPr lang="sv-SE" noProof="0" dirty="0" smtClean="0"/>
              <a:t>2. Var avsiktlig i din kommunikation</a:t>
            </a:r>
          </a:p>
          <a:p>
            <a:pPr rtl="0">
              <a:buNone/>
            </a:pPr>
            <a:r>
              <a:rPr lang="sv-SE" noProof="0" dirty="0" smtClean="0"/>
              <a:t>3. Bli en brobyggare och agera på ett sätt som skapar en inkluderande arbetsmiljö</a:t>
            </a:r>
          </a:p>
          <a:p>
            <a:pPr rtl="0">
              <a:buNone/>
            </a:pPr>
            <a:r>
              <a:rPr lang="sv-SE" noProof="0" dirty="0" smtClean="0"/>
              <a:t>4. Uppskatta värdet av olika åsikter för att utveckla metoder för olika situationer</a:t>
            </a:r>
          </a:p>
          <a:p>
            <a:pPr>
              <a:buNone/>
            </a:pPr>
            <a:r>
              <a:rPr lang="sv-SE" noProof="0" dirty="0" smtClean="0"/>
              <a:t>5. </a:t>
            </a:r>
            <a:r>
              <a:rPr lang="sv-SE" dirty="0" smtClean="0"/>
              <a:t>Undvik tendenser </a:t>
            </a:r>
            <a:r>
              <a:rPr lang="sv-SE" noProof="0" dirty="0" smtClean="0"/>
              <a:t>att fastna i skvaller, klagande, eller andra former av negativitet i dagliga interaktioner</a:t>
            </a:r>
          </a:p>
          <a:p>
            <a:pPr rtl="0">
              <a:buNone/>
            </a:pPr>
            <a:r>
              <a:rPr lang="sv-SE" noProof="0" dirty="0" smtClean="0"/>
              <a:t>6. Se dagens svåra situationer ur ett bredare perspektiv </a:t>
            </a:r>
          </a:p>
          <a:p>
            <a:pPr rtl="0">
              <a:buNone/>
            </a:pPr>
            <a:r>
              <a:rPr lang="sv-SE" noProof="0" dirty="0" smtClean="0"/>
              <a:t>7. Var ett stöd för din organisation i din kommunikation både inom och utanför arbetsplatsen</a:t>
            </a:r>
          </a:p>
          <a:p>
            <a:pPr>
              <a:buNone/>
            </a:pPr>
            <a:r>
              <a:rPr lang="sv-SE" noProof="0" dirty="0" smtClean="0"/>
              <a:t>8. Var uppmärksam på hur respektfull du är i din kommunikation och </a:t>
            </a:r>
            <a:r>
              <a:rPr lang="sv-SE" dirty="0"/>
              <a:t>i ditt </a:t>
            </a:r>
            <a:r>
              <a:rPr lang="sv-SE" dirty="0" smtClean="0"/>
              <a:t>agerande på </a:t>
            </a:r>
            <a:r>
              <a:rPr lang="sv-SE" noProof="0" dirty="0" smtClean="0"/>
              <a:t>löpande basis</a:t>
            </a:r>
          </a:p>
        </p:txBody>
      </p:sp>
    </p:spTree>
    <p:extLst>
      <p:ext uri="{BB962C8B-B14F-4D97-AF65-F5344CB8AC3E}">
        <p14:creationId xmlns:p14="http://schemas.microsoft.com/office/powerpoint/2010/main" val="8206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Policy för repressalier</a:t>
            </a:r>
            <a:endParaRPr lang="sv-SE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sv-SE" sz="1700" noProof="0" dirty="0" smtClean="0"/>
              <a:t>MTS förbjuder repressalier mot någon som ställer frågor eller uttrycker oro i god tro.</a:t>
            </a:r>
          </a:p>
          <a:p>
            <a:pPr rtl="0"/>
            <a:r>
              <a:rPr lang="sv-SE" sz="1700" noProof="0" dirty="0" smtClean="0"/>
              <a:t>Vedergällning är förbjuden enligt lag och MTS globala affärsetikskod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v-SE" sz="1700" noProof="0" dirty="0" smtClean="0"/>
              <a:t>Repressalier uppstår när en anställd drabbas av </a:t>
            </a:r>
            <a:r>
              <a:rPr lang="sv-SE" sz="1700" dirty="0"/>
              <a:t>negativa åtgärder inom sin anställning </a:t>
            </a:r>
            <a:r>
              <a:rPr lang="sv-SE" sz="1700" noProof="0" dirty="0" smtClean="0"/>
              <a:t>(straff) för att ha rapporterat ett problem eller samarbetat i en undersökning</a:t>
            </a:r>
          </a:p>
          <a:p>
            <a:r>
              <a:rPr lang="en-US" sz="1700" dirty="0"/>
              <a:t>The Ethic Resource </a:t>
            </a:r>
            <a:r>
              <a:rPr lang="sv-SE" sz="1700" dirty="0" smtClean="0"/>
              <a:t>Center i USA </a:t>
            </a:r>
            <a:r>
              <a:rPr lang="sv-SE" sz="1700" noProof="0" dirty="0" smtClean="0"/>
              <a:t>har utvecklat en lista med vanliga vedergällning på arbetsplatser som uppkommit till följd av rapportering av etiska överträdelser eller andra förseelser</a:t>
            </a:r>
          </a:p>
          <a:p>
            <a:pPr lvl="1" rtl="0"/>
            <a:r>
              <a:rPr lang="sv-SE" sz="1600" noProof="0" dirty="0" smtClean="0"/>
              <a:t>Utelämnas: 64 % uppger att de utestängts från beslut och arbetsuppgifter av chefer eller ledning</a:t>
            </a:r>
          </a:p>
          <a:p>
            <a:pPr lvl="1" rtl="0"/>
            <a:r>
              <a:rPr lang="sv-SE" sz="1600" noProof="0" dirty="0" smtClean="0"/>
              <a:t>Exkludering: 62 % uppger att de exkluderats av andra anställda</a:t>
            </a:r>
          </a:p>
          <a:p>
            <a:pPr lvl="1" rtl="0"/>
            <a:r>
              <a:rPr lang="sv-SE" sz="1600" noProof="0" dirty="0" smtClean="0"/>
              <a:t>Risk att förlora jobbet: 56 % uppger att de nästan förlorat sina jobb</a:t>
            </a:r>
          </a:p>
          <a:p>
            <a:pPr lvl="1" rtl="0"/>
            <a:r>
              <a:rPr lang="sv-SE" sz="1600" noProof="0" dirty="0" smtClean="0"/>
              <a:t>Ingen befordran: 55 % uppger att de förbisetts vid en lönehöjning eller befordran</a:t>
            </a:r>
          </a:p>
          <a:p>
            <a:pPr lvl="1"/>
            <a:r>
              <a:rPr lang="sv-SE" sz="1600" noProof="0" dirty="0" smtClean="0"/>
              <a:t>Hit The Road: 44 % uppger att de </a:t>
            </a:r>
            <a:r>
              <a:rPr lang="sv-SE" sz="1600" dirty="0"/>
              <a:t>omplacerats eller har fått nya arbetsuppgifter</a:t>
            </a:r>
            <a:endParaRPr lang="sv-SE" sz="1600" noProof="0" dirty="0" smtClean="0"/>
          </a:p>
          <a:p>
            <a:pPr marL="0" indent="0">
              <a:buNone/>
            </a:pPr>
            <a:endParaRPr lang="sv-SE" sz="1600" noProof="0" dirty="0"/>
          </a:p>
        </p:txBody>
      </p:sp>
      <p:sp>
        <p:nvSpPr>
          <p:cNvPr id="11" name="Rectangle 10"/>
          <p:cNvSpPr/>
          <p:nvPr/>
        </p:nvSpPr>
        <p:spPr>
          <a:xfrm>
            <a:off x="1133057" y="5873197"/>
            <a:ext cx="6659217" cy="427383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sz="1800" b="1">
                <a:latin typeface="Arial" panose="020B0604020202020204" pitchFamily="34" charset="0"/>
                <a:cs typeface="Arial" panose="020B0604020202020204" pitchFamily="34" charset="0"/>
              </a:rPr>
              <a:t>Vedergällning har ingen plats hos MTS som arbetsplats</a:t>
            </a:r>
          </a:p>
        </p:txBody>
      </p:sp>
    </p:spTree>
    <p:extLst>
      <p:ext uri="{BB962C8B-B14F-4D97-AF65-F5344CB8AC3E}">
        <p14:creationId xmlns:p14="http://schemas.microsoft.com/office/powerpoint/2010/main" val="34529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419" y="1114425"/>
            <a:ext cx="8262938" cy="4953000"/>
          </a:xfrm>
        </p:spPr>
        <p:txBody>
          <a:bodyPr/>
          <a:lstStyle/>
          <a:p>
            <a:pPr marL="457200">
              <a:buFont typeface="Arial" panose="020B0604020202020204" pitchFamily="34" charset="0"/>
              <a:buChar char="»"/>
            </a:pPr>
            <a:r>
              <a:rPr lang="sv-SE" noProof="0" dirty="0" smtClean="0"/>
              <a:t>Det är </a:t>
            </a:r>
            <a:r>
              <a:rPr lang="sv-SE" dirty="0"/>
              <a:t>färre </a:t>
            </a:r>
            <a:r>
              <a:rPr lang="sv-SE" dirty="0" smtClean="0"/>
              <a:t>repressalier i </a:t>
            </a:r>
            <a:r>
              <a:rPr lang="sv-SE" noProof="0" dirty="0" smtClean="0"/>
              <a:t>företag där anställda på alla nivåer delar ett engagemang för integritet</a:t>
            </a:r>
          </a:p>
          <a:p>
            <a:pPr marL="457200">
              <a:buFont typeface="Arial" panose="020B0604020202020204" pitchFamily="34" charset="0"/>
              <a:buChar char="»"/>
            </a:pPr>
            <a:r>
              <a:rPr lang="sv-SE" dirty="0" smtClean="0"/>
              <a:t>Repressalier minskar </a:t>
            </a:r>
            <a:r>
              <a:rPr lang="sv-SE" noProof="0" dirty="0" smtClean="0"/>
              <a:t>dramatiskt när toppchefer och arbetsledare gör etik till en prioriterad fråga och </a:t>
            </a:r>
            <a:r>
              <a:rPr lang="sv-SE" dirty="0"/>
              <a:t>själva visar </a:t>
            </a:r>
            <a:r>
              <a:rPr lang="sv-SE" dirty="0" smtClean="0"/>
              <a:t>på etiskt </a:t>
            </a:r>
            <a:r>
              <a:rPr lang="sv-SE" noProof="0" dirty="0" smtClean="0"/>
              <a:t>uppförande</a:t>
            </a:r>
          </a:p>
          <a:p>
            <a:pPr marL="457200">
              <a:buFont typeface="Arial" panose="020B0604020202020204" pitchFamily="34" charset="0"/>
              <a:buChar char="»"/>
            </a:pPr>
            <a:r>
              <a:rPr lang="sv-SE" dirty="0"/>
              <a:t>Repressalier strider mot </a:t>
            </a:r>
            <a:r>
              <a:rPr lang="sv-SE" noProof="0" dirty="0" smtClean="0"/>
              <a:t>en stark etisk kultur</a:t>
            </a:r>
          </a:p>
          <a:p>
            <a:pPr marL="457200">
              <a:buFont typeface="Arial" panose="020B0604020202020204" pitchFamily="34" charset="0"/>
              <a:buChar char="»"/>
            </a:pPr>
            <a:r>
              <a:rPr lang="sv-SE" noProof="0" dirty="0" smtClean="0"/>
              <a:t>Ingen organisation kan förvänta sig att anställda ska </a:t>
            </a:r>
            <a:r>
              <a:rPr lang="sv-SE" dirty="0"/>
              <a:t>rapportera </a:t>
            </a:r>
            <a:r>
              <a:rPr lang="sv-SE" dirty="0" smtClean="0"/>
              <a:t>farhågor om </a:t>
            </a:r>
            <a:r>
              <a:rPr lang="sv-SE" noProof="0" dirty="0" smtClean="0"/>
              <a:t>de inte litar på att företagskulturen och processer kommer att skydda dem</a:t>
            </a:r>
          </a:p>
          <a:p>
            <a:pPr marL="457200">
              <a:buFont typeface="Arial" panose="020B0604020202020204" pitchFamily="34" charset="0"/>
              <a:buChar char="»"/>
            </a:pPr>
            <a:r>
              <a:rPr lang="sv-SE" dirty="0"/>
              <a:t>Var öppen och </a:t>
            </a:r>
            <a:r>
              <a:rPr lang="sv-SE" dirty="0" smtClean="0"/>
              <a:t>ärlig om </a:t>
            </a:r>
            <a:r>
              <a:rPr lang="sv-SE" noProof="0" dirty="0" smtClean="0"/>
              <a:t>du känner att du har upplevt repressalier genom att tala med: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noProof="0" dirty="0" smtClean="0"/>
              <a:t>Arbetsledare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noProof="0" dirty="0" smtClean="0"/>
              <a:t>Human Resources / Personalavdelning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noProof="0" dirty="0" smtClean="0"/>
              <a:t>Lokal etikkommitté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dirty="0" smtClean="0"/>
              <a:t>Direktör för </a:t>
            </a:r>
            <a:r>
              <a:rPr lang="sv-SE" noProof="0" dirty="0" smtClean="0"/>
              <a:t>Business Ethics &amp; Compliance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noProof="0" dirty="0" smtClean="0"/>
              <a:t>Office of General Counsel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noProof="0" dirty="0" smtClean="0"/>
              <a:t>AlertLine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Repressalier - vad kan du göra?</a:t>
            </a:r>
            <a:endParaRPr lang="sv-SE" noProof="0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474896" y="4163784"/>
            <a:ext cx="2327565" cy="2110176"/>
            <a:chOff x="6330082" y="3489876"/>
            <a:chExt cx="2424549" cy="2198100"/>
          </a:xfrm>
        </p:grpSpPr>
        <p:sp>
          <p:nvSpPr>
            <p:cNvPr id="12" name="Oval 11"/>
            <p:cNvSpPr/>
            <p:nvPr/>
          </p:nvSpPr>
          <p:spPr>
            <a:xfrm>
              <a:off x="6425223" y="3489876"/>
              <a:ext cx="2226364" cy="21981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38868" y="3740417"/>
              <a:ext cx="1799074" cy="1696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580000">
              <a:off x="7395797" y="3705796"/>
              <a:ext cx="273520" cy="19143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30082" y="4414815"/>
              <a:ext cx="2424549" cy="416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b="1" dirty="0"/>
                <a:t>REPRESSALIER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8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sv-SE" b="1" noProof="0" dirty="0" smtClean="0"/>
              <a:t>Vad är korruption?</a:t>
            </a:r>
          </a:p>
          <a:p>
            <a:pPr lvl="1" rtl="0"/>
            <a:r>
              <a:rPr lang="sv-SE" noProof="0" dirty="0" smtClean="0"/>
              <a:t>Korruption är missbruk av offentlig makt för privat vinning</a:t>
            </a:r>
          </a:p>
          <a:p>
            <a:pPr lvl="1" rtl="0"/>
            <a:r>
              <a:rPr lang="sv-SE" noProof="0" dirty="0" smtClean="0"/>
              <a:t>Korruption inkluderar mutor, utpressning, bedrägeri, lurendrejeri, maskopi och penningtvätt</a:t>
            </a:r>
          </a:p>
          <a:p>
            <a:pPr rtl="0"/>
            <a:r>
              <a:rPr lang="sv-SE" b="1" noProof="0" dirty="0" smtClean="0"/>
              <a:t>Varför ska vi bry oss?</a:t>
            </a:r>
          </a:p>
          <a:p>
            <a:pPr lvl="1"/>
            <a:r>
              <a:rPr lang="sv-SE" noProof="0" dirty="0" smtClean="0"/>
              <a:t>Enligt Världsbankens beräkningar förloras mellan 1 </a:t>
            </a:r>
            <a:r>
              <a:rPr lang="sv-SE" dirty="0" smtClean="0"/>
              <a:t>till </a:t>
            </a:r>
            <a:br>
              <a:rPr lang="sv-SE" dirty="0" smtClean="0"/>
            </a:br>
            <a:r>
              <a:rPr lang="sv-SE" dirty="0" smtClean="0"/>
              <a:t>1,6 </a:t>
            </a:r>
            <a:r>
              <a:rPr lang="sv-SE" noProof="0" dirty="0" smtClean="0"/>
              <a:t>triljoner dollar globalt till olaglig verksamhet varje år</a:t>
            </a:r>
          </a:p>
          <a:p>
            <a:pPr lvl="1" rtl="0"/>
            <a:r>
              <a:rPr lang="sv-SE" noProof="0" dirty="0" smtClean="0"/>
              <a:t>Tillåter att brottslig verksamhet som penningtvätt, utpressning och narkotikahandel frodas</a:t>
            </a:r>
          </a:p>
          <a:p>
            <a:pPr lvl="1" rtl="0"/>
            <a:r>
              <a:rPr lang="sv-SE" noProof="0" dirty="0" smtClean="0"/>
              <a:t>Många länder har anti-korruptionslagar och genomdriver dem rigoröst</a:t>
            </a:r>
          </a:p>
          <a:p>
            <a:pPr lvl="1"/>
            <a:r>
              <a:rPr lang="sv-SE" dirty="0"/>
              <a:t>Förstärkningsåtgärder </a:t>
            </a:r>
            <a:r>
              <a:rPr lang="sv-SE" noProof="0" dirty="0" smtClean="0"/>
              <a:t>utanför USA har mer än </a:t>
            </a:r>
            <a:br>
              <a:rPr lang="sv-SE" noProof="0" dirty="0" smtClean="0"/>
            </a:br>
            <a:r>
              <a:rPr lang="sv-SE" noProof="0" dirty="0" smtClean="0"/>
              <a:t>fördubblats sedan 2012</a:t>
            </a:r>
          </a:p>
          <a:p>
            <a:pPr lvl="1" rtl="0"/>
            <a:r>
              <a:rPr lang="sv-SE" noProof="0" dirty="0" smtClean="0"/>
              <a:t>MTS har två Foreign Corrupt Practices Act (FCPA)</a:t>
            </a:r>
          </a:p>
          <a:p>
            <a:pPr marL="857250" lvl="2" indent="0">
              <a:buNone/>
            </a:pPr>
            <a:r>
              <a:rPr lang="sv-SE" noProof="0" dirty="0" smtClean="0"/>
              <a:t>frivilliga upplysningar - vi vill inte ha en tredje!</a:t>
            </a:r>
            <a:endParaRPr lang="sv-S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Fokus på anti-korruption</a:t>
            </a:r>
            <a:endParaRPr lang="sv-SE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893" y="5181471"/>
            <a:ext cx="1437238" cy="116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4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U.S. Foreign Corrupt Practices Act</a:t>
            </a:r>
          </a:p>
          <a:p>
            <a:pPr lvl="1"/>
            <a:r>
              <a:rPr lang="sv-SE" noProof="0" dirty="0" smtClean="0"/>
              <a:t>MTS är ett amerikanskt företag och denna lag gäller för alla våra </a:t>
            </a:r>
            <a:r>
              <a:rPr lang="sv-SE" dirty="0"/>
              <a:t>kontor</a:t>
            </a:r>
            <a:endParaRPr lang="sv-SE" noProof="0" dirty="0" smtClean="0"/>
          </a:p>
          <a:p>
            <a:pPr lvl="1" rtl="0"/>
            <a:r>
              <a:rPr lang="sv-SE" noProof="0" dirty="0" smtClean="0"/>
              <a:t>Två delar</a:t>
            </a:r>
          </a:p>
          <a:p>
            <a:pPr lvl="2"/>
            <a:r>
              <a:rPr lang="sv-SE" dirty="0" smtClean="0"/>
              <a:t>Anti-mutlag</a:t>
            </a:r>
            <a:endParaRPr lang="sv-SE" noProof="0" dirty="0" smtClean="0"/>
          </a:p>
          <a:p>
            <a:pPr lvl="3"/>
            <a:r>
              <a:rPr lang="sv-SE" sz="1400" dirty="0">
                <a:ea typeface="Arial Unicode MS" pitchFamily="34" charset="-128"/>
                <a:cs typeface="Arial Unicode MS" pitchFamily="34" charset="-128"/>
              </a:rPr>
              <a:t>En muta innebär</a:t>
            </a:r>
            <a:r>
              <a:rPr lang="sv-SE" sz="1400" dirty="0" smtClean="0">
                <a:ea typeface="Arial Unicode MS" pitchFamily="34" charset="-128"/>
                <a:cs typeface="Arial Unicode MS" pitchFamily="34" charset="-128"/>
              </a:rPr>
              <a:t>:</a:t>
            </a:r>
            <a:endParaRPr lang="sv-SE" sz="1400" noProof="0" dirty="0" smtClean="0">
              <a:ea typeface="Arial Unicode MS" pitchFamily="34" charset="-128"/>
              <a:cs typeface="Arial Unicode MS" pitchFamily="34" charset="-128"/>
            </a:endParaRPr>
          </a:p>
          <a:p>
            <a:pPr lvl="4" rtl="0"/>
            <a:r>
              <a:rPr lang="sv-SE" sz="1400" noProof="0" dirty="0" smtClean="0">
                <a:ea typeface="Arial Unicode MS" pitchFamily="34" charset="-128"/>
                <a:cs typeface="Arial Unicode MS" pitchFamily="34" charset="-128"/>
              </a:rPr>
              <a:t>Ett erbjudande, löfte eller tillstånd  </a:t>
            </a:r>
          </a:p>
          <a:p>
            <a:pPr lvl="4" rtl="0"/>
            <a:r>
              <a:rPr lang="sv-SE" sz="1400" noProof="0" dirty="0" smtClean="0">
                <a:ea typeface="Arial Unicode MS" pitchFamily="34" charset="-128"/>
                <a:cs typeface="Arial Unicode MS" pitchFamily="34" charset="-128"/>
              </a:rPr>
              <a:t>Gjort på ett korrupt sätt</a:t>
            </a:r>
          </a:p>
          <a:p>
            <a:pPr lvl="4" rtl="0"/>
            <a:r>
              <a:rPr lang="sv-SE" sz="1400" noProof="0" dirty="0" smtClean="0">
                <a:ea typeface="Arial Unicode MS" pitchFamily="34" charset="-128"/>
                <a:cs typeface="Arial Unicode MS" pitchFamily="34" charset="-128"/>
              </a:rPr>
              <a:t>Att ge något av värde </a:t>
            </a:r>
          </a:p>
          <a:p>
            <a:pPr lvl="4" rtl="0"/>
            <a:r>
              <a:rPr lang="sv-SE" sz="1400" noProof="0" dirty="0" smtClean="0">
                <a:ea typeface="Arial Unicode MS" pitchFamily="34" charset="-128"/>
                <a:cs typeface="Arial Unicode MS" pitchFamily="34" charset="-128"/>
              </a:rPr>
              <a:t>Till en utländsk tjänsteman </a:t>
            </a:r>
          </a:p>
          <a:p>
            <a:pPr lvl="4" rtl="0"/>
            <a:r>
              <a:rPr lang="sv-SE" sz="1400" noProof="0" dirty="0" smtClean="0">
                <a:ea typeface="Arial Unicode MS" pitchFamily="34" charset="-128"/>
                <a:cs typeface="Arial Unicode MS" pitchFamily="34" charset="-128"/>
              </a:rPr>
              <a:t>Direkt eller indirekt</a:t>
            </a:r>
          </a:p>
          <a:p>
            <a:pPr lvl="4"/>
            <a:r>
              <a:rPr lang="sv-SE" sz="1400" noProof="0" dirty="0" smtClean="0">
                <a:ea typeface="Arial Unicode MS" pitchFamily="34" charset="-128"/>
                <a:cs typeface="Arial Unicode MS" pitchFamily="34" charset="-128"/>
              </a:rPr>
              <a:t>För att få eller behålla affärer eller otillbörlig </a:t>
            </a:r>
            <a:r>
              <a:rPr lang="sv-SE" sz="1400" dirty="0">
                <a:ea typeface="Arial Unicode MS" pitchFamily="34" charset="-128"/>
                <a:cs typeface="Arial Unicode MS" pitchFamily="34" charset="-128"/>
              </a:rPr>
              <a:t>fördel</a:t>
            </a:r>
            <a:endParaRPr lang="sv-SE" sz="1400" noProof="0" dirty="0" smtClean="0">
              <a:ea typeface="Arial Unicode MS" pitchFamily="34" charset="-128"/>
              <a:cs typeface="Arial Unicode MS" pitchFamily="34" charset="-128"/>
            </a:endParaRPr>
          </a:p>
          <a:p>
            <a:pPr lvl="2"/>
            <a:r>
              <a:rPr lang="sv-SE" dirty="0"/>
              <a:t>Finansiell </a:t>
            </a:r>
            <a:r>
              <a:rPr lang="sv-SE" dirty="0" smtClean="0"/>
              <a:t>bokföring och </a:t>
            </a:r>
            <a:r>
              <a:rPr lang="sv-SE" dirty="0"/>
              <a:t>registerföring</a:t>
            </a:r>
            <a:endParaRPr lang="sv-SE" noProof="0" dirty="0" smtClean="0"/>
          </a:p>
          <a:p>
            <a:pPr lvl="3" rtl="0"/>
            <a:r>
              <a:rPr lang="sv-SE" sz="1400" noProof="0" dirty="0" smtClean="0"/>
              <a:t>MTS är skyldiga att föra register, som har en rimlig detaljnivå, för att spegla transaktioner för att kunna upptäcka, undvika och kontrollera obehöriga betalningar</a:t>
            </a:r>
          </a:p>
          <a:p>
            <a:pPr lvl="3" rtl="0"/>
            <a:r>
              <a:rPr lang="sv-SE" sz="1400" noProof="0" dirty="0" smtClean="0"/>
              <a:t>Skapa ett system för interna redovisningskontroller som ger rimlig säkerhet om att transaktionerna är korrekt auktoriserade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Grundläggande begrepp för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anti-korruption </a:t>
            </a:r>
            <a:r>
              <a:rPr lang="sv-SE" dirty="0"/>
              <a:t>i USA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3300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6250" y="1188866"/>
            <a:ext cx="8262938" cy="4953000"/>
          </a:xfrm>
        </p:spPr>
        <p:txBody>
          <a:bodyPr/>
          <a:lstStyle/>
          <a:p>
            <a:pPr rtl="0"/>
            <a:r>
              <a:rPr lang="sv-SE" sz="1700" noProof="0" dirty="0" smtClean="0"/>
              <a:t>UK Bribery Act är bredare än FCPA</a:t>
            </a:r>
          </a:p>
          <a:p>
            <a:pPr lvl="1" rtl="0"/>
            <a:r>
              <a:rPr lang="sv-SE" sz="1700" noProof="0" dirty="0" smtClean="0"/>
              <a:t>Förbjuder både privata och offentliga mutor</a:t>
            </a:r>
          </a:p>
          <a:p>
            <a:pPr lvl="1" rtl="0"/>
            <a:r>
              <a:rPr lang="sv-SE" sz="1700" noProof="0" dirty="0" smtClean="0"/>
              <a:t>Straffar betalare och betalningsmottagare </a:t>
            </a:r>
          </a:p>
          <a:p>
            <a:pPr lvl="1" rtl="0"/>
            <a:r>
              <a:rPr lang="sv-SE" sz="1700" noProof="0" dirty="0" smtClean="0"/>
              <a:t>Obegränsade böter</a:t>
            </a:r>
          </a:p>
          <a:p>
            <a:pPr rtl="0"/>
            <a:r>
              <a:rPr lang="sv-SE" sz="1700" noProof="0" dirty="0" smtClean="0"/>
              <a:t>Brasiliens lag mot korruption</a:t>
            </a:r>
          </a:p>
          <a:p>
            <a:pPr lvl="1" rtl="0"/>
            <a:r>
              <a:rPr lang="sv-SE" sz="1700" noProof="0" dirty="0" smtClean="0"/>
              <a:t>Ny lag antogs mars 2015</a:t>
            </a:r>
          </a:p>
          <a:p>
            <a:pPr lvl="1"/>
            <a:r>
              <a:rPr lang="sv-SE" sz="1700" noProof="0" dirty="0" smtClean="0"/>
              <a:t>Omfattar brott som </a:t>
            </a:r>
            <a:r>
              <a:rPr lang="sv-SE" sz="1700" dirty="0" smtClean="0"/>
              <a:t>begås i </a:t>
            </a:r>
            <a:r>
              <a:rPr lang="sv-SE" sz="1700" noProof="0" dirty="0" smtClean="0"/>
              <a:t>Brasilien av utländska företag eller tredje part som agerar </a:t>
            </a:r>
            <a:r>
              <a:rPr lang="sv-SE" sz="1700" dirty="0" smtClean="0"/>
              <a:t>åt utländska </a:t>
            </a:r>
            <a:r>
              <a:rPr lang="sv-SE" sz="1700" noProof="0" dirty="0" smtClean="0"/>
              <a:t>företag</a:t>
            </a:r>
          </a:p>
          <a:p>
            <a:pPr rtl="0"/>
            <a:r>
              <a:rPr lang="sv-SE" sz="1700" noProof="0" dirty="0" smtClean="0"/>
              <a:t>Kinas lag mot korruption</a:t>
            </a:r>
          </a:p>
          <a:p>
            <a:pPr lvl="1"/>
            <a:r>
              <a:rPr lang="sv-SE" sz="1700" noProof="0" dirty="0" smtClean="0"/>
              <a:t>Kina </a:t>
            </a:r>
            <a:r>
              <a:rPr lang="sv-SE" sz="1700" dirty="0"/>
              <a:t>förstärker </a:t>
            </a:r>
            <a:r>
              <a:rPr lang="sv-SE" sz="1700" dirty="0" smtClean="0"/>
              <a:t>sina anti-korruptionslagar</a:t>
            </a:r>
            <a:endParaRPr lang="sv-SE" sz="1700" noProof="0" dirty="0" smtClean="0"/>
          </a:p>
          <a:p>
            <a:pPr lvl="1"/>
            <a:r>
              <a:rPr lang="sv-SE" sz="1700" noProof="0" dirty="0" smtClean="0"/>
              <a:t>Statliga tjänstemän är brett </a:t>
            </a:r>
            <a:r>
              <a:rPr lang="sv-SE" sz="1700" dirty="0" smtClean="0"/>
              <a:t>definierat och </a:t>
            </a:r>
            <a:r>
              <a:rPr lang="sv-SE" sz="1700" noProof="0" dirty="0" smtClean="0"/>
              <a:t>inkluderar anställda "engagerade i offentliga tjänster" för helt statligt ägda enheter och, i vissa fall, delvis statligt ägda enheter </a:t>
            </a:r>
          </a:p>
          <a:p>
            <a:pPr rtl="0"/>
            <a:r>
              <a:rPr lang="sv-SE" sz="1700" noProof="0" dirty="0" smtClean="0"/>
              <a:t>Vi måste förstå relationen till våra kunder för att ta itu med anti-korruptionsproblem på lämpligt sätt</a:t>
            </a:r>
          </a:p>
          <a:p>
            <a:pPr rtl="0"/>
            <a:r>
              <a:rPr lang="sv-SE" sz="1700" noProof="0" dirty="0" smtClean="0"/>
              <a:t>Foreign Corrupt Practice Act Policy (OGC-018) och Gifts, Business Courtesies and Sponsorship Policy (OGC-009) hanterar anti-korruption inom MTS</a:t>
            </a:r>
          </a:p>
          <a:p>
            <a:pPr marL="457200" lvl="1" indent="0">
              <a:buNone/>
            </a:pPr>
            <a:endParaRPr lang="sv-SE" sz="1700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Globala antikorruptionskoncept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400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 smtClean="0"/>
              <a:t>Du </a:t>
            </a:r>
            <a:r>
              <a:rPr lang="sv-SE" noProof="0" dirty="0"/>
              <a:t>är värd </a:t>
            </a:r>
            <a:r>
              <a:rPr lang="sv-SE" dirty="0"/>
              <a:t>för </a:t>
            </a:r>
            <a:r>
              <a:rPr lang="sv-SE" dirty="0" smtClean="0"/>
              <a:t>kunder </a:t>
            </a:r>
            <a:r>
              <a:rPr lang="sv-SE" dirty="0"/>
              <a:t>inför </a:t>
            </a:r>
            <a:r>
              <a:rPr lang="sv-SE" noProof="0" dirty="0" smtClean="0"/>
              <a:t>ett </a:t>
            </a:r>
            <a:r>
              <a:rPr lang="sv-SE" noProof="0" dirty="0"/>
              <a:t>slutacceptanstest </a:t>
            </a:r>
            <a:r>
              <a:rPr lang="sv-SE" dirty="0"/>
              <a:t>i den organisation där du jobbar</a:t>
            </a:r>
            <a:r>
              <a:rPr lang="sv-SE" dirty="0" smtClean="0"/>
              <a:t>. </a:t>
            </a:r>
            <a:r>
              <a:rPr lang="sv-SE" noProof="0" dirty="0"/>
              <a:t>En middag arrangeras </a:t>
            </a:r>
            <a:r>
              <a:rPr lang="sv-SE" noProof="0" dirty="0" smtClean="0"/>
              <a:t>för att </a:t>
            </a:r>
            <a:r>
              <a:rPr lang="sv-SE" dirty="0"/>
              <a:t>förstärka </a:t>
            </a:r>
            <a:r>
              <a:rPr lang="sv-SE" dirty="0" smtClean="0"/>
              <a:t>kundrelationen  </a:t>
            </a:r>
            <a:r>
              <a:rPr lang="sv-SE" noProof="0" dirty="0" smtClean="0"/>
              <a:t>MTS-personal kommer att vara närvarande och betala för måltiden.</a:t>
            </a:r>
          </a:p>
          <a:p>
            <a:pPr marL="0" indent="0">
              <a:buNone/>
            </a:pPr>
            <a:endParaRPr lang="sv-SE" noProof="0" dirty="0" smtClean="0"/>
          </a:p>
          <a:p>
            <a:pPr rtl="0"/>
            <a:r>
              <a:rPr lang="sv-SE" noProof="0" dirty="0" smtClean="0"/>
              <a:t>Vad ska man tänka på när man planerar en affärsmiddag?</a:t>
            </a:r>
            <a:endParaRPr lang="sv-S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 om Global anti-korruption</a:t>
            </a:r>
            <a:endParaRPr lang="sv-SE" noProof="0" dirty="0"/>
          </a:p>
        </p:txBody>
      </p:sp>
      <p:grpSp>
        <p:nvGrpSpPr>
          <p:cNvPr id="5" name="Group 4"/>
          <p:cNvGrpSpPr/>
          <p:nvPr/>
        </p:nvGrpSpPr>
        <p:grpSpPr>
          <a:xfrm>
            <a:off x="3136075" y="3843200"/>
            <a:ext cx="2895600" cy="2282683"/>
            <a:chOff x="1295400" y="1447800"/>
            <a:chExt cx="3218815" cy="2833403"/>
          </a:xfrm>
        </p:grpSpPr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1447800"/>
              <a:ext cx="3218815" cy="237109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95400" y="3822766"/>
              <a:ext cx="3218815" cy="4584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0"/>
              <a:r>
                <a:rPr sz="18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Affärsmiddagar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13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 smtClean="0"/>
              <a:t>Välkommen till </a:t>
            </a:r>
            <a:r>
              <a:rPr lang="sv-SE" dirty="0"/>
              <a:t>FY16 </a:t>
            </a:r>
            <a:r>
              <a:rPr lang="sv-SE" noProof="0" dirty="0" smtClean="0"/>
              <a:t>Etikutbildning</a:t>
            </a:r>
          </a:p>
          <a:p>
            <a:pPr marL="0" indent="0">
              <a:buNone/>
            </a:pPr>
            <a:endParaRPr lang="sv-SE" noProof="0" dirty="0" smtClean="0"/>
          </a:p>
          <a:p>
            <a:pPr rtl="0"/>
            <a:r>
              <a:rPr lang="sv-SE" noProof="0" dirty="0" smtClean="0"/>
              <a:t>I år är temat för utbildningen Back to Basics - Tillbaka till grunderna</a:t>
            </a:r>
          </a:p>
          <a:p>
            <a:endParaRPr lang="sv-SE" noProof="0" dirty="0" smtClean="0"/>
          </a:p>
          <a:p>
            <a:r>
              <a:rPr lang="sv-SE" noProof="0" dirty="0" smtClean="0"/>
              <a:t>Förstå att MTS värderingar och uppförandekoden är de kritiska byggstenarna i vår </a:t>
            </a:r>
            <a:r>
              <a:rPr lang="sv-SE" dirty="0"/>
              <a:t>Affärsetik- och Complianceprogram</a:t>
            </a:r>
            <a:endParaRPr lang="sv-SE" noProof="0" dirty="0" smtClean="0"/>
          </a:p>
          <a:p>
            <a:endParaRPr lang="sv-SE" noProof="0" dirty="0" smtClean="0"/>
          </a:p>
          <a:p>
            <a:r>
              <a:rPr lang="sv-SE" dirty="0"/>
              <a:t>En </a:t>
            </a:r>
            <a:r>
              <a:rPr lang="sv-SE" dirty="0" smtClean="0"/>
              <a:t>öppen kultur </a:t>
            </a:r>
            <a:r>
              <a:rPr lang="sv-SE" noProof="0" dirty="0" smtClean="0"/>
              <a:t>skapar en miljö där anställda </a:t>
            </a:r>
            <a:r>
              <a:rPr lang="sv-SE" dirty="0"/>
              <a:t>uppmanas </a:t>
            </a:r>
            <a:r>
              <a:rPr lang="sv-SE" dirty="0" smtClean="0"/>
              <a:t>att ställa </a:t>
            </a:r>
            <a:r>
              <a:rPr lang="sv-SE" noProof="0" dirty="0" smtClean="0"/>
              <a:t>frågor och </a:t>
            </a:r>
            <a:r>
              <a:rPr lang="sv-SE" dirty="0" smtClean="0"/>
              <a:t>rapportera farhågor </a:t>
            </a:r>
            <a:r>
              <a:rPr lang="sv-SE" noProof="0" dirty="0" smtClean="0"/>
              <a:t>om hur företaget bedriver verksamhet utan rädsla för repressalier</a:t>
            </a:r>
          </a:p>
          <a:p>
            <a:endParaRPr lang="sv-SE" noProof="0" dirty="0" smtClean="0"/>
          </a:p>
          <a:p>
            <a:r>
              <a:rPr lang="sv-SE" noProof="0" dirty="0" smtClean="0"/>
              <a:t>MTS uppmuntrar alla att </a:t>
            </a:r>
            <a:r>
              <a:rPr lang="sv-SE" dirty="0"/>
              <a:t>prata öppet</a:t>
            </a:r>
            <a:endParaRPr lang="sv-S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Introduktion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1828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60" y="1129748"/>
            <a:ext cx="8491539" cy="4953000"/>
          </a:xfrm>
        </p:spPr>
        <p:txBody>
          <a:bodyPr/>
          <a:lstStyle/>
          <a:p>
            <a:pPr rtl="0"/>
            <a:r>
              <a:rPr lang="sv-SE" noProof="0" dirty="0" smtClean="0"/>
              <a:t>Svar:</a:t>
            </a:r>
          </a:p>
          <a:p>
            <a:pPr lvl="1" rtl="0"/>
            <a:r>
              <a:rPr lang="sv-SE" noProof="0" dirty="0" smtClean="0"/>
              <a:t>Finns det formuleringar i avtalet som förbjuder att ge något av värde?</a:t>
            </a:r>
          </a:p>
          <a:p>
            <a:pPr lvl="1"/>
            <a:r>
              <a:rPr lang="sv-SE" noProof="0" dirty="0" smtClean="0"/>
              <a:t>Tröskeln på 100 $ för gåvor och affärsgåvor gäller inte. Måltider och underhållning är </a:t>
            </a:r>
            <a:r>
              <a:rPr lang="sv-SE" i="1" noProof="0" dirty="0" smtClean="0"/>
              <a:t>inte föremål </a:t>
            </a:r>
            <a:r>
              <a:rPr lang="sv-SE" noProof="0" dirty="0" smtClean="0"/>
              <a:t>för den monetära </a:t>
            </a:r>
            <a:br>
              <a:rPr lang="sv-SE" noProof="0" dirty="0" smtClean="0"/>
            </a:br>
            <a:r>
              <a:rPr lang="sv-SE" noProof="0" dirty="0" smtClean="0"/>
              <a:t>begränsningen så länge som en MTS-anställd betalar för händelsen och är närvarande, och måltiden och underhållningen inte är </a:t>
            </a:r>
            <a:r>
              <a:rPr lang="sv-SE" dirty="0" smtClean="0"/>
              <a:t>överdriven enligt </a:t>
            </a:r>
            <a:r>
              <a:rPr lang="sv-SE" noProof="0" dirty="0" smtClean="0"/>
              <a:t>vår Gifts, Business Courtesies and Sponsorship policy (OGC-009)</a:t>
            </a:r>
          </a:p>
          <a:p>
            <a:pPr lvl="1" rtl="0"/>
            <a:r>
              <a:rPr lang="sv-SE" noProof="0" dirty="0" smtClean="0"/>
              <a:t>Är kunderna utländska tjänstemän?</a:t>
            </a:r>
          </a:p>
          <a:p>
            <a:pPr lvl="2" rtl="0"/>
            <a:r>
              <a:rPr lang="sv-SE" noProof="0" dirty="0" smtClean="0"/>
              <a:t>Rådgör med Office of General Counsel för att säkerställa att </a:t>
            </a:r>
            <a:br>
              <a:rPr lang="sv-SE" noProof="0" dirty="0" smtClean="0"/>
            </a:br>
            <a:r>
              <a:rPr lang="sv-SE" noProof="0" dirty="0" smtClean="0"/>
              <a:t>vi inte har ett anti-korruptionsproblem före eventet</a:t>
            </a:r>
          </a:p>
          <a:p>
            <a:pPr lvl="2"/>
            <a:r>
              <a:rPr lang="sv-SE" noProof="0" dirty="0" smtClean="0"/>
              <a:t>Det kan finnas fall där kunden skulle behöva betala för sin egen mat för att undvika </a:t>
            </a:r>
            <a:r>
              <a:rPr lang="sv-SE" dirty="0"/>
              <a:t>minsta föreställning om att tjänstefel begåtts</a:t>
            </a:r>
            <a:endParaRPr lang="sv-SE" noProof="0" dirty="0" smtClean="0"/>
          </a:p>
          <a:p>
            <a:pPr lvl="1" rtl="0"/>
            <a:r>
              <a:rPr lang="sv-SE" noProof="0" dirty="0" smtClean="0"/>
              <a:t>Om du är osäker - FRÅGA!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Svar om Global anti-korruption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647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 smtClean="0"/>
              <a:t>Vi har </a:t>
            </a:r>
            <a:r>
              <a:rPr lang="sv-SE" dirty="0"/>
              <a:t>gått </a:t>
            </a:r>
            <a:r>
              <a:rPr lang="sv-SE" dirty="0" smtClean="0"/>
              <a:t>igenom Syftet </a:t>
            </a:r>
            <a:r>
              <a:rPr lang="sv-SE" noProof="0" dirty="0" smtClean="0"/>
              <a:t>med </a:t>
            </a:r>
            <a:r>
              <a:rPr lang="sv-SE" dirty="0"/>
              <a:t>vårt Affärsetik- </a:t>
            </a:r>
            <a:r>
              <a:rPr lang="sv-SE" noProof="0" dirty="0" smtClean="0"/>
              <a:t>och </a:t>
            </a:r>
            <a:r>
              <a:rPr lang="sv-SE" dirty="0" smtClean="0"/>
              <a:t>Complianceprogram där </a:t>
            </a:r>
            <a:r>
              <a:rPr lang="sv-SE" noProof="0" dirty="0" smtClean="0"/>
              <a:t>organisationskulturen främjar</a:t>
            </a:r>
          </a:p>
          <a:p>
            <a:pPr lvl="1" rtl="0"/>
            <a:r>
              <a:rPr lang="sv-SE" sz="1800" noProof="0" dirty="0" smtClean="0"/>
              <a:t>Etiskt uppförande</a:t>
            </a:r>
          </a:p>
          <a:p>
            <a:pPr lvl="1" rtl="0"/>
            <a:r>
              <a:rPr lang="sv-SE" sz="1800" noProof="0" dirty="0" smtClean="0"/>
              <a:t>Ett åtagande till MTS värderingar</a:t>
            </a:r>
          </a:p>
          <a:p>
            <a:pPr lvl="1" rtl="0">
              <a:spcBef>
                <a:spcPts val="600"/>
              </a:spcBef>
            </a:pPr>
            <a:r>
              <a:rPr lang="sv-SE" sz="1800" noProof="0" dirty="0" smtClean="0"/>
              <a:t>I enlighet med lagen</a:t>
            </a:r>
          </a:p>
          <a:p>
            <a:pPr>
              <a:spcBef>
                <a:spcPts val="600"/>
              </a:spcBef>
            </a:pPr>
            <a:r>
              <a:rPr lang="sv-SE" dirty="0"/>
              <a:t>Vi har gått </a:t>
            </a:r>
            <a:r>
              <a:rPr lang="sv-SE" dirty="0" smtClean="0"/>
              <a:t>igenom våra </a:t>
            </a:r>
            <a:r>
              <a:rPr lang="sv-SE" noProof="0" dirty="0" smtClean="0"/>
              <a:t>MTS-värderingar</a:t>
            </a:r>
          </a:p>
          <a:p>
            <a:pPr lvl="1" rtl="0">
              <a:spcBef>
                <a:spcPts val="600"/>
              </a:spcBef>
            </a:pPr>
            <a:r>
              <a:rPr lang="sv-SE" sz="1800" noProof="0" dirty="0" smtClean="0"/>
              <a:t>Våra värderingar definierar verksamhetsprinciper som styr organisationens interna uppförande</a:t>
            </a:r>
          </a:p>
          <a:p>
            <a:r>
              <a:rPr lang="sv-SE" dirty="0"/>
              <a:t>Vi har </a:t>
            </a:r>
            <a:r>
              <a:rPr lang="sv-SE" dirty="0" smtClean="0"/>
              <a:t>betonat vår </a:t>
            </a:r>
            <a:r>
              <a:rPr lang="sv-SE" noProof="0" dirty="0" smtClean="0"/>
              <a:t>uppförandekod</a:t>
            </a:r>
          </a:p>
          <a:p>
            <a:pPr lvl="1"/>
            <a:r>
              <a:rPr lang="sv-SE" sz="1800" dirty="0" smtClean="0"/>
              <a:t>Öppen kultur</a:t>
            </a:r>
            <a:endParaRPr lang="sv-SE" sz="1800" noProof="0" dirty="0" smtClean="0"/>
          </a:p>
          <a:p>
            <a:pPr lvl="1" rtl="0"/>
            <a:r>
              <a:rPr lang="sv-SE" sz="1800" noProof="0" dirty="0" smtClean="0"/>
              <a:t>Respektfull arbetsplats</a:t>
            </a:r>
          </a:p>
          <a:p>
            <a:pPr lvl="1"/>
            <a:r>
              <a:rPr lang="sv-SE" sz="1800" dirty="0"/>
              <a:t>Policy för </a:t>
            </a:r>
            <a:r>
              <a:rPr lang="sv-SE" sz="1800" dirty="0" smtClean="0"/>
              <a:t>repressalier</a:t>
            </a:r>
            <a:endParaRPr lang="sv-SE" sz="1800" noProof="0" dirty="0" smtClean="0"/>
          </a:p>
          <a:p>
            <a:r>
              <a:rPr lang="sv-SE" noProof="0" dirty="0" smtClean="0"/>
              <a:t>Fokuserat </a:t>
            </a:r>
            <a:r>
              <a:rPr lang="sv-SE" dirty="0"/>
              <a:t>på </a:t>
            </a:r>
            <a:r>
              <a:rPr lang="sv-SE" dirty="0" smtClean="0"/>
              <a:t>anti-korruptionskoncept</a:t>
            </a:r>
            <a:endParaRPr lang="sv-SE" noProof="0" dirty="0" smtClean="0"/>
          </a:p>
          <a:p>
            <a:pPr lvl="1"/>
            <a:r>
              <a:rPr lang="sv-SE" sz="1800" noProof="0" dirty="0" smtClean="0"/>
              <a:t>Känn din kund och vid </a:t>
            </a:r>
            <a:r>
              <a:rPr lang="sv-SE" sz="1800" dirty="0"/>
              <a:t>minsta </a:t>
            </a:r>
            <a:r>
              <a:rPr lang="sv-SE" sz="1800" noProof="0" dirty="0" smtClean="0"/>
              <a:t>tveksamhet - ställ frågor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Sammanfattning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5447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843" y="76200"/>
            <a:ext cx="7712766" cy="868362"/>
          </a:xfrm>
        </p:spPr>
        <p:txBody>
          <a:bodyPr/>
          <a:lstStyle/>
          <a:p>
            <a:r>
              <a:rPr lang="sv-SE" dirty="0">
                <a:solidFill>
                  <a:srgbClr val="C00000"/>
                </a:solidFill>
              </a:rPr>
              <a:t>Kursens mål</a:t>
            </a:r>
            <a:endParaRPr lang="sv-SE" noProof="0" dirty="0">
              <a:solidFill>
                <a:srgbClr val="C00000"/>
              </a:solidFill>
            </a:endParaRPr>
          </a:p>
        </p:txBody>
      </p:sp>
      <p:sp>
        <p:nvSpPr>
          <p:cNvPr id="6" name="Content Placeholder 6"/>
          <p:cNvSpPr txBox="1">
            <a:spLocks noGrp="1"/>
          </p:cNvSpPr>
          <p:nvPr>
            <p:ph idx="1"/>
          </p:nvPr>
        </p:nvSpPr>
        <p:spPr bwMode="auto">
          <a:xfrm>
            <a:off x="463550" y="1119188"/>
            <a:ext cx="82629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sv-SE" sz="2400" noProof="0" dirty="0"/>
              <a:t>Definiera syftet med vårt </a:t>
            </a:r>
            <a:r>
              <a:rPr lang="sv-SE" sz="2400" dirty="0"/>
              <a:t>Affärsetik- och </a:t>
            </a:r>
            <a:r>
              <a:rPr lang="sv-SE" sz="2400" dirty="0" smtClean="0"/>
              <a:t>Complianceprogram</a:t>
            </a:r>
            <a:endParaRPr lang="sv-SE" sz="2400" noProof="0" dirty="0" smtClean="0"/>
          </a:p>
          <a:p>
            <a:pPr marL="0" indent="0">
              <a:spcBef>
                <a:spcPts val="600"/>
              </a:spcBef>
              <a:buNone/>
            </a:pPr>
            <a:endParaRPr lang="sv-SE" sz="2400" noProof="0" dirty="0" smtClean="0"/>
          </a:p>
          <a:p>
            <a:pPr rtl="0">
              <a:spcBef>
                <a:spcPts val="600"/>
              </a:spcBef>
            </a:pPr>
            <a:r>
              <a:rPr lang="sv-SE" sz="2400" kern="0" noProof="0" dirty="0" smtClean="0"/>
              <a:t>Granska våra MTS-värderingar</a:t>
            </a:r>
          </a:p>
          <a:p>
            <a:pPr marL="0" indent="0">
              <a:spcBef>
                <a:spcPts val="600"/>
              </a:spcBef>
              <a:buFont typeface="Arial Narrow" charset="0"/>
              <a:buNone/>
            </a:pPr>
            <a:endParaRPr lang="sv-SE" sz="2400" kern="0" noProof="0" dirty="0" smtClean="0"/>
          </a:p>
          <a:p>
            <a:r>
              <a:rPr lang="sv-SE" sz="2400" dirty="0" smtClean="0"/>
              <a:t>Belysa vår </a:t>
            </a:r>
            <a:r>
              <a:rPr lang="sv-SE" sz="2400" kern="0" noProof="0" dirty="0" smtClean="0"/>
              <a:t>uppförandekod</a:t>
            </a:r>
          </a:p>
          <a:p>
            <a:pPr lvl="1"/>
            <a:r>
              <a:rPr lang="sv-SE" sz="2400" dirty="0" smtClean="0"/>
              <a:t>Öppen kultur</a:t>
            </a:r>
            <a:endParaRPr lang="sv-SE" sz="2400" noProof="0" dirty="0" smtClean="0"/>
          </a:p>
          <a:p>
            <a:pPr lvl="1" rtl="0"/>
            <a:r>
              <a:rPr lang="sv-SE" sz="2400" kern="0" noProof="0" dirty="0" smtClean="0"/>
              <a:t>Respektfull arbetsplats</a:t>
            </a:r>
          </a:p>
          <a:p>
            <a:pPr lvl="1"/>
            <a:r>
              <a:rPr lang="sv-SE" sz="2400" dirty="0"/>
              <a:t>Policy för </a:t>
            </a:r>
            <a:r>
              <a:rPr lang="sv-SE" sz="2400" dirty="0" smtClean="0"/>
              <a:t>repressalier</a:t>
            </a:r>
            <a:endParaRPr lang="sv-SE" sz="2400" noProof="0" dirty="0" smtClean="0"/>
          </a:p>
          <a:p>
            <a:pPr marL="457200" lvl="1" indent="0">
              <a:buNone/>
            </a:pPr>
            <a:endParaRPr lang="sv-SE" sz="2400" noProof="0" dirty="0" smtClean="0"/>
          </a:p>
          <a:p>
            <a:r>
              <a:rPr lang="sv-SE" sz="2400" noProof="0" dirty="0" smtClean="0"/>
              <a:t>Fokus på </a:t>
            </a:r>
            <a:r>
              <a:rPr lang="sv-SE" sz="2400" dirty="0" smtClean="0"/>
              <a:t>antikorruptionskoncept</a:t>
            </a:r>
            <a:endParaRPr lang="sv-SE" sz="2400" noProof="0" dirty="0" smtClean="0"/>
          </a:p>
          <a:p>
            <a:endParaRPr lang="sv-SE" sz="24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84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 smtClean="0"/>
              <a:t>MTS </a:t>
            </a:r>
            <a:r>
              <a:rPr lang="sv-SE" dirty="0"/>
              <a:t>Affärsetik- och Complianceprogram </a:t>
            </a:r>
            <a:r>
              <a:rPr lang="sv-SE" noProof="0" dirty="0" smtClean="0"/>
              <a:t>är utformat för att främja en organisationskultur som:</a:t>
            </a:r>
          </a:p>
          <a:p>
            <a:pPr marL="0" indent="0">
              <a:buNone/>
            </a:pPr>
            <a:endParaRPr lang="sv-SE" noProof="0" dirty="0" smtClean="0"/>
          </a:p>
          <a:p>
            <a:pPr lvl="1" rtl="0"/>
            <a:r>
              <a:rPr lang="sv-SE" noProof="0" dirty="0" smtClean="0"/>
              <a:t>uppmuntrar etiskt uppförande</a:t>
            </a:r>
          </a:p>
          <a:p>
            <a:pPr marL="457200" lvl="1" indent="0">
              <a:buNone/>
            </a:pPr>
            <a:endParaRPr lang="sv-SE" noProof="0" dirty="0" smtClean="0"/>
          </a:p>
          <a:p>
            <a:pPr lvl="1"/>
            <a:r>
              <a:rPr lang="sv-SE" dirty="0" smtClean="0"/>
              <a:t>har ett </a:t>
            </a:r>
            <a:r>
              <a:rPr lang="sv-SE" noProof="0" dirty="0" smtClean="0"/>
              <a:t>åtagande till MTS värderingar</a:t>
            </a:r>
          </a:p>
          <a:p>
            <a:pPr marL="457200" lvl="1" indent="0">
              <a:buNone/>
            </a:pPr>
            <a:endParaRPr lang="sv-SE" noProof="0" dirty="0" smtClean="0"/>
          </a:p>
          <a:p>
            <a:pPr lvl="1"/>
            <a:r>
              <a:rPr lang="sv-SE" noProof="0" dirty="0" smtClean="0"/>
              <a:t>är i enlighet med lagen</a:t>
            </a:r>
            <a:endParaRPr lang="sv-S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smtClean="0"/>
              <a:t>Syftet med </a:t>
            </a:r>
            <a:r>
              <a:rPr lang="sv-SE" dirty="0"/>
              <a:t>vårt Affärsetik- och </a:t>
            </a:r>
            <a:r>
              <a:rPr lang="sv-SE" dirty="0" smtClean="0"/>
              <a:t>Complianceprogram</a:t>
            </a:r>
            <a:endParaRPr lang="sv-SE" noProof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03" y="3646833"/>
            <a:ext cx="39719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3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smtClean="0"/>
              <a:t>Våra </a:t>
            </a:r>
            <a:r>
              <a:rPr lang="sv-SE" dirty="0"/>
              <a:t>kärnvärden </a:t>
            </a:r>
            <a:r>
              <a:rPr lang="sv-SE" smtClean="0"/>
              <a:t>på MTS</a:t>
            </a:r>
            <a:endParaRPr lang="sv-SE" noProof="0" dirty="0"/>
          </a:p>
        </p:txBody>
      </p:sp>
      <p:sp>
        <p:nvSpPr>
          <p:cNvPr id="10" name="Rectangle 9"/>
          <p:cNvSpPr/>
          <p:nvPr/>
        </p:nvSpPr>
        <p:spPr>
          <a:xfrm>
            <a:off x="7066729" y="1133061"/>
            <a:ext cx="1789044" cy="51584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-SE" dirty="0" smtClean="0">
                <a:solidFill>
                  <a:srgbClr val="0000FF"/>
                </a:solidFill>
              </a:rPr>
              <a:t>Våra MTS-värderingar definierar verksamhets-principer som styr organisationens interna uppförande samt dess relation med kunder, partners och aktieägare</a:t>
            </a:r>
            <a:endParaRPr lang="sv-SE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3061"/>
            <a:ext cx="7066730" cy="514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Vår globala kod för affärsetik bygger på MTS kärnvärden</a:t>
            </a:r>
          </a:p>
          <a:p>
            <a:pPr rtl="0"/>
            <a:r>
              <a:rPr lang="sv-SE" noProof="0" dirty="0" smtClean="0"/>
              <a:t>Koden har uppdaterats och förbättringar inkluderar:</a:t>
            </a:r>
          </a:p>
          <a:p>
            <a:pPr lvl="1" rtl="0"/>
            <a:r>
              <a:rPr lang="sv-SE" noProof="0" dirty="0" smtClean="0"/>
              <a:t>Koden är ett interaktivt elektroniskt dokument som kan hittas på vårt intranät</a:t>
            </a:r>
          </a:p>
          <a:p>
            <a:pPr lvl="1"/>
            <a:r>
              <a:rPr lang="sv-SE" noProof="0" dirty="0" smtClean="0"/>
              <a:t>Tillagda riskområden: anställdas datasekretess, </a:t>
            </a:r>
            <a:r>
              <a:rPr lang="sv-SE" dirty="0"/>
              <a:t>konkurrenslagstiftning</a:t>
            </a:r>
            <a:r>
              <a:rPr lang="sv-SE" dirty="0" smtClean="0"/>
              <a:t>, </a:t>
            </a:r>
            <a:r>
              <a:rPr lang="sv-SE" dirty="0"/>
              <a:t>ärlig och </a:t>
            </a:r>
            <a:r>
              <a:rPr lang="sv-SE" dirty="0" smtClean="0"/>
              <a:t>rättvis konkurrens</a:t>
            </a:r>
            <a:r>
              <a:rPr lang="sv-SE" noProof="0" dirty="0" smtClean="0"/>
              <a:t>, produktkvalitet och säkerhet, </a:t>
            </a:r>
            <a:r>
              <a:rPr lang="sv-SE" dirty="0"/>
              <a:t>skydd av </a:t>
            </a:r>
            <a:r>
              <a:rPr lang="sv-SE" noProof="0" dirty="0" smtClean="0"/>
              <a:t>företagets rykte, miljöanpassning, lobbying, politiska bidrag och bidrag till välgörande ändamål</a:t>
            </a:r>
          </a:p>
          <a:p>
            <a:pPr lvl="1"/>
            <a:r>
              <a:rPr lang="sv-SE" noProof="0" dirty="0" smtClean="0"/>
              <a:t>Frågor &amp; </a:t>
            </a:r>
            <a:r>
              <a:rPr lang="sv-SE" dirty="0" smtClean="0"/>
              <a:t>Svar och </a:t>
            </a:r>
            <a:r>
              <a:rPr lang="sv-SE" noProof="0" dirty="0" smtClean="0"/>
              <a:t>tips inbäddade i dokument</a:t>
            </a:r>
          </a:p>
          <a:p>
            <a:pPr lvl="1" rtl="0"/>
            <a:r>
              <a:rPr lang="sv-SE" noProof="0" dirty="0" smtClean="0"/>
              <a:t>Hyperlänkar är tillgängliga för ytterligare resurser</a:t>
            </a:r>
          </a:p>
          <a:p>
            <a:r>
              <a:rPr lang="sv-SE" noProof="0" dirty="0" smtClean="0"/>
              <a:t>Uppförandekoden </a:t>
            </a:r>
            <a:r>
              <a:rPr lang="sv-SE" dirty="0"/>
              <a:t>ersätter </a:t>
            </a:r>
            <a:r>
              <a:rPr lang="sv-SE" dirty="0" smtClean="0"/>
              <a:t>inte gott </a:t>
            </a:r>
            <a:r>
              <a:rPr lang="sv-SE" noProof="0" dirty="0" smtClean="0"/>
              <a:t>omdöme, och täcker </a:t>
            </a:r>
            <a:r>
              <a:rPr lang="sv-SE" dirty="0"/>
              <a:t>heller </a:t>
            </a:r>
            <a:r>
              <a:rPr lang="sv-SE" dirty="0" smtClean="0"/>
              <a:t>inte varje </a:t>
            </a:r>
            <a:r>
              <a:rPr lang="sv-SE" noProof="0" dirty="0" smtClean="0"/>
              <a:t>situation som kan uppstå, så när du är osäker - </a:t>
            </a:r>
            <a:r>
              <a:rPr lang="sv-SE" dirty="0"/>
              <a:t>Fråga</a:t>
            </a:r>
            <a:endParaRPr lang="sv-SE" noProof="0" dirty="0" smtClean="0"/>
          </a:p>
          <a:p>
            <a:pPr rtl="0"/>
            <a:r>
              <a:rPr lang="sv-SE" noProof="0" dirty="0" smtClean="0"/>
              <a:t>I slutändan måste vårt förtroende, som det alltid har gjort, bygga på ärlighet, integritet och sunt förnuft inom var och en av oss.</a:t>
            </a:r>
          </a:p>
          <a:p>
            <a:endParaRPr lang="sv-S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 smtClean="0"/>
              <a:t>MTS </a:t>
            </a:r>
            <a:r>
              <a:rPr lang="sv-SE" dirty="0" smtClean="0"/>
              <a:t>Globala kod </a:t>
            </a:r>
            <a:r>
              <a:rPr lang="sv-SE" noProof="0" dirty="0" smtClean="0"/>
              <a:t>för affärsetik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0508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Öppen </a:t>
            </a:r>
            <a:r>
              <a:rPr lang="sv-SE" noProof="0" dirty="0" smtClean="0"/>
              <a:t>kultur</a:t>
            </a:r>
            <a:endParaRPr lang="sv-SE" noProof="0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00061" y="1219200"/>
            <a:ext cx="4919663" cy="49530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sv-SE" sz="1800" kern="0" noProof="0" dirty="0" smtClean="0"/>
              <a:t>En </a:t>
            </a:r>
            <a:r>
              <a:rPr lang="sv-SE" sz="1800" dirty="0" smtClean="0"/>
              <a:t>öppen kultur </a:t>
            </a:r>
            <a:r>
              <a:rPr lang="sv-SE" sz="1800" kern="0" noProof="0" dirty="0" smtClean="0"/>
              <a:t>är viktig för hälsan hos företaget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sv-SE" sz="1800" kern="0" noProof="0" dirty="0" smtClean="0"/>
              <a:t>En </a:t>
            </a:r>
            <a:r>
              <a:rPr lang="sv-SE" sz="1800" dirty="0" smtClean="0"/>
              <a:t>öppen kultur </a:t>
            </a:r>
            <a:r>
              <a:rPr lang="sv-SE" sz="1800" kern="0" noProof="0" dirty="0" smtClean="0"/>
              <a:t>reflekterar förmågan och bekvämligheten hos anställda att ställa frågor och rapportera problem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sv-SE" sz="1800" dirty="0"/>
              <a:t>En öppen kommunikation </a:t>
            </a:r>
            <a:r>
              <a:rPr lang="sv-SE" sz="1800" kern="0" noProof="0" dirty="0" smtClean="0"/>
              <a:t>stödjer våra värderingar  </a:t>
            </a:r>
          </a:p>
          <a:p>
            <a:pPr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sv-SE" sz="1800" dirty="0"/>
              <a:t>På MTS har du flera valmöjligheter att ställa frågor och rapportera problem: </a:t>
            </a:r>
            <a:endParaRPr lang="sv-SE" sz="1800" kern="0" noProof="0" dirty="0" smtClean="0"/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sz="1800" kern="0" noProof="0" dirty="0" smtClean="0"/>
              <a:t>Arbetsledare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sz="1800" kern="0" noProof="0" dirty="0" smtClean="0"/>
              <a:t>Human Resources / Personalavdelning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sz="1800" kern="0" noProof="0" dirty="0" smtClean="0"/>
              <a:t>Lokal etikkommitté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sz="1800" kern="0" noProof="0" dirty="0" smtClean="0"/>
              <a:t>Direktör </a:t>
            </a:r>
            <a:r>
              <a:rPr lang="sv-SE" sz="1800" dirty="0" smtClean="0"/>
              <a:t>för Business </a:t>
            </a:r>
            <a:r>
              <a:rPr lang="sv-SE" sz="1800" kern="0" noProof="0" dirty="0" smtClean="0"/>
              <a:t>Ethics &amp; Compliance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sz="1800" kern="0" noProof="0" dirty="0" smtClean="0"/>
              <a:t>Office of General Counsel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sv-SE" sz="1800" kern="0" noProof="0" dirty="0" smtClean="0"/>
              <a:t>AlertLine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endParaRPr lang="sv-SE" kern="0" noProof="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4" y="1208539"/>
            <a:ext cx="3740823" cy="288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0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sv-SE" noProof="0" dirty="0" smtClean="0"/>
              <a:t>MTS AlertLine</a:t>
            </a:r>
            <a:endParaRPr lang="sv-SE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ln w="19050">
            <a:noFill/>
          </a:ln>
        </p:spPr>
        <p:txBody>
          <a:bodyPr/>
          <a:lstStyle/>
          <a:p>
            <a:pPr rtl="0"/>
            <a:r>
              <a:rPr lang="sv-SE" noProof="0" dirty="0" smtClean="0"/>
              <a:t>AlertLine drivs av en tredje part</a:t>
            </a:r>
          </a:p>
          <a:p>
            <a:r>
              <a:rPr lang="sv-SE" dirty="0"/>
              <a:t>Den som </a:t>
            </a:r>
            <a:r>
              <a:rPr lang="sv-SE" dirty="0" smtClean="0"/>
              <a:t>ringer har </a:t>
            </a:r>
            <a:r>
              <a:rPr lang="sv-SE" noProof="0" dirty="0" smtClean="0"/>
              <a:t>möjlighet att förbli anonym</a:t>
            </a:r>
          </a:p>
          <a:p>
            <a:pPr lvl="1"/>
            <a:r>
              <a:rPr lang="sv-SE" dirty="0"/>
              <a:t>Vid rapporteing skapas </a:t>
            </a:r>
            <a:r>
              <a:rPr lang="sv-SE" noProof="0" dirty="0" smtClean="0"/>
              <a:t>en kod för </a:t>
            </a:r>
            <a:r>
              <a:rPr lang="sv-SE" dirty="0"/>
              <a:t>uppföljning av </a:t>
            </a:r>
            <a:r>
              <a:rPr lang="sv-SE" noProof="0" dirty="0" smtClean="0"/>
              <a:t>frågan</a:t>
            </a:r>
          </a:p>
          <a:p>
            <a:pPr lvl="1" rtl="0"/>
            <a:r>
              <a:rPr lang="sv-SE" noProof="0" dirty="0" smtClean="0"/>
              <a:t>Anställda uppmanas att kontakta Alertline ofta för att se om det finns ytterligare information som de kan ge</a:t>
            </a:r>
          </a:p>
          <a:p>
            <a:pPr rtl="0"/>
            <a:r>
              <a:rPr lang="sv-SE" noProof="0" dirty="0" smtClean="0"/>
              <a:t>Översättare finns tillgängliga </a:t>
            </a:r>
          </a:p>
          <a:p>
            <a:pPr rtl="0"/>
            <a:r>
              <a:rPr lang="sv-SE" noProof="0" dirty="0" smtClean="0"/>
              <a:t>Frågor behandlas konfidentiellt</a:t>
            </a:r>
          </a:p>
          <a:p>
            <a:pPr rtl="0"/>
            <a:r>
              <a:rPr lang="sv-SE" noProof="0" dirty="0" smtClean="0"/>
              <a:t>Anställda kan rapportera farhågor via Internet till vår Alertline </a:t>
            </a:r>
          </a:p>
          <a:p>
            <a:pPr rtl="0"/>
            <a:r>
              <a:rPr lang="sv-SE" noProof="0" dirty="0" smtClean="0"/>
              <a:t>Varje enskild fråga utreds</a:t>
            </a:r>
          </a:p>
          <a:p>
            <a:pPr lvl="1" rtl="0"/>
            <a:r>
              <a:rPr lang="sv-SE" noProof="0" dirty="0" smtClean="0"/>
              <a:t>Utredare har fått särskild utbildning</a:t>
            </a:r>
          </a:p>
          <a:p>
            <a:pPr lvl="1" rtl="0"/>
            <a:r>
              <a:rPr lang="sv-SE" noProof="0" dirty="0" smtClean="0"/>
              <a:t>Utredningsprotokoll finns att följa </a:t>
            </a:r>
          </a:p>
          <a:p>
            <a:pPr lvl="1" rtl="0"/>
            <a:r>
              <a:rPr lang="sv-SE" noProof="0" dirty="0" smtClean="0"/>
              <a:t>Upptrappningsprocess är definierad</a:t>
            </a:r>
          </a:p>
          <a:p>
            <a:pPr lvl="1">
              <a:spcBef>
                <a:spcPts val="0"/>
              </a:spcBef>
            </a:pPr>
            <a:endParaRPr lang="sv-SE" sz="1100" noProof="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v-SE" sz="1600" noProof="0" dirty="0" smtClean="0"/>
              <a:t>* Vissa </a:t>
            </a:r>
            <a:r>
              <a:rPr lang="sv-SE" sz="1600" dirty="0" smtClean="0"/>
              <a:t>kontor kan </a:t>
            </a:r>
            <a:r>
              <a:rPr lang="sv-SE" sz="1600" noProof="0" dirty="0" smtClean="0"/>
              <a:t>begränsa anonym åtkomst till Alertline eller etikkommitténs roll</a:t>
            </a:r>
            <a:endParaRPr lang="sv-SE" sz="1600" noProof="0" dirty="0"/>
          </a:p>
        </p:txBody>
      </p:sp>
    </p:spTree>
    <p:extLst>
      <p:ext uri="{BB962C8B-B14F-4D97-AF65-F5344CB8AC3E}">
        <p14:creationId xmlns:p14="http://schemas.microsoft.com/office/powerpoint/2010/main" val="4988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Volkswagens rykte </a:t>
            </a:r>
            <a:r>
              <a:rPr lang="sv-SE" noProof="0" dirty="0" smtClean="0"/>
              <a:t>har nyligen fläckats på grund av en massiv skandal där fusk vid utsläppstest av 11 miljoner dieseldrivna bilar som sålts under de senaste åren</a:t>
            </a:r>
          </a:p>
          <a:p>
            <a:pPr lvl="1" rtl="0"/>
            <a:r>
              <a:rPr lang="sv-SE" noProof="0" dirty="0" smtClean="0"/>
              <a:t>Aktiepriset föll med nästan 30 procent</a:t>
            </a:r>
          </a:p>
          <a:p>
            <a:pPr lvl="1"/>
            <a:r>
              <a:rPr lang="sv-SE" noProof="0" dirty="0" smtClean="0"/>
              <a:t>VW förlorade </a:t>
            </a:r>
            <a:r>
              <a:rPr lang="sv-SE" dirty="0" smtClean="0"/>
              <a:t>totalt 26 </a:t>
            </a:r>
            <a:r>
              <a:rPr lang="sv-SE" noProof="0" dirty="0" smtClean="0"/>
              <a:t>miljarder $</a:t>
            </a:r>
          </a:p>
          <a:p>
            <a:pPr lvl="1" rtl="0"/>
            <a:r>
              <a:rPr lang="sv-SE" noProof="0" dirty="0" smtClean="0"/>
              <a:t>Återkallandekostnader och böter är på väg att bli mångmiljardbelopp</a:t>
            </a:r>
          </a:p>
          <a:p>
            <a:pPr rtl="0"/>
            <a:r>
              <a:rPr lang="sv-SE" noProof="0" dirty="0" smtClean="0"/>
              <a:t>Taketas exploderande airbags orsakade åtta dödsfall och hundratals skadade </a:t>
            </a:r>
          </a:p>
          <a:p>
            <a:pPr lvl="1"/>
            <a:r>
              <a:rPr lang="sv-SE" noProof="0" dirty="0" smtClean="0"/>
              <a:t>Anställda har sagt att kvalitetsproblem </a:t>
            </a:r>
            <a:r>
              <a:rPr lang="sv-SE" dirty="0"/>
              <a:t>uppstått på grund </a:t>
            </a:r>
            <a:r>
              <a:rPr lang="sv-SE" dirty="0" smtClean="0"/>
              <a:t>av trycket </a:t>
            </a:r>
            <a:r>
              <a:rPr lang="sv-SE" noProof="0" dirty="0" smtClean="0"/>
              <a:t>att möta intensiva leveransplaner </a:t>
            </a:r>
          </a:p>
          <a:p>
            <a:pPr lvl="1" rtl="0"/>
            <a:r>
              <a:rPr lang="sv-SE" noProof="0" dirty="0" smtClean="0"/>
              <a:t>Underlåtenhet att uppfylla tidsplaner skulle kosta Takata tusentals dollar per minut genom böter</a:t>
            </a:r>
          </a:p>
          <a:p>
            <a:endParaRPr lang="sv-SE" sz="1050" noProof="0" dirty="0" smtClean="0"/>
          </a:p>
          <a:p>
            <a:pPr rtl="0"/>
            <a:r>
              <a:rPr lang="sv-SE" noProof="0" dirty="0" smtClean="0"/>
              <a:t>Vad är en av de bakomliggande orsakerna till dessa skandaler?</a:t>
            </a:r>
            <a:endParaRPr lang="sv-S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 om </a:t>
            </a:r>
            <a:r>
              <a:rPr lang="sv-SE" dirty="0" smtClean="0"/>
              <a:t>öppen kultur</a:t>
            </a:r>
            <a:endParaRPr lang="sv-SE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96" y="1908314"/>
            <a:ext cx="920000" cy="91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25" y="5406998"/>
            <a:ext cx="1737143" cy="4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5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ardTemplate_corporate2">
  <a:themeElements>
    <a:clrScheme name="seismic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BoardTemplate_corporate2.potx</Template>
  <TotalTime>45811</TotalTime>
  <Words>1555</Words>
  <Application>Microsoft Office PowerPoint</Application>
  <PresentationFormat>On-screen Show (4:3)</PresentationFormat>
  <Paragraphs>217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BoardTemplate_corporate2</vt:lpstr>
      <vt:lpstr>FY16 Etikutbildning- Tillbaka till grunderna </vt:lpstr>
      <vt:lpstr>Introduktion</vt:lpstr>
      <vt:lpstr>Kursens mål</vt:lpstr>
      <vt:lpstr>Syftet med vårt Affärsetik- och Complianceprogram</vt:lpstr>
      <vt:lpstr>Våra kärnvärden på MTS</vt:lpstr>
      <vt:lpstr>MTS Globala kod för affärsetik</vt:lpstr>
      <vt:lpstr>Öppen kultur</vt:lpstr>
      <vt:lpstr>MTS AlertLine</vt:lpstr>
      <vt:lpstr>Frågor om öppen kultur</vt:lpstr>
      <vt:lpstr>Svar om öppen kultur</vt:lpstr>
      <vt:lpstr>Respektfullt arbetsklimat</vt:lpstr>
      <vt:lpstr>Frågor om respektfullt arbetsklimat</vt:lpstr>
      <vt:lpstr>Svar om respektfullt arbetsklimat</vt:lpstr>
      <vt:lpstr>Policy för repressalier</vt:lpstr>
      <vt:lpstr>Repressalier - vad kan du göra?</vt:lpstr>
      <vt:lpstr>Fokus på anti-korruption</vt:lpstr>
      <vt:lpstr>Grundläggande begrepp för  anti-korruption i USA</vt:lpstr>
      <vt:lpstr>Globala antikorruptionskoncept</vt:lpstr>
      <vt:lpstr>Frågor om Global anti-korruption</vt:lpstr>
      <vt:lpstr>Svar om Global anti-korruption</vt:lpstr>
      <vt:lpstr>Sammanfattning</vt:lpstr>
    </vt:vector>
  </TitlesOfParts>
  <Company>MTS Systems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DeeAnn Hendricks</dc:creator>
  <cp:lastModifiedBy>kaminskk</cp:lastModifiedBy>
  <cp:revision>414</cp:revision>
  <cp:lastPrinted>2016-02-12T19:35:17Z</cp:lastPrinted>
  <dcterms:created xsi:type="dcterms:W3CDTF">2009-07-02T15:23:46Z</dcterms:created>
  <dcterms:modified xsi:type="dcterms:W3CDTF">2016-03-30T17:46:34Z</dcterms:modified>
</cp:coreProperties>
</file>