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2" r:id="rId1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8057" autoAdjust="0"/>
  </p:normalViewPr>
  <p:slideViewPr>
    <p:cSldViewPr snapToGrid="0">
      <p:cViewPr>
        <p:scale>
          <a:sx n="125" d="100"/>
          <a:sy n="125" d="100"/>
        </p:scale>
        <p:origin x="-1224" y="186"/>
      </p:cViewPr>
      <p:guideLst>
        <p:guide orient="horz" pos="2160"/>
        <p:guide pos="2880"/>
      </p:guideLst>
    </p:cSldViewPr>
  </p:slideViewPr>
  <p:outlineViewPr>
    <p:cViewPr>
      <p:scale>
        <a:sx n="33" d="100"/>
        <a:sy n="33" d="100"/>
      </p:scale>
      <p:origin x="0" y="202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1/25/2017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CN" altLang="en-US" noProof="0" dirty="0" smtClean="0">
                <a:latin typeface="SimSun" panose="02010600030101010101" pitchFamily="2" charset="-122"/>
                <a:ea typeface="SimSun" panose="02010600030101010101" pitchFamily="2" charset="-122"/>
              </a:rPr>
              <a:t>道德 </a:t>
            </a:r>
            <a:r>
              <a:rPr lang="en-US" altLang="zh-CN" noProof="0" dirty="0" smtClean="0">
                <a:latin typeface="SimSun" panose="02010600030101010101" pitchFamily="2" charset="-122"/>
                <a:ea typeface="SimSun" panose="02010600030101010101" pitchFamily="2" charset="-122"/>
              </a:rPr>
              <a:t>= Ethics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困境 </a:t>
            </a:r>
            <a:r>
              <a:rPr lang="en-US" altLang="zh-CN" noProof="0" dirty="0" smtClean="0">
                <a:latin typeface="SimSun" panose="02010600030101010101" pitchFamily="2" charset="-122"/>
                <a:ea typeface="SimSun" panose="02010600030101010101" pitchFamily="2" charset="-122"/>
              </a:rPr>
              <a:t>= Dilemma</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价值观 </a:t>
            </a:r>
            <a:r>
              <a:rPr lang="en-US" altLang="zh-CN" noProof="0" dirty="0" smtClean="0">
                <a:latin typeface="SimSun" panose="02010600030101010101" pitchFamily="2" charset="-122"/>
                <a:ea typeface="SimSun" panose="02010600030101010101" pitchFamily="2" charset="-122"/>
              </a:rPr>
              <a:t>= Values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正确 </a:t>
            </a:r>
            <a:r>
              <a:rPr lang="en-US" altLang="zh-CN" noProof="0" dirty="0" smtClean="0">
                <a:latin typeface="SimSun" panose="02010600030101010101" pitchFamily="2" charset="-122"/>
                <a:ea typeface="SimSun" panose="02010600030101010101" pitchFamily="2" charset="-122"/>
              </a:rPr>
              <a:t>= Right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错误 </a:t>
            </a:r>
            <a:r>
              <a:rPr lang="en-US" altLang="zh-CN" noProof="0" dirty="0" smtClean="0">
                <a:latin typeface="SimSun" panose="02010600030101010101" pitchFamily="2" charset="-122"/>
                <a:ea typeface="SimSun" panose="02010600030101010101" pitchFamily="2" charset="-122"/>
              </a:rPr>
              <a:t>= Wrong</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合规 </a:t>
            </a:r>
            <a:r>
              <a:rPr lang="en-US" altLang="zh-CN" noProof="0" dirty="0" smtClean="0">
                <a:latin typeface="SimSun" panose="02010600030101010101" pitchFamily="2" charset="-122"/>
                <a:ea typeface="SimSun" panose="02010600030101010101" pitchFamily="2" charset="-122"/>
              </a:rPr>
              <a:t>= Compliance</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道义 </a:t>
            </a:r>
            <a:r>
              <a:rPr lang="en-US" altLang="zh-CN" noProof="0" dirty="0" smtClean="0">
                <a:latin typeface="SimSun" panose="02010600030101010101" pitchFamily="2" charset="-122"/>
                <a:ea typeface="SimSun" panose="02010600030101010101" pitchFamily="2" charset="-122"/>
              </a:rPr>
              <a:t>= Morals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优势 </a:t>
            </a:r>
            <a:r>
              <a:rPr lang="en-US" altLang="zh-CN" noProof="0" dirty="0" smtClean="0">
                <a:latin typeface="SimSun" panose="02010600030101010101" pitchFamily="2" charset="-122"/>
                <a:ea typeface="SimSun" panose="02010600030101010101" pitchFamily="2" charset="-122"/>
              </a:rPr>
              <a:t>= Benefit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选择 </a:t>
            </a:r>
            <a:r>
              <a:rPr lang="en-US" altLang="zh-CN" noProof="0" smtClean="0">
                <a:latin typeface="SimSun" panose="02010600030101010101" pitchFamily="2" charset="-122"/>
                <a:ea typeface="SimSun" panose="02010600030101010101" pitchFamily="2" charset="-122"/>
              </a:rPr>
              <a:t>= Choice</a:t>
            </a:r>
            <a:endParaRPr lang="zh-CN" altLang="en-US" noProof="0" dirty="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lang="en-US" altLang="zh-CN" sz="1000" noProof="0" smtClean="0">
                <a:solidFill>
                  <a:schemeClr val="bg1">
                    <a:lumMod val="50000"/>
                  </a:schemeClr>
                </a:solidFill>
                <a:latin typeface="SimSun" panose="02010600030101010101" pitchFamily="2" charset="-122"/>
                <a:ea typeface="SimSun" panose="02010600030101010101" pitchFamily="2" charset="-122"/>
                <a:cs typeface="Arial" pitchFamily="34" charset="0"/>
              </a:rPr>
              <a:t>FY17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商业道德培训</a:t>
            </a: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页 </a:t>
            </a:r>
            <a:fld id="{CDAE13CE-31CE-A44C-9F86-F7B4B1D61468}" type="slidenum">
              <a:rPr lang="en-US" altLang="zh-CN" sz="1000" noProof="0" smtClean="0">
                <a:solidFill>
                  <a:schemeClr val="bg1">
                    <a:lumMod val="50000"/>
                  </a:schemeClr>
                </a:solidFill>
                <a:latin typeface="SimSun" panose="02010600030101010101" pitchFamily="2" charset="-122"/>
                <a:ea typeface="SimSun" panose="02010600030101010101" pitchFamily="2" charset="-122"/>
                <a:cs typeface="Arial" pitchFamily="34" charset="0"/>
              </a:rPr>
              <a:pPr algn="r">
                <a:defRPr/>
              </a:pPr>
              <a:t>‹#›</a:t>
            </a:fld>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MTS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机密</a:t>
            </a:r>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zh-CN" altLang="en-US" sz="1400" spc="5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企业</a:t>
              </a:r>
              <a:endParaRPr lang="zh-CN" altLang="en-US" sz="1400" spc="5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zh-CN" noProof="0" dirty="0" smtClean="0">
                <a:latin typeface="SimSun" panose="02010600030101010101" pitchFamily="2" charset="-122"/>
                <a:ea typeface="SimSun" panose="02010600030101010101" pitchFamily="2" charset="-122"/>
              </a:rPr>
              <a:t>FY17 </a:t>
            </a:r>
            <a:r>
              <a:rPr lang="zh-CN" altLang="en-US" noProof="0" dirty="0" smtClean="0">
                <a:latin typeface="SimSun" panose="02010600030101010101" pitchFamily="2" charset="-122"/>
                <a:ea typeface="SimSun" panose="02010600030101010101" pitchFamily="2" charset="-122"/>
              </a:rPr>
              <a:t>商业道德培训</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
            </a:r>
            <a:br>
              <a:rPr lang="zh-CN" altLang="en-US" noProof="0" dirty="0" smtClean="0">
                <a:latin typeface="SimSun" panose="02010600030101010101" pitchFamily="2" charset="-122"/>
                <a:ea typeface="SimSun" panose="02010600030101010101" pitchFamily="2" charset="-122"/>
              </a:rPr>
            </a:br>
            <a:r>
              <a:rPr lang="zh-CN" altLang="en-US" noProof="0" dirty="0" smtClean="0">
                <a:latin typeface="SimSun" panose="02010600030101010101" pitchFamily="2" charset="-122"/>
                <a:ea typeface="SimSun" panose="02010600030101010101" pitchFamily="2" charset="-122"/>
              </a:rPr>
              <a:t>回归本原	</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zh-CN" altLang="en-US" sz="2400" noProof="0" dirty="0" smtClean="0">
                <a:latin typeface="SimSun" panose="02010600030101010101" pitchFamily="2" charset="-122"/>
                <a:ea typeface="SimSun" panose="02010600030101010101" pitchFamily="2" charset="-122"/>
              </a:rPr>
              <a:t>在上述每个例子中，公司文化中勇于表达的缺失是导致出现</a:t>
            </a:r>
            <a:r>
              <a:rPr lang="zh-CN" altLang="en-US" sz="2400" dirty="0">
                <a:latin typeface="SimSun" panose="02010600030101010101" pitchFamily="2" charset="-122"/>
                <a:ea typeface="SimSun" panose="02010600030101010101" pitchFamily="2" charset="-122"/>
              </a:rPr>
              <a:t>失德行为</a:t>
            </a:r>
            <a:r>
              <a:rPr lang="zh-CN" altLang="en-US" sz="2400" noProof="0" dirty="0" smtClean="0">
                <a:latin typeface="SimSun" panose="02010600030101010101" pitchFamily="2" charset="-122"/>
                <a:ea typeface="SimSun" panose="02010600030101010101" pitchFamily="2" charset="-122"/>
              </a:rPr>
              <a:t>的主因</a:t>
            </a:r>
          </a:p>
          <a:p>
            <a:pPr rtl="0">
              <a:spcAft>
                <a:spcPts val="600"/>
              </a:spcAft>
            </a:pPr>
            <a:r>
              <a:rPr lang="zh-CN" altLang="en-US" sz="2400" noProof="0" dirty="0" smtClean="0">
                <a:latin typeface="SimSun" panose="02010600030101010101" pitchFamily="2" charset="-122"/>
                <a:ea typeface="SimSun" panose="02010600030101010101" pitchFamily="2" charset="-122"/>
              </a:rPr>
              <a:t>公司的健康运营依靠勇于表达、提出问题和疑问</a:t>
            </a:r>
          </a:p>
          <a:p>
            <a:pPr rtl="0">
              <a:spcAft>
                <a:spcPts val="600"/>
              </a:spcAft>
            </a:pPr>
            <a:r>
              <a:rPr lang="zh-CN" altLang="en-US" sz="2400" noProof="0" dirty="0" smtClean="0">
                <a:latin typeface="SimSun" panose="02010600030101010101" pitchFamily="2" charset="-122"/>
                <a:ea typeface="SimSun" panose="02010600030101010101" pitchFamily="2" charset="-122"/>
              </a:rPr>
              <a:t>当员工提出疑问时，人员管理者有特殊的义务予以积极对待</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en-US" altLang="zh-CN" sz="2400" noProof="0" dirty="0" smtClean="0">
                <a:latin typeface="SimSun" panose="02010600030101010101" pitchFamily="2" charset="-122"/>
                <a:ea typeface="SimSun" panose="02010600030101010101" pitchFamily="2" charset="-122"/>
              </a:rPr>
              <a:t>56% </a:t>
            </a:r>
            <a:r>
              <a:rPr lang="zh-CN" altLang="en-US" sz="2400" noProof="0" dirty="0" smtClean="0">
                <a:latin typeface="SimSun" panose="02010600030101010101" pitchFamily="2" charset="-122"/>
                <a:ea typeface="SimSun" panose="02010600030101010101" pitchFamily="2" charset="-122"/>
              </a:rPr>
              <a:t>的员工将他们的主管视为道德行为的模范</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感谢向你提出问题的人</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通过人力资源和商业道德与合规的帮助，进行调查</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如果要采取行动，继续跟进</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回答</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zh-CN" altLang="en-US" sz="2400" noProof="0" dirty="0" smtClean="0">
                <a:latin typeface="SimSun" panose="02010600030101010101" pitchFamily="2" charset="-122"/>
                <a:ea typeface="SimSun" panose="02010600030101010101" pitchFamily="2" charset="-122"/>
              </a:rPr>
              <a:t>我们致力于打造和维护工作场所，让大家充满敬意且包容地一同工作，从而推动 </a:t>
            </a:r>
            <a:r>
              <a:rPr lang="en-US" altLang="zh-CN" sz="2400" noProof="0" dirty="0" smtClean="0">
                <a:latin typeface="SimSun" panose="02010600030101010101" pitchFamily="2" charset="-122"/>
                <a:ea typeface="SimSun" panose="02010600030101010101" pitchFamily="2" charset="-122"/>
              </a:rPr>
              <a:t>MTS </a:t>
            </a:r>
            <a:r>
              <a:rPr lang="zh-CN" altLang="en-US" sz="2400" noProof="0" dirty="0" smtClean="0">
                <a:latin typeface="SimSun" panose="02010600030101010101" pitchFamily="2" charset="-122"/>
                <a:ea typeface="SimSun" panose="02010600030101010101" pitchFamily="2" charset="-122"/>
              </a:rPr>
              <a:t>的成功</a:t>
            </a:r>
          </a:p>
          <a:p>
            <a:pPr rtl="0"/>
            <a:r>
              <a:rPr lang="zh-CN" altLang="en-US" sz="2400" b="1" noProof="0" dirty="0" smtClean="0">
                <a:latin typeface="SimSun" panose="02010600030101010101" pitchFamily="2" charset="-122"/>
                <a:ea typeface="SimSun" panose="02010600030101010101" pitchFamily="2" charset="-122"/>
              </a:rPr>
              <a:t>充满敬意的工作场所的优点</a:t>
            </a:r>
          </a:p>
          <a:p>
            <a:pPr lvl="1" rtl="0"/>
            <a:r>
              <a:rPr lang="zh-CN" altLang="en-US" sz="2400" noProof="0" dirty="0" smtClean="0">
                <a:latin typeface="SimSun" panose="02010600030101010101" pitchFamily="2" charset="-122"/>
                <a:ea typeface="SimSun" panose="02010600030101010101" pitchFamily="2" charset="-122"/>
              </a:rPr>
              <a:t>充满敬意的工作场所富有成效、令人有所收获、感到愉悦 </a:t>
            </a:r>
          </a:p>
          <a:p>
            <a:pPr lvl="1" rtl="0"/>
            <a:r>
              <a:rPr lang="zh-CN" altLang="en-US" sz="2400" noProof="0" dirty="0" smtClean="0">
                <a:latin typeface="SimSun" panose="02010600030101010101" pitchFamily="2" charset="-122"/>
                <a:ea typeface="SimSun" panose="02010600030101010101" pitchFamily="2" charset="-122"/>
              </a:rPr>
              <a:t>在这样的工作环境里，员工一同努力工作，并认识到：</a:t>
            </a:r>
          </a:p>
          <a:p>
            <a:pPr lvl="2" rtl="0"/>
            <a:r>
              <a:rPr lang="zh-CN" altLang="en-US" sz="2400" noProof="0" dirty="0" smtClean="0">
                <a:latin typeface="SimSun" panose="02010600030101010101" pitchFamily="2" charset="-122"/>
                <a:ea typeface="SimSun" panose="02010600030101010101" pitchFamily="2" charset="-122"/>
              </a:rPr>
              <a:t>行为和态度会影响他人</a:t>
            </a:r>
          </a:p>
          <a:p>
            <a:pPr lvl="2" rtl="0"/>
            <a:r>
              <a:rPr lang="zh-CN" altLang="en-US" sz="2400" noProof="0" dirty="0" smtClean="0">
                <a:latin typeface="SimSun" panose="02010600030101010101" pitchFamily="2" charset="-122"/>
                <a:ea typeface="SimSun" panose="02010600030101010101" pitchFamily="2" charset="-122"/>
              </a:rPr>
              <a:t>通过个人的力量和能力来打造一个积极的工作团队</a:t>
            </a:r>
          </a:p>
          <a:p>
            <a:pPr lvl="2" rtl="0"/>
            <a:r>
              <a:rPr lang="zh-CN" altLang="en-US" sz="2400" noProof="0" dirty="0" smtClean="0">
                <a:latin typeface="SimSun" panose="02010600030101010101" pitchFamily="2" charset="-122"/>
                <a:ea typeface="SimSun" panose="02010600030101010101" pitchFamily="2" charset="-122"/>
              </a:rPr>
              <a:t>每个人都独一无二，并且应互相尊重</a:t>
            </a:r>
          </a:p>
        </p:txBody>
      </p:sp>
      <p:sp>
        <p:nvSpPr>
          <p:cNvPr id="5" name="Rectangle 4"/>
          <p:cNvSpPr/>
          <p:nvPr/>
        </p:nvSpPr>
        <p:spPr>
          <a:xfrm>
            <a:off x="1133061" y="5799797"/>
            <a:ext cx="6659217"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b="1" dirty="0" smtClean="0">
                <a:latin typeface="SimSun" panose="02010600030101010101" pitchFamily="2" charset="-122"/>
                <a:ea typeface="SimSun" panose="02010600030101010101" pitchFamily="2" charset="-122"/>
                <a:cs typeface="Arial" panose="020B0604020202020204" pitchFamily="34" charset="0"/>
              </a:rPr>
              <a:t>充满敬意的工作场所不会自动出现，需要大家共同营造！</a:t>
            </a:r>
            <a:endParaRPr lang="zh-CN" altLang="en-US" sz="1800" b="1"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zh-CN" altLang="en-US" noProof="0" dirty="0" smtClean="0">
                <a:latin typeface="SimSun" panose="02010600030101010101" pitchFamily="2" charset="-122"/>
                <a:ea typeface="SimSun" panose="02010600030101010101" pitchFamily="2" charset="-122"/>
              </a:rPr>
              <a:t>失敬的迹象</a:t>
            </a:r>
          </a:p>
          <a:p>
            <a:pPr rtl="0"/>
            <a:r>
              <a:rPr lang="zh-CN" altLang="en-US" noProof="0" dirty="0" smtClean="0">
                <a:latin typeface="SimSun" panose="02010600030101010101" pitchFamily="2" charset="-122"/>
                <a:ea typeface="SimSun" panose="02010600030101010101" pitchFamily="2" charset="-122"/>
              </a:rPr>
              <a:t>眼珠乱转</a:t>
            </a:r>
          </a:p>
          <a:p>
            <a:pPr rtl="0"/>
            <a:r>
              <a:rPr lang="zh-CN" altLang="en-US" noProof="0" dirty="0" smtClean="0">
                <a:latin typeface="SimSun" panose="02010600030101010101" pitchFamily="2" charset="-122"/>
                <a:ea typeface="SimSun" panose="02010600030101010101" pitchFamily="2" charset="-122"/>
              </a:rPr>
              <a:t>叹息</a:t>
            </a:r>
          </a:p>
          <a:p>
            <a:pPr rtl="0"/>
            <a:r>
              <a:rPr lang="zh-CN" altLang="en-US" noProof="0" dirty="0" smtClean="0">
                <a:latin typeface="SimSun" panose="02010600030101010101" pitchFamily="2" charset="-122"/>
                <a:ea typeface="SimSun" panose="02010600030101010101" pitchFamily="2" charset="-122"/>
              </a:rPr>
              <a:t>咂舌头</a:t>
            </a:r>
          </a:p>
          <a:p>
            <a:pPr rtl="0"/>
            <a:r>
              <a:rPr lang="zh-CN" altLang="en-US" noProof="0" dirty="0" smtClean="0">
                <a:latin typeface="SimSun" panose="02010600030101010101" pitchFamily="2" charset="-122"/>
                <a:ea typeface="SimSun" panose="02010600030101010101" pitchFamily="2" charset="-122"/>
              </a:rPr>
              <a:t>议论同事</a:t>
            </a:r>
          </a:p>
          <a:p>
            <a:pPr rtl="0"/>
            <a:r>
              <a:rPr lang="zh-CN" altLang="en-US" noProof="0" dirty="0" smtClean="0">
                <a:latin typeface="SimSun" panose="02010600030101010101" pitchFamily="2" charset="-122"/>
                <a:ea typeface="SimSun" panose="02010600030101010101" pitchFamily="2" charset="-122"/>
              </a:rPr>
              <a:t>恃强欺弱</a:t>
            </a:r>
          </a:p>
          <a:p>
            <a:pPr rtl="0"/>
            <a:r>
              <a:rPr lang="zh-CN" altLang="en-US" noProof="0" dirty="0" smtClean="0">
                <a:latin typeface="SimSun" panose="02010600030101010101" pitchFamily="2" charset="-122"/>
                <a:ea typeface="SimSun" panose="02010600030101010101" pitchFamily="2" charset="-122"/>
              </a:rPr>
              <a:t>歧视</a:t>
            </a:r>
          </a:p>
          <a:p>
            <a:pPr rtl="0"/>
            <a:r>
              <a:rPr lang="zh-CN" altLang="en-US" noProof="0" dirty="0" smtClean="0">
                <a:latin typeface="SimSun" panose="02010600030101010101" pitchFamily="2" charset="-122"/>
                <a:ea typeface="SimSun" panose="02010600030101010101" pitchFamily="2" charset="-122"/>
              </a:rPr>
              <a:t>网络使用不当</a:t>
            </a:r>
          </a:p>
          <a:p>
            <a:pPr rtl="0"/>
            <a:r>
              <a:rPr lang="zh-CN" altLang="en-US" noProof="0" dirty="0" smtClean="0">
                <a:latin typeface="SimSun" panose="02010600030101010101" pitchFamily="2" charset="-122"/>
                <a:ea typeface="SimSun" panose="02010600030101010101" pitchFamily="2" charset="-122"/>
              </a:rPr>
              <a:t>语言粗俗</a:t>
            </a:r>
          </a:p>
          <a:p>
            <a:pPr rtl="0"/>
            <a:r>
              <a:rPr lang="zh-CN" altLang="en-US" noProof="0" dirty="0" smtClean="0">
                <a:latin typeface="SimSun" panose="02010600030101010101" pitchFamily="2" charset="-122"/>
                <a:ea typeface="SimSun" panose="02010600030101010101" pitchFamily="2" charset="-122"/>
              </a:rPr>
              <a:t>言语中伤</a:t>
            </a:r>
            <a:endParaRPr lang="en-US" altLang="zh-CN" noProof="0" dirty="0" smtClean="0">
              <a:latin typeface="SimSun" panose="02010600030101010101" pitchFamily="2" charset="-122"/>
              <a:ea typeface="SimSun" panose="02010600030101010101" pitchFamily="2" charset="-122"/>
            </a:endParaRPr>
          </a:p>
          <a:p>
            <a:pPr marL="0" indent="0" rtl="0">
              <a:buNone/>
            </a:pPr>
            <a:endParaRPr lang="zh-CN" altLang="en-US" noProof="0" dirty="0" smtClean="0">
              <a:latin typeface="SimSun" panose="02010600030101010101" pitchFamily="2" charset="-122"/>
              <a:ea typeface="SimSun" panose="02010600030101010101" pitchFamily="2" charset="-122"/>
            </a:endParaRPr>
          </a:p>
          <a:p>
            <a:pPr marL="0" indent="0" rtl="0">
              <a:buNone/>
            </a:pPr>
            <a:r>
              <a:rPr lang="zh-CN" altLang="en-US" noProof="0" dirty="0" smtClean="0">
                <a:latin typeface="SimSun" panose="02010600030101010101" pitchFamily="2" charset="-122"/>
                <a:ea typeface="SimSun" panose="02010600030101010101" pitchFamily="2" charset="-122"/>
              </a:rPr>
              <a:t>要打造充满敬意的工作环境，你需要做什么？</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zh-CN" altLang="en-US" sz="1400" dirty="0" smtClean="0">
                <a:latin typeface="SimSun" panose="02010600030101010101" pitchFamily="2" charset="-122"/>
                <a:ea typeface="SimSun" panose="02010600030101010101" pitchFamily="2" charset="-122"/>
              </a:rPr>
              <a:t>我只是用力地转了转眼珠而已，却伤到了我自己 </a:t>
            </a:r>
            <a:r>
              <a:rPr lang="en-US" altLang="zh-CN" sz="1400" dirty="0" smtClean="0">
                <a:latin typeface="SimSun" panose="02010600030101010101" pitchFamily="2" charset="-122"/>
                <a:ea typeface="SimSun" panose="02010600030101010101" pitchFamily="2" charset="-122"/>
              </a:rPr>
              <a:t>– </a:t>
            </a:r>
            <a:r>
              <a:rPr lang="en-US" altLang="zh-CN" sz="1400" dirty="0" smtClean="0">
                <a:latin typeface="SimSun" panose="02010600030101010101" pitchFamily="2" charset="-122"/>
                <a:ea typeface="SimSun" panose="02010600030101010101" pitchFamily="2" charset="-122"/>
                <a:cs typeface="Arial" panose="020B0604020202020204" pitchFamily="34" charset="0"/>
              </a:rPr>
              <a:t>Tina Fey </a:t>
            </a:r>
            <a:r>
              <a:rPr lang="zh-CN" altLang="en-US" sz="1400" dirty="0" smtClean="0">
                <a:latin typeface="SimSun" panose="02010600030101010101" pitchFamily="2" charset="-122"/>
                <a:ea typeface="SimSun" panose="02010600030101010101" pitchFamily="2" charset="-122"/>
              </a:rPr>
              <a:t>在</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我为喜剧狂</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中扮演 </a:t>
            </a:r>
            <a:r>
              <a:rPr lang="en-US" altLang="zh-CN" sz="1400" dirty="0" smtClean="0">
                <a:latin typeface="SimSun" panose="02010600030101010101" pitchFamily="2" charset="-122"/>
                <a:ea typeface="SimSun" panose="02010600030101010101" pitchFamily="2" charset="-122"/>
                <a:cs typeface="Arial" panose="020B0604020202020204" pitchFamily="34" charset="0"/>
              </a:rPr>
              <a:t>Liz Lemon </a:t>
            </a:r>
            <a:r>
              <a:rPr lang="zh-CN" altLang="en-US" sz="1400" dirty="0" smtClean="0">
                <a:latin typeface="SimSun" panose="02010600030101010101" pitchFamily="2" charset="-122"/>
                <a:ea typeface="SimSun" panose="02010600030101010101" pitchFamily="2" charset="-122"/>
              </a:rPr>
              <a:t>时说道</a:t>
            </a:r>
            <a:endParaRPr lang="zh-CN"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93510" y="1234011"/>
            <a:ext cx="8262938" cy="4512235"/>
          </a:xfrm>
        </p:spPr>
        <p:txBody>
          <a:bodyPr/>
          <a:lstStyle/>
          <a:p>
            <a:pPr rtl="0">
              <a:buNone/>
            </a:pPr>
            <a:r>
              <a:rPr lang="zh-CN" altLang="en-US" b="1" noProof="0" dirty="0" smtClean="0">
                <a:latin typeface="SimSun" panose="02010600030101010101" pitchFamily="2" charset="-122"/>
                <a:ea typeface="SimSun" panose="02010600030101010101" pitchFamily="2" charset="-122"/>
              </a:rPr>
              <a:t>如何营造充满敬意的工作环境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关注他人所需，说话或做事前考虑自己的言行是否会影响他人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进行意向沟通</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成为沟通的纽带，以良好的行为方式打造一个具有包容性的工作环境</a:t>
            </a:r>
          </a:p>
          <a:p>
            <a:pPr marL="457200" indent="-457200">
              <a:buFont typeface="+mj-lt"/>
              <a:buAutoNum type="arabicPeriod"/>
            </a:pPr>
            <a:r>
              <a:rPr lang="zh-CN" altLang="en-US" noProof="0" dirty="0" smtClean="0">
                <a:latin typeface="SimSun" panose="02010600030101010101" pitchFamily="2" charset="-122"/>
                <a:ea typeface="SimSun" panose="02010600030101010101" pitchFamily="2" charset="-122"/>
              </a:rPr>
              <a:t>欣赏不同观点的价</a:t>
            </a:r>
            <a:r>
              <a:rPr lang="zh-CN" altLang="en-US" dirty="0">
                <a:latin typeface="SimSun" panose="02010600030101010101" pitchFamily="2" charset="-122"/>
                <a:ea typeface="SimSun" panose="02010600030101010101" pitchFamily="2" charset="-122"/>
              </a:rPr>
              <a:t>值，找出适应不同情形的妥善方法</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在日常交流中，避免陷入传播流言蜚语、抱怨或其他形式的消极行为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从更广泛的角度来看待今日的困难情况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无论是否身处工作场所，都要在沟通时体现出对公司的支持</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关注在交流中如何表现出充满敬意，并注意自己接下来的其他行为</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无报复政策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禁止对善意提问或表达担忧的任何人实施报复行为</a:t>
            </a:r>
          </a:p>
          <a:p>
            <a:pPr rtl="0"/>
            <a:r>
              <a:rPr lang="zh-CN" altLang="en-US" sz="1700" noProof="0" dirty="0" smtClean="0">
                <a:latin typeface="SimSun" panose="02010600030101010101" pitchFamily="2" charset="-122"/>
                <a:ea typeface="SimSun" panose="02010600030101010101" pitchFamily="2" charset="-122"/>
              </a:rPr>
              <a:t>法律和 </a:t>
            </a:r>
            <a:r>
              <a:rPr lang="en-US" altLang="zh-CN" sz="1700" noProof="0" dirty="0" smtClean="0">
                <a:latin typeface="SimSun" panose="02010600030101010101" pitchFamily="2" charset="-122"/>
                <a:ea typeface="SimSun" panose="02010600030101010101" pitchFamily="2" charset="-122"/>
              </a:rPr>
              <a:t>MTS </a:t>
            </a:r>
            <a:r>
              <a:rPr lang="zh-CN" altLang="en-US" sz="1700" noProof="0" dirty="0" smtClean="0">
                <a:latin typeface="SimSun" panose="02010600030101010101" pitchFamily="2" charset="-122"/>
                <a:ea typeface="SimSun" panose="02010600030101010101" pitchFamily="2" charset="-122"/>
              </a:rPr>
              <a:t>全球道德商业行为准则禁止实施报复行为</a:t>
            </a:r>
          </a:p>
          <a:p>
            <a:pPr rtl="0">
              <a:spcBef>
                <a:spcPts val="1200"/>
              </a:spcBef>
              <a:spcAft>
                <a:spcPts val="1200"/>
              </a:spcAft>
            </a:pPr>
            <a:r>
              <a:rPr lang="zh-CN" altLang="en-US" sz="1700" noProof="0" dirty="0" smtClean="0">
                <a:latin typeface="SimSun" panose="02010600030101010101" pitchFamily="2" charset="-122"/>
                <a:ea typeface="SimSun" panose="02010600030101010101" pitchFamily="2" charset="-122"/>
              </a:rPr>
              <a:t>当员工因报告担忧或参与调查而受到对自己不利的雇佣行为（惩罚）时，就会产生报复行为</a:t>
            </a:r>
          </a:p>
          <a:p>
            <a:pPr rtl="0"/>
            <a:r>
              <a:rPr lang="zh-CN" altLang="en-US" sz="1700" noProof="0" dirty="0" smtClean="0">
                <a:latin typeface="SimSun" panose="02010600030101010101" pitchFamily="2" charset="-122"/>
                <a:ea typeface="SimSun" panose="02010600030101010101" pitchFamily="2" charset="-122"/>
              </a:rPr>
              <a:t>道德资源中心列出了一系列工作场所中员工因举报违背道德的行为或其他违规行为而遭受的常见报复情况</a:t>
            </a:r>
          </a:p>
          <a:p>
            <a:pPr lvl="1" rtl="0"/>
            <a:r>
              <a:rPr lang="zh-CN" altLang="en-US" sz="1700" noProof="0" dirty="0" smtClean="0">
                <a:latin typeface="SimSun" panose="02010600030101010101" pitchFamily="2" charset="-122"/>
                <a:ea typeface="SimSun" panose="02010600030101010101" pitchFamily="2" charset="-122"/>
              </a:rPr>
              <a:t>被忽视：</a:t>
            </a:r>
            <a:r>
              <a:rPr lang="en-US" altLang="zh-CN" sz="1700" noProof="0" dirty="0" smtClean="0">
                <a:latin typeface="SimSun" panose="02010600030101010101" pitchFamily="2" charset="-122"/>
                <a:ea typeface="SimSun" panose="02010600030101010101" pitchFamily="2" charset="-122"/>
              </a:rPr>
              <a:t>64% </a:t>
            </a:r>
            <a:r>
              <a:rPr lang="zh-CN" altLang="en-US" sz="1700" noProof="0" dirty="0" smtClean="0">
                <a:latin typeface="SimSun" panose="02010600030101010101" pitchFamily="2" charset="-122"/>
                <a:ea typeface="SimSun" panose="02010600030101010101" pitchFamily="2" charset="-122"/>
              </a:rPr>
              <a:t>的报告称，他们被主管或管理人员排除在决策制定和工作活动外</a:t>
            </a:r>
          </a:p>
          <a:p>
            <a:pPr lvl="1" rtl="0"/>
            <a:r>
              <a:rPr lang="zh-CN" altLang="en-US" sz="1700" noProof="0" dirty="0" smtClean="0">
                <a:latin typeface="SimSun" panose="02010600030101010101" pitchFamily="2" charset="-122"/>
                <a:ea typeface="SimSun" panose="02010600030101010101" pitchFamily="2" charset="-122"/>
              </a:rPr>
              <a:t>遭排挤：</a:t>
            </a:r>
            <a:r>
              <a:rPr lang="en-US" altLang="zh-CN" sz="1700" noProof="0" dirty="0" smtClean="0">
                <a:latin typeface="SimSun" panose="02010600030101010101" pitchFamily="2" charset="-122"/>
                <a:ea typeface="SimSun" panose="02010600030101010101" pitchFamily="2" charset="-122"/>
              </a:rPr>
              <a:t>62% </a:t>
            </a:r>
            <a:r>
              <a:rPr lang="zh-CN" altLang="en-US" sz="1700" noProof="0" dirty="0" smtClean="0">
                <a:latin typeface="SimSun" panose="02010600030101010101" pitchFamily="2" charset="-122"/>
                <a:ea typeface="SimSun" panose="02010600030101010101" pitchFamily="2" charset="-122"/>
              </a:rPr>
              <a:t>的报告称，他们遭到其他员工的排挤</a:t>
            </a:r>
          </a:p>
          <a:p>
            <a:pPr lvl="1" rtl="0"/>
            <a:r>
              <a:rPr lang="zh-CN" altLang="en-US" sz="1700" noProof="0" dirty="0" smtClean="0">
                <a:latin typeface="SimSun" panose="02010600030101010101" pitchFamily="2" charset="-122"/>
                <a:ea typeface="SimSun" panose="02010600030101010101" pitchFamily="2" charset="-122"/>
              </a:rPr>
              <a:t>可能失去工作：</a:t>
            </a:r>
            <a:r>
              <a:rPr lang="en-US" altLang="zh-CN" sz="1700" noProof="0" dirty="0" smtClean="0">
                <a:latin typeface="SimSun" panose="02010600030101010101" pitchFamily="2" charset="-122"/>
                <a:ea typeface="SimSun" panose="02010600030101010101" pitchFamily="2" charset="-122"/>
              </a:rPr>
              <a:t>56% </a:t>
            </a:r>
            <a:r>
              <a:rPr lang="zh-CN" altLang="en-US" sz="1700" noProof="0" dirty="0" smtClean="0">
                <a:latin typeface="SimSun" panose="02010600030101010101" pitchFamily="2" charset="-122"/>
                <a:ea typeface="SimSun" panose="02010600030101010101" pitchFamily="2" charset="-122"/>
              </a:rPr>
              <a:t>的报告称，他们几乎要失去工作</a:t>
            </a:r>
          </a:p>
          <a:p>
            <a:pPr lvl="1" rtl="0"/>
            <a:r>
              <a:rPr lang="zh-CN" altLang="en-US" sz="1700" noProof="0" dirty="0" smtClean="0">
                <a:latin typeface="SimSun" panose="02010600030101010101" pitchFamily="2" charset="-122"/>
                <a:ea typeface="SimSun" panose="02010600030101010101" pitchFamily="2" charset="-122"/>
              </a:rPr>
              <a:t>无法晋升：</a:t>
            </a:r>
            <a:r>
              <a:rPr lang="en-US" altLang="zh-CN" sz="1700" noProof="0" dirty="0" smtClean="0">
                <a:latin typeface="SimSun" panose="02010600030101010101" pitchFamily="2" charset="-122"/>
                <a:ea typeface="SimSun" panose="02010600030101010101" pitchFamily="2" charset="-122"/>
              </a:rPr>
              <a:t>55% </a:t>
            </a:r>
            <a:r>
              <a:rPr lang="zh-CN" altLang="en-US" sz="1700" noProof="0" dirty="0" smtClean="0">
                <a:latin typeface="SimSun" panose="02010600030101010101" pitchFamily="2" charset="-122"/>
                <a:ea typeface="SimSun" panose="02010600030101010101" pitchFamily="2" charset="-122"/>
              </a:rPr>
              <a:t>的报告称，他们在有加薪或升职机会时被忽略</a:t>
            </a:r>
          </a:p>
          <a:p>
            <a:pPr lvl="1" rtl="0"/>
            <a:r>
              <a:rPr lang="zh-CN" altLang="en-US" sz="1700" noProof="0" dirty="0" smtClean="0">
                <a:latin typeface="SimSun" panose="02010600030101010101" pitchFamily="2" charset="-122"/>
                <a:ea typeface="SimSun" panose="02010600030101010101" pitchFamily="2" charset="-122"/>
              </a:rPr>
              <a:t>工作地点变动：</a:t>
            </a:r>
            <a:r>
              <a:rPr lang="en-US" altLang="zh-CN" sz="1700" noProof="0" dirty="0" smtClean="0">
                <a:latin typeface="SimSun" panose="02010600030101010101" pitchFamily="2" charset="-122"/>
                <a:ea typeface="SimSun" panose="02010600030101010101" pitchFamily="2" charset="-122"/>
              </a:rPr>
              <a:t>44% </a:t>
            </a:r>
            <a:r>
              <a:rPr lang="zh-CN" altLang="en-US" sz="1700" noProof="0" dirty="0" smtClean="0">
                <a:latin typeface="SimSun" panose="02010600030101010101" pitchFamily="2" charset="-122"/>
                <a:ea typeface="SimSun" panose="02010600030101010101" pitchFamily="2" charset="-122"/>
              </a:rPr>
              <a:t>的报告称，他们被安置到新的工作地点或被重新分配</a:t>
            </a:r>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dirty="0" smtClean="0">
                <a:latin typeface="SimSun" panose="02010600030101010101" pitchFamily="2" charset="-122"/>
                <a:ea typeface="SimSun" panose="02010600030101010101" pitchFamily="2" charset="-122"/>
                <a:cs typeface="Arial" panose="020B0604020202020204" pitchFamily="34" charset="0"/>
              </a:rPr>
              <a:t>在 </a:t>
            </a:r>
            <a:r>
              <a:rPr lang="en-US" altLang="zh-CN" sz="1800" dirty="0" smtClean="0">
                <a:latin typeface="SimSun" panose="02010600030101010101" pitchFamily="2" charset="-122"/>
                <a:ea typeface="SimSun" panose="02010600030101010101" pitchFamily="2" charset="-122"/>
                <a:cs typeface="Arial" panose="020B0604020202020204" pitchFamily="34" charset="0"/>
              </a:rPr>
              <a:t>MTS </a:t>
            </a:r>
            <a:r>
              <a:rPr lang="zh-CN" altLang="en-US" sz="1800" dirty="0" smtClean="0">
                <a:latin typeface="SimSun" panose="02010600030101010101" pitchFamily="2" charset="-122"/>
                <a:ea typeface="SimSun" panose="02010600030101010101" pitchFamily="2" charset="-122"/>
                <a:cs typeface="Arial" panose="020B0604020202020204" pitchFamily="34" charset="0"/>
              </a:rPr>
              <a:t>工作场所中将坚决杜绝报复行为的产生</a:t>
            </a:r>
            <a:endParaRPr lang="zh-CN" altLang="en-US"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当公司中的各级员工都正直地履行自己的职责时，报复行为就会更少的出现</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当高层管理人员和主管十分重视道德建设和引领模范道德行为时，报复行为将显著减少</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报复行为是强大的道德文化的对立面</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如果员工不相信公司的文化和流程会为他们提供保护，那么，将不会有公司希望员工站出来提问</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如果你感觉自己曾遭到报复，那么，勇敢地说出来，交流对象可以是：</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主管</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人力资源部门</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当地的商业道德委员会</a:t>
            </a:r>
          </a:p>
          <a:p>
            <a:pPr lvl="2">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商业道德与合规计划</a:t>
            </a:r>
            <a:r>
              <a:rPr lang="zh-CN" altLang="en-US" dirty="0"/>
              <a:t>总监</a:t>
            </a:r>
            <a:endParaRPr lang="zh-CN" altLang="en-US" noProof="0" dirty="0" smtClean="0">
              <a:latin typeface="SimSun" panose="02010600030101010101" pitchFamily="2" charset="-122"/>
              <a:ea typeface="SimSun" panose="02010600030101010101" pitchFamily="2" charset="-122"/>
            </a:endParaRP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法律总顾问办公室</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举报热线</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报复</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你能做什么</a:t>
            </a:r>
            <a:endParaRPr lang="zh-CN" altLang="en-US" noProof="0" dirty="0">
              <a:latin typeface="SimSun" panose="02010600030101010101" pitchFamily="2" charset="-122"/>
              <a:ea typeface="SimSun" panose="02010600030101010101" pitchFamily="2" charset="-122"/>
            </a:endParaRPr>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375850" y="4059569"/>
              <a:ext cx="1936373" cy="1057982"/>
            </a:xfrm>
            <a:prstGeom prst="rect">
              <a:avLst/>
            </a:prstGeom>
            <a:noFill/>
          </p:spPr>
          <p:txBody>
            <a:bodyPr wrap="square" rtlCol="0">
              <a:spAutoFit/>
            </a:bodyPr>
            <a:lstStyle/>
            <a:p>
              <a:pPr algn="ctr" rtl="0"/>
              <a:r>
                <a:rPr lang="zh-CN" altLang="en-US" sz="6000" dirty="0" smtClean="0">
                  <a:latin typeface="SimSun" panose="02010600030101010101" pitchFamily="2" charset="-122"/>
                  <a:ea typeface="SimSun" panose="02010600030101010101" pitchFamily="2" charset="-122"/>
                </a:rPr>
                <a:t>报复</a:t>
              </a:r>
              <a:endParaRPr lang="zh-CN" altLang="en-US" sz="6000" dirty="0">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我们已回顾了我们的商业道德与合规计划的宗旨，公司文化提倡</a:t>
            </a:r>
          </a:p>
          <a:p>
            <a:pPr lvl="1" rtl="0"/>
            <a:r>
              <a:rPr lang="zh-CN" altLang="en-US" sz="1800" noProof="0" dirty="0" smtClean="0">
                <a:latin typeface="SimSun" panose="02010600030101010101" pitchFamily="2" charset="-122"/>
                <a:ea typeface="SimSun" panose="02010600030101010101" pitchFamily="2" charset="-122"/>
              </a:rPr>
              <a:t>道德的行为</a:t>
            </a:r>
          </a:p>
          <a:p>
            <a:pPr lvl="1" rtl="0"/>
            <a:r>
              <a:rPr lang="zh-CN" altLang="en-US" sz="1800" noProof="0" dirty="0" smtClean="0">
                <a:latin typeface="SimSun" panose="02010600030101010101" pitchFamily="2" charset="-122"/>
                <a:ea typeface="SimSun" panose="02010600030101010101" pitchFamily="2" charset="-122"/>
              </a:rPr>
              <a:t>恪守 </a:t>
            </a:r>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遵守法律</a:t>
            </a:r>
          </a:p>
          <a:p>
            <a:pPr rtl="0">
              <a:spcBef>
                <a:spcPts val="600"/>
              </a:spcBef>
            </a:pPr>
            <a:r>
              <a:rPr lang="zh-CN" altLang="en-US" noProof="0" dirty="0" smtClean="0">
                <a:latin typeface="SimSun" panose="02010600030101010101" pitchFamily="2" charset="-122"/>
                <a:ea typeface="SimSun" panose="02010600030101010101" pitchFamily="2" charset="-122"/>
              </a:rPr>
              <a:t>回顾我们的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我们的价值观定义了经营原则，它指导公司内部行为</a:t>
            </a:r>
          </a:p>
          <a:p>
            <a:pPr rtl="0"/>
            <a:r>
              <a:rPr lang="zh-CN" altLang="en-US" noProof="0" dirty="0" smtClean="0">
                <a:latin typeface="SimSun" panose="02010600030101010101" pitchFamily="2" charset="-122"/>
                <a:ea typeface="SimSun" panose="02010600030101010101" pitchFamily="2" charset="-122"/>
              </a:rPr>
              <a:t>强调我们的行为准则</a:t>
            </a:r>
          </a:p>
          <a:p>
            <a:pPr lvl="1" rtl="0"/>
            <a:r>
              <a:rPr lang="zh-CN" altLang="en-US" sz="1800" noProof="0" dirty="0" smtClean="0">
                <a:latin typeface="SimSun" panose="02010600030101010101" pitchFamily="2" charset="-122"/>
                <a:ea typeface="SimSun" panose="02010600030101010101" pitchFamily="2" charset="-122"/>
              </a:rPr>
              <a:t>勇于表达的文化</a:t>
            </a:r>
          </a:p>
          <a:p>
            <a:pPr lvl="1" rtl="0"/>
            <a:r>
              <a:rPr lang="zh-CN" altLang="en-US" sz="1800" noProof="0" dirty="0" smtClean="0">
                <a:latin typeface="SimSun" panose="02010600030101010101" pitchFamily="2" charset="-122"/>
                <a:ea typeface="SimSun" panose="02010600030101010101" pitchFamily="2" charset="-122"/>
              </a:rPr>
              <a:t>充满敬意的工作场所</a:t>
            </a:r>
          </a:p>
          <a:p>
            <a:pPr lvl="1" rtl="0"/>
            <a:r>
              <a:rPr lang="zh-CN" altLang="en-US" sz="1800" noProof="0" dirty="0" smtClean="0">
                <a:latin typeface="SimSun" panose="02010600030101010101" pitchFamily="2" charset="-122"/>
                <a:ea typeface="SimSun" panose="02010600030101010101" pitchFamily="2" charset="-122"/>
              </a:rPr>
              <a:t>无报复</a:t>
            </a:r>
            <a:r>
              <a:rPr lang="zh-CN" altLang="en-US" sz="1800" noProof="0" smtClean="0">
                <a:latin typeface="SimSun" panose="02010600030101010101" pitchFamily="2" charset="-122"/>
                <a:ea typeface="SimSun" panose="02010600030101010101" pitchFamily="2" charset="-122"/>
              </a:rPr>
              <a:t>政策</a:t>
            </a:r>
            <a:endParaRPr lang="zh-CN" altLang="en-US" sz="1800" noProof="0" dirty="0" smtClean="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总结</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欢迎来到 </a:t>
            </a:r>
            <a:r>
              <a:rPr lang="en-US" altLang="zh-CN" noProof="0" dirty="0" smtClean="0">
                <a:latin typeface="SimSun" panose="02010600030101010101" pitchFamily="2" charset="-122"/>
                <a:ea typeface="SimSun" panose="02010600030101010101" pitchFamily="2" charset="-122"/>
              </a:rPr>
              <a:t>FY17 </a:t>
            </a:r>
            <a:r>
              <a:rPr lang="zh-CN" altLang="en-US" noProof="0" dirty="0" smtClean="0">
                <a:latin typeface="SimSun" panose="02010600030101010101" pitchFamily="2" charset="-122"/>
                <a:ea typeface="SimSun" panose="02010600030101010101" pitchFamily="2" charset="-122"/>
              </a:rPr>
              <a:t>商业道德培训中心</a:t>
            </a:r>
          </a:p>
          <a:p>
            <a:pPr marL="0" indent="0">
              <a:buNone/>
            </a:pP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今年，培训的主题是回归本原</a:t>
            </a:r>
          </a:p>
          <a:p>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理解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价值观和行为准则是商业道德与合规计划的重要组成基石</a:t>
            </a:r>
          </a:p>
          <a:p>
            <a:endParaRPr lang="zh-CN" altLang="en-US" noProof="0" dirty="0" smtClean="0">
              <a:latin typeface="SimSun" panose="02010600030101010101" pitchFamily="2" charset="-122"/>
              <a:ea typeface="SimSun" panose="02010600030101010101" pitchFamily="2" charset="-122"/>
            </a:endParaRPr>
          </a:p>
          <a:p>
            <a:r>
              <a:rPr lang="zh-CN" altLang="en-US" noProof="0" dirty="0" smtClean="0">
                <a:latin typeface="SimSun" panose="02010600030101010101" pitchFamily="2" charset="-122"/>
                <a:ea typeface="SimSun" panose="02010600030101010101" pitchFamily="2" charset="-122"/>
              </a:rPr>
              <a:t>勇于表达的文化将营造出这样一种氛围，员工能随时就公司的业务运行</a:t>
            </a:r>
            <a:r>
              <a:rPr lang="zh-CN" altLang="en-US" dirty="0">
                <a:latin typeface="SimSun" panose="02010600030101010101" pitchFamily="2" charset="-122"/>
                <a:ea typeface="SimSun" panose="02010600030101010101" pitchFamily="2" charset="-122"/>
              </a:rPr>
              <a:t>方式提出疑问和担忧，而不</a:t>
            </a:r>
            <a:r>
              <a:rPr lang="zh-CN" altLang="en-US" noProof="0" dirty="0" smtClean="0">
                <a:latin typeface="SimSun" panose="02010600030101010101" pitchFamily="2" charset="-122"/>
                <a:ea typeface="SimSun" panose="02010600030101010101" pitchFamily="2" charset="-122"/>
              </a:rPr>
              <a:t>必担心被打击报复</a:t>
            </a:r>
          </a:p>
          <a:p>
            <a:endParaRPr lang="zh-CN" altLang="en-US" noProof="0" dirty="0" smtClean="0">
              <a:latin typeface="SimSun" panose="02010600030101010101" pitchFamily="2" charset="-122"/>
              <a:ea typeface="SimSun" panose="02010600030101010101" pitchFamily="2" charset="-122"/>
            </a:endParaRPr>
          </a:p>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鼓励大家勇于表达</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简介</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zh-CN" altLang="en-US" noProof="0" dirty="0" smtClean="0">
                <a:solidFill>
                  <a:srgbClr val="C00000"/>
                </a:solidFill>
                <a:latin typeface="SimSun" panose="02010600030101010101" pitchFamily="2" charset="-122"/>
                <a:ea typeface="SimSun" panose="02010600030101010101" pitchFamily="2" charset="-122"/>
              </a:rPr>
              <a:t>学习目标</a:t>
            </a:r>
            <a:endParaRPr lang="zh-CN" altLang="en-US" noProof="0" dirty="0">
              <a:solidFill>
                <a:srgbClr val="C00000"/>
              </a:solidFill>
              <a:latin typeface="SimSun" panose="02010600030101010101" pitchFamily="2" charset="-122"/>
              <a:ea typeface="SimSun" panose="02010600030101010101" pitchFamily="2" charset="-122"/>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zh-CN" altLang="en-US" sz="2400" kern="0" noProof="0" dirty="0" smtClean="0">
                <a:latin typeface="SimSun" panose="02010600030101010101" pitchFamily="2" charset="-122"/>
                <a:ea typeface="SimSun" panose="02010600030101010101" pitchFamily="2" charset="-122"/>
              </a:rPr>
              <a:t>定义我们的商业道德与合规计划的宗旨</a:t>
            </a:r>
          </a:p>
          <a:p>
            <a:pPr>
              <a:spcBef>
                <a:spcPts val="600"/>
              </a:spcBef>
            </a:pPr>
            <a:endParaRPr lang="zh-CN" altLang="en-US" sz="2400" noProof="0" dirty="0" smtClean="0">
              <a:latin typeface="SimSun" panose="02010600030101010101" pitchFamily="2" charset="-122"/>
              <a:ea typeface="SimSun" panose="02010600030101010101" pitchFamily="2" charset="-122"/>
            </a:endParaRPr>
          </a:p>
          <a:p>
            <a:pPr rtl="0">
              <a:spcBef>
                <a:spcPts val="600"/>
              </a:spcBef>
            </a:pPr>
            <a:r>
              <a:rPr lang="zh-CN" altLang="en-US" sz="2400" kern="0" noProof="0" dirty="0" smtClean="0">
                <a:latin typeface="SimSun" panose="02010600030101010101" pitchFamily="2" charset="-122"/>
                <a:ea typeface="SimSun" panose="02010600030101010101" pitchFamily="2" charset="-122"/>
              </a:rPr>
              <a:t>回顾我们的 </a:t>
            </a:r>
            <a:r>
              <a:rPr lang="en-US" altLang="zh-CN" sz="2400" kern="0" noProof="0" dirty="0" smtClean="0">
                <a:latin typeface="SimSun" panose="02010600030101010101" pitchFamily="2" charset="-122"/>
                <a:ea typeface="SimSun" panose="02010600030101010101" pitchFamily="2" charset="-122"/>
              </a:rPr>
              <a:t>MTS </a:t>
            </a:r>
            <a:r>
              <a:rPr lang="zh-CN" altLang="en-US" sz="2400" kern="0" noProof="0" dirty="0" smtClean="0">
                <a:latin typeface="SimSun" panose="02010600030101010101" pitchFamily="2" charset="-122"/>
                <a:ea typeface="SimSun" panose="02010600030101010101" pitchFamily="2" charset="-122"/>
              </a:rPr>
              <a:t>价值观</a:t>
            </a:r>
          </a:p>
          <a:p>
            <a:pPr marL="0" indent="0">
              <a:spcBef>
                <a:spcPts val="600"/>
              </a:spcBef>
              <a:buFont typeface="Arial Narrow" charset="0"/>
              <a:buNone/>
            </a:pPr>
            <a:endParaRPr lang="zh-CN" altLang="en-US" sz="2400" kern="0" noProof="0" dirty="0" smtClean="0">
              <a:latin typeface="SimSun" panose="02010600030101010101" pitchFamily="2" charset="-122"/>
              <a:ea typeface="SimSun" panose="02010600030101010101" pitchFamily="2" charset="-122"/>
            </a:endParaRPr>
          </a:p>
          <a:p>
            <a:pPr rtl="0"/>
            <a:r>
              <a:rPr lang="zh-CN" altLang="en-US" sz="2400" kern="0" noProof="0" dirty="0" smtClean="0">
                <a:latin typeface="SimSun" panose="02010600030101010101" pitchFamily="2" charset="-122"/>
                <a:ea typeface="SimSun" panose="02010600030101010101" pitchFamily="2" charset="-122"/>
              </a:rPr>
              <a:t>强调我们的行为准则</a:t>
            </a:r>
          </a:p>
          <a:p>
            <a:pPr lvl="1" rtl="0"/>
            <a:r>
              <a:rPr lang="zh-CN" altLang="en-US" sz="2400" noProof="0" dirty="0" smtClean="0">
                <a:latin typeface="SimSun" panose="02010600030101010101" pitchFamily="2" charset="-122"/>
                <a:ea typeface="SimSun" panose="02010600030101010101" pitchFamily="2" charset="-122"/>
              </a:rPr>
              <a:t>勇于表达的文化</a:t>
            </a:r>
          </a:p>
          <a:p>
            <a:pPr lvl="1" rtl="0"/>
            <a:r>
              <a:rPr lang="zh-CN" altLang="en-US" sz="2400" kern="0" noProof="0" dirty="0" smtClean="0">
                <a:latin typeface="SimSun" panose="02010600030101010101" pitchFamily="2" charset="-122"/>
                <a:ea typeface="SimSun" panose="02010600030101010101" pitchFamily="2" charset="-122"/>
              </a:rPr>
              <a:t>充满敬意的工作场所</a:t>
            </a:r>
          </a:p>
          <a:p>
            <a:pPr lvl="1" rtl="0"/>
            <a:r>
              <a:rPr lang="zh-CN" altLang="en-US" sz="2400" noProof="0" dirty="0" smtClean="0">
                <a:latin typeface="SimSun" panose="02010600030101010101" pitchFamily="2" charset="-122"/>
                <a:ea typeface="SimSun" panose="02010600030101010101" pitchFamily="2" charset="-122"/>
              </a:rPr>
              <a:t>无报复政策</a:t>
            </a:r>
          </a:p>
          <a:p>
            <a:pPr marL="457200" lvl="1" indent="0">
              <a:buNone/>
            </a:pPr>
            <a:endParaRPr lang="zh-CN" altLang="en-US" sz="2400" noProof="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商业道德与合规计划旨在提倡这样一种公司文化：</a:t>
            </a:r>
          </a:p>
          <a:p>
            <a:pPr marL="0"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鼓励道德的行为</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恪守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遵守法律</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商业道德与合规计划的宗旨</a:t>
            </a:r>
            <a:endParaRPr lang="zh-CN" altLang="en-US" noProof="0" dirty="0">
              <a:latin typeface="SimSun" panose="02010600030101010101" pitchFamily="2" charset="-122"/>
              <a:ea typeface="SimSun" panose="02010600030101010101"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的核心价值</a:t>
            </a:r>
            <a:endParaRPr lang="zh-CN" altLang="en-US" noProof="0" dirty="0">
              <a:latin typeface="SimSun" panose="02010600030101010101" pitchFamily="2" charset="-122"/>
              <a:ea typeface="SimSun" panose="02010600030101010101" pitchFamily="2" charset="-122"/>
            </a:endParaRPr>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dirty="0" smtClean="0">
                <a:solidFill>
                  <a:srgbClr val="0000FF"/>
                </a:solidFill>
                <a:latin typeface="SimSun" panose="02010600030101010101" pitchFamily="2" charset="-122"/>
                <a:ea typeface="SimSun" panose="02010600030101010101" pitchFamily="2" charset="-122"/>
              </a:rPr>
              <a:t>我们的 </a:t>
            </a:r>
            <a:r>
              <a:rPr lang="en-US" altLang="zh-CN" dirty="0" smtClean="0">
                <a:solidFill>
                  <a:srgbClr val="0000FF"/>
                </a:solidFill>
                <a:latin typeface="SimSun" panose="02010600030101010101" pitchFamily="2" charset="-122"/>
                <a:ea typeface="SimSun" panose="02010600030101010101" pitchFamily="2" charset="-122"/>
                <a:cs typeface="Arial" panose="020B0604020202020204" pitchFamily="34" charset="0"/>
              </a:rPr>
              <a:t>MTS</a:t>
            </a:r>
            <a:r>
              <a:rPr lang="en-US" altLang="zh-CN" dirty="0" smtClean="0">
                <a:solidFill>
                  <a:srgbClr val="0000FF"/>
                </a:solidFill>
                <a:latin typeface="SimSun" panose="02010600030101010101" pitchFamily="2" charset="-122"/>
                <a:ea typeface="SimSun" panose="02010600030101010101" pitchFamily="2" charset="-122"/>
              </a:rPr>
              <a:t> </a:t>
            </a:r>
            <a:r>
              <a:rPr lang="zh-CN" altLang="en-US" dirty="0" smtClean="0">
                <a:solidFill>
                  <a:srgbClr val="0000FF"/>
                </a:solidFill>
                <a:latin typeface="SimSun" panose="02010600030101010101" pitchFamily="2" charset="-122"/>
                <a:ea typeface="SimSun" panose="02010600030101010101" pitchFamily="2" charset="-122"/>
              </a:rPr>
              <a:t>价值观定义了经营原则，它指导公司内部行为，以及如何经营与客户、合作伙伴和股东的关系</a:t>
            </a:r>
            <a:endParaRPr lang="zh-CN" altLang="en-US" dirty="0">
              <a:solidFill>
                <a:srgbClr val="0000FF"/>
              </a:solidFill>
              <a:latin typeface="SimSun" panose="02010600030101010101" pitchFamily="2" charset="-122"/>
              <a:ea typeface="SimSun" panose="02010600030101010101" pitchFamily="2" charset="-122"/>
            </a:endParaRPr>
          </a:p>
        </p:txBody>
      </p:sp>
      <p:grpSp>
        <p:nvGrpSpPr>
          <p:cNvPr id="11" name="Group 10"/>
          <p:cNvGrpSpPr/>
          <p:nvPr/>
        </p:nvGrpSpPr>
        <p:grpSpPr>
          <a:xfrm>
            <a:off x="9955" y="1250587"/>
            <a:ext cx="7066729" cy="4923355"/>
            <a:chOff x="572032" y="1460886"/>
            <a:chExt cx="6216822" cy="436473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180" y="4294947"/>
              <a:ext cx="3121467" cy="153067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32" y="4292709"/>
              <a:ext cx="3218878" cy="153290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1" y="2923118"/>
              <a:ext cx="3121467" cy="145410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3180" y="2868916"/>
              <a:ext cx="3121467" cy="156250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043" y="1460886"/>
              <a:ext cx="3081783" cy="146492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387" y="1469015"/>
              <a:ext cx="3121467" cy="1454103"/>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我们的全球道德商业行为准则建立在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核心价值上</a:t>
            </a:r>
          </a:p>
          <a:p>
            <a:pPr rtl="0"/>
            <a:r>
              <a:rPr lang="zh-CN" altLang="en-US" noProof="0" dirty="0" smtClean="0">
                <a:latin typeface="SimSun" panose="02010600030101010101" pitchFamily="2" charset="-122"/>
                <a:ea typeface="SimSun" panose="02010600030101010101" pitchFamily="2" charset="-122"/>
              </a:rPr>
              <a:t>此准则已更新，改进内容包括：</a:t>
            </a:r>
          </a:p>
          <a:p>
            <a:pPr lvl="1" rtl="0"/>
            <a:r>
              <a:rPr lang="zh-CN" altLang="en-US" noProof="0" dirty="0" smtClean="0">
                <a:latin typeface="SimSun" panose="02010600030101010101" pitchFamily="2" charset="-122"/>
                <a:ea typeface="SimSun" panose="02010600030101010101" pitchFamily="2" charset="-122"/>
              </a:rPr>
              <a:t>此准则为交互式电子文档，可在我们的内部网上找到</a:t>
            </a:r>
          </a:p>
          <a:p>
            <a:pPr lvl="1" rtl="0"/>
            <a:r>
              <a:rPr lang="zh-CN" altLang="en-US" noProof="0" dirty="0" smtClean="0">
                <a:latin typeface="SimSun" panose="02010600030101010101" pitchFamily="2" charset="-122"/>
                <a:ea typeface="SimSun" panose="02010600030101010101" pitchFamily="2" charset="-122"/>
              </a:rPr>
              <a:t>添加的危险区域包括：员工数据隐私、反垄断、公平交易和竞争、产品质量与安全、维护公司名誉、环保合规、游说、 政治和慈善捐赠</a:t>
            </a:r>
          </a:p>
          <a:p>
            <a:pPr lvl="1" rtl="0"/>
            <a:r>
              <a:rPr lang="zh-CN" altLang="en-US" noProof="0" dirty="0" smtClean="0">
                <a:latin typeface="SimSun" panose="02010600030101010101" pitchFamily="2" charset="-122"/>
                <a:ea typeface="SimSun" panose="02010600030101010101" pitchFamily="2" charset="-122"/>
              </a:rPr>
              <a:t>文档中包括问答与建议</a:t>
            </a:r>
          </a:p>
          <a:p>
            <a:pPr lvl="1"/>
            <a:r>
              <a:rPr lang="zh-CN" altLang="en-US" noProof="0" dirty="0" smtClean="0">
                <a:latin typeface="SimSun" panose="02010600030101010101" pitchFamily="2" charset="-122"/>
                <a:ea typeface="SimSun" panose="02010600030101010101" pitchFamily="2" charset="-122"/>
              </a:rPr>
              <a:t>点击超</a:t>
            </a:r>
            <a:r>
              <a:rPr lang="zh-CN" altLang="en-US" dirty="0">
                <a:latin typeface="SimSun" panose="02010600030101010101" pitchFamily="2" charset="-122"/>
                <a:ea typeface="SimSun" panose="02010600030101010101" pitchFamily="2" charset="-122"/>
              </a:rPr>
              <a:t>链即可了</a:t>
            </a:r>
            <a:r>
              <a:rPr lang="zh-CN" altLang="en-US" noProof="0" dirty="0" smtClean="0">
                <a:latin typeface="SimSun" panose="02010600030101010101" pitchFamily="2" charset="-122"/>
                <a:ea typeface="SimSun" panose="02010600030101010101" pitchFamily="2" charset="-122"/>
              </a:rPr>
              <a:t>解其他资源</a:t>
            </a:r>
          </a:p>
          <a:p>
            <a:pPr rtl="0"/>
            <a:r>
              <a:rPr lang="zh-CN" altLang="en-US" noProof="0" dirty="0" smtClean="0">
                <a:latin typeface="SimSun" panose="02010600030101010101" pitchFamily="2" charset="-122"/>
                <a:ea typeface="SimSun" panose="02010600030101010101" pitchFamily="2" charset="-122"/>
              </a:rPr>
              <a:t>我们的准则无法代替良好的判断力，也无法涵盖可能遇到的每个场景，所以，如有疑问，请勇于表达</a:t>
            </a:r>
          </a:p>
          <a:p>
            <a:pPr rtl="0"/>
            <a:r>
              <a:rPr lang="zh-CN" altLang="en-US" noProof="0" dirty="0" smtClean="0">
                <a:latin typeface="SimSun" panose="02010600030101010101" pitchFamily="2" charset="-122"/>
                <a:ea typeface="SimSun" panose="02010600030101010101" pitchFamily="2" charset="-122"/>
              </a:rPr>
              <a:t>最后，我们必须一如既往地相信我们每个人的诚实、正直和良好判断</a:t>
            </a:r>
          </a:p>
        </p:txBody>
      </p:sp>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全球道德商业行为准则</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勇于表达的文化对企业的健康运转至关重要</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勇于表达的文化反映出员工是否能够和愿意提出问题和疑问</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勇于表达支持我们的价值观  </a:t>
            </a:r>
          </a:p>
          <a:p>
            <a:pPr rtl="0">
              <a:spcAft>
                <a:spcPts val="1200"/>
              </a:spcAft>
              <a:buFont typeface="Arial Narrow" panose="020B0606020202030204" pitchFamily="34" charset="0"/>
              <a:buChar char="»"/>
            </a:pPr>
            <a:r>
              <a:rPr lang="en-US" altLang="zh-CN" kern="0" noProof="0" dirty="0" smtClean="0">
                <a:latin typeface="SimSun" panose="02010600030101010101" pitchFamily="2" charset="-122"/>
                <a:ea typeface="SimSun" panose="02010600030101010101" pitchFamily="2" charset="-122"/>
              </a:rPr>
              <a:t>MTS </a:t>
            </a:r>
            <a:r>
              <a:rPr lang="zh-CN" altLang="en-US" kern="0" noProof="0" dirty="0" smtClean="0">
                <a:latin typeface="SimSun" panose="02010600030101010101" pitchFamily="2" charset="-122"/>
                <a:ea typeface="SimSun" panose="02010600030101010101" pitchFamily="2" charset="-122"/>
              </a:rPr>
              <a:t>为勇于表达提供多种渠道：</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主管</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人力资源部门</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当地的商业道德委员会</a:t>
            </a:r>
          </a:p>
          <a:p>
            <a:pPr lvl="1">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商业道德与合规</a:t>
            </a:r>
            <a:r>
              <a:rPr lang="zh-CN" altLang="en-US" dirty="0">
                <a:latin typeface="SimSun" panose="02010600030101010101" pitchFamily="2" charset="-122"/>
                <a:ea typeface="SimSun" panose="02010600030101010101" pitchFamily="2" charset="-122"/>
              </a:rPr>
              <a:t>计划总监</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法律总顾问办公室</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举报热线</a:t>
            </a: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848" y="1315192"/>
            <a:ext cx="3678766" cy="284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举报热线</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a:ln w="19050">
            <a:noFill/>
          </a:ln>
        </p:spPr>
        <p:txBody>
          <a:bodyPr/>
          <a:lstStyle/>
          <a:p>
            <a:pPr rtl="0"/>
            <a:r>
              <a:rPr lang="zh-CN" altLang="en-US" noProof="0" dirty="0" smtClean="0">
                <a:latin typeface="SimSun" panose="02010600030101010101" pitchFamily="2" charset="-122"/>
                <a:ea typeface="SimSun" panose="02010600030101010101" pitchFamily="2" charset="-122"/>
              </a:rPr>
              <a:t>举报热线由第三方运营</a:t>
            </a:r>
          </a:p>
          <a:p>
            <a:pPr rtl="0"/>
            <a:r>
              <a:rPr lang="zh-CN" altLang="en-US" noProof="0" dirty="0" smtClean="0">
                <a:latin typeface="SimSun" panose="02010600030101010101" pitchFamily="2" charset="-122"/>
                <a:ea typeface="SimSun" panose="02010600030101010101" pitchFamily="2" charset="-122"/>
              </a:rPr>
              <a:t>呼叫者有权保持匿名</a:t>
            </a:r>
          </a:p>
          <a:p>
            <a:pPr lvl="1" rtl="0"/>
            <a:r>
              <a:rPr lang="zh-CN" altLang="en-US" noProof="0" dirty="0" smtClean="0">
                <a:latin typeface="SimSun" panose="02010600030101010101" pitchFamily="2" charset="-122"/>
                <a:ea typeface="SimSun" panose="02010600030101010101" pitchFamily="2" charset="-122"/>
              </a:rPr>
              <a:t>每个举报都会编上一个跟进代码</a:t>
            </a:r>
          </a:p>
          <a:p>
            <a:pPr lvl="1" rtl="0"/>
            <a:r>
              <a:rPr lang="zh-CN" altLang="en-US" noProof="0" dirty="0" smtClean="0">
                <a:latin typeface="SimSun" panose="02010600030101010101" pitchFamily="2" charset="-122"/>
                <a:ea typeface="SimSun" panose="02010600030101010101" pitchFamily="2" charset="-122"/>
              </a:rPr>
              <a:t>我们鼓励员工经常拨打举报热线，看是否能提供更多信息</a:t>
            </a:r>
          </a:p>
          <a:p>
            <a:pPr rtl="0"/>
            <a:r>
              <a:rPr lang="zh-CN" altLang="en-US" noProof="0" dirty="0" smtClean="0">
                <a:latin typeface="SimSun" panose="02010600030101010101" pitchFamily="2" charset="-122"/>
                <a:ea typeface="SimSun" panose="02010600030101010101" pitchFamily="2" charset="-122"/>
              </a:rPr>
              <a:t>翻译服务随时可用 </a:t>
            </a:r>
          </a:p>
          <a:p>
            <a:pPr rtl="0"/>
            <a:r>
              <a:rPr lang="zh-CN" altLang="en-US" noProof="0" dirty="0" smtClean="0">
                <a:latin typeface="SimSun" panose="02010600030101010101" pitchFamily="2" charset="-122"/>
                <a:ea typeface="SimSun" panose="02010600030101010101" pitchFamily="2" charset="-122"/>
              </a:rPr>
              <a:t>举报内容将被保密</a:t>
            </a:r>
          </a:p>
          <a:p>
            <a:pPr rtl="0"/>
            <a:r>
              <a:rPr lang="zh-CN" altLang="en-US" noProof="0" dirty="0" smtClean="0">
                <a:latin typeface="SimSun" panose="02010600030101010101" pitchFamily="2" charset="-122"/>
                <a:ea typeface="SimSun" panose="02010600030101010101" pitchFamily="2" charset="-122"/>
              </a:rPr>
              <a:t>员工可通过网络向我们的举报热线提交疑问</a:t>
            </a:r>
          </a:p>
          <a:p>
            <a:pPr rtl="0"/>
            <a:r>
              <a:rPr lang="zh-CN" altLang="en-US" noProof="0" dirty="0" smtClean="0">
                <a:latin typeface="SimSun" panose="02010600030101010101" pitchFamily="2" charset="-122"/>
                <a:ea typeface="SimSun" panose="02010600030101010101" pitchFamily="2" charset="-122"/>
              </a:rPr>
              <a:t>所有举报内容都将被调查</a:t>
            </a:r>
          </a:p>
          <a:p>
            <a:pPr lvl="1" rtl="0"/>
            <a:r>
              <a:rPr lang="zh-CN" altLang="en-US" noProof="0" dirty="0" smtClean="0">
                <a:latin typeface="SimSun" panose="02010600030101010101" pitchFamily="2" charset="-122"/>
                <a:ea typeface="SimSun" panose="02010600030101010101" pitchFamily="2" charset="-122"/>
              </a:rPr>
              <a:t>调查员已经过培训</a:t>
            </a:r>
          </a:p>
          <a:p>
            <a:pPr lvl="1" rtl="0"/>
            <a:r>
              <a:rPr lang="zh-CN" altLang="en-US" noProof="0" dirty="0" smtClean="0">
                <a:latin typeface="SimSun" panose="02010600030101010101" pitchFamily="2" charset="-122"/>
                <a:ea typeface="SimSun" panose="02010600030101010101" pitchFamily="2" charset="-122"/>
              </a:rPr>
              <a:t>调查协议已准备就绪 </a:t>
            </a:r>
          </a:p>
          <a:p>
            <a:pPr lvl="1" rtl="0"/>
            <a:r>
              <a:rPr lang="zh-CN" altLang="en-US" noProof="0" dirty="0" smtClean="0">
                <a:latin typeface="SimSun" panose="02010600030101010101" pitchFamily="2" charset="-122"/>
                <a:ea typeface="SimSun" panose="02010600030101010101" pitchFamily="2" charset="-122"/>
              </a:rPr>
              <a:t>上报流程清晰明确</a:t>
            </a:r>
          </a:p>
          <a:p>
            <a:pPr lvl="1">
              <a:spcBef>
                <a:spcPts val="0"/>
              </a:spcBef>
            </a:pPr>
            <a:endParaRPr lang="zh-CN" altLang="en-US" sz="1100" noProof="0" dirty="0" smtClean="0">
              <a:latin typeface="SimSun" panose="02010600030101010101" pitchFamily="2" charset="-122"/>
              <a:ea typeface="SimSun" panose="02010600030101010101" pitchFamily="2" charset="-122"/>
            </a:endParaRPr>
          </a:p>
          <a:p>
            <a:pPr marL="0" indent="0" rtl="0">
              <a:spcBef>
                <a:spcPts val="0"/>
              </a:spcBef>
              <a:buNone/>
            </a:pPr>
            <a:r>
              <a:rPr lang="zh-CN" altLang="en-US" sz="1600" noProof="0" dirty="0" smtClean="0">
                <a:latin typeface="SimSun" panose="02010600030101010101" pitchFamily="2" charset="-122"/>
                <a:ea typeface="SimSun" panose="02010600030101010101" pitchFamily="2" charset="-122"/>
              </a:rPr>
              <a:t>*一些地区可能限制匿名访问举报热线或商业道德委员会的作用</a:t>
            </a:r>
            <a:endParaRPr lang="zh-CN" altLang="en-US" sz="1600"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最近，大众汽车由于爆出在排放测试中作弊的重大丑闻，名誉受损，车辆涉及近些年出售的 </a:t>
            </a:r>
            <a:r>
              <a:rPr lang="en-US" altLang="zh-CN" noProof="0" dirty="0" smtClean="0">
                <a:latin typeface="SimSun" panose="02010600030101010101" pitchFamily="2" charset="-122"/>
                <a:ea typeface="SimSun" panose="02010600030101010101" pitchFamily="2" charset="-122"/>
              </a:rPr>
              <a:t>1100 </a:t>
            </a:r>
            <a:r>
              <a:rPr lang="zh-CN" altLang="en-US" noProof="0" dirty="0" smtClean="0">
                <a:latin typeface="SimSun" panose="02010600030101010101" pitchFamily="2" charset="-122"/>
                <a:ea typeface="SimSun" panose="02010600030101010101" pitchFamily="2" charset="-122"/>
              </a:rPr>
              <a:t>万辆柴油车</a:t>
            </a:r>
          </a:p>
          <a:p>
            <a:pPr lvl="1" rtl="0"/>
            <a:r>
              <a:rPr lang="zh-CN" altLang="en-US" noProof="0" dirty="0" smtClean="0">
                <a:latin typeface="SimSun" panose="02010600030101010101" pitchFamily="2" charset="-122"/>
                <a:ea typeface="SimSun" panose="02010600030101010101" pitchFamily="2" charset="-122"/>
              </a:rPr>
              <a:t>股票价格跌落近三成。</a:t>
            </a:r>
          </a:p>
          <a:p>
            <a:pPr lvl="1" rtl="0"/>
            <a:r>
              <a:rPr lang="zh-CN" altLang="en-US" noProof="0" dirty="0" smtClean="0">
                <a:latin typeface="SimSun" panose="02010600030101010101" pitchFamily="2" charset="-122"/>
                <a:ea typeface="SimSun" panose="02010600030101010101" pitchFamily="2" charset="-122"/>
              </a:rPr>
              <a:t>大众总计损失达 </a:t>
            </a:r>
            <a:r>
              <a:rPr lang="en-US" altLang="zh-CN" noProof="0" dirty="0" smtClean="0">
                <a:latin typeface="SimSun" panose="02010600030101010101" pitchFamily="2" charset="-122"/>
                <a:ea typeface="SimSun" panose="02010600030101010101" pitchFamily="2" charset="-122"/>
              </a:rPr>
              <a:t>260 </a:t>
            </a:r>
            <a:r>
              <a:rPr lang="zh-CN" altLang="en-US" noProof="0" dirty="0" smtClean="0">
                <a:latin typeface="SimSun" panose="02010600030101010101" pitchFamily="2" charset="-122"/>
                <a:ea typeface="SimSun" panose="02010600030101010101" pitchFamily="2" charset="-122"/>
              </a:rPr>
              <a:t>亿美元</a:t>
            </a:r>
          </a:p>
          <a:p>
            <a:pPr lvl="1" rtl="0"/>
            <a:r>
              <a:rPr lang="zh-CN" altLang="en-US" noProof="0" dirty="0" smtClean="0">
                <a:latin typeface="SimSun" panose="02010600030101010101" pitchFamily="2" charset="-122"/>
                <a:ea typeface="SimSun" panose="02010600030101010101" pitchFamily="2" charset="-122"/>
              </a:rPr>
              <a:t>召回成本和罚款约合数十亿美元</a:t>
            </a:r>
          </a:p>
          <a:p>
            <a:pPr rtl="0"/>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的气囊爆炸问题已造成 </a:t>
            </a:r>
            <a:r>
              <a:rPr lang="en-US" altLang="zh-CN" noProof="0" dirty="0" smtClean="0">
                <a:latin typeface="SimSun" panose="02010600030101010101" pitchFamily="2" charset="-122"/>
                <a:ea typeface="SimSun" panose="02010600030101010101" pitchFamily="2" charset="-122"/>
              </a:rPr>
              <a:t>8 </a:t>
            </a:r>
            <a:r>
              <a:rPr lang="zh-CN" altLang="en-US" noProof="0" dirty="0" smtClean="0">
                <a:latin typeface="SimSun" panose="02010600030101010101" pitchFamily="2" charset="-122"/>
                <a:ea typeface="SimSun" panose="02010600030101010101" pitchFamily="2" charset="-122"/>
              </a:rPr>
              <a:t>人死亡和数百人受伤 </a:t>
            </a:r>
          </a:p>
          <a:p>
            <a:pPr lvl="1" rtl="0"/>
            <a:r>
              <a:rPr lang="zh-CN" altLang="en-US" noProof="0" dirty="0" smtClean="0">
                <a:latin typeface="SimSun" panose="02010600030101010101" pitchFamily="2" charset="-122"/>
                <a:ea typeface="SimSun" panose="02010600030101010101" pitchFamily="2" charset="-122"/>
              </a:rPr>
              <a:t>员工说，质量问题是由于要满足紧张的交货时间表而产生的压力所致</a:t>
            </a:r>
          </a:p>
          <a:p>
            <a:pPr lvl="1" rtl="0"/>
            <a:r>
              <a:rPr lang="zh-CN" altLang="en-US" noProof="0" dirty="0" smtClean="0">
                <a:latin typeface="SimSun" panose="02010600030101010101" pitchFamily="2" charset="-122"/>
                <a:ea typeface="SimSun" panose="02010600030101010101" pitchFamily="2" charset="-122"/>
              </a:rPr>
              <a:t>无法按时交货产生的罚款将使 </a:t>
            </a:r>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公司每分钟损失数千美元</a:t>
            </a:r>
          </a:p>
          <a:p>
            <a:endParaRPr lang="zh-CN" altLang="en-US" sz="1050"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出现这些丑闻的根本原因到底在哪？</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45536</TotalTime>
  <Words>2158</Words>
  <Application>Microsoft Office PowerPoint</Application>
  <PresentationFormat>On-screen Show (4:3)</PresentationFormat>
  <Paragraphs>161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BoardTemplate_corporate2</vt:lpstr>
      <vt:lpstr>FY17 商业道德培训- 回归本原 </vt:lpstr>
      <vt:lpstr>简介</vt:lpstr>
      <vt:lpstr>学习目标</vt:lpstr>
      <vt:lpstr>我们的 MTS 商业道德与合规计划的宗旨</vt:lpstr>
      <vt:lpstr>我们的 MTS 的核心价值</vt:lpstr>
      <vt:lpstr>MTS 全球道德商业行为准则</vt:lpstr>
      <vt:lpstr>勇于表达的文化</vt:lpstr>
      <vt:lpstr>MTS 举报热线</vt:lpstr>
      <vt:lpstr>勇于表达的文化 - 提问</vt:lpstr>
      <vt:lpstr>勇于表达的文化 - 回答</vt:lpstr>
      <vt:lpstr>充满敬意的工作环境</vt:lpstr>
      <vt:lpstr>充满敬意的工作环境 - 提问</vt:lpstr>
      <vt:lpstr>充满敬意的工作环境 - 提问</vt:lpstr>
      <vt:lpstr>无报复政策</vt:lpstr>
      <vt:lpstr>报复-你能做什么</vt:lpstr>
      <vt:lpstr>总结</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Nava, Steven</cp:lastModifiedBy>
  <cp:revision>411</cp:revision>
  <cp:lastPrinted>2016-02-12T19:35:17Z</cp:lastPrinted>
  <dcterms:created xsi:type="dcterms:W3CDTF">2009-07-02T15:23:46Z</dcterms:created>
  <dcterms:modified xsi:type="dcterms:W3CDTF">2017-01-25T15:28:22Z</dcterms:modified>
</cp:coreProperties>
</file>