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3" r:id="rId2"/>
    <p:sldId id="323" r:id="rId3"/>
    <p:sldId id="309" r:id="rId4"/>
    <p:sldId id="313" r:id="rId5"/>
    <p:sldId id="312" r:id="rId6"/>
    <p:sldId id="314" r:id="rId7"/>
    <p:sldId id="316" r:id="rId8"/>
    <p:sldId id="315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94660"/>
  </p:normalViewPr>
  <p:slideViewPr>
    <p:cSldViewPr snapToGrid="0">
      <p:cViewPr>
        <p:scale>
          <a:sx n="120" d="100"/>
          <a:sy n="120" d="100"/>
        </p:scale>
        <p:origin x="-137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FY17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Ethics Training/ Page </a:t>
            </a:r>
            <a:fld id="{CDAE13CE-31CE-A44C-9F86-F7B4B1D61468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26836" y="6418362"/>
            <a:ext cx="1890328" cy="523220"/>
            <a:chOff x="3703648" y="6418362"/>
            <a:chExt cx="1890328" cy="523220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703648" y="6418362"/>
              <a:ext cx="1890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/>
              <a:r>
                <a:rPr lang="en-US" sz="1400" spc="5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CORPORATE</a:t>
              </a:r>
              <a:endParaRPr lang="en-US" sz="1400" spc="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663306" cy="304800"/>
              <a:chOff x="3892611" y="6418362"/>
              <a:chExt cx="1576955" cy="30480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576955" cy="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57695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FY17 </a:t>
            </a:r>
            <a:r>
              <a:rPr lang="en-US" dirty="0" smtClean="0"/>
              <a:t>Ethics Training-</a:t>
            </a:r>
            <a:br>
              <a:rPr lang="en-US" dirty="0" smtClean="0"/>
            </a:br>
            <a:r>
              <a:rPr lang="en-US" dirty="0" smtClean="0"/>
              <a:t>Back to Basics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In each of these instances the organizations culture, the inability to speak up, played a major role in ethical misconduct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health of our company relies on the ability to Speak Up and bring questions and concerns forward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People managers have a special obligation when an employee brings a concern to them</a:t>
            </a:r>
          </a:p>
          <a:p>
            <a:pPr lvl="1"/>
            <a:r>
              <a:rPr lang="en-US" dirty="0"/>
              <a:t>56% of </a:t>
            </a:r>
            <a:r>
              <a:rPr lang="en-US" dirty="0" smtClean="0"/>
              <a:t>employees </a:t>
            </a:r>
            <a:r>
              <a:rPr lang="en-US" dirty="0"/>
              <a:t>look to their supervisor as a model of ethical behavior</a:t>
            </a:r>
          </a:p>
          <a:p>
            <a:pPr lvl="1"/>
            <a:r>
              <a:rPr lang="en-US" dirty="0" smtClean="0"/>
              <a:t>Thank the person for bringing the matter to you</a:t>
            </a:r>
          </a:p>
          <a:p>
            <a:pPr lvl="1"/>
            <a:r>
              <a:rPr lang="en-US" dirty="0" smtClean="0"/>
              <a:t>Enlist the aid of Human Resources and Business Ethics and Compliance to investigate the matter</a:t>
            </a:r>
          </a:p>
          <a:p>
            <a:pPr lvl="1"/>
            <a:r>
              <a:rPr lang="en-US" dirty="0" smtClean="0"/>
              <a:t>Follow-up if there is action to be taken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Culture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Respectful Work Environment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committed to creating and maintaining a workplace </a:t>
            </a:r>
            <a:r>
              <a:rPr lang="en-US" dirty="0" smtClean="0"/>
              <a:t>that drives </a:t>
            </a:r>
            <a:r>
              <a:rPr lang="en-US" dirty="0"/>
              <a:t>the success of MTS by working together respectfully </a:t>
            </a:r>
            <a:r>
              <a:rPr lang="en-US" dirty="0" smtClean="0"/>
              <a:t>and inclusively</a:t>
            </a:r>
          </a:p>
          <a:p>
            <a:r>
              <a:rPr lang="en-US" b="1" dirty="0" smtClean="0"/>
              <a:t>Advantages </a:t>
            </a:r>
            <a:r>
              <a:rPr lang="en-US" b="1" dirty="0"/>
              <a:t>of a Respectful Workplace</a:t>
            </a:r>
          </a:p>
          <a:p>
            <a:pPr lvl="1"/>
            <a:r>
              <a:rPr lang="en-US" dirty="0"/>
              <a:t>Respectful workplaces are productive, rewarding, and enjoyable for </a:t>
            </a:r>
            <a:r>
              <a:rPr lang="en-US" dirty="0" smtClean="0"/>
              <a:t>everyone 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are environments where employees work well together and recognize </a:t>
            </a:r>
            <a:r>
              <a:rPr lang="en-US" dirty="0" smtClean="0"/>
              <a:t>that:</a:t>
            </a:r>
            <a:endParaRPr lang="en-US" dirty="0"/>
          </a:p>
          <a:p>
            <a:pPr lvl="2"/>
            <a:r>
              <a:rPr lang="en-US" dirty="0" smtClean="0"/>
              <a:t>Behaviors </a:t>
            </a:r>
            <a:r>
              <a:rPr lang="en-US" dirty="0"/>
              <a:t>and attitudes affect </a:t>
            </a:r>
            <a:r>
              <a:rPr lang="en-US" dirty="0" smtClean="0"/>
              <a:t>others</a:t>
            </a:r>
            <a:endParaRPr lang="en-US" dirty="0"/>
          </a:p>
          <a:p>
            <a:pPr lvl="2"/>
            <a:r>
              <a:rPr lang="en-US" dirty="0"/>
              <a:t>Building upon individual strengths and abilities fosters a positive </a:t>
            </a:r>
            <a:r>
              <a:rPr lang="en-US" dirty="0" smtClean="0"/>
              <a:t>workforce</a:t>
            </a:r>
            <a:endParaRPr lang="en-US" dirty="0"/>
          </a:p>
          <a:p>
            <a:pPr lvl="2"/>
            <a:r>
              <a:rPr lang="en-US" dirty="0"/>
              <a:t>Each individual is unique and has the right to be treated with respect and </a:t>
            </a:r>
            <a:r>
              <a:rPr lang="en-US" dirty="0" smtClean="0"/>
              <a:t>dignity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3061" y="5799797"/>
            <a:ext cx="6659217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Respectful workplaces don't just happen, they are built!</a:t>
            </a: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Signs of Disrespect</a:t>
            </a:r>
          </a:p>
          <a:p>
            <a:r>
              <a:rPr lang="en-US" dirty="0" smtClean="0"/>
              <a:t>Eye rolling</a:t>
            </a:r>
          </a:p>
          <a:p>
            <a:r>
              <a:rPr lang="en-US" dirty="0" smtClean="0"/>
              <a:t>Sighing</a:t>
            </a:r>
          </a:p>
          <a:p>
            <a:r>
              <a:rPr lang="en-US" dirty="0"/>
              <a:t>C</a:t>
            </a:r>
            <a:r>
              <a:rPr lang="en-US" dirty="0" smtClean="0"/>
              <a:t>licking </a:t>
            </a:r>
            <a:r>
              <a:rPr lang="en-US" dirty="0"/>
              <a:t>your </a:t>
            </a:r>
            <a:r>
              <a:rPr lang="en-US" dirty="0" smtClean="0"/>
              <a:t>tongue</a:t>
            </a:r>
          </a:p>
          <a:p>
            <a:r>
              <a:rPr lang="en-US" dirty="0" smtClean="0"/>
              <a:t>Talking over another colleague</a:t>
            </a:r>
          </a:p>
          <a:p>
            <a:r>
              <a:rPr lang="en-US" dirty="0" smtClean="0"/>
              <a:t>Bullying</a:t>
            </a:r>
          </a:p>
          <a:p>
            <a:r>
              <a:rPr lang="en-US" dirty="0" smtClean="0"/>
              <a:t>Discrimination</a:t>
            </a:r>
          </a:p>
          <a:p>
            <a:r>
              <a:rPr lang="en-US" dirty="0" smtClean="0"/>
              <a:t>Inappropriate Internet Usage</a:t>
            </a:r>
          </a:p>
          <a:p>
            <a:r>
              <a:rPr lang="en-US" dirty="0" smtClean="0"/>
              <a:t>Using vulgar language</a:t>
            </a:r>
          </a:p>
          <a:p>
            <a:r>
              <a:rPr lang="en-US" dirty="0" smtClean="0"/>
              <a:t>Name-calling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can you do to help build a respectful work environment?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Respectful Work Environment Question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 just rolled my eyes so hard, I hurt myself – Tina Fey as Liz Lemon in 30Rock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Respectful Work Environment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>
              <a:buNone/>
            </a:pPr>
            <a:r>
              <a:rPr lang="en-US" b="1" dirty="0"/>
              <a:t>How to Create a Respectful Work Environment 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 Focus </a:t>
            </a:r>
            <a:r>
              <a:rPr lang="en-US" dirty="0"/>
              <a:t>on others’ needs and consider how your words and actions will impact others before you speak or </a:t>
            </a:r>
            <a:r>
              <a:rPr lang="en-US" dirty="0" smtClean="0"/>
              <a:t>act</a:t>
            </a:r>
            <a:endParaRPr lang="en-US" dirty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 Be </a:t>
            </a:r>
            <a:r>
              <a:rPr lang="en-US" dirty="0"/>
              <a:t>intentional in your </a:t>
            </a:r>
            <a:r>
              <a:rPr lang="en-US" dirty="0" smtClean="0"/>
              <a:t>communications</a:t>
            </a:r>
            <a:endParaRPr lang="en-US" dirty="0"/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smtClean="0"/>
              <a:t> Become </a:t>
            </a:r>
            <a:r>
              <a:rPr lang="en-US" dirty="0"/>
              <a:t>a bridge builder and act in a manner that creates an inclusive work </a:t>
            </a:r>
            <a:r>
              <a:rPr lang="en-US" dirty="0" smtClean="0"/>
              <a:t>environment</a:t>
            </a:r>
            <a:endParaRPr lang="en-US" dirty="0"/>
          </a:p>
          <a:p>
            <a:pPr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smtClean="0"/>
              <a:t> Appreciate </a:t>
            </a:r>
            <a:r>
              <a:rPr lang="en-US" dirty="0"/>
              <a:t>the value of diverse opinions in developing approaches to varying </a:t>
            </a:r>
            <a:r>
              <a:rPr lang="en-US" dirty="0" smtClean="0"/>
              <a:t>situations</a:t>
            </a:r>
            <a:endParaRPr lang="en-US" dirty="0"/>
          </a:p>
          <a:p>
            <a:pPr>
              <a:buNone/>
            </a:pPr>
            <a:r>
              <a:rPr lang="en-US" dirty="0"/>
              <a:t>5</a:t>
            </a:r>
            <a:r>
              <a:rPr lang="en-US" dirty="0" smtClean="0"/>
              <a:t>.  Avoid </a:t>
            </a:r>
            <a:r>
              <a:rPr lang="en-US" dirty="0"/>
              <a:t>tendencies to become caught up in gossip, complaining, or other forms of negativity in day-to-day </a:t>
            </a:r>
            <a:r>
              <a:rPr lang="en-US" dirty="0" smtClean="0"/>
              <a:t>interactions</a:t>
            </a:r>
            <a:endParaRPr lang="en-US" dirty="0"/>
          </a:p>
          <a:p>
            <a:pPr>
              <a:buNone/>
            </a:pPr>
            <a:r>
              <a:rPr lang="en-US" dirty="0"/>
              <a:t>6</a:t>
            </a:r>
            <a:r>
              <a:rPr lang="en-US" dirty="0" smtClean="0"/>
              <a:t>.  View </a:t>
            </a:r>
            <a:r>
              <a:rPr lang="en-US" dirty="0"/>
              <a:t>today’s difficult situations from a broader </a:t>
            </a:r>
            <a:r>
              <a:rPr lang="en-US" dirty="0" smtClean="0"/>
              <a:t>perspective </a:t>
            </a:r>
          </a:p>
          <a:p>
            <a:pPr>
              <a:buNone/>
            </a:pPr>
            <a:r>
              <a:rPr lang="en-US" dirty="0"/>
              <a:t>7</a:t>
            </a:r>
            <a:r>
              <a:rPr lang="en-US" dirty="0" smtClean="0"/>
              <a:t>.  Be </a:t>
            </a:r>
            <a:r>
              <a:rPr lang="en-US" dirty="0"/>
              <a:t>supportive of your organization in your communications both inside and outside of the </a:t>
            </a:r>
            <a:r>
              <a:rPr lang="en-US" dirty="0" smtClean="0"/>
              <a:t>workplace</a:t>
            </a:r>
            <a:endParaRPr lang="en-US" dirty="0"/>
          </a:p>
          <a:p>
            <a:pPr>
              <a:buNone/>
            </a:pPr>
            <a:r>
              <a:rPr lang="en-US" dirty="0"/>
              <a:t>8</a:t>
            </a:r>
            <a:r>
              <a:rPr lang="en-US" dirty="0" smtClean="0"/>
              <a:t>.  Pay </a:t>
            </a:r>
            <a:r>
              <a:rPr lang="en-US" dirty="0"/>
              <a:t>attention to how respectful you are in your communications and other actions on an ongoing </a:t>
            </a:r>
            <a:r>
              <a:rPr lang="en-US" dirty="0" smtClean="0"/>
              <a:t>basis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Non-Retaliation Policy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MTS forbids retaliation against anyone who asks questions </a:t>
            </a:r>
            <a:r>
              <a:rPr lang="en-US" sz="1800" dirty="0" smtClean="0"/>
              <a:t>or voices </a:t>
            </a:r>
            <a:r>
              <a:rPr lang="en-US" sz="1800" dirty="0"/>
              <a:t>a concern in good </a:t>
            </a:r>
            <a:r>
              <a:rPr lang="en-US" sz="1800" dirty="0" smtClean="0"/>
              <a:t>faith</a:t>
            </a:r>
          </a:p>
          <a:p>
            <a:r>
              <a:rPr lang="en-US" altLang="en-US" sz="1700" dirty="0" smtClean="0"/>
              <a:t>Retaliation </a:t>
            </a:r>
            <a:r>
              <a:rPr lang="en-US" altLang="en-US" sz="1700" dirty="0"/>
              <a:t>is prohibited by law and </a:t>
            </a:r>
            <a:r>
              <a:rPr lang="en-US" altLang="en-US" sz="1700" dirty="0" smtClean="0"/>
              <a:t>the MTS Global Code of Ethical Business Conduct</a:t>
            </a:r>
            <a:endParaRPr lang="en-US" altLang="en-US" sz="17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1700" dirty="0" smtClean="0"/>
              <a:t>Retaliation occurs </a:t>
            </a:r>
            <a:r>
              <a:rPr lang="en-US" altLang="en-US" sz="1700" dirty="0"/>
              <a:t>w</a:t>
            </a:r>
            <a:r>
              <a:rPr lang="en-US" altLang="en-US" sz="1700" dirty="0" smtClean="0"/>
              <a:t>hen </a:t>
            </a:r>
            <a:r>
              <a:rPr lang="en-US" altLang="en-US" sz="1700" dirty="0"/>
              <a:t>an employee suffers an adverse employment </a:t>
            </a:r>
            <a:r>
              <a:rPr lang="en-US" altLang="en-US" sz="1700" dirty="0" smtClean="0"/>
              <a:t>action (punishment) </a:t>
            </a:r>
            <a:r>
              <a:rPr lang="en-US" altLang="en-US" sz="1700" dirty="0"/>
              <a:t>for </a:t>
            </a:r>
            <a:r>
              <a:rPr lang="en-US" altLang="en-US" sz="1700" dirty="0" smtClean="0"/>
              <a:t>reporting a concern </a:t>
            </a:r>
            <a:r>
              <a:rPr lang="en-US" altLang="en-US" sz="1700" dirty="0"/>
              <a:t>or cooperating in </a:t>
            </a:r>
            <a:r>
              <a:rPr lang="en-US" altLang="en-US" sz="1700" dirty="0" smtClean="0"/>
              <a:t>an investigation</a:t>
            </a:r>
            <a:endParaRPr lang="en-US" altLang="en-US" sz="1700" dirty="0"/>
          </a:p>
          <a:p>
            <a:r>
              <a:rPr lang="en-US" sz="1700" dirty="0" smtClean="0"/>
              <a:t>The </a:t>
            </a:r>
            <a:r>
              <a:rPr lang="en-US" sz="1700" dirty="0"/>
              <a:t>Ethics Resource Center developed a list of common retaliation workplace abuses suffered as a result of reporting ethical violations or other wrongdoings</a:t>
            </a:r>
          </a:p>
          <a:p>
            <a:pPr lvl="1"/>
            <a:r>
              <a:rPr lang="en-US" sz="1700" dirty="0"/>
              <a:t>Left out:  64% report they were excluded from decisions and work activity by supervisors or management</a:t>
            </a:r>
          </a:p>
          <a:p>
            <a:pPr lvl="1"/>
            <a:r>
              <a:rPr lang="en-US" sz="1700" dirty="0" smtClean="0"/>
              <a:t>Exclusion:  </a:t>
            </a:r>
            <a:r>
              <a:rPr lang="en-US" sz="1700" dirty="0"/>
              <a:t>62% report they were </a:t>
            </a:r>
            <a:r>
              <a:rPr lang="en-US" sz="1700" dirty="0" smtClean="0"/>
              <a:t>excluded by </a:t>
            </a:r>
            <a:r>
              <a:rPr lang="en-US" sz="1700" dirty="0"/>
              <a:t>other employees</a:t>
            </a:r>
          </a:p>
          <a:p>
            <a:pPr lvl="1"/>
            <a:r>
              <a:rPr lang="en-US" sz="1700" dirty="0"/>
              <a:t>Potential Job Loss:  56% report they almost lost their jobs</a:t>
            </a:r>
          </a:p>
          <a:p>
            <a:pPr lvl="1"/>
            <a:r>
              <a:rPr lang="en-US" sz="1700" dirty="0"/>
              <a:t>No Promotion:  55% report they were passed over for a raise or promotion</a:t>
            </a:r>
          </a:p>
          <a:p>
            <a:pPr lvl="1"/>
            <a:r>
              <a:rPr lang="en-US" sz="1700" dirty="0"/>
              <a:t>Hit The Road:  44% report they were relocated or reassigned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Retaliation has no place in the MTS workplace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There </a:t>
            </a:r>
            <a:r>
              <a:rPr lang="en-US" dirty="0"/>
              <a:t>is less retaliation in companies where employees at all levels share a commitment to </a:t>
            </a:r>
            <a:r>
              <a:rPr lang="en-US" dirty="0" smtClean="0"/>
              <a:t>integrity</a:t>
            </a:r>
            <a:endParaRPr lang="en-US" dirty="0"/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Retaliation </a:t>
            </a:r>
            <a:r>
              <a:rPr lang="en-US" dirty="0"/>
              <a:t>declines </a:t>
            </a:r>
            <a:r>
              <a:rPr lang="en-US" dirty="0" smtClean="0"/>
              <a:t>dramatically </a:t>
            </a:r>
            <a:r>
              <a:rPr lang="en-US" dirty="0"/>
              <a:t>when top managers and supervisors make ethics a priority and model ethical </a:t>
            </a:r>
            <a:r>
              <a:rPr lang="en-US" dirty="0" smtClean="0"/>
              <a:t>conduct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Retaliation </a:t>
            </a:r>
            <a:r>
              <a:rPr lang="en-US" dirty="0"/>
              <a:t>is at war with a strong ethical </a:t>
            </a:r>
            <a:r>
              <a:rPr lang="en-US" dirty="0" smtClean="0"/>
              <a:t>culture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/>
              <a:t>No organization can expect employees to come forward with concerns if they do not trust that the corporate culture and processes will protect </a:t>
            </a:r>
            <a:r>
              <a:rPr lang="en-US" dirty="0" smtClean="0"/>
              <a:t>them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en-US" dirty="0" smtClean="0"/>
              <a:t>Speak Up if you feel you have experienced retaliation by talking with: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 smtClean="0"/>
              <a:t>Supervisors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Human Resources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Local Business Ethics Committees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 smtClean="0"/>
              <a:t>Director, </a:t>
            </a:r>
            <a:r>
              <a:rPr lang="en-US" dirty="0"/>
              <a:t>Business Ethics &amp; Compliance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Office of General Counsel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dirty="0"/>
              <a:t>AlertLine</a:t>
            </a:r>
          </a:p>
          <a:p>
            <a:pPr marL="857250" lvl="1">
              <a:buFont typeface="Arial" panose="020B0604020202020204" pitchFamily="34" charset="0"/>
              <a:buChar char="»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Retaliation-What You Can Do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4288160"/>
            <a:ext cx="1851660" cy="18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is </a:t>
            </a:r>
            <a:r>
              <a:rPr lang="en-US" b="1" dirty="0" smtClean="0"/>
              <a:t>Corruption</a:t>
            </a:r>
            <a:r>
              <a:rPr lang="en-US" b="1" dirty="0"/>
              <a:t>?</a:t>
            </a:r>
          </a:p>
          <a:p>
            <a:pPr lvl="1"/>
            <a:r>
              <a:rPr lang="en-US" dirty="0"/>
              <a:t>Corruption is the abuse of public power for private gain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Corruption includes </a:t>
            </a:r>
            <a:r>
              <a:rPr lang="en-US" dirty="0"/>
              <a:t>bribery, extortion, fraud, deception, collusion </a:t>
            </a:r>
            <a:r>
              <a:rPr lang="en-US" dirty="0" smtClean="0"/>
              <a:t>and money-laundering</a:t>
            </a:r>
          </a:p>
          <a:p>
            <a:r>
              <a:rPr lang="en-US" b="1" dirty="0" smtClean="0"/>
              <a:t>Why Should We Care?</a:t>
            </a:r>
          </a:p>
          <a:p>
            <a:pPr lvl="1"/>
            <a:r>
              <a:rPr lang="en-US" dirty="0"/>
              <a:t>According to World Bank estimates, between $1 trillion and $1.6 trillion dollars are lost globally to illegal activities each </a:t>
            </a:r>
            <a:r>
              <a:rPr lang="en-US" dirty="0" smtClean="0"/>
              <a:t>year</a:t>
            </a:r>
          </a:p>
          <a:p>
            <a:pPr lvl="1"/>
            <a:r>
              <a:rPr lang="en-US" dirty="0"/>
              <a:t>Allows criminal activities such as money laundering, extortion and drug trafficking to </a:t>
            </a:r>
            <a:r>
              <a:rPr lang="en-US" dirty="0" smtClean="0"/>
              <a:t>thrive</a:t>
            </a:r>
          </a:p>
          <a:p>
            <a:pPr lvl="1"/>
            <a:r>
              <a:rPr lang="en-US" dirty="0" smtClean="0"/>
              <a:t>Many countries have anti-corruption laws and are vigorously enforcing them</a:t>
            </a:r>
          </a:p>
          <a:p>
            <a:pPr lvl="1"/>
            <a:r>
              <a:rPr lang="en-US" dirty="0" smtClean="0"/>
              <a:t>Non-U.S</a:t>
            </a:r>
            <a:r>
              <a:rPr lang="en-US" dirty="0"/>
              <a:t>. enforcement actions have more than </a:t>
            </a:r>
            <a:r>
              <a:rPr lang="en-US" dirty="0" smtClean="0"/>
              <a:t>                  doubled </a:t>
            </a:r>
            <a:r>
              <a:rPr lang="en-US" dirty="0"/>
              <a:t>since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MTS has two Foreign Corrupt Practices Act (FCPA)        voluntary disclosures-we don’t want a third!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Anti-Corruption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18" y="5105890"/>
            <a:ext cx="1437238" cy="11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Foreign Corrupt Practices Act</a:t>
            </a:r>
          </a:p>
          <a:p>
            <a:pPr lvl="1"/>
            <a:r>
              <a:rPr lang="en-US" dirty="0" smtClean="0"/>
              <a:t>MTS is a U.S. company and this Act applies to all of our locations</a:t>
            </a:r>
          </a:p>
          <a:p>
            <a:pPr lvl="1"/>
            <a:r>
              <a:rPr lang="en-US" dirty="0" smtClean="0"/>
              <a:t>Two components</a:t>
            </a:r>
          </a:p>
          <a:p>
            <a:pPr lvl="2"/>
            <a:r>
              <a:rPr lang="en-US" dirty="0" smtClean="0"/>
              <a:t>Anti-bribery</a:t>
            </a:r>
          </a:p>
          <a:p>
            <a:pPr lvl="3"/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Elements of a bribe:</a:t>
            </a:r>
          </a:p>
          <a:p>
            <a:pPr lvl="4"/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An </a:t>
            </a: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offer, promise, or authorization  </a:t>
            </a:r>
            <a:endParaRPr lang="en-US" sz="1400" dirty="0" smtClean="0">
              <a:ea typeface="Arial Unicode MS" pitchFamily="34" charset="-128"/>
              <a:cs typeface="Arial Unicode MS" pitchFamily="34" charset="-128"/>
            </a:endParaRPr>
          </a:p>
          <a:p>
            <a:pPr lvl="4"/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Made corruptly</a:t>
            </a:r>
          </a:p>
          <a:p>
            <a:pPr lvl="4"/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give anything of value </a:t>
            </a:r>
            <a:endParaRPr lang="en-US" sz="1400" dirty="0" smtClean="0">
              <a:ea typeface="Arial Unicode MS" pitchFamily="34" charset="-128"/>
              <a:cs typeface="Arial Unicode MS" pitchFamily="34" charset="-128"/>
            </a:endParaRPr>
          </a:p>
          <a:p>
            <a:pPr lvl="4"/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a foreign official </a:t>
            </a:r>
          </a:p>
          <a:p>
            <a:pPr lvl="4"/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Directly </a:t>
            </a: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or </a:t>
            </a: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indirectly</a:t>
            </a:r>
          </a:p>
          <a:p>
            <a:pPr lvl="4"/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obtain or retain business or improper </a:t>
            </a: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advantage</a:t>
            </a:r>
            <a:endParaRPr lang="en-US" sz="1400" dirty="0" smtClean="0"/>
          </a:p>
          <a:p>
            <a:pPr lvl="2"/>
            <a:r>
              <a:rPr lang="en-US" dirty="0" smtClean="0"/>
              <a:t>Books and records</a:t>
            </a:r>
          </a:p>
          <a:p>
            <a:pPr lvl="3"/>
            <a:r>
              <a:rPr lang="en-US" sz="1400" dirty="0" smtClean="0"/>
              <a:t>MTS is required to keep records, which have reasonable detail, to accurately reflect transactions in order to detect, avoid and control unauthorized payments</a:t>
            </a:r>
          </a:p>
          <a:p>
            <a:pPr lvl="3"/>
            <a:r>
              <a:rPr lang="en-US" sz="1400" dirty="0" smtClean="0"/>
              <a:t>Create a system of internal accounting controls that provide reasonable assurance that transactions are properly authorized</a:t>
            </a:r>
          </a:p>
          <a:p>
            <a:pPr lvl="3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Anti-Corruption Basic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126" y="986986"/>
            <a:ext cx="8262938" cy="4953000"/>
          </a:xfrm>
        </p:spPr>
        <p:txBody>
          <a:bodyPr/>
          <a:lstStyle/>
          <a:p>
            <a:r>
              <a:rPr lang="en-US" sz="1800" dirty="0" smtClean="0"/>
              <a:t>U.K. Bribery Act is broader than the FCPA</a:t>
            </a:r>
          </a:p>
          <a:p>
            <a:pPr lvl="1"/>
            <a:r>
              <a:rPr lang="en-US" sz="1800" dirty="0" smtClean="0"/>
              <a:t>Prohibits both private and public bribes</a:t>
            </a:r>
          </a:p>
          <a:p>
            <a:pPr lvl="1"/>
            <a:r>
              <a:rPr lang="en-US" sz="1800" dirty="0" smtClean="0"/>
              <a:t>Punishes payer and payee</a:t>
            </a:r>
          </a:p>
          <a:p>
            <a:pPr lvl="1"/>
            <a:r>
              <a:rPr lang="en-US" sz="1800" dirty="0" smtClean="0"/>
              <a:t>Unlimited criminal fines</a:t>
            </a:r>
          </a:p>
          <a:p>
            <a:r>
              <a:rPr lang="en-US" sz="1800" dirty="0" smtClean="0"/>
              <a:t>Brazil Anti-Corruption Law</a:t>
            </a:r>
          </a:p>
          <a:p>
            <a:pPr lvl="1"/>
            <a:r>
              <a:rPr lang="en-US" sz="1800" dirty="0" smtClean="0"/>
              <a:t>New law enacted March 2015</a:t>
            </a:r>
            <a:endParaRPr lang="en-US" sz="1800" dirty="0"/>
          </a:p>
          <a:p>
            <a:pPr lvl="1"/>
            <a:r>
              <a:rPr lang="en-US" sz="1800" dirty="0" smtClean="0"/>
              <a:t>Covers offenses committed in Brazil by foreign companies or third parties operating on behalf of foreign companies</a:t>
            </a:r>
          </a:p>
          <a:p>
            <a:r>
              <a:rPr lang="en-US" sz="1800" dirty="0" smtClean="0"/>
              <a:t>China Anti-Corruption Law</a:t>
            </a:r>
          </a:p>
          <a:p>
            <a:pPr lvl="1"/>
            <a:r>
              <a:rPr lang="en-US" sz="1800" dirty="0" smtClean="0"/>
              <a:t>China is enforcing anti-corruption laws</a:t>
            </a:r>
          </a:p>
          <a:p>
            <a:pPr lvl="1"/>
            <a:r>
              <a:rPr lang="en-GB" sz="1800" dirty="0"/>
              <a:t>State </a:t>
            </a:r>
            <a:r>
              <a:rPr lang="en-GB" sz="1800" dirty="0" smtClean="0"/>
              <a:t>Officials are broadly defined and includes </a:t>
            </a:r>
            <a:r>
              <a:rPr lang="en-GB" sz="1800" dirty="0"/>
              <a:t>employees “engaged in public services” for wholly state-owned entities and, in some cases, partially state-owned </a:t>
            </a:r>
            <a:r>
              <a:rPr lang="en-GB" sz="1800" dirty="0" smtClean="0"/>
              <a:t>entities </a:t>
            </a:r>
          </a:p>
          <a:p>
            <a:r>
              <a:rPr lang="en-GB" sz="1800" dirty="0" smtClean="0"/>
              <a:t>We need to understand the affiliation of our customer to address anti-corruption concerns appropriately</a:t>
            </a:r>
          </a:p>
          <a:p>
            <a:r>
              <a:rPr lang="en-GB" sz="1800" dirty="0" smtClean="0"/>
              <a:t>The  Foreign Corrupt Practice Act Policy (OGC-018) and Gifts, Business Courtesies and Sponsorship Policy (OGC-009) address anti-corruption at MTS</a:t>
            </a:r>
            <a:endParaRPr lang="en-GB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Anti-Corruption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hosting customers for final acceptance testing at your location. A dinner is being arranged to help build the customer relationship.  MTS personnel will be in attendance and paying for the meal.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should you consider when planning the business dinner?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Anti-Corruption Question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91" y="3589682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the </a:t>
            </a:r>
            <a:r>
              <a:rPr lang="en-US" dirty="0" smtClean="0"/>
              <a:t>FY17 </a:t>
            </a:r>
            <a:r>
              <a:rPr lang="en-US" dirty="0" smtClean="0"/>
              <a:t>Ethics training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year, the theme of the training is Back to Basics</a:t>
            </a:r>
          </a:p>
          <a:p>
            <a:endParaRPr lang="en-US" dirty="0"/>
          </a:p>
          <a:p>
            <a:r>
              <a:rPr lang="en-US" dirty="0" smtClean="0"/>
              <a:t>Understanding the MTS Values and Code of Conduct are critical building blocks of  our Business Ethics and Compliance Program</a:t>
            </a:r>
          </a:p>
          <a:p>
            <a:endParaRPr lang="en-US" dirty="0"/>
          </a:p>
          <a:p>
            <a:r>
              <a:rPr lang="en-US" dirty="0"/>
              <a:t>A Speak Up culture </a:t>
            </a:r>
            <a:r>
              <a:rPr lang="en-US" dirty="0" smtClean="0"/>
              <a:t>creates </a:t>
            </a:r>
            <a:r>
              <a:rPr lang="en-US" dirty="0"/>
              <a:t>an environment where employees readily raise questions and concerns about the way the company is conducting </a:t>
            </a:r>
            <a:r>
              <a:rPr lang="en-US" dirty="0" smtClean="0"/>
              <a:t>business without fear of retaliation</a:t>
            </a:r>
          </a:p>
          <a:p>
            <a:endParaRPr lang="en-US" dirty="0"/>
          </a:p>
          <a:p>
            <a:r>
              <a:rPr lang="en-US" dirty="0" smtClean="0"/>
              <a:t>MTS encourages everyone to Speak 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2" y="1129748"/>
            <a:ext cx="8262938" cy="4953000"/>
          </a:xfrm>
        </p:spPr>
        <p:txBody>
          <a:bodyPr/>
          <a:lstStyle/>
          <a:p>
            <a:r>
              <a:rPr lang="en-US" dirty="0"/>
              <a:t>Answer:</a:t>
            </a:r>
          </a:p>
          <a:p>
            <a:pPr lvl="1"/>
            <a:r>
              <a:rPr lang="en-US" dirty="0"/>
              <a:t>Is </a:t>
            </a:r>
            <a:r>
              <a:rPr lang="en-US" dirty="0" smtClean="0"/>
              <a:t>there </a:t>
            </a:r>
            <a:r>
              <a:rPr lang="en-US" dirty="0"/>
              <a:t>language in the </a:t>
            </a:r>
            <a:r>
              <a:rPr lang="en-US" dirty="0" smtClean="0"/>
              <a:t>contract </a:t>
            </a:r>
            <a:r>
              <a:rPr lang="en-US" dirty="0"/>
              <a:t>that prohibits providing anything of value?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$100 gifts and business courtesies </a:t>
            </a:r>
            <a:r>
              <a:rPr lang="en-US" dirty="0" smtClean="0"/>
              <a:t>threshold does </a:t>
            </a:r>
            <a:r>
              <a:rPr lang="en-US" dirty="0"/>
              <a:t>not </a:t>
            </a:r>
            <a:r>
              <a:rPr lang="en-US" dirty="0" smtClean="0"/>
              <a:t>apply. </a:t>
            </a:r>
            <a:r>
              <a:rPr lang="en-US" dirty="0"/>
              <a:t>Meals and Entertainment are </a:t>
            </a:r>
            <a:r>
              <a:rPr lang="en-US" i="1" dirty="0"/>
              <a:t>not subject </a:t>
            </a:r>
            <a:r>
              <a:rPr lang="en-US" dirty="0"/>
              <a:t>to the monetary limitation as long as an MTS employee pays for the event and is in attendance, and the meal and entertainment are not </a:t>
            </a:r>
            <a:r>
              <a:rPr lang="en-US" dirty="0" smtClean="0"/>
              <a:t>excessive</a:t>
            </a:r>
            <a:r>
              <a:rPr lang="en-US" dirty="0"/>
              <a:t> </a:t>
            </a:r>
            <a:r>
              <a:rPr lang="en-US" dirty="0" smtClean="0"/>
              <a:t>per our Gifts, Business Courtesies and Sponsorship policy (OGC-009)</a:t>
            </a:r>
            <a:endParaRPr lang="en-US" dirty="0"/>
          </a:p>
          <a:p>
            <a:pPr lvl="1"/>
            <a:r>
              <a:rPr lang="en-US" dirty="0"/>
              <a:t>Are the customers foreign officials?</a:t>
            </a:r>
          </a:p>
          <a:p>
            <a:pPr lvl="2"/>
            <a:r>
              <a:rPr lang="en-US" dirty="0"/>
              <a:t>Consult with the Office of General Counsel to assure we don’t have anti-corruption </a:t>
            </a:r>
            <a:r>
              <a:rPr lang="en-US" dirty="0" smtClean="0"/>
              <a:t>concerns prior to the event</a:t>
            </a:r>
            <a:endParaRPr lang="en-US" dirty="0"/>
          </a:p>
          <a:p>
            <a:pPr lvl="2"/>
            <a:r>
              <a:rPr lang="en-US" dirty="0"/>
              <a:t>There may be cases where the customer would need to pay for their own meal in order to avoid even the perception of </a:t>
            </a:r>
            <a:r>
              <a:rPr lang="en-US" dirty="0" smtClean="0"/>
              <a:t>misconduct</a:t>
            </a:r>
          </a:p>
          <a:p>
            <a:pPr lvl="1"/>
            <a:r>
              <a:rPr lang="en-US" dirty="0" smtClean="0"/>
              <a:t>If you are unsure-ASK!</a:t>
            </a:r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Anti-Corruption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reviewed the Purpose of our Business Ethics and Compliance Program in which the organizational culture promotes</a:t>
            </a:r>
          </a:p>
          <a:p>
            <a:pPr lvl="1"/>
            <a:r>
              <a:rPr lang="en-US" sz="1800" dirty="0" smtClean="0"/>
              <a:t>Ethical conduct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 </a:t>
            </a:r>
            <a:r>
              <a:rPr lang="en-US" sz="1800" dirty="0"/>
              <a:t>commitment to MTS </a:t>
            </a:r>
            <a:r>
              <a:rPr lang="en-US" sz="1800" dirty="0" smtClean="0"/>
              <a:t>values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Compliance </a:t>
            </a:r>
            <a:r>
              <a:rPr lang="en-US" sz="1800" dirty="0"/>
              <a:t>with the </a:t>
            </a:r>
            <a:r>
              <a:rPr lang="en-US" sz="1800" dirty="0" smtClean="0"/>
              <a:t>law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Reviewed </a:t>
            </a:r>
            <a:r>
              <a:rPr lang="en-US" dirty="0"/>
              <a:t>our MTS </a:t>
            </a:r>
            <a:r>
              <a:rPr lang="en-US" dirty="0" smtClean="0"/>
              <a:t>Values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Our values define </a:t>
            </a:r>
            <a:r>
              <a:rPr lang="en-US" sz="1800" dirty="0"/>
              <a:t>the operating principles that guide our organization's internal conduct</a:t>
            </a:r>
            <a:endParaRPr lang="en-US" sz="1800" dirty="0" smtClean="0"/>
          </a:p>
          <a:p>
            <a:r>
              <a:rPr lang="en-US" dirty="0" smtClean="0"/>
              <a:t>Highlighted our </a:t>
            </a:r>
            <a:r>
              <a:rPr lang="en-US" dirty="0"/>
              <a:t>Code of Conduct</a:t>
            </a:r>
          </a:p>
          <a:p>
            <a:pPr lvl="1"/>
            <a:r>
              <a:rPr lang="en-US" sz="1800" dirty="0"/>
              <a:t>Speak Up Culture</a:t>
            </a:r>
          </a:p>
          <a:p>
            <a:pPr lvl="1"/>
            <a:r>
              <a:rPr lang="en-US" sz="1800" dirty="0"/>
              <a:t>Respectful Workplace</a:t>
            </a:r>
          </a:p>
          <a:p>
            <a:pPr lvl="1"/>
            <a:r>
              <a:rPr lang="en-US" sz="1800" dirty="0"/>
              <a:t>Non-Retaliation </a:t>
            </a:r>
            <a:r>
              <a:rPr lang="en-US" sz="1800" dirty="0" smtClean="0"/>
              <a:t>Policy</a:t>
            </a:r>
          </a:p>
          <a:p>
            <a:r>
              <a:rPr lang="en-US" dirty="0" smtClean="0"/>
              <a:t>Focused on Anti-Corruption Concepts</a:t>
            </a:r>
          </a:p>
          <a:p>
            <a:pPr lvl="1"/>
            <a:r>
              <a:rPr lang="en-US" sz="1800" dirty="0" smtClean="0"/>
              <a:t>Know your customer and when in doubt-ask questions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Learning Objectives</a:t>
            </a:r>
            <a:endParaRPr lang="en-US" dirty="0"/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kern="0" dirty="0" smtClean="0"/>
              <a:t>Define the purpose of our Business Ethics and Compliance Program</a:t>
            </a:r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kern="0" dirty="0" smtClean="0"/>
              <a:t>Review our MTS Values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en-US" sz="2400" kern="0" dirty="0" smtClean="0"/>
          </a:p>
          <a:p>
            <a:r>
              <a:rPr lang="en-US" sz="2400" kern="0" dirty="0" smtClean="0"/>
              <a:t>Highlight our Code of Conduct</a:t>
            </a:r>
          </a:p>
          <a:p>
            <a:pPr lvl="1"/>
            <a:r>
              <a:rPr lang="en-US" sz="2400" dirty="0" smtClean="0"/>
              <a:t>Speak Up Culture</a:t>
            </a:r>
          </a:p>
          <a:p>
            <a:pPr lvl="1"/>
            <a:r>
              <a:rPr lang="en-US" sz="2400" kern="0" dirty="0" smtClean="0"/>
              <a:t>Respectful Workplace</a:t>
            </a:r>
          </a:p>
          <a:p>
            <a:pPr lvl="1"/>
            <a:r>
              <a:rPr lang="en-US" sz="2400" dirty="0" smtClean="0"/>
              <a:t>Non-Retaliation Policy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Focus on Anti-Corruption Concepts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MTS Business Ethics and Compliance Program is designed to promote an organizational culture that: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encourages ethical conduct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commitment to MTS values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compliance with the law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our MTS Business Ethics and Compliance Program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3" y="3646833"/>
            <a:ext cx="3971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MTS Core Values</a:t>
            </a:r>
            <a:endParaRPr lang="en-US" dirty="0"/>
          </a:p>
        </p:txBody>
      </p:sp>
      <p:pic>
        <p:nvPicPr>
          <p:cNvPr id="4" name="Picture 2" descr="\\mspdata1\swap\Overby_Jane\DEEANN'S &amp; JANE'S FOLDER\TVs Values\EBB_Accountabilit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5" y="1049248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mspdata1\swap\Overby_Jane\DEEANN'S &amp; JANE'S FOLDER\TVs Values\EBB_custom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281" y="1049248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mspdata1\swap\Overby_Jane\DEEANN'S &amp; JANE'S FOLDER\TVs Values\EBB_Integr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81" y="2818727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mspdata1\swap\Overby_Jane\DEEANN'S &amp; JANE'S FOLDER\TVs Values\EBB_Inves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5" y="2807841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mspdata1\swap\Overby_Jane\DEEANN'S &amp; JANE'S FOLDER\TVs Values\EBB_Innovati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86" y="4566435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\\mspdata1\swap\Overby_Jane\DEEANN'S &amp; JANE'S FOLDER\TVs Values\EBB_Respec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348" y="4557463"/>
            <a:ext cx="3303462" cy="1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66729" y="1133061"/>
            <a:ext cx="1789044" cy="5158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Our MTS Values define the </a:t>
            </a:r>
            <a:r>
              <a:rPr lang="en-US" dirty="0">
                <a:solidFill>
                  <a:srgbClr val="0000FF"/>
                </a:solidFill>
              </a:rPr>
              <a:t>operating </a:t>
            </a:r>
            <a:r>
              <a:rPr lang="en-US" dirty="0" smtClean="0">
                <a:solidFill>
                  <a:srgbClr val="0000FF"/>
                </a:solidFill>
              </a:rPr>
              <a:t>principles </a:t>
            </a:r>
            <a:r>
              <a:rPr lang="en-US" dirty="0">
                <a:solidFill>
                  <a:srgbClr val="0000FF"/>
                </a:solidFill>
              </a:rPr>
              <a:t>that guide </a:t>
            </a:r>
            <a:r>
              <a:rPr lang="en-US" dirty="0" smtClean="0">
                <a:solidFill>
                  <a:srgbClr val="0000FF"/>
                </a:solidFill>
              </a:rPr>
              <a:t>our </a:t>
            </a:r>
            <a:r>
              <a:rPr lang="en-US" dirty="0">
                <a:solidFill>
                  <a:srgbClr val="0000FF"/>
                </a:solidFill>
              </a:rPr>
              <a:t>organization's internal conduct as well as its relationship with its customers, partners, and shareholders</a:t>
            </a:r>
          </a:p>
        </p:txBody>
      </p: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Global Code of Ethical Business Conduct Builds upon the MTS Core Values</a:t>
            </a:r>
          </a:p>
          <a:p>
            <a:r>
              <a:rPr lang="en-US" dirty="0" smtClean="0"/>
              <a:t>The Code has been updated and enhancements </a:t>
            </a:r>
            <a:r>
              <a:rPr lang="en-US" dirty="0"/>
              <a:t>include:</a:t>
            </a:r>
          </a:p>
          <a:p>
            <a:pPr lvl="1"/>
            <a:r>
              <a:rPr lang="en-US" dirty="0" smtClean="0"/>
              <a:t>The Code is an interactive </a:t>
            </a:r>
            <a:r>
              <a:rPr lang="en-US" dirty="0"/>
              <a:t>electronic </a:t>
            </a:r>
            <a:r>
              <a:rPr lang="en-US" dirty="0" smtClean="0"/>
              <a:t>document that can be found on our intranet</a:t>
            </a:r>
            <a:endParaRPr lang="en-US" dirty="0"/>
          </a:p>
          <a:p>
            <a:pPr lvl="1"/>
            <a:r>
              <a:rPr lang="en-US" dirty="0" smtClean="0"/>
              <a:t>Added </a:t>
            </a:r>
            <a:r>
              <a:rPr lang="en-US" dirty="0"/>
              <a:t>risk areas:  Employee Data Privacy, Anti Trust, Fair Dealing and Competition, Product Quality and Safety, Protecting Company Reputation, Environmental Compliance, Lobbying, Political and Charitable Contributions</a:t>
            </a:r>
          </a:p>
          <a:p>
            <a:pPr lvl="1"/>
            <a:r>
              <a:rPr lang="en-US" dirty="0" smtClean="0"/>
              <a:t>Q&amp;A’s and Tips embedded in document</a:t>
            </a:r>
            <a:endParaRPr lang="en-US" dirty="0"/>
          </a:p>
          <a:p>
            <a:pPr lvl="1"/>
            <a:r>
              <a:rPr lang="en-US" dirty="0"/>
              <a:t>Hyperlinks </a:t>
            </a:r>
            <a:r>
              <a:rPr lang="en-US" dirty="0" smtClean="0"/>
              <a:t>are available for additional resources</a:t>
            </a:r>
            <a:endParaRPr lang="en-US" dirty="0"/>
          </a:p>
          <a:p>
            <a:r>
              <a:rPr lang="en-US" dirty="0" smtClean="0"/>
              <a:t>Our Code </a:t>
            </a:r>
            <a:r>
              <a:rPr lang="en-US" dirty="0"/>
              <a:t>is not a substitute </a:t>
            </a:r>
            <a:r>
              <a:rPr lang="en-US" dirty="0" smtClean="0"/>
              <a:t>for good </a:t>
            </a:r>
            <a:r>
              <a:rPr lang="en-US" dirty="0"/>
              <a:t>judgment, nor does it cover every situation encountered, so when in doubt </a:t>
            </a:r>
            <a:r>
              <a:rPr lang="en-US" dirty="0" smtClean="0"/>
              <a:t>Speak </a:t>
            </a:r>
            <a:r>
              <a:rPr lang="en-US" dirty="0"/>
              <a:t>U</a:t>
            </a:r>
            <a:r>
              <a:rPr lang="en-US" dirty="0" smtClean="0"/>
              <a:t>p</a:t>
            </a:r>
            <a:endParaRPr lang="en-US" dirty="0"/>
          </a:p>
          <a:p>
            <a:r>
              <a:rPr lang="en-US" dirty="0"/>
              <a:t>In the end, our confidence must rest, as it always has, on the honesty, integrity and good </a:t>
            </a:r>
            <a:r>
              <a:rPr lang="en-US" dirty="0" smtClean="0"/>
              <a:t>sense within </a:t>
            </a:r>
            <a:r>
              <a:rPr lang="en-US" dirty="0"/>
              <a:t>each of </a:t>
            </a:r>
            <a:r>
              <a:rPr lang="en-US" dirty="0" smtClean="0"/>
              <a:t>us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Global Code of Ethical Business Conduct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Culture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en-US" sz="1800" kern="0" dirty="0" smtClean="0"/>
              <a:t>A speak up culture is essential to the health of the company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en-US" sz="1800" kern="0" dirty="0" smtClean="0"/>
              <a:t>A speak up culture reflects on the ability and comfort of employees to ask questions and report concerns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en-US" sz="1800" kern="0" dirty="0" smtClean="0"/>
              <a:t>Speaking up supports our values  </a:t>
            </a:r>
          </a:p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en-US" sz="1800" kern="0" dirty="0" smtClean="0"/>
              <a:t>MTS has multiple avenues for Speaking Up: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Supervisors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Human Resources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Local Business Ethics Committees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Director Business Ethics &amp; Compliance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Office of General Counsel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800" kern="0" dirty="0" smtClean="0"/>
              <a:t>AlertLine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endParaRPr lang="en-US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18" y="1309982"/>
            <a:ext cx="3147620" cy="24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AlertLine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/>
          <a:lstStyle/>
          <a:p>
            <a:r>
              <a:rPr lang="en-US" dirty="0" smtClean="0"/>
              <a:t>The AlertLine is </a:t>
            </a:r>
            <a:r>
              <a:rPr lang="en-US" dirty="0"/>
              <a:t>o</a:t>
            </a:r>
            <a:r>
              <a:rPr lang="en-US" dirty="0" smtClean="0"/>
              <a:t>perated by a third party</a:t>
            </a:r>
          </a:p>
          <a:p>
            <a:r>
              <a:rPr lang="en-US" dirty="0" smtClean="0"/>
              <a:t>Callers have the ability to remain anonymous</a:t>
            </a:r>
          </a:p>
          <a:p>
            <a:pPr lvl="1"/>
            <a:r>
              <a:rPr lang="en-US" dirty="0" smtClean="0"/>
              <a:t>Those reporting are provided a code to follow-up on concerns</a:t>
            </a:r>
          </a:p>
          <a:p>
            <a:pPr lvl="1"/>
            <a:r>
              <a:rPr lang="en-US" dirty="0" smtClean="0"/>
              <a:t>Employees are encouraged to contact the AlertLine often to see if there is further information they can provide</a:t>
            </a:r>
          </a:p>
          <a:p>
            <a:r>
              <a:rPr lang="en-US" dirty="0" smtClean="0"/>
              <a:t>Translators are available </a:t>
            </a:r>
          </a:p>
          <a:p>
            <a:r>
              <a:rPr lang="en-US" dirty="0" smtClean="0"/>
              <a:t>Matters are treated confidentially</a:t>
            </a:r>
          </a:p>
          <a:p>
            <a:r>
              <a:rPr lang="en-US" dirty="0" smtClean="0"/>
              <a:t>Employees can submit concerns via the internet to our AlertLine</a:t>
            </a:r>
          </a:p>
          <a:p>
            <a:r>
              <a:rPr lang="en-US" dirty="0"/>
              <a:t>Each and every matter is </a:t>
            </a:r>
            <a:r>
              <a:rPr lang="en-US" dirty="0" smtClean="0"/>
              <a:t>investigated</a:t>
            </a:r>
          </a:p>
          <a:p>
            <a:pPr lvl="1"/>
            <a:r>
              <a:rPr lang="en-US" dirty="0" smtClean="0"/>
              <a:t>Investigators have been trained</a:t>
            </a:r>
          </a:p>
          <a:p>
            <a:pPr lvl="1"/>
            <a:r>
              <a:rPr lang="en-US" dirty="0" smtClean="0"/>
              <a:t>Investigation protocol is in place </a:t>
            </a:r>
          </a:p>
          <a:p>
            <a:pPr lvl="1"/>
            <a:r>
              <a:rPr lang="en-US" dirty="0" smtClean="0"/>
              <a:t>Escalation process is defined</a:t>
            </a:r>
          </a:p>
          <a:p>
            <a:pPr lvl="1">
              <a:spcBef>
                <a:spcPts val="0"/>
              </a:spcBef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*Some locations may restrict anonymous access to the AlertLine or the role of the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business ethics committee</a:t>
            </a:r>
          </a:p>
        </p:txBody>
      </p:sp>
    </p:spTree>
    <p:extLst>
      <p:ext uri="{BB962C8B-B14F-4D97-AF65-F5344CB8AC3E}">
        <p14:creationId xmlns:p14="http://schemas.microsoft.com/office/powerpoint/2010/main" val="498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Volkswagen’s reputation was recently tarnished due to a massive </a:t>
            </a:r>
            <a:r>
              <a:rPr lang="en-US" dirty="0"/>
              <a:t>scandal involving cheating on the emissions testing of 11 million </a:t>
            </a:r>
            <a:r>
              <a:rPr lang="en-US" dirty="0" smtClean="0"/>
              <a:t>diesel-powered </a:t>
            </a:r>
            <a:r>
              <a:rPr lang="en-US" dirty="0"/>
              <a:t>cars sold in recent </a:t>
            </a:r>
            <a:r>
              <a:rPr lang="en-US" dirty="0" smtClean="0"/>
              <a:t>years</a:t>
            </a:r>
          </a:p>
          <a:p>
            <a:pPr lvl="1"/>
            <a:r>
              <a:rPr lang="en-US" dirty="0"/>
              <a:t>Share price fell by nearly 30 percent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VW lost $26 billion in total value</a:t>
            </a:r>
          </a:p>
          <a:p>
            <a:pPr lvl="1"/>
            <a:r>
              <a:rPr lang="en-US" dirty="0"/>
              <a:t>Recall costs and fines are heading for the multibillion-dollar range</a:t>
            </a:r>
            <a:endParaRPr lang="en-US" dirty="0" smtClean="0"/>
          </a:p>
          <a:p>
            <a:r>
              <a:rPr lang="en-US" dirty="0" smtClean="0"/>
              <a:t>Taketa's </a:t>
            </a:r>
            <a:r>
              <a:rPr lang="en-US" dirty="0"/>
              <a:t>exploding airbags </a:t>
            </a:r>
            <a:r>
              <a:rPr lang="en-US" dirty="0" smtClean="0"/>
              <a:t>caused eight </a:t>
            </a:r>
            <a:r>
              <a:rPr lang="en-US" dirty="0"/>
              <a:t>deaths and hundreds of injuries </a:t>
            </a:r>
            <a:endParaRPr lang="en-US" dirty="0" smtClean="0"/>
          </a:p>
          <a:p>
            <a:pPr lvl="1"/>
            <a:r>
              <a:rPr lang="en-US" dirty="0" smtClean="0"/>
              <a:t>Employees </a:t>
            </a:r>
            <a:r>
              <a:rPr lang="en-US" dirty="0"/>
              <a:t>have said that quality problems resulted from the pressure to meet intense delivery </a:t>
            </a:r>
            <a:r>
              <a:rPr lang="en-US" dirty="0" smtClean="0"/>
              <a:t>schedules</a:t>
            </a:r>
          </a:p>
          <a:p>
            <a:pPr lvl="1"/>
            <a:r>
              <a:rPr lang="en-US" dirty="0" smtClean="0"/>
              <a:t>Failure </a:t>
            </a:r>
            <a:r>
              <a:rPr lang="en-US" dirty="0"/>
              <a:t>to </a:t>
            </a:r>
            <a:r>
              <a:rPr lang="en-US" dirty="0" smtClean="0"/>
              <a:t>meet schedule </a:t>
            </a:r>
            <a:r>
              <a:rPr lang="en-US" dirty="0"/>
              <a:t>would cost Takata thousands of dollars per minute through </a:t>
            </a:r>
            <a:r>
              <a:rPr lang="en-US" dirty="0" smtClean="0"/>
              <a:t>fines</a:t>
            </a:r>
          </a:p>
          <a:p>
            <a:endParaRPr lang="en-US" sz="1050" dirty="0"/>
          </a:p>
          <a:p>
            <a:r>
              <a:rPr lang="en-US" dirty="0" smtClean="0"/>
              <a:t>What is one of the root causes of these scandals?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Culture Question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96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50827</TotalTime>
  <Words>1727</Words>
  <Application>Microsoft Office PowerPoint</Application>
  <PresentationFormat>On-screen Show (4:3)</PresentationFormat>
  <Paragraphs>207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BoardTemplate_corporate2</vt:lpstr>
      <vt:lpstr>FY17 Ethics Training- Back to Basics  </vt:lpstr>
      <vt:lpstr>Introduction</vt:lpstr>
      <vt:lpstr>Learning Objectives</vt:lpstr>
      <vt:lpstr>The Purpose of our MTS Business Ethics and Compliance Program</vt:lpstr>
      <vt:lpstr>Our MTS Core Values</vt:lpstr>
      <vt:lpstr>MTS Global Code of Ethical Business Conduct</vt:lpstr>
      <vt:lpstr>Speak Up Culture</vt:lpstr>
      <vt:lpstr>MTS AlertLine</vt:lpstr>
      <vt:lpstr>Speak Up Culture Question</vt:lpstr>
      <vt:lpstr>Speak Up Culture Answer</vt:lpstr>
      <vt:lpstr>Respectful Work Environment</vt:lpstr>
      <vt:lpstr>Respectful Work Environment Question</vt:lpstr>
      <vt:lpstr>Respectful Work Environment Question</vt:lpstr>
      <vt:lpstr>Non-Retaliation Policy</vt:lpstr>
      <vt:lpstr>Retaliation-What You Can Do</vt:lpstr>
      <vt:lpstr>Focus on Anti-Corruption</vt:lpstr>
      <vt:lpstr>U.S. Anti-Corruption Basic Concepts</vt:lpstr>
      <vt:lpstr>Global Anti-Corruption Concepts</vt:lpstr>
      <vt:lpstr>Global Anti-Corruption Question</vt:lpstr>
      <vt:lpstr>Global Anti-Corruption Answer</vt:lpstr>
      <vt:lpstr>Summary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Nava, Steven</cp:lastModifiedBy>
  <cp:revision>396</cp:revision>
  <cp:lastPrinted>2016-02-12T19:35:17Z</cp:lastPrinted>
  <dcterms:created xsi:type="dcterms:W3CDTF">2009-07-02T15:23:46Z</dcterms:created>
  <dcterms:modified xsi:type="dcterms:W3CDTF">2017-01-25T15:29:52Z</dcterms:modified>
</cp:coreProperties>
</file>