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3" r:id="rId2"/>
    <p:sldId id="323" r:id="rId3"/>
    <p:sldId id="309" r:id="rId4"/>
    <p:sldId id="313" r:id="rId5"/>
    <p:sldId id="312" r:id="rId6"/>
    <p:sldId id="314" r:id="rId7"/>
    <p:sldId id="316" r:id="rId8"/>
    <p:sldId id="315" r:id="rId9"/>
    <p:sldId id="324" r:id="rId10"/>
    <p:sldId id="326" r:id="rId11"/>
    <p:sldId id="317" r:id="rId12"/>
    <p:sldId id="318" r:id="rId13"/>
    <p:sldId id="328" r:id="rId14"/>
    <p:sldId id="319" r:id="rId15"/>
    <p:sldId id="320" r:id="rId16"/>
    <p:sldId id="322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EF4"/>
    <a:srgbClr val="0000FF"/>
    <a:srgbClr val="D1DBE8"/>
    <a:srgbClr val="FFC000"/>
    <a:srgbClr val="2E567A"/>
    <a:srgbClr val="10273C"/>
    <a:srgbClr val="D6A300"/>
    <a:srgbClr val="0085B4"/>
    <a:srgbClr val="5999D3"/>
    <a:srgbClr val="8CB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2" autoAdjust="0"/>
    <p:restoredTop sz="94660"/>
  </p:normalViewPr>
  <p:slideViewPr>
    <p:cSldViewPr snapToGrid="0">
      <p:cViewPr>
        <p:scale>
          <a:sx n="120" d="100"/>
          <a:sy n="120" d="100"/>
        </p:scale>
        <p:origin x="-1374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8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AB3E03-81DD-6F4A-91AD-BC2B58DDF677}" type="datetimeFigureOut">
              <a:rPr lang="en-US" smtClean="0"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7A45CD-4A43-FD41-BB1F-93F01C528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18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9123059-AD18-2644-A422-F81F304BF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6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ecert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400800"/>
            <a:ext cx="898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or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724400"/>
            <a:ext cx="6553200" cy="533400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CC154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257800"/>
            <a:ext cx="3810000" cy="381000"/>
          </a:xfrm>
        </p:spPr>
        <p:txBody>
          <a:bodyPr/>
          <a:lstStyle>
            <a:lvl1pPr marL="0" indent="0" algn="r">
              <a:spcBef>
                <a:spcPts val="0"/>
              </a:spcBef>
              <a:buFont typeface="Arial Narrow" pitchFamily="-107" charset="0"/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05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648200"/>
            <a:ext cx="8305800" cy="1524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00063" y="4648200"/>
            <a:ext cx="5062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3352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00062" y="5029200"/>
            <a:ext cx="8153400" cy="1143000"/>
          </a:xfrm>
        </p:spPr>
        <p:txBody>
          <a:bodyPr/>
          <a:lstStyle>
            <a:lvl1pPr marL="182880" indent="-182880">
              <a:spcBef>
                <a:spcPts val="0"/>
              </a:spcBef>
              <a:buClr>
                <a:srgbClr val="CC1543"/>
              </a:buClr>
              <a:defRPr sz="1600">
                <a:ln>
                  <a:noFill/>
                </a:ln>
                <a:latin typeface="Arial" pitchFamily="34" charset="0"/>
                <a:cs typeface="Arial" pitchFamily="34" charset="0"/>
              </a:defRPr>
            </a:lvl1pPr>
            <a:lvl2pPr>
              <a:defRPr sz="1600">
                <a:ln>
                  <a:noFill/>
                </a:ln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6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7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5214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3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342900" lvl="0" indent="-3429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66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565150" y="1219200"/>
            <a:ext cx="5208588" cy="502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on icon to insert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0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228600" lvl="0" indent="-2286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48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47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6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2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6"/>
          <a:stretch/>
        </p:blipFill>
        <p:spPr>
          <a:xfrm>
            <a:off x="0" y="974749"/>
            <a:ext cx="9144000" cy="168251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9200"/>
            <a:ext cx="82629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 userDrawn="1"/>
        </p:nvSpPr>
        <p:spPr bwMode="auto">
          <a:xfrm>
            <a:off x="5883966" y="6450013"/>
            <a:ext cx="2936184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FY17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Ethics Training/ Page </a:t>
            </a:r>
            <a:fld id="{CDAE13CE-31CE-A44C-9F86-F7B4B1D61468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/>
        </p:nvSpPr>
        <p:spPr>
          <a:xfrm>
            <a:off x="451134" y="6450013"/>
            <a:ext cx="1486996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MTS CONFIDENTIAL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626836" y="6418362"/>
            <a:ext cx="1890328" cy="523220"/>
            <a:chOff x="3703648" y="6418362"/>
            <a:chExt cx="1890328" cy="523220"/>
          </a:xfrm>
        </p:grpSpPr>
        <p:sp>
          <p:nvSpPr>
            <p:cNvPr id="10" name="TextBox 17"/>
            <p:cNvSpPr txBox="1"/>
            <p:nvPr userDrawn="1"/>
          </p:nvSpPr>
          <p:spPr>
            <a:xfrm>
              <a:off x="3703648" y="6418362"/>
              <a:ext cx="1890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r"/>
              <a:r>
                <a:rPr lang="en-US" sz="1400" spc="50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CORPORATE</a:t>
              </a:r>
              <a:endParaRPr lang="en-US" sz="1400" spc="5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3806261" y="6418362"/>
              <a:ext cx="1663306" cy="304800"/>
              <a:chOff x="3892611" y="6418362"/>
              <a:chExt cx="1576955" cy="304800"/>
            </a:xfrm>
          </p:grpSpPr>
          <p:cxnSp>
            <p:nvCxnSpPr>
              <p:cNvPr id="11" name="Straight Connector 10"/>
              <p:cNvCxnSpPr/>
              <p:nvPr userDrawn="1"/>
            </p:nvCxnSpPr>
            <p:spPr>
              <a:xfrm>
                <a:off x="3892611" y="6723162"/>
                <a:ext cx="1576955" cy="0"/>
              </a:xfrm>
              <a:prstGeom prst="line">
                <a:avLst/>
              </a:prstGeom>
              <a:ln w="6350" cmpd="sng">
                <a:solidFill>
                  <a:srgbClr val="7F7F7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 userDrawn="1"/>
            </p:nvCxnSpPr>
            <p:spPr>
              <a:xfrm>
                <a:off x="3892611" y="6418362"/>
                <a:ext cx="1576955" cy="0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26" y="220979"/>
            <a:ext cx="989506" cy="595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Char char="–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"/>
        <a:buChar char="•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Lucida Grande"/>
        <a:buChar char="›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Wingdings" charset="2"/>
        <a:buChar char="§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18083" y="5141845"/>
            <a:ext cx="65532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FY17 </a:t>
            </a:r>
            <a:r>
              <a:rPr lang="en-US" dirty="0" smtClean="0"/>
              <a:t>Ethics Training-</a:t>
            </a:r>
            <a:br>
              <a:rPr lang="en-US" dirty="0" smtClean="0"/>
            </a:br>
            <a:r>
              <a:rPr lang="en-US" dirty="0" smtClean="0"/>
              <a:t>Back to Basics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In each of these instances the organizations culture, the inability to speak up, played a major role in ethical misconduct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The health of our company relies on the ability to Speak Up and bring questions and concerns forward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People managers have a special obligation when an employee brings a concern to them</a:t>
            </a:r>
          </a:p>
          <a:p>
            <a:pPr lvl="1"/>
            <a:r>
              <a:rPr lang="en-US" dirty="0"/>
              <a:t>56% of </a:t>
            </a:r>
            <a:r>
              <a:rPr lang="en-US" dirty="0" smtClean="0"/>
              <a:t>employees </a:t>
            </a:r>
            <a:r>
              <a:rPr lang="en-US" dirty="0"/>
              <a:t>look to their supervisor as a model of ethical behavior</a:t>
            </a:r>
          </a:p>
          <a:p>
            <a:pPr lvl="1"/>
            <a:r>
              <a:rPr lang="en-US" dirty="0" smtClean="0"/>
              <a:t>Thank the person for bringing the matter to you</a:t>
            </a:r>
          </a:p>
          <a:p>
            <a:pPr lvl="1"/>
            <a:r>
              <a:rPr lang="en-US" dirty="0" smtClean="0"/>
              <a:t>Enlist the aid of Human Resources and Business Ethics and Compliance to investigate the matter</a:t>
            </a:r>
          </a:p>
          <a:p>
            <a:pPr lvl="1"/>
            <a:r>
              <a:rPr lang="en-US" dirty="0" smtClean="0"/>
              <a:t>Follow-up if there is action to be taken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 Up Culture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Respectful Work Environment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committed to creating and maintaining a workplace </a:t>
            </a:r>
            <a:r>
              <a:rPr lang="en-US" dirty="0" smtClean="0"/>
              <a:t>that drives </a:t>
            </a:r>
            <a:r>
              <a:rPr lang="en-US" dirty="0"/>
              <a:t>the success of MTS by working together respectfully </a:t>
            </a:r>
            <a:r>
              <a:rPr lang="en-US" dirty="0" smtClean="0"/>
              <a:t>and inclusively</a:t>
            </a:r>
          </a:p>
          <a:p>
            <a:r>
              <a:rPr lang="en-US" b="1" dirty="0" smtClean="0"/>
              <a:t>Advantages </a:t>
            </a:r>
            <a:r>
              <a:rPr lang="en-US" b="1" dirty="0"/>
              <a:t>of a Respectful Workplace</a:t>
            </a:r>
          </a:p>
          <a:p>
            <a:pPr lvl="1"/>
            <a:r>
              <a:rPr lang="en-US" dirty="0"/>
              <a:t>Respectful workplaces are productive, rewarding, and enjoyable for </a:t>
            </a:r>
            <a:r>
              <a:rPr lang="en-US" dirty="0" smtClean="0"/>
              <a:t>everyone 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are environments where employees work well together and recognize </a:t>
            </a:r>
            <a:r>
              <a:rPr lang="en-US" dirty="0" smtClean="0"/>
              <a:t>that:</a:t>
            </a:r>
            <a:endParaRPr lang="en-US" dirty="0"/>
          </a:p>
          <a:p>
            <a:pPr lvl="2"/>
            <a:r>
              <a:rPr lang="en-US" dirty="0" smtClean="0"/>
              <a:t>Behaviors </a:t>
            </a:r>
            <a:r>
              <a:rPr lang="en-US" dirty="0"/>
              <a:t>and attitudes affect </a:t>
            </a:r>
            <a:r>
              <a:rPr lang="en-US" dirty="0" smtClean="0"/>
              <a:t>others</a:t>
            </a:r>
            <a:endParaRPr lang="en-US" dirty="0"/>
          </a:p>
          <a:p>
            <a:pPr lvl="2"/>
            <a:r>
              <a:rPr lang="en-US" dirty="0"/>
              <a:t>Building upon individual strengths and abilities fosters a positive </a:t>
            </a:r>
            <a:r>
              <a:rPr lang="en-US" dirty="0" smtClean="0"/>
              <a:t>workforce</a:t>
            </a:r>
            <a:endParaRPr lang="en-US" dirty="0"/>
          </a:p>
          <a:p>
            <a:pPr lvl="2"/>
            <a:r>
              <a:rPr lang="en-US" dirty="0"/>
              <a:t>Each individual is unique and has the right to be treated with respect and </a:t>
            </a:r>
            <a:r>
              <a:rPr lang="en-US" dirty="0" smtClean="0"/>
              <a:t>dignity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33061" y="5799797"/>
            <a:ext cx="6659217" cy="44539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Respectful workplaces don't just happen, they are built!</a:t>
            </a:r>
          </a:p>
        </p:txBody>
      </p:sp>
    </p:spTree>
    <p:extLst>
      <p:ext uri="{BB962C8B-B14F-4D97-AF65-F5344CB8AC3E}">
        <p14:creationId xmlns:p14="http://schemas.microsoft.com/office/powerpoint/2010/main" val="29330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566" y="1323975"/>
            <a:ext cx="8262938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Signs of Disrespect</a:t>
            </a:r>
          </a:p>
          <a:p>
            <a:r>
              <a:rPr lang="en-US" dirty="0" smtClean="0"/>
              <a:t>Eye rolling</a:t>
            </a:r>
          </a:p>
          <a:p>
            <a:r>
              <a:rPr lang="en-US" dirty="0" smtClean="0"/>
              <a:t>Sighing</a:t>
            </a:r>
          </a:p>
          <a:p>
            <a:r>
              <a:rPr lang="en-US" dirty="0"/>
              <a:t>C</a:t>
            </a:r>
            <a:r>
              <a:rPr lang="en-US" dirty="0" smtClean="0"/>
              <a:t>licking </a:t>
            </a:r>
            <a:r>
              <a:rPr lang="en-US" dirty="0"/>
              <a:t>your </a:t>
            </a:r>
            <a:r>
              <a:rPr lang="en-US" dirty="0" smtClean="0"/>
              <a:t>tongue</a:t>
            </a:r>
          </a:p>
          <a:p>
            <a:r>
              <a:rPr lang="en-US" dirty="0" smtClean="0"/>
              <a:t>Talking over another colleague</a:t>
            </a:r>
          </a:p>
          <a:p>
            <a:r>
              <a:rPr lang="en-US" dirty="0" smtClean="0"/>
              <a:t>Bullying</a:t>
            </a:r>
          </a:p>
          <a:p>
            <a:r>
              <a:rPr lang="en-US" dirty="0" smtClean="0"/>
              <a:t>Discrimination</a:t>
            </a:r>
          </a:p>
          <a:p>
            <a:r>
              <a:rPr lang="en-US" dirty="0" smtClean="0"/>
              <a:t>Inappropriate Internet Usage</a:t>
            </a:r>
          </a:p>
          <a:p>
            <a:r>
              <a:rPr lang="en-US" dirty="0" smtClean="0"/>
              <a:t>Using vulgar language</a:t>
            </a:r>
          </a:p>
          <a:p>
            <a:r>
              <a:rPr lang="en-US" dirty="0" smtClean="0"/>
              <a:t>Name-calling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What can you do to help build a respectful work environment?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Respectful Work Environment Question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510" y="1502464"/>
            <a:ext cx="3077978" cy="221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7509" y="3947491"/>
            <a:ext cx="33409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 just rolled my eyes so hard, I hurt myself – Tina Fey as Liz Lemon in 30Rock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758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45" y="137442"/>
            <a:ext cx="8250238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Respectful Work Environment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10" y="1234011"/>
            <a:ext cx="8262938" cy="4512235"/>
          </a:xfrm>
        </p:spPr>
        <p:txBody>
          <a:bodyPr/>
          <a:lstStyle/>
          <a:p>
            <a:pPr>
              <a:buNone/>
            </a:pPr>
            <a:r>
              <a:rPr lang="en-US" b="1" dirty="0"/>
              <a:t>How to Create a Respectful Work Environment 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dirty="0" smtClean="0"/>
              <a:t> Focus </a:t>
            </a:r>
            <a:r>
              <a:rPr lang="en-US" dirty="0"/>
              <a:t>on others’ needs and consider how your words and actions will impact others before you speak or </a:t>
            </a:r>
            <a:r>
              <a:rPr lang="en-US" dirty="0" smtClean="0"/>
              <a:t>act</a:t>
            </a:r>
            <a:endParaRPr lang="en-US" dirty="0"/>
          </a:p>
          <a:p>
            <a:pPr>
              <a:buNone/>
            </a:pPr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smtClean="0"/>
              <a:t> Be </a:t>
            </a:r>
            <a:r>
              <a:rPr lang="en-US" dirty="0"/>
              <a:t>intentional in your </a:t>
            </a:r>
            <a:r>
              <a:rPr lang="en-US" dirty="0" smtClean="0"/>
              <a:t>communications</a:t>
            </a:r>
            <a:endParaRPr lang="en-US" dirty="0"/>
          </a:p>
          <a:p>
            <a:pPr>
              <a:buNone/>
            </a:pPr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dirty="0" smtClean="0"/>
              <a:t> Become </a:t>
            </a:r>
            <a:r>
              <a:rPr lang="en-US" dirty="0"/>
              <a:t>a bridge builder and act in a manner that creates an inclusive work </a:t>
            </a:r>
            <a:r>
              <a:rPr lang="en-US" dirty="0" smtClean="0"/>
              <a:t>environment</a:t>
            </a:r>
            <a:endParaRPr lang="en-US" dirty="0"/>
          </a:p>
          <a:p>
            <a:pPr>
              <a:buNone/>
            </a:pPr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dirty="0" smtClean="0"/>
              <a:t> Appreciate </a:t>
            </a:r>
            <a:r>
              <a:rPr lang="en-US" dirty="0"/>
              <a:t>the value of diverse opinions in developing approaches to varying </a:t>
            </a:r>
            <a:r>
              <a:rPr lang="en-US" dirty="0" smtClean="0"/>
              <a:t>situations</a:t>
            </a:r>
            <a:endParaRPr lang="en-US" dirty="0"/>
          </a:p>
          <a:p>
            <a:pPr>
              <a:buNone/>
            </a:pPr>
            <a:r>
              <a:rPr lang="en-US" dirty="0"/>
              <a:t>5</a:t>
            </a:r>
            <a:r>
              <a:rPr lang="en-US" dirty="0" smtClean="0"/>
              <a:t>.  Avoid </a:t>
            </a:r>
            <a:r>
              <a:rPr lang="en-US" dirty="0"/>
              <a:t>tendencies to become caught up in gossip, complaining, or other forms of negativity in day-to-day </a:t>
            </a:r>
            <a:r>
              <a:rPr lang="en-US" dirty="0" smtClean="0"/>
              <a:t>interactions</a:t>
            </a:r>
            <a:endParaRPr lang="en-US" dirty="0"/>
          </a:p>
          <a:p>
            <a:pPr>
              <a:buNone/>
            </a:pPr>
            <a:r>
              <a:rPr lang="en-US" dirty="0"/>
              <a:t>6</a:t>
            </a:r>
            <a:r>
              <a:rPr lang="en-US" dirty="0" smtClean="0"/>
              <a:t>.  View </a:t>
            </a:r>
            <a:r>
              <a:rPr lang="en-US" dirty="0"/>
              <a:t>today’s difficult situations from a broader </a:t>
            </a:r>
            <a:r>
              <a:rPr lang="en-US" dirty="0" smtClean="0"/>
              <a:t>perspective </a:t>
            </a:r>
          </a:p>
          <a:p>
            <a:pPr>
              <a:buNone/>
            </a:pPr>
            <a:r>
              <a:rPr lang="en-US" dirty="0"/>
              <a:t>7</a:t>
            </a:r>
            <a:r>
              <a:rPr lang="en-US" dirty="0" smtClean="0"/>
              <a:t>.  Be </a:t>
            </a:r>
            <a:r>
              <a:rPr lang="en-US" dirty="0"/>
              <a:t>supportive of your organization in your communications both inside and outside of the </a:t>
            </a:r>
            <a:r>
              <a:rPr lang="en-US" dirty="0" smtClean="0"/>
              <a:t>workplace</a:t>
            </a:r>
            <a:endParaRPr lang="en-US" dirty="0"/>
          </a:p>
          <a:p>
            <a:pPr>
              <a:buNone/>
            </a:pPr>
            <a:r>
              <a:rPr lang="en-US" dirty="0"/>
              <a:t>8</a:t>
            </a:r>
            <a:r>
              <a:rPr lang="en-US" dirty="0" smtClean="0"/>
              <a:t>.  Pay </a:t>
            </a:r>
            <a:r>
              <a:rPr lang="en-US" dirty="0"/>
              <a:t>attention to how respectful you are in your communications and other actions on an ongoing </a:t>
            </a:r>
            <a:r>
              <a:rPr lang="en-US" dirty="0" smtClean="0"/>
              <a:t>basis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Non-Retaliation Policy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MTS forbids retaliation against anyone who asks questions </a:t>
            </a:r>
            <a:r>
              <a:rPr lang="en-US" sz="1800" dirty="0" smtClean="0"/>
              <a:t>or voices </a:t>
            </a:r>
            <a:r>
              <a:rPr lang="en-US" sz="1800" dirty="0"/>
              <a:t>a concern in good </a:t>
            </a:r>
            <a:r>
              <a:rPr lang="en-US" sz="1800" dirty="0" smtClean="0"/>
              <a:t>faith</a:t>
            </a:r>
          </a:p>
          <a:p>
            <a:r>
              <a:rPr lang="en-US" altLang="en-US" sz="1700" dirty="0" smtClean="0"/>
              <a:t>Retaliation </a:t>
            </a:r>
            <a:r>
              <a:rPr lang="en-US" altLang="en-US" sz="1700" dirty="0"/>
              <a:t>is prohibited by law and </a:t>
            </a:r>
            <a:r>
              <a:rPr lang="en-US" altLang="en-US" sz="1700" dirty="0" smtClean="0"/>
              <a:t>the MTS Global Code of Ethical Business Conduct</a:t>
            </a:r>
            <a:endParaRPr lang="en-US" altLang="en-US" sz="17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1700" dirty="0" smtClean="0"/>
              <a:t>Retaliation occurs </a:t>
            </a:r>
            <a:r>
              <a:rPr lang="en-US" altLang="en-US" sz="1700" dirty="0"/>
              <a:t>w</a:t>
            </a:r>
            <a:r>
              <a:rPr lang="en-US" altLang="en-US" sz="1700" dirty="0" smtClean="0"/>
              <a:t>hen </a:t>
            </a:r>
            <a:r>
              <a:rPr lang="en-US" altLang="en-US" sz="1700" dirty="0"/>
              <a:t>an employee suffers an adverse employment </a:t>
            </a:r>
            <a:r>
              <a:rPr lang="en-US" altLang="en-US" sz="1700" dirty="0" smtClean="0"/>
              <a:t>action (punishment) </a:t>
            </a:r>
            <a:r>
              <a:rPr lang="en-US" altLang="en-US" sz="1700" dirty="0"/>
              <a:t>for </a:t>
            </a:r>
            <a:r>
              <a:rPr lang="en-US" altLang="en-US" sz="1700" dirty="0" smtClean="0"/>
              <a:t>reporting a concern </a:t>
            </a:r>
            <a:r>
              <a:rPr lang="en-US" altLang="en-US" sz="1700" dirty="0"/>
              <a:t>or cooperating in </a:t>
            </a:r>
            <a:r>
              <a:rPr lang="en-US" altLang="en-US" sz="1700" dirty="0" smtClean="0"/>
              <a:t>an investigation</a:t>
            </a:r>
            <a:endParaRPr lang="en-US" altLang="en-US" sz="1700" dirty="0"/>
          </a:p>
          <a:p>
            <a:r>
              <a:rPr lang="en-US" sz="1700" dirty="0" smtClean="0"/>
              <a:t>The </a:t>
            </a:r>
            <a:r>
              <a:rPr lang="en-US" sz="1700" dirty="0"/>
              <a:t>Ethics Resource Center developed a list of common retaliation workplace abuses suffered as a result of reporting ethical violations or other wrongdoings</a:t>
            </a:r>
          </a:p>
          <a:p>
            <a:pPr lvl="1"/>
            <a:r>
              <a:rPr lang="en-US" sz="1700" dirty="0"/>
              <a:t>Left out:  64% report they were excluded from decisions and work activity by supervisors or management</a:t>
            </a:r>
          </a:p>
          <a:p>
            <a:pPr lvl="1"/>
            <a:r>
              <a:rPr lang="en-US" sz="1700" dirty="0" smtClean="0"/>
              <a:t>Exclusion:  </a:t>
            </a:r>
            <a:r>
              <a:rPr lang="en-US" sz="1700" dirty="0"/>
              <a:t>62% report they were </a:t>
            </a:r>
            <a:r>
              <a:rPr lang="en-US" sz="1700" dirty="0" smtClean="0"/>
              <a:t>excluded by </a:t>
            </a:r>
            <a:r>
              <a:rPr lang="en-US" sz="1700" dirty="0"/>
              <a:t>other employees</a:t>
            </a:r>
          </a:p>
          <a:p>
            <a:pPr lvl="1"/>
            <a:r>
              <a:rPr lang="en-US" sz="1700" dirty="0"/>
              <a:t>Potential Job Loss:  56% report they almost lost their jobs</a:t>
            </a:r>
          </a:p>
          <a:p>
            <a:pPr lvl="1"/>
            <a:r>
              <a:rPr lang="en-US" sz="1700" dirty="0"/>
              <a:t>No Promotion:  55% report they were passed over for a raise or promotion</a:t>
            </a:r>
          </a:p>
          <a:p>
            <a:pPr lvl="1"/>
            <a:r>
              <a:rPr lang="en-US" sz="1700" dirty="0"/>
              <a:t>Hit The Road:  44% report they were relocated or reassigned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133057" y="5873197"/>
            <a:ext cx="6659217" cy="427383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Retaliation has no place in the MTS workplace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419" y="1114425"/>
            <a:ext cx="8262938" cy="4953000"/>
          </a:xfrm>
        </p:spPr>
        <p:txBody>
          <a:bodyPr/>
          <a:lstStyle/>
          <a:p>
            <a:pPr marL="457200">
              <a:buFont typeface="Arial" panose="020B0604020202020204" pitchFamily="34" charset="0"/>
              <a:buChar char="»"/>
            </a:pPr>
            <a:r>
              <a:rPr lang="en-US" dirty="0" smtClean="0"/>
              <a:t>There </a:t>
            </a:r>
            <a:r>
              <a:rPr lang="en-US" dirty="0"/>
              <a:t>is less retaliation in companies where employees at all levels share a commitment to </a:t>
            </a:r>
            <a:r>
              <a:rPr lang="en-US" dirty="0" smtClean="0"/>
              <a:t>integrity</a:t>
            </a:r>
            <a:endParaRPr lang="en-US" dirty="0"/>
          </a:p>
          <a:p>
            <a:pPr marL="457200">
              <a:buFont typeface="Arial" panose="020B0604020202020204" pitchFamily="34" charset="0"/>
              <a:buChar char="»"/>
            </a:pPr>
            <a:r>
              <a:rPr lang="en-US" dirty="0" smtClean="0"/>
              <a:t>Retaliation </a:t>
            </a:r>
            <a:r>
              <a:rPr lang="en-US" dirty="0"/>
              <a:t>declines </a:t>
            </a:r>
            <a:r>
              <a:rPr lang="en-US" dirty="0" smtClean="0"/>
              <a:t>dramatically </a:t>
            </a:r>
            <a:r>
              <a:rPr lang="en-US" dirty="0"/>
              <a:t>when top managers and supervisors make ethics a priority and model ethical </a:t>
            </a:r>
            <a:r>
              <a:rPr lang="en-US" dirty="0" smtClean="0"/>
              <a:t>conduct</a:t>
            </a:r>
          </a:p>
          <a:p>
            <a:pPr marL="457200">
              <a:buFont typeface="Arial" panose="020B0604020202020204" pitchFamily="34" charset="0"/>
              <a:buChar char="»"/>
            </a:pPr>
            <a:r>
              <a:rPr lang="en-US" dirty="0" smtClean="0"/>
              <a:t>Retaliation </a:t>
            </a:r>
            <a:r>
              <a:rPr lang="en-US" dirty="0"/>
              <a:t>is at war with a strong ethical </a:t>
            </a:r>
            <a:r>
              <a:rPr lang="en-US" dirty="0" smtClean="0"/>
              <a:t>culture</a:t>
            </a:r>
          </a:p>
          <a:p>
            <a:pPr marL="457200">
              <a:buFont typeface="Arial" panose="020B0604020202020204" pitchFamily="34" charset="0"/>
              <a:buChar char="»"/>
            </a:pPr>
            <a:r>
              <a:rPr lang="en-US" dirty="0"/>
              <a:t>No organization can expect employees to come forward with concerns if they do not trust that the corporate culture and processes will protect </a:t>
            </a:r>
            <a:r>
              <a:rPr lang="en-US" dirty="0" smtClean="0"/>
              <a:t>them</a:t>
            </a:r>
          </a:p>
          <a:p>
            <a:pPr marL="457200">
              <a:buFont typeface="Arial" panose="020B0604020202020204" pitchFamily="34" charset="0"/>
              <a:buChar char="»"/>
            </a:pPr>
            <a:r>
              <a:rPr lang="en-US" dirty="0" smtClean="0"/>
              <a:t>Speak Up if you feel you have experienced retaliation by talking with: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dirty="0" smtClean="0"/>
              <a:t>Supervisors</a:t>
            </a:r>
            <a:endParaRPr lang="en-US" dirty="0"/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dirty="0"/>
              <a:t>Human Resources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dirty="0"/>
              <a:t>Local Business Ethics Committees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dirty="0" smtClean="0"/>
              <a:t>Director, </a:t>
            </a:r>
            <a:r>
              <a:rPr lang="en-US" dirty="0"/>
              <a:t>Business Ethics &amp; Compliance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dirty="0"/>
              <a:t>Office of General Counsel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dirty="0"/>
              <a:t>AlertLine</a:t>
            </a:r>
          </a:p>
          <a:p>
            <a:pPr marL="857250" lvl="1">
              <a:buFont typeface="Arial" panose="020B0604020202020204" pitchFamily="34" charset="0"/>
              <a:buChar char="»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Retaliation-What You Can Do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0" y="4288160"/>
            <a:ext cx="1851660" cy="183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reviewed the Purpose of our Business Ethics and Compliance Program in which the organizational culture promotes</a:t>
            </a:r>
          </a:p>
          <a:p>
            <a:pPr lvl="1"/>
            <a:r>
              <a:rPr lang="en-US" sz="1800" dirty="0" smtClean="0"/>
              <a:t>Ethical conduct</a:t>
            </a:r>
          </a:p>
          <a:p>
            <a:pPr lvl="1"/>
            <a:r>
              <a:rPr lang="en-US" sz="1800" dirty="0"/>
              <a:t>A</a:t>
            </a:r>
            <a:r>
              <a:rPr lang="en-US" sz="1800" dirty="0" smtClean="0"/>
              <a:t> </a:t>
            </a:r>
            <a:r>
              <a:rPr lang="en-US" sz="1800" dirty="0"/>
              <a:t>commitment to MTS </a:t>
            </a:r>
            <a:r>
              <a:rPr lang="en-US" sz="1800" dirty="0" smtClean="0"/>
              <a:t>values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Compliance </a:t>
            </a:r>
            <a:r>
              <a:rPr lang="en-US" sz="1800" dirty="0"/>
              <a:t>with the </a:t>
            </a:r>
            <a:r>
              <a:rPr lang="en-US" sz="1800" dirty="0" smtClean="0"/>
              <a:t>law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Reviewed </a:t>
            </a:r>
            <a:r>
              <a:rPr lang="en-US" dirty="0"/>
              <a:t>our MTS </a:t>
            </a:r>
            <a:r>
              <a:rPr lang="en-US" dirty="0" smtClean="0"/>
              <a:t>Values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Our values define </a:t>
            </a:r>
            <a:r>
              <a:rPr lang="en-US" sz="1800" dirty="0"/>
              <a:t>the operating principles that guide our organization's internal conduct</a:t>
            </a:r>
            <a:endParaRPr lang="en-US" sz="1800" dirty="0" smtClean="0"/>
          </a:p>
          <a:p>
            <a:r>
              <a:rPr lang="en-US" dirty="0" smtClean="0"/>
              <a:t>Highlighted our </a:t>
            </a:r>
            <a:r>
              <a:rPr lang="en-US" dirty="0"/>
              <a:t>Code of Conduct</a:t>
            </a:r>
          </a:p>
          <a:p>
            <a:pPr lvl="1"/>
            <a:r>
              <a:rPr lang="en-US" sz="1800" dirty="0"/>
              <a:t>Speak Up Culture</a:t>
            </a:r>
          </a:p>
          <a:p>
            <a:pPr lvl="1"/>
            <a:r>
              <a:rPr lang="en-US" sz="1800" dirty="0"/>
              <a:t>Respectful Workplace</a:t>
            </a:r>
          </a:p>
          <a:p>
            <a:pPr lvl="1"/>
            <a:r>
              <a:rPr lang="en-US" sz="1800" dirty="0"/>
              <a:t>Non-Retaliation </a:t>
            </a:r>
            <a:r>
              <a:rPr lang="en-US" sz="1800" dirty="0" smtClean="0"/>
              <a:t>Policy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Welcome to the </a:t>
            </a:r>
            <a:r>
              <a:rPr lang="en-US" dirty="0" smtClean="0"/>
              <a:t>FY17 </a:t>
            </a:r>
            <a:r>
              <a:rPr lang="en-US" dirty="0" smtClean="0"/>
              <a:t>Ethics training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year, the theme of the training is Back to Basics</a:t>
            </a:r>
          </a:p>
          <a:p>
            <a:endParaRPr lang="en-US" dirty="0"/>
          </a:p>
          <a:p>
            <a:r>
              <a:rPr lang="en-US" dirty="0" smtClean="0"/>
              <a:t>Understanding the MTS Values and Code of Conduct are critical building blocks of  our Business Ethics and Compliance Program</a:t>
            </a:r>
          </a:p>
          <a:p>
            <a:endParaRPr lang="en-US" dirty="0"/>
          </a:p>
          <a:p>
            <a:r>
              <a:rPr lang="en-US" dirty="0"/>
              <a:t>A Speak Up culture </a:t>
            </a:r>
            <a:r>
              <a:rPr lang="en-US" dirty="0" smtClean="0"/>
              <a:t>creates </a:t>
            </a:r>
            <a:r>
              <a:rPr lang="en-US" dirty="0"/>
              <a:t>an environment where employees readily raise questions and concerns about the way the company is conducting </a:t>
            </a:r>
            <a:r>
              <a:rPr lang="en-US" dirty="0" smtClean="0"/>
              <a:t>business without fear of retaliation</a:t>
            </a:r>
          </a:p>
          <a:p>
            <a:endParaRPr lang="en-US" dirty="0"/>
          </a:p>
          <a:p>
            <a:r>
              <a:rPr lang="en-US" dirty="0" smtClean="0"/>
              <a:t>MTS encourages everyone to Speak Up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843" y="76200"/>
            <a:ext cx="7712766" cy="868362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Learning Objectives</a:t>
            </a:r>
            <a:endParaRPr lang="en-US" dirty="0"/>
          </a:p>
        </p:txBody>
      </p:sp>
      <p:sp>
        <p:nvSpPr>
          <p:cNvPr id="6" name="Content Placeholder 6"/>
          <p:cNvSpPr txBox="1">
            <a:spLocks noGrp="1"/>
          </p:cNvSpPr>
          <p:nvPr>
            <p:ph idx="1"/>
          </p:nvPr>
        </p:nvSpPr>
        <p:spPr bwMode="auto">
          <a:xfrm>
            <a:off x="463550" y="1119188"/>
            <a:ext cx="82629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kern="0" dirty="0" smtClean="0"/>
              <a:t>Define the purpose of our Business Ethics and Compliance Program</a:t>
            </a:r>
          </a:p>
          <a:p>
            <a:pPr>
              <a:spcBef>
                <a:spcPts val="600"/>
              </a:spcBef>
            </a:pP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kern="0" dirty="0" smtClean="0"/>
              <a:t>Review our MTS Values</a:t>
            </a:r>
          </a:p>
          <a:p>
            <a:pPr marL="0" indent="0">
              <a:spcBef>
                <a:spcPts val="600"/>
              </a:spcBef>
              <a:buFont typeface="Arial Narrow" charset="0"/>
              <a:buNone/>
            </a:pPr>
            <a:endParaRPr lang="en-US" sz="2400" kern="0" dirty="0" smtClean="0"/>
          </a:p>
          <a:p>
            <a:r>
              <a:rPr lang="en-US" sz="2400" kern="0" dirty="0" smtClean="0"/>
              <a:t>Highlight our Code of Conduct</a:t>
            </a:r>
          </a:p>
          <a:p>
            <a:pPr lvl="1"/>
            <a:r>
              <a:rPr lang="en-US" sz="2400" dirty="0" smtClean="0"/>
              <a:t>Speak Up Culture</a:t>
            </a:r>
          </a:p>
          <a:p>
            <a:pPr lvl="1"/>
            <a:r>
              <a:rPr lang="en-US" sz="2400" kern="0" dirty="0" smtClean="0"/>
              <a:t>Respectful Workplace</a:t>
            </a:r>
          </a:p>
          <a:p>
            <a:pPr lvl="1"/>
            <a:r>
              <a:rPr lang="en-US" sz="2400" dirty="0" smtClean="0"/>
              <a:t>Non-Retaliation Policy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84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MTS Business Ethics and Compliance Program is designed to promote an organizational culture that: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 encourages ethical conduct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 commitment to MTS values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compliance with the law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Purpose of our MTS Business Ethics and Compliance Program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03" y="3646833"/>
            <a:ext cx="39719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3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MTS Core Values</a:t>
            </a:r>
            <a:endParaRPr lang="en-US" dirty="0"/>
          </a:p>
        </p:txBody>
      </p:sp>
      <p:pic>
        <p:nvPicPr>
          <p:cNvPr id="4" name="Picture 2" descr="\\mspdata1\swap\Overby_Jane\DEEANN'S &amp; JANE'S FOLDER\TVs Values\EBB_Accountabilit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995" y="1049248"/>
            <a:ext cx="3303462" cy="18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mspdata1\swap\Overby_Jane\DEEANN'S &amp; JANE'S FOLDER\TVs Values\EBB_custom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4281" y="1049248"/>
            <a:ext cx="3303462" cy="18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\\mspdata1\swap\Overby_Jane\DEEANN'S &amp; JANE'S FOLDER\TVs Values\EBB_Integr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281" y="2818727"/>
            <a:ext cx="3303462" cy="18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mspdata1\swap\Overby_Jane\DEEANN'S &amp; JANE'S FOLDER\TVs Values\EBB_Inves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995" y="2807841"/>
            <a:ext cx="3303462" cy="18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\\mspdata1\swap\Overby_Jane\DEEANN'S &amp; JANE'S FOLDER\TVs Values\EBB_Innovatio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886" y="4566435"/>
            <a:ext cx="3303462" cy="18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\\mspdata1\swap\Overby_Jane\DEEANN'S &amp; JANE'S FOLDER\TVs Values\EBB_Respect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3348" y="4557463"/>
            <a:ext cx="3303462" cy="18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66729" y="1133061"/>
            <a:ext cx="1789044" cy="51584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Our MTS Values define the </a:t>
            </a:r>
            <a:r>
              <a:rPr lang="en-US" dirty="0">
                <a:solidFill>
                  <a:srgbClr val="0000FF"/>
                </a:solidFill>
              </a:rPr>
              <a:t>operating </a:t>
            </a:r>
            <a:r>
              <a:rPr lang="en-US" dirty="0" smtClean="0">
                <a:solidFill>
                  <a:srgbClr val="0000FF"/>
                </a:solidFill>
              </a:rPr>
              <a:t>principles </a:t>
            </a:r>
            <a:r>
              <a:rPr lang="en-US" dirty="0">
                <a:solidFill>
                  <a:srgbClr val="0000FF"/>
                </a:solidFill>
              </a:rPr>
              <a:t>that guide </a:t>
            </a:r>
            <a:r>
              <a:rPr lang="en-US" dirty="0" smtClean="0">
                <a:solidFill>
                  <a:srgbClr val="0000FF"/>
                </a:solidFill>
              </a:rPr>
              <a:t>our </a:t>
            </a:r>
            <a:r>
              <a:rPr lang="en-US" dirty="0">
                <a:solidFill>
                  <a:srgbClr val="0000FF"/>
                </a:solidFill>
              </a:rPr>
              <a:t>organization's internal conduct as well as its relationship with its customers, partners, and shareholders</a:t>
            </a:r>
          </a:p>
        </p:txBody>
      </p:sp>
    </p:spTree>
    <p:extLst>
      <p:ext uri="{BB962C8B-B14F-4D97-AF65-F5344CB8AC3E}">
        <p14:creationId xmlns:p14="http://schemas.microsoft.com/office/powerpoint/2010/main" val="37339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Global Code of Ethical Business Conduct Builds upon the MTS Core Values</a:t>
            </a:r>
          </a:p>
          <a:p>
            <a:r>
              <a:rPr lang="en-US" dirty="0" smtClean="0"/>
              <a:t>The Code has been updated and enhancements </a:t>
            </a:r>
            <a:r>
              <a:rPr lang="en-US" dirty="0"/>
              <a:t>include:</a:t>
            </a:r>
          </a:p>
          <a:p>
            <a:pPr lvl="1"/>
            <a:r>
              <a:rPr lang="en-US" dirty="0" smtClean="0"/>
              <a:t>The Code is an interactive </a:t>
            </a:r>
            <a:r>
              <a:rPr lang="en-US" dirty="0"/>
              <a:t>electronic </a:t>
            </a:r>
            <a:r>
              <a:rPr lang="en-US" dirty="0" smtClean="0"/>
              <a:t>document that can be found on our intranet</a:t>
            </a:r>
            <a:endParaRPr lang="en-US" dirty="0"/>
          </a:p>
          <a:p>
            <a:pPr lvl="1"/>
            <a:r>
              <a:rPr lang="en-US" dirty="0" smtClean="0"/>
              <a:t>Added </a:t>
            </a:r>
            <a:r>
              <a:rPr lang="en-US" dirty="0"/>
              <a:t>risk areas:  Employee Data Privacy, Anti Trust, Fair Dealing and Competition, Product Quality and Safety, Protecting Company Reputation, Environmental Compliance, Lobbying, Political and Charitable Contributions</a:t>
            </a:r>
          </a:p>
          <a:p>
            <a:pPr lvl="1"/>
            <a:r>
              <a:rPr lang="en-US" dirty="0" smtClean="0"/>
              <a:t>Q&amp;A’s and Tips embedded in document</a:t>
            </a:r>
            <a:endParaRPr lang="en-US" dirty="0"/>
          </a:p>
          <a:p>
            <a:pPr lvl="1"/>
            <a:r>
              <a:rPr lang="en-US" dirty="0"/>
              <a:t>Hyperlinks </a:t>
            </a:r>
            <a:r>
              <a:rPr lang="en-US" dirty="0" smtClean="0"/>
              <a:t>are available for additional resources</a:t>
            </a:r>
            <a:endParaRPr lang="en-US" dirty="0"/>
          </a:p>
          <a:p>
            <a:r>
              <a:rPr lang="en-US" dirty="0" smtClean="0"/>
              <a:t>Our Code </a:t>
            </a:r>
            <a:r>
              <a:rPr lang="en-US" dirty="0"/>
              <a:t>is not a substitute </a:t>
            </a:r>
            <a:r>
              <a:rPr lang="en-US" dirty="0" smtClean="0"/>
              <a:t>for good </a:t>
            </a:r>
            <a:r>
              <a:rPr lang="en-US" dirty="0"/>
              <a:t>judgment, nor does it cover every situation encountered, so when in doubt </a:t>
            </a:r>
            <a:r>
              <a:rPr lang="en-US" dirty="0" smtClean="0"/>
              <a:t>Speak </a:t>
            </a:r>
            <a:r>
              <a:rPr lang="en-US" dirty="0"/>
              <a:t>U</a:t>
            </a:r>
            <a:r>
              <a:rPr lang="en-US" dirty="0" smtClean="0"/>
              <a:t>p</a:t>
            </a:r>
            <a:endParaRPr lang="en-US" dirty="0"/>
          </a:p>
          <a:p>
            <a:r>
              <a:rPr lang="en-US" dirty="0"/>
              <a:t>In the end, our confidence must rest, as it always has, on the honesty, integrity and good </a:t>
            </a:r>
            <a:r>
              <a:rPr lang="en-US" dirty="0" smtClean="0"/>
              <a:t>sense within </a:t>
            </a:r>
            <a:r>
              <a:rPr lang="en-US" dirty="0"/>
              <a:t>each of </a:t>
            </a:r>
            <a:r>
              <a:rPr lang="en-US" dirty="0" smtClean="0"/>
              <a:t>us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MTS Global Code of Ethical Business Conduct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8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 Up Culture</a:t>
            </a:r>
            <a:endParaRPr lang="en-U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00062" y="1219200"/>
            <a:ext cx="4777616" cy="4953000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en-US" sz="1800" kern="0" dirty="0" smtClean="0"/>
              <a:t>A speak up culture is essential to the health of the company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en-US" sz="1800" kern="0" dirty="0" smtClean="0"/>
              <a:t>A speak up culture reflects on the ability and comfort of employees to ask questions and report concerns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en-US" sz="1800" kern="0" dirty="0" smtClean="0"/>
              <a:t>Speaking up supports our values  </a:t>
            </a:r>
          </a:p>
          <a:p>
            <a:pPr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en-US" sz="1800" kern="0" dirty="0" smtClean="0"/>
              <a:t>MTS has multiple avenues for Speaking Up: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kern="0" dirty="0" smtClean="0"/>
              <a:t>Supervisors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kern="0" dirty="0" smtClean="0"/>
              <a:t>Human Resources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kern="0" dirty="0" smtClean="0"/>
              <a:t>Local Business Ethics Committees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kern="0" dirty="0" smtClean="0"/>
              <a:t>Director Business Ethics &amp; Compliance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kern="0" dirty="0" smtClean="0"/>
              <a:t>Office of General Counsel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kern="0" dirty="0" smtClean="0"/>
              <a:t>AlertLine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endParaRPr lang="en-US" kern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18" y="1309982"/>
            <a:ext cx="3147620" cy="241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0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MTS AlertLine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ln w="19050">
            <a:noFill/>
          </a:ln>
        </p:spPr>
        <p:txBody>
          <a:bodyPr/>
          <a:lstStyle/>
          <a:p>
            <a:r>
              <a:rPr lang="en-US" dirty="0" smtClean="0"/>
              <a:t>The AlertLine is </a:t>
            </a:r>
            <a:r>
              <a:rPr lang="en-US" dirty="0"/>
              <a:t>o</a:t>
            </a:r>
            <a:r>
              <a:rPr lang="en-US" dirty="0" smtClean="0"/>
              <a:t>perated by a third party</a:t>
            </a:r>
          </a:p>
          <a:p>
            <a:r>
              <a:rPr lang="en-US" dirty="0" smtClean="0"/>
              <a:t>Callers have the ability to remain anonymous</a:t>
            </a:r>
          </a:p>
          <a:p>
            <a:pPr lvl="1"/>
            <a:r>
              <a:rPr lang="en-US" dirty="0" smtClean="0"/>
              <a:t>Those reporting are provided a code to follow-up on concerns</a:t>
            </a:r>
          </a:p>
          <a:p>
            <a:pPr lvl="1"/>
            <a:r>
              <a:rPr lang="en-US" dirty="0" smtClean="0"/>
              <a:t>Employees are encouraged to contact the AlertLine often to see if there is further information they can provide</a:t>
            </a:r>
          </a:p>
          <a:p>
            <a:r>
              <a:rPr lang="en-US" dirty="0" smtClean="0"/>
              <a:t>Translators are available </a:t>
            </a:r>
          </a:p>
          <a:p>
            <a:r>
              <a:rPr lang="en-US" dirty="0" smtClean="0"/>
              <a:t>Matters are treated confidentially</a:t>
            </a:r>
          </a:p>
          <a:p>
            <a:r>
              <a:rPr lang="en-US" dirty="0" smtClean="0"/>
              <a:t>Employees can submit concerns via the internet to our AlertLine</a:t>
            </a:r>
          </a:p>
          <a:p>
            <a:r>
              <a:rPr lang="en-US" dirty="0"/>
              <a:t>Each and every matter is </a:t>
            </a:r>
            <a:r>
              <a:rPr lang="en-US" dirty="0" smtClean="0"/>
              <a:t>investigated</a:t>
            </a:r>
          </a:p>
          <a:p>
            <a:pPr lvl="1"/>
            <a:r>
              <a:rPr lang="en-US" dirty="0" smtClean="0"/>
              <a:t>Investigators have been trained</a:t>
            </a:r>
          </a:p>
          <a:p>
            <a:pPr lvl="1"/>
            <a:r>
              <a:rPr lang="en-US" dirty="0" smtClean="0"/>
              <a:t>Investigation protocol is in place </a:t>
            </a:r>
          </a:p>
          <a:p>
            <a:pPr lvl="1"/>
            <a:r>
              <a:rPr lang="en-US" dirty="0" smtClean="0"/>
              <a:t>Escalation process is defined</a:t>
            </a:r>
          </a:p>
          <a:p>
            <a:pPr lvl="1">
              <a:spcBef>
                <a:spcPts val="0"/>
              </a:spcBef>
            </a:pPr>
            <a:endParaRPr lang="en-US" sz="1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*Some locations may restrict anonymous access to the AlertLine or the role of the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</a:t>
            </a:r>
            <a:r>
              <a:rPr lang="en-US" sz="1600" dirty="0" smtClean="0"/>
              <a:t> business ethics committee</a:t>
            </a:r>
          </a:p>
        </p:txBody>
      </p:sp>
    </p:spTree>
    <p:extLst>
      <p:ext uri="{BB962C8B-B14F-4D97-AF65-F5344CB8AC3E}">
        <p14:creationId xmlns:p14="http://schemas.microsoft.com/office/powerpoint/2010/main" val="4988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Volkswagen’s reputation was recently tarnished due to a massive </a:t>
            </a:r>
            <a:r>
              <a:rPr lang="en-US" dirty="0"/>
              <a:t>scandal involving cheating on the emissions testing of 11 million </a:t>
            </a:r>
            <a:r>
              <a:rPr lang="en-US" dirty="0" smtClean="0"/>
              <a:t>diesel-powered </a:t>
            </a:r>
            <a:r>
              <a:rPr lang="en-US" dirty="0"/>
              <a:t>cars sold in recent </a:t>
            </a:r>
            <a:r>
              <a:rPr lang="en-US" dirty="0" smtClean="0"/>
              <a:t>years</a:t>
            </a:r>
          </a:p>
          <a:p>
            <a:pPr lvl="1"/>
            <a:r>
              <a:rPr lang="en-US" dirty="0"/>
              <a:t>Share price fell by nearly 30 percent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VW lost $26 billion in total value</a:t>
            </a:r>
          </a:p>
          <a:p>
            <a:pPr lvl="1"/>
            <a:r>
              <a:rPr lang="en-US" dirty="0"/>
              <a:t>Recall costs and fines are heading for the multibillion-dollar range</a:t>
            </a:r>
            <a:endParaRPr lang="en-US" dirty="0" smtClean="0"/>
          </a:p>
          <a:p>
            <a:r>
              <a:rPr lang="en-US" dirty="0" smtClean="0"/>
              <a:t>Taketa's </a:t>
            </a:r>
            <a:r>
              <a:rPr lang="en-US" dirty="0"/>
              <a:t>exploding airbags </a:t>
            </a:r>
            <a:r>
              <a:rPr lang="en-US" dirty="0" smtClean="0"/>
              <a:t>caused eight </a:t>
            </a:r>
            <a:r>
              <a:rPr lang="en-US" dirty="0"/>
              <a:t>deaths and hundreds of injuries </a:t>
            </a:r>
            <a:endParaRPr lang="en-US" dirty="0" smtClean="0"/>
          </a:p>
          <a:p>
            <a:pPr lvl="1"/>
            <a:r>
              <a:rPr lang="en-US" dirty="0" smtClean="0"/>
              <a:t>Employees </a:t>
            </a:r>
            <a:r>
              <a:rPr lang="en-US" dirty="0"/>
              <a:t>have said that quality problems resulted from the pressure to meet intense delivery </a:t>
            </a:r>
            <a:r>
              <a:rPr lang="en-US" dirty="0" smtClean="0"/>
              <a:t>schedules</a:t>
            </a:r>
          </a:p>
          <a:p>
            <a:pPr lvl="1"/>
            <a:r>
              <a:rPr lang="en-US" dirty="0" smtClean="0"/>
              <a:t>Failure </a:t>
            </a:r>
            <a:r>
              <a:rPr lang="en-US" dirty="0"/>
              <a:t>to </a:t>
            </a:r>
            <a:r>
              <a:rPr lang="en-US" dirty="0" smtClean="0"/>
              <a:t>meet schedule </a:t>
            </a:r>
            <a:r>
              <a:rPr lang="en-US" dirty="0"/>
              <a:t>would cost Takata thousands of dollars per minute through </a:t>
            </a:r>
            <a:r>
              <a:rPr lang="en-US" dirty="0" smtClean="0"/>
              <a:t>fines</a:t>
            </a:r>
          </a:p>
          <a:p>
            <a:endParaRPr lang="en-US" sz="1050" dirty="0"/>
          </a:p>
          <a:p>
            <a:r>
              <a:rPr lang="en-US" dirty="0" smtClean="0"/>
              <a:t>What is one of the root causes of these scandals?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 Up Culture Question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496" y="1908314"/>
            <a:ext cx="920000" cy="91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25" y="5406998"/>
            <a:ext cx="1737143" cy="42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5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ardTemplate_corporate2">
  <a:themeElements>
    <a:clrScheme name="seismic_template 15">
      <a:dk1>
        <a:srgbClr val="000000"/>
      </a:dk1>
      <a:lt1>
        <a:srgbClr val="FFFFFF"/>
      </a:lt1>
      <a:dk2>
        <a:srgbClr val="CC0000"/>
      </a:dk2>
      <a:lt2>
        <a:srgbClr val="2D2015"/>
      </a:lt2>
      <a:accent1>
        <a:srgbClr val="A9A9A9"/>
      </a:accent1>
      <a:accent2>
        <a:srgbClr val="5F9CD3"/>
      </a:accent2>
      <a:accent3>
        <a:srgbClr val="FFFFFF"/>
      </a:accent3>
      <a:accent4>
        <a:srgbClr val="000000"/>
      </a:accent4>
      <a:accent5>
        <a:srgbClr val="D1D1D1"/>
      </a:accent5>
      <a:accent6>
        <a:srgbClr val="558DBF"/>
      </a:accent6>
      <a:hlink>
        <a:srgbClr val="537779"/>
      </a:hlink>
      <a:folHlink>
        <a:srgbClr val="85A5A7"/>
      </a:folHlink>
    </a:clrScheme>
    <a:fontScheme name="seismic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BoardTemplate_corporate2.potx</Template>
  <TotalTime>50829</TotalTime>
  <Words>1193</Words>
  <Application>Microsoft Office PowerPoint</Application>
  <PresentationFormat>On-screen Show (4:3)</PresentationFormat>
  <Paragraphs>153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BoardTemplate_corporate2</vt:lpstr>
      <vt:lpstr>FY17 Ethics Training- Back to Basics  </vt:lpstr>
      <vt:lpstr>Introduction</vt:lpstr>
      <vt:lpstr>Learning Objectives</vt:lpstr>
      <vt:lpstr>The Purpose of our MTS Business Ethics and Compliance Program</vt:lpstr>
      <vt:lpstr>Our MTS Core Values</vt:lpstr>
      <vt:lpstr>MTS Global Code of Ethical Business Conduct</vt:lpstr>
      <vt:lpstr>Speak Up Culture</vt:lpstr>
      <vt:lpstr>MTS AlertLine</vt:lpstr>
      <vt:lpstr>Speak Up Culture Question</vt:lpstr>
      <vt:lpstr>Speak Up Culture Answer</vt:lpstr>
      <vt:lpstr>Respectful Work Environment</vt:lpstr>
      <vt:lpstr>Respectful Work Environment Question</vt:lpstr>
      <vt:lpstr>Respectful Work Environment Question</vt:lpstr>
      <vt:lpstr>Non-Retaliation Policy</vt:lpstr>
      <vt:lpstr>Retaliation-What You Can Do</vt:lpstr>
      <vt:lpstr>Summary</vt:lpstr>
    </vt:vector>
  </TitlesOfParts>
  <Company>MTS Systems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DeeAnn Hendricks</dc:creator>
  <cp:lastModifiedBy>Nava, Steven</cp:lastModifiedBy>
  <cp:revision>396</cp:revision>
  <cp:lastPrinted>2016-02-12T19:35:17Z</cp:lastPrinted>
  <dcterms:created xsi:type="dcterms:W3CDTF">2009-07-02T15:23:46Z</dcterms:created>
  <dcterms:modified xsi:type="dcterms:W3CDTF">2017-01-25T15:31:22Z</dcterms:modified>
</cp:coreProperties>
</file>