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73" r:id="rId3"/>
    <p:sldId id="323" r:id="rId4"/>
    <p:sldId id="309" r:id="rId5"/>
    <p:sldId id="313" r:id="rId6"/>
    <p:sldId id="33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17/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 rtl="0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</a:t>
            </a:r>
            <a:r>
              <a:rPr lang="de-DE" dirty="0" smtClean="0"/>
              <a:t>17 </a:t>
            </a:r>
            <a:r>
              <a:rPr lang="de-DE" dirty="0" smtClean="0"/>
              <a:t>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184988"/>
            <a:ext cx="8262938" cy="5091987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sz="1800" dirty="0" smtClean="0"/>
              <a:t>Lästereien</a:t>
            </a:r>
          </a:p>
          <a:p>
            <a:pPr rtl="0"/>
            <a:r>
              <a:rPr lang="de-DE" sz="1800" dirty="0" smtClean="0"/>
              <a:t>Mobbing</a:t>
            </a:r>
          </a:p>
          <a:p>
            <a:pPr rtl="0"/>
            <a:r>
              <a:rPr lang="de-DE" sz="1800" dirty="0" smtClean="0"/>
              <a:t>Diskriminierung</a:t>
            </a:r>
          </a:p>
          <a:p>
            <a:pPr rtl="0"/>
            <a:r>
              <a:rPr lang="de-DE" sz="1800" dirty="0" smtClean="0"/>
              <a:t>unangemessene Nutzung des Internets</a:t>
            </a:r>
          </a:p>
          <a:p>
            <a:pPr rtl="0"/>
            <a:r>
              <a:rPr lang="de-DE" sz="1800" dirty="0" smtClean="0"/>
              <a:t>vulgäre Ausdrucksweise</a:t>
            </a:r>
          </a:p>
          <a:p>
            <a:pPr rtl="0"/>
            <a:r>
              <a:rPr lang="de-DE" sz="1800" dirty="0" smtClean="0"/>
              <a:t>Beschimpfung</a:t>
            </a:r>
          </a:p>
          <a:p>
            <a:pPr marL="0" indent="0" rtl="0">
              <a:buNone/>
            </a:pPr>
            <a:endParaRPr lang="de-DE" dirty="0" smtClean="0"/>
          </a:p>
          <a:p>
            <a:pPr marL="0" indent="0" rtl="0">
              <a:buNone/>
            </a:pPr>
            <a:endParaRPr lang="de-DE" dirty="0"/>
          </a:p>
          <a:p>
            <a:pPr marL="0" indent="0" rtl="0">
              <a:buNone/>
            </a:pPr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36" y="1810139"/>
            <a:ext cx="2499677" cy="18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 (nicht in Deutschland)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b="1" dirty="0" smtClean="0"/>
              <a:t>Was ist Korruption?</a:t>
            </a:r>
          </a:p>
          <a:p>
            <a:pPr lvl="1" rtl="0"/>
            <a:r>
              <a:rPr lang="de-DE" sz="1700" dirty="0" smtClean="0"/>
              <a:t>Korruption ist der Missbrauch öffentlicher Macht zum privaten Nutzen.</a:t>
            </a:r>
          </a:p>
          <a:p>
            <a:pPr lvl="1"/>
            <a:r>
              <a:rPr lang="de-DE" sz="1700" dirty="0" smtClean="0"/>
              <a:t>Korruption umfasst Bestechung, Erpressung, Betrug, Täuschung, Verdunkelung und Geldwäsche.</a:t>
            </a:r>
          </a:p>
          <a:p>
            <a:pPr rtl="0"/>
            <a:r>
              <a:rPr lang="de-DE" sz="1700" b="1" dirty="0" smtClean="0"/>
              <a:t>Warum betrifft uns das?</a:t>
            </a:r>
          </a:p>
          <a:p>
            <a:pPr lvl="1" rtl="0"/>
            <a:r>
              <a:rPr lang="de-DE" sz="1700" dirty="0" smtClean="0"/>
              <a:t>Schätzungen der Weltbank zufolge gehen jedes Jahr weltweit 1 bis 1,6 Billionen US-Dollar an illegale Aktivitäten verloren.</a:t>
            </a:r>
          </a:p>
          <a:p>
            <a:pPr lvl="1" rtl="0"/>
            <a:r>
              <a:rPr lang="de-DE" sz="1700" dirty="0" smtClean="0"/>
              <a:t>Kriminelle Aktivitäten wie Geldwäsche, Erpressung und Drogenhandel werden auf diese Weise unterstützt.</a:t>
            </a:r>
          </a:p>
          <a:p>
            <a:pPr lvl="1" rtl="0"/>
            <a:r>
              <a:rPr lang="de-DE" sz="1700" dirty="0" smtClean="0"/>
              <a:t>Viele Länder haben Anti-Korruptions-Gesetze und setzen diese konsequent um.</a:t>
            </a:r>
          </a:p>
          <a:p>
            <a:pPr lvl="1" rtl="0"/>
            <a:r>
              <a:rPr lang="de-DE" sz="1700" dirty="0" smtClean="0"/>
              <a:t>Außerhalb der USA haben sich die Durchsetzungsmaßnahmen seit 2012 verdoppelt.</a:t>
            </a:r>
          </a:p>
          <a:p>
            <a:pPr lvl="1" rtl="0"/>
            <a:r>
              <a:rPr lang="de-DE" sz="1700" dirty="0" smtClean="0"/>
              <a:t>MTS hat bereits zwei freiwillige Offenlegungen nach dem Foreign Corrupt Practices Act (FCPA) − wir wollen keine dritte!</a:t>
            </a:r>
            <a:endParaRPr lang="de-DE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Schwerpunkt auf Korruptionsbekämpfung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318448"/>
            <a:ext cx="1336427" cy="10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 Narrow" charset="0"/>
              <a:buChar char="»"/>
            </a:pPr>
            <a:r>
              <a:rPr lang="de-DE" sz="1600" dirty="0">
                <a:ea typeface="ＭＳ Ｐゴシック" charset="0"/>
              </a:rPr>
              <a:t>Wir müssen eine Vielzahl von internationalen Gesetzen zur Bekämpfung von Korruption und Bestechung beachten, </a:t>
            </a:r>
            <a:r>
              <a:rPr lang="de-DE" sz="1600" dirty="0" smtClean="0">
                <a:ea typeface="ＭＳ Ｐゴシック" charset="0"/>
              </a:rPr>
              <a:t>primär das deutsche Gesetz zur Bekämpfung der Korruption (</a:t>
            </a:r>
            <a:r>
              <a:rPr lang="de-DE" sz="1600" dirty="0" err="1" smtClean="0">
                <a:ea typeface="ＭＳ Ｐゴシック" charset="0"/>
              </a:rPr>
              <a:t>KorrBekG</a:t>
            </a:r>
            <a:r>
              <a:rPr lang="de-DE" sz="1600" dirty="0" smtClean="0">
                <a:ea typeface="ＭＳ Ｐゴシック" charset="0"/>
              </a:rPr>
              <a:t>), sowie das </a:t>
            </a:r>
            <a:r>
              <a:rPr lang="de-DE" sz="1600" dirty="0" err="1">
                <a:ea typeface="ＭＳ Ｐゴシック" charset="0"/>
              </a:rPr>
              <a:t>Foreign</a:t>
            </a:r>
            <a:r>
              <a:rPr lang="de-DE" sz="1600" dirty="0">
                <a:ea typeface="ＭＳ Ｐゴシック" charset="0"/>
              </a:rPr>
              <a:t> </a:t>
            </a:r>
            <a:r>
              <a:rPr lang="de-DE" sz="1600" dirty="0" err="1">
                <a:ea typeface="ＭＳ Ｐゴシック" charset="0"/>
              </a:rPr>
              <a:t>Corrupt</a:t>
            </a:r>
            <a:r>
              <a:rPr lang="de-DE" sz="1600" dirty="0">
                <a:ea typeface="ＭＳ Ｐゴシック" charset="0"/>
              </a:rPr>
              <a:t> Practices Act (</a:t>
            </a:r>
            <a:r>
              <a:rPr lang="de-DE" sz="1600" dirty="0" smtClean="0">
                <a:ea typeface="ＭＳ Ｐゴシック" charset="0"/>
              </a:rPr>
              <a:t>FCPA), das UK </a:t>
            </a:r>
            <a:r>
              <a:rPr lang="de-DE" sz="1600" dirty="0" err="1" smtClean="0">
                <a:ea typeface="ＭＳ Ｐゴシック" charset="0"/>
              </a:rPr>
              <a:t>Bribery</a:t>
            </a:r>
            <a:r>
              <a:rPr lang="de-DE" sz="1600" dirty="0" smtClean="0">
                <a:ea typeface="ＭＳ Ｐゴシック" charset="0"/>
              </a:rPr>
              <a:t> Act und Gesetze anderer Länder, in denen wir operativ tätig sind (</a:t>
            </a:r>
            <a:r>
              <a:rPr lang="de-DE" sz="1600" dirty="0" err="1" smtClean="0">
                <a:ea typeface="ＭＳ Ｐゴシック" charset="0"/>
              </a:rPr>
              <a:t>Policy</a:t>
            </a:r>
            <a:r>
              <a:rPr lang="de-DE" sz="1600" dirty="0" smtClean="0">
                <a:ea typeface="ＭＳ Ｐゴシック" charset="0"/>
              </a:rPr>
              <a:t> OGC-018).</a:t>
            </a:r>
            <a:endParaRPr lang="de-DE" sz="1600" dirty="0">
              <a:ea typeface="ＭＳ Ｐゴシック" charset="0"/>
            </a:endParaRPr>
          </a:p>
          <a:p>
            <a:pPr lvl="1"/>
            <a:r>
              <a:rPr lang="de-DE" sz="1800" dirty="0" smtClean="0"/>
              <a:t>Zwei Bestandteile</a:t>
            </a:r>
          </a:p>
          <a:p>
            <a:pPr lvl="2" rtl="0"/>
            <a:r>
              <a:rPr lang="de-DE" sz="1800" dirty="0" smtClean="0"/>
              <a:t>Bestechungsbekämpfung</a:t>
            </a:r>
          </a:p>
          <a:p>
            <a:pPr lvl="3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Eigenschaften einer Bestechung: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Ein Angebot, ein Versprechen oder ein Zugeständnis, 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das in korrupter Weise erfolgt,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Zuwendungen von Wert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an einen ausländischen Amtsträger zu übergeben,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direkt oder indirekt,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ein Geschäft abzuschließen oder einen anderen unlauteren Vorteil daraus zu ziehen.</a:t>
            </a:r>
          </a:p>
          <a:p>
            <a:pPr lvl="2" rtl="0"/>
            <a:r>
              <a:rPr lang="de-DE" sz="1800" dirty="0" smtClean="0"/>
              <a:t>Bücher und Aufzeichnungen</a:t>
            </a:r>
          </a:p>
          <a:p>
            <a:pPr lvl="3"/>
            <a:r>
              <a:rPr lang="de-DE" sz="1300" dirty="0" smtClean="0"/>
              <a:t>MTS ist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verpflichtet, angemessene detaillierte Aufzeichnungen zu führen, die abgewickelte Transaktionen genau widerspiegeln und das Erkennen, Verhindern und Überwachen nicht berechtigter Zahlungen </a:t>
            </a:r>
            <a:r>
              <a:rPr lang="de-DE" sz="1300" dirty="0" smtClean="0"/>
              <a:t>ermöglichen.</a:t>
            </a:r>
          </a:p>
          <a:p>
            <a:pPr lvl="3"/>
            <a:r>
              <a:rPr lang="de-DE" sz="1300" dirty="0" smtClean="0"/>
              <a:t>Die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Entwicklung eines internen Kontrollsystems ermöglicht eine angemessene Sicherheit, dass Transaktionen ordnungsgemäß autorisiert werden</a:t>
            </a:r>
            <a:r>
              <a:rPr lang="de-DE" sz="1300" dirty="0" smtClean="0"/>
              <a:t>.</a:t>
            </a:r>
            <a:endParaRPr lang="de-DE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Einfache Konzepte zur Korruptionsbekämpfung in den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1176991"/>
            <a:ext cx="8262938" cy="4953000"/>
          </a:xfrm>
        </p:spPr>
        <p:txBody>
          <a:bodyPr/>
          <a:lstStyle/>
          <a:p>
            <a:pPr rtl="0"/>
            <a:r>
              <a:rPr lang="de-DE" sz="1600" dirty="0" smtClean="0"/>
              <a:t>Der UK Bribery Act ist umfassender als der FCPA.</a:t>
            </a:r>
          </a:p>
          <a:p>
            <a:pPr lvl="1" rtl="0"/>
            <a:r>
              <a:rPr lang="de-DE" sz="1600" dirty="0" smtClean="0"/>
              <a:t>verbietet Bestechung im privaten und öffentlichen Bereich</a:t>
            </a:r>
          </a:p>
          <a:p>
            <a:pPr lvl="1" rtl="0"/>
            <a:r>
              <a:rPr lang="de-DE" sz="1600" dirty="0" smtClean="0"/>
              <a:t>bestraft Zahler und Zahlungsempfänger</a:t>
            </a:r>
          </a:p>
          <a:p>
            <a:pPr lvl="1" rtl="0"/>
            <a:r>
              <a:rPr lang="de-DE" sz="1600" dirty="0" smtClean="0"/>
              <a:t>unbegrenzte Geldstrafen</a:t>
            </a:r>
          </a:p>
          <a:p>
            <a:pPr rtl="0"/>
            <a:r>
              <a:rPr lang="de-DE" sz="1600" dirty="0" smtClean="0"/>
              <a:t>Brasilianisches Anti-Korruptions-Gesetz</a:t>
            </a:r>
          </a:p>
          <a:p>
            <a:pPr lvl="1" rtl="0"/>
            <a:r>
              <a:rPr lang="de-DE" sz="1600" dirty="0" smtClean="0"/>
              <a:t>Erlassung des neuen Gesetzes im März 2015</a:t>
            </a:r>
          </a:p>
          <a:p>
            <a:pPr lvl="1" rtl="0"/>
            <a:r>
              <a:rPr lang="de-DE" sz="1600" dirty="0" smtClean="0"/>
              <a:t>umfasst in Brasilien begangene Verstöße von ausländischen Unternehmen oder Dritten im Auftrag ausländischer Unternehmen</a:t>
            </a:r>
          </a:p>
          <a:p>
            <a:pPr rtl="0"/>
            <a:r>
              <a:rPr lang="de-DE" sz="1600" dirty="0" smtClean="0"/>
              <a:t>Anti-Korruptions-Gesetz in China</a:t>
            </a:r>
          </a:p>
          <a:p>
            <a:pPr lvl="1" rtl="0"/>
            <a:r>
              <a:rPr lang="de-DE" sz="1600" dirty="0" smtClean="0"/>
              <a:t>China verfolgt die Durchsetzung seiner Anti-Korruptions-Gesetze.</a:t>
            </a:r>
          </a:p>
          <a:p>
            <a:pPr lvl="1" rtl="0"/>
            <a:r>
              <a:rPr lang="de-DE" sz="1600" dirty="0" smtClean="0"/>
              <a:t>Staatsbeamte haben einen breiten Einsatzbereich und umfassen Mitarbeiter „im öffentlichen Dienst“ für vollstaatliche Einrichtungen und, in manchen Fällen, teilstaatliche Einrichtungen. </a:t>
            </a:r>
          </a:p>
          <a:p>
            <a:pPr rtl="0"/>
            <a:r>
              <a:rPr lang="de-DE" sz="1600" dirty="0" smtClean="0"/>
              <a:t>Damit wir Bedenken hinsichtlich Korruption angemessen verfolgen können, müssen wir die Zugehörigkeit unseres Kunden verstehen.</a:t>
            </a:r>
          </a:p>
          <a:p>
            <a:pPr rtl="0"/>
            <a:r>
              <a:rPr lang="de-DE" sz="1600" dirty="0" smtClean="0"/>
              <a:t>Bei MTS werden Maßnahmen zur Korruptionsbekämpfung im Rahmen des Foreign Corrupt Practice Act Policy (OGC-018) und der Gifts, Business Courtesies and Sponsorship Policy (OGC-009) umgesetzt.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Konzepte zur Korruptionsbekämpfung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Sie empfangen Kunden an Ihrem Standort zur Endabnahme. Um die Kundenbeziehung zu stärken, wird ein Abendessen organisiert. Die Mitarbeiter von MTS werden teilnehmen und für das Essen bezahlen.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Was sollten Sie bei der Planung des Geschäftsessens berücksichtigen?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Frage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Geschäftsessen</a:t>
              </a:r>
              <a:endParaRPr lang="de-DE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de-DE" sz="1800" dirty="0" smtClean="0"/>
              <a:t>Antwort:</a:t>
            </a:r>
          </a:p>
          <a:p>
            <a:pPr lvl="1" rtl="0"/>
            <a:r>
              <a:rPr lang="de-DE" sz="1800" dirty="0" smtClean="0"/>
              <a:t>Beinhaltet der Vertrag Bestimmungen, die die Bereitstellung von Wertgegenständen verbieten?</a:t>
            </a:r>
          </a:p>
          <a:p>
            <a:pPr lvl="1" rtl="0"/>
            <a:r>
              <a:rPr lang="de-DE" sz="1800" dirty="0" smtClean="0"/>
              <a:t>Der Grenzwert von 100 US-Dollar für Geschenke und geschäftliche Aufmerksamkeiten gilt nicht. Bewirtung und Unterhaltung </a:t>
            </a:r>
            <a:r>
              <a:rPr lang="de-DE" sz="1800" i="1" dirty="0" smtClean="0"/>
              <a:t>unterliegen keinen </a:t>
            </a:r>
            <a:r>
              <a:rPr lang="de-DE" sz="1800" dirty="0" smtClean="0"/>
              <a:t>monetären Beschränkungen, sofern ein Mitarbeiter von MTS für die Veranstaltung bezahlt und daran teilnimmt und die Bewirtung und Unterhaltung die Vorgaben unserer Gifts, Business Courtesies and Sponsorship Policy (OGC-009) nicht übersteigen.</a:t>
            </a:r>
          </a:p>
          <a:p>
            <a:pPr lvl="1" rtl="0"/>
            <a:r>
              <a:rPr lang="de-DE" sz="1800" dirty="0" smtClean="0"/>
              <a:t>Handelt es sich bei den Kunden um ausländische Amtsträger?</a:t>
            </a:r>
          </a:p>
          <a:p>
            <a:pPr lvl="2"/>
            <a:r>
              <a:rPr lang="de-DE" sz="1800" dirty="0" smtClean="0"/>
              <a:t>Vergewissern Sie sich im Vorfeld der Veranstaltung bei der Rechtsabteilung (USA), dass wir keine Bedenken hinsichtlich einer Bestechung haben.</a:t>
            </a:r>
          </a:p>
          <a:p>
            <a:pPr lvl="2" rtl="0"/>
            <a:r>
              <a:rPr lang="de-DE" sz="1800" dirty="0" smtClean="0"/>
              <a:t>In manchen Fällen muss der Kunde möglicherweise für sein eigenes Essen aufkommen, um zu verhindern, dass der Eindruck eines Fehlverhaltens entsteht.</a:t>
            </a:r>
          </a:p>
          <a:p>
            <a:pPr lvl="1" rtl="0"/>
            <a:r>
              <a:rPr lang="de-DE" sz="1800" dirty="0" smtClean="0"/>
              <a:t>Wenn Sie sich an dieser Stelle unsicher sind, fragen Sie nach!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Antwort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</a:t>
            </a:r>
            <a:r>
              <a:rPr lang="de-DE" dirty="0" smtClean="0"/>
              <a:t>17.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Vergeltungsmaßnahmen</a:t>
            </a:r>
          </a:p>
          <a:p>
            <a:r>
              <a:rPr lang="de-DE" sz="1700" dirty="0" smtClean="0"/>
              <a:t>Konzentration auf Konzepte zur Korruptionsbekämpfung</a:t>
            </a:r>
          </a:p>
          <a:p>
            <a:pPr lvl="1" rtl="0"/>
            <a:r>
              <a:rPr lang="de-DE" sz="1700" dirty="0" smtClean="0"/>
              <a:t>Informieren Sie sich über Ihren Kunden und erkundigen Sie sich, falls Sie Fragen haben.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Schutz vor Vergeltungsmaßnahmen / </a:t>
            </a:r>
            <a:r>
              <a:rPr lang="de-DE" sz="2400" dirty="0" smtClean="0"/>
              <a:t>Repressalien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DE" sz="2400" dirty="0"/>
              <a:t>  </a:t>
            </a: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Das Programm für ethisches Geschäftsverhalten und Unternehmenscompliance von MTS dient der 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dirty="0" err="1"/>
              <a:t>Kernwerte</a:t>
            </a:r>
            <a:r>
              <a:rPr dirty="0"/>
              <a:t> von </a:t>
            </a:r>
            <a:r>
              <a:rPr dirty="0" smtClean="0"/>
              <a:t>MTS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151616" y="1155704"/>
            <a:ext cx="8833483" cy="4929786"/>
            <a:chOff x="10098" y="1090388"/>
            <a:chExt cx="8833483" cy="4929786"/>
          </a:xfrm>
        </p:grpSpPr>
        <p:sp>
          <p:nvSpPr>
            <p:cNvPr id="10" name="Rectangle 9"/>
            <p:cNvSpPr/>
            <p:nvPr/>
          </p:nvSpPr>
          <p:spPr>
            <a:xfrm>
              <a:off x="7054537" y="1134979"/>
              <a:ext cx="1789044" cy="485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e-DE" dirty="0" smtClean="0">
                  <a:solidFill>
                    <a:srgbClr val="0000FF"/>
                  </a:solidFill>
                </a:rPr>
                <a:t>Unsere Werte definieren die Grundprinzipien für den internen Verhaltenskodex von MTS sowie für seine Beziehungen mit Kunden, Partnern und Aktionären.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342" y="1090388"/>
              <a:ext cx="3542387" cy="16481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1097923"/>
              <a:ext cx="3581120" cy="1633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2696037"/>
              <a:ext cx="3665790" cy="17296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08" y="2696037"/>
              <a:ext cx="3506125" cy="17296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" y="4349764"/>
              <a:ext cx="3581120" cy="1670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68" y="4374154"/>
              <a:ext cx="3566160" cy="163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 </a:t>
            </a:r>
            <a:r>
              <a:rPr lang="de-DE" sz="1600" dirty="0" smtClean="0"/>
              <a:t>(nicht in Deutschland)</a:t>
            </a:r>
            <a:endParaRPr lang="de-DE" sz="1600" kern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2</TotalTime>
  <Words>1684</Words>
  <Application>Microsoft Office PowerPoint</Application>
  <PresentationFormat>On-screen Show (4:3)</PresentationFormat>
  <Paragraphs>201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BoardTemplate_corporate2</vt:lpstr>
      <vt:lpstr>Custom Design</vt:lpstr>
      <vt:lpstr>Ethikschulung im FY 17 −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Schwerpunkt auf Korruptionsbekämpfung</vt:lpstr>
      <vt:lpstr>Einfache Konzepte zur Korruptionsbekämpfung in den USA</vt:lpstr>
      <vt:lpstr>Weltweite Konzepte zur Korruptionsbekämpfung</vt:lpstr>
      <vt:lpstr>Weltweite Korruptionsbekämpfung − Frage</vt:lpstr>
      <vt:lpstr>Weltweite Korruptionsbekämpfung − Antwort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416</cp:revision>
  <cp:lastPrinted>2016-02-12T19:35:17Z</cp:lastPrinted>
  <dcterms:created xsi:type="dcterms:W3CDTF">2009-07-02T15:23:46Z</dcterms:created>
  <dcterms:modified xsi:type="dcterms:W3CDTF">2017-01-25T15:46:50Z</dcterms:modified>
</cp:coreProperties>
</file>