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323" r:id="rId3"/>
    <p:sldId id="309" r:id="rId4"/>
    <p:sldId id="313" r:id="rId5"/>
    <p:sldId id="312" r:id="rId6"/>
    <p:sldId id="314" r:id="rId7"/>
    <p:sldId id="316" r:id="rId8"/>
    <p:sldId id="315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1" r:id="rId17"/>
    <p:sldId id="325" r:id="rId18"/>
    <p:sldId id="329" r:id="rId19"/>
    <p:sldId id="330" r:id="rId20"/>
    <p:sldId id="331" r:id="rId21"/>
    <p:sldId id="322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886" autoAdjust="0"/>
  </p:normalViewPr>
  <p:slideViewPr>
    <p:cSldViewPr snapToGrid="0">
      <p:cViewPr>
        <p:scale>
          <a:sx n="125" d="100"/>
          <a:sy n="125" d="100"/>
        </p:scale>
        <p:origin x="-12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dirty="0" err="1" smtClean="0"/>
              <a:t>Etica</a:t>
            </a:r>
            <a:r>
              <a:rPr lang="en-US" dirty="0" smtClean="0"/>
              <a:t> = Ethics</a:t>
            </a:r>
            <a:endParaRPr dirty="0"/>
          </a:p>
          <a:p>
            <a:pPr rtl="0"/>
            <a:r>
              <a:rPr dirty="0" err="1" smtClean="0"/>
              <a:t>Dilemmi</a:t>
            </a:r>
            <a:r>
              <a:rPr lang="en-US" dirty="0" smtClean="0"/>
              <a:t> = Dilemma</a:t>
            </a:r>
            <a:endParaRPr dirty="0"/>
          </a:p>
          <a:p>
            <a:pPr rtl="0"/>
            <a:r>
              <a:rPr dirty="0" err="1" smtClean="0"/>
              <a:t>Valori</a:t>
            </a:r>
            <a:r>
              <a:rPr lang="en-US" dirty="0" smtClean="0"/>
              <a:t> = Values</a:t>
            </a:r>
            <a:endParaRPr dirty="0"/>
          </a:p>
          <a:p>
            <a:pPr rtl="0"/>
            <a:r>
              <a:rPr dirty="0" smtClean="0"/>
              <a:t>Giusto</a:t>
            </a:r>
            <a:r>
              <a:rPr lang="en-US" dirty="0" smtClean="0"/>
              <a:t> = Right</a:t>
            </a:r>
            <a:endParaRPr dirty="0"/>
          </a:p>
          <a:p>
            <a:pPr rtl="0"/>
            <a:r>
              <a:rPr dirty="0" err="1" smtClean="0"/>
              <a:t>Sbagliato</a:t>
            </a:r>
            <a:r>
              <a:rPr lang="en-US" dirty="0" smtClean="0"/>
              <a:t> = Wrong</a:t>
            </a:r>
            <a:endParaRPr dirty="0"/>
          </a:p>
          <a:p>
            <a:pPr rtl="0"/>
            <a:r>
              <a:rPr dirty="0" err="1" smtClean="0"/>
              <a:t>Conformità</a:t>
            </a:r>
            <a:r>
              <a:rPr lang="en-US" dirty="0" smtClean="0"/>
              <a:t> = Compliance</a:t>
            </a:r>
            <a:endParaRPr dirty="0"/>
          </a:p>
          <a:p>
            <a:pPr rtl="0"/>
            <a:r>
              <a:rPr dirty="0" smtClean="0"/>
              <a:t>Morale</a:t>
            </a:r>
            <a:r>
              <a:rPr lang="en-US" dirty="0" smtClean="0"/>
              <a:t> = Morale</a:t>
            </a:r>
            <a:endParaRPr dirty="0"/>
          </a:p>
          <a:p>
            <a:pPr rtl="0"/>
            <a:r>
              <a:rPr dirty="0" err="1" smtClean="0"/>
              <a:t>Vantaggio</a:t>
            </a:r>
            <a:r>
              <a:rPr lang="en-US" dirty="0" smtClean="0"/>
              <a:t> = Benefit</a:t>
            </a:r>
            <a:endParaRPr dirty="0"/>
          </a:p>
          <a:p>
            <a:pPr rtl="0"/>
            <a:r>
              <a:rPr dirty="0" err="1" smtClean="0"/>
              <a:t>Scelta</a:t>
            </a:r>
            <a:r>
              <a:rPr lang="en-US" dirty="0" smtClean="0"/>
              <a:t> </a:t>
            </a:r>
            <a:r>
              <a:rPr lang="en-US" smtClean="0"/>
              <a:t>= Choice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FY1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Formazione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Etica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Pagina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fld id="{CDAE13CE-31CE-A44C-9F86-F7B4B1D61468}" type="slidenum"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MTS Confidenziale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348047" y="6407707"/>
            <a:ext cx="2044708" cy="523220"/>
            <a:chOff x="3424859" y="6407707"/>
            <a:chExt cx="2044708" cy="523220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424859" y="6407707"/>
              <a:ext cx="1890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AZIENDA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663306" cy="304800"/>
              <a:chOff x="3892611" y="6418362"/>
              <a:chExt cx="1576955" cy="304800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576955" cy="0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57695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it-IT" noProof="0" dirty="0" smtClean="0"/>
              <a:t>FY17 </a:t>
            </a:r>
            <a:r>
              <a:rPr lang="it-IT" noProof="0" dirty="0" smtClean="0"/>
              <a:t>Formazione Etica-</a:t>
            </a:r>
            <a:br>
              <a:rPr lang="it-IT" noProof="0" dirty="0" smtClean="0"/>
            </a:br>
            <a:r>
              <a:rPr lang="it-IT" noProof="0" dirty="0" smtClean="0"/>
              <a:t>Ritorno alle nozioni di base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 dirty="0" smtClean="0"/>
              <a:t>In ciascuno di questi casi la cultura delle organizzazioni e l'impossibilità di parlare liberamente ha giocato un ruolo fondamentale nella cattiva condotta etica</a:t>
            </a:r>
          </a:p>
          <a:p>
            <a:pPr rtl="0">
              <a:spcAft>
                <a:spcPts val="600"/>
              </a:spcAft>
            </a:pPr>
            <a:r>
              <a:rPr lang="it-IT" noProof="0" dirty="0" smtClean="0"/>
              <a:t>La salute della nostra azienda si basa sulla possibilità di parlare liberamente e di avanzare domande e dubbi</a:t>
            </a:r>
          </a:p>
          <a:p>
            <a:pPr rtl="0">
              <a:spcAft>
                <a:spcPts val="600"/>
              </a:spcAft>
            </a:pPr>
            <a:r>
              <a:rPr lang="it-IT" noProof="0" dirty="0" smtClean="0"/>
              <a:t>I nostri Manager hanno un obbligo speciale quando un dipendente riporta un dubbio</a:t>
            </a:r>
          </a:p>
          <a:p>
            <a:pPr lvl="1" rtl="0"/>
            <a:r>
              <a:rPr lang="it-IT" noProof="0" dirty="0" smtClean="0"/>
              <a:t>Il 56% dei dipendenti guarda al proprio supervisore come un modello di comportamento etico</a:t>
            </a:r>
          </a:p>
          <a:p>
            <a:pPr lvl="1" rtl="0"/>
            <a:r>
              <a:rPr lang="it-IT" noProof="0" dirty="0" smtClean="0"/>
              <a:t>Ringraziare la persona per aver riportato il problema</a:t>
            </a:r>
          </a:p>
          <a:p>
            <a:pPr lvl="1" rtl="0"/>
            <a:r>
              <a:rPr lang="it-IT" noProof="0" dirty="0" smtClean="0"/>
              <a:t>Cercare l'aiuto delle Risorse Umane e della Conformità per indagare sul problema</a:t>
            </a:r>
          </a:p>
          <a:p>
            <a:pPr lvl="1" rtl="0"/>
            <a:r>
              <a:rPr lang="it-IT" noProof="0" dirty="0" smtClean="0"/>
              <a:t>Dare seguito, se è necessario, intraprendendo delle azioni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Risposta alla cultura di libertà di parola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Ambiente di lavoro rispettoso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Siamo impegnati a creare e mantenere un ambiente di lavoro che agevoli il cammino di MTS verso il successo, lavorando insieme in modo rispettoso.</a:t>
            </a:r>
          </a:p>
          <a:p>
            <a:pPr rtl="0"/>
            <a:r>
              <a:rPr lang="it-IT" b="1" noProof="0" dirty="0" smtClean="0"/>
              <a:t>Vantaggi di un luogo di lavoro rispettoso</a:t>
            </a:r>
          </a:p>
          <a:p>
            <a:pPr lvl="1" rtl="0"/>
            <a:r>
              <a:rPr lang="it-IT" noProof="0" dirty="0" smtClean="0"/>
              <a:t>I luoghi di lavoro rispettosi sono produttivi, gratificanti e godibili per tutti </a:t>
            </a:r>
          </a:p>
          <a:p>
            <a:pPr lvl="1" rtl="0"/>
            <a:r>
              <a:rPr lang="it-IT" noProof="0" dirty="0" smtClean="0"/>
              <a:t>Sono ambienti in cui i dipendenti lavorano bene insieme e riconoscono che:</a:t>
            </a:r>
          </a:p>
          <a:p>
            <a:pPr lvl="2" rtl="0"/>
            <a:r>
              <a:rPr lang="it-IT" noProof="0" dirty="0" smtClean="0"/>
              <a:t>I comportamenti e le attitudini coinvolgono gli altri</a:t>
            </a:r>
          </a:p>
          <a:p>
            <a:pPr lvl="2" rtl="0"/>
            <a:r>
              <a:rPr lang="it-IT" noProof="0" dirty="0" smtClean="0"/>
              <a:t>Costruire sui punti di forza e le abilità dei singoli alimenta una forza lavoro positiva</a:t>
            </a:r>
          </a:p>
          <a:p>
            <a:pPr lvl="2" rtl="0"/>
            <a:r>
              <a:rPr lang="it-IT" noProof="0" dirty="0" smtClean="0"/>
              <a:t>Ogni individuo è unico e ha il diritto di essere trattato con rispetto e dignità</a:t>
            </a:r>
          </a:p>
          <a:p>
            <a:pPr marL="0" indent="0">
              <a:buNone/>
            </a:pPr>
            <a:endParaRPr lang="it-IT" noProof="0" dirty="0"/>
          </a:p>
        </p:txBody>
      </p:sp>
      <p:sp>
        <p:nvSpPr>
          <p:cNvPr id="5" name="Rectangle 4"/>
          <p:cNvSpPr/>
          <p:nvPr/>
        </p:nvSpPr>
        <p:spPr>
          <a:xfrm>
            <a:off x="546265" y="5799797"/>
            <a:ext cx="786146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luoghi di lavoro rispettosi non nascono per caso, vanno costruiti!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it-IT" noProof="0" dirty="0" smtClean="0"/>
              <a:t>Segni di mancanza di rispetto</a:t>
            </a:r>
          </a:p>
          <a:p>
            <a:pPr rtl="0"/>
            <a:r>
              <a:rPr lang="it-IT" noProof="0" dirty="0" smtClean="0"/>
              <a:t>Ruotare gli occhi</a:t>
            </a:r>
          </a:p>
          <a:p>
            <a:pPr rtl="0"/>
            <a:r>
              <a:rPr lang="it-IT" noProof="0" dirty="0" smtClean="0"/>
              <a:t>Sospirare</a:t>
            </a:r>
          </a:p>
          <a:p>
            <a:pPr rtl="0"/>
            <a:r>
              <a:rPr lang="it-IT" noProof="0" dirty="0" smtClean="0"/>
              <a:t>Schioccare la lingua</a:t>
            </a:r>
          </a:p>
          <a:p>
            <a:pPr rtl="0"/>
            <a:r>
              <a:rPr lang="it-IT" noProof="0" dirty="0" smtClean="0"/>
              <a:t>Parlare sopra un altro collega</a:t>
            </a:r>
          </a:p>
          <a:p>
            <a:pPr rtl="0"/>
            <a:r>
              <a:rPr lang="it-IT" noProof="0" dirty="0" smtClean="0"/>
              <a:t>Bullismo</a:t>
            </a:r>
          </a:p>
          <a:p>
            <a:pPr rtl="0"/>
            <a:r>
              <a:rPr lang="it-IT" noProof="0" dirty="0" smtClean="0"/>
              <a:t>Discriminazione</a:t>
            </a:r>
          </a:p>
          <a:p>
            <a:pPr rtl="0"/>
            <a:r>
              <a:rPr lang="it-IT" noProof="0" dirty="0" smtClean="0"/>
              <a:t>Uso inappropriato di Internet</a:t>
            </a:r>
          </a:p>
          <a:p>
            <a:pPr rtl="0"/>
            <a:r>
              <a:rPr lang="it-IT" noProof="0" dirty="0" smtClean="0"/>
              <a:t>Uso di un linguaggio volgare</a:t>
            </a:r>
          </a:p>
          <a:p>
            <a:pPr rtl="0"/>
            <a:r>
              <a:rPr lang="it-IT" noProof="0" dirty="0" smtClean="0"/>
              <a:t>Chiamare per nome</a:t>
            </a:r>
          </a:p>
          <a:p>
            <a:endParaRPr lang="it-IT" noProof="0" dirty="0" smtClean="0"/>
          </a:p>
          <a:p>
            <a:pPr marL="0" indent="0" rtl="0">
              <a:buNone/>
            </a:pPr>
            <a:r>
              <a:rPr lang="it-IT" noProof="0" dirty="0" smtClean="0"/>
              <a:t>Cosa si può fare per aiutare a creare un ambiente di lavoro rispettoso?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 un ambiente di lavoro rispettoso</a:t>
            </a:r>
            <a:endParaRPr lang="it-IT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400" dirty="0" smtClean="0"/>
              <a:t>Ho girato talmente forte gli occhi che mi sono fatta male – Tina Fey come Liz Lemon in 30Rock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it-IT" noProof="0" dirty="0" smtClean="0"/>
              <a:t>Domanda su un ambiente di lavoro rispettoso</a:t>
            </a:r>
            <a:endParaRPr lang="it-I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it-IT" sz="1800" b="1" noProof="0" dirty="0" smtClean="0"/>
              <a:t>Come creare un ambiente di lavoro rispettoso </a:t>
            </a:r>
          </a:p>
          <a:p>
            <a:pPr rtl="0">
              <a:buNone/>
            </a:pPr>
            <a:r>
              <a:rPr lang="it-IT" sz="1800" noProof="0" dirty="0" smtClean="0"/>
              <a:t>1. Focalizzarsi sulle esigenze degli altri e considerare quale sarà l'impatto delle nostre parole e azioni sugli altri prima di parlare o agire</a:t>
            </a:r>
          </a:p>
          <a:p>
            <a:pPr rtl="0">
              <a:buNone/>
            </a:pPr>
            <a:r>
              <a:rPr lang="it-IT" sz="1800" noProof="0" dirty="0" smtClean="0"/>
              <a:t>2. Essere intenzionali nelle proprie comunicazioni</a:t>
            </a:r>
          </a:p>
          <a:p>
            <a:pPr rtl="0">
              <a:buNone/>
            </a:pPr>
            <a:r>
              <a:rPr lang="it-IT" sz="1800" noProof="0" dirty="0" smtClean="0"/>
              <a:t>3. Diventare un costruttore di ponti e agire in modo da creare un ambiente di lavoro che include gli altri</a:t>
            </a:r>
          </a:p>
          <a:p>
            <a:pPr rtl="0">
              <a:buNone/>
            </a:pPr>
            <a:r>
              <a:rPr lang="it-IT" sz="1800" noProof="0" dirty="0" smtClean="0"/>
              <a:t>4. Apprezzare il valore delle diverse opinioni nello sviluppare approcci a situazioni diverse</a:t>
            </a:r>
          </a:p>
          <a:p>
            <a:pPr rtl="0">
              <a:buNone/>
            </a:pPr>
            <a:r>
              <a:rPr lang="it-IT" sz="1800" noProof="0" dirty="0" smtClean="0"/>
              <a:t>5. Evitare la tendenza a farsi trovare a spettegolare, lamentarsi o altre forme di negatività nelle interazioni giornaliere</a:t>
            </a:r>
          </a:p>
          <a:p>
            <a:pPr rtl="0">
              <a:buNone/>
            </a:pPr>
            <a:r>
              <a:rPr lang="it-IT" sz="1800" noProof="0" dirty="0" smtClean="0"/>
              <a:t>6. Vedere le situazioni odierne difficili da una prospettiva più ampia </a:t>
            </a:r>
          </a:p>
          <a:p>
            <a:pPr rtl="0">
              <a:buNone/>
            </a:pPr>
            <a:r>
              <a:rPr lang="it-IT" sz="1800" noProof="0" dirty="0" smtClean="0"/>
              <a:t>7. Essere di supporto all'azienda nelle comunicazioni all'interno e all'esterno del luogo di lavoro</a:t>
            </a:r>
          </a:p>
          <a:p>
            <a:pPr rtl="0">
              <a:buNone/>
            </a:pPr>
            <a:r>
              <a:rPr lang="it-IT" sz="1800" noProof="0" dirty="0" smtClean="0"/>
              <a:t>8. Fare attenzione a essere rispettosi quando si comunica e in altre azioni su base continuativa</a:t>
            </a:r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Politica di non ritorsione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700" noProof="0" dirty="0" smtClean="0"/>
              <a:t>MTS vieta la ritorsione nei confronti di chi pone domande o esprime una preoccupazione in buona fede.</a:t>
            </a:r>
          </a:p>
          <a:p>
            <a:pPr rtl="0"/>
            <a:r>
              <a:rPr lang="it-IT" sz="1700" noProof="0" dirty="0" smtClean="0"/>
              <a:t>La ritorsione è proibita dalla legge e dal Codice globale MTS di condotta aziendale etica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it-IT" sz="1700" noProof="0" dirty="0" smtClean="0"/>
              <a:t>La ritorsione si verifica quando un dipendente subisce una punizione per aver riportato una preoccupazione o aver collaborato a un'indagine</a:t>
            </a:r>
          </a:p>
          <a:p>
            <a:pPr rtl="0"/>
            <a:r>
              <a:rPr lang="it-IT" sz="1700" noProof="0" dirty="0" smtClean="0"/>
              <a:t>Il Centro risorse etiche ha sviluppato un elenco delle ritorsioni comuni sul luogo di lavoro subite dopo aver riportato violazioni etiche o altri comportamenti errati</a:t>
            </a:r>
          </a:p>
          <a:p>
            <a:pPr lvl="1" rtl="0"/>
            <a:r>
              <a:rPr lang="it-IT" sz="1700" noProof="0" dirty="0" smtClean="0"/>
              <a:t>Lasciati fuori: il 64% ha riportato di essere stato escluso dalle decisioni e dalle attività lavorative dai supervisori o dai capi</a:t>
            </a:r>
          </a:p>
          <a:p>
            <a:pPr lvl="1" rtl="0"/>
            <a:r>
              <a:rPr lang="it-IT" sz="1700" noProof="0" dirty="0" smtClean="0"/>
              <a:t>Esclusione: il 62% ha riportato di essere stato escluso da altri dipendenti</a:t>
            </a:r>
          </a:p>
          <a:p>
            <a:pPr lvl="1" rtl="0"/>
            <a:r>
              <a:rPr lang="it-IT" sz="1700" noProof="0" dirty="0" smtClean="0"/>
              <a:t>Potenziale perdita di lavoro: il 56% ha riportato di avere quasi perso il lavoro</a:t>
            </a:r>
          </a:p>
          <a:p>
            <a:pPr lvl="1" rtl="0"/>
            <a:r>
              <a:rPr lang="it-IT" sz="1700" noProof="0" dirty="0" smtClean="0"/>
              <a:t>Nessuna promozione: il 55% ha riportato di essere stati superati da altri per un aumento o una promozione</a:t>
            </a:r>
          </a:p>
          <a:p>
            <a:pPr lvl="1" rtl="0"/>
            <a:r>
              <a:rPr lang="it-IT" sz="1700" noProof="0" dirty="0" smtClean="0"/>
              <a:t>Trasferimento: il 44% ha riportato di essere stati trasferiti o riassegnati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Sul luogo di lavoro MTS non c'è posto per la ritorsione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è minore nelle aziende in cui i dipendenti di tutti i livelli condividono un impegno all'integrità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diminuisce drasticamente quando i top manager e i supervisori fanno dell'etica una priorità e sono un modello di condotta etica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La ritorsione viene combattuta con una cultura etica forte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Nessuna organizzazione può aspettarsi che i dipendenti si facciano avanti con delle preoccupazioni se non hanno fiducia nell'essere protetti dalla cultura e dai metodi aziendali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it-IT" noProof="0" dirty="0" smtClean="0"/>
              <a:t>Se pensi di avere subito ritorsioni parlane con: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Supervisori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Risorse umane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Comitati etici aziendali di zona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Direttore Etica e conformità aziendale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Ufficio legale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noProof="0" dirty="0" smtClean="0"/>
              <a:t>AlertLine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Ritorsione-Cosa puoi fare</a:t>
            </a:r>
            <a:endParaRPr lang="it-IT" noProof="0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85257" y="4163784"/>
            <a:ext cx="2137308" cy="2110176"/>
            <a:chOff x="6236705" y="3489876"/>
            <a:chExt cx="2226364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19347" y="4414815"/>
              <a:ext cx="1936373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b="1" dirty="0" smtClean="0"/>
                <a:t>RITORSIONE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b="1" noProof="0" dirty="0" smtClean="0"/>
              <a:t>Cosa è la corruzione?</a:t>
            </a:r>
          </a:p>
          <a:p>
            <a:pPr lvl="1" rtl="0"/>
            <a:r>
              <a:rPr lang="it-IT" sz="1800" noProof="0" dirty="0" smtClean="0"/>
              <a:t>La corruzione è l'abuso di potere pubblico per guadagno privato.</a:t>
            </a:r>
          </a:p>
          <a:p>
            <a:pPr lvl="1" rtl="0"/>
            <a:r>
              <a:rPr lang="it-IT" sz="1800" noProof="0" dirty="0" smtClean="0"/>
              <a:t>La corruzione include abuso d'ufficio, estorsione, frode, inganno, collusione e riciclaggio di denaro sporco</a:t>
            </a:r>
          </a:p>
          <a:p>
            <a:pPr rtl="0"/>
            <a:r>
              <a:rPr lang="it-IT" sz="1800" b="1" noProof="0" dirty="0" smtClean="0"/>
              <a:t>Perché dobbiamo preoccuparcene?</a:t>
            </a:r>
          </a:p>
          <a:p>
            <a:pPr lvl="1" rtl="0"/>
            <a:r>
              <a:rPr lang="it-IT" sz="1800" noProof="0" dirty="0" smtClean="0"/>
              <a:t>Secondo le stime dalla Banca mondiale, ogni anno a causa di attività illegali si perdono tra 1 trilione e 1,6 trilioni di dollari</a:t>
            </a:r>
          </a:p>
          <a:p>
            <a:pPr lvl="1" rtl="0"/>
            <a:r>
              <a:rPr lang="it-IT" sz="1800" noProof="0" dirty="0" smtClean="0"/>
              <a:t>Favorisce l'incremento di attività criminali come riciclaggio di denaro sporco, estorsione e traffico di droga</a:t>
            </a:r>
          </a:p>
          <a:p>
            <a:pPr lvl="1" rtl="0"/>
            <a:r>
              <a:rPr lang="it-IT" sz="1800" noProof="0" dirty="0" smtClean="0"/>
              <a:t>Molti paesi hanno leggi anticorruzione e le applicano in modo severo</a:t>
            </a:r>
          </a:p>
          <a:p>
            <a:pPr lvl="1" rtl="0"/>
            <a:r>
              <a:rPr lang="it-IT" sz="1800" noProof="0" dirty="0" smtClean="0"/>
              <a:t>Le azioni di rinforzo non-USA sono state più che raddoppiate dal 2012</a:t>
            </a:r>
          </a:p>
          <a:p>
            <a:pPr lvl="1" rtl="0"/>
            <a:r>
              <a:rPr lang="it-IT" sz="1800" noProof="0" dirty="0" smtClean="0"/>
              <a:t>MTS ha due accordi volontari di Foreign Corrupt Practices Act (FCPA): non ne vogliamo un terzo!</a:t>
            </a:r>
            <a:endParaRPr lang="it-IT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Focalizzazione sull'anticorruzione</a:t>
            </a:r>
            <a:endParaRPr lang="it-IT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18" y="5105890"/>
            <a:ext cx="1437238" cy="11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Foreign Corrupt Practices Act statunitense</a:t>
            </a:r>
          </a:p>
          <a:p>
            <a:pPr lvl="1" rtl="0"/>
            <a:r>
              <a:rPr lang="it-IT" noProof="0" dirty="0" smtClean="0"/>
              <a:t>MTS è una società americana e questa norma si applica a tutte le nostre sedi</a:t>
            </a:r>
          </a:p>
          <a:p>
            <a:pPr lvl="1" rtl="0"/>
            <a:r>
              <a:rPr lang="it-IT" noProof="0" dirty="0" smtClean="0"/>
              <a:t>Due componenti</a:t>
            </a:r>
          </a:p>
          <a:p>
            <a:pPr lvl="2" rtl="0"/>
            <a:r>
              <a:rPr lang="it-IT" noProof="0" dirty="0" smtClean="0"/>
              <a:t>Anticorruzione</a:t>
            </a:r>
          </a:p>
          <a:p>
            <a:pPr lvl="3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Fattori di corruzione: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Una offerta, promessa o autorizzazione 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fatta in modo corrotto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per dare qualcosa di valore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a un funzionario straniero 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in modo diretto o indiretto</a:t>
            </a:r>
          </a:p>
          <a:p>
            <a:pPr lvl="4" rtl="0"/>
            <a:r>
              <a:rPr lang="it-IT" sz="1400" noProof="0" dirty="0" smtClean="0">
                <a:ea typeface="Arial Unicode MS" pitchFamily="34" charset="-128"/>
                <a:cs typeface="Arial Unicode MS" pitchFamily="34" charset="-128"/>
              </a:rPr>
              <a:t>per ottenere o mantenere un lavoro o un vantaggio illecito</a:t>
            </a:r>
          </a:p>
          <a:p>
            <a:pPr lvl="2" rtl="0"/>
            <a:r>
              <a:rPr lang="it-IT" noProof="0" dirty="0" smtClean="0"/>
              <a:t>Libri e record</a:t>
            </a:r>
          </a:p>
          <a:p>
            <a:pPr lvl="3" rtl="0"/>
            <a:r>
              <a:rPr lang="it-IT" sz="1400" noProof="0" dirty="0" smtClean="0"/>
              <a:t>MTS ha l'obbligo di conservare record, che presentano dettagli ragionevoli, per riflettere le transazioni in modo accurato per rilevare, evitare e controllare pagamenti non autorizzati</a:t>
            </a:r>
          </a:p>
          <a:p>
            <a:pPr lvl="3" rtl="0"/>
            <a:r>
              <a:rPr lang="it-IT" sz="1400" noProof="0" dirty="0" smtClean="0"/>
              <a:t>Creare un sistema di controlli di contabilità interni che garantisca ragionevolmente che le transazioni sono state autorizzate in modo corretto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Concetti di base dell'anticorruzione negli Stati Uniti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300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500" y="1093864"/>
            <a:ext cx="8262938" cy="4953000"/>
          </a:xfrm>
        </p:spPr>
        <p:txBody>
          <a:bodyPr/>
          <a:lstStyle/>
          <a:p>
            <a:pPr rtl="0"/>
            <a:r>
              <a:rPr lang="it-IT" sz="1700" noProof="0" dirty="0" smtClean="0"/>
              <a:t>L'U.K. Bribery Act è più ampio dell'FCPA</a:t>
            </a:r>
          </a:p>
          <a:p>
            <a:pPr lvl="1" rtl="0"/>
            <a:r>
              <a:rPr lang="it-IT" sz="1700" noProof="0" dirty="0" smtClean="0"/>
              <a:t>Proibisce la corruzione negli uffici privati e pubblici</a:t>
            </a:r>
          </a:p>
          <a:p>
            <a:pPr lvl="1" rtl="0"/>
            <a:r>
              <a:rPr lang="it-IT" sz="1700" noProof="0" dirty="0" smtClean="0"/>
              <a:t>Punisce chi paga e chi riceve</a:t>
            </a:r>
          </a:p>
          <a:p>
            <a:pPr lvl="1" rtl="0"/>
            <a:r>
              <a:rPr lang="it-IT" sz="1700" noProof="0" dirty="0" smtClean="0"/>
              <a:t>Le multe per i criminali sono illimitate</a:t>
            </a:r>
          </a:p>
          <a:p>
            <a:pPr rtl="0"/>
            <a:r>
              <a:rPr lang="it-IT" sz="1700" noProof="0" dirty="0" smtClean="0"/>
              <a:t>Legge anticorruzione del Brasile</a:t>
            </a:r>
          </a:p>
          <a:p>
            <a:pPr lvl="1" rtl="0"/>
            <a:r>
              <a:rPr lang="it-IT" sz="1700" noProof="0" dirty="0" smtClean="0"/>
              <a:t>Nuova legge entrata in vigore nel marzo 2015</a:t>
            </a:r>
          </a:p>
          <a:p>
            <a:pPr lvl="1" rtl="0"/>
            <a:r>
              <a:rPr lang="it-IT" sz="1700" noProof="0" dirty="0" smtClean="0"/>
              <a:t>Copre gli illeciti commessi in Brasile da aziende straniere o terzi che operano per conto delle aziende straniere</a:t>
            </a:r>
          </a:p>
          <a:p>
            <a:pPr rtl="0"/>
            <a:r>
              <a:rPr lang="it-IT" sz="1700" noProof="0" dirty="0" smtClean="0"/>
              <a:t>Legge anticorruzione della Cina</a:t>
            </a:r>
          </a:p>
          <a:p>
            <a:pPr lvl="1" rtl="0"/>
            <a:r>
              <a:rPr lang="it-IT" sz="1700" noProof="0" dirty="0" smtClean="0"/>
              <a:t>La Cina sta mettendo in vigore delle leggi anticorruzione</a:t>
            </a:r>
          </a:p>
          <a:p>
            <a:pPr lvl="1" rtl="0"/>
            <a:r>
              <a:rPr lang="it-IT" sz="1700" noProof="0" dirty="0" smtClean="0"/>
              <a:t>La definizione di ufficiali di stato è ampia e include i dipendenti “impegnati in servizi pubblici” per le entità completamente statali e, in alcuni casi, parzialmente possedute dallo stato </a:t>
            </a:r>
          </a:p>
          <a:p>
            <a:pPr rtl="0"/>
            <a:r>
              <a:rPr lang="it-IT" sz="1700" noProof="0" dirty="0" smtClean="0"/>
              <a:t>Dobbiamo capire l'affiliazione dei nostri clienti per risolvere in modo appropriato i dubbi anticorruzione</a:t>
            </a:r>
          </a:p>
          <a:p>
            <a:pPr rtl="0"/>
            <a:r>
              <a:rPr lang="it-IT" sz="1700" noProof="0" dirty="0" smtClean="0"/>
              <a:t>La Foreign Corrupt Practice Act Policy (OGC-018) e la Gifts, Business Courtesies and Sponsorship Policy (OGC-009) si occupano dell'anticorruzione alla MTS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Concetti anticorruzione globali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00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Intrattenimento di clienti per il test di accettazione finale presso la propria sede. Organizzazione di una cena per aiutare a creare relazioni con il cliente. Il personale della MTS partecipa e paga per il pasto.</a:t>
            </a:r>
          </a:p>
          <a:p>
            <a:pPr marL="0" indent="0">
              <a:buNone/>
            </a:pPr>
            <a:endParaRPr lang="it-IT" noProof="0" dirty="0" smtClean="0"/>
          </a:p>
          <a:p>
            <a:pPr rtl="0"/>
            <a:r>
              <a:rPr lang="it-IT" noProof="0" dirty="0" smtClean="0"/>
              <a:t>Cosa è necessario considerare quando si pianificano le cene aziendali?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sull'anticorruzione globale</a:t>
            </a:r>
            <a:endParaRPr lang="it-IT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136075" y="3843200"/>
            <a:ext cx="2895600" cy="2282683"/>
            <a:chOff x="1295400" y="1447800"/>
            <a:chExt cx="3218815" cy="2833403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447800"/>
              <a:ext cx="3218815" cy="23710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95400" y="3822766"/>
              <a:ext cx="3218815" cy="458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1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cs"/>
                </a:rPr>
                <a:t>Cene aziendali</a:t>
              </a:r>
              <a:endParaRPr lang="it-IT" sz="18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Benvenuto al corso di Etica </a:t>
            </a:r>
            <a:r>
              <a:rPr lang="it-IT" noProof="0" dirty="0" smtClean="0"/>
              <a:t>FY17</a:t>
            </a:r>
            <a:endParaRPr lang="it-IT" noProof="0" dirty="0" smtClean="0"/>
          </a:p>
          <a:p>
            <a:pPr marL="0" indent="0">
              <a:buNone/>
            </a:pPr>
            <a:endParaRPr lang="it-IT" noProof="0" dirty="0" smtClean="0"/>
          </a:p>
          <a:p>
            <a:pPr rtl="0"/>
            <a:r>
              <a:rPr lang="it-IT" noProof="0" dirty="0" smtClean="0"/>
              <a:t>Quest'anno il tema della formazione è: ritorno alle nozioni di base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La comprensione dei valori e del Codice di condotta MTS è un punto fondamentale del nostro programma di Etica aziendale e conformità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Una cultura di libertà di parola crea un ambiente in cui i dipendenti, senza paura di ritorsioni, sollevano facilmente dubbi e preoccupazioni sul modo in cui l'azienda conduce gli affari</a:t>
            </a:r>
          </a:p>
          <a:p>
            <a:endParaRPr lang="it-IT" noProof="0" dirty="0" smtClean="0"/>
          </a:p>
          <a:p>
            <a:pPr rtl="0"/>
            <a:r>
              <a:rPr lang="it-IT" noProof="0" dirty="0" smtClean="0"/>
              <a:t>MTS incoraggia tutti a parlare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Introduzione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62" y="1129748"/>
            <a:ext cx="8262938" cy="4953000"/>
          </a:xfrm>
        </p:spPr>
        <p:txBody>
          <a:bodyPr/>
          <a:lstStyle/>
          <a:p>
            <a:pPr rtl="0"/>
            <a:r>
              <a:rPr lang="it-IT" noProof="0" dirty="0" smtClean="0"/>
              <a:t>Risposta:</a:t>
            </a:r>
          </a:p>
          <a:p>
            <a:pPr lvl="1" rtl="0"/>
            <a:r>
              <a:rPr lang="it-IT" noProof="0" dirty="0" smtClean="0"/>
              <a:t>Il contratto indica che è vietato offrire qualcosa di valore?</a:t>
            </a:r>
          </a:p>
          <a:p>
            <a:pPr lvl="1" rtl="0"/>
            <a:r>
              <a:rPr lang="it-IT" noProof="0" dirty="0" smtClean="0"/>
              <a:t>La soglia di 100 dollari relativa a regali e a favori aziendali non si applica. Pasti e intrattenimento </a:t>
            </a:r>
            <a:r>
              <a:rPr lang="it-IT" i="1" noProof="0" dirty="0" smtClean="0"/>
              <a:t>non sono soggetti </a:t>
            </a:r>
            <a:r>
              <a:rPr lang="it-IT" noProof="0" dirty="0" smtClean="0"/>
              <a:t>a limitazioni monetarie se il personale della MTS paga per l'evento e vi partecipa e i pasti e gli intrattenimenti non superano il tetto indicato nella nostra Gifts, Business Courtesies and Sponsorship policy (OGC-009)</a:t>
            </a:r>
          </a:p>
          <a:p>
            <a:pPr lvl="1" rtl="0"/>
            <a:r>
              <a:rPr lang="it-IT" noProof="0" dirty="0" smtClean="0"/>
              <a:t>I clienti sono ufficiali stranieri?</a:t>
            </a:r>
          </a:p>
          <a:p>
            <a:pPr lvl="2" rtl="0"/>
            <a:r>
              <a:rPr lang="it-IT" noProof="0" dirty="0" smtClean="0"/>
              <a:t>Consultare l'Ufficio legale per assicurarsi di non avere problemi anticorruzione prima dell'evento</a:t>
            </a:r>
          </a:p>
          <a:p>
            <a:pPr lvl="2" rtl="0"/>
            <a:r>
              <a:rPr lang="it-IT" noProof="0" dirty="0" smtClean="0"/>
              <a:t>Possono verificasi dei casi in cui il cliente deve pagare il proprio pasto per evitare di ricadere in una condotta errata</a:t>
            </a:r>
          </a:p>
          <a:p>
            <a:pPr lvl="1" rtl="0"/>
            <a:r>
              <a:rPr lang="it-IT" noProof="0" dirty="0" smtClean="0"/>
              <a:t>Se non si è sicuri-CHIEDERE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Risposta sull'anticorruzione globale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47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Abbiamo rivisto il Purpose of our Business Ethics and Compliance Program in cui la cultura aziendale incoraggia</a:t>
            </a:r>
          </a:p>
          <a:p>
            <a:pPr lvl="1" rtl="0"/>
            <a:r>
              <a:rPr lang="it-IT" sz="1800" noProof="0" dirty="0" smtClean="0"/>
              <a:t>Condotta etica</a:t>
            </a:r>
          </a:p>
          <a:p>
            <a:pPr lvl="1" rtl="0"/>
            <a:r>
              <a:rPr lang="it-IT" sz="1800" noProof="0" dirty="0" smtClean="0"/>
              <a:t>Un impegno ai valori MTS</a:t>
            </a:r>
          </a:p>
          <a:p>
            <a:pPr lvl="1" rtl="0">
              <a:spcBef>
                <a:spcPts val="600"/>
              </a:spcBef>
            </a:pPr>
            <a:r>
              <a:rPr lang="it-IT" sz="1800" noProof="0" dirty="0" smtClean="0"/>
              <a:t>La conformità con la legge</a:t>
            </a:r>
          </a:p>
          <a:p>
            <a:pPr rtl="0">
              <a:spcBef>
                <a:spcPts val="600"/>
              </a:spcBef>
            </a:pPr>
            <a:r>
              <a:rPr lang="it-IT" noProof="0" dirty="0" smtClean="0"/>
              <a:t>Revisione di nostri valori MTS</a:t>
            </a:r>
          </a:p>
          <a:p>
            <a:pPr lvl="1" rtl="0">
              <a:spcBef>
                <a:spcPts val="600"/>
              </a:spcBef>
            </a:pPr>
            <a:r>
              <a:rPr lang="it-IT" sz="1800" noProof="0" dirty="0" smtClean="0"/>
              <a:t>I nostri valori definiscono i principi operativi che guidano la condotta interna della nostra organizzazione</a:t>
            </a:r>
          </a:p>
          <a:p>
            <a:pPr rtl="0"/>
            <a:r>
              <a:rPr lang="it-IT" noProof="0" dirty="0" smtClean="0"/>
              <a:t>Evidenziato il nostro codice di condotta</a:t>
            </a:r>
          </a:p>
          <a:p>
            <a:pPr lvl="1" rtl="0"/>
            <a:r>
              <a:rPr lang="it-IT" sz="1800" noProof="0" dirty="0" smtClean="0"/>
              <a:t>Cultura di libertà di parola</a:t>
            </a:r>
          </a:p>
          <a:p>
            <a:pPr lvl="1" rtl="0"/>
            <a:r>
              <a:rPr lang="it-IT" sz="1800" noProof="0" dirty="0" smtClean="0"/>
              <a:t>Luogo di lavoro rispettoso</a:t>
            </a:r>
          </a:p>
          <a:p>
            <a:pPr lvl="1" rtl="0"/>
            <a:r>
              <a:rPr lang="it-IT" sz="1800" noProof="0" dirty="0" smtClean="0"/>
              <a:t>Politica di non ritorsione</a:t>
            </a:r>
          </a:p>
          <a:p>
            <a:pPr rtl="0"/>
            <a:r>
              <a:rPr lang="it-IT" noProof="0" dirty="0" smtClean="0"/>
              <a:t>Focalizzazione sui concetti di anticorruzione</a:t>
            </a:r>
          </a:p>
          <a:p>
            <a:pPr lvl="1" rtl="0"/>
            <a:r>
              <a:rPr lang="it-IT" sz="1800" noProof="0" dirty="0" smtClean="0"/>
              <a:t>Conoscere il cliente e, in caso di dubbi, fare domande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Riepilogo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 lang="it-IT" noProof="0" dirty="0" smtClean="0">
                <a:solidFill>
                  <a:srgbClr val="C00000"/>
                </a:solidFill>
              </a:rPr>
              <a:t>Obiettivi formativi</a:t>
            </a:r>
            <a:endParaRPr lang="it-IT" noProof="0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2400" noProof="0" dirty="0" smtClean="0"/>
              <a:t>Definizione dello</a:t>
            </a:r>
            <a:r>
              <a:rPr lang="it-IT" sz="2400" kern="0" noProof="0" dirty="0" smtClean="0"/>
              <a:t> scopo del nostro programma di Etica aziendale e conformità</a:t>
            </a:r>
          </a:p>
          <a:p>
            <a:pPr>
              <a:spcBef>
                <a:spcPts val="600"/>
              </a:spcBef>
            </a:pPr>
            <a:endParaRPr lang="it-IT" sz="2400" noProof="0" dirty="0" smtClean="0"/>
          </a:p>
          <a:p>
            <a:pPr rtl="0">
              <a:spcBef>
                <a:spcPts val="600"/>
              </a:spcBef>
            </a:pPr>
            <a:r>
              <a:rPr lang="it-IT" sz="2400" kern="0" noProof="0" dirty="0" smtClean="0"/>
              <a:t>Revisione dei nostri valori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it-IT" sz="2400" kern="0" noProof="0" dirty="0" smtClean="0"/>
          </a:p>
          <a:p>
            <a:pPr rtl="0"/>
            <a:r>
              <a:rPr lang="it-IT" sz="2400" kern="0" noProof="0" dirty="0" smtClean="0"/>
              <a:t>Evidenziazione del nostro codice di condotta</a:t>
            </a:r>
          </a:p>
          <a:p>
            <a:pPr lvl="1" rtl="0"/>
            <a:r>
              <a:rPr lang="it-IT" sz="2400" noProof="0" dirty="0" smtClean="0"/>
              <a:t>Cultura di libertà di parola</a:t>
            </a:r>
          </a:p>
          <a:p>
            <a:pPr lvl="1" rtl="0"/>
            <a:r>
              <a:rPr lang="it-IT" sz="2400" kern="0" noProof="0" dirty="0" smtClean="0"/>
              <a:t>Luogo di lavoro rispettoso</a:t>
            </a:r>
          </a:p>
          <a:p>
            <a:pPr lvl="1" rtl="0"/>
            <a:r>
              <a:rPr lang="it-IT" sz="2400" noProof="0" dirty="0" smtClean="0"/>
              <a:t>Politica di non ritorsione</a:t>
            </a:r>
          </a:p>
          <a:p>
            <a:pPr marL="457200" lvl="1" indent="0">
              <a:buNone/>
            </a:pPr>
            <a:endParaRPr lang="it-IT" sz="2400" noProof="0" dirty="0" smtClean="0"/>
          </a:p>
          <a:p>
            <a:pPr rtl="0"/>
            <a:r>
              <a:rPr lang="it-IT" sz="2400" noProof="0" dirty="0" smtClean="0"/>
              <a:t>Focalizzazione sui concetti anticorruzione</a:t>
            </a:r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Il Programma Etica aziendale e conformità MTS è studiato per promuovere una cultura organizzativa che:</a:t>
            </a:r>
          </a:p>
          <a:p>
            <a:pPr marL="0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incoraggi una condotta etica</a:t>
            </a:r>
          </a:p>
          <a:p>
            <a:pPr marL="457200" lvl="1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sia un impegno ai valori MTS</a:t>
            </a:r>
          </a:p>
          <a:p>
            <a:pPr marL="457200" lvl="1" indent="0">
              <a:buNone/>
            </a:pPr>
            <a:endParaRPr lang="it-IT" noProof="0" dirty="0" smtClean="0"/>
          </a:p>
          <a:p>
            <a:pPr lvl="1" rtl="0"/>
            <a:r>
              <a:rPr lang="it-IT" noProof="0" dirty="0" smtClean="0"/>
              <a:t>sia conforme alla legge</a:t>
            </a:r>
            <a:endParaRPr lang="it-IT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Lo scopo del nostro programma di Etica aziendale e conformità</a:t>
            </a:r>
            <a:endParaRPr lang="it-IT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3" y="3646833"/>
            <a:ext cx="39719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I valori fondamentali di MTS</a:t>
            </a:r>
            <a:endParaRPr lang="it-IT" noProof="0" dirty="0"/>
          </a:p>
        </p:txBody>
      </p:sp>
      <p:sp>
        <p:nvSpPr>
          <p:cNvPr id="10" name="Rectangle 9"/>
          <p:cNvSpPr/>
          <p:nvPr/>
        </p:nvSpPr>
        <p:spPr>
          <a:xfrm>
            <a:off x="7066729" y="1133061"/>
            <a:ext cx="1789044" cy="5158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dirty="0" smtClean="0">
                <a:solidFill>
                  <a:srgbClr val="0000FF"/>
                </a:solidFill>
              </a:rPr>
              <a:t>I valori MTS definiscono i principi operativi che guidano la condotta interna della nostra organizzazione oltre alle relazioni con i nostri clienti, partner e azionisti</a:t>
            </a:r>
            <a:endParaRPr lang="it-IT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1192" y="1313676"/>
            <a:ext cx="7055537" cy="4701716"/>
            <a:chOff x="866797" y="1266555"/>
            <a:chExt cx="7342665" cy="51441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25" y="1266555"/>
              <a:ext cx="3666996" cy="177245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7" y="2978331"/>
              <a:ext cx="3651122" cy="173479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25" y="4672482"/>
              <a:ext cx="3717081" cy="17249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347" y="2951708"/>
              <a:ext cx="3645967" cy="172497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920" y="4672482"/>
              <a:ext cx="3691542" cy="173817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017" y="1266555"/>
              <a:ext cx="3718886" cy="1711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noProof="0" dirty="0" smtClean="0"/>
              <a:t>Il nostro Codice globale di condotta etica aziendale si fonda sui valori fondamentali di MTS</a:t>
            </a:r>
          </a:p>
          <a:p>
            <a:pPr rtl="0"/>
            <a:r>
              <a:rPr lang="it-IT" sz="1800" noProof="0" dirty="0" smtClean="0"/>
              <a:t>Il Codice è stato aggiornato e i miglioramenti includono:</a:t>
            </a:r>
          </a:p>
          <a:p>
            <a:pPr lvl="1" rtl="0"/>
            <a:r>
              <a:rPr lang="it-IT" sz="1800" noProof="0" dirty="0" smtClean="0"/>
              <a:t>Il Codice è un documento elettronico interattivo che può essere trovato sulla nostra intranet</a:t>
            </a:r>
          </a:p>
          <a:p>
            <a:pPr lvl="1" rtl="0"/>
            <a:r>
              <a:rPr lang="it-IT" sz="1800" noProof="0" dirty="0" smtClean="0"/>
              <a:t>Aree di rischio aggiunte: Privacy dati dipendenti, Anti Trust, Conduzioni affari corretta e concorrenza, Qualità e sicurezza del prodotto, Protezione della reputazione aziendale, Conformità ambientale, Lobby, Donazioni a iniziative politiche e di beneficenza</a:t>
            </a:r>
          </a:p>
          <a:p>
            <a:pPr lvl="1" rtl="0"/>
            <a:r>
              <a:rPr lang="it-IT" sz="1800" noProof="0" dirty="0" smtClean="0"/>
              <a:t>D&amp;R e Suggerimenti inseriti nel documento</a:t>
            </a:r>
          </a:p>
          <a:p>
            <a:pPr lvl="1" rtl="0"/>
            <a:r>
              <a:rPr lang="it-IT" sz="1800" noProof="0" dirty="0" smtClean="0"/>
              <a:t>Sono disponibili collegamenti ipertestuali per risorse aggiuntive</a:t>
            </a:r>
          </a:p>
          <a:p>
            <a:pPr rtl="0"/>
            <a:r>
              <a:rPr lang="it-IT" sz="1800" noProof="0" dirty="0" smtClean="0"/>
              <a:t>Il nostro Codice non è un sostituto del buon giudizio e non copre ogni situazione che si verifica, quindi, in caso di dubbio, fare domande</a:t>
            </a:r>
          </a:p>
          <a:p>
            <a:pPr rtl="0"/>
            <a:r>
              <a:rPr lang="it-IT" sz="1800" noProof="0" dirty="0" smtClean="0"/>
              <a:t>In conclusione, le nostre certezze devono essere fondate, come è sempre stato, sui valori di onestà e integrità e sul buon senso che risiede in ognuno di noi.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Codice globale di condotta etica aziendale MTS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Cultura di libertà di parola</a:t>
            </a:r>
            <a:endParaRPr lang="it-IT" noProof="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it-IT" sz="1800" kern="0" noProof="0" dirty="0" smtClean="0"/>
              <a:t>Una cultura di libertà di parola è essenziale per la salute dell'azienda</a:t>
            </a:r>
          </a:p>
          <a:p>
            <a:pPr lvl="1" rtl="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it-IT" sz="1800" kern="0" noProof="0" dirty="0" smtClean="0"/>
              <a:t>Una cultura di libertà di parola riflette la capacità e la fiducia dei dipendenti di porre domande e riportare preoccupazioni</a:t>
            </a:r>
          </a:p>
          <a:p>
            <a:pPr lvl="1" rtl="0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it-IT" sz="1800" kern="0" noProof="0" dirty="0" smtClean="0"/>
              <a:t>La libertà di parola supporta i nostri valori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it-IT" sz="1800" kern="0" noProof="0" dirty="0" smtClean="0"/>
              <a:t>MTS ha vari canali con cui poter parlare: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Supervisori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Risorse umane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Comitati etici aziendali di zona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Kim Kaminski, Direttore Etica e conformità aziendale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Ufficio legale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it-IT" sz="1800" kern="0" noProof="0" dirty="0" smtClean="0"/>
              <a:t>AlertLine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58" y="1268680"/>
            <a:ext cx="3922273" cy="30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AlertLine MTS</a:t>
            </a:r>
            <a:endParaRPr lang="it-IT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 w="19050">
            <a:noFill/>
          </a:ln>
        </p:spPr>
        <p:txBody>
          <a:bodyPr/>
          <a:lstStyle/>
          <a:p>
            <a:pPr rtl="0"/>
            <a:r>
              <a:rPr lang="it-IT" sz="1800" noProof="0" dirty="0" smtClean="0"/>
              <a:t>L'AlertLine è operata da terzi</a:t>
            </a:r>
          </a:p>
          <a:p>
            <a:pPr rtl="0"/>
            <a:r>
              <a:rPr lang="it-IT" sz="1800" noProof="0" dirty="0" smtClean="0"/>
              <a:t>Chi chiama può conservare l'anonimato</a:t>
            </a:r>
          </a:p>
          <a:p>
            <a:pPr lvl="1" rtl="0"/>
            <a:r>
              <a:rPr lang="it-IT" sz="1800" noProof="0" dirty="0" smtClean="0"/>
              <a:t>Coloro che rispondono hanno a disposizione un codice per il follow-up relativo alle preoccupazioni</a:t>
            </a:r>
          </a:p>
          <a:p>
            <a:pPr lvl="1" rtl="0"/>
            <a:r>
              <a:rPr lang="it-IT" sz="1800" noProof="0" dirty="0" smtClean="0"/>
              <a:t>I dipendenti sono incoraggiati a contattare la AlertLine spesso per vedere se vi sono ulteriori informazioni che possono fornire</a:t>
            </a:r>
          </a:p>
          <a:p>
            <a:pPr rtl="0"/>
            <a:r>
              <a:rPr lang="it-IT" sz="1800" noProof="0" dirty="0" smtClean="0"/>
              <a:t>Sono disponibili dei traduttori </a:t>
            </a:r>
          </a:p>
          <a:p>
            <a:pPr rtl="0"/>
            <a:r>
              <a:rPr lang="it-IT" sz="1800" noProof="0" dirty="0" smtClean="0"/>
              <a:t>Gli argomenti sono trattati in modo confidenziale</a:t>
            </a:r>
          </a:p>
          <a:p>
            <a:pPr rtl="0"/>
            <a:r>
              <a:rPr lang="it-IT" sz="1800" noProof="0" dirty="0" smtClean="0"/>
              <a:t>I dipendenti possono sottoporre le preoccupazioni tramite Internet alla nostra AlertLine</a:t>
            </a:r>
          </a:p>
          <a:p>
            <a:pPr rtl="0"/>
            <a:r>
              <a:rPr lang="it-IT" sz="1800" noProof="0" dirty="0" smtClean="0"/>
              <a:t>Ogni argomento viene sottoposto a indagine</a:t>
            </a:r>
          </a:p>
          <a:p>
            <a:pPr lvl="1" rtl="0"/>
            <a:r>
              <a:rPr lang="it-IT" sz="1800" noProof="0" dirty="0" smtClean="0"/>
              <a:t>Gli ispettori sono stati addestrati</a:t>
            </a:r>
          </a:p>
          <a:p>
            <a:pPr lvl="1" rtl="0"/>
            <a:r>
              <a:rPr lang="it-IT" sz="1800" noProof="0" dirty="0" smtClean="0"/>
              <a:t>Il protocollo di indagine è attivo </a:t>
            </a:r>
          </a:p>
          <a:p>
            <a:pPr lvl="1" rtl="0"/>
            <a:r>
              <a:rPr lang="it-IT" sz="1800" noProof="0" dirty="0" smtClean="0"/>
              <a:t>Il processo di incremento è definito</a:t>
            </a:r>
          </a:p>
          <a:p>
            <a:pPr lvl="1">
              <a:spcBef>
                <a:spcPts val="0"/>
              </a:spcBef>
            </a:pPr>
            <a:endParaRPr lang="it-IT" sz="1100" noProof="0" dirty="0" smtClean="0"/>
          </a:p>
          <a:p>
            <a:pPr marL="0" indent="0" rtl="0">
              <a:spcBef>
                <a:spcPts val="0"/>
              </a:spcBef>
              <a:buNone/>
            </a:pPr>
            <a:r>
              <a:rPr lang="it-IT" sz="1600" noProof="0" dirty="0" smtClean="0"/>
              <a:t>*L'accesso anonimo al servizio AlertLine o il ruolo del Comitato etico aziendale potrebbe essere limitato in alcune zone.</a:t>
            </a:r>
            <a:endParaRPr lang="it-IT" sz="1600" noProof="0" dirty="0"/>
          </a:p>
        </p:txBody>
      </p:sp>
    </p:spTree>
    <p:extLst>
      <p:ext uri="{BB962C8B-B14F-4D97-AF65-F5344CB8AC3E}">
        <p14:creationId xmlns:p14="http://schemas.microsoft.com/office/powerpoint/2010/main" val="49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it-IT" sz="1800" noProof="0" dirty="0" smtClean="0"/>
              <a:t>La reputazione della Volkswagen è stata recentemente macchiata a causa di uno scandalo enorme relativo al taroccamento dei test sulle emissioni  di 11 milioni di macchine con motore diesel vendute negli ultimi anni</a:t>
            </a:r>
          </a:p>
          <a:p>
            <a:pPr lvl="1" rtl="0"/>
            <a:r>
              <a:rPr lang="it-IT" sz="1800" noProof="0" dirty="0" smtClean="0"/>
              <a:t>Il valore delle azioni è sceso di circa il 30 percento.</a:t>
            </a:r>
          </a:p>
          <a:p>
            <a:pPr lvl="1" rtl="0"/>
            <a:r>
              <a:rPr lang="it-IT" sz="1800" noProof="0" dirty="0" smtClean="0"/>
              <a:t>La VW ha perso $26 miliardi di valore totale</a:t>
            </a:r>
          </a:p>
          <a:p>
            <a:pPr lvl="1" rtl="0"/>
            <a:r>
              <a:rPr lang="it-IT" sz="1800" noProof="0" dirty="0" smtClean="0"/>
              <a:t>I costi di richiamo e le multe arriveranno intorno a svariati miliardi di dollari</a:t>
            </a:r>
          </a:p>
          <a:p>
            <a:pPr rtl="0"/>
            <a:r>
              <a:rPr lang="it-IT" sz="1800" noProof="0" dirty="0" smtClean="0"/>
              <a:t>Gli airbag Takata che sono esplosi hanno causato otto morti e centinaia di feriti </a:t>
            </a:r>
          </a:p>
          <a:p>
            <a:pPr lvl="1" rtl="0"/>
            <a:r>
              <a:rPr lang="it-IT" sz="1800" noProof="0" dirty="0" smtClean="0"/>
              <a:t>I dipendenti hanno detto che i problemi di qualità derivavano dalla pressione cui venivano sottoposti per rispettare tempi di consegna stretti</a:t>
            </a:r>
          </a:p>
          <a:p>
            <a:pPr lvl="1" rtl="0"/>
            <a:r>
              <a:rPr lang="it-IT" sz="1800" noProof="0" dirty="0" smtClean="0"/>
              <a:t>L'incapacità a rispettare i piani avrebbe causato a Takata migliaia di dollari al minuto di multa</a:t>
            </a:r>
          </a:p>
          <a:p>
            <a:endParaRPr lang="it-IT" sz="1800" noProof="0" dirty="0" smtClean="0"/>
          </a:p>
          <a:p>
            <a:pPr rtl="0"/>
            <a:r>
              <a:rPr lang="it-IT" sz="1800" noProof="0" dirty="0" smtClean="0"/>
              <a:t>Qual è una delle cause alle base di questi scandali?</a:t>
            </a:r>
            <a:endParaRPr lang="it-IT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it-IT" noProof="0" dirty="0" smtClean="0"/>
              <a:t>Domanda sulla cultura di libertà di parola</a:t>
            </a:r>
            <a:endParaRPr lang="it-IT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814" y="2086445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45469</TotalTime>
  <Words>1842</Words>
  <Application>Microsoft Office PowerPoint</Application>
  <PresentationFormat>On-screen Show (4:3)</PresentationFormat>
  <Paragraphs>216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BoardTemplate_corporate2</vt:lpstr>
      <vt:lpstr>FY17 Formazione Etica- Ritorno alle nozioni di base</vt:lpstr>
      <vt:lpstr>Introduzione</vt:lpstr>
      <vt:lpstr>Obiettivi formativi</vt:lpstr>
      <vt:lpstr>Lo scopo del nostro programma di Etica aziendale e conformità</vt:lpstr>
      <vt:lpstr>I valori fondamentali di MTS</vt:lpstr>
      <vt:lpstr>Codice globale di condotta etica aziendale MTS</vt:lpstr>
      <vt:lpstr>Cultura di libertà di parola</vt:lpstr>
      <vt:lpstr>AlertLine MTS</vt:lpstr>
      <vt:lpstr>Domanda sulla cultura di libertà di parola</vt:lpstr>
      <vt:lpstr>Risposta alla cultura di libertà di parola</vt:lpstr>
      <vt:lpstr>Ambiente di lavoro rispettoso</vt:lpstr>
      <vt:lpstr>Domanda su un ambiente di lavoro rispettoso</vt:lpstr>
      <vt:lpstr>Domanda su un ambiente di lavoro rispettoso</vt:lpstr>
      <vt:lpstr>Politica di non ritorsione</vt:lpstr>
      <vt:lpstr>Ritorsione-Cosa puoi fare</vt:lpstr>
      <vt:lpstr>Focalizzazione sull'anticorruzione</vt:lpstr>
      <vt:lpstr>Concetti di base dell'anticorruzione negli Stati Uniti</vt:lpstr>
      <vt:lpstr>Concetti anticorruzione globali</vt:lpstr>
      <vt:lpstr>Domanda sull'anticorruzione globale</vt:lpstr>
      <vt:lpstr>Risposta sull'anticorruzione globale</vt:lpstr>
      <vt:lpstr>Riepilogo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Nava, Steven</cp:lastModifiedBy>
  <cp:revision>404</cp:revision>
  <cp:lastPrinted>2016-02-12T19:35:17Z</cp:lastPrinted>
  <dcterms:created xsi:type="dcterms:W3CDTF">2009-07-02T15:23:46Z</dcterms:created>
  <dcterms:modified xsi:type="dcterms:W3CDTF">2017-01-25T15:52:38Z</dcterms:modified>
</cp:coreProperties>
</file>