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73" r:id="rId2"/>
    <p:sldId id="323" r:id="rId3"/>
    <p:sldId id="309" r:id="rId4"/>
    <p:sldId id="313" r:id="rId5"/>
    <p:sldId id="312" r:id="rId6"/>
    <p:sldId id="314" r:id="rId7"/>
    <p:sldId id="316" r:id="rId8"/>
    <p:sldId id="315" r:id="rId9"/>
    <p:sldId id="324" r:id="rId10"/>
    <p:sldId id="326" r:id="rId11"/>
    <p:sldId id="317" r:id="rId12"/>
    <p:sldId id="318" r:id="rId13"/>
    <p:sldId id="328" r:id="rId14"/>
    <p:sldId id="319" r:id="rId15"/>
    <p:sldId id="320" r:id="rId16"/>
    <p:sldId id="322" r:id="rId17"/>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EF4"/>
    <a:srgbClr val="0000FF"/>
    <a:srgbClr val="D1DBE8"/>
    <a:srgbClr val="FFC000"/>
    <a:srgbClr val="2E567A"/>
    <a:srgbClr val="10273C"/>
    <a:srgbClr val="D6A300"/>
    <a:srgbClr val="0085B4"/>
    <a:srgbClr val="5999D3"/>
    <a:srgbClr val="8CB8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4639" autoAdjust="0"/>
  </p:normalViewPr>
  <p:slideViewPr>
    <p:cSldViewPr snapToGrid="0">
      <p:cViewPr>
        <p:scale>
          <a:sx n="125" d="100"/>
          <a:sy n="125" d="100"/>
        </p:scale>
        <p:origin x="-2094" y="-84"/>
      </p:cViewPr>
      <p:guideLst>
        <p:guide orient="horz" pos="2160"/>
        <p:guide pos="2880"/>
      </p:guideLst>
    </p:cSldViewPr>
  </p:slideViewPr>
  <p:outlineViewPr>
    <p:cViewPr>
      <p:scale>
        <a:sx n="33" d="100"/>
        <a:sy n="33" d="100"/>
      </p:scale>
      <p:origin x="0" y="2412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2" d="100"/>
          <a:sy n="82" d="100"/>
        </p:scale>
        <p:origin x="-318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4AB3E03-81DD-6F4A-91AD-BC2B58DDF677}" type="datetimeFigureOut">
              <a:rPr lang="en-US" smtClean="0"/>
              <a:t>1/25/2017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7A45CD-4A43-FD41-BB1F-93F01C528809}" type="slidenum">
              <a:rPr lang="en-US" smtClean="0"/>
              <a:t>‹#›</a:t>
            </a:fld>
            <a:endParaRPr lang="en-US" dirty="0"/>
          </a:p>
        </p:txBody>
      </p:sp>
    </p:spTree>
    <p:extLst>
      <p:ext uri="{BB962C8B-B14F-4D97-AF65-F5344CB8AC3E}">
        <p14:creationId xmlns:p14="http://schemas.microsoft.com/office/powerpoint/2010/main" val="19096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49123059-AD18-2644-A422-F81F304BF9AD}" type="slidenum">
              <a:rPr lang="en-US"/>
              <a:pPr>
                <a:defRPr/>
              </a:pPr>
              <a:t>‹#›</a:t>
            </a:fld>
            <a:endParaRPr lang="en-US" dirty="0"/>
          </a:p>
        </p:txBody>
      </p:sp>
    </p:spTree>
    <p:extLst>
      <p:ext uri="{BB962C8B-B14F-4D97-AF65-F5344CB8AC3E}">
        <p14:creationId xmlns:p14="http://schemas.microsoft.com/office/powerpoint/2010/main" val="4167261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noProof="0" dirty="0" smtClean="0"/>
              <a:t>倫理</a:t>
            </a:r>
          </a:p>
          <a:p>
            <a:pPr rtl="0"/>
            <a:r>
              <a:rPr lang="ja-JP" altLang="en-US" noProof="0" dirty="0" smtClean="0"/>
              <a:t>ジレンマ</a:t>
            </a:r>
          </a:p>
          <a:p>
            <a:pPr rtl="0"/>
            <a:r>
              <a:rPr lang="ja-JP" altLang="en-US" noProof="0" dirty="0" smtClean="0"/>
              <a:t>価値</a:t>
            </a:r>
          </a:p>
          <a:p>
            <a:pPr rtl="0"/>
            <a:r>
              <a:rPr lang="ja-JP" altLang="en-US" noProof="0" dirty="0" smtClean="0"/>
              <a:t>正しいこと</a:t>
            </a:r>
          </a:p>
          <a:p>
            <a:pPr rtl="0"/>
            <a:r>
              <a:rPr lang="ja-JP" altLang="en-US" noProof="0" dirty="0" smtClean="0"/>
              <a:t>間違っていること</a:t>
            </a:r>
          </a:p>
          <a:p>
            <a:pPr rtl="0"/>
            <a:r>
              <a:rPr lang="ja-JP" altLang="en-US" noProof="0" dirty="0" smtClean="0"/>
              <a:t>コンプライアンス</a:t>
            </a:r>
          </a:p>
          <a:p>
            <a:pPr rtl="0"/>
            <a:r>
              <a:rPr lang="ja-JP" altLang="en-US" noProof="0" dirty="0" smtClean="0"/>
              <a:t>モラル</a:t>
            </a:r>
          </a:p>
          <a:p>
            <a:pPr rtl="0"/>
            <a:r>
              <a:rPr lang="ja-JP" altLang="en-US" noProof="0" dirty="0" smtClean="0"/>
              <a:t>利益</a:t>
            </a:r>
          </a:p>
          <a:p>
            <a:pPr rtl="0"/>
            <a:r>
              <a:rPr lang="ja-JP" altLang="en-US" noProof="0" dirty="0" smtClean="0"/>
              <a:t>選択</a:t>
            </a:r>
            <a:endParaRPr lang="ja-JP" altLang="en-US" noProof="0" dirty="0"/>
          </a:p>
        </p:txBody>
      </p:sp>
      <p:sp>
        <p:nvSpPr>
          <p:cNvPr id="4" name="Slide Number Placeholder 3"/>
          <p:cNvSpPr>
            <a:spLocks noGrp="1"/>
          </p:cNvSpPr>
          <p:nvPr>
            <p:ph type="sldNum" sz="quarter" idx="10"/>
          </p:nvPr>
        </p:nvSpPr>
        <p:spPr/>
        <p:txBody>
          <a:bodyPr/>
          <a:lstStyle/>
          <a:p>
            <a:pPr rtl="0">
              <a:defRPr/>
            </a:pPr>
            <a:fld id="{49123059-AD18-2644-A422-F81F304BF9AD}" type="slidenum">
              <a:rPr/>
              <a:pPr>
                <a:defRPr/>
              </a:pPr>
              <a:t>4</a:t>
            </a:fld>
            <a:endParaRPr/>
          </a:p>
        </p:txBody>
      </p:sp>
    </p:spTree>
    <p:extLst>
      <p:ext uri="{BB962C8B-B14F-4D97-AF65-F5344CB8AC3E}">
        <p14:creationId xmlns:p14="http://schemas.microsoft.com/office/powerpoint/2010/main" val="77949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defRPr/>
            </a:pPr>
            <a:fld id="{49123059-AD18-2644-A422-F81F304BF9AD}" type="slidenum">
              <a:rPr/>
              <a:pPr>
                <a:defRPr/>
              </a:pPr>
              <a:t>5</a:t>
            </a:fld>
            <a:endParaRPr/>
          </a:p>
        </p:txBody>
      </p:sp>
    </p:spTree>
    <p:extLst>
      <p:ext uri="{BB962C8B-B14F-4D97-AF65-F5344CB8AC3E}">
        <p14:creationId xmlns:p14="http://schemas.microsoft.com/office/powerpoint/2010/main" val="57974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123059-AD18-2644-A422-F81F304BF9AD}" type="slidenum">
              <a:rPr lang="en-US" smtClean="0"/>
              <a:pPr>
                <a:defRPr/>
              </a:pPr>
              <a:t>6</a:t>
            </a:fld>
            <a:endParaRPr lang="en-US" dirty="0"/>
          </a:p>
        </p:txBody>
      </p:sp>
    </p:spTree>
    <p:extLst>
      <p:ext uri="{BB962C8B-B14F-4D97-AF65-F5344CB8AC3E}">
        <p14:creationId xmlns:p14="http://schemas.microsoft.com/office/powerpoint/2010/main" val="3225451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orp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dirty="0" smtClean="0"/>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0465059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p:nvSpPr>
        <p:spPr>
          <a:xfrm>
            <a:off x="457200" y="4648200"/>
            <a:ext cx="8305800" cy="1524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latin typeface="Arial" pitchFamily="34" charset="0"/>
              <a:cs typeface="Arial" pitchFamily="34" charset="0"/>
            </a:endParaRPr>
          </a:p>
        </p:txBody>
      </p:sp>
      <p:sp>
        <p:nvSpPr>
          <p:cNvPr id="6" name="TextBox 8"/>
          <p:cNvSpPr txBox="1">
            <a:spLocks noChangeArrowheads="1"/>
          </p:cNvSpPr>
          <p:nvPr/>
        </p:nvSpPr>
        <p:spPr bwMode="auto">
          <a:xfrm>
            <a:off x="500063" y="4648200"/>
            <a:ext cx="506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b="1" dirty="0">
                <a:solidFill>
                  <a:srgbClr val="CC1543"/>
                </a:solidFill>
                <a:latin typeface="Arial" pitchFamily="34" charset="0"/>
                <a:cs typeface="Arial" pitchFamily="34" charset="0"/>
              </a:rPr>
              <a:t>CONCLUSIONS &amp; RECOMMENDATIONS</a:t>
            </a:r>
          </a:p>
        </p:txBody>
      </p:sp>
      <p:sp>
        <p:nvSpPr>
          <p:cNvPr id="3" name="Content Placeholder 2"/>
          <p:cNvSpPr>
            <a:spLocks noGrp="1"/>
          </p:cNvSpPr>
          <p:nvPr>
            <p:ph idx="1"/>
          </p:nvPr>
        </p:nvSpPr>
        <p:spPr>
          <a:xfrm>
            <a:off x="500062" y="1219200"/>
            <a:ext cx="8262938" cy="3352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3"/>
          <p:cNvSpPr>
            <a:spLocks noGrp="1"/>
          </p:cNvSpPr>
          <p:nvPr>
            <p:ph type="body" sz="quarter" idx="12"/>
          </p:nvPr>
        </p:nvSpPr>
        <p:spPr>
          <a:xfrm>
            <a:off x="500062" y="5029200"/>
            <a:ext cx="8153400" cy="1143000"/>
          </a:xfrm>
        </p:spPr>
        <p:txBody>
          <a:bodyPr/>
          <a:lstStyle>
            <a:lvl1pPr marL="182880" indent="-182880">
              <a:spcBef>
                <a:spcPts val="0"/>
              </a:spcBef>
              <a:buClr>
                <a:srgbClr val="CC1543"/>
              </a:buClr>
              <a:defRPr sz="1600">
                <a:ln>
                  <a:noFill/>
                </a:ln>
                <a:latin typeface="Arial" pitchFamily="34" charset="0"/>
                <a:cs typeface="Arial" pitchFamily="34" charset="0"/>
              </a:defRPr>
            </a:lvl1pPr>
            <a:lvl2pPr>
              <a:defRPr sz="1600">
                <a:ln>
                  <a:noFill/>
                </a:ln>
              </a:defRPr>
            </a:lvl2pPr>
            <a:lvl3pPr>
              <a:defRPr sz="1800"/>
            </a:lvl3pPr>
            <a:lvl4pPr>
              <a:defRPr sz="1800"/>
            </a:lvl4pPr>
            <a:lvl5pPr>
              <a:defRPr sz="1800"/>
            </a:lvl5pPr>
          </a:lstStyle>
          <a:p>
            <a:pPr lvl="0"/>
            <a:r>
              <a:rPr lang="en-US" dirty="0" smtClean="0"/>
              <a:t>Click to edit Master text styles</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37017621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04271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7" name="Content Placeholder 2"/>
          <p:cNvSpPr>
            <a:spLocks noGrp="1"/>
          </p:cNvSpPr>
          <p:nvPr>
            <p:ph idx="1"/>
          </p:nvPr>
        </p:nvSpPr>
        <p:spPr>
          <a:xfrm>
            <a:off x="500062" y="1219200"/>
            <a:ext cx="5214938"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5890593" y="1191399"/>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457200" rtl="0" eaLnBrk="1" latinLnBrk="0" hangingPunct="1">
              <a:defRPr sz="2000" kern="1200">
                <a:solidFill>
                  <a:schemeClr val="dk1"/>
                </a:solidFill>
                <a:latin typeface="+mn-lt"/>
                <a:ea typeface="+mn-ea"/>
                <a:cs typeface="+mn-cs"/>
              </a:defRPr>
            </a:lvl6pPr>
            <a:lvl7pPr marL="2743200" algn="l" defTabSz="457200" rtl="0" eaLnBrk="1" latinLnBrk="0" hangingPunct="1">
              <a:defRPr sz="2000" kern="1200">
                <a:solidFill>
                  <a:schemeClr val="dk1"/>
                </a:solidFill>
                <a:latin typeface="+mn-lt"/>
                <a:ea typeface="+mn-ea"/>
                <a:cs typeface="+mn-cs"/>
              </a:defRPr>
            </a:lvl7pPr>
            <a:lvl8pPr marL="3200400" algn="l" defTabSz="457200" rtl="0" eaLnBrk="1" latinLnBrk="0" hangingPunct="1">
              <a:defRPr sz="2000" kern="1200">
                <a:solidFill>
                  <a:schemeClr val="dk1"/>
                </a:solidFill>
                <a:latin typeface="+mn-lt"/>
                <a:ea typeface="+mn-ea"/>
                <a:cs typeface="+mn-cs"/>
              </a:defRPr>
            </a:lvl8pPr>
            <a:lvl9pPr marL="3657600" algn="l" defTabSz="457200" rtl="0" eaLnBrk="1" latinLnBrk="0" hangingPunct="1">
              <a:defRPr sz="2000" kern="1200">
                <a:solidFill>
                  <a:schemeClr val="dk1"/>
                </a:solidFill>
                <a:latin typeface="+mn-lt"/>
                <a:ea typeface="+mn-ea"/>
                <a:cs typeface="+mn-cs"/>
              </a:defRPr>
            </a:lvl9pPr>
          </a:lstStyle>
          <a:p>
            <a:pPr algn="ctr">
              <a:defRPr/>
            </a:pPr>
            <a:endParaRPr lang="en-US" dirty="0"/>
          </a:p>
        </p:txBody>
      </p:sp>
      <p:sp>
        <p:nvSpPr>
          <p:cNvPr id="9" name="TextBox 8"/>
          <p:cNvSpPr txBox="1">
            <a:spLocks noChangeArrowheads="1"/>
          </p:cNvSpPr>
          <p:nvPr userDrawn="1"/>
        </p:nvSpPr>
        <p:spPr bwMode="auto">
          <a:xfrm>
            <a:off x="5837584" y="1191399"/>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3" name="Text Placeholder 13"/>
          <p:cNvSpPr>
            <a:spLocks noGrp="1"/>
          </p:cNvSpPr>
          <p:nvPr userDrawn="1"/>
        </p:nvSpPr>
        <p:spPr bwMode="auto">
          <a:xfrm>
            <a:off x="5966792" y="1572399"/>
            <a:ext cx="28028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342900" lvl="0" indent="-342900"/>
            <a:r>
              <a:rPr lang="en-US" sz="1600" dirty="0" smtClean="0"/>
              <a:t>Click to edit Master text styles</a:t>
            </a:r>
          </a:p>
        </p:txBody>
      </p:sp>
    </p:spTree>
    <p:extLst>
      <p:ext uri="{BB962C8B-B14F-4D97-AF65-F5344CB8AC3E}">
        <p14:creationId xmlns:p14="http://schemas.microsoft.com/office/powerpoint/2010/main" val="17586683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7" name="Chart Placeholder 16"/>
          <p:cNvSpPr>
            <a:spLocks noGrp="1"/>
          </p:cNvSpPr>
          <p:nvPr>
            <p:ph type="chart" sz="quarter" idx="13" hasCustomPrompt="1"/>
          </p:nvPr>
        </p:nvSpPr>
        <p:spPr>
          <a:xfrm>
            <a:off x="565150" y="1219200"/>
            <a:ext cx="5208588" cy="5029200"/>
          </a:xfrm>
        </p:spPr>
        <p:txBody>
          <a:bodyPr/>
          <a:lstStyle>
            <a:lvl1pPr marL="0" indent="0">
              <a:buNone/>
              <a:defRPr/>
            </a:lvl1pPr>
          </a:lstStyle>
          <a:p>
            <a:r>
              <a:rPr lang="en-US" dirty="0" smtClean="0"/>
              <a:t>Click on icon to insert </a:t>
            </a:r>
            <a:endParaRPr lang="en-US" dirty="0"/>
          </a:p>
        </p:txBody>
      </p:sp>
      <p:sp>
        <p:nvSpPr>
          <p:cNvPr id="7" name="Rectangle 6"/>
          <p:cNvSpPr/>
          <p:nvPr userDrawn="1"/>
        </p:nvSpPr>
        <p:spPr>
          <a:xfrm>
            <a:off x="5890593" y="1191399"/>
            <a:ext cx="30480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defPPr>
              <a:defRPr lang="en-US"/>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457200" rtl="0" eaLnBrk="1" latinLnBrk="0" hangingPunct="1">
              <a:defRPr sz="2000" kern="1200">
                <a:solidFill>
                  <a:schemeClr val="dk1"/>
                </a:solidFill>
                <a:latin typeface="+mn-lt"/>
                <a:ea typeface="+mn-ea"/>
                <a:cs typeface="+mn-cs"/>
              </a:defRPr>
            </a:lvl6pPr>
            <a:lvl7pPr marL="2743200" algn="l" defTabSz="457200" rtl="0" eaLnBrk="1" latinLnBrk="0" hangingPunct="1">
              <a:defRPr sz="2000" kern="1200">
                <a:solidFill>
                  <a:schemeClr val="dk1"/>
                </a:solidFill>
                <a:latin typeface="+mn-lt"/>
                <a:ea typeface="+mn-ea"/>
                <a:cs typeface="+mn-cs"/>
              </a:defRPr>
            </a:lvl7pPr>
            <a:lvl8pPr marL="3200400" algn="l" defTabSz="457200" rtl="0" eaLnBrk="1" latinLnBrk="0" hangingPunct="1">
              <a:defRPr sz="2000" kern="1200">
                <a:solidFill>
                  <a:schemeClr val="dk1"/>
                </a:solidFill>
                <a:latin typeface="+mn-lt"/>
                <a:ea typeface="+mn-ea"/>
                <a:cs typeface="+mn-cs"/>
              </a:defRPr>
            </a:lvl8pPr>
            <a:lvl9pPr marL="3657600" algn="l" defTabSz="457200" rtl="0" eaLnBrk="1" latinLnBrk="0" hangingPunct="1">
              <a:defRPr sz="2000" kern="1200">
                <a:solidFill>
                  <a:schemeClr val="dk1"/>
                </a:solidFill>
                <a:latin typeface="+mn-lt"/>
                <a:ea typeface="+mn-ea"/>
                <a:cs typeface="+mn-cs"/>
              </a:defRPr>
            </a:lvl9pPr>
          </a:lstStyle>
          <a:p>
            <a:pPr algn="ctr">
              <a:defRPr/>
            </a:pPr>
            <a:endParaRPr lang="en-US" dirty="0"/>
          </a:p>
        </p:txBody>
      </p:sp>
      <p:sp>
        <p:nvSpPr>
          <p:cNvPr id="8" name="TextBox 7"/>
          <p:cNvSpPr txBox="1">
            <a:spLocks noChangeArrowheads="1"/>
          </p:cNvSpPr>
          <p:nvPr userDrawn="1"/>
        </p:nvSpPr>
        <p:spPr bwMode="auto">
          <a:xfrm>
            <a:off x="5837584" y="1191399"/>
            <a:ext cx="316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eaLnBrk="1" hangingPunct="1"/>
            <a:r>
              <a:rPr lang="en-US" sz="1200" b="1" dirty="0">
                <a:solidFill>
                  <a:srgbClr val="CC1543"/>
                </a:solidFill>
                <a:latin typeface="Arial" pitchFamily="34" charset="0"/>
                <a:cs typeface="Arial" pitchFamily="34" charset="0"/>
              </a:rPr>
              <a:t>CONCLUSIONS &amp; RECOMMENDATIONS</a:t>
            </a:r>
          </a:p>
        </p:txBody>
      </p:sp>
      <p:sp>
        <p:nvSpPr>
          <p:cNvPr id="10" name="Text Placeholder 13"/>
          <p:cNvSpPr>
            <a:spLocks noGrp="1"/>
          </p:cNvSpPr>
          <p:nvPr userDrawn="1"/>
        </p:nvSpPr>
        <p:spPr bwMode="auto">
          <a:xfrm>
            <a:off x="5966792" y="1572399"/>
            <a:ext cx="280283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228600" lvl="0" indent="-228600"/>
            <a:r>
              <a:rPr lang="en-US" sz="1600" dirty="0" smtClean="0"/>
              <a:t>Click to edit Master text styles</a:t>
            </a:r>
          </a:p>
        </p:txBody>
      </p:sp>
    </p:spTree>
    <p:extLst>
      <p:ext uri="{BB962C8B-B14F-4D97-AF65-F5344CB8AC3E}">
        <p14:creationId xmlns:p14="http://schemas.microsoft.com/office/powerpoint/2010/main" val="41424893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4727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Corporate">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34679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9">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2629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533401"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userDrawn="1"/>
        </p:nvSpPr>
        <p:spPr bwMode="auto">
          <a:xfrm>
            <a:off x="5883966" y="6450013"/>
            <a:ext cx="2936184"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rtl="0">
              <a:defRPr/>
            </a:pPr>
            <a:r>
              <a:rPr sz="1000" dirty="0" smtClean="0">
                <a:solidFill>
                  <a:schemeClr val="bg1">
                    <a:lumMod val="50000"/>
                  </a:schemeClr>
                </a:solidFill>
                <a:latin typeface="Arial" pitchFamily="34" charset="0"/>
                <a:cs typeface="Arial" pitchFamily="34" charset="0"/>
              </a:rPr>
              <a:t>FY1</a:t>
            </a:r>
            <a:r>
              <a:rPr lang="en-US" sz="1000" dirty="0" smtClean="0">
                <a:solidFill>
                  <a:schemeClr val="bg1">
                    <a:lumMod val="50000"/>
                  </a:schemeClr>
                </a:solidFill>
                <a:latin typeface="Arial" pitchFamily="34" charset="0"/>
                <a:cs typeface="Arial" pitchFamily="34" charset="0"/>
              </a:rPr>
              <a:t>7</a:t>
            </a:r>
            <a:r>
              <a:rPr sz="1000" dirty="0" smtClean="0">
                <a:solidFill>
                  <a:schemeClr val="bg1">
                    <a:lumMod val="50000"/>
                  </a:schemeClr>
                </a:solidFill>
                <a:latin typeface="Arial" pitchFamily="34" charset="0"/>
                <a:cs typeface="Arial" pitchFamily="34" charset="0"/>
              </a:rPr>
              <a:t>倫理研修</a:t>
            </a:r>
            <a:r>
              <a:rPr sz="1000" dirty="0">
                <a:solidFill>
                  <a:schemeClr val="bg1">
                    <a:lumMod val="50000"/>
                  </a:schemeClr>
                </a:solidFill>
                <a:latin typeface="Arial" pitchFamily="34" charset="0"/>
                <a:cs typeface="Arial" pitchFamily="34" charset="0"/>
              </a:rPr>
              <a:t>/ </a:t>
            </a:r>
            <a:r>
              <a:rPr sz="1000" dirty="0" err="1">
                <a:solidFill>
                  <a:schemeClr val="bg1">
                    <a:lumMod val="50000"/>
                  </a:schemeClr>
                </a:solidFill>
                <a:latin typeface="Arial" pitchFamily="34" charset="0"/>
                <a:cs typeface="Arial" pitchFamily="34" charset="0"/>
              </a:rPr>
              <a:t>ページ</a:t>
            </a:r>
            <a:r>
              <a:rPr sz="1000" dirty="0">
                <a:solidFill>
                  <a:schemeClr val="bg1">
                    <a:lumMod val="50000"/>
                  </a:schemeClr>
                </a:solidFill>
                <a:latin typeface="Arial" pitchFamily="34" charset="0"/>
                <a:cs typeface="Arial" pitchFamily="34" charset="0"/>
              </a:rPr>
              <a:t> </a:t>
            </a:r>
            <a:fld id="{CDAE13CE-31CE-A44C-9F86-F7B4B1D61468}" type="slidenum">
              <a:rPr sz="1000">
                <a:solidFill>
                  <a:schemeClr val="bg1">
                    <a:lumMod val="50000"/>
                  </a:schemeClr>
                </a:solidFill>
                <a:latin typeface="Arial" pitchFamily="34" charset="0"/>
                <a:cs typeface="Arial" pitchFamily="34" charset="0"/>
              </a:rPr>
              <a:pPr algn="r">
                <a:defRPr/>
              </a:pPr>
              <a:t>‹#›</a:t>
            </a:fld>
            <a:endParaRPr sz="1000" dirty="0">
              <a:solidFill>
                <a:schemeClr val="bg1">
                  <a:lumMod val="50000"/>
                </a:schemeClr>
              </a:solidFill>
              <a:latin typeface="Arial" pitchFamily="34" charset="0"/>
              <a:cs typeface="Arial" pitchFamily="34" charset="0"/>
            </a:endParaRPr>
          </a:p>
        </p:txBody>
      </p:sp>
      <p:sp>
        <p:nvSpPr>
          <p:cNvPr id="8"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rtl="0"/>
            <a:r>
              <a:rPr sz="1000">
                <a:solidFill>
                  <a:schemeClr val="bg1">
                    <a:lumMod val="50000"/>
                  </a:schemeClr>
                </a:solidFill>
                <a:latin typeface="Arial" pitchFamily="34" charset="0"/>
                <a:cs typeface="Arial" pitchFamily="34" charset="0"/>
              </a:rPr>
              <a:t>MTS社外秘</a:t>
            </a:r>
          </a:p>
        </p:txBody>
      </p:sp>
      <p:grpSp>
        <p:nvGrpSpPr>
          <p:cNvPr id="18" name="Group 17"/>
          <p:cNvGrpSpPr/>
          <p:nvPr userDrawn="1"/>
        </p:nvGrpSpPr>
        <p:grpSpPr>
          <a:xfrm>
            <a:off x="3626836" y="6418362"/>
            <a:ext cx="1890328" cy="307777"/>
            <a:chOff x="3703648" y="6418362"/>
            <a:chExt cx="1890328" cy="307777"/>
          </a:xfrm>
        </p:grpSpPr>
        <p:sp>
          <p:nvSpPr>
            <p:cNvPr id="10" name="TextBox 17"/>
            <p:cNvSpPr txBox="1"/>
            <p:nvPr userDrawn="1"/>
          </p:nvSpPr>
          <p:spPr>
            <a:xfrm>
              <a:off x="3703648" y="6418362"/>
              <a:ext cx="1890328" cy="307777"/>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rtl="0"/>
              <a:r>
                <a:rPr lang="ja-JP" altLang="en-US" sz="1400" spc="500" dirty="0" smtClean="0">
                  <a:solidFill>
                    <a:schemeClr val="bg1">
                      <a:lumMod val="50000"/>
                    </a:schemeClr>
                  </a:solidFill>
                  <a:latin typeface="Arial" pitchFamily="34" charset="0"/>
                  <a:cs typeface="Arial" pitchFamily="34" charset="0"/>
                </a:rPr>
                <a:t>社内用</a:t>
              </a:r>
              <a:endParaRPr sz="1400" spc="500" dirty="0">
                <a:solidFill>
                  <a:schemeClr val="bg1">
                    <a:lumMod val="50000"/>
                  </a:schemeClr>
                </a:solidFill>
                <a:latin typeface="Arial" pitchFamily="34" charset="0"/>
                <a:cs typeface="Arial" pitchFamily="34" charset="0"/>
              </a:endParaRPr>
            </a:p>
          </p:txBody>
        </p:sp>
        <p:grpSp>
          <p:nvGrpSpPr>
            <p:cNvPr id="14" name="Group 13"/>
            <p:cNvGrpSpPr/>
            <p:nvPr userDrawn="1"/>
          </p:nvGrpSpPr>
          <p:grpSpPr>
            <a:xfrm>
              <a:off x="3806261" y="6418362"/>
              <a:ext cx="1663306" cy="304800"/>
              <a:chOff x="3892611" y="6418362"/>
              <a:chExt cx="1576955" cy="304800"/>
            </a:xfrm>
          </p:grpSpPr>
          <p:cxnSp>
            <p:nvCxnSpPr>
              <p:cNvPr id="11" name="Straight Connector 10"/>
              <p:cNvCxnSpPr/>
              <p:nvPr userDrawn="1"/>
            </p:nvCxnSpPr>
            <p:spPr>
              <a:xfrm>
                <a:off x="3892611" y="6723162"/>
                <a:ext cx="1576955"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3892611" y="6418362"/>
                <a:ext cx="1576955"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933726" y="220979"/>
            <a:ext cx="989506" cy="595449"/>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18083" y="5141845"/>
            <a:ext cx="6553200" cy="533400"/>
          </a:xfrm>
        </p:spPr>
        <p:txBody>
          <a:bodyPr>
            <a:normAutofit fontScale="90000"/>
          </a:bodyPr>
          <a:lstStyle/>
          <a:p>
            <a:pPr rtl="0"/>
            <a:r>
              <a:rPr lang="en-US" altLang="ja-JP" noProof="0" dirty="0" smtClean="0"/>
              <a:t>FY17</a:t>
            </a:r>
            <a:r>
              <a:rPr lang="ja-JP" altLang="en-US" noProof="0" dirty="0" smtClean="0"/>
              <a:t>倫</a:t>
            </a:r>
            <a:r>
              <a:rPr lang="ja-JP" altLang="en-US" noProof="0" dirty="0" smtClean="0"/>
              <a:t>理研修</a:t>
            </a:r>
            <a:r>
              <a:rPr lang="en-US" altLang="ja-JP" noProof="0" dirty="0" smtClean="0"/>
              <a:t>-</a:t>
            </a:r>
            <a:r>
              <a:rPr lang="ja-JP" altLang="en-US" noProof="0" dirty="0" smtClean="0"/>
              <a:t/>
            </a:r>
            <a:br>
              <a:rPr lang="ja-JP" altLang="en-US" noProof="0" dirty="0" smtClean="0"/>
            </a:br>
            <a:r>
              <a:rPr lang="en-US" altLang="ja-JP" noProof="0" dirty="0" smtClean="0"/>
              <a:t>Back to Basics</a:t>
            </a:r>
            <a:r>
              <a:rPr lang="ja-JP" altLang="en-US" noProof="0" dirty="0" smtClean="0"/>
              <a:t>（基本に戻る）</a:t>
            </a:r>
            <a:br>
              <a:rPr lang="ja-JP" altLang="en-US" noProof="0" dirty="0" smtClean="0"/>
            </a:br>
            <a:r>
              <a:rPr lang="ja-JP" altLang="en-US" noProof="0" dirty="0" smtClean="0"/>
              <a:t>	</a:t>
            </a:r>
            <a:endParaRPr lang="ja-JP" altLang="en-US" noProof="0" dirty="0"/>
          </a:p>
        </p:txBody>
      </p:sp>
    </p:spTree>
    <p:extLst>
      <p:ext uri="{BB962C8B-B14F-4D97-AF65-F5344CB8AC3E}">
        <p14:creationId xmlns:p14="http://schemas.microsoft.com/office/powerpoint/2010/main" val="3695874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600"/>
              </a:spcAft>
            </a:pPr>
            <a:r>
              <a:rPr lang="ja-JP" altLang="en-US" dirty="0"/>
              <a:t>これらそれぞれの例において</a:t>
            </a:r>
            <a:r>
              <a:rPr lang="ja-JP" altLang="en-US" noProof="0" dirty="0" smtClean="0"/>
              <a:t>、その企業文化、声を上げることのできない状況が、倫理に反する行動に大きな役割を果たしています</a:t>
            </a:r>
          </a:p>
          <a:p>
            <a:pPr rtl="0">
              <a:spcAft>
                <a:spcPts val="600"/>
              </a:spcAft>
            </a:pPr>
            <a:r>
              <a:rPr lang="ja-JP" altLang="en-US" noProof="0" dirty="0" smtClean="0"/>
              <a:t>当社の健全性は、スピークアップ、そして疑問や懸念を提示できる能力に依存しています</a:t>
            </a:r>
          </a:p>
          <a:p>
            <a:pPr>
              <a:spcAft>
                <a:spcPts val="600"/>
              </a:spcAft>
            </a:pPr>
            <a:r>
              <a:rPr lang="ja-JP" altLang="en-US" dirty="0" smtClean="0"/>
              <a:t>マ</a:t>
            </a:r>
            <a:r>
              <a:rPr lang="ja-JP" altLang="en-US" dirty="0"/>
              <a:t>ネージャー</a:t>
            </a:r>
            <a:r>
              <a:rPr lang="ja-JP" altLang="en-US" noProof="0" dirty="0" smtClean="0"/>
              <a:t>には、従業員が懸念を提示した場合に特別な責任があります</a:t>
            </a:r>
          </a:p>
          <a:p>
            <a:pPr lvl="1" rtl="0"/>
            <a:r>
              <a:rPr lang="en-US" altLang="ja-JP" noProof="0" dirty="0" smtClean="0"/>
              <a:t>56%</a:t>
            </a:r>
            <a:r>
              <a:rPr lang="ja-JP" altLang="en-US" noProof="0" dirty="0" smtClean="0"/>
              <a:t>の従業員は、その直属の上司を倫理的行動の模範として見ています</a:t>
            </a:r>
          </a:p>
          <a:p>
            <a:pPr lvl="1" rtl="0"/>
            <a:r>
              <a:rPr lang="ja-JP" altLang="en-US" noProof="0" dirty="0" smtClean="0"/>
              <a:t>問題を提示してくれたことに対し、その人物に感謝しましょう</a:t>
            </a:r>
          </a:p>
          <a:p>
            <a:pPr lvl="1"/>
            <a:r>
              <a:rPr lang="ja-JP" altLang="en-US" noProof="0" dirty="0" smtClean="0"/>
              <a:t>人事部、お</a:t>
            </a:r>
            <a:r>
              <a:rPr lang="ja-JP" altLang="en-US" dirty="0"/>
              <a:t>よびコンプライアンス部に</a:t>
            </a:r>
            <a:r>
              <a:rPr lang="ja-JP" altLang="en-US" noProof="0" dirty="0" smtClean="0"/>
              <a:t>助けを求め、問題の調査を行います</a:t>
            </a:r>
          </a:p>
          <a:p>
            <a:pPr lvl="1" rtl="0"/>
            <a:r>
              <a:rPr lang="ja-JP" altLang="en-US" noProof="0" dirty="0" smtClean="0"/>
              <a:t>必要な措置があれば、引き続き調査します</a:t>
            </a:r>
          </a:p>
          <a:p>
            <a:pPr lvl="1"/>
            <a:endParaRPr lang="ja-JP" altLang="en-US" noProof="0" dirty="0"/>
          </a:p>
        </p:txBody>
      </p:sp>
      <p:sp>
        <p:nvSpPr>
          <p:cNvPr id="3" name="Title 2"/>
          <p:cNvSpPr>
            <a:spLocks noGrp="1"/>
          </p:cNvSpPr>
          <p:nvPr>
            <p:ph type="title"/>
          </p:nvPr>
        </p:nvSpPr>
        <p:spPr/>
        <p:txBody>
          <a:bodyPr/>
          <a:lstStyle/>
          <a:p>
            <a:pPr rtl="0"/>
            <a:r>
              <a:rPr lang="ja-JP" altLang="en-US" noProof="0" dirty="0" smtClean="0"/>
              <a:t>スピークアップ文化 回答</a:t>
            </a:r>
            <a:endParaRPr lang="ja-JP" altLang="en-US" noProof="0" dirty="0"/>
          </a:p>
        </p:txBody>
      </p:sp>
    </p:spTree>
    <p:extLst>
      <p:ext uri="{BB962C8B-B14F-4D97-AF65-F5344CB8AC3E}">
        <p14:creationId xmlns:p14="http://schemas.microsoft.com/office/powerpoint/2010/main" val="273884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ja-JP" altLang="en-US" noProof="0" dirty="0" smtClean="0"/>
              <a:t>互いを尊重する職場環境</a:t>
            </a:r>
            <a:endParaRPr lang="ja-JP" altLang="en-US" noProof="0" dirty="0"/>
          </a:p>
        </p:txBody>
      </p:sp>
      <p:sp>
        <p:nvSpPr>
          <p:cNvPr id="4" name="Content Placeholder 2"/>
          <p:cNvSpPr>
            <a:spLocks noGrp="1"/>
          </p:cNvSpPr>
          <p:nvPr>
            <p:ph idx="1"/>
          </p:nvPr>
        </p:nvSpPr>
        <p:spPr/>
        <p:txBody>
          <a:bodyPr/>
          <a:lstStyle/>
          <a:p>
            <a:pPr rtl="0"/>
            <a:r>
              <a:rPr lang="ja-JP" altLang="en-US" noProof="0" dirty="0" smtClean="0"/>
              <a:t>我々は、個性を認めて互いに尊重し合い、協働することにより、</a:t>
            </a:r>
            <a:r>
              <a:rPr lang="en-US" altLang="ja-JP" noProof="0" dirty="0" smtClean="0"/>
              <a:t>MTS </a:t>
            </a:r>
            <a:r>
              <a:rPr lang="ja-JP" altLang="en-US" noProof="0" dirty="0" smtClean="0"/>
              <a:t>の成功を支える職場を構築・維持するよう尽力しています</a:t>
            </a:r>
          </a:p>
          <a:p>
            <a:pPr rtl="0"/>
            <a:r>
              <a:rPr lang="ja-JP" altLang="en-US" b="1" noProof="0" dirty="0" smtClean="0"/>
              <a:t>お互いを尊重し合う職場の利点</a:t>
            </a:r>
          </a:p>
          <a:p>
            <a:pPr lvl="1" rtl="0"/>
            <a:r>
              <a:rPr lang="ja-JP" altLang="en-US" noProof="0" dirty="0" smtClean="0"/>
              <a:t>お互いを尊重し合う職場は、生産性が高く、やりがいがあり、そして皆が楽しいと思える場所です </a:t>
            </a:r>
          </a:p>
          <a:p>
            <a:pPr lvl="1" rtl="0"/>
            <a:r>
              <a:rPr lang="ja-JP" altLang="en-US" noProof="0" dirty="0" smtClean="0"/>
              <a:t>これは、従業員が共に良く働き、次のことを認識している環境です：</a:t>
            </a:r>
          </a:p>
          <a:p>
            <a:pPr lvl="2"/>
            <a:r>
              <a:rPr lang="ja-JP" altLang="en-US" noProof="0" dirty="0" smtClean="0"/>
              <a:t>行動や態度は他の人に影響を</a:t>
            </a:r>
            <a:r>
              <a:rPr lang="zh-CN" altLang="en-US" dirty="0"/>
              <a:t>与</a:t>
            </a:r>
            <a:r>
              <a:rPr lang="ja-JP" altLang="en-US" dirty="0"/>
              <a:t>えること</a:t>
            </a:r>
            <a:endParaRPr lang="ja-JP" altLang="en-US" noProof="0" dirty="0" smtClean="0"/>
          </a:p>
          <a:p>
            <a:pPr lvl="2"/>
            <a:r>
              <a:rPr lang="ja-JP" altLang="en-US" noProof="0" dirty="0" smtClean="0"/>
              <a:t>個々の強みと能力を築き上げることは、前向きな従業員を</a:t>
            </a:r>
            <a:r>
              <a:rPr lang="zh-CN" altLang="en-US" dirty="0"/>
              <a:t>育</a:t>
            </a:r>
            <a:r>
              <a:rPr lang="ja-JP" altLang="en-US" dirty="0"/>
              <a:t>むこと</a:t>
            </a:r>
            <a:endParaRPr lang="ja-JP" altLang="en-US" noProof="0" dirty="0" smtClean="0"/>
          </a:p>
          <a:p>
            <a:pPr lvl="2"/>
            <a:r>
              <a:rPr lang="ja-JP" altLang="en-US" noProof="0" dirty="0" smtClean="0"/>
              <a:t>それぞれの個人は別の人間であり、敬意と尊厳をもって扱われる権利が</a:t>
            </a:r>
            <a:r>
              <a:rPr lang="ja-JP" altLang="en-US" dirty="0"/>
              <a:t>あること</a:t>
            </a:r>
            <a:endParaRPr lang="ja-JP" altLang="en-US" noProof="0" dirty="0" smtClean="0"/>
          </a:p>
          <a:p>
            <a:pPr marL="0" indent="0">
              <a:buNone/>
            </a:pPr>
            <a:endParaRPr lang="ja-JP" altLang="en-US" noProof="0" dirty="0"/>
          </a:p>
        </p:txBody>
      </p:sp>
      <p:sp>
        <p:nvSpPr>
          <p:cNvPr id="5" name="Rectangle 4"/>
          <p:cNvSpPr/>
          <p:nvPr/>
        </p:nvSpPr>
        <p:spPr>
          <a:xfrm>
            <a:off x="1133061" y="5652655"/>
            <a:ext cx="6659217" cy="592539"/>
          </a:xfrm>
          <a:prstGeom prst="rect">
            <a:avLst/>
          </a:prstGeom>
          <a:solidFill>
            <a:schemeClr val="accent6">
              <a:lumMod val="50000"/>
            </a:schemeClr>
          </a:solidFill>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800" b="1" dirty="0" smtClean="0">
                <a:latin typeface="Arial" panose="020B0604020202020204" pitchFamily="34" charset="0"/>
                <a:cs typeface="Arial" panose="020B0604020202020204" pitchFamily="34" charset="0"/>
              </a:rPr>
              <a:t>お互いに尊重し合う職場は、なんとなくそこにあるものではなく、我々が作り上げるものです！</a:t>
            </a:r>
            <a:endParaRPr lang="ja-JP" alt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021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566" y="1323975"/>
            <a:ext cx="8262938" cy="4953000"/>
          </a:xfrm>
        </p:spPr>
        <p:txBody>
          <a:bodyPr/>
          <a:lstStyle/>
          <a:p>
            <a:pPr marL="0" indent="0">
              <a:buNone/>
            </a:pPr>
            <a:r>
              <a:rPr lang="ja-JP" altLang="en-US" dirty="0"/>
              <a:t>無礼な事が</a:t>
            </a:r>
            <a:r>
              <a:rPr lang="ja-JP" altLang="en-US" dirty="0" smtClean="0"/>
              <a:t>ら</a:t>
            </a:r>
            <a:endParaRPr lang="ja-JP" altLang="en-US" noProof="0" dirty="0" smtClean="0"/>
          </a:p>
          <a:p>
            <a:pPr rtl="0"/>
            <a:r>
              <a:rPr lang="ja-JP" altLang="en-US" noProof="0" dirty="0" smtClean="0"/>
              <a:t>嘲りの目</a:t>
            </a:r>
          </a:p>
          <a:p>
            <a:pPr rtl="0"/>
            <a:r>
              <a:rPr lang="ja-JP" altLang="en-US" noProof="0" dirty="0" smtClean="0"/>
              <a:t>ため息をつく</a:t>
            </a:r>
          </a:p>
          <a:p>
            <a:pPr rtl="0"/>
            <a:r>
              <a:rPr lang="ja-JP" altLang="en-US" noProof="0" dirty="0" smtClean="0"/>
              <a:t>舌を打つ</a:t>
            </a:r>
          </a:p>
          <a:p>
            <a:pPr rtl="0"/>
            <a:r>
              <a:rPr lang="ja-JP" altLang="en-US" noProof="0" dirty="0" smtClean="0"/>
              <a:t>他の同僚を無視して話をする</a:t>
            </a:r>
          </a:p>
          <a:p>
            <a:pPr rtl="0"/>
            <a:r>
              <a:rPr lang="ja-JP" altLang="en-US" noProof="0" dirty="0" smtClean="0"/>
              <a:t>いじめ</a:t>
            </a:r>
          </a:p>
          <a:p>
            <a:pPr rtl="0"/>
            <a:r>
              <a:rPr lang="ja-JP" altLang="en-US" noProof="0" dirty="0" smtClean="0"/>
              <a:t>差別</a:t>
            </a:r>
          </a:p>
          <a:p>
            <a:pPr rtl="0"/>
            <a:r>
              <a:rPr lang="ja-JP" altLang="en-US" noProof="0" dirty="0" smtClean="0"/>
              <a:t>不適切なインターネットの利用</a:t>
            </a:r>
          </a:p>
          <a:p>
            <a:pPr rtl="0"/>
            <a:r>
              <a:rPr lang="ja-JP" altLang="en-US" noProof="0" dirty="0" smtClean="0"/>
              <a:t>粗野な言葉を使う</a:t>
            </a:r>
          </a:p>
          <a:p>
            <a:pPr rtl="0"/>
            <a:r>
              <a:rPr lang="ja-JP" altLang="en-US" noProof="0" dirty="0" smtClean="0"/>
              <a:t>中傷</a:t>
            </a:r>
          </a:p>
          <a:p>
            <a:endParaRPr lang="ja-JP" altLang="en-US" noProof="0" dirty="0" smtClean="0"/>
          </a:p>
          <a:p>
            <a:pPr marL="0" indent="0" rtl="0">
              <a:buNone/>
            </a:pPr>
            <a:r>
              <a:rPr lang="ja-JP" altLang="en-US" noProof="0" dirty="0" smtClean="0"/>
              <a:t>お互いを尊重する職場環境を構築するためにできることはなんでしょうか？</a:t>
            </a:r>
            <a:endParaRPr lang="ja-JP" altLang="en-US" noProof="0" dirty="0"/>
          </a:p>
        </p:txBody>
      </p:sp>
      <p:sp>
        <p:nvSpPr>
          <p:cNvPr id="3" name="Title 2"/>
          <p:cNvSpPr>
            <a:spLocks noGrp="1"/>
          </p:cNvSpPr>
          <p:nvPr>
            <p:ph type="title"/>
          </p:nvPr>
        </p:nvSpPr>
        <p:spPr/>
        <p:txBody>
          <a:bodyPr/>
          <a:lstStyle/>
          <a:p>
            <a:pPr rtl="0"/>
            <a:r>
              <a:rPr lang="ja-JP" altLang="en-US" noProof="0" dirty="0" smtClean="0"/>
              <a:t>互いを尊重する職場環境 質問</a:t>
            </a:r>
            <a:endParaRPr lang="ja-JP" altLang="en-US" noProof="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510" y="1502464"/>
            <a:ext cx="3077978" cy="221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07509" y="3947491"/>
            <a:ext cx="3340995" cy="954107"/>
          </a:xfrm>
          <a:prstGeom prst="rect">
            <a:avLst/>
          </a:prstGeom>
          <a:noFill/>
        </p:spPr>
        <p:txBody>
          <a:bodyPr wrap="square" rtlCol="0">
            <a:spAutoFit/>
          </a:bodyPr>
          <a:lstStyle/>
          <a:p>
            <a:pPr algn="ctr"/>
            <a:r>
              <a:rPr lang="ja-JP" altLang="en-US" sz="1400" dirty="0" smtClean="0"/>
              <a:t>あまり呆れて激しく目をむいちゃったんで、怪我しちゃったわよ </a:t>
            </a:r>
            <a:r>
              <a:rPr lang="en-US" altLang="ja-JP" sz="1400" dirty="0" smtClean="0"/>
              <a:t>– </a:t>
            </a:r>
            <a:r>
              <a:rPr lang="ja-JP" altLang="en-US" sz="1400" dirty="0" smtClean="0"/>
              <a:t>テレビドラマ「</a:t>
            </a:r>
            <a:r>
              <a:rPr lang="en-US" altLang="ja-JP" sz="1400" dirty="0"/>
              <a:t>30Rock</a:t>
            </a:r>
            <a:r>
              <a:rPr lang="ja-JP" altLang="en-US" sz="1400" dirty="0" smtClean="0"/>
              <a:t>」で</a:t>
            </a:r>
            <a:r>
              <a:rPr lang="ja-JP" altLang="en-US" sz="1400" dirty="0"/>
              <a:t>リズ・レモンを演じ</a:t>
            </a:r>
            <a:r>
              <a:rPr lang="ja-JP" altLang="en-US" sz="1400" dirty="0" smtClean="0"/>
              <a:t>た</a:t>
            </a:r>
            <a:endParaRPr lang="en-US" altLang="ja-JP" sz="1400" dirty="0" smtClean="0"/>
          </a:p>
          <a:p>
            <a:pPr algn="ctr"/>
            <a:r>
              <a:rPr lang="ja-JP" altLang="en-US" sz="1400" dirty="0" smtClean="0"/>
              <a:t>テ</a:t>
            </a:r>
            <a:r>
              <a:rPr lang="ja-JP" altLang="en-US" sz="1400" dirty="0"/>
              <a:t>ィナ・フェイのセリフ</a:t>
            </a:r>
          </a:p>
        </p:txBody>
      </p:sp>
    </p:spTree>
    <p:extLst>
      <p:ext uri="{BB962C8B-B14F-4D97-AF65-F5344CB8AC3E}">
        <p14:creationId xmlns:p14="http://schemas.microsoft.com/office/powerpoint/2010/main" val="2475833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45" y="137442"/>
            <a:ext cx="8250238" cy="685800"/>
          </a:xfrm>
        </p:spPr>
        <p:txBody>
          <a:bodyPr>
            <a:normAutofit/>
          </a:bodyPr>
          <a:lstStyle/>
          <a:p>
            <a:pPr rtl="0"/>
            <a:r>
              <a:rPr lang="ja-JP" altLang="en-US" noProof="0" dirty="0" smtClean="0"/>
              <a:t>互いを尊重する職場環境 質問</a:t>
            </a:r>
            <a:endParaRPr lang="ja-JP" altLang="en-US" noProof="0" dirty="0"/>
          </a:p>
        </p:txBody>
      </p:sp>
      <p:sp>
        <p:nvSpPr>
          <p:cNvPr id="3" name="Content Placeholder 2"/>
          <p:cNvSpPr>
            <a:spLocks noGrp="1"/>
          </p:cNvSpPr>
          <p:nvPr>
            <p:ph idx="1"/>
          </p:nvPr>
        </p:nvSpPr>
        <p:spPr>
          <a:xfrm>
            <a:off x="393510" y="1234011"/>
            <a:ext cx="8262938" cy="4512235"/>
          </a:xfrm>
        </p:spPr>
        <p:txBody>
          <a:bodyPr/>
          <a:lstStyle/>
          <a:p>
            <a:pPr rtl="0">
              <a:buNone/>
            </a:pPr>
            <a:r>
              <a:rPr lang="ja-JP" altLang="en-US" b="1" noProof="0" dirty="0" smtClean="0"/>
              <a:t>互いを尊重する職場環境の構築方法 </a:t>
            </a:r>
          </a:p>
          <a:p>
            <a:pPr rtl="0">
              <a:buNone/>
            </a:pPr>
            <a:r>
              <a:rPr lang="en-US" altLang="ja-JP" noProof="0" dirty="0" smtClean="0"/>
              <a:t>1. </a:t>
            </a:r>
            <a:r>
              <a:rPr lang="ja-JP" altLang="en-US" noProof="0" dirty="0" smtClean="0"/>
              <a:t>他の人のニーズに注意して、言葉を発するまたは行動する前に、自分の言葉や行動が他の人にどのように影響するかを考慮する</a:t>
            </a:r>
          </a:p>
          <a:p>
            <a:pPr rtl="0">
              <a:buNone/>
            </a:pPr>
            <a:r>
              <a:rPr lang="en-US" altLang="ja-JP" noProof="0" dirty="0" smtClean="0"/>
              <a:t>2. </a:t>
            </a:r>
            <a:r>
              <a:rPr lang="ja-JP" altLang="en-US" noProof="0" dirty="0" smtClean="0"/>
              <a:t>コミュニケーションにおいてはしっかり意図を持って行う</a:t>
            </a:r>
          </a:p>
          <a:p>
            <a:pPr>
              <a:buNone/>
            </a:pPr>
            <a:r>
              <a:rPr lang="en-US" altLang="ja-JP" noProof="0" dirty="0" smtClean="0"/>
              <a:t>3. </a:t>
            </a:r>
            <a:r>
              <a:rPr lang="ja-JP" altLang="en-US" noProof="0" dirty="0" smtClean="0"/>
              <a:t>人々の間に立って、あらゆる人を含める職場環境</a:t>
            </a:r>
            <a:r>
              <a:rPr lang="ja-JP" altLang="en-US" noProof="0" dirty="0"/>
              <a:t>（</a:t>
            </a:r>
            <a:r>
              <a:rPr lang="en-US" dirty="0" smtClean="0"/>
              <a:t>inclusive </a:t>
            </a:r>
            <a:r>
              <a:rPr lang="en-US" dirty="0"/>
              <a:t>work </a:t>
            </a:r>
            <a:r>
              <a:rPr lang="en-US" dirty="0" smtClean="0"/>
              <a:t>environment</a:t>
            </a:r>
            <a:r>
              <a:rPr lang="ja-JP" altLang="en-US" dirty="0" smtClean="0"/>
              <a:t>）</a:t>
            </a:r>
            <a:r>
              <a:rPr lang="ja-JP" altLang="en-US" noProof="0" dirty="0" smtClean="0"/>
              <a:t>を作り上げる態度で行動する</a:t>
            </a:r>
          </a:p>
          <a:p>
            <a:pPr rtl="0">
              <a:buNone/>
            </a:pPr>
            <a:r>
              <a:rPr lang="en-US" altLang="ja-JP" dirty="0"/>
              <a:t>4. </a:t>
            </a:r>
            <a:r>
              <a:rPr lang="ja-JP" altLang="en-US" dirty="0"/>
              <a:t>さまざまな状況への取り組みを考える際、多様な意見の価値を評価する</a:t>
            </a:r>
          </a:p>
          <a:p>
            <a:pPr>
              <a:buNone/>
            </a:pPr>
            <a:r>
              <a:rPr lang="en-US" altLang="ja-JP" dirty="0"/>
              <a:t>5.</a:t>
            </a:r>
            <a:r>
              <a:rPr lang="ja-JP" altLang="en-US" dirty="0"/>
              <a:t>日々のやり取りにおいて、噂話、不平またはそのほかの否定的な事がらにとらわれてしまわないように気をつける</a:t>
            </a:r>
            <a:endParaRPr lang="en-US" altLang="ja-JP" dirty="0"/>
          </a:p>
          <a:p>
            <a:pPr>
              <a:buNone/>
            </a:pPr>
            <a:r>
              <a:rPr lang="en-US" altLang="ja-JP" noProof="0" dirty="0" smtClean="0"/>
              <a:t>6. </a:t>
            </a:r>
            <a:r>
              <a:rPr lang="ja-JP" altLang="en-US" noProof="0" dirty="0" smtClean="0"/>
              <a:t>その日の困難な状況を、より幅広い観点からとらえる </a:t>
            </a:r>
          </a:p>
          <a:p>
            <a:pPr rtl="0">
              <a:buNone/>
            </a:pPr>
            <a:r>
              <a:rPr lang="en-US" altLang="ja-JP" noProof="0" dirty="0" smtClean="0"/>
              <a:t>7. </a:t>
            </a:r>
            <a:r>
              <a:rPr lang="ja-JP" altLang="en-US" noProof="0" dirty="0" smtClean="0"/>
              <a:t>職場の内外両方におけるコミュニケーションで、組織を支援する</a:t>
            </a:r>
          </a:p>
          <a:p>
            <a:pPr rtl="0">
              <a:buNone/>
            </a:pPr>
            <a:r>
              <a:rPr lang="en-US" altLang="ja-JP" noProof="0" dirty="0" smtClean="0"/>
              <a:t>8. </a:t>
            </a:r>
            <a:r>
              <a:rPr lang="ja-JP" altLang="en-US" noProof="0" dirty="0" smtClean="0"/>
              <a:t>継続的に、自分のコミュニケーションや行動において、どれだけ他の人に対して敬意を表しているか注意する</a:t>
            </a:r>
          </a:p>
          <a:p>
            <a:endParaRPr lang="ja-JP" altLang="en-US" noProof="0" dirty="0"/>
          </a:p>
        </p:txBody>
      </p:sp>
    </p:spTree>
    <p:extLst>
      <p:ext uri="{BB962C8B-B14F-4D97-AF65-F5344CB8AC3E}">
        <p14:creationId xmlns:p14="http://schemas.microsoft.com/office/powerpoint/2010/main" val="820636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ja-JP" altLang="en-US" noProof="0" dirty="0" smtClean="0"/>
              <a:t>報復禁止ポリシー</a:t>
            </a:r>
            <a:endParaRPr lang="ja-JP" altLang="en-US" noProof="0" dirty="0"/>
          </a:p>
        </p:txBody>
      </p:sp>
      <p:sp>
        <p:nvSpPr>
          <p:cNvPr id="4" name="Content Placeholder 2"/>
          <p:cNvSpPr>
            <a:spLocks noGrp="1"/>
          </p:cNvSpPr>
          <p:nvPr>
            <p:ph idx="1"/>
          </p:nvPr>
        </p:nvSpPr>
        <p:spPr/>
        <p:txBody>
          <a:bodyPr/>
          <a:lstStyle/>
          <a:p>
            <a:pPr rtl="0"/>
            <a:r>
              <a:rPr lang="en-US" altLang="ja-JP" sz="1800" noProof="0" dirty="0" smtClean="0"/>
              <a:t>MTS</a:t>
            </a:r>
            <a:r>
              <a:rPr lang="ja-JP" altLang="en-US" sz="1800" noProof="0" dirty="0" smtClean="0"/>
              <a:t>では、善意に基づいて疑問や懸念を提起した者に対する報復を禁止しています</a:t>
            </a:r>
          </a:p>
          <a:p>
            <a:pPr rtl="0"/>
            <a:r>
              <a:rPr lang="ja-JP" altLang="en-US" sz="1700" noProof="0" dirty="0" smtClean="0"/>
              <a:t>報復は、法律ならびに倫理的なビジネス行動に関する</a:t>
            </a:r>
            <a:r>
              <a:rPr lang="en-US" altLang="ja-JP" sz="1700" noProof="0" dirty="0" smtClean="0"/>
              <a:t>MTS </a:t>
            </a:r>
            <a:r>
              <a:rPr lang="ja-JP" altLang="en-US" sz="1700" noProof="0" dirty="0" smtClean="0"/>
              <a:t>グローバル規範で禁止されています</a:t>
            </a:r>
          </a:p>
          <a:p>
            <a:pPr rtl="0">
              <a:spcBef>
                <a:spcPts val="1200"/>
              </a:spcBef>
              <a:spcAft>
                <a:spcPts val="1200"/>
              </a:spcAft>
            </a:pPr>
            <a:r>
              <a:rPr lang="ja-JP" altLang="en-US" sz="1700" noProof="0" dirty="0" smtClean="0"/>
              <a:t>報復は、従業員が懸念を報告したこと、まはた調査に協力したことに対して不利な雇用措置（処罰）を受けた場合に発生します</a:t>
            </a:r>
          </a:p>
          <a:p>
            <a:r>
              <a:rPr lang="zh-CN" altLang="en-US" sz="1700" dirty="0"/>
              <a:t>米国</a:t>
            </a:r>
            <a:r>
              <a:rPr lang="ja-JP" altLang="en-US" sz="1700" dirty="0"/>
              <a:t>の</a:t>
            </a:r>
            <a:r>
              <a:rPr lang="en-US" sz="1700" dirty="0"/>
              <a:t>Ethics Resource Center</a:t>
            </a:r>
            <a:r>
              <a:rPr lang="ja-JP" altLang="en-US" sz="1700" dirty="0"/>
              <a:t>は、倫理的違反やその他の不正行為を報告した結果被った、一般的な報復としての職場における不当な扱いの例に</a:t>
            </a:r>
            <a:r>
              <a:rPr lang="ja-JP" altLang="en-US" sz="1700" noProof="0" dirty="0" smtClean="0"/>
              <a:t>ついてリストを作成しました</a:t>
            </a:r>
          </a:p>
          <a:p>
            <a:pPr lvl="1" rtl="0"/>
            <a:r>
              <a:rPr lang="ja-JP" altLang="en-US" sz="1700" noProof="0" dirty="0" smtClean="0"/>
              <a:t>無視：</a:t>
            </a:r>
            <a:r>
              <a:rPr lang="en-US" altLang="ja-JP" sz="1700" noProof="0" dirty="0" smtClean="0"/>
              <a:t>64%</a:t>
            </a:r>
            <a:r>
              <a:rPr lang="ja-JP" altLang="en-US" sz="1700" noProof="0" dirty="0" smtClean="0"/>
              <a:t>が、上司や管理者から意思決定ならびに職場での活動から排除されたと報告しています</a:t>
            </a:r>
          </a:p>
          <a:p>
            <a:pPr lvl="1" rtl="0"/>
            <a:r>
              <a:rPr lang="ja-JP" altLang="en-US" sz="1700" noProof="0" dirty="0" smtClean="0"/>
              <a:t>排除：</a:t>
            </a:r>
            <a:r>
              <a:rPr lang="en-US" altLang="ja-JP" sz="1700" noProof="0" dirty="0" smtClean="0"/>
              <a:t>62%</a:t>
            </a:r>
            <a:r>
              <a:rPr lang="ja-JP" altLang="en-US" sz="1700" noProof="0" dirty="0" smtClean="0"/>
              <a:t>が、他の従業員から仲間はずれにされたと報告しています</a:t>
            </a:r>
          </a:p>
          <a:p>
            <a:pPr lvl="1" rtl="0"/>
            <a:r>
              <a:rPr lang="ja-JP" altLang="en-US" sz="1700" noProof="0" dirty="0" smtClean="0"/>
              <a:t>仕事の喪失の可能性：</a:t>
            </a:r>
            <a:r>
              <a:rPr lang="en-US" altLang="ja-JP" sz="1700" noProof="0" dirty="0" smtClean="0"/>
              <a:t>56%</a:t>
            </a:r>
            <a:r>
              <a:rPr lang="ja-JP" altLang="en-US" sz="1700" noProof="0" dirty="0" smtClean="0"/>
              <a:t>が、仕事を失うところだったと報告しています</a:t>
            </a:r>
          </a:p>
          <a:p>
            <a:pPr lvl="1" rtl="0"/>
            <a:r>
              <a:rPr lang="ja-JP" altLang="en-US" sz="1700" noProof="0" dirty="0" smtClean="0"/>
              <a:t>昇格なし：</a:t>
            </a:r>
            <a:r>
              <a:rPr lang="en-US" altLang="ja-JP" sz="1700" noProof="0" dirty="0" smtClean="0"/>
              <a:t>55%</a:t>
            </a:r>
            <a:r>
              <a:rPr lang="ja-JP" altLang="en-US" sz="1700" noProof="0" dirty="0" smtClean="0"/>
              <a:t>が、昇給や昇格の対象から外されたと報告しています</a:t>
            </a:r>
          </a:p>
          <a:p>
            <a:pPr lvl="1" rtl="0"/>
            <a:r>
              <a:rPr lang="ja-JP" altLang="en-US" sz="1700" noProof="0" dirty="0" smtClean="0"/>
              <a:t>左遷：</a:t>
            </a:r>
            <a:r>
              <a:rPr lang="en-US" altLang="ja-JP" sz="1700" noProof="0" dirty="0" smtClean="0"/>
              <a:t>44%</a:t>
            </a:r>
            <a:r>
              <a:rPr lang="ja-JP" altLang="en-US" sz="1700" noProof="0" dirty="0" smtClean="0"/>
              <a:t>が、異動や役割の変更を命ぜられたと報告しています</a:t>
            </a:r>
          </a:p>
          <a:p>
            <a:pPr marL="0" indent="0">
              <a:buNone/>
            </a:pPr>
            <a:endParaRPr lang="ja-JP" altLang="en-US" sz="1600" noProof="0" dirty="0"/>
          </a:p>
        </p:txBody>
      </p:sp>
      <p:sp>
        <p:nvSpPr>
          <p:cNvPr id="11" name="Rectangle 10"/>
          <p:cNvSpPr/>
          <p:nvPr/>
        </p:nvSpPr>
        <p:spPr>
          <a:xfrm>
            <a:off x="1133057" y="5873197"/>
            <a:ext cx="6659217" cy="427383"/>
          </a:xfrm>
          <a:prstGeom prst="rect">
            <a:avLst/>
          </a:prstGeom>
          <a:solidFill>
            <a:schemeClr val="accent6">
              <a:lumMod val="50000"/>
            </a:schemeClr>
          </a:solidFill>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rtlCol="0" anchor="ctr"/>
          <a:lstStyle/>
          <a:p>
            <a:pPr algn="ctr" rtl="0"/>
            <a:r>
              <a:rPr sz="1800" b="1">
                <a:latin typeface="Arial" panose="020B0604020202020204" pitchFamily="34" charset="0"/>
                <a:cs typeface="Arial" panose="020B0604020202020204" pitchFamily="34" charset="0"/>
              </a:rPr>
              <a:t>報復措置は、MTSの職場には存在しません</a:t>
            </a:r>
          </a:p>
        </p:txBody>
      </p:sp>
    </p:spTree>
    <p:extLst>
      <p:ext uri="{BB962C8B-B14F-4D97-AF65-F5344CB8AC3E}">
        <p14:creationId xmlns:p14="http://schemas.microsoft.com/office/powerpoint/2010/main" val="3452959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419" y="1114425"/>
            <a:ext cx="8262938" cy="4953000"/>
          </a:xfrm>
        </p:spPr>
        <p:txBody>
          <a:bodyPr/>
          <a:lstStyle/>
          <a:p>
            <a:pPr marL="457200">
              <a:buFont typeface="Arial" panose="020B0604020202020204" pitchFamily="34" charset="0"/>
              <a:buChar char="»"/>
            </a:pPr>
            <a:r>
              <a:rPr lang="ja-JP" altLang="en-US" dirty="0"/>
              <a:t>従業員が役職を超えて、</a:t>
            </a:r>
            <a:r>
              <a:rPr lang="zh-CN" altLang="en-US" dirty="0"/>
              <a:t>高潔性</a:t>
            </a:r>
            <a:r>
              <a:rPr lang="ja-JP" altLang="en-US" dirty="0"/>
              <a:t>（</a:t>
            </a:r>
            <a:r>
              <a:rPr lang="en-US" dirty="0"/>
              <a:t>integrity</a:t>
            </a:r>
            <a:r>
              <a:rPr lang="ja-JP" altLang="en-US" dirty="0"/>
              <a:t>）への</a:t>
            </a:r>
            <a:r>
              <a:rPr lang="ja-JP" altLang="en-US" noProof="0" dirty="0" smtClean="0"/>
              <a:t>コミットメントを共有している企業では報復措置があまりありません</a:t>
            </a:r>
          </a:p>
          <a:p>
            <a:pPr marL="457200" rtl="0">
              <a:buFont typeface="Arial" panose="020B0604020202020204" pitchFamily="34" charset="0"/>
              <a:buChar char="»"/>
            </a:pPr>
            <a:r>
              <a:rPr lang="ja-JP" altLang="en-US" noProof="0" dirty="0" smtClean="0"/>
              <a:t>トップの管理職と上司が倫理を優先させ、倫理的な行動のモデルとなれば、報復措置は劇的に減少します</a:t>
            </a:r>
          </a:p>
          <a:p>
            <a:pPr marL="457200">
              <a:buFont typeface="Arial" panose="020B0604020202020204" pitchFamily="34" charset="0"/>
              <a:buChar char="»"/>
            </a:pPr>
            <a:r>
              <a:rPr lang="ja-JP" altLang="en-US" noProof="0" dirty="0" smtClean="0"/>
              <a:t>報復は、強力な倫理文化と</a:t>
            </a:r>
            <a:r>
              <a:rPr lang="ja-JP" altLang="en-US" dirty="0"/>
              <a:t>相容れないものです</a:t>
            </a:r>
            <a:endParaRPr lang="ja-JP" altLang="en-US" noProof="0" dirty="0" smtClean="0"/>
          </a:p>
          <a:p>
            <a:pPr marL="457200">
              <a:buFont typeface="Arial" panose="020B0604020202020204" pitchFamily="34" charset="0"/>
              <a:buChar char="»"/>
            </a:pPr>
            <a:r>
              <a:rPr lang="ja-JP" altLang="en-US" noProof="0" dirty="0" smtClean="0"/>
              <a:t>従業員の側</a:t>
            </a:r>
            <a:r>
              <a:rPr lang="ja-JP" altLang="en-US" dirty="0"/>
              <a:t>に、企業の文化やプロセスに</a:t>
            </a:r>
            <a:r>
              <a:rPr lang="ja-JP" altLang="en-US" noProof="0" dirty="0" smtClean="0"/>
              <a:t>より身が守られるという信頼がなければ、従業員が懸念を提示することなど、どのような組織も期待できません</a:t>
            </a:r>
          </a:p>
          <a:p>
            <a:pPr marL="457200" rtl="0">
              <a:buFont typeface="Arial" panose="020B0604020202020204" pitchFamily="34" charset="0"/>
              <a:buChar char="»"/>
            </a:pPr>
            <a:r>
              <a:rPr lang="ja-JP" altLang="en-US" noProof="0" dirty="0" smtClean="0"/>
              <a:t>報復を経験したと感じる場合には、声を上げて（スピークアップ）次の人たちに話しましょう：</a:t>
            </a:r>
          </a:p>
          <a:p>
            <a:pPr lvl="2" rtl="0">
              <a:spcBef>
                <a:spcPts val="0"/>
              </a:spcBef>
              <a:spcAft>
                <a:spcPts val="0"/>
              </a:spcAft>
              <a:buFont typeface="Arial" panose="020B0604020202020204" pitchFamily="34" charset="0"/>
              <a:buChar char="–"/>
            </a:pPr>
            <a:r>
              <a:rPr lang="ja-JP" altLang="en-US" noProof="0" dirty="0" smtClean="0"/>
              <a:t>直属の上司</a:t>
            </a:r>
          </a:p>
          <a:p>
            <a:pPr lvl="2" rtl="0">
              <a:spcBef>
                <a:spcPts val="0"/>
              </a:spcBef>
              <a:spcAft>
                <a:spcPts val="0"/>
              </a:spcAft>
              <a:buFont typeface="Arial" panose="020B0604020202020204" pitchFamily="34" charset="0"/>
              <a:buChar char="–"/>
            </a:pPr>
            <a:r>
              <a:rPr lang="ja-JP" altLang="en-US" noProof="0" dirty="0" smtClean="0"/>
              <a:t>人事部</a:t>
            </a:r>
          </a:p>
          <a:p>
            <a:pPr lvl="2" rtl="0">
              <a:spcBef>
                <a:spcPts val="0"/>
              </a:spcBef>
              <a:spcAft>
                <a:spcPts val="0"/>
              </a:spcAft>
              <a:buFont typeface="Arial" panose="020B0604020202020204" pitchFamily="34" charset="0"/>
              <a:buChar char="–"/>
            </a:pPr>
            <a:r>
              <a:rPr lang="ja-JP" altLang="en-US" noProof="0" dirty="0" smtClean="0"/>
              <a:t>管轄の企業倫理委員会</a:t>
            </a:r>
          </a:p>
          <a:p>
            <a:pPr lvl="2">
              <a:spcBef>
                <a:spcPts val="0"/>
              </a:spcBef>
              <a:spcAft>
                <a:spcPts val="0"/>
              </a:spcAft>
              <a:buFont typeface="Arial" panose="020B0604020202020204" pitchFamily="34" charset="0"/>
              <a:buChar char="–"/>
            </a:pPr>
            <a:r>
              <a:rPr lang="ja-JP" altLang="en-US" dirty="0"/>
              <a:t>コンプライアンス部</a:t>
            </a:r>
            <a:r>
              <a:rPr lang="ja-JP" altLang="en-US" dirty="0" smtClean="0"/>
              <a:t>長</a:t>
            </a:r>
            <a:endParaRPr lang="ja-JP" altLang="en-US" noProof="0" dirty="0" smtClean="0"/>
          </a:p>
          <a:p>
            <a:pPr lvl="2" rtl="0">
              <a:spcBef>
                <a:spcPts val="0"/>
              </a:spcBef>
              <a:spcAft>
                <a:spcPts val="0"/>
              </a:spcAft>
              <a:buFont typeface="Arial" panose="020B0604020202020204" pitchFamily="34" charset="0"/>
              <a:buChar char="–"/>
            </a:pPr>
            <a:r>
              <a:rPr lang="ja-JP" altLang="en-US" noProof="0" dirty="0" smtClean="0"/>
              <a:t>法務部門</a:t>
            </a:r>
          </a:p>
          <a:p>
            <a:pPr lvl="2" rtl="0">
              <a:spcBef>
                <a:spcPts val="0"/>
              </a:spcBef>
              <a:spcAft>
                <a:spcPts val="0"/>
              </a:spcAft>
              <a:buFont typeface="Arial" panose="020B0604020202020204" pitchFamily="34" charset="0"/>
              <a:buChar char="–"/>
            </a:pPr>
            <a:r>
              <a:rPr lang="en-US" altLang="ja-JP" noProof="0" dirty="0" err="1" smtClean="0"/>
              <a:t>AlertLine</a:t>
            </a:r>
            <a:r>
              <a:rPr lang="ja-JP" altLang="en-US" noProof="0" dirty="0" smtClean="0"/>
              <a:t>（アラートライン）</a:t>
            </a:r>
          </a:p>
          <a:p>
            <a:pPr marL="857250" lvl="1">
              <a:buFont typeface="Arial" panose="020B0604020202020204" pitchFamily="34" charset="0"/>
              <a:buChar char="»"/>
            </a:pPr>
            <a:endParaRPr lang="ja-JP" altLang="en-US" noProof="0" dirty="0"/>
          </a:p>
        </p:txBody>
      </p:sp>
      <p:sp>
        <p:nvSpPr>
          <p:cNvPr id="3" name="Title 2"/>
          <p:cNvSpPr>
            <a:spLocks noGrp="1"/>
          </p:cNvSpPr>
          <p:nvPr>
            <p:ph type="title"/>
          </p:nvPr>
        </p:nvSpPr>
        <p:spPr/>
        <p:txBody>
          <a:bodyPr/>
          <a:lstStyle/>
          <a:p>
            <a:pPr rtl="0"/>
            <a:r>
              <a:rPr lang="ja-JP" altLang="en-US" noProof="0" dirty="0" smtClean="0"/>
              <a:t>報復</a:t>
            </a:r>
            <a:r>
              <a:rPr lang="en-US" altLang="ja-JP" noProof="0" dirty="0" smtClean="0"/>
              <a:t>-</a:t>
            </a:r>
            <a:r>
              <a:rPr lang="ja-JP" altLang="en-US" noProof="0" dirty="0" smtClean="0"/>
              <a:t>何ができるか</a:t>
            </a:r>
            <a:endParaRPr lang="ja-JP" altLang="en-US" noProof="0" dirty="0"/>
          </a:p>
        </p:txBody>
      </p:sp>
      <p:grpSp>
        <p:nvGrpSpPr>
          <p:cNvPr id="11" name="Group 10"/>
          <p:cNvGrpSpPr>
            <a:grpSpLocks noChangeAspect="1"/>
          </p:cNvGrpSpPr>
          <p:nvPr/>
        </p:nvGrpSpPr>
        <p:grpSpPr>
          <a:xfrm>
            <a:off x="6385257" y="4163784"/>
            <a:ext cx="2137308" cy="2110176"/>
            <a:chOff x="6236705" y="3489876"/>
            <a:chExt cx="2226364" cy="2198100"/>
          </a:xfrm>
        </p:grpSpPr>
        <p:sp>
          <p:nvSpPr>
            <p:cNvPr id="12" name="Oval 11"/>
            <p:cNvSpPr/>
            <p:nvPr/>
          </p:nvSpPr>
          <p:spPr>
            <a:xfrm>
              <a:off x="6236705" y="3489876"/>
              <a:ext cx="2226364" cy="21981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a:off x="6450350" y="3740417"/>
              <a:ext cx="1799074" cy="1696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4" name="Rectangle 13"/>
            <p:cNvSpPr/>
            <p:nvPr/>
          </p:nvSpPr>
          <p:spPr>
            <a:xfrm rot="2580000">
              <a:off x="7207280" y="3705796"/>
              <a:ext cx="273520" cy="1914336"/>
            </a:xfrm>
            <a:prstGeom prst="rect">
              <a:avLst/>
            </a:prstGeom>
            <a:solidFill>
              <a:srgbClr val="FF0000"/>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5" name="TextBox 14"/>
            <p:cNvSpPr txBox="1"/>
            <p:nvPr/>
          </p:nvSpPr>
          <p:spPr>
            <a:xfrm>
              <a:off x="6419347" y="4187809"/>
              <a:ext cx="1936373" cy="801501"/>
            </a:xfrm>
            <a:prstGeom prst="rect">
              <a:avLst/>
            </a:prstGeom>
            <a:noFill/>
          </p:spPr>
          <p:txBody>
            <a:bodyPr wrap="square" rtlCol="0">
              <a:spAutoFit/>
            </a:bodyPr>
            <a:lstStyle/>
            <a:p>
              <a:pPr algn="ctr" rtl="0"/>
              <a:r>
                <a:rPr lang="ja-JP" altLang="en-US" sz="4400" b="1" dirty="0" smtClean="0"/>
                <a:t>報復</a:t>
              </a:r>
              <a:endParaRPr lang="ja-JP" altLang="en-US" sz="4400" b="1" dirty="0"/>
            </a:p>
          </p:txBody>
        </p:sp>
      </p:grpSp>
    </p:spTree>
    <p:extLst>
      <p:ext uri="{BB962C8B-B14F-4D97-AF65-F5344CB8AC3E}">
        <p14:creationId xmlns:p14="http://schemas.microsoft.com/office/powerpoint/2010/main" val="2685818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ja-JP" altLang="en-US" dirty="0"/>
              <a:t>当社の企業倫理とコンプライアンスプログラムの目的を復習しました。その中で組織文化は次の事を奨励しま</a:t>
            </a:r>
            <a:r>
              <a:rPr lang="ja-JP" altLang="en-US" dirty="0" smtClean="0"/>
              <a:t>す</a:t>
            </a:r>
            <a:endParaRPr lang="ja-JP" altLang="en-US" noProof="0" dirty="0" smtClean="0"/>
          </a:p>
          <a:p>
            <a:pPr lvl="1" rtl="0"/>
            <a:r>
              <a:rPr lang="ja-JP" altLang="en-US" sz="1800" noProof="0" dirty="0" smtClean="0"/>
              <a:t>倫理的な行動</a:t>
            </a:r>
          </a:p>
          <a:p>
            <a:pPr lvl="1"/>
            <a:r>
              <a:rPr lang="en-US" altLang="ja-JP" sz="1800" noProof="0" dirty="0" smtClean="0"/>
              <a:t>MTS</a:t>
            </a:r>
            <a:r>
              <a:rPr lang="ja-JP" altLang="en-US" sz="1800" noProof="0" dirty="0" smtClean="0"/>
              <a:t>の</a:t>
            </a:r>
            <a:r>
              <a:rPr lang="zh-CN" altLang="en-US" sz="1800" dirty="0"/>
              <a:t>価値観</a:t>
            </a:r>
            <a:r>
              <a:rPr lang="ja-JP" altLang="en-US" sz="1800" noProof="0" dirty="0" smtClean="0"/>
              <a:t>へのコミットメント</a:t>
            </a:r>
          </a:p>
          <a:p>
            <a:pPr lvl="1" rtl="0">
              <a:spcBef>
                <a:spcPts val="600"/>
              </a:spcBef>
            </a:pPr>
            <a:r>
              <a:rPr lang="ja-JP" altLang="en-US" sz="1800" noProof="0" dirty="0" smtClean="0"/>
              <a:t>法律の遵守</a:t>
            </a:r>
          </a:p>
          <a:p>
            <a:pPr>
              <a:spcBef>
                <a:spcPts val="600"/>
              </a:spcBef>
            </a:pPr>
            <a:r>
              <a:rPr lang="en-US" altLang="ja-JP" noProof="0" dirty="0" smtClean="0"/>
              <a:t>MTS</a:t>
            </a:r>
            <a:r>
              <a:rPr lang="ja-JP" altLang="en-US" noProof="0" dirty="0" smtClean="0"/>
              <a:t>の</a:t>
            </a:r>
            <a:r>
              <a:rPr lang="zh-CN" altLang="en-US" dirty="0"/>
              <a:t>価値</a:t>
            </a:r>
            <a:r>
              <a:rPr lang="zh-CN" altLang="en-US" dirty="0" smtClean="0"/>
              <a:t>観</a:t>
            </a:r>
            <a:r>
              <a:rPr lang="ja-JP" altLang="en-US" dirty="0"/>
              <a:t>を復習しました</a:t>
            </a:r>
            <a:endParaRPr lang="ja-JP" altLang="en-US" noProof="0" dirty="0" smtClean="0"/>
          </a:p>
          <a:p>
            <a:pPr lvl="1">
              <a:spcBef>
                <a:spcPts val="600"/>
              </a:spcBef>
            </a:pPr>
            <a:r>
              <a:rPr lang="ja-JP" altLang="en-US" sz="1800" noProof="0" dirty="0" smtClean="0"/>
              <a:t>我々の</a:t>
            </a:r>
            <a:r>
              <a:rPr lang="ja-JP" altLang="en-US" sz="1800" dirty="0"/>
              <a:t>価値観によって</a:t>
            </a:r>
            <a:r>
              <a:rPr lang="ja-JP" altLang="en-US" sz="1800" noProof="0" dirty="0" smtClean="0"/>
              <a:t>、当社組織内の行動を導く、経営原則を定義します</a:t>
            </a:r>
          </a:p>
          <a:p>
            <a:r>
              <a:rPr lang="ja-JP" altLang="en-US" dirty="0"/>
              <a:t>当社行動規範のうち次の事を強調しまし</a:t>
            </a:r>
            <a:r>
              <a:rPr lang="ja-JP" altLang="en-US" dirty="0" smtClean="0"/>
              <a:t>た</a:t>
            </a:r>
            <a:endParaRPr lang="ja-JP" altLang="en-US" noProof="0" dirty="0" smtClean="0"/>
          </a:p>
          <a:p>
            <a:pPr lvl="1" rtl="0"/>
            <a:r>
              <a:rPr lang="ja-JP" altLang="en-US" sz="1800" noProof="0" dirty="0" smtClean="0"/>
              <a:t>スピークアップ文化</a:t>
            </a:r>
          </a:p>
          <a:p>
            <a:pPr lvl="1" rtl="0"/>
            <a:r>
              <a:rPr lang="ja-JP" altLang="en-US" sz="1800" noProof="0" dirty="0" smtClean="0"/>
              <a:t>お互いを尊重し合う職場</a:t>
            </a:r>
          </a:p>
          <a:p>
            <a:pPr lvl="1" rtl="0"/>
            <a:r>
              <a:rPr lang="ja-JP" altLang="en-US" sz="1800" noProof="0" dirty="0" smtClean="0"/>
              <a:t>報復禁止ポリシー</a:t>
            </a:r>
          </a:p>
          <a:p>
            <a:pPr marL="457200" lvl="1" indent="0">
              <a:buNone/>
            </a:pPr>
            <a:endParaRPr lang="ja-JP" altLang="en-US" sz="1800" noProof="0" dirty="0" smtClean="0"/>
          </a:p>
          <a:p>
            <a:pPr lvl="1"/>
            <a:endParaRPr lang="ja-JP" altLang="en-US" sz="1800" noProof="0" dirty="0" smtClean="0"/>
          </a:p>
          <a:p>
            <a:pPr lvl="1"/>
            <a:endParaRPr lang="ja-JP" altLang="en-US" noProof="0" dirty="0" smtClean="0"/>
          </a:p>
          <a:p>
            <a:endParaRPr lang="ja-JP" altLang="en-US" noProof="0" dirty="0" smtClean="0"/>
          </a:p>
          <a:p>
            <a:pPr lvl="1"/>
            <a:endParaRPr lang="ja-JP" altLang="en-US" noProof="0" dirty="0"/>
          </a:p>
        </p:txBody>
      </p:sp>
      <p:sp>
        <p:nvSpPr>
          <p:cNvPr id="3" name="Title 2"/>
          <p:cNvSpPr>
            <a:spLocks noGrp="1"/>
          </p:cNvSpPr>
          <p:nvPr>
            <p:ph type="title"/>
          </p:nvPr>
        </p:nvSpPr>
        <p:spPr/>
        <p:txBody>
          <a:bodyPr/>
          <a:lstStyle/>
          <a:p>
            <a:pPr rtl="0"/>
            <a:r>
              <a:rPr lang="ja-JP" altLang="en-US" noProof="0" dirty="0" smtClean="0"/>
              <a:t>まとめ</a:t>
            </a:r>
            <a:endParaRPr lang="ja-JP" altLang="en-US" noProof="0" dirty="0"/>
          </a:p>
        </p:txBody>
      </p:sp>
    </p:spTree>
    <p:extLst>
      <p:ext uri="{BB962C8B-B14F-4D97-AF65-F5344CB8AC3E}">
        <p14:creationId xmlns:p14="http://schemas.microsoft.com/office/powerpoint/2010/main" val="2544763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en-US" altLang="ja-JP" noProof="0" dirty="0" smtClean="0"/>
              <a:t>FY17</a:t>
            </a:r>
            <a:r>
              <a:rPr lang="ja-JP" altLang="en-US" noProof="0" dirty="0" smtClean="0"/>
              <a:t>倫</a:t>
            </a:r>
            <a:r>
              <a:rPr lang="ja-JP" altLang="en-US" noProof="0" dirty="0" smtClean="0"/>
              <a:t>理研修へようこそ</a:t>
            </a:r>
          </a:p>
          <a:p>
            <a:pPr marL="0" indent="0">
              <a:buNone/>
            </a:pPr>
            <a:endParaRPr lang="ja-JP" altLang="en-US" noProof="0" dirty="0" smtClean="0"/>
          </a:p>
          <a:p>
            <a:pPr rtl="0"/>
            <a:r>
              <a:rPr lang="ja-JP" altLang="en-US" noProof="0" dirty="0" smtClean="0"/>
              <a:t>本年のテーマは、</a:t>
            </a:r>
            <a:r>
              <a:rPr lang="en-US" altLang="ja-JP" noProof="0" dirty="0" smtClean="0"/>
              <a:t>Back</a:t>
            </a:r>
            <a:r>
              <a:rPr lang="ja-JP" altLang="en-US" noProof="0" dirty="0" smtClean="0"/>
              <a:t> </a:t>
            </a:r>
            <a:r>
              <a:rPr lang="en-US" altLang="ja-JP" noProof="0" dirty="0" smtClean="0"/>
              <a:t>to Basics</a:t>
            </a:r>
            <a:r>
              <a:rPr lang="ja-JP" altLang="en-US" noProof="0" dirty="0" smtClean="0"/>
              <a:t>（基本に戻る）です</a:t>
            </a:r>
          </a:p>
          <a:p>
            <a:endParaRPr lang="ja-JP" altLang="en-US" noProof="0" dirty="0" smtClean="0"/>
          </a:p>
          <a:p>
            <a:r>
              <a:rPr lang="en-US" dirty="0"/>
              <a:t>MTS</a:t>
            </a:r>
            <a:r>
              <a:rPr lang="ja-JP" altLang="en-US" dirty="0"/>
              <a:t>の</a:t>
            </a:r>
            <a:r>
              <a:rPr lang="zh-CN" altLang="en-US" dirty="0"/>
              <a:t>価値</a:t>
            </a:r>
            <a:r>
              <a:rPr lang="zh-CN" altLang="en-US" dirty="0" smtClean="0"/>
              <a:t>感</a:t>
            </a:r>
            <a:r>
              <a:rPr lang="ja-JP" altLang="en-US" dirty="0" smtClean="0"/>
              <a:t>（</a:t>
            </a:r>
            <a:r>
              <a:rPr lang="en-US" altLang="zh-CN" dirty="0" smtClean="0"/>
              <a:t>Values</a:t>
            </a:r>
            <a:r>
              <a:rPr lang="ja-JP" altLang="en-US" dirty="0" smtClean="0"/>
              <a:t>）</a:t>
            </a:r>
            <a:r>
              <a:rPr lang="ja-JP" altLang="en-US" dirty="0"/>
              <a:t>お</a:t>
            </a:r>
            <a:r>
              <a:rPr lang="ja-JP" altLang="en-US" noProof="0" dirty="0" smtClean="0"/>
              <a:t>よび行動規範の理解は、当社の企業倫理およびコンプライアンスプログラムの非常に重要な基本要素です</a:t>
            </a:r>
          </a:p>
          <a:p>
            <a:endParaRPr lang="ja-JP" altLang="en-US" noProof="0" dirty="0" smtClean="0"/>
          </a:p>
          <a:p>
            <a:pPr rtl="0"/>
            <a:r>
              <a:rPr lang="ja-JP" altLang="en-US" noProof="0" dirty="0" smtClean="0"/>
              <a:t>スピークアップ文化は、報復を恐れることなく、従業員が企業のビジネスの遂行方法について、進んで疑問や懸念を提起できる環境を作り上げます</a:t>
            </a:r>
          </a:p>
          <a:p>
            <a:endParaRPr lang="ja-JP" altLang="en-US" noProof="0" dirty="0" smtClean="0"/>
          </a:p>
          <a:p>
            <a:pPr rtl="0"/>
            <a:r>
              <a:rPr lang="en-US" altLang="ja-JP" noProof="0" dirty="0" smtClean="0"/>
              <a:t>MTS</a:t>
            </a:r>
            <a:r>
              <a:rPr lang="ja-JP" altLang="en-US" noProof="0" dirty="0" smtClean="0"/>
              <a:t>はすべての従業員に声を上げる（スピークアップ）することを奨励しています</a:t>
            </a:r>
            <a:endParaRPr lang="ja-JP" altLang="en-US" noProof="0" dirty="0"/>
          </a:p>
        </p:txBody>
      </p:sp>
      <p:sp>
        <p:nvSpPr>
          <p:cNvPr id="3" name="Title 2"/>
          <p:cNvSpPr>
            <a:spLocks noGrp="1"/>
          </p:cNvSpPr>
          <p:nvPr>
            <p:ph type="title"/>
          </p:nvPr>
        </p:nvSpPr>
        <p:spPr/>
        <p:txBody>
          <a:bodyPr/>
          <a:lstStyle/>
          <a:p>
            <a:pPr rtl="0"/>
            <a:r>
              <a:rPr lang="ja-JP" altLang="en-US" noProof="0" dirty="0" smtClean="0"/>
              <a:t>はじめに</a:t>
            </a:r>
            <a:endParaRPr lang="ja-JP" altLang="en-US" noProof="0" dirty="0"/>
          </a:p>
        </p:txBody>
      </p:sp>
    </p:spTree>
    <p:extLst>
      <p:ext uri="{BB962C8B-B14F-4D97-AF65-F5344CB8AC3E}">
        <p14:creationId xmlns:p14="http://schemas.microsoft.com/office/powerpoint/2010/main" val="1182837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843" y="76200"/>
            <a:ext cx="7712766" cy="868362"/>
          </a:xfrm>
        </p:spPr>
        <p:txBody>
          <a:bodyPr/>
          <a:lstStyle/>
          <a:p>
            <a:pPr rtl="0"/>
            <a:r>
              <a:rPr lang="ja-JP" altLang="en-US" noProof="0" dirty="0" smtClean="0">
                <a:solidFill>
                  <a:srgbClr val="C00000"/>
                </a:solidFill>
              </a:rPr>
              <a:t>研修の目的</a:t>
            </a:r>
            <a:endParaRPr lang="ja-JP" altLang="en-US" noProof="0" dirty="0">
              <a:solidFill>
                <a:srgbClr val="C00000"/>
              </a:solidFill>
            </a:endParaRPr>
          </a:p>
        </p:txBody>
      </p:sp>
      <p:sp>
        <p:nvSpPr>
          <p:cNvPr id="6" name="Content Placeholder 6"/>
          <p:cNvSpPr txBox="1">
            <a:spLocks noGrp="1"/>
          </p:cNvSpPr>
          <p:nvPr>
            <p:ph idx="1"/>
          </p:nvPr>
        </p:nvSpPr>
        <p:spPr bwMode="auto">
          <a:xfrm>
            <a:off x="463550" y="1119188"/>
            <a:ext cx="82629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spcBef>
                <a:spcPts val="600"/>
              </a:spcBef>
            </a:pPr>
            <a:r>
              <a:rPr lang="ja-JP" altLang="en-US" sz="2400" kern="0" noProof="0" dirty="0" smtClean="0"/>
              <a:t>当社企業倫理とコンプライアンスプログラムの目的の定義</a:t>
            </a:r>
          </a:p>
          <a:p>
            <a:pPr>
              <a:spcBef>
                <a:spcPts val="600"/>
              </a:spcBef>
            </a:pPr>
            <a:endParaRPr lang="ja-JP" altLang="en-US" sz="2400" noProof="0" dirty="0" smtClean="0"/>
          </a:p>
          <a:p>
            <a:pPr>
              <a:spcBef>
                <a:spcPts val="600"/>
              </a:spcBef>
            </a:pPr>
            <a:r>
              <a:rPr lang="en-US" sz="2400" dirty="0"/>
              <a:t>MTS</a:t>
            </a:r>
            <a:r>
              <a:rPr lang="ja-JP" altLang="en-US" sz="2400" dirty="0"/>
              <a:t>の</a:t>
            </a:r>
            <a:r>
              <a:rPr lang="zh-CN" altLang="en-US" sz="2400" dirty="0"/>
              <a:t>価値感</a:t>
            </a:r>
            <a:r>
              <a:rPr lang="ja-JP" altLang="en-US" sz="2400" kern="0" noProof="0" dirty="0" smtClean="0"/>
              <a:t>の見直し</a:t>
            </a:r>
          </a:p>
          <a:p>
            <a:pPr marL="0" indent="0">
              <a:spcBef>
                <a:spcPts val="600"/>
              </a:spcBef>
              <a:buFont typeface="Arial Narrow" charset="0"/>
              <a:buNone/>
            </a:pPr>
            <a:endParaRPr lang="ja-JP" altLang="en-US" sz="2400" kern="0" noProof="0" dirty="0" smtClean="0"/>
          </a:p>
          <a:p>
            <a:pPr rtl="0"/>
            <a:r>
              <a:rPr lang="ja-JP" altLang="en-US" sz="2400" kern="0" noProof="0" dirty="0" smtClean="0"/>
              <a:t>当社行動規範の強調</a:t>
            </a:r>
          </a:p>
          <a:p>
            <a:pPr lvl="1" rtl="0"/>
            <a:r>
              <a:rPr lang="ja-JP" altLang="en-US" sz="2400" noProof="0" dirty="0" smtClean="0"/>
              <a:t>スピークアップ文化</a:t>
            </a:r>
          </a:p>
          <a:p>
            <a:pPr lvl="1" rtl="0"/>
            <a:r>
              <a:rPr lang="ja-JP" altLang="en-US" sz="2400" kern="0" noProof="0" dirty="0" smtClean="0"/>
              <a:t>お互いを尊重し合う職場</a:t>
            </a:r>
          </a:p>
          <a:p>
            <a:pPr lvl="1" rtl="0"/>
            <a:r>
              <a:rPr lang="ja-JP" altLang="en-US" sz="2400" noProof="0" dirty="0" smtClean="0"/>
              <a:t>報復禁止ポリシー</a:t>
            </a:r>
          </a:p>
          <a:p>
            <a:pPr marL="457200" lvl="1" indent="0">
              <a:buNone/>
            </a:pPr>
            <a:endParaRPr lang="ja-JP" altLang="en-US" sz="2400" noProof="0" dirty="0" smtClean="0"/>
          </a:p>
          <a:p>
            <a:pPr marL="0" indent="0">
              <a:buNone/>
            </a:pPr>
            <a:endParaRPr lang="ja-JP" altLang="en-US" sz="2400" noProof="0" dirty="0" smtClean="0"/>
          </a:p>
        </p:txBody>
      </p:sp>
    </p:spTree>
    <p:extLst>
      <p:ext uri="{BB962C8B-B14F-4D97-AF65-F5344CB8AC3E}">
        <p14:creationId xmlns:p14="http://schemas.microsoft.com/office/powerpoint/2010/main" val="238468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en-US" altLang="ja-JP" noProof="0" dirty="0" smtClean="0"/>
              <a:t>MTS</a:t>
            </a:r>
            <a:r>
              <a:rPr lang="ja-JP" altLang="en-US" noProof="0" dirty="0" smtClean="0"/>
              <a:t>企業倫理とコンプライアンスプログラムは、次のような組織文化を促進するように構成されています</a:t>
            </a:r>
          </a:p>
          <a:p>
            <a:pPr marL="0" indent="0">
              <a:buNone/>
            </a:pPr>
            <a:endParaRPr lang="ja-JP" altLang="en-US" noProof="0" dirty="0" smtClean="0"/>
          </a:p>
          <a:p>
            <a:pPr lvl="1" rtl="0"/>
            <a:r>
              <a:rPr lang="ja-JP" altLang="en-US" noProof="0" dirty="0" smtClean="0"/>
              <a:t>倫理的な行動を奨励</a:t>
            </a:r>
          </a:p>
          <a:p>
            <a:pPr marL="457200" lvl="1" indent="0">
              <a:buNone/>
            </a:pPr>
            <a:endParaRPr lang="ja-JP" altLang="en-US" noProof="0" dirty="0" smtClean="0"/>
          </a:p>
          <a:p>
            <a:pPr lvl="1"/>
            <a:r>
              <a:rPr lang="en-US" dirty="0"/>
              <a:t>MTS</a:t>
            </a:r>
            <a:r>
              <a:rPr lang="ja-JP" altLang="en-US" dirty="0"/>
              <a:t>の</a:t>
            </a:r>
            <a:r>
              <a:rPr lang="zh-CN" altLang="en-US" dirty="0"/>
              <a:t>価値感</a:t>
            </a:r>
            <a:r>
              <a:rPr lang="ja-JP" altLang="en-US" noProof="0" dirty="0" smtClean="0"/>
              <a:t>へのコミットメント</a:t>
            </a:r>
          </a:p>
          <a:p>
            <a:pPr marL="457200" lvl="1" indent="0">
              <a:buNone/>
            </a:pPr>
            <a:endParaRPr lang="ja-JP" altLang="en-US" noProof="0" dirty="0" smtClean="0"/>
          </a:p>
          <a:p>
            <a:pPr lvl="1" rtl="0"/>
            <a:r>
              <a:rPr lang="ja-JP" altLang="en-US" noProof="0" dirty="0" smtClean="0"/>
              <a:t>法律の遵守</a:t>
            </a:r>
            <a:endParaRPr lang="ja-JP" altLang="en-US" noProof="0" dirty="0"/>
          </a:p>
        </p:txBody>
      </p:sp>
      <p:sp>
        <p:nvSpPr>
          <p:cNvPr id="3" name="Title 2"/>
          <p:cNvSpPr>
            <a:spLocks noGrp="1"/>
          </p:cNvSpPr>
          <p:nvPr>
            <p:ph type="title"/>
          </p:nvPr>
        </p:nvSpPr>
        <p:spPr/>
        <p:txBody>
          <a:bodyPr/>
          <a:lstStyle/>
          <a:p>
            <a:pPr rtl="0"/>
            <a:r>
              <a:rPr lang="en-US" altLang="ja-JP" noProof="0" dirty="0" smtClean="0"/>
              <a:t>MTS</a:t>
            </a:r>
            <a:r>
              <a:rPr lang="ja-JP" altLang="en-US" noProof="0" dirty="0" smtClean="0"/>
              <a:t>企業倫理とコンプライアンスプログラムの目的</a:t>
            </a:r>
            <a:endParaRPr lang="ja-JP" altLang="en-US" noProof="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403" y="3646833"/>
            <a:ext cx="39719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301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en-US" altLang="ja-JP" noProof="0" dirty="0" smtClean="0"/>
              <a:t>MTS</a:t>
            </a:r>
            <a:r>
              <a:rPr lang="ja-JP" altLang="en-US" noProof="0" dirty="0" smtClean="0"/>
              <a:t>の基本的価値観</a:t>
            </a:r>
            <a:endParaRPr lang="ja-JP" altLang="en-US" noProof="0" dirty="0"/>
          </a:p>
        </p:txBody>
      </p:sp>
      <p:sp>
        <p:nvSpPr>
          <p:cNvPr id="10" name="Rectangle 9"/>
          <p:cNvSpPr/>
          <p:nvPr/>
        </p:nvSpPr>
        <p:spPr>
          <a:xfrm>
            <a:off x="7066729" y="1133061"/>
            <a:ext cx="1789044" cy="51584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FF"/>
                </a:solidFill>
              </a:rPr>
              <a:t>MTS</a:t>
            </a:r>
            <a:r>
              <a:rPr lang="ja-JP" altLang="en-US" dirty="0">
                <a:solidFill>
                  <a:srgbClr val="0000FF"/>
                </a:solidFill>
              </a:rPr>
              <a:t>の</a:t>
            </a:r>
            <a:r>
              <a:rPr lang="zh-CN" altLang="en-US" dirty="0">
                <a:solidFill>
                  <a:srgbClr val="0000FF"/>
                </a:solidFill>
              </a:rPr>
              <a:t>価値感</a:t>
            </a:r>
            <a:r>
              <a:rPr lang="ja-JP" altLang="en-US" dirty="0">
                <a:solidFill>
                  <a:srgbClr val="0000FF"/>
                </a:solidFill>
              </a:rPr>
              <a:t>は、当社の組織的な社内の活動と、その顧客、パートナー、</a:t>
            </a:r>
            <a:r>
              <a:rPr lang="ja-JP" altLang="en-US" dirty="0" smtClean="0">
                <a:solidFill>
                  <a:srgbClr val="0000FF"/>
                </a:solidFill>
              </a:rPr>
              <a:t>そして株主との関係についての指</a:t>
            </a:r>
            <a:r>
              <a:rPr lang="ja-JP" altLang="en-US" dirty="0">
                <a:solidFill>
                  <a:srgbClr val="0000FF"/>
                </a:solidFill>
              </a:rPr>
              <a:t>針を</a:t>
            </a:r>
            <a:r>
              <a:rPr lang="zh-CN" altLang="en-US" dirty="0">
                <a:solidFill>
                  <a:srgbClr val="0000FF"/>
                </a:solidFill>
              </a:rPr>
              <a:t>示</a:t>
            </a:r>
            <a:r>
              <a:rPr lang="ja-JP" altLang="en-US" dirty="0">
                <a:solidFill>
                  <a:srgbClr val="0000FF"/>
                </a:solidFill>
              </a:rPr>
              <a:t>す、経</a:t>
            </a:r>
            <a:r>
              <a:rPr lang="ja-JP" altLang="en-US" dirty="0" smtClean="0">
                <a:solidFill>
                  <a:srgbClr val="0000FF"/>
                </a:solidFill>
              </a:rPr>
              <a:t>営原則を定義します</a:t>
            </a:r>
            <a:endParaRPr lang="ja-JP" altLang="en-US" dirty="0">
              <a:solidFill>
                <a:srgbClr val="0000FF"/>
              </a:solidFill>
            </a:endParaRPr>
          </a:p>
        </p:txBody>
      </p:sp>
      <p:grpSp>
        <p:nvGrpSpPr>
          <p:cNvPr id="11" name="Group 10"/>
          <p:cNvGrpSpPr>
            <a:grpSpLocks noChangeAspect="1"/>
          </p:cNvGrpSpPr>
          <p:nvPr/>
        </p:nvGrpSpPr>
        <p:grpSpPr>
          <a:xfrm>
            <a:off x="37954" y="1301641"/>
            <a:ext cx="7028775" cy="4763315"/>
            <a:chOff x="885625" y="1296760"/>
            <a:chExt cx="6617000" cy="5374797"/>
          </a:xfrm>
        </p:grpSpPr>
        <p:grpSp>
          <p:nvGrpSpPr>
            <p:cNvPr id="12" name="グループ化 19"/>
            <p:cNvGrpSpPr/>
            <p:nvPr/>
          </p:nvGrpSpPr>
          <p:grpSpPr>
            <a:xfrm>
              <a:off x="885625" y="1296760"/>
              <a:ext cx="3408078" cy="1857610"/>
              <a:chOff x="885625" y="1296760"/>
              <a:chExt cx="3408078" cy="1857610"/>
            </a:xfrm>
          </p:grpSpPr>
          <p:pic>
            <p:nvPicPr>
              <p:cNvPr id="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625" y="1296760"/>
                <a:ext cx="3304800" cy="185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正方形/長方形 2"/>
              <p:cNvSpPr/>
              <p:nvPr/>
            </p:nvSpPr>
            <p:spPr>
              <a:xfrm>
                <a:off x="2035492" y="1714980"/>
                <a:ext cx="2099185" cy="1232868"/>
              </a:xfrm>
              <a:prstGeom prst="rect">
                <a:avLst/>
              </a:prstGeom>
            </p:spPr>
            <p:txBody>
              <a:bodyPr wrap="square">
                <a:spAutoFit/>
              </a:bodyPr>
              <a:lstStyle/>
              <a:p>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任務</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の実行についての決定をし</a:t>
                </a: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、責任</a:t>
                </a:r>
                <a:r>
                  <a:rPr lang="ja-JP" altLang="ja-JP" sz="700" dirty="0">
                    <a:latin typeface="Arial" panose="020B0604020202020204" pitchFamily="34" charset="0"/>
                    <a:ea typeface="ＭＳ ゴシック" panose="020B0609070205080204" pitchFamily="49" charset="-128"/>
                    <a:cs typeface="Arial" panose="020B0604020202020204" pitchFamily="34" charset="0"/>
                  </a:rPr>
                  <a:t>を負います。</a:t>
                </a:r>
              </a:p>
              <a:p>
                <a:r>
                  <a:rPr lang="en-US" altLang="ja-JP" sz="800" dirty="0">
                    <a:latin typeface="Arial" panose="020B0604020202020204" pitchFamily="34" charset="0"/>
                    <a:ea typeface="ＭＳ ゴシック" panose="020B0609070205080204" pitchFamily="49" charset="-128"/>
                    <a:cs typeface="Arial" panose="020B0604020202020204" pitchFamily="34" charset="0"/>
                  </a:rPr>
                  <a:t> </a:t>
                </a:r>
                <a:endParaRPr lang="ja-JP" altLang="ja-JP" sz="800" dirty="0">
                  <a:latin typeface="Arial" panose="020B0604020202020204" pitchFamily="34" charset="0"/>
                  <a:ea typeface="ＭＳ ゴシック" panose="020B0609070205080204" pitchFamily="49" charset="-128"/>
                  <a:cs typeface="Arial" panose="020B0604020202020204" pitchFamily="34" charset="0"/>
                </a:endParaRP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優れた</a:t>
                </a:r>
                <a:r>
                  <a:rPr lang="ja-JP" altLang="ja-JP" sz="700" dirty="0">
                    <a:latin typeface="Arial" panose="020B0604020202020204" pitchFamily="34" charset="0"/>
                    <a:ea typeface="ＭＳ ゴシック" panose="020B0609070205080204" pitchFamily="49" charset="-128"/>
                    <a:cs typeface="Arial" panose="020B0604020202020204" pitchFamily="34" charset="0"/>
                  </a:rPr>
                  <a:t>業績を自身に課し、質のよいものを提供できるようにします。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成功</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と失敗を分析し、それぞれの経験から学びます。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目標</a:t>
                </a:r>
                <a:r>
                  <a:rPr lang="ja-JP" altLang="ja-JP" sz="700" dirty="0">
                    <a:latin typeface="Arial" panose="020B0604020202020204" pitchFamily="34" charset="0"/>
                    <a:ea typeface="ＭＳ ゴシック" panose="020B0609070205080204" pitchFamily="49" charset="-128"/>
                    <a:cs typeface="Arial" panose="020B0604020202020204" pitchFamily="34" charset="0"/>
                  </a:rPr>
                  <a:t>を設定し、業績を評価して結果に対し報酬を与えます。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変化</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に</a:t>
                </a:r>
                <a:r>
                  <a:rPr lang="ja-JP" altLang="ja-JP" sz="800" dirty="0">
                    <a:latin typeface="Arial" panose="020B0604020202020204" pitchFamily="34" charset="0"/>
                    <a:ea typeface="ＭＳ ゴシック" panose="020B0609070205080204" pitchFamily="49" charset="-128"/>
                    <a:cs typeface="Arial" panose="020B0604020202020204" pitchFamily="34" charset="0"/>
                  </a:rPr>
                  <a:t>対応する柔軟性を持ちます。</a:t>
                </a:r>
              </a:p>
            </p:txBody>
          </p:sp>
          <p:sp>
            <p:nvSpPr>
              <p:cNvPr id="40" name="正方形/長方形 3"/>
              <p:cNvSpPr/>
              <p:nvPr/>
            </p:nvSpPr>
            <p:spPr>
              <a:xfrm>
                <a:off x="965136" y="1400791"/>
                <a:ext cx="3328567" cy="223138"/>
              </a:xfrm>
              <a:prstGeom prst="rect">
                <a:avLst/>
              </a:prstGeom>
            </p:spPr>
            <p:txBody>
              <a:bodyPr wrap="square">
                <a:spAutoFit/>
              </a:bodyPr>
              <a:lstStyle/>
              <a:p>
                <a:pPr marL="1166813" lvl="0" indent="-1166813"/>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MTS</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の価値観の実践</a:t>
                </a:r>
                <a:r>
                  <a:rPr lang="ja-JP"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en-US"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r>
                  <a:rPr lang="ja-JP"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アカウンタビリティ</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Accountability</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p>
            </p:txBody>
          </p:sp>
          <p:sp>
            <p:nvSpPr>
              <p:cNvPr id="41" name="正方形/長方形 4"/>
              <p:cNvSpPr/>
              <p:nvPr/>
            </p:nvSpPr>
            <p:spPr>
              <a:xfrm>
                <a:off x="965137" y="2649559"/>
                <a:ext cx="1107996" cy="215444"/>
              </a:xfrm>
              <a:prstGeom prst="rect">
                <a:avLst/>
              </a:prstGeom>
            </p:spPr>
            <p:txBody>
              <a:bodyPr wrap="none">
                <a:spAutoFit/>
              </a:bodyPr>
              <a:lstStyle/>
              <a:p>
                <a:pPr lvl="0" algn="ctr"/>
                <a:r>
                  <a:rPr lang="ja-JP" altLang="ja-JP" sz="8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アカウンタビリティ</a:t>
                </a:r>
              </a:p>
            </p:txBody>
          </p:sp>
        </p:grpSp>
        <p:grpSp>
          <p:nvGrpSpPr>
            <p:cNvPr id="13" name="グループ化 20"/>
            <p:cNvGrpSpPr/>
            <p:nvPr/>
          </p:nvGrpSpPr>
          <p:grpSpPr>
            <a:xfrm>
              <a:off x="4177173" y="1299812"/>
              <a:ext cx="3325452" cy="1857610"/>
              <a:chOff x="4190425" y="1299812"/>
              <a:chExt cx="3325452" cy="1857610"/>
            </a:xfrm>
          </p:grpSpPr>
          <p:pic>
            <p:nvPicPr>
              <p:cNvPr id="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425" y="1299812"/>
                <a:ext cx="3304800" cy="185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正方形/長方形 11"/>
              <p:cNvSpPr/>
              <p:nvPr/>
            </p:nvSpPr>
            <p:spPr>
              <a:xfrm>
                <a:off x="5393634" y="1818131"/>
                <a:ext cx="2122243" cy="850853"/>
              </a:xfrm>
              <a:prstGeom prst="rect">
                <a:avLst/>
              </a:prstGeom>
            </p:spPr>
            <p:txBody>
              <a:bodyPr wrap="square">
                <a:spAutoFit/>
              </a:bodyPr>
              <a:lstStyle/>
              <a:p>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顧客</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とともに歩み、顧客の成功のために尽力します。</a:t>
                </a:r>
              </a:p>
              <a:p>
                <a:r>
                  <a:rPr lang="en-US" altLang="ja-JP" sz="700" dirty="0">
                    <a:latin typeface="Arial" panose="020B0604020202020204" pitchFamily="34" charset="0"/>
                    <a:ea typeface="ＭＳ ゴシック" panose="020B0609070205080204" pitchFamily="49" charset="-128"/>
                    <a:cs typeface="Arial" panose="020B0604020202020204" pitchFamily="34" charset="0"/>
                  </a:rPr>
                  <a:t> </a:t>
                </a:r>
                <a:endParaRPr lang="ja-JP" altLang="ja-JP" sz="700" dirty="0">
                  <a:latin typeface="Arial" panose="020B0604020202020204" pitchFamily="34" charset="0"/>
                  <a:ea typeface="ＭＳ ゴシック" panose="020B0609070205080204" pitchFamily="49" charset="-128"/>
                  <a:cs typeface="Arial" panose="020B0604020202020204" pitchFamily="34" charset="0"/>
                </a:endParaRP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顧客</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の意見に耳を傾け、ニーズ</a:t>
                </a: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を</a:t>
                </a:r>
                <a:r>
                  <a:rPr lang="ja-JP" altLang="en-US" sz="700" dirty="0"/>
                  <a:t>汲み取ります</a:t>
                </a: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a:t>
                </a:r>
                <a:endParaRPr lang="ja-JP" altLang="ja-JP" sz="700" dirty="0">
                  <a:latin typeface="Arial" panose="020B0604020202020204" pitchFamily="34" charset="0"/>
                  <a:ea typeface="ＭＳ ゴシック" panose="020B0609070205080204" pitchFamily="49" charset="-128"/>
                  <a:cs typeface="Arial" panose="020B0604020202020204" pitchFamily="34" charset="0"/>
                </a:endParaRP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顧客</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との関係はプロフェッショナルで個人的な責任に基づくものであると考えています。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顧客</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の要求には、迅速に効率的に対応します。</a:t>
                </a:r>
              </a:p>
            </p:txBody>
          </p:sp>
          <p:sp>
            <p:nvSpPr>
              <p:cNvPr id="36" name="正方形/長方形 12"/>
              <p:cNvSpPr/>
              <p:nvPr/>
            </p:nvSpPr>
            <p:spPr>
              <a:xfrm>
                <a:off x="4320207" y="1361035"/>
                <a:ext cx="3195670" cy="353943"/>
              </a:xfrm>
              <a:prstGeom prst="rect">
                <a:avLst/>
              </a:prstGeom>
            </p:spPr>
            <p:txBody>
              <a:bodyPr wrap="square">
                <a:spAutoFit/>
              </a:bodyPr>
              <a:lstStyle/>
              <a:p>
                <a:pPr marL="1166813" lvl="0" indent="-1166813"/>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MTS</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の価値観の</a:t>
                </a:r>
                <a:r>
                  <a:rPr lang="ja-JP"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実践：</a:t>
                </a:r>
                <a:r>
                  <a:rPr lang="en-US"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r>
                  <a:rPr lang="ja-JP"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カスタマー</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・コミットメント（</a:t>
                </a:r>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Customer Commitment</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p>
            </p:txBody>
          </p:sp>
          <p:sp>
            <p:nvSpPr>
              <p:cNvPr id="37" name="正方形/長方形 13"/>
              <p:cNvSpPr/>
              <p:nvPr/>
            </p:nvSpPr>
            <p:spPr>
              <a:xfrm>
                <a:off x="4258023" y="2609803"/>
                <a:ext cx="1109107" cy="338554"/>
              </a:xfrm>
              <a:prstGeom prst="rect">
                <a:avLst/>
              </a:prstGeom>
            </p:spPr>
            <p:txBody>
              <a:bodyPr wrap="square">
                <a:spAutoFit/>
              </a:bodyPr>
              <a:lstStyle/>
              <a:p>
                <a:pPr lvl="0" algn="ctr"/>
                <a:r>
                  <a:rPr lang="ja-JP" altLang="ja-JP" sz="8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カスタマー</a:t>
                </a:r>
                <a:r>
                  <a:rPr lang="ja-JP" altLang="ja-JP" sz="8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en-US" altLang="ja-JP" sz="8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r>
                <a:br>
                  <a:rPr lang="en-US" altLang="ja-JP" sz="8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br>
                <a:r>
                  <a:rPr lang="ja-JP" altLang="ja-JP" sz="8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コミットメント</a:t>
                </a:r>
                <a:endParaRPr lang="ja-JP" altLang="ja-JP" sz="8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p:txBody>
          </p:sp>
        </p:grpSp>
        <p:grpSp>
          <p:nvGrpSpPr>
            <p:cNvPr id="14" name="グループ化 21"/>
            <p:cNvGrpSpPr/>
            <p:nvPr/>
          </p:nvGrpSpPr>
          <p:grpSpPr>
            <a:xfrm>
              <a:off x="886963" y="3066239"/>
              <a:ext cx="3304800" cy="1857610"/>
              <a:chOff x="886963" y="3066239"/>
              <a:chExt cx="3304800" cy="1857610"/>
            </a:xfrm>
          </p:grpSpPr>
          <p:pic>
            <p:nvPicPr>
              <p:cNvPr id="3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963" y="3066239"/>
                <a:ext cx="3304800" cy="185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正方形/長方形 5"/>
              <p:cNvSpPr/>
              <p:nvPr/>
            </p:nvSpPr>
            <p:spPr>
              <a:xfrm>
                <a:off x="2055369" y="3566729"/>
                <a:ext cx="2059429" cy="1215504"/>
              </a:xfrm>
              <a:prstGeom prst="rect">
                <a:avLst/>
              </a:prstGeom>
            </p:spPr>
            <p:txBody>
              <a:bodyPr wrap="square">
                <a:spAutoFit/>
              </a:bodyPr>
              <a:lstStyle/>
              <a:p>
                <a:r>
                  <a:rPr lang="ja-JP" altLang="ja-JP" sz="700" dirty="0" smtClean="0"/>
                  <a:t>短期的</a:t>
                </a:r>
                <a:r>
                  <a:rPr lang="ja-JP" altLang="ja-JP" sz="700" dirty="0"/>
                  <a:t>結果と長期的結果の両方に向けて尽力します。</a:t>
                </a:r>
              </a:p>
              <a:p>
                <a:r>
                  <a:rPr lang="en-US" altLang="ja-JP" sz="700" dirty="0"/>
                  <a:t> </a:t>
                </a:r>
                <a:endParaRPr lang="ja-JP" altLang="ja-JP" sz="700" dirty="0"/>
              </a:p>
              <a:p>
                <a:pPr marL="92075" indent="-92075">
                  <a:buFont typeface="Arial" panose="020B0604020202020204" pitchFamily="34" charset="0"/>
                  <a:buChar char="•"/>
                </a:pPr>
                <a:r>
                  <a:rPr lang="ja-JP" altLang="ja-JP" sz="700" dirty="0" smtClean="0"/>
                  <a:t>顧客</a:t>
                </a:r>
                <a:r>
                  <a:rPr lang="ja-JP" altLang="ja-JP" sz="700" dirty="0"/>
                  <a:t>の期待に応えるため、そして期待</a:t>
                </a:r>
                <a:r>
                  <a:rPr lang="ja-JP" altLang="ja-JP" sz="700" dirty="0" smtClean="0"/>
                  <a:t>を</a:t>
                </a:r>
                <a:r>
                  <a:rPr lang="zh-CN" altLang="en-US" sz="700" dirty="0"/>
                  <a:t>超</a:t>
                </a:r>
                <a:r>
                  <a:rPr lang="ja-JP" altLang="en-US" sz="700" dirty="0"/>
                  <a:t>える</a:t>
                </a:r>
                <a:r>
                  <a:rPr lang="ja-JP" altLang="ja-JP" sz="700" dirty="0" smtClean="0"/>
                  <a:t>た</a:t>
                </a:r>
                <a:r>
                  <a:rPr lang="ja-JP" altLang="ja-JP" sz="700" dirty="0"/>
                  <a:t>め、継続的に人材、テクノロジー、ソリューションに投資します。</a:t>
                </a:r>
              </a:p>
              <a:p>
                <a:pPr marL="92075" indent="-92075">
                  <a:buFont typeface="Arial" panose="020B0604020202020204" pitchFamily="34" charset="0"/>
                  <a:buChar char="•"/>
                </a:pPr>
                <a:r>
                  <a:rPr lang="ja-JP" altLang="ja-JP" sz="700" dirty="0" smtClean="0"/>
                  <a:t>さら</a:t>
                </a:r>
                <a:r>
                  <a:rPr lang="ja-JP" altLang="ja-JP" sz="700" dirty="0"/>
                  <a:t>なる生産性を求めて、プロセスの改善を継続的に追及します。</a:t>
                </a:r>
              </a:p>
              <a:p>
                <a:pPr marL="92075" indent="-92075">
                  <a:buFont typeface="Arial" panose="020B0604020202020204" pitchFamily="34" charset="0"/>
                  <a:buChar char="•"/>
                </a:pPr>
                <a:r>
                  <a:rPr lang="ja-JP" altLang="ja-JP" sz="700" dirty="0" smtClean="0"/>
                  <a:t>すべて</a:t>
                </a:r>
                <a:r>
                  <a:rPr lang="ja-JP" altLang="ja-JP" sz="700" dirty="0"/>
                  <a:t>の社員の成長と発展に向けた環境を作り上げるために、尽力します。</a:t>
                </a:r>
              </a:p>
            </p:txBody>
          </p:sp>
          <p:sp>
            <p:nvSpPr>
              <p:cNvPr id="32" name="正方形/長方形 6"/>
              <p:cNvSpPr/>
              <p:nvPr/>
            </p:nvSpPr>
            <p:spPr>
              <a:xfrm>
                <a:off x="965137" y="3223971"/>
                <a:ext cx="3150903" cy="223138"/>
              </a:xfrm>
              <a:prstGeom prst="rect">
                <a:avLst/>
              </a:prstGeom>
            </p:spPr>
            <p:txBody>
              <a:bodyPr wrap="square">
                <a:spAutoFit/>
              </a:bodyPr>
              <a:lstStyle/>
              <a:p>
                <a:pPr marL="1073150" lvl="0" indent="-1073150"/>
                <a:r>
                  <a:rPr lang="en-US" altLang="ja-JP" sz="850" b="1" dirty="0">
                    <a:solidFill>
                      <a:prstClr val="black"/>
                    </a:solidFill>
                  </a:rPr>
                  <a:t>MTS</a:t>
                </a:r>
                <a:r>
                  <a:rPr lang="ja-JP" altLang="ja-JP" sz="850" b="1" dirty="0">
                    <a:solidFill>
                      <a:prstClr val="black"/>
                    </a:solidFill>
                  </a:rPr>
                  <a:t>の価値観の実践</a:t>
                </a:r>
                <a:r>
                  <a:rPr lang="ja-JP" altLang="ja-JP" sz="850" b="1" dirty="0" smtClean="0">
                    <a:solidFill>
                      <a:prstClr val="black"/>
                    </a:solidFill>
                  </a:rPr>
                  <a:t>：</a:t>
                </a:r>
                <a:r>
                  <a:rPr lang="en-US" altLang="ja-JP" sz="850" b="1" dirty="0" smtClean="0">
                    <a:solidFill>
                      <a:prstClr val="black"/>
                    </a:solidFill>
                  </a:rPr>
                  <a:t>	</a:t>
                </a:r>
                <a:r>
                  <a:rPr lang="ja-JP" altLang="ja-JP" sz="850" b="1" dirty="0" smtClean="0">
                    <a:solidFill>
                      <a:prstClr val="black"/>
                    </a:solidFill>
                  </a:rPr>
                  <a:t>将来</a:t>
                </a:r>
                <a:r>
                  <a:rPr lang="ja-JP" altLang="ja-JP" sz="850" b="1" dirty="0">
                    <a:solidFill>
                      <a:prstClr val="black"/>
                    </a:solidFill>
                  </a:rPr>
                  <a:t>への投資（</a:t>
                </a:r>
                <a:r>
                  <a:rPr lang="en-US" altLang="ja-JP" sz="850" b="1" dirty="0">
                    <a:solidFill>
                      <a:prstClr val="black"/>
                    </a:solidFill>
                  </a:rPr>
                  <a:t>Invest In Our Future</a:t>
                </a:r>
                <a:r>
                  <a:rPr lang="ja-JP" altLang="ja-JP" sz="850" b="1" dirty="0">
                    <a:solidFill>
                      <a:prstClr val="black"/>
                    </a:solidFill>
                  </a:rPr>
                  <a:t>）</a:t>
                </a:r>
              </a:p>
            </p:txBody>
          </p:sp>
          <p:sp>
            <p:nvSpPr>
              <p:cNvPr id="33" name="正方形/長方形 7"/>
              <p:cNvSpPr/>
              <p:nvPr/>
            </p:nvSpPr>
            <p:spPr>
              <a:xfrm>
                <a:off x="1132277" y="4424867"/>
                <a:ext cx="800219" cy="215444"/>
              </a:xfrm>
              <a:prstGeom prst="rect">
                <a:avLst/>
              </a:prstGeom>
            </p:spPr>
            <p:txBody>
              <a:bodyPr wrap="none">
                <a:spAutoFit/>
              </a:bodyPr>
              <a:lstStyle/>
              <a:p>
                <a:pPr lvl="0" algn="ctr"/>
                <a:r>
                  <a:rPr lang="ja-JP" altLang="ja-JP" sz="800" dirty="0">
                    <a:solidFill>
                      <a:prstClr val="black"/>
                    </a:solidFill>
                  </a:rPr>
                  <a:t>将来への投資</a:t>
                </a:r>
              </a:p>
            </p:txBody>
          </p:sp>
        </p:grpSp>
        <p:grpSp>
          <p:nvGrpSpPr>
            <p:cNvPr id="15" name="グループ化 22"/>
            <p:cNvGrpSpPr/>
            <p:nvPr/>
          </p:nvGrpSpPr>
          <p:grpSpPr>
            <a:xfrm>
              <a:off x="4185180" y="3066239"/>
              <a:ext cx="3304800" cy="1857231"/>
              <a:chOff x="4185180" y="3066239"/>
              <a:chExt cx="3304800" cy="1857231"/>
            </a:xfrm>
          </p:grpSpPr>
          <p:pic>
            <p:nvPicPr>
              <p:cNvPr id="2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5180" y="3066239"/>
                <a:ext cx="3304800" cy="185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正方形/長方形 14"/>
              <p:cNvSpPr/>
              <p:nvPr/>
            </p:nvSpPr>
            <p:spPr>
              <a:xfrm>
                <a:off x="5459894" y="3587855"/>
                <a:ext cx="1948069" cy="1076589"/>
              </a:xfrm>
              <a:prstGeom prst="rect">
                <a:avLst/>
              </a:prstGeom>
            </p:spPr>
            <p:txBody>
              <a:bodyPr wrap="square">
                <a:spAutoFit/>
              </a:bodyPr>
              <a:lstStyle/>
              <a:p>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約束</a:t>
                </a:r>
                <a:r>
                  <a:rPr lang="ja-JP" altLang="ja-JP" sz="700" dirty="0">
                    <a:latin typeface="Arial" panose="020B0604020202020204" pitchFamily="34" charset="0"/>
                    <a:ea typeface="ＭＳ ゴシック" panose="020B0609070205080204" pitchFamily="49" charset="-128"/>
                    <a:cs typeface="Arial" panose="020B0604020202020204" pitchFamily="34" charset="0"/>
                  </a:rPr>
                  <a:t>を守ります。</a:t>
                </a:r>
              </a:p>
              <a:p>
                <a:r>
                  <a:rPr lang="en-US" altLang="ja-JP" sz="700" dirty="0">
                    <a:latin typeface="Arial" panose="020B0604020202020204" pitchFamily="34" charset="0"/>
                    <a:ea typeface="ＭＳ ゴシック" panose="020B0609070205080204" pitchFamily="49" charset="-128"/>
                    <a:cs typeface="Arial" panose="020B0604020202020204" pitchFamily="34" charset="0"/>
                  </a:rPr>
                  <a:t> </a:t>
                </a:r>
                <a:endParaRPr lang="ja-JP" altLang="ja-JP" sz="700" dirty="0">
                  <a:latin typeface="Arial" panose="020B0604020202020204" pitchFamily="34" charset="0"/>
                  <a:ea typeface="ＭＳ ゴシック" panose="020B0609070205080204" pitchFamily="49" charset="-128"/>
                  <a:cs typeface="Arial" panose="020B0604020202020204" pitchFamily="34" charset="0"/>
                </a:endParaRP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ビジネス</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の実践における倫理とコンプライアンスに従います。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模範</a:t>
                </a:r>
                <a:r>
                  <a:rPr lang="ja-JP" altLang="ja-JP" sz="700" dirty="0">
                    <a:latin typeface="Arial" panose="020B0604020202020204" pitchFamily="34" charset="0"/>
                    <a:ea typeface="ＭＳ ゴシック" panose="020B0609070205080204" pitchFamily="49" charset="-128"/>
                    <a:cs typeface="Arial" panose="020B0604020202020204" pitchFamily="34" charset="0"/>
                  </a:rPr>
                  <a:t>を示して、率先します。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事実</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に基づいて、決定を下します。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ステークホルダー</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に対して誠実であり、すべてにおいて透明性を貫きます。</a:t>
                </a:r>
              </a:p>
            </p:txBody>
          </p:sp>
          <p:sp>
            <p:nvSpPr>
              <p:cNvPr id="28" name="正方形/長方形 15"/>
              <p:cNvSpPr/>
              <p:nvPr/>
            </p:nvSpPr>
            <p:spPr>
              <a:xfrm>
                <a:off x="4333458" y="3236347"/>
                <a:ext cx="3008245" cy="223138"/>
              </a:xfrm>
              <a:prstGeom prst="rect">
                <a:avLst/>
              </a:prstGeom>
            </p:spPr>
            <p:txBody>
              <a:bodyPr wrap="square">
                <a:spAutoFit/>
              </a:bodyPr>
              <a:lstStyle/>
              <a:p>
                <a:pPr lvl="0"/>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MTS</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の価値観の実践：インテグリティ（</a:t>
                </a:r>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Integrity</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p>
            </p:txBody>
          </p:sp>
          <p:sp>
            <p:nvSpPr>
              <p:cNvPr id="29" name="正方形/長方形 16"/>
              <p:cNvSpPr/>
              <p:nvPr/>
            </p:nvSpPr>
            <p:spPr>
              <a:xfrm>
                <a:off x="4361170" y="4373909"/>
                <a:ext cx="902811" cy="215444"/>
              </a:xfrm>
              <a:prstGeom prst="rect">
                <a:avLst/>
              </a:prstGeom>
            </p:spPr>
            <p:txBody>
              <a:bodyPr wrap="none">
                <a:spAutoFit/>
              </a:bodyPr>
              <a:lstStyle/>
              <a:p>
                <a:pPr lvl="0"/>
                <a:r>
                  <a:rPr lang="ja-JP" altLang="ja-JP" sz="8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インテグリティ</a:t>
                </a:r>
              </a:p>
            </p:txBody>
          </p:sp>
        </p:grpSp>
        <p:grpSp>
          <p:nvGrpSpPr>
            <p:cNvPr id="16" name="グループ化 24"/>
            <p:cNvGrpSpPr/>
            <p:nvPr/>
          </p:nvGrpSpPr>
          <p:grpSpPr>
            <a:xfrm>
              <a:off x="886963" y="4813947"/>
              <a:ext cx="3304800" cy="1857610"/>
              <a:chOff x="886963" y="4813947"/>
              <a:chExt cx="3304800" cy="1857610"/>
            </a:xfrm>
          </p:grpSpPr>
          <p:pic>
            <p:nvPicPr>
              <p:cNvPr id="2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6963" y="4813947"/>
                <a:ext cx="3304800" cy="185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正方形/長方形 8"/>
              <p:cNvSpPr/>
              <p:nvPr/>
            </p:nvSpPr>
            <p:spPr>
              <a:xfrm>
                <a:off x="2077189" y="5235629"/>
                <a:ext cx="2015791" cy="1198139"/>
              </a:xfrm>
              <a:prstGeom prst="rect">
                <a:avLst/>
              </a:prstGeom>
            </p:spPr>
            <p:txBody>
              <a:bodyPr wrap="square">
                <a:spAutoFit/>
              </a:bodyPr>
              <a:lstStyle/>
              <a:p>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顧客</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の複雑な課題に対しても素晴らしいソリューションを提供することに、やりがいを感じます。</a:t>
                </a:r>
              </a:p>
              <a:p>
                <a:r>
                  <a:rPr lang="en-US" altLang="ja-JP" sz="700" dirty="0">
                    <a:latin typeface="Arial" panose="020B0604020202020204" pitchFamily="34" charset="0"/>
                    <a:ea typeface="ＭＳ ゴシック" panose="020B0609070205080204" pitchFamily="49" charset="-128"/>
                    <a:cs typeface="Arial" panose="020B0604020202020204" pitchFamily="34" charset="0"/>
                  </a:rPr>
                  <a:t> </a:t>
                </a:r>
                <a:endParaRPr lang="ja-JP" altLang="ja-JP" sz="700" dirty="0">
                  <a:latin typeface="Arial" panose="020B0604020202020204" pitchFamily="34" charset="0"/>
                  <a:ea typeface="ＭＳ ゴシック" panose="020B0609070205080204" pitchFamily="49" charset="-128"/>
                  <a:cs typeface="Arial" panose="020B0604020202020204" pitchFamily="34" charset="0"/>
                </a:endParaRP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我々</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は、所属する産業界におけるソートリーダーです。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モチベーション</a:t>
                </a:r>
                <a:r>
                  <a:rPr lang="ja-JP" altLang="ja-JP" sz="700" dirty="0">
                    <a:latin typeface="Arial" panose="020B0604020202020204" pitchFamily="34" charset="0"/>
                    <a:ea typeface="ＭＳ ゴシック" panose="020B0609070205080204" pitchFamily="49" charset="-128"/>
                    <a:cs typeface="Arial" panose="020B0604020202020204" pitchFamily="34" charset="0"/>
                  </a:rPr>
                  <a:t>を保ち、健全な競争精神を持っています。</a:t>
                </a:r>
              </a:p>
              <a:p>
                <a:pPr marL="92075" indent="-92075">
                  <a:buFont typeface="Arial" panose="020B0604020202020204" pitchFamily="34" charset="0"/>
                  <a:buChar char="•"/>
                </a:pPr>
                <a:r>
                  <a:rPr lang="ja-JP" altLang="ja-JP" sz="700" dirty="0" smtClean="0">
                    <a:latin typeface="Arial" panose="020B0604020202020204" pitchFamily="34" charset="0"/>
                    <a:ea typeface="ＭＳ ゴシック" panose="020B0609070205080204" pitchFamily="49" charset="-128"/>
                    <a:cs typeface="Arial" panose="020B0604020202020204" pitchFamily="34" charset="0"/>
                  </a:rPr>
                  <a:t>すべて</a:t>
                </a:r>
                <a:r>
                  <a:rPr lang="ja-JP" altLang="ja-JP" sz="700" dirty="0">
                    <a:latin typeface="Arial" panose="020B0604020202020204" pitchFamily="34" charset="0"/>
                    <a:ea typeface="ＭＳ ゴシック" panose="020B0609070205080204" pitchFamily="49" charset="-128"/>
                    <a:cs typeface="Arial" panose="020B0604020202020204" pitchFamily="34" charset="0"/>
                  </a:rPr>
                  <a:t>において、プライドを持ち献身的に取り組んでいます。</a:t>
                </a:r>
              </a:p>
            </p:txBody>
          </p:sp>
          <p:sp>
            <p:nvSpPr>
              <p:cNvPr id="24" name="正方形/長方形 9"/>
              <p:cNvSpPr/>
              <p:nvPr/>
            </p:nvSpPr>
            <p:spPr>
              <a:xfrm>
                <a:off x="965137" y="4947559"/>
                <a:ext cx="3169540" cy="353943"/>
              </a:xfrm>
              <a:prstGeom prst="rect">
                <a:avLst/>
              </a:prstGeom>
            </p:spPr>
            <p:txBody>
              <a:bodyPr wrap="square">
                <a:spAutoFit/>
              </a:bodyPr>
              <a:lstStyle/>
              <a:p>
                <a:pPr marL="1166813" lvl="0" indent="-1166813"/>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MTS</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の価値観の実践</a:t>
                </a:r>
                <a:r>
                  <a:rPr lang="ja-JP"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a:t>
                </a:r>
                <a:r>
                  <a:rPr lang="en-US"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r>
                  <a:rPr lang="ja-JP" altLang="ja-JP" sz="850" b="1"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イノベーション</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とパッション（</a:t>
                </a:r>
                <a:r>
                  <a:rPr lang="en-US"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Innovation &amp; Passion</a:t>
                </a:r>
                <a:r>
                  <a:rPr lang="ja-JP" altLang="ja-JP" sz="850" b="1" dirty="0">
                    <a:solidFill>
                      <a:prstClr val="black"/>
                    </a:solidFill>
                    <a:latin typeface="Arial" panose="020B0604020202020204" pitchFamily="34" charset="0"/>
                    <a:ea typeface="ＭＳ ゴシック" panose="020B0609070205080204" pitchFamily="49" charset="-128"/>
                    <a:cs typeface="Arial" panose="020B0604020202020204" pitchFamily="34" charset="0"/>
                  </a:rPr>
                  <a:t>）</a:t>
                </a:r>
              </a:p>
            </p:txBody>
          </p:sp>
          <p:sp>
            <p:nvSpPr>
              <p:cNvPr id="25" name="正方形/長方形 10"/>
              <p:cNvSpPr/>
              <p:nvPr/>
            </p:nvSpPr>
            <p:spPr>
              <a:xfrm>
                <a:off x="1002776" y="6102253"/>
                <a:ext cx="1032716" cy="338554"/>
              </a:xfrm>
              <a:prstGeom prst="rect">
                <a:avLst/>
              </a:prstGeom>
            </p:spPr>
            <p:txBody>
              <a:bodyPr wrap="square">
                <a:spAutoFit/>
              </a:bodyPr>
              <a:lstStyle/>
              <a:p>
                <a:pPr lvl="0" algn="ctr"/>
                <a:r>
                  <a:rPr lang="ja-JP" altLang="ja-JP" sz="8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イノベーションとパッション</a:t>
                </a:r>
              </a:p>
            </p:txBody>
          </p:sp>
        </p:grpSp>
        <p:grpSp>
          <p:nvGrpSpPr>
            <p:cNvPr id="17" name="グループ化 25"/>
            <p:cNvGrpSpPr/>
            <p:nvPr/>
          </p:nvGrpSpPr>
          <p:grpSpPr>
            <a:xfrm>
              <a:off x="4184574" y="4813946"/>
              <a:ext cx="3304800" cy="1857611"/>
              <a:chOff x="4184574" y="4813946"/>
              <a:chExt cx="3304800" cy="1857611"/>
            </a:xfrm>
          </p:grpSpPr>
          <p:pic>
            <p:nvPicPr>
              <p:cNvPr id="1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4574" y="4813946"/>
                <a:ext cx="3304800" cy="185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正方形/長方形 37"/>
              <p:cNvSpPr/>
              <p:nvPr/>
            </p:nvSpPr>
            <p:spPr>
              <a:xfrm>
                <a:off x="4296218" y="6136931"/>
                <a:ext cx="1032716" cy="215444"/>
              </a:xfrm>
              <a:prstGeom prst="rect">
                <a:avLst/>
              </a:prstGeom>
            </p:spPr>
            <p:txBody>
              <a:bodyPr wrap="square">
                <a:spAutoFit/>
              </a:bodyPr>
              <a:lstStyle/>
              <a:p>
                <a:pPr lvl="0" algn="ctr"/>
                <a:r>
                  <a:rPr lang="ja-JP" altLang="en-US" sz="800" dirty="0" smtClean="0">
                    <a:solidFill>
                      <a:prstClr val="black"/>
                    </a:solidFill>
                    <a:latin typeface="Arial" panose="020B0604020202020204" pitchFamily="34" charset="0"/>
                    <a:ea typeface="ＭＳ ゴシック" panose="020B0609070205080204" pitchFamily="49" charset="-128"/>
                    <a:cs typeface="Arial" panose="020B0604020202020204" pitchFamily="34" charset="0"/>
                  </a:rPr>
                  <a:t>尊重</a:t>
                </a:r>
                <a:endParaRPr lang="ja-JP" altLang="ja-JP" sz="8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20" name="正方形/長方形 17"/>
              <p:cNvSpPr/>
              <p:nvPr/>
            </p:nvSpPr>
            <p:spPr>
              <a:xfrm>
                <a:off x="5459894" y="5235628"/>
                <a:ext cx="1948069" cy="1198139"/>
              </a:xfrm>
              <a:prstGeom prst="rect">
                <a:avLst/>
              </a:prstGeom>
            </p:spPr>
            <p:txBody>
              <a:bodyPr wrap="square">
                <a:spAutoFit/>
              </a:bodyPr>
              <a:lstStyle/>
              <a:p>
                <a:r>
                  <a:rPr lang="ja-JP" altLang="ja-JP" sz="700" dirty="0" smtClean="0"/>
                  <a:t>「スピークアップ</a:t>
                </a:r>
                <a:r>
                  <a:rPr lang="ja-JP" altLang="ja-JP" sz="700" dirty="0"/>
                  <a:t>」文化を支援し、透明性を奨励して信頼を得ます。</a:t>
                </a:r>
              </a:p>
              <a:p>
                <a:r>
                  <a:rPr lang="en-US" altLang="ja-JP" sz="700" dirty="0"/>
                  <a:t> </a:t>
                </a:r>
                <a:endParaRPr lang="ja-JP" altLang="ja-JP" sz="700" dirty="0"/>
              </a:p>
              <a:p>
                <a:pPr marL="92075" indent="-92075">
                  <a:buFont typeface="Arial" panose="020B0604020202020204" pitchFamily="34" charset="0"/>
                  <a:buChar char="•"/>
                </a:pPr>
                <a:r>
                  <a:rPr lang="ja-JP" altLang="ja-JP" sz="700" dirty="0" smtClean="0"/>
                  <a:t>オープン</a:t>
                </a:r>
                <a:r>
                  <a:rPr lang="ja-JP" altLang="ja-JP" sz="700" dirty="0"/>
                  <a:t>で誠実なコミュニケーションが大事であると考えます。</a:t>
                </a:r>
              </a:p>
              <a:p>
                <a:pPr marL="92075" indent="-92075">
                  <a:buFont typeface="Arial" panose="020B0604020202020204" pitchFamily="34" charset="0"/>
                  <a:buChar char="•"/>
                </a:pPr>
                <a:r>
                  <a:rPr lang="ja-JP" altLang="ja-JP" sz="700" dirty="0" smtClean="0"/>
                  <a:t>すべて</a:t>
                </a:r>
                <a:r>
                  <a:rPr lang="ja-JP" altLang="ja-JP" sz="700" dirty="0"/>
                  <a:t>の人に対する尊重の気持ちを重んじ、協力的に対応します。</a:t>
                </a:r>
              </a:p>
              <a:p>
                <a:pPr marL="92075" indent="-92075">
                  <a:buFont typeface="Arial" panose="020B0604020202020204" pitchFamily="34" charset="0"/>
                  <a:buChar char="•"/>
                </a:pPr>
                <a:r>
                  <a:rPr lang="ja-JP" altLang="ja-JP" sz="700" dirty="0" smtClean="0"/>
                  <a:t>すべて</a:t>
                </a:r>
                <a:r>
                  <a:rPr lang="ja-JP" altLang="ja-JP" sz="700" dirty="0"/>
                  <a:t>の機能、地域にわたる協力体制を重んじ、積極的に情報やアイデアを共有します。</a:t>
                </a:r>
                <a:endParaRPr lang="ja-JP" altLang="en-US" sz="700" dirty="0"/>
              </a:p>
            </p:txBody>
          </p:sp>
          <p:sp>
            <p:nvSpPr>
              <p:cNvPr id="21" name="正方形/長方形 18"/>
              <p:cNvSpPr/>
              <p:nvPr/>
            </p:nvSpPr>
            <p:spPr>
              <a:xfrm>
                <a:off x="4412327" y="4935590"/>
                <a:ext cx="1879041" cy="215444"/>
              </a:xfrm>
              <a:prstGeom prst="rect">
                <a:avLst/>
              </a:prstGeom>
            </p:spPr>
            <p:txBody>
              <a:bodyPr wrap="none">
                <a:spAutoFit/>
              </a:bodyPr>
              <a:lstStyle/>
              <a:p>
                <a:pPr lvl="0"/>
                <a:r>
                  <a:rPr lang="en-US" altLang="ja-JP" sz="800" b="1" dirty="0">
                    <a:solidFill>
                      <a:prstClr val="black"/>
                    </a:solidFill>
                  </a:rPr>
                  <a:t>MTS</a:t>
                </a:r>
                <a:r>
                  <a:rPr lang="ja-JP" altLang="ja-JP" sz="800" b="1" dirty="0">
                    <a:solidFill>
                      <a:prstClr val="black"/>
                    </a:solidFill>
                  </a:rPr>
                  <a:t>の価値観の実践：尊重（</a:t>
                </a:r>
                <a:r>
                  <a:rPr lang="en-US" altLang="ja-JP" sz="800" b="1" dirty="0">
                    <a:solidFill>
                      <a:prstClr val="black"/>
                    </a:solidFill>
                  </a:rPr>
                  <a:t>Respect</a:t>
                </a:r>
                <a:r>
                  <a:rPr lang="ja-JP" altLang="ja-JP" sz="800" b="1" dirty="0">
                    <a:solidFill>
                      <a:prstClr val="black"/>
                    </a:solidFill>
                  </a:rPr>
                  <a:t>）</a:t>
                </a:r>
              </a:p>
            </p:txBody>
          </p:sp>
        </p:grpSp>
      </p:grpSp>
    </p:spTree>
    <p:extLst>
      <p:ext uri="{BB962C8B-B14F-4D97-AF65-F5344CB8AC3E}">
        <p14:creationId xmlns:p14="http://schemas.microsoft.com/office/powerpoint/2010/main" val="3733926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rtl="0"/>
            <a:r>
              <a:rPr lang="ja-JP" altLang="en-US" noProof="0" dirty="0" smtClean="0"/>
              <a:t>当社の倫理的なビジネス行動に関するグローバル規範は、</a:t>
            </a:r>
            <a:r>
              <a:rPr lang="en-US" altLang="ja-JP" noProof="0" dirty="0" smtClean="0"/>
              <a:t>MTS</a:t>
            </a:r>
            <a:r>
              <a:rPr lang="ja-JP" altLang="en-US" noProof="0" dirty="0" smtClean="0"/>
              <a:t>の基本的価値観の上に成り立っています</a:t>
            </a:r>
          </a:p>
          <a:p>
            <a:r>
              <a:rPr lang="ja-JP" altLang="en-US" noProof="0" dirty="0" smtClean="0"/>
              <a:t>この規範は、</a:t>
            </a:r>
            <a:r>
              <a:rPr lang="ja-JP" altLang="en-US" dirty="0"/>
              <a:t>改定され、次のような事項が追加されました。</a:t>
            </a:r>
            <a:endParaRPr lang="ja-JP" altLang="en-US" noProof="0" dirty="0" smtClean="0"/>
          </a:p>
          <a:p>
            <a:pPr lvl="1" rtl="0"/>
            <a:r>
              <a:rPr lang="ja-JP" altLang="en-US" noProof="0" dirty="0" smtClean="0"/>
              <a:t>この規範は、当社のイントラネット上にあるインタラクティブな電子文書です</a:t>
            </a:r>
          </a:p>
          <a:p>
            <a:pPr lvl="1" rtl="0"/>
            <a:r>
              <a:rPr lang="ja-JP" altLang="en-US" noProof="0" dirty="0" smtClean="0"/>
              <a:t>追加されたリスク領域：従業員データのプライバシー、独占禁止、公平な取引と競争、製品の品質と安全性、当社の評判の維持、環境コンプライアンス、ロビー活動、政治的および慈善寄付</a:t>
            </a:r>
          </a:p>
          <a:p>
            <a:pPr lvl="1" rtl="0"/>
            <a:r>
              <a:rPr lang="ja-JP" altLang="en-US" noProof="0" dirty="0" smtClean="0"/>
              <a:t>文書に組み込まれた</a:t>
            </a:r>
            <a:r>
              <a:rPr lang="en-US" altLang="ja-JP" noProof="0" dirty="0" smtClean="0"/>
              <a:t>Q&amp;A</a:t>
            </a:r>
            <a:r>
              <a:rPr lang="ja-JP" altLang="en-US" noProof="0" dirty="0" smtClean="0"/>
              <a:t>とヒント</a:t>
            </a:r>
          </a:p>
          <a:p>
            <a:pPr lvl="1" rtl="0"/>
            <a:r>
              <a:rPr lang="ja-JP" altLang="en-US" noProof="0" dirty="0" smtClean="0"/>
              <a:t>追加のリソースへのハイパーリンクも利用できます</a:t>
            </a:r>
          </a:p>
          <a:p>
            <a:pPr rtl="0"/>
            <a:r>
              <a:rPr lang="ja-JP" altLang="en-US" noProof="0" dirty="0" smtClean="0"/>
              <a:t>当社の規範は、的確な判断の代わりではなく、我々が直面するすべての状況を網羅するものでもありません。よって懸念がある場合には、声を上げましょう（スピークアップ）</a:t>
            </a:r>
          </a:p>
          <a:p>
            <a:r>
              <a:rPr lang="ja-JP" altLang="en-US" noProof="0" dirty="0" smtClean="0"/>
              <a:t>結局の</a:t>
            </a:r>
            <a:r>
              <a:rPr lang="ja-JP" altLang="en-US" dirty="0"/>
              <a:t>ところ、我々が誇りとすべきは、今も昔も、一人ひとりの正直さやインテグリティ、良</a:t>
            </a:r>
            <a:r>
              <a:rPr lang="ja-JP" altLang="en-US" noProof="0" dirty="0" smtClean="0"/>
              <a:t>識に他ならないのです</a:t>
            </a:r>
          </a:p>
          <a:p>
            <a:endParaRPr lang="ja-JP" altLang="en-US" noProof="0" dirty="0"/>
          </a:p>
        </p:txBody>
      </p:sp>
      <p:sp>
        <p:nvSpPr>
          <p:cNvPr id="3" name="Title 2"/>
          <p:cNvSpPr>
            <a:spLocks noGrp="1"/>
          </p:cNvSpPr>
          <p:nvPr>
            <p:ph type="title"/>
          </p:nvPr>
        </p:nvSpPr>
        <p:spPr/>
        <p:txBody>
          <a:bodyPr>
            <a:normAutofit fontScale="90000"/>
          </a:bodyPr>
          <a:lstStyle/>
          <a:p>
            <a:r>
              <a:rPr lang="ja-JP" altLang="en-US" noProof="0" dirty="0" smtClean="0"/>
              <a:t>倫理的なビジネス行動に関する</a:t>
            </a:r>
            <a:r>
              <a:rPr lang="en-US" altLang="ja-JP" noProof="0" dirty="0" smtClean="0"/>
              <a:t>MTS</a:t>
            </a:r>
            <a:r>
              <a:rPr lang="ja-JP" altLang="en-US" noProof="0" dirty="0" smtClean="0"/>
              <a:t>グローバル規範</a:t>
            </a:r>
            <a:r>
              <a:rPr lang="en-US" dirty="0"/>
              <a:t>(MTS Global Code of Ethical Business Conduct)</a:t>
            </a:r>
            <a:endParaRPr lang="ja-JP" altLang="en-US" noProof="0" dirty="0"/>
          </a:p>
        </p:txBody>
      </p:sp>
    </p:spTree>
    <p:extLst>
      <p:ext uri="{BB962C8B-B14F-4D97-AF65-F5344CB8AC3E}">
        <p14:creationId xmlns:p14="http://schemas.microsoft.com/office/powerpoint/2010/main" val="4050845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ja-JP" altLang="en-US" noProof="0" dirty="0" smtClean="0"/>
              <a:t>スピークアップ文化</a:t>
            </a:r>
            <a:endParaRPr lang="ja-JP" altLang="en-US" noProof="0" dirty="0"/>
          </a:p>
        </p:txBody>
      </p:sp>
      <p:sp>
        <p:nvSpPr>
          <p:cNvPr id="4" name="Content Placeholder 2"/>
          <p:cNvSpPr txBox="1">
            <a:spLocks noGrp="1"/>
          </p:cNvSpPr>
          <p:nvPr>
            <p:ph idx="1"/>
          </p:nvPr>
        </p:nvSpPr>
        <p:spPr>
          <a:xfrm>
            <a:off x="500062" y="1219200"/>
            <a:ext cx="4777616" cy="4953000"/>
          </a:xfrm>
          <a:prstGeom prst="rect">
            <a:avLst/>
          </a:prstGeom>
          <a:ln w="19050">
            <a:noFill/>
          </a:ln>
        </p:spPr>
        <p:txBody>
          <a:bodyPr/>
          <a:lst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ct val="20000"/>
              </a:spcBef>
              <a:spcAft>
                <a:spcPct val="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ct val="20000"/>
              </a:spcBef>
              <a:spcAft>
                <a:spcPct val="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ct val="20000"/>
              </a:spcBef>
              <a:spcAft>
                <a:spcPct val="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a:spcAft>
                <a:spcPts val="1200"/>
              </a:spcAft>
              <a:buFont typeface="Arial Narrow" panose="020B0606020202030204" pitchFamily="34" charset="0"/>
              <a:buChar char="»"/>
            </a:pPr>
            <a:r>
              <a:rPr lang="ja-JP" altLang="en-US" sz="1700" kern="0" noProof="0" dirty="0" smtClean="0"/>
              <a:t>スピークアップ文</a:t>
            </a:r>
            <a:r>
              <a:rPr lang="ja-JP" altLang="en-US" sz="1700" dirty="0"/>
              <a:t>化は、</a:t>
            </a:r>
            <a:r>
              <a:rPr lang="zh-CN" altLang="en-US" sz="1700" dirty="0"/>
              <a:t>当社</a:t>
            </a:r>
            <a:r>
              <a:rPr lang="ja-JP" altLang="en-US" sz="1700" dirty="0"/>
              <a:t>の健全性に</a:t>
            </a:r>
            <a:r>
              <a:rPr lang="ja-JP" altLang="en-US" sz="1700" kern="0" noProof="0" dirty="0" smtClean="0"/>
              <a:t>とって必要不可欠です</a:t>
            </a:r>
          </a:p>
          <a:p>
            <a:pPr lvl="1" rtl="0">
              <a:spcAft>
                <a:spcPts val="600"/>
              </a:spcAft>
              <a:buFont typeface="Arial Narrow" panose="020B0606020202030204" pitchFamily="34" charset="0"/>
              <a:buChar char="–"/>
            </a:pPr>
            <a:r>
              <a:rPr lang="ja-JP" altLang="en-US" sz="1700" kern="0" noProof="0" dirty="0" smtClean="0"/>
              <a:t>スピークアップ文化は、従業員が質問を尋ねたり、懸念を報告する能力、およびこれを安心してできることに反映されます</a:t>
            </a:r>
          </a:p>
          <a:p>
            <a:pPr lvl="1">
              <a:spcAft>
                <a:spcPts val="600"/>
              </a:spcAft>
              <a:buFont typeface="Arial Narrow" panose="020B0606020202030204" pitchFamily="34" charset="0"/>
              <a:buChar char="–"/>
            </a:pPr>
            <a:r>
              <a:rPr lang="ja-JP" altLang="en-US" sz="1700" kern="0" noProof="0" dirty="0" smtClean="0"/>
              <a:t>スピークアップは</a:t>
            </a:r>
            <a:r>
              <a:rPr lang="ja-JP" altLang="en-US" sz="1700" dirty="0"/>
              <a:t>当社の</a:t>
            </a:r>
            <a:r>
              <a:rPr lang="zh-CN" altLang="en-US" sz="1700" dirty="0"/>
              <a:t>価値観</a:t>
            </a:r>
            <a:r>
              <a:rPr lang="ja-JP" altLang="en-US" sz="1700" dirty="0"/>
              <a:t>を裏付</a:t>
            </a:r>
            <a:r>
              <a:rPr lang="ja-JP" altLang="en-US" sz="1700" kern="0" noProof="0" dirty="0" smtClean="0"/>
              <a:t>けるものです  </a:t>
            </a:r>
          </a:p>
          <a:p>
            <a:pPr rtl="0">
              <a:spcAft>
                <a:spcPts val="1200"/>
              </a:spcAft>
              <a:buFont typeface="Arial Narrow" panose="020B0606020202030204" pitchFamily="34" charset="0"/>
              <a:buChar char="»"/>
            </a:pPr>
            <a:r>
              <a:rPr lang="en-US" altLang="ja-JP" sz="1700" kern="0" noProof="0" dirty="0" smtClean="0"/>
              <a:t>MTS</a:t>
            </a:r>
            <a:r>
              <a:rPr lang="ja-JP" altLang="en-US" sz="1700" kern="0" noProof="0" dirty="0" smtClean="0"/>
              <a:t>はスピークアップのために複数の手段を準備しています：</a:t>
            </a:r>
          </a:p>
          <a:p>
            <a:pPr lvl="1" rtl="0">
              <a:spcBef>
                <a:spcPts val="0"/>
              </a:spcBef>
              <a:spcAft>
                <a:spcPts val="0"/>
              </a:spcAft>
              <a:buFont typeface="Arial" panose="020B0604020202020204" pitchFamily="34" charset="0"/>
              <a:buChar char="–"/>
            </a:pPr>
            <a:r>
              <a:rPr lang="ja-JP" altLang="en-US" sz="1700" kern="0" noProof="0" dirty="0" smtClean="0"/>
              <a:t>直属の上司</a:t>
            </a:r>
          </a:p>
          <a:p>
            <a:pPr lvl="1" rtl="0">
              <a:spcBef>
                <a:spcPts val="0"/>
              </a:spcBef>
              <a:spcAft>
                <a:spcPts val="0"/>
              </a:spcAft>
              <a:buFont typeface="Arial" panose="020B0604020202020204" pitchFamily="34" charset="0"/>
              <a:buChar char="–"/>
            </a:pPr>
            <a:r>
              <a:rPr lang="ja-JP" altLang="en-US" sz="1700" kern="0" noProof="0" dirty="0" smtClean="0"/>
              <a:t>人事部</a:t>
            </a:r>
          </a:p>
          <a:p>
            <a:pPr lvl="1">
              <a:spcBef>
                <a:spcPts val="0"/>
              </a:spcBef>
              <a:spcAft>
                <a:spcPts val="0"/>
              </a:spcAft>
              <a:buFont typeface="Arial" panose="020B0604020202020204" pitchFamily="34" charset="0"/>
              <a:buChar char="–"/>
            </a:pPr>
            <a:r>
              <a:rPr lang="zh-CN" altLang="en-US" sz="1700" dirty="0"/>
              <a:t>各地</a:t>
            </a:r>
            <a:r>
              <a:rPr lang="ja-JP" altLang="en-US" sz="1700" dirty="0"/>
              <a:t>の企業倫理委員会</a:t>
            </a:r>
          </a:p>
          <a:p>
            <a:pPr lvl="1">
              <a:spcBef>
                <a:spcPts val="0"/>
              </a:spcBef>
              <a:spcAft>
                <a:spcPts val="0"/>
              </a:spcAft>
              <a:buFont typeface="Arial" panose="020B0604020202020204" pitchFamily="34" charset="0"/>
              <a:buChar char="–"/>
            </a:pPr>
            <a:r>
              <a:rPr lang="ja-JP" altLang="en-US" sz="1700" dirty="0"/>
              <a:t>コンプライアンス部</a:t>
            </a:r>
            <a:r>
              <a:rPr lang="ja-JP" altLang="en-US" sz="1700" dirty="0" smtClean="0"/>
              <a:t>長</a:t>
            </a:r>
            <a:endParaRPr lang="en-US" altLang="ja-JP" sz="1700" dirty="0" smtClean="0"/>
          </a:p>
          <a:p>
            <a:pPr lvl="1">
              <a:spcBef>
                <a:spcPts val="0"/>
              </a:spcBef>
              <a:spcAft>
                <a:spcPts val="0"/>
              </a:spcAft>
              <a:buFont typeface="Arial" panose="020B0604020202020204" pitchFamily="34" charset="0"/>
              <a:buChar char="–"/>
            </a:pPr>
            <a:r>
              <a:rPr lang="ja-JP" altLang="en-US" sz="1700" dirty="0" smtClean="0"/>
              <a:t>法</a:t>
            </a:r>
            <a:r>
              <a:rPr lang="ja-JP" altLang="en-US" sz="1700" dirty="0"/>
              <a:t>務部門</a:t>
            </a:r>
          </a:p>
          <a:p>
            <a:pPr lvl="1" rtl="0">
              <a:spcBef>
                <a:spcPts val="0"/>
              </a:spcBef>
              <a:spcAft>
                <a:spcPts val="0"/>
              </a:spcAft>
              <a:buFont typeface="Arial" panose="020B0604020202020204" pitchFamily="34" charset="0"/>
              <a:buChar char="–"/>
            </a:pPr>
            <a:r>
              <a:rPr lang="en-US" altLang="ja-JP" sz="1700" dirty="0" err="1"/>
              <a:t>AlertLine</a:t>
            </a:r>
            <a:r>
              <a:rPr lang="ja-JP" altLang="en-US" sz="1700" dirty="0"/>
              <a:t>（ア</a:t>
            </a:r>
            <a:r>
              <a:rPr lang="ja-JP" altLang="en-US" sz="1700" kern="0" noProof="0" dirty="0" smtClean="0"/>
              <a:t>ラートライン）</a:t>
            </a:r>
          </a:p>
          <a:p>
            <a:pPr lvl="1">
              <a:spcAft>
                <a:spcPts val="1200"/>
              </a:spcAft>
              <a:buFont typeface="Wingdings" pitchFamily="2" charset="2"/>
              <a:buChar char="Ø"/>
            </a:pPr>
            <a:endParaRPr lang="ja-JP" altLang="en-US" sz="1700" kern="0" noProof="0" dirty="0" smtClean="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6395" y="1315193"/>
            <a:ext cx="3705554" cy="287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092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en-US" altLang="ja-JP" noProof="0" dirty="0" smtClean="0"/>
              <a:t>MTS </a:t>
            </a:r>
            <a:r>
              <a:rPr lang="en-US" altLang="ja-JP" noProof="0" dirty="0" err="1" smtClean="0"/>
              <a:t>AlertLine</a:t>
            </a:r>
            <a:r>
              <a:rPr lang="ja-JP" altLang="en-US" noProof="0" dirty="0" smtClean="0"/>
              <a:t>（アラートライン）</a:t>
            </a:r>
            <a:endParaRPr lang="ja-JP" altLang="en-US" noProof="0" dirty="0"/>
          </a:p>
        </p:txBody>
      </p:sp>
      <p:sp>
        <p:nvSpPr>
          <p:cNvPr id="4" name="Content Placeholder 2"/>
          <p:cNvSpPr>
            <a:spLocks noGrp="1"/>
          </p:cNvSpPr>
          <p:nvPr>
            <p:ph idx="1"/>
          </p:nvPr>
        </p:nvSpPr>
        <p:spPr>
          <a:xfrm>
            <a:off x="500062" y="1219200"/>
            <a:ext cx="8262938" cy="5029200"/>
          </a:xfrm>
          <a:ln w="19050">
            <a:noFill/>
          </a:ln>
        </p:spPr>
        <p:txBody>
          <a:bodyPr/>
          <a:lstStyle/>
          <a:p>
            <a:pPr rtl="0"/>
            <a:r>
              <a:rPr lang="en-US" altLang="ja-JP" sz="1900" noProof="0" dirty="0" err="1" smtClean="0"/>
              <a:t>AlertLine</a:t>
            </a:r>
            <a:r>
              <a:rPr lang="ja-JP" altLang="en-US" sz="1900" noProof="0" dirty="0" smtClean="0"/>
              <a:t>は、第三者により運営されています</a:t>
            </a:r>
          </a:p>
          <a:p>
            <a:pPr rtl="0"/>
            <a:r>
              <a:rPr lang="ja-JP" altLang="en-US" sz="1900" noProof="0" dirty="0" smtClean="0"/>
              <a:t>発信者は匿名を維持することができます</a:t>
            </a:r>
          </a:p>
          <a:p>
            <a:pPr lvl="1" rtl="0"/>
            <a:r>
              <a:rPr lang="ja-JP" altLang="en-US" sz="1900" noProof="0" dirty="0" smtClean="0"/>
              <a:t>報告を行った者には、懸念の追跡調査に使用するコードが提供されます</a:t>
            </a:r>
          </a:p>
          <a:p>
            <a:pPr lvl="1" rtl="0"/>
            <a:r>
              <a:rPr lang="ja-JP" altLang="en-US" sz="1900" noProof="0" dirty="0" smtClean="0"/>
              <a:t>従業員は、提供できるさらなる情報はないか確認するため、</a:t>
            </a:r>
            <a:r>
              <a:rPr lang="en-US" altLang="ja-JP" sz="1900" noProof="0" dirty="0" err="1" smtClean="0"/>
              <a:t>AlertLine</a:t>
            </a:r>
            <a:r>
              <a:rPr lang="ja-JP" altLang="en-US" sz="1900" noProof="0" dirty="0" smtClean="0"/>
              <a:t>へ頻繁に連絡をとることを奨励されています</a:t>
            </a:r>
          </a:p>
          <a:p>
            <a:r>
              <a:rPr lang="zh-CN" altLang="en-US" sz="1900" dirty="0"/>
              <a:t>通訳</a:t>
            </a:r>
            <a:r>
              <a:rPr lang="ja-JP" altLang="en-US" sz="1900" dirty="0"/>
              <a:t>者</a:t>
            </a:r>
            <a:r>
              <a:rPr lang="ja-JP" altLang="en-US" sz="1900" noProof="0" dirty="0" smtClean="0"/>
              <a:t>も利用できます </a:t>
            </a:r>
          </a:p>
          <a:p>
            <a:pPr rtl="0"/>
            <a:r>
              <a:rPr lang="ja-JP" altLang="en-US" sz="1900" noProof="0" dirty="0" smtClean="0"/>
              <a:t>問題は機密事項として扱われます</a:t>
            </a:r>
          </a:p>
          <a:p>
            <a:r>
              <a:rPr lang="ja-JP" altLang="en-US" sz="1900" noProof="0" dirty="0" smtClean="0"/>
              <a:t>従業員</a:t>
            </a:r>
            <a:r>
              <a:rPr lang="ja-JP" altLang="en-US" sz="1900" dirty="0"/>
              <a:t>は、インターネットを介して</a:t>
            </a:r>
            <a:r>
              <a:rPr lang="en-US" altLang="ja-JP" sz="1900" noProof="0" dirty="0" err="1" smtClean="0"/>
              <a:t>AlertLine</a:t>
            </a:r>
            <a:r>
              <a:rPr lang="ja-JP" altLang="en-US" sz="1900" noProof="0" dirty="0" smtClean="0"/>
              <a:t>へ懸念を報告できます</a:t>
            </a:r>
          </a:p>
          <a:p>
            <a:pPr rtl="0"/>
            <a:r>
              <a:rPr lang="ja-JP" altLang="en-US" sz="1900" noProof="0" dirty="0" smtClean="0"/>
              <a:t>個々の問題は、すべて調査されます</a:t>
            </a:r>
          </a:p>
          <a:p>
            <a:pPr lvl="1" rtl="0"/>
            <a:r>
              <a:rPr lang="ja-JP" altLang="en-US" sz="1900" noProof="0" dirty="0" smtClean="0"/>
              <a:t>調査担当者は、研修を受けています</a:t>
            </a:r>
          </a:p>
          <a:p>
            <a:pPr lvl="1"/>
            <a:r>
              <a:rPr lang="ja-JP" altLang="en-US" sz="1900" noProof="0" dirty="0" smtClean="0"/>
              <a:t>調</a:t>
            </a:r>
            <a:r>
              <a:rPr lang="ja-JP" altLang="en-US" sz="1900" dirty="0"/>
              <a:t>査</a:t>
            </a:r>
            <a:r>
              <a:rPr lang="zh-CN" altLang="en-US" sz="1900" dirty="0"/>
              <a:t>手順</a:t>
            </a:r>
            <a:r>
              <a:rPr lang="ja-JP" altLang="en-US" sz="1900" dirty="0"/>
              <a:t>は、整</a:t>
            </a:r>
            <a:r>
              <a:rPr lang="ja-JP" altLang="en-US" sz="1900" noProof="0" dirty="0" smtClean="0"/>
              <a:t>っています </a:t>
            </a:r>
          </a:p>
          <a:p>
            <a:pPr lvl="1"/>
            <a:r>
              <a:rPr lang="ja-JP" altLang="en-US" sz="1900" noProof="0" dirty="0" smtClean="0"/>
              <a:t>エスカレーションプロセ</a:t>
            </a:r>
            <a:r>
              <a:rPr lang="ja-JP" altLang="en-US" sz="1900" dirty="0" smtClean="0"/>
              <a:t>ス</a:t>
            </a:r>
            <a:r>
              <a:rPr lang="ja-JP" altLang="en-US" sz="1900" dirty="0"/>
              <a:t>（</a:t>
            </a:r>
            <a:r>
              <a:rPr lang="ja-JP" altLang="en-US" sz="1900" dirty="0" smtClean="0"/>
              <a:t>問</a:t>
            </a:r>
            <a:r>
              <a:rPr lang="ja-JP" altLang="en-US" sz="1900" dirty="0"/>
              <a:t>題の内容に応じて段階的に処理方法を高めていく手</a:t>
            </a:r>
            <a:r>
              <a:rPr lang="ja-JP" altLang="en-US" sz="1900" dirty="0" smtClean="0"/>
              <a:t>順）も</a:t>
            </a:r>
            <a:r>
              <a:rPr lang="ja-JP" altLang="en-US" sz="1900" dirty="0"/>
              <a:t>定義されて</a:t>
            </a:r>
            <a:r>
              <a:rPr lang="ja-JP" altLang="en-US" sz="1900" noProof="0" dirty="0" smtClean="0"/>
              <a:t>います</a:t>
            </a:r>
          </a:p>
          <a:p>
            <a:pPr lvl="1">
              <a:spcBef>
                <a:spcPts val="0"/>
              </a:spcBef>
            </a:pPr>
            <a:endParaRPr lang="ja-JP" altLang="en-US" sz="1100" noProof="0" dirty="0" smtClean="0"/>
          </a:p>
          <a:p>
            <a:pPr marL="0" indent="0" rtl="0">
              <a:spcBef>
                <a:spcPts val="0"/>
              </a:spcBef>
              <a:buNone/>
            </a:pPr>
            <a:r>
              <a:rPr lang="ja-JP" altLang="en-US" sz="1600" noProof="0" dirty="0" smtClean="0"/>
              <a:t>*地域によっては、</a:t>
            </a:r>
            <a:r>
              <a:rPr lang="en-US" altLang="ja-JP" sz="1600" noProof="0" dirty="0" err="1" smtClean="0"/>
              <a:t>AlertLine</a:t>
            </a:r>
            <a:r>
              <a:rPr lang="ja-JP" altLang="en-US" sz="1600" noProof="0" dirty="0" smtClean="0"/>
              <a:t>への匿名でのアクセスや企業倫理委員会の役割が制限されている場合があります</a:t>
            </a:r>
            <a:endParaRPr lang="ja-JP" altLang="en-US" sz="1600" noProof="0" dirty="0"/>
          </a:p>
        </p:txBody>
      </p:sp>
    </p:spTree>
    <p:extLst>
      <p:ext uri="{BB962C8B-B14F-4D97-AF65-F5344CB8AC3E}">
        <p14:creationId xmlns:p14="http://schemas.microsoft.com/office/powerpoint/2010/main" val="498825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ja-JP" altLang="en-US" noProof="0" dirty="0" smtClean="0"/>
              <a:t>近頃、フォルクスワーゲン社はその名声に傷が付きました。この</a:t>
            </a:r>
            <a:r>
              <a:rPr lang="zh-CN" altLang="en-US" dirty="0"/>
              <a:t>数年間</a:t>
            </a:r>
            <a:r>
              <a:rPr lang="ja-JP" altLang="en-US" noProof="0" dirty="0" smtClean="0"/>
              <a:t>に販売された</a:t>
            </a:r>
            <a:r>
              <a:rPr lang="en-US" altLang="ja-JP" noProof="0" dirty="0" smtClean="0"/>
              <a:t>1,100</a:t>
            </a:r>
            <a:r>
              <a:rPr lang="ja-JP" altLang="en-US" noProof="0" dirty="0" smtClean="0"/>
              <a:t>万台のディーゼル車排ガス試験の不正に関わる大きなスキャンダルがその理由です</a:t>
            </a:r>
          </a:p>
          <a:p>
            <a:pPr lvl="1" rtl="0"/>
            <a:r>
              <a:rPr lang="ja-JP" altLang="en-US" noProof="0" dirty="0" smtClean="0"/>
              <a:t>株価は</a:t>
            </a:r>
            <a:r>
              <a:rPr lang="en-US" altLang="ja-JP" noProof="0" dirty="0" smtClean="0"/>
              <a:t>30</a:t>
            </a:r>
            <a:r>
              <a:rPr lang="ja-JP" altLang="en-US" noProof="0" dirty="0" smtClean="0"/>
              <a:t>パーセント近く下落しました</a:t>
            </a:r>
          </a:p>
          <a:p>
            <a:pPr lvl="1" rtl="0"/>
            <a:r>
              <a:rPr lang="en-US" altLang="ja-JP" noProof="0" dirty="0" smtClean="0"/>
              <a:t>VW</a:t>
            </a:r>
            <a:r>
              <a:rPr lang="ja-JP" altLang="en-US" noProof="0" dirty="0" smtClean="0"/>
              <a:t>社の時価総額は</a:t>
            </a:r>
            <a:r>
              <a:rPr lang="en-US" altLang="ja-JP" noProof="0" dirty="0" smtClean="0"/>
              <a:t>260</a:t>
            </a:r>
            <a:r>
              <a:rPr lang="ja-JP" altLang="en-US" noProof="0" dirty="0" smtClean="0"/>
              <a:t>億米ドルも目減りしました</a:t>
            </a:r>
          </a:p>
          <a:p>
            <a:pPr lvl="1" rtl="0"/>
            <a:r>
              <a:rPr lang="ja-JP" altLang="en-US" noProof="0" dirty="0" smtClean="0"/>
              <a:t>リコール費用、および罰金は数十億円の範囲になるだろうと言われています</a:t>
            </a:r>
          </a:p>
          <a:p>
            <a:pPr rtl="0"/>
            <a:r>
              <a:rPr lang="ja-JP" altLang="en-US" noProof="0" dirty="0" smtClean="0"/>
              <a:t>タカタのエアバックの破裂により、</a:t>
            </a:r>
            <a:r>
              <a:rPr lang="en-US" altLang="ja-JP" noProof="0" dirty="0" smtClean="0"/>
              <a:t>8</a:t>
            </a:r>
            <a:r>
              <a:rPr lang="ja-JP" altLang="en-US" noProof="0" dirty="0" smtClean="0"/>
              <a:t>名が死亡、数百人が怪我を負いました </a:t>
            </a:r>
          </a:p>
          <a:p>
            <a:pPr lvl="1"/>
            <a:r>
              <a:rPr lang="ja-JP" altLang="en-US" noProof="0" dirty="0" smtClean="0"/>
              <a:t>従業員は、品質の問題は厳しい納品スケジュールを守らなければならないプレッシャーから生じたものと</a:t>
            </a:r>
            <a:r>
              <a:rPr lang="ja-JP" altLang="en-US" dirty="0"/>
              <a:t>語っています</a:t>
            </a:r>
            <a:endParaRPr lang="ja-JP" altLang="en-US" noProof="0" dirty="0" smtClean="0"/>
          </a:p>
          <a:p>
            <a:pPr lvl="1"/>
            <a:r>
              <a:rPr lang="ja-JP" altLang="en-US" noProof="0" dirty="0" smtClean="0"/>
              <a:t>スケジュール通りの納品ができない場合、タカタは罰金</a:t>
            </a:r>
            <a:r>
              <a:rPr lang="ja-JP" altLang="en-US" dirty="0"/>
              <a:t>という</a:t>
            </a:r>
            <a:r>
              <a:rPr lang="zh-CN" altLang="en-US" dirty="0"/>
              <a:t>形</a:t>
            </a:r>
            <a:r>
              <a:rPr lang="ja-JP" altLang="en-US" dirty="0"/>
              <a:t>で</a:t>
            </a:r>
            <a:r>
              <a:rPr lang="ja-JP" altLang="en-US" noProof="0" dirty="0" smtClean="0"/>
              <a:t>、毎分数千ドルの損失を負うことになっていました</a:t>
            </a:r>
          </a:p>
          <a:p>
            <a:endParaRPr lang="ja-JP" altLang="en-US" sz="1050" noProof="0" dirty="0" smtClean="0"/>
          </a:p>
          <a:p>
            <a:r>
              <a:rPr lang="ja-JP" altLang="en-US" noProof="0" dirty="0" smtClean="0"/>
              <a:t>これらのスキャンダルの</a:t>
            </a:r>
            <a:r>
              <a:rPr lang="zh-CN" altLang="en-US" dirty="0"/>
              <a:t>根本的</a:t>
            </a:r>
            <a:r>
              <a:rPr lang="ja-JP" altLang="en-US" dirty="0"/>
              <a:t>な</a:t>
            </a:r>
            <a:r>
              <a:rPr lang="ja-JP" altLang="en-US" noProof="0" dirty="0" smtClean="0"/>
              <a:t>要因はなんでしょうか？</a:t>
            </a:r>
            <a:endParaRPr lang="ja-JP" altLang="en-US" noProof="0" dirty="0"/>
          </a:p>
        </p:txBody>
      </p:sp>
      <p:sp>
        <p:nvSpPr>
          <p:cNvPr id="3" name="Title 2"/>
          <p:cNvSpPr>
            <a:spLocks noGrp="1"/>
          </p:cNvSpPr>
          <p:nvPr>
            <p:ph type="title"/>
          </p:nvPr>
        </p:nvSpPr>
        <p:spPr/>
        <p:txBody>
          <a:bodyPr/>
          <a:lstStyle/>
          <a:p>
            <a:pPr rtl="0"/>
            <a:r>
              <a:rPr lang="ja-JP" altLang="en-US" noProof="0" dirty="0" smtClean="0"/>
              <a:t>スピークアップ文化 質問</a:t>
            </a:r>
            <a:endParaRPr lang="ja-JP" altLang="en-US" noProof="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496" y="1908314"/>
            <a:ext cx="920000" cy="91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825" y="5406998"/>
            <a:ext cx="1737143" cy="42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554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oardTemplate_corporate2">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BoardTemplate_corporate2.potx</Template>
  <TotalTime>45666</TotalTime>
  <Words>3859</Words>
  <Application>Microsoft Office PowerPoint</Application>
  <PresentationFormat>On-screen Show (4:3)</PresentationFormat>
  <Paragraphs>210</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BoardTemplate_corporate2</vt:lpstr>
      <vt:lpstr>FY17倫理研修- Back to Basics（基本に戻る）  </vt:lpstr>
      <vt:lpstr>はじめに</vt:lpstr>
      <vt:lpstr>研修の目的</vt:lpstr>
      <vt:lpstr>MTS企業倫理とコンプライアンスプログラムの目的</vt:lpstr>
      <vt:lpstr>MTSの基本的価値観</vt:lpstr>
      <vt:lpstr>倫理的なビジネス行動に関するMTSグローバル規範(MTS Global Code of Ethical Business Conduct)</vt:lpstr>
      <vt:lpstr>スピークアップ文化</vt:lpstr>
      <vt:lpstr>MTS AlertLine（アラートライン）</vt:lpstr>
      <vt:lpstr>スピークアップ文化 質問</vt:lpstr>
      <vt:lpstr>スピークアップ文化 回答</vt:lpstr>
      <vt:lpstr>互いを尊重する職場環境</vt:lpstr>
      <vt:lpstr>互いを尊重する職場環境 質問</vt:lpstr>
      <vt:lpstr>互いを尊重する職場環境 質問</vt:lpstr>
      <vt:lpstr>報復禁止ポリシー</vt:lpstr>
      <vt:lpstr>報復-何ができるか</vt:lpstr>
      <vt:lpstr>まとめ</vt:lpstr>
    </vt:vector>
  </TitlesOfParts>
  <Company>MTS Systems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DeeAnn Hendricks</dc:creator>
  <cp:lastModifiedBy>Nava, Steven</cp:lastModifiedBy>
  <cp:revision>416</cp:revision>
  <cp:lastPrinted>2016-02-12T19:35:17Z</cp:lastPrinted>
  <dcterms:created xsi:type="dcterms:W3CDTF">2009-07-02T15:23:46Z</dcterms:created>
  <dcterms:modified xsi:type="dcterms:W3CDTF">2017-01-25T15:55:38Z</dcterms:modified>
</cp:coreProperties>
</file>