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7024" autoAdjust="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윤리 </a:t>
            </a:r>
            <a:r>
              <a:rPr lang="en-US" altLang="ko-KR" noProof="0" dirty="0" smtClean="0"/>
              <a:t>= Ethics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딜레마 </a:t>
            </a:r>
            <a:r>
              <a:rPr lang="en-US" altLang="ko-KR" noProof="0" dirty="0" smtClean="0"/>
              <a:t>= Dilemma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가치 </a:t>
            </a:r>
            <a:r>
              <a:rPr lang="en-US" altLang="ko-KR" noProof="0" dirty="0" smtClean="0"/>
              <a:t>= Values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올바른 </a:t>
            </a:r>
            <a:r>
              <a:rPr lang="en-US" altLang="ko-KR" noProof="0" dirty="0" smtClean="0"/>
              <a:t>= Right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틀린 </a:t>
            </a:r>
            <a:r>
              <a:rPr lang="en-US" altLang="ko-KR" noProof="0" dirty="0" smtClean="0"/>
              <a:t>= Wrong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준법 </a:t>
            </a:r>
            <a:r>
              <a:rPr lang="en-US" altLang="ko-KR" noProof="0" dirty="0" smtClean="0"/>
              <a:t>= Compliance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도덕 </a:t>
            </a:r>
            <a:r>
              <a:rPr lang="en-US" altLang="ko-KR" noProof="0" dirty="0" smtClean="0"/>
              <a:t>= Morals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이익 </a:t>
            </a:r>
            <a:r>
              <a:rPr lang="en-US" altLang="ko-KR" noProof="0" dirty="0" smtClean="0"/>
              <a:t>= Benefit</a:t>
            </a: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선택 가능 </a:t>
            </a:r>
            <a:r>
              <a:rPr lang="en-US" altLang="ko-KR" noProof="0" smtClean="0"/>
              <a:t>= Choice</a:t>
            </a:r>
            <a:endParaRPr lang="ko-KR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윤리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교육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페이지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fld id="{CDAE13CE-31CE-A44C-9F86-F7B4B1D61468}" type="slidenum"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기밀자료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307777"/>
            <a:chOff x="3703648" y="6418362"/>
            <a:chExt cx="1890328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rtl="0"/>
              <a:r>
                <a:rPr lang="ko-KR" altLang="en-US" sz="1400" spc="500" noProof="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회사</a:t>
              </a:r>
              <a:endParaRPr lang="ko-KR" altLang="en-US" sz="1400" spc="500" noProof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en-US" altLang="ko-KR" noProof="0" dirty="0" smtClean="0"/>
              <a:t>FY17 </a:t>
            </a:r>
            <a:r>
              <a:rPr lang="ko-KR" altLang="en-US" noProof="0" dirty="0" smtClean="0"/>
              <a:t>윤리 교육</a:t>
            </a:r>
            <a:r>
              <a:rPr lang="en-US" altLang="ko-KR" noProof="0" dirty="0" smtClean="0"/>
              <a:t>-</a:t>
            </a:r>
            <a:r>
              <a:rPr lang="ko-KR" altLang="en-US" noProof="0" dirty="0" smtClean="0"/>
              <a:t/>
            </a:r>
            <a:br>
              <a:rPr lang="ko-KR" altLang="en-US" noProof="0" dirty="0" smtClean="0"/>
            </a:br>
            <a:r>
              <a:rPr lang="en-US" altLang="ko-KR" noProof="0" dirty="0" smtClean="0"/>
              <a:t>Back to Basics(</a:t>
            </a:r>
            <a:r>
              <a:rPr lang="ko-KR" altLang="en-US" noProof="0" dirty="0" smtClean="0"/>
              <a:t>기본으로 돌아가기</a:t>
            </a:r>
            <a:r>
              <a:rPr lang="en-US" altLang="ko-KR" noProof="0" dirty="0" smtClean="0"/>
              <a:t>)</a:t>
            </a:r>
            <a:r>
              <a:rPr lang="ko-KR" altLang="en-US" noProof="0" dirty="0" smtClean="0"/>
              <a:t/>
            </a:r>
            <a:br>
              <a:rPr lang="ko-KR" altLang="en-US" noProof="0" dirty="0" smtClean="0"/>
            </a:br>
            <a:r>
              <a:rPr lang="ko-KR" altLang="en-US" noProof="0" dirty="0" smtClean="0"/>
              <a:t>	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 noProof="0" dirty="0" smtClean="0"/>
              <a:t>이러한 각각의 경우</a:t>
            </a:r>
            <a:r>
              <a:rPr lang="en-US" altLang="ko-KR" noProof="0" dirty="0" smtClean="0"/>
              <a:t>, </a:t>
            </a:r>
            <a:r>
              <a:rPr lang="ko-KR" altLang="en-US" dirty="0"/>
              <a:t>의견을 개진할</a:t>
            </a:r>
            <a:r>
              <a:rPr lang="ko-KR" altLang="en-US" noProof="0" dirty="0" smtClean="0"/>
              <a:t> 수 없는 기업 문화가 윤리적 부정 행위에 중요한 역할을 해왔습니다</a:t>
            </a:r>
            <a:r>
              <a:rPr lang="en-US" altLang="ko-KR" noProof="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ko-KR" altLang="en-US" noProof="0" dirty="0" smtClean="0"/>
              <a:t>회사의 건전성은 </a:t>
            </a:r>
            <a:r>
              <a:rPr lang="ko-KR" altLang="en-US" dirty="0"/>
              <a:t>의견을 개진하고</a:t>
            </a:r>
            <a:r>
              <a:rPr lang="ko-KR" altLang="en-US" noProof="0" dirty="0" smtClean="0"/>
              <a:t> 의문이나 우려를 </a:t>
            </a:r>
            <a:r>
              <a:rPr lang="ko-KR" altLang="en-US" dirty="0"/>
              <a:t>제시하는</a:t>
            </a:r>
            <a:r>
              <a:rPr lang="ko-KR" altLang="en-US" noProof="0" dirty="0" smtClean="0"/>
              <a:t> 능력에 의존하고 있습니다</a:t>
            </a:r>
            <a:r>
              <a:rPr lang="en-US" altLang="ko-KR" noProof="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ko-KR" altLang="en-US" dirty="0"/>
              <a:t>관리자들은</a:t>
            </a:r>
            <a:r>
              <a:rPr lang="ko-KR" altLang="en-US" noProof="0" dirty="0" smtClean="0"/>
              <a:t> 직원이 우려를 </a:t>
            </a:r>
            <a:r>
              <a:rPr lang="ko-KR" altLang="en-US" dirty="0"/>
              <a:t>제시하는</a:t>
            </a:r>
            <a:r>
              <a:rPr lang="ko-KR" altLang="en-US" noProof="0" dirty="0" smtClean="0"/>
              <a:t> 경우에 특별한 책임이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en-US" altLang="ko-KR" noProof="0" dirty="0" smtClean="0"/>
              <a:t>56%</a:t>
            </a:r>
            <a:r>
              <a:rPr lang="ko-KR" altLang="en-US" noProof="0" dirty="0" smtClean="0"/>
              <a:t>의 직원들은 그들의 상사를 윤리적 행동 규범으로 보고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문제를 제기해 준 것에 대해 그 분에게 감사하십시오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인사담당과</a:t>
            </a:r>
            <a:r>
              <a:rPr lang="ko-KR" altLang="en-US" noProof="0" dirty="0" smtClean="0"/>
              <a:t> 비즈니스 윤리</a:t>
            </a:r>
            <a:r>
              <a:rPr lang="en-US" altLang="ko-KR" noProof="0" dirty="0" smtClean="0"/>
              <a:t>/ </a:t>
            </a:r>
            <a:r>
              <a:rPr lang="ko-KR" altLang="en-US" noProof="0" dirty="0" smtClean="0"/>
              <a:t>준법팀에 도움을 요청하여 문제의 조사를 실시합니다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noProof="0" dirty="0" smtClean="0"/>
              <a:t>필요한 </a:t>
            </a:r>
            <a:r>
              <a:rPr lang="ko-KR" altLang="en-US" dirty="0"/>
              <a:t>조치사항을 수행합니다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lvl="1"/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 </a:t>
            </a:r>
            <a:r>
              <a:rPr lang="ko-KR" altLang="en-US" dirty="0"/>
              <a:t>해답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서로를 존중하는 근무 환경</a:t>
            </a:r>
            <a:endParaRPr lang="ko-KR" alt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우리는 서로를 존중하고 포용하는 마음으로 함께 일함으로써 </a:t>
            </a:r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성공을 주도하는 직장을 만들고 유지하려고 노력합니다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b="1" noProof="0" dirty="0" smtClean="0"/>
              <a:t>서로를 존중하는 직장의 장점</a:t>
            </a:r>
          </a:p>
          <a:p>
            <a:pPr lvl="1"/>
            <a:r>
              <a:rPr lang="ko-KR" altLang="en-US" noProof="0" dirty="0" smtClean="0"/>
              <a:t>서로를 존중하는 직장은 생산성이 높고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보상을 </a:t>
            </a:r>
            <a:r>
              <a:rPr lang="ko-KR" altLang="en-US" dirty="0"/>
              <a:t>하며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모두가 즐겁다고 생각하는 장소입니다</a:t>
            </a:r>
            <a:r>
              <a:rPr lang="en-US" altLang="ko-KR" noProof="0" dirty="0" smtClean="0"/>
              <a:t>. </a:t>
            </a:r>
          </a:p>
          <a:p>
            <a:pPr lvl="1" rtl="0"/>
            <a:r>
              <a:rPr lang="ko-KR" altLang="en-US" noProof="0" dirty="0" smtClean="0"/>
              <a:t>직원이 함께 열심히 일하며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다음을 인식할 수 있는 환경입니다</a:t>
            </a:r>
            <a:r>
              <a:rPr lang="en-US" altLang="ko-KR" noProof="0" dirty="0" smtClean="0"/>
              <a:t>.</a:t>
            </a:r>
          </a:p>
          <a:p>
            <a:pPr lvl="2" rtl="0"/>
            <a:r>
              <a:rPr lang="ko-KR" altLang="en-US" noProof="0" dirty="0" smtClean="0"/>
              <a:t>행동과 태도가 다른 사람에게 영향을 미칩니다</a:t>
            </a:r>
            <a:r>
              <a:rPr lang="en-US" altLang="ko-KR" noProof="0" dirty="0" smtClean="0"/>
              <a:t>.</a:t>
            </a:r>
          </a:p>
          <a:p>
            <a:pPr lvl="2"/>
            <a:r>
              <a:rPr lang="ko-KR" altLang="en-US" noProof="0" dirty="0" smtClean="0"/>
              <a:t>개인별 강점과 능력을 키워 긍정적인 </a:t>
            </a:r>
            <a:r>
              <a:rPr lang="ko-KR" altLang="en-US" dirty="0"/>
              <a:t>조직이</a:t>
            </a:r>
            <a:r>
              <a:rPr lang="ko-KR" altLang="en-US" noProof="0" dirty="0" smtClean="0"/>
              <a:t> 되도록 합니다</a:t>
            </a:r>
            <a:r>
              <a:rPr lang="en-US" altLang="ko-KR" noProof="0" dirty="0" smtClean="0"/>
              <a:t>.</a:t>
            </a:r>
          </a:p>
          <a:p>
            <a:pPr lvl="2"/>
            <a:r>
              <a:rPr lang="ko-KR" altLang="en-US" noProof="0" dirty="0" smtClean="0"/>
              <a:t>각 개인은 고유하며</a:t>
            </a:r>
            <a:r>
              <a:rPr lang="en-US" altLang="ko-KR" noProof="0" dirty="0" smtClean="0"/>
              <a:t>, </a:t>
            </a:r>
            <a:r>
              <a:rPr lang="ko-KR" altLang="en-US" dirty="0"/>
              <a:t>존중을</a:t>
            </a:r>
            <a:r>
              <a:rPr lang="ko-KR" altLang="en-US" noProof="0" dirty="0" smtClean="0"/>
              <a:t> 받을 권리가 있습니다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1133061" y="5545777"/>
            <a:ext cx="6659217" cy="69941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서로 존중하는 직장은 갑자기 발생하는 것이 아니라 우리가 만들어내는 것입니다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존중하지 </a:t>
            </a:r>
            <a:r>
              <a:rPr lang="ko-KR" altLang="en-US" dirty="0" smtClean="0"/>
              <a:t>않는</a:t>
            </a:r>
            <a:r>
              <a:rPr lang="ko-KR" altLang="en-US" noProof="0" dirty="0" smtClean="0"/>
              <a:t> 표현</a:t>
            </a:r>
          </a:p>
          <a:p>
            <a:pPr rtl="0"/>
            <a:r>
              <a:rPr lang="ko-KR" altLang="en-US" noProof="0" dirty="0" smtClean="0"/>
              <a:t>무시하는 눈</a:t>
            </a:r>
          </a:p>
          <a:p>
            <a:pPr rtl="0"/>
            <a:r>
              <a:rPr lang="ko-KR" altLang="en-US" noProof="0" dirty="0" smtClean="0"/>
              <a:t>한숨</a:t>
            </a:r>
          </a:p>
          <a:p>
            <a:pPr rtl="0"/>
            <a:r>
              <a:rPr lang="ko-KR" altLang="en-US" noProof="0" dirty="0" smtClean="0"/>
              <a:t>혀를 차기</a:t>
            </a:r>
          </a:p>
          <a:p>
            <a:r>
              <a:rPr lang="ko-KR" altLang="en-US" noProof="0" dirty="0" smtClean="0"/>
              <a:t>다른 동료를 </a:t>
            </a:r>
            <a:r>
              <a:rPr lang="ko-KR" altLang="en-US" dirty="0"/>
              <a:t>무시하는</a:t>
            </a:r>
            <a:r>
              <a:rPr lang="ko-KR" altLang="en-US" noProof="0" dirty="0" smtClean="0"/>
              <a:t> 행위</a:t>
            </a:r>
          </a:p>
          <a:p>
            <a:pPr rtl="0"/>
            <a:r>
              <a:rPr lang="ko-KR" altLang="en-US" noProof="0" dirty="0" smtClean="0"/>
              <a:t>왕따</a:t>
            </a:r>
          </a:p>
          <a:p>
            <a:pPr rtl="0"/>
            <a:r>
              <a:rPr lang="ko-KR" altLang="en-US" noProof="0" dirty="0" smtClean="0"/>
              <a:t>차별</a:t>
            </a:r>
          </a:p>
          <a:p>
            <a:pPr rtl="0"/>
            <a:r>
              <a:rPr lang="ko-KR" altLang="en-US" noProof="0" dirty="0" smtClean="0"/>
              <a:t>부적절한 인터넷 이용</a:t>
            </a:r>
          </a:p>
          <a:p>
            <a:pPr rtl="0"/>
            <a:r>
              <a:rPr lang="ko-KR" altLang="en-US" noProof="0" dirty="0" smtClean="0"/>
              <a:t>저속한 언어 사용</a:t>
            </a:r>
          </a:p>
          <a:p>
            <a:pPr rtl="0"/>
            <a:r>
              <a:rPr lang="ko-KR" altLang="en-US" noProof="0" dirty="0" smtClean="0"/>
              <a:t>욕하기</a:t>
            </a:r>
          </a:p>
          <a:p>
            <a:endParaRPr lang="ko-KR" altLang="en-US" noProof="0" dirty="0" smtClean="0"/>
          </a:p>
          <a:p>
            <a:pPr marL="0" indent="0" rtl="0">
              <a:buNone/>
            </a:pPr>
            <a:r>
              <a:rPr lang="ko-KR" altLang="en-US" noProof="0" dirty="0" smtClean="0"/>
              <a:t>서로 존중하는 직장 환경을 만들기 위해 할 수 있는 일은 무엇일까요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서로를 존중하는 근무 환경 질문</a:t>
            </a:r>
            <a:endParaRPr lang="ko-KR" alt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-KR" altLang="en-US" sz="1400" dirty="0" smtClean="0"/>
              <a:t>눈을 너무 심하게 굴리는 바람에 부상을 당했어 </a:t>
            </a:r>
            <a:r>
              <a:rPr lang="en-US" altLang="ko-KR" sz="1400" dirty="0" smtClean="0"/>
              <a:t>- TV </a:t>
            </a:r>
            <a:r>
              <a:rPr lang="ko-KR" altLang="en-US" sz="1400" dirty="0" smtClean="0"/>
              <a:t>드라마 </a:t>
            </a:r>
            <a:r>
              <a:rPr lang="en-US" altLang="ko-KR" sz="1400" dirty="0" smtClean="0"/>
              <a:t>‘30Rock’ </a:t>
            </a:r>
            <a:r>
              <a:rPr lang="ko-KR" altLang="en-US" sz="1400" dirty="0" smtClean="0"/>
              <a:t>에서 티나 페이를 연기한 리즈 레몬의 대사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ko-KR" altLang="en-US" noProof="0" dirty="0" smtClean="0"/>
              <a:t>서로를 존중하는 근무 환경 질문</a:t>
            </a:r>
            <a:endParaRPr lang="ko-KR" alt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ko-KR" altLang="en-US" b="1" noProof="0" dirty="0" smtClean="0"/>
              <a:t>서로를 존중하는 근무 환경을 만들 수 있는 방법 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다른 사람의 요청에 집중하고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말을 하거나 행동하기 전에 자신의 말과 행동이 다른 사람에게 어떻게 영향을 주는지 고려하십시오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의사소통을 할 경우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의식적으로 진행하십시오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포용성 있는</a:t>
            </a:r>
            <a:r>
              <a:rPr lang="ko-KR" altLang="en-US" noProof="0" dirty="0" smtClean="0"/>
              <a:t> 작업 환경을 만들 수 있도록 사람들 사이에 조정자가 되어 행동하십시오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여러가지</a:t>
            </a:r>
            <a:r>
              <a:rPr lang="ko-KR" altLang="en-US" noProof="0" dirty="0" smtClean="0"/>
              <a:t> 상황에 대처할 수 </a:t>
            </a:r>
            <a:r>
              <a:rPr lang="ko-KR" altLang="en-US" dirty="0"/>
              <a:t>있는</a:t>
            </a:r>
            <a:r>
              <a:rPr lang="ko-KR" altLang="en-US" noProof="0" dirty="0" smtClean="0"/>
              <a:t> 다양한 </a:t>
            </a:r>
            <a:r>
              <a:rPr lang="ko-KR" altLang="en-US" dirty="0"/>
              <a:t>의견의</a:t>
            </a:r>
            <a:r>
              <a:rPr lang="ko-KR" altLang="en-US" noProof="0" dirty="0" smtClean="0"/>
              <a:t> 가치를 </a:t>
            </a:r>
            <a:r>
              <a:rPr lang="ko-KR" altLang="en-US" dirty="0"/>
              <a:t>인식</a:t>
            </a:r>
            <a:r>
              <a:rPr lang="ko-KR" altLang="en-US" noProof="0" dirty="0" smtClean="0"/>
              <a:t>하십시오</a:t>
            </a:r>
            <a:r>
              <a:rPr lang="en-US" altLang="ko-KR" noProof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noProof="0" dirty="0" smtClean="0"/>
              <a:t>일상적인 상호 작용 </a:t>
            </a:r>
            <a:r>
              <a:rPr lang="ko-KR" altLang="en-US" dirty="0"/>
              <a:t>속에서 잡담</a:t>
            </a:r>
            <a:r>
              <a:rPr lang="en-US" altLang="ko-KR" dirty="0"/>
              <a:t>, </a:t>
            </a:r>
            <a:r>
              <a:rPr lang="ko-KR" altLang="en-US" dirty="0"/>
              <a:t>불만 </a:t>
            </a:r>
            <a:r>
              <a:rPr lang="ko-KR" altLang="en-US" dirty="0" smtClean="0"/>
              <a:t>등</a:t>
            </a:r>
            <a:r>
              <a:rPr lang="ko-KR" altLang="en-US" noProof="0" dirty="0" smtClean="0"/>
              <a:t> 다른 부정적인 </a:t>
            </a:r>
            <a:r>
              <a:rPr lang="ko-KR" altLang="en-US" dirty="0"/>
              <a:t>경향에</a:t>
            </a:r>
            <a:r>
              <a:rPr lang="ko-KR" altLang="en-US" noProof="0" dirty="0" smtClean="0"/>
              <a:t> </a:t>
            </a:r>
            <a:r>
              <a:rPr lang="ko-KR" altLang="en-US" dirty="0"/>
              <a:t>관여하는</a:t>
            </a:r>
            <a:r>
              <a:rPr lang="ko-KR" altLang="en-US" noProof="0" dirty="0" smtClean="0"/>
              <a:t> 것을 피하십시오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오늘 어려운 상황을 더 폭 넓은 관점에서 바라보십시오</a:t>
            </a:r>
            <a:r>
              <a:rPr lang="en-US" altLang="ko-KR" noProof="0" dirty="0" smtClean="0"/>
              <a:t>. 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직장 안팎 모두에서 의사소통을 통하여 조직을 지원하십시오</a:t>
            </a:r>
            <a:r>
              <a:rPr lang="en-US" altLang="ko-KR" noProof="0" dirty="0" smtClean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ko-KR" altLang="en-US" noProof="0" dirty="0" smtClean="0"/>
              <a:t>자신의 의사 소통 및 행동에서 얼마나 </a:t>
            </a:r>
            <a:r>
              <a:rPr lang="ko-KR" altLang="en-US" dirty="0"/>
              <a:t>다른 </a:t>
            </a:r>
            <a:r>
              <a:rPr lang="ko-KR" altLang="en-US" dirty="0" smtClean="0"/>
              <a:t>사람을</a:t>
            </a:r>
            <a:r>
              <a:rPr lang="ko-KR" altLang="en-US" noProof="0" dirty="0" smtClean="0"/>
              <a:t> 존중하고 있는지 </a:t>
            </a:r>
            <a:r>
              <a:rPr lang="ko-KR" altLang="en-US" dirty="0" smtClean="0"/>
              <a:t>지속적으로 </a:t>
            </a:r>
            <a:r>
              <a:rPr lang="ko-KR" altLang="en-US" dirty="0"/>
              <a:t>주의를 기울이십시오</a:t>
            </a:r>
            <a:r>
              <a:rPr lang="en-US" altLang="ko-KR" dirty="0"/>
              <a:t>.</a:t>
            </a:r>
          </a:p>
          <a:p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보복 금지 정책</a:t>
            </a:r>
            <a:endParaRPr lang="ko-KR" alt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sz="1800" noProof="0" dirty="0" smtClean="0"/>
              <a:t>MTS</a:t>
            </a:r>
            <a:r>
              <a:rPr lang="ko-KR" altLang="en-US" sz="1800" noProof="0" dirty="0" smtClean="0"/>
              <a:t>는 선의로 문의하거나 문제를 제기하는 사람에 대한 보복을 금지합니다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700" noProof="0" dirty="0" smtClean="0"/>
              <a:t>보복은 법률 및 </a:t>
            </a:r>
            <a:r>
              <a:rPr lang="en-US" altLang="ko-KR" sz="1700" noProof="0" dirty="0" smtClean="0"/>
              <a:t>MTS </a:t>
            </a:r>
            <a:r>
              <a:rPr lang="ko-KR" altLang="en-US" sz="1700" noProof="0" dirty="0" smtClean="0"/>
              <a:t>글로벌 업무 윤리 강령으로 금지되어 있습니다</a:t>
            </a:r>
            <a:r>
              <a:rPr lang="en-US" altLang="ko-KR" sz="1700" noProof="0" dirty="0" smtClean="0"/>
              <a:t>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ko-KR" altLang="en-US" sz="1700" noProof="0" dirty="0" smtClean="0"/>
              <a:t>보복은 직원이 문제를 제기하거나 조사에 협조한 이유로 불리한 고용 조치</a:t>
            </a:r>
            <a:r>
              <a:rPr lang="en-US" altLang="ko-KR" sz="1700" noProof="0" dirty="0" smtClean="0"/>
              <a:t>(</a:t>
            </a:r>
            <a:r>
              <a:rPr lang="ko-KR" altLang="en-US" sz="1700" noProof="0" dirty="0" smtClean="0"/>
              <a:t>처벌</a:t>
            </a:r>
            <a:r>
              <a:rPr lang="en-US" altLang="ko-KR" sz="1700" noProof="0" dirty="0" smtClean="0"/>
              <a:t>)</a:t>
            </a:r>
            <a:r>
              <a:rPr lang="ko-KR" altLang="en-US" sz="1700" noProof="0" dirty="0" smtClean="0"/>
              <a:t>를 받은 경우에 발생합니다</a:t>
            </a:r>
            <a:r>
              <a:rPr lang="en-US" altLang="ko-KR" sz="1700" noProof="0" dirty="0" smtClean="0"/>
              <a:t>.</a:t>
            </a:r>
          </a:p>
          <a:p>
            <a:r>
              <a:rPr lang="ko-KR" altLang="en-US" sz="1700" noProof="0" dirty="0" smtClean="0"/>
              <a:t>윤리 자원 </a:t>
            </a:r>
            <a:r>
              <a:rPr lang="ko-KR" altLang="en-US" sz="1700" dirty="0"/>
              <a:t>센터는 윤리 위반 및 기타 부정 행위를 보고한 결과</a:t>
            </a:r>
            <a:r>
              <a:rPr lang="en-US" altLang="ko-KR" sz="1700" dirty="0"/>
              <a:t>, </a:t>
            </a:r>
            <a:r>
              <a:rPr lang="ko-KR" altLang="en-US" sz="1700" dirty="0"/>
              <a:t>당했던 일반적인 보복 목록을 만들었습니다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noProof="0" dirty="0" smtClean="0"/>
              <a:t>무시</a:t>
            </a:r>
            <a:r>
              <a:rPr lang="en-US" altLang="ko-KR" sz="1700" noProof="0" dirty="0" smtClean="0"/>
              <a:t>: 64%</a:t>
            </a:r>
            <a:r>
              <a:rPr lang="ko-KR" altLang="en-US" sz="1700" noProof="0" dirty="0" smtClean="0"/>
              <a:t>가 상사나 관리자가 의사 결정 및 </a:t>
            </a:r>
            <a:r>
              <a:rPr lang="ko-KR" altLang="en-US" sz="1700" dirty="0"/>
              <a:t>직장에서의 활동에서 자신들을 배제시켰다고 보고하고 있습니다</a:t>
            </a:r>
            <a:r>
              <a:rPr lang="en-US" altLang="ko-KR" sz="1700" dirty="0"/>
              <a:t>.</a:t>
            </a:r>
          </a:p>
          <a:p>
            <a:pPr lvl="1" rtl="0"/>
            <a:r>
              <a:rPr lang="ko-KR" altLang="en-US" sz="1700" dirty="0"/>
              <a:t>배제</a:t>
            </a:r>
            <a:r>
              <a:rPr lang="en-US" altLang="ko-KR" sz="1700" dirty="0"/>
              <a:t>: 62%</a:t>
            </a:r>
            <a:r>
              <a:rPr lang="ko-KR" altLang="en-US" sz="1700" dirty="0"/>
              <a:t>가 다른 직</a:t>
            </a:r>
            <a:r>
              <a:rPr lang="ko-KR" altLang="en-US" sz="1700" noProof="0" dirty="0" smtClean="0"/>
              <a:t>원으로부터 따돌림 당했다고 보고하고 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dirty="0"/>
              <a:t>잠재적직장 상실가능성</a:t>
            </a:r>
            <a:r>
              <a:rPr lang="en-US" altLang="ko-KR" sz="1700" noProof="0" dirty="0" smtClean="0"/>
              <a:t>: 56%</a:t>
            </a:r>
            <a:r>
              <a:rPr lang="ko-KR" altLang="en-US" sz="1700" noProof="0" dirty="0" smtClean="0"/>
              <a:t>가 직장을 잃을 뻔 했다고 보고하고 있습니다</a:t>
            </a:r>
            <a:r>
              <a:rPr lang="en-US" altLang="ko-KR" sz="1700" noProof="0" dirty="0" smtClean="0"/>
              <a:t>.</a:t>
            </a:r>
          </a:p>
          <a:p>
            <a:pPr lvl="1"/>
            <a:r>
              <a:rPr lang="ko-KR" altLang="en-US" sz="1700" dirty="0"/>
              <a:t>승진 차별</a:t>
            </a:r>
            <a:r>
              <a:rPr lang="en-US" altLang="ko-KR" sz="1700" noProof="0" dirty="0" smtClean="0"/>
              <a:t>: 55%</a:t>
            </a:r>
            <a:r>
              <a:rPr lang="ko-KR" altLang="en-US" sz="1700" noProof="0" dirty="0" smtClean="0"/>
              <a:t>가 임금 인상과 승진 대상에서 제외되었다고 보고하고 있습니다</a:t>
            </a:r>
            <a:r>
              <a:rPr lang="en-US" altLang="ko-KR" sz="1700" noProof="0" dirty="0" smtClean="0"/>
              <a:t>.</a:t>
            </a:r>
          </a:p>
          <a:p>
            <a:pPr lvl="1" rtl="0"/>
            <a:r>
              <a:rPr lang="ko-KR" altLang="en-US" sz="1700" noProof="0" dirty="0" smtClean="0"/>
              <a:t>좌천</a:t>
            </a:r>
            <a:r>
              <a:rPr lang="en-US" altLang="ko-KR" sz="1700" noProof="0" dirty="0" smtClean="0"/>
              <a:t>: 44%</a:t>
            </a:r>
            <a:r>
              <a:rPr lang="ko-KR" altLang="en-US" sz="1700" noProof="0" dirty="0" smtClean="0"/>
              <a:t>가 재배치 및 업무 변경을 명령 받은 것으로 보고하고 있습니다</a:t>
            </a:r>
            <a:r>
              <a:rPr lang="en-US" altLang="ko-KR" sz="1700" noProof="0" dirty="0" smtClean="0"/>
              <a:t>.</a:t>
            </a:r>
          </a:p>
          <a:p>
            <a:pPr marL="0" indent="0">
              <a:buNone/>
            </a:pPr>
            <a:endParaRPr lang="ko-KR" altLang="en-US" sz="1600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보복 조치는 MTS 직장 내에서는 존재하지 않습니다.</a:t>
            </a: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모든 수준의 직원들이 </a:t>
            </a:r>
            <a:r>
              <a:rPr lang="ko-KR" altLang="en-US" dirty="0"/>
              <a:t>청렴성에</a:t>
            </a:r>
            <a:r>
              <a:rPr lang="ko-KR" altLang="en-US" noProof="0" dirty="0" smtClean="0"/>
              <a:t> 대한 의지를 공유하고 있는 기업에서는 보복이 거의 없습니다</a:t>
            </a:r>
            <a:r>
              <a:rPr lang="en-US" altLang="ko-KR" noProof="0" dirty="0" smtClean="0"/>
              <a:t>. 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최고 경영진과 직장 상사가 윤리를 우선 순위로 두고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윤리적인 행동의 모델이 </a:t>
            </a:r>
            <a:r>
              <a:rPr lang="ko-KR" altLang="en-US" dirty="0"/>
              <a:t>된다면</a:t>
            </a:r>
            <a:r>
              <a:rPr lang="en-US" altLang="ko-KR" noProof="0" dirty="0" smtClean="0"/>
              <a:t>, </a:t>
            </a:r>
            <a:r>
              <a:rPr lang="ko-KR" altLang="en-US" dirty="0"/>
              <a:t>보복이</a:t>
            </a:r>
            <a:r>
              <a:rPr lang="ko-KR" altLang="en-US" noProof="0" dirty="0" smtClean="0"/>
              <a:t> 최소한으로 줄어들 것입니다</a:t>
            </a:r>
            <a:r>
              <a:rPr lang="en-US" altLang="ko-KR" noProof="0" dirty="0" smtClean="0"/>
              <a:t>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보복과 강력한 윤리 문화가 서로 맞서고 있는 중입니다</a:t>
            </a:r>
            <a:r>
              <a:rPr lang="en-US" altLang="ko-KR" noProof="0" dirty="0" smtClean="0"/>
              <a:t>.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ko-KR" altLang="en-US" dirty="0"/>
              <a:t>어떤 조직에서도 직원들이</a:t>
            </a:r>
            <a:r>
              <a:rPr lang="ko-KR" altLang="en-US" noProof="0" dirty="0" smtClean="0"/>
              <a:t> 기업 문화 및 그 절차가 자신들을 보호해 준다는 신뢰가 없을 경우에는 </a:t>
            </a:r>
            <a:r>
              <a:rPr lang="ko-KR" altLang="en-US" dirty="0"/>
              <a:t>우려 제기를 하지 않을 것입니다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ko-KR" altLang="en-US" noProof="0" dirty="0" smtClean="0"/>
              <a:t>보복을 경험했다고 느끼는 경우에는 다음 사람들에게 이야기 하십시오</a:t>
            </a:r>
            <a:r>
              <a:rPr lang="en-US" altLang="ko-KR" noProof="0" dirty="0" smtClean="0"/>
              <a:t>.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직속상사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dirty="0" smtClean="0"/>
              <a:t>인사담당</a:t>
            </a:r>
            <a:endParaRPr lang="en-US" altLang="ko-KR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현지의 기업윤리위원회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기업 윤리 및 준법 담당 이사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noProof="0" dirty="0" smtClean="0"/>
              <a:t>법률 </a:t>
            </a:r>
            <a:r>
              <a:rPr lang="ko-KR" altLang="en-US" dirty="0" smtClean="0"/>
              <a:t>담당임원</a:t>
            </a:r>
            <a:endParaRPr lang="en-US" altLang="ko-KR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altLang="ko-KR" noProof="0" dirty="0" err="1" smtClean="0"/>
              <a:t>AlertLine</a:t>
            </a:r>
            <a:endParaRPr lang="en-US" altLang="ko-KR" noProof="0" dirty="0" smtClean="0"/>
          </a:p>
          <a:p>
            <a:pPr marL="857250" lvl="1">
              <a:buFont typeface="Arial" panose="020B0604020202020204" pitchFamily="34" charset="0"/>
              <a:buChar char="»"/>
            </a:pPr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보복</a:t>
            </a:r>
            <a:r>
              <a:rPr lang="en-US" altLang="ko-KR" noProof="0" dirty="0" smtClean="0"/>
              <a:t>-</a:t>
            </a:r>
            <a:r>
              <a:rPr lang="ko-KR" altLang="en-US" noProof="0" dirty="0" smtClean="0"/>
              <a:t>여러분이 할 수 있는 것</a:t>
            </a:r>
            <a:endParaRPr lang="ko-KR" altLang="en-US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85257" y="4163784"/>
            <a:ext cx="2137308" cy="2110176"/>
            <a:chOff x="6236705" y="3489876"/>
            <a:chExt cx="2226364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5852" y="4188175"/>
              <a:ext cx="1936373" cy="80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o-KR" altLang="en-US" sz="4400" b="1" dirty="0" smtClean="0"/>
                <a:t>보복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부패 행</a:t>
            </a:r>
            <a:r>
              <a:rPr lang="ko-KR" altLang="en-US" b="1" noProof="0" dirty="0" smtClean="0"/>
              <a:t>위는 무엇입니까</a:t>
            </a:r>
            <a:r>
              <a:rPr lang="en-US" altLang="ko-KR" b="1" noProof="0" dirty="0" smtClean="0"/>
              <a:t>?</a:t>
            </a:r>
          </a:p>
          <a:p>
            <a:pPr lvl="1"/>
            <a:r>
              <a:rPr lang="ko-KR" altLang="en-US" dirty="0"/>
              <a:t>부패</a:t>
            </a:r>
            <a:r>
              <a:rPr lang="ko-KR" altLang="en-US" noProof="0" dirty="0" smtClean="0"/>
              <a:t> 행위는 개인의 이익을 위해 공적인 힘을 남용하는 것입니다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부패</a:t>
            </a:r>
            <a:r>
              <a:rPr lang="ko-KR" altLang="en-US" noProof="0" dirty="0" smtClean="0"/>
              <a:t> 행위에는 뇌물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공갈</a:t>
            </a:r>
            <a:r>
              <a:rPr lang="en-US" altLang="ko-KR" noProof="0" dirty="0" smtClean="0"/>
              <a:t>, </a:t>
            </a:r>
            <a:r>
              <a:rPr lang="ko-KR" altLang="en-US" dirty="0"/>
              <a:t>부정</a:t>
            </a:r>
            <a:r>
              <a:rPr lang="en-US" altLang="ko-KR" dirty="0"/>
              <a:t>, </a:t>
            </a:r>
            <a:r>
              <a:rPr lang="ko-KR" altLang="en-US" dirty="0" smtClean="0"/>
              <a:t>속임</a:t>
            </a:r>
            <a:r>
              <a:rPr lang="en-US" altLang="ko-KR" dirty="0" smtClean="0"/>
              <a:t>, </a:t>
            </a:r>
            <a:r>
              <a:rPr lang="ko-KR" altLang="en-US" noProof="0" dirty="0" smtClean="0"/>
              <a:t>결탁 및 </a:t>
            </a:r>
            <a:r>
              <a:rPr lang="ko-KR" altLang="en-US" dirty="0"/>
              <a:t>돈세탁 등이</a:t>
            </a:r>
            <a:r>
              <a:rPr lang="ko-KR" altLang="en-US" noProof="0" dirty="0" smtClean="0"/>
              <a:t> 있습니다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b="1" noProof="0" dirty="0" smtClean="0"/>
              <a:t>왜 조심해야 합니까</a:t>
            </a:r>
            <a:r>
              <a:rPr lang="en-US" altLang="ko-KR" b="1" noProof="0" dirty="0" smtClean="0"/>
              <a:t>?</a:t>
            </a:r>
          </a:p>
          <a:p>
            <a:pPr lvl="1"/>
            <a:r>
              <a:rPr lang="ko-KR" altLang="en-US" noProof="0" dirty="0" smtClean="0"/>
              <a:t>세계 은행에 따르면 불법 행위로 전세계적으로 매년 </a:t>
            </a:r>
            <a:r>
              <a:rPr lang="en-US" altLang="ko-KR" noProof="0" dirty="0" smtClean="0"/>
              <a:t>1 </a:t>
            </a:r>
            <a:r>
              <a:rPr lang="ko-KR" altLang="en-US" noProof="0" dirty="0" smtClean="0"/>
              <a:t>조 달러에서 </a:t>
            </a:r>
            <a:r>
              <a:rPr lang="en-US" altLang="ko-KR" noProof="0" dirty="0" smtClean="0"/>
              <a:t>1.6 </a:t>
            </a:r>
            <a:r>
              <a:rPr lang="ko-KR" altLang="en-US" noProof="0" dirty="0" smtClean="0"/>
              <a:t>조 달러의 손실이 있</a:t>
            </a:r>
            <a:r>
              <a:rPr lang="ko-KR" altLang="en-US" dirty="0" smtClean="0"/>
              <a:t>는</a:t>
            </a:r>
            <a:r>
              <a:rPr lang="ko-KR" altLang="en-US" noProof="0" dirty="0" smtClean="0"/>
              <a:t> 것으로 추산됩니다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돈세탁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공갈 및 마약 거래와 같은 불법 행위들이 퍼지게 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많은 국가들은 부패 방지법을 만들어 강력하게 이를 단속하고 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미국 이외의 국가에서의 단속이 </a:t>
            </a:r>
            <a:r>
              <a:rPr lang="en-US" altLang="ko-KR" noProof="0" dirty="0" smtClean="0"/>
              <a:t>2012</a:t>
            </a:r>
            <a:r>
              <a:rPr lang="ko-KR" altLang="en-US" noProof="0" dirty="0" smtClean="0"/>
              <a:t>년 이후 두 배 이상 증가했습니다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두 </a:t>
            </a:r>
            <a:r>
              <a:rPr lang="ko-KR" altLang="en-US" dirty="0"/>
              <a:t>개의</a:t>
            </a:r>
            <a:r>
              <a:rPr lang="ko-KR" altLang="en-US" noProof="0" dirty="0" smtClean="0"/>
              <a:t> 해외 부패방지법 </a:t>
            </a:r>
            <a:r>
              <a:rPr lang="en-US" altLang="ko-KR" noProof="0" dirty="0" smtClean="0"/>
              <a:t>(FCPA)</a:t>
            </a:r>
            <a:r>
              <a:rPr lang="ko-KR" altLang="en-US" dirty="0"/>
              <a:t> 관련사항을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marL="857250" lvl="2" indent="0">
              <a:buNone/>
            </a:pPr>
            <a:r>
              <a:rPr lang="ko-KR" altLang="en-US" noProof="0" dirty="0" smtClean="0"/>
              <a:t>자발적으로 공</a:t>
            </a:r>
            <a:r>
              <a:rPr lang="ko-KR" altLang="en-US" dirty="0" smtClean="0"/>
              <a:t>지</a:t>
            </a:r>
            <a:r>
              <a:rPr lang="ko-KR" altLang="en-US" noProof="0" dirty="0" smtClean="0"/>
              <a:t>했습니다</a:t>
            </a:r>
            <a:r>
              <a:rPr lang="en-US" altLang="ko-KR" noProof="0" dirty="0" smtClean="0"/>
              <a:t>. - </a:t>
            </a:r>
            <a:r>
              <a:rPr lang="ko-KR" altLang="en-US" noProof="0" dirty="0" smtClean="0"/>
              <a:t>세 번</a:t>
            </a:r>
            <a:r>
              <a:rPr lang="ko-KR" altLang="en-US" dirty="0"/>
              <a:t>째는</a:t>
            </a:r>
            <a:r>
              <a:rPr lang="ko-KR" altLang="en-US" noProof="0" dirty="0" smtClean="0"/>
              <a:t> </a:t>
            </a:r>
            <a:r>
              <a:rPr lang="ko-KR" altLang="en-US" dirty="0"/>
              <a:t>없어야 </a:t>
            </a:r>
            <a:r>
              <a:rPr lang="ko-KR" altLang="en-US" dirty="0" smtClean="0"/>
              <a:t>합니다</a:t>
            </a:r>
            <a:r>
              <a:rPr lang="en-US" altLang="ko-KR" noProof="0" dirty="0" smtClean="0"/>
              <a:t>.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부패 방지를 중시</a:t>
            </a:r>
            <a:endParaRPr lang="ko-KR" alt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70" y="512964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미국 해외부패방지법</a:t>
            </a:r>
          </a:p>
          <a:p>
            <a:pPr lvl="1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미국 기업이며 따라서 이 법은 </a:t>
            </a:r>
            <a:r>
              <a:rPr lang="ko-KR" altLang="en-US" dirty="0"/>
              <a:t>우리의</a:t>
            </a:r>
            <a:r>
              <a:rPr lang="ko-KR" altLang="en-US" noProof="0" dirty="0" smtClean="0"/>
              <a:t> 모든 </a:t>
            </a:r>
            <a:r>
              <a:rPr lang="ko-KR" altLang="en-US" dirty="0"/>
              <a:t>사업 </a:t>
            </a:r>
            <a:r>
              <a:rPr lang="ko-KR" altLang="en-US" dirty="0" smtClean="0"/>
              <a:t>지역에</a:t>
            </a:r>
            <a:r>
              <a:rPr lang="ko-KR" altLang="en-US" noProof="0" dirty="0" smtClean="0"/>
              <a:t>에 적용됩니다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두 가지 구성 요소</a:t>
            </a:r>
          </a:p>
          <a:p>
            <a:pPr lvl="2" rtl="0"/>
            <a:r>
              <a:rPr lang="ko-KR" altLang="en-US" noProof="0" dirty="0" smtClean="0"/>
              <a:t>뇌물방지법</a:t>
            </a:r>
          </a:p>
          <a:p>
            <a:pPr lvl="3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뇌물의 요소</a:t>
            </a:r>
            <a:r>
              <a:rPr lang="en-US" altLang="ko-KR" sz="1400" noProof="0" dirty="0" smtClean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4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제공</a:t>
            </a:r>
            <a:r>
              <a:rPr lang="en-US" altLang="ko-KR" sz="1400" noProof="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약속 </a:t>
            </a:r>
            <a:r>
              <a:rPr lang="ko-KR" altLang="en-US" sz="1400" dirty="0">
                <a:ea typeface="Arial Unicode MS" pitchFamily="34" charset="-128"/>
                <a:cs typeface="Arial Unicode MS" pitchFamily="34" charset="-128"/>
              </a:rPr>
              <a:t>또는 승인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부패한 방식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모든 가치 있는 것을 제공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외국 관리 대상 </a:t>
            </a:r>
          </a:p>
          <a:p>
            <a:pPr lvl="4" rtl="0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직접 또는 간접</a:t>
            </a:r>
          </a:p>
          <a:p>
            <a:pPr lvl="4"/>
            <a:r>
              <a:rPr lang="ko-KR" altLang="en-US" sz="1400" noProof="0" dirty="0" smtClean="0">
                <a:ea typeface="Arial Unicode MS" pitchFamily="34" charset="-128"/>
                <a:cs typeface="Arial Unicode MS" pitchFamily="34" charset="-128"/>
              </a:rPr>
              <a:t>사업 또는 부적절한 이익을 취득 </a:t>
            </a:r>
            <a:r>
              <a:rPr lang="ko-KR" altLang="en-US" sz="1400" dirty="0">
                <a:ea typeface="Arial Unicode MS" pitchFamily="34" charset="-128"/>
                <a:cs typeface="Arial Unicode MS" pitchFamily="34" charset="-128"/>
              </a:rPr>
              <a:t>또는 보유하기 위함</a:t>
            </a:r>
          </a:p>
          <a:p>
            <a:pPr lvl="2" rtl="0"/>
            <a:r>
              <a:rPr lang="ko-KR" altLang="en-US" noProof="0" dirty="0" smtClean="0"/>
              <a:t>장부와 기록</a:t>
            </a:r>
          </a:p>
          <a:p>
            <a:pPr lvl="3" rtl="0"/>
            <a:r>
              <a:rPr lang="en-US" altLang="ko-KR" sz="1400" noProof="0" dirty="0" smtClean="0"/>
              <a:t>MTS</a:t>
            </a:r>
            <a:r>
              <a:rPr lang="ko-KR" altLang="en-US" sz="1400" noProof="0" dirty="0" smtClean="0"/>
              <a:t>는 합리적인 세부 사항을 담은 장부를 보관해야 하며</a:t>
            </a:r>
            <a:r>
              <a:rPr lang="en-US" altLang="ko-KR" sz="1400" noProof="0" dirty="0" smtClean="0"/>
              <a:t>, </a:t>
            </a:r>
            <a:r>
              <a:rPr lang="ko-KR" altLang="en-US" sz="1400" noProof="0" dirty="0" smtClean="0"/>
              <a:t>무단 결제를 감지하고</a:t>
            </a:r>
            <a:r>
              <a:rPr lang="en-US" altLang="ko-KR" sz="1400" noProof="0" dirty="0" smtClean="0"/>
              <a:t>, </a:t>
            </a:r>
            <a:r>
              <a:rPr lang="ko-KR" altLang="en-US" sz="1400" noProof="0" dirty="0" smtClean="0"/>
              <a:t>이를 예방 및 관리하기 위하여 거래 내역을 장부에 정확하게 반영해야 합니다</a:t>
            </a:r>
            <a:r>
              <a:rPr lang="en-US" altLang="ko-KR" sz="1400" noProof="0" dirty="0" smtClean="0"/>
              <a:t>.</a:t>
            </a:r>
          </a:p>
          <a:p>
            <a:pPr lvl="3"/>
            <a:r>
              <a:rPr lang="ko-KR" altLang="en-US" sz="1400" noProof="0" dirty="0" smtClean="0"/>
              <a:t>거래 내역에 대하여 올바르게 승인을 받고 이를 </a:t>
            </a:r>
            <a:r>
              <a:rPr lang="ko-KR" altLang="en-US" sz="1400" dirty="0"/>
              <a:t>합리적으로</a:t>
            </a:r>
            <a:r>
              <a:rPr lang="ko-KR" altLang="en-US" sz="1400" noProof="0" dirty="0" smtClean="0"/>
              <a:t> 처리할 수 있는 사내 회계 관리 시스템을 만들어야 합니다</a:t>
            </a:r>
            <a:r>
              <a:rPr lang="en-US" altLang="ko-KR" sz="1400" noProof="0" dirty="0" smtClean="0"/>
              <a:t>.</a:t>
            </a:r>
          </a:p>
          <a:p>
            <a:pPr lvl="3"/>
            <a:endParaRPr lang="ko-KR" altLang="en-US" sz="14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미국 부패방지법 기본 개념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986986"/>
            <a:ext cx="8262938" cy="4953000"/>
          </a:xfrm>
        </p:spPr>
        <p:txBody>
          <a:bodyPr/>
          <a:lstStyle/>
          <a:p>
            <a:pPr rtl="0"/>
            <a:r>
              <a:rPr lang="ko-KR" altLang="en-US" sz="1800" noProof="0" dirty="0" smtClean="0"/>
              <a:t>영국 뇌물법은 </a:t>
            </a:r>
            <a:r>
              <a:rPr lang="en-US" altLang="ko-KR" sz="1800" noProof="0" dirty="0" smtClean="0"/>
              <a:t>FCPA</a:t>
            </a:r>
            <a:r>
              <a:rPr lang="ko-KR" altLang="en-US" sz="1800" noProof="0" dirty="0" smtClean="0"/>
              <a:t>보다 더 범위가 넓습니다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개인 및 공공 부문의 뇌물을 모두 금지하고 있습니다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증뢰자 및 수뢰자를 처벌합니다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벌금에는 제한이 없습니다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브라질 부패방지법</a:t>
            </a:r>
          </a:p>
          <a:p>
            <a:pPr lvl="1" rtl="0"/>
            <a:r>
              <a:rPr lang="en-US" altLang="ko-KR" sz="1800" noProof="0" dirty="0" smtClean="0"/>
              <a:t>2015</a:t>
            </a:r>
            <a:r>
              <a:rPr lang="ko-KR" altLang="en-US" sz="1800" noProof="0" dirty="0" smtClean="0"/>
              <a:t>년 </a:t>
            </a:r>
            <a:r>
              <a:rPr lang="en-US" altLang="ko-KR" sz="1800" noProof="0" dirty="0" smtClean="0"/>
              <a:t>3</a:t>
            </a:r>
            <a:r>
              <a:rPr lang="ko-KR" altLang="en-US" sz="1800" noProof="0" dirty="0" smtClean="0"/>
              <a:t>월 새로운 법률이 제정되었습니다</a:t>
            </a:r>
            <a:r>
              <a:rPr lang="en-US" altLang="ko-KR" sz="1800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외국 기업 또는 외국 기업을 대신하여 사업을 하는 제 삼자가 브라질에서 저지른 범죄를 대상으로 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중국 부패방지법</a:t>
            </a:r>
          </a:p>
          <a:p>
            <a:pPr lvl="1" rtl="0"/>
            <a:r>
              <a:rPr lang="ko-KR" altLang="en-US" sz="1800" noProof="0" dirty="0" smtClean="0"/>
              <a:t>중국은 부패방지법을 시행하고 있습니다</a:t>
            </a:r>
            <a:r>
              <a:rPr lang="en-US" altLang="ko-KR" sz="1800" noProof="0" dirty="0" smtClean="0"/>
              <a:t>. </a:t>
            </a:r>
          </a:p>
          <a:p>
            <a:pPr lvl="1" rtl="0"/>
            <a:r>
              <a:rPr lang="ko-KR" altLang="en-US" sz="1800" noProof="0" dirty="0" smtClean="0"/>
              <a:t>공무원을 광의로 정의하고</a:t>
            </a:r>
            <a:r>
              <a:rPr lang="en-US" altLang="ko-KR" sz="1800" noProof="0" dirty="0" smtClean="0"/>
              <a:t>, </a:t>
            </a:r>
            <a:r>
              <a:rPr lang="ko-KR" altLang="en-US" sz="1800" noProof="0" dirty="0" smtClean="0"/>
              <a:t>공무원에는 완전히 국가가 보유한 사업체 및 일부 경우에는 부분적으로 국가가 보유한 사업체의 </a:t>
            </a:r>
            <a:r>
              <a:rPr lang="en-US" altLang="ko-KR" sz="1800" noProof="0" dirty="0" smtClean="0"/>
              <a:t>"</a:t>
            </a:r>
            <a:r>
              <a:rPr lang="ko-KR" altLang="en-US" sz="1800" noProof="0" dirty="0" smtClean="0"/>
              <a:t>공공 서비스에 종사하는</a:t>
            </a:r>
            <a:r>
              <a:rPr lang="en-US" altLang="ko-KR" sz="1800" noProof="0" dirty="0" smtClean="0"/>
              <a:t>" </a:t>
            </a:r>
            <a:r>
              <a:rPr lang="ko-KR" altLang="en-US" sz="1800" noProof="0" dirty="0" smtClean="0"/>
              <a:t>직원을 포함합니다</a:t>
            </a:r>
            <a:r>
              <a:rPr lang="en-US" altLang="ko-KR" sz="1800" noProof="0" dirty="0" smtClean="0"/>
              <a:t>. </a:t>
            </a:r>
          </a:p>
          <a:p>
            <a:pPr rtl="0"/>
            <a:r>
              <a:rPr lang="ko-KR" altLang="en-US" sz="1800" noProof="0" dirty="0" smtClean="0"/>
              <a:t>우리는 부패방지의 우려를 해결하기 위해 고객과의 관계를 이해할 필요가 있습니다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sz="1800" noProof="0" dirty="0" smtClean="0"/>
              <a:t>해외 부패방지법 정책 </a:t>
            </a:r>
            <a:r>
              <a:rPr lang="en-US" altLang="ko-KR" sz="1800" noProof="0" dirty="0" smtClean="0"/>
              <a:t>(OGC-018), </a:t>
            </a:r>
            <a:r>
              <a:rPr lang="ko-KR" altLang="en-US" sz="1800" noProof="0" dirty="0" smtClean="0"/>
              <a:t>선물</a:t>
            </a:r>
            <a:r>
              <a:rPr lang="en-US" altLang="ko-KR" sz="1800" noProof="0" dirty="0" smtClean="0"/>
              <a:t>, </a:t>
            </a:r>
            <a:r>
              <a:rPr lang="ko-KR" altLang="en-US" sz="1800" noProof="0" dirty="0" smtClean="0"/>
              <a:t>접대 및 후원 정책 </a:t>
            </a:r>
            <a:r>
              <a:rPr lang="en-US" altLang="ko-KR" sz="1800" noProof="0" dirty="0" smtClean="0"/>
              <a:t>(OGC-009) </a:t>
            </a:r>
            <a:r>
              <a:rPr lang="ko-KR" altLang="en-US" sz="1800" noProof="0" dirty="0" smtClean="0"/>
              <a:t>에서 </a:t>
            </a:r>
            <a:r>
              <a:rPr lang="en-US" altLang="ko-KR" sz="1800" noProof="0" dirty="0" smtClean="0"/>
              <a:t>MTS</a:t>
            </a:r>
            <a:r>
              <a:rPr lang="ko-KR" altLang="en-US" sz="1800" noProof="0" dirty="0" smtClean="0"/>
              <a:t>는 부패방지를 위해 노력하고 있습니다</a:t>
            </a:r>
            <a:r>
              <a:rPr lang="en-US" altLang="ko-KR" sz="1800" noProof="0" dirty="0" smtClean="0"/>
              <a:t>.</a:t>
            </a:r>
          </a:p>
          <a:p>
            <a:pPr marL="457200" lvl="1" indent="0">
              <a:buNone/>
            </a:pPr>
            <a:endParaRPr lang="ko-KR" altLang="en-US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글로벌 부패 방지 개념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당신은 자신의</a:t>
            </a:r>
            <a:r>
              <a:rPr lang="ko-KR" altLang="en-US" noProof="0" dirty="0" smtClean="0"/>
              <a:t> 지역에서 </a:t>
            </a:r>
            <a:r>
              <a:rPr lang="ko-KR" altLang="en-US" dirty="0"/>
              <a:t>장비 관련 최종</a:t>
            </a:r>
            <a:r>
              <a:rPr lang="ko-KR" altLang="en-US" noProof="0" dirty="0" smtClean="0"/>
              <a:t> </a:t>
            </a:r>
            <a:r>
              <a:rPr lang="ko-KR" altLang="en-US" dirty="0" smtClean="0"/>
              <a:t>승인</a:t>
            </a:r>
            <a:r>
              <a:rPr lang="ko-KR" altLang="en-US" noProof="0" dirty="0" smtClean="0"/>
              <a:t>을 받기 위해 고객을 접대하고 있습니다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고객과의 관계</a:t>
            </a:r>
            <a:r>
              <a:rPr lang="ko-KR" altLang="en-US" dirty="0"/>
              <a:t> 형성을</a:t>
            </a:r>
            <a:r>
              <a:rPr lang="ko-KR" altLang="en-US" noProof="0" dirty="0" smtClean="0"/>
              <a:t> 위해 저녁을 </a:t>
            </a:r>
            <a:r>
              <a:rPr lang="ko-KR" altLang="en-US" dirty="0" smtClean="0"/>
              <a:t>계획</a:t>
            </a:r>
            <a:r>
              <a:rPr lang="ko-KR" altLang="en-US" noProof="0" dirty="0" smtClean="0"/>
              <a:t>하고 있습니다</a:t>
            </a:r>
            <a:r>
              <a:rPr lang="en-US" altLang="ko-KR" noProof="0" dirty="0" smtClean="0"/>
              <a:t>.   MTS </a:t>
            </a:r>
            <a:r>
              <a:rPr lang="ko-KR" altLang="en-US" noProof="0" dirty="0" smtClean="0"/>
              <a:t>직원이 참석할 것이고 그 식사 비용을 지불할 것입니다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사업상 저녁 식사를 계획할 때 무엇을 고려해야 할까요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글로벌 부패 방지 질문</a:t>
            </a:r>
            <a:endParaRPr lang="ko-KR" altLang="en-US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sz="18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사업상 저녁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FY17 </a:t>
            </a:r>
            <a:r>
              <a:rPr lang="ko-KR" altLang="en-US" noProof="0" dirty="0" smtClean="0"/>
              <a:t>윤리 교육에 오신 것을 환영합니다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rtl="0"/>
            <a:r>
              <a:rPr lang="ko-KR" altLang="en-US" noProof="0" dirty="0" smtClean="0"/>
              <a:t>올해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교육의 테마는 기본으로 돌아가기 입니다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 및 행동 규범의 이해는 기업 윤리 및 준법 프로그램의 매우 중요한 기본 요소입니다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문화는 보복의 두려움 없이 직원들이 기업 비즈니스 운영 방식에 대해 질문이나 </a:t>
            </a:r>
            <a:r>
              <a:rPr lang="ko-KR" altLang="en-US" dirty="0"/>
              <a:t>우려를</a:t>
            </a:r>
            <a:r>
              <a:rPr lang="ko-KR" altLang="en-US" noProof="0" dirty="0" smtClean="0"/>
              <a:t> 제기할 수 있는 환경을 만들어 드립니다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 smtClean="0"/>
          </a:p>
          <a:p>
            <a:r>
              <a:rPr lang="en-US" altLang="ko-KR" noProof="0" dirty="0" smtClean="0"/>
              <a:t>MTS</a:t>
            </a:r>
            <a:r>
              <a:rPr lang="ko-KR" altLang="en-US" noProof="0" dirty="0" smtClean="0"/>
              <a:t>는 모든 </a:t>
            </a:r>
            <a:r>
              <a:rPr lang="ko-KR" altLang="en-US" dirty="0"/>
              <a:t>직원들이 이야기 하도록</a:t>
            </a:r>
            <a:r>
              <a:rPr lang="ko-KR" altLang="en-US" noProof="0" dirty="0" smtClean="0"/>
              <a:t> 장려하고 있습니다</a:t>
            </a:r>
            <a:r>
              <a:rPr lang="en-US" altLang="ko-KR" noProof="0" dirty="0" smtClean="0"/>
              <a:t>.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소개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ko-KR" altLang="en-US" noProof="0" dirty="0" smtClean="0"/>
              <a:t>정답</a:t>
            </a:r>
            <a:r>
              <a:rPr lang="en-US" altLang="ko-KR" noProof="0" dirty="0" smtClean="0"/>
              <a:t>:</a:t>
            </a:r>
          </a:p>
          <a:p>
            <a:pPr lvl="1" rtl="0"/>
            <a:r>
              <a:rPr lang="ko-KR" altLang="en-US" noProof="0" dirty="0" smtClean="0"/>
              <a:t>계약서에 가치있는 것을 제공하지 말라는 문구가 있습니까</a:t>
            </a:r>
            <a:r>
              <a:rPr lang="en-US" altLang="ko-KR" noProof="0" dirty="0" smtClean="0"/>
              <a:t>?</a:t>
            </a:r>
          </a:p>
          <a:p>
            <a:pPr lvl="1" rtl="0"/>
            <a:r>
              <a:rPr lang="en-US" altLang="ko-KR" noProof="0" dirty="0" smtClean="0"/>
              <a:t>100 </a:t>
            </a:r>
            <a:r>
              <a:rPr lang="ko-KR" altLang="en-US" noProof="0" dirty="0" smtClean="0"/>
              <a:t>달러 선물 및 비즈니스 접대는 적용되지 않습니다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식사 및 접대는 </a:t>
            </a:r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직원이 그 행사 가격을 지불하고 참석하였으며 식사 및 접대가 선물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비즈니스 예우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접대 및 후원 정책 </a:t>
            </a:r>
            <a:r>
              <a:rPr lang="en-US" altLang="ko-KR" noProof="0" dirty="0" smtClean="0"/>
              <a:t>(OGC-009) </a:t>
            </a:r>
            <a:r>
              <a:rPr lang="ko-KR" altLang="en-US" noProof="0" dirty="0" smtClean="0"/>
              <a:t>에 따라 과도하지 않는 경우에는 </a:t>
            </a:r>
            <a:r>
              <a:rPr lang="ko-KR" altLang="en-US" b="1" noProof="0" dirty="0" smtClean="0"/>
              <a:t>제한 대상이 아닙니다</a:t>
            </a:r>
            <a:r>
              <a:rPr lang="en-US" altLang="ko-KR" b="1" noProof="0" dirty="0" smtClean="0"/>
              <a:t>.</a:t>
            </a:r>
          </a:p>
          <a:p>
            <a:pPr lvl="1" rtl="0"/>
            <a:r>
              <a:rPr lang="ko-KR" altLang="en-US" noProof="0" dirty="0" smtClean="0"/>
              <a:t>고객이 외국 공무원입니까</a:t>
            </a:r>
            <a:r>
              <a:rPr lang="en-US" altLang="ko-KR" noProof="0" dirty="0" smtClean="0"/>
              <a:t>?</a:t>
            </a:r>
          </a:p>
          <a:p>
            <a:pPr lvl="2"/>
            <a:r>
              <a:rPr lang="ko-KR" altLang="en-US" noProof="0" dirty="0" smtClean="0"/>
              <a:t>법률 </a:t>
            </a:r>
            <a:r>
              <a:rPr lang="ko-KR" altLang="en-US" dirty="0"/>
              <a:t>담당 임원</a:t>
            </a:r>
            <a:r>
              <a:rPr lang="en-US" altLang="ko-KR" dirty="0"/>
              <a:t>(</a:t>
            </a:r>
            <a:r>
              <a:rPr lang="ko-KR" altLang="en-US" dirty="0"/>
              <a:t>실</a:t>
            </a:r>
            <a:r>
              <a:rPr lang="en-US" altLang="ko-KR" dirty="0"/>
              <a:t>)</a:t>
            </a:r>
            <a:r>
              <a:rPr lang="ko-KR" altLang="en-US" dirty="0"/>
              <a:t>에</a:t>
            </a:r>
            <a:r>
              <a:rPr lang="ko-KR" altLang="en-US" noProof="0" dirty="0" smtClean="0"/>
              <a:t> 문의하여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부패방지 문제가 발생하지 않도록 </a:t>
            </a:r>
            <a:r>
              <a:rPr lang="ko-KR" altLang="en-US" dirty="0"/>
              <a:t>사전에 확실하게</a:t>
            </a:r>
            <a:r>
              <a:rPr lang="ko-KR" altLang="en-US" noProof="0" dirty="0" smtClean="0"/>
              <a:t> 하십시오</a:t>
            </a:r>
            <a:r>
              <a:rPr lang="en-US" altLang="ko-KR" noProof="0" dirty="0" smtClean="0"/>
              <a:t>. </a:t>
            </a:r>
          </a:p>
          <a:p>
            <a:pPr lvl="2"/>
            <a:r>
              <a:rPr lang="ko-KR" altLang="en-US" noProof="0" dirty="0" smtClean="0"/>
              <a:t>부정 행위</a:t>
            </a:r>
            <a:r>
              <a:rPr lang="ko-KR" altLang="en-US" dirty="0" smtClean="0"/>
              <a:t>라는</a:t>
            </a:r>
            <a:r>
              <a:rPr lang="ko-KR" altLang="en-US" noProof="0" dirty="0" smtClean="0"/>
              <a:t> 인식을 처음부터 피하기 위하여 고객이 식사를 자기 돈으로 지불하는 케이스도 </a:t>
            </a:r>
            <a:r>
              <a:rPr lang="ko-KR" altLang="en-US" dirty="0"/>
              <a:t>있을 수 </a:t>
            </a:r>
            <a:r>
              <a:rPr lang="ko-KR" altLang="en-US" dirty="0" smtClean="0"/>
              <a:t>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확실하지 않은 경우에는</a:t>
            </a:r>
            <a:r>
              <a:rPr lang="en-US" altLang="ko-KR" noProof="0" dirty="0" smtClean="0"/>
              <a:t>- </a:t>
            </a:r>
            <a:r>
              <a:rPr lang="ko-KR" altLang="en-US" noProof="0" dirty="0" smtClean="0"/>
              <a:t>물어보십시오</a:t>
            </a:r>
            <a:r>
              <a:rPr lang="en-US" altLang="ko-KR" noProof="0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noProof="0" dirty="0" smtClean="0"/>
              <a:t>글로벌 부패 방지 </a:t>
            </a:r>
            <a:r>
              <a:rPr lang="ko-KR" altLang="en-US" dirty="0"/>
              <a:t>해답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조직 문화를 향상시킬 수 있는 비즈니스 윤리 및 준법 프로그램의 목적을 검토했습니다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sz="1800" noProof="0" dirty="0" smtClean="0"/>
              <a:t>윤리적인 행동</a:t>
            </a:r>
          </a:p>
          <a:p>
            <a:pPr lvl="1"/>
            <a:r>
              <a:rPr lang="en-US" altLang="ko-KR" sz="1800" noProof="0" dirty="0" smtClean="0"/>
              <a:t>MTS </a:t>
            </a:r>
            <a:r>
              <a:rPr lang="ko-KR" altLang="en-US" sz="1800" noProof="0" dirty="0" smtClean="0"/>
              <a:t>가치에 대한 </a:t>
            </a:r>
            <a:r>
              <a:rPr lang="ko-KR" altLang="en-US" sz="1800" dirty="0"/>
              <a:t>약속</a:t>
            </a:r>
            <a:endParaRPr lang="ko-KR" altLang="en-US" sz="1800" noProof="0" dirty="0" smtClean="0"/>
          </a:p>
          <a:p>
            <a:pPr lvl="1" rtl="0">
              <a:spcBef>
                <a:spcPts val="600"/>
              </a:spcBef>
            </a:pPr>
            <a:r>
              <a:rPr lang="ko-KR" altLang="en-US" sz="1800" noProof="0" dirty="0" smtClean="0"/>
              <a:t>법률 준수</a:t>
            </a:r>
          </a:p>
          <a:p>
            <a:pPr rtl="0">
              <a:spcBef>
                <a:spcPts val="600"/>
              </a:spcBef>
            </a:pPr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가치를 재검토함</a:t>
            </a:r>
          </a:p>
          <a:p>
            <a:pPr lvl="1">
              <a:spcBef>
                <a:spcPts val="600"/>
              </a:spcBef>
            </a:pPr>
            <a:r>
              <a:rPr lang="ko-KR" altLang="en-US" sz="1800" noProof="0" dirty="0" smtClean="0"/>
              <a:t>우리의 가치는 조직의 내부 </a:t>
            </a:r>
            <a:r>
              <a:rPr lang="ko-KR" altLang="en-US" sz="1800" dirty="0"/>
              <a:t>행동 안내를 위한 운영 원칙을</a:t>
            </a:r>
            <a:r>
              <a:rPr lang="ko-KR" altLang="en-US" sz="1800" noProof="0" dirty="0" smtClean="0"/>
              <a:t> 정의합니다</a:t>
            </a:r>
            <a:r>
              <a:rPr lang="en-US" altLang="ko-KR" sz="1800" noProof="0" dirty="0" smtClean="0"/>
              <a:t>.</a:t>
            </a:r>
          </a:p>
          <a:p>
            <a:pPr rtl="0"/>
            <a:r>
              <a:rPr lang="ko-KR" altLang="en-US" noProof="0" dirty="0" smtClean="0"/>
              <a:t>행동 규범 강조</a:t>
            </a:r>
          </a:p>
          <a:p>
            <a:pPr lvl="1"/>
            <a:r>
              <a:rPr lang="ko-KR" altLang="en-US" sz="1800" dirty="0"/>
              <a:t>의견개진</a:t>
            </a:r>
            <a:r>
              <a:rPr lang="ko-KR" altLang="en-US" sz="1800" noProof="0" dirty="0" smtClean="0"/>
              <a:t> 문화</a:t>
            </a:r>
          </a:p>
          <a:p>
            <a:pPr lvl="1" rtl="0"/>
            <a:r>
              <a:rPr lang="ko-KR" altLang="en-US" sz="1800" noProof="0" dirty="0" smtClean="0"/>
              <a:t>서로를 존중하는 직장</a:t>
            </a:r>
          </a:p>
          <a:p>
            <a:pPr lvl="1" rtl="0"/>
            <a:r>
              <a:rPr lang="ko-KR" altLang="en-US" sz="1800" noProof="0" dirty="0" smtClean="0"/>
              <a:t>보복 금지 정책</a:t>
            </a:r>
          </a:p>
          <a:p>
            <a:pPr rtl="0"/>
            <a:r>
              <a:rPr lang="ko-KR" altLang="en-US" noProof="0" dirty="0" smtClean="0"/>
              <a:t>부패 방지 개념 중시</a:t>
            </a:r>
          </a:p>
          <a:p>
            <a:pPr lvl="1"/>
            <a:r>
              <a:rPr lang="ko-KR" altLang="en-US" sz="1800" noProof="0" dirty="0" smtClean="0"/>
              <a:t>고객을 잘 </a:t>
            </a:r>
            <a:r>
              <a:rPr lang="ko-KR" altLang="en-US" sz="1800" dirty="0"/>
              <a:t>알아야 하며</a:t>
            </a:r>
            <a:r>
              <a:rPr lang="en-US" altLang="ko-KR" sz="1800" dirty="0" smtClean="0"/>
              <a:t>,</a:t>
            </a:r>
            <a:r>
              <a:rPr lang="en-US" altLang="ko-KR" sz="1800" noProof="0" dirty="0" smtClean="0"/>
              <a:t> </a:t>
            </a:r>
            <a:r>
              <a:rPr lang="ko-KR" altLang="en-US" sz="1800" noProof="0" dirty="0" smtClean="0"/>
              <a:t>의문이 있는 경우에는 질문하기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요약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 lang="ko-KR" altLang="en-US" noProof="0" dirty="0" smtClean="0">
                <a:solidFill>
                  <a:srgbClr val="C00000"/>
                </a:solidFill>
              </a:rPr>
              <a:t>교육 목표</a:t>
            </a:r>
            <a:endParaRPr lang="ko-KR" altLang="en-US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ko-KR" altLang="en-US" sz="2400" dirty="0"/>
              <a:t>우리의</a:t>
            </a:r>
            <a:r>
              <a:rPr lang="ko-KR" altLang="en-US" sz="2400" kern="0" noProof="0" dirty="0" smtClean="0"/>
              <a:t> 기업 윤리와 준법 </a:t>
            </a:r>
            <a:r>
              <a:rPr lang="ko-KR" altLang="en-US" sz="2400" dirty="0"/>
              <a:t>프로그램 목적 정의</a:t>
            </a:r>
            <a:r>
              <a:rPr lang="ko-KR" altLang="en-US" sz="2400" kern="0" noProof="0" dirty="0" smtClean="0"/>
              <a:t> 정의</a:t>
            </a:r>
          </a:p>
          <a:p>
            <a:pPr>
              <a:spcBef>
                <a:spcPts val="600"/>
              </a:spcBef>
            </a:pPr>
            <a:endParaRPr lang="ko-KR" altLang="en-US" sz="2400" noProof="0" dirty="0" smtClean="0"/>
          </a:p>
          <a:p>
            <a:pPr rtl="0">
              <a:spcBef>
                <a:spcPts val="600"/>
              </a:spcBef>
            </a:pPr>
            <a:r>
              <a:rPr lang="en-US" altLang="ko-KR" sz="2400" kern="0" noProof="0" dirty="0" smtClean="0"/>
              <a:t>MTS </a:t>
            </a:r>
            <a:r>
              <a:rPr lang="ko-KR" altLang="en-US" sz="2400" kern="0" noProof="0" dirty="0" smtClean="0"/>
              <a:t>가치 재검토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ko-KR" altLang="en-US" sz="2400" kern="0" noProof="0" dirty="0" smtClean="0"/>
          </a:p>
          <a:p>
            <a:pPr rtl="0"/>
            <a:r>
              <a:rPr lang="ko-KR" altLang="en-US" sz="2400" kern="0" noProof="0" dirty="0" smtClean="0"/>
              <a:t>행동 규범 강조</a:t>
            </a:r>
          </a:p>
          <a:p>
            <a:pPr lvl="1"/>
            <a:r>
              <a:rPr lang="ko-KR" altLang="en-US" sz="2400" dirty="0"/>
              <a:t>의견 개진</a:t>
            </a:r>
            <a:r>
              <a:rPr lang="ko-KR" altLang="en-US" sz="2400" noProof="0" dirty="0" smtClean="0"/>
              <a:t> 문화</a:t>
            </a:r>
          </a:p>
          <a:p>
            <a:pPr lvl="1" rtl="0"/>
            <a:r>
              <a:rPr lang="ko-KR" altLang="en-US" sz="2400" kern="0" noProof="0" dirty="0" smtClean="0"/>
              <a:t>서로를 존중하는 직장</a:t>
            </a:r>
          </a:p>
          <a:p>
            <a:pPr lvl="1" rtl="0"/>
            <a:r>
              <a:rPr lang="ko-KR" altLang="en-US" sz="2400" noProof="0" dirty="0" smtClean="0"/>
              <a:t>보복 금지 정책</a:t>
            </a:r>
          </a:p>
          <a:p>
            <a:pPr marL="457200" lvl="1" indent="0">
              <a:buNone/>
            </a:pPr>
            <a:endParaRPr lang="ko-KR" altLang="en-US" sz="2400" noProof="0" dirty="0" smtClean="0"/>
          </a:p>
          <a:p>
            <a:pPr rtl="0"/>
            <a:r>
              <a:rPr lang="ko-KR" altLang="en-US" sz="2400" noProof="0" dirty="0" smtClean="0"/>
              <a:t>부패 방지 개념 중시</a:t>
            </a:r>
          </a:p>
          <a:p>
            <a:endParaRPr lang="ko-KR" altLang="en-US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기업 윤리와 준법 프로그램은 다음과 같은 조직 문화를 촉진하도록 구성되어 있습니다</a:t>
            </a:r>
            <a:r>
              <a:rPr lang="en-US" altLang="ko-KR" noProof="0" dirty="0" smtClean="0"/>
              <a:t>.</a:t>
            </a:r>
          </a:p>
          <a:p>
            <a:pPr marL="0" indent="0">
              <a:buNone/>
            </a:pPr>
            <a:endParaRPr lang="ko-KR" altLang="en-US" noProof="0" dirty="0" smtClean="0"/>
          </a:p>
          <a:p>
            <a:pPr lvl="1" rtl="0"/>
            <a:r>
              <a:rPr lang="ko-KR" altLang="en-US" noProof="0" dirty="0" smtClean="0"/>
              <a:t> 윤리적인 행동을 장려</a:t>
            </a:r>
          </a:p>
          <a:p>
            <a:pPr marL="457200" lvl="1" indent="0">
              <a:buNone/>
            </a:pPr>
            <a:endParaRPr lang="ko-KR" altLang="en-US" noProof="0" dirty="0" smtClean="0"/>
          </a:p>
          <a:p>
            <a:pPr lvl="1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가치관에 대한 </a:t>
            </a:r>
            <a:r>
              <a:rPr lang="ko-KR" altLang="en-US" dirty="0" smtClean="0"/>
              <a:t>약속</a:t>
            </a:r>
            <a:endParaRPr lang="en-US" altLang="ko-KR" dirty="0" smtClean="0"/>
          </a:p>
          <a:p>
            <a:pPr marL="457200" lvl="1" indent="0">
              <a:buNone/>
            </a:pPr>
            <a:endParaRPr lang="ko-KR" altLang="en-US" noProof="0" dirty="0" smtClean="0"/>
          </a:p>
          <a:p>
            <a:pPr lvl="1" rtl="0"/>
            <a:r>
              <a:rPr lang="ko-KR" altLang="en-US" noProof="0" dirty="0" smtClean="0"/>
              <a:t>법률 준수</a:t>
            </a:r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기업 윤리와 준법 프로그램의 목적</a:t>
            </a:r>
            <a:endParaRPr lang="ko-KR" altLang="en-US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핵심 가치</a:t>
            </a:r>
            <a:r>
              <a:rPr lang="en-US" altLang="ko-KR" noProof="0" dirty="0" smtClean="0"/>
              <a:t>:</a:t>
            </a:r>
            <a:endParaRPr lang="en-US" altLang="ko-KR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ko-KR" dirty="0" smtClean="0">
                <a:solidFill>
                  <a:srgbClr val="0000FF"/>
                </a:solidFill>
              </a:rPr>
              <a:t>MTS</a:t>
            </a:r>
            <a:r>
              <a:rPr lang="ko-KR" altLang="en-US" dirty="0" smtClean="0">
                <a:solidFill>
                  <a:srgbClr val="0000FF"/>
                </a:solidFill>
              </a:rPr>
              <a:t>의 가치는 우리 조직의 내부 행동과 고객</a:t>
            </a:r>
            <a:r>
              <a:rPr lang="en-US" altLang="ko-KR" dirty="0" smtClean="0">
                <a:solidFill>
                  <a:srgbClr val="0000FF"/>
                </a:solidFill>
              </a:rPr>
              <a:t>, </a:t>
            </a:r>
            <a:r>
              <a:rPr lang="ko-KR" altLang="en-US" dirty="0" smtClean="0">
                <a:solidFill>
                  <a:srgbClr val="0000FF"/>
                </a:solidFill>
              </a:rPr>
              <a:t>파트너 및 주주와의 관계를 안내하는 운영 원칙으로 정의합니다</a:t>
            </a:r>
            <a:r>
              <a:rPr lang="en-US" altLang="ko-KR" dirty="0" smtClean="0">
                <a:solidFill>
                  <a:srgbClr val="0000FF"/>
                </a:solidFill>
              </a:rPr>
              <a:t>. 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8761"/>
            <a:ext cx="7066727" cy="5169383"/>
          </a:xfrm>
          <a:prstGeom prst="rect">
            <a:avLst/>
          </a:prstGeom>
        </p:spPr>
      </p:pic>
      <p:pic>
        <p:nvPicPr>
          <p:cNvPr id="1026" name="Picture 2" descr="C:\Users\bkaminski\Pictures\KO 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0855"/>
            <a:ext cx="3520619" cy="17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kaminski\Pictures\KO 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62" y="2774819"/>
            <a:ext cx="3533367" cy="17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kaminski\Pictures\KO 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62" y="1056944"/>
            <a:ext cx="3546136" cy="17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ko-KR" altLang="en-US" noProof="0" dirty="0" smtClean="0"/>
              <a:t>윤리적인 행동에 대한 글로벌 규범은 </a:t>
            </a:r>
            <a:r>
              <a:rPr lang="en-US" altLang="ko-KR" noProof="0" dirty="0" smtClean="0"/>
              <a:t>MTS</a:t>
            </a:r>
            <a:r>
              <a:rPr lang="ko-KR" altLang="en-US" noProof="0" dirty="0" smtClean="0"/>
              <a:t>의 핵심 가치로 구성되어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이 규범은 다음과 같이 </a:t>
            </a:r>
            <a:r>
              <a:rPr lang="ko-KR" altLang="en-US" dirty="0"/>
              <a:t>업데이트 되었습니다</a:t>
            </a:r>
            <a:r>
              <a:rPr lang="en-US" altLang="ko-KR" dirty="0"/>
              <a:t>.</a:t>
            </a:r>
            <a:endParaRPr lang="en-US" altLang="ko-KR" noProof="0" dirty="0" smtClean="0"/>
          </a:p>
          <a:p>
            <a:pPr lvl="1" rtl="0"/>
            <a:r>
              <a:rPr lang="ko-KR" altLang="en-US" noProof="0" dirty="0" smtClean="0"/>
              <a:t>이 규범은 인트라넷에 있는 인터랙티브 전자 문서입니다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추가된 위험 분야</a:t>
            </a:r>
            <a:r>
              <a:rPr lang="en-US" altLang="ko-KR" noProof="0" dirty="0" smtClean="0"/>
              <a:t>: </a:t>
            </a:r>
            <a:r>
              <a:rPr lang="ko-KR" altLang="en-US" noProof="0" dirty="0" smtClean="0"/>
              <a:t>직원 데이터 개인 정보 보호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독점 금지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공정한 거래와 경쟁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제품의 품질과 안전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회사의 명성을 유지하고 환경 규정 준수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로비 활동</a:t>
            </a:r>
            <a:r>
              <a:rPr lang="en-US" altLang="ko-KR" noProof="0" dirty="0" smtClean="0"/>
              <a:t>, </a:t>
            </a:r>
            <a:r>
              <a:rPr lang="ko-KR" altLang="en-US" noProof="0" dirty="0" smtClean="0"/>
              <a:t>정치 및 자선 기부</a:t>
            </a:r>
          </a:p>
          <a:p>
            <a:pPr lvl="1" rtl="0"/>
            <a:r>
              <a:rPr lang="ko-KR" altLang="en-US" noProof="0" dirty="0" smtClean="0"/>
              <a:t>문서에 포함 된 </a:t>
            </a:r>
            <a:r>
              <a:rPr lang="en-US" altLang="ko-KR" noProof="0" dirty="0" smtClean="0"/>
              <a:t>Q&amp;A </a:t>
            </a:r>
            <a:r>
              <a:rPr lang="ko-KR" altLang="en-US" noProof="0" dirty="0" smtClean="0"/>
              <a:t>와 팁</a:t>
            </a:r>
          </a:p>
          <a:p>
            <a:pPr lvl="1" rtl="0"/>
            <a:r>
              <a:rPr lang="ko-KR" altLang="en-US" noProof="0" dirty="0" smtClean="0"/>
              <a:t>추가 리소스에 대해서는 하이퍼링크를 사용할 수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우리 규범은 정확한 판단을 </a:t>
            </a:r>
            <a:r>
              <a:rPr lang="ko-KR" altLang="en-US" dirty="0"/>
              <a:t>대신하는 것이 </a:t>
            </a:r>
            <a:r>
              <a:rPr lang="ko-KR" altLang="en-US" dirty="0" smtClean="0"/>
              <a:t>아니며</a:t>
            </a:r>
            <a:r>
              <a:rPr lang="en-US" altLang="ko-KR" noProof="0" dirty="0" smtClean="0"/>
              <a:t>, </a:t>
            </a:r>
            <a:r>
              <a:rPr lang="ko-KR" altLang="en-US" dirty="0"/>
              <a:t>직면하는</a:t>
            </a:r>
            <a:r>
              <a:rPr lang="ko-KR" altLang="en-US" noProof="0" dirty="0" smtClean="0"/>
              <a:t> 모든 상황을 커버할 수 있는 것도 아닙니다</a:t>
            </a:r>
            <a:r>
              <a:rPr lang="en-US" altLang="ko-KR" noProof="0" dirty="0" smtClean="0"/>
              <a:t>. </a:t>
            </a:r>
            <a:r>
              <a:rPr lang="ko-KR" altLang="en-US" noProof="0" dirty="0" smtClean="0"/>
              <a:t>따라서 문제가 있는 경우에는 </a:t>
            </a:r>
            <a:r>
              <a:rPr lang="ko-KR" altLang="en-US" dirty="0"/>
              <a:t>의견을 개진</a:t>
            </a:r>
            <a:r>
              <a:rPr lang="ko-KR" altLang="en-US" noProof="0" dirty="0" smtClean="0"/>
              <a:t> 하십시오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결국 우리의 자신감은 항상 그렇듯이 우리 각자의 내부에 있는 정직</a:t>
            </a:r>
            <a:r>
              <a:rPr lang="en-US" altLang="ko-KR" noProof="0" dirty="0" smtClean="0"/>
              <a:t>, </a:t>
            </a:r>
            <a:r>
              <a:rPr lang="ko-KR" altLang="en-US" dirty="0"/>
              <a:t>청렴</a:t>
            </a:r>
            <a:r>
              <a:rPr lang="ko-KR" altLang="en-US" noProof="0" dirty="0" smtClean="0"/>
              <a:t> 그리고 분별력에 의존해야 합니다</a:t>
            </a:r>
            <a:r>
              <a:rPr lang="en-US" altLang="ko-KR" noProof="0" dirty="0" smtClean="0"/>
              <a:t>.</a:t>
            </a:r>
          </a:p>
          <a:p>
            <a:endParaRPr lang="ko-KR" alt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ko-KR" altLang="en-US" noProof="0" dirty="0" smtClean="0"/>
              <a:t>글로벌 업무 윤리 강령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</a:t>
            </a:r>
            <a:endParaRPr lang="ko-KR" altLang="en-US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회사의 건전성에 필수적입니다</a:t>
            </a:r>
            <a:r>
              <a:rPr lang="en-US" altLang="ko-KR" sz="1800" kern="0" noProof="0" dirty="0" smtClean="0"/>
              <a:t>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</a:t>
            </a:r>
            <a:r>
              <a:rPr lang="ko-KR" altLang="en-US" sz="1800" dirty="0"/>
              <a:t>직원이 안심하고</a:t>
            </a:r>
            <a:r>
              <a:rPr lang="ko-KR" altLang="en-US" sz="1800" kern="0" noProof="0" dirty="0" smtClean="0"/>
              <a:t> 질문을 하거나 우려 사항을 보고 할 수 있는 지를 반영합니다</a:t>
            </a:r>
            <a:r>
              <a:rPr lang="en-US" altLang="ko-KR" sz="1800" kern="0" noProof="0" dirty="0" smtClean="0"/>
              <a:t>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문화는 우리 가치를 지지하고 있습니다</a:t>
            </a:r>
            <a:r>
              <a:rPr lang="en-US" altLang="ko-KR" sz="1800" kern="0" noProof="0" dirty="0" smtClean="0"/>
              <a:t>.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en-US" altLang="ko-KR" sz="1800" kern="0" noProof="0" dirty="0" smtClean="0"/>
              <a:t>MTS</a:t>
            </a:r>
            <a:r>
              <a:rPr lang="ko-KR" altLang="en-US" sz="1800" dirty="0"/>
              <a:t>에는</a:t>
            </a:r>
            <a:r>
              <a:rPr lang="ko-KR" altLang="en-US" sz="1800" kern="0" noProof="0" dirty="0" smtClean="0"/>
              <a:t> </a:t>
            </a:r>
            <a:r>
              <a:rPr lang="ko-KR" altLang="en-US" sz="1800" dirty="0"/>
              <a:t>의견개진</a:t>
            </a:r>
            <a:r>
              <a:rPr lang="ko-KR" altLang="en-US" sz="1800" kern="0" noProof="0" dirty="0" smtClean="0"/>
              <a:t> 문화를 위</a:t>
            </a:r>
            <a:r>
              <a:rPr lang="ko-KR" altLang="en-US" sz="1800" dirty="0"/>
              <a:t>한</a:t>
            </a:r>
            <a:r>
              <a:rPr lang="ko-KR" altLang="en-US" sz="1800" kern="0" noProof="0" dirty="0" smtClean="0"/>
              <a:t> 여러가지 </a:t>
            </a:r>
            <a:r>
              <a:rPr lang="ko-KR" altLang="en-US" sz="1800" dirty="0"/>
              <a:t>방법이</a:t>
            </a:r>
            <a:r>
              <a:rPr lang="ko-KR" altLang="en-US" sz="1800" kern="0" noProof="0" dirty="0" smtClean="0"/>
              <a:t> 있습니다</a:t>
            </a:r>
            <a:r>
              <a:rPr lang="en-US" altLang="ko-KR" sz="1800" kern="0" noProof="0" dirty="0" smtClean="0"/>
              <a:t>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직속상사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dirty="0" smtClean="0"/>
              <a:t>인사담당</a:t>
            </a:r>
            <a:endParaRPr lang="en-US" altLang="ko-KR" sz="18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현지의 기업윤리위원회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기업 윤리 및 준법 담당 이사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ko-KR" altLang="en-US" sz="1800" kern="0" noProof="0" dirty="0" smtClean="0"/>
              <a:t>법률 </a:t>
            </a:r>
            <a:r>
              <a:rPr lang="ko-KR" altLang="en-US" sz="1800" dirty="0"/>
              <a:t>담당 </a:t>
            </a:r>
            <a:r>
              <a:rPr lang="ko-KR" altLang="en-US" sz="1800" dirty="0" smtClean="0"/>
              <a:t>임원</a:t>
            </a:r>
            <a:endParaRPr lang="en-US" altLang="ko-KR" sz="1800" kern="0" noProof="0" dirty="0" smtClean="0"/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altLang="ko-KR" sz="1800" kern="0" noProof="0" dirty="0" err="1" smtClean="0"/>
              <a:t>AlertLine</a:t>
            </a:r>
            <a:endParaRPr lang="en-US" altLang="ko-KR" sz="1800" kern="0" noProof="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ko-KR" altLang="en-US" kern="0" noProof="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60" y="1303316"/>
            <a:ext cx="3768142" cy="29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ko-KR" noProof="0" dirty="0" smtClean="0"/>
              <a:t>MTS </a:t>
            </a:r>
            <a:r>
              <a:rPr lang="en-US" altLang="ko-KR" noProof="0" dirty="0" err="1" smtClean="0"/>
              <a:t>AlertLine</a:t>
            </a:r>
            <a:endParaRPr lang="en-US" altLang="ko-KR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en-US" altLang="ko-KR" noProof="0" dirty="0" err="1" smtClean="0"/>
              <a:t>AlertLine</a:t>
            </a:r>
            <a:r>
              <a:rPr lang="ko-KR" altLang="en-US" noProof="0" dirty="0" smtClean="0"/>
              <a:t>은 제</a:t>
            </a:r>
            <a:r>
              <a:rPr lang="en-US" altLang="ko-KR" noProof="0" dirty="0" smtClean="0"/>
              <a:t>3</a:t>
            </a:r>
            <a:r>
              <a:rPr lang="ko-KR" altLang="en-US" noProof="0" dirty="0" smtClean="0"/>
              <a:t>자가 운용합니다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제보자는</a:t>
            </a:r>
            <a:r>
              <a:rPr lang="ko-KR" altLang="en-US" noProof="0" dirty="0" smtClean="0"/>
              <a:t> 익명을 유지할 수 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제보자에게는 우려 사항의 추적을</a:t>
            </a:r>
            <a:r>
              <a:rPr lang="ko-KR" altLang="en-US" noProof="0" dirty="0" smtClean="0"/>
              <a:t> 위해 코드가 제공됩니다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noProof="0" dirty="0" smtClean="0"/>
              <a:t>제공할 </a:t>
            </a:r>
            <a:r>
              <a:rPr lang="ko-KR" altLang="en-US" dirty="0"/>
              <a:t>수 있는 정보가 있을 경우</a:t>
            </a:r>
            <a:r>
              <a:rPr lang="en-US" altLang="ko-KR" dirty="0"/>
              <a:t>,</a:t>
            </a:r>
            <a:r>
              <a:rPr lang="ko-KR" altLang="en-US" noProof="0" dirty="0" smtClean="0"/>
              <a:t> </a:t>
            </a:r>
            <a:r>
              <a:rPr lang="ko-KR" altLang="en-US" dirty="0"/>
              <a:t>직원들이</a:t>
            </a:r>
            <a:r>
              <a:rPr lang="ko-KR" altLang="en-US" noProof="0" dirty="0" smtClean="0"/>
              <a:t> </a:t>
            </a:r>
            <a:r>
              <a:rPr lang="en-US" altLang="ko-KR" noProof="0" dirty="0" err="1" smtClean="0"/>
              <a:t>AlertLine</a:t>
            </a:r>
            <a:r>
              <a:rPr lang="ko-KR" altLang="en-US" dirty="0"/>
              <a:t>을 활용할</a:t>
            </a:r>
            <a:r>
              <a:rPr lang="ko-KR" altLang="en-US" noProof="0" dirty="0" smtClean="0"/>
              <a:t> 권장하고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통역사도 지원</a:t>
            </a:r>
            <a:r>
              <a:rPr lang="ko-KR" altLang="en-US" noProof="0" dirty="0" smtClean="0"/>
              <a:t>가능합니다</a:t>
            </a:r>
            <a:r>
              <a:rPr lang="en-US" altLang="ko-KR" noProof="0" dirty="0" smtClean="0"/>
              <a:t>. </a:t>
            </a:r>
          </a:p>
          <a:p>
            <a:r>
              <a:rPr lang="ko-KR" altLang="en-US" dirty="0"/>
              <a:t>우려사항은</a:t>
            </a:r>
            <a:r>
              <a:rPr lang="ko-KR" altLang="en-US" noProof="0" dirty="0" smtClean="0"/>
              <a:t> 기밀로 취급됩니다</a:t>
            </a:r>
            <a:r>
              <a:rPr lang="en-US" altLang="ko-KR" noProof="0" dirty="0" smtClean="0"/>
              <a:t>.</a:t>
            </a:r>
          </a:p>
          <a:p>
            <a:pPr rtl="0"/>
            <a:r>
              <a:rPr lang="ko-KR" altLang="en-US" noProof="0" dirty="0" smtClean="0"/>
              <a:t>직원은 회사 인트라넷을 통해 </a:t>
            </a:r>
            <a:r>
              <a:rPr lang="en-US" altLang="ko-KR" noProof="0" dirty="0" err="1" smtClean="0"/>
              <a:t>AlertLine</a:t>
            </a:r>
            <a:r>
              <a:rPr lang="ko-KR" altLang="en-US" noProof="0" dirty="0" smtClean="0"/>
              <a:t>에 문제를 제기 할 수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noProof="0" dirty="0" smtClean="0"/>
              <a:t>모든 </a:t>
            </a:r>
            <a:r>
              <a:rPr lang="ko-KR" altLang="en-US" dirty="0"/>
              <a:t>우려사항을</a:t>
            </a:r>
            <a:r>
              <a:rPr lang="ko-KR" altLang="en-US" noProof="0" dirty="0" smtClean="0"/>
              <a:t> 조사합니다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조사담당자는 교육을 받았습니다</a:t>
            </a:r>
            <a:r>
              <a:rPr lang="en-US" altLang="ko-KR" noProof="0" dirty="0" smtClean="0"/>
              <a:t>. </a:t>
            </a:r>
          </a:p>
          <a:p>
            <a:pPr lvl="1"/>
            <a:r>
              <a:rPr lang="ko-KR" altLang="en-US" noProof="0" dirty="0" smtClean="0"/>
              <a:t>조사 </a:t>
            </a:r>
            <a:r>
              <a:rPr lang="ko-KR" altLang="en-US" dirty="0"/>
              <a:t>과정이</a:t>
            </a:r>
            <a:r>
              <a:rPr lang="ko-KR" altLang="en-US" noProof="0" dirty="0" smtClean="0"/>
              <a:t> 있습니다</a:t>
            </a:r>
            <a:r>
              <a:rPr lang="en-US" altLang="ko-KR" noProof="0" dirty="0" smtClean="0"/>
              <a:t>. </a:t>
            </a:r>
          </a:p>
          <a:p>
            <a:pPr lvl="1" rtl="0"/>
            <a:r>
              <a:rPr lang="ko-KR" altLang="en-US" noProof="0" dirty="0" smtClean="0"/>
              <a:t>에스컬레이션 프로세스가 있습니다</a:t>
            </a:r>
            <a:r>
              <a:rPr lang="en-US" altLang="ko-KR" noProof="0" dirty="0" smtClean="0"/>
              <a:t>.</a:t>
            </a:r>
          </a:p>
          <a:p>
            <a:pPr lvl="1">
              <a:spcBef>
                <a:spcPts val="0"/>
              </a:spcBef>
            </a:pPr>
            <a:endParaRPr lang="ko-KR" altLang="en-US" sz="1100" noProof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noProof="0" dirty="0" smtClean="0"/>
              <a:t>*일부 사업장은 </a:t>
            </a:r>
            <a:r>
              <a:rPr lang="en-US" altLang="ko-KR" sz="1600" noProof="0" dirty="0" err="1" smtClean="0"/>
              <a:t>AlertLine</a:t>
            </a:r>
            <a:r>
              <a:rPr lang="ko-KR" altLang="en-US" sz="1600" noProof="0" dirty="0" smtClean="0"/>
              <a:t>을 익명으로 이용하거나 기업윤리위원회의 </a:t>
            </a:r>
            <a:r>
              <a:rPr lang="ko-KR" altLang="en-US" sz="1600" dirty="0"/>
              <a:t>역할이 제한될</a:t>
            </a:r>
            <a:r>
              <a:rPr lang="ko-KR" altLang="en-US" sz="1600" noProof="0" dirty="0" smtClean="0"/>
              <a:t> 수 있습니다</a:t>
            </a:r>
            <a:r>
              <a:rPr lang="en-US" altLang="ko-KR" sz="1600" noProof="0" dirty="0" smtClean="0"/>
              <a:t>.</a:t>
            </a:r>
            <a:endParaRPr lang="ko-KR" altLang="en-US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noProof="0" dirty="0" smtClean="0"/>
              <a:t>최근 몇 년간 판매된 </a:t>
            </a:r>
            <a:r>
              <a:rPr lang="en-US" altLang="ko-KR" noProof="0" dirty="0" smtClean="0"/>
              <a:t>1,100 </a:t>
            </a:r>
            <a:r>
              <a:rPr lang="ko-KR" altLang="en-US" noProof="0" dirty="0" smtClean="0"/>
              <a:t>만대의 디젤차 배기량 테스트를 속인 큰 </a:t>
            </a:r>
            <a:r>
              <a:rPr lang="ko-KR" altLang="en-US" dirty="0"/>
              <a:t>스캔들로 </a:t>
            </a:r>
            <a:r>
              <a:rPr lang="ko-KR" altLang="en-US" dirty="0" smtClean="0"/>
              <a:t>인하여 </a:t>
            </a:r>
            <a:r>
              <a:rPr lang="ko-KR" altLang="en-US" dirty="0"/>
              <a:t>최근에 폭스바겐의 명성에 흠집이 </a:t>
            </a:r>
            <a:r>
              <a:rPr lang="ko-KR" altLang="en-US" dirty="0" smtClean="0"/>
              <a:t>생겼습니다</a:t>
            </a:r>
            <a:r>
              <a:rPr lang="en-US" altLang="ko-KR" dirty="0" smtClean="0"/>
              <a:t>.</a:t>
            </a:r>
            <a:endParaRPr lang="en-US" altLang="ko-KR" noProof="0" dirty="0" smtClean="0"/>
          </a:p>
          <a:p>
            <a:pPr lvl="1" rtl="0"/>
            <a:r>
              <a:rPr lang="ko-KR" altLang="en-US" noProof="0" dirty="0" smtClean="0"/>
              <a:t>주가는 </a:t>
            </a:r>
            <a:r>
              <a:rPr lang="en-US" altLang="ko-KR" noProof="0" dirty="0" smtClean="0"/>
              <a:t>30% </a:t>
            </a:r>
            <a:r>
              <a:rPr lang="ko-KR" altLang="en-US" noProof="0" dirty="0" smtClean="0"/>
              <a:t>가까이 하락했습니다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폭스바겐사의 시가 총액은 </a:t>
            </a:r>
            <a:r>
              <a:rPr lang="en-US" altLang="ko-KR" noProof="0" dirty="0" smtClean="0"/>
              <a:t>260</a:t>
            </a:r>
            <a:r>
              <a:rPr lang="ko-KR" altLang="en-US" noProof="0" dirty="0" smtClean="0"/>
              <a:t>억 달러가 줄어들었습니다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리콜 비용 및 벌금은 수 십억 달러에 달할 것이라고 알려져 있습니다</a:t>
            </a:r>
            <a:r>
              <a:rPr lang="en-US" altLang="ko-KR" noProof="0" dirty="0" smtClean="0"/>
              <a:t>.</a:t>
            </a:r>
          </a:p>
          <a:p>
            <a:r>
              <a:rPr lang="ko-KR" altLang="en-US" dirty="0"/>
              <a:t>타카타 에어백의 </a:t>
            </a:r>
            <a:r>
              <a:rPr lang="ko-KR" altLang="en-US" noProof="0" dirty="0" smtClean="0"/>
              <a:t>폭발에 의해 </a:t>
            </a:r>
            <a:r>
              <a:rPr lang="en-US" altLang="ko-KR" noProof="0" dirty="0" smtClean="0"/>
              <a:t>8</a:t>
            </a:r>
            <a:r>
              <a:rPr lang="ko-KR" altLang="en-US" noProof="0" dirty="0" smtClean="0"/>
              <a:t>명이 죽고 수 백명이 부상을 입었습니다</a:t>
            </a:r>
            <a:r>
              <a:rPr lang="en-US" altLang="ko-KR" noProof="0" dirty="0" smtClean="0"/>
              <a:t>. </a:t>
            </a:r>
          </a:p>
          <a:p>
            <a:pPr lvl="1"/>
            <a:r>
              <a:rPr lang="ko-KR" altLang="en-US" noProof="0" dirty="0" smtClean="0"/>
              <a:t>직원들은 품질 </a:t>
            </a:r>
            <a:r>
              <a:rPr lang="ko-KR" altLang="en-US" dirty="0"/>
              <a:t>문제가</a:t>
            </a:r>
            <a:r>
              <a:rPr lang="ko-KR" altLang="en-US" noProof="0" dirty="0" smtClean="0"/>
              <a:t> 엄격한 납품 스케줄을 맞추어야 하는 압력에서 생긴 것이라고 말했습니다</a:t>
            </a:r>
            <a:r>
              <a:rPr lang="en-US" altLang="ko-KR" noProof="0" dirty="0" smtClean="0"/>
              <a:t>.</a:t>
            </a:r>
          </a:p>
          <a:p>
            <a:pPr lvl="1"/>
            <a:r>
              <a:rPr lang="ko-KR" altLang="en-US" dirty="0"/>
              <a:t>계획대로</a:t>
            </a:r>
            <a:r>
              <a:rPr lang="ko-KR" altLang="en-US" noProof="0" dirty="0" smtClean="0"/>
              <a:t> 납품할 수 없는 경우</a:t>
            </a:r>
            <a:r>
              <a:rPr lang="en-US" altLang="ko-KR" noProof="0" dirty="0" smtClean="0"/>
              <a:t>, </a:t>
            </a:r>
            <a:r>
              <a:rPr lang="ko-KR" altLang="en-US" dirty="0"/>
              <a:t>타카타는</a:t>
            </a:r>
            <a:r>
              <a:rPr lang="ko-KR" altLang="en-US" noProof="0" dirty="0" smtClean="0"/>
              <a:t> 분 당 수 천 달러의 </a:t>
            </a:r>
            <a:r>
              <a:rPr lang="ko-KR" altLang="en-US" dirty="0"/>
              <a:t>벌금을 지불하도록 되어 </a:t>
            </a:r>
            <a:r>
              <a:rPr lang="ko-KR" altLang="en-US" dirty="0" smtClean="0"/>
              <a:t>있습니다</a:t>
            </a:r>
            <a:r>
              <a:rPr lang="en-US" altLang="ko-KR" noProof="0" dirty="0" smtClean="0"/>
              <a:t>.</a:t>
            </a:r>
          </a:p>
          <a:p>
            <a:endParaRPr lang="ko-KR" altLang="en-US" sz="1050" noProof="0" dirty="0" smtClean="0"/>
          </a:p>
          <a:p>
            <a:pPr rtl="0"/>
            <a:r>
              <a:rPr lang="ko-KR" altLang="en-US" noProof="0" dirty="0" smtClean="0"/>
              <a:t>이러한 스캔들의 근거가 되는 요인은 무엇일까요</a:t>
            </a:r>
            <a:r>
              <a:rPr lang="en-US" altLang="ko-KR" noProof="0" dirty="0" smtClean="0"/>
              <a:t>?</a:t>
            </a:r>
            <a:endParaRPr lang="en-US" altLang="ko-KR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의견개진</a:t>
            </a:r>
            <a:r>
              <a:rPr lang="ko-KR" altLang="en-US" noProof="0" dirty="0" smtClean="0"/>
              <a:t> 문화 질문</a:t>
            </a:r>
            <a:endParaRPr lang="ko-KR" alt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1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45906</TotalTime>
  <Words>1626</Words>
  <Application>Microsoft Office PowerPoint</Application>
  <PresentationFormat>On-screen Show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FY17 윤리 교육- Back to Basics(기본으로 돌아가기)  </vt:lpstr>
      <vt:lpstr>소개</vt:lpstr>
      <vt:lpstr>교육 목표</vt:lpstr>
      <vt:lpstr>MTS 기업 윤리와 준법 프로그램의 목적</vt:lpstr>
      <vt:lpstr>MTS의 핵심 가치:</vt:lpstr>
      <vt:lpstr>MTS 글로벌 업무 윤리 강령</vt:lpstr>
      <vt:lpstr>의견개진 문화</vt:lpstr>
      <vt:lpstr>MTS AlertLine</vt:lpstr>
      <vt:lpstr>의견개진 문화 질문</vt:lpstr>
      <vt:lpstr>의견개진 문화 해답</vt:lpstr>
      <vt:lpstr>서로를 존중하는 근무 환경</vt:lpstr>
      <vt:lpstr>서로를 존중하는 근무 환경 질문</vt:lpstr>
      <vt:lpstr>서로를 존중하는 근무 환경 질문</vt:lpstr>
      <vt:lpstr>보복 금지 정책</vt:lpstr>
      <vt:lpstr>보복-여러분이 할 수 있는 것</vt:lpstr>
      <vt:lpstr>부패 방지를 중시</vt:lpstr>
      <vt:lpstr>미국 부패방지법 기본 개념</vt:lpstr>
      <vt:lpstr>글로벌 부패 방지 개념</vt:lpstr>
      <vt:lpstr>글로벌 부패 방지 질문</vt:lpstr>
      <vt:lpstr>글로벌 부패 방지 해답</vt:lpstr>
      <vt:lpstr>요약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422</cp:revision>
  <cp:lastPrinted>2016-02-12T19:35:17Z</cp:lastPrinted>
  <dcterms:created xsi:type="dcterms:W3CDTF">2009-07-02T15:23:46Z</dcterms:created>
  <dcterms:modified xsi:type="dcterms:W3CDTF">2017-01-25T15:57:15Z</dcterms:modified>
</cp:coreProperties>
</file>