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 id="2147483711" r:id="rId3"/>
    <p:sldMasterId id="2147483713" r:id="rId4"/>
    <p:sldMasterId id="2147483715" r:id="rId5"/>
    <p:sldMasterId id="2147483717" r:id="rId6"/>
    <p:sldMasterId id="2147483719" r:id="rId7"/>
  </p:sldMasterIdLst>
  <p:notesMasterIdLst>
    <p:notesMasterId r:id="rId26"/>
  </p:notesMasterIdLst>
  <p:handoutMasterIdLst>
    <p:handoutMasterId r:id="rId27"/>
  </p:handoutMasterIdLst>
  <p:sldIdLst>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3398">
          <p15:clr>
            <a:srgbClr val="A4A3A4"/>
          </p15:clr>
        </p15:guide>
        <p15:guide id="2" orient="horz" pos="4225">
          <p15:clr>
            <a:srgbClr val="A4A3A4"/>
          </p15:clr>
        </p15:guide>
        <p15:guide id="3" orient="horz" pos="775">
          <p15:clr>
            <a:srgbClr val="A4A3A4"/>
          </p15:clr>
        </p15:guide>
        <p15:guide id="4" orient="horz" pos="2654">
          <p15:clr>
            <a:srgbClr val="A4A3A4"/>
          </p15:clr>
        </p15:guide>
        <p15:guide id="5" orient="horz" pos="1928">
          <p15:clr>
            <a:srgbClr val="A4A3A4"/>
          </p15:clr>
        </p15:guide>
        <p15:guide id="6" orient="horz" pos="1196">
          <p15:clr>
            <a:srgbClr val="A4A3A4"/>
          </p15:clr>
        </p15:guide>
        <p15:guide id="7" pos="2880">
          <p15:clr>
            <a:srgbClr val="A4A3A4"/>
          </p15:clr>
        </p15:guide>
        <p15:guide id="8" pos="5459">
          <p15:clr>
            <a:srgbClr val="A4A3A4"/>
          </p15:clr>
        </p15:guide>
        <p15:guide id="9" pos="308">
          <p15:clr>
            <a:srgbClr val="A4A3A4"/>
          </p15:clr>
        </p15:guide>
        <p15:guide id="10" orient="horz" pos="38">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43"/>
    <a:srgbClr val="92D04F"/>
    <a:srgbClr val="B4A2C7"/>
    <a:srgbClr val="C0E59B"/>
    <a:srgbClr val="FD64CD"/>
    <a:srgbClr val="B7DEE8"/>
    <a:srgbClr val="E7BAB7"/>
    <a:srgbClr val="958B54"/>
    <a:srgbClr val="C0E49A"/>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5" autoAdjust="0"/>
    <p:restoredTop sz="94687" autoAdjust="0"/>
  </p:normalViewPr>
  <p:slideViewPr>
    <p:cSldViewPr snapToGrid="0">
      <p:cViewPr>
        <p:scale>
          <a:sx n="90" d="100"/>
          <a:sy n="90" d="100"/>
        </p:scale>
        <p:origin x="-2496" y="-552"/>
      </p:cViewPr>
      <p:guideLst>
        <p:guide orient="horz" pos="3398"/>
        <p:guide orient="horz" pos="4225"/>
        <p:guide orient="horz" pos="775"/>
        <p:guide orient="horz" pos="2654"/>
        <p:guide orient="horz" pos="1928"/>
        <p:guide orient="horz" pos="1196"/>
        <p:guide orient="horz" pos="38"/>
        <p:guide pos="2880"/>
        <p:guide pos="5459"/>
        <p:guide pos="30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BF61-1A7F-4AE2-ABB5-81C741C6FAB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B9293D-3F40-4A85-9047-43873893B85D}">
      <dgm:prSet custT="1"/>
      <dgm:spPr>
        <a:solidFill>
          <a:srgbClr val="CC1543"/>
        </a:solidFill>
      </dgm:spPr>
      <dgm:t>
        <a:bodyPr/>
        <a:lstStyle/>
        <a:p>
          <a:pPr rtl="0"/>
          <a:r>
            <a:rPr sz="2200" b="0" dirty="0" err="1">
              <a:latin typeface="SimSun" panose="02010600030101010101" pitchFamily="2" charset="-122"/>
              <a:ea typeface="SimSun" panose="02010600030101010101" pitchFamily="2" charset="-122"/>
              <a:cs typeface="Arial" charset="0"/>
            </a:rPr>
            <a:t>我们提供了</a:t>
          </a:r>
          <a:r>
            <a:rPr sz="2200" b="0" u="none" dirty="0" err="1">
              <a:latin typeface="SimSun" panose="02010600030101010101" pitchFamily="2" charset="-122"/>
              <a:ea typeface="SimSun" panose="02010600030101010101" pitchFamily="2" charset="-122"/>
              <a:cs typeface="Arial" charset="0"/>
            </a:rPr>
            <a:t>众多选项</a:t>
          </a:r>
          <a:r>
            <a:rPr sz="2200" b="0" dirty="0" err="1">
              <a:latin typeface="SimSun" panose="02010600030101010101" pitchFamily="2" charset="-122"/>
              <a:ea typeface="SimSun" panose="02010600030101010101" pitchFamily="2" charset="-122"/>
              <a:cs typeface="Arial" charset="0"/>
            </a:rPr>
            <a:t>来帮助您</a:t>
          </a:r>
          <a:r>
            <a:rPr sz="2200" b="1" u="sng" dirty="0" err="1">
              <a:latin typeface="SimSun" panose="02010600030101010101" pitchFamily="2" charset="-122"/>
              <a:ea typeface="SimSun" panose="02010600030101010101" pitchFamily="2" charset="-122"/>
              <a:cs typeface="Arial" charset="0"/>
            </a:rPr>
            <a:t>勇于表达</a:t>
          </a:r>
          <a:r>
            <a:rPr sz="2200" b="0" dirty="0">
              <a:latin typeface="SimSun" panose="02010600030101010101" pitchFamily="2" charset="-122"/>
              <a:ea typeface="SimSun" panose="02010600030101010101" pitchFamily="2" charset="-122"/>
              <a:cs typeface="Arial" charset="0"/>
            </a:rPr>
            <a:t>：</a:t>
          </a:r>
        </a:p>
      </dgm:t>
    </dgm:pt>
    <dgm:pt modelId="{E7194ED9-B67A-45B9-BF22-5A856AB71376}" type="parTrans" cxnId="{AEF6C5BE-7807-47A9-8690-FB5340D6D4F0}">
      <dgm:prSet/>
      <dgm:spPr/>
      <dgm:t>
        <a:bodyPr/>
        <a:lstStyle/>
        <a:p>
          <a:endParaRPr lang="en-US"/>
        </a:p>
      </dgm:t>
    </dgm:pt>
    <dgm:pt modelId="{F04EC980-3946-44E0-BE2E-2B51416C35B6}" type="sibTrans" cxnId="{AEF6C5BE-7807-47A9-8690-FB5340D6D4F0}">
      <dgm:prSet/>
      <dgm:spPr/>
      <dgm:t>
        <a:bodyPr/>
        <a:lstStyle/>
        <a:p>
          <a:endParaRPr lang="en-US"/>
        </a:p>
      </dgm:t>
    </dgm:pt>
    <dgm:pt modelId="{4CCA79DF-FD3B-48E5-85E1-6CD601D710D9}">
      <dgm:prSet custT="1"/>
      <dgm:spPr>
        <a:solidFill>
          <a:schemeClr val="bg1">
            <a:lumMod val="95000"/>
          </a:schemeClr>
        </a:solidFill>
      </dgm:spPr>
      <dgm:t>
        <a:bodyPr/>
        <a:lstStyle/>
        <a:p>
          <a:pPr rtl="0"/>
          <a:r>
            <a:rPr sz="1600" b="1" dirty="0" err="1">
              <a:solidFill>
                <a:srgbClr val="CC1E43"/>
              </a:solidFill>
              <a:latin typeface="SimSun" panose="02010600030101010101" pitchFamily="2" charset="-122"/>
              <a:ea typeface="SimSun" panose="02010600030101010101" pitchFamily="2" charset="-122"/>
              <a:cs typeface="Arial" charset="0"/>
            </a:rPr>
            <a:t>主管</a:t>
          </a:r>
          <a:endParaRPr sz="1600" b="1" dirty="0">
            <a:solidFill>
              <a:srgbClr val="CC1E43"/>
            </a:solidFill>
            <a:latin typeface="SimSun" panose="02010600030101010101" pitchFamily="2" charset="-122"/>
            <a:ea typeface="SimSun" panose="02010600030101010101" pitchFamily="2" charset="-122"/>
            <a:cs typeface="Arial" charset="0"/>
          </a:endParaRPr>
        </a:p>
      </dgm:t>
    </dgm:pt>
    <dgm:pt modelId="{EFCF3D80-A640-4191-988B-B658D187316C}" type="parTrans" cxnId="{2675B426-FDE0-4704-A661-77014326CDE2}">
      <dgm:prSet/>
      <dgm:spPr/>
      <dgm:t>
        <a:bodyPr/>
        <a:lstStyle/>
        <a:p>
          <a:endParaRPr lang="en-US"/>
        </a:p>
      </dgm:t>
    </dgm:pt>
    <dgm:pt modelId="{EE9F8875-D5B2-4297-A55B-44728034273A}" type="sibTrans" cxnId="{2675B426-FDE0-4704-A661-77014326CDE2}">
      <dgm:prSet/>
      <dgm:spPr/>
      <dgm:t>
        <a:bodyPr/>
        <a:lstStyle/>
        <a:p>
          <a:endParaRPr lang="en-US"/>
        </a:p>
      </dgm:t>
    </dgm:pt>
    <dgm:pt modelId="{0A669AD1-1831-48B8-9137-7EA3549C8372}">
      <dgm:prSet custT="1"/>
      <dgm:spPr>
        <a:solidFill>
          <a:schemeClr val="bg1">
            <a:lumMod val="95000"/>
          </a:schemeClr>
        </a:solidFill>
      </dgm:spPr>
      <dgm:t>
        <a:bodyPr/>
        <a:lstStyle/>
        <a:p>
          <a:pPr rtl="0"/>
          <a:r>
            <a:rPr sz="1600" b="1" dirty="0" err="1" smtClean="0">
              <a:solidFill>
                <a:srgbClr val="CC1E43"/>
              </a:solidFill>
              <a:latin typeface="SimSun" panose="02010600030101010101" pitchFamily="2" charset="-122"/>
              <a:ea typeface="SimSun" panose="02010600030101010101" pitchFamily="2" charset="-122"/>
              <a:cs typeface="Arial" charset="0"/>
            </a:rPr>
            <a:t>人力资</a:t>
          </a:r>
          <a:r>
            <a:rPr lang="en-US" sz="1600" b="1" dirty="0" smtClean="0">
              <a:solidFill>
                <a:srgbClr val="CC1E43"/>
              </a:solidFill>
              <a:latin typeface="SimSun" panose="02010600030101010101" pitchFamily="2" charset="-122"/>
              <a:ea typeface="SimSun" panose="02010600030101010101" pitchFamily="2" charset="-122"/>
              <a:cs typeface="Arial" charset="0"/>
            </a:rPr>
            <a:t/>
          </a:r>
          <a:br>
            <a:rPr lang="en-US" sz="1600" b="1" dirty="0" smtClean="0">
              <a:solidFill>
                <a:srgbClr val="CC1E43"/>
              </a:solidFill>
              <a:latin typeface="SimSun" panose="02010600030101010101" pitchFamily="2" charset="-122"/>
              <a:ea typeface="SimSun" panose="02010600030101010101" pitchFamily="2" charset="-122"/>
              <a:cs typeface="Arial" charset="0"/>
            </a:rPr>
          </a:br>
          <a:r>
            <a:rPr sz="1600" b="1" dirty="0" err="1" smtClean="0">
              <a:solidFill>
                <a:srgbClr val="CC1E43"/>
              </a:solidFill>
              <a:latin typeface="SimSun" panose="02010600030101010101" pitchFamily="2" charset="-122"/>
              <a:ea typeface="SimSun" panose="02010600030101010101" pitchFamily="2" charset="-122"/>
              <a:cs typeface="Arial" charset="0"/>
            </a:rPr>
            <a:t>源部门</a:t>
          </a:r>
          <a:endParaRPr sz="1600" b="1" dirty="0">
            <a:solidFill>
              <a:srgbClr val="CC1E43"/>
            </a:solidFill>
            <a:latin typeface="SimSun" panose="02010600030101010101" pitchFamily="2" charset="-122"/>
            <a:ea typeface="SimSun" panose="02010600030101010101" pitchFamily="2" charset="-122"/>
            <a:cs typeface="Arial" charset="0"/>
          </a:endParaRPr>
        </a:p>
      </dgm:t>
    </dgm:pt>
    <dgm:pt modelId="{5F3B0676-B18A-486F-ABE9-8BB4B4EAE1FC}" type="parTrans" cxnId="{EDB3E7DD-1855-49DF-B3AA-E197D995BF9A}">
      <dgm:prSet/>
      <dgm:spPr/>
      <dgm:t>
        <a:bodyPr/>
        <a:lstStyle/>
        <a:p>
          <a:endParaRPr lang="en-US"/>
        </a:p>
      </dgm:t>
    </dgm:pt>
    <dgm:pt modelId="{E3B4ECD7-ACE3-4AA2-A5C3-B9440936D3CF}" type="sibTrans" cxnId="{EDB3E7DD-1855-49DF-B3AA-E197D995BF9A}">
      <dgm:prSet/>
      <dgm:spPr/>
      <dgm:t>
        <a:bodyPr/>
        <a:lstStyle/>
        <a:p>
          <a:endParaRPr lang="en-US"/>
        </a:p>
      </dgm:t>
    </dgm:pt>
    <dgm:pt modelId="{71047B44-03EE-4E03-AB62-5229FB0191CF}">
      <dgm:prSet custT="1"/>
      <dgm:spPr>
        <a:solidFill>
          <a:schemeClr val="bg1">
            <a:lumMod val="95000"/>
          </a:schemeClr>
        </a:solidFill>
      </dgm:spPr>
      <dgm:t>
        <a:bodyPr/>
        <a:lstStyle/>
        <a:p>
          <a:pPr rtl="0"/>
          <a:r>
            <a:rPr sz="1600" b="1" dirty="0" err="1" smtClean="0">
              <a:solidFill>
                <a:srgbClr val="CC1E43"/>
              </a:solidFill>
              <a:latin typeface="SimSun" panose="02010600030101010101" pitchFamily="2" charset="-122"/>
              <a:ea typeface="SimSun" panose="02010600030101010101" pitchFamily="2" charset="-122"/>
              <a:cs typeface="Arial" charset="0"/>
            </a:rPr>
            <a:t>当地的</a:t>
          </a:r>
          <a:r>
            <a:rPr lang="en-US" sz="1600" b="1" dirty="0" smtClean="0">
              <a:solidFill>
                <a:srgbClr val="CC1E43"/>
              </a:solidFill>
              <a:latin typeface="SimSun" panose="02010600030101010101" pitchFamily="2" charset="-122"/>
              <a:ea typeface="SimSun" panose="02010600030101010101" pitchFamily="2" charset="-122"/>
              <a:cs typeface="Arial" charset="0"/>
            </a:rPr>
            <a:t/>
          </a:r>
          <a:br>
            <a:rPr lang="en-US" sz="1600" b="1" dirty="0" smtClean="0">
              <a:solidFill>
                <a:srgbClr val="CC1E43"/>
              </a:solidFill>
              <a:latin typeface="SimSun" panose="02010600030101010101" pitchFamily="2" charset="-122"/>
              <a:ea typeface="SimSun" panose="02010600030101010101" pitchFamily="2" charset="-122"/>
              <a:cs typeface="Arial" charset="0"/>
            </a:rPr>
          </a:br>
          <a:r>
            <a:rPr sz="1600" b="1" dirty="0" err="1" smtClean="0">
              <a:solidFill>
                <a:srgbClr val="CC1E43"/>
              </a:solidFill>
              <a:latin typeface="SimSun" panose="02010600030101010101" pitchFamily="2" charset="-122"/>
              <a:ea typeface="SimSun" panose="02010600030101010101" pitchFamily="2" charset="-122"/>
              <a:cs typeface="Arial" charset="0"/>
            </a:rPr>
            <a:t>商业道</a:t>
          </a:r>
          <a:r>
            <a:rPr lang="en-US" sz="1600" b="1" dirty="0" smtClean="0">
              <a:solidFill>
                <a:srgbClr val="CC1E43"/>
              </a:solidFill>
              <a:latin typeface="SimSun" panose="02010600030101010101" pitchFamily="2" charset="-122"/>
              <a:ea typeface="SimSun" panose="02010600030101010101" pitchFamily="2" charset="-122"/>
              <a:cs typeface="Arial" charset="0"/>
            </a:rPr>
            <a:t/>
          </a:r>
          <a:br>
            <a:rPr lang="en-US" sz="1600" b="1" dirty="0" smtClean="0">
              <a:solidFill>
                <a:srgbClr val="CC1E43"/>
              </a:solidFill>
              <a:latin typeface="SimSun" panose="02010600030101010101" pitchFamily="2" charset="-122"/>
              <a:ea typeface="SimSun" panose="02010600030101010101" pitchFamily="2" charset="-122"/>
              <a:cs typeface="Arial" charset="0"/>
            </a:rPr>
          </a:br>
          <a:r>
            <a:rPr sz="1600" b="1" dirty="0" err="1" smtClean="0">
              <a:solidFill>
                <a:srgbClr val="CC1E43"/>
              </a:solidFill>
              <a:latin typeface="SimSun" panose="02010600030101010101" pitchFamily="2" charset="-122"/>
              <a:ea typeface="SimSun" panose="02010600030101010101" pitchFamily="2" charset="-122"/>
              <a:cs typeface="Arial" charset="0"/>
            </a:rPr>
            <a:t>德委员会</a:t>
          </a:r>
          <a:endParaRPr sz="1600" b="1" dirty="0">
            <a:solidFill>
              <a:srgbClr val="CC1E43"/>
            </a:solidFill>
            <a:latin typeface="SimSun" panose="02010600030101010101" pitchFamily="2" charset="-122"/>
            <a:ea typeface="SimSun" panose="02010600030101010101" pitchFamily="2" charset="-122"/>
            <a:cs typeface="Arial" charset="0"/>
          </a:endParaRPr>
        </a:p>
      </dgm:t>
    </dgm:pt>
    <dgm:pt modelId="{8BDE3111-441C-47E6-B4C3-9C7912C3EE3F}" type="parTrans" cxnId="{397D79E8-BDC7-4881-93DC-22172788D0B6}">
      <dgm:prSet/>
      <dgm:spPr/>
      <dgm:t>
        <a:bodyPr/>
        <a:lstStyle/>
        <a:p>
          <a:endParaRPr lang="en-US"/>
        </a:p>
      </dgm:t>
    </dgm:pt>
    <dgm:pt modelId="{D0603154-B285-4CDC-9EB9-E607C4F97ECB}" type="sibTrans" cxnId="{397D79E8-BDC7-4881-93DC-22172788D0B6}">
      <dgm:prSet/>
      <dgm:spPr/>
      <dgm:t>
        <a:bodyPr/>
        <a:lstStyle/>
        <a:p>
          <a:endParaRPr lang="en-US"/>
        </a:p>
      </dgm:t>
    </dgm:pt>
    <dgm:pt modelId="{1214C429-9B89-4E43-8295-8B4ADD672EF6}">
      <dgm:prSet custT="1"/>
      <dgm:spPr>
        <a:solidFill>
          <a:schemeClr val="bg1">
            <a:lumMod val="95000"/>
          </a:schemeClr>
        </a:solidFill>
      </dgm:spPr>
      <dgm:t>
        <a:bodyPr/>
        <a:lstStyle/>
        <a:p>
          <a:pPr rtl="0"/>
          <a:r>
            <a:rPr sz="1600" b="1" dirty="0" err="1">
              <a:solidFill>
                <a:srgbClr val="CC1E43"/>
              </a:solidFill>
              <a:latin typeface="SimSun" panose="02010600030101010101" pitchFamily="2" charset="-122"/>
              <a:ea typeface="SimSun" panose="02010600030101010101" pitchFamily="2" charset="-122"/>
              <a:cs typeface="Arial" charset="0"/>
            </a:rPr>
            <a:t>首席风险办公室团队</a:t>
          </a:r>
          <a:endParaRPr sz="1600" b="1" dirty="0">
            <a:solidFill>
              <a:srgbClr val="CC1E43"/>
            </a:solidFill>
            <a:latin typeface="SimSun" panose="02010600030101010101" pitchFamily="2" charset="-122"/>
            <a:ea typeface="SimSun" panose="02010600030101010101" pitchFamily="2" charset="-122"/>
            <a:cs typeface="Arial" charset="0"/>
          </a:endParaRPr>
        </a:p>
      </dgm:t>
    </dgm:pt>
    <dgm:pt modelId="{5A7A81E4-BDC8-444D-9A7C-8F3ED4FCF57F}" type="parTrans" cxnId="{50B66359-F37C-4339-B1C8-85E6F0C3FFEA}">
      <dgm:prSet/>
      <dgm:spPr/>
      <dgm:t>
        <a:bodyPr/>
        <a:lstStyle/>
        <a:p>
          <a:endParaRPr lang="en-US"/>
        </a:p>
      </dgm:t>
    </dgm:pt>
    <dgm:pt modelId="{2A1A91B3-ECC4-4E0F-A5AA-F729B8D173BE}" type="sibTrans" cxnId="{50B66359-F37C-4339-B1C8-85E6F0C3FFEA}">
      <dgm:prSet/>
      <dgm:spPr/>
      <dgm:t>
        <a:bodyPr/>
        <a:lstStyle/>
        <a:p>
          <a:endParaRPr lang="en-US"/>
        </a:p>
      </dgm:t>
    </dgm:pt>
    <dgm:pt modelId="{60B5A938-4FAC-451F-B9AF-B308BE017F19}">
      <dgm:prSet custT="1"/>
      <dgm:spPr>
        <a:solidFill>
          <a:schemeClr val="bg1">
            <a:lumMod val="95000"/>
          </a:schemeClr>
        </a:solidFill>
      </dgm:spPr>
      <dgm:t>
        <a:bodyPr/>
        <a:lstStyle/>
        <a:p>
          <a:pPr rtl="0"/>
          <a:r>
            <a:rPr sz="1600" b="1">
              <a:solidFill>
                <a:srgbClr val="CC1E43"/>
              </a:solidFill>
              <a:latin typeface="SimSun" panose="02010600030101010101" pitchFamily="2" charset="-122"/>
              <a:ea typeface="SimSun" panose="02010600030101010101" pitchFamily="2" charset="-122"/>
              <a:cs typeface="Arial" charset="0"/>
            </a:rPr>
            <a:t>法律总顾问办公室</a:t>
          </a:r>
        </a:p>
      </dgm:t>
    </dgm:pt>
    <dgm:pt modelId="{2A38D8B7-110E-401A-A2D6-E37FF069EABE}" type="parTrans" cxnId="{B953178B-EB58-4F24-8802-19803AC890C1}">
      <dgm:prSet/>
      <dgm:spPr/>
      <dgm:t>
        <a:bodyPr/>
        <a:lstStyle/>
        <a:p>
          <a:endParaRPr lang="en-US"/>
        </a:p>
      </dgm:t>
    </dgm:pt>
    <dgm:pt modelId="{3AED5583-F003-4E8A-ACAB-C527FCD4AA0D}" type="sibTrans" cxnId="{B953178B-EB58-4F24-8802-19803AC890C1}">
      <dgm:prSet/>
      <dgm:spPr/>
      <dgm:t>
        <a:bodyPr/>
        <a:lstStyle/>
        <a:p>
          <a:endParaRPr lang="en-US"/>
        </a:p>
      </dgm:t>
    </dgm:pt>
    <dgm:pt modelId="{B6EA538F-FD03-4261-BA6D-694DCEFC11A6}">
      <dgm:prSet custT="1"/>
      <dgm:spPr>
        <a:solidFill>
          <a:schemeClr val="bg1">
            <a:lumMod val="95000"/>
          </a:schemeClr>
        </a:solidFill>
      </dgm:spPr>
      <dgm:t>
        <a:bodyPr/>
        <a:lstStyle/>
        <a:p>
          <a:pPr rtl="0"/>
          <a:r>
            <a:rPr sz="1600" b="1">
              <a:solidFill>
                <a:srgbClr val="CC1E43"/>
              </a:solidFill>
              <a:latin typeface="SimSun" panose="02010600030101010101" pitchFamily="2" charset="-122"/>
              <a:ea typeface="SimSun" panose="02010600030101010101" pitchFamily="2" charset="-122"/>
              <a:cs typeface="Arial" charset="0"/>
            </a:rPr>
            <a:t>举报热线</a:t>
          </a:r>
        </a:p>
      </dgm:t>
    </dgm:pt>
    <dgm:pt modelId="{E95AF903-CA7B-4A3D-908E-56E9F97A6B24}" type="parTrans" cxnId="{9FCABCBD-CC35-4AA6-A7F3-A1FF9A35DEFF}">
      <dgm:prSet/>
      <dgm:spPr/>
      <dgm:t>
        <a:bodyPr/>
        <a:lstStyle/>
        <a:p>
          <a:endParaRPr lang="en-US"/>
        </a:p>
      </dgm:t>
    </dgm:pt>
    <dgm:pt modelId="{337F4E4B-93F1-4F15-9342-85E3BAE241C8}" type="sibTrans" cxnId="{9FCABCBD-CC35-4AA6-A7F3-A1FF9A35DEFF}">
      <dgm:prSet/>
      <dgm:spPr/>
      <dgm:t>
        <a:bodyPr/>
        <a:lstStyle/>
        <a:p>
          <a:endParaRPr lang="en-US"/>
        </a:p>
      </dgm:t>
    </dgm:pt>
    <dgm:pt modelId="{AA362918-15F0-4722-AA68-014DD9987B3B}" type="pres">
      <dgm:prSet presAssocID="{D7F0BF61-1A7F-4AE2-ABB5-81C741C6FAB9}" presName="composite" presStyleCnt="0">
        <dgm:presLayoutVars>
          <dgm:chMax val="1"/>
          <dgm:dir/>
          <dgm:resizeHandles val="exact"/>
        </dgm:presLayoutVars>
      </dgm:prSet>
      <dgm:spPr/>
      <dgm:t>
        <a:bodyPr/>
        <a:lstStyle/>
        <a:p>
          <a:endParaRPr lang="en-US"/>
        </a:p>
      </dgm:t>
    </dgm:pt>
    <dgm:pt modelId="{7AA42A80-B9E9-4D8A-8419-2043DC0A6F6D}" type="pres">
      <dgm:prSet presAssocID="{93B9293D-3F40-4A85-9047-43873893B85D}" presName="roof" presStyleLbl="dkBgShp" presStyleIdx="0" presStyleCnt="2" custScaleY="139208" custLinFactNeighborY="2431"/>
      <dgm:spPr/>
      <dgm:t>
        <a:bodyPr/>
        <a:lstStyle/>
        <a:p>
          <a:endParaRPr lang="en-US"/>
        </a:p>
      </dgm:t>
    </dgm:pt>
    <dgm:pt modelId="{B73BCECB-6274-445D-8D42-A36DBD64E1B6}" type="pres">
      <dgm:prSet presAssocID="{93B9293D-3F40-4A85-9047-43873893B85D}" presName="pillars" presStyleCnt="0"/>
      <dgm:spPr/>
    </dgm:pt>
    <dgm:pt modelId="{27543A9F-D62C-40E8-9DCD-03333A8DFDDF}" type="pres">
      <dgm:prSet presAssocID="{93B9293D-3F40-4A85-9047-43873893B85D}" presName="pillar1" presStyleLbl="node1" presStyleIdx="0" presStyleCnt="6" custScaleX="110000">
        <dgm:presLayoutVars>
          <dgm:bulletEnabled val="1"/>
        </dgm:presLayoutVars>
      </dgm:prSet>
      <dgm:spPr/>
      <dgm:t>
        <a:bodyPr/>
        <a:lstStyle/>
        <a:p>
          <a:endParaRPr lang="en-US"/>
        </a:p>
      </dgm:t>
    </dgm:pt>
    <dgm:pt modelId="{95CA7D29-691A-43AD-9542-F982DC5DCCAD}" type="pres">
      <dgm:prSet presAssocID="{0A669AD1-1831-48B8-9137-7EA3549C8372}" presName="pillarX" presStyleLbl="node1" presStyleIdx="1" presStyleCnt="6">
        <dgm:presLayoutVars>
          <dgm:bulletEnabled val="1"/>
        </dgm:presLayoutVars>
      </dgm:prSet>
      <dgm:spPr/>
      <dgm:t>
        <a:bodyPr/>
        <a:lstStyle/>
        <a:p>
          <a:endParaRPr lang="en-US"/>
        </a:p>
      </dgm:t>
    </dgm:pt>
    <dgm:pt modelId="{52290E71-3FF9-46B8-8A97-DE4D9164115E}" type="pres">
      <dgm:prSet presAssocID="{71047B44-03EE-4E03-AB62-5229FB0191CF}" presName="pillarX" presStyleLbl="node1" presStyleIdx="2" presStyleCnt="6">
        <dgm:presLayoutVars>
          <dgm:bulletEnabled val="1"/>
        </dgm:presLayoutVars>
      </dgm:prSet>
      <dgm:spPr/>
      <dgm:t>
        <a:bodyPr/>
        <a:lstStyle/>
        <a:p>
          <a:endParaRPr lang="en-US"/>
        </a:p>
      </dgm:t>
    </dgm:pt>
    <dgm:pt modelId="{8142610B-AB04-4B14-8D03-31B7BDEC5965}" type="pres">
      <dgm:prSet presAssocID="{1214C429-9B89-4E43-8295-8B4ADD672EF6}" presName="pillarX" presStyleLbl="node1" presStyleIdx="3" presStyleCnt="6">
        <dgm:presLayoutVars>
          <dgm:bulletEnabled val="1"/>
        </dgm:presLayoutVars>
      </dgm:prSet>
      <dgm:spPr/>
      <dgm:t>
        <a:bodyPr/>
        <a:lstStyle/>
        <a:p>
          <a:endParaRPr lang="en-US"/>
        </a:p>
      </dgm:t>
    </dgm:pt>
    <dgm:pt modelId="{9D32F080-9382-4BBB-B935-7AA681EE31AA}" type="pres">
      <dgm:prSet presAssocID="{60B5A938-4FAC-451F-B9AF-B308BE017F19}" presName="pillarX" presStyleLbl="node1" presStyleIdx="4" presStyleCnt="6">
        <dgm:presLayoutVars>
          <dgm:bulletEnabled val="1"/>
        </dgm:presLayoutVars>
      </dgm:prSet>
      <dgm:spPr/>
      <dgm:t>
        <a:bodyPr/>
        <a:lstStyle/>
        <a:p>
          <a:endParaRPr lang="en-US"/>
        </a:p>
      </dgm:t>
    </dgm:pt>
    <dgm:pt modelId="{BA258671-BC97-4075-AE45-80C3A178A951}" type="pres">
      <dgm:prSet presAssocID="{B6EA538F-FD03-4261-BA6D-694DCEFC11A6}" presName="pillarX" presStyleLbl="node1" presStyleIdx="5" presStyleCnt="6">
        <dgm:presLayoutVars>
          <dgm:bulletEnabled val="1"/>
        </dgm:presLayoutVars>
      </dgm:prSet>
      <dgm:spPr/>
      <dgm:t>
        <a:bodyPr/>
        <a:lstStyle/>
        <a:p>
          <a:endParaRPr lang="en-US"/>
        </a:p>
      </dgm:t>
    </dgm:pt>
    <dgm:pt modelId="{89B4D07A-E0BA-46ED-896C-BF917E848ABA}" type="pres">
      <dgm:prSet presAssocID="{93B9293D-3F40-4A85-9047-43873893B85D}" presName="base" presStyleLbl="dkBgShp" presStyleIdx="1" presStyleCnt="2"/>
      <dgm:spPr>
        <a:solidFill>
          <a:srgbClr val="CC1543"/>
        </a:solidFill>
      </dgm:spPr>
    </dgm:pt>
  </dgm:ptLst>
  <dgm:cxnLst>
    <dgm:cxn modelId="{D4EDD25E-9AA1-A24F-8F09-65CADB14B717}" type="presOf" srcId="{60B5A938-4FAC-451F-B9AF-B308BE017F19}" destId="{9D32F080-9382-4BBB-B935-7AA681EE31AA}" srcOrd="0" destOrd="0" presId="urn:microsoft.com/office/officeart/2005/8/layout/hList3"/>
    <dgm:cxn modelId="{E90AA057-4D2C-A140-A202-6E46CEFB07FB}" type="presOf" srcId="{71047B44-03EE-4E03-AB62-5229FB0191CF}" destId="{52290E71-3FF9-46B8-8A97-DE4D9164115E}" srcOrd="0" destOrd="0" presId="urn:microsoft.com/office/officeart/2005/8/layout/hList3"/>
    <dgm:cxn modelId="{2675B426-FDE0-4704-A661-77014326CDE2}" srcId="{93B9293D-3F40-4A85-9047-43873893B85D}" destId="{4CCA79DF-FD3B-48E5-85E1-6CD601D710D9}" srcOrd="0" destOrd="0" parTransId="{EFCF3D80-A640-4191-988B-B658D187316C}" sibTransId="{EE9F8875-D5B2-4297-A55B-44728034273A}"/>
    <dgm:cxn modelId="{0E156447-94E4-8748-828C-866700E22799}" type="presOf" srcId="{93B9293D-3F40-4A85-9047-43873893B85D}" destId="{7AA42A80-B9E9-4D8A-8419-2043DC0A6F6D}" srcOrd="0" destOrd="0" presId="urn:microsoft.com/office/officeart/2005/8/layout/hList3"/>
    <dgm:cxn modelId="{65FC047F-65D0-8440-83EA-129DCC74ABA0}" type="presOf" srcId="{B6EA538F-FD03-4261-BA6D-694DCEFC11A6}" destId="{BA258671-BC97-4075-AE45-80C3A178A951}" srcOrd="0" destOrd="0" presId="urn:microsoft.com/office/officeart/2005/8/layout/hList3"/>
    <dgm:cxn modelId="{B953178B-EB58-4F24-8802-19803AC890C1}" srcId="{93B9293D-3F40-4A85-9047-43873893B85D}" destId="{60B5A938-4FAC-451F-B9AF-B308BE017F19}" srcOrd="4" destOrd="0" parTransId="{2A38D8B7-110E-401A-A2D6-E37FF069EABE}" sibTransId="{3AED5583-F003-4E8A-ACAB-C527FCD4AA0D}"/>
    <dgm:cxn modelId="{50B66359-F37C-4339-B1C8-85E6F0C3FFEA}" srcId="{93B9293D-3F40-4A85-9047-43873893B85D}" destId="{1214C429-9B89-4E43-8295-8B4ADD672EF6}" srcOrd="3" destOrd="0" parTransId="{5A7A81E4-BDC8-444D-9A7C-8F3ED4FCF57F}" sibTransId="{2A1A91B3-ECC4-4E0F-A5AA-F729B8D173BE}"/>
    <dgm:cxn modelId="{A2D7C24A-50F5-3947-8296-5FA1A9258308}" type="presOf" srcId="{4CCA79DF-FD3B-48E5-85E1-6CD601D710D9}" destId="{27543A9F-D62C-40E8-9DCD-03333A8DFDDF}" srcOrd="0" destOrd="0" presId="urn:microsoft.com/office/officeart/2005/8/layout/hList3"/>
    <dgm:cxn modelId="{02EB5024-5B4E-9C48-8530-BFC42B5CD049}" type="presOf" srcId="{D7F0BF61-1A7F-4AE2-ABB5-81C741C6FAB9}" destId="{AA362918-15F0-4722-AA68-014DD9987B3B}" srcOrd="0" destOrd="0" presId="urn:microsoft.com/office/officeart/2005/8/layout/hList3"/>
    <dgm:cxn modelId="{AEF6C5BE-7807-47A9-8690-FB5340D6D4F0}" srcId="{D7F0BF61-1A7F-4AE2-ABB5-81C741C6FAB9}" destId="{93B9293D-3F40-4A85-9047-43873893B85D}" srcOrd="0" destOrd="0" parTransId="{E7194ED9-B67A-45B9-BF22-5A856AB71376}" sibTransId="{F04EC980-3946-44E0-BE2E-2B51416C35B6}"/>
    <dgm:cxn modelId="{397D79E8-BDC7-4881-93DC-22172788D0B6}" srcId="{93B9293D-3F40-4A85-9047-43873893B85D}" destId="{71047B44-03EE-4E03-AB62-5229FB0191CF}" srcOrd="2" destOrd="0" parTransId="{8BDE3111-441C-47E6-B4C3-9C7912C3EE3F}" sibTransId="{D0603154-B285-4CDC-9EB9-E607C4F97ECB}"/>
    <dgm:cxn modelId="{444B4675-7776-5843-BE9A-0D6615939184}" type="presOf" srcId="{0A669AD1-1831-48B8-9137-7EA3549C8372}" destId="{95CA7D29-691A-43AD-9542-F982DC5DCCAD}" srcOrd="0" destOrd="0" presId="urn:microsoft.com/office/officeart/2005/8/layout/hList3"/>
    <dgm:cxn modelId="{9FCABCBD-CC35-4AA6-A7F3-A1FF9A35DEFF}" srcId="{93B9293D-3F40-4A85-9047-43873893B85D}" destId="{B6EA538F-FD03-4261-BA6D-694DCEFC11A6}" srcOrd="5" destOrd="0" parTransId="{E95AF903-CA7B-4A3D-908E-56E9F97A6B24}" sibTransId="{337F4E4B-93F1-4F15-9342-85E3BAE241C8}"/>
    <dgm:cxn modelId="{BF66FB1A-3B9E-9B49-9776-AE4590022A4F}" type="presOf" srcId="{1214C429-9B89-4E43-8295-8B4ADD672EF6}" destId="{8142610B-AB04-4B14-8D03-31B7BDEC5965}" srcOrd="0" destOrd="0" presId="urn:microsoft.com/office/officeart/2005/8/layout/hList3"/>
    <dgm:cxn modelId="{EDB3E7DD-1855-49DF-B3AA-E197D995BF9A}" srcId="{93B9293D-3F40-4A85-9047-43873893B85D}" destId="{0A669AD1-1831-48B8-9137-7EA3549C8372}" srcOrd="1" destOrd="0" parTransId="{5F3B0676-B18A-486F-ABE9-8BB4B4EAE1FC}" sibTransId="{E3B4ECD7-ACE3-4AA2-A5C3-B9440936D3CF}"/>
    <dgm:cxn modelId="{10EA91D8-FF78-2C46-A99A-930A252C2B87}" type="presParOf" srcId="{AA362918-15F0-4722-AA68-014DD9987B3B}" destId="{7AA42A80-B9E9-4D8A-8419-2043DC0A6F6D}" srcOrd="0" destOrd="0" presId="urn:microsoft.com/office/officeart/2005/8/layout/hList3"/>
    <dgm:cxn modelId="{77E9890D-946E-EA4A-AA03-5828E56575E1}" type="presParOf" srcId="{AA362918-15F0-4722-AA68-014DD9987B3B}" destId="{B73BCECB-6274-445D-8D42-A36DBD64E1B6}" srcOrd="1" destOrd="0" presId="urn:microsoft.com/office/officeart/2005/8/layout/hList3"/>
    <dgm:cxn modelId="{0E5F51C9-E3F7-5040-82A0-66465FF3E19C}" type="presParOf" srcId="{B73BCECB-6274-445D-8D42-A36DBD64E1B6}" destId="{27543A9F-D62C-40E8-9DCD-03333A8DFDDF}" srcOrd="0" destOrd="0" presId="urn:microsoft.com/office/officeart/2005/8/layout/hList3"/>
    <dgm:cxn modelId="{B86D700F-90E2-3146-B6C0-B7B762E3BF24}" type="presParOf" srcId="{B73BCECB-6274-445D-8D42-A36DBD64E1B6}" destId="{95CA7D29-691A-43AD-9542-F982DC5DCCAD}" srcOrd="1" destOrd="0" presId="urn:microsoft.com/office/officeart/2005/8/layout/hList3"/>
    <dgm:cxn modelId="{E6588EEF-9937-8D42-AE06-51100FB6C6C8}" type="presParOf" srcId="{B73BCECB-6274-445D-8D42-A36DBD64E1B6}" destId="{52290E71-3FF9-46B8-8A97-DE4D9164115E}" srcOrd="2" destOrd="0" presId="urn:microsoft.com/office/officeart/2005/8/layout/hList3"/>
    <dgm:cxn modelId="{58B04470-2619-3F4F-8672-235811013B59}" type="presParOf" srcId="{B73BCECB-6274-445D-8D42-A36DBD64E1B6}" destId="{8142610B-AB04-4B14-8D03-31B7BDEC5965}" srcOrd="3" destOrd="0" presId="urn:microsoft.com/office/officeart/2005/8/layout/hList3"/>
    <dgm:cxn modelId="{C8420127-B679-F44E-9646-1D079B39042A}" type="presParOf" srcId="{B73BCECB-6274-445D-8D42-A36DBD64E1B6}" destId="{9D32F080-9382-4BBB-B935-7AA681EE31AA}" srcOrd="4" destOrd="0" presId="urn:microsoft.com/office/officeart/2005/8/layout/hList3"/>
    <dgm:cxn modelId="{630D7A2B-478D-6A42-9975-240217A4E777}" type="presParOf" srcId="{B73BCECB-6274-445D-8D42-A36DBD64E1B6}" destId="{BA258671-BC97-4075-AE45-80C3A178A951}" srcOrd="5" destOrd="0" presId="urn:microsoft.com/office/officeart/2005/8/layout/hList3"/>
    <dgm:cxn modelId="{8BAD9C3D-AA13-0943-9B31-E08D411AEDEF}" type="presParOf" srcId="{AA362918-15F0-4722-AA68-014DD9987B3B}" destId="{89B4D07A-E0BA-46ED-896C-BF917E848ABA}" srcOrd="2" destOrd="0" presId="urn:microsoft.com/office/officeart/2005/8/layout/hList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err="1">
              <a:latin typeface="SimSun" panose="02010600030101010101" pitchFamily="2" charset="-122"/>
              <a:ea typeface="SimSun" panose="02010600030101010101" pitchFamily="2" charset="-122"/>
              <a:cs typeface="Arial" charset="0"/>
            </a:rPr>
            <a:t>内容</a:t>
          </a:r>
          <a:r>
            <a:rPr sz="2000" b="1" u="sng" dirty="0">
              <a:latin typeface="SimSun" panose="02010600030101010101" pitchFamily="2" charset="-122"/>
              <a:ea typeface="SimSun" panose="02010600030101010101" pitchFamily="2" charset="-122"/>
              <a:cs typeface="Arial" charset="0"/>
            </a:rPr>
            <a:t>：</a:t>
          </a:r>
        </a:p>
        <a:p>
          <a:pPr rtl="0"/>
          <a:r>
            <a:rPr sz="1400" dirty="0" err="1">
              <a:latin typeface="SimSun" panose="02010600030101010101" pitchFamily="2" charset="-122"/>
              <a:ea typeface="SimSun" panose="02010600030101010101" pitchFamily="2" charset="-122"/>
              <a:cs typeface="Arial" charset="0"/>
            </a:rPr>
            <a:t>提供或支付任何有价物品，无论是直接还是通过第三方转交</a:t>
          </a:r>
          <a:endParaRPr sz="1400" dirty="0">
            <a:latin typeface="SimSun" panose="02010600030101010101" pitchFamily="2" charset="-122"/>
            <a:ea typeface="SimSun" panose="02010600030101010101" pitchFamily="2" charset="-122"/>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err="1">
              <a:latin typeface="SimSun" panose="02010600030101010101" pitchFamily="2" charset="-122"/>
              <a:ea typeface="SimSun" panose="02010600030101010101" pitchFamily="2" charset="-122"/>
              <a:cs typeface="Arial" charset="0"/>
            </a:rPr>
            <a:t>对象</a:t>
          </a:r>
          <a:r>
            <a:rPr sz="2000" b="1" u="sng" dirty="0">
              <a:latin typeface="SimSun" panose="02010600030101010101" pitchFamily="2" charset="-122"/>
              <a:ea typeface="SimSun" panose="02010600030101010101" pitchFamily="2" charset="-122"/>
              <a:cs typeface="Arial" charset="0"/>
            </a:rPr>
            <a:t>： </a:t>
          </a:r>
        </a:p>
        <a:p>
          <a:pPr rtl="0"/>
          <a:r>
            <a:rPr sz="1400" dirty="0" err="1">
              <a:latin typeface="SimSun" panose="02010600030101010101" pitchFamily="2" charset="-122"/>
              <a:ea typeface="SimSun" panose="02010600030101010101" pitchFamily="2" charset="-122"/>
              <a:cs typeface="Arial" charset="0"/>
            </a:rPr>
            <a:t>任何官员、政府所有企业的雇员或外国官员的家庭成员</a:t>
          </a:r>
          <a:endParaRPr sz="1400" dirty="0">
            <a:latin typeface="SimSun" panose="02010600030101010101" pitchFamily="2" charset="-122"/>
            <a:ea typeface="SimSun" panose="02010600030101010101" pitchFamily="2" charset="-122"/>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A1F1FB5F-8454-4F6F-B7BE-026DF5AE7816}">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err="1">
              <a:latin typeface="SimSun" panose="02010600030101010101" pitchFamily="2" charset="-122"/>
              <a:ea typeface="SimSun" panose="02010600030101010101" pitchFamily="2" charset="-122"/>
              <a:cs typeface="Arial" charset="0"/>
            </a:rPr>
            <a:t>目的</a:t>
          </a:r>
          <a:r>
            <a:rPr sz="2000" b="1" u="sng" dirty="0">
              <a:latin typeface="SimSun" panose="02010600030101010101" pitchFamily="2" charset="-122"/>
              <a:ea typeface="SimSun" panose="02010600030101010101" pitchFamily="2" charset="-122"/>
              <a:cs typeface="Arial" charset="0"/>
            </a:rPr>
            <a:t>： </a:t>
          </a:r>
        </a:p>
        <a:p>
          <a:pPr rtl="0"/>
          <a:r>
            <a:rPr sz="1400" dirty="0" err="1">
              <a:latin typeface="SimSun" panose="02010600030101010101" pitchFamily="2" charset="-122"/>
              <a:ea typeface="SimSun" panose="02010600030101010101" pitchFamily="2" charset="-122"/>
              <a:cs typeface="Arial" charset="0"/>
            </a:rPr>
            <a:t>为赢得业务或获得不公平的业务优势</a:t>
          </a:r>
          <a:endParaRPr sz="1400" dirty="0">
            <a:latin typeface="SimSun" panose="02010600030101010101" pitchFamily="2" charset="-122"/>
            <a:ea typeface="SimSun" panose="02010600030101010101" pitchFamily="2" charset="-122"/>
            <a:cs typeface="Arial" charset="0"/>
          </a:endParaRPr>
        </a:p>
      </dgm:t>
    </dgm:pt>
    <dgm:pt modelId="{40FBE694-1E3E-4A78-95E8-E1C21325AD15}" type="parTrans" cxnId="{5226ABEF-BB88-4150-B265-A2A58082106E}">
      <dgm:prSet/>
      <dgm:spPr/>
      <dgm:t>
        <a:bodyPr/>
        <a:lstStyle/>
        <a:p>
          <a:endParaRPr lang="en-US"/>
        </a:p>
      </dgm:t>
    </dgm:pt>
    <dgm:pt modelId="{D282422F-AA9E-4A25-BD17-5E2A86212CDE}" type="sibTrans" cxnId="{5226ABEF-BB88-4150-B265-A2A58082106E}">
      <dgm:prSet/>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2"/>
      <dgm:spPr/>
      <dgm:t>
        <a:bodyPr/>
        <a:lstStyle/>
        <a:p>
          <a:endParaRPr lang="en-US"/>
        </a:p>
      </dgm:t>
    </dgm:pt>
    <dgm:pt modelId="{236EBBF0-377E-44F9-89F6-44ACCE334911}" type="pres">
      <dgm:prSet presAssocID="{3396EA1D-F609-483F-BD94-1869B6468C27}" presName="connectorText" presStyleLbl="sibTrans2D1" presStyleIdx="0" presStyleCnt="2"/>
      <dgm:spPr/>
      <dgm:t>
        <a:bodyPr/>
        <a:lstStyle/>
        <a:p>
          <a:endParaRPr lang="en-US"/>
        </a:p>
      </dgm:t>
    </dgm:pt>
    <dgm:pt modelId="{1425511A-2AF1-4ABC-BED2-4195BC729D1A}" type="pres">
      <dgm:prSet presAssocID="{BEE7BE1A-89B1-4CDA-A1C4-561AD2618A87}" presName="node" presStyleLbl="node1" presStyleIdx="1" presStyleCnt="3" custScaleX="127127">
        <dgm:presLayoutVars>
          <dgm:bulletEnabled val="1"/>
        </dgm:presLayoutVars>
      </dgm:prSet>
      <dgm:spPr/>
      <dgm:t>
        <a:bodyPr/>
        <a:lstStyle/>
        <a:p>
          <a:endParaRPr lang="en-US"/>
        </a:p>
      </dgm:t>
    </dgm:pt>
    <dgm:pt modelId="{ABFFE2A7-EB83-43F7-BD22-9ABA2E30969E}" type="pres">
      <dgm:prSet presAssocID="{F28CD8E7-FA17-4D93-B8A2-54468C7A38CD}" presName="sibTrans" presStyleLbl="sibTrans2D1" presStyleIdx="1" presStyleCnt="2"/>
      <dgm:spPr/>
      <dgm:t>
        <a:bodyPr/>
        <a:lstStyle/>
        <a:p>
          <a:endParaRPr lang="en-US"/>
        </a:p>
      </dgm:t>
    </dgm:pt>
    <dgm:pt modelId="{1723D041-BE08-4687-8C45-5319A89A8206}" type="pres">
      <dgm:prSet presAssocID="{F28CD8E7-FA17-4D93-B8A2-54468C7A38CD}" presName="connectorText" presStyleLbl="sibTrans2D1" presStyleIdx="1" presStyleCnt="2"/>
      <dgm:spPr/>
      <dgm:t>
        <a:bodyPr/>
        <a:lstStyle/>
        <a:p>
          <a:endParaRPr lang="en-US"/>
        </a:p>
      </dgm:t>
    </dgm:pt>
    <dgm:pt modelId="{4806D6D7-0FF3-4344-A485-F418AEB3A4CA}" type="pres">
      <dgm:prSet presAssocID="{A1F1FB5F-8454-4F6F-B7BE-026DF5AE7816}" presName="node" presStyleLbl="node1" presStyleIdx="2" presStyleCnt="3">
        <dgm:presLayoutVars>
          <dgm:bulletEnabled val="1"/>
        </dgm:presLayoutVars>
      </dgm:prSet>
      <dgm:spPr/>
      <dgm:t>
        <a:bodyPr/>
        <a:lstStyle/>
        <a:p>
          <a:endParaRPr lang="en-US"/>
        </a:p>
      </dgm:t>
    </dgm:pt>
  </dgm:ptLst>
  <dgm:cxnLst>
    <dgm:cxn modelId="{5226ABEF-BB88-4150-B265-A2A58082106E}" srcId="{BFDA7D13-3B15-4E33-9FB1-B0D1FF9CE29D}" destId="{A1F1FB5F-8454-4F6F-B7BE-026DF5AE7816}" srcOrd="2" destOrd="0" parTransId="{40FBE694-1E3E-4A78-95E8-E1C21325AD15}" sibTransId="{D282422F-AA9E-4A25-BD17-5E2A86212CDE}"/>
    <dgm:cxn modelId="{C721D3FF-AAD5-154F-9262-511F7FCC957D}" type="presOf" srcId="{BFDA7D13-3B15-4E33-9FB1-B0D1FF9CE29D}" destId="{5BED0602-C8F4-4CD6-9FDA-117BAC129B4A}" srcOrd="0" destOrd="0" presId="urn:microsoft.com/office/officeart/2005/8/layout/process1"/>
    <dgm:cxn modelId="{FCE84B14-DA5C-4A5F-86A8-222CA2D03B66}" srcId="{BFDA7D13-3B15-4E33-9FB1-B0D1FF9CE29D}" destId="{5913B8C1-B281-40DA-A047-82DF6009BB21}" srcOrd="0" destOrd="0" parTransId="{8C835E6E-D89A-400A-8516-1F582BE3A493}" sibTransId="{3396EA1D-F609-483F-BD94-1869B6468C27}"/>
    <dgm:cxn modelId="{7BA20575-3C9B-2447-A2DF-4D7F0802FA8B}" type="presOf" srcId="{5913B8C1-B281-40DA-A047-82DF6009BB21}" destId="{64E74039-0C53-4C9A-BC2D-57D0415472EC}" srcOrd="0" destOrd="0" presId="urn:microsoft.com/office/officeart/2005/8/layout/process1"/>
    <dgm:cxn modelId="{256E5BE9-01EE-47F2-B3E8-A21B850ED98C}" srcId="{BFDA7D13-3B15-4E33-9FB1-B0D1FF9CE29D}" destId="{BEE7BE1A-89B1-4CDA-A1C4-561AD2618A87}" srcOrd="1" destOrd="0" parTransId="{3D920412-9F8F-4F9E-B41D-29DE8930E3E9}" sibTransId="{F28CD8E7-FA17-4D93-B8A2-54468C7A38CD}"/>
    <dgm:cxn modelId="{B571DACF-90B9-ED4A-BF28-ED8BB6CF9393}" type="presOf" srcId="{3396EA1D-F609-483F-BD94-1869B6468C27}" destId="{C0CDC40E-21DF-470E-8F8F-5A73A167C21D}" srcOrd="0" destOrd="0" presId="urn:microsoft.com/office/officeart/2005/8/layout/process1"/>
    <dgm:cxn modelId="{E80A44AC-98BE-FE48-AC23-DBA4DFFF6447}" type="presOf" srcId="{3396EA1D-F609-483F-BD94-1869B6468C27}" destId="{236EBBF0-377E-44F9-89F6-44ACCE334911}" srcOrd="1" destOrd="0" presId="urn:microsoft.com/office/officeart/2005/8/layout/process1"/>
    <dgm:cxn modelId="{17CA952D-DDF2-404B-BF14-33220739A130}" type="presOf" srcId="{F28CD8E7-FA17-4D93-B8A2-54468C7A38CD}" destId="{1723D041-BE08-4687-8C45-5319A89A8206}" srcOrd="1" destOrd="0" presId="urn:microsoft.com/office/officeart/2005/8/layout/process1"/>
    <dgm:cxn modelId="{A9819ED5-7D8F-ED43-BF9B-254DEAF90773}" type="presOf" srcId="{F28CD8E7-FA17-4D93-B8A2-54468C7A38CD}" destId="{ABFFE2A7-EB83-43F7-BD22-9ABA2E30969E}" srcOrd="0" destOrd="0" presId="urn:microsoft.com/office/officeart/2005/8/layout/process1"/>
    <dgm:cxn modelId="{81442792-EAB9-8B4D-BE46-304A6936AEEC}" type="presOf" srcId="{BEE7BE1A-89B1-4CDA-A1C4-561AD2618A87}" destId="{1425511A-2AF1-4ABC-BED2-4195BC729D1A}" srcOrd="0" destOrd="0" presId="urn:microsoft.com/office/officeart/2005/8/layout/process1"/>
    <dgm:cxn modelId="{90991DC2-AB70-2345-A30E-1615D65D0483}" type="presOf" srcId="{A1F1FB5F-8454-4F6F-B7BE-026DF5AE7816}" destId="{4806D6D7-0FF3-4344-A485-F418AEB3A4CA}" srcOrd="0" destOrd="0" presId="urn:microsoft.com/office/officeart/2005/8/layout/process1"/>
    <dgm:cxn modelId="{39493314-22C7-FE49-8BFF-1ABA333CA5F9}" type="presParOf" srcId="{5BED0602-C8F4-4CD6-9FDA-117BAC129B4A}" destId="{64E74039-0C53-4C9A-BC2D-57D0415472EC}" srcOrd="0" destOrd="0" presId="urn:microsoft.com/office/officeart/2005/8/layout/process1"/>
    <dgm:cxn modelId="{F3571E94-CCC8-1F41-B732-687C489674A5}" type="presParOf" srcId="{5BED0602-C8F4-4CD6-9FDA-117BAC129B4A}" destId="{C0CDC40E-21DF-470E-8F8F-5A73A167C21D}" srcOrd="1" destOrd="0" presId="urn:microsoft.com/office/officeart/2005/8/layout/process1"/>
    <dgm:cxn modelId="{CACA2472-60C9-2641-BF9C-6A0F11C73D33}" type="presParOf" srcId="{C0CDC40E-21DF-470E-8F8F-5A73A167C21D}" destId="{236EBBF0-377E-44F9-89F6-44ACCE334911}" srcOrd="0" destOrd="0" presId="urn:microsoft.com/office/officeart/2005/8/layout/process1"/>
    <dgm:cxn modelId="{2291F09C-90A7-BB46-9957-2C5D633C8C6D}" type="presParOf" srcId="{5BED0602-C8F4-4CD6-9FDA-117BAC129B4A}" destId="{1425511A-2AF1-4ABC-BED2-4195BC729D1A}" srcOrd="2" destOrd="0" presId="urn:microsoft.com/office/officeart/2005/8/layout/process1"/>
    <dgm:cxn modelId="{4760E67D-FF38-2E45-BA45-1D345372295B}" type="presParOf" srcId="{5BED0602-C8F4-4CD6-9FDA-117BAC129B4A}" destId="{ABFFE2A7-EB83-43F7-BD22-9ABA2E30969E}" srcOrd="3" destOrd="0" presId="urn:microsoft.com/office/officeart/2005/8/layout/process1"/>
    <dgm:cxn modelId="{C3881C5E-0410-284F-876C-FC23297BA82B}" type="presParOf" srcId="{ABFFE2A7-EB83-43F7-BD22-9ABA2E30969E}" destId="{1723D041-BE08-4687-8C45-5319A89A8206}" srcOrd="0" destOrd="0" presId="urn:microsoft.com/office/officeart/2005/8/layout/process1"/>
    <dgm:cxn modelId="{873E53FD-6EA5-C74D-A10D-7EE4A9F9DC51}" type="presParOf" srcId="{5BED0602-C8F4-4CD6-9FDA-117BAC129B4A}" destId="{4806D6D7-0FF3-4344-A485-F418AEB3A4C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sz="2000" b="1" u="sng" dirty="0" err="1">
              <a:latin typeface="SimSun" panose="02010600030101010101" pitchFamily="2" charset="-122"/>
              <a:ea typeface="SimSun" panose="02010600030101010101" pitchFamily="2" charset="-122"/>
              <a:cs typeface="Arial" charset="0"/>
            </a:rPr>
            <a:t>出现情况</a:t>
          </a:r>
          <a:r>
            <a:rPr sz="2000" b="1" u="sng" dirty="0">
              <a:latin typeface="SimSun" panose="02010600030101010101" pitchFamily="2" charset="-122"/>
              <a:ea typeface="SimSun" panose="02010600030101010101" pitchFamily="2" charset="-122"/>
              <a:cs typeface="Arial" charset="0"/>
            </a:rPr>
            <a:t>：</a:t>
          </a:r>
        </a:p>
        <a:p>
          <a:pPr algn="l" rtl="0"/>
          <a:r>
            <a:rPr sz="1400" dirty="0" err="1">
              <a:latin typeface="SimSun" panose="02010600030101010101" pitchFamily="2" charset="-122"/>
              <a:ea typeface="SimSun" panose="02010600030101010101" pitchFamily="2" charset="-122"/>
              <a:cs typeface="Arial" charset="0"/>
            </a:rPr>
            <a:t>当个人的外部活动或个人利益与其在</a:t>
          </a:r>
          <a:r>
            <a:rPr sz="1400" dirty="0">
              <a:latin typeface="SimSun" panose="02010600030101010101" pitchFamily="2" charset="-122"/>
              <a:ea typeface="SimSun" panose="02010600030101010101" pitchFamily="2" charset="-122"/>
              <a:cs typeface="Arial" charset="0"/>
            </a:rPr>
            <a:t> MTS </a:t>
          </a:r>
          <a:r>
            <a:rPr lang="en-US" sz="1400" dirty="0" smtClean="0">
              <a:latin typeface="SimSun" panose="02010600030101010101" pitchFamily="2" charset="-122"/>
              <a:ea typeface="SimSun" panose="02010600030101010101" pitchFamily="2" charset="-122"/>
              <a:cs typeface="Arial" charset="0"/>
            </a:rPr>
            <a:t/>
          </a:r>
          <a:br>
            <a:rPr lang="en-US" sz="1400" dirty="0" smtClean="0">
              <a:latin typeface="SimSun" panose="02010600030101010101" pitchFamily="2" charset="-122"/>
              <a:ea typeface="SimSun" panose="02010600030101010101" pitchFamily="2" charset="-122"/>
              <a:cs typeface="Arial" charset="0"/>
            </a:rPr>
          </a:br>
          <a:r>
            <a:rPr sz="1400" dirty="0" err="1" smtClean="0">
              <a:latin typeface="SimSun" panose="02010600030101010101" pitchFamily="2" charset="-122"/>
              <a:ea typeface="SimSun" panose="02010600030101010101" pitchFamily="2" charset="-122"/>
              <a:cs typeface="Arial" charset="0"/>
            </a:rPr>
            <a:t>的职责</a:t>
          </a:r>
          <a:r>
            <a:rPr sz="1400" baseline="0" dirty="0" smtClean="0">
              <a:latin typeface="SimSun" panose="02010600030101010101" pitchFamily="2" charset="-122"/>
              <a:ea typeface="SimSun" panose="02010600030101010101" pitchFamily="2" charset="-122"/>
              <a:cs typeface="Arial" charset="0"/>
            </a:rPr>
            <a:t> </a:t>
          </a:r>
          <a:r>
            <a:rPr sz="1400" dirty="0" err="1">
              <a:latin typeface="SimSun" panose="02010600030101010101" pitchFamily="2" charset="-122"/>
              <a:ea typeface="SimSun" panose="02010600030101010101" pitchFamily="2" charset="-122"/>
              <a:cs typeface="Arial" charset="0"/>
            </a:rPr>
            <a:t>发生冲突时</a:t>
          </a:r>
          <a:r>
            <a:rPr sz="1400" dirty="0" smtClean="0">
              <a:latin typeface="SimSun" panose="02010600030101010101" pitchFamily="2" charset="-122"/>
              <a:ea typeface="SimSun" panose="02010600030101010101" pitchFamily="2" charset="-122"/>
              <a:cs typeface="Arial" charset="0"/>
            </a:rPr>
            <a:t>，</a:t>
          </a:r>
          <a:r>
            <a:rPr lang="en-US" sz="1400" dirty="0" smtClean="0">
              <a:latin typeface="SimSun" panose="02010600030101010101" pitchFamily="2" charset="-122"/>
              <a:ea typeface="SimSun" panose="02010600030101010101" pitchFamily="2" charset="-122"/>
              <a:cs typeface="Arial" charset="0"/>
            </a:rPr>
            <a:t/>
          </a:r>
          <a:br>
            <a:rPr lang="en-US" sz="1400" dirty="0" smtClean="0">
              <a:latin typeface="SimSun" panose="02010600030101010101" pitchFamily="2" charset="-122"/>
              <a:ea typeface="SimSun" panose="02010600030101010101" pitchFamily="2" charset="-122"/>
              <a:cs typeface="Arial" charset="0"/>
            </a:rPr>
          </a:br>
          <a:r>
            <a:rPr sz="1400" smtClean="0">
              <a:latin typeface="SimSun" panose="02010600030101010101" pitchFamily="2" charset="-122"/>
              <a:ea typeface="SimSun" panose="02010600030101010101" pitchFamily="2" charset="-122"/>
              <a:cs typeface="Arial" charset="0"/>
            </a:rPr>
            <a:t>或似乎会发生冲突时</a:t>
          </a:r>
          <a:endParaRPr sz="1400" dirty="0">
            <a:latin typeface="SimSun" panose="02010600030101010101" pitchFamily="2" charset="-122"/>
            <a:ea typeface="SimSun" panose="02010600030101010101" pitchFamily="2" charset="-122"/>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sz="2000" b="1" u="sng">
              <a:latin typeface="SimSun" panose="02010600030101010101" pitchFamily="2" charset="-122"/>
              <a:ea typeface="SimSun" panose="02010600030101010101" pitchFamily="2" charset="-122"/>
              <a:cs typeface="Arial" charset="0"/>
            </a:rPr>
            <a:t>例子： </a:t>
          </a:r>
        </a:p>
        <a:p>
          <a:pPr marL="182880" indent="-182880" algn="l" rtl="0"/>
          <a:r>
            <a:rPr sz="1200" b="0" u="none">
              <a:latin typeface="SimSun" panose="02010600030101010101" pitchFamily="2" charset="-122"/>
              <a:ea typeface="SimSun" panose="02010600030101010101" pitchFamily="2" charset="-122"/>
              <a:cs typeface="Arial" charset="0"/>
            </a:rPr>
            <a:t>» 与公司竞争</a:t>
          </a:r>
        </a:p>
        <a:p>
          <a:pPr marL="182880" indent="-182880" algn="l" rtl="0"/>
          <a:r>
            <a:rPr sz="1200" b="0" u="none">
              <a:latin typeface="SimSun" panose="02010600030101010101" pitchFamily="2" charset="-122"/>
              <a:ea typeface="SimSun" panose="02010600030101010101" pitchFamily="2" charset="-122"/>
              <a:cs typeface="Arial" charset="0"/>
            </a:rPr>
            <a:t>» 利用职位或影响力，为自己或他人获取不正当利益</a:t>
          </a:r>
        </a:p>
        <a:p>
          <a:pPr marL="182880" indent="-182880" algn="l" rtl="0"/>
          <a:r>
            <a:rPr sz="1200" b="0" u="none">
              <a:latin typeface="SimSun" panose="02010600030101010101" pitchFamily="2" charset="-122"/>
              <a:ea typeface="SimSun" panose="02010600030101010101" pitchFamily="2" charset="-122"/>
              <a:cs typeface="Arial" charset="0"/>
            </a:rPr>
            <a:t>» 利用公司信息、资产或资源，谋取私利或为他人获取不正当利益</a:t>
          </a:r>
        </a:p>
        <a:p>
          <a:pPr marL="182880" indent="-182880" algn="l" rtl="0"/>
          <a:r>
            <a:rPr sz="1200" b="0" u="none">
              <a:latin typeface="SimSun" panose="02010600030101010101" pitchFamily="2" charset="-122"/>
              <a:ea typeface="SimSun" panose="02010600030101010101" pitchFamily="2" charset="-122"/>
              <a:cs typeface="Arial" charset="0"/>
            </a:rPr>
            <a:t>» 接受或使用来自竞争对手、供应商或客户的不符合 MTS 政策的业务酬金或礼物</a:t>
          </a:r>
        </a:p>
        <a:p>
          <a:pPr marL="182880" indent="-182880" algn="l" rtl="0"/>
          <a:r>
            <a:rPr sz="1200" b="0" u="none">
              <a:latin typeface="SimSun" panose="02010600030101010101" pitchFamily="2" charset="-122"/>
              <a:ea typeface="SimSun" panose="02010600030101010101" pitchFamily="2" charset="-122"/>
              <a:cs typeface="Arial" charset="0"/>
            </a:rPr>
            <a:t>» 与其他 MTS 员工建立不符合 MTS 政策的个人关系</a:t>
          </a: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2" custScaleX="103291">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1"/>
      <dgm:spPr/>
      <dgm:t>
        <a:bodyPr/>
        <a:lstStyle/>
        <a:p>
          <a:endParaRPr lang="en-US"/>
        </a:p>
      </dgm:t>
    </dgm:pt>
    <dgm:pt modelId="{236EBBF0-377E-44F9-89F6-44ACCE334911}" type="pres">
      <dgm:prSet presAssocID="{3396EA1D-F609-483F-BD94-1869B6468C27}" presName="connectorText" presStyleLbl="sibTrans2D1" presStyleIdx="0" presStyleCnt="1"/>
      <dgm:spPr/>
      <dgm:t>
        <a:bodyPr/>
        <a:lstStyle/>
        <a:p>
          <a:endParaRPr lang="en-US"/>
        </a:p>
      </dgm:t>
    </dgm:pt>
    <dgm:pt modelId="{1425511A-2AF1-4ABC-BED2-4195BC729D1A}" type="pres">
      <dgm:prSet presAssocID="{BEE7BE1A-89B1-4CDA-A1C4-561AD2618A87}" presName="node" presStyleLbl="node1" presStyleIdx="1" presStyleCnt="2" custScaleX="260510">
        <dgm:presLayoutVars>
          <dgm:bulletEnabled val="1"/>
        </dgm:presLayoutVars>
      </dgm:prSet>
      <dgm:spPr/>
      <dgm:t>
        <a:bodyPr/>
        <a:lstStyle/>
        <a:p>
          <a:endParaRPr lang="en-US"/>
        </a:p>
      </dgm:t>
    </dgm:pt>
  </dgm:ptLst>
  <dgm:cxnLst>
    <dgm:cxn modelId="{FCE84B14-DA5C-4A5F-86A8-222CA2D03B66}" srcId="{BFDA7D13-3B15-4E33-9FB1-B0D1FF9CE29D}" destId="{5913B8C1-B281-40DA-A047-82DF6009BB21}" srcOrd="0" destOrd="0" parTransId="{8C835E6E-D89A-400A-8516-1F582BE3A493}" sibTransId="{3396EA1D-F609-483F-BD94-1869B6468C27}"/>
    <dgm:cxn modelId="{256E5BE9-01EE-47F2-B3E8-A21B850ED98C}" srcId="{BFDA7D13-3B15-4E33-9FB1-B0D1FF9CE29D}" destId="{BEE7BE1A-89B1-4CDA-A1C4-561AD2618A87}" srcOrd="1" destOrd="0" parTransId="{3D920412-9F8F-4F9E-B41D-29DE8930E3E9}" sibTransId="{F28CD8E7-FA17-4D93-B8A2-54468C7A38CD}"/>
    <dgm:cxn modelId="{61C21F7A-84CD-274A-8505-033B374B572E}" type="presOf" srcId="{BEE7BE1A-89B1-4CDA-A1C4-561AD2618A87}" destId="{1425511A-2AF1-4ABC-BED2-4195BC729D1A}" srcOrd="0" destOrd="0" presId="urn:microsoft.com/office/officeart/2005/8/layout/process1"/>
    <dgm:cxn modelId="{9E30ED61-2965-EA4C-9A6A-00DCFAF2548B}" type="presOf" srcId="{5913B8C1-B281-40DA-A047-82DF6009BB21}" destId="{64E74039-0C53-4C9A-BC2D-57D0415472EC}" srcOrd="0" destOrd="0" presId="urn:microsoft.com/office/officeart/2005/8/layout/process1"/>
    <dgm:cxn modelId="{56440062-75C1-C044-9B4B-1F907D116A9C}" type="presOf" srcId="{BFDA7D13-3B15-4E33-9FB1-B0D1FF9CE29D}" destId="{5BED0602-C8F4-4CD6-9FDA-117BAC129B4A}" srcOrd="0" destOrd="0" presId="urn:microsoft.com/office/officeart/2005/8/layout/process1"/>
    <dgm:cxn modelId="{E0FC9BB7-1B7E-DF49-A2E9-FE119E1EB10A}" type="presOf" srcId="{3396EA1D-F609-483F-BD94-1869B6468C27}" destId="{236EBBF0-377E-44F9-89F6-44ACCE334911}" srcOrd="1" destOrd="0" presId="urn:microsoft.com/office/officeart/2005/8/layout/process1"/>
    <dgm:cxn modelId="{6CF39F47-259E-E54D-A62C-85D93104DBF0}" type="presOf" srcId="{3396EA1D-F609-483F-BD94-1869B6468C27}" destId="{C0CDC40E-21DF-470E-8F8F-5A73A167C21D}" srcOrd="0" destOrd="0" presId="urn:microsoft.com/office/officeart/2005/8/layout/process1"/>
    <dgm:cxn modelId="{0C9AD005-464C-2040-8462-E8F92121D873}" type="presParOf" srcId="{5BED0602-C8F4-4CD6-9FDA-117BAC129B4A}" destId="{64E74039-0C53-4C9A-BC2D-57D0415472EC}" srcOrd="0" destOrd="0" presId="urn:microsoft.com/office/officeart/2005/8/layout/process1"/>
    <dgm:cxn modelId="{824A2C07-E610-924D-BE61-50D5E339F2C7}" type="presParOf" srcId="{5BED0602-C8F4-4CD6-9FDA-117BAC129B4A}" destId="{C0CDC40E-21DF-470E-8F8F-5A73A167C21D}" srcOrd="1" destOrd="0" presId="urn:microsoft.com/office/officeart/2005/8/layout/process1"/>
    <dgm:cxn modelId="{2761C273-E8B8-024C-B5DD-716EF70DF38D}" type="presParOf" srcId="{C0CDC40E-21DF-470E-8F8F-5A73A167C21D}" destId="{236EBBF0-377E-44F9-89F6-44ACCE334911}" srcOrd="0" destOrd="0" presId="urn:microsoft.com/office/officeart/2005/8/layout/process1"/>
    <dgm:cxn modelId="{29C94C34-BE60-2642-ACA3-2222BD0F36F9}" type="presParOf" srcId="{5BED0602-C8F4-4CD6-9FDA-117BAC129B4A}" destId="{1425511A-2AF1-4ABC-BED2-4195BC729D1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2A80-B9E9-4D8A-8419-2043DC0A6F6D}">
      <dsp:nvSpPr>
        <dsp:cNvPr id="0" name=""/>
        <dsp:cNvSpPr/>
      </dsp:nvSpPr>
      <dsp:spPr>
        <a:xfrm>
          <a:off x="0" y="-55195"/>
          <a:ext cx="7632418" cy="1042425"/>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sz="2200" b="0" kern="1200" dirty="0" err="1">
              <a:latin typeface="SimSun" panose="02010600030101010101" pitchFamily="2" charset="-122"/>
              <a:ea typeface="SimSun" panose="02010600030101010101" pitchFamily="2" charset="-122"/>
              <a:cs typeface="Arial" charset="0"/>
            </a:rPr>
            <a:t>我们提供了</a:t>
          </a:r>
          <a:r>
            <a:rPr sz="2200" b="0" u="none" kern="1200" dirty="0" err="1">
              <a:latin typeface="SimSun" panose="02010600030101010101" pitchFamily="2" charset="-122"/>
              <a:ea typeface="SimSun" panose="02010600030101010101" pitchFamily="2" charset="-122"/>
              <a:cs typeface="Arial" charset="0"/>
            </a:rPr>
            <a:t>众多选项</a:t>
          </a:r>
          <a:r>
            <a:rPr sz="2200" b="0" kern="1200" dirty="0" err="1">
              <a:latin typeface="SimSun" panose="02010600030101010101" pitchFamily="2" charset="-122"/>
              <a:ea typeface="SimSun" panose="02010600030101010101" pitchFamily="2" charset="-122"/>
              <a:cs typeface="Arial" charset="0"/>
            </a:rPr>
            <a:t>来帮助您</a:t>
          </a:r>
          <a:r>
            <a:rPr sz="2200" b="1" u="sng" kern="1200" dirty="0" err="1">
              <a:latin typeface="SimSun" panose="02010600030101010101" pitchFamily="2" charset="-122"/>
              <a:ea typeface="SimSun" panose="02010600030101010101" pitchFamily="2" charset="-122"/>
              <a:cs typeface="Arial" charset="0"/>
            </a:rPr>
            <a:t>勇于表达</a:t>
          </a:r>
          <a:r>
            <a:rPr sz="2200" b="0" kern="1200" dirty="0">
              <a:latin typeface="SimSun" panose="02010600030101010101" pitchFamily="2" charset="-122"/>
              <a:ea typeface="SimSun" panose="02010600030101010101" pitchFamily="2" charset="-122"/>
              <a:cs typeface="Arial" charset="0"/>
            </a:rPr>
            <a:t>：</a:t>
          </a:r>
        </a:p>
      </dsp:txBody>
      <dsp:txXfrm>
        <a:off x="0" y="-55195"/>
        <a:ext cx="7632418" cy="1042425"/>
      </dsp:txXfrm>
    </dsp:sp>
    <dsp:sp modelId="{27543A9F-D62C-40E8-9DCD-03333A8DFDDF}">
      <dsp:nvSpPr>
        <dsp:cNvPr id="0" name=""/>
        <dsp:cNvSpPr/>
      </dsp:nvSpPr>
      <dsp:spPr>
        <a:xfrm>
          <a:off x="2701" y="822226"/>
          <a:ext cx="1375363"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sz="1600" b="1" kern="1200" dirty="0" err="1">
              <a:solidFill>
                <a:srgbClr val="CC1E43"/>
              </a:solidFill>
              <a:latin typeface="SimSun" panose="02010600030101010101" pitchFamily="2" charset="-122"/>
              <a:ea typeface="SimSun" panose="02010600030101010101" pitchFamily="2" charset="-122"/>
              <a:cs typeface="Arial" charset="0"/>
            </a:rPr>
            <a:t>主管</a:t>
          </a:r>
          <a:endParaRPr sz="1600" b="1" kern="1200" dirty="0">
            <a:solidFill>
              <a:srgbClr val="CC1E43"/>
            </a:solidFill>
            <a:latin typeface="SimSun" panose="02010600030101010101" pitchFamily="2" charset="-122"/>
            <a:ea typeface="SimSun" panose="02010600030101010101" pitchFamily="2" charset="-122"/>
            <a:cs typeface="Arial" charset="0"/>
          </a:endParaRPr>
        </a:p>
      </dsp:txBody>
      <dsp:txXfrm>
        <a:off x="2701" y="822226"/>
        <a:ext cx="1375363" cy="1572534"/>
      </dsp:txXfrm>
    </dsp:sp>
    <dsp:sp modelId="{95CA7D29-691A-43AD-9542-F982DC5DCCAD}">
      <dsp:nvSpPr>
        <dsp:cNvPr id="0" name=""/>
        <dsp:cNvSpPr/>
      </dsp:nvSpPr>
      <dsp:spPr>
        <a:xfrm>
          <a:off x="137806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sz="1600" b="1" kern="1200" dirty="0" err="1" smtClean="0">
              <a:solidFill>
                <a:srgbClr val="CC1E43"/>
              </a:solidFill>
              <a:latin typeface="SimSun" panose="02010600030101010101" pitchFamily="2" charset="-122"/>
              <a:ea typeface="SimSun" panose="02010600030101010101" pitchFamily="2" charset="-122"/>
              <a:cs typeface="Arial" charset="0"/>
            </a:rPr>
            <a:t>人力资</a:t>
          </a:r>
          <a:r>
            <a:rPr lang="en-US" sz="1600" b="1" kern="1200" dirty="0" smtClean="0">
              <a:solidFill>
                <a:srgbClr val="CC1E43"/>
              </a:solidFill>
              <a:latin typeface="SimSun" panose="02010600030101010101" pitchFamily="2" charset="-122"/>
              <a:ea typeface="SimSun" panose="02010600030101010101" pitchFamily="2" charset="-122"/>
              <a:cs typeface="Arial" charset="0"/>
            </a:rPr>
            <a:t/>
          </a:r>
          <a:br>
            <a:rPr lang="en-US" sz="1600" b="1" kern="1200" dirty="0" smtClean="0">
              <a:solidFill>
                <a:srgbClr val="CC1E43"/>
              </a:solidFill>
              <a:latin typeface="SimSun" panose="02010600030101010101" pitchFamily="2" charset="-122"/>
              <a:ea typeface="SimSun" panose="02010600030101010101" pitchFamily="2" charset="-122"/>
              <a:cs typeface="Arial" charset="0"/>
            </a:rPr>
          </a:br>
          <a:r>
            <a:rPr sz="1600" b="1" kern="1200" dirty="0" err="1" smtClean="0">
              <a:solidFill>
                <a:srgbClr val="CC1E43"/>
              </a:solidFill>
              <a:latin typeface="SimSun" panose="02010600030101010101" pitchFamily="2" charset="-122"/>
              <a:ea typeface="SimSun" panose="02010600030101010101" pitchFamily="2" charset="-122"/>
              <a:cs typeface="Arial" charset="0"/>
            </a:rPr>
            <a:t>源部门</a:t>
          </a:r>
          <a:endParaRPr sz="1600" b="1" kern="1200" dirty="0">
            <a:solidFill>
              <a:srgbClr val="CC1E43"/>
            </a:solidFill>
            <a:latin typeface="SimSun" panose="02010600030101010101" pitchFamily="2" charset="-122"/>
            <a:ea typeface="SimSun" panose="02010600030101010101" pitchFamily="2" charset="-122"/>
            <a:cs typeface="Arial" charset="0"/>
          </a:endParaRPr>
        </a:p>
      </dsp:txBody>
      <dsp:txXfrm>
        <a:off x="1378065" y="822226"/>
        <a:ext cx="1250330" cy="1572534"/>
      </dsp:txXfrm>
    </dsp:sp>
    <dsp:sp modelId="{52290E71-3FF9-46B8-8A97-DE4D9164115E}">
      <dsp:nvSpPr>
        <dsp:cNvPr id="0" name=""/>
        <dsp:cNvSpPr/>
      </dsp:nvSpPr>
      <dsp:spPr>
        <a:xfrm>
          <a:off x="262839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sz="1600" b="1" kern="1200" dirty="0" err="1" smtClean="0">
              <a:solidFill>
                <a:srgbClr val="CC1E43"/>
              </a:solidFill>
              <a:latin typeface="SimSun" panose="02010600030101010101" pitchFamily="2" charset="-122"/>
              <a:ea typeface="SimSun" panose="02010600030101010101" pitchFamily="2" charset="-122"/>
              <a:cs typeface="Arial" charset="0"/>
            </a:rPr>
            <a:t>当地的</a:t>
          </a:r>
          <a:r>
            <a:rPr lang="en-US" sz="1600" b="1" kern="1200" dirty="0" smtClean="0">
              <a:solidFill>
                <a:srgbClr val="CC1E43"/>
              </a:solidFill>
              <a:latin typeface="SimSun" panose="02010600030101010101" pitchFamily="2" charset="-122"/>
              <a:ea typeface="SimSun" panose="02010600030101010101" pitchFamily="2" charset="-122"/>
              <a:cs typeface="Arial" charset="0"/>
            </a:rPr>
            <a:t/>
          </a:r>
          <a:br>
            <a:rPr lang="en-US" sz="1600" b="1" kern="1200" dirty="0" smtClean="0">
              <a:solidFill>
                <a:srgbClr val="CC1E43"/>
              </a:solidFill>
              <a:latin typeface="SimSun" panose="02010600030101010101" pitchFamily="2" charset="-122"/>
              <a:ea typeface="SimSun" panose="02010600030101010101" pitchFamily="2" charset="-122"/>
              <a:cs typeface="Arial" charset="0"/>
            </a:rPr>
          </a:br>
          <a:r>
            <a:rPr sz="1600" b="1" kern="1200" dirty="0" err="1" smtClean="0">
              <a:solidFill>
                <a:srgbClr val="CC1E43"/>
              </a:solidFill>
              <a:latin typeface="SimSun" panose="02010600030101010101" pitchFamily="2" charset="-122"/>
              <a:ea typeface="SimSun" panose="02010600030101010101" pitchFamily="2" charset="-122"/>
              <a:cs typeface="Arial" charset="0"/>
            </a:rPr>
            <a:t>商业道</a:t>
          </a:r>
          <a:r>
            <a:rPr lang="en-US" sz="1600" b="1" kern="1200" dirty="0" smtClean="0">
              <a:solidFill>
                <a:srgbClr val="CC1E43"/>
              </a:solidFill>
              <a:latin typeface="SimSun" panose="02010600030101010101" pitchFamily="2" charset="-122"/>
              <a:ea typeface="SimSun" panose="02010600030101010101" pitchFamily="2" charset="-122"/>
              <a:cs typeface="Arial" charset="0"/>
            </a:rPr>
            <a:t/>
          </a:r>
          <a:br>
            <a:rPr lang="en-US" sz="1600" b="1" kern="1200" dirty="0" smtClean="0">
              <a:solidFill>
                <a:srgbClr val="CC1E43"/>
              </a:solidFill>
              <a:latin typeface="SimSun" panose="02010600030101010101" pitchFamily="2" charset="-122"/>
              <a:ea typeface="SimSun" panose="02010600030101010101" pitchFamily="2" charset="-122"/>
              <a:cs typeface="Arial" charset="0"/>
            </a:rPr>
          </a:br>
          <a:r>
            <a:rPr sz="1600" b="1" kern="1200" dirty="0" err="1" smtClean="0">
              <a:solidFill>
                <a:srgbClr val="CC1E43"/>
              </a:solidFill>
              <a:latin typeface="SimSun" panose="02010600030101010101" pitchFamily="2" charset="-122"/>
              <a:ea typeface="SimSun" panose="02010600030101010101" pitchFamily="2" charset="-122"/>
              <a:cs typeface="Arial" charset="0"/>
            </a:rPr>
            <a:t>德委员会</a:t>
          </a:r>
          <a:endParaRPr sz="1600" b="1" kern="1200" dirty="0">
            <a:solidFill>
              <a:srgbClr val="CC1E43"/>
            </a:solidFill>
            <a:latin typeface="SimSun" panose="02010600030101010101" pitchFamily="2" charset="-122"/>
            <a:ea typeface="SimSun" panose="02010600030101010101" pitchFamily="2" charset="-122"/>
            <a:cs typeface="Arial" charset="0"/>
          </a:endParaRPr>
        </a:p>
      </dsp:txBody>
      <dsp:txXfrm>
        <a:off x="2628395" y="822226"/>
        <a:ext cx="1250330" cy="1572534"/>
      </dsp:txXfrm>
    </dsp:sp>
    <dsp:sp modelId="{8142610B-AB04-4B14-8D03-31B7BDEC5965}">
      <dsp:nvSpPr>
        <dsp:cNvPr id="0" name=""/>
        <dsp:cNvSpPr/>
      </dsp:nvSpPr>
      <dsp:spPr>
        <a:xfrm>
          <a:off x="387872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sz="1600" b="1" kern="1200" dirty="0" err="1">
              <a:solidFill>
                <a:srgbClr val="CC1E43"/>
              </a:solidFill>
              <a:latin typeface="SimSun" panose="02010600030101010101" pitchFamily="2" charset="-122"/>
              <a:ea typeface="SimSun" panose="02010600030101010101" pitchFamily="2" charset="-122"/>
              <a:cs typeface="Arial" charset="0"/>
            </a:rPr>
            <a:t>首席风险办公室团队</a:t>
          </a:r>
          <a:endParaRPr sz="1600" b="1" kern="1200" dirty="0">
            <a:solidFill>
              <a:srgbClr val="CC1E43"/>
            </a:solidFill>
            <a:latin typeface="SimSun" panose="02010600030101010101" pitchFamily="2" charset="-122"/>
            <a:ea typeface="SimSun" panose="02010600030101010101" pitchFamily="2" charset="-122"/>
            <a:cs typeface="Arial" charset="0"/>
          </a:endParaRPr>
        </a:p>
      </dsp:txBody>
      <dsp:txXfrm>
        <a:off x="3878725" y="822226"/>
        <a:ext cx="1250330" cy="1572534"/>
      </dsp:txXfrm>
    </dsp:sp>
    <dsp:sp modelId="{9D32F080-9382-4BBB-B935-7AA681EE31AA}">
      <dsp:nvSpPr>
        <dsp:cNvPr id="0" name=""/>
        <dsp:cNvSpPr/>
      </dsp:nvSpPr>
      <dsp:spPr>
        <a:xfrm>
          <a:off x="512905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sz="1600" b="1" kern="1200">
              <a:solidFill>
                <a:srgbClr val="CC1E43"/>
              </a:solidFill>
              <a:latin typeface="SimSun" panose="02010600030101010101" pitchFamily="2" charset="-122"/>
              <a:ea typeface="SimSun" panose="02010600030101010101" pitchFamily="2" charset="-122"/>
              <a:cs typeface="Arial" charset="0"/>
            </a:rPr>
            <a:t>法律总顾问办公室</a:t>
          </a:r>
        </a:p>
      </dsp:txBody>
      <dsp:txXfrm>
        <a:off x="5129055" y="822226"/>
        <a:ext cx="1250330" cy="1572534"/>
      </dsp:txXfrm>
    </dsp:sp>
    <dsp:sp modelId="{BA258671-BC97-4075-AE45-80C3A178A951}">
      <dsp:nvSpPr>
        <dsp:cNvPr id="0" name=""/>
        <dsp:cNvSpPr/>
      </dsp:nvSpPr>
      <dsp:spPr>
        <a:xfrm>
          <a:off x="637938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sz="1600" b="1" kern="1200">
              <a:solidFill>
                <a:srgbClr val="CC1E43"/>
              </a:solidFill>
              <a:latin typeface="SimSun" panose="02010600030101010101" pitchFamily="2" charset="-122"/>
              <a:ea typeface="SimSun" panose="02010600030101010101" pitchFamily="2" charset="-122"/>
              <a:cs typeface="Arial" charset="0"/>
            </a:rPr>
            <a:t>举报热线</a:t>
          </a:r>
        </a:p>
      </dsp:txBody>
      <dsp:txXfrm>
        <a:off x="6379385" y="822226"/>
        <a:ext cx="1250330" cy="1572534"/>
      </dsp:txXfrm>
    </dsp:sp>
    <dsp:sp modelId="{89B4D07A-E0BA-46ED-896C-BF917E848ABA}">
      <dsp:nvSpPr>
        <dsp:cNvPr id="0" name=""/>
        <dsp:cNvSpPr/>
      </dsp:nvSpPr>
      <dsp:spPr>
        <a:xfrm>
          <a:off x="0" y="2394760"/>
          <a:ext cx="7632418" cy="174726"/>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3813" y="0"/>
          <a:ext cx="1781637" cy="147058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err="1">
              <a:latin typeface="SimSun" panose="02010600030101010101" pitchFamily="2" charset="-122"/>
              <a:ea typeface="SimSun" panose="02010600030101010101" pitchFamily="2" charset="-122"/>
              <a:cs typeface="Arial" charset="0"/>
            </a:rPr>
            <a:t>内容</a:t>
          </a:r>
          <a:r>
            <a:rPr sz="2000" b="1" u="sng" kern="1200" dirty="0">
              <a:latin typeface="SimSun" panose="02010600030101010101" pitchFamily="2" charset="-122"/>
              <a:ea typeface="SimSun" panose="02010600030101010101" pitchFamily="2" charset="-122"/>
              <a:cs typeface="Arial" charset="0"/>
            </a:rPr>
            <a:t>：</a:t>
          </a:r>
        </a:p>
        <a:p>
          <a:pPr lvl="0" algn="ctr" defTabSz="889000" rtl="0">
            <a:lnSpc>
              <a:spcPct val="90000"/>
            </a:lnSpc>
            <a:spcBef>
              <a:spcPct val="0"/>
            </a:spcBef>
            <a:spcAft>
              <a:spcPct val="35000"/>
            </a:spcAft>
          </a:pPr>
          <a:r>
            <a:rPr sz="1400" kern="1200" dirty="0" err="1">
              <a:latin typeface="SimSun" panose="02010600030101010101" pitchFamily="2" charset="-122"/>
              <a:ea typeface="SimSun" panose="02010600030101010101" pitchFamily="2" charset="-122"/>
              <a:cs typeface="Arial" charset="0"/>
            </a:rPr>
            <a:t>提供或支付任何有价物品，无论是直接还是通过第三方转交</a:t>
          </a:r>
          <a:endParaRPr sz="1400" kern="1200" dirty="0">
            <a:latin typeface="SimSun" panose="02010600030101010101" pitchFamily="2" charset="-122"/>
            <a:ea typeface="SimSun" panose="02010600030101010101" pitchFamily="2" charset="-122"/>
            <a:cs typeface="Arial" charset="0"/>
          </a:endParaRPr>
        </a:p>
      </dsp:txBody>
      <dsp:txXfrm>
        <a:off x="46885" y="43072"/>
        <a:ext cx="1695493" cy="1384437"/>
      </dsp:txXfrm>
    </dsp:sp>
    <dsp:sp modelId="{C0CDC40E-21DF-470E-8F8F-5A73A167C21D}">
      <dsp:nvSpPr>
        <dsp:cNvPr id="0" name=""/>
        <dsp:cNvSpPr/>
      </dsp:nvSpPr>
      <dsp:spPr>
        <a:xfrm>
          <a:off x="1963614" y="514367"/>
          <a:ext cx="377707" cy="44184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963614" y="602736"/>
        <a:ext cx="264395" cy="265107"/>
      </dsp:txXfrm>
    </dsp:sp>
    <dsp:sp modelId="{1425511A-2AF1-4ABC-BED2-4195BC729D1A}">
      <dsp:nvSpPr>
        <dsp:cNvPr id="0" name=""/>
        <dsp:cNvSpPr/>
      </dsp:nvSpPr>
      <dsp:spPr>
        <a:xfrm>
          <a:off x="2498105" y="0"/>
          <a:ext cx="2264941" cy="147058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err="1">
              <a:latin typeface="SimSun" panose="02010600030101010101" pitchFamily="2" charset="-122"/>
              <a:ea typeface="SimSun" panose="02010600030101010101" pitchFamily="2" charset="-122"/>
              <a:cs typeface="Arial" charset="0"/>
            </a:rPr>
            <a:t>对象</a:t>
          </a:r>
          <a:r>
            <a:rPr sz="2000" b="1" u="sng" kern="1200" dirty="0">
              <a:latin typeface="SimSun" panose="02010600030101010101" pitchFamily="2" charset="-122"/>
              <a:ea typeface="SimSun" panose="02010600030101010101" pitchFamily="2" charset="-122"/>
              <a:cs typeface="Arial" charset="0"/>
            </a:rPr>
            <a:t>： </a:t>
          </a:r>
        </a:p>
        <a:p>
          <a:pPr lvl="0" algn="ctr" defTabSz="889000" rtl="0">
            <a:lnSpc>
              <a:spcPct val="90000"/>
            </a:lnSpc>
            <a:spcBef>
              <a:spcPct val="0"/>
            </a:spcBef>
            <a:spcAft>
              <a:spcPct val="35000"/>
            </a:spcAft>
          </a:pPr>
          <a:r>
            <a:rPr sz="1400" kern="1200" dirty="0" err="1">
              <a:latin typeface="SimSun" panose="02010600030101010101" pitchFamily="2" charset="-122"/>
              <a:ea typeface="SimSun" panose="02010600030101010101" pitchFamily="2" charset="-122"/>
              <a:cs typeface="Arial" charset="0"/>
            </a:rPr>
            <a:t>任何官员、政府所有企业的雇员或外国官员的家庭成员</a:t>
          </a:r>
          <a:endParaRPr sz="1400" kern="1200" dirty="0">
            <a:latin typeface="SimSun" panose="02010600030101010101" pitchFamily="2" charset="-122"/>
            <a:ea typeface="SimSun" panose="02010600030101010101" pitchFamily="2" charset="-122"/>
            <a:cs typeface="Arial" charset="0"/>
          </a:endParaRPr>
        </a:p>
      </dsp:txBody>
      <dsp:txXfrm>
        <a:off x="2541177" y="43072"/>
        <a:ext cx="2178797" cy="1384437"/>
      </dsp:txXfrm>
    </dsp:sp>
    <dsp:sp modelId="{ABFFE2A7-EB83-43F7-BD22-9ABA2E30969E}">
      <dsp:nvSpPr>
        <dsp:cNvPr id="0" name=""/>
        <dsp:cNvSpPr/>
      </dsp:nvSpPr>
      <dsp:spPr>
        <a:xfrm>
          <a:off x="4941210" y="514367"/>
          <a:ext cx="377707" cy="44184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941210" y="602736"/>
        <a:ext cx="264395" cy="265107"/>
      </dsp:txXfrm>
    </dsp:sp>
    <dsp:sp modelId="{4806D6D7-0FF3-4344-A485-F418AEB3A4CA}">
      <dsp:nvSpPr>
        <dsp:cNvPr id="0" name=""/>
        <dsp:cNvSpPr/>
      </dsp:nvSpPr>
      <dsp:spPr>
        <a:xfrm>
          <a:off x="5475701" y="0"/>
          <a:ext cx="1781637" cy="147058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err="1">
              <a:latin typeface="SimSun" panose="02010600030101010101" pitchFamily="2" charset="-122"/>
              <a:ea typeface="SimSun" panose="02010600030101010101" pitchFamily="2" charset="-122"/>
              <a:cs typeface="Arial" charset="0"/>
            </a:rPr>
            <a:t>目的</a:t>
          </a:r>
          <a:r>
            <a:rPr sz="2000" b="1" u="sng" kern="1200" dirty="0">
              <a:latin typeface="SimSun" panose="02010600030101010101" pitchFamily="2" charset="-122"/>
              <a:ea typeface="SimSun" panose="02010600030101010101" pitchFamily="2" charset="-122"/>
              <a:cs typeface="Arial" charset="0"/>
            </a:rPr>
            <a:t>： </a:t>
          </a:r>
        </a:p>
        <a:p>
          <a:pPr lvl="0" algn="ctr" defTabSz="889000" rtl="0">
            <a:lnSpc>
              <a:spcPct val="90000"/>
            </a:lnSpc>
            <a:spcBef>
              <a:spcPct val="0"/>
            </a:spcBef>
            <a:spcAft>
              <a:spcPct val="35000"/>
            </a:spcAft>
          </a:pPr>
          <a:r>
            <a:rPr sz="1400" kern="1200" dirty="0" err="1">
              <a:latin typeface="SimSun" panose="02010600030101010101" pitchFamily="2" charset="-122"/>
              <a:ea typeface="SimSun" panose="02010600030101010101" pitchFamily="2" charset="-122"/>
              <a:cs typeface="Arial" charset="0"/>
            </a:rPr>
            <a:t>为赢得业务或获得不公平的业务优势</a:t>
          </a:r>
          <a:endParaRPr sz="1400" kern="1200" dirty="0">
            <a:latin typeface="SimSun" panose="02010600030101010101" pitchFamily="2" charset="-122"/>
            <a:ea typeface="SimSun" panose="02010600030101010101" pitchFamily="2" charset="-122"/>
            <a:cs typeface="Arial" charset="0"/>
          </a:endParaRPr>
        </a:p>
      </dsp:txBody>
      <dsp:txXfrm>
        <a:off x="5518773" y="43072"/>
        <a:ext cx="1695493" cy="1384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5361" y="208662"/>
          <a:ext cx="2056126" cy="204307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err="1">
              <a:latin typeface="SimSun" panose="02010600030101010101" pitchFamily="2" charset="-122"/>
              <a:ea typeface="SimSun" panose="02010600030101010101" pitchFamily="2" charset="-122"/>
              <a:cs typeface="Arial" charset="0"/>
            </a:rPr>
            <a:t>出现情况</a:t>
          </a:r>
          <a:r>
            <a:rPr sz="2000" b="1" u="sng" kern="1200" dirty="0">
              <a:latin typeface="SimSun" panose="02010600030101010101" pitchFamily="2" charset="-122"/>
              <a:ea typeface="SimSun" panose="02010600030101010101" pitchFamily="2" charset="-122"/>
              <a:cs typeface="Arial" charset="0"/>
            </a:rPr>
            <a:t>：</a:t>
          </a:r>
        </a:p>
        <a:p>
          <a:pPr lvl="0" algn="l" defTabSz="889000" rtl="0">
            <a:lnSpc>
              <a:spcPct val="90000"/>
            </a:lnSpc>
            <a:spcBef>
              <a:spcPct val="0"/>
            </a:spcBef>
            <a:spcAft>
              <a:spcPct val="35000"/>
            </a:spcAft>
          </a:pPr>
          <a:r>
            <a:rPr sz="1400" kern="1200" dirty="0" err="1">
              <a:latin typeface="SimSun" panose="02010600030101010101" pitchFamily="2" charset="-122"/>
              <a:ea typeface="SimSun" panose="02010600030101010101" pitchFamily="2" charset="-122"/>
              <a:cs typeface="Arial" charset="0"/>
            </a:rPr>
            <a:t>当个人的外部活动或个人利益与其在</a:t>
          </a:r>
          <a:r>
            <a:rPr sz="1400" kern="1200" dirty="0">
              <a:latin typeface="SimSun" panose="02010600030101010101" pitchFamily="2" charset="-122"/>
              <a:ea typeface="SimSun" panose="02010600030101010101" pitchFamily="2" charset="-122"/>
              <a:cs typeface="Arial" charset="0"/>
            </a:rPr>
            <a:t> MTS </a:t>
          </a:r>
          <a:r>
            <a:rPr lang="en-US" sz="1400" kern="1200" dirty="0" smtClean="0">
              <a:latin typeface="SimSun" panose="02010600030101010101" pitchFamily="2" charset="-122"/>
              <a:ea typeface="SimSun" panose="02010600030101010101" pitchFamily="2" charset="-122"/>
              <a:cs typeface="Arial" charset="0"/>
            </a:rPr>
            <a:t/>
          </a:r>
          <a:br>
            <a:rPr lang="en-US" sz="1400" kern="1200" dirty="0" smtClean="0">
              <a:latin typeface="SimSun" panose="02010600030101010101" pitchFamily="2" charset="-122"/>
              <a:ea typeface="SimSun" panose="02010600030101010101" pitchFamily="2" charset="-122"/>
              <a:cs typeface="Arial" charset="0"/>
            </a:rPr>
          </a:br>
          <a:r>
            <a:rPr sz="1400" kern="1200" dirty="0" err="1" smtClean="0">
              <a:latin typeface="SimSun" panose="02010600030101010101" pitchFamily="2" charset="-122"/>
              <a:ea typeface="SimSun" panose="02010600030101010101" pitchFamily="2" charset="-122"/>
              <a:cs typeface="Arial" charset="0"/>
            </a:rPr>
            <a:t>的职责</a:t>
          </a:r>
          <a:r>
            <a:rPr sz="1400" kern="1200" baseline="0" dirty="0" smtClean="0">
              <a:latin typeface="SimSun" panose="02010600030101010101" pitchFamily="2" charset="-122"/>
              <a:ea typeface="SimSun" panose="02010600030101010101" pitchFamily="2" charset="-122"/>
              <a:cs typeface="Arial" charset="0"/>
            </a:rPr>
            <a:t> </a:t>
          </a:r>
          <a:r>
            <a:rPr sz="1400" kern="1200" dirty="0" err="1">
              <a:latin typeface="SimSun" panose="02010600030101010101" pitchFamily="2" charset="-122"/>
              <a:ea typeface="SimSun" panose="02010600030101010101" pitchFamily="2" charset="-122"/>
              <a:cs typeface="Arial" charset="0"/>
            </a:rPr>
            <a:t>发生冲突时</a:t>
          </a:r>
          <a:r>
            <a:rPr sz="1400" kern="1200" dirty="0" smtClean="0">
              <a:latin typeface="SimSun" panose="02010600030101010101" pitchFamily="2" charset="-122"/>
              <a:ea typeface="SimSun" panose="02010600030101010101" pitchFamily="2" charset="-122"/>
              <a:cs typeface="Arial" charset="0"/>
            </a:rPr>
            <a:t>，</a:t>
          </a:r>
          <a:r>
            <a:rPr lang="en-US" sz="1400" kern="1200" dirty="0" smtClean="0">
              <a:latin typeface="SimSun" panose="02010600030101010101" pitchFamily="2" charset="-122"/>
              <a:ea typeface="SimSun" panose="02010600030101010101" pitchFamily="2" charset="-122"/>
              <a:cs typeface="Arial" charset="0"/>
            </a:rPr>
            <a:t/>
          </a:r>
          <a:br>
            <a:rPr lang="en-US" sz="1400" kern="1200" dirty="0" smtClean="0">
              <a:latin typeface="SimSun" panose="02010600030101010101" pitchFamily="2" charset="-122"/>
              <a:ea typeface="SimSun" panose="02010600030101010101" pitchFamily="2" charset="-122"/>
              <a:cs typeface="Arial" charset="0"/>
            </a:rPr>
          </a:br>
          <a:r>
            <a:rPr sz="1400" kern="1200" smtClean="0">
              <a:latin typeface="SimSun" panose="02010600030101010101" pitchFamily="2" charset="-122"/>
              <a:ea typeface="SimSun" panose="02010600030101010101" pitchFamily="2" charset="-122"/>
              <a:cs typeface="Arial" charset="0"/>
            </a:rPr>
            <a:t>或似乎会发生冲突时</a:t>
          </a:r>
          <a:endParaRPr sz="1400" kern="1200" dirty="0">
            <a:latin typeface="SimSun" panose="02010600030101010101" pitchFamily="2" charset="-122"/>
            <a:ea typeface="SimSun" panose="02010600030101010101" pitchFamily="2" charset="-122"/>
            <a:cs typeface="Arial" charset="0"/>
          </a:endParaRPr>
        </a:p>
      </dsp:txBody>
      <dsp:txXfrm>
        <a:off x="65201" y="268502"/>
        <a:ext cx="1936446" cy="1923391"/>
      </dsp:txXfrm>
    </dsp:sp>
    <dsp:sp modelId="{C0CDC40E-21DF-470E-8F8F-5A73A167C21D}">
      <dsp:nvSpPr>
        <dsp:cNvPr id="0" name=""/>
        <dsp:cNvSpPr/>
      </dsp:nvSpPr>
      <dsp:spPr>
        <a:xfrm>
          <a:off x="2260548" y="983361"/>
          <a:ext cx="422010" cy="493672"/>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260548" y="1082095"/>
        <a:ext cx="295407" cy="296204"/>
      </dsp:txXfrm>
    </dsp:sp>
    <dsp:sp modelId="{1425511A-2AF1-4ABC-BED2-4195BC729D1A}">
      <dsp:nvSpPr>
        <dsp:cNvPr id="0" name=""/>
        <dsp:cNvSpPr/>
      </dsp:nvSpPr>
      <dsp:spPr>
        <a:xfrm>
          <a:off x="2857733" y="208662"/>
          <a:ext cx="5185751" cy="204307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a:latin typeface="SimSun" panose="02010600030101010101" pitchFamily="2" charset="-122"/>
              <a:ea typeface="SimSun" panose="02010600030101010101" pitchFamily="2" charset="-122"/>
              <a:cs typeface="Arial" charset="0"/>
            </a:rPr>
            <a:t>例子： </a:t>
          </a:r>
        </a:p>
        <a:p>
          <a:pPr marL="182880" lvl="0" indent="-182880" algn="l" defTabSz="889000" rtl="0">
            <a:lnSpc>
              <a:spcPct val="90000"/>
            </a:lnSpc>
            <a:spcBef>
              <a:spcPct val="0"/>
            </a:spcBef>
            <a:spcAft>
              <a:spcPct val="35000"/>
            </a:spcAft>
          </a:pPr>
          <a:r>
            <a:rPr sz="1200" b="0" u="none" kern="1200">
              <a:latin typeface="SimSun" panose="02010600030101010101" pitchFamily="2" charset="-122"/>
              <a:ea typeface="SimSun" panose="02010600030101010101" pitchFamily="2" charset="-122"/>
              <a:cs typeface="Arial" charset="0"/>
            </a:rPr>
            <a:t>» 与公司竞争</a:t>
          </a:r>
        </a:p>
        <a:p>
          <a:pPr marL="182880" lvl="0" indent="-182880" algn="l" defTabSz="889000" rtl="0">
            <a:lnSpc>
              <a:spcPct val="90000"/>
            </a:lnSpc>
            <a:spcBef>
              <a:spcPct val="0"/>
            </a:spcBef>
            <a:spcAft>
              <a:spcPct val="35000"/>
            </a:spcAft>
          </a:pPr>
          <a:r>
            <a:rPr sz="1200" b="0" u="none" kern="1200">
              <a:latin typeface="SimSun" panose="02010600030101010101" pitchFamily="2" charset="-122"/>
              <a:ea typeface="SimSun" panose="02010600030101010101" pitchFamily="2" charset="-122"/>
              <a:cs typeface="Arial" charset="0"/>
            </a:rPr>
            <a:t>» 利用职位或影响力，为自己或他人获取不正当利益</a:t>
          </a:r>
        </a:p>
        <a:p>
          <a:pPr marL="182880" lvl="0" indent="-182880" algn="l" defTabSz="889000" rtl="0">
            <a:lnSpc>
              <a:spcPct val="90000"/>
            </a:lnSpc>
            <a:spcBef>
              <a:spcPct val="0"/>
            </a:spcBef>
            <a:spcAft>
              <a:spcPct val="35000"/>
            </a:spcAft>
          </a:pPr>
          <a:r>
            <a:rPr sz="1200" b="0" u="none" kern="1200">
              <a:latin typeface="SimSun" panose="02010600030101010101" pitchFamily="2" charset="-122"/>
              <a:ea typeface="SimSun" panose="02010600030101010101" pitchFamily="2" charset="-122"/>
              <a:cs typeface="Arial" charset="0"/>
            </a:rPr>
            <a:t>» 利用公司信息、资产或资源，谋取私利或为他人获取不正当利益</a:t>
          </a:r>
        </a:p>
        <a:p>
          <a:pPr marL="182880" lvl="0" indent="-182880" algn="l" defTabSz="889000" rtl="0">
            <a:lnSpc>
              <a:spcPct val="90000"/>
            </a:lnSpc>
            <a:spcBef>
              <a:spcPct val="0"/>
            </a:spcBef>
            <a:spcAft>
              <a:spcPct val="35000"/>
            </a:spcAft>
          </a:pPr>
          <a:r>
            <a:rPr sz="1200" b="0" u="none" kern="1200">
              <a:latin typeface="SimSun" panose="02010600030101010101" pitchFamily="2" charset="-122"/>
              <a:ea typeface="SimSun" panose="02010600030101010101" pitchFamily="2" charset="-122"/>
              <a:cs typeface="Arial" charset="0"/>
            </a:rPr>
            <a:t>» 接受或使用来自竞争对手、供应商或客户的不符合 MTS 政策的业务酬金或礼物</a:t>
          </a:r>
        </a:p>
        <a:p>
          <a:pPr marL="182880" lvl="0" indent="-182880" algn="l" defTabSz="889000" rtl="0">
            <a:lnSpc>
              <a:spcPct val="90000"/>
            </a:lnSpc>
            <a:spcBef>
              <a:spcPct val="0"/>
            </a:spcBef>
            <a:spcAft>
              <a:spcPct val="35000"/>
            </a:spcAft>
          </a:pPr>
          <a:r>
            <a:rPr sz="1200" b="0" u="none" kern="1200">
              <a:latin typeface="SimSun" panose="02010600030101010101" pitchFamily="2" charset="-122"/>
              <a:ea typeface="SimSun" panose="02010600030101010101" pitchFamily="2" charset="-122"/>
              <a:cs typeface="Arial" charset="0"/>
            </a:rPr>
            <a:t>» 与其他 MTS 员工建立不符合 MTS 政策的个人关系</a:t>
          </a:r>
        </a:p>
      </dsp:txBody>
      <dsp:txXfrm>
        <a:off x="2917573" y="268502"/>
        <a:ext cx="5066071" cy="1923391"/>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E4AB3E03-81DD-6F4A-91AD-BC2B58DDF677}" type="datetimeFigureOut">
              <a:rPr lang="en-US" smtClean="0"/>
              <a:t>5/3/2017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9"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SimSun" panose="02010600030101010101" pitchFamily="2" charset="-122"/>
                <a:ea typeface="SimSun" panose="02010600030101010101" pitchFamily="2" charset="-122"/>
                <a:cs typeface="Arial" pitchFamily="34"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SimSun" panose="02010600030101010101" pitchFamily="2" charset="-122"/>
                <a:ea typeface="SimSun" panose="02010600030101010101" pitchFamily="2" charset="-122"/>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573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501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7648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RMATIO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488949" y="1230313"/>
            <a:ext cx="822960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073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23" y="1229139"/>
            <a:ext cx="8262938" cy="4953000"/>
          </a:xfrm>
        </p:spPr>
        <p:txBody>
          <a:bodyPr/>
          <a:lstStyle>
            <a:lvl1pPr>
              <a:spcBef>
                <a:spcPts val="0"/>
              </a:spcBef>
              <a:defRPr>
                <a:latin typeface="Arial" pitchFamily="34" charset="0"/>
                <a:cs typeface="Arial" pitchFamily="34" charset="0"/>
              </a:defRPr>
            </a:lvl1pPr>
            <a:lvl2pPr>
              <a:spcBef>
                <a:spcPts val="0"/>
              </a:spcBef>
              <a:defRPr sz="1800">
                <a:latin typeface="Arial" pitchFamily="34" charset="0"/>
                <a:cs typeface="Arial" pitchFamily="34" charset="0"/>
              </a:defRPr>
            </a:lvl2pPr>
            <a:lvl3pPr>
              <a:spcBef>
                <a:spcPts val="0"/>
              </a:spcBef>
              <a:defRPr sz="1600">
                <a:latin typeface="Arial" pitchFamily="34" charset="0"/>
                <a:cs typeface="Arial" pitchFamily="34" charset="0"/>
              </a:defRPr>
            </a:lvl3pPr>
            <a:lvl4pPr>
              <a:spcBef>
                <a:spcPts val="0"/>
              </a:spcBef>
              <a:defRPr sz="1600">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576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1295400" y="3677478"/>
            <a:ext cx="6553200" cy="533400"/>
          </a:xfrm>
          <a:prstGeom prst="rect">
            <a:avLst/>
          </a:prstGeom>
        </p:spPr>
        <p:txBody>
          <a:bodyPr/>
          <a:lstStyle>
            <a:lvl1pPr algn="ctr">
              <a:defRPr sz="2400" baseline="0">
                <a:solidFill>
                  <a:srgbClr val="CC1543"/>
                </a:solidFill>
                <a:latin typeface="Arial" pitchFamily="34" charset="0"/>
                <a:cs typeface="Arial" pitchFamily="34" charset="0"/>
              </a:defRPr>
            </a:lvl1pPr>
          </a:lstStyle>
          <a:p>
            <a:r>
              <a:rPr lang="en-US" dirty="0" smtClean="0"/>
              <a:t>Business Unit</a:t>
            </a:r>
            <a:endParaRPr lang="en-US" dirty="0"/>
          </a:p>
        </p:txBody>
      </p:sp>
      <p:sp>
        <p:nvSpPr>
          <p:cNvPr id="10" name="Rectangle 3"/>
          <p:cNvSpPr>
            <a:spLocks noGrp="1" noChangeArrowheads="1"/>
          </p:cNvSpPr>
          <p:nvPr>
            <p:ph type="subTitle" idx="1" hasCustomPrompt="1"/>
          </p:nvPr>
        </p:nvSpPr>
        <p:spPr>
          <a:xfrm>
            <a:off x="1295400" y="4346712"/>
            <a:ext cx="6553200" cy="1736036"/>
          </a:xfrm>
        </p:spPr>
        <p:txBody>
          <a:bodyPr/>
          <a:lstStyle>
            <a:lvl1pPr marL="0" indent="0" algn="ctr">
              <a:spcBef>
                <a:spcPts val="0"/>
              </a:spcBef>
              <a:buFont typeface="Arial Narrow" pitchFamily="-107" charset="0"/>
              <a:buNone/>
              <a:defRPr sz="2000" i="1">
                <a:latin typeface="Arial" pitchFamily="34" charset="0"/>
                <a:cs typeface="Arial" pitchFamily="34" charset="0"/>
              </a:defRPr>
            </a:lvl1pPr>
          </a:lstStyle>
          <a:p>
            <a:r>
              <a:rPr lang="en-US" dirty="0" smtClean="0"/>
              <a:t>Business unit vision statement</a:t>
            </a:r>
            <a:endParaRPr lang="en-US" dirty="0"/>
          </a:p>
        </p:txBody>
      </p:sp>
      <p:pic>
        <p:nvPicPr>
          <p:cNvPr id="6"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8254"/>
          <a:stretch/>
        </p:blipFill>
        <p:spPr bwMode="auto">
          <a:xfrm>
            <a:off x="0" y="6191"/>
            <a:ext cx="9144000" cy="33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73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5" name="Content Placeholder 4"/>
          <p:cNvSpPr>
            <a:spLocks noGrp="1"/>
          </p:cNvSpPr>
          <p:nvPr>
            <p:ph sz="quarter" idx="10"/>
          </p:nvPr>
        </p:nvSpPr>
        <p:spPr>
          <a:xfrm>
            <a:off x="488950" y="1348033"/>
            <a:ext cx="8138160" cy="48383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2421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1196120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SimSun" panose="02010600030101010101" pitchFamily="2" charset="-122"/>
                <a:ea typeface="SimSun" panose="02010600030101010101" pitchFamily="2" charset="-122"/>
                <a:cs typeface="Arial" charset="0"/>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SimSun" panose="02010600030101010101" pitchFamily="2" charset="-122"/>
                <a:ea typeface="SimSun" panose="02010600030101010101" pitchFamily="2" charset="-122"/>
                <a:cs typeface="Arial"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709650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POR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138160" cy="4953000"/>
          </a:xfrm>
        </p:spPr>
        <p:txBody>
          <a:bodyPr/>
          <a:lstStyle>
            <a:lvl1pPr>
              <a:defRPr>
                <a:latin typeface="SimSun" panose="02010600030101010101" pitchFamily="2" charset="-122"/>
                <a:ea typeface="SimSun" panose="02010600030101010101" pitchFamily="2" charset="-122"/>
                <a:cs typeface="Arial" pitchFamily="34" charset="0"/>
              </a:defRPr>
            </a:lvl1pPr>
            <a:lvl2pPr>
              <a:defRPr>
                <a:latin typeface="SimSun" panose="02010600030101010101" pitchFamily="2" charset="-122"/>
                <a:ea typeface="SimSun" panose="02010600030101010101" pitchFamily="2" charset="-122"/>
                <a:cs typeface="Arial" pitchFamily="34" charset="0"/>
              </a:defRPr>
            </a:lvl2pPr>
            <a:lvl3pPr>
              <a:defRPr>
                <a:latin typeface="SimSun" panose="02010600030101010101" pitchFamily="2" charset="-122"/>
                <a:ea typeface="SimSun" panose="02010600030101010101" pitchFamily="2" charset="-122"/>
                <a:cs typeface="Arial" pitchFamily="34" charset="0"/>
              </a:defRPr>
            </a:lvl3pPr>
            <a:lvl4pPr>
              <a:defRPr>
                <a:latin typeface="SimSun" panose="02010600030101010101" pitchFamily="2" charset="-122"/>
                <a:ea typeface="SimSun" panose="02010600030101010101" pitchFamily="2" charset="-122"/>
                <a:cs typeface="Arial" pitchFamily="34" charset="0"/>
              </a:defRPr>
            </a:lvl4pPr>
            <a:lvl5pPr>
              <a:defRPr>
                <a:latin typeface="SimSun" panose="02010600030101010101" pitchFamily="2" charset="-122"/>
                <a:ea typeface="SimSun" panose="02010600030101010101" pitchFamily="2" charset="-122"/>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89859" y="76200"/>
            <a:ext cx="7570775" cy="868362"/>
          </a:xfrm>
        </p:spPr>
        <p:txBody>
          <a:bodyPr>
            <a:normAutofit/>
          </a:bodyPr>
          <a:lstStyle>
            <a:lvl1pPr>
              <a:defRPr sz="2800">
                <a:latin typeface="SimSun" panose="02010600030101010101" pitchFamily="2" charset="-122"/>
                <a:ea typeface="SimSun" panose="02010600030101010101" pitchFamily="2" charset="-122"/>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4789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919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464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8">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8" y="76200"/>
            <a:ext cx="7600593"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baseline="0" dirty="0" err="1">
                <a:solidFill>
                  <a:schemeClr val="bg1">
                    <a:lumMod val="50000"/>
                  </a:schemeClr>
                </a:solidFill>
                <a:latin typeface="SimSun" panose="02010600030101010101" pitchFamily="2" charset="-122"/>
                <a:ea typeface="SimSun" panose="02010600030101010101" pitchFamily="2" charset="-122"/>
                <a:cs typeface="Arial" pitchFamily="34" charset="0"/>
              </a:rPr>
              <a:t>页码</a:t>
            </a:r>
            <a:r>
              <a:rPr sz="1000" baseline="0" dirty="0">
                <a:solidFill>
                  <a:schemeClr val="bg1">
                    <a:lumMod val="50000"/>
                  </a:schemeClr>
                </a:solidFill>
                <a:latin typeface="SimSun" panose="02010600030101010101" pitchFamily="2" charset="-122"/>
                <a:ea typeface="SimSun" panose="02010600030101010101" pitchFamily="2" charset="-122"/>
                <a:cs typeface="Arial" pitchFamily="34" charset="0"/>
              </a:rPr>
              <a:t> </a:t>
            </a:r>
            <a:fld id="{E36DE0CC-8049-C84D-AF7B-19EE6E2E5EFF}" type="slidenum">
              <a:rPr sz="1000">
                <a:solidFill>
                  <a:schemeClr val="bg1">
                    <a:lumMod val="50000"/>
                  </a:schemeClr>
                </a:solidFill>
                <a:latin typeface="SimSun" panose="02010600030101010101" pitchFamily="2" charset="-122"/>
                <a:ea typeface="SimSun" panose="02010600030101010101" pitchFamily="2" charset="-122"/>
                <a:cs typeface="Arial" pitchFamily="34" charset="0"/>
              </a:rPr>
              <a:t>‹#›</a:t>
            </a:fld>
            <a:endParaRPr sz="100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900">
                <a:solidFill>
                  <a:schemeClr val="bg1">
                    <a:lumMod val="50000"/>
                  </a:schemeClr>
                </a:solidFill>
                <a:latin typeface="SimSun" panose="02010600030101010101" pitchFamily="2" charset="-122"/>
                <a:ea typeface="SimSun" panose="02010600030101010101" pitchFamily="2" charset="-122"/>
                <a:cs typeface="Arial" pitchFamily="34" charset="0"/>
              </a:rPr>
              <a:t>MTS 机密</a:t>
            </a:r>
          </a:p>
        </p:txBody>
      </p:sp>
      <p:sp>
        <p:nvSpPr>
          <p:cNvPr id="9"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sz="1000" spc="300" baseline="0" dirty="0" err="1">
                <a:solidFill>
                  <a:schemeClr val="bg1">
                    <a:lumMod val="50000"/>
                  </a:schemeClr>
                </a:solidFill>
                <a:latin typeface="SimSun" panose="02010600030101010101" pitchFamily="2" charset="-122"/>
                <a:ea typeface="SimSun" panose="02010600030101010101" pitchFamily="2" charset="-122"/>
                <a:cs typeface="Arial" pitchFamily="34" charset="0"/>
              </a:rPr>
              <a:t>企业</a:t>
            </a:r>
            <a:endParaRPr sz="1000" spc="300" baseline="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grpSp>
        <p:nvGrpSpPr>
          <p:cNvPr id="10" name="Group 9"/>
          <p:cNvGrpSpPr/>
          <p:nvPr userDrawn="1"/>
        </p:nvGrpSpPr>
        <p:grpSpPr>
          <a:xfrm>
            <a:off x="3949651" y="6461907"/>
            <a:ext cx="1244698" cy="2286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43" r:id="rId2"/>
    <p:sldLayoutId id="2147483696" r:id="rId3"/>
    <p:sldLayoutId id="2147483703" r:id="rId4"/>
    <p:sldLayoutId id="2147483735" r:id="rId5"/>
    <p:sldLayoutId id="2147483736" r:id="rId6"/>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SimSun" panose="02010600030101010101" pitchFamily="2" charset="-122"/>
          <a:ea typeface="SimSun" panose="02010600030101010101" pitchFamily="2" charset="-122"/>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SimSun" panose="02010600030101010101" pitchFamily="2" charset="-122"/>
          <a:ea typeface="SimSun" panose="02010600030101010101" pitchFamily="2" charset="-122"/>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SimSun" panose="02010600030101010101" pitchFamily="2" charset="-122"/>
          <a:ea typeface="SimSun" panose="02010600030101010101" pitchFamily="2" charset="-122"/>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SimSun" panose="02010600030101010101" pitchFamily="2" charset="-122"/>
          <a:ea typeface="SimSun" panose="02010600030101010101" pitchFamily="2" charset="-122"/>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SimSun" panose="02010600030101010101" pitchFamily="2" charset="-122"/>
          <a:ea typeface="SimSun" panose="02010600030101010101" pitchFamily="2" charset="-122"/>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SimSun" panose="02010600030101010101" pitchFamily="2" charset="-122"/>
          <a:ea typeface="SimSun" panose="02010600030101010101" pitchFamily="2" charset="-122"/>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TEST</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0829516"/>
      </p:ext>
    </p:extLst>
  </p:cSld>
  <p:clrMap bg1="lt1" tx1="dk1" bg2="lt2" tx2="dk2" accent1="accent1" accent2="accent2" accent3="accent3" accent4="accent4" accent5="accent5" accent6="accent6" hlink="hlink" folHlink="folHlink"/>
  <p:sldLayoutIdLst>
    <p:sldLayoutId id="2147483710" r:id="rId1"/>
    <p:sldLayoutId id="2147483721"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SimSun" panose="02010600030101010101" pitchFamily="2" charset="-122"/>
          <a:ea typeface="SimSun" panose="02010600030101010101" pitchFamily="2" charset="-122"/>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SimSun" panose="02010600030101010101" pitchFamily="2" charset="-122"/>
          <a:ea typeface="SimSun" panose="02010600030101010101" pitchFamily="2" charset="-122"/>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SimSun" panose="02010600030101010101" pitchFamily="2" charset="-122"/>
          <a:ea typeface="SimSun" panose="02010600030101010101" pitchFamily="2" charset="-122"/>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SimSun" panose="02010600030101010101" pitchFamily="2" charset="-122"/>
          <a:ea typeface="SimSun" panose="02010600030101010101" pitchFamily="2" charset="-122"/>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SimSun" panose="02010600030101010101" pitchFamily="2" charset="-122"/>
          <a:ea typeface="SimSun" panose="02010600030101010101" pitchFamily="2" charset="-122"/>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SimSun" panose="02010600030101010101" pitchFamily="2" charset="-122"/>
          <a:ea typeface="SimSun" panose="02010600030101010101" pitchFamily="2" charset="-122"/>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SENSORS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70720"/>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1944869"/>
      </p:ext>
    </p:extLst>
  </p:cSld>
  <p:clrMap bg1="lt1" tx1="dk1" bg2="lt2" tx2="dk2" accent1="accent1" accent2="accent2" accent3="accent3" accent4="accent4" accent5="accent5" accent6="accent6" hlink="hlink" folHlink="folHlink"/>
  <p:sldLayoutIdLst>
    <p:sldLayoutId id="2147483712" r:id="rId1"/>
    <p:sldLayoutId id="2147483722"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FINANCE</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6627899"/>
      </p:ext>
    </p:extLst>
  </p:cSld>
  <p:clrMap bg1="lt1" tx1="dk1" bg2="lt2" tx2="dk2" accent1="accent1" accent2="accent2" accent3="accent3" accent4="accent4" accent5="accent5" accent6="accent6" hlink="hlink" folHlink="folHlink"/>
  <p:sldLayoutIdLst>
    <p:sldLayoutId id="2147483714" r:id="rId1"/>
    <p:sldLayoutId id="2147483723"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LEGAL</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058666"/>
      </p:ext>
    </p:extLst>
  </p:cSld>
  <p:clrMap bg1="lt1" tx1="dk1" bg2="lt2" tx2="dk2" accent1="accent1" accent2="accent2" accent3="accent3" accent4="accent4" accent5="accent5" accent6="accent6" hlink="hlink" folHlink="folHlink"/>
  <p:sldLayoutIdLst>
    <p:sldLayoutId id="2147483716" r:id="rId1"/>
    <p:sldLayoutId id="2147483724"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6">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grpSp>
        <p:nvGrpSpPr>
          <p:cNvPr id="20" name="Group 19"/>
          <p:cNvGrpSpPr/>
          <p:nvPr userDrawn="1"/>
        </p:nvGrpSpPr>
        <p:grpSpPr>
          <a:xfrm>
            <a:off x="3283026" y="6449872"/>
            <a:ext cx="2577949" cy="251191"/>
            <a:chOff x="796124" y="3968548"/>
            <a:chExt cx="2577949" cy="251191"/>
          </a:xfrm>
        </p:grpSpPr>
        <p:sp>
          <p:nvSpPr>
            <p:cNvPr id="21" name="TextBox 17"/>
            <p:cNvSpPr txBox="1"/>
            <p:nvPr/>
          </p:nvSpPr>
          <p:spPr>
            <a:xfrm>
              <a:off x="796124" y="3973518"/>
              <a:ext cx="2577949" cy="246221"/>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1000" spc="200" baseline="0" dirty="0" smtClean="0">
                  <a:solidFill>
                    <a:schemeClr val="bg1">
                      <a:lumMod val="50000"/>
                    </a:schemeClr>
                  </a:solidFill>
                  <a:latin typeface="Arial" pitchFamily="34" charset="0"/>
                  <a:cs typeface="Arial" pitchFamily="34" charset="0"/>
                </a:rPr>
                <a:t>INFORMATION TECHNOLOGY</a:t>
              </a:r>
              <a:endParaRPr lang="en-US" sz="1000" spc="200" baseline="0" dirty="0">
                <a:solidFill>
                  <a:schemeClr val="bg1">
                    <a:lumMod val="50000"/>
                  </a:schemeClr>
                </a:solidFill>
                <a:latin typeface="Arial" pitchFamily="34" charset="0"/>
                <a:cs typeface="Arial" pitchFamily="34" charset="0"/>
              </a:endParaRPr>
            </a:p>
          </p:txBody>
        </p:sp>
        <p:cxnSp>
          <p:nvCxnSpPr>
            <p:cNvPr id="22" name="Straight Connector 21"/>
            <p:cNvCxnSpPr/>
            <p:nvPr/>
          </p:nvCxnSpPr>
          <p:spPr>
            <a:xfrm>
              <a:off x="804938" y="4214948"/>
              <a:ext cx="256032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4938" y="3968548"/>
              <a:ext cx="256032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513688"/>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8" r:id="rId3"/>
    <p:sldLayoutId id="2147483729" r:id="rId4"/>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284211" y="6461910"/>
            <a:ext cx="2138850"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smtClean="0">
                <a:solidFill>
                  <a:schemeClr val="bg1">
                    <a:lumMod val="50000"/>
                  </a:schemeClr>
                </a:solidFill>
                <a:latin typeface="Arial" pitchFamily="34" charset="0"/>
                <a:cs typeface="Arial" pitchFamily="34" charset="0"/>
              </a:rPr>
              <a:t>HUMAN RESOURCES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418114" y="6461915"/>
            <a:ext cx="1839686" cy="246216"/>
            <a:chOff x="3592383" y="6418373"/>
            <a:chExt cx="2141351" cy="328288"/>
          </a:xfrm>
        </p:grpSpPr>
        <p:cxnSp>
          <p:nvCxnSpPr>
            <p:cNvPr id="17" name="Straight Connector 16"/>
            <p:cNvCxnSpPr/>
            <p:nvPr userDrawn="1"/>
          </p:nvCxnSpPr>
          <p:spPr>
            <a:xfrm flipV="1">
              <a:off x="3592383" y="6728470"/>
              <a:ext cx="2141351" cy="1819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592383" y="6418373"/>
              <a:ext cx="2141351"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sj8XMjqfSAhWKzIMKHXI5AoQQjRwIBw&amp;url=http://www.csoonline.com/article/3018853/leadership-management/whats-your-cybersecurity-whistleblower-strategy.html&amp;psig=AFQjCNGV474wq78tNLKc9OfGtL6ONC2nxw&amp;ust=148797006178026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ts.alertline.com/gcs/welc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930976" y="4724400"/>
            <a:ext cx="4832023" cy="1016524"/>
          </a:xfrm>
        </p:spPr>
        <p:txBody>
          <a:bodyPr>
            <a:normAutofit/>
          </a:bodyPr>
          <a:lstStyle/>
          <a:p>
            <a:pPr rtl="0"/>
            <a:r>
              <a:rPr dirty="0"/>
              <a:t>FY17 </a:t>
            </a:r>
            <a:r>
              <a:rPr dirty="0" err="1"/>
              <a:t>全球道德商业行为守则培训</a:t>
            </a:r>
            <a:endParaRPr dirty="0"/>
          </a:p>
        </p:txBody>
      </p:sp>
    </p:spTree>
    <p:extLst>
      <p:ext uri="{BB962C8B-B14F-4D97-AF65-F5344CB8AC3E}">
        <p14:creationId xmlns:p14="http://schemas.microsoft.com/office/powerpoint/2010/main" val="392939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MTS 如何防范报复行为？</a:t>
            </a:r>
          </a:p>
        </p:txBody>
      </p:sp>
      <p:sp>
        <p:nvSpPr>
          <p:cNvPr id="3" name="Content Placeholder 2"/>
          <p:cNvSpPr>
            <a:spLocks noGrp="1"/>
          </p:cNvSpPr>
          <p:nvPr>
            <p:ph sz="quarter" idx="10"/>
          </p:nvPr>
        </p:nvSpPr>
        <p:spPr>
          <a:xfrm>
            <a:off x="488950" y="1348033"/>
            <a:ext cx="8138160" cy="829559"/>
          </a:xfrm>
        </p:spPr>
        <p:txBody>
          <a:bodyPr/>
          <a:lstStyle/>
          <a:p>
            <a:pPr rtl="0"/>
            <a:r>
              <a:rPr dirty="0"/>
              <a:t>MTS </a:t>
            </a:r>
            <a:r>
              <a:rPr dirty="0" err="1"/>
              <a:t>禁止对善意提问或表达担忧的任何人实施报复行为</a:t>
            </a:r>
            <a:endParaRPr dirty="0"/>
          </a:p>
        </p:txBody>
      </p:sp>
      <p:sp>
        <p:nvSpPr>
          <p:cNvPr id="5" name="Content Placeholder 2"/>
          <p:cNvSpPr txBox="1">
            <a:spLocks/>
          </p:cNvSpPr>
          <p:nvPr/>
        </p:nvSpPr>
        <p:spPr bwMode="auto">
          <a:xfrm>
            <a:off x="2535822" y="2441970"/>
            <a:ext cx="5978166" cy="28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err="1">
                <a:latin typeface="SimSun" panose="02010600030101010101" pitchFamily="2" charset="-122"/>
                <a:ea typeface="SimSun" panose="02010600030101010101" pitchFamily="2" charset="-122"/>
              </a:rPr>
              <a:t>当员工因报告担忧或参与调查而受到对自己不利的雇佣行为（惩罚）时，就会产生报复行为</a:t>
            </a:r>
            <a:endParaRPr sz="1800" kern="0" dirty="0">
              <a:latin typeface="SimSun" panose="02010600030101010101" pitchFamily="2" charset="-122"/>
              <a:ea typeface="SimSun" panose="02010600030101010101" pitchFamily="2" charset="-122"/>
            </a:endParaRPr>
          </a:p>
          <a:p>
            <a:pPr rtl="0"/>
            <a:r>
              <a:rPr sz="1800" kern="0" dirty="0" err="1">
                <a:latin typeface="SimSun" panose="02010600030101010101" pitchFamily="2" charset="-122"/>
                <a:ea typeface="SimSun" panose="02010600030101010101" pitchFamily="2" charset="-122"/>
              </a:rPr>
              <a:t>当公司中的各级员工都正直地履行自己的职责时</a:t>
            </a:r>
            <a:r>
              <a:rPr sz="1800" kern="0" dirty="0" smtClean="0">
                <a:latin typeface="SimSun" panose="02010600030101010101" pitchFamily="2" charset="-122"/>
                <a:ea typeface="SimSun" panose="02010600030101010101" pitchFamily="2" charset="-122"/>
              </a:rPr>
              <a:t>，</a:t>
            </a:r>
            <a:r>
              <a:rPr lang="en-US" sz="1800" kern="0" dirty="0" smtClean="0">
                <a:latin typeface="SimSun" panose="02010600030101010101" pitchFamily="2" charset="-122"/>
                <a:ea typeface="SimSun" panose="02010600030101010101" pitchFamily="2" charset="-122"/>
              </a:rPr>
              <a:t/>
            </a:r>
            <a:br>
              <a:rPr lang="en-US" sz="1800" kern="0" dirty="0" smtClean="0">
                <a:latin typeface="SimSun" panose="02010600030101010101" pitchFamily="2" charset="-122"/>
                <a:ea typeface="SimSun" panose="02010600030101010101" pitchFamily="2" charset="-122"/>
              </a:rPr>
            </a:br>
            <a:r>
              <a:rPr sz="1800" kern="0" dirty="0" err="1" smtClean="0">
                <a:latin typeface="SimSun" panose="02010600030101010101" pitchFamily="2" charset="-122"/>
                <a:ea typeface="SimSun" panose="02010600030101010101" pitchFamily="2" charset="-122"/>
              </a:rPr>
              <a:t>报复行为就会更少的出现</a:t>
            </a:r>
            <a:endParaRPr sz="1800" kern="0" dirty="0">
              <a:latin typeface="SimSun" panose="02010600030101010101" pitchFamily="2" charset="-122"/>
              <a:ea typeface="SimSun" panose="02010600030101010101" pitchFamily="2" charset="-122"/>
            </a:endParaRPr>
          </a:p>
          <a:p>
            <a:pPr rtl="0"/>
            <a:r>
              <a:rPr sz="1800" kern="0" dirty="0" err="1">
                <a:latin typeface="SimSun" panose="02010600030101010101" pitchFamily="2" charset="-122"/>
                <a:ea typeface="SimSun" panose="02010600030101010101" pitchFamily="2" charset="-122"/>
              </a:rPr>
              <a:t>当高层管理人员和主管十分重视道德建设和引领模范道德行为时，报复行为将显著减少</a:t>
            </a:r>
            <a:endParaRPr sz="1800" kern="0" dirty="0">
              <a:latin typeface="SimSun" panose="02010600030101010101" pitchFamily="2" charset="-122"/>
              <a:ea typeface="SimSun" panose="02010600030101010101" pitchFamily="2" charset="-122"/>
            </a:endParaRPr>
          </a:p>
        </p:txBody>
      </p:sp>
      <p:pic>
        <p:nvPicPr>
          <p:cNvPr id="6" name="Picture 5" descr="Image result for whistleblow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335" y="3874844"/>
            <a:ext cx="1292224" cy="1200576"/>
          </a:xfrm>
          <a:prstGeom prst="rect">
            <a:avLst/>
          </a:prstGeom>
          <a:noFill/>
          <a:ln>
            <a:noFill/>
          </a:ln>
        </p:spPr>
      </p:pic>
      <p:sp>
        <p:nvSpPr>
          <p:cNvPr id="8" name="Rounded Rectangle 7"/>
          <p:cNvSpPr/>
          <p:nvPr/>
        </p:nvSpPr>
        <p:spPr>
          <a:xfrm>
            <a:off x="1001335" y="5469983"/>
            <a:ext cx="7234902"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dirty="0">
                <a:solidFill>
                  <a:schemeClr val="bg1"/>
                </a:solidFill>
                <a:latin typeface="SimSun" panose="02010600030101010101" pitchFamily="2" charset="-122"/>
                <a:ea typeface="SimSun" panose="02010600030101010101" pitchFamily="2" charset="-122"/>
                <a:cs typeface="Arial" charset="0"/>
              </a:rPr>
              <a:t>MTS </a:t>
            </a:r>
            <a:r>
              <a:rPr dirty="0" err="1">
                <a:solidFill>
                  <a:schemeClr val="bg1"/>
                </a:solidFill>
                <a:latin typeface="SimSun" panose="02010600030101010101" pitchFamily="2" charset="-122"/>
                <a:ea typeface="SimSun" panose="02010600030101010101" pitchFamily="2" charset="-122"/>
                <a:cs typeface="Arial" charset="0"/>
              </a:rPr>
              <a:t>不容许报复行为</a:t>
            </a:r>
            <a:r>
              <a:rPr dirty="0">
                <a:solidFill>
                  <a:schemeClr val="bg1"/>
                </a:solidFill>
                <a:latin typeface="SimSun" panose="02010600030101010101" pitchFamily="2" charset="-122"/>
                <a:ea typeface="SimSun" panose="02010600030101010101" pitchFamily="2" charset="-122"/>
                <a:cs typeface="Arial" charset="0"/>
              </a:rPr>
              <a:t>！</a:t>
            </a:r>
          </a:p>
        </p:txBody>
      </p:sp>
      <p:sp>
        <p:nvSpPr>
          <p:cNvPr id="9" name="&quot;No&quot; Symbol 8"/>
          <p:cNvSpPr/>
          <p:nvPr/>
        </p:nvSpPr>
        <p:spPr>
          <a:xfrm flipH="1">
            <a:off x="993396" y="2376136"/>
            <a:ext cx="1300163" cy="1300163"/>
          </a:xfrm>
          <a:prstGeom prst="noSmoking">
            <a:avLst>
              <a:gd name="adj" fmla="val 11285"/>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192071" y="2763471"/>
            <a:ext cx="902811" cy="523220"/>
          </a:xfrm>
          <a:prstGeom prst="rect">
            <a:avLst/>
          </a:prstGeom>
        </p:spPr>
        <p:txBody>
          <a:bodyPr wrap="none">
            <a:spAutoFit/>
          </a:bodyPr>
          <a:lstStyle/>
          <a:p>
            <a:r>
              <a:rPr lang="zh-CN" altLang="en-US" sz="2800" b="1" dirty="0"/>
              <a:t>报复</a:t>
            </a:r>
            <a:endParaRPr lang="en-US" sz="2800" b="1" dirty="0"/>
          </a:p>
        </p:txBody>
      </p:sp>
    </p:spTree>
    <p:extLst>
      <p:ext uri="{BB962C8B-B14F-4D97-AF65-F5344CB8AC3E}">
        <p14:creationId xmlns:p14="http://schemas.microsoft.com/office/powerpoint/2010/main" val="72477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合规聚焦：FCPA</a:t>
            </a:r>
          </a:p>
        </p:txBody>
      </p:sp>
      <p:sp>
        <p:nvSpPr>
          <p:cNvPr id="3" name="Content Placeholder 2"/>
          <p:cNvSpPr>
            <a:spLocks noGrp="1"/>
          </p:cNvSpPr>
          <p:nvPr>
            <p:ph sz="quarter" idx="10"/>
          </p:nvPr>
        </p:nvSpPr>
        <p:spPr>
          <a:xfrm>
            <a:off x="488950" y="1348033"/>
            <a:ext cx="8138160" cy="2516957"/>
          </a:xfrm>
        </p:spPr>
        <p:txBody>
          <a:bodyPr/>
          <a:lstStyle/>
          <a:p>
            <a:r>
              <a:rPr dirty="0"/>
              <a:t>“MTS </a:t>
            </a:r>
            <a:r>
              <a:rPr dirty="0" err="1"/>
              <a:t>对腐败采取坚定立场。腐败或贿赂与我们的共同价值背道而驰。无论我们在哪里工作，这些标准适用于我们所有人</a:t>
            </a:r>
            <a:r>
              <a:rPr dirty="0" smtClean="0"/>
              <a:t>。</a:t>
            </a:r>
            <a:r>
              <a:rPr lang="en-US" dirty="0"/>
              <a:t> ”</a:t>
            </a:r>
            <a:br>
              <a:rPr lang="en-US" dirty="0"/>
            </a:br>
            <a:r>
              <a:rPr i="1" dirty="0" smtClean="0"/>
              <a:t>（</a:t>
            </a:r>
            <a:r>
              <a:rPr i="1" dirty="0" err="1"/>
              <a:t>员工行为守则，第</a:t>
            </a:r>
            <a:r>
              <a:rPr i="1" dirty="0"/>
              <a:t> 14 页）</a:t>
            </a:r>
          </a:p>
          <a:p>
            <a:pPr rtl="0"/>
            <a:r>
              <a:rPr dirty="0" err="1"/>
              <a:t>美国海外反贿赂法</a:t>
            </a:r>
            <a:r>
              <a:rPr dirty="0"/>
              <a:t> (FCPA)</a:t>
            </a:r>
          </a:p>
          <a:p>
            <a:pPr lvl="1" rtl="0"/>
            <a:r>
              <a:rPr dirty="0" err="1"/>
              <a:t>由美国司法部</a:t>
            </a:r>
            <a:r>
              <a:rPr dirty="0"/>
              <a:t> (DOJ) </a:t>
            </a:r>
            <a:r>
              <a:rPr dirty="0" err="1"/>
              <a:t>和美国证券交易委员会</a:t>
            </a:r>
            <a:r>
              <a:rPr dirty="0"/>
              <a:t> (SEC) </a:t>
            </a:r>
            <a:r>
              <a:rPr dirty="0" err="1"/>
              <a:t>执行</a:t>
            </a:r>
            <a:endParaRPr dirty="0"/>
          </a:p>
          <a:p>
            <a:pPr lvl="1" rtl="0"/>
            <a:r>
              <a:rPr dirty="0"/>
              <a:t>FCPA </a:t>
            </a:r>
            <a:r>
              <a:rPr dirty="0" err="1"/>
              <a:t>禁止</a:t>
            </a:r>
            <a:r>
              <a:rPr dirty="0"/>
              <a:t>：</a:t>
            </a:r>
          </a:p>
        </p:txBody>
      </p:sp>
      <p:graphicFrame>
        <p:nvGraphicFramePr>
          <p:cNvPr id="4" name="Diagram 3"/>
          <p:cNvGraphicFramePr/>
          <p:nvPr>
            <p:extLst>
              <p:ext uri="{D42A27DB-BD31-4B8C-83A1-F6EECF244321}">
                <p14:modId xmlns:p14="http://schemas.microsoft.com/office/powerpoint/2010/main" val="4239088496"/>
              </p:ext>
            </p:extLst>
          </p:nvPr>
        </p:nvGraphicFramePr>
        <p:xfrm>
          <a:off x="940167" y="3912124"/>
          <a:ext cx="7261152" cy="147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p:cNvSpPr txBox="1">
            <a:spLocks/>
          </p:cNvSpPr>
          <p:nvPr/>
        </p:nvSpPr>
        <p:spPr bwMode="auto">
          <a:xfrm>
            <a:off x="502920" y="5607187"/>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dirty="0">
                <a:latin typeface="SimSun" panose="02010600030101010101" pitchFamily="2" charset="-122"/>
                <a:ea typeface="SimSun" panose="02010600030101010101" pitchFamily="2" charset="-122"/>
              </a:rPr>
              <a:t>在 MTS </a:t>
            </a:r>
            <a:r>
              <a:rPr kern="0" dirty="0" err="1">
                <a:latin typeface="SimSun" panose="02010600030101010101" pitchFamily="2" charset="-122"/>
                <a:ea typeface="SimSun" panose="02010600030101010101" pitchFamily="2" charset="-122"/>
              </a:rPr>
              <a:t>开展业务的各个国家（如英国、中国、韩国等）适用的其他法律和法规</a:t>
            </a:r>
            <a:endParaRPr kern="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51573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13495" y="1679269"/>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495" y="3952118"/>
            <a:ext cx="2896734" cy="189963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rtl="0"/>
            <a:r>
              <a:rPr/>
              <a:t>FCPA 部分</a:t>
            </a:r>
          </a:p>
        </p:txBody>
      </p:sp>
      <p:sp>
        <p:nvSpPr>
          <p:cNvPr id="3" name="Content Placeholder 2"/>
          <p:cNvSpPr>
            <a:spLocks noGrp="1"/>
          </p:cNvSpPr>
          <p:nvPr>
            <p:ph sz="quarter" idx="10"/>
          </p:nvPr>
        </p:nvSpPr>
        <p:spPr>
          <a:xfrm>
            <a:off x="4473184" y="2037234"/>
            <a:ext cx="2898578" cy="452487"/>
          </a:xfrm>
        </p:spPr>
        <p:txBody>
          <a:bodyPr/>
          <a:lstStyle/>
          <a:p>
            <a:pPr marL="0" indent="0" rtl="0">
              <a:buNone/>
            </a:pPr>
            <a:r>
              <a:rPr dirty="0" err="1">
                <a:solidFill>
                  <a:srgbClr val="CC1E43"/>
                </a:solidFill>
              </a:rPr>
              <a:t>反贿赂条款</a:t>
            </a:r>
            <a:endParaRPr dirty="0">
              <a:solidFill>
                <a:srgbClr val="CC1E43"/>
              </a:solidFill>
            </a:endParaRPr>
          </a:p>
        </p:txBody>
      </p:sp>
      <p:sp>
        <p:nvSpPr>
          <p:cNvPr id="4" name="Content Placeholder 2"/>
          <p:cNvSpPr txBox="1">
            <a:spLocks/>
          </p:cNvSpPr>
          <p:nvPr/>
        </p:nvSpPr>
        <p:spPr bwMode="auto">
          <a:xfrm>
            <a:off x="4473182" y="4440023"/>
            <a:ext cx="3267319" cy="9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rtl="0">
              <a:buFont typeface="Arial Narrow" charset="0"/>
              <a:buNone/>
            </a:pPr>
            <a:r>
              <a:rPr kern="0">
                <a:solidFill>
                  <a:srgbClr val="CC1E43"/>
                </a:solidFill>
                <a:latin typeface="SimSun" panose="02010600030101010101" pitchFamily="2" charset="-122"/>
                <a:ea typeface="SimSun" panose="02010600030101010101" pitchFamily="2" charset="-122"/>
              </a:rPr>
              <a:t>记录保存和内部控制条款</a:t>
            </a:r>
          </a:p>
        </p:txBody>
      </p:sp>
      <p:sp>
        <p:nvSpPr>
          <p:cNvPr id="8" name="Oval 7"/>
          <p:cNvSpPr/>
          <p:nvPr/>
        </p:nvSpPr>
        <p:spPr>
          <a:xfrm>
            <a:off x="3934765" y="3780653"/>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4039240" y="3782273"/>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
        <p:nvSpPr>
          <p:cNvPr id="13" name="Oval 12"/>
          <p:cNvSpPr/>
          <p:nvPr/>
        </p:nvSpPr>
        <p:spPr>
          <a:xfrm>
            <a:off x="3830288" y="1357821"/>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934763" y="1359441"/>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Tree>
    <p:extLst>
      <p:ext uri="{BB962C8B-B14F-4D97-AF65-F5344CB8AC3E}">
        <p14:creationId xmlns:p14="http://schemas.microsoft.com/office/powerpoint/2010/main" val="11187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74" y="76200"/>
            <a:ext cx="6953577" cy="868362"/>
          </a:xfrm>
        </p:spPr>
        <p:txBody>
          <a:bodyPr/>
          <a:lstStyle/>
          <a:p>
            <a:pPr rtl="0"/>
            <a:r>
              <a:rPr dirty="0" err="1"/>
              <a:t>反贿赂条款</a:t>
            </a:r>
            <a:endParaRPr dirty="0"/>
          </a:p>
        </p:txBody>
      </p:sp>
      <p:sp>
        <p:nvSpPr>
          <p:cNvPr id="3" name="Content Placeholder 2"/>
          <p:cNvSpPr>
            <a:spLocks noGrp="1"/>
          </p:cNvSpPr>
          <p:nvPr>
            <p:ph sz="quarter" idx="10"/>
          </p:nvPr>
        </p:nvSpPr>
        <p:spPr>
          <a:xfrm>
            <a:off x="488950" y="1348033"/>
            <a:ext cx="8138160" cy="1187777"/>
          </a:xfrm>
        </p:spPr>
        <p:txBody>
          <a:bodyPr/>
          <a:lstStyle/>
          <a:p>
            <a:pPr rtl="0"/>
            <a:r>
              <a:rPr dirty="0" err="1"/>
              <a:t>公司或个人不得直接或间接提供或授权支付</a:t>
            </a:r>
            <a:r>
              <a:rPr b="1" dirty="0" err="1"/>
              <a:t>贿赂</a:t>
            </a:r>
            <a:r>
              <a:rPr dirty="0" err="1"/>
              <a:t>或</a:t>
            </a:r>
            <a:r>
              <a:rPr b="1" dirty="0" err="1"/>
              <a:t>任何有价物品</a:t>
            </a:r>
            <a:r>
              <a:rPr dirty="0" err="1"/>
              <a:t>给任何</a:t>
            </a:r>
            <a:r>
              <a:rPr b="1" dirty="0" err="1"/>
              <a:t>外国官员</a:t>
            </a:r>
            <a:r>
              <a:rPr dirty="0" err="1"/>
              <a:t>以</a:t>
            </a:r>
            <a:r>
              <a:rPr b="1" dirty="0" err="1"/>
              <a:t>获取</a:t>
            </a:r>
            <a:r>
              <a:rPr dirty="0" err="1"/>
              <a:t>或</a:t>
            </a:r>
            <a:r>
              <a:rPr b="1" dirty="0" err="1"/>
              <a:t>维持业</a:t>
            </a:r>
            <a:r>
              <a:rPr dirty="0" err="1"/>
              <a:t>务或不当优势</a:t>
            </a:r>
            <a:r>
              <a:rPr dirty="0"/>
              <a:t>。</a:t>
            </a:r>
          </a:p>
        </p:txBody>
      </p:sp>
      <p:sp>
        <p:nvSpPr>
          <p:cNvPr id="4" name="Oval 3"/>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
        <p:nvSpPr>
          <p:cNvPr id="6" name="TextBox 5"/>
          <p:cNvSpPr txBox="1"/>
          <p:nvPr/>
        </p:nvSpPr>
        <p:spPr>
          <a:xfrm>
            <a:off x="2631663" y="2535773"/>
            <a:ext cx="5692205" cy="523220"/>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400" dirty="0" err="1">
                <a:latin typeface="SimSun" panose="02010600030101010101" pitchFamily="2" charset="-122"/>
                <a:ea typeface="SimSun" panose="02010600030101010101" pitchFamily="2" charset="-122"/>
              </a:rPr>
              <a:t>提供、支付或赠予金钱或任何有价物品，以求获取或维持不公平的商业优势</a:t>
            </a:r>
            <a:r>
              <a:rPr sz="1400" dirty="0">
                <a:latin typeface="SimSun" panose="02010600030101010101" pitchFamily="2" charset="-122"/>
                <a:ea typeface="SimSun" panose="02010600030101010101" pitchFamily="2" charset="-122"/>
              </a:rPr>
              <a:t>。</a:t>
            </a:r>
          </a:p>
        </p:txBody>
      </p:sp>
      <p:sp>
        <p:nvSpPr>
          <p:cNvPr id="7" name="TextBox 6"/>
          <p:cNvSpPr txBox="1"/>
          <p:nvPr/>
        </p:nvSpPr>
        <p:spPr>
          <a:xfrm>
            <a:off x="2631663" y="3153694"/>
            <a:ext cx="6003290" cy="523220"/>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400">
                <a:latin typeface="SimSun" panose="02010600030101010101" pitchFamily="2" charset="-122"/>
                <a:ea typeface="SimSun" panose="02010600030101010101" pitchFamily="2" charset="-122"/>
              </a:rPr>
              <a:t>现金、贷款、礼物、好处、旅行、宴请或娱乐、慈善/竞选捐献、雇佣、为服务超额/不足额支付、引导业务给与官员相关的机构等。</a:t>
            </a:r>
          </a:p>
        </p:txBody>
      </p:sp>
      <p:sp>
        <p:nvSpPr>
          <p:cNvPr id="8" name="TextBox 7"/>
          <p:cNvSpPr txBox="1"/>
          <p:nvPr/>
        </p:nvSpPr>
        <p:spPr>
          <a:xfrm>
            <a:off x="2631663" y="3923261"/>
            <a:ext cx="6097558" cy="600164"/>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400" dirty="0" err="1">
                <a:latin typeface="SimSun" panose="02010600030101010101" pitchFamily="2" charset="-122"/>
                <a:ea typeface="SimSun" panose="02010600030101010101" pitchFamily="2" charset="-122"/>
              </a:rPr>
              <a:t>政府、国际公共组织或国有实体（如大学、国有企业）的各层员工</a:t>
            </a:r>
            <a:endParaRPr sz="1400" dirty="0">
              <a:latin typeface="SimSun" panose="02010600030101010101" pitchFamily="2" charset="-122"/>
              <a:ea typeface="SimSun" panose="02010600030101010101" pitchFamily="2" charset="-122"/>
            </a:endParaRPr>
          </a:p>
          <a:p>
            <a:pPr marL="182880" indent="-182880" rtl="0">
              <a:spcAft>
                <a:spcPts val="600"/>
              </a:spcAft>
              <a:buClr>
                <a:srgbClr val="CC1E43"/>
              </a:buClr>
              <a:buFont typeface="Wingdings" charset="2"/>
              <a:buChar char="§"/>
            </a:pPr>
            <a:r>
              <a:rPr sz="1400" dirty="0" err="1">
                <a:latin typeface="SimSun" panose="02010600030101010101" pitchFamily="2" charset="-122"/>
                <a:ea typeface="SimSun" panose="02010600030101010101" pitchFamily="2" charset="-122"/>
              </a:rPr>
              <a:t>政党官员或军方官员、包括配偶</a:t>
            </a:r>
            <a:r>
              <a:rPr sz="1400" dirty="0">
                <a:latin typeface="SimSun" panose="02010600030101010101" pitchFamily="2" charset="-122"/>
                <a:ea typeface="SimSun" panose="02010600030101010101" pitchFamily="2" charset="-122"/>
              </a:rPr>
              <a:t>/</a:t>
            </a:r>
            <a:r>
              <a:rPr sz="1400" dirty="0" err="1">
                <a:latin typeface="SimSun" panose="02010600030101010101" pitchFamily="2" charset="-122"/>
                <a:ea typeface="SimSun" panose="02010600030101010101" pitchFamily="2" charset="-122"/>
              </a:rPr>
              <a:t>受抚养人</a:t>
            </a:r>
            <a:r>
              <a:rPr sz="1400" dirty="0">
                <a:latin typeface="SimSun" panose="02010600030101010101" pitchFamily="2" charset="-122"/>
                <a:ea typeface="SimSun" panose="02010600030101010101" pitchFamily="2" charset="-122"/>
              </a:rPr>
              <a:t>/</a:t>
            </a:r>
            <a:r>
              <a:rPr sz="1400" dirty="0" err="1">
                <a:latin typeface="SimSun" panose="02010600030101010101" pitchFamily="2" charset="-122"/>
                <a:ea typeface="SimSun" panose="02010600030101010101" pitchFamily="2" charset="-122"/>
              </a:rPr>
              <a:t>兄弟姐妹</a:t>
            </a:r>
            <a:endParaRPr sz="1400" dirty="0">
              <a:latin typeface="SimSun" panose="02010600030101010101" pitchFamily="2" charset="-122"/>
              <a:ea typeface="SimSun" panose="02010600030101010101" pitchFamily="2" charset="-122"/>
            </a:endParaRPr>
          </a:p>
        </p:txBody>
      </p:sp>
      <p:sp>
        <p:nvSpPr>
          <p:cNvPr id="9" name="TextBox 8"/>
          <p:cNvSpPr txBox="1"/>
          <p:nvPr/>
        </p:nvSpPr>
        <p:spPr>
          <a:xfrm>
            <a:off x="2631662" y="4761922"/>
            <a:ext cx="6325385" cy="523220"/>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400" dirty="0" err="1">
                <a:latin typeface="SimSun" panose="02010600030101010101" pitchFamily="2" charset="-122"/>
                <a:ea typeface="SimSun" panose="02010600030101010101" pitchFamily="2" charset="-122"/>
              </a:rPr>
              <a:t>获得合同、影响采购流程、避开税务或</a:t>
            </a:r>
            <a:r>
              <a:rPr sz="1400" dirty="0" err="1">
                <a:latin typeface="SimSun" panose="02010600030101010101" pitchFamily="2" charset="-122"/>
                <a:ea typeface="SimSun" panose="02010600030101010101" pitchFamily="2" charset="-122"/>
                <a:cs typeface="Arial" charset="0"/>
              </a:rPr>
              <a:t>处罚</a:t>
            </a:r>
            <a:r>
              <a:rPr sz="1400" dirty="0" err="1">
                <a:latin typeface="SimSun" panose="02010600030101010101" pitchFamily="2" charset="-122"/>
                <a:ea typeface="SimSun" panose="02010600030101010101" pitchFamily="2" charset="-122"/>
              </a:rPr>
              <a:t>、影响诉讼或执法行为</a:t>
            </a:r>
            <a:r>
              <a:rPr sz="1400" dirty="0" smtClean="0">
                <a:latin typeface="SimSun" panose="02010600030101010101" pitchFamily="2" charset="-122"/>
                <a:ea typeface="SimSun" panose="02010600030101010101" pitchFamily="2" charset="-122"/>
              </a:rPr>
              <a:t>、</a:t>
            </a:r>
            <a:r>
              <a:rPr lang="en-US" sz="1400" dirty="0" smtClean="0">
                <a:latin typeface="SimSun" panose="02010600030101010101" pitchFamily="2" charset="-122"/>
                <a:ea typeface="SimSun" panose="02010600030101010101" pitchFamily="2" charset="-122"/>
              </a:rPr>
              <a:t/>
            </a:r>
            <a:br>
              <a:rPr lang="en-US" sz="1400" dirty="0" smtClean="0">
                <a:latin typeface="SimSun" panose="02010600030101010101" pitchFamily="2" charset="-122"/>
                <a:ea typeface="SimSun" panose="02010600030101010101" pitchFamily="2" charset="-122"/>
              </a:rPr>
            </a:br>
            <a:r>
              <a:rPr sz="1400" dirty="0" err="1" smtClean="0">
                <a:latin typeface="SimSun" panose="02010600030101010101" pitchFamily="2" charset="-122"/>
                <a:ea typeface="SimSun" panose="02010600030101010101" pitchFamily="2" charset="-122"/>
              </a:rPr>
              <a:t>获得监管批准或避免合同解除</a:t>
            </a:r>
            <a:endParaRPr sz="1400" dirty="0">
              <a:latin typeface="SimSun" panose="02010600030101010101" pitchFamily="2" charset="-122"/>
              <a:ea typeface="SimSun" panose="02010600030101010101" pitchFamily="2" charset="-122"/>
            </a:endParaRPr>
          </a:p>
        </p:txBody>
      </p:sp>
      <p:sp>
        <p:nvSpPr>
          <p:cNvPr id="10" name="TextBox 9"/>
          <p:cNvSpPr txBox="1"/>
          <p:nvPr/>
        </p:nvSpPr>
        <p:spPr>
          <a:xfrm>
            <a:off x="2631662" y="5542122"/>
            <a:ext cx="6003292" cy="30777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400" dirty="0" err="1">
                <a:latin typeface="SimSun" panose="02010600030101010101" pitchFamily="2" charset="-122"/>
                <a:ea typeface="SimSun" panose="02010600030101010101" pitchFamily="2" charset="-122"/>
              </a:rPr>
              <a:t>向对交易或任命具有促成影响（特别是通过非法手段）的人员支付金钱</a:t>
            </a:r>
            <a:endParaRPr sz="1400" dirty="0">
              <a:latin typeface="SimSun" panose="02010600030101010101" pitchFamily="2" charset="-122"/>
              <a:ea typeface="SimSun" panose="02010600030101010101" pitchFamily="2" charset="-122"/>
            </a:endParaRPr>
          </a:p>
        </p:txBody>
      </p:sp>
      <p:sp>
        <p:nvSpPr>
          <p:cNvPr id="11" name="TextBox 10"/>
          <p:cNvSpPr txBox="1"/>
          <p:nvPr/>
        </p:nvSpPr>
        <p:spPr>
          <a:xfrm>
            <a:off x="1263192" y="2586965"/>
            <a:ext cx="1093509" cy="338554"/>
          </a:xfrm>
          <a:prstGeom prst="rect">
            <a:avLst/>
          </a:prstGeom>
          <a:noFill/>
        </p:spPr>
        <p:txBody>
          <a:bodyPr wrap="square" rtlCol="0">
            <a:spAutoFit/>
          </a:bodyPr>
          <a:lstStyle/>
          <a:p>
            <a:pPr algn="r" rtl="0"/>
            <a:r>
              <a:rPr sz="1600">
                <a:latin typeface="SimSun" panose="02010600030101010101" pitchFamily="2" charset="-122"/>
                <a:ea typeface="SimSun" panose="02010600030101010101" pitchFamily="2" charset="-122"/>
              </a:rPr>
              <a:t>贿赂</a:t>
            </a:r>
          </a:p>
        </p:txBody>
      </p:sp>
      <p:sp>
        <p:nvSpPr>
          <p:cNvPr id="12" name="TextBox 11"/>
          <p:cNvSpPr txBox="1"/>
          <p:nvPr/>
        </p:nvSpPr>
        <p:spPr>
          <a:xfrm>
            <a:off x="417786" y="3233340"/>
            <a:ext cx="1938916" cy="338554"/>
          </a:xfrm>
          <a:prstGeom prst="rect">
            <a:avLst/>
          </a:prstGeom>
          <a:noFill/>
        </p:spPr>
        <p:txBody>
          <a:bodyPr wrap="square" rtlCol="0">
            <a:spAutoFit/>
          </a:bodyPr>
          <a:lstStyle/>
          <a:p>
            <a:pPr algn="r" rtl="0"/>
            <a:r>
              <a:rPr sz="1600"/>
              <a:t>有价物品</a:t>
            </a:r>
          </a:p>
        </p:txBody>
      </p:sp>
      <p:sp>
        <p:nvSpPr>
          <p:cNvPr id="13" name="TextBox 12"/>
          <p:cNvSpPr txBox="1"/>
          <p:nvPr/>
        </p:nvSpPr>
        <p:spPr>
          <a:xfrm>
            <a:off x="572623" y="4033888"/>
            <a:ext cx="1743960" cy="338554"/>
          </a:xfrm>
          <a:prstGeom prst="rect">
            <a:avLst/>
          </a:prstGeom>
          <a:noFill/>
        </p:spPr>
        <p:txBody>
          <a:bodyPr wrap="square" rtlCol="0">
            <a:spAutoFit/>
          </a:bodyPr>
          <a:lstStyle/>
          <a:p>
            <a:pPr algn="r" rtl="0"/>
            <a:r>
              <a:rPr sz="1600">
                <a:latin typeface="SimSun" panose="02010600030101010101" pitchFamily="2" charset="-122"/>
                <a:ea typeface="SimSun" panose="02010600030101010101" pitchFamily="2" charset="-122"/>
              </a:rPr>
              <a:t>外国官员</a:t>
            </a:r>
          </a:p>
        </p:txBody>
      </p:sp>
      <p:sp>
        <p:nvSpPr>
          <p:cNvPr id="14" name="TextBox 13"/>
          <p:cNvSpPr txBox="1"/>
          <p:nvPr/>
        </p:nvSpPr>
        <p:spPr>
          <a:xfrm>
            <a:off x="612741" y="4837445"/>
            <a:ext cx="1743960" cy="338554"/>
          </a:xfrm>
          <a:prstGeom prst="rect">
            <a:avLst/>
          </a:prstGeom>
          <a:noFill/>
        </p:spPr>
        <p:txBody>
          <a:bodyPr wrap="square" rtlCol="0">
            <a:spAutoFit/>
          </a:bodyPr>
          <a:lstStyle/>
          <a:p>
            <a:pPr algn="r" rtl="0"/>
            <a:r>
              <a:rPr sz="1600" dirty="0" err="1">
                <a:latin typeface="SimSun" panose="02010600030101010101" pitchFamily="2" charset="-122"/>
                <a:ea typeface="SimSun" panose="02010600030101010101" pitchFamily="2" charset="-122"/>
              </a:rPr>
              <a:t>获取或维持业务</a:t>
            </a:r>
            <a:endParaRPr sz="1600" dirty="0">
              <a:latin typeface="SimSun" panose="02010600030101010101" pitchFamily="2" charset="-122"/>
              <a:ea typeface="SimSun" panose="02010600030101010101" pitchFamily="2" charset="-122"/>
            </a:endParaRPr>
          </a:p>
        </p:txBody>
      </p:sp>
      <p:sp>
        <p:nvSpPr>
          <p:cNvPr id="15" name="TextBox 14"/>
          <p:cNvSpPr txBox="1"/>
          <p:nvPr/>
        </p:nvSpPr>
        <p:spPr>
          <a:xfrm>
            <a:off x="612741" y="5608997"/>
            <a:ext cx="1743960" cy="338554"/>
          </a:xfrm>
          <a:prstGeom prst="rect">
            <a:avLst/>
          </a:prstGeom>
          <a:noFill/>
        </p:spPr>
        <p:txBody>
          <a:bodyPr wrap="square" rtlCol="0">
            <a:spAutoFit/>
          </a:bodyPr>
          <a:lstStyle/>
          <a:p>
            <a:pPr algn="r" rtl="0"/>
            <a:r>
              <a:rPr sz="1600" dirty="0" err="1">
                <a:latin typeface="SimSun" panose="02010600030101010101" pitchFamily="2" charset="-122"/>
                <a:ea typeface="SimSun" panose="02010600030101010101" pitchFamily="2" charset="-122"/>
              </a:rPr>
              <a:t>回扣</a:t>
            </a:r>
            <a:endParaRPr sz="1600" dirty="0">
              <a:latin typeface="SimSun" panose="02010600030101010101" pitchFamily="2" charset="-122"/>
              <a:ea typeface="SimSun" panose="02010600030101010101" pitchFamily="2" charset="-122"/>
            </a:endParaRPr>
          </a:p>
        </p:txBody>
      </p:sp>
      <p:sp>
        <p:nvSpPr>
          <p:cNvPr id="17" name="Left Brace 16"/>
          <p:cNvSpPr/>
          <p:nvPr/>
        </p:nvSpPr>
        <p:spPr>
          <a:xfrm>
            <a:off x="2395992" y="2571691"/>
            <a:ext cx="235670" cy="406710"/>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latin typeface="SimSun" panose="02010600030101010101" pitchFamily="2" charset="-122"/>
              <a:ea typeface="SimSun" panose="02010600030101010101" pitchFamily="2" charset="-122"/>
            </a:endParaRPr>
          </a:p>
        </p:txBody>
      </p:sp>
      <p:sp>
        <p:nvSpPr>
          <p:cNvPr id="18" name="Left Brace 17"/>
          <p:cNvSpPr/>
          <p:nvPr/>
        </p:nvSpPr>
        <p:spPr>
          <a:xfrm>
            <a:off x="2395992" y="3173440"/>
            <a:ext cx="235670" cy="51661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latin typeface="SimSun" panose="02010600030101010101" pitchFamily="2" charset="-122"/>
              <a:ea typeface="SimSun" panose="02010600030101010101" pitchFamily="2" charset="-122"/>
            </a:endParaRPr>
          </a:p>
        </p:txBody>
      </p:sp>
      <p:sp>
        <p:nvSpPr>
          <p:cNvPr id="19" name="Left Brace 18"/>
          <p:cNvSpPr/>
          <p:nvPr/>
        </p:nvSpPr>
        <p:spPr>
          <a:xfrm>
            <a:off x="2395991" y="3880241"/>
            <a:ext cx="235671" cy="64584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latin typeface="SimSun" panose="02010600030101010101" pitchFamily="2" charset="-122"/>
              <a:ea typeface="SimSun" panose="02010600030101010101" pitchFamily="2" charset="-122"/>
            </a:endParaRPr>
          </a:p>
        </p:txBody>
      </p:sp>
      <p:sp>
        <p:nvSpPr>
          <p:cNvPr id="20" name="Left Brace 19"/>
          <p:cNvSpPr/>
          <p:nvPr/>
        </p:nvSpPr>
        <p:spPr>
          <a:xfrm>
            <a:off x="2395992" y="4745962"/>
            <a:ext cx="235670" cy="57634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latin typeface="SimSun" panose="02010600030101010101" pitchFamily="2" charset="-122"/>
              <a:ea typeface="SimSun" panose="02010600030101010101" pitchFamily="2" charset="-122"/>
            </a:endParaRPr>
          </a:p>
        </p:txBody>
      </p:sp>
      <p:sp>
        <p:nvSpPr>
          <p:cNvPr id="21" name="Left Brace 20"/>
          <p:cNvSpPr/>
          <p:nvPr/>
        </p:nvSpPr>
        <p:spPr>
          <a:xfrm>
            <a:off x="2395992" y="5574047"/>
            <a:ext cx="235670" cy="447684"/>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6658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0950" y="3815975"/>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0950" y="1366887"/>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874" y="76200"/>
            <a:ext cx="6874393" cy="868362"/>
          </a:xfrm>
        </p:spPr>
        <p:txBody>
          <a:bodyPr>
            <a:normAutofit/>
          </a:bodyPr>
          <a:lstStyle/>
          <a:p>
            <a:pPr rtl="0"/>
            <a:r>
              <a:rPr dirty="0" err="1"/>
              <a:t>记录保存和内部控制条款</a:t>
            </a:r>
            <a:endParaRPr dirty="0"/>
          </a:p>
        </p:txBody>
      </p:sp>
      <p:sp>
        <p:nvSpPr>
          <p:cNvPr id="3" name="Content Placeholder 2"/>
          <p:cNvSpPr>
            <a:spLocks noGrp="1"/>
          </p:cNvSpPr>
          <p:nvPr>
            <p:ph sz="quarter" idx="10"/>
          </p:nvPr>
        </p:nvSpPr>
        <p:spPr>
          <a:xfrm>
            <a:off x="3939160" y="1593130"/>
            <a:ext cx="4808914" cy="1791093"/>
          </a:xfrm>
        </p:spPr>
        <p:txBody>
          <a:bodyPr/>
          <a:lstStyle/>
          <a:p>
            <a:pPr marL="0" indent="0">
              <a:buNone/>
            </a:pPr>
            <a:r>
              <a:rPr lang="zh-TW" altLang="en-US" sz="1600" b="1" kern="1200" dirty="0">
                <a:solidFill>
                  <a:srgbClr val="CC1543"/>
                </a:solidFill>
                <a:cs typeface="Arial" charset="0"/>
              </a:rPr>
              <a:t>规定：</a:t>
            </a:r>
            <a:r>
              <a:rPr lang="zh-TW" altLang="en-US" sz="1600" dirty="0"/>
              <a:t>要求个人和业务部门对所进行的交易保留准确而完整的记</a:t>
            </a:r>
            <a:r>
              <a:rPr lang="zh-TW" altLang="en-US" sz="1600" dirty="0" smtClean="0"/>
              <a:t>录</a:t>
            </a:r>
            <a:endParaRPr lang="en-US" sz="1600" dirty="0"/>
          </a:p>
          <a:p>
            <a:pPr marL="0" indent="0">
              <a:buNone/>
            </a:pPr>
            <a:r>
              <a:rPr lang="zh-TW" altLang="en-US" sz="1600" b="1" kern="1200" dirty="0">
                <a:solidFill>
                  <a:srgbClr val="CC1543"/>
                </a:solidFill>
                <a:cs typeface="Arial" charset="0"/>
              </a:rPr>
              <a:t>遵守方法：</a:t>
            </a:r>
            <a:r>
              <a:rPr lang="en-US" altLang="zh-CN" sz="1600" dirty="0"/>
              <a:t>MTS </a:t>
            </a:r>
            <a:r>
              <a:rPr lang="zh-TW" altLang="en-US" sz="1600" dirty="0"/>
              <a:t>必须保留准确反映公司交易内容的账簿和记录</a:t>
            </a:r>
            <a:endParaRPr lang="en-US" sz="1600" dirty="0"/>
          </a:p>
        </p:txBody>
      </p:sp>
      <p:sp>
        <p:nvSpPr>
          <p:cNvPr id="4" name="Content Placeholder 2"/>
          <p:cNvSpPr txBox="1">
            <a:spLocks/>
          </p:cNvSpPr>
          <p:nvPr/>
        </p:nvSpPr>
        <p:spPr bwMode="auto">
          <a:xfrm>
            <a:off x="884875" y="4070499"/>
            <a:ext cx="4808914" cy="179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lvl="0" indent="0" defTabSz="844550" rtl="0">
              <a:lnSpc>
                <a:spcPct val="90000"/>
              </a:lnSpc>
              <a:spcAft>
                <a:spcPct val="35000"/>
              </a:spcAft>
              <a:buNone/>
            </a:pPr>
            <a:r>
              <a:rPr sz="1600" b="1" dirty="0" err="1">
                <a:solidFill>
                  <a:srgbClr val="CC1543"/>
                </a:solidFill>
                <a:latin typeface="SimSun" panose="02010600030101010101" pitchFamily="2" charset="-122"/>
                <a:ea typeface="SimSun" panose="02010600030101010101" pitchFamily="2" charset="-122"/>
                <a:cs typeface="Arial" charset="0"/>
              </a:rPr>
              <a:t>规范：</a:t>
            </a:r>
            <a:r>
              <a:rPr sz="1600" dirty="0" err="1">
                <a:latin typeface="SimSun" panose="02010600030101010101" pitchFamily="2" charset="-122"/>
                <a:ea typeface="SimSun" panose="02010600030101010101" pitchFamily="2" charset="-122"/>
                <a:cs typeface="Arial" charset="0"/>
              </a:rPr>
              <a:t>禁止个人和企业故意不执行内部控制</a:t>
            </a:r>
            <a:endParaRPr sz="1600" dirty="0">
              <a:latin typeface="SimSun" panose="02010600030101010101" pitchFamily="2" charset="-122"/>
              <a:ea typeface="SimSun" panose="02010600030101010101" pitchFamily="2" charset="-122"/>
              <a:cs typeface="Arial" charset="0"/>
            </a:endParaRPr>
          </a:p>
          <a:p>
            <a:pPr marL="0" lvl="0" indent="0" rtl="0">
              <a:buNone/>
            </a:pPr>
            <a:r>
              <a:rPr sz="1600" b="1" dirty="0" err="1">
                <a:solidFill>
                  <a:srgbClr val="CC1543"/>
                </a:solidFill>
                <a:latin typeface="SimSun" panose="02010600030101010101" pitchFamily="2" charset="-122"/>
                <a:ea typeface="SimSun" panose="02010600030101010101" pitchFamily="2" charset="-122"/>
                <a:cs typeface="Arial" charset="0"/>
              </a:rPr>
              <a:t>合规方法：</a:t>
            </a:r>
            <a:r>
              <a:rPr sz="1600" dirty="0" err="1">
                <a:latin typeface="SimSun" panose="02010600030101010101" pitchFamily="2" charset="-122"/>
                <a:ea typeface="SimSun" panose="02010600030101010101" pitchFamily="2" charset="-122"/>
                <a:cs typeface="Arial" charset="0"/>
              </a:rPr>
              <a:t>MTS</a:t>
            </a:r>
            <a:r>
              <a:rPr sz="1600" dirty="0">
                <a:latin typeface="SimSun" panose="02010600030101010101" pitchFamily="2" charset="-122"/>
                <a:ea typeface="SimSun" panose="02010600030101010101" pitchFamily="2" charset="-122"/>
                <a:cs typeface="Arial" charset="0"/>
              </a:rPr>
              <a:t> </a:t>
            </a:r>
            <a:r>
              <a:rPr sz="1600" dirty="0" err="1">
                <a:latin typeface="SimSun" panose="02010600030101010101" pitchFamily="2" charset="-122"/>
                <a:ea typeface="SimSun" panose="02010600030101010101" pitchFamily="2" charset="-122"/>
                <a:cs typeface="Arial" charset="0"/>
              </a:rPr>
              <a:t>必须维持</a:t>
            </a:r>
            <a:r>
              <a:rPr sz="1600" dirty="0">
                <a:solidFill>
                  <a:srgbClr val="CC1543"/>
                </a:solidFill>
                <a:latin typeface="SimSun" panose="02010600030101010101" pitchFamily="2" charset="-122"/>
                <a:ea typeface="SimSun" panose="02010600030101010101" pitchFamily="2" charset="-122"/>
                <a:cs typeface="Arial" charset="0"/>
              </a:rPr>
              <a:t> </a:t>
            </a:r>
            <a:r>
              <a:rPr sz="1600" dirty="0" err="1">
                <a:latin typeface="SimSun" panose="02010600030101010101" pitchFamily="2" charset="-122"/>
                <a:ea typeface="SimSun" panose="02010600030101010101" pitchFamily="2" charset="-122"/>
                <a:cs typeface="Arial" charset="0"/>
              </a:rPr>
              <a:t>内部会计控制系统</a:t>
            </a:r>
            <a:r>
              <a:rPr sz="1600" dirty="0" smtClean="0">
                <a:latin typeface="SimSun" panose="02010600030101010101" pitchFamily="2" charset="-122"/>
                <a:ea typeface="SimSun" panose="02010600030101010101" pitchFamily="2" charset="-122"/>
                <a:cs typeface="Arial" charset="0"/>
              </a:rPr>
              <a:t>，</a:t>
            </a:r>
            <a:r>
              <a:rPr lang="en-US" sz="1600" dirty="0" smtClean="0">
                <a:latin typeface="SimSun" panose="02010600030101010101" pitchFamily="2" charset="-122"/>
                <a:ea typeface="SimSun" panose="02010600030101010101" pitchFamily="2" charset="-122"/>
                <a:cs typeface="Arial" charset="0"/>
              </a:rPr>
              <a:t/>
            </a:r>
            <a:br>
              <a:rPr lang="en-US" sz="1600" dirty="0" smtClean="0">
                <a:latin typeface="SimSun" panose="02010600030101010101" pitchFamily="2" charset="-122"/>
                <a:ea typeface="SimSun" panose="02010600030101010101" pitchFamily="2" charset="-122"/>
                <a:cs typeface="Arial" charset="0"/>
              </a:rPr>
            </a:br>
            <a:r>
              <a:rPr sz="1600" dirty="0" err="1" smtClean="0">
                <a:latin typeface="SimSun" panose="02010600030101010101" pitchFamily="2" charset="-122"/>
                <a:ea typeface="SimSun" panose="02010600030101010101" pitchFamily="2" charset="-122"/>
                <a:cs typeface="Arial" charset="0"/>
              </a:rPr>
              <a:t>以确保交易报告的准确性</a:t>
            </a:r>
            <a:r>
              <a:rPr sz="1600" dirty="0" err="1">
                <a:latin typeface="SimSun" panose="02010600030101010101" pitchFamily="2" charset="-122"/>
                <a:ea typeface="SimSun" panose="02010600030101010101" pitchFamily="2" charset="-122"/>
                <a:cs typeface="Arial" charset="0"/>
              </a:rPr>
              <a:t>，以及对资产的保障</a:t>
            </a:r>
            <a:endParaRPr sz="1600" dirty="0">
              <a:latin typeface="SimSun" panose="02010600030101010101" pitchFamily="2" charset="-122"/>
              <a:ea typeface="SimSun" panose="02010600030101010101" pitchFamily="2" charset="-122"/>
              <a:cs typeface="Arial" charset="0"/>
            </a:endParaRPr>
          </a:p>
        </p:txBody>
      </p:sp>
      <p:pic>
        <p:nvPicPr>
          <p:cNvPr id="5" name="Picture 4"/>
          <p:cNvPicPr>
            <a:picLocks noChangeAspect="1"/>
          </p:cNvPicPr>
          <p:nvPr/>
        </p:nvPicPr>
        <p:blipFill>
          <a:blip r:embed="rId2"/>
          <a:stretch>
            <a:fillRect/>
          </a:stretch>
        </p:blipFill>
        <p:spPr>
          <a:xfrm>
            <a:off x="875448" y="1479153"/>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983" y="3940811"/>
            <a:ext cx="2896734" cy="1899638"/>
          </a:xfrm>
          <a:prstGeom prst="rect">
            <a:avLst/>
          </a:prstGeom>
          <a:effectLst>
            <a:outerShdw blurRad="50800" dist="38100" dir="2700000" algn="tl" rotWithShape="0">
              <a:prstClr val="black">
                <a:alpha val="40000"/>
              </a:prstClr>
            </a:outerShdw>
          </a:effectLst>
        </p:spPr>
      </p:pic>
      <p:sp>
        <p:nvSpPr>
          <p:cNvPr id="7" name="Oval 6"/>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Tree>
    <p:extLst>
      <p:ext uri="{BB962C8B-B14F-4D97-AF65-F5344CB8AC3E}">
        <p14:creationId xmlns:p14="http://schemas.microsoft.com/office/powerpoint/2010/main" val="205036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6458" cy="868362"/>
          </a:xfrm>
        </p:spPr>
        <p:txBody>
          <a:bodyPr>
            <a:normAutofit fontScale="90000"/>
          </a:bodyPr>
          <a:lstStyle/>
          <a:p>
            <a:pPr rtl="0"/>
            <a:r>
              <a:rPr dirty="0"/>
              <a:t>MTS </a:t>
            </a:r>
            <a:r>
              <a:rPr dirty="0" err="1"/>
              <a:t>特定的</a:t>
            </a:r>
            <a:r>
              <a:rPr dirty="0"/>
              <a:t> FCPA </a:t>
            </a:r>
            <a:r>
              <a:rPr dirty="0" err="1"/>
              <a:t>风险区域及适用的</a:t>
            </a:r>
            <a:r>
              <a:rPr dirty="0"/>
              <a:t> MTS </a:t>
            </a:r>
            <a:r>
              <a:rPr dirty="0" err="1"/>
              <a:t>政策</a:t>
            </a:r>
            <a:r>
              <a:rPr dirty="0"/>
              <a:t>/</a:t>
            </a:r>
            <a:r>
              <a:rPr dirty="0" err="1"/>
              <a:t>程序</a:t>
            </a:r>
            <a:endParaRPr dirty="0"/>
          </a:p>
        </p:txBody>
      </p:sp>
      <p:graphicFrame>
        <p:nvGraphicFramePr>
          <p:cNvPr id="4" name="Table 3"/>
          <p:cNvGraphicFramePr>
            <a:graphicFrameLocks noGrp="1"/>
          </p:cNvGraphicFramePr>
          <p:nvPr>
            <p:extLst>
              <p:ext uri="{D42A27DB-BD31-4B8C-83A1-F6EECF244321}">
                <p14:modId xmlns:p14="http://schemas.microsoft.com/office/powerpoint/2010/main" val="587835593"/>
              </p:ext>
            </p:extLst>
          </p:nvPr>
        </p:nvGraphicFramePr>
        <p:xfrm>
          <a:off x="377073" y="1227318"/>
          <a:ext cx="8465270" cy="4806413"/>
        </p:xfrm>
        <a:graphic>
          <a:graphicData uri="http://schemas.openxmlformats.org/drawingml/2006/table">
            <a:tbl>
              <a:tblPr firstRow="1" bandRow="1">
                <a:tableStyleId>{073A0DAA-6AF3-43AB-8588-CEC1D06C72B9}</a:tableStyleId>
              </a:tblPr>
              <a:tblGrid>
                <a:gridCol w="4232635"/>
                <a:gridCol w="4232635"/>
              </a:tblGrid>
              <a:tr h="394093">
                <a:tc>
                  <a:txBody>
                    <a:bodyPr/>
                    <a:lstStyle/>
                    <a:p>
                      <a:pPr rtl="0"/>
                      <a:r>
                        <a:rPr sz="1800" b="0" dirty="0" err="1">
                          <a:latin typeface="SimSun" panose="02010600030101010101" pitchFamily="2" charset="-122"/>
                          <a:ea typeface="SimSun" panose="02010600030101010101" pitchFamily="2" charset="-122"/>
                        </a:rPr>
                        <a:t>风险区域</a:t>
                      </a:r>
                      <a:r>
                        <a:rPr sz="1800" b="0" dirty="0">
                          <a:latin typeface="SimSun" panose="02010600030101010101" pitchFamily="2" charset="-122"/>
                          <a:ea typeface="SimSun" panose="02010600030101010101" pitchFamily="2" charset="-122"/>
                        </a:rPr>
                        <a:t> / </a:t>
                      </a:r>
                      <a:r>
                        <a:rPr sz="1800" b="0" dirty="0" err="1">
                          <a:latin typeface="SimSun" panose="02010600030101010101" pitchFamily="2" charset="-122"/>
                          <a:ea typeface="SimSun" panose="02010600030101010101" pitchFamily="2" charset="-122"/>
                        </a:rPr>
                        <a:t>危险信号</a:t>
                      </a:r>
                      <a:endParaRPr sz="1800" b="0" dirty="0">
                        <a:latin typeface="SimSun" panose="02010600030101010101" pitchFamily="2" charset="-122"/>
                        <a:ea typeface="SimSun" panose="02010600030101010101" pitchFamily="2" charset="-122"/>
                      </a:endParaRPr>
                    </a:p>
                  </a:txBody>
                  <a:tcPr/>
                </a:tc>
                <a:tc>
                  <a:txBody>
                    <a:bodyPr/>
                    <a:lstStyle/>
                    <a:p>
                      <a:pPr rtl="0"/>
                      <a:r>
                        <a:rPr sz="1800" b="0">
                          <a:latin typeface="SimSun" panose="02010600030101010101" pitchFamily="2" charset="-122"/>
                          <a:ea typeface="SimSun" panose="02010600030101010101" pitchFamily="2" charset="-122"/>
                        </a:rPr>
                        <a:t>MTS 政策</a:t>
                      </a:r>
                      <a:r>
                        <a:rPr sz="1800" b="0" baseline="0">
                          <a:latin typeface="SimSun" panose="02010600030101010101" pitchFamily="2" charset="-122"/>
                          <a:ea typeface="SimSun" panose="02010600030101010101" pitchFamily="2" charset="-122"/>
                        </a:rPr>
                        <a:t> / 程序</a:t>
                      </a:r>
                    </a:p>
                  </a:txBody>
                  <a:tcPr/>
                </a:tc>
              </a:tr>
              <a:tr h="827307">
                <a:tc>
                  <a:txBody>
                    <a:bodyPr/>
                    <a:lstStyle/>
                    <a:p>
                      <a:pPr marL="0" lvl="0" indent="0" algn="l" defTabSz="755650" rtl="0">
                        <a:lnSpc>
                          <a:spcPct val="100000"/>
                        </a:lnSpc>
                        <a:spcBef>
                          <a:spcPct val="0"/>
                        </a:spcBef>
                        <a:spcAft>
                          <a:spcPts val="0"/>
                        </a:spcAft>
                        <a:buClr>
                          <a:srgbClr val="CC1E43"/>
                        </a:buClr>
                        <a:buFont typeface="Wingdings" charset="2"/>
                        <a:buNone/>
                      </a:pPr>
                      <a:r>
                        <a:rPr sz="1200" b="1" i="0" kern="1200">
                          <a:solidFill>
                            <a:srgbClr val="C00000"/>
                          </a:solidFill>
                          <a:latin typeface="SimSun" panose="02010600030101010101" pitchFamily="2" charset="-122"/>
                          <a:ea typeface="SimSun" panose="02010600030101010101" pitchFamily="2" charset="-122"/>
                          <a:cs typeface="Arial" charset="0"/>
                        </a:rPr>
                        <a:t>销售</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过度的客户娱乐和招待</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可能造成潜在贿赂的额外代理佣金或对经销商的奖励</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SimSun" panose="02010600030101010101" pitchFamily="2" charset="-122"/>
                        <a:ea typeface="SimSun" panose="02010600030101010101" pitchFamily="2" charset="-122"/>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OGC-001 行为守则</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OGC-004 道德的</a:t>
                      </a:r>
                      <a:r>
                        <a:rPr sz="1200" b="0" i="0" kern="1200" baseline="0">
                          <a:solidFill>
                            <a:schemeClr val="tx1"/>
                          </a:solidFill>
                          <a:latin typeface="SimSun" panose="02010600030101010101" pitchFamily="2" charset="-122"/>
                          <a:ea typeface="SimSun" panose="02010600030101010101" pitchFamily="2" charset="-122"/>
                          <a:cs typeface="Arial" charset="0"/>
                        </a:rPr>
                        <a:t>商业行为</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baseline="0">
                          <a:solidFill>
                            <a:schemeClr val="tx1"/>
                          </a:solidFill>
                          <a:latin typeface="SimSun" panose="02010600030101010101" pitchFamily="2" charset="-122"/>
                          <a:ea typeface="SimSun" panose="02010600030101010101" pitchFamily="2" charset="-122"/>
                          <a:cs typeface="Arial" charset="0"/>
                        </a:rPr>
                        <a:t>OGC-009 礼物、商务馈赠和赞助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baseline="0">
                          <a:solidFill>
                            <a:schemeClr val="tx1"/>
                          </a:solidFill>
                          <a:latin typeface="SimSun" panose="02010600030101010101" pitchFamily="2" charset="-122"/>
                          <a:ea typeface="SimSun" panose="02010600030101010101" pitchFamily="2" charset="-122"/>
                          <a:cs typeface="Arial" charset="0"/>
                        </a:rPr>
                        <a:t>OGC-018 反海外腐败法合规</a:t>
                      </a:r>
                    </a:p>
                  </a:txBody>
                  <a:tcPr/>
                </a:tc>
              </a:tr>
              <a:tr h="827307">
                <a:tc>
                  <a:txBody>
                    <a:bodyPr/>
                    <a:lstStyle/>
                    <a:p>
                      <a:pPr marL="0" lvl="0" indent="0" algn="l" defTabSz="755650" rtl="0" eaLnBrk="1" latinLnBrk="0" hangingPunct="1">
                        <a:lnSpc>
                          <a:spcPct val="100000"/>
                        </a:lnSpc>
                        <a:spcBef>
                          <a:spcPct val="0"/>
                        </a:spcBef>
                        <a:spcAft>
                          <a:spcPts val="0"/>
                        </a:spcAft>
                        <a:buClr>
                          <a:srgbClr val="CC1E43"/>
                        </a:buClr>
                        <a:buFont typeface="Wingdings" charset="2"/>
                        <a:buNone/>
                      </a:pPr>
                      <a:r>
                        <a:rPr sz="1200" b="1" i="0" kern="1200" dirty="0" err="1">
                          <a:solidFill>
                            <a:srgbClr val="C00000"/>
                          </a:solidFill>
                          <a:latin typeface="SimSun" panose="02010600030101010101" pitchFamily="2" charset="-122"/>
                          <a:ea typeface="SimSun" panose="02010600030101010101" pitchFamily="2" charset="-122"/>
                          <a:cs typeface="Arial" charset="0"/>
                        </a:rPr>
                        <a:t>经营活动和给第三方的支出</a:t>
                      </a:r>
                      <a:endParaRPr sz="1200" b="1" i="0" kern="1200" dirty="0">
                        <a:solidFill>
                          <a:srgbClr val="C00000"/>
                        </a:solidFill>
                        <a:latin typeface="SimSun" panose="02010600030101010101" pitchFamily="2" charset="-122"/>
                        <a:ea typeface="SimSun" panose="02010600030101010101" pitchFamily="2" charset="-122"/>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dirty="0" err="1">
                          <a:solidFill>
                            <a:schemeClr val="tx1"/>
                          </a:solidFill>
                          <a:latin typeface="SimSun" panose="02010600030101010101" pitchFamily="2" charset="-122"/>
                          <a:ea typeface="SimSun" panose="02010600030101010101" pitchFamily="2" charset="-122"/>
                          <a:cs typeface="Arial" charset="0"/>
                        </a:rPr>
                        <a:t>给海关官员的不当付款，以逃避关税</a:t>
                      </a:r>
                      <a:endParaRPr sz="1200" b="0" i="0" kern="1200" dirty="0">
                        <a:solidFill>
                          <a:schemeClr val="tx1"/>
                        </a:solidFill>
                        <a:latin typeface="SimSun" panose="02010600030101010101" pitchFamily="2" charset="-122"/>
                        <a:ea typeface="SimSun" panose="02010600030101010101" pitchFamily="2" charset="-122"/>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dirty="0" err="1">
                          <a:solidFill>
                            <a:schemeClr val="tx1"/>
                          </a:solidFill>
                          <a:latin typeface="SimSun" panose="02010600030101010101" pitchFamily="2" charset="-122"/>
                          <a:ea typeface="SimSun" panose="02010600030101010101" pitchFamily="2" charset="-122"/>
                          <a:cs typeface="Arial" charset="0"/>
                        </a:rPr>
                        <a:t>为获取或维持业务而提供的赞助</a:t>
                      </a:r>
                      <a:endParaRPr sz="1200" b="0" i="0" kern="1200" dirty="0">
                        <a:solidFill>
                          <a:schemeClr val="tx1"/>
                        </a:solidFill>
                        <a:latin typeface="SimSun" panose="02010600030101010101" pitchFamily="2" charset="-122"/>
                        <a:ea typeface="SimSun" panose="02010600030101010101" pitchFamily="2" charset="-122"/>
                        <a:cs typeface="Arial" charset="0"/>
                      </a:endParaRP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SimSun" panose="02010600030101010101" pitchFamily="2" charset="-122"/>
                        <a:ea typeface="SimSun" panose="02010600030101010101" pitchFamily="2" charset="-122"/>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OGC-001 行为守则</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OGC-008 遵守外国法律</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baseline="0">
                          <a:solidFill>
                            <a:schemeClr val="tx1"/>
                          </a:solidFill>
                          <a:latin typeface="SimSun" panose="02010600030101010101" pitchFamily="2" charset="-122"/>
                          <a:ea typeface="SimSun" panose="02010600030101010101" pitchFamily="2" charset="-122"/>
                          <a:cs typeface="Arial" charset="0"/>
                        </a:rPr>
                        <a:t>OGC-009 礼物，商务馈赠和赞助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baseline="0">
                          <a:solidFill>
                            <a:schemeClr val="tx1"/>
                          </a:solidFill>
                          <a:latin typeface="SimSun" panose="02010600030101010101" pitchFamily="2" charset="-122"/>
                          <a:ea typeface="SimSun" panose="02010600030101010101" pitchFamily="2" charset="-122"/>
                          <a:cs typeface="Arial" charset="0"/>
                        </a:rPr>
                        <a:t>OGC-009A 活动和赞助请求表</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baseline="0">
                          <a:solidFill>
                            <a:schemeClr val="tx1"/>
                          </a:solidFill>
                          <a:latin typeface="SimSun" panose="02010600030101010101" pitchFamily="2" charset="-122"/>
                          <a:ea typeface="SimSun" panose="02010600030101010101" pitchFamily="2" charset="-122"/>
                          <a:cs typeface="Arial" charset="0"/>
                        </a:rPr>
                        <a:t>OGC-010 利益的冲突</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baseline="0">
                          <a:solidFill>
                            <a:schemeClr val="tx1"/>
                          </a:solidFill>
                          <a:latin typeface="SimSun" panose="02010600030101010101" pitchFamily="2" charset="-122"/>
                          <a:ea typeface="SimSun" panose="02010600030101010101" pitchFamily="2" charset="-122"/>
                          <a:cs typeface="Arial" charset="0"/>
                        </a:rPr>
                        <a:t>OGC-018 反海外腐败法合规</a:t>
                      </a:r>
                    </a:p>
                  </a:txBody>
                  <a:tcPr/>
                </a:tc>
              </a:tr>
              <a:tr h="827307">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200" b="1" i="0" dirty="0" err="1">
                          <a:solidFill>
                            <a:srgbClr val="D20000"/>
                          </a:solidFill>
                          <a:latin typeface="SimSun" panose="02010600030101010101" pitchFamily="2" charset="-122"/>
                          <a:ea typeface="SimSun" panose="02010600030101010101" pitchFamily="2" charset="-122"/>
                          <a:cs typeface="Arial" charset="0"/>
                        </a:rPr>
                        <a:t>员工相关活动</a:t>
                      </a:r>
                      <a:endParaRPr sz="1200" b="1" i="0" dirty="0">
                        <a:solidFill>
                          <a:srgbClr val="D20000"/>
                        </a:solidFill>
                        <a:latin typeface="SimSun" panose="02010600030101010101" pitchFamily="2" charset="-122"/>
                        <a:ea typeface="SimSun" panose="02010600030101010101" pitchFamily="2" charset="-122"/>
                        <a:cs typeface="Arial" charset="0"/>
                      </a:endParaRPr>
                    </a:p>
                    <a:p>
                      <a:pPr marL="171450" lvl="0" indent="-171450" rtl="0">
                        <a:buClr>
                          <a:srgbClr val="CC1E43"/>
                        </a:buClr>
                        <a:buFont typeface="Wingdings" charset="2"/>
                        <a:buChar char="§"/>
                      </a:pPr>
                      <a:r>
                        <a:rPr sz="1200" b="0" i="0" kern="1200" dirty="0" err="1">
                          <a:solidFill>
                            <a:schemeClr val="tx1"/>
                          </a:solidFill>
                          <a:latin typeface="SimSun" panose="02010600030101010101" pitchFamily="2" charset="-122"/>
                          <a:ea typeface="SimSun" panose="02010600030101010101" pitchFamily="2" charset="-122"/>
                          <a:cs typeface="Arial" charset="0"/>
                        </a:rPr>
                        <a:t>居住豪华酒店和乘坐飞机商务</a:t>
                      </a:r>
                      <a:r>
                        <a:rPr sz="1200" b="0" i="0" kern="1200" dirty="0">
                          <a:solidFill>
                            <a:schemeClr val="tx1"/>
                          </a:solidFill>
                          <a:latin typeface="SimSun" panose="02010600030101010101" pitchFamily="2" charset="-122"/>
                          <a:ea typeface="SimSun" panose="02010600030101010101" pitchFamily="2" charset="-122"/>
                          <a:cs typeface="Arial" charset="0"/>
                        </a:rPr>
                        <a:t>/</a:t>
                      </a:r>
                      <a:r>
                        <a:rPr sz="1200" b="0" i="0" kern="1200" dirty="0" err="1">
                          <a:solidFill>
                            <a:schemeClr val="tx1"/>
                          </a:solidFill>
                          <a:latin typeface="SimSun" panose="02010600030101010101" pitchFamily="2" charset="-122"/>
                          <a:ea typeface="SimSun" panose="02010600030101010101" pitchFamily="2" charset="-122"/>
                          <a:cs typeface="Arial" charset="0"/>
                        </a:rPr>
                        <a:t>头等舱</a:t>
                      </a:r>
                      <a:endParaRPr sz="1200" b="0" i="0" kern="1200" dirty="0">
                        <a:solidFill>
                          <a:schemeClr val="tx1"/>
                        </a:solidFill>
                        <a:latin typeface="SimSun" panose="02010600030101010101" pitchFamily="2" charset="-122"/>
                        <a:ea typeface="SimSun" panose="02010600030101010101" pitchFamily="2" charset="-122"/>
                        <a:cs typeface="Arial" charset="0"/>
                      </a:endParaRPr>
                    </a:p>
                    <a:p>
                      <a:pPr marL="171450" lvl="0" indent="-171450" rtl="0">
                        <a:buClr>
                          <a:srgbClr val="CC1E43"/>
                        </a:buClr>
                        <a:buFont typeface="Wingdings" charset="2"/>
                        <a:buChar char="§"/>
                      </a:pPr>
                      <a:r>
                        <a:rPr sz="1200" b="0" i="0" kern="1200" dirty="0" err="1">
                          <a:solidFill>
                            <a:schemeClr val="tx1"/>
                          </a:solidFill>
                          <a:latin typeface="SimSun" panose="02010600030101010101" pitchFamily="2" charset="-122"/>
                          <a:ea typeface="SimSun" panose="02010600030101010101" pitchFamily="2" charset="-122"/>
                          <a:cs typeface="Arial" charset="0"/>
                        </a:rPr>
                        <a:t>不符合当地法律和风俗的礼物</a:t>
                      </a:r>
                      <a:endParaRPr sz="1200" b="0" i="0" kern="1200" dirty="0">
                        <a:solidFill>
                          <a:schemeClr val="tx1"/>
                        </a:solidFill>
                        <a:latin typeface="SimSun" panose="02010600030101010101" pitchFamily="2" charset="-122"/>
                        <a:ea typeface="SimSun" panose="02010600030101010101" pitchFamily="2" charset="-122"/>
                        <a:cs typeface="Arial" charset="0"/>
                      </a:endParaRP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SimSun" panose="02010600030101010101" pitchFamily="2" charset="-122"/>
                        <a:ea typeface="SimSun" panose="02010600030101010101" pitchFamily="2" charset="-122"/>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FIN-008G</a:t>
                      </a:r>
                      <a:r>
                        <a:rPr sz="1200" b="0" i="0" kern="1200" baseline="0">
                          <a:solidFill>
                            <a:schemeClr val="tx1"/>
                          </a:solidFill>
                          <a:latin typeface="SimSun" panose="02010600030101010101" pitchFamily="2" charset="-122"/>
                          <a:ea typeface="SimSun" panose="02010600030101010101" pitchFamily="2" charset="-122"/>
                          <a:cs typeface="Arial" charset="0"/>
                        </a:rPr>
                        <a:t> 全球差旅及费用报销</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OGC-001 行为守则</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OGC-004 道德的</a:t>
                      </a:r>
                      <a:r>
                        <a:rPr sz="1200" b="0" i="0" kern="1200" baseline="0">
                          <a:solidFill>
                            <a:schemeClr val="tx1"/>
                          </a:solidFill>
                          <a:latin typeface="SimSun" panose="02010600030101010101" pitchFamily="2" charset="-122"/>
                          <a:ea typeface="SimSun" panose="02010600030101010101" pitchFamily="2" charset="-122"/>
                          <a:cs typeface="Arial" charset="0"/>
                        </a:rPr>
                        <a:t>商业行为</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baseline="0">
                          <a:solidFill>
                            <a:schemeClr val="tx1"/>
                          </a:solidFill>
                          <a:latin typeface="SimSun" panose="02010600030101010101" pitchFamily="2" charset="-122"/>
                          <a:ea typeface="SimSun" panose="02010600030101010101" pitchFamily="2" charset="-122"/>
                          <a:cs typeface="Arial" charset="0"/>
                        </a:rPr>
                        <a:t>OGC-009 礼物，商务馈赠和赞助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baseline="0">
                          <a:solidFill>
                            <a:schemeClr val="tx1"/>
                          </a:solidFill>
                          <a:latin typeface="SimSun" panose="02010600030101010101" pitchFamily="2" charset="-122"/>
                          <a:ea typeface="SimSun" panose="02010600030101010101" pitchFamily="2" charset="-122"/>
                          <a:cs typeface="Arial" charset="0"/>
                        </a:rPr>
                        <a:t>OGC-018 反海外腐败法合规</a:t>
                      </a:r>
                    </a:p>
                  </a:txBody>
                  <a:tcPr/>
                </a:tc>
              </a:tr>
              <a:tr h="846160">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200" b="1" i="0" kern="1200">
                          <a:solidFill>
                            <a:srgbClr val="D20000"/>
                          </a:solidFill>
                          <a:latin typeface="SimSun" panose="02010600030101010101" pitchFamily="2" charset="-122"/>
                          <a:ea typeface="SimSun" panose="02010600030101010101" pitchFamily="2" charset="-122"/>
                          <a:cs typeface="Arial" charset="0"/>
                        </a:rPr>
                        <a:t>财务记录保存和内部控制</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缺乏足够的批准和</a:t>
                      </a:r>
                      <a:r>
                        <a:rPr sz="1200" b="0" i="0" kern="1200" baseline="0">
                          <a:solidFill>
                            <a:schemeClr val="tx1"/>
                          </a:solidFill>
                          <a:latin typeface="SimSun" panose="02010600030101010101" pitchFamily="2" charset="-122"/>
                          <a:ea typeface="SimSun" panose="02010600030101010101" pitchFamily="2" charset="-122"/>
                          <a:cs typeface="Arial" charset="0"/>
                        </a:rPr>
                        <a:t> </a:t>
                      </a:r>
                      <a:r>
                        <a:rPr sz="1200" b="0" i="0" kern="1200">
                          <a:solidFill>
                            <a:schemeClr val="tx1"/>
                          </a:solidFill>
                          <a:latin typeface="SimSun" panose="02010600030101010101" pitchFamily="2" charset="-122"/>
                          <a:ea typeface="SimSun" panose="02010600030101010101" pitchFamily="2" charset="-122"/>
                          <a:cs typeface="Arial" charset="0"/>
                        </a:rPr>
                        <a:t>支持文件</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200" b="0" i="0" kern="1200">
                          <a:solidFill>
                            <a:schemeClr val="tx1"/>
                          </a:solidFill>
                          <a:latin typeface="SimSun" panose="02010600030101010101" pitchFamily="2" charset="-122"/>
                          <a:ea typeface="SimSun" panose="02010600030101010101" pitchFamily="2" charset="-122"/>
                          <a:cs typeface="Arial" charset="0"/>
                        </a:rPr>
                        <a:t>规避或逃避内部控制 </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SimSun" panose="02010600030101010101" pitchFamily="2" charset="-122"/>
                        <a:ea typeface="SimSun" panose="02010600030101010101" pitchFamily="2" charset="-122"/>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dirty="0">
                          <a:solidFill>
                            <a:schemeClr val="tx1"/>
                          </a:solidFill>
                          <a:latin typeface="SimSun" panose="02010600030101010101" pitchFamily="2" charset="-122"/>
                          <a:ea typeface="SimSun" panose="02010600030101010101" pitchFamily="2" charset="-122"/>
                          <a:cs typeface="Arial" charset="0"/>
                        </a:rPr>
                        <a:t>OGC-007 </a:t>
                      </a:r>
                      <a:r>
                        <a:rPr sz="1200" b="0" i="0" kern="1200" dirty="0" err="1">
                          <a:solidFill>
                            <a:schemeClr val="tx1"/>
                          </a:solidFill>
                          <a:latin typeface="SimSun" panose="02010600030101010101" pitchFamily="2" charset="-122"/>
                          <a:ea typeface="SimSun" panose="02010600030101010101" pitchFamily="2" charset="-122"/>
                          <a:cs typeface="Arial" charset="0"/>
                        </a:rPr>
                        <a:t>记录保留</a:t>
                      </a:r>
                      <a:endParaRPr sz="1200" b="0" i="0" kern="1200" dirty="0">
                        <a:solidFill>
                          <a:schemeClr val="tx1"/>
                        </a:solidFill>
                        <a:latin typeface="SimSun" panose="02010600030101010101" pitchFamily="2" charset="-122"/>
                        <a:ea typeface="SimSun" panose="02010600030101010101" pitchFamily="2" charset="-122"/>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dirty="0">
                          <a:solidFill>
                            <a:schemeClr val="tx1"/>
                          </a:solidFill>
                          <a:latin typeface="SimSun" panose="02010600030101010101" pitchFamily="2" charset="-122"/>
                          <a:ea typeface="SimSun" panose="02010600030101010101" pitchFamily="2" charset="-122"/>
                          <a:cs typeface="Arial" charset="0"/>
                        </a:rPr>
                        <a:t>OGC-004 </a:t>
                      </a:r>
                      <a:r>
                        <a:rPr sz="1200" b="0" i="0" kern="1200" dirty="0" err="1">
                          <a:solidFill>
                            <a:schemeClr val="tx1"/>
                          </a:solidFill>
                          <a:latin typeface="SimSun" panose="02010600030101010101" pitchFamily="2" charset="-122"/>
                          <a:ea typeface="SimSun" panose="02010600030101010101" pitchFamily="2" charset="-122"/>
                          <a:cs typeface="Arial" charset="0"/>
                        </a:rPr>
                        <a:t>道德的</a:t>
                      </a:r>
                      <a:r>
                        <a:rPr sz="1200" b="0" i="0" kern="1200" baseline="0" dirty="0" err="1">
                          <a:solidFill>
                            <a:schemeClr val="tx1"/>
                          </a:solidFill>
                          <a:latin typeface="SimSun" panose="02010600030101010101" pitchFamily="2" charset="-122"/>
                          <a:ea typeface="SimSun" panose="02010600030101010101" pitchFamily="2" charset="-122"/>
                          <a:cs typeface="Arial" charset="0"/>
                        </a:rPr>
                        <a:t>商业行为</a:t>
                      </a:r>
                      <a:endParaRPr sz="1200" b="0" i="0" kern="1200" baseline="0" dirty="0">
                        <a:solidFill>
                          <a:schemeClr val="tx1"/>
                        </a:solidFill>
                        <a:latin typeface="SimSun" panose="02010600030101010101" pitchFamily="2" charset="-122"/>
                        <a:ea typeface="SimSun" panose="02010600030101010101" pitchFamily="2" charset="-122"/>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200" b="0" i="0" kern="1200" baseline="0" dirty="0">
                          <a:solidFill>
                            <a:schemeClr val="tx1"/>
                          </a:solidFill>
                          <a:latin typeface="SimSun" panose="02010600030101010101" pitchFamily="2" charset="-122"/>
                          <a:ea typeface="SimSun" panose="02010600030101010101" pitchFamily="2" charset="-122"/>
                          <a:cs typeface="Arial" charset="0"/>
                        </a:rPr>
                        <a:t>OGC-018 </a:t>
                      </a:r>
                      <a:r>
                        <a:rPr sz="1200" b="0" i="0" kern="1200" baseline="0" dirty="0" err="1">
                          <a:solidFill>
                            <a:schemeClr val="tx1"/>
                          </a:solidFill>
                          <a:latin typeface="SimSun" panose="02010600030101010101" pitchFamily="2" charset="-122"/>
                          <a:ea typeface="SimSun" panose="02010600030101010101" pitchFamily="2" charset="-122"/>
                          <a:cs typeface="Arial" charset="0"/>
                        </a:rPr>
                        <a:t>反海外腐败法合规</a:t>
                      </a:r>
                      <a:endParaRPr sz="1200" b="0" i="0" kern="1200" baseline="0" dirty="0">
                        <a:solidFill>
                          <a:schemeClr val="tx1"/>
                        </a:solidFill>
                        <a:latin typeface="SimSun" panose="02010600030101010101" pitchFamily="2" charset="-122"/>
                        <a:ea typeface="SimSun" panose="02010600030101010101" pitchFamily="2" charset="-122"/>
                        <a:cs typeface="Arial" charset="0"/>
                      </a:endParaRPr>
                    </a:p>
                  </a:txBody>
                  <a:tcPr/>
                </a:tc>
              </a:tr>
            </a:tbl>
          </a:graphicData>
        </a:graphic>
      </p:graphicFrame>
    </p:spTree>
    <p:extLst>
      <p:ext uri="{BB962C8B-B14F-4D97-AF65-F5344CB8AC3E}">
        <p14:creationId xmlns:p14="http://schemas.microsoft.com/office/powerpoint/2010/main" val="178868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485977" cy="868362"/>
          </a:xfrm>
        </p:spPr>
        <p:txBody>
          <a:bodyPr>
            <a:normAutofit/>
          </a:bodyPr>
          <a:lstStyle/>
          <a:p>
            <a:pPr rtl="0"/>
            <a:r>
              <a:rPr dirty="0" err="1"/>
              <a:t>行为守则如何处理贿赂和腐败</a:t>
            </a:r>
            <a:r>
              <a:rPr dirty="0"/>
              <a:t>？</a:t>
            </a:r>
          </a:p>
        </p:txBody>
      </p:sp>
      <p:sp>
        <p:nvSpPr>
          <p:cNvPr id="3" name="Content Placeholder 2"/>
          <p:cNvSpPr>
            <a:spLocks noGrp="1"/>
          </p:cNvSpPr>
          <p:nvPr>
            <p:ph sz="quarter" idx="10"/>
          </p:nvPr>
        </p:nvSpPr>
        <p:spPr>
          <a:xfrm>
            <a:off x="488950" y="1348033"/>
            <a:ext cx="7974566" cy="4838328"/>
          </a:xfrm>
        </p:spPr>
        <p:txBody>
          <a:bodyPr/>
          <a:lstStyle/>
          <a:p>
            <a:pPr rtl="0">
              <a:spcAft>
                <a:spcPts val="1200"/>
              </a:spcAft>
            </a:pPr>
            <a:r>
              <a:rPr dirty="0" err="1">
                <a:cs typeface="Arial" charset="0"/>
              </a:rPr>
              <a:t>行为守则提供了有关</a:t>
            </a:r>
            <a:r>
              <a:rPr dirty="0">
                <a:cs typeface="Arial" charset="0"/>
              </a:rPr>
              <a:t> MTS </a:t>
            </a:r>
            <a:r>
              <a:rPr dirty="0" err="1">
                <a:cs typeface="Arial" charset="0"/>
              </a:rPr>
              <a:t>人员面临的贿赂和腐败风险以及当地法律法规的指导</a:t>
            </a:r>
            <a:r>
              <a:rPr dirty="0">
                <a:cs typeface="Arial" charset="0"/>
              </a:rPr>
              <a:t>。</a:t>
            </a:r>
          </a:p>
          <a:p>
            <a:pPr rtl="0">
              <a:spcAft>
                <a:spcPts val="1200"/>
              </a:spcAft>
            </a:pPr>
            <a:r>
              <a:rPr dirty="0" err="1">
                <a:cs typeface="Arial" charset="0"/>
              </a:rPr>
              <a:t>行为守则还针对某些情景提供问题和解答，以帮助理解</a:t>
            </a:r>
            <a:r>
              <a:rPr dirty="0">
                <a:cs typeface="Arial" charset="0"/>
              </a:rPr>
              <a:t>。</a:t>
            </a:r>
          </a:p>
          <a:p>
            <a:pPr rtl="0">
              <a:spcAft>
                <a:spcPts val="1200"/>
              </a:spcAft>
            </a:pPr>
            <a:r>
              <a:rPr dirty="0">
                <a:cs typeface="Arial" charset="0"/>
              </a:rPr>
              <a:t>MTS </a:t>
            </a:r>
            <a:r>
              <a:rPr dirty="0" err="1">
                <a:cs typeface="Arial" charset="0"/>
              </a:rPr>
              <a:t>有处理贿赂和腐败问题的具体的政策和程序</a:t>
            </a:r>
            <a:r>
              <a:rPr dirty="0">
                <a:cs typeface="Arial" charset="0"/>
              </a:rPr>
              <a:t>。</a:t>
            </a:r>
          </a:p>
          <a:p>
            <a:pPr>
              <a:spcAft>
                <a:spcPts val="1200"/>
              </a:spcAft>
            </a:pPr>
            <a:endParaRPr lang="en-US" dirty="0"/>
          </a:p>
        </p:txBody>
      </p:sp>
    </p:spTree>
    <p:extLst>
      <p:ext uri="{BB962C8B-B14F-4D97-AF65-F5344CB8AC3E}">
        <p14:creationId xmlns:p14="http://schemas.microsoft.com/office/powerpoint/2010/main" val="22913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合规聚焦：利益冲突</a:t>
            </a:r>
          </a:p>
        </p:txBody>
      </p:sp>
      <p:sp>
        <p:nvSpPr>
          <p:cNvPr id="3" name="Content Placeholder 2"/>
          <p:cNvSpPr>
            <a:spLocks noGrp="1"/>
          </p:cNvSpPr>
          <p:nvPr>
            <p:ph sz="quarter" idx="10"/>
          </p:nvPr>
        </p:nvSpPr>
        <p:spPr>
          <a:xfrm>
            <a:off x="488950" y="1348033"/>
            <a:ext cx="8138160" cy="1687398"/>
          </a:xfrm>
        </p:spPr>
        <p:txBody>
          <a:bodyPr/>
          <a:lstStyle/>
          <a:p>
            <a:pPr rtl="0"/>
            <a:r>
              <a:rPr dirty="0"/>
              <a:t>“在</a:t>
            </a:r>
            <a:r>
              <a:rPr dirty="0">
                <a:cs typeface="Arial" charset="0"/>
              </a:rPr>
              <a:t> MTS，我们始终希望大家的行动符合公司最佳利益。这表示，业务决策的制定应该不涉及任何利益冲突。业务决策也应该公平公正。我们必须依据合理的业务论证制定决策。” </a:t>
            </a:r>
            <a:r>
              <a:rPr lang="en-US" dirty="0" smtClean="0">
                <a:cs typeface="Arial" charset="0"/>
              </a:rPr>
              <a:t/>
            </a:r>
            <a:br>
              <a:rPr lang="en-US" dirty="0" smtClean="0">
                <a:cs typeface="Arial" charset="0"/>
              </a:rPr>
            </a:br>
            <a:r>
              <a:rPr i="1" dirty="0" smtClean="0">
                <a:cs typeface="Arial" charset="0"/>
              </a:rPr>
              <a:t>（</a:t>
            </a:r>
            <a:r>
              <a:rPr i="1" dirty="0" err="1">
                <a:cs typeface="Arial" charset="0"/>
              </a:rPr>
              <a:t>员工行为守则，第</a:t>
            </a:r>
            <a:r>
              <a:rPr i="1" dirty="0">
                <a:cs typeface="Arial" charset="0"/>
              </a:rPr>
              <a:t> 11 页）</a:t>
            </a:r>
          </a:p>
          <a:p>
            <a:endParaRPr lang="en-US" dirty="0">
              <a:cs typeface="Arial" charset="0"/>
            </a:endParaRPr>
          </a:p>
        </p:txBody>
      </p:sp>
      <p:graphicFrame>
        <p:nvGraphicFramePr>
          <p:cNvPr id="5" name="Diagram 4"/>
          <p:cNvGraphicFramePr/>
          <p:nvPr>
            <p:extLst>
              <p:ext uri="{D42A27DB-BD31-4B8C-83A1-F6EECF244321}">
                <p14:modId xmlns:p14="http://schemas.microsoft.com/office/powerpoint/2010/main" val="511185914"/>
              </p:ext>
            </p:extLst>
          </p:nvPr>
        </p:nvGraphicFramePr>
        <p:xfrm>
          <a:off x="680484" y="3344633"/>
          <a:ext cx="8048846" cy="246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9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总结</a:t>
            </a:r>
          </a:p>
        </p:txBody>
      </p:sp>
      <p:sp>
        <p:nvSpPr>
          <p:cNvPr id="3" name="Content Placeholder 2"/>
          <p:cNvSpPr>
            <a:spLocks noGrp="1"/>
          </p:cNvSpPr>
          <p:nvPr>
            <p:ph sz="quarter" idx="10"/>
          </p:nvPr>
        </p:nvSpPr>
        <p:spPr>
          <a:xfrm>
            <a:off x="488950" y="1348033"/>
            <a:ext cx="8138160" cy="1885361"/>
          </a:xfrm>
        </p:spPr>
        <p:txBody>
          <a:bodyPr/>
          <a:lstStyle/>
          <a:p>
            <a:pPr marL="0" indent="0" rtl="0">
              <a:buNone/>
            </a:pPr>
            <a:r>
              <a:rPr dirty="0"/>
              <a:t>MTS </a:t>
            </a:r>
            <a:r>
              <a:rPr dirty="0" err="1"/>
              <a:t>行为守则是您实现以下目标的首要资源</a:t>
            </a:r>
            <a:r>
              <a:rPr dirty="0"/>
              <a:t>：</a:t>
            </a:r>
          </a:p>
          <a:p>
            <a:pPr rtl="0"/>
            <a:r>
              <a:rPr dirty="0" err="1"/>
              <a:t>基于</a:t>
            </a:r>
            <a:r>
              <a:rPr dirty="0"/>
              <a:t> MTS </a:t>
            </a:r>
            <a:r>
              <a:rPr dirty="0" err="1"/>
              <a:t>价值来指导决策制定</a:t>
            </a:r>
            <a:endParaRPr dirty="0"/>
          </a:p>
          <a:p>
            <a:pPr rtl="0"/>
            <a:r>
              <a:rPr dirty="0" err="1"/>
              <a:t>了解如何遵守法律法规</a:t>
            </a:r>
            <a:endParaRPr dirty="0"/>
          </a:p>
          <a:p>
            <a:pPr rtl="0"/>
            <a:r>
              <a:rPr dirty="0" err="1"/>
              <a:t>了解如何</a:t>
            </a:r>
            <a:r>
              <a:rPr b="1" dirty="0" err="1"/>
              <a:t>勇于表达</a:t>
            </a:r>
            <a:r>
              <a:rPr dirty="0" err="1"/>
              <a:t>不道德或非法的行为</a:t>
            </a:r>
            <a:endParaRP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491601"/>
            <a:ext cx="7672959"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6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80" y="5292120"/>
            <a:ext cx="6366641" cy="9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rtl="0"/>
            <a:r>
              <a:rPr/>
              <a:t>概述</a:t>
            </a:r>
          </a:p>
        </p:txBody>
      </p:sp>
      <p:sp>
        <p:nvSpPr>
          <p:cNvPr id="5" name="Content Placeholder 4"/>
          <p:cNvSpPr>
            <a:spLocks noGrp="1"/>
          </p:cNvSpPr>
          <p:nvPr>
            <p:ph sz="quarter" idx="10"/>
          </p:nvPr>
        </p:nvSpPr>
        <p:spPr>
          <a:xfrm>
            <a:off x="488949" y="1230312"/>
            <a:ext cx="8334539" cy="4061807"/>
          </a:xfrm>
        </p:spPr>
        <p:txBody>
          <a:bodyPr/>
          <a:lstStyle/>
          <a:p>
            <a:pPr marL="0" indent="0" rtl="0">
              <a:buNone/>
            </a:pPr>
            <a:r>
              <a:rPr sz="1900" dirty="0" err="1"/>
              <a:t>本文概述了</a:t>
            </a:r>
            <a:r>
              <a:rPr sz="1900" dirty="0"/>
              <a:t> MTS </a:t>
            </a:r>
            <a:r>
              <a:rPr sz="1900" dirty="0" err="1"/>
              <a:t>全球道德商业行为守则（简称“行为守则</a:t>
            </a:r>
            <a:r>
              <a:rPr sz="1900" dirty="0" smtClean="0"/>
              <a:t>”），</a:t>
            </a:r>
            <a:r>
              <a:rPr lang="en-US" sz="1900" dirty="0" smtClean="0"/>
              <a:t/>
            </a:r>
            <a:br>
              <a:rPr lang="en-US" sz="1900" dirty="0" smtClean="0"/>
            </a:br>
            <a:r>
              <a:rPr sz="1900" dirty="0" err="1" smtClean="0"/>
              <a:t>并会重点介绍下列关键要素</a:t>
            </a:r>
            <a:r>
              <a:rPr sz="1900" dirty="0"/>
              <a:t>。</a:t>
            </a:r>
          </a:p>
          <a:p>
            <a:pPr rtl="0"/>
            <a:r>
              <a:rPr sz="1900" dirty="0" err="1"/>
              <a:t>行为守则的目的和内容</a:t>
            </a:r>
            <a:endParaRPr sz="1900" dirty="0"/>
          </a:p>
          <a:p>
            <a:pPr rtl="0"/>
            <a:r>
              <a:rPr sz="1900" b="1" dirty="0" err="1"/>
              <a:t>勇于表达</a:t>
            </a:r>
            <a:r>
              <a:rPr sz="1900" dirty="0" err="1"/>
              <a:t>的意义是什么</a:t>
            </a:r>
            <a:r>
              <a:rPr sz="1900" dirty="0"/>
              <a:t>？</a:t>
            </a:r>
          </a:p>
          <a:p>
            <a:pPr rtl="0"/>
            <a:r>
              <a:rPr sz="1900" dirty="0"/>
              <a:t>MTS </a:t>
            </a:r>
            <a:r>
              <a:rPr sz="1900" dirty="0" err="1"/>
              <a:t>举报热线</a:t>
            </a:r>
            <a:endParaRPr sz="1900" dirty="0"/>
          </a:p>
          <a:p>
            <a:pPr rtl="0"/>
            <a:r>
              <a:rPr sz="1900" dirty="0" err="1"/>
              <a:t>首席风险和合规官员介绍</a:t>
            </a:r>
            <a:endParaRPr sz="1900" dirty="0"/>
          </a:p>
          <a:p>
            <a:pPr rtl="0"/>
            <a:r>
              <a:rPr sz="1900" dirty="0" err="1"/>
              <a:t>防止报复</a:t>
            </a:r>
            <a:endParaRPr sz="1900" dirty="0"/>
          </a:p>
          <a:p>
            <a:pPr rtl="0"/>
            <a:r>
              <a:rPr sz="1900" dirty="0" err="1"/>
              <a:t>合规聚焦</a:t>
            </a:r>
            <a:r>
              <a:rPr sz="1900" dirty="0"/>
              <a:t>：</a:t>
            </a:r>
          </a:p>
          <a:p>
            <a:pPr lvl="1" rtl="0"/>
            <a:r>
              <a:rPr sz="1900" dirty="0"/>
              <a:t>1. FCPA</a:t>
            </a:r>
          </a:p>
          <a:p>
            <a:pPr lvl="1" rtl="0"/>
            <a:r>
              <a:rPr sz="1900" dirty="0"/>
              <a:t>2. </a:t>
            </a:r>
            <a:r>
              <a:rPr sz="1900" dirty="0" err="1"/>
              <a:t>利益的冲突</a:t>
            </a:r>
            <a:endParaRPr sz="1900" dirty="0"/>
          </a:p>
          <a:p>
            <a:pPr rtl="0"/>
            <a:r>
              <a:rPr sz="1900" dirty="0" err="1"/>
              <a:t>总结</a:t>
            </a:r>
            <a:endParaRPr sz="1900" dirty="0"/>
          </a:p>
        </p:txBody>
      </p:sp>
    </p:spTree>
    <p:extLst>
      <p:ext uri="{BB962C8B-B14F-4D97-AF65-F5344CB8AC3E}">
        <p14:creationId xmlns:p14="http://schemas.microsoft.com/office/powerpoint/2010/main" val="7304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555034"/>
            <a:ext cx="7880480" cy="1847284"/>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imSun" panose="02010600030101010101" pitchFamily="2" charset="-122"/>
              <a:ea typeface="SimSun" panose="02010600030101010101" pitchFamily="2" charset="-122"/>
            </a:endParaRPr>
          </a:p>
        </p:txBody>
      </p:sp>
      <p:sp>
        <p:nvSpPr>
          <p:cNvPr id="2" name="Title 1"/>
          <p:cNvSpPr>
            <a:spLocks noGrp="1"/>
          </p:cNvSpPr>
          <p:nvPr>
            <p:ph type="title"/>
          </p:nvPr>
        </p:nvSpPr>
        <p:spPr/>
        <p:txBody>
          <a:bodyPr/>
          <a:lstStyle/>
          <a:p>
            <a:pPr rtl="0"/>
            <a:r>
              <a:rPr dirty="0" err="1"/>
              <a:t>行为守则的目的</a:t>
            </a:r>
            <a:endParaRPr dirty="0"/>
          </a:p>
        </p:txBody>
      </p:sp>
      <p:sp>
        <p:nvSpPr>
          <p:cNvPr id="3" name="Content Placeholder 2"/>
          <p:cNvSpPr>
            <a:spLocks noGrp="1"/>
          </p:cNvSpPr>
          <p:nvPr>
            <p:ph sz="quarter" idx="10"/>
          </p:nvPr>
        </p:nvSpPr>
        <p:spPr>
          <a:xfrm>
            <a:off x="488950" y="1230313"/>
            <a:ext cx="8138160" cy="862438"/>
          </a:xfrm>
        </p:spPr>
        <p:txBody>
          <a:bodyPr/>
          <a:lstStyle/>
          <a:p>
            <a:pPr rtl="0"/>
            <a:r>
              <a:rPr dirty="0"/>
              <a:t>MTS </a:t>
            </a:r>
            <a:r>
              <a:rPr dirty="0" err="1"/>
              <a:t>致力于履行其核心价值、道德行为并遵守法律</a:t>
            </a:r>
            <a:r>
              <a:rPr dirty="0"/>
              <a:t>。</a:t>
            </a:r>
          </a:p>
        </p:txBody>
      </p:sp>
      <p:sp>
        <p:nvSpPr>
          <p:cNvPr id="4" name="Content Placeholder 2"/>
          <p:cNvSpPr txBox="1">
            <a:spLocks/>
          </p:cNvSpPr>
          <p:nvPr/>
        </p:nvSpPr>
        <p:spPr bwMode="auto">
          <a:xfrm>
            <a:off x="641350" y="4847839"/>
            <a:ext cx="8138160" cy="108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dirty="0">
                <a:latin typeface="SimSun" panose="02010600030101010101" pitchFamily="2" charset="-122"/>
                <a:ea typeface="SimSun" panose="02010600030101010101" pitchFamily="2" charset="-122"/>
              </a:rPr>
              <a:t>MTS </a:t>
            </a:r>
            <a:r>
              <a:rPr kern="0" dirty="0" err="1">
                <a:latin typeface="SimSun" panose="02010600030101010101" pitchFamily="2" charset="-122"/>
                <a:ea typeface="SimSun" panose="02010600030101010101" pitchFamily="2" charset="-122"/>
              </a:rPr>
              <a:t>行为守则补充了传承下来的对道德的坚定承诺，并通过</a:t>
            </a:r>
            <a:r>
              <a:rPr kern="0" dirty="0">
                <a:latin typeface="SimSun" panose="02010600030101010101" pitchFamily="2" charset="-122"/>
                <a:ea typeface="SimSun" panose="02010600030101010101" pitchFamily="2" charset="-122"/>
              </a:rPr>
              <a:t> MTS </a:t>
            </a:r>
            <a:r>
              <a:rPr kern="0" dirty="0" err="1">
                <a:latin typeface="SimSun" panose="02010600030101010101" pitchFamily="2" charset="-122"/>
                <a:ea typeface="SimSun" panose="02010600030101010101" pitchFamily="2" charset="-122"/>
              </a:rPr>
              <a:t>的领导、员工指南和政策加以强调</a:t>
            </a:r>
            <a:r>
              <a:rPr kern="0" dirty="0">
                <a:latin typeface="SimSun" panose="02010600030101010101" pitchFamily="2" charset="-122"/>
                <a:ea typeface="SimSun" panose="02010600030101010101" pitchFamily="2" charset="-122"/>
              </a:rPr>
              <a:t>。</a:t>
            </a:r>
          </a:p>
        </p:txBody>
      </p:sp>
      <p:sp>
        <p:nvSpPr>
          <p:cNvPr id="7" name="Content Placeholder 2"/>
          <p:cNvSpPr txBox="1">
            <a:spLocks/>
          </p:cNvSpPr>
          <p:nvPr/>
        </p:nvSpPr>
        <p:spPr bwMode="auto">
          <a:xfrm>
            <a:off x="1189197" y="3000555"/>
            <a:ext cx="7042466" cy="116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SimSun" panose="02010600030101010101" pitchFamily="2" charset="-122"/>
                <a:ea typeface="SimSun" panose="02010600030101010101" pitchFamily="2" charset="-122"/>
                <a:cs typeface="Arial" charset="0"/>
              </a:rPr>
              <a:t>基于</a:t>
            </a:r>
            <a:r>
              <a:rPr sz="1800" dirty="0">
                <a:latin typeface="SimSun" panose="02010600030101010101" pitchFamily="2" charset="-122"/>
                <a:ea typeface="SimSun" panose="02010600030101010101" pitchFamily="2" charset="-122"/>
                <a:cs typeface="Arial" charset="0"/>
              </a:rPr>
              <a:t> MTS </a:t>
            </a:r>
            <a:r>
              <a:rPr sz="1800" dirty="0" err="1">
                <a:latin typeface="SimSun" panose="02010600030101010101" pitchFamily="2" charset="-122"/>
                <a:ea typeface="SimSun" panose="02010600030101010101" pitchFamily="2" charset="-122"/>
                <a:cs typeface="Arial" charset="0"/>
              </a:rPr>
              <a:t>价值来指导决策制定</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了解如何遵守法律法规</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了解如何勇于表达不道德或非法的行为</a:t>
            </a:r>
            <a:endParaRPr sz="1800" dirty="0">
              <a:latin typeface="SimSun" panose="02010600030101010101" pitchFamily="2" charset="-122"/>
              <a:ea typeface="SimSun" panose="02010600030101010101" pitchFamily="2" charset="-122"/>
              <a:cs typeface="Arial" charset="0"/>
            </a:endParaRPr>
          </a:p>
        </p:txBody>
      </p:sp>
      <p:sp>
        <p:nvSpPr>
          <p:cNvPr id="8" name="Rounded Rectangle 7"/>
          <p:cNvSpPr/>
          <p:nvPr/>
        </p:nvSpPr>
        <p:spPr>
          <a:xfrm>
            <a:off x="1560306" y="231569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SimSun" panose="02010600030101010101" pitchFamily="2" charset="-122"/>
                <a:ea typeface="SimSun" panose="02010600030101010101" pitchFamily="2" charset="-122"/>
                <a:cs typeface="Arial" charset="0"/>
              </a:rPr>
              <a:t>行为守则是您实现以下目标的首要资源：</a:t>
            </a:r>
          </a:p>
        </p:txBody>
      </p:sp>
    </p:spTree>
    <p:extLst>
      <p:ext uri="{BB962C8B-B14F-4D97-AF65-F5344CB8AC3E}">
        <p14:creationId xmlns:p14="http://schemas.microsoft.com/office/powerpoint/2010/main" val="177907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1760" y="1602429"/>
            <a:ext cx="7880480" cy="2403963"/>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行为守则的内容</a:t>
            </a:r>
          </a:p>
        </p:txBody>
      </p:sp>
      <p:sp>
        <p:nvSpPr>
          <p:cNvPr id="3" name="Content Placeholder 2"/>
          <p:cNvSpPr>
            <a:spLocks noGrp="1"/>
          </p:cNvSpPr>
          <p:nvPr>
            <p:ph sz="quarter" idx="10"/>
          </p:nvPr>
        </p:nvSpPr>
        <p:spPr>
          <a:xfrm>
            <a:off x="488949" y="4302283"/>
            <a:ext cx="8442400" cy="1748557"/>
          </a:xfrm>
        </p:spPr>
        <p:txBody>
          <a:bodyPr/>
          <a:lstStyle/>
          <a:p>
            <a:pPr rtl="0"/>
            <a:r>
              <a:rPr dirty="0" err="1"/>
              <a:t>行为守则无法代替良好的判断力，也无法涵盖可能遇到的每个场景</a:t>
            </a:r>
            <a:r>
              <a:rPr dirty="0" smtClean="0"/>
              <a:t>，</a:t>
            </a:r>
            <a:r>
              <a:rPr lang="en-US" dirty="0" smtClean="0"/>
              <a:t/>
            </a:r>
            <a:br>
              <a:rPr lang="en-US" dirty="0" smtClean="0"/>
            </a:br>
            <a:r>
              <a:rPr dirty="0" err="1" smtClean="0"/>
              <a:t>所以</a:t>
            </a:r>
            <a:r>
              <a:rPr dirty="0" err="1"/>
              <a:t>，如有疑问，请</a:t>
            </a:r>
            <a:r>
              <a:rPr b="1" u="sng" dirty="0" err="1"/>
              <a:t>勇于表达</a:t>
            </a:r>
            <a:endParaRPr b="1" u="sng" dirty="0"/>
          </a:p>
          <a:p>
            <a:pPr rtl="0"/>
            <a:r>
              <a:rPr dirty="0" err="1"/>
              <a:t>最后，我们必须一如既往地相信我们每个人的诚实、正直和良好判断</a:t>
            </a:r>
            <a:r>
              <a:rPr dirty="0"/>
              <a:t>。</a:t>
            </a:r>
          </a:p>
        </p:txBody>
      </p:sp>
      <p:sp>
        <p:nvSpPr>
          <p:cNvPr id="7" name="Content Placeholder 2"/>
          <p:cNvSpPr txBox="1">
            <a:spLocks/>
          </p:cNvSpPr>
          <p:nvPr/>
        </p:nvSpPr>
        <p:spPr bwMode="auto">
          <a:xfrm>
            <a:off x="1290829" y="2002539"/>
            <a:ext cx="6534402" cy="187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a:latin typeface="SimSun" panose="02010600030101010101" pitchFamily="2" charset="-122"/>
                <a:ea typeface="SimSun" panose="02010600030101010101" pitchFamily="2" charset="-122"/>
                <a:cs typeface="Arial" charset="0"/>
              </a:rPr>
              <a:t>MTS </a:t>
            </a:r>
            <a:r>
              <a:rPr sz="1800" dirty="0" err="1">
                <a:latin typeface="SimSun" panose="02010600030101010101" pitchFamily="2" charset="-122"/>
                <a:ea typeface="SimSun" panose="02010600030101010101" pitchFamily="2" charset="-122"/>
                <a:cs typeface="Arial" charset="0"/>
              </a:rPr>
              <a:t>核心价值摘要</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每个</a:t>
            </a:r>
            <a:r>
              <a:rPr sz="1800" dirty="0">
                <a:latin typeface="SimSun" panose="02010600030101010101" pitchFamily="2" charset="-122"/>
                <a:ea typeface="SimSun" panose="02010600030101010101" pitchFamily="2" charset="-122"/>
                <a:cs typeface="Arial" charset="0"/>
              </a:rPr>
              <a:t> MTS </a:t>
            </a:r>
            <a:r>
              <a:rPr sz="1800" dirty="0" err="1">
                <a:latin typeface="SimSun" panose="02010600030101010101" pitchFamily="2" charset="-122"/>
                <a:ea typeface="SimSun" panose="02010600030101010101" pitchFamily="2" charset="-122"/>
                <a:cs typeface="Arial" charset="0"/>
              </a:rPr>
              <a:t>员工的职责</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合规重点关注领域</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问答和实践指导</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勇于表达资源</a:t>
            </a:r>
            <a:endParaRPr sz="1800" dirty="0">
              <a:latin typeface="SimSun" panose="02010600030101010101" pitchFamily="2" charset="-122"/>
              <a:ea typeface="SimSun" panose="02010600030101010101" pitchFamily="2" charset="-122"/>
              <a:cs typeface="Arial" charset="0"/>
            </a:endParaRPr>
          </a:p>
        </p:txBody>
      </p:sp>
      <p:sp>
        <p:nvSpPr>
          <p:cNvPr id="9" name="Rounded Rectangle 8"/>
          <p:cNvSpPr/>
          <p:nvPr/>
        </p:nvSpPr>
        <p:spPr>
          <a:xfrm>
            <a:off x="1560306" y="1379853"/>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dirty="0" err="1">
                <a:latin typeface="SimSun" panose="02010600030101010101" pitchFamily="2" charset="-122"/>
                <a:ea typeface="SimSun" panose="02010600030101010101" pitchFamily="2" charset="-122"/>
                <a:cs typeface="Arial" charset="0"/>
              </a:rPr>
              <a:t>行为守则包括</a:t>
            </a:r>
            <a:r>
              <a:rPr dirty="0">
                <a:latin typeface="SimSun" panose="02010600030101010101" pitchFamily="2" charset="-122"/>
                <a:ea typeface="SimSun" panose="02010600030101010101" pitchFamily="2" charset="-122"/>
                <a:cs typeface="Arial" charset="0"/>
              </a:rPr>
              <a:t>：</a:t>
            </a:r>
          </a:p>
        </p:txBody>
      </p:sp>
    </p:spTree>
    <p:extLst>
      <p:ext uri="{BB962C8B-B14F-4D97-AF65-F5344CB8AC3E}">
        <p14:creationId xmlns:p14="http://schemas.microsoft.com/office/powerpoint/2010/main" val="117944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dirty="0" err="1"/>
              <a:t>我们的</a:t>
            </a:r>
            <a:r>
              <a:rPr dirty="0"/>
              <a:t> MTS </a:t>
            </a:r>
            <a:r>
              <a:rPr dirty="0" err="1"/>
              <a:t>的核心价值</a:t>
            </a:r>
            <a:endParaRPr dirty="0"/>
          </a:p>
        </p:txBody>
      </p:sp>
      <p:sp>
        <p:nvSpPr>
          <p:cNvPr id="5" name="Rectangle 4"/>
          <p:cNvSpPr/>
          <p:nvPr/>
        </p:nvSpPr>
        <p:spPr>
          <a:xfrm>
            <a:off x="6968359" y="1300655"/>
            <a:ext cx="1887414" cy="5360276"/>
          </a:xfrm>
          <a:prstGeom prst="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20"/>
              </a:lnSpc>
            </a:pPr>
            <a:r>
              <a:rPr sz="1600" dirty="0" err="1">
                <a:solidFill>
                  <a:schemeClr val="bg1"/>
                </a:solidFill>
                <a:latin typeface="SimSun" panose="02010600030101010101" pitchFamily="2" charset="-122"/>
                <a:ea typeface="SimSun" panose="02010600030101010101" pitchFamily="2" charset="-122"/>
                <a:cs typeface="Arial" charset="0"/>
              </a:rPr>
              <a:t>我们的</a:t>
            </a:r>
            <a:r>
              <a:rPr sz="1600" dirty="0">
                <a:solidFill>
                  <a:schemeClr val="bg1"/>
                </a:solidFill>
                <a:latin typeface="SimSun" panose="02010600030101010101" pitchFamily="2" charset="-122"/>
                <a:ea typeface="SimSun" panose="02010600030101010101" pitchFamily="2" charset="-122"/>
                <a:cs typeface="Arial" charset="0"/>
              </a:rPr>
              <a:t> MTS </a:t>
            </a:r>
            <a:r>
              <a:rPr sz="1600" dirty="0" err="1">
                <a:solidFill>
                  <a:schemeClr val="bg1"/>
                </a:solidFill>
                <a:latin typeface="SimSun" panose="02010600030101010101" pitchFamily="2" charset="-122"/>
                <a:ea typeface="SimSun" panose="02010600030101010101" pitchFamily="2" charset="-122"/>
                <a:cs typeface="Arial" charset="0"/>
              </a:rPr>
              <a:t>价值观反映了让</a:t>
            </a:r>
            <a:r>
              <a:rPr sz="1600" dirty="0">
                <a:solidFill>
                  <a:schemeClr val="bg1"/>
                </a:solidFill>
                <a:latin typeface="SimSun" panose="02010600030101010101" pitchFamily="2" charset="-122"/>
                <a:ea typeface="SimSun" panose="02010600030101010101" pitchFamily="2" charset="-122"/>
                <a:cs typeface="Arial" charset="0"/>
              </a:rPr>
              <a:t> MTS </a:t>
            </a:r>
            <a:r>
              <a:rPr sz="1600" dirty="0" err="1">
                <a:solidFill>
                  <a:schemeClr val="bg1"/>
                </a:solidFill>
                <a:latin typeface="SimSun" panose="02010600030101010101" pitchFamily="2" charset="-122"/>
                <a:ea typeface="SimSun" panose="02010600030101010101" pitchFamily="2" charset="-122"/>
                <a:cs typeface="Arial" charset="0"/>
              </a:rPr>
              <a:t>成为全世界客户</a:t>
            </a:r>
            <a:r>
              <a:rPr sz="1600" dirty="0">
                <a:solidFill>
                  <a:schemeClr val="bg1"/>
                </a:solidFill>
                <a:latin typeface="SimSun" panose="02010600030101010101" pitchFamily="2" charset="-122"/>
                <a:ea typeface="SimSun" panose="02010600030101010101" pitchFamily="2" charset="-122"/>
                <a:cs typeface="Arial" charset="0"/>
              </a:rPr>
              <a:t>、</a:t>
            </a:r>
          </a:p>
          <a:p>
            <a:pPr algn="ctr" rtl="0">
              <a:lnSpc>
                <a:spcPts val="2220"/>
              </a:lnSpc>
            </a:pPr>
            <a:r>
              <a:rPr sz="1600" dirty="0" err="1">
                <a:solidFill>
                  <a:schemeClr val="bg1"/>
                </a:solidFill>
                <a:latin typeface="SimSun" panose="02010600030101010101" pitchFamily="2" charset="-122"/>
                <a:ea typeface="SimSun" panose="02010600030101010101" pitchFamily="2" charset="-122"/>
                <a:cs typeface="Arial" charset="0"/>
              </a:rPr>
              <a:t>员工、厂商和供应商的重要合作伙伴的坚定信念</a:t>
            </a:r>
            <a:r>
              <a:rPr sz="1600" dirty="0">
                <a:solidFill>
                  <a:schemeClr val="bg1"/>
                </a:solidFill>
                <a:latin typeface="SimSun" panose="02010600030101010101" pitchFamily="2" charset="-122"/>
                <a:ea typeface="SimSun" panose="02010600030101010101" pitchFamily="2" charset="-122"/>
                <a:cs typeface="Arial" charset="0"/>
              </a:rPr>
              <a:t>。 </a:t>
            </a:r>
          </a:p>
          <a:p>
            <a:pPr algn="ctr" rtl="0">
              <a:lnSpc>
                <a:spcPts val="2220"/>
              </a:lnSpc>
            </a:pPr>
            <a:r>
              <a:rPr sz="1600" dirty="0" err="1">
                <a:solidFill>
                  <a:schemeClr val="bg1"/>
                </a:solidFill>
                <a:latin typeface="SimSun" panose="02010600030101010101" pitchFamily="2" charset="-122"/>
                <a:ea typeface="SimSun" panose="02010600030101010101" pitchFamily="2" charset="-122"/>
                <a:cs typeface="Arial" charset="0"/>
              </a:rPr>
              <a:t>每天，我们通过以</a:t>
            </a:r>
            <a:endParaRPr sz="1600" dirty="0">
              <a:solidFill>
                <a:schemeClr val="bg1"/>
              </a:solidFill>
              <a:latin typeface="SimSun" panose="02010600030101010101" pitchFamily="2" charset="-122"/>
              <a:ea typeface="SimSun" panose="02010600030101010101" pitchFamily="2" charset="-122"/>
              <a:cs typeface="Arial" charset="0"/>
            </a:endParaRPr>
          </a:p>
          <a:p>
            <a:pPr algn="ctr" rtl="0">
              <a:lnSpc>
                <a:spcPts val="2220"/>
              </a:lnSpc>
            </a:pPr>
            <a:r>
              <a:rPr sz="1600" dirty="0" err="1">
                <a:solidFill>
                  <a:schemeClr val="bg1"/>
                </a:solidFill>
                <a:latin typeface="SimSun" panose="02010600030101010101" pitchFamily="2" charset="-122"/>
                <a:ea typeface="SimSun" panose="02010600030101010101" pitchFamily="2" charset="-122"/>
                <a:cs typeface="Arial" charset="0"/>
              </a:rPr>
              <a:t>公司名义进行的团队和个人行为强调我们的价值观</a:t>
            </a:r>
            <a:r>
              <a:rPr sz="1600" dirty="0">
                <a:solidFill>
                  <a:schemeClr val="bg1"/>
                </a:solidFill>
                <a:latin typeface="SimSun" panose="02010600030101010101" pitchFamily="2" charset="-122"/>
                <a:ea typeface="SimSun" panose="02010600030101010101" pitchFamily="2" charset="-122"/>
                <a:cs typeface="Arial" charset="0"/>
              </a:rPr>
              <a:t>。</a:t>
            </a: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2317"/>
          <a:stretch/>
        </p:blipFill>
        <p:spPr bwMode="auto">
          <a:xfrm>
            <a:off x="126126" y="1300656"/>
            <a:ext cx="5825372" cy="494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5975139" y="4958352"/>
            <a:ext cx="857250" cy="771525"/>
          </a:xfrm>
          <a:prstGeom prst="rect">
            <a:avLst/>
          </a:prstGeom>
        </p:spPr>
      </p:pic>
      <p:pic>
        <p:nvPicPr>
          <p:cNvPr id="8" name="Picture 7"/>
          <p:cNvPicPr/>
          <p:nvPr/>
        </p:nvPicPr>
        <p:blipFill>
          <a:blip r:embed="rId4"/>
          <a:stretch>
            <a:fillRect/>
          </a:stretch>
        </p:blipFill>
        <p:spPr>
          <a:xfrm>
            <a:off x="5970711" y="3077198"/>
            <a:ext cx="828675" cy="762000"/>
          </a:xfrm>
          <a:prstGeom prst="rect">
            <a:avLst/>
          </a:prstGeom>
        </p:spPr>
      </p:pic>
      <p:pic>
        <p:nvPicPr>
          <p:cNvPr id="9" name="Picture 8"/>
          <p:cNvPicPr/>
          <p:nvPr/>
        </p:nvPicPr>
        <p:blipFill>
          <a:blip r:embed="rId5"/>
          <a:stretch>
            <a:fillRect/>
          </a:stretch>
        </p:blipFill>
        <p:spPr>
          <a:xfrm>
            <a:off x="5951497" y="2184246"/>
            <a:ext cx="914400" cy="752475"/>
          </a:xfrm>
          <a:prstGeom prst="rect">
            <a:avLst/>
          </a:prstGeom>
        </p:spPr>
      </p:pic>
      <p:pic>
        <p:nvPicPr>
          <p:cNvPr id="10" name="Picture 9"/>
          <p:cNvPicPr/>
          <p:nvPr/>
        </p:nvPicPr>
        <p:blipFill>
          <a:blip r:embed="rId6"/>
          <a:stretch>
            <a:fillRect/>
          </a:stretch>
        </p:blipFill>
        <p:spPr>
          <a:xfrm>
            <a:off x="5942299" y="1253194"/>
            <a:ext cx="838200" cy="790575"/>
          </a:xfrm>
          <a:prstGeom prst="rect">
            <a:avLst/>
          </a:prstGeom>
        </p:spPr>
      </p:pic>
      <p:pic>
        <p:nvPicPr>
          <p:cNvPr id="11" name="Picture 10"/>
          <p:cNvPicPr/>
          <p:nvPr/>
        </p:nvPicPr>
        <p:blipFill>
          <a:blip r:embed="rId7"/>
          <a:stretch>
            <a:fillRect/>
          </a:stretch>
        </p:blipFill>
        <p:spPr>
          <a:xfrm>
            <a:off x="6044771" y="5870356"/>
            <a:ext cx="781050" cy="790575"/>
          </a:xfrm>
          <a:prstGeom prst="rect">
            <a:avLst/>
          </a:prstGeom>
        </p:spPr>
      </p:pic>
      <p:pic>
        <p:nvPicPr>
          <p:cNvPr id="12" name="Picture 11"/>
          <p:cNvPicPr/>
          <p:nvPr/>
        </p:nvPicPr>
        <p:blipFill>
          <a:blip r:embed="rId8"/>
          <a:stretch>
            <a:fillRect/>
          </a:stretch>
        </p:blipFill>
        <p:spPr>
          <a:xfrm>
            <a:off x="5934252" y="3979675"/>
            <a:ext cx="885825" cy="838200"/>
          </a:xfrm>
          <a:prstGeom prst="rect">
            <a:avLst/>
          </a:prstGeom>
        </p:spPr>
      </p:pic>
    </p:spTree>
    <p:extLst>
      <p:ext uri="{BB962C8B-B14F-4D97-AF65-F5344CB8AC3E}">
        <p14:creationId xmlns:p14="http://schemas.microsoft.com/office/powerpoint/2010/main" val="50704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b="1" dirty="0" err="1"/>
              <a:t>勇于表达</a:t>
            </a:r>
            <a:r>
              <a:rPr dirty="0" err="1"/>
              <a:t>的意义是什么</a:t>
            </a:r>
            <a:r>
              <a:rPr dirty="0"/>
              <a:t>？</a:t>
            </a:r>
          </a:p>
        </p:txBody>
      </p:sp>
      <p:sp>
        <p:nvSpPr>
          <p:cNvPr id="4" name="Content Placeholder 3"/>
          <p:cNvSpPr>
            <a:spLocks noGrp="1"/>
          </p:cNvSpPr>
          <p:nvPr>
            <p:ph sz="quarter" idx="10"/>
          </p:nvPr>
        </p:nvSpPr>
        <p:spPr>
          <a:xfrm>
            <a:off x="488950" y="1230313"/>
            <a:ext cx="8138160" cy="834157"/>
          </a:xfrm>
        </p:spPr>
        <p:txBody>
          <a:bodyPr/>
          <a:lstStyle/>
          <a:p>
            <a:pPr rtl="0"/>
            <a:r>
              <a:rPr dirty="0"/>
              <a:t>MTS </a:t>
            </a:r>
            <a:r>
              <a:rPr dirty="0" err="1"/>
              <a:t>是一家能够公开谈论公司的风险和员工在工作场所面临的挑战的公司</a:t>
            </a:r>
            <a:r>
              <a:rPr dirty="0"/>
              <a:t>。</a:t>
            </a:r>
          </a:p>
        </p:txBody>
      </p:sp>
      <p:sp>
        <p:nvSpPr>
          <p:cNvPr id="5" name="Content Placeholder 3"/>
          <p:cNvSpPr txBox="1">
            <a:spLocks/>
          </p:cNvSpPr>
          <p:nvPr/>
        </p:nvSpPr>
        <p:spPr bwMode="auto">
          <a:xfrm>
            <a:off x="488950" y="5153436"/>
            <a:ext cx="824038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dirty="0" err="1">
                <a:latin typeface="SimSun" panose="02010600030101010101" pitchFamily="2" charset="-122"/>
                <a:ea typeface="SimSun" panose="02010600030101010101" pitchFamily="2" charset="-122"/>
              </a:rPr>
              <a:t>我们携手并进，并且我们有许多应对挑战的方法，所以请提出问题，</a:t>
            </a:r>
            <a:r>
              <a:rPr b="1" u="sng" kern="0" dirty="0" err="1">
                <a:latin typeface="SimSun" panose="02010600030101010101" pitchFamily="2" charset="-122"/>
                <a:ea typeface="SimSun" panose="02010600030101010101" pitchFamily="2" charset="-122"/>
              </a:rPr>
              <a:t>勇于表达</a:t>
            </a:r>
            <a:r>
              <a:rPr kern="0" dirty="0">
                <a:latin typeface="SimSun" panose="02010600030101010101" pitchFamily="2" charset="-122"/>
                <a:ea typeface="SimSun" panose="02010600030101010101" pitchFamily="2" charset="-122"/>
              </a:rPr>
              <a:t>！</a:t>
            </a:r>
          </a:p>
        </p:txBody>
      </p:sp>
      <p:graphicFrame>
        <p:nvGraphicFramePr>
          <p:cNvPr id="6" name="Diagram 5"/>
          <p:cNvGraphicFramePr/>
          <p:nvPr>
            <p:extLst>
              <p:ext uri="{D42A27DB-BD31-4B8C-83A1-F6EECF244321}">
                <p14:modId xmlns:p14="http://schemas.microsoft.com/office/powerpoint/2010/main" val="1235440584"/>
              </p:ext>
            </p:extLst>
          </p:nvPr>
        </p:nvGraphicFramePr>
        <p:xfrm>
          <a:off x="835983" y="2274629"/>
          <a:ext cx="7632418" cy="249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0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1760" y="3609113"/>
            <a:ext cx="7880480" cy="1932597"/>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b="1"/>
              <a:t>MTS 举报热线</a:t>
            </a:r>
          </a:p>
        </p:txBody>
      </p:sp>
      <p:sp>
        <p:nvSpPr>
          <p:cNvPr id="3" name="Content Placeholder 2"/>
          <p:cNvSpPr>
            <a:spLocks noGrp="1"/>
          </p:cNvSpPr>
          <p:nvPr>
            <p:ph sz="quarter" idx="10"/>
          </p:nvPr>
        </p:nvSpPr>
        <p:spPr>
          <a:xfrm>
            <a:off x="488950" y="1348033"/>
            <a:ext cx="8138160" cy="1677971"/>
          </a:xfrm>
        </p:spPr>
        <p:txBody>
          <a:bodyPr/>
          <a:lstStyle/>
          <a:p>
            <a:pPr marL="0" indent="0" rtl="0">
              <a:buNone/>
            </a:pPr>
            <a:r>
              <a:rPr b="1" dirty="0" err="1"/>
              <a:t>勇于表达的一种方式是通过</a:t>
            </a:r>
            <a:r>
              <a:rPr b="1" dirty="0"/>
              <a:t> MTS </a:t>
            </a:r>
            <a:r>
              <a:rPr b="1" dirty="0" err="1"/>
              <a:t>举报热线，它是</a:t>
            </a:r>
            <a:r>
              <a:rPr b="1" dirty="0"/>
              <a:t>：</a:t>
            </a:r>
          </a:p>
          <a:p>
            <a:pPr marL="457200" indent="-457200" rtl="0">
              <a:buFont typeface="+mj-lt"/>
              <a:buAutoNum type="arabicPeriod"/>
            </a:pPr>
            <a:r>
              <a:rPr dirty="0" err="1"/>
              <a:t>由第三方运营</a:t>
            </a:r>
            <a:endParaRPr dirty="0"/>
          </a:p>
          <a:p>
            <a:pPr marL="457200" indent="-457200" rtl="0">
              <a:buFont typeface="+mj-lt"/>
              <a:buAutoNum type="arabicPeriod"/>
            </a:pPr>
            <a:r>
              <a:rPr dirty="0" err="1"/>
              <a:t>在任何国家易于获得和使用</a:t>
            </a:r>
            <a:endParaRPr dirty="0"/>
          </a:p>
          <a:p>
            <a:pPr marL="457200" indent="-457200" rtl="0">
              <a:buFont typeface="+mj-lt"/>
              <a:buAutoNum type="arabicPeriod"/>
            </a:pPr>
            <a:r>
              <a:rPr dirty="0" err="1"/>
              <a:t>可以使用您的母语</a:t>
            </a:r>
            <a:r>
              <a:rPr lang="en-US" dirty="0" smtClean="0"/>
              <a:t/>
            </a:r>
            <a:br>
              <a:rPr lang="en-US" dirty="0" smtClean="0"/>
            </a:br>
            <a:r>
              <a:rPr dirty="0"/>
              <a:t>（</a:t>
            </a:r>
            <a:r>
              <a:rPr dirty="0" err="1"/>
              <a:t>也提供翻译服务</a:t>
            </a:r>
            <a:r>
              <a:rPr dirty="0"/>
              <a:t>）</a:t>
            </a:r>
          </a:p>
        </p:txBody>
      </p:sp>
      <p:sp>
        <p:nvSpPr>
          <p:cNvPr id="4" name="Content Placeholder 3"/>
          <p:cNvSpPr txBox="1">
            <a:spLocks/>
          </p:cNvSpPr>
          <p:nvPr/>
        </p:nvSpPr>
        <p:spPr bwMode="auto">
          <a:xfrm>
            <a:off x="502920" y="5626040"/>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dirty="0" err="1">
                <a:latin typeface="SimSun" panose="02010600030101010101" pitchFamily="2" charset="-122"/>
                <a:ea typeface="SimSun" panose="02010600030101010101" pitchFamily="2" charset="-122"/>
              </a:rPr>
              <a:t>每一件事物均由首席风险办公室团队处理，并在允许的范围内予以保密</a:t>
            </a:r>
            <a:r>
              <a:rPr kern="0" dirty="0">
                <a:latin typeface="SimSun" panose="02010600030101010101" pitchFamily="2" charset="-122"/>
                <a:ea typeface="SimSun" panose="02010600030101010101" pitchFamily="2" charset="-122"/>
              </a:rPr>
              <a:t>。</a:t>
            </a:r>
          </a:p>
        </p:txBody>
      </p:sp>
      <p:sp>
        <p:nvSpPr>
          <p:cNvPr id="7" name="Content Placeholder 2"/>
          <p:cNvSpPr txBox="1">
            <a:spLocks/>
          </p:cNvSpPr>
          <p:nvPr/>
        </p:nvSpPr>
        <p:spPr bwMode="auto">
          <a:xfrm>
            <a:off x="896486" y="3932557"/>
            <a:ext cx="7730624" cy="160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SimSun" panose="02010600030101010101" pitchFamily="2" charset="-122"/>
                <a:ea typeface="SimSun" panose="02010600030101010101" pitchFamily="2" charset="-122"/>
                <a:cs typeface="Arial" charset="0"/>
              </a:rPr>
              <a:t>员工可透过下列途径提交顾虑</a:t>
            </a:r>
            <a:r>
              <a:rPr sz="1800" dirty="0">
                <a:latin typeface="SimSun" panose="02010600030101010101" pitchFamily="2" charset="-122"/>
                <a:ea typeface="SimSun" panose="02010600030101010101" pitchFamily="2" charset="-122"/>
                <a:cs typeface="Arial" charset="0"/>
              </a:rPr>
              <a:t>：</a:t>
            </a: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互联网</a:t>
            </a:r>
            <a:r>
              <a:rPr sz="1800" dirty="0">
                <a:latin typeface="SimSun" panose="02010600030101010101" pitchFamily="2" charset="-122"/>
                <a:ea typeface="SimSun" panose="02010600030101010101" pitchFamily="2" charset="-122"/>
                <a:cs typeface="Arial" charset="0"/>
              </a:rPr>
              <a:t> – </a:t>
            </a:r>
            <a:r>
              <a:rPr sz="1800" b="1" dirty="0">
                <a:latin typeface="SimSun" panose="02010600030101010101" pitchFamily="2" charset="-122"/>
                <a:ea typeface="SimSun" panose="02010600030101010101" pitchFamily="2" charset="-122"/>
                <a:cs typeface="Arial" charset="0"/>
                <a:hlinkClick r:id="rId2"/>
              </a:rPr>
              <a:t>https://mts.alertline.com/gcs/welcome</a:t>
            </a: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电话</a:t>
            </a:r>
            <a:r>
              <a:rPr sz="1800" dirty="0">
                <a:latin typeface="SimSun" panose="02010600030101010101" pitchFamily="2" charset="-122"/>
                <a:ea typeface="SimSun" panose="02010600030101010101" pitchFamily="2" charset="-122"/>
                <a:cs typeface="Arial" charset="0"/>
              </a:rPr>
              <a:t> </a:t>
            </a:r>
            <a:r>
              <a:rPr sz="1800" b="1" dirty="0">
                <a:latin typeface="SimSun" panose="02010600030101010101" pitchFamily="2" charset="-122"/>
                <a:ea typeface="SimSun" panose="02010600030101010101" pitchFamily="2" charset="-122"/>
                <a:cs typeface="Arial" charset="0"/>
              </a:rPr>
              <a:t>888-321-5562</a:t>
            </a:r>
            <a:r>
              <a:rPr sz="1800" dirty="0">
                <a:latin typeface="SimSun" panose="02010600030101010101" pitchFamily="2" charset="-122"/>
                <a:ea typeface="SimSun" panose="02010600030101010101" pitchFamily="2" charset="-122"/>
                <a:cs typeface="Arial" charset="0"/>
              </a:rPr>
              <a:t> </a:t>
            </a:r>
            <a:r>
              <a:rPr sz="1800" dirty="0" err="1">
                <a:latin typeface="SimSun" panose="02010600030101010101" pitchFamily="2" charset="-122"/>
                <a:ea typeface="SimSun" panose="02010600030101010101" pitchFamily="2" charset="-122"/>
                <a:cs typeface="Arial" charset="0"/>
              </a:rPr>
              <a:t>或通过各地区的直接访问号</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举报者均会被提供一个唯一的问题跟进代码</a:t>
            </a:r>
            <a:endParaRPr sz="1800" dirty="0">
              <a:latin typeface="SimSun" panose="02010600030101010101" pitchFamily="2" charset="-122"/>
              <a:ea typeface="SimSun" panose="02010600030101010101" pitchFamily="2" charset="-122"/>
              <a:cs typeface="Arial" charset="0"/>
            </a:endParaRPr>
          </a:p>
        </p:txBody>
      </p:sp>
      <p:pic>
        <p:nvPicPr>
          <p:cNvPr id="8" name="Picture 7"/>
          <p:cNvPicPr/>
          <p:nvPr/>
        </p:nvPicPr>
        <p:blipFill rotWithShape="1">
          <a:blip r:embed="rId3"/>
          <a:srcRect t="17231"/>
          <a:stretch/>
        </p:blipFill>
        <p:spPr>
          <a:xfrm>
            <a:off x="6214051" y="1888517"/>
            <a:ext cx="2553550" cy="1420514"/>
          </a:xfrm>
          <a:prstGeom prst="rect">
            <a:avLst/>
          </a:prstGeom>
        </p:spPr>
      </p:pic>
      <p:sp>
        <p:nvSpPr>
          <p:cNvPr id="10" name="Rounded Rectangle 9"/>
          <p:cNvSpPr/>
          <p:nvPr/>
        </p:nvSpPr>
        <p:spPr>
          <a:xfrm>
            <a:off x="1574276" y="340307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SimSun" panose="02010600030101010101" pitchFamily="2" charset="-122"/>
                <a:ea typeface="SimSun" panose="02010600030101010101" pitchFamily="2" charset="-122"/>
                <a:cs typeface="Arial" charset="0"/>
              </a:rPr>
              <a:t>有权保持匿名</a:t>
            </a:r>
          </a:p>
        </p:txBody>
      </p:sp>
    </p:spTree>
    <p:extLst>
      <p:ext uri="{BB962C8B-B14F-4D97-AF65-F5344CB8AC3E}">
        <p14:creationId xmlns:p14="http://schemas.microsoft.com/office/powerpoint/2010/main" val="126054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54198" y="1838485"/>
            <a:ext cx="6226042" cy="3125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1819" tIns="333248" rIns="651819" bIns="113792" numCol="1" spcCol="1270" anchor="t" anchorCtr="0">
            <a:noAutofit/>
          </a:bodyPr>
          <a:lstStyle/>
          <a:p>
            <a:pPr marL="0" lvl="1" defTabSz="711200">
              <a:lnSpc>
                <a:spcPct val="90000"/>
              </a:lnSpc>
              <a:spcAft>
                <a:spcPct val="15000"/>
              </a:spcAft>
            </a:pPr>
            <a:endParaRPr lang="en-US" sz="1100" kern="1200" dirty="0">
              <a:latin typeface="SimSun" panose="02010600030101010101" pitchFamily="2" charset="-122"/>
              <a:ea typeface="SimSun" panose="02010600030101010101" pitchFamily="2" charset="-122"/>
            </a:endParaRPr>
          </a:p>
        </p:txBody>
      </p:sp>
      <p:sp>
        <p:nvSpPr>
          <p:cNvPr id="2" name="Title 1"/>
          <p:cNvSpPr>
            <a:spLocks noGrp="1"/>
          </p:cNvSpPr>
          <p:nvPr>
            <p:ph type="title"/>
          </p:nvPr>
        </p:nvSpPr>
        <p:spPr/>
        <p:txBody>
          <a:bodyPr/>
          <a:lstStyle/>
          <a:p>
            <a:pPr rtl="0"/>
            <a:r>
              <a:rPr dirty="0" err="1"/>
              <a:t>首席风险和合规官员</a:t>
            </a:r>
            <a:endParaRPr dirty="0"/>
          </a:p>
        </p:txBody>
      </p:sp>
      <p:pic>
        <p:nvPicPr>
          <p:cNvPr id="12" name="Picture 2" descr="C:\Users\nordstrp\AppData\Local\Microsoft\Windows\Temporary Internet Files\Content.Outlook\HWTV15F5\Nordstrom Phyllis_0000_p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21" y="2044127"/>
            <a:ext cx="1210977" cy="155448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31761" y="1310324"/>
            <a:ext cx="7880228" cy="3653366"/>
          </a:xfrm>
          <a:prstGeom prst="roundRect">
            <a:avLst>
              <a:gd name="adj" fmla="val 557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90897" y="1420611"/>
            <a:ext cx="6962206" cy="400110"/>
          </a:xfrm>
          <a:prstGeom prst="rect">
            <a:avLst/>
          </a:prstGeom>
          <a:noFill/>
        </p:spPr>
        <p:txBody>
          <a:bodyPr wrap="square" rtlCol="0">
            <a:spAutoFit/>
          </a:bodyPr>
          <a:lstStyle/>
          <a:p>
            <a:pPr algn="ctr" rtl="0"/>
            <a:r>
              <a:rPr b="1" dirty="0">
                <a:solidFill>
                  <a:srgbClr val="CC1E43"/>
                </a:solidFill>
                <a:latin typeface="SimSun" panose="02010600030101010101" pitchFamily="2" charset="-122"/>
                <a:ea typeface="SimSun" panose="02010600030101010101" pitchFamily="2" charset="-122"/>
              </a:rPr>
              <a:t>Phyllis Nordstrom – </a:t>
            </a:r>
            <a:r>
              <a:rPr b="1" dirty="0" err="1">
                <a:solidFill>
                  <a:srgbClr val="CC1E43"/>
                </a:solidFill>
                <a:latin typeface="SimSun" panose="02010600030101010101" pitchFamily="2" charset="-122"/>
                <a:ea typeface="SimSun" panose="02010600030101010101" pitchFamily="2" charset="-122"/>
              </a:rPr>
              <a:t>首席风险和合规官员</a:t>
            </a:r>
            <a:endParaRPr b="1" dirty="0">
              <a:solidFill>
                <a:srgbClr val="CC1E43"/>
              </a:solidFill>
              <a:latin typeface="SimSun" panose="02010600030101010101" pitchFamily="2" charset="-122"/>
              <a:ea typeface="SimSun" panose="02010600030101010101" pitchFamily="2" charset="-122"/>
            </a:endParaRPr>
          </a:p>
        </p:txBody>
      </p:sp>
      <p:sp>
        <p:nvSpPr>
          <p:cNvPr id="20" name="Rounded Rectangle 19"/>
          <p:cNvSpPr/>
          <p:nvPr/>
        </p:nvSpPr>
        <p:spPr>
          <a:xfrm>
            <a:off x="631761" y="5187096"/>
            <a:ext cx="7880228" cy="949443"/>
          </a:xfrm>
          <a:prstGeom prst="roundRect">
            <a:avLst>
              <a:gd name="adj" fmla="val 1738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imSun" panose="02010600030101010101" pitchFamily="2" charset="-122"/>
              <a:ea typeface="SimSun" panose="02010600030101010101" pitchFamily="2" charset="-122"/>
            </a:endParaRPr>
          </a:p>
        </p:txBody>
      </p:sp>
      <p:sp>
        <p:nvSpPr>
          <p:cNvPr id="21" name="TextBox 20"/>
          <p:cNvSpPr txBox="1"/>
          <p:nvPr/>
        </p:nvSpPr>
        <p:spPr>
          <a:xfrm>
            <a:off x="1090772" y="5227267"/>
            <a:ext cx="6962206" cy="400110"/>
          </a:xfrm>
          <a:prstGeom prst="rect">
            <a:avLst/>
          </a:prstGeom>
          <a:noFill/>
        </p:spPr>
        <p:txBody>
          <a:bodyPr wrap="square" rtlCol="0">
            <a:spAutoFit/>
          </a:bodyPr>
          <a:lstStyle/>
          <a:p>
            <a:pPr algn="ctr" rtl="0"/>
            <a:r>
              <a:rPr b="1" dirty="0" err="1">
                <a:solidFill>
                  <a:srgbClr val="CC1E43"/>
                </a:solidFill>
                <a:latin typeface="SimSun" panose="02010600030101010101" pitchFamily="2" charset="-122"/>
                <a:ea typeface="SimSun" panose="02010600030101010101" pitchFamily="2" charset="-122"/>
              </a:rPr>
              <a:t>如何联系</a:t>
            </a:r>
            <a:r>
              <a:rPr b="1" dirty="0">
                <a:solidFill>
                  <a:srgbClr val="CC1E43"/>
                </a:solidFill>
                <a:latin typeface="SimSun" panose="02010600030101010101" pitchFamily="2" charset="-122"/>
                <a:ea typeface="SimSun" panose="02010600030101010101" pitchFamily="2" charset="-122"/>
              </a:rPr>
              <a:t> Phyllis?</a:t>
            </a:r>
          </a:p>
        </p:txBody>
      </p:sp>
      <p:sp>
        <p:nvSpPr>
          <p:cNvPr id="22" name="TextBox 21"/>
          <p:cNvSpPr txBox="1"/>
          <p:nvPr/>
        </p:nvSpPr>
        <p:spPr>
          <a:xfrm>
            <a:off x="1747581" y="5627377"/>
            <a:ext cx="5648589" cy="400110"/>
          </a:xfrm>
          <a:prstGeom prst="rect">
            <a:avLst/>
          </a:prstGeom>
          <a:noFill/>
        </p:spPr>
        <p:txBody>
          <a:bodyPr wrap="square" rtlCol="0">
            <a:spAutoFit/>
          </a:bodyPr>
          <a:lstStyle/>
          <a:p>
            <a:pPr lvl="0" algn="ctr" rtl="0"/>
            <a:r>
              <a:rPr lang="en-US" b="1" dirty="0" smtClean="0">
                <a:solidFill>
                  <a:sysClr val="windowText" lastClr="000000"/>
                </a:solidFill>
                <a:latin typeface="SimSun" panose="02010600030101010101" pitchFamily="2" charset="-122"/>
                <a:ea typeface="SimSun" panose="02010600030101010101" pitchFamily="2" charset="-122"/>
                <a:cs typeface="Arial" charset="0"/>
              </a:rPr>
              <a:t>MTS_Risk_&amp;_Compliance</a:t>
            </a:r>
            <a:r>
              <a:rPr b="1" dirty="0" smtClean="0">
                <a:solidFill>
                  <a:sysClr val="windowText" lastClr="000000"/>
                </a:solidFill>
                <a:latin typeface="SimSun" panose="02010600030101010101" pitchFamily="2" charset="-122"/>
                <a:ea typeface="SimSun" panose="02010600030101010101" pitchFamily="2" charset="-122"/>
                <a:cs typeface="Arial" charset="0"/>
              </a:rPr>
              <a:t>@mts.com</a:t>
            </a:r>
            <a:endParaRPr b="1" dirty="0">
              <a:solidFill>
                <a:sysClr val="windowText" lastClr="000000"/>
              </a:solidFill>
              <a:latin typeface="SimSun" panose="02010600030101010101" pitchFamily="2" charset="-122"/>
              <a:ea typeface="SimSun" panose="02010600030101010101" pitchFamily="2" charset="-122"/>
              <a:cs typeface="Arial" charset="0"/>
            </a:endParaRPr>
          </a:p>
        </p:txBody>
      </p:sp>
      <p:cxnSp>
        <p:nvCxnSpPr>
          <p:cNvPr id="5" name="Straight Arrow Connector 4"/>
          <p:cNvCxnSpPr>
            <a:stCxn id="27" idx="2"/>
            <a:endCxn id="32" idx="0"/>
          </p:cNvCxnSpPr>
          <p:nvPr/>
        </p:nvCxnSpPr>
        <p:spPr>
          <a:xfrm flipH="1">
            <a:off x="7305574" y="3724083"/>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303219" y="3736376"/>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328231" y="3736375"/>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305573" y="2826604"/>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328230" y="2836706"/>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2"/>
            <a:endCxn id="26" idx="0"/>
          </p:cNvCxnSpPr>
          <p:nvPr/>
        </p:nvCxnSpPr>
        <p:spPr>
          <a:xfrm>
            <a:off x="5313002" y="2717076"/>
            <a:ext cx="3902" cy="33293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320431" y="2836706"/>
            <a:ext cx="399906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4359037" y="1925224"/>
            <a:ext cx="1907930" cy="7918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400" b="1">
                <a:solidFill>
                  <a:schemeClr val="tx1"/>
                </a:solidFill>
                <a:latin typeface="SimSun" panose="02010600030101010101" pitchFamily="2" charset="-122"/>
                <a:ea typeface="SimSun" panose="02010600030101010101" pitchFamily="2" charset="-122"/>
                <a:cs typeface="Arial" charset="0"/>
              </a:rPr>
              <a:t>首席风险和合规官员</a:t>
            </a:r>
          </a:p>
          <a:p>
            <a:pPr algn="ctr" rtl="0"/>
            <a:r>
              <a:rPr sz="1400" b="1">
                <a:solidFill>
                  <a:schemeClr val="tx1"/>
                </a:solidFill>
                <a:latin typeface="SimSun" panose="02010600030101010101" pitchFamily="2" charset="-122"/>
                <a:ea typeface="SimSun" panose="02010600030101010101" pitchFamily="2" charset="-122"/>
                <a:cs typeface="Arial" charset="0"/>
              </a:rPr>
              <a:t>CRO</a:t>
            </a:r>
          </a:p>
        </p:txBody>
      </p:sp>
      <p:sp>
        <p:nvSpPr>
          <p:cNvPr id="18" name="Rounded Rectangle 17"/>
          <p:cNvSpPr/>
          <p:nvPr/>
        </p:nvSpPr>
        <p:spPr>
          <a:xfrm>
            <a:off x="2519833"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a:solidFill>
                  <a:schemeClr val="tx1"/>
                </a:solidFill>
                <a:latin typeface="SimSun" panose="02010600030101010101" pitchFamily="2" charset="-122"/>
                <a:ea typeface="SimSun" panose="02010600030101010101" pitchFamily="2" charset="-122"/>
                <a:cs typeface="Arial" charset="0"/>
              </a:rPr>
              <a:t>公司合规项目</a:t>
            </a:r>
          </a:p>
        </p:txBody>
      </p:sp>
      <p:sp>
        <p:nvSpPr>
          <p:cNvPr id="26" name="Rounded Rectangle 25"/>
          <p:cNvSpPr/>
          <p:nvPr/>
        </p:nvSpPr>
        <p:spPr>
          <a:xfrm>
            <a:off x="4508505"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100" b="1">
                <a:solidFill>
                  <a:schemeClr val="tx1"/>
                </a:solidFill>
                <a:latin typeface="SimSun" panose="02010600030101010101" pitchFamily="2" charset="-122"/>
                <a:ea typeface="SimSun" panose="02010600030101010101" pitchFamily="2" charset="-122"/>
                <a:cs typeface="Arial" charset="0"/>
              </a:rPr>
              <a:t>商业道德和合规监督</a:t>
            </a:r>
          </a:p>
        </p:txBody>
      </p:sp>
      <p:sp>
        <p:nvSpPr>
          <p:cNvPr id="27" name="Rounded Rectangle 26"/>
          <p:cNvSpPr/>
          <p:nvPr/>
        </p:nvSpPr>
        <p:spPr>
          <a:xfrm>
            <a:off x="6497176" y="3050221"/>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a:solidFill>
                  <a:schemeClr val="tx1"/>
                </a:solidFill>
                <a:latin typeface="SimSun" panose="02010600030101010101" pitchFamily="2" charset="-122"/>
                <a:ea typeface="SimSun" panose="02010600030101010101" pitchFamily="2" charset="-122"/>
                <a:cs typeface="Arial" charset="0"/>
              </a:rPr>
              <a:t>运营治理</a:t>
            </a:r>
          </a:p>
        </p:txBody>
      </p:sp>
      <p:sp>
        <p:nvSpPr>
          <p:cNvPr id="28" name="Rounded Rectangle 27"/>
          <p:cNvSpPr/>
          <p:nvPr/>
        </p:nvSpPr>
        <p:spPr>
          <a:xfrm>
            <a:off x="2428256" y="4018869"/>
            <a:ext cx="1784351" cy="7062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a:solidFill>
                  <a:schemeClr val="tx1"/>
                </a:solidFill>
                <a:latin typeface="SimSun" panose="02010600030101010101" pitchFamily="2" charset="-122"/>
                <a:ea typeface="SimSun" panose="02010600030101010101" pitchFamily="2" charset="-122"/>
                <a:cs typeface="Arial" charset="0"/>
              </a:rPr>
              <a:t>领导合规项目的执行，主题包括 FCPA、冲突矿产和隐私</a:t>
            </a:r>
          </a:p>
        </p:txBody>
      </p:sp>
      <p:sp>
        <p:nvSpPr>
          <p:cNvPr id="31" name="Rounded Rectangle 30"/>
          <p:cNvSpPr/>
          <p:nvPr/>
        </p:nvSpPr>
        <p:spPr>
          <a:xfrm>
            <a:off x="4439903" y="4011674"/>
            <a:ext cx="1784351" cy="7062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a:solidFill>
                  <a:schemeClr val="tx1"/>
                </a:solidFill>
                <a:latin typeface="SimSun" panose="02010600030101010101" pitchFamily="2" charset="-122"/>
                <a:ea typeface="SimSun" panose="02010600030101010101" pitchFamily="2" charset="-122"/>
                <a:cs typeface="Arial" charset="0"/>
              </a:rPr>
              <a:t>与商业道德和 MTS 行为守则相关的领导活动</a:t>
            </a:r>
          </a:p>
        </p:txBody>
      </p:sp>
      <p:sp>
        <p:nvSpPr>
          <p:cNvPr id="32" name="Rounded Rectangle 31"/>
          <p:cNvSpPr/>
          <p:nvPr/>
        </p:nvSpPr>
        <p:spPr>
          <a:xfrm>
            <a:off x="6413398" y="4006576"/>
            <a:ext cx="1784351" cy="7062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a:solidFill>
                  <a:schemeClr val="tx1"/>
                </a:solidFill>
                <a:latin typeface="SimSun" panose="02010600030101010101" pitchFamily="2" charset="-122"/>
                <a:ea typeface="SimSun" panose="02010600030101010101" pitchFamily="2" charset="-122"/>
                <a:cs typeface="Arial" charset="0"/>
              </a:rPr>
              <a:t>领导对遵循 MTS 合规政策和程序有紧密影响的运营团队</a:t>
            </a:r>
          </a:p>
        </p:txBody>
      </p:sp>
    </p:spTree>
    <p:extLst>
      <p:ext uri="{BB962C8B-B14F-4D97-AF65-F5344CB8AC3E}">
        <p14:creationId xmlns:p14="http://schemas.microsoft.com/office/powerpoint/2010/main" val="68564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378501"/>
            <a:ext cx="7880480" cy="3730067"/>
          </a:xfrm>
          <a:prstGeom prst="roundRect">
            <a:avLst>
              <a:gd name="adj" fmla="val 691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当地的商业道德委员会</a:t>
            </a:r>
          </a:p>
        </p:txBody>
      </p:sp>
      <p:sp>
        <p:nvSpPr>
          <p:cNvPr id="3" name="Content Placeholder 2"/>
          <p:cNvSpPr>
            <a:spLocks noGrp="1"/>
          </p:cNvSpPr>
          <p:nvPr>
            <p:ph sz="quarter" idx="10"/>
          </p:nvPr>
        </p:nvSpPr>
        <p:spPr>
          <a:xfrm>
            <a:off x="488950" y="1230313"/>
            <a:ext cx="8138160" cy="862438"/>
          </a:xfrm>
        </p:spPr>
        <p:txBody>
          <a:bodyPr/>
          <a:lstStyle/>
          <a:p>
            <a:pPr rtl="0"/>
            <a:r>
              <a:rPr b="1" dirty="0" err="1"/>
              <a:t>勇于表达</a:t>
            </a:r>
            <a:r>
              <a:rPr dirty="0" err="1"/>
              <a:t>的另一种方式是通过</a:t>
            </a:r>
            <a:r>
              <a:rPr dirty="0"/>
              <a:t> MTS </a:t>
            </a:r>
            <a:r>
              <a:rPr dirty="0" err="1"/>
              <a:t>的当地商业道德委员会</a:t>
            </a:r>
            <a:endParaRPr dirty="0"/>
          </a:p>
        </p:txBody>
      </p:sp>
      <p:sp>
        <p:nvSpPr>
          <p:cNvPr id="7" name="Content Placeholder 2"/>
          <p:cNvSpPr txBox="1">
            <a:spLocks/>
          </p:cNvSpPr>
          <p:nvPr/>
        </p:nvSpPr>
        <p:spPr bwMode="auto">
          <a:xfrm>
            <a:off x="1197204" y="2864307"/>
            <a:ext cx="6749592" cy="31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SimSun" panose="02010600030101010101" pitchFamily="2" charset="-122"/>
                <a:ea typeface="SimSun" panose="02010600030101010101" pitchFamily="2" charset="-122"/>
                <a:cs typeface="Arial" charset="0"/>
              </a:rPr>
              <a:t>帮助员工理解和运用</a:t>
            </a:r>
            <a:r>
              <a:rPr sz="1800" dirty="0">
                <a:latin typeface="SimSun" panose="02010600030101010101" pitchFamily="2" charset="-122"/>
                <a:ea typeface="SimSun" panose="02010600030101010101" pitchFamily="2" charset="-122"/>
                <a:cs typeface="Arial" charset="0"/>
              </a:rPr>
              <a:t> MTS </a:t>
            </a:r>
            <a:r>
              <a:rPr sz="1800" dirty="0" err="1">
                <a:latin typeface="SimSun" panose="02010600030101010101" pitchFamily="2" charset="-122"/>
                <a:ea typeface="SimSun" panose="02010600030101010101" pitchFamily="2" charset="-122"/>
                <a:cs typeface="Arial" charset="0"/>
              </a:rPr>
              <a:t>行为守则</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从业务单元层支持</a:t>
            </a:r>
            <a:r>
              <a:rPr sz="1800" dirty="0">
                <a:latin typeface="SimSun" panose="02010600030101010101" pitchFamily="2" charset="-122"/>
                <a:ea typeface="SimSun" panose="02010600030101010101" pitchFamily="2" charset="-122"/>
                <a:cs typeface="Arial" charset="0"/>
              </a:rPr>
              <a:t> MTS </a:t>
            </a:r>
            <a:r>
              <a:rPr sz="1800" dirty="0" err="1">
                <a:latin typeface="SimSun" panose="02010600030101010101" pitchFamily="2" charset="-122"/>
                <a:ea typeface="SimSun" panose="02010600030101010101" pitchFamily="2" charset="-122"/>
                <a:cs typeface="Arial" charset="0"/>
              </a:rPr>
              <a:t>行为守则执行</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就相关问题和关注区域与</a:t>
            </a:r>
            <a:r>
              <a:rPr sz="1800" dirty="0">
                <a:latin typeface="SimSun" panose="02010600030101010101" pitchFamily="2" charset="-122"/>
                <a:ea typeface="SimSun" panose="02010600030101010101" pitchFamily="2" charset="-122"/>
                <a:cs typeface="Arial" charset="0"/>
              </a:rPr>
              <a:t> MTS </a:t>
            </a:r>
            <a:r>
              <a:rPr sz="1800" dirty="0" err="1">
                <a:latin typeface="SimSun" panose="02010600030101010101" pitchFamily="2" charset="-122"/>
                <a:ea typeface="SimSun" panose="02010600030101010101" pitchFamily="2" charset="-122"/>
                <a:cs typeface="Arial" charset="0"/>
              </a:rPr>
              <a:t>公司合规部门交流</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err="1">
                <a:latin typeface="SimSun" panose="02010600030101010101" pitchFamily="2" charset="-122"/>
                <a:ea typeface="SimSun" panose="02010600030101010101" pitchFamily="2" charset="-122"/>
                <a:cs typeface="Arial" charset="0"/>
              </a:rPr>
              <a:t>定期会见并向</a:t>
            </a:r>
            <a:r>
              <a:rPr sz="1800" dirty="0">
                <a:latin typeface="SimSun" panose="02010600030101010101" pitchFamily="2" charset="-122"/>
                <a:ea typeface="SimSun" panose="02010600030101010101" pitchFamily="2" charset="-122"/>
                <a:cs typeface="Arial" charset="0"/>
              </a:rPr>
              <a:t> MTS </a:t>
            </a:r>
            <a:r>
              <a:rPr sz="1800" dirty="0" err="1">
                <a:latin typeface="SimSun" panose="02010600030101010101" pitchFamily="2" charset="-122"/>
                <a:ea typeface="SimSun" panose="02010600030101010101" pitchFamily="2" charset="-122"/>
                <a:cs typeface="Arial" charset="0"/>
              </a:rPr>
              <a:t>公司合规部门报告委员会活动</a:t>
            </a:r>
            <a:endParaRPr sz="1800" dirty="0">
              <a:latin typeface="SimSun" panose="02010600030101010101" pitchFamily="2" charset="-122"/>
              <a:ea typeface="SimSun" panose="02010600030101010101" pitchFamily="2" charset="-122"/>
              <a:cs typeface="Arial" charset="0"/>
            </a:endParaRPr>
          </a:p>
          <a:p>
            <a:pPr lvl="0" rtl="0">
              <a:buFont typeface="Wingdings" charset="2"/>
              <a:buChar char="§"/>
            </a:pPr>
            <a:r>
              <a:rPr sz="1800" dirty="0">
                <a:latin typeface="SimSun" panose="02010600030101010101" pitchFamily="2" charset="-122"/>
                <a:ea typeface="SimSun" panose="02010600030101010101" pitchFamily="2" charset="-122"/>
                <a:cs typeface="Arial" charset="0"/>
              </a:rPr>
              <a:t>MTS </a:t>
            </a:r>
            <a:r>
              <a:rPr sz="1800" dirty="0" err="1">
                <a:latin typeface="SimSun" panose="02010600030101010101" pitchFamily="2" charset="-122"/>
                <a:ea typeface="SimSun" panose="02010600030101010101" pitchFamily="2" charset="-122"/>
                <a:cs typeface="Arial" charset="0"/>
              </a:rPr>
              <a:t>道德委员会列表可在内联网上找到</a:t>
            </a:r>
            <a:endParaRPr sz="1800" dirty="0">
              <a:latin typeface="SimSun" panose="02010600030101010101" pitchFamily="2" charset="-122"/>
              <a:ea typeface="SimSun" panose="02010600030101010101" pitchFamily="2" charset="-122"/>
              <a:cs typeface="Arial" charset="0"/>
            </a:endParaRPr>
          </a:p>
        </p:txBody>
      </p:sp>
      <p:sp>
        <p:nvSpPr>
          <p:cNvPr id="6" name="Rounded Rectangle 5"/>
          <p:cNvSpPr/>
          <p:nvPr/>
        </p:nvSpPr>
        <p:spPr>
          <a:xfrm>
            <a:off x="1560306" y="2155925"/>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SimSun" panose="02010600030101010101" pitchFamily="2" charset="-122"/>
                <a:ea typeface="SimSun" panose="02010600030101010101" pitchFamily="2" charset="-122"/>
                <a:cs typeface="Arial" charset="0"/>
              </a:rPr>
              <a:t>道德委员会的角色和职责：</a:t>
            </a:r>
          </a:p>
        </p:txBody>
      </p:sp>
    </p:spTree>
    <p:extLst>
      <p:ext uri="{BB962C8B-B14F-4D97-AF65-F5344CB8AC3E}">
        <p14:creationId xmlns:p14="http://schemas.microsoft.com/office/powerpoint/2010/main" val="1632236323"/>
      </p:ext>
    </p:extLst>
  </p:cSld>
  <p:clrMapOvr>
    <a:masterClrMapping/>
  </p:clrMapOvr>
</p:sld>
</file>

<file path=ppt/theme/theme1.xml><?xml version="1.0" encoding="utf-8"?>
<a:theme xmlns:a="http://schemas.openxmlformats.org/drawingml/2006/main" name="0t- kls'Debra's BoD CORP template- 2013'0410">
  <a:themeElements>
    <a:clrScheme name="Custom 2">
      <a:dk1>
        <a:srgbClr val="000000"/>
      </a:dk1>
      <a:lt1>
        <a:srgbClr val="FFFFFF"/>
      </a:lt1>
      <a:dk2>
        <a:srgbClr val="CC0000"/>
      </a:dk2>
      <a:lt2>
        <a:srgbClr val="2D2015"/>
      </a:lt2>
      <a:accent1>
        <a:srgbClr val="D9D9D9"/>
      </a:accent1>
      <a:accent2>
        <a:srgbClr val="4D6A8A"/>
      </a:accent2>
      <a:accent3>
        <a:srgbClr val="487AB9"/>
      </a:accent3>
      <a:accent4>
        <a:srgbClr val="587C05"/>
      </a:accent4>
      <a:accent5>
        <a:srgbClr val="D25900"/>
      </a:accent5>
      <a:accent6>
        <a:srgbClr val="C4C4C4"/>
      </a:accent6>
      <a:hlink>
        <a:srgbClr val="5D98E2"/>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nsor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nanc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gal">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R">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0t- kls'Debra's BoD CORP template- 2013'0410</Template>
  <TotalTime>21436</TotalTime>
  <Words>503</Words>
  <Application>Microsoft Office PowerPoint</Application>
  <PresentationFormat>On-screen Show (4:3)</PresentationFormat>
  <Paragraphs>174</Paragraphs>
  <Slides>18</Slides>
  <Notes>0</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0t- kls'Debra's BoD CORP template- 2013'0410</vt:lpstr>
      <vt:lpstr>Test</vt:lpstr>
      <vt:lpstr>Sensors</vt:lpstr>
      <vt:lpstr>Finance</vt:lpstr>
      <vt:lpstr>Legal</vt:lpstr>
      <vt:lpstr>IT</vt:lpstr>
      <vt:lpstr>HR</vt:lpstr>
      <vt:lpstr>FY17 全球道德商业行为守则培训</vt:lpstr>
      <vt:lpstr>概述</vt:lpstr>
      <vt:lpstr>行为守则的目的</vt:lpstr>
      <vt:lpstr>行为守则的内容</vt:lpstr>
      <vt:lpstr>我们的 MTS 的核心价值</vt:lpstr>
      <vt:lpstr>勇于表达的意义是什么？</vt:lpstr>
      <vt:lpstr>MTS 举报热线</vt:lpstr>
      <vt:lpstr>首席风险和合规官员</vt:lpstr>
      <vt:lpstr>当地的商业道德委员会</vt:lpstr>
      <vt:lpstr>MTS 如何防范报复行为？</vt:lpstr>
      <vt:lpstr>合规聚焦：FCPA</vt:lpstr>
      <vt:lpstr>FCPA 部分</vt:lpstr>
      <vt:lpstr>反贿赂条款</vt:lpstr>
      <vt:lpstr>记录保存和内部控制条款</vt:lpstr>
      <vt:lpstr>MTS 特定的 FCPA 风险区域及适用的 MTS 政策/程序</vt:lpstr>
      <vt:lpstr>行为守则如何处理贿赂和腐败？</vt:lpstr>
      <vt:lpstr>合规聚焦：利益冲突</vt:lpstr>
      <vt:lpstr>总结</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Strategic Planning Guide</dc:title>
  <dc:creator>CFO's office</dc:creator>
  <cp:lastModifiedBy>Charadva, Bhavini</cp:lastModifiedBy>
  <cp:revision>671</cp:revision>
  <cp:lastPrinted>2016-05-18T20:01:37Z</cp:lastPrinted>
  <dcterms:created xsi:type="dcterms:W3CDTF">2014-02-10T22:38:06Z</dcterms:created>
  <dcterms:modified xsi:type="dcterms:W3CDTF">2017-05-03T18:43:02Z</dcterms:modified>
</cp:coreProperties>
</file>