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5" autoAdjust="0"/>
    <p:restoredTop sz="94687" autoAdjust="0"/>
  </p:normalViewPr>
  <p:slideViewPr>
    <p:cSldViewPr snapToGrid="0">
      <p:cViewPr>
        <p:scale>
          <a:sx n="90" d="100"/>
          <a:sy n="90" d="100"/>
        </p:scale>
        <p:origin x="-2496" y="-660"/>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lang="en-US" sz="2200" b="0" dirty="0" smtClean="0">
              <a:latin typeface="Arial" charset="0"/>
              <a:ea typeface="Arial" charset="0"/>
              <a:cs typeface="Arial" charset="0"/>
            </a:rPr>
            <a:t>We have created </a:t>
          </a:r>
          <a:r>
            <a:rPr lang="en-US" sz="2200" b="0" u="none" dirty="0" smtClean="0">
              <a:latin typeface="Arial" charset="0"/>
              <a:ea typeface="Arial" charset="0"/>
              <a:cs typeface="Arial" charset="0"/>
            </a:rPr>
            <a:t>multiple options </a:t>
          </a:r>
          <a:r>
            <a:rPr lang="en-US" sz="2200" b="0" dirty="0" smtClean="0">
              <a:latin typeface="Arial" charset="0"/>
              <a:ea typeface="Arial" charset="0"/>
              <a:cs typeface="Arial" charset="0"/>
            </a:rPr>
            <a:t>to help you </a:t>
          </a:r>
          <a:r>
            <a:rPr lang="en-US" sz="2200" b="1" u="sng" dirty="0" smtClean="0">
              <a:latin typeface="Arial" charset="0"/>
              <a:ea typeface="Arial" charset="0"/>
              <a:cs typeface="Arial" charset="0"/>
            </a:rPr>
            <a:t>Speak Up</a:t>
          </a:r>
          <a:r>
            <a:rPr lang="en-US" sz="2200" b="0" dirty="0" smtClean="0">
              <a:latin typeface="Arial" charset="0"/>
              <a:ea typeface="Arial" charset="0"/>
              <a:cs typeface="Arial" charset="0"/>
            </a:rPr>
            <a:t>:</a:t>
          </a:r>
          <a:endParaRPr lang="en-US" sz="2200" b="0" dirty="0">
            <a:latin typeface="Arial" charset="0"/>
            <a:ea typeface="Arial" charset="0"/>
            <a:cs typeface="Arial" charset="0"/>
          </a:endParaRP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lang="en-US" sz="1600" b="1" dirty="0" smtClean="0">
              <a:solidFill>
                <a:srgbClr val="CC1E43"/>
              </a:solidFill>
              <a:latin typeface="Arial" charset="0"/>
              <a:ea typeface="Arial" charset="0"/>
              <a:cs typeface="Arial" charset="0"/>
            </a:rPr>
            <a:t>Supervisors</a:t>
          </a:r>
          <a:endParaRPr lang="en-US" sz="16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dgm:spPr>
        <a:solidFill>
          <a:schemeClr val="bg1">
            <a:lumMod val="95000"/>
          </a:schemeClr>
        </a:solidFill>
      </dgm:spPr>
      <dgm:t>
        <a:bodyPr/>
        <a:lstStyle/>
        <a:p>
          <a:pPr rtl="0"/>
          <a:r>
            <a:rPr lang="en-US" b="1" dirty="0" smtClean="0">
              <a:solidFill>
                <a:srgbClr val="CC1E43"/>
              </a:solidFill>
              <a:latin typeface="Arial" charset="0"/>
              <a:ea typeface="Arial" charset="0"/>
              <a:cs typeface="Arial" charset="0"/>
            </a:rPr>
            <a:t>Human Resources</a:t>
          </a:r>
          <a:endParaRPr lang="en-US"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dgm:spPr>
        <a:solidFill>
          <a:schemeClr val="bg1">
            <a:lumMod val="95000"/>
          </a:schemeClr>
        </a:solidFill>
      </dgm:spPr>
      <dgm:t>
        <a:bodyPr/>
        <a:lstStyle/>
        <a:p>
          <a:pPr rtl="0"/>
          <a:r>
            <a:rPr lang="en-US" b="1" dirty="0" smtClean="0">
              <a:solidFill>
                <a:srgbClr val="CC1E43"/>
              </a:solidFill>
              <a:latin typeface="Arial" charset="0"/>
              <a:ea typeface="Arial" charset="0"/>
              <a:cs typeface="Arial" charset="0"/>
            </a:rPr>
            <a:t>Local Business Ethics Committees</a:t>
          </a:r>
          <a:endParaRPr lang="en-US" b="1" dirty="0">
            <a:solidFill>
              <a:srgbClr val="CC1E43"/>
            </a:solidFill>
            <a:latin typeface="Arial" charset="0"/>
            <a:ea typeface="Arial" charset="0"/>
            <a:cs typeface="Arial" charset="0"/>
          </a:endParaRP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lang="en-US" sz="1500" b="1" dirty="0" smtClean="0">
              <a:solidFill>
                <a:srgbClr val="CC1E43"/>
              </a:solidFill>
              <a:latin typeface="Arial" charset="0"/>
              <a:ea typeface="Arial" charset="0"/>
              <a:cs typeface="Arial" charset="0"/>
            </a:rPr>
            <a:t>Chief Risk Office Team</a:t>
          </a:r>
          <a:endParaRPr lang="en-US" sz="1500" b="1" dirty="0">
            <a:solidFill>
              <a:srgbClr val="CC1E43"/>
            </a:solidFill>
            <a:latin typeface="Arial" charset="0"/>
            <a:ea typeface="Arial" charset="0"/>
            <a:cs typeface="Arial" charset="0"/>
          </a:endParaRP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lang="en-US" sz="1500" b="1" dirty="0" smtClean="0">
              <a:solidFill>
                <a:srgbClr val="CC1E43"/>
              </a:solidFill>
              <a:latin typeface="Arial" charset="0"/>
              <a:ea typeface="Arial" charset="0"/>
              <a:cs typeface="Arial" charset="0"/>
            </a:rPr>
            <a:t>Office of General Counsel</a:t>
          </a:r>
          <a:endParaRPr lang="en-US" sz="1500" b="1" dirty="0">
            <a:solidFill>
              <a:srgbClr val="CC1E43"/>
            </a:solidFill>
            <a:latin typeface="Arial" charset="0"/>
            <a:ea typeface="Arial" charset="0"/>
            <a:cs typeface="Arial" charset="0"/>
          </a:endParaRP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lang="en-US" sz="1500" b="1" dirty="0" err="1" smtClean="0">
              <a:solidFill>
                <a:srgbClr val="CC1E43"/>
              </a:solidFill>
              <a:latin typeface="Arial" charset="0"/>
              <a:ea typeface="Arial" charset="0"/>
              <a:cs typeface="Arial" charset="0"/>
            </a:rPr>
            <a:t>AlertLine</a:t>
          </a:r>
          <a:endParaRPr lang="en-US" sz="15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39208"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lang="en-US" sz="2000" b="1" u="sng" dirty="0" smtClean="0">
              <a:latin typeface="Arial" charset="0"/>
              <a:ea typeface="Arial" charset="0"/>
              <a:cs typeface="Arial" charset="0"/>
            </a:rPr>
            <a:t>WHAT:</a:t>
          </a:r>
        </a:p>
        <a:p>
          <a:pPr rtl="0"/>
          <a:r>
            <a:rPr lang="en-US" sz="1400" dirty="0" smtClean="0">
              <a:latin typeface="Arial" charset="0"/>
              <a:ea typeface="Arial" charset="0"/>
              <a:cs typeface="Arial" charset="0"/>
            </a:rPr>
            <a:t>offering or paying anything of value, whether directly or through a third party</a:t>
          </a:r>
          <a:endParaRPr lang="en-US"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lang="en-US" sz="2000" b="1" u="sng" dirty="0" smtClean="0">
              <a:latin typeface="Arial" charset="0"/>
              <a:ea typeface="Arial" charset="0"/>
              <a:cs typeface="Arial" charset="0"/>
            </a:rPr>
            <a:t>TO: </a:t>
          </a:r>
        </a:p>
        <a:p>
          <a:pPr rtl="0"/>
          <a:r>
            <a:rPr lang="en-US" sz="1400" dirty="0" smtClean="0">
              <a:latin typeface="Arial" charset="0"/>
              <a:ea typeface="Arial" charset="0"/>
              <a:cs typeface="Arial" charset="0"/>
            </a:rPr>
            <a:t>any official, employee of a government-owned business, or family member of a foreign official</a:t>
          </a:r>
          <a:endParaRPr lang="en-US"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lang="en-US" sz="2000" b="1" u="sng" dirty="0" smtClean="0">
              <a:latin typeface="Arial" charset="0"/>
              <a:ea typeface="Arial" charset="0"/>
              <a:cs typeface="Arial" charset="0"/>
            </a:rPr>
            <a:t>WHY: </a:t>
          </a:r>
        </a:p>
        <a:p>
          <a:pPr rtl="0"/>
          <a:r>
            <a:rPr lang="en-US" sz="1400" dirty="0" smtClean="0">
              <a:latin typeface="Arial" charset="0"/>
              <a:ea typeface="Arial" charset="0"/>
              <a:cs typeface="Arial" charset="0"/>
            </a:rPr>
            <a:t>to win business or to obtain an unfair business advantage</a:t>
          </a:r>
          <a:endParaRPr lang="en-US"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2712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lang="en-US" sz="2000" b="1" u="sng" dirty="0" smtClean="0">
              <a:latin typeface="Arial" charset="0"/>
              <a:ea typeface="Arial" charset="0"/>
              <a:cs typeface="Arial" charset="0"/>
            </a:rPr>
            <a:t>WHEN:</a:t>
          </a:r>
        </a:p>
        <a:p>
          <a:pPr algn="l" rtl="0"/>
          <a:r>
            <a:rPr lang="en-US" sz="1400" dirty="0" smtClean="0">
              <a:latin typeface="Arial" charset="0"/>
              <a:ea typeface="Arial" charset="0"/>
              <a:cs typeface="Arial" charset="0"/>
            </a:rPr>
            <a:t>an individual’s outside activities or personal interests conflict, or appear to conflict, with his or her</a:t>
          </a:r>
          <a:r>
            <a:rPr lang="en-US" sz="1400" baseline="0" dirty="0" smtClean="0">
              <a:latin typeface="Arial" charset="0"/>
              <a:ea typeface="Arial" charset="0"/>
              <a:cs typeface="Arial" charset="0"/>
            </a:rPr>
            <a:t> </a:t>
          </a:r>
          <a:r>
            <a:rPr lang="en-US" sz="1400" dirty="0" smtClean="0">
              <a:latin typeface="Arial" charset="0"/>
              <a:ea typeface="Arial" charset="0"/>
              <a:cs typeface="Arial" charset="0"/>
            </a:rPr>
            <a:t>responsibilities to MTS</a:t>
          </a:r>
          <a:endParaRPr lang="en-US"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lang="en-US" sz="2000" b="1" u="sng" dirty="0" smtClean="0">
              <a:latin typeface="Arial" charset="0"/>
              <a:ea typeface="Arial" charset="0"/>
              <a:cs typeface="Arial" charset="0"/>
            </a:rPr>
            <a:t>EXAMPLES: </a:t>
          </a:r>
        </a:p>
        <a:p>
          <a:pPr marL="182880" indent="-182880" algn="l" rtl="0"/>
          <a:r>
            <a:rPr lang="en-US" sz="1200" b="0" u="none" dirty="0" smtClean="0">
              <a:latin typeface="Arial" charset="0"/>
              <a:ea typeface="Arial" charset="0"/>
              <a:cs typeface="Arial" charset="0"/>
            </a:rPr>
            <a:t>» 	Compete against the Company</a:t>
          </a:r>
        </a:p>
        <a:p>
          <a:pPr marL="182880" indent="-182880" algn="l"/>
          <a:r>
            <a:rPr lang="en-US" sz="1200" b="0" u="none" dirty="0" smtClean="0">
              <a:latin typeface="Arial" charset="0"/>
              <a:ea typeface="Arial" charset="0"/>
              <a:cs typeface="Arial" charset="0"/>
            </a:rPr>
            <a:t>» 	Use of position or influence to secure an improper benefit for themselves or others</a:t>
          </a:r>
        </a:p>
        <a:p>
          <a:pPr marL="182880" indent="-182880" algn="l"/>
          <a:r>
            <a:rPr lang="en-US" sz="1200" b="0" u="none" dirty="0" smtClean="0">
              <a:latin typeface="Arial" charset="0"/>
              <a:ea typeface="Arial" charset="0"/>
              <a:cs typeface="Arial" charset="0"/>
            </a:rPr>
            <a:t>» 	Use Company information, assets or resources for personal gain or the improper benefit of others</a:t>
          </a:r>
        </a:p>
        <a:p>
          <a:pPr marL="182880" indent="-182880" algn="l"/>
          <a:r>
            <a:rPr lang="en-US" sz="1200" b="0" u="none" dirty="0" smtClean="0">
              <a:latin typeface="Arial" charset="0"/>
              <a:ea typeface="Arial" charset="0"/>
              <a:cs typeface="Arial" charset="0"/>
            </a:rPr>
            <a:t>» 	Accepting or using a business gratuity or gift from a competitor, supplier or customer that is inconsistent with MTS policy</a:t>
          </a:r>
        </a:p>
        <a:p>
          <a:pPr marL="182880" indent="-182880" algn="l"/>
          <a:r>
            <a:rPr lang="en-US" sz="1200" b="0" u="none" dirty="0" smtClean="0">
              <a:latin typeface="Arial" charset="0"/>
              <a:ea typeface="Arial" charset="0"/>
              <a:cs typeface="Arial" charset="0"/>
            </a:rPr>
            <a:t>» 	Engaging in a personal relationship with another MTS employee that is inconsistent with MTS policy</a:t>
          </a:r>
          <a:endParaRPr lang="en-US" sz="1200" b="1" u="sng" dirty="0" smtClean="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55195"/>
          <a:ext cx="7632418" cy="1042425"/>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latin typeface="Arial" charset="0"/>
              <a:ea typeface="Arial" charset="0"/>
              <a:cs typeface="Arial" charset="0"/>
            </a:rPr>
            <a:t>We have created </a:t>
          </a:r>
          <a:r>
            <a:rPr lang="en-US" sz="2200" b="0" u="none" kern="1200" dirty="0" smtClean="0">
              <a:latin typeface="Arial" charset="0"/>
              <a:ea typeface="Arial" charset="0"/>
              <a:cs typeface="Arial" charset="0"/>
            </a:rPr>
            <a:t>multiple options </a:t>
          </a:r>
          <a:r>
            <a:rPr lang="en-US" sz="2200" b="0" kern="1200" dirty="0" smtClean="0">
              <a:latin typeface="Arial" charset="0"/>
              <a:ea typeface="Arial" charset="0"/>
              <a:cs typeface="Arial" charset="0"/>
            </a:rPr>
            <a:t>to help you </a:t>
          </a:r>
          <a:r>
            <a:rPr lang="en-US" sz="2200" b="1" u="sng" kern="1200" dirty="0" smtClean="0">
              <a:latin typeface="Arial" charset="0"/>
              <a:ea typeface="Arial" charset="0"/>
              <a:cs typeface="Arial" charset="0"/>
            </a:rPr>
            <a:t>Speak Up</a:t>
          </a:r>
          <a:r>
            <a:rPr lang="en-US" sz="2200" b="0" kern="1200" dirty="0" smtClean="0">
              <a:latin typeface="Arial" charset="0"/>
              <a:ea typeface="Arial" charset="0"/>
              <a:cs typeface="Arial" charset="0"/>
            </a:rPr>
            <a:t>:</a:t>
          </a:r>
          <a:endParaRPr lang="en-US" sz="2200" b="0" kern="1200" dirty="0">
            <a:latin typeface="Arial" charset="0"/>
            <a:ea typeface="Arial" charset="0"/>
            <a:cs typeface="Arial" charset="0"/>
          </a:endParaRPr>
        </a:p>
      </dsp:txBody>
      <dsp:txXfrm>
        <a:off x="0" y="-55195"/>
        <a:ext cx="7632418" cy="1042425"/>
      </dsp:txXfrm>
    </dsp:sp>
    <dsp:sp modelId="{27543A9F-D62C-40E8-9DCD-03333A8DFDDF}">
      <dsp:nvSpPr>
        <dsp:cNvPr id="0" name=""/>
        <dsp:cNvSpPr/>
      </dsp:nvSpPr>
      <dsp:spPr>
        <a:xfrm>
          <a:off x="2701" y="822226"/>
          <a:ext cx="1375363"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CC1E43"/>
              </a:solidFill>
              <a:latin typeface="Arial" charset="0"/>
              <a:ea typeface="Arial" charset="0"/>
              <a:cs typeface="Arial" charset="0"/>
            </a:rPr>
            <a:t>Supervisors</a:t>
          </a:r>
          <a:endParaRPr lang="en-US" sz="1600" b="1" kern="1200" dirty="0">
            <a:solidFill>
              <a:srgbClr val="CC1E43"/>
            </a:solidFill>
            <a:latin typeface="Arial" charset="0"/>
            <a:ea typeface="Arial" charset="0"/>
            <a:cs typeface="Arial" charset="0"/>
          </a:endParaRPr>
        </a:p>
      </dsp:txBody>
      <dsp:txXfrm>
        <a:off x="2701" y="822226"/>
        <a:ext cx="1375363" cy="1572534"/>
      </dsp:txXfrm>
    </dsp:sp>
    <dsp:sp modelId="{95CA7D29-691A-43AD-9542-F982DC5DCCAD}">
      <dsp:nvSpPr>
        <dsp:cNvPr id="0" name=""/>
        <dsp:cNvSpPr/>
      </dsp:nvSpPr>
      <dsp:spPr>
        <a:xfrm>
          <a:off x="137806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Human Resources</a:t>
          </a:r>
          <a:endParaRPr lang="en-US" sz="1500" b="1" kern="1200" dirty="0">
            <a:solidFill>
              <a:srgbClr val="CC1E43"/>
            </a:solidFill>
            <a:latin typeface="Arial" charset="0"/>
            <a:ea typeface="Arial" charset="0"/>
            <a:cs typeface="Arial" charset="0"/>
          </a:endParaRPr>
        </a:p>
      </dsp:txBody>
      <dsp:txXfrm>
        <a:off x="1378065" y="822226"/>
        <a:ext cx="1250330" cy="1572534"/>
      </dsp:txXfrm>
    </dsp:sp>
    <dsp:sp modelId="{52290E71-3FF9-46B8-8A97-DE4D9164115E}">
      <dsp:nvSpPr>
        <dsp:cNvPr id="0" name=""/>
        <dsp:cNvSpPr/>
      </dsp:nvSpPr>
      <dsp:spPr>
        <a:xfrm>
          <a:off x="262839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Local Business Ethics Committees</a:t>
          </a:r>
          <a:endParaRPr lang="en-US" sz="1500" b="1" kern="1200" dirty="0">
            <a:solidFill>
              <a:srgbClr val="CC1E43"/>
            </a:solidFill>
            <a:latin typeface="Arial" charset="0"/>
            <a:ea typeface="Arial" charset="0"/>
            <a:cs typeface="Arial" charset="0"/>
          </a:endParaRPr>
        </a:p>
      </dsp:txBody>
      <dsp:txXfrm>
        <a:off x="2628395" y="822226"/>
        <a:ext cx="1250330" cy="1572534"/>
      </dsp:txXfrm>
    </dsp:sp>
    <dsp:sp modelId="{8142610B-AB04-4B14-8D03-31B7BDEC5965}">
      <dsp:nvSpPr>
        <dsp:cNvPr id="0" name=""/>
        <dsp:cNvSpPr/>
      </dsp:nvSpPr>
      <dsp:spPr>
        <a:xfrm>
          <a:off x="387872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Chief Risk Office Team</a:t>
          </a:r>
          <a:endParaRPr lang="en-US" sz="1500" b="1" kern="1200" dirty="0">
            <a:solidFill>
              <a:srgbClr val="CC1E43"/>
            </a:solidFill>
            <a:latin typeface="Arial" charset="0"/>
            <a:ea typeface="Arial" charset="0"/>
            <a:cs typeface="Arial" charset="0"/>
          </a:endParaRPr>
        </a:p>
      </dsp:txBody>
      <dsp:txXfrm>
        <a:off x="3878725" y="822226"/>
        <a:ext cx="1250330" cy="1572534"/>
      </dsp:txXfrm>
    </dsp:sp>
    <dsp:sp modelId="{9D32F080-9382-4BBB-B935-7AA681EE31AA}">
      <dsp:nvSpPr>
        <dsp:cNvPr id="0" name=""/>
        <dsp:cNvSpPr/>
      </dsp:nvSpPr>
      <dsp:spPr>
        <a:xfrm>
          <a:off x="512905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Office of General Counsel</a:t>
          </a:r>
          <a:endParaRPr lang="en-US" sz="1500" b="1" kern="1200" dirty="0">
            <a:solidFill>
              <a:srgbClr val="CC1E43"/>
            </a:solidFill>
            <a:latin typeface="Arial" charset="0"/>
            <a:ea typeface="Arial" charset="0"/>
            <a:cs typeface="Arial" charset="0"/>
          </a:endParaRPr>
        </a:p>
      </dsp:txBody>
      <dsp:txXfrm>
        <a:off x="5129055" y="822226"/>
        <a:ext cx="1250330" cy="1572534"/>
      </dsp:txXfrm>
    </dsp:sp>
    <dsp:sp modelId="{BA258671-BC97-4075-AE45-80C3A178A951}">
      <dsp:nvSpPr>
        <dsp:cNvPr id="0" name=""/>
        <dsp:cNvSpPr/>
      </dsp:nvSpPr>
      <dsp:spPr>
        <a:xfrm>
          <a:off x="637938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err="1" smtClean="0">
              <a:solidFill>
                <a:srgbClr val="CC1E43"/>
              </a:solidFill>
              <a:latin typeface="Arial" charset="0"/>
              <a:ea typeface="Arial" charset="0"/>
              <a:cs typeface="Arial" charset="0"/>
            </a:rPr>
            <a:t>AlertLine</a:t>
          </a:r>
          <a:endParaRPr lang="en-US" sz="1500" b="1" kern="1200" dirty="0">
            <a:solidFill>
              <a:srgbClr val="CC1E43"/>
            </a:solidFill>
            <a:latin typeface="Arial" charset="0"/>
            <a:ea typeface="Arial" charset="0"/>
            <a:cs typeface="Arial" charset="0"/>
          </a:endParaRPr>
        </a:p>
      </dsp:txBody>
      <dsp:txXfrm>
        <a:off x="6379385" y="822226"/>
        <a:ext cx="1250330" cy="1572534"/>
      </dsp:txXfrm>
    </dsp:sp>
    <dsp:sp modelId="{89B4D07A-E0BA-46ED-896C-BF917E848ABA}">
      <dsp:nvSpPr>
        <dsp:cNvPr id="0" name=""/>
        <dsp:cNvSpPr/>
      </dsp:nvSpPr>
      <dsp:spPr>
        <a:xfrm>
          <a:off x="0" y="2394760"/>
          <a:ext cx="7632418" cy="174726"/>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13" y="0"/>
          <a:ext cx="1781637"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WHAT:</a:t>
          </a:r>
        </a:p>
        <a:p>
          <a:pPr lvl="0" algn="ctr" defTabSz="889000" rtl="0">
            <a:lnSpc>
              <a:spcPct val="90000"/>
            </a:lnSpc>
            <a:spcBef>
              <a:spcPct val="0"/>
            </a:spcBef>
            <a:spcAft>
              <a:spcPct val="35000"/>
            </a:spcAft>
          </a:pPr>
          <a:r>
            <a:rPr lang="en-US" sz="1400" kern="1200" dirty="0" smtClean="0">
              <a:latin typeface="Arial" charset="0"/>
              <a:ea typeface="Arial" charset="0"/>
              <a:cs typeface="Arial" charset="0"/>
            </a:rPr>
            <a:t>offering or paying anything of value, whether directly or through a third party</a:t>
          </a:r>
          <a:endParaRPr lang="en-US" sz="1400" kern="1200" dirty="0">
            <a:latin typeface="Arial" charset="0"/>
            <a:ea typeface="Arial" charset="0"/>
            <a:cs typeface="Arial" charset="0"/>
          </a:endParaRPr>
        </a:p>
      </dsp:txBody>
      <dsp:txXfrm>
        <a:off x="46885" y="43072"/>
        <a:ext cx="1695493" cy="1384437"/>
      </dsp:txXfrm>
    </dsp:sp>
    <dsp:sp modelId="{C0CDC40E-21DF-470E-8F8F-5A73A167C21D}">
      <dsp:nvSpPr>
        <dsp:cNvPr id="0" name=""/>
        <dsp:cNvSpPr/>
      </dsp:nvSpPr>
      <dsp:spPr>
        <a:xfrm>
          <a:off x="1963614" y="514367"/>
          <a:ext cx="377707" cy="44184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963614" y="602736"/>
        <a:ext cx="264395" cy="265107"/>
      </dsp:txXfrm>
    </dsp:sp>
    <dsp:sp modelId="{1425511A-2AF1-4ABC-BED2-4195BC729D1A}">
      <dsp:nvSpPr>
        <dsp:cNvPr id="0" name=""/>
        <dsp:cNvSpPr/>
      </dsp:nvSpPr>
      <dsp:spPr>
        <a:xfrm>
          <a:off x="2498105" y="0"/>
          <a:ext cx="2264941"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TO: </a:t>
          </a:r>
        </a:p>
        <a:p>
          <a:pPr lvl="0" algn="ctr" defTabSz="889000" rtl="0">
            <a:lnSpc>
              <a:spcPct val="90000"/>
            </a:lnSpc>
            <a:spcBef>
              <a:spcPct val="0"/>
            </a:spcBef>
            <a:spcAft>
              <a:spcPct val="35000"/>
            </a:spcAft>
          </a:pPr>
          <a:r>
            <a:rPr lang="en-US" sz="1400" kern="1200" dirty="0" smtClean="0">
              <a:latin typeface="Arial" charset="0"/>
              <a:ea typeface="Arial" charset="0"/>
              <a:cs typeface="Arial" charset="0"/>
            </a:rPr>
            <a:t>any official, employee of a government-owned business, or family member of a foreign official</a:t>
          </a:r>
          <a:endParaRPr lang="en-US" sz="1400" kern="1200" dirty="0">
            <a:latin typeface="Arial" charset="0"/>
            <a:ea typeface="Arial" charset="0"/>
            <a:cs typeface="Arial" charset="0"/>
          </a:endParaRPr>
        </a:p>
      </dsp:txBody>
      <dsp:txXfrm>
        <a:off x="2541177" y="43072"/>
        <a:ext cx="2178797" cy="1384437"/>
      </dsp:txXfrm>
    </dsp:sp>
    <dsp:sp modelId="{ABFFE2A7-EB83-43F7-BD22-9ABA2E30969E}">
      <dsp:nvSpPr>
        <dsp:cNvPr id="0" name=""/>
        <dsp:cNvSpPr/>
      </dsp:nvSpPr>
      <dsp:spPr>
        <a:xfrm>
          <a:off x="4941210" y="514367"/>
          <a:ext cx="377707" cy="44184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41210" y="602736"/>
        <a:ext cx="264395" cy="265107"/>
      </dsp:txXfrm>
    </dsp:sp>
    <dsp:sp modelId="{4806D6D7-0FF3-4344-A485-F418AEB3A4CA}">
      <dsp:nvSpPr>
        <dsp:cNvPr id="0" name=""/>
        <dsp:cNvSpPr/>
      </dsp:nvSpPr>
      <dsp:spPr>
        <a:xfrm>
          <a:off x="5475701" y="0"/>
          <a:ext cx="1781637"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WHY: </a:t>
          </a:r>
        </a:p>
        <a:p>
          <a:pPr lvl="0" algn="ctr" defTabSz="889000" rtl="0">
            <a:lnSpc>
              <a:spcPct val="90000"/>
            </a:lnSpc>
            <a:spcBef>
              <a:spcPct val="0"/>
            </a:spcBef>
            <a:spcAft>
              <a:spcPct val="35000"/>
            </a:spcAft>
          </a:pPr>
          <a:r>
            <a:rPr lang="en-US" sz="1400" kern="1200" dirty="0" smtClean="0">
              <a:latin typeface="Arial" charset="0"/>
              <a:ea typeface="Arial" charset="0"/>
              <a:cs typeface="Arial" charset="0"/>
            </a:rPr>
            <a:t>to win business or to obtain an unfair business advantage</a:t>
          </a:r>
          <a:endParaRPr lang="en-US" sz="1400" kern="1200" dirty="0">
            <a:latin typeface="Arial" charset="0"/>
            <a:ea typeface="Arial" charset="0"/>
            <a:cs typeface="Arial" charset="0"/>
          </a:endParaRPr>
        </a:p>
      </dsp:txBody>
      <dsp:txXfrm>
        <a:off x="5518773" y="43072"/>
        <a:ext cx="1695493" cy="1384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5/8/2017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baseline="0" dirty="0" smtClean="0">
                <a:solidFill>
                  <a:schemeClr val="bg1">
                    <a:lumMod val="50000"/>
                  </a:schemeClr>
                </a:solidFill>
                <a:latin typeface="Arial" pitchFamily="34" charset="0"/>
                <a:cs typeface="Arial" pitchFamily="34" charset="0"/>
              </a:rPr>
              <a:t>Page </a:t>
            </a:r>
            <a:fld id="{E36DE0CC-8049-C84D-AF7B-19EE6E2E5EFF}" type="slidenum">
              <a:rPr lang="en-US" sz="1000" smtClean="0">
                <a:solidFill>
                  <a:schemeClr val="bg1">
                    <a:lumMod val="50000"/>
                  </a:schemeClr>
                </a:solidFill>
                <a:latin typeface="Arial" pitchFamily="34" charset="0"/>
                <a:cs typeface="Arial" pitchFamily="34" charset="0"/>
              </a:r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CORPORATE</a:t>
            </a:r>
            <a:endParaRPr lang="en-US" sz="1000" spc="300" baseline="0" dirty="0">
              <a:solidFill>
                <a:schemeClr val="bg1">
                  <a:lumMod val="50000"/>
                </a:schemeClr>
              </a:solidFill>
              <a:latin typeface="Arial" pitchFamily="34" charset="0"/>
              <a:cs typeface="Arial" pitchFamily="34" charset="0"/>
            </a:endParaRPr>
          </a:p>
        </p:txBody>
      </p:sp>
      <p:grpSp>
        <p:nvGrpSpPr>
          <p:cNvPr id="10" name="Group 9"/>
          <p:cNvGrpSpPr/>
          <p:nvPr userDrawn="1"/>
        </p:nvGrpSpPr>
        <p:grpSpPr>
          <a:xfrm>
            <a:off x="3949651" y="6461907"/>
            <a:ext cx="1244698" cy="2286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930976" y="4724400"/>
            <a:ext cx="4832023" cy="1016524"/>
          </a:xfrm>
        </p:spPr>
        <p:txBody>
          <a:bodyPr>
            <a:normAutofit/>
          </a:bodyPr>
          <a:lstStyle/>
          <a:p>
            <a:r>
              <a:rPr lang="en-US" dirty="0"/>
              <a:t>FY17 Global Code of Ethical Business Conduct Training</a:t>
            </a:r>
            <a:endParaRPr lang="en-US" altLang="en-US" dirty="0" smtClean="0">
              <a:ea typeface="ＭＳ Ｐゴシック" pitchFamily="34" charset="-128"/>
            </a:endParaRPr>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MTS protect against retaliation?</a:t>
            </a:r>
            <a:endParaRPr lang="en-US" dirty="0"/>
          </a:p>
        </p:txBody>
      </p:sp>
      <p:sp>
        <p:nvSpPr>
          <p:cNvPr id="3" name="Content Placeholder 2"/>
          <p:cNvSpPr>
            <a:spLocks noGrp="1"/>
          </p:cNvSpPr>
          <p:nvPr>
            <p:ph sz="quarter" idx="10"/>
          </p:nvPr>
        </p:nvSpPr>
        <p:spPr>
          <a:xfrm>
            <a:off x="488950" y="1348033"/>
            <a:ext cx="8138160" cy="829559"/>
          </a:xfrm>
        </p:spPr>
        <p:txBody>
          <a:bodyPr/>
          <a:lstStyle/>
          <a:p>
            <a:r>
              <a:rPr lang="en-US" dirty="0" smtClean="0"/>
              <a:t>MTS prohibits retaliation against anyone who asks questions or voices a concern in good faith</a:t>
            </a:r>
            <a:endParaRPr lang="en-US" dirty="0"/>
          </a:p>
        </p:txBody>
      </p:sp>
      <p:sp>
        <p:nvSpPr>
          <p:cNvPr id="5" name="Content Placeholder 2"/>
          <p:cNvSpPr txBox="1">
            <a:spLocks/>
          </p:cNvSpPr>
          <p:nvPr/>
        </p:nvSpPr>
        <p:spPr bwMode="auto">
          <a:xfrm>
            <a:off x="2535822" y="2441970"/>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sz="1800" kern="0" dirty="0" smtClean="0"/>
              <a:t>Retaliation occurs when an employee suffers an adverse employment action (punishment) for reporting a concern or cooperating in an investigation</a:t>
            </a:r>
          </a:p>
          <a:p>
            <a:r>
              <a:rPr lang="en-US" sz="1800" kern="0" dirty="0" smtClean="0"/>
              <a:t>There is less retaliation in companies where employees at all levels share a commitment to integrity</a:t>
            </a:r>
          </a:p>
          <a:p>
            <a:r>
              <a:rPr lang="en-US" sz="1800" kern="0" dirty="0" smtClean="0"/>
              <a:t>Retaliation declines dramatically when top managers and supervisors make ethics a priority and model ethical conduct</a:t>
            </a:r>
            <a:endParaRPr lang="en-US" sz="1800" kern="0" dirty="0"/>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7" name="Oval 6"/>
          <p:cNvSpPr/>
          <p:nvPr/>
        </p:nvSpPr>
        <p:spPr>
          <a:xfrm>
            <a:off x="951009" y="2441970"/>
            <a:ext cx="1342550" cy="1327598"/>
          </a:xfrm>
          <a:prstGeom prst="ellipse">
            <a:avLst/>
          </a:prstGeom>
          <a:blipFill>
            <a:blip r:embed="rId4">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Arial" charset="0"/>
                <a:ea typeface="Arial" charset="0"/>
                <a:cs typeface="Arial" charset="0"/>
              </a:rPr>
              <a:t>Retaliation is not tolerated at MTS!</a:t>
            </a:r>
          </a:p>
        </p:txBody>
      </p:sp>
    </p:spTree>
    <p:extLst>
      <p:ext uri="{BB962C8B-B14F-4D97-AF65-F5344CB8AC3E}">
        <p14:creationId xmlns:p14="http://schemas.microsoft.com/office/powerpoint/2010/main" val="72477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Spotlight: FCPA</a:t>
            </a:r>
            <a:endParaRPr lang="en-US" dirty="0"/>
          </a:p>
        </p:txBody>
      </p:sp>
      <p:sp>
        <p:nvSpPr>
          <p:cNvPr id="3" name="Content Placeholder 2"/>
          <p:cNvSpPr>
            <a:spLocks noGrp="1"/>
          </p:cNvSpPr>
          <p:nvPr>
            <p:ph sz="quarter" idx="10"/>
          </p:nvPr>
        </p:nvSpPr>
        <p:spPr>
          <a:xfrm>
            <a:off x="488950" y="1348033"/>
            <a:ext cx="8138160" cy="2516957"/>
          </a:xfrm>
        </p:spPr>
        <p:txBody>
          <a:bodyPr/>
          <a:lstStyle/>
          <a:p>
            <a:r>
              <a:rPr lang="en-US" dirty="0" smtClean="0"/>
              <a:t>“MTS takes a firm stance against corruption. Corruption or bribery runs counter to our Shared Values. These standards apply to all of us, regardless of where we work.” </a:t>
            </a:r>
            <a:r>
              <a:rPr lang="en-US" i="1" dirty="0" smtClean="0"/>
              <a:t>(Code of Conduct, page 14)</a:t>
            </a:r>
          </a:p>
          <a:p>
            <a:r>
              <a:rPr lang="en-US" dirty="0" smtClean="0"/>
              <a:t>U.S. Foreign Corrupt Practices Act (FCPA)</a:t>
            </a:r>
          </a:p>
          <a:p>
            <a:pPr lvl="1"/>
            <a:r>
              <a:rPr lang="en-US" dirty="0" smtClean="0"/>
              <a:t>Enforced by the U.S. Department of Justice (DOJ) and Securities and Exchange Commission (SEC)</a:t>
            </a:r>
          </a:p>
          <a:p>
            <a:pPr lvl="1"/>
            <a:r>
              <a:rPr lang="en-US" dirty="0" smtClean="0"/>
              <a:t>The FCPA prohibits:</a:t>
            </a:r>
            <a:endParaRPr lang="en-US" dirty="0"/>
          </a:p>
        </p:txBody>
      </p:sp>
      <p:graphicFrame>
        <p:nvGraphicFramePr>
          <p:cNvPr id="4" name="Diagram 3"/>
          <p:cNvGraphicFramePr/>
          <p:nvPr>
            <p:extLst>
              <p:ext uri="{D42A27DB-BD31-4B8C-83A1-F6EECF244321}">
                <p14:modId xmlns:p14="http://schemas.microsoft.com/office/powerpoint/2010/main" val="1994690893"/>
              </p:ext>
            </p:extLst>
          </p:nvPr>
        </p:nvGraphicFramePr>
        <p:xfrm>
          <a:off x="940167" y="3912124"/>
          <a:ext cx="7261152" cy="147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607187"/>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Additional laws and regulations apply in each country in which MTS conducts business (e.g. UK</a:t>
            </a:r>
            <a:r>
              <a:rPr lang="en-US" kern="0" smtClean="0"/>
              <a:t>, China, Korea, etc.)</a:t>
            </a:r>
            <a:endParaRPr lang="en-US" kern="0" dirty="0"/>
          </a:p>
        </p:txBody>
      </p:sp>
    </p:spTree>
    <p:extLst>
      <p:ext uri="{BB962C8B-B14F-4D97-AF65-F5344CB8AC3E}">
        <p14:creationId xmlns:p14="http://schemas.microsoft.com/office/powerpoint/2010/main" val="151573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3"/>
          <a:srcRect l="4433" t="6276" r="3197" b="4535"/>
          <a:stretch/>
        </p:blipFill>
        <p:spPr>
          <a:xfrm>
            <a:off x="1313495" y="3949830"/>
            <a:ext cx="2896734" cy="190421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Components of FCPA</a:t>
            </a:r>
            <a:endParaRPr lang="en-US" dirty="0"/>
          </a:p>
        </p:txBody>
      </p:sp>
      <p:sp>
        <p:nvSpPr>
          <p:cNvPr id="3" name="Content Placeholder 2"/>
          <p:cNvSpPr>
            <a:spLocks noGrp="1"/>
          </p:cNvSpPr>
          <p:nvPr>
            <p:ph sz="quarter" idx="10"/>
          </p:nvPr>
        </p:nvSpPr>
        <p:spPr>
          <a:xfrm>
            <a:off x="4473184" y="2037234"/>
            <a:ext cx="2898578" cy="452487"/>
          </a:xfrm>
        </p:spPr>
        <p:txBody>
          <a:bodyPr/>
          <a:lstStyle/>
          <a:p>
            <a:pPr marL="0" indent="0">
              <a:buNone/>
            </a:pPr>
            <a:r>
              <a:rPr lang="en-US" smtClean="0">
                <a:solidFill>
                  <a:srgbClr val="CC1E43"/>
                </a:solidFill>
              </a:rPr>
              <a:t>Anti-Bribery </a:t>
            </a:r>
            <a:r>
              <a:rPr lang="en-US" dirty="0" smtClean="0">
                <a:solidFill>
                  <a:srgbClr val="CC1E43"/>
                </a:solidFill>
              </a:rPr>
              <a:t>Provisions</a:t>
            </a:r>
            <a:endParaRPr lang="en-US"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buFont typeface="Arial Narrow" charset="0"/>
              <a:buNone/>
            </a:pPr>
            <a:r>
              <a:rPr lang="en-US" kern="0" dirty="0" smtClean="0">
                <a:solidFill>
                  <a:srgbClr val="CC1E43"/>
                </a:solidFill>
              </a:rPr>
              <a:t>Recordkeeping and Internal </a:t>
            </a:r>
            <a:r>
              <a:rPr lang="en-US" kern="0" smtClean="0">
                <a:solidFill>
                  <a:srgbClr val="CC1E43"/>
                </a:solidFill>
              </a:rPr>
              <a:t>Control Provisions</a:t>
            </a:r>
            <a:endParaRPr lang="en-US" kern="0" dirty="0">
              <a:solidFill>
                <a:srgbClr val="CC1E43"/>
              </a:solidFill>
            </a:endParaRP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2</a:t>
            </a:r>
            <a:endParaRPr lang="en-US" sz="3600" b="1" kern="0" dirty="0">
              <a:solidFill>
                <a:schemeClr val="bg1"/>
              </a:solidFill>
            </a:endParaRP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1</a:t>
            </a:r>
            <a:endParaRPr lang="en-US" sz="3600" b="1" kern="0" dirty="0">
              <a:solidFill>
                <a:schemeClr val="bg1"/>
              </a:solidFill>
            </a:endParaRPr>
          </a:p>
        </p:txBody>
      </p:sp>
    </p:spTree>
    <p:extLst>
      <p:ext uri="{BB962C8B-B14F-4D97-AF65-F5344CB8AC3E}">
        <p14:creationId xmlns:p14="http://schemas.microsoft.com/office/powerpoint/2010/main" val="11187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r>
              <a:rPr lang="en-US" dirty="0" smtClean="0"/>
              <a:t>Anti-Bribery Provisions</a:t>
            </a:r>
            <a:endParaRPr lang="en-US" dirty="0"/>
          </a:p>
        </p:txBody>
      </p:sp>
      <p:sp>
        <p:nvSpPr>
          <p:cNvPr id="3" name="Content Placeholder 2"/>
          <p:cNvSpPr>
            <a:spLocks noGrp="1"/>
          </p:cNvSpPr>
          <p:nvPr>
            <p:ph sz="quarter" idx="10"/>
          </p:nvPr>
        </p:nvSpPr>
        <p:spPr>
          <a:xfrm>
            <a:off x="488950" y="1348033"/>
            <a:ext cx="8138160" cy="1187777"/>
          </a:xfrm>
        </p:spPr>
        <p:txBody>
          <a:bodyPr/>
          <a:lstStyle/>
          <a:p>
            <a:r>
              <a:rPr lang="en-US" dirty="0" smtClean="0"/>
              <a:t>No Company or person may offer or authorize payment of a </a:t>
            </a:r>
            <a:r>
              <a:rPr lang="en-US" b="1" dirty="0" smtClean="0"/>
              <a:t>bribe</a:t>
            </a:r>
            <a:r>
              <a:rPr lang="en-US" dirty="0" smtClean="0"/>
              <a:t> or </a:t>
            </a:r>
            <a:r>
              <a:rPr lang="en-US" b="1" dirty="0" smtClean="0"/>
              <a:t>anything of value </a:t>
            </a:r>
            <a:r>
              <a:rPr lang="en-US" dirty="0" smtClean="0"/>
              <a:t>directly or indirectly to any </a:t>
            </a:r>
            <a:r>
              <a:rPr lang="en-US" b="1" dirty="0" smtClean="0"/>
              <a:t>foreign official </a:t>
            </a:r>
            <a:r>
              <a:rPr lang="en-US" dirty="0" smtClean="0"/>
              <a:t>to </a:t>
            </a:r>
            <a:r>
              <a:rPr lang="en-US" b="1" dirty="0" smtClean="0"/>
              <a:t>obtain</a:t>
            </a:r>
            <a:r>
              <a:rPr lang="en-US" dirty="0" smtClean="0"/>
              <a:t> or </a:t>
            </a:r>
            <a:r>
              <a:rPr lang="en-US" b="1" dirty="0" smtClean="0"/>
              <a:t>retain business </a:t>
            </a:r>
            <a:r>
              <a:rPr lang="en-US" dirty="0" smtClean="0"/>
              <a:t>or improper advantage.</a:t>
            </a:r>
            <a:endParaRPr lang="en-US" dirty="0"/>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1</a:t>
            </a:r>
            <a:endParaRPr lang="en-US" sz="3600" b="1" kern="0" dirty="0">
              <a:solidFill>
                <a:schemeClr val="bg1"/>
              </a:solidFill>
            </a:endParaRPr>
          </a:p>
        </p:txBody>
      </p:sp>
      <p:sp>
        <p:nvSpPr>
          <p:cNvPr id="6" name="TextBox 5"/>
          <p:cNvSpPr txBox="1"/>
          <p:nvPr/>
        </p:nvSpPr>
        <p:spPr>
          <a:xfrm>
            <a:off x="2631663" y="2535773"/>
            <a:ext cx="5692205" cy="523220"/>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Offer, payment or gift of money or anything of value for the purpose of obtaining or retaining an unfair business advantage</a:t>
            </a:r>
            <a:endParaRPr lang="en-US" sz="1400" dirty="0"/>
          </a:p>
        </p:txBody>
      </p:sp>
      <p:sp>
        <p:nvSpPr>
          <p:cNvPr id="7" name="TextBox 6"/>
          <p:cNvSpPr txBox="1"/>
          <p:nvPr/>
        </p:nvSpPr>
        <p:spPr>
          <a:xfrm>
            <a:off x="2631663" y="3089896"/>
            <a:ext cx="6003290" cy="738664"/>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Cash, loans, gifts, favors, travel, meals or entertainment, charitable/campaign contributions, hiring, overpayment/underpayment of services, directing business to entities related to officials, etc.</a:t>
            </a:r>
            <a:endParaRPr lang="en-US" sz="1400" dirty="0"/>
          </a:p>
        </p:txBody>
      </p:sp>
      <p:sp>
        <p:nvSpPr>
          <p:cNvPr id="8" name="TextBox 7"/>
          <p:cNvSpPr txBox="1"/>
          <p:nvPr/>
        </p:nvSpPr>
        <p:spPr>
          <a:xfrm>
            <a:off x="2631663" y="3859463"/>
            <a:ext cx="6097558" cy="1031051"/>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Employees of all levels of government, public international organizations, or state-owned entities (e.g. university, state-owned companies)</a:t>
            </a:r>
          </a:p>
          <a:p>
            <a:pPr marL="182880" indent="-182880">
              <a:spcAft>
                <a:spcPts val="600"/>
              </a:spcAft>
              <a:buClr>
                <a:srgbClr val="CC1E43"/>
              </a:buClr>
              <a:buFont typeface="Wingdings" charset="2"/>
              <a:buChar char="§"/>
            </a:pPr>
            <a:r>
              <a:rPr lang="en-US" sz="1400" dirty="0" smtClean="0"/>
              <a:t>Political party officials or military officials, including spouses / dependents / siblings</a:t>
            </a:r>
            <a:endParaRPr lang="en-US" sz="1400" dirty="0"/>
          </a:p>
        </p:txBody>
      </p:sp>
      <p:sp>
        <p:nvSpPr>
          <p:cNvPr id="9" name="TextBox 8"/>
          <p:cNvSpPr txBox="1"/>
          <p:nvPr/>
        </p:nvSpPr>
        <p:spPr>
          <a:xfrm>
            <a:off x="2631662" y="4921417"/>
            <a:ext cx="6325385" cy="738664"/>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Winning or retaining a contract, influencing the procurement process, evading taxes or </a:t>
            </a:r>
            <a:r>
              <a:rPr lang="en-US" sz="1400" dirty="0">
                <a:ea typeface="Arial" charset="0"/>
                <a:cs typeface="Arial" charset="0"/>
              </a:rPr>
              <a:t>penalties</a:t>
            </a:r>
            <a:r>
              <a:rPr lang="en-US" sz="1400" dirty="0" smtClean="0"/>
              <a:t>, influencing lawsuits or enforcement actions, obtaining regulatory approvals, or avoiding contract termination</a:t>
            </a:r>
            <a:endParaRPr lang="en-US" sz="1400" dirty="0"/>
          </a:p>
        </p:txBody>
      </p:sp>
      <p:sp>
        <p:nvSpPr>
          <p:cNvPr id="10" name="TextBox 9"/>
          <p:cNvSpPr txBox="1"/>
          <p:nvPr/>
        </p:nvSpPr>
        <p:spPr>
          <a:xfrm>
            <a:off x="2631662" y="5690984"/>
            <a:ext cx="6003292" cy="523220"/>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Payment made to someone who has facilitated a transaction or appointment, especially illicitly</a:t>
            </a:r>
            <a:endParaRPr lang="en-US" sz="1400" dirty="0"/>
          </a:p>
        </p:txBody>
      </p:sp>
      <p:sp>
        <p:nvSpPr>
          <p:cNvPr id="11" name="TextBox 10"/>
          <p:cNvSpPr txBox="1"/>
          <p:nvPr/>
        </p:nvSpPr>
        <p:spPr>
          <a:xfrm>
            <a:off x="1263192" y="2586965"/>
            <a:ext cx="1093509" cy="338554"/>
          </a:xfrm>
          <a:prstGeom prst="rect">
            <a:avLst/>
          </a:prstGeom>
          <a:noFill/>
        </p:spPr>
        <p:txBody>
          <a:bodyPr wrap="square" rtlCol="0">
            <a:spAutoFit/>
          </a:bodyPr>
          <a:lstStyle/>
          <a:p>
            <a:pPr algn="r"/>
            <a:r>
              <a:rPr lang="en-US" sz="1600" smtClean="0"/>
              <a:t>Bribe</a:t>
            </a:r>
            <a:endParaRPr lang="en-US" sz="1600"/>
          </a:p>
        </p:txBody>
      </p:sp>
      <p:sp>
        <p:nvSpPr>
          <p:cNvPr id="12" name="TextBox 11"/>
          <p:cNvSpPr txBox="1"/>
          <p:nvPr/>
        </p:nvSpPr>
        <p:spPr>
          <a:xfrm>
            <a:off x="417786" y="3233340"/>
            <a:ext cx="1938916" cy="338554"/>
          </a:xfrm>
          <a:prstGeom prst="rect">
            <a:avLst/>
          </a:prstGeom>
          <a:noFill/>
        </p:spPr>
        <p:txBody>
          <a:bodyPr wrap="square" rtlCol="0">
            <a:spAutoFit/>
          </a:bodyPr>
          <a:lstStyle/>
          <a:p>
            <a:pPr algn="r"/>
            <a:r>
              <a:rPr lang="en-US" sz="1600" dirty="0" smtClean="0"/>
              <a:t>Anything of Value</a:t>
            </a:r>
            <a:endParaRPr lang="en-US" sz="1600" dirty="0"/>
          </a:p>
        </p:txBody>
      </p:sp>
      <p:sp>
        <p:nvSpPr>
          <p:cNvPr id="13" name="TextBox 12"/>
          <p:cNvSpPr txBox="1"/>
          <p:nvPr/>
        </p:nvSpPr>
        <p:spPr>
          <a:xfrm>
            <a:off x="612741" y="4187536"/>
            <a:ext cx="1743960" cy="338554"/>
          </a:xfrm>
          <a:prstGeom prst="rect">
            <a:avLst/>
          </a:prstGeom>
          <a:noFill/>
        </p:spPr>
        <p:txBody>
          <a:bodyPr wrap="square" rtlCol="0">
            <a:spAutoFit/>
          </a:bodyPr>
          <a:lstStyle/>
          <a:p>
            <a:pPr algn="r"/>
            <a:r>
              <a:rPr lang="en-US" sz="1600" dirty="0" smtClean="0"/>
              <a:t>Foreign Official</a:t>
            </a:r>
            <a:endParaRPr lang="en-US" sz="1600" dirty="0"/>
          </a:p>
        </p:txBody>
      </p:sp>
      <p:sp>
        <p:nvSpPr>
          <p:cNvPr id="14" name="TextBox 13"/>
          <p:cNvSpPr txBox="1"/>
          <p:nvPr/>
        </p:nvSpPr>
        <p:spPr>
          <a:xfrm>
            <a:off x="612741" y="4986307"/>
            <a:ext cx="1743960" cy="584775"/>
          </a:xfrm>
          <a:prstGeom prst="rect">
            <a:avLst/>
          </a:prstGeom>
          <a:noFill/>
        </p:spPr>
        <p:txBody>
          <a:bodyPr wrap="square" rtlCol="0">
            <a:spAutoFit/>
          </a:bodyPr>
          <a:lstStyle/>
          <a:p>
            <a:pPr algn="r"/>
            <a:r>
              <a:rPr lang="en-US" sz="1600" dirty="0" smtClean="0"/>
              <a:t>Obtain or Retain Business</a:t>
            </a:r>
            <a:endParaRPr lang="en-US" sz="1600" dirty="0"/>
          </a:p>
        </p:txBody>
      </p:sp>
      <p:sp>
        <p:nvSpPr>
          <p:cNvPr id="15" name="TextBox 14"/>
          <p:cNvSpPr txBox="1"/>
          <p:nvPr/>
        </p:nvSpPr>
        <p:spPr>
          <a:xfrm>
            <a:off x="612741" y="5768492"/>
            <a:ext cx="1743960" cy="338554"/>
          </a:xfrm>
          <a:prstGeom prst="rect">
            <a:avLst/>
          </a:prstGeom>
          <a:noFill/>
        </p:spPr>
        <p:txBody>
          <a:bodyPr wrap="square" rtlCol="0">
            <a:spAutoFit/>
          </a:bodyPr>
          <a:lstStyle/>
          <a:p>
            <a:pPr algn="r"/>
            <a:r>
              <a:rPr lang="en-US" sz="1600" smtClean="0"/>
              <a:t>Kickback</a:t>
            </a:r>
            <a:endParaRPr lang="en-US" sz="1600" dirty="0"/>
          </a:p>
        </p:txBody>
      </p:sp>
      <p:sp>
        <p:nvSpPr>
          <p:cNvPr id="17" name="Left Brace 16"/>
          <p:cNvSpPr/>
          <p:nvPr/>
        </p:nvSpPr>
        <p:spPr>
          <a:xfrm>
            <a:off x="2395992" y="2571691"/>
            <a:ext cx="235670" cy="406710"/>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18" name="Left Brace 17"/>
          <p:cNvSpPr/>
          <p:nvPr/>
        </p:nvSpPr>
        <p:spPr>
          <a:xfrm>
            <a:off x="2395992" y="3173440"/>
            <a:ext cx="235670" cy="51661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19" name="Left Brace 18"/>
          <p:cNvSpPr/>
          <p:nvPr/>
        </p:nvSpPr>
        <p:spPr>
          <a:xfrm>
            <a:off x="2395992" y="3880241"/>
            <a:ext cx="235670" cy="974970"/>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20" name="Left Brace 19"/>
          <p:cNvSpPr/>
          <p:nvPr/>
        </p:nvSpPr>
        <p:spPr>
          <a:xfrm>
            <a:off x="2395992" y="4990521"/>
            <a:ext cx="235670" cy="57634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21" name="Left Brace 20"/>
          <p:cNvSpPr/>
          <p:nvPr/>
        </p:nvSpPr>
        <p:spPr>
          <a:xfrm>
            <a:off x="2395992" y="573354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fontScale="90000"/>
          </a:bodyPr>
          <a:lstStyle/>
          <a:p>
            <a:r>
              <a:rPr lang="en-US" dirty="0" smtClean="0"/>
              <a:t>Recordkeeping and Internal Control Provisions</a:t>
            </a:r>
            <a:endParaRPr lang="en-US" dirty="0"/>
          </a:p>
        </p:txBody>
      </p:sp>
      <p:sp>
        <p:nvSpPr>
          <p:cNvPr id="4" name="Content Placeholder 2"/>
          <p:cNvSpPr txBox="1">
            <a:spLocks/>
          </p:cNvSpPr>
          <p:nvPr/>
        </p:nvSpPr>
        <p:spPr bwMode="auto">
          <a:xfrm>
            <a:off x="884875" y="4070499"/>
            <a:ext cx="4808914" cy="179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a:lnSpc>
                <a:spcPct val="90000"/>
              </a:lnSpc>
              <a:spcAft>
                <a:spcPct val="35000"/>
              </a:spcAft>
              <a:buNone/>
            </a:pPr>
            <a:r>
              <a:rPr lang="en-US" sz="1600" b="1" dirty="0">
                <a:solidFill>
                  <a:srgbClr val="CC1543"/>
                </a:solidFill>
                <a:latin typeface="Arial" charset="0"/>
                <a:ea typeface="Arial" charset="0"/>
                <a:cs typeface="Arial" charset="0"/>
              </a:rPr>
              <a:t>Rule: </a:t>
            </a:r>
            <a:r>
              <a:rPr lang="en-US" sz="1600" dirty="0">
                <a:latin typeface="Arial" charset="0"/>
                <a:ea typeface="Arial" charset="0"/>
                <a:cs typeface="Arial" charset="0"/>
              </a:rPr>
              <a:t>Prohibits individuals and businesses from knowingly failing to implement internal controls</a:t>
            </a:r>
          </a:p>
          <a:p>
            <a:pPr marL="0" lvl="0" indent="0">
              <a:buNone/>
            </a:pPr>
            <a:r>
              <a:rPr lang="en-US" sz="1600" b="1" dirty="0">
                <a:solidFill>
                  <a:srgbClr val="CC1543"/>
                </a:solidFill>
                <a:latin typeface="Arial" charset="0"/>
                <a:ea typeface="Arial" charset="0"/>
                <a:cs typeface="Arial" charset="0"/>
              </a:rPr>
              <a:t>To Comply:  </a:t>
            </a:r>
            <a:r>
              <a:rPr lang="en-US" sz="1600" dirty="0">
                <a:latin typeface="Arial" charset="0"/>
                <a:ea typeface="Arial" charset="0"/>
                <a:cs typeface="Arial" charset="0"/>
              </a:rPr>
              <a:t>MTS must maintain a</a:t>
            </a:r>
            <a:r>
              <a:rPr lang="en-US" sz="1600" dirty="0">
                <a:solidFill>
                  <a:srgbClr val="CC1543"/>
                </a:solidFill>
                <a:latin typeface="Arial" charset="0"/>
                <a:ea typeface="Arial" charset="0"/>
                <a:cs typeface="Arial" charset="0"/>
              </a:rPr>
              <a:t> </a:t>
            </a:r>
            <a:r>
              <a:rPr lang="en-US" sz="1600" dirty="0">
                <a:latin typeface="Arial" charset="0"/>
                <a:ea typeface="Arial" charset="0"/>
                <a:cs typeface="Arial" charset="0"/>
              </a:rPr>
              <a:t>system of internal accounting controls to ensure accurate reporting of transactions and safeguarding of assets must be devised and maintained</a:t>
            </a: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a:srcRect l="4433" t="6276" r="3197" b="4535"/>
          <a:stretch/>
        </p:blipFill>
        <p:spPr>
          <a:xfrm>
            <a:off x="5564983" y="3938523"/>
            <a:ext cx="2896734" cy="1904215"/>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2</a:t>
            </a:r>
            <a:endParaRPr lang="en-US" sz="3600" b="1" kern="0" dirty="0">
              <a:solidFill>
                <a:schemeClr val="bg1"/>
              </a:solidFill>
            </a:endParaRPr>
          </a:p>
        </p:txBody>
      </p:sp>
      <p:sp>
        <p:nvSpPr>
          <p:cNvPr id="12" name="Content Placeholder 2"/>
          <p:cNvSpPr>
            <a:spLocks noGrp="1"/>
          </p:cNvSpPr>
          <p:nvPr>
            <p:ph sz="quarter" idx="10"/>
          </p:nvPr>
        </p:nvSpPr>
        <p:spPr>
          <a:xfrm>
            <a:off x="3939160" y="1593130"/>
            <a:ext cx="4601525" cy="1791093"/>
          </a:xfrm>
        </p:spPr>
        <p:txBody>
          <a:bodyPr/>
          <a:lstStyle/>
          <a:p>
            <a:pPr marL="0" lvl="0" indent="0" defTabSz="844550">
              <a:lnSpc>
                <a:spcPct val="90000"/>
              </a:lnSpc>
              <a:spcAft>
                <a:spcPct val="35000"/>
              </a:spcAft>
              <a:buNone/>
            </a:pPr>
            <a:r>
              <a:rPr lang="en-US" sz="1600" b="1" kern="1200" dirty="0">
                <a:solidFill>
                  <a:srgbClr val="CC1543"/>
                </a:solidFill>
                <a:latin typeface="Arial" charset="0"/>
                <a:ea typeface="Arial" charset="0"/>
                <a:cs typeface="Arial" charset="0"/>
              </a:rPr>
              <a:t>Rule: </a:t>
            </a:r>
            <a:r>
              <a:rPr lang="en-US" sz="1600" kern="1200" dirty="0" smtClean="0">
                <a:latin typeface="Arial" charset="0"/>
                <a:ea typeface="Arial" charset="0"/>
                <a:cs typeface="Arial" charset="0"/>
              </a:rPr>
              <a:t>Requires individuals and businesses to keep accurate and complete records of the transaction in which they engage</a:t>
            </a:r>
            <a:endParaRPr lang="en-US" sz="1600" dirty="0">
              <a:latin typeface="Arial" charset="0"/>
              <a:ea typeface="Arial" charset="0"/>
              <a:cs typeface="Arial" charset="0"/>
            </a:endParaRPr>
          </a:p>
          <a:p>
            <a:pPr marL="0" lvl="0" indent="0">
              <a:buNone/>
            </a:pPr>
            <a:r>
              <a:rPr lang="en-US" sz="1600" b="1" kern="1200" dirty="0">
                <a:solidFill>
                  <a:srgbClr val="CC1543"/>
                </a:solidFill>
                <a:latin typeface="Arial" charset="0"/>
                <a:ea typeface="Arial" charset="0"/>
                <a:cs typeface="Arial" charset="0"/>
              </a:rPr>
              <a:t>To Comply:  </a:t>
            </a:r>
            <a:r>
              <a:rPr lang="en-US" sz="1600" kern="1200" dirty="0" smtClean="0">
                <a:latin typeface="Arial" charset="0"/>
                <a:ea typeface="Arial" charset="0"/>
                <a:cs typeface="Arial" charset="0"/>
              </a:rPr>
              <a:t>MTS must maintain books and records that accurately reflect the transaction of the corporation</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205036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910183" cy="868362"/>
          </a:xfrm>
        </p:spPr>
        <p:txBody>
          <a:bodyPr>
            <a:normAutofit fontScale="90000"/>
          </a:bodyPr>
          <a:lstStyle/>
          <a:p>
            <a:r>
              <a:rPr lang="en-US" dirty="0" smtClean="0"/>
              <a:t>FCPA Risk Areas Specific to MTS and Applicable MTS Policy / Procedure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3577375"/>
              </p:ext>
            </p:extLst>
          </p:nvPr>
        </p:nvGraphicFramePr>
        <p:xfrm>
          <a:off x="377073" y="1227318"/>
          <a:ext cx="8465270" cy="4806413"/>
        </p:xfrm>
        <a:graphic>
          <a:graphicData uri="http://schemas.openxmlformats.org/drawingml/2006/table">
            <a:tbl>
              <a:tblPr firstRow="1" bandRow="1">
                <a:tableStyleId>{073A0DAA-6AF3-43AB-8588-CEC1D06C72B9}</a:tableStyleId>
              </a:tblPr>
              <a:tblGrid>
                <a:gridCol w="4232635"/>
                <a:gridCol w="4232635"/>
              </a:tblGrid>
              <a:tr h="394093">
                <a:tc>
                  <a:txBody>
                    <a:bodyPr/>
                    <a:lstStyle/>
                    <a:p>
                      <a:r>
                        <a:rPr lang="en-US" sz="1800" b="0" smtClean="0"/>
                        <a:t>Risk Area / Red Flags</a:t>
                      </a:r>
                      <a:r>
                        <a:rPr lang="en-US" sz="1800" b="0" baseline="0" smtClean="0"/>
                        <a:t> Raised</a:t>
                      </a:r>
                      <a:endParaRPr lang="en-US" sz="1800" b="0" dirty="0"/>
                    </a:p>
                  </a:txBody>
                  <a:tcPr/>
                </a:tc>
                <a:tc>
                  <a:txBody>
                    <a:bodyPr/>
                    <a:lstStyle/>
                    <a:p>
                      <a:r>
                        <a:rPr lang="en-US" sz="1800" b="0" dirty="0" smtClean="0"/>
                        <a:t>MTS Policy</a:t>
                      </a:r>
                      <a:r>
                        <a:rPr lang="en-US" sz="1800" b="0" baseline="0" dirty="0" smtClean="0"/>
                        <a:t> / Procedure</a:t>
                      </a:r>
                      <a:endParaRPr lang="en-US" sz="1800" b="0" dirty="0"/>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lang="en-US" sz="1200" b="1" i="0" kern="1200" dirty="0" smtClean="0">
                          <a:solidFill>
                            <a:srgbClr val="C00000"/>
                          </a:solidFill>
                          <a:latin typeface="Arial" charset="0"/>
                          <a:ea typeface="Arial" charset="0"/>
                          <a:cs typeface="Arial" charset="0"/>
                        </a:rPr>
                        <a:t>Sales</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Excessive customer entertainment &amp; lavish hospitality</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Excessive commissions to agents or incentives to resellers which could create potential for bribes</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OGC-001 Code of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OGC-004 Ethical</a:t>
                      </a:r>
                      <a:r>
                        <a:rPr lang="en-US" sz="1200" b="0" i="0" kern="1200" baseline="0" dirty="0" smtClean="0">
                          <a:solidFill>
                            <a:schemeClr val="tx1"/>
                          </a:solidFill>
                          <a:latin typeface="Arial" charset="0"/>
                          <a:ea typeface="Arial" charset="0"/>
                          <a:cs typeface="Arial" charset="0"/>
                        </a:rPr>
                        <a:t> Business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 Gifts, Business Courtesies and Sponsorships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lang="en-US" sz="1200" b="1" i="0" kern="1200" dirty="0" smtClean="0">
                          <a:solidFill>
                            <a:srgbClr val="C00000"/>
                          </a:solidFill>
                          <a:latin typeface="Arial" charset="0"/>
                          <a:ea typeface="Arial" charset="0"/>
                          <a:cs typeface="Arial" charset="0"/>
                        </a:rPr>
                        <a:t>Operational activity and disbursements to third parties</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Improper payments to customs officials to evade customs duties</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Sponsorships provided with the intent to win or retain business</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OGC-001 Code of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OGC-008 Foreign Law Compliance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 Gifts, Business Courtesies and Sponsorships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OGC-009A Event and Sponsorship Request Form</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OGC-010 Conflict of Interest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lang="en-US" sz="1200" b="1" i="0" dirty="0" smtClean="0">
                          <a:solidFill>
                            <a:srgbClr val="D20000"/>
                          </a:solidFill>
                          <a:latin typeface="Arial" charset="0"/>
                          <a:ea typeface="Arial" charset="0"/>
                          <a:cs typeface="Arial" charset="0"/>
                        </a:rPr>
                        <a:t>Employee-related activity</a:t>
                      </a:r>
                    </a:p>
                    <a:p>
                      <a:pPr marL="171450" lvl="0" indent="-171450" rtl="0">
                        <a:buClr>
                          <a:srgbClr val="CC1E43"/>
                        </a:buClr>
                        <a:buFont typeface="Wingdings" charset="2"/>
                        <a:buChar char="§"/>
                      </a:pPr>
                      <a:r>
                        <a:rPr lang="en-US" sz="1200" b="0" i="0" kern="1200" dirty="0" smtClean="0">
                          <a:solidFill>
                            <a:schemeClr val="tx1"/>
                          </a:solidFill>
                          <a:latin typeface="Arial" charset="0"/>
                          <a:ea typeface="Arial" charset="0"/>
                          <a:cs typeface="Arial" charset="0"/>
                        </a:rPr>
                        <a:t>Lodging at luxurious hotels and business/first class airfare</a:t>
                      </a:r>
                    </a:p>
                    <a:p>
                      <a:pPr marL="171450" lvl="0" indent="-171450" rtl="0">
                        <a:buClr>
                          <a:srgbClr val="CC1E43"/>
                        </a:buClr>
                        <a:buFont typeface="Wingdings" charset="2"/>
                        <a:buChar char="§"/>
                      </a:pPr>
                      <a:r>
                        <a:rPr lang="en-US" sz="1200" b="0" i="0" kern="1200" dirty="0" smtClean="0">
                          <a:solidFill>
                            <a:schemeClr val="tx1"/>
                          </a:solidFill>
                          <a:latin typeface="Arial" charset="0"/>
                          <a:ea typeface="Arial" charset="0"/>
                          <a:cs typeface="Arial" charset="0"/>
                        </a:rPr>
                        <a:t>Gifts that do not comply with local laws and customs</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FIN-008G</a:t>
                      </a:r>
                      <a:r>
                        <a:rPr lang="en-US" sz="1200" b="0" i="0" kern="1200" baseline="0" dirty="0" smtClean="0">
                          <a:solidFill>
                            <a:schemeClr val="tx1"/>
                          </a:solidFill>
                          <a:latin typeface="Arial" charset="0"/>
                          <a:ea typeface="Arial" charset="0"/>
                          <a:cs typeface="Arial" charset="0"/>
                        </a:rPr>
                        <a:t> Global Travel and Expense Reimbursement</a:t>
                      </a:r>
                      <a:endParaRPr lang="en-US" sz="12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OGC-001 Code of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OGC-004 Ethical</a:t>
                      </a:r>
                      <a:r>
                        <a:rPr lang="en-US" sz="1200" b="0" i="0" kern="1200" baseline="0" dirty="0" smtClean="0">
                          <a:solidFill>
                            <a:schemeClr val="tx1"/>
                          </a:solidFill>
                          <a:latin typeface="Arial" charset="0"/>
                          <a:ea typeface="Arial" charset="0"/>
                          <a:cs typeface="Arial" charset="0"/>
                        </a:rPr>
                        <a:t> Business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 Gifts, Business Courtesies and Sponsorships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lang="en-US" sz="1200" b="1" i="0" kern="1200" dirty="0" smtClean="0">
                          <a:solidFill>
                            <a:srgbClr val="D20000"/>
                          </a:solidFill>
                          <a:latin typeface="Arial" charset="0"/>
                          <a:ea typeface="Arial" charset="0"/>
                          <a:cs typeface="Arial" charset="0"/>
                        </a:rPr>
                        <a:t>Financial recordkeeping and internal controls</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Lack of adequate approvals and</a:t>
                      </a:r>
                      <a:r>
                        <a:rPr lang="en-US" sz="1200" b="0" i="0" kern="1200" baseline="0" dirty="0" smtClean="0">
                          <a:solidFill>
                            <a:schemeClr val="tx1"/>
                          </a:solidFill>
                          <a:latin typeface="Arial" charset="0"/>
                          <a:ea typeface="Arial" charset="0"/>
                          <a:cs typeface="Arial" charset="0"/>
                        </a:rPr>
                        <a:t> </a:t>
                      </a:r>
                      <a:r>
                        <a:rPr lang="en-US" sz="1200" b="0" i="0" kern="1200" dirty="0" smtClean="0">
                          <a:solidFill>
                            <a:schemeClr val="tx1"/>
                          </a:solidFill>
                          <a:latin typeface="Arial" charset="0"/>
                          <a:ea typeface="Arial" charset="0"/>
                          <a:cs typeface="Arial" charset="0"/>
                        </a:rPr>
                        <a:t>supporting documents</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Circumvention or evasion of internal controls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OGC-007 Record Retention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OGC-004 Ethical</a:t>
                      </a:r>
                      <a:r>
                        <a:rPr lang="en-US" sz="1200" b="0" i="0" kern="1200" baseline="0" dirty="0" smtClean="0">
                          <a:solidFill>
                            <a:schemeClr val="tx1"/>
                          </a:solidFill>
                          <a:latin typeface="Arial" charset="0"/>
                          <a:ea typeface="Arial" charset="0"/>
                          <a:cs typeface="Arial" charset="0"/>
                        </a:rPr>
                        <a:t> Business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bl>
          </a:graphicData>
        </a:graphic>
      </p:graphicFrame>
    </p:spTree>
    <p:extLst>
      <p:ext uri="{BB962C8B-B14F-4D97-AF65-F5344CB8AC3E}">
        <p14:creationId xmlns:p14="http://schemas.microsoft.com/office/powerpoint/2010/main" val="178868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r>
              <a:rPr lang="en-US" dirty="0" smtClean="0"/>
              <a:t>How does the Code of </a:t>
            </a:r>
            <a:r>
              <a:rPr lang="en-US" smtClean="0"/>
              <a:t>Conduct Address </a:t>
            </a:r>
            <a:r>
              <a:rPr lang="en-US" dirty="0" smtClean="0"/>
              <a:t>Bribery </a:t>
            </a:r>
            <a:r>
              <a:rPr lang="en-US" smtClean="0"/>
              <a:t>and Corruption?</a:t>
            </a:r>
            <a:endParaRPr lang="en-US"/>
          </a:p>
        </p:txBody>
      </p:sp>
      <p:sp>
        <p:nvSpPr>
          <p:cNvPr id="3" name="Content Placeholder 2"/>
          <p:cNvSpPr>
            <a:spLocks noGrp="1"/>
          </p:cNvSpPr>
          <p:nvPr>
            <p:ph sz="quarter" idx="10"/>
          </p:nvPr>
        </p:nvSpPr>
        <p:spPr>
          <a:xfrm>
            <a:off x="488950" y="1348033"/>
            <a:ext cx="7974566" cy="4838328"/>
          </a:xfrm>
        </p:spPr>
        <p:txBody>
          <a:bodyPr/>
          <a:lstStyle/>
          <a:p>
            <a:pPr>
              <a:spcAft>
                <a:spcPts val="1200"/>
              </a:spcAft>
            </a:pPr>
            <a:r>
              <a:rPr lang="en-US" dirty="0" smtClean="0">
                <a:latin typeface="Arial" charset="0"/>
                <a:ea typeface="Arial" charset="0"/>
                <a:cs typeface="Arial" charset="0"/>
              </a:rPr>
              <a:t>The Code of </a:t>
            </a:r>
            <a:r>
              <a:rPr lang="en-US" dirty="0">
                <a:latin typeface="Arial" charset="0"/>
                <a:ea typeface="Arial" charset="0"/>
                <a:cs typeface="Arial" charset="0"/>
              </a:rPr>
              <a:t>Conduct provides guidance about bribery and corruption risks faced by MTS personnel and about local laws and regulations.</a:t>
            </a:r>
          </a:p>
          <a:p>
            <a:pPr>
              <a:spcAft>
                <a:spcPts val="1200"/>
              </a:spcAft>
            </a:pPr>
            <a:r>
              <a:rPr lang="en-US" dirty="0" smtClean="0">
                <a:latin typeface="Arial" charset="0"/>
                <a:ea typeface="Arial" charset="0"/>
                <a:cs typeface="Arial" charset="0"/>
              </a:rPr>
              <a:t>The Code of </a:t>
            </a:r>
            <a:r>
              <a:rPr lang="en-US" dirty="0">
                <a:latin typeface="Arial" charset="0"/>
                <a:ea typeface="Arial" charset="0"/>
                <a:cs typeface="Arial" charset="0"/>
              </a:rPr>
              <a:t>Conduct also provides questions and answers to certain scenarios to facilitate understanding.</a:t>
            </a:r>
          </a:p>
          <a:p>
            <a:pPr>
              <a:spcAft>
                <a:spcPts val="1200"/>
              </a:spcAft>
            </a:pPr>
            <a:r>
              <a:rPr lang="en-US" dirty="0" smtClean="0">
                <a:latin typeface="Arial" charset="0"/>
                <a:ea typeface="Arial" charset="0"/>
                <a:cs typeface="Arial" charset="0"/>
              </a:rPr>
              <a:t>MTS </a:t>
            </a:r>
            <a:r>
              <a:rPr lang="en-US" dirty="0">
                <a:latin typeface="Arial" charset="0"/>
                <a:ea typeface="Arial" charset="0"/>
                <a:cs typeface="Arial" charset="0"/>
              </a:rPr>
              <a:t>has specific policies and procedures that address bribery and corruption.</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Spotlight: Conflict of Interest</a:t>
            </a:r>
            <a:endParaRPr lang="en-US" dirty="0"/>
          </a:p>
        </p:txBody>
      </p:sp>
      <p:sp>
        <p:nvSpPr>
          <p:cNvPr id="3" name="Content Placeholder 2"/>
          <p:cNvSpPr>
            <a:spLocks noGrp="1"/>
          </p:cNvSpPr>
          <p:nvPr>
            <p:ph sz="quarter" idx="10"/>
          </p:nvPr>
        </p:nvSpPr>
        <p:spPr>
          <a:xfrm>
            <a:off x="488950" y="1348033"/>
            <a:ext cx="8138160" cy="1687398"/>
          </a:xfrm>
        </p:spPr>
        <p:txBody>
          <a:bodyPr/>
          <a:lstStyle/>
          <a:p>
            <a:r>
              <a:rPr lang="en-US" dirty="0" smtClean="0"/>
              <a:t>“At </a:t>
            </a:r>
            <a:r>
              <a:rPr lang="en-US" dirty="0">
                <a:latin typeface="Arial" charset="0"/>
                <a:ea typeface="Arial" charset="0"/>
                <a:cs typeface="Arial" charset="0"/>
              </a:rPr>
              <a:t>MTS, we always expect one another to act in the best interests of the Company. This means that business decisions should be made free from any conflict of interest. They should also be impartial. We must make our decisions based on sound business reasoning.” </a:t>
            </a:r>
            <a:r>
              <a:rPr lang="en-US" i="1" dirty="0">
                <a:latin typeface="Arial" charset="0"/>
                <a:ea typeface="Arial" charset="0"/>
                <a:cs typeface="Arial" charset="0"/>
              </a:rPr>
              <a:t>(Code of Conduct, page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775068970"/>
              </p:ext>
            </p:extLst>
          </p:nvPr>
        </p:nvGraphicFramePr>
        <p:xfrm>
          <a:off x="886119" y="3344633"/>
          <a:ext cx="7637296" cy="246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0"/>
          </p:nvPr>
        </p:nvSpPr>
        <p:spPr>
          <a:xfrm>
            <a:off x="488950" y="1348033"/>
            <a:ext cx="8138160" cy="1885361"/>
          </a:xfrm>
        </p:spPr>
        <p:txBody>
          <a:bodyPr/>
          <a:lstStyle/>
          <a:p>
            <a:pPr marL="0" indent="0">
              <a:buNone/>
            </a:pPr>
            <a:r>
              <a:rPr lang="en-US" dirty="0" smtClean="0"/>
              <a:t>MTS Code of Conduct – your FIRST resource to:</a:t>
            </a:r>
          </a:p>
          <a:p>
            <a:r>
              <a:rPr lang="en-US" dirty="0" smtClean="0"/>
              <a:t>Guide decision-making based on MTS Values</a:t>
            </a:r>
          </a:p>
          <a:p>
            <a:r>
              <a:rPr lang="en-US" dirty="0" smtClean="0"/>
              <a:t>Understand how to comply with laws and regulations</a:t>
            </a:r>
          </a:p>
          <a:p>
            <a:r>
              <a:rPr lang="en-US" dirty="0" smtClean="0"/>
              <a:t>Understand how to </a:t>
            </a:r>
            <a:r>
              <a:rPr lang="en-US" b="1" dirty="0" smtClean="0"/>
              <a:t>Speak Up </a:t>
            </a:r>
            <a:r>
              <a:rPr lang="en-US" dirty="0" smtClean="0"/>
              <a:t>about unethical or illegal conduct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sz="quarter" idx="10"/>
          </p:nvPr>
        </p:nvSpPr>
        <p:spPr>
          <a:xfrm>
            <a:off x="488949" y="1230313"/>
            <a:ext cx="8334539" cy="3747040"/>
          </a:xfrm>
        </p:spPr>
        <p:txBody>
          <a:bodyPr/>
          <a:lstStyle/>
          <a:p>
            <a:pPr marL="0" indent="0">
              <a:buNone/>
            </a:pPr>
            <a:r>
              <a:rPr lang="en-US" sz="1900" dirty="0" smtClean="0"/>
              <a:t>This is an overview of the MTS Global Code of Ethical Business Conduct (“Code of Conduct”) and highlights the following key elements.</a:t>
            </a:r>
          </a:p>
          <a:p>
            <a:r>
              <a:rPr lang="en-US" sz="1900" dirty="0" smtClean="0"/>
              <a:t>The purpose and Content of the Code of Conduct</a:t>
            </a:r>
          </a:p>
          <a:p>
            <a:r>
              <a:rPr lang="en-US" sz="1900" dirty="0" smtClean="0"/>
              <a:t>What does it mean to </a:t>
            </a:r>
            <a:r>
              <a:rPr lang="en-US" sz="1900" b="1" dirty="0" smtClean="0"/>
              <a:t>Speak Up</a:t>
            </a:r>
            <a:r>
              <a:rPr lang="en-US" sz="1900" dirty="0" smtClean="0"/>
              <a:t>?</a:t>
            </a:r>
          </a:p>
          <a:p>
            <a:r>
              <a:rPr lang="en-US" sz="1900" dirty="0" smtClean="0"/>
              <a:t>The MTS </a:t>
            </a:r>
            <a:r>
              <a:rPr lang="en-US" sz="1900" dirty="0" err="1" smtClean="0"/>
              <a:t>AlertLine</a:t>
            </a:r>
            <a:endParaRPr lang="en-US" sz="1900" dirty="0" smtClean="0"/>
          </a:p>
          <a:p>
            <a:r>
              <a:rPr lang="en-US" sz="1900" dirty="0" smtClean="0"/>
              <a:t>Introduction to the Chief Risk and Compliance Officer</a:t>
            </a:r>
          </a:p>
          <a:p>
            <a:r>
              <a:rPr lang="en-US" sz="1900" dirty="0" smtClean="0"/>
              <a:t>Protecting against Retaliation</a:t>
            </a:r>
          </a:p>
          <a:p>
            <a:r>
              <a:rPr lang="en-US" sz="1900" dirty="0" smtClean="0"/>
              <a:t>Compliance Spotlight:</a:t>
            </a:r>
          </a:p>
          <a:p>
            <a:pPr lvl="1"/>
            <a:r>
              <a:rPr lang="en-US" sz="1900" dirty="0" smtClean="0"/>
              <a:t>1. FCPA</a:t>
            </a:r>
          </a:p>
          <a:p>
            <a:pPr lvl="1"/>
            <a:r>
              <a:rPr lang="en-US" sz="1900" dirty="0" smtClean="0"/>
              <a:t>2. Conflict of Interest</a:t>
            </a:r>
          </a:p>
          <a:p>
            <a:r>
              <a:rPr lang="en-US" sz="1900" dirty="0" smtClean="0"/>
              <a:t>Summary</a:t>
            </a:r>
            <a:endParaRPr lang="en-US" sz="1900" dirty="0"/>
          </a:p>
        </p:txBody>
      </p:sp>
    </p:spTree>
    <p:extLst>
      <p:ext uri="{BB962C8B-B14F-4D97-AF65-F5344CB8AC3E}">
        <p14:creationId xmlns:p14="http://schemas.microsoft.com/office/powerpoint/2010/main" val="7304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555034"/>
            <a:ext cx="7880480" cy="1847284"/>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Purpose of the Code of Conduct</a:t>
            </a:r>
            <a:endParaRPr lang="en-US" dirty="0"/>
          </a:p>
        </p:txBody>
      </p:sp>
      <p:sp>
        <p:nvSpPr>
          <p:cNvPr id="3" name="Content Placeholder 2"/>
          <p:cNvSpPr>
            <a:spLocks noGrp="1"/>
          </p:cNvSpPr>
          <p:nvPr>
            <p:ph sz="quarter" idx="10"/>
          </p:nvPr>
        </p:nvSpPr>
        <p:spPr>
          <a:xfrm>
            <a:off x="488950" y="1230313"/>
            <a:ext cx="8138160" cy="862438"/>
          </a:xfrm>
        </p:spPr>
        <p:txBody>
          <a:bodyPr/>
          <a:lstStyle/>
          <a:p>
            <a:r>
              <a:rPr lang="en-US" dirty="0" smtClean="0"/>
              <a:t>MTS is committed to its core values, ethical conduct, and compliance with the law.</a:t>
            </a:r>
            <a:endParaRPr lang="en-US" dirty="0"/>
          </a:p>
        </p:txBody>
      </p:sp>
      <p:sp>
        <p:nvSpPr>
          <p:cNvPr id="4" name="Content Placeholder 2"/>
          <p:cNvSpPr txBox="1">
            <a:spLocks/>
          </p:cNvSpPr>
          <p:nvPr/>
        </p:nvSpPr>
        <p:spPr bwMode="auto">
          <a:xfrm>
            <a:off x="641350" y="4847839"/>
            <a:ext cx="8138160" cy="108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The MTS Code of Conduct compliments legacy of a strong commitment to ethics, as emphasized through MTS’ leadership, Employee Guide, and policies</a:t>
            </a:r>
            <a:endParaRPr lang="en-US" kern="0" dirty="0"/>
          </a:p>
        </p:txBody>
      </p:sp>
      <p:sp>
        <p:nvSpPr>
          <p:cNvPr id="7" name="Content Placeholder 2"/>
          <p:cNvSpPr txBox="1">
            <a:spLocks/>
          </p:cNvSpPr>
          <p:nvPr/>
        </p:nvSpPr>
        <p:spPr bwMode="auto">
          <a:xfrm>
            <a:off x="1189197" y="3000555"/>
            <a:ext cx="7042466" cy="116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a:latin typeface="Arial" charset="0"/>
                <a:ea typeface="Arial" charset="0"/>
                <a:cs typeface="Arial" charset="0"/>
              </a:rPr>
              <a:t>Guide decision-making based on MTS values</a:t>
            </a:r>
          </a:p>
          <a:p>
            <a:pPr lvl="0">
              <a:buFont typeface="Wingdings" charset="2"/>
              <a:buChar char="§"/>
            </a:pPr>
            <a:r>
              <a:rPr lang="en-US" sz="1800" dirty="0">
                <a:latin typeface="Arial" charset="0"/>
                <a:ea typeface="Arial" charset="0"/>
                <a:cs typeface="Arial" charset="0"/>
              </a:rPr>
              <a:t>Understand how to comply with laws and regulations</a:t>
            </a:r>
          </a:p>
          <a:p>
            <a:pPr lvl="0">
              <a:buFont typeface="Wingdings" charset="2"/>
              <a:buChar char="§"/>
            </a:pPr>
            <a:r>
              <a:rPr lang="en-US" sz="1800" dirty="0">
                <a:latin typeface="Arial" charset="0"/>
                <a:ea typeface="Arial" charset="0"/>
                <a:cs typeface="Arial" charset="0"/>
              </a:rPr>
              <a:t>Understand how to Speak Up about unethical or illegal conduct</a:t>
            </a:r>
          </a:p>
        </p:txBody>
      </p:sp>
      <p:sp>
        <p:nvSpPr>
          <p:cNvPr id="8" name="Rounded Rectangle 7"/>
          <p:cNvSpPr/>
          <p:nvPr/>
        </p:nvSpPr>
        <p:spPr>
          <a:xfrm>
            <a:off x="1560306" y="231569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The Code of Conduct is your first resource to:</a:t>
            </a:r>
            <a:endParaRPr lang="en-US" dirty="0">
              <a:latin typeface="Arial" charset="0"/>
              <a:ea typeface="Arial" charset="0"/>
              <a:cs typeface="Arial" charset="0"/>
            </a:endParaRPr>
          </a:p>
        </p:txBody>
      </p:sp>
    </p:spTree>
    <p:extLst>
      <p:ext uri="{BB962C8B-B14F-4D97-AF65-F5344CB8AC3E}">
        <p14:creationId xmlns:p14="http://schemas.microsoft.com/office/powerpoint/2010/main" val="177907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Contents of the Code of Conduct</a:t>
            </a:r>
            <a:endParaRPr lang="en-US" dirty="0"/>
          </a:p>
        </p:txBody>
      </p:sp>
      <p:sp>
        <p:nvSpPr>
          <p:cNvPr id="3" name="Content Placeholder 2"/>
          <p:cNvSpPr>
            <a:spLocks noGrp="1"/>
          </p:cNvSpPr>
          <p:nvPr>
            <p:ph sz="quarter" idx="10"/>
          </p:nvPr>
        </p:nvSpPr>
        <p:spPr>
          <a:xfrm>
            <a:off x="488950" y="4302283"/>
            <a:ext cx="8138160" cy="1748557"/>
          </a:xfrm>
        </p:spPr>
        <p:txBody>
          <a:bodyPr/>
          <a:lstStyle/>
          <a:p>
            <a:r>
              <a:rPr lang="en-US" dirty="0" smtClean="0"/>
              <a:t>The Code of Conduct is not substitute for good judgment, nor does it cover every situation encountered, so when in doubt ask questions and </a:t>
            </a:r>
            <a:r>
              <a:rPr lang="en-US" b="1" u="sng" dirty="0" smtClean="0"/>
              <a:t>Speak Up</a:t>
            </a:r>
          </a:p>
          <a:p>
            <a:r>
              <a:rPr lang="en-US" dirty="0" smtClean="0"/>
              <a:t>In the end, our confidence must rest, as it always has, on honesty, integrity and good sense within each of us.</a:t>
            </a:r>
            <a:endParaRPr lang="en-US"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smtClean="0">
                <a:latin typeface="Arial" charset="0"/>
                <a:ea typeface="Arial" charset="0"/>
                <a:cs typeface="Arial" charset="0"/>
              </a:rPr>
              <a:t>Summary of MTS’ Core Values</a:t>
            </a:r>
          </a:p>
          <a:p>
            <a:pPr lvl="0">
              <a:buFont typeface="Wingdings" charset="2"/>
              <a:buChar char="§"/>
            </a:pPr>
            <a:r>
              <a:rPr lang="en-US" sz="1800" dirty="0" smtClean="0">
                <a:latin typeface="Arial" charset="0"/>
                <a:ea typeface="Arial" charset="0"/>
                <a:cs typeface="Arial" charset="0"/>
              </a:rPr>
              <a:t>Responsibilities of each MTS employee</a:t>
            </a:r>
          </a:p>
          <a:p>
            <a:pPr lvl="0">
              <a:buFont typeface="Wingdings" charset="2"/>
              <a:buChar char="§"/>
            </a:pPr>
            <a:r>
              <a:rPr lang="en-US" sz="1800" dirty="0" smtClean="0">
                <a:latin typeface="Arial" charset="0"/>
                <a:ea typeface="Arial" charset="0"/>
                <a:cs typeface="Arial" charset="0"/>
              </a:rPr>
              <a:t>Compliance Focus Areas</a:t>
            </a:r>
          </a:p>
          <a:p>
            <a:pPr lvl="0">
              <a:buFont typeface="Wingdings" charset="2"/>
              <a:buChar char="§"/>
            </a:pPr>
            <a:r>
              <a:rPr lang="en-US" sz="1800" dirty="0" smtClean="0">
                <a:latin typeface="Arial" charset="0"/>
                <a:ea typeface="Arial" charset="0"/>
                <a:cs typeface="Arial" charset="0"/>
              </a:rPr>
              <a:t>Q&amp;A and Practical Guidance</a:t>
            </a:r>
          </a:p>
          <a:p>
            <a:pPr lvl="0">
              <a:buFont typeface="Wingdings" charset="2"/>
              <a:buChar char="§"/>
            </a:pPr>
            <a:r>
              <a:rPr lang="en-US" sz="1800" dirty="0" smtClean="0">
                <a:latin typeface="Arial" charset="0"/>
                <a:ea typeface="Arial" charset="0"/>
                <a:cs typeface="Arial" charset="0"/>
              </a:rPr>
              <a:t>Resources to Speak Up</a:t>
            </a:r>
            <a:endParaRPr lang="en-US" sz="1800" dirty="0">
              <a:latin typeface="Arial" charset="0"/>
              <a:ea typeface="Arial" charset="0"/>
              <a:cs typeface="Arial" charset="0"/>
            </a:endParaRP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The Code of </a:t>
            </a:r>
            <a:r>
              <a:rPr lang="en-US" smtClean="0">
                <a:latin typeface="Arial" charset="0"/>
                <a:ea typeface="Arial" charset="0"/>
                <a:cs typeface="Arial" charset="0"/>
              </a:rPr>
              <a:t>Conduct includes:</a:t>
            </a:r>
            <a:endParaRPr lang="en-US" dirty="0">
              <a:latin typeface="Arial" charset="0"/>
              <a:ea typeface="Arial" charset="0"/>
              <a:cs typeface="Arial" charset="0"/>
            </a:endParaRPr>
          </a:p>
        </p:txBody>
      </p:sp>
    </p:spTree>
    <p:extLst>
      <p:ext uri="{BB962C8B-B14F-4D97-AF65-F5344CB8AC3E}">
        <p14:creationId xmlns:p14="http://schemas.microsoft.com/office/powerpoint/2010/main" val="117944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MTS Core Values</a:t>
            </a:r>
            <a:endParaRPr lang="en-US" dirty="0"/>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20"/>
              </a:lnSpc>
            </a:pPr>
            <a:r>
              <a:rPr lang="en-US" sz="1600" dirty="0" smtClean="0">
                <a:solidFill>
                  <a:schemeClr val="bg1"/>
                </a:solidFill>
                <a:latin typeface="Arial" charset="0"/>
                <a:ea typeface="Arial" charset="0"/>
                <a:cs typeface="Arial" charset="0"/>
              </a:rPr>
              <a:t>Our MTS </a:t>
            </a:r>
            <a:r>
              <a:rPr lang="en-US" sz="1600" dirty="0">
                <a:solidFill>
                  <a:schemeClr val="bg1"/>
                </a:solidFill>
                <a:latin typeface="Arial" charset="0"/>
                <a:ea typeface="Arial" charset="0"/>
                <a:cs typeface="Arial" charset="0"/>
              </a:rPr>
              <a:t>Values reflect the deeply held beliefs that make MTS a vital partner for customers,</a:t>
            </a:r>
          </a:p>
          <a:p>
            <a:pPr algn="ctr">
              <a:lnSpc>
                <a:spcPts val="2220"/>
              </a:lnSpc>
            </a:pPr>
            <a:r>
              <a:rPr lang="en-US" sz="1600" dirty="0">
                <a:solidFill>
                  <a:schemeClr val="bg1"/>
                </a:solidFill>
                <a:latin typeface="Arial" charset="0"/>
                <a:ea typeface="Arial" charset="0"/>
                <a:cs typeface="Arial" charset="0"/>
              </a:rPr>
              <a:t>employees, vendors and suppliers around the world. </a:t>
            </a:r>
            <a:endParaRPr lang="en-US" sz="1600" dirty="0" smtClean="0">
              <a:solidFill>
                <a:schemeClr val="bg1"/>
              </a:solidFill>
              <a:latin typeface="Arial" charset="0"/>
              <a:ea typeface="Arial" charset="0"/>
              <a:cs typeface="Arial" charset="0"/>
            </a:endParaRPr>
          </a:p>
          <a:p>
            <a:pPr algn="ctr">
              <a:lnSpc>
                <a:spcPts val="2220"/>
              </a:lnSpc>
            </a:pPr>
            <a:r>
              <a:rPr lang="en-US" sz="1600" dirty="0" smtClean="0">
                <a:solidFill>
                  <a:schemeClr val="bg1"/>
                </a:solidFill>
                <a:latin typeface="Arial" charset="0"/>
                <a:ea typeface="Arial" charset="0"/>
                <a:cs typeface="Arial" charset="0"/>
              </a:rPr>
              <a:t>Every </a:t>
            </a:r>
            <a:r>
              <a:rPr lang="en-US" sz="1600" dirty="0">
                <a:solidFill>
                  <a:schemeClr val="bg1"/>
                </a:solidFill>
                <a:latin typeface="Arial" charset="0"/>
                <a:ea typeface="Arial" charset="0"/>
                <a:cs typeface="Arial" charset="0"/>
              </a:rPr>
              <a:t>day, we reinforce our values through</a:t>
            </a:r>
          </a:p>
          <a:p>
            <a:pPr algn="ctr">
              <a:lnSpc>
                <a:spcPts val="2220"/>
              </a:lnSpc>
            </a:pPr>
            <a:r>
              <a:rPr lang="en-US" sz="1600" dirty="0">
                <a:solidFill>
                  <a:schemeClr val="bg1"/>
                </a:solidFill>
                <a:latin typeface="Arial" charset="0"/>
                <a:ea typeface="Arial" charset="0"/>
                <a:cs typeface="Arial" charset="0"/>
              </a:rPr>
              <a:t>the collective and individual actions we take on behalf of our Company.</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5" y="1132161"/>
            <a:ext cx="6022427" cy="567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mean to </a:t>
            </a:r>
            <a:r>
              <a:rPr lang="en-US" b="1" dirty="0" smtClean="0"/>
              <a:t>Speak Up</a:t>
            </a:r>
            <a:r>
              <a:rPr lang="en-US" dirty="0" smtClean="0"/>
              <a:t>?</a:t>
            </a:r>
            <a:endParaRPr lang="en-US" dirty="0"/>
          </a:p>
        </p:txBody>
      </p:sp>
      <p:sp>
        <p:nvSpPr>
          <p:cNvPr id="4" name="Content Placeholder 3"/>
          <p:cNvSpPr>
            <a:spLocks noGrp="1"/>
          </p:cNvSpPr>
          <p:nvPr>
            <p:ph sz="quarter" idx="10"/>
          </p:nvPr>
        </p:nvSpPr>
        <p:spPr>
          <a:xfrm>
            <a:off x="488950" y="1230313"/>
            <a:ext cx="8138160" cy="834157"/>
          </a:xfrm>
        </p:spPr>
        <p:txBody>
          <a:bodyPr/>
          <a:lstStyle/>
          <a:p>
            <a:r>
              <a:rPr lang="en-US" dirty="0" smtClean="0"/>
              <a:t>MTS is a company where we talk openly of the risks of the Company and challenges that employees face in the workplace</a:t>
            </a:r>
            <a:endParaRPr lang="en-US" dirty="0"/>
          </a:p>
        </p:txBody>
      </p:sp>
      <p:sp>
        <p:nvSpPr>
          <p:cNvPr id="5" name="Content Placeholder 3"/>
          <p:cNvSpPr txBox="1">
            <a:spLocks/>
          </p:cNvSpPr>
          <p:nvPr/>
        </p:nvSpPr>
        <p:spPr bwMode="auto">
          <a:xfrm>
            <a:off x="488950" y="51534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We are all in this together and there </a:t>
            </a:r>
            <a:r>
              <a:rPr lang="en-US" kern="0" smtClean="0"/>
              <a:t>are many ways </a:t>
            </a:r>
            <a:r>
              <a:rPr lang="en-US" kern="0" dirty="0" smtClean="0"/>
              <a:t>to address challenges, so please ask questions and </a:t>
            </a:r>
            <a:r>
              <a:rPr lang="en-US" b="1" u="sng" kern="0" dirty="0" smtClean="0"/>
              <a:t>Speak Up</a:t>
            </a:r>
            <a:r>
              <a:rPr lang="en-US" kern="0" dirty="0" smtClean="0"/>
              <a:t>!</a:t>
            </a:r>
            <a:endParaRPr lang="en-US" kern="0" dirty="0"/>
          </a:p>
        </p:txBody>
      </p:sp>
      <p:graphicFrame>
        <p:nvGraphicFramePr>
          <p:cNvPr id="6" name="Diagram 5"/>
          <p:cNvGraphicFramePr/>
          <p:nvPr>
            <p:extLst>
              <p:ext uri="{D42A27DB-BD31-4B8C-83A1-F6EECF244321}">
                <p14:modId xmlns:p14="http://schemas.microsoft.com/office/powerpoint/2010/main" val="1297144006"/>
              </p:ext>
            </p:extLst>
          </p:nvPr>
        </p:nvGraphicFramePr>
        <p:xfrm>
          <a:off x="835983" y="2274629"/>
          <a:ext cx="7632418" cy="249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609113"/>
            <a:ext cx="7880480" cy="1932597"/>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a:t>
            </a:r>
            <a:r>
              <a:rPr lang="en-US" b="1" dirty="0" smtClean="0"/>
              <a:t>MTS </a:t>
            </a:r>
            <a:r>
              <a:rPr lang="en-US" b="1" dirty="0" err="1" smtClean="0"/>
              <a:t>AlertLine</a:t>
            </a:r>
            <a:endParaRPr lang="en-US" b="1" dirty="0"/>
          </a:p>
        </p:txBody>
      </p:sp>
      <p:sp>
        <p:nvSpPr>
          <p:cNvPr id="3" name="Content Placeholder 2"/>
          <p:cNvSpPr>
            <a:spLocks noGrp="1"/>
          </p:cNvSpPr>
          <p:nvPr>
            <p:ph sz="quarter" idx="10"/>
          </p:nvPr>
        </p:nvSpPr>
        <p:spPr>
          <a:xfrm>
            <a:off x="488950" y="1348033"/>
            <a:ext cx="8138160" cy="1677971"/>
          </a:xfrm>
        </p:spPr>
        <p:txBody>
          <a:bodyPr/>
          <a:lstStyle/>
          <a:p>
            <a:pPr marL="0" indent="0">
              <a:buNone/>
            </a:pPr>
            <a:r>
              <a:rPr lang="en-US" b="1" dirty="0" smtClean="0"/>
              <a:t>One way to Speak Up is through the MTS </a:t>
            </a:r>
            <a:r>
              <a:rPr lang="en-US" b="1" dirty="0" err="1" smtClean="0"/>
              <a:t>AlertLine</a:t>
            </a:r>
            <a:r>
              <a:rPr lang="en-US" b="1" dirty="0" smtClean="0"/>
              <a:t> which is:</a:t>
            </a:r>
          </a:p>
          <a:p>
            <a:pPr marL="457200" indent="-457200">
              <a:buFont typeface="+mj-lt"/>
              <a:buAutoNum type="arabicPeriod"/>
            </a:pPr>
            <a:r>
              <a:rPr lang="en-US" dirty="0" smtClean="0"/>
              <a:t>Operated by a third party</a:t>
            </a:r>
          </a:p>
          <a:p>
            <a:pPr marL="457200" indent="-457200">
              <a:buFont typeface="+mj-lt"/>
              <a:buAutoNum type="arabicPeriod"/>
            </a:pPr>
            <a:r>
              <a:rPr lang="en-US" dirty="0" smtClean="0"/>
              <a:t>Easy to get to and accessible in any country</a:t>
            </a:r>
          </a:p>
          <a:p>
            <a:pPr marL="457200" indent="-457200">
              <a:buFont typeface="+mj-lt"/>
              <a:buAutoNum type="arabicPeriod"/>
            </a:pPr>
            <a:r>
              <a:rPr lang="en-US" dirty="0" smtClean="0"/>
              <a:t>Available in your native language </a:t>
            </a:r>
            <a:br>
              <a:rPr lang="en-US" dirty="0" smtClean="0"/>
            </a:br>
            <a:r>
              <a:rPr lang="en-US" dirty="0" smtClean="0"/>
              <a:t>(translators are also available)</a:t>
            </a:r>
          </a:p>
        </p:txBody>
      </p:sp>
      <p:sp>
        <p:nvSpPr>
          <p:cNvPr id="4" name="Content Placeholder 3"/>
          <p:cNvSpPr txBox="1">
            <a:spLocks/>
          </p:cNvSpPr>
          <p:nvPr/>
        </p:nvSpPr>
        <p:spPr bwMode="auto">
          <a:xfrm>
            <a:off x="502920" y="5626040"/>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Each matter is handled by the Chief Risk Office team and treated confidentially to the extent allowed.</a:t>
            </a:r>
            <a:endParaRPr lang="en-US" kern="0" dirty="0"/>
          </a:p>
        </p:txBody>
      </p:sp>
      <p:sp>
        <p:nvSpPr>
          <p:cNvPr id="7" name="Content Placeholder 2"/>
          <p:cNvSpPr txBox="1">
            <a:spLocks/>
          </p:cNvSpPr>
          <p:nvPr/>
        </p:nvSpPr>
        <p:spPr bwMode="auto">
          <a:xfrm>
            <a:off x="896486" y="3932557"/>
            <a:ext cx="7730624" cy="160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smtClean="0">
                <a:latin typeface="Arial" charset="0"/>
                <a:ea typeface="Arial" charset="0"/>
                <a:cs typeface="Arial" charset="0"/>
              </a:rPr>
              <a:t>Employees can submit concerns via the following:</a:t>
            </a:r>
          </a:p>
          <a:p>
            <a:pPr lvl="0">
              <a:buFont typeface="Wingdings" charset="2"/>
              <a:buChar char="§"/>
            </a:pPr>
            <a:r>
              <a:rPr lang="en-US" sz="1800" dirty="0" smtClean="0">
                <a:latin typeface="Arial" charset="0"/>
                <a:ea typeface="Arial" charset="0"/>
                <a:cs typeface="Arial" charset="0"/>
              </a:rPr>
              <a:t>Internet – </a:t>
            </a:r>
            <a:r>
              <a:rPr lang="en-US" sz="1800" b="1" dirty="0" smtClean="0">
                <a:latin typeface="Arial" charset="0"/>
                <a:ea typeface="Arial" charset="0"/>
                <a:cs typeface="Arial" charset="0"/>
                <a:hlinkClick r:id="rId2"/>
              </a:rPr>
              <a:t>https://mts.alertline.com/gcs/welcome</a:t>
            </a:r>
            <a:endParaRPr lang="en-US" sz="1800" b="1" dirty="0" smtClean="0">
              <a:latin typeface="Arial" charset="0"/>
              <a:ea typeface="Arial" charset="0"/>
              <a:cs typeface="Arial" charset="0"/>
            </a:endParaRPr>
          </a:p>
          <a:p>
            <a:pPr lvl="0">
              <a:buFont typeface="Wingdings" charset="2"/>
              <a:buChar char="§"/>
            </a:pPr>
            <a:r>
              <a:rPr lang="en-US" sz="1800" dirty="0" smtClean="0">
                <a:latin typeface="Arial" charset="0"/>
                <a:ea typeface="Arial" charset="0"/>
                <a:cs typeface="Arial" charset="0"/>
              </a:rPr>
              <a:t>Phone </a:t>
            </a:r>
            <a:r>
              <a:rPr lang="en-US" sz="1800" b="1" dirty="0" smtClean="0">
                <a:latin typeface="Arial" charset="0"/>
                <a:ea typeface="Arial" charset="0"/>
                <a:cs typeface="Arial" charset="0"/>
              </a:rPr>
              <a:t>888-321-5562</a:t>
            </a:r>
            <a:r>
              <a:rPr lang="en-US" sz="1800" dirty="0" smtClean="0">
                <a:latin typeface="Arial" charset="0"/>
                <a:ea typeface="Arial" charset="0"/>
                <a:cs typeface="Arial" charset="0"/>
              </a:rPr>
              <a:t> or via direct access number for various regions</a:t>
            </a:r>
          </a:p>
          <a:p>
            <a:pPr lvl="0">
              <a:buFont typeface="Wingdings" charset="2"/>
              <a:buChar char="§"/>
            </a:pPr>
            <a:r>
              <a:rPr lang="en-US" sz="1800" dirty="0" smtClean="0">
                <a:latin typeface="Arial" charset="0"/>
                <a:ea typeface="Arial" charset="0"/>
                <a:cs typeface="Arial" charset="0"/>
              </a:rPr>
              <a:t>Reporters are provided a unique code to follow up on concerns</a:t>
            </a:r>
            <a:endParaRPr lang="en-US" sz="1800" dirty="0">
              <a:latin typeface="Arial" charset="0"/>
              <a:ea typeface="Arial" charset="0"/>
              <a:cs typeface="Arial" charset="0"/>
            </a:endParaRPr>
          </a:p>
        </p:txBody>
      </p:sp>
      <p:pic>
        <p:nvPicPr>
          <p:cNvPr id="8" name="Picture 7"/>
          <p:cNvPicPr/>
          <p:nvPr/>
        </p:nvPicPr>
        <p:blipFill rotWithShape="1">
          <a:blip r:embed="rId3"/>
          <a:srcRect t="17231"/>
          <a:stretch/>
        </p:blipFill>
        <p:spPr>
          <a:xfrm>
            <a:off x="6214051" y="1888517"/>
            <a:ext cx="2553550" cy="1420514"/>
          </a:xfrm>
          <a:prstGeom prst="rect">
            <a:avLst/>
          </a:prstGeom>
        </p:spPr>
      </p:pic>
      <p:sp>
        <p:nvSpPr>
          <p:cNvPr id="10" name="Rounded Rectangle 9"/>
          <p:cNvSpPr/>
          <p:nvPr/>
        </p:nvSpPr>
        <p:spPr>
          <a:xfrm>
            <a:off x="1574276" y="34030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Ability to </a:t>
            </a:r>
            <a:r>
              <a:rPr lang="en-US" smtClean="0">
                <a:latin typeface="Arial" charset="0"/>
                <a:ea typeface="Arial" charset="0"/>
                <a:cs typeface="Arial" charset="0"/>
              </a:rPr>
              <a:t>Remain Anonymous</a:t>
            </a:r>
            <a:endParaRPr lang="en-US" dirty="0">
              <a:latin typeface="Arial" charset="0"/>
              <a:ea typeface="Arial" charset="0"/>
              <a:cs typeface="Arial" charset="0"/>
            </a:endParaRPr>
          </a:p>
        </p:txBody>
      </p:sp>
    </p:spTree>
    <p:extLst>
      <p:ext uri="{BB962C8B-B14F-4D97-AF65-F5344CB8AC3E}">
        <p14:creationId xmlns:p14="http://schemas.microsoft.com/office/powerpoint/2010/main" val="126054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r>
              <a:rPr lang="en-US" dirty="0" smtClean="0"/>
              <a:t>Chief Risk and Compliance Officer</a:t>
            </a:r>
            <a:endParaRPr lang="en-US" dirty="0"/>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a:r>
              <a:rPr lang="en-US" b="1" dirty="0" smtClean="0">
                <a:solidFill>
                  <a:srgbClr val="CC1E43"/>
                </a:solidFill>
              </a:rPr>
              <a:t>Phyllis Nordstrom – Chief Risk and Compliance Officer</a:t>
            </a:r>
            <a:endParaRPr lang="en-US" b="1" dirty="0">
              <a:solidFill>
                <a:srgbClr val="CC1E43"/>
              </a:solidFill>
            </a:endParaRP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a:r>
              <a:rPr lang="en-US" b="1" dirty="0" smtClean="0">
                <a:solidFill>
                  <a:srgbClr val="CC1E43"/>
                </a:solidFill>
              </a:rPr>
              <a:t>How can you contact Phyllis?</a:t>
            </a:r>
            <a:endParaRPr lang="en-US" b="1" dirty="0">
              <a:solidFill>
                <a:srgbClr val="CC1E43"/>
              </a:solidFill>
            </a:endParaRP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a:r>
              <a:rPr lang="en-US" b="1" dirty="0" smtClean="0">
                <a:solidFill>
                  <a:sysClr val="windowText" lastClr="000000"/>
                </a:solidFill>
                <a:ea typeface="Arial" charset="0"/>
                <a:cs typeface="Arial" charset="0"/>
              </a:rPr>
              <a:t>MTS_Risk_&amp;_Compliance@mts.com</a:t>
            </a:r>
            <a:endParaRPr lang="en-US" b="1" dirty="0">
              <a:ea typeface="Arial" charset="0"/>
              <a:cs typeface="Arial" charset="0"/>
            </a:endParaRPr>
          </a:p>
        </p:txBody>
      </p:sp>
      <p:cxnSp>
        <p:nvCxnSpPr>
          <p:cNvPr id="5" name="Straight Arrow Connector 4"/>
          <p:cNvCxnSpPr>
            <a:stCxn id="27" idx="2"/>
            <a:endCxn id="32" idx="0"/>
          </p:cNvCxnSpPr>
          <p:nvPr/>
        </p:nvCxnSpPr>
        <p:spPr>
          <a:xfrm flipH="1">
            <a:off x="7305574" y="3724083"/>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328231"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305573"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328230"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3902"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20431" y="2836706"/>
            <a:ext cx="399906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charset="0"/>
                <a:ea typeface="Arial" charset="0"/>
                <a:cs typeface="Arial" charset="0"/>
              </a:rPr>
              <a:t>Chief Risk and Compliance Officer</a:t>
            </a:r>
            <a:endParaRPr lang="en-US" sz="1400" b="1" dirty="0">
              <a:solidFill>
                <a:schemeClr val="tx1"/>
              </a:solidFill>
              <a:latin typeface="Arial" charset="0"/>
              <a:ea typeface="Arial" charset="0"/>
              <a:cs typeface="Arial" charset="0"/>
            </a:endParaRPr>
          </a:p>
          <a:p>
            <a:pPr algn="ctr"/>
            <a:r>
              <a:rPr lang="en-US" sz="1400" b="1" dirty="0" smtClean="0">
                <a:solidFill>
                  <a:schemeClr val="tx1"/>
                </a:solidFill>
                <a:latin typeface="Arial" charset="0"/>
                <a:ea typeface="Arial" charset="0"/>
                <a:cs typeface="Arial" charset="0"/>
              </a:rPr>
              <a:t>CRO</a:t>
            </a:r>
            <a:endParaRPr lang="en-US" sz="1400" b="1" dirty="0">
              <a:solidFill>
                <a:schemeClr val="tx1"/>
              </a:solidFill>
              <a:latin typeface="Arial" charset="0"/>
              <a:ea typeface="Arial" charset="0"/>
              <a:cs typeface="Arial" charset="0"/>
            </a:endParaRPr>
          </a:p>
        </p:txBody>
      </p:sp>
      <p:sp>
        <p:nvSpPr>
          <p:cNvPr id="18" name="Rounded Rectangle 17"/>
          <p:cNvSpPr/>
          <p:nvPr/>
        </p:nvSpPr>
        <p:spPr>
          <a:xfrm>
            <a:off x="2519833"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solidFill>
                  <a:schemeClr val="tx1"/>
                </a:solidFill>
                <a:latin typeface="Arial" charset="0"/>
                <a:ea typeface="Arial" charset="0"/>
                <a:cs typeface="Arial" charset="0"/>
              </a:rPr>
              <a:t>Corporate Compliance Programs</a:t>
            </a:r>
            <a:endParaRPr lang="en-US" sz="1200" b="1" dirty="0">
              <a:solidFill>
                <a:schemeClr val="tx1"/>
              </a:solidFill>
              <a:latin typeface="Arial" charset="0"/>
              <a:ea typeface="Arial" charset="0"/>
              <a:cs typeface="Arial" charset="0"/>
            </a:endParaRPr>
          </a:p>
        </p:txBody>
      </p:sp>
      <p:sp>
        <p:nvSpPr>
          <p:cNvPr id="26" name="Rounded Rectangle 25"/>
          <p:cNvSpPr/>
          <p:nvPr/>
        </p:nvSpPr>
        <p:spPr>
          <a:xfrm>
            <a:off x="4508505"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Arial" charset="0"/>
                <a:ea typeface="Arial" charset="0"/>
                <a:cs typeface="Arial" charset="0"/>
              </a:rPr>
              <a:t>Business Ethics &amp; Compliance Monitoring</a:t>
            </a:r>
            <a:endParaRPr lang="en-US" sz="1200" b="1" dirty="0">
              <a:solidFill>
                <a:schemeClr val="tx1"/>
              </a:solidFill>
              <a:latin typeface="Arial" charset="0"/>
              <a:ea typeface="Arial" charset="0"/>
              <a:cs typeface="Arial" charset="0"/>
            </a:endParaRPr>
          </a:p>
        </p:txBody>
      </p:sp>
      <p:sp>
        <p:nvSpPr>
          <p:cNvPr id="27" name="Rounded Rectangle 26"/>
          <p:cNvSpPr/>
          <p:nvPr/>
        </p:nvSpPr>
        <p:spPr>
          <a:xfrm>
            <a:off x="6497176" y="3050221"/>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solidFill>
                  <a:schemeClr val="tx1"/>
                </a:solidFill>
                <a:latin typeface="Arial" charset="0"/>
                <a:ea typeface="Arial" charset="0"/>
                <a:cs typeface="Arial" charset="0"/>
              </a:rPr>
              <a:t>Operational Governance</a:t>
            </a:r>
            <a:endParaRPr lang="en-US" sz="1200" b="1" dirty="0">
              <a:solidFill>
                <a:schemeClr val="tx1"/>
              </a:solidFill>
              <a:latin typeface="Arial" charset="0"/>
              <a:ea typeface="Arial" charset="0"/>
              <a:cs typeface="Arial" charset="0"/>
            </a:endParaRPr>
          </a:p>
        </p:txBody>
      </p:sp>
      <p:sp>
        <p:nvSpPr>
          <p:cNvPr id="28" name="Rounded Rectangle 27"/>
          <p:cNvSpPr/>
          <p:nvPr/>
        </p:nvSpPr>
        <p:spPr>
          <a:xfrm>
            <a:off x="2428256" y="4018869"/>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latin typeface="Arial" charset="0"/>
                <a:ea typeface="Arial" charset="0"/>
                <a:cs typeface="Arial" charset="0"/>
              </a:rPr>
              <a:t>Lead the execution of compliance programs for topics such as FCPA, Conflict Minerals, and Privacy</a:t>
            </a:r>
            <a:endParaRPr lang="en-US" sz="900" dirty="0">
              <a:solidFill>
                <a:schemeClr val="tx1"/>
              </a:solidFill>
              <a:latin typeface="Arial" charset="0"/>
              <a:ea typeface="Arial" charset="0"/>
              <a:cs typeface="Arial" charset="0"/>
            </a:endParaRPr>
          </a:p>
        </p:txBody>
      </p:sp>
      <p:sp>
        <p:nvSpPr>
          <p:cNvPr id="31" name="Rounded Rectangle 30"/>
          <p:cNvSpPr/>
          <p:nvPr/>
        </p:nvSpPr>
        <p:spPr>
          <a:xfrm>
            <a:off x="4439903" y="4011674"/>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latin typeface="Arial" charset="0"/>
                <a:ea typeface="Arial" charset="0"/>
                <a:cs typeface="Arial" charset="0"/>
              </a:rPr>
              <a:t>Lead activities related to Business Ethics and the MTS Code of Conduct</a:t>
            </a:r>
            <a:endParaRPr lang="en-US" sz="900" dirty="0">
              <a:solidFill>
                <a:schemeClr val="tx1"/>
              </a:solidFill>
              <a:latin typeface="Arial" charset="0"/>
              <a:ea typeface="Arial" charset="0"/>
              <a:cs typeface="Arial" charset="0"/>
            </a:endParaRPr>
          </a:p>
        </p:txBody>
      </p:sp>
      <p:sp>
        <p:nvSpPr>
          <p:cNvPr id="32" name="Rounded Rectangle 31"/>
          <p:cNvSpPr/>
          <p:nvPr/>
        </p:nvSpPr>
        <p:spPr>
          <a:xfrm>
            <a:off x="6413398" y="4006576"/>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latin typeface="Arial" charset="0"/>
                <a:ea typeface="Arial" charset="0"/>
                <a:cs typeface="Arial" charset="0"/>
              </a:rPr>
              <a:t>Lead operations teams that closely impact adherence to MTS compliance policies and procedures</a:t>
            </a:r>
            <a:endParaRPr lang="en-US" sz="9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8564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378501"/>
            <a:ext cx="7880480" cy="3730067"/>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Local Business Ethics Committees</a:t>
            </a:r>
            <a:endParaRPr lang="en-US" dirty="0"/>
          </a:p>
        </p:txBody>
      </p:sp>
      <p:sp>
        <p:nvSpPr>
          <p:cNvPr id="3" name="Content Placeholder 2"/>
          <p:cNvSpPr>
            <a:spLocks noGrp="1"/>
          </p:cNvSpPr>
          <p:nvPr>
            <p:ph sz="quarter" idx="10"/>
          </p:nvPr>
        </p:nvSpPr>
        <p:spPr>
          <a:xfrm>
            <a:off x="488950" y="1230313"/>
            <a:ext cx="8138160" cy="862438"/>
          </a:xfrm>
        </p:spPr>
        <p:txBody>
          <a:bodyPr/>
          <a:lstStyle/>
          <a:p>
            <a:r>
              <a:rPr lang="en-US" dirty="0" smtClean="0"/>
              <a:t>Another way to </a:t>
            </a:r>
            <a:r>
              <a:rPr lang="en-US" b="1" dirty="0" smtClean="0"/>
              <a:t>Speak Up </a:t>
            </a:r>
            <a:r>
              <a:rPr lang="en-US" dirty="0" smtClean="0"/>
              <a:t>is through MTS’ local Business Ethics Committees.</a:t>
            </a:r>
            <a:endParaRPr lang="en-US" dirty="0"/>
          </a:p>
        </p:txBody>
      </p:sp>
      <p:sp>
        <p:nvSpPr>
          <p:cNvPr id="7" name="Content Placeholder 2"/>
          <p:cNvSpPr txBox="1">
            <a:spLocks/>
          </p:cNvSpPr>
          <p:nvPr/>
        </p:nvSpPr>
        <p:spPr bwMode="auto">
          <a:xfrm>
            <a:off x="1197204" y="2864307"/>
            <a:ext cx="6749592" cy="31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smtClean="0">
                <a:latin typeface="Arial" charset="0"/>
                <a:ea typeface="Arial" charset="0"/>
                <a:cs typeface="Arial" charset="0"/>
              </a:rPr>
              <a:t>Assist employees in understanding and applying the MTS Code of Conduct</a:t>
            </a:r>
          </a:p>
          <a:p>
            <a:pPr lvl="0">
              <a:buFont typeface="Wingdings" charset="2"/>
              <a:buChar char="§"/>
            </a:pPr>
            <a:r>
              <a:rPr lang="en-US" sz="1800" dirty="0" smtClean="0">
                <a:latin typeface="Arial" charset="0"/>
                <a:ea typeface="Arial" charset="0"/>
                <a:cs typeface="Arial" charset="0"/>
              </a:rPr>
              <a:t>Support implementation of the MTS Code of Conduct at the business unit level</a:t>
            </a:r>
          </a:p>
          <a:p>
            <a:pPr lvl="0">
              <a:buFont typeface="Wingdings" charset="2"/>
              <a:buChar char="§"/>
            </a:pPr>
            <a:r>
              <a:rPr lang="en-US" sz="1800" dirty="0" smtClean="0">
                <a:latin typeface="Arial" charset="0"/>
                <a:ea typeface="Arial" charset="0"/>
                <a:cs typeface="Arial" charset="0"/>
              </a:rPr>
              <a:t>Communicate questions and areas of concern to the MTS Corporate Compliance</a:t>
            </a:r>
          </a:p>
          <a:p>
            <a:pPr lvl="0">
              <a:buFont typeface="Wingdings" charset="2"/>
              <a:buChar char="§"/>
            </a:pPr>
            <a:r>
              <a:rPr lang="en-US" sz="1800" dirty="0" smtClean="0">
                <a:latin typeface="Arial" charset="0"/>
                <a:ea typeface="Arial" charset="0"/>
                <a:cs typeface="Arial" charset="0"/>
              </a:rPr>
              <a:t>Meet regularly and report committee activities to MTS Corporate Compliance</a:t>
            </a:r>
          </a:p>
          <a:p>
            <a:pPr lvl="0">
              <a:buFont typeface="Wingdings" charset="2"/>
              <a:buChar char="§"/>
            </a:pPr>
            <a:r>
              <a:rPr lang="en-US" sz="1800" dirty="0" smtClean="0">
                <a:latin typeface="Arial" charset="0"/>
                <a:ea typeface="Arial" charset="0"/>
                <a:cs typeface="Arial" charset="0"/>
              </a:rPr>
              <a:t>MTS Ethics Committees list is available on the intranet</a:t>
            </a:r>
            <a:endParaRPr lang="en-US" sz="1800" dirty="0">
              <a:latin typeface="Arial" charset="0"/>
              <a:ea typeface="Arial" charset="0"/>
              <a:cs typeface="Arial" charset="0"/>
            </a:endParaRPr>
          </a:p>
        </p:txBody>
      </p:sp>
      <p:sp>
        <p:nvSpPr>
          <p:cNvPr id="6" name="Rounded Rectangle 5"/>
          <p:cNvSpPr/>
          <p:nvPr/>
        </p:nvSpPr>
        <p:spPr>
          <a:xfrm>
            <a:off x="1560306" y="2155925"/>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Roles &amp; Responsibilities of </a:t>
            </a:r>
            <a:r>
              <a:rPr lang="en-US" smtClean="0">
                <a:latin typeface="Arial" charset="0"/>
                <a:ea typeface="Arial" charset="0"/>
                <a:cs typeface="Arial" charset="0"/>
              </a:rPr>
              <a:t>Ethics Committees:</a:t>
            </a:r>
            <a:endParaRPr lang="en-US">
              <a:latin typeface="Arial" charset="0"/>
              <a:ea typeface="Arial" charset="0"/>
              <a:cs typeface="Arial" charset="0"/>
            </a:endParaRPr>
          </a:p>
        </p:txBody>
      </p:sp>
    </p:spTree>
    <p:extLst>
      <p:ext uri="{BB962C8B-B14F-4D97-AF65-F5344CB8AC3E}">
        <p14:creationId xmlns:p14="http://schemas.microsoft.com/office/powerpoint/2010/main" val="1632236323"/>
      </p:ext>
    </p:extLst>
  </p:cSld>
  <p:clrMapOvr>
    <a:masterClrMapping/>
  </p:clrMapOvr>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21395</TotalTime>
  <Words>1521</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Global Code of Ethical Business Conduct Training</vt:lpstr>
      <vt:lpstr>Overview</vt:lpstr>
      <vt:lpstr>The Purpose of the Code of Conduct</vt:lpstr>
      <vt:lpstr>The Contents of the Code of Conduct</vt:lpstr>
      <vt:lpstr>Our MTS Core Values</vt:lpstr>
      <vt:lpstr>What does it mean to Speak Up?</vt:lpstr>
      <vt:lpstr>The MTS AlertLine</vt:lpstr>
      <vt:lpstr>Chief Risk and Compliance Officer</vt:lpstr>
      <vt:lpstr>Local Business Ethics Committees</vt:lpstr>
      <vt:lpstr>How does MTS protect against retaliation?</vt:lpstr>
      <vt:lpstr>Compliance Spotlight: FCPA</vt:lpstr>
      <vt:lpstr>Components of FCPA</vt:lpstr>
      <vt:lpstr>Anti-Bribery Provisions</vt:lpstr>
      <vt:lpstr>Recordkeeping and Internal Control Provisions</vt:lpstr>
      <vt:lpstr>FCPA Risk Areas Specific to MTS and Applicable MTS Policy / Procedure</vt:lpstr>
      <vt:lpstr>How does the Code of Conduct Address Bribery and Corruption?</vt:lpstr>
      <vt:lpstr>Compliance Spotlight: Conflict of Interest</vt:lpstr>
      <vt:lpstr>Summary</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Nava, Steven</cp:lastModifiedBy>
  <cp:revision>656</cp:revision>
  <cp:lastPrinted>2016-05-18T20:01:37Z</cp:lastPrinted>
  <dcterms:created xsi:type="dcterms:W3CDTF">2014-02-10T22:38:06Z</dcterms:created>
  <dcterms:modified xsi:type="dcterms:W3CDTF">2017-05-08T13:42:55Z</dcterms:modified>
</cp:coreProperties>
</file>