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 id="2147483711" r:id="rId3"/>
    <p:sldMasterId id="2147483713" r:id="rId4"/>
    <p:sldMasterId id="2147483715" r:id="rId5"/>
    <p:sldMasterId id="2147483717" r:id="rId6"/>
    <p:sldMasterId id="2147483719" r:id="rId7"/>
  </p:sldMasterIdLst>
  <p:notesMasterIdLst>
    <p:notesMasterId r:id="rId26"/>
  </p:notesMasterIdLst>
  <p:handoutMasterIdLst>
    <p:handoutMasterId r:id="rId27"/>
  </p:handoutMasterIdLst>
  <p:sldIdLst>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3"/>
    <a:srgbClr val="92D04F"/>
    <a:srgbClr val="B4A2C7"/>
    <a:srgbClr val="C0E59B"/>
    <a:srgbClr val="FD64CD"/>
    <a:srgbClr val="B7DEE8"/>
    <a:srgbClr val="E7BAB7"/>
    <a:srgbClr val="958B54"/>
    <a:srgbClr val="C0E4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6" autoAdjust="0"/>
    <p:restoredTop sz="94687" autoAdjust="0"/>
  </p:normalViewPr>
  <p:slideViewPr>
    <p:cSldViewPr snapToGrid="0">
      <p:cViewPr>
        <p:scale>
          <a:sx n="80" d="100"/>
          <a:sy n="80" d="100"/>
        </p:scale>
        <p:origin x="-2766" y="-858"/>
      </p:cViewPr>
      <p:guideLst>
        <p:guide orient="horz" pos="3398"/>
        <p:guide orient="horz" pos="4225"/>
        <p:guide orient="horz" pos="775"/>
        <p:guide orient="horz" pos="2654"/>
        <p:guide orient="horz" pos="1928"/>
        <p:guide orient="horz" pos="1196"/>
        <p:guide orient="horz" pos="38"/>
        <p:guide pos="2880"/>
        <p:guide pos="5459"/>
        <p:guide pos="3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BF61-1A7F-4AE2-ABB5-81C741C6FA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B9293D-3F40-4A85-9047-43873893B85D}">
      <dgm:prSet custT="1"/>
      <dgm:spPr>
        <a:solidFill>
          <a:srgbClr val="CC1543"/>
        </a:solidFill>
      </dgm:spPr>
      <dgm:t>
        <a:bodyPr/>
        <a:lstStyle/>
        <a:p>
          <a:pPr rtl="0"/>
          <a:r>
            <a:rPr sz="2200" b="0" dirty="0" err="1">
              <a:latin typeface="Arial" charset="0"/>
              <a:ea typeface="Arial" charset="0"/>
              <a:cs typeface="Arial" charset="0"/>
            </a:rPr>
            <a:t>Wir</a:t>
          </a:r>
          <a:r>
            <a:rPr sz="2200" b="0" dirty="0">
              <a:latin typeface="Arial" charset="0"/>
              <a:ea typeface="Arial" charset="0"/>
              <a:cs typeface="Arial" charset="0"/>
            </a:rPr>
            <a:t> </a:t>
          </a:r>
          <a:r>
            <a:rPr sz="2200" b="0" dirty="0" err="1">
              <a:latin typeface="Arial" charset="0"/>
              <a:ea typeface="Arial" charset="0"/>
              <a:cs typeface="Arial" charset="0"/>
            </a:rPr>
            <a:t>haben</a:t>
          </a:r>
          <a:r>
            <a:rPr sz="2200" b="0" dirty="0">
              <a:latin typeface="Arial" charset="0"/>
              <a:ea typeface="Arial" charset="0"/>
              <a:cs typeface="Arial" charset="0"/>
            </a:rPr>
            <a:t> </a:t>
          </a:r>
          <a:r>
            <a:rPr sz="2200" b="0" u="none" dirty="0" err="1">
              <a:latin typeface="Arial" charset="0"/>
              <a:ea typeface="Arial" charset="0"/>
              <a:cs typeface="Arial" charset="0"/>
            </a:rPr>
            <a:t>mehrere</a:t>
          </a:r>
          <a:r>
            <a:rPr sz="2200" b="0" u="none" dirty="0">
              <a:latin typeface="Arial" charset="0"/>
              <a:ea typeface="Arial" charset="0"/>
              <a:cs typeface="Arial" charset="0"/>
            </a:rPr>
            <a:t> </a:t>
          </a:r>
          <a:r>
            <a:rPr sz="2200" b="0" u="none" dirty="0" err="1">
              <a:latin typeface="Arial" charset="0"/>
              <a:ea typeface="Arial" charset="0"/>
              <a:cs typeface="Arial" charset="0"/>
            </a:rPr>
            <a:t>Möglichkeiten</a:t>
          </a:r>
          <a:r>
            <a:rPr sz="2200" b="0" u="none" dirty="0">
              <a:latin typeface="Arial" charset="0"/>
              <a:ea typeface="Arial" charset="0"/>
              <a:cs typeface="Arial" charset="0"/>
            </a:rPr>
            <a:t> </a:t>
          </a:r>
          <a:r>
            <a:rPr sz="2200" b="0" dirty="0" err="1">
              <a:latin typeface="Arial" charset="0"/>
              <a:ea typeface="Arial" charset="0"/>
              <a:cs typeface="Arial" charset="0"/>
            </a:rPr>
            <a:t>geschaffen</a:t>
          </a:r>
          <a:r>
            <a:rPr sz="2200" b="0" dirty="0">
              <a:latin typeface="Arial" charset="0"/>
              <a:ea typeface="Arial" charset="0"/>
              <a:cs typeface="Arial" charset="0"/>
            </a:rPr>
            <a:t>, um </a:t>
          </a:r>
          <a:r>
            <a:rPr sz="2200" b="0" dirty="0" err="1">
              <a:latin typeface="Arial" charset="0"/>
              <a:ea typeface="Arial" charset="0"/>
              <a:cs typeface="Arial" charset="0"/>
            </a:rPr>
            <a:t>Ihnen</a:t>
          </a:r>
          <a:r>
            <a:rPr sz="2200" b="0" dirty="0">
              <a:latin typeface="Arial" charset="0"/>
              <a:ea typeface="Arial" charset="0"/>
              <a:cs typeface="Arial" charset="0"/>
            </a:rPr>
            <a:t> </a:t>
          </a:r>
          <a:r>
            <a:rPr sz="2200" b="0" dirty="0" err="1">
              <a:latin typeface="Arial" charset="0"/>
              <a:ea typeface="Arial" charset="0"/>
              <a:cs typeface="Arial" charset="0"/>
            </a:rPr>
            <a:t>zu</a:t>
          </a:r>
          <a:r>
            <a:rPr sz="2200" b="0" dirty="0">
              <a:latin typeface="Arial" charset="0"/>
              <a:ea typeface="Arial" charset="0"/>
              <a:cs typeface="Arial" charset="0"/>
            </a:rPr>
            <a:t> </a:t>
          </a:r>
          <a:r>
            <a:rPr sz="2200" b="0" dirty="0" err="1">
              <a:latin typeface="Arial" charset="0"/>
              <a:ea typeface="Arial" charset="0"/>
              <a:cs typeface="Arial" charset="0"/>
            </a:rPr>
            <a:t>helfen</a:t>
          </a:r>
          <a:r>
            <a:rPr sz="2200" b="0" dirty="0">
              <a:latin typeface="Arial" charset="0"/>
              <a:ea typeface="Arial" charset="0"/>
              <a:cs typeface="Arial" charset="0"/>
            </a:rPr>
            <a:t>, </a:t>
          </a:r>
          <a:r>
            <a:rPr sz="2200" b="1" u="sng" dirty="0" err="1">
              <a:latin typeface="Arial" charset="0"/>
              <a:ea typeface="Arial" charset="0"/>
              <a:cs typeface="Arial" charset="0"/>
            </a:rPr>
            <a:t>Bedenken</a:t>
          </a:r>
          <a:r>
            <a:rPr sz="2200" b="1" u="sng" dirty="0">
              <a:latin typeface="Arial" charset="0"/>
              <a:ea typeface="Arial" charset="0"/>
              <a:cs typeface="Arial" charset="0"/>
            </a:rPr>
            <a:t> </a:t>
          </a:r>
          <a:r>
            <a:rPr sz="2200" b="1" u="sng" dirty="0" err="1">
              <a:latin typeface="Arial" charset="0"/>
              <a:ea typeface="Arial" charset="0"/>
              <a:cs typeface="Arial" charset="0"/>
            </a:rPr>
            <a:t>zu</a:t>
          </a:r>
          <a:r>
            <a:rPr sz="2200" b="1" u="sng" dirty="0">
              <a:latin typeface="Arial" charset="0"/>
              <a:ea typeface="Arial" charset="0"/>
              <a:cs typeface="Arial" charset="0"/>
            </a:rPr>
            <a:t> </a:t>
          </a:r>
          <a:r>
            <a:rPr sz="2200" b="1" u="sng" dirty="0" err="1">
              <a:latin typeface="Arial" charset="0"/>
              <a:ea typeface="Arial" charset="0"/>
              <a:cs typeface="Arial" charset="0"/>
            </a:rPr>
            <a:t>äußern</a:t>
          </a:r>
          <a:r>
            <a:rPr sz="2200" b="0" dirty="0">
              <a:latin typeface="Arial" charset="0"/>
              <a:ea typeface="Arial" charset="0"/>
              <a:cs typeface="Arial" charset="0"/>
            </a:rPr>
            <a:t>:</a:t>
          </a:r>
        </a:p>
      </dgm:t>
    </dgm:pt>
    <dgm:pt modelId="{E7194ED9-B67A-45B9-BF22-5A856AB71376}" type="parTrans" cxnId="{AEF6C5BE-7807-47A9-8690-FB5340D6D4F0}">
      <dgm:prSet/>
      <dgm:spPr/>
      <dgm:t>
        <a:bodyPr/>
        <a:lstStyle/>
        <a:p>
          <a:endParaRPr lang="en-US"/>
        </a:p>
      </dgm:t>
    </dgm:pt>
    <dgm:pt modelId="{F04EC980-3946-44E0-BE2E-2B51416C35B6}" type="sibTrans" cxnId="{AEF6C5BE-7807-47A9-8690-FB5340D6D4F0}">
      <dgm:prSet/>
      <dgm:spPr/>
      <dgm:t>
        <a:bodyPr/>
        <a:lstStyle/>
        <a:p>
          <a:endParaRPr lang="en-US"/>
        </a:p>
      </dgm:t>
    </dgm:pt>
    <dgm:pt modelId="{4CCA79DF-FD3B-48E5-85E1-6CD601D710D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Vorgesetzte</a:t>
          </a:r>
          <a:endParaRPr sz="1400" b="1" dirty="0">
            <a:solidFill>
              <a:srgbClr val="CC1E43"/>
            </a:solidFill>
            <a:latin typeface="Arial" charset="0"/>
            <a:ea typeface="Arial" charset="0"/>
            <a:cs typeface="Arial" charset="0"/>
          </a:endParaRPr>
        </a:p>
      </dgm:t>
    </dgm:pt>
    <dgm:pt modelId="{EFCF3D80-A640-4191-988B-B658D187316C}" type="parTrans" cxnId="{2675B426-FDE0-4704-A661-77014326CDE2}">
      <dgm:prSet/>
      <dgm:spPr/>
      <dgm:t>
        <a:bodyPr/>
        <a:lstStyle/>
        <a:p>
          <a:endParaRPr lang="en-US"/>
        </a:p>
      </dgm:t>
    </dgm:pt>
    <dgm:pt modelId="{EE9F8875-D5B2-4297-A55B-44728034273A}" type="sibTrans" cxnId="{2675B426-FDE0-4704-A661-77014326CDE2}">
      <dgm:prSet/>
      <dgm:spPr/>
      <dgm:t>
        <a:bodyPr/>
        <a:lstStyle/>
        <a:p>
          <a:endParaRPr lang="en-US"/>
        </a:p>
      </dgm:t>
    </dgm:pt>
    <dgm:pt modelId="{0A669AD1-1831-48B8-9137-7EA3549C8372}">
      <dgm:prSet custT="1"/>
      <dgm:spPr>
        <a:solidFill>
          <a:schemeClr val="bg1">
            <a:lumMod val="95000"/>
          </a:schemeClr>
        </a:solidFill>
      </dgm:spPr>
      <dgm:t>
        <a:bodyPr/>
        <a:lstStyle/>
        <a:p>
          <a:pPr rtl="0"/>
          <a:r>
            <a:rPr sz="1400" b="1" dirty="0" smtClean="0">
              <a:solidFill>
                <a:srgbClr val="CC1E43"/>
              </a:solidFill>
              <a:latin typeface="Arial" charset="0"/>
              <a:ea typeface="Arial" charset="0"/>
              <a:cs typeface="Arial" charset="0"/>
            </a:rPr>
            <a:t>Personal</a:t>
          </a:r>
          <a:r>
            <a:rPr lang="en-US" sz="1400" b="1" dirty="0"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abteilung</a:t>
          </a:r>
          <a:endParaRPr sz="1400" b="1" dirty="0">
            <a:solidFill>
              <a:srgbClr val="CC1E43"/>
            </a:solidFill>
            <a:latin typeface="Arial" charset="0"/>
            <a:ea typeface="Arial" charset="0"/>
            <a:cs typeface="Arial" charset="0"/>
          </a:endParaRPr>
        </a:p>
      </dgm:t>
    </dgm:pt>
    <dgm:pt modelId="{5F3B0676-B18A-486F-ABE9-8BB4B4EAE1FC}" type="parTrans" cxnId="{EDB3E7DD-1855-49DF-B3AA-E197D995BF9A}">
      <dgm:prSet/>
      <dgm:spPr/>
      <dgm:t>
        <a:bodyPr/>
        <a:lstStyle/>
        <a:p>
          <a:endParaRPr lang="en-US"/>
        </a:p>
      </dgm:t>
    </dgm:pt>
    <dgm:pt modelId="{E3B4ECD7-ACE3-4AA2-A5C3-B9440936D3CF}" type="sibTrans" cxnId="{EDB3E7DD-1855-49DF-B3AA-E197D995BF9A}">
      <dgm:prSet/>
      <dgm:spPr/>
      <dgm:t>
        <a:bodyPr/>
        <a:lstStyle/>
        <a:p>
          <a:endParaRPr lang="en-US"/>
        </a:p>
      </dgm:t>
    </dgm:pt>
    <dgm:pt modelId="{71047B44-03EE-4E03-AB62-5229FB0191CF}">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Ihre</a:t>
          </a:r>
          <a:r>
            <a:rPr sz="1400" b="1" dirty="0">
              <a:solidFill>
                <a:srgbClr val="CC1E43"/>
              </a:solidFill>
              <a:latin typeface="Arial" charset="0"/>
              <a:ea typeface="Arial" charset="0"/>
              <a:cs typeface="Arial" charset="0"/>
            </a:rPr>
            <a:t> </a:t>
          </a:r>
          <a:r>
            <a:rPr sz="1400" b="1" dirty="0" err="1" smtClean="0">
              <a:solidFill>
                <a:srgbClr val="CC1E43"/>
              </a:solidFill>
              <a:latin typeface="Arial" charset="0"/>
              <a:ea typeface="Arial" charset="0"/>
              <a:cs typeface="Arial" charset="0"/>
            </a:rPr>
            <a:t>Ethik</a:t>
          </a:r>
          <a:r>
            <a:rPr lang="en-US" sz="1400" b="1" dirty="0" err="1"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kommission</a:t>
          </a:r>
          <a:r>
            <a:rPr sz="1400" b="1" dirty="0" smtClean="0">
              <a:solidFill>
                <a:srgbClr val="CC1E43"/>
              </a:solidFill>
              <a:latin typeface="Arial" charset="0"/>
              <a:ea typeface="Arial" charset="0"/>
              <a:cs typeface="Arial" charset="0"/>
            </a:rPr>
            <a:t> </a:t>
          </a:r>
          <a:r>
            <a:rPr sz="1400" b="1" dirty="0" err="1">
              <a:solidFill>
                <a:srgbClr val="CC1E43"/>
              </a:solidFill>
              <a:latin typeface="Arial" charset="0"/>
              <a:ea typeface="Arial" charset="0"/>
              <a:cs typeface="Arial" charset="0"/>
            </a:rPr>
            <a:t>vor</a:t>
          </a:r>
          <a:r>
            <a:rPr sz="1400" b="1" dirty="0">
              <a:solidFill>
                <a:srgbClr val="CC1E43"/>
              </a:solidFill>
              <a:latin typeface="Arial" charset="0"/>
              <a:ea typeface="Arial" charset="0"/>
              <a:cs typeface="Arial" charset="0"/>
            </a:rPr>
            <a:t> Ort</a:t>
          </a:r>
        </a:p>
      </dgm:t>
    </dgm:pt>
    <dgm:pt modelId="{8BDE3111-441C-47E6-B4C3-9C7912C3EE3F}" type="parTrans" cxnId="{397D79E8-BDC7-4881-93DC-22172788D0B6}">
      <dgm:prSet/>
      <dgm:spPr/>
      <dgm:t>
        <a:bodyPr/>
        <a:lstStyle/>
        <a:p>
          <a:endParaRPr lang="en-US"/>
        </a:p>
      </dgm:t>
    </dgm:pt>
    <dgm:pt modelId="{D0603154-B285-4CDC-9EB9-E607C4F97ECB}" type="sibTrans" cxnId="{397D79E8-BDC7-4881-93DC-22172788D0B6}">
      <dgm:prSet/>
      <dgm:spPr/>
      <dgm:t>
        <a:bodyPr/>
        <a:lstStyle/>
        <a:p>
          <a:endParaRPr lang="en-US"/>
        </a:p>
      </dgm:t>
    </dgm:pt>
    <dgm:pt modelId="{1214C429-9B89-4E43-8295-8B4ADD672EF6}">
      <dgm:prSet custT="1"/>
      <dgm:spPr>
        <a:solidFill>
          <a:schemeClr val="bg1">
            <a:lumMod val="95000"/>
          </a:schemeClr>
        </a:solidFill>
      </dgm:spPr>
      <dgm:t>
        <a:bodyPr/>
        <a:lstStyle/>
        <a:p>
          <a:pPr rtl="0"/>
          <a:r>
            <a:rPr sz="1400" b="1" dirty="0">
              <a:solidFill>
                <a:srgbClr val="CC1E43"/>
              </a:solidFill>
              <a:latin typeface="Arial" charset="0"/>
              <a:ea typeface="Arial" charset="0"/>
              <a:cs typeface="Arial" charset="0"/>
            </a:rPr>
            <a:t>Chief Risk Office Team</a:t>
          </a:r>
        </a:p>
      </dgm:t>
    </dgm:pt>
    <dgm:pt modelId="{5A7A81E4-BDC8-444D-9A7C-8F3ED4FCF57F}" type="parTrans" cxnId="{50B66359-F37C-4339-B1C8-85E6F0C3FFEA}">
      <dgm:prSet/>
      <dgm:spPr/>
      <dgm:t>
        <a:bodyPr/>
        <a:lstStyle/>
        <a:p>
          <a:endParaRPr lang="en-US"/>
        </a:p>
      </dgm:t>
    </dgm:pt>
    <dgm:pt modelId="{2A1A91B3-ECC4-4E0F-A5AA-F729B8D173BE}" type="sibTrans" cxnId="{50B66359-F37C-4339-B1C8-85E6F0C3FFEA}">
      <dgm:prSet/>
      <dgm:spPr/>
      <dgm:t>
        <a:bodyPr/>
        <a:lstStyle/>
        <a:p>
          <a:endParaRPr lang="en-US"/>
        </a:p>
      </dgm:t>
    </dgm:pt>
    <dgm:pt modelId="{60B5A938-4FAC-451F-B9AF-B308BE017F1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Rechtsabteilung</a:t>
          </a:r>
          <a:r>
            <a:rPr sz="1400" b="1" dirty="0">
              <a:solidFill>
                <a:srgbClr val="CC1E43"/>
              </a:solidFill>
              <a:latin typeface="Arial" charset="0"/>
              <a:ea typeface="Arial" charset="0"/>
              <a:cs typeface="Arial" charset="0"/>
            </a:rPr>
            <a:t> (USA)</a:t>
          </a:r>
        </a:p>
      </dgm:t>
    </dgm:pt>
    <dgm:pt modelId="{2A38D8B7-110E-401A-A2D6-E37FF069EABE}" type="parTrans" cxnId="{B953178B-EB58-4F24-8802-19803AC890C1}">
      <dgm:prSet/>
      <dgm:spPr/>
      <dgm:t>
        <a:bodyPr/>
        <a:lstStyle/>
        <a:p>
          <a:endParaRPr lang="en-US"/>
        </a:p>
      </dgm:t>
    </dgm:pt>
    <dgm:pt modelId="{3AED5583-F003-4E8A-ACAB-C527FCD4AA0D}" type="sibTrans" cxnId="{B953178B-EB58-4F24-8802-19803AC890C1}">
      <dgm:prSet/>
      <dgm:spPr/>
      <dgm:t>
        <a:bodyPr/>
        <a:lstStyle/>
        <a:p>
          <a:endParaRPr lang="en-US"/>
        </a:p>
      </dgm:t>
    </dgm:pt>
    <dgm:pt modelId="{B6EA538F-FD03-4261-BA6D-694DCEFC11A6}">
      <dgm:prSet custT="1"/>
      <dgm:spPr>
        <a:solidFill>
          <a:schemeClr val="bg1">
            <a:lumMod val="95000"/>
          </a:schemeClr>
        </a:solidFill>
      </dgm:spPr>
      <dgm:t>
        <a:bodyPr/>
        <a:lstStyle/>
        <a:p>
          <a:pPr rtl="0"/>
          <a:r>
            <a:rPr sz="1400" b="1" dirty="0" err="1" smtClean="0">
              <a:solidFill>
                <a:srgbClr val="CC1E43"/>
              </a:solidFill>
              <a:latin typeface="Arial" charset="0"/>
              <a:ea typeface="Arial" charset="0"/>
              <a:cs typeface="Arial" charset="0"/>
            </a:rPr>
            <a:t>AlertLine</a:t>
          </a:r>
          <a:endParaRPr sz="1400" b="1" dirty="0">
            <a:solidFill>
              <a:srgbClr val="CC1E43"/>
            </a:solidFill>
            <a:latin typeface="Arial" charset="0"/>
            <a:ea typeface="Arial" charset="0"/>
            <a:cs typeface="Arial" charset="0"/>
          </a:endParaRPr>
        </a:p>
      </dgm:t>
    </dgm:pt>
    <dgm:pt modelId="{E95AF903-CA7B-4A3D-908E-56E9F97A6B24}" type="parTrans" cxnId="{9FCABCBD-CC35-4AA6-A7F3-A1FF9A35DEFF}">
      <dgm:prSet/>
      <dgm:spPr/>
      <dgm:t>
        <a:bodyPr/>
        <a:lstStyle/>
        <a:p>
          <a:endParaRPr lang="en-US"/>
        </a:p>
      </dgm:t>
    </dgm:pt>
    <dgm:pt modelId="{337F4E4B-93F1-4F15-9342-85E3BAE241C8}" type="sibTrans" cxnId="{9FCABCBD-CC35-4AA6-A7F3-A1FF9A35DEFF}">
      <dgm:prSet/>
      <dgm:spPr/>
      <dgm:t>
        <a:bodyPr/>
        <a:lstStyle/>
        <a:p>
          <a:endParaRPr lang="en-US"/>
        </a:p>
      </dgm:t>
    </dgm:pt>
    <dgm:pt modelId="{AA362918-15F0-4722-AA68-014DD9987B3B}" type="pres">
      <dgm:prSet presAssocID="{D7F0BF61-1A7F-4AE2-ABB5-81C741C6FAB9}" presName="composite" presStyleCnt="0">
        <dgm:presLayoutVars>
          <dgm:chMax val="1"/>
          <dgm:dir/>
          <dgm:resizeHandles val="exact"/>
        </dgm:presLayoutVars>
      </dgm:prSet>
      <dgm:spPr/>
      <dgm:t>
        <a:bodyPr/>
        <a:lstStyle/>
        <a:p>
          <a:endParaRPr lang="en-US"/>
        </a:p>
      </dgm:t>
    </dgm:pt>
    <dgm:pt modelId="{7AA42A80-B9E9-4D8A-8419-2043DC0A6F6D}" type="pres">
      <dgm:prSet presAssocID="{93B9293D-3F40-4A85-9047-43873893B85D}" presName="roof" presStyleLbl="dkBgShp" presStyleIdx="0" presStyleCnt="2" custScaleY="120359" custLinFactNeighborY="2431"/>
      <dgm:spPr/>
      <dgm:t>
        <a:bodyPr/>
        <a:lstStyle/>
        <a:p>
          <a:endParaRPr lang="en-US"/>
        </a:p>
      </dgm:t>
    </dgm:pt>
    <dgm:pt modelId="{B73BCECB-6274-445D-8D42-A36DBD64E1B6}" type="pres">
      <dgm:prSet presAssocID="{93B9293D-3F40-4A85-9047-43873893B85D}" presName="pillars" presStyleCnt="0"/>
      <dgm:spPr/>
    </dgm:pt>
    <dgm:pt modelId="{27543A9F-D62C-40E8-9DCD-03333A8DFDDF}" type="pres">
      <dgm:prSet presAssocID="{93B9293D-3F40-4A85-9047-43873893B85D}" presName="pillar1" presStyleLbl="node1" presStyleIdx="0" presStyleCnt="6" custScaleX="110000">
        <dgm:presLayoutVars>
          <dgm:bulletEnabled val="1"/>
        </dgm:presLayoutVars>
      </dgm:prSet>
      <dgm:spPr/>
      <dgm:t>
        <a:bodyPr/>
        <a:lstStyle/>
        <a:p>
          <a:endParaRPr lang="en-US"/>
        </a:p>
      </dgm:t>
    </dgm:pt>
    <dgm:pt modelId="{95CA7D29-691A-43AD-9542-F982DC5DCCAD}" type="pres">
      <dgm:prSet presAssocID="{0A669AD1-1831-48B8-9137-7EA3549C8372}" presName="pillarX" presStyleLbl="node1" presStyleIdx="1" presStyleCnt="6">
        <dgm:presLayoutVars>
          <dgm:bulletEnabled val="1"/>
        </dgm:presLayoutVars>
      </dgm:prSet>
      <dgm:spPr/>
      <dgm:t>
        <a:bodyPr/>
        <a:lstStyle/>
        <a:p>
          <a:endParaRPr lang="en-US"/>
        </a:p>
      </dgm:t>
    </dgm:pt>
    <dgm:pt modelId="{52290E71-3FF9-46B8-8A97-DE4D9164115E}" type="pres">
      <dgm:prSet presAssocID="{71047B44-03EE-4E03-AB62-5229FB0191CF}" presName="pillarX" presStyleLbl="node1" presStyleIdx="2" presStyleCnt="6">
        <dgm:presLayoutVars>
          <dgm:bulletEnabled val="1"/>
        </dgm:presLayoutVars>
      </dgm:prSet>
      <dgm:spPr/>
      <dgm:t>
        <a:bodyPr/>
        <a:lstStyle/>
        <a:p>
          <a:endParaRPr lang="en-US"/>
        </a:p>
      </dgm:t>
    </dgm:pt>
    <dgm:pt modelId="{8142610B-AB04-4B14-8D03-31B7BDEC5965}" type="pres">
      <dgm:prSet presAssocID="{1214C429-9B89-4E43-8295-8B4ADD672EF6}" presName="pillarX" presStyleLbl="node1" presStyleIdx="3" presStyleCnt="6">
        <dgm:presLayoutVars>
          <dgm:bulletEnabled val="1"/>
        </dgm:presLayoutVars>
      </dgm:prSet>
      <dgm:spPr/>
      <dgm:t>
        <a:bodyPr/>
        <a:lstStyle/>
        <a:p>
          <a:endParaRPr lang="en-US"/>
        </a:p>
      </dgm:t>
    </dgm:pt>
    <dgm:pt modelId="{9D32F080-9382-4BBB-B935-7AA681EE31AA}" type="pres">
      <dgm:prSet presAssocID="{60B5A938-4FAC-451F-B9AF-B308BE017F19}" presName="pillarX" presStyleLbl="node1" presStyleIdx="4" presStyleCnt="6">
        <dgm:presLayoutVars>
          <dgm:bulletEnabled val="1"/>
        </dgm:presLayoutVars>
      </dgm:prSet>
      <dgm:spPr/>
      <dgm:t>
        <a:bodyPr/>
        <a:lstStyle/>
        <a:p>
          <a:endParaRPr lang="en-US"/>
        </a:p>
      </dgm:t>
    </dgm:pt>
    <dgm:pt modelId="{BA258671-BC97-4075-AE45-80C3A178A951}" type="pres">
      <dgm:prSet presAssocID="{B6EA538F-FD03-4261-BA6D-694DCEFC11A6}" presName="pillarX" presStyleLbl="node1" presStyleIdx="5" presStyleCnt="6">
        <dgm:presLayoutVars>
          <dgm:bulletEnabled val="1"/>
        </dgm:presLayoutVars>
      </dgm:prSet>
      <dgm:spPr/>
      <dgm:t>
        <a:bodyPr/>
        <a:lstStyle/>
        <a:p>
          <a:endParaRPr lang="en-US"/>
        </a:p>
      </dgm:t>
    </dgm:pt>
    <dgm:pt modelId="{89B4D07A-E0BA-46ED-896C-BF917E848ABA}" type="pres">
      <dgm:prSet presAssocID="{93B9293D-3F40-4A85-9047-43873893B85D}" presName="base" presStyleLbl="dkBgShp" presStyleIdx="1" presStyleCnt="2"/>
      <dgm:spPr>
        <a:solidFill>
          <a:srgbClr val="CC1543"/>
        </a:solidFill>
      </dgm:spPr>
    </dgm:pt>
  </dgm:ptLst>
  <dgm:cxnLst>
    <dgm:cxn modelId="{D4EDD25E-9AA1-A24F-8F09-65CADB14B717}" type="presOf" srcId="{60B5A938-4FAC-451F-B9AF-B308BE017F19}" destId="{9D32F080-9382-4BBB-B935-7AA681EE31AA}" srcOrd="0" destOrd="0" presId="urn:microsoft.com/office/officeart/2005/8/layout/hList3"/>
    <dgm:cxn modelId="{E90AA057-4D2C-A140-A202-6E46CEFB07FB}" type="presOf" srcId="{71047B44-03EE-4E03-AB62-5229FB0191CF}" destId="{52290E71-3FF9-46B8-8A97-DE4D9164115E}" srcOrd="0" destOrd="0" presId="urn:microsoft.com/office/officeart/2005/8/layout/hList3"/>
    <dgm:cxn modelId="{2675B426-FDE0-4704-A661-77014326CDE2}" srcId="{93B9293D-3F40-4A85-9047-43873893B85D}" destId="{4CCA79DF-FD3B-48E5-85E1-6CD601D710D9}" srcOrd="0" destOrd="0" parTransId="{EFCF3D80-A640-4191-988B-B658D187316C}" sibTransId="{EE9F8875-D5B2-4297-A55B-44728034273A}"/>
    <dgm:cxn modelId="{0E156447-94E4-8748-828C-866700E22799}" type="presOf" srcId="{93B9293D-3F40-4A85-9047-43873893B85D}" destId="{7AA42A80-B9E9-4D8A-8419-2043DC0A6F6D}" srcOrd="0" destOrd="0" presId="urn:microsoft.com/office/officeart/2005/8/layout/hList3"/>
    <dgm:cxn modelId="{65FC047F-65D0-8440-83EA-129DCC74ABA0}" type="presOf" srcId="{B6EA538F-FD03-4261-BA6D-694DCEFC11A6}" destId="{BA258671-BC97-4075-AE45-80C3A178A951}" srcOrd="0" destOrd="0" presId="urn:microsoft.com/office/officeart/2005/8/layout/hList3"/>
    <dgm:cxn modelId="{B953178B-EB58-4F24-8802-19803AC890C1}" srcId="{93B9293D-3F40-4A85-9047-43873893B85D}" destId="{60B5A938-4FAC-451F-B9AF-B308BE017F19}" srcOrd="4" destOrd="0" parTransId="{2A38D8B7-110E-401A-A2D6-E37FF069EABE}" sibTransId="{3AED5583-F003-4E8A-ACAB-C527FCD4AA0D}"/>
    <dgm:cxn modelId="{50B66359-F37C-4339-B1C8-85E6F0C3FFEA}" srcId="{93B9293D-3F40-4A85-9047-43873893B85D}" destId="{1214C429-9B89-4E43-8295-8B4ADD672EF6}" srcOrd="3" destOrd="0" parTransId="{5A7A81E4-BDC8-444D-9A7C-8F3ED4FCF57F}" sibTransId="{2A1A91B3-ECC4-4E0F-A5AA-F729B8D173BE}"/>
    <dgm:cxn modelId="{A2D7C24A-50F5-3947-8296-5FA1A9258308}" type="presOf" srcId="{4CCA79DF-FD3B-48E5-85E1-6CD601D710D9}" destId="{27543A9F-D62C-40E8-9DCD-03333A8DFDDF}" srcOrd="0" destOrd="0" presId="urn:microsoft.com/office/officeart/2005/8/layout/hList3"/>
    <dgm:cxn modelId="{02EB5024-5B4E-9C48-8530-BFC42B5CD049}" type="presOf" srcId="{D7F0BF61-1A7F-4AE2-ABB5-81C741C6FAB9}" destId="{AA362918-15F0-4722-AA68-014DD9987B3B}" srcOrd="0" destOrd="0" presId="urn:microsoft.com/office/officeart/2005/8/layout/hList3"/>
    <dgm:cxn modelId="{AEF6C5BE-7807-47A9-8690-FB5340D6D4F0}" srcId="{D7F0BF61-1A7F-4AE2-ABB5-81C741C6FAB9}" destId="{93B9293D-3F40-4A85-9047-43873893B85D}" srcOrd="0" destOrd="0" parTransId="{E7194ED9-B67A-45B9-BF22-5A856AB71376}" sibTransId="{F04EC980-3946-44E0-BE2E-2B51416C35B6}"/>
    <dgm:cxn modelId="{397D79E8-BDC7-4881-93DC-22172788D0B6}" srcId="{93B9293D-3F40-4A85-9047-43873893B85D}" destId="{71047B44-03EE-4E03-AB62-5229FB0191CF}" srcOrd="2" destOrd="0" parTransId="{8BDE3111-441C-47E6-B4C3-9C7912C3EE3F}" sibTransId="{D0603154-B285-4CDC-9EB9-E607C4F97ECB}"/>
    <dgm:cxn modelId="{444B4675-7776-5843-BE9A-0D6615939184}" type="presOf" srcId="{0A669AD1-1831-48B8-9137-7EA3549C8372}" destId="{95CA7D29-691A-43AD-9542-F982DC5DCCAD}" srcOrd="0" destOrd="0" presId="urn:microsoft.com/office/officeart/2005/8/layout/hList3"/>
    <dgm:cxn modelId="{9FCABCBD-CC35-4AA6-A7F3-A1FF9A35DEFF}" srcId="{93B9293D-3F40-4A85-9047-43873893B85D}" destId="{B6EA538F-FD03-4261-BA6D-694DCEFC11A6}" srcOrd="5" destOrd="0" parTransId="{E95AF903-CA7B-4A3D-908E-56E9F97A6B24}" sibTransId="{337F4E4B-93F1-4F15-9342-85E3BAE241C8}"/>
    <dgm:cxn modelId="{BF66FB1A-3B9E-9B49-9776-AE4590022A4F}" type="presOf" srcId="{1214C429-9B89-4E43-8295-8B4ADD672EF6}" destId="{8142610B-AB04-4B14-8D03-31B7BDEC5965}" srcOrd="0" destOrd="0" presId="urn:microsoft.com/office/officeart/2005/8/layout/hList3"/>
    <dgm:cxn modelId="{EDB3E7DD-1855-49DF-B3AA-E197D995BF9A}" srcId="{93B9293D-3F40-4A85-9047-43873893B85D}" destId="{0A669AD1-1831-48B8-9137-7EA3549C8372}" srcOrd="1" destOrd="0" parTransId="{5F3B0676-B18A-486F-ABE9-8BB4B4EAE1FC}" sibTransId="{E3B4ECD7-ACE3-4AA2-A5C3-B9440936D3CF}"/>
    <dgm:cxn modelId="{10EA91D8-FF78-2C46-A99A-930A252C2B87}" type="presParOf" srcId="{AA362918-15F0-4722-AA68-014DD9987B3B}" destId="{7AA42A80-B9E9-4D8A-8419-2043DC0A6F6D}" srcOrd="0" destOrd="0" presId="urn:microsoft.com/office/officeart/2005/8/layout/hList3"/>
    <dgm:cxn modelId="{77E9890D-946E-EA4A-AA03-5828E56575E1}" type="presParOf" srcId="{AA362918-15F0-4722-AA68-014DD9987B3B}" destId="{B73BCECB-6274-445D-8D42-A36DBD64E1B6}" srcOrd="1" destOrd="0" presId="urn:microsoft.com/office/officeart/2005/8/layout/hList3"/>
    <dgm:cxn modelId="{0E5F51C9-E3F7-5040-82A0-66465FF3E19C}" type="presParOf" srcId="{B73BCECB-6274-445D-8D42-A36DBD64E1B6}" destId="{27543A9F-D62C-40E8-9DCD-03333A8DFDDF}" srcOrd="0" destOrd="0" presId="urn:microsoft.com/office/officeart/2005/8/layout/hList3"/>
    <dgm:cxn modelId="{B86D700F-90E2-3146-B6C0-B7B762E3BF24}" type="presParOf" srcId="{B73BCECB-6274-445D-8D42-A36DBD64E1B6}" destId="{95CA7D29-691A-43AD-9542-F982DC5DCCAD}" srcOrd="1" destOrd="0" presId="urn:microsoft.com/office/officeart/2005/8/layout/hList3"/>
    <dgm:cxn modelId="{E6588EEF-9937-8D42-AE06-51100FB6C6C8}" type="presParOf" srcId="{B73BCECB-6274-445D-8D42-A36DBD64E1B6}" destId="{52290E71-3FF9-46B8-8A97-DE4D9164115E}" srcOrd="2" destOrd="0" presId="urn:microsoft.com/office/officeart/2005/8/layout/hList3"/>
    <dgm:cxn modelId="{58B04470-2619-3F4F-8672-235811013B59}" type="presParOf" srcId="{B73BCECB-6274-445D-8D42-A36DBD64E1B6}" destId="{8142610B-AB04-4B14-8D03-31B7BDEC5965}" srcOrd="3" destOrd="0" presId="urn:microsoft.com/office/officeart/2005/8/layout/hList3"/>
    <dgm:cxn modelId="{C8420127-B679-F44E-9646-1D079B39042A}" type="presParOf" srcId="{B73BCECB-6274-445D-8D42-A36DBD64E1B6}" destId="{9D32F080-9382-4BBB-B935-7AA681EE31AA}" srcOrd="4" destOrd="0" presId="urn:microsoft.com/office/officeart/2005/8/layout/hList3"/>
    <dgm:cxn modelId="{630D7A2B-478D-6A42-9975-240217A4E777}" type="presParOf" srcId="{B73BCECB-6274-445D-8D42-A36DBD64E1B6}" destId="{BA258671-BC97-4075-AE45-80C3A178A951}" srcOrd="5" destOrd="0" presId="urn:microsoft.com/office/officeart/2005/8/layout/hList3"/>
    <dgm:cxn modelId="{8BAD9C3D-AA13-0943-9B31-E08D411AEDEF}" type="presParOf" srcId="{AA362918-15F0-4722-AA68-014DD9987B3B}" destId="{89B4D07A-E0BA-46ED-896C-BF917E848ABA}" srcOrd="2" destOrd="0" presId="urn:microsoft.com/office/officeart/2005/8/layout/hList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a:latin typeface="Arial" charset="0"/>
              <a:ea typeface="Arial" charset="0"/>
              <a:cs typeface="Arial" charset="0"/>
            </a:rPr>
            <a:t>WAS:</a:t>
          </a:r>
        </a:p>
        <a:p>
          <a:pPr rtl="0"/>
          <a:r>
            <a:rPr sz="1400">
              <a:latin typeface="Arial" charset="0"/>
              <a:ea typeface="Arial" charset="0"/>
              <a:cs typeface="Arial" charset="0"/>
            </a:rPr>
            <a:t>unmittelbar oder mittelbar Geld zu zahlen oder geldwerte Leistungen zukommen zu lassen</a:t>
          </a: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AN: </a:t>
          </a:r>
        </a:p>
        <a:p>
          <a:pPr rtl="0"/>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Beamten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Mitarbeiter</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staatlichen</a:t>
          </a:r>
          <a:r>
            <a:rPr sz="1400" dirty="0">
              <a:latin typeface="Arial" charset="0"/>
              <a:ea typeface="Arial" charset="0"/>
              <a:cs typeface="Arial" charset="0"/>
            </a:rPr>
            <a:t> </a:t>
          </a:r>
          <a:r>
            <a:rPr sz="1400" dirty="0" err="1">
              <a:latin typeface="Arial" charset="0"/>
              <a:ea typeface="Arial" charset="0"/>
              <a:cs typeface="Arial" charset="0"/>
            </a:rPr>
            <a:t>Unternehmens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a:t>
          </a:r>
          <a:r>
            <a:rPr sz="1400" dirty="0">
              <a:latin typeface="Arial" charset="0"/>
              <a:ea typeface="Arial" charset="0"/>
              <a:cs typeface="Arial" charset="0"/>
            </a:rPr>
            <a:t> </a:t>
          </a:r>
          <a:r>
            <a:rPr sz="1400" dirty="0" err="1">
              <a:latin typeface="Arial" charset="0"/>
              <a:ea typeface="Arial" charset="0"/>
              <a:cs typeface="Arial" charset="0"/>
            </a:rPr>
            <a:t>Familienmitglied</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ausländischen</a:t>
          </a:r>
          <a:r>
            <a:rPr sz="1400" dirty="0">
              <a:latin typeface="Arial" charset="0"/>
              <a:ea typeface="Arial" charset="0"/>
              <a:cs typeface="Arial" charset="0"/>
            </a:rPr>
            <a:t> </a:t>
          </a:r>
          <a:r>
            <a:rPr sz="1400" dirty="0" err="1">
              <a:latin typeface="Arial" charset="0"/>
              <a:ea typeface="Arial" charset="0"/>
              <a:cs typeface="Arial" charset="0"/>
            </a:rPr>
            <a:t>Amtsträgers</a:t>
          </a:r>
          <a:endParaRPr sz="1400"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A1F1FB5F-8454-4F6F-B7BE-026DF5AE7816}">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WARUM: </a:t>
          </a:r>
        </a:p>
        <a:p>
          <a:pPr rtl="0"/>
          <a:r>
            <a:rPr sz="1400" dirty="0">
              <a:latin typeface="Arial" charset="0"/>
              <a:ea typeface="Arial" charset="0"/>
              <a:cs typeface="Arial" charset="0"/>
            </a:rPr>
            <a:t>um </a:t>
          </a:r>
          <a:r>
            <a:rPr sz="1400" dirty="0" err="1">
              <a:latin typeface="Arial" charset="0"/>
              <a:ea typeface="Arial" charset="0"/>
              <a:cs typeface="Arial" charset="0"/>
            </a:rPr>
            <a:t>Geschäftsfelder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erschließen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ungerechtfertigten</a:t>
          </a:r>
          <a:r>
            <a:rPr sz="1400" dirty="0">
              <a:latin typeface="Arial" charset="0"/>
              <a:ea typeface="Arial" charset="0"/>
              <a:cs typeface="Arial" charset="0"/>
            </a:rPr>
            <a:t> </a:t>
          </a:r>
          <a:r>
            <a:rPr sz="1400" dirty="0" err="1">
              <a:latin typeface="Arial" charset="0"/>
              <a:ea typeface="Arial" charset="0"/>
              <a:cs typeface="Arial" charset="0"/>
            </a:rPr>
            <a:t>Vorteil</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erlangen</a:t>
          </a:r>
          <a:endParaRPr sz="1400" dirty="0">
            <a:latin typeface="Arial" charset="0"/>
            <a:ea typeface="Arial" charset="0"/>
            <a:cs typeface="Arial" charset="0"/>
          </a:endParaRPr>
        </a:p>
      </dgm:t>
    </dgm:pt>
    <dgm:pt modelId="{40FBE694-1E3E-4A78-95E8-E1C21325AD15}" type="parTrans" cxnId="{5226ABEF-BB88-4150-B265-A2A58082106E}">
      <dgm:prSet/>
      <dgm:spPr/>
      <dgm:t>
        <a:bodyPr/>
        <a:lstStyle/>
        <a:p>
          <a:endParaRPr lang="en-US"/>
        </a:p>
      </dgm:t>
    </dgm:pt>
    <dgm:pt modelId="{D282422F-AA9E-4A25-BD17-5E2A86212CDE}" type="sibTrans" cxnId="{5226ABEF-BB88-4150-B265-A2A58082106E}">
      <dgm:prSet/>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3" custScaleX="114785">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2"/>
      <dgm:spPr/>
      <dgm:t>
        <a:bodyPr/>
        <a:lstStyle/>
        <a:p>
          <a:endParaRPr lang="en-US"/>
        </a:p>
      </dgm:t>
    </dgm:pt>
    <dgm:pt modelId="{236EBBF0-377E-44F9-89F6-44ACCE334911}" type="pres">
      <dgm:prSet presAssocID="{3396EA1D-F609-483F-BD94-1869B6468C27}" presName="connectorText" presStyleLbl="sibTrans2D1" presStyleIdx="0" presStyleCnt="2"/>
      <dgm:spPr/>
      <dgm:t>
        <a:bodyPr/>
        <a:lstStyle/>
        <a:p>
          <a:endParaRPr lang="en-US"/>
        </a:p>
      </dgm:t>
    </dgm:pt>
    <dgm:pt modelId="{1425511A-2AF1-4ABC-BED2-4195BC729D1A}" type="pres">
      <dgm:prSet presAssocID="{BEE7BE1A-89B1-4CDA-A1C4-561AD2618A87}" presName="node" presStyleLbl="node1" presStyleIdx="1" presStyleCnt="3" custScaleX="142237">
        <dgm:presLayoutVars>
          <dgm:bulletEnabled val="1"/>
        </dgm:presLayoutVars>
      </dgm:prSet>
      <dgm:spPr/>
      <dgm:t>
        <a:bodyPr/>
        <a:lstStyle/>
        <a:p>
          <a:endParaRPr lang="en-US"/>
        </a:p>
      </dgm:t>
    </dgm:pt>
    <dgm:pt modelId="{ABFFE2A7-EB83-43F7-BD22-9ABA2E30969E}" type="pres">
      <dgm:prSet presAssocID="{F28CD8E7-FA17-4D93-B8A2-54468C7A38CD}" presName="sibTrans" presStyleLbl="sibTrans2D1" presStyleIdx="1" presStyleCnt="2"/>
      <dgm:spPr/>
      <dgm:t>
        <a:bodyPr/>
        <a:lstStyle/>
        <a:p>
          <a:endParaRPr lang="en-US"/>
        </a:p>
      </dgm:t>
    </dgm:pt>
    <dgm:pt modelId="{1723D041-BE08-4687-8C45-5319A89A8206}" type="pres">
      <dgm:prSet presAssocID="{F28CD8E7-FA17-4D93-B8A2-54468C7A38CD}" presName="connectorText" presStyleLbl="sibTrans2D1" presStyleIdx="1" presStyleCnt="2"/>
      <dgm:spPr/>
      <dgm:t>
        <a:bodyPr/>
        <a:lstStyle/>
        <a:p>
          <a:endParaRPr lang="en-US"/>
        </a:p>
      </dgm:t>
    </dgm:pt>
    <dgm:pt modelId="{4806D6D7-0FF3-4344-A485-F418AEB3A4CA}" type="pres">
      <dgm:prSet presAssocID="{A1F1FB5F-8454-4F6F-B7BE-026DF5AE7816}" presName="node" presStyleLbl="node1" presStyleIdx="2" presStyleCnt="3" custScaleX="107215">
        <dgm:presLayoutVars>
          <dgm:bulletEnabled val="1"/>
        </dgm:presLayoutVars>
      </dgm:prSet>
      <dgm:spPr/>
      <dgm:t>
        <a:bodyPr/>
        <a:lstStyle/>
        <a:p>
          <a:endParaRPr lang="en-US"/>
        </a:p>
      </dgm:t>
    </dgm:pt>
  </dgm:ptLst>
  <dgm:cxnLst>
    <dgm:cxn modelId="{5226ABEF-BB88-4150-B265-A2A58082106E}" srcId="{BFDA7D13-3B15-4E33-9FB1-B0D1FF9CE29D}" destId="{A1F1FB5F-8454-4F6F-B7BE-026DF5AE7816}" srcOrd="2" destOrd="0" parTransId="{40FBE694-1E3E-4A78-95E8-E1C21325AD15}" sibTransId="{D282422F-AA9E-4A25-BD17-5E2A86212CDE}"/>
    <dgm:cxn modelId="{C721D3FF-AAD5-154F-9262-511F7FCC957D}" type="presOf" srcId="{BFDA7D13-3B15-4E33-9FB1-B0D1FF9CE29D}" destId="{5BED0602-C8F4-4CD6-9FDA-117BAC129B4A}" srcOrd="0" destOrd="0" presId="urn:microsoft.com/office/officeart/2005/8/layout/process1"/>
    <dgm:cxn modelId="{FCE84B14-DA5C-4A5F-86A8-222CA2D03B66}" srcId="{BFDA7D13-3B15-4E33-9FB1-B0D1FF9CE29D}" destId="{5913B8C1-B281-40DA-A047-82DF6009BB21}" srcOrd="0" destOrd="0" parTransId="{8C835E6E-D89A-400A-8516-1F582BE3A493}" sibTransId="{3396EA1D-F609-483F-BD94-1869B6468C27}"/>
    <dgm:cxn modelId="{7BA20575-3C9B-2447-A2DF-4D7F0802FA8B}" type="presOf" srcId="{5913B8C1-B281-40DA-A047-82DF6009BB21}" destId="{64E74039-0C53-4C9A-BC2D-57D0415472EC}" srcOrd="0" destOrd="0" presId="urn:microsoft.com/office/officeart/2005/8/layout/process1"/>
    <dgm:cxn modelId="{256E5BE9-01EE-47F2-B3E8-A21B850ED98C}" srcId="{BFDA7D13-3B15-4E33-9FB1-B0D1FF9CE29D}" destId="{BEE7BE1A-89B1-4CDA-A1C4-561AD2618A87}" srcOrd="1" destOrd="0" parTransId="{3D920412-9F8F-4F9E-B41D-29DE8930E3E9}" sibTransId="{F28CD8E7-FA17-4D93-B8A2-54468C7A38CD}"/>
    <dgm:cxn modelId="{B571DACF-90B9-ED4A-BF28-ED8BB6CF9393}" type="presOf" srcId="{3396EA1D-F609-483F-BD94-1869B6468C27}" destId="{C0CDC40E-21DF-470E-8F8F-5A73A167C21D}" srcOrd="0" destOrd="0" presId="urn:microsoft.com/office/officeart/2005/8/layout/process1"/>
    <dgm:cxn modelId="{E80A44AC-98BE-FE48-AC23-DBA4DFFF6447}" type="presOf" srcId="{3396EA1D-F609-483F-BD94-1869B6468C27}" destId="{236EBBF0-377E-44F9-89F6-44ACCE334911}" srcOrd="1" destOrd="0" presId="urn:microsoft.com/office/officeart/2005/8/layout/process1"/>
    <dgm:cxn modelId="{17CA952D-DDF2-404B-BF14-33220739A130}" type="presOf" srcId="{F28CD8E7-FA17-4D93-B8A2-54468C7A38CD}" destId="{1723D041-BE08-4687-8C45-5319A89A8206}" srcOrd="1" destOrd="0" presId="urn:microsoft.com/office/officeart/2005/8/layout/process1"/>
    <dgm:cxn modelId="{A9819ED5-7D8F-ED43-BF9B-254DEAF90773}" type="presOf" srcId="{F28CD8E7-FA17-4D93-B8A2-54468C7A38CD}" destId="{ABFFE2A7-EB83-43F7-BD22-9ABA2E30969E}" srcOrd="0" destOrd="0" presId="urn:microsoft.com/office/officeart/2005/8/layout/process1"/>
    <dgm:cxn modelId="{81442792-EAB9-8B4D-BE46-304A6936AEEC}" type="presOf" srcId="{BEE7BE1A-89B1-4CDA-A1C4-561AD2618A87}" destId="{1425511A-2AF1-4ABC-BED2-4195BC729D1A}" srcOrd="0" destOrd="0" presId="urn:microsoft.com/office/officeart/2005/8/layout/process1"/>
    <dgm:cxn modelId="{90991DC2-AB70-2345-A30E-1615D65D0483}" type="presOf" srcId="{A1F1FB5F-8454-4F6F-B7BE-026DF5AE7816}" destId="{4806D6D7-0FF3-4344-A485-F418AEB3A4CA}" srcOrd="0" destOrd="0" presId="urn:microsoft.com/office/officeart/2005/8/layout/process1"/>
    <dgm:cxn modelId="{39493314-22C7-FE49-8BFF-1ABA333CA5F9}" type="presParOf" srcId="{5BED0602-C8F4-4CD6-9FDA-117BAC129B4A}" destId="{64E74039-0C53-4C9A-BC2D-57D0415472EC}" srcOrd="0" destOrd="0" presId="urn:microsoft.com/office/officeart/2005/8/layout/process1"/>
    <dgm:cxn modelId="{F3571E94-CCC8-1F41-B732-687C489674A5}" type="presParOf" srcId="{5BED0602-C8F4-4CD6-9FDA-117BAC129B4A}" destId="{C0CDC40E-21DF-470E-8F8F-5A73A167C21D}" srcOrd="1" destOrd="0" presId="urn:microsoft.com/office/officeart/2005/8/layout/process1"/>
    <dgm:cxn modelId="{CACA2472-60C9-2641-BF9C-6A0F11C73D33}" type="presParOf" srcId="{C0CDC40E-21DF-470E-8F8F-5A73A167C21D}" destId="{236EBBF0-377E-44F9-89F6-44ACCE334911}" srcOrd="0" destOrd="0" presId="urn:microsoft.com/office/officeart/2005/8/layout/process1"/>
    <dgm:cxn modelId="{2291F09C-90A7-BB46-9957-2C5D633C8C6D}" type="presParOf" srcId="{5BED0602-C8F4-4CD6-9FDA-117BAC129B4A}" destId="{1425511A-2AF1-4ABC-BED2-4195BC729D1A}" srcOrd="2" destOrd="0" presId="urn:microsoft.com/office/officeart/2005/8/layout/process1"/>
    <dgm:cxn modelId="{4760E67D-FF38-2E45-BA45-1D345372295B}" type="presParOf" srcId="{5BED0602-C8F4-4CD6-9FDA-117BAC129B4A}" destId="{ABFFE2A7-EB83-43F7-BD22-9ABA2E30969E}" srcOrd="3" destOrd="0" presId="urn:microsoft.com/office/officeart/2005/8/layout/process1"/>
    <dgm:cxn modelId="{C3881C5E-0410-284F-876C-FC23297BA82B}" type="presParOf" srcId="{ABFFE2A7-EB83-43F7-BD22-9ABA2E30969E}" destId="{1723D041-BE08-4687-8C45-5319A89A8206}" srcOrd="0" destOrd="0" presId="urn:microsoft.com/office/officeart/2005/8/layout/process1"/>
    <dgm:cxn modelId="{873E53FD-6EA5-C74D-A10D-7EE4A9F9DC51}" type="presParOf" srcId="{5BED0602-C8F4-4CD6-9FDA-117BAC129B4A}" destId="{4806D6D7-0FF3-4344-A485-F418AEB3A4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sz="2000" b="1" u="sng" dirty="0">
              <a:latin typeface="Arial" charset="0"/>
              <a:ea typeface="Arial" charset="0"/>
              <a:cs typeface="Arial" charset="0"/>
            </a:rPr>
            <a:t>WENN:</a:t>
          </a:r>
        </a:p>
        <a:p>
          <a:pPr algn="l" rtl="0"/>
          <a:r>
            <a:rPr sz="1400" dirty="0">
              <a:latin typeface="Arial" charset="0"/>
              <a:ea typeface="Arial" charset="0"/>
              <a:cs typeface="Arial" charset="0"/>
            </a:rPr>
            <a:t>die </a:t>
          </a:r>
          <a:r>
            <a:rPr sz="1400" dirty="0" err="1">
              <a:latin typeface="Arial" charset="0"/>
              <a:ea typeface="Arial" charset="0"/>
              <a:cs typeface="Arial" charset="0"/>
            </a:rPr>
            <a:t>außerbetriebliche</a:t>
          </a:r>
          <a:r>
            <a:rPr sz="1400" dirty="0">
              <a:latin typeface="Arial" charset="0"/>
              <a:ea typeface="Arial" charset="0"/>
              <a:cs typeface="Arial" charset="0"/>
            </a:rPr>
            <a:t> </a:t>
          </a:r>
          <a:r>
            <a:rPr sz="1400" dirty="0" err="1">
              <a:latin typeface="Arial" charset="0"/>
              <a:ea typeface="Arial" charset="0"/>
              <a:cs typeface="Arial" charset="0"/>
            </a:rPr>
            <a:t>Aktivität</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persönliche</a:t>
          </a:r>
          <a:r>
            <a:rPr sz="1400" dirty="0">
              <a:latin typeface="Arial" charset="0"/>
              <a:ea typeface="Arial" charset="0"/>
              <a:cs typeface="Arial" charset="0"/>
            </a:rPr>
            <a:t> </a:t>
          </a:r>
          <a:r>
            <a:rPr sz="1400" dirty="0" err="1">
              <a:latin typeface="Arial" charset="0"/>
              <a:ea typeface="Arial" charset="0"/>
              <a:cs typeface="Arial" charset="0"/>
            </a:rPr>
            <a:t>Interessen</a:t>
          </a:r>
          <a:r>
            <a:rPr sz="1400" dirty="0">
              <a:latin typeface="Arial" charset="0"/>
              <a:ea typeface="Arial" charset="0"/>
              <a:cs typeface="Arial" charset="0"/>
            </a:rPr>
            <a:t> </a:t>
          </a:r>
          <a:r>
            <a:rPr sz="1400" dirty="0" err="1">
              <a:latin typeface="Arial" charset="0"/>
              <a:ea typeface="Arial" charset="0"/>
              <a:cs typeface="Arial" charset="0"/>
            </a:rPr>
            <a:t>im</a:t>
          </a:r>
          <a:r>
            <a:rPr sz="1400" dirty="0">
              <a:latin typeface="Arial" charset="0"/>
              <a:ea typeface="Arial" charset="0"/>
              <a:cs typeface="Arial" charset="0"/>
            </a:rPr>
            <a:t> </a:t>
          </a:r>
          <a:r>
            <a:rPr sz="1400" dirty="0" err="1">
              <a:latin typeface="Arial" charset="0"/>
              <a:ea typeface="Arial" charset="0"/>
              <a:cs typeface="Arial" charset="0"/>
            </a:rPr>
            <a:t>Widerspruch</a:t>
          </a:r>
          <a:r>
            <a:rPr sz="1400" dirty="0">
              <a:latin typeface="Arial" charset="0"/>
              <a:ea typeface="Arial" charset="0"/>
              <a:cs typeface="Arial" charset="0"/>
            </a:rPr>
            <a:t> </a:t>
          </a:r>
          <a:r>
            <a:rPr sz="1400" dirty="0" err="1">
              <a:latin typeface="Arial" charset="0"/>
              <a:ea typeface="Arial" charset="0"/>
              <a:cs typeface="Arial" charset="0"/>
            </a:rPr>
            <a:t>zum</a:t>
          </a:r>
          <a:r>
            <a:rPr sz="1400" baseline="0" dirty="0">
              <a:latin typeface="Arial" charset="0"/>
              <a:ea typeface="Arial" charset="0"/>
              <a:cs typeface="Arial" charset="0"/>
            </a:rPr>
            <a:t> </a:t>
          </a:r>
          <a:r>
            <a:rPr sz="1400" dirty="0" err="1">
              <a:latin typeface="Arial" charset="0"/>
              <a:ea typeface="Arial" charset="0"/>
              <a:cs typeface="Arial" charset="0"/>
            </a:rPr>
            <a:t>Zuständigkeitsbereich</a:t>
          </a:r>
          <a:r>
            <a:rPr sz="1400" dirty="0">
              <a:latin typeface="Arial" charset="0"/>
              <a:ea typeface="Arial" charset="0"/>
              <a:cs typeface="Arial" charset="0"/>
            </a:rPr>
            <a:t> dieses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bei</a:t>
          </a:r>
          <a:r>
            <a:rPr sz="1400" dirty="0">
              <a:latin typeface="Arial" charset="0"/>
              <a:ea typeface="Arial" charset="0"/>
              <a:cs typeface="Arial" charset="0"/>
            </a:rPr>
            <a:t> MTS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scheinen</a:t>
          </a:r>
          <a:endParaRPr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lnSpc>
              <a:spcPct val="90000"/>
            </a:lnSpc>
          </a:pPr>
          <a:r>
            <a:rPr sz="2000" b="1" u="sng" dirty="0">
              <a:latin typeface="Arial" charset="0"/>
              <a:ea typeface="Arial" charset="0"/>
              <a:cs typeface="Arial" charset="0"/>
            </a:rPr>
            <a:t>BEISPIELE: </a:t>
          </a: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Konkurrenz</a:t>
          </a:r>
          <a:r>
            <a:rPr sz="1200" b="0" u="none" dirty="0">
              <a:latin typeface="Arial" charset="0"/>
              <a:ea typeface="Arial" charset="0"/>
              <a:cs typeface="Arial" charset="0"/>
            </a:rPr>
            <a:t> </a:t>
          </a:r>
          <a:r>
            <a:rPr sz="1200" b="0" u="none" dirty="0" err="1">
              <a:latin typeface="Arial" charset="0"/>
              <a:ea typeface="Arial" charset="0"/>
              <a:cs typeface="Arial" charset="0"/>
            </a:rPr>
            <a:t>für</a:t>
          </a:r>
          <a:r>
            <a:rPr sz="1200" b="0" u="none" dirty="0">
              <a:latin typeface="Arial" charset="0"/>
              <a:ea typeface="Arial" charset="0"/>
              <a:cs typeface="Arial" charset="0"/>
            </a:rPr>
            <a:t> das </a:t>
          </a:r>
          <a:r>
            <a:rPr sz="1200" b="0" u="none" dirty="0" err="1">
              <a:latin typeface="Arial" charset="0"/>
              <a:ea typeface="Arial" charset="0"/>
              <a:cs typeface="Arial" charset="0"/>
            </a:rPr>
            <a:t>Unternehmen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Ausnutzen</a:t>
          </a:r>
          <a:r>
            <a:rPr sz="1200" b="0" u="none" dirty="0">
              <a:latin typeface="Arial" charset="0"/>
              <a:ea typeface="Arial" charset="0"/>
              <a:cs typeface="Arial" charset="0"/>
            </a:rPr>
            <a:t> von Position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Einfluss</a:t>
          </a:r>
          <a:r>
            <a:rPr sz="1200" b="0" u="none" dirty="0">
              <a:latin typeface="Arial" charset="0"/>
              <a:ea typeface="Arial" charset="0"/>
              <a:cs typeface="Arial" charset="0"/>
            </a:rPr>
            <a:t>, um </a:t>
          </a:r>
          <a:r>
            <a:rPr sz="1200" b="0" u="none" dirty="0" err="1">
              <a:latin typeface="Arial" charset="0"/>
              <a:ea typeface="Arial" charset="0"/>
              <a:cs typeface="Arial" charset="0"/>
            </a:rPr>
            <a:t>sich</a:t>
          </a:r>
          <a:r>
            <a:rPr sz="1200" b="0" u="none" dirty="0">
              <a:latin typeface="Arial" charset="0"/>
              <a:ea typeface="Arial" charset="0"/>
              <a:cs typeface="Arial" charset="0"/>
            </a:rPr>
            <a:t> </a:t>
          </a:r>
          <a:r>
            <a:rPr sz="1200" b="0" u="none" dirty="0" err="1">
              <a:latin typeface="Arial" charset="0"/>
              <a:ea typeface="Arial" charset="0"/>
              <a:cs typeface="Arial" charset="0"/>
            </a:rPr>
            <a:t>selbst</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anderen</a:t>
          </a:r>
          <a:r>
            <a:rPr sz="1200" b="0" u="none" dirty="0">
              <a:latin typeface="Arial" charset="0"/>
              <a:ea typeface="Arial" charset="0"/>
              <a:cs typeface="Arial" charset="0"/>
            </a:rPr>
            <a:t> </a:t>
          </a:r>
          <a:r>
            <a:rPr sz="1200" b="0" u="none" dirty="0" err="1">
              <a:latin typeface="Arial" charset="0"/>
              <a:ea typeface="Arial" charset="0"/>
              <a:cs typeface="Arial" charset="0"/>
            </a:rPr>
            <a:t>einen</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zu</a:t>
          </a:r>
          <a:r>
            <a:rPr sz="1200" b="0" u="none" dirty="0">
              <a:latin typeface="Arial" charset="0"/>
              <a:ea typeface="Arial" charset="0"/>
              <a:cs typeface="Arial" charset="0"/>
            </a:rPr>
            <a:t> </a:t>
          </a:r>
          <a:r>
            <a:rPr sz="1200" b="0" u="none" dirty="0" err="1">
              <a:latin typeface="Arial" charset="0"/>
              <a:ea typeface="Arial" charset="0"/>
              <a:cs typeface="Arial" charset="0"/>
            </a:rPr>
            <a:t>verschaffen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Verwenden</a:t>
          </a:r>
          <a:r>
            <a:rPr sz="1200" b="0" u="none" dirty="0">
              <a:latin typeface="Arial" charset="0"/>
              <a:ea typeface="Arial" charset="0"/>
              <a:cs typeface="Arial" charset="0"/>
            </a:rPr>
            <a:t> von </a:t>
          </a:r>
          <a:r>
            <a:rPr sz="1200" b="0" u="none" dirty="0" err="1">
              <a:latin typeface="Arial" charset="0"/>
              <a:ea typeface="Arial" charset="0"/>
              <a:cs typeface="Arial" charset="0"/>
            </a:rPr>
            <a:t>Informationen</a:t>
          </a:r>
          <a:r>
            <a:rPr sz="1200" b="0" u="none" dirty="0">
              <a:latin typeface="Arial" charset="0"/>
              <a:ea typeface="Arial" charset="0"/>
              <a:cs typeface="Arial" charset="0"/>
            </a:rPr>
            <a:t>, Anlagen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Ressourcen</a:t>
          </a:r>
          <a:r>
            <a:rPr sz="1200" b="0" u="none" dirty="0">
              <a:latin typeface="Arial" charset="0"/>
              <a:ea typeface="Arial" charset="0"/>
              <a:cs typeface="Arial" charset="0"/>
            </a:rPr>
            <a:t> des </a:t>
          </a:r>
          <a:r>
            <a:rPr sz="1200" b="0" u="none" dirty="0" err="1">
              <a:latin typeface="Arial" charset="0"/>
              <a:ea typeface="Arial" charset="0"/>
              <a:cs typeface="Arial" charset="0"/>
            </a:rPr>
            <a:t>Unternehmens</a:t>
          </a:r>
          <a:r>
            <a:rPr sz="1200" b="0" u="none" dirty="0">
              <a:latin typeface="Arial" charset="0"/>
              <a:ea typeface="Arial" charset="0"/>
              <a:cs typeface="Arial" charset="0"/>
            </a:rPr>
            <a:t> </a:t>
          </a:r>
          <a:r>
            <a:rPr sz="1200" b="0" u="none" dirty="0" err="1">
              <a:latin typeface="Arial" charset="0"/>
              <a:ea typeface="Arial" charset="0"/>
              <a:cs typeface="Arial" charset="0"/>
            </a:rPr>
            <a:t>zur</a:t>
          </a:r>
          <a:r>
            <a:rPr sz="1200" b="0" u="none" dirty="0">
              <a:latin typeface="Arial" charset="0"/>
              <a:ea typeface="Arial" charset="0"/>
              <a:cs typeface="Arial" charset="0"/>
            </a:rPr>
            <a:t> </a:t>
          </a:r>
          <a:r>
            <a:rPr sz="1200" b="0" u="none" dirty="0" err="1">
              <a:latin typeface="Arial" charset="0"/>
              <a:ea typeface="Arial" charset="0"/>
              <a:cs typeface="Arial" charset="0"/>
            </a:rPr>
            <a:t>persönlichen</a:t>
          </a:r>
          <a:r>
            <a:rPr sz="1200" b="0" u="none" dirty="0">
              <a:latin typeface="Arial" charset="0"/>
              <a:ea typeface="Arial" charset="0"/>
              <a:cs typeface="Arial" charset="0"/>
            </a:rPr>
            <a:t> </a:t>
          </a:r>
          <a:r>
            <a:rPr sz="1200" b="0" u="none" dirty="0" err="1">
              <a:latin typeface="Arial" charset="0"/>
              <a:ea typeface="Arial" charset="0"/>
              <a:cs typeface="Arial" charset="0"/>
            </a:rPr>
            <a:t>Bereicherung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zum</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anderer</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Annahme</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Inanspruchnahme</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Zuwendung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geschäftlichen</a:t>
          </a:r>
          <a:r>
            <a:rPr sz="1200" b="0" u="none" dirty="0">
              <a:latin typeface="Arial" charset="0"/>
              <a:ea typeface="Arial" charset="0"/>
              <a:cs typeface="Arial" charset="0"/>
            </a:rPr>
            <a:t> </a:t>
          </a:r>
          <a:r>
            <a:rPr sz="1200" b="0" u="none" dirty="0" err="1">
              <a:latin typeface="Arial" charset="0"/>
              <a:ea typeface="Arial" charset="0"/>
              <a:cs typeface="Arial" charset="0"/>
            </a:rPr>
            <a:t>Gefälligkeit</a:t>
          </a:r>
          <a:r>
            <a:rPr sz="1200" b="0" u="none" dirty="0">
              <a:latin typeface="Arial" charset="0"/>
              <a:ea typeface="Arial" charset="0"/>
              <a:cs typeface="Arial" charset="0"/>
            </a:rPr>
            <a:t> von </a:t>
          </a:r>
          <a:r>
            <a:rPr sz="1200" b="0" u="none" dirty="0" err="1">
              <a:latin typeface="Arial" charset="0"/>
              <a:ea typeface="Arial" charset="0"/>
              <a:cs typeface="Arial" charset="0"/>
            </a:rPr>
            <a:t>einem</a:t>
          </a:r>
          <a:r>
            <a:rPr sz="1200" b="0" u="none" dirty="0">
              <a:latin typeface="Arial" charset="0"/>
              <a:ea typeface="Arial" charset="0"/>
              <a:cs typeface="Arial" charset="0"/>
            </a:rPr>
            <a:t> </a:t>
          </a:r>
          <a:r>
            <a:rPr sz="1200" b="0" u="none" dirty="0" err="1">
              <a:latin typeface="Arial" charset="0"/>
              <a:ea typeface="Arial" charset="0"/>
              <a:cs typeface="Arial" charset="0"/>
            </a:rPr>
            <a:t>Konkurrenten</a:t>
          </a:r>
          <a:r>
            <a:rPr sz="1200" b="0" u="none" dirty="0">
              <a:latin typeface="Arial" charset="0"/>
              <a:ea typeface="Arial" charset="0"/>
              <a:cs typeface="Arial" charset="0"/>
            </a:rPr>
            <a:t>, </a:t>
          </a:r>
          <a:r>
            <a:rPr sz="1200" b="0" u="none" dirty="0" err="1">
              <a:latin typeface="Arial" charset="0"/>
              <a:ea typeface="Arial" charset="0"/>
              <a:cs typeface="Arial" charset="0"/>
            </a:rPr>
            <a:t>Lieferanten</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Kunden</a:t>
          </a:r>
          <a:r>
            <a:rPr sz="1200" b="0" u="none" dirty="0">
              <a:latin typeface="Arial" charset="0"/>
              <a:ea typeface="Arial" charset="0"/>
              <a:cs typeface="Arial" charset="0"/>
            </a:rPr>
            <a:t>, die </a:t>
          </a:r>
          <a:r>
            <a:rPr sz="1200" b="0" u="none" dirty="0" err="1">
              <a:latin typeface="Arial" charset="0"/>
              <a:ea typeface="Arial" charset="0"/>
              <a:cs typeface="Arial" charset="0"/>
            </a:rPr>
            <a:t>gemäß</a:t>
          </a:r>
          <a:r>
            <a:rPr sz="1200" b="0" u="none" dirty="0">
              <a:latin typeface="Arial" charset="0"/>
              <a:ea typeface="Arial" charset="0"/>
              <a:cs typeface="Arial" charset="0"/>
            </a:rPr>
            <a:t> MTS </a:t>
          </a:r>
          <a:r>
            <a:rPr sz="1200" b="0" u="none" dirty="0" err="1">
              <a:latin typeface="Arial" charset="0"/>
              <a:ea typeface="Arial" charset="0"/>
              <a:cs typeface="Arial" charset="0"/>
            </a:rPr>
            <a:t>Richtlinien</a:t>
          </a:r>
          <a:r>
            <a:rPr sz="1200" b="0" u="none" dirty="0">
              <a:latin typeface="Arial" charset="0"/>
              <a:ea typeface="Arial" charset="0"/>
              <a:cs typeface="Arial" charset="0"/>
            </a:rPr>
            <a:t> </a:t>
          </a:r>
          <a:r>
            <a:rPr sz="1200" b="0" u="none" dirty="0" err="1">
              <a:latin typeface="Arial" charset="0"/>
              <a:ea typeface="Arial" charset="0"/>
              <a:cs typeface="Arial" charset="0"/>
            </a:rPr>
            <a:t>nicht</a:t>
          </a:r>
          <a:r>
            <a:rPr sz="1200" b="0" u="none" dirty="0">
              <a:latin typeface="Arial" charset="0"/>
              <a:ea typeface="Arial" charset="0"/>
              <a:cs typeface="Arial" charset="0"/>
            </a:rPr>
            <a:t> </a:t>
          </a:r>
          <a:r>
            <a:rPr sz="1200" b="0" u="none" dirty="0" err="1">
              <a:latin typeface="Arial" charset="0"/>
              <a:ea typeface="Arial" charset="0"/>
              <a:cs typeface="Arial" charset="0"/>
            </a:rPr>
            <a:t>zulässig</a:t>
          </a:r>
          <a:r>
            <a:rPr sz="1200" b="0" u="none" dirty="0">
              <a:latin typeface="Arial" charset="0"/>
              <a:ea typeface="Arial" charset="0"/>
              <a:cs typeface="Arial" charset="0"/>
            </a:rPr>
            <a:t> </a:t>
          </a:r>
          <a:r>
            <a:rPr sz="1200" b="0" u="none" dirty="0" err="1" smtClean="0">
              <a:latin typeface="Arial" charset="0"/>
              <a:ea typeface="Arial" charset="0"/>
              <a:cs typeface="Arial" charset="0"/>
            </a:rPr>
            <a:t>ist</a:t>
          </a:r>
          <a:endParaRPr sz="1200" b="0" u="none"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2" custScaleX="10492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1"/>
      <dgm:spPr/>
      <dgm:t>
        <a:bodyPr/>
        <a:lstStyle/>
        <a:p>
          <a:endParaRPr lang="en-US"/>
        </a:p>
      </dgm:t>
    </dgm:pt>
    <dgm:pt modelId="{236EBBF0-377E-44F9-89F6-44ACCE334911}" type="pres">
      <dgm:prSet presAssocID="{3396EA1D-F609-483F-BD94-1869B6468C27}" presName="connectorText" presStyleLbl="sibTrans2D1" presStyleIdx="0" presStyleCnt="1"/>
      <dgm:spPr/>
      <dgm:t>
        <a:bodyPr/>
        <a:lstStyle/>
        <a:p>
          <a:endParaRPr lang="en-US"/>
        </a:p>
      </dgm:t>
    </dgm:pt>
    <dgm:pt modelId="{1425511A-2AF1-4ABC-BED2-4195BC729D1A}" type="pres">
      <dgm:prSet presAssocID="{BEE7BE1A-89B1-4CDA-A1C4-561AD2618A87}" presName="node" presStyleLbl="node1" presStyleIdx="1" presStyleCnt="2" custScaleX="260510">
        <dgm:presLayoutVars>
          <dgm:bulletEnabled val="1"/>
        </dgm:presLayoutVars>
      </dgm:prSet>
      <dgm:spPr/>
      <dgm:t>
        <a:bodyPr/>
        <a:lstStyle/>
        <a:p>
          <a:endParaRPr lang="en-US"/>
        </a:p>
      </dgm:t>
    </dgm:pt>
  </dgm:ptLst>
  <dgm:cxnLst>
    <dgm:cxn modelId="{FCE84B14-DA5C-4A5F-86A8-222CA2D03B66}" srcId="{BFDA7D13-3B15-4E33-9FB1-B0D1FF9CE29D}" destId="{5913B8C1-B281-40DA-A047-82DF6009BB21}" srcOrd="0" destOrd="0" parTransId="{8C835E6E-D89A-400A-8516-1F582BE3A493}" sibTransId="{3396EA1D-F609-483F-BD94-1869B6468C27}"/>
    <dgm:cxn modelId="{256E5BE9-01EE-47F2-B3E8-A21B850ED98C}" srcId="{BFDA7D13-3B15-4E33-9FB1-B0D1FF9CE29D}" destId="{BEE7BE1A-89B1-4CDA-A1C4-561AD2618A87}" srcOrd="1" destOrd="0" parTransId="{3D920412-9F8F-4F9E-B41D-29DE8930E3E9}" sibTransId="{F28CD8E7-FA17-4D93-B8A2-54468C7A38CD}"/>
    <dgm:cxn modelId="{61C21F7A-84CD-274A-8505-033B374B572E}" type="presOf" srcId="{BEE7BE1A-89B1-4CDA-A1C4-561AD2618A87}" destId="{1425511A-2AF1-4ABC-BED2-4195BC729D1A}" srcOrd="0" destOrd="0" presId="urn:microsoft.com/office/officeart/2005/8/layout/process1"/>
    <dgm:cxn modelId="{9E30ED61-2965-EA4C-9A6A-00DCFAF2548B}" type="presOf" srcId="{5913B8C1-B281-40DA-A047-82DF6009BB21}" destId="{64E74039-0C53-4C9A-BC2D-57D0415472EC}" srcOrd="0" destOrd="0" presId="urn:microsoft.com/office/officeart/2005/8/layout/process1"/>
    <dgm:cxn modelId="{56440062-75C1-C044-9B4B-1F907D116A9C}" type="presOf" srcId="{BFDA7D13-3B15-4E33-9FB1-B0D1FF9CE29D}" destId="{5BED0602-C8F4-4CD6-9FDA-117BAC129B4A}" srcOrd="0" destOrd="0" presId="urn:microsoft.com/office/officeart/2005/8/layout/process1"/>
    <dgm:cxn modelId="{E0FC9BB7-1B7E-DF49-A2E9-FE119E1EB10A}" type="presOf" srcId="{3396EA1D-F609-483F-BD94-1869B6468C27}" destId="{236EBBF0-377E-44F9-89F6-44ACCE334911}" srcOrd="1" destOrd="0" presId="urn:microsoft.com/office/officeart/2005/8/layout/process1"/>
    <dgm:cxn modelId="{6CF39F47-259E-E54D-A62C-85D93104DBF0}" type="presOf" srcId="{3396EA1D-F609-483F-BD94-1869B6468C27}" destId="{C0CDC40E-21DF-470E-8F8F-5A73A167C21D}" srcOrd="0" destOrd="0" presId="urn:microsoft.com/office/officeart/2005/8/layout/process1"/>
    <dgm:cxn modelId="{0C9AD005-464C-2040-8462-E8F92121D873}" type="presParOf" srcId="{5BED0602-C8F4-4CD6-9FDA-117BAC129B4A}" destId="{64E74039-0C53-4C9A-BC2D-57D0415472EC}" srcOrd="0" destOrd="0" presId="urn:microsoft.com/office/officeart/2005/8/layout/process1"/>
    <dgm:cxn modelId="{824A2C07-E610-924D-BE61-50D5E339F2C7}" type="presParOf" srcId="{5BED0602-C8F4-4CD6-9FDA-117BAC129B4A}" destId="{C0CDC40E-21DF-470E-8F8F-5A73A167C21D}" srcOrd="1" destOrd="0" presId="urn:microsoft.com/office/officeart/2005/8/layout/process1"/>
    <dgm:cxn modelId="{2761C273-E8B8-024C-B5DD-716EF70DF38D}" type="presParOf" srcId="{C0CDC40E-21DF-470E-8F8F-5A73A167C21D}" destId="{236EBBF0-377E-44F9-89F6-44ACCE334911}" srcOrd="0" destOrd="0" presId="urn:microsoft.com/office/officeart/2005/8/layout/process1"/>
    <dgm:cxn modelId="{29C94C34-BE60-2642-ACA3-2222BD0F36F9}" type="presParOf" srcId="{5BED0602-C8F4-4CD6-9FDA-117BAC129B4A}" destId="{1425511A-2AF1-4ABC-BED2-4195BC729D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2A80-B9E9-4D8A-8419-2043DC0A6F6D}">
      <dsp:nvSpPr>
        <dsp:cNvPr id="0" name=""/>
        <dsp:cNvSpPr/>
      </dsp:nvSpPr>
      <dsp:spPr>
        <a:xfrm>
          <a:off x="0" y="-20976"/>
          <a:ext cx="7632418" cy="949589"/>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sz="2200" b="0" kern="1200" dirty="0" err="1">
              <a:latin typeface="Arial" charset="0"/>
              <a:ea typeface="Arial" charset="0"/>
              <a:cs typeface="Arial" charset="0"/>
            </a:rPr>
            <a:t>Wir</a:t>
          </a:r>
          <a:r>
            <a:rPr sz="2200" b="0" kern="1200" dirty="0">
              <a:latin typeface="Arial" charset="0"/>
              <a:ea typeface="Arial" charset="0"/>
              <a:cs typeface="Arial" charset="0"/>
            </a:rPr>
            <a:t> </a:t>
          </a:r>
          <a:r>
            <a:rPr sz="2200" b="0" kern="1200" dirty="0" err="1">
              <a:latin typeface="Arial" charset="0"/>
              <a:ea typeface="Arial" charset="0"/>
              <a:cs typeface="Arial" charset="0"/>
            </a:rPr>
            <a:t>haben</a:t>
          </a:r>
          <a:r>
            <a:rPr sz="2200" b="0" kern="1200" dirty="0">
              <a:latin typeface="Arial" charset="0"/>
              <a:ea typeface="Arial" charset="0"/>
              <a:cs typeface="Arial" charset="0"/>
            </a:rPr>
            <a:t> </a:t>
          </a:r>
          <a:r>
            <a:rPr sz="2200" b="0" u="none" kern="1200" dirty="0" err="1">
              <a:latin typeface="Arial" charset="0"/>
              <a:ea typeface="Arial" charset="0"/>
              <a:cs typeface="Arial" charset="0"/>
            </a:rPr>
            <a:t>mehrere</a:t>
          </a:r>
          <a:r>
            <a:rPr sz="2200" b="0" u="none" kern="1200" dirty="0">
              <a:latin typeface="Arial" charset="0"/>
              <a:ea typeface="Arial" charset="0"/>
              <a:cs typeface="Arial" charset="0"/>
            </a:rPr>
            <a:t> </a:t>
          </a:r>
          <a:r>
            <a:rPr sz="2200" b="0" u="none" kern="1200" dirty="0" err="1">
              <a:latin typeface="Arial" charset="0"/>
              <a:ea typeface="Arial" charset="0"/>
              <a:cs typeface="Arial" charset="0"/>
            </a:rPr>
            <a:t>Möglichkeiten</a:t>
          </a:r>
          <a:r>
            <a:rPr sz="2200" b="0" u="none" kern="1200" dirty="0">
              <a:latin typeface="Arial" charset="0"/>
              <a:ea typeface="Arial" charset="0"/>
              <a:cs typeface="Arial" charset="0"/>
            </a:rPr>
            <a:t> </a:t>
          </a:r>
          <a:r>
            <a:rPr sz="2200" b="0" kern="1200" dirty="0" err="1">
              <a:latin typeface="Arial" charset="0"/>
              <a:ea typeface="Arial" charset="0"/>
              <a:cs typeface="Arial" charset="0"/>
            </a:rPr>
            <a:t>geschaffen</a:t>
          </a:r>
          <a:r>
            <a:rPr sz="2200" b="0" kern="1200" dirty="0">
              <a:latin typeface="Arial" charset="0"/>
              <a:ea typeface="Arial" charset="0"/>
              <a:cs typeface="Arial" charset="0"/>
            </a:rPr>
            <a:t>, um </a:t>
          </a:r>
          <a:r>
            <a:rPr sz="2200" b="0" kern="1200" dirty="0" err="1">
              <a:latin typeface="Arial" charset="0"/>
              <a:ea typeface="Arial" charset="0"/>
              <a:cs typeface="Arial" charset="0"/>
            </a:rPr>
            <a:t>Ihnen</a:t>
          </a:r>
          <a:r>
            <a:rPr sz="2200" b="0" kern="1200" dirty="0">
              <a:latin typeface="Arial" charset="0"/>
              <a:ea typeface="Arial" charset="0"/>
              <a:cs typeface="Arial" charset="0"/>
            </a:rPr>
            <a:t> </a:t>
          </a:r>
          <a:r>
            <a:rPr sz="2200" b="0" kern="1200" dirty="0" err="1">
              <a:latin typeface="Arial" charset="0"/>
              <a:ea typeface="Arial" charset="0"/>
              <a:cs typeface="Arial" charset="0"/>
            </a:rPr>
            <a:t>zu</a:t>
          </a:r>
          <a:r>
            <a:rPr sz="2200" b="0" kern="1200" dirty="0">
              <a:latin typeface="Arial" charset="0"/>
              <a:ea typeface="Arial" charset="0"/>
              <a:cs typeface="Arial" charset="0"/>
            </a:rPr>
            <a:t> </a:t>
          </a:r>
          <a:r>
            <a:rPr sz="2200" b="0" kern="1200" dirty="0" err="1">
              <a:latin typeface="Arial" charset="0"/>
              <a:ea typeface="Arial" charset="0"/>
              <a:cs typeface="Arial" charset="0"/>
            </a:rPr>
            <a:t>helfen</a:t>
          </a:r>
          <a:r>
            <a:rPr sz="2200" b="0" kern="1200" dirty="0">
              <a:latin typeface="Arial" charset="0"/>
              <a:ea typeface="Arial" charset="0"/>
              <a:cs typeface="Arial" charset="0"/>
            </a:rPr>
            <a:t>, </a:t>
          </a:r>
          <a:r>
            <a:rPr sz="2200" b="1" u="sng" kern="1200" dirty="0" err="1">
              <a:latin typeface="Arial" charset="0"/>
              <a:ea typeface="Arial" charset="0"/>
              <a:cs typeface="Arial" charset="0"/>
            </a:rPr>
            <a:t>Bedenken</a:t>
          </a:r>
          <a:r>
            <a:rPr sz="2200" b="1" u="sng" kern="1200" dirty="0">
              <a:latin typeface="Arial" charset="0"/>
              <a:ea typeface="Arial" charset="0"/>
              <a:cs typeface="Arial" charset="0"/>
            </a:rPr>
            <a:t> </a:t>
          </a:r>
          <a:r>
            <a:rPr sz="2200" b="1" u="sng" kern="1200" dirty="0" err="1">
              <a:latin typeface="Arial" charset="0"/>
              <a:ea typeface="Arial" charset="0"/>
              <a:cs typeface="Arial" charset="0"/>
            </a:rPr>
            <a:t>zu</a:t>
          </a:r>
          <a:r>
            <a:rPr sz="2200" b="1" u="sng" kern="1200" dirty="0">
              <a:latin typeface="Arial" charset="0"/>
              <a:ea typeface="Arial" charset="0"/>
              <a:cs typeface="Arial" charset="0"/>
            </a:rPr>
            <a:t> </a:t>
          </a:r>
          <a:r>
            <a:rPr sz="2200" b="1" u="sng" kern="1200" dirty="0" err="1">
              <a:latin typeface="Arial" charset="0"/>
              <a:ea typeface="Arial" charset="0"/>
              <a:cs typeface="Arial" charset="0"/>
            </a:rPr>
            <a:t>äußern</a:t>
          </a:r>
          <a:r>
            <a:rPr sz="2200" b="0" kern="1200" dirty="0">
              <a:latin typeface="Arial" charset="0"/>
              <a:ea typeface="Arial" charset="0"/>
              <a:cs typeface="Arial" charset="0"/>
            </a:rPr>
            <a:t>:</a:t>
          </a:r>
        </a:p>
      </dsp:txBody>
      <dsp:txXfrm>
        <a:off x="0" y="-20976"/>
        <a:ext cx="7632418" cy="949589"/>
      </dsp:txXfrm>
    </dsp:sp>
    <dsp:sp modelId="{27543A9F-D62C-40E8-9DCD-03333A8DFDDF}">
      <dsp:nvSpPr>
        <dsp:cNvPr id="0" name=""/>
        <dsp:cNvSpPr/>
      </dsp:nvSpPr>
      <dsp:spPr>
        <a:xfrm>
          <a:off x="2701" y="829120"/>
          <a:ext cx="1375363"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Vorgesetzte</a:t>
          </a:r>
          <a:endParaRPr sz="1400" b="1" kern="1200" dirty="0">
            <a:solidFill>
              <a:srgbClr val="CC1E43"/>
            </a:solidFill>
            <a:latin typeface="Arial" charset="0"/>
            <a:ea typeface="Arial" charset="0"/>
            <a:cs typeface="Arial" charset="0"/>
          </a:endParaRPr>
        </a:p>
      </dsp:txBody>
      <dsp:txXfrm>
        <a:off x="2701" y="829120"/>
        <a:ext cx="1375363" cy="1656824"/>
      </dsp:txXfrm>
    </dsp:sp>
    <dsp:sp modelId="{95CA7D29-691A-43AD-9542-F982DC5DCCAD}">
      <dsp:nvSpPr>
        <dsp:cNvPr id="0" name=""/>
        <dsp:cNvSpPr/>
      </dsp:nvSpPr>
      <dsp:spPr>
        <a:xfrm>
          <a:off x="137806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smtClean="0">
              <a:solidFill>
                <a:srgbClr val="CC1E43"/>
              </a:solidFill>
              <a:latin typeface="Arial" charset="0"/>
              <a:ea typeface="Arial" charset="0"/>
              <a:cs typeface="Arial" charset="0"/>
            </a:rPr>
            <a:t>Personal</a:t>
          </a:r>
          <a:r>
            <a:rPr lang="en-US" sz="1400" b="1" kern="1200" dirty="0"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abteilung</a:t>
          </a:r>
          <a:endParaRPr sz="1400" b="1" kern="1200" dirty="0">
            <a:solidFill>
              <a:srgbClr val="CC1E43"/>
            </a:solidFill>
            <a:latin typeface="Arial" charset="0"/>
            <a:ea typeface="Arial" charset="0"/>
            <a:cs typeface="Arial" charset="0"/>
          </a:endParaRPr>
        </a:p>
      </dsp:txBody>
      <dsp:txXfrm>
        <a:off x="1378065" y="829120"/>
        <a:ext cx="1250330" cy="1656824"/>
      </dsp:txXfrm>
    </dsp:sp>
    <dsp:sp modelId="{52290E71-3FF9-46B8-8A97-DE4D9164115E}">
      <dsp:nvSpPr>
        <dsp:cNvPr id="0" name=""/>
        <dsp:cNvSpPr/>
      </dsp:nvSpPr>
      <dsp:spPr>
        <a:xfrm>
          <a:off x="262839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Ihre</a:t>
          </a:r>
          <a:r>
            <a:rPr sz="1400" b="1" kern="1200" dirty="0">
              <a:solidFill>
                <a:srgbClr val="CC1E43"/>
              </a:solidFill>
              <a:latin typeface="Arial" charset="0"/>
              <a:ea typeface="Arial" charset="0"/>
              <a:cs typeface="Arial" charset="0"/>
            </a:rPr>
            <a:t> </a:t>
          </a:r>
          <a:r>
            <a:rPr sz="1400" b="1" kern="1200" dirty="0" err="1" smtClean="0">
              <a:solidFill>
                <a:srgbClr val="CC1E43"/>
              </a:solidFill>
              <a:latin typeface="Arial" charset="0"/>
              <a:ea typeface="Arial" charset="0"/>
              <a:cs typeface="Arial" charset="0"/>
            </a:rPr>
            <a:t>Ethik</a:t>
          </a:r>
          <a:r>
            <a:rPr lang="en-US" sz="1400" b="1" kern="1200" dirty="0" err="1"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kommission</a:t>
          </a:r>
          <a:r>
            <a:rPr sz="1400" b="1" kern="1200" dirty="0" smtClean="0">
              <a:solidFill>
                <a:srgbClr val="CC1E43"/>
              </a:solidFill>
              <a:latin typeface="Arial" charset="0"/>
              <a:ea typeface="Arial" charset="0"/>
              <a:cs typeface="Arial" charset="0"/>
            </a:rPr>
            <a:t> </a:t>
          </a:r>
          <a:r>
            <a:rPr sz="1400" b="1" kern="1200" dirty="0" err="1">
              <a:solidFill>
                <a:srgbClr val="CC1E43"/>
              </a:solidFill>
              <a:latin typeface="Arial" charset="0"/>
              <a:ea typeface="Arial" charset="0"/>
              <a:cs typeface="Arial" charset="0"/>
            </a:rPr>
            <a:t>vor</a:t>
          </a:r>
          <a:r>
            <a:rPr sz="1400" b="1" kern="1200" dirty="0">
              <a:solidFill>
                <a:srgbClr val="CC1E43"/>
              </a:solidFill>
              <a:latin typeface="Arial" charset="0"/>
              <a:ea typeface="Arial" charset="0"/>
              <a:cs typeface="Arial" charset="0"/>
            </a:rPr>
            <a:t> Ort</a:t>
          </a:r>
        </a:p>
      </dsp:txBody>
      <dsp:txXfrm>
        <a:off x="2628395" y="829120"/>
        <a:ext cx="1250330" cy="1656824"/>
      </dsp:txXfrm>
    </dsp:sp>
    <dsp:sp modelId="{8142610B-AB04-4B14-8D03-31B7BDEC5965}">
      <dsp:nvSpPr>
        <dsp:cNvPr id="0" name=""/>
        <dsp:cNvSpPr/>
      </dsp:nvSpPr>
      <dsp:spPr>
        <a:xfrm>
          <a:off x="387872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a:solidFill>
                <a:srgbClr val="CC1E43"/>
              </a:solidFill>
              <a:latin typeface="Arial" charset="0"/>
              <a:ea typeface="Arial" charset="0"/>
              <a:cs typeface="Arial" charset="0"/>
            </a:rPr>
            <a:t>Chief Risk Office Team</a:t>
          </a:r>
        </a:p>
      </dsp:txBody>
      <dsp:txXfrm>
        <a:off x="3878725" y="829120"/>
        <a:ext cx="1250330" cy="1656824"/>
      </dsp:txXfrm>
    </dsp:sp>
    <dsp:sp modelId="{9D32F080-9382-4BBB-B935-7AA681EE31AA}">
      <dsp:nvSpPr>
        <dsp:cNvPr id="0" name=""/>
        <dsp:cNvSpPr/>
      </dsp:nvSpPr>
      <dsp:spPr>
        <a:xfrm>
          <a:off x="512905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Rechtsabteilung</a:t>
          </a:r>
          <a:r>
            <a:rPr sz="1400" b="1" kern="1200" dirty="0">
              <a:solidFill>
                <a:srgbClr val="CC1E43"/>
              </a:solidFill>
              <a:latin typeface="Arial" charset="0"/>
              <a:ea typeface="Arial" charset="0"/>
              <a:cs typeface="Arial" charset="0"/>
            </a:rPr>
            <a:t> (USA)</a:t>
          </a:r>
        </a:p>
      </dsp:txBody>
      <dsp:txXfrm>
        <a:off x="5129055" y="829120"/>
        <a:ext cx="1250330" cy="1656824"/>
      </dsp:txXfrm>
    </dsp:sp>
    <dsp:sp modelId="{BA258671-BC97-4075-AE45-80C3A178A951}">
      <dsp:nvSpPr>
        <dsp:cNvPr id="0" name=""/>
        <dsp:cNvSpPr/>
      </dsp:nvSpPr>
      <dsp:spPr>
        <a:xfrm>
          <a:off x="637938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smtClean="0">
              <a:solidFill>
                <a:srgbClr val="CC1E43"/>
              </a:solidFill>
              <a:latin typeface="Arial" charset="0"/>
              <a:ea typeface="Arial" charset="0"/>
              <a:cs typeface="Arial" charset="0"/>
            </a:rPr>
            <a:t>AlertLine</a:t>
          </a:r>
          <a:endParaRPr sz="1400" b="1" kern="1200" dirty="0">
            <a:solidFill>
              <a:srgbClr val="CC1E43"/>
            </a:solidFill>
            <a:latin typeface="Arial" charset="0"/>
            <a:ea typeface="Arial" charset="0"/>
            <a:cs typeface="Arial" charset="0"/>
          </a:endParaRPr>
        </a:p>
      </dsp:txBody>
      <dsp:txXfrm>
        <a:off x="6379385" y="829120"/>
        <a:ext cx="1250330" cy="1656824"/>
      </dsp:txXfrm>
    </dsp:sp>
    <dsp:sp modelId="{89B4D07A-E0BA-46ED-896C-BF917E848ABA}">
      <dsp:nvSpPr>
        <dsp:cNvPr id="0" name=""/>
        <dsp:cNvSpPr/>
      </dsp:nvSpPr>
      <dsp:spPr>
        <a:xfrm>
          <a:off x="0" y="2485944"/>
          <a:ext cx="7632418" cy="184091"/>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3886" y="76126"/>
          <a:ext cx="1987806"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a:latin typeface="Arial" charset="0"/>
              <a:ea typeface="Arial" charset="0"/>
              <a:cs typeface="Arial" charset="0"/>
            </a:rPr>
            <a:t>WAS:</a:t>
          </a:r>
        </a:p>
        <a:p>
          <a:pPr lvl="0" algn="ctr" defTabSz="889000" rtl="0">
            <a:lnSpc>
              <a:spcPct val="90000"/>
            </a:lnSpc>
            <a:spcBef>
              <a:spcPct val="0"/>
            </a:spcBef>
            <a:spcAft>
              <a:spcPct val="35000"/>
            </a:spcAft>
          </a:pPr>
          <a:r>
            <a:rPr sz="1400" kern="1200">
              <a:latin typeface="Arial" charset="0"/>
              <a:ea typeface="Arial" charset="0"/>
              <a:cs typeface="Arial" charset="0"/>
            </a:rPr>
            <a:t>unmittelbar oder mittelbar Geld zu zahlen oder geldwerte Leistungen zukommen zu lassen</a:t>
          </a:r>
        </a:p>
      </dsp:txBody>
      <dsp:txXfrm>
        <a:off x="48650" y="120890"/>
        <a:ext cx="1898278" cy="1438821"/>
      </dsp:txXfrm>
    </dsp:sp>
    <dsp:sp modelId="{C0CDC40E-21DF-470E-8F8F-5A73A167C21D}">
      <dsp:nvSpPr>
        <dsp:cNvPr id="0" name=""/>
        <dsp:cNvSpPr/>
      </dsp:nvSpPr>
      <dsp:spPr>
        <a:xfrm>
          <a:off x="2164869"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164869" y="711457"/>
        <a:ext cx="256994" cy="257687"/>
      </dsp:txXfrm>
    </dsp:sp>
    <dsp:sp modelId="{1425511A-2AF1-4ABC-BED2-4195BC729D1A}">
      <dsp:nvSpPr>
        <dsp:cNvPr id="0" name=""/>
        <dsp:cNvSpPr/>
      </dsp:nvSpPr>
      <dsp:spPr>
        <a:xfrm>
          <a:off x="2684399" y="76126"/>
          <a:ext cx="2463210"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AN: </a:t>
          </a:r>
        </a:p>
        <a:p>
          <a:pPr lvl="0" algn="ctr" defTabSz="889000" rtl="0">
            <a:lnSpc>
              <a:spcPct val="90000"/>
            </a:lnSpc>
            <a:spcBef>
              <a:spcPct val="0"/>
            </a:spcBef>
            <a:spcAft>
              <a:spcPct val="35000"/>
            </a:spcAft>
          </a:pP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Beamten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Mitarbeiter</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staatlichen</a:t>
          </a:r>
          <a:r>
            <a:rPr sz="1400" kern="1200" dirty="0">
              <a:latin typeface="Arial" charset="0"/>
              <a:ea typeface="Arial" charset="0"/>
              <a:cs typeface="Arial" charset="0"/>
            </a:rPr>
            <a:t> </a:t>
          </a:r>
          <a:r>
            <a:rPr sz="1400" kern="1200" dirty="0" err="1">
              <a:latin typeface="Arial" charset="0"/>
              <a:ea typeface="Arial" charset="0"/>
              <a:cs typeface="Arial" charset="0"/>
            </a:rPr>
            <a:t>Unternehmens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a:t>
          </a:r>
          <a:r>
            <a:rPr sz="1400" kern="1200" dirty="0">
              <a:latin typeface="Arial" charset="0"/>
              <a:ea typeface="Arial" charset="0"/>
              <a:cs typeface="Arial" charset="0"/>
            </a:rPr>
            <a:t> </a:t>
          </a:r>
          <a:r>
            <a:rPr sz="1400" kern="1200" dirty="0" err="1">
              <a:latin typeface="Arial" charset="0"/>
              <a:ea typeface="Arial" charset="0"/>
              <a:cs typeface="Arial" charset="0"/>
            </a:rPr>
            <a:t>Familienmitglied</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ausländischen</a:t>
          </a:r>
          <a:r>
            <a:rPr sz="1400" kern="1200" dirty="0">
              <a:latin typeface="Arial" charset="0"/>
              <a:ea typeface="Arial" charset="0"/>
              <a:cs typeface="Arial" charset="0"/>
            </a:rPr>
            <a:t> </a:t>
          </a:r>
          <a:r>
            <a:rPr sz="1400" kern="1200" dirty="0" err="1">
              <a:latin typeface="Arial" charset="0"/>
              <a:ea typeface="Arial" charset="0"/>
              <a:cs typeface="Arial" charset="0"/>
            </a:rPr>
            <a:t>Amtsträgers</a:t>
          </a:r>
          <a:endParaRPr sz="1400" kern="1200" dirty="0">
            <a:latin typeface="Arial" charset="0"/>
            <a:ea typeface="Arial" charset="0"/>
            <a:cs typeface="Arial" charset="0"/>
          </a:endParaRPr>
        </a:p>
      </dsp:txBody>
      <dsp:txXfrm>
        <a:off x="2729163" y="120890"/>
        <a:ext cx="2373682" cy="1438821"/>
      </dsp:txXfrm>
    </dsp:sp>
    <dsp:sp modelId="{ABFFE2A7-EB83-43F7-BD22-9ABA2E30969E}">
      <dsp:nvSpPr>
        <dsp:cNvPr id="0" name=""/>
        <dsp:cNvSpPr/>
      </dsp:nvSpPr>
      <dsp:spPr>
        <a:xfrm>
          <a:off x="5320785"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320785" y="711457"/>
        <a:ext cx="256994" cy="257687"/>
      </dsp:txXfrm>
    </dsp:sp>
    <dsp:sp modelId="{4806D6D7-0FF3-4344-A485-F418AEB3A4CA}">
      <dsp:nvSpPr>
        <dsp:cNvPr id="0" name=""/>
        <dsp:cNvSpPr/>
      </dsp:nvSpPr>
      <dsp:spPr>
        <a:xfrm>
          <a:off x="5840315" y="76126"/>
          <a:ext cx="1856711"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WARUM: </a:t>
          </a:r>
        </a:p>
        <a:p>
          <a:pPr lvl="0" algn="ctr" defTabSz="889000" rtl="0">
            <a:lnSpc>
              <a:spcPct val="90000"/>
            </a:lnSpc>
            <a:spcBef>
              <a:spcPct val="0"/>
            </a:spcBef>
            <a:spcAft>
              <a:spcPct val="35000"/>
            </a:spcAft>
          </a:pPr>
          <a:r>
            <a:rPr sz="1400" kern="1200" dirty="0">
              <a:latin typeface="Arial" charset="0"/>
              <a:ea typeface="Arial" charset="0"/>
              <a:cs typeface="Arial" charset="0"/>
            </a:rPr>
            <a:t>um </a:t>
          </a:r>
          <a:r>
            <a:rPr sz="1400" kern="1200" dirty="0" err="1">
              <a:latin typeface="Arial" charset="0"/>
              <a:ea typeface="Arial" charset="0"/>
              <a:cs typeface="Arial" charset="0"/>
            </a:rPr>
            <a:t>Geschäftsfelder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erschließen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ungerechtfertigten</a:t>
          </a:r>
          <a:r>
            <a:rPr sz="1400" kern="1200" dirty="0">
              <a:latin typeface="Arial" charset="0"/>
              <a:ea typeface="Arial" charset="0"/>
              <a:cs typeface="Arial" charset="0"/>
            </a:rPr>
            <a:t> </a:t>
          </a:r>
          <a:r>
            <a:rPr sz="1400" kern="1200" dirty="0" err="1">
              <a:latin typeface="Arial" charset="0"/>
              <a:ea typeface="Arial" charset="0"/>
              <a:cs typeface="Arial" charset="0"/>
            </a:rPr>
            <a:t>Vorteil</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erlangen</a:t>
          </a:r>
          <a:endParaRPr sz="1400" kern="1200" dirty="0">
            <a:latin typeface="Arial" charset="0"/>
            <a:ea typeface="Arial" charset="0"/>
            <a:cs typeface="Arial" charset="0"/>
          </a:endParaRPr>
        </a:p>
      </dsp:txBody>
      <dsp:txXfrm>
        <a:off x="5885079" y="120890"/>
        <a:ext cx="1767183" cy="143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E4AB3E03-81DD-6F4A-91AD-BC2B58DDF677}" type="datetimeFigureOut">
              <a:rPr lang="en-US" smtClean="0"/>
              <a:t>5/9/2017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9"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573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50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7648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88949" y="1230313"/>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073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76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smtClean="0"/>
              <a:t>Business Unit</a:t>
            </a:r>
            <a:endParaRPr lang="en-US" dirty="0"/>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smtClean="0"/>
              <a:t>Business unit vision statement</a:t>
            </a:r>
            <a:endParaRPr lang="en-US" dirty="0"/>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5" name="Content Placeholder 4"/>
          <p:cNvSpPr>
            <a:spLocks noGrp="1"/>
          </p:cNvSpPr>
          <p:nvPr>
            <p:ph sz="quarter" idx="10"/>
          </p:nvPr>
        </p:nvSpPr>
        <p:spPr>
          <a:xfrm>
            <a:off x="488950" y="1348033"/>
            <a:ext cx="8138160" cy="4838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42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196120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charset="0"/>
                <a:ea typeface="Arial" charset="0"/>
                <a:cs typeface="Arial" charset="0"/>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charset="0"/>
                <a:ea typeface="Arial" charset="0"/>
                <a:cs typeface="Arial"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89859" y="76200"/>
            <a:ext cx="7570775" cy="868362"/>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4789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19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46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8">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8" y="76200"/>
            <a:ext cx="7600593"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baseline="0">
                <a:solidFill>
                  <a:schemeClr val="bg1">
                    <a:lumMod val="50000"/>
                  </a:schemeClr>
                </a:solidFill>
                <a:latin typeface="Arial" pitchFamily="34" charset="0"/>
                <a:cs typeface="Arial" pitchFamily="34" charset="0"/>
              </a:rPr>
              <a:t>Seite </a:t>
            </a:r>
            <a:fld id="{E36DE0CC-8049-C84D-AF7B-19EE6E2E5EFF}" type="slidenum">
              <a:rPr sz="1000">
                <a:solidFill>
                  <a:schemeClr val="bg1">
                    <a:lumMod val="50000"/>
                  </a:schemeClr>
                </a:solidFill>
                <a:latin typeface="Arial" pitchFamily="34" charset="0"/>
                <a:cs typeface="Arial" pitchFamily="34" charset="0"/>
              </a:rPr>
              <a:t>‹#›</a:t>
            </a:fld>
            <a:endParaRPr sz="100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900">
                <a:solidFill>
                  <a:schemeClr val="bg1">
                    <a:lumMod val="50000"/>
                  </a:schemeClr>
                </a:solidFill>
                <a:latin typeface="Arial" pitchFamily="34" charset="0"/>
                <a:cs typeface="Arial" pitchFamily="34" charset="0"/>
              </a:rPr>
              <a:t>VERTRAULICHES MATERIAL VON MTS</a:t>
            </a:r>
          </a:p>
        </p:txBody>
      </p:sp>
      <p:sp>
        <p:nvSpPr>
          <p:cNvPr id="9" name="TextBox 17"/>
          <p:cNvSpPr txBox="1"/>
          <p:nvPr userDrawn="1"/>
        </p:nvSpPr>
        <p:spPr>
          <a:xfrm>
            <a:off x="3732031" y="6461910"/>
            <a:ext cx="1701209"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sz="1000" spc="300" baseline="0" dirty="0">
                <a:solidFill>
                  <a:schemeClr val="bg1">
                    <a:lumMod val="50000"/>
                  </a:schemeClr>
                </a:solidFill>
                <a:latin typeface="Arial" pitchFamily="34" charset="0"/>
                <a:cs typeface="Arial" pitchFamily="34" charset="0"/>
              </a:rPr>
              <a:t>UNTERNEHMEN</a:t>
            </a:r>
          </a:p>
        </p:txBody>
      </p:sp>
      <p:grpSp>
        <p:nvGrpSpPr>
          <p:cNvPr id="10" name="Group 9"/>
          <p:cNvGrpSpPr/>
          <p:nvPr userDrawn="1"/>
        </p:nvGrpSpPr>
        <p:grpSpPr>
          <a:xfrm>
            <a:off x="3817088" y="6450013"/>
            <a:ext cx="1520455" cy="258118"/>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36" r:id="rId6"/>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TEST</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SENSORS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FINANCE</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LEGAL</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userDrawn="1"/>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smtClean="0">
                  <a:solidFill>
                    <a:schemeClr val="bg1">
                      <a:lumMod val="50000"/>
                    </a:schemeClr>
                  </a:solidFill>
                  <a:latin typeface="Arial" pitchFamily="34" charset="0"/>
                  <a:cs typeface="Arial" pitchFamily="34" charset="0"/>
                </a:rPr>
                <a:t>INFORMATION TECHNOLOGY</a:t>
              </a:r>
              <a:endParaRPr lang="en-US" sz="1000" spc="200" baseline="0" dirty="0">
                <a:solidFill>
                  <a:schemeClr val="bg1">
                    <a:lumMod val="50000"/>
                  </a:schemeClr>
                </a:solidFill>
                <a:latin typeface="Arial" pitchFamily="34" charset="0"/>
                <a:cs typeface="Arial" pitchFamily="34" charset="0"/>
              </a:endParaRP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smtClean="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sj8XMjqfSAhWKzIMKHXI5AoQQjRwIBw&amp;url=http://www.csoonline.com/article/3018853/leadership-management/whats-your-cybersecurity-whistleblower-strategy.html&amp;psig=AFQjCNGV474wq78tNLKc9OfGtL6ONC2nxw&amp;ust=148797006178026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ts.alertline.com/gcs/welc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126512" y="4724400"/>
            <a:ext cx="6636487" cy="1016524"/>
          </a:xfrm>
        </p:spPr>
        <p:txBody>
          <a:bodyPr>
            <a:normAutofit fontScale="90000"/>
          </a:bodyPr>
          <a:lstStyle/>
          <a:p>
            <a:pPr rtl="0"/>
            <a:r>
              <a:rPr dirty="0"/>
              <a:t>FY17 </a:t>
            </a:r>
            <a:r>
              <a:rPr dirty="0" err="1"/>
              <a:t>Schulung</a:t>
            </a:r>
            <a:r>
              <a:rPr dirty="0"/>
              <a:t> </a:t>
            </a:r>
            <a:r>
              <a:rPr dirty="0" err="1"/>
              <a:t>zu</a:t>
            </a:r>
            <a:r>
              <a:rPr dirty="0"/>
              <a:t> </a:t>
            </a:r>
            <a:r>
              <a:rPr dirty="0" err="1"/>
              <a:t>weltweiten</a:t>
            </a:r>
            <a:r>
              <a:rPr dirty="0"/>
              <a:t> </a:t>
            </a:r>
            <a:r>
              <a:rPr dirty="0" err="1"/>
              <a:t>Verhaltensstandards</a:t>
            </a:r>
            <a:r>
              <a:rPr dirty="0"/>
              <a:t> </a:t>
            </a:r>
            <a:r>
              <a:rPr dirty="0" err="1"/>
              <a:t>für</a:t>
            </a:r>
            <a:r>
              <a:rPr dirty="0"/>
              <a:t> </a:t>
            </a:r>
            <a:r>
              <a:rPr dirty="0" err="1"/>
              <a:t>ethisches</a:t>
            </a:r>
            <a:r>
              <a:rPr dirty="0"/>
              <a:t> </a:t>
            </a:r>
            <a:r>
              <a:rPr dirty="0" err="1"/>
              <a:t>Geschäftsverhalten</a:t>
            </a:r>
            <a:endParaRPr dirty="0"/>
          </a:p>
        </p:txBody>
      </p:sp>
    </p:spTree>
    <p:extLst>
      <p:ext uri="{BB962C8B-B14F-4D97-AF65-F5344CB8AC3E}">
        <p14:creationId xmlns:p14="http://schemas.microsoft.com/office/powerpoint/2010/main" val="392939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a:t>Wie schützt MTS vor Vergeltungsmaßnahmen?</a:t>
            </a:r>
          </a:p>
        </p:txBody>
      </p:sp>
      <p:sp>
        <p:nvSpPr>
          <p:cNvPr id="3" name="Content Placeholder 2"/>
          <p:cNvSpPr>
            <a:spLocks noGrp="1"/>
          </p:cNvSpPr>
          <p:nvPr>
            <p:ph sz="quarter" idx="10"/>
          </p:nvPr>
        </p:nvSpPr>
        <p:spPr>
          <a:xfrm>
            <a:off x="488950" y="1348033"/>
            <a:ext cx="8138160" cy="829559"/>
          </a:xfrm>
        </p:spPr>
        <p:txBody>
          <a:bodyPr/>
          <a:lstStyle/>
          <a:p>
            <a:pPr rtl="0"/>
            <a:r>
              <a:rPr dirty="0"/>
              <a:t>MTS untersagt jegliche Benachteiligung gegenüber Personen, die in gutem Glauben Fragen stellen oder Bedenken äußern</a:t>
            </a:r>
          </a:p>
        </p:txBody>
      </p:sp>
      <p:sp>
        <p:nvSpPr>
          <p:cNvPr id="5" name="Content Placeholder 2"/>
          <p:cNvSpPr txBox="1">
            <a:spLocks/>
          </p:cNvSpPr>
          <p:nvPr/>
        </p:nvSpPr>
        <p:spPr bwMode="auto">
          <a:xfrm>
            <a:off x="2535822" y="2356906"/>
            <a:ext cx="5978166" cy="28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a:t>Von Repressalien ist die Rede, wenn ein Mitarbeiter wegen der Äußerung von Bedenken oder der Beteiligung an einer Ermittlung eine nachteilige Maßnahme (Bestrafung) erfahren muss</a:t>
            </a:r>
          </a:p>
          <a:p>
            <a:pPr rtl="0"/>
            <a:r>
              <a:rPr sz="1800" kern="0" dirty="0"/>
              <a:t>In Unternehmen, in denen sich Mitarbeiter aller Ebenen gemeinsam für Integrität einsetzen, werden weniger Repressalien ausgeübt</a:t>
            </a:r>
          </a:p>
          <a:p>
            <a:pPr rtl="0"/>
            <a:r>
              <a:rPr sz="1800" kern="0" dirty="0"/>
              <a:t>Repressalien nehmen drastisch ab, wenn leitende Manager und Vorgesetzte Ethik zur Priorität erklären und selbst ethisches Verhalten zeigen</a:t>
            </a:r>
          </a:p>
        </p:txBody>
      </p:sp>
      <p:pic>
        <p:nvPicPr>
          <p:cNvPr id="6" name="Picture 5" descr="Image result for whistleblow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335" y="3874844"/>
            <a:ext cx="1292224" cy="1200576"/>
          </a:xfrm>
          <a:prstGeom prst="rect">
            <a:avLst/>
          </a:prstGeom>
          <a:noFill/>
          <a:ln>
            <a:noFill/>
          </a:ln>
        </p:spPr>
      </p:pic>
      <p:sp>
        <p:nvSpPr>
          <p:cNvPr id="8" name="Rounded Rectangle 7"/>
          <p:cNvSpPr/>
          <p:nvPr/>
        </p:nvSpPr>
        <p:spPr>
          <a:xfrm>
            <a:off x="1001335" y="5469983"/>
            <a:ext cx="7234902"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solidFill>
                  <a:schemeClr val="bg1"/>
                </a:solidFill>
                <a:latin typeface="Arial" charset="0"/>
                <a:ea typeface="Arial" charset="0"/>
                <a:cs typeface="Arial" charset="0"/>
              </a:rPr>
              <a:t>MTS toleriert keine Vergeltungsmaßnahmen!</a:t>
            </a:r>
          </a:p>
        </p:txBody>
      </p:sp>
      <p:sp>
        <p:nvSpPr>
          <p:cNvPr id="9" name="&quot;No&quot; Symbol 8"/>
          <p:cNvSpPr/>
          <p:nvPr/>
        </p:nvSpPr>
        <p:spPr>
          <a:xfrm flipH="1">
            <a:off x="993396" y="2376136"/>
            <a:ext cx="1300163" cy="1300163"/>
          </a:xfrm>
          <a:prstGeom prst="noSmoking">
            <a:avLst>
              <a:gd name="adj" fmla="val 11285"/>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34295" y="2874379"/>
            <a:ext cx="2218364" cy="400110"/>
          </a:xfrm>
          <a:prstGeom prst="rect">
            <a:avLst/>
          </a:prstGeom>
        </p:spPr>
        <p:txBody>
          <a:bodyPr wrap="square">
            <a:spAutoFit/>
          </a:bodyPr>
          <a:lstStyle/>
          <a:p>
            <a:r>
              <a:rPr lang="en-US" b="1" dirty="0"/>
              <a:t>REPRESSALIEN</a:t>
            </a:r>
          </a:p>
        </p:txBody>
      </p:sp>
    </p:spTree>
    <p:extLst>
      <p:ext uri="{BB962C8B-B14F-4D97-AF65-F5344CB8AC3E}">
        <p14:creationId xmlns:p14="http://schemas.microsoft.com/office/powerpoint/2010/main" val="72477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FCPA</a:t>
            </a:r>
          </a:p>
        </p:txBody>
      </p:sp>
      <p:sp>
        <p:nvSpPr>
          <p:cNvPr id="3" name="Content Placeholder 2"/>
          <p:cNvSpPr>
            <a:spLocks noGrp="1"/>
          </p:cNvSpPr>
          <p:nvPr>
            <p:ph sz="quarter" idx="10"/>
          </p:nvPr>
        </p:nvSpPr>
        <p:spPr>
          <a:xfrm>
            <a:off x="488950" y="1177905"/>
            <a:ext cx="8138160" cy="2681714"/>
          </a:xfrm>
        </p:spPr>
        <p:txBody>
          <a:bodyPr/>
          <a:lstStyle/>
          <a:p>
            <a:pPr rtl="0"/>
            <a:r>
              <a:rPr sz="1900" dirty="0"/>
              <a:t>„MTS </a:t>
            </a:r>
            <a:r>
              <a:rPr sz="1900" dirty="0" err="1"/>
              <a:t>geht</a:t>
            </a:r>
            <a:r>
              <a:rPr sz="1900" dirty="0"/>
              <a:t> </a:t>
            </a:r>
            <a:r>
              <a:rPr sz="1900" dirty="0" err="1"/>
              <a:t>engagiert</a:t>
            </a:r>
            <a:r>
              <a:rPr sz="1900" dirty="0"/>
              <a:t> </a:t>
            </a:r>
            <a:r>
              <a:rPr sz="1900" dirty="0" err="1"/>
              <a:t>gegen</a:t>
            </a:r>
            <a:r>
              <a:rPr sz="1900" dirty="0"/>
              <a:t> </a:t>
            </a:r>
            <a:r>
              <a:rPr sz="1900" dirty="0" err="1"/>
              <a:t>Korruption</a:t>
            </a:r>
            <a:r>
              <a:rPr sz="1900" dirty="0"/>
              <a:t> </a:t>
            </a:r>
            <a:r>
              <a:rPr sz="1900" dirty="0" err="1"/>
              <a:t>vor</a:t>
            </a:r>
            <a:r>
              <a:rPr sz="1900" dirty="0"/>
              <a:t>. </a:t>
            </a:r>
            <a:r>
              <a:rPr sz="1900" dirty="0" err="1"/>
              <a:t>Korruption</a:t>
            </a:r>
            <a:r>
              <a:rPr sz="1900" dirty="0"/>
              <a:t> und </a:t>
            </a:r>
            <a:r>
              <a:rPr sz="1900" dirty="0" err="1"/>
              <a:t>Bestechung</a:t>
            </a:r>
            <a:r>
              <a:rPr sz="1900" dirty="0"/>
              <a:t> </a:t>
            </a:r>
            <a:r>
              <a:rPr sz="1900" dirty="0" err="1"/>
              <a:t>stehen</a:t>
            </a:r>
            <a:r>
              <a:rPr sz="1900" dirty="0"/>
              <a:t> </a:t>
            </a:r>
            <a:r>
              <a:rPr sz="1900" dirty="0" err="1"/>
              <a:t>im</a:t>
            </a:r>
            <a:r>
              <a:rPr sz="1900" dirty="0"/>
              <a:t> </a:t>
            </a:r>
            <a:r>
              <a:rPr sz="1900" dirty="0" err="1"/>
              <a:t>Widerspruch</a:t>
            </a:r>
            <a:r>
              <a:rPr sz="1900" dirty="0"/>
              <a:t> </a:t>
            </a:r>
            <a:r>
              <a:rPr sz="1900" dirty="0" err="1"/>
              <a:t>zu</a:t>
            </a:r>
            <a:r>
              <a:rPr sz="1900" dirty="0"/>
              <a:t> </a:t>
            </a:r>
            <a:r>
              <a:rPr sz="1900" dirty="0" err="1"/>
              <a:t>unseren</a:t>
            </a:r>
            <a:r>
              <a:rPr sz="1900" dirty="0"/>
              <a:t> </a:t>
            </a:r>
            <a:r>
              <a:rPr sz="1900" dirty="0" err="1"/>
              <a:t>gemeinsamen</a:t>
            </a:r>
            <a:r>
              <a:rPr sz="1900" dirty="0"/>
              <a:t> </a:t>
            </a:r>
            <a:r>
              <a:rPr sz="1900" dirty="0" err="1"/>
              <a:t>Werten</a:t>
            </a:r>
            <a:r>
              <a:rPr sz="1900" dirty="0"/>
              <a:t>. </a:t>
            </a:r>
            <a:r>
              <a:rPr sz="1900" dirty="0" err="1"/>
              <a:t>Diese</a:t>
            </a:r>
            <a:r>
              <a:rPr sz="1900" dirty="0"/>
              <a:t> Standards </a:t>
            </a:r>
            <a:r>
              <a:rPr sz="1900" dirty="0" err="1"/>
              <a:t>gelten</a:t>
            </a:r>
            <a:r>
              <a:rPr sz="1900" dirty="0"/>
              <a:t> </a:t>
            </a:r>
            <a:r>
              <a:rPr sz="1900" dirty="0" err="1"/>
              <a:t>für</a:t>
            </a:r>
            <a:r>
              <a:rPr sz="1900" dirty="0"/>
              <a:t> </a:t>
            </a:r>
            <a:r>
              <a:rPr sz="1900" dirty="0" err="1"/>
              <a:t>uns</a:t>
            </a:r>
            <a:r>
              <a:rPr sz="1900" dirty="0"/>
              <a:t> </a:t>
            </a:r>
            <a:r>
              <a:rPr sz="1900" dirty="0" err="1"/>
              <a:t>alle</a:t>
            </a:r>
            <a:r>
              <a:rPr sz="1900" dirty="0"/>
              <a:t>, </a:t>
            </a:r>
            <a:r>
              <a:rPr sz="1900" dirty="0" err="1"/>
              <a:t>unabhängig</a:t>
            </a:r>
            <a:r>
              <a:rPr sz="1900" dirty="0"/>
              <a:t> </a:t>
            </a:r>
            <a:r>
              <a:rPr sz="1900" dirty="0" err="1"/>
              <a:t>davon</a:t>
            </a:r>
            <a:r>
              <a:rPr sz="1900" dirty="0"/>
              <a:t>, wo </a:t>
            </a:r>
            <a:r>
              <a:rPr sz="1900" dirty="0" err="1"/>
              <a:t>wir</a:t>
            </a:r>
            <a:r>
              <a:rPr sz="1900" dirty="0"/>
              <a:t> </a:t>
            </a:r>
            <a:r>
              <a:rPr sz="1900" dirty="0" err="1"/>
              <a:t>arbeiten</a:t>
            </a:r>
            <a:r>
              <a:rPr sz="1900" dirty="0"/>
              <a:t>.“ </a:t>
            </a:r>
            <a:r>
              <a:rPr sz="1900" i="1" dirty="0"/>
              <a:t>(</a:t>
            </a:r>
            <a:r>
              <a:rPr sz="1900" i="1" dirty="0" err="1"/>
              <a:t>Verhaltenskodex</a:t>
            </a:r>
            <a:r>
              <a:rPr sz="1900" i="1" dirty="0"/>
              <a:t>, </a:t>
            </a:r>
            <a:r>
              <a:rPr sz="1900" i="1" dirty="0" err="1"/>
              <a:t>Seite</a:t>
            </a:r>
            <a:r>
              <a:rPr sz="1900" i="1" dirty="0"/>
              <a:t> 14)</a:t>
            </a:r>
          </a:p>
          <a:p>
            <a:pPr rtl="0"/>
            <a:r>
              <a:rPr sz="1900" dirty="0"/>
              <a:t>Der US-</a:t>
            </a:r>
            <a:r>
              <a:rPr sz="1900" dirty="0" err="1"/>
              <a:t>amerikanische</a:t>
            </a:r>
            <a:r>
              <a:rPr sz="1900" dirty="0"/>
              <a:t> Foreign Corrupt Practices Act (FCPA)</a:t>
            </a:r>
          </a:p>
          <a:p>
            <a:pPr lvl="1" rtl="0"/>
            <a:r>
              <a:rPr sz="1900" dirty="0" err="1"/>
              <a:t>Vollstreckung</a:t>
            </a:r>
            <a:r>
              <a:rPr sz="1900" dirty="0"/>
              <a:t> </a:t>
            </a:r>
            <a:r>
              <a:rPr sz="1900" dirty="0" err="1"/>
              <a:t>durch</a:t>
            </a:r>
            <a:r>
              <a:rPr sz="1900" dirty="0"/>
              <a:t> das US-</a:t>
            </a:r>
            <a:r>
              <a:rPr sz="1900" dirty="0" err="1"/>
              <a:t>Justizministerium</a:t>
            </a:r>
            <a:r>
              <a:rPr sz="1900" dirty="0"/>
              <a:t> (DOJ) und die </a:t>
            </a:r>
            <a:r>
              <a:rPr sz="1900" dirty="0" err="1"/>
              <a:t>Börsenaufsichtsbehörde</a:t>
            </a:r>
            <a:r>
              <a:rPr sz="1900" dirty="0"/>
              <a:t> (SEC)</a:t>
            </a:r>
          </a:p>
          <a:p>
            <a:pPr lvl="1" rtl="0"/>
            <a:r>
              <a:rPr sz="1900" dirty="0"/>
              <a:t>Der Foreign Corrupt Practices Act (FCPA) </a:t>
            </a:r>
            <a:r>
              <a:rPr sz="1900" dirty="0" err="1"/>
              <a:t>verbietet</a:t>
            </a:r>
            <a:r>
              <a:rPr sz="1900" dirty="0"/>
              <a:t>:</a:t>
            </a:r>
          </a:p>
        </p:txBody>
      </p:sp>
      <p:graphicFrame>
        <p:nvGraphicFramePr>
          <p:cNvPr id="4" name="Diagram 3"/>
          <p:cNvGraphicFramePr/>
          <p:nvPr>
            <p:extLst>
              <p:ext uri="{D42A27DB-BD31-4B8C-83A1-F6EECF244321}">
                <p14:modId xmlns:p14="http://schemas.microsoft.com/office/powerpoint/2010/main" val="2826837235"/>
              </p:ext>
            </p:extLst>
          </p:nvPr>
        </p:nvGraphicFramePr>
        <p:xfrm>
          <a:off x="940166" y="3912124"/>
          <a:ext cx="7700914" cy="168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502920" y="5670985"/>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900" kern="0" dirty="0" err="1"/>
              <a:t>Zusätzliche</a:t>
            </a:r>
            <a:r>
              <a:rPr sz="1900" kern="0" dirty="0"/>
              <a:t> </a:t>
            </a:r>
            <a:r>
              <a:rPr sz="1900" kern="0" dirty="0" err="1"/>
              <a:t>Gesetze</a:t>
            </a:r>
            <a:r>
              <a:rPr sz="1900" kern="0" dirty="0"/>
              <a:t> und </a:t>
            </a:r>
            <a:r>
              <a:rPr sz="1900" kern="0" dirty="0" err="1"/>
              <a:t>Vorschriften</a:t>
            </a:r>
            <a:r>
              <a:rPr sz="1900" kern="0" dirty="0"/>
              <a:t> </a:t>
            </a:r>
            <a:r>
              <a:rPr sz="1900" kern="0" dirty="0" err="1"/>
              <a:t>gelten</a:t>
            </a:r>
            <a:r>
              <a:rPr sz="1900" kern="0" dirty="0"/>
              <a:t> in </a:t>
            </a:r>
            <a:r>
              <a:rPr sz="1900" kern="0" dirty="0" err="1"/>
              <a:t>jedem</a:t>
            </a:r>
            <a:r>
              <a:rPr sz="1900" kern="0" dirty="0"/>
              <a:t> Land, in </a:t>
            </a:r>
            <a:r>
              <a:rPr sz="1900" kern="0" dirty="0" err="1"/>
              <a:t>dem</a:t>
            </a:r>
            <a:r>
              <a:rPr sz="1900" kern="0" dirty="0"/>
              <a:t> MTS </a:t>
            </a:r>
            <a:r>
              <a:rPr sz="1900" kern="0" dirty="0" err="1"/>
              <a:t>Geschäftssitze</a:t>
            </a:r>
            <a:r>
              <a:rPr sz="1900" kern="0" dirty="0"/>
              <a:t> hat (z. B. UK, China, Korea </a:t>
            </a:r>
            <a:r>
              <a:rPr sz="1900" kern="0" dirty="0" err="1"/>
              <a:t>usw</a:t>
            </a:r>
            <a:r>
              <a:rPr sz="1900" kern="0" dirty="0"/>
              <a:t>.)</a:t>
            </a:r>
          </a:p>
        </p:txBody>
      </p:sp>
    </p:spTree>
    <p:extLst>
      <p:ext uri="{BB962C8B-B14F-4D97-AF65-F5344CB8AC3E}">
        <p14:creationId xmlns:p14="http://schemas.microsoft.com/office/powerpoint/2010/main" val="151573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13495" y="1679269"/>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495" y="3953602"/>
            <a:ext cx="2896734" cy="18966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rtl="0"/>
            <a:r>
              <a:rPr/>
              <a:t>Bestandteile des FCPA</a:t>
            </a:r>
          </a:p>
        </p:txBody>
      </p:sp>
      <p:sp>
        <p:nvSpPr>
          <p:cNvPr id="3" name="Content Placeholder 2"/>
          <p:cNvSpPr>
            <a:spLocks noGrp="1"/>
          </p:cNvSpPr>
          <p:nvPr>
            <p:ph sz="quarter" idx="10"/>
          </p:nvPr>
        </p:nvSpPr>
        <p:spPr>
          <a:xfrm>
            <a:off x="4473183" y="2037234"/>
            <a:ext cx="3501235" cy="452487"/>
          </a:xfrm>
        </p:spPr>
        <p:txBody>
          <a:bodyPr/>
          <a:lstStyle/>
          <a:p>
            <a:pPr marL="0" indent="0" rtl="0">
              <a:buNone/>
            </a:pPr>
            <a:r>
              <a:rPr dirty="0">
                <a:solidFill>
                  <a:srgbClr val="CC1E43"/>
                </a:solidFill>
              </a:rPr>
              <a:t>Anti-</a:t>
            </a:r>
            <a:r>
              <a:rPr dirty="0" err="1">
                <a:solidFill>
                  <a:srgbClr val="CC1E43"/>
                </a:solidFill>
              </a:rPr>
              <a:t>Korruptionsbestimmungen</a:t>
            </a:r>
            <a:endParaRPr dirty="0">
              <a:solidFill>
                <a:srgbClr val="CC1E43"/>
              </a:solidFill>
            </a:endParaRPr>
          </a:p>
        </p:txBody>
      </p:sp>
      <p:sp>
        <p:nvSpPr>
          <p:cNvPr id="4" name="Content Placeholder 2"/>
          <p:cNvSpPr txBox="1">
            <a:spLocks/>
          </p:cNvSpPr>
          <p:nvPr/>
        </p:nvSpPr>
        <p:spPr bwMode="auto">
          <a:xfrm>
            <a:off x="4473183" y="4440023"/>
            <a:ext cx="2681762" cy="9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rtl="0">
              <a:buFont typeface="Arial Narrow" charset="0"/>
              <a:buNone/>
            </a:pPr>
            <a:r>
              <a:rPr kern="0">
                <a:solidFill>
                  <a:srgbClr val="CC1E43"/>
                </a:solidFill>
              </a:rPr>
              <a:t>Bestimmungen zu Nachweisführung und internen Kontrollen</a:t>
            </a:r>
          </a:p>
        </p:txBody>
      </p:sp>
      <p:sp>
        <p:nvSpPr>
          <p:cNvPr id="8" name="Oval 7"/>
          <p:cNvSpPr/>
          <p:nvPr/>
        </p:nvSpPr>
        <p:spPr>
          <a:xfrm>
            <a:off x="3934765" y="3780653"/>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039240" y="3782273"/>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
        <p:nvSpPr>
          <p:cNvPr id="13" name="Oval 12"/>
          <p:cNvSpPr/>
          <p:nvPr/>
        </p:nvSpPr>
        <p:spPr>
          <a:xfrm>
            <a:off x="3830288" y="1357821"/>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34763" y="1359441"/>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Tree>
    <p:extLst>
      <p:ext uri="{BB962C8B-B14F-4D97-AF65-F5344CB8AC3E}">
        <p14:creationId xmlns:p14="http://schemas.microsoft.com/office/powerpoint/2010/main" val="11187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74" y="76200"/>
            <a:ext cx="6953577" cy="868362"/>
          </a:xfrm>
        </p:spPr>
        <p:txBody>
          <a:bodyPr/>
          <a:lstStyle/>
          <a:p>
            <a:pPr rtl="0"/>
            <a:r>
              <a:rPr/>
              <a:t>Anti-Korruptionsbestimmungen</a:t>
            </a:r>
          </a:p>
        </p:txBody>
      </p:sp>
      <p:sp>
        <p:nvSpPr>
          <p:cNvPr id="3" name="Content Placeholder 2"/>
          <p:cNvSpPr>
            <a:spLocks noGrp="1"/>
          </p:cNvSpPr>
          <p:nvPr>
            <p:ph sz="quarter" idx="10"/>
          </p:nvPr>
        </p:nvSpPr>
        <p:spPr>
          <a:xfrm>
            <a:off x="488950" y="1114107"/>
            <a:ext cx="8138160" cy="1421666"/>
          </a:xfrm>
        </p:spPr>
        <p:txBody>
          <a:bodyPr/>
          <a:lstStyle/>
          <a:p>
            <a:pPr rtl="0"/>
            <a:r>
              <a:rPr sz="1800" dirty="0" err="1"/>
              <a:t>Unternehmen</a:t>
            </a:r>
            <a:r>
              <a:rPr sz="1800" dirty="0"/>
              <a:t> und </a:t>
            </a:r>
            <a:r>
              <a:rPr sz="1800" dirty="0" err="1"/>
              <a:t>Privatpersonen</a:t>
            </a:r>
            <a:r>
              <a:rPr sz="1800" dirty="0"/>
              <a:t> </a:t>
            </a:r>
            <a:r>
              <a:rPr sz="1800" dirty="0" err="1"/>
              <a:t>sind</a:t>
            </a:r>
            <a:r>
              <a:rPr sz="1800" dirty="0"/>
              <a:t> </a:t>
            </a:r>
            <a:r>
              <a:rPr sz="1800" dirty="0" err="1"/>
              <a:t>nicht</a:t>
            </a:r>
            <a:r>
              <a:rPr sz="1800" dirty="0"/>
              <a:t> </a:t>
            </a:r>
            <a:r>
              <a:rPr sz="1800" dirty="0" err="1"/>
              <a:t>berechtigt</a:t>
            </a:r>
            <a:r>
              <a:rPr sz="1800" dirty="0"/>
              <a:t>, </a:t>
            </a:r>
            <a:r>
              <a:rPr sz="1800" b="1" dirty="0" err="1"/>
              <a:t>ausländischen</a:t>
            </a:r>
            <a:r>
              <a:rPr sz="1800" b="1" dirty="0"/>
              <a:t> </a:t>
            </a:r>
            <a:r>
              <a:rPr sz="1800" b="1" dirty="0" err="1"/>
              <a:t>Amtsträgern</a:t>
            </a:r>
            <a:r>
              <a:rPr sz="1800" dirty="0"/>
              <a:t> </a:t>
            </a:r>
            <a:r>
              <a:rPr sz="1800" b="1" dirty="0" err="1"/>
              <a:t>Bestechungszahlungen</a:t>
            </a:r>
            <a:r>
              <a:rPr sz="1800" b="1" dirty="0"/>
              <a:t> </a:t>
            </a:r>
            <a:r>
              <a:rPr sz="1800" dirty="0" err="1"/>
              <a:t>oder</a:t>
            </a:r>
            <a:r>
              <a:rPr sz="1800" dirty="0"/>
              <a:t> </a:t>
            </a:r>
            <a:r>
              <a:rPr sz="1800" b="1" dirty="0" err="1"/>
              <a:t>andere</a:t>
            </a:r>
            <a:r>
              <a:rPr sz="1800" b="1" dirty="0"/>
              <a:t> </a:t>
            </a:r>
            <a:r>
              <a:rPr sz="1800" b="1" dirty="0" err="1"/>
              <a:t>Wertgegenstände</a:t>
            </a:r>
            <a:r>
              <a:rPr sz="1800" b="1" dirty="0"/>
              <a:t> </a:t>
            </a:r>
            <a:r>
              <a:rPr sz="1800" dirty="0" err="1"/>
              <a:t>anzubieten</a:t>
            </a:r>
            <a:r>
              <a:rPr sz="1800" dirty="0"/>
              <a:t> </a:t>
            </a:r>
            <a:r>
              <a:rPr sz="1800" dirty="0" err="1"/>
              <a:t>oder</a:t>
            </a:r>
            <a:r>
              <a:rPr sz="1800" dirty="0"/>
              <a:t> </a:t>
            </a:r>
            <a:r>
              <a:rPr sz="1800" dirty="0" err="1"/>
              <a:t>zu</a:t>
            </a:r>
            <a:r>
              <a:rPr sz="1800" dirty="0"/>
              <a:t> </a:t>
            </a:r>
            <a:r>
              <a:rPr sz="1800" dirty="0" err="1"/>
              <a:t>gewähren</a:t>
            </a:r>
            <a:r>
              <a:rPr sz="1800" dirty="0"/>
              <a:t> (</a:t>
            </a:r>
            <a:r>
              <a:rPr sz="1800" dirty="0" err="1"/>
              <a:t>ob</a:t>
            </a:r>
            <a:r>
              <a:rPr sz="1800" dirty="0"/>
              <a:t> </a:t>
            </a:r>
            <a:r>
              <a:rPr sz="1800" dirty="0" err="1"/>
              <a:t>direkt</a:t>
            </a:r>
            <a:r>
              <a:rPr sz="1800" dirty="0"/>
              <a:t> </a:t>
            </a:r>
            <a:r>
              <a:rPr sz="1800" dirty="0" err="1"/>
              <a:t>oder</a:t>
            </a:r>
            <a:r>
              <a:rPr sz="1800" dirty="0"/>
              <a:t> </a:t>
            </a:r>
            <a:r>
              <a:rPr sz="1800" dirty="0" err="1"/>
              <a:t>indirekt</a:t>
            </a:r>
            <a:r>
              <a:rPr sz="1800" dirty="0"/>
              <a:t>), um </a:t>
            </a:r>
            <a:r>
              <a:rPr sz="1800" dirty="0" err="1"/>
              <a:t>ein</a:t>
            </a:r>
            <a:r>
              <a:rPr sz="1800" dirty="0"/>
              <a:t> </a:t>
            </a:r>
            <a:r>
              <a:rPr sz="1800" dirty="0" err="1"/>
              <a:t>Geschäft</a:t>
            </a:r>
            <a:r>
              <a:rPr sz="1800" dirty="0"/>
              <a:t> </a:t>
            </a:r>
            <a:r>
              <a:rPr sz="1800" b="1" dirty="0" err="1"/>
              <a:t>abzuschließen</a:t>
            </a:r>
            <a:r>
              <a:rPr sz="1800" dirty="0"/>
              <a:t> </a:t>
            </a:r>
            <a:r>
              <a:rPr sz="1800" dirty="0" err="1"/>
              <a:t>oder</a:t>
            </a:r>
            <a:r>
              <a:rPr sz="1800" dirty="0"/>
              <a:t> </a:t>
            </a:r>
            <a:r>
              <a:rPr sz="1800" b="1" dirty="0" err="1"/>
              <a:t>zu</a:t>
            </a:r>
            <a:r>
              <a:rPr sz="1800" b="1" dirty="0"/>
              <a:t> </a:t>
            </a:r>
            <a:r>
              <a:rPr sz="1800" b="1" dirty="0" err="1"/>
              <a:t>halten</a:t>
            </a:r>
            <a:r>
              <a:rPr sz="1800" b="1" dirty="0"/>
              <a:t> </a:t>
            </a:r>
            <a:r>
              <a:rPr sz="1800" dirty="0" err="1"/>
              <a:t>oder</a:t>
            </a:r>
            <a:r>
              <a:rPr sz="1800" dirty="0"/>
              <a:t> </a:t>
            </a:r>
            <a:r>
              <a:rPr sz="1800" dirty="0" err="1"/>
              <a:t>einen</a:t>
            </a:r>
            <a:r>
              <a:rPr sz="1800" dirty="0"/>
              <a:t> </a:t>
            </a:r>
            <a:r>
              <a:rPr sz="1800" dirty="0" err="1"/>
              <a:t>anderen</a:t>
            </a:r>
            <a:r>
              <a:rPr sz="1800" dirty="0"/>
              <a:t> </a:t>
            </a:r>
            <a:r>
              <a:rPr sz="1800" dirty="0" err="1"/>
              <a:t>unlauteren</a:t>
            </a:r>
            <a:r>
              <a:rPr sz="1800" dirty="0"/>
              <a:t> </a:t>
            </a:r>
            <a:r>
              <a:rPr sz="1800" dirty="0" err="1"/>
              <a:t>Vorteil</a:t>
            </a:r>
            <a:r>
              <a:rPr sz="1800" dirty="0"/>
              <a:t> </a:t>
            </a:r>
            <a:r>
              <a:rPr sz="1800" dirty="0" err="1"/>
              <a:t>daraus</a:t>
            </a:r>
            <a:r>
              <a:rPr sz="1800" dirty="0"/>
              <a:t> </a:t>
            </a:r>
            <a:r>
              <a:rPr sz="1800" dirty="0" err="1"/>
              <a:t>zu</a:t>
            </a:r>
            <a:r>
              <a:rPr sz="1800" dirty="0"/>
              <a:t> </a:t>
            </a:r>
            <a:r>
              <a:rPr sz="1800" dirty="0" err="1"/>
              <a:t>ziehen</a:t>
            </a:r>
            <a:r>
              <a:rPr sz="1800" dirty="0"/>
              <a:t>.</a:t>
            </a:r>
          </a:p>
        </p:txBody>
      </p:sp>
      <p:sp>
        <p:nvSpPr>
          <p:cNvPr id="4" name="Oval 3"/>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
        <p:nvSpPr>
          <p:cNvPr id="6" name="TextBox 5"/>
          <p:cNvSpPr txBox="1"/>
          <p:nvPr/>
        </p:nvSpPr>
        <p:spPr>
          <a:xfrm>
            <a:off x="2631663" y="2567672"/>
            <a:ext cx="6235890" cy="646331"/>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t>
            </a:r>
            <a:r>
              <a:rPr sz="1200" dirty="0" err="1"/>
              <a:t>oder</a:t>
            </a:r>
            <a:r>
              <a:rPr sz="1200" dirty="0"/>
              <a:t> </a:t>
            </a:r>
            <a:r>
              <a:rPr sz="1200" dirty="0" err="1"/>
              <a:t>ein</a:t>
            </a:r>
            <a:r>
              <a:rPr sz="1200" dirty="0"/>
              <a:t> </a:t>
            </a:r>
            <a:r>
              <a:rPr sz="1200" dirty="0" err="1"/>
              <a:t>Geldgeschenk</a:t>
            </a:r>
            <a:r>
              <a:rPr sz="1200" dirty="0"/>
              <a:t> </a:t>
            </a:r>
            <a:r>
              <a:rPr sz="1200" dirty="0" err="1"/>
              <a:t>oder</a:t>
            </a:r>
            <a:r>
              <a:rPr sz="1200" dirty="0"/>
              <a:t> </a:t>
            </a:r>
            <a:r>
              <a:rPr sz="1200" dirty="0" err="1"/>
              <a:t>jegliche</a:t>
            </a:r>
            <a:r>
              <a:rPr sz="1200" dirty="0"/>
              <a:t> </a:t>
            </a:r>
            <a:r>
              <a:rPr sz="1200" dirty="0" err="1"/>
              <a:t>Gegenstände</a:t>
            </a:r>
            <a:r>
              <a:rPr sz="1200" dirty="0"/>
              <a:t> </a:t>
            </a:r>
            <a:r>
              <a:rPr sz="1200" dirty="0" err="1"/>
              <a:t>oder</a:t>
            </a:r>
            <a:r>
              <a:rPr sz="1200" dirty="0"/>
              <a:t> </a:t>
            </a:r>
            <a:r>
              <a:rPr sz="1200" dirty="0" err="1"/>
              <a:t>Leistungen</a:t>
            </a:r>
            <a:r>
              <a:rPr sz="1200" dirty="0"/>
              <a:t> von Wert </a:t>
            </a:r>
            <a:r>
              <a:rPr sz="1200" dirty="0" err="1"/>
              <a:t>anzubieten</a:t>
            </a:r>
            <a:r>
              <a:rPr sz="1200" dirty="0"/>
              <a:t>, um </a:t>
            </a:r>
            <a:r>
              <a:rPr sz="1200" dirty="0" err="1"/>
              <a:t>einen</a:t>
            </a:r>
            <a:r>
              <a:rPr sz="1200" dirty="0"/>
              <a:t> </a:t>
            </a:r>
            <a:r>
              <a:rPr sz="1200" dirty="0" err="1"/>
              <a:t>ungerechtfertigten</a:t>
            </a:r>
            <a:r>
              <a:rPr sz="1200" dirty="0"/>
              <a:t> </a:t>
            </a:r>
            <a:r>
              <a:rPr sz="1200" dirty="0" err="1"/>
              <a:t>Wettbewerbsvorteil</a:t>
            </a:r>
            <a:r>
              <a:rPr sz="1200" dirty="0"/>
              <a:t> </a:t>
            </a:r>
            <a:r>
              <a:rPr sz="1200" dirty="0" err="1"/>
              <a:t>zu</a:t>
            </a:r>
            <a:r>
              <a:rPr sz="1200" dirty="0"/>
              <a:t> </a:t>
            </a:r>
            <a:r>
              <a:rPr sz="1200" dirty="0" err="1"/>
              <a:t>erwirken</a:t>
            </a:r>
            <a:r>
              <a:rPr sz="1200" dirty="0"/>
              <a:t> </a:t>
            </a:r>
            <a:r>
              <a:rPr sz="1200" dirty="0" err="1"/>
              <a:t>bzw</a:t>
            </a:r>
            <a:r>
              <a:rPr sz="1200" dirty="0"/>
              <a:t>. </a:t>
            </a:r>
            <a:r>
              <a:rPr sz="1200" dirty="0" err="1"/>
              <a:t>zu</a:t>
            </a:r>
            <a:r>
              <a:rPr sz="1200" dirty="0"/>
              <a:t> </a:t>
            </a:r>
            <a:r>
              <a:rPr sz="1200" dirty="0" err="1"/>
              <a:t>bewahren</a:t>
            </a:r>
            <a:endParaRPr sz="1200" dirty="0"/>
          </a:p>
        </p:txBody>
      </p:sp>
      <p:sp>
        <p:nvSpPr>
          <p:cNvPr id="7" name="TextBox 6"/>
          <p:cNvSpPr txBox="1"/>
          <p:nvPr/>
        </p:nvSpPr>
        <p:spPr>
          <a:xfrm>
            <a:off x="2631663" y="3164327"/>
            <a:ext cx="6235890"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Bargeld</a:t>
            </a:r>
            <a:r>
              <a:rPr sz="1200" dirty="0"/>
              <a:t>, </a:t>
            </a:r>
            <a:r>
              <a:rPr sz="1200" dirty="0" err="1"/>
              <a:t>Darlehen</a:t>
            </a:r>
            <a:r>
              <a:rPr sz="1200" dirty="0"/>
              <a:t>, </a:t>
            </a:r>
            <a:r>
              <a:rPr sz="1200" dirty="0" err="1"/>
              <a:t>Geschenke</a:t>
            </a:r>
            <a:r>
              <a:rPr sz="1200" dirty="0"/>
              <a:t>, </a:t>
            </a:r>
            <a:r>
              <a:rPr sz="1200" dirty="0" err="1"/>
              <a:t>Gefallen</a:t>
            </a:r>
            <a:r>
              <a:rPr sz="1200" dirty="0"/>
              <a:t>, </a:t>
            </a:r>
            <a:r>
              <a:rPr sz="1200" dirty="0" err="1"/>
              <a:t>Reisekosten</a:t>
            </a:r>
            <a:r>
              <a:rPr sz="1200" dirty="0"/>
              <a:t>, </a:t>
            </a:r>
            <a:r>
              <a:rPr sz="1200" dirty="0" err="1"/>
              <a:t>Mahlzeiten</a:t>
            </a:r>
            <a:r>
              <a:rPr sz="1200" dirty="0"/>
              <a:t> </a:t>
            </a:r>
            <a:r>
              <a:rPr sz="1200" dirty="0" err="1"/>
              <a:t>oder</a:t>
            </a:r>
            <a:r>
              <a:rPr sz="1200" dirty="0"/>
              <a:t> </a:t>
            </a:r>
            <a:r>
              <a:rPr sz="1200" dirty="0" err="1"/>
              <a:t>Unterhaltung</a:t>
            </a:r>
            <a:r>
              <a:rPr sz="1200" dirty="0"/>
              <a:t>, </a:t>
            </a:r>
            <a:r>
              <a:rPr sz="1200" dirty="0" err="1"/>
              <a:t>Spendenbeiträge</a:t>
            </a:r>
            <a:r>
              <a:rPr sz="1200" dirty="0"/>
              <a:t>/</a:t>
            </a:r>
            <a:r>
              <a:rPr sz="1200" dirty="0" err="1"/>
              <a:t>Wahlkampfspenden</a:t>
            </a:r>
            <a:r>
              <a:rPr sz="1200" dirty="0"/>
              <a:t>, </a:t>
            </a:r>
            <a:r>
              <a:rPr sz="1200" dirty="0" err="1"/>
              <a:t>Anstellung</a:t>
            </a:r>
            <a:r>
              <a:rPr sz="1200" dirty="0"/>
              <a:t>, </a:t>
            </a:r>
            <a:r>
              <a:rPr sz="1200" dirty="0" err="1"/>
              <a:t>Unterzahlung</a:t>
            </a:r>
            <a:r>
              <a:rPr sz="1200" dirty="0"/>
              <a:t> </a:t>
            </a:r>
            <a:r>
              <a:rPr sz="1200" dirty="0" err="1"/>
              <a:t>oder</a:t>
            </a:r>
            <a:r>
              <a:rPr sz="1200" dirty="0"/>
              <a:t> </a:t>
            </a:r>
            <a:r>
              <a:rPr sz="1200" dirty="0" err="1"/>
              <a:t>Überzahlung</a:t>
            </a:r>
            <a:r>
              <a:rPr sz="1200" dirty="0"/>
              <a:t> von </a:t>
            </a:r>
            <a:r>
              <a:rPr sz="1200" dirty="0" err="1"/>
              <a:t>Dienstleistungen</a:t>
            </a:r>
            <a:r>
              <a:rPr sz="1200" dirty="0"/>
              <a:t>, </a:t>
            </a:r>
            <a:r>
              <a:rPr sz="1200" dirty="0" err="1"/>
              <a:t>mit</a:t>
            </a:r>
            <a:r>
              <a:rPr sz="1200" dirty="0"/>
              <a:t> </a:t>
            </a:r>
            <a:r>
              <a:rPr sz="1200" dirty="0" err="1"/>
              <a:t>Amtsträgern</a:t>
            </a:r>
            <a:r>
              <a:rPr sz="1200" dirty="0"/>
              <a:t> </a:t>
            </a:r>
            <a:r>
              <a:rPr sz="1200" dirty="0" err="1"/>
              <a:t>verbundenen</a:t>
            </a:r>
            <a:r>
              <a:rPr sz="1200" dirty="0"/>
              <a:t> </a:t>
            </a:r>
            <a:r>
              <a:rPr sz="1200" dirty="0" err="1"/>
              <a:t>Unternehmen</a:t>
            </a:r>
            <a:r>
              <a:rPr sz="1200" dirty="0"/>
              <a:t> </a:t>
            </a:r>
            <a:r>
              <a:rPr sz="1200" dirty="0" err="1"/>
              <a:t>Geschäfte</a:t>
            </a:r>
            <a:r>
              <a:rPr sz="1200" dirty="0"/>
              <a:t> </a:t>
            </a:r>
            <a:r>
              <a:rPr sz="1200" dirty="0" err="1"/>
              <a:t>zuzuführen</a:t>
            </a:r>
            <a:r>
              <a:rPr sz="1200" dirty="0"/>
              <a:t> </a:t>
            </a:r>
            <a:r>
              <a:rPr sz="1200" dirty="0" err="1"/>
              <a:t>usw</a:t>
            </a:r>
            <a:r>
              <a:rPr sz="1200" dirty="0"/>
              <a:t>.</a:t>
            </a:r>
          </a:p>
        </p:txBody>
      </p:sp>
      <p:sp>
        <p:nvSpPr>
          <p:cNvPr id="8" name="TextBox 7"/>
          <p:cNvSpPr txBox="1"/>
          <p:nvPr/>
        </p:nvSpPr>
        <p:spPr>
          <a:xfrm>
            <a:off x="2631663" y="3997692"/>
            <a:ext cx="6235890" cy="109260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Mitarbeiter</a:t>
            </a:r>
            <a:r>
              <a:rPr sz="1200" dirty="0"/>
              <a:t> auf </a:t>
            </a:r>
            <a:r>
              <a:rPr sz="1200" dirty="0" err="1"/>
              <a:t>allen</a:t>
            </a:r>
            <a:r>
              <a:rPr sz="1200" dirty="0"/>
              <a:t> </a:t>
            </a:r>
            <a:r>
              <a:rPr sz="1200" dirty="0" err="1"/>
              <a:t>Ebenen</a:t>
            </a:r>
            <a:r>
              <a:rPr sz="1200" dirty="0"/>
              <a:t> der </a:t>
            </a:r>
            <a:r>
              <a:rPr sz="1200" dirty="0" err="1"/>
              <a:t>Regierung</a:t>
            </a:r>
            <a:r>
              <a:rPr sz="1200" dirty="0"/>
              <a:t> und </a:t>
            </a:r>
            <a:r>
              <a:rPr sz="1200" dirty="0" err="1"/>
              <a:t>Verwaltung</a:t>
            </a:r>
            <a:r>
              <a:rPr sz="1200" dirty="0"/>
              <a:t>, </a:t>
            </a:r>
            <a:r>
              <a:rPr sz="1200" dirty="0" err="1"/>
              <a:t>öffentlicher</a:t>
            </a:r>
            <a:r>
              <a:rPr sz="1200" dirty="0"/>
              <a:t> </a:t>
            </a:r>
            <a:r>
              <a:rPr sz="1200" dirty="0" err="1"/>
              <a:t>internationaler</a:t>
            </a:r>
            <a:r>
              <a:rPr sz="1200" dirty="0"/>
              <a:t> </a:t>
            </a:r>
            <a:r>
              <a:rPr sz="1200" dirty="0" err="1"/>
              <a:t>Organisationen</a:t>
            </a:r>
            <a:r>
              <a:rPr sz="1200" dirty="0"/>
              <a:t> </a:t>
            </a:r>
            <a:r>
              <a:rPr sz="1200" dirty="0" err="1"/>
              <a:t>oder</a:t>
            </a:r>
            <a:r>
              <a:rPr sz="1200" dirty="0"/>
              <a:t> </a:t>
            </a:r>
            <a:r>
              <a:rPr sz="1200" dirty="0" err="1"/>
              <a:t>staatlicher</a:t>
            </a:r>
            <a:r>
              <a:rPr sz="1200" dirty="0"/>
              <a:t> </a:t>
            </a:r>
            <a:r>
              <a:rPr sz="1200" dirty="0" err="1"/>
              <a:t>Einrichtungen</a:t>
            </a:r>
            <a:r>
              <a:rPr sz="1200" dirty="0"/>
              <a:t> (z. B. </a:t>
            </a:r>
            <a:r>
              <a:rPr sz="1200" dirty="0" err="1"/>
              <a:t>Universitäten</a:t>
            </a:r>
            <a:r>
              <a:rPr sz="1200" dirty="0"/>
              <a:t>, </a:t>
            </a:r>
            <a:r>
              <a:rPr sz="1200" dirty="0" err="1"/>
              <a:t>Staatsunternehmen</a:t>
            </a:r>
            <a:r>
              <a:rPr sz="1200" dirty="0"/>
              <a:t>)</a:t>
            </a:r>
          </a:p>
          <a:p>
            <a:pPr marL="182880" indent="-182880" rtl="0">
              <a:spcAft>
                <a:spcPts val="600"/>
              </a:spcAft>
              <a:buClr>
                <a:srgbClr val="CC1E43"/>
              </a:buClr>
              <a:buFont typeface="Wingdings" charset="2"/>
              <a:buChar char="§"/>
            </a:pPr>
            <a:r>
              <a:rPr sz="1200" dirty="0" err="1"/>
              <a:t>Politische</a:t>
            </a:r>
            <a:r>
              <a:rPr sz="1200" dirty="0"/>
              <a:t> </a:t>
            </a:r>
            <a:r>
              <a:rPr sz="1200" dirty="0" err="1"/>
              <a:t>oder</a:t>
            </a:r>
            <a:r>
              <a:rPr sz="1200" dirty="0"/>
              <a:t> </a:t>
            </a:r>
            <a:r>
              <a:rPr sz="1200" dirty="0" err="1"/>
              <a:t>militärische</a:t>
            </a:r>
            <a:r>
              <a:rPr sz="1200" dirty="0"/>
              <a:t> </a:t>
            </a:r>
            <a:r>
              <a:rPr sz="1200" dirty="0" err="1"/>
              <a:t>Amtsträger</a:t>
            </a:r>
            <a:r>
              <a:rPr sz="1200" dirty="0"/>
              <a:t>, </a:t>
            </a:r>
            <a:r>
              <a:rPr sz="1200" dirty="0" err="1"/>
              <a:t>einschließlich</a:t>
            </a:r>
            <a:r>
              <a:rPr sz="1200" dirty="0"/>
              <a:t> </a:t>
            </a:r>
            <a:r>
              <a:rPr sz="1200" dirty="0" err="1"/>
              <a:t>Ehegatten</a:t>
            </a:r>
            <a:r>
              <a:rPr sz="1200" dirty="0"/>
              <a:t> / </a:t>
            </a:r>
            <a:r>
              <a:rPr sz="1200" dirty="0" err="1"/>
              <a:t>unterhaltsberechtigte</a:t>
            </a:r>
            <a:r>
              <a:rPr sz="1200" dirty="0"/>
              <a:t> </a:t>
            </a:r>
            <a:r>
              <a:rPr sz="1200" dirty="0" err="1"/>
              <a:t>Personen</a:t>
            </a:r>
            <a:r>
              <a:rPr sz="1200" dirty="0"/>
              <a:t> / </a:t>
            </a:r>
            <a:r>
              <a:rPr sz="1200" dirty="0" err="1"/>
              <a:t>Geschwister</a:t>
            </a:r>
            <a:endParaRPr sz="1200" dirty="0"/>
          </a:p>
        </p:txBody>
      </p:sp>
      <p:sp>
        <p:nvSpPr>
          <p:cNvPr id="9" name="TextBox 8"/>
          <p:cNvSpPr txBox="1"/>
          <p:nvPr/>
        </p:nvSpPr>
        <p:spPr>
          <a:xfrm>
            <a:off x="2631662" y="5070279"/>
            <a:ext cx="6235891"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Einen</a:t>
            </a:r>
            <a:r>
              <a:rPr sz="1200" dirty="0"/>
              <a:t> </a:t>
            </a:r>
            <a:r>
              <a:rPr sz="1200" dirty="0" err="1"/>
              <a:t>Vertrag</a:t>
            </a:r>
            <a:r>
              <a:rPr sz="1200" dirty="0"/>
              <a:t> </a:t>
            </a:r>
            <a:r>
              <a:rPr sz="1200" dirty="0" err="1"/>
              <a:t>gewinnen</a:t>
            </a:r>
            <a:r>
              <a:rPr sz="1200" dirty="0"/>
              <a:t> </a:t>
            </a:r>
            <a:r>
              <a:rPr sz="1200" dirty="0" err="1"/>
              <a:t>oder</a:t>
            </a:r>
            <a:r>
              <a:rPr sz="1200" dirty="0"/>
              <a:t> </a:t>
            </a:r>
            <a:r>
              <a:rPr sz="1200" dirty="0" err="1"/>
              <a:t>halten</a:t>
            </a:r>
            <a:r>
              <a:rPr sz="1200" dirty="0"/>
              <a:t>, </a:t>
            </a:r>
            <a:r>
              <a:rPr sz="1200" dirty="0" err="1"/>
              <a:t>Beeinflussung</a:t>
            </a:r>
            <a:r>
              <a:rPr sz="1200" dirty="0"/>
              <a:t> des </a:t>
            </a:r>
            <a:r>
              <a:rPr sz="1200" dirty="0" err="1"/>
              <a:t>Auftragsvergabeverfahrens</a:t>
            </a:r>
            <a:r>
              <a:rPr sz="1200" dirty="0"/>
              <a:t>, </a:t>
            </a:r>
            <a:r>
              <a:rPr sz="1200" dirty="0" err="1"/>
              <a:t>Steuern</a:t>
            </a:r>
            <a:r>
              <a:rPr sz="1200" dirty="0"/>
              <a:t> </a:t>
            </a:r>
            <a:r>
              <a:rPr sz="1200" dirty="0" err="1"/>
              <a:t>hinterziehen</a:t>
            </a:r>
            <a:r>
              <a:rPr sz="1200" dirty="0"/>
              <a:t> </a:t>
            </a:r>
            <a:r>
              <a:rPr sz="1200" dirty="0" err="1"/>
              <a:t>oder</a:t>
            </a:r>
            <a:r>
              <a:rPr sz="1200" dirty="0"/>
              <a:t> </a:t>
            </a:r>
            <a:r>
              <a:rPr sz="1200" dirty="0" err="1">
                <a:ea typeface="Arial" charset="0"/>
                <a:cs typeface="Arial" charset="0"/>
              </a:rPr>
              <a:t>Geldbußen</a:t>
            </a:r>
            <a:r>
              <a:rPr sz="1200" dirty="0">
                <a:ea typeface="Arial" charset="0"/>
                <a:cs typeface="Arial" charset="0"/>
              </a:rPr>
              <a:t> </a:t>
            </a:r>
            <a:r>
              <a:rPr sz="1200" dirty="0" err="1">
                <a:ea typeface="Arial" charset="0"/>
                <a:cs typeface="Arial" charset="0"/>
              </a:rPr>
              <a:t>oder</a:t>
            </a:r>
            <a:r>
              <a:rPr sz="1200" dirty="0">
                <a:ea typeface="Arial" charset="0"/>
                <a:cs typeface="Arial" charset="0"/>
              </a:rPr>
              <a:t> </a:t>
            </a:r>
            <a:r>
              <a:rPr sz="1200" dirty="0" err="1">
                <a:ea typeface="Arial" charset="0"/>
                <a:cs typeface="Arial" charset="0"/>
              </a:rPr>
              <a:t>Geldstrafen</a:t>
            </a:r>
            <a:r>
              <a:rPr sz="1200" dirty="0"/>
              <a:t> </a:t>
            </a:r>
            <a:r>
              <a:rPr sz="1200" dirty="0" err="1"/>
              <a:t>vermeiden</a:t>
            </a:r>
            <a:r>
              <a:rPr sz="1200" dirty="0"/>
              <a:t>, </a:t>
            </a:r>
            <a:r>
              <a:rPr sz="1200" dirty="0" err="1"/>
              <a:t>Beeinflussung</a:t>
            </a:r>
            <a:r>
              <a:rPr sz="1200" dirty="0"/>
              <a:t> von </a:t>
            </a:r>
            <a:r>
              <a:rPr sz="1200" dirty="0" err="1"/>
              <a:t>Rechtsstreitigkeiten</a:t>
            </a:r>
            <a:r>
              <a:rPr sz="1200" dirty="0"/>
              <a:t> </a:t>
            </a:r>
            <a:r>
              <a:rPr sz="1200" dirty="0" err="1"/>
              <a:t>oder</a:t>
            </a:r>
            <a:r>
              <a:rPr sz="1200" dirty="0"/>
              <a:t> </a:t>
            </a:r>
            <a:r>
              <a:rPr sz="1200" dirty="0" err="1"/>
              <a:t>Durchsetzungsmaßnahmen</a:t>
            </a:r>
            <a:r>
              <a:rPr sz="1200" dirty="0"/>
              <a:t>, </a:t>
            </a:r>
            <a:r>
              <a:rPr sz="1200" dirty="0" err="1"/>
              <a:t>behördliche</a:t>
            </a:r>
            <a:r>
              <a:rPr sz="1200" dirty="0"/>
              <a:t> </a:t>
            </a:r>
            <a:r>
              <a:rPr sz="1200" dirty="0" err="1"/>
              <a:t>Genehmigungen</a:t>
            </a:r>
            <a:r>
              <a:rPr sz="1200" dirty="0"/>
              <a:t> </a:t>
            </a:r>
            <a:r>
              <a:rPr sz="1200" dirty="0" err="1"/>
              <a:t>erhalten</a:t>
            </a:r>
            <a:r>
              <a:rPr sz="1200" dirty="0"/>
              <a:t> </a:t>
            </a:r>
            <a:r>
              <a:rPr sz="1200" dirty="0" err="1"/>
              <a:t>oder</a:t>
            </a:r>
            <a:r>
              <a:rPr sz="1200" dirty="0"/>
              <a:t> </a:t>
            </a:r>
            <a:r>
              <a:rPr sz="1200" dirty="0" err="1"/>
              <a:t>Vertragsbeendigung</a:t>
            </a:r>
            <a:r>
              <a:rPr sz="1200" dirty="0"/>
              <a:t> </a:t>
            </a:r>
            <a:r>
              <a:rPr sz="1200" dirty="0" err="1"/>
              <a:t>vermeiden</a:t>
            </a:r>
            <a:endParaRPr sz="1200" dirty="0"/>
          </a:p>
        </p:txBody>
      </p:sp>
      <p:sp>
        <p:nvSpPr>
          <p:cNvPr id="10" name="TextBox 9"/>
          <p:cNvSpPr txBox="1"/>
          <p:nvPr/>
        </p:nvSpPr>
        <p:spPr>
          <a:xfrm>
            <a:off x="2631661" y="5935543"/>
            <a:ext cx="6235891" cy="461665"/>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an </a:t>
            </a:r>
            <a:r>
              <a:rPr sz="1200" dirty="0" err="1"/>
              <a:t>eine</a:t>
            </a:r>
            <a:r>
              <a:rPr sz="1200" dirty="0"/>
              <a:t> Person, die </a:t>
            </a:r>
            <a:r>
              <a:rPr sz="1200" dirty="0" err="1"/>
              <a:t>eine</a:t>
            </a:r>
            <a:r>
              <a:rPr sz="1200" dirty="0"/>
              <a:t> </a:t>
            </a:r>
            <a:r>
              <a:rPr sz="1200" dirty="0" err="1"/>
              <a:t>Transaktion</a:t>
            </a:r>
            <a:r>
              <a:rPr sz="1200" dirty="0"/>
              <a:t> </a:t>
            </a:r>
            <a:r>
              <a:rPr sz="1200" dirty="0" err="1"/>
              <a:t>oder</a:t>
            </a:r>
            <a:r>
              <a:rPr sz="1200" dirty="0"/>
              <a:t> </a:t>
            </a:r>
            <a:r>
              <a:rPr sz="1200" dirty="0" err="1"/>
              <a:t>eine</a:t>
            </a:r>
            <a:r>
              <a:rPr sz="1200" dirty="0"/>
              <a:t> </a:t>
            </a:r>
            <a:r>
              <a:rPr sz="1200" dirty="0" err="1"/>
              <a:t>Ernennung</a:t>
            </a:r>
            <a:r>
              <a:rPr sz="1200" dirty="0"/>
              <a:t> </a:t>
            </a:r>
            <a:r>
              <a:rPr sz="1200" dirty="0" err="1"/>
              <a:t>ermöglicht</a:t>
            </a:r>
            <a:r>
              <a:rPr sz="1200" dirty="0"/>
              <a:t> hat, </a:t>
            </a:r>
            <a:r>
              <a:rPr sz="1200" dirty="0" err="1"/>
              <a:t>insbesondere</a:t>
            </a:r>
            <a:r>
              <a:rPr sz="1200" dirty="0"/>
              <a:t> auf </a:t>
            </a:r>
            <a:r>
              <a:rPr sz="1200" dirty="0" err="1"/>
              <a:t>illegale</a:t>
            </a:r>
            <a:r>
              <a:rPr sz="1200" dirty="0"/>
              <a:t> Weise</a:t>
            </a:r>
          </a:p>
        </p:txBody>
      </p:sp>
      <p:sp>
        <p:nvSpPr>
          <p:cNvPr id="11" name="TextBox 10"/>
          <p:cNvSpPr txBox="1"/>
          <p:nvPr/>
        </p:nvSpPr>
        <p:spPr>
          <a:xfrm>
            <a:off x="850606" y="2661396"/>
            <a:ext cx="1506096" cy="338554"/>
          </a:xfrm>
          <a:prstGeom prst="rect">
            <a:avLst/>
          </a:prstGeom>
          <a:noFill/>
        </p:spPr>
        <p:txBody>
          <a:bodyPr wrap="square" rtlCol="0">
            <a:spAutoFit/>
          </a:bodyPr>
          <a:lstStyle/>
          <a:p>
            <a:pPr algn="r" rtl="0"/>
            <a:r>
              <a:rPr sz="1600" dirty="0" err="1"/>
              <a:t>Bestechung</a:t>
            </a:r>
            <a:endParaRPr sz="1600" dirty="0"/>
          </a:p>
        </p:txBody>
      </p:sp>
      <p:sp>
        <p:nvSpPr>
          <p:cNvPr id="12" name="TextBox 11"/>
          <p:cNvSpPr txBox="1"/>
          <p:nvPr/>
        </p:nvSpPr>
        <p:spPr>
          <a:xfrm>
            <a:off x="417786" y="3403468"/>
            <a:ext cx="1938916" cy="338554"/>
          </a:xfrm>
          <a:prstGeom prst="rect">
            <a:avLst/>
          </a:prstGeom>
          <a:noFill/>
        </p:spPr>
        <p:txBody>
          <a:bodyPr wrap="square" rtlCol="0">
            <a:spAutoFit/>
          </a:bodyPr>
          <a:lstStyle/>
          <a:p>
            <a:pPr algn="r" rtl="0"/>
            <a:r>
              <a:rPr sz="1600" dirty="0" err="1"/>
              <a:t>Wertgegenstände</a:t>
            </a:r>
            <a:endParaRPr sz="1600" dirty="0"/>
          </a:p>
        </p:txBody>
      </p:sp>
      <p:sp>
        <p:nvSpPr>
          <p:cNvPr id="13" name="TextBox 12"/>
          <p:cNvSpPr txBox="1"/>
          <p:nvPr/>
        </p:nvSpPr>
        <p:spPr>
          <a:xfrm>
            <a:off x="612741" y="4208802"/>
            <a:ext cx="1743960" cy="338554"/>
          </a:xfrm>
          <a:prstGeom prst="rect">
            <a:avLst/>
          </a:prstGeom>
          <a:noFill/>
        </p:spPr>
        <p:txBody>
          <a:bodyPr wrap="square" rtlCol="0">
            <a:spAutoFit/>
          </a:bodyPr>
          <a:lstStyle/>
          <a:p>
            <a:pPr algn="r" rtl="0"/>
            <a:r>
              <a:rPr sz="1600" dirty="0" err="1"/>
              <a:t>Ausländischer</a:t>
            </a:r>
            <a:r>
              <a:rPr sz="1600" dirty="0"/>
              <a:t> </a:t>
            </a:r>
            <a:r>
              <a:rPr sz="1600" dirty="0" err="1"/>
              <a:t>Amtsträger</a:t>
            </a:r>
            <a:endParaRPr sz="1600" dirty="0"/>
          </a:p>
        </p:txBody>
      </p:sp>
      <p:sp>
        <p:nvSpPr>
          <p:cNvPr id="14" name="TextBox 13"/>
          <p:cNvSpPr txBox="1"/>
          <p:nvPr/>
        </p:nvSpPr>
        <p:spPr>
          <a:xfrm>
            <a:off x="612741" y="5082004"/>
            <a:ext cx="1743960" cy="584775"/>
          </a:xfrm>
          <a:prstGeom prst="rect">
            <a:avLst/>
          </a:prstGeom>
          <a:noFill/>
        </p:spPr>
        <p:txBody>
          <a:bodyPr wrap="square" rtlCol="0">
            <a:spAutoFit/>
          </a:bodyPr>
          <a:lstStyle/>
          <a:p>
            <a:pPr algn="r" rtl="0"/>
            <a:r>
              <a:rPr sz="1600" dirty="0" err="1"/>
              <a:t>Ein</a:t>
            </a:r>
            <a:r>
              <a:rPr sz="1600" dirty="0"/>
              <a:t> </a:t>
            </a:r>
            <a:r>
              <a:rPr sz="1600" dirty="0" err="1"/>
              <a:t>Geschäft</a:t>
            </a:r>
            <a:r>
              <a:rPr sz="1600" dirty="0"/>
              <a:t> </a:t>
            </a:r>
            <a:r>
              <a:rPr sz="1600" dirty="0" err="1"/>
              <a:t>abzuschließen</a:t>
            </a:r>
            <a:r>
              <a:rPr sz="1600" dirty="0"/>
              <a:t> </a:t>
            </a:r>
            <a:r>
              <a:rPr sz="1600" dirty="0" err="1"/>
              <a:t>oder</a:t>
            </a:r>
            <a:r>
              <a:rPr sz="1600" dirty="0"/>
              <a:t> </a:t>
            </a:r>
            <a:r>
              <a:rPr sz="1600" dirty="0" err="1"/>
              <a:t>zu</a:t>
            </a:r>
            <a:r>
              <a:rPr sz="1600" dirty="0"/>
              <a:t> </a:t>
            </a:r>
            <a:r>
              <a:rPr sz="1600" dirty="0" err="1"/>
              <a:t>halten</a:t>
            </a:r>
            <a:endParaRPr sz="1600" dirty="0"/>
          </a:p>
        </p:txBody>
      </p:sp>
      <p:sp>
        <p:nvSpPr>
          <p:cNvPr id="15" name="TextBox 14"/>
          <p:cNvSpPr txBox="1"/>
          <p:nvPr/>
        </p:nvSpPr>
        <p:spPr>
          <a:xfrm>
            <a:off x="612741" y="5981152"/>
            <a:ext cx="1743960" cy="338554"/>
          </a:xfrm>
          <a:prstGeom prst="rect">
            <a:avLst/>
          </a:prstGeom>
          <a:noFill/>
        </p:spPr>
        <p:txBody>
          <a:bodyPr wrap="square" rtlCol="0">
            <a:spAutoFit/>
          </a:bodyPr>
          <a:lstStyle/>
          <a:p>
            <a:pPr algn="r" rtl="0"/>
            <a:r>
              <a:rPr sz="1600"/>
              <a:t>Bestechungsgeld</a:t>
            </a:r>
          </a:p>
        </p:txBody>
      </p:sp>
      <p:sp>
        <p:nvSpPr>
          <p:cNvPr id="17" name="Left Brace 16"/>
          <p:cNvSpPr/>
          <p:nvPr/>
        </p:nvSpPr>
        <p:spPr>
          <a:xfrm>
            <a:off x="2395992" y="2610205"/>
            <a:ext cx="235670" cy="554122"/>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8" name="Left Brace 17"/>
          <p:cNvSpPr/>
          <p:nvPr/>
        </p:nvSpPr>
        <p:spPr>
          <a:xfrm>
            <a:off x="2395991" y="3226605"/>
            <a:ext cx="235671" cy="74745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9" name="Left Brace 18"/>
          <p:cNvSpPr/>
          <p:nvPr/>
        </p:nvSpPr>
        <p:spPr>
          <a:xfrm>
            <a:off x="2395991" y="4018469"/>
            <a:ext cx="235671" cy="105180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0" name="Left Brace 19"/>
          <p:cNvSpPr/>
          <p:nvPr/>
        </p:nvSpPr>
        <p:spPr>
          <a:xfrm>
            <a:off x="2395991" y="5139383"/>
            <a:ext cx="235672" cy="76189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1" name="Left Brace 20"/>
          <p:cNvSpPr/>
          <p:nvPr/>
        </p:nvSpPr>
        <p:spPr>
          <a:xfrm>
            <a:off x="2395992" y="5946202"/>
            <a:ext cx="235670" cy="447684"/>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Tree>
    <p:extLst>
      <p:ext uri="{BB962C8B-B14F-4D97-AF65-F5344CB8AC3E}">
        <p14:creationId xmlns:p14="http://schemas.microsoft.com/office/powerpoint/2010/main" val="6658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950" y="3815975"/>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710950" y="1366887"/>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874" y="76200"/>
            <a:ext cx="6874393" cy="868362"/>
          </a:xfrm>
        </p:spPr>
        <p:txBody>
          <a:bodyPr>
            <a:normAutofit/>
          </a:bodyPr>
          <a:lstStyle/>
          <a:p>
            <a:pPr rtl="0"/>
            <a:r>
              <a:rPr/>
              <a:t>Nachweisführung und interne Kontrollen</a:t>
            </a:r>
          </a:p>
        </p:txBody>
      </p:sp>
      <p:sp>
        <p:nvSpPr>
          <p:cNvPr id="3" name="Content Placeholder 2"/>
          <p:cNvSpPr>
            <a:spLocks noGrp="1"/>
          </p:cNvSpPr>
          <p:nvPr>
            <p:ph sz="quarter" idx="10"/>
          </p:nvPr>
        </p:nvSpPr>
        <p:spPr>
          <a:xfrm>
            <a:off x="3939160" y="1539965"/>
            <a:ext cx="4695793" cy="1791093"/>
          </a:xfrm>
        </p:spPr>
        <p:txBody>
          <a:bodyPr/>
          <a:lstStyle/>
          <a:p>
            <a:pPr marL="0" indent="0">
              <a:buNone/>
            </a:pPr>
            <a:r>
              <a:rPr sz="1400" b="1" kern="1200" dirty="0">
                <a:solidFill>
                  <a:srgbClr val="CC1543"/>
                </a:solidFill>
                <a:latin typeface="Arial" charset="0"/>
                <a:ea typeface="Arial" charset="0"/>
                <a:cs typeface="Arial" charset="0"/>
              </a:rPr>
              <a:t>Regel</a:t>
            </a:r>
            <a:r>
              <a:rPr sz="1400" b="1" kern="1200" dirty="0" smtClean="0">
                <a:solidFill>
                  <a:srgbClr val="CC1543"/>
                </a:solidFill>
                <a:latin typeface="Arial" charset="0"/>
                <a:ea typeface="Arial" charset="0"/>
                <a:cs typeface="Arial" charset="0"/>
              </a:rPr>
              <a:t>:</a:t>
            </a:r>
            <a:r>
              <a:rPr lang="en-US" sz="1400" b="1" kern="1200" dirty="0" smtClean="0">
                <a:solidFill>
                  <a:srgbClr val="CC1543"/>
                </a:solidFill>
                <a:latin typeface="Arial" charset="0"/>
                <a:ea typeface="Arial" charset="0"/>
                <a:cs typeface="Arial" charset="0"/>
              </a:rPr>
              <a:t> </a:t>
            </a:r>
            <a:r>
              <a:rPr lang="de-DE" sz="1400" dirty="0"/>
              <a:t>Setzt voraus, dass Einzelpersonen und Unternehmen genaue und vollständige Aufzeichnungen zu allen von ihnen durchgeführten Transaktionen </a:t>
            </a:r>
            <a:r>
              <a:rPr lang="de-DE" sz="1400" dirty="0" smtClean="0"/>
              <a:t>führen</a:t>
            </a:r>
            <a:endParaRPr lang="en-US" sz="1400" dirty="0"/>
          </a:p>
          <a:p>
            <a:pPr marL="0" indent="0">
              <a:buNone/>
            </a:pPr>
            <a:r>
              <a:rPr lang="de-DE" sz="1400" b="1" dirty="0">
                <a:solidFill>
                  <a:srgbClr val="CC1543"/>
                </a:solidFill>
                <a:latin typeface="Arial" charset="0"/>
                <a:ea typeface="Arial" charset="0"/>
                <a:cs typeface="Arial" charset="0"/>
              </a:rPr>
              <a:t>Um die Anforderungen zu erfüllen: </a:t>
            </a:r>
            <a:r>
              <a:rPr lang="de-DE" sz="1400" dirty="0" smtClean="0"/>
              <a:t>Muss </a:t>
            </a:r>
            <a:r>
              <a:rPr lang="de-DE" sz="1400" dirty="0"/>
              <a:t>MTS Bücher und Aufzeichnungen führen, die Transaktionen des Unternehmens genau </a:t>
            </a:r>
            <a:r>
              <a:rPr lang="de-DE" sz="1400" dirty="0" smtClean="0"/>
              <a:t>wiedergeben</a:t>
            </a:r>
            <a:endParaRPr lang="en-US" sz="1400" dirty="0"/>
          </a:p>
        </p:txBody>
      </p:sp>
      <p:sp>
        <p:nvSpPr>
          <p:cNvPr id="4" name="Content Placeholder 2"/>
          <p:cNvSpPr txBox="1">
            <a:spLocks/>
          </p:cNvSpPr>
          <p:nvPr/>
        </p:nvSpPr>
        <p:spPr bwMode="auto">
          <a:xfrm>
            <a:off x="884875" y="3900371"/>
            <a:ext cx="4680108" cy="20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lvl="0" indent="0" defTabSz="844550" rtl="0">
              <a:lnSpc>
                <a:spcPct val="90000"/>
              </a:lnSpc>
              <a:spcAft>
                <a:spcPct val="35000"/>
              </a:spcAft>
              <a:buNone/>
            </a:pPr>
            <a:r>
              <a:rPr sz="1400" b="1" dirty="0">
                <a:solidFill>
                  <a:srgbClr val="CC1543"/>
                </a:solidFill>
                <a:latin typeface="Arial" charset="0"/>
                <a:ea typeface="Arial" charset="0"/>
                <a:cs typeface="Arial" charset="0"/>
              </a:rPr>
              <a:t>Regel: </a:t>
            </a:r>
            <a:r>
              <a:rPr sz="1400" dirty="0" err="1">
                <a:latin typeface="Arial" charset="0"/>
                <a:ea typeface="Arial" charset="0"/>
                <a:cs typeface="Arial" charset="0"/>
              </a:rPr>
              <a:t>Verbietet</a:t>
            </a:r>
            <a:r>
              <a:rPr sz="1400" dirty="0">
                <a:latin typeface="Arial" charset="0"/>
                <a:ea typeface="Arial" charset="0"/>
                <a:cs typeface="Arial" charset="0"/>
              </a:rPr>
              <a:t> </a:t>
            </a:r>
            <a:r>
              <a:rPr sz="1400" dirty="0" err="1">
                <a:latin typeface="Arial" charset="0"/>
                <a:ea typeface="Arial" charset="0"/>
                <a:cs typeface="Arial" charset="0"/>
              </a:rPr>
              <a:t>sowohl</a:t>
            </a:r>
            <a:r>
              <a:rPr sz="1400" dirty="0">
                <a:latin typeface="Arial" charset="0"/>
                <a:ea typeface="Arial" charset="0"/>
                <a:cs typeface="Arial" charset="0"/>
              </a:rPr>
              <a:t> </a:t>
            </a:r>
            <a:r>
              <a:rPr sz="1400" dirty="0" err="1">
                <a:latin typeface="Arial" charset="0"/>
                <a:ea typeface="Arial" charset="0"/>
                <a:cs typeface="Arial" charset="0"/>
              </a:rPr>
              <a:t>Einzelpersonen</a:t>
            </a:r>
            <a:r>
              <a:rPr sz="1400" dirty="0">
                <a:latin typeface="Arial" charset="0"/>
                <a:ea typeface="Arial" charset="0"/>
                <a:cs typeface="Arial" charset="0"/>
              </a:rPr>
              <a:t> </a:t>
            </a:r>
            <a:r>
              <a:rPr sz="1400" dirty="0" err="1">
                <a:latin typeface="Arial" charset="0"/>
                <a:ea typeface="Arial" charset="0"/>
                <a:cs typeface="Arial" charset="0"/>
              </a:rPr>
              <a:t>als</a:t>
            </a:r>
            <a:r>
              <a:rPr sz="1400" dirty="0">
                <a:latin typeface="Arial" charset="0"/>
                <a:ea typeface="Arial" charset="0"/>
                <a:cs typeface="Arial" charset="0"/>
              </a:rPr>
              <a:t> </a:t>
            </a:r>
            <a:r>
              <a:rPr sz="1400" dirty="0" err="1">
                <a:latin typeface="Arial" charset="0"/>
                <a:ea typeface="Arial" charset="0"/>
                <a:cs typeface="Arial" charset="0"/>
              </a:rPr>
              <a:t>auch</a:t>
            </a:r>
            <a:r>
              <a:rPr sz="1400" dirty="0">
                <a:latin typeface="Arial" charset="0"/>
                <a:ea typeface="Arial" charset="0"/>
                <a:cs typeface="Arial" charset="0"/>
              </a:rPr>
              <a:t> </a:t>
            </a:r>
            <a:r>
              <a:rPr sz="1400" dirty="0" err="1">
                <a:latin typeface="Arial" charset="0"/>
                <a:ea typeface="Arial" charset="0"/>
                <a:cs typeface="Arial" charset="0"/>
              </a:rPr>
              <a:t>Unternehmen</a:t>
            </a:r>
            <a:r>
              <a:rPr sz="1400" dirty="0">
                <a:latin typeface="Arial" charset="0"/>
                <a:ea typeface="Arial" charset="0"/>
                <a:cs typeface="Arial" charset="0"/>
              </a:rPr>
              <a:t> das </a:t>
            </a:r>
            <a:r>
              <a:rPr sz="1400" dirty="0" err="1">
                <a:latin typeface="Arial" charset="0"/>
                <a:ea typeface="Arial" charset="0"/>
                <a:cs typeface="Arial" charset="0"/>
              </a:rPr>
              <a:t>wissentliche</a:t>
            </a:r>
            <a:r>
              <a:rPr sz="1400" dirty="0">
                <a:latin typeface="Arial" charset="0"/>
                <a:ea typeface="Arial" charset="0"/>
                <a:cs typeface="Arial" charset="0"/>
              </a:rPr>
              <a:t> </a:t>
            </a:r>
            <a:r>
              <a:rPr sz="1400" dirty="0" err="1">
                <a:latin typeface="Arial" charset="0"/>
                <a:ea typeface="Arial" charset="0"/>
                <a:cs typeface="Arial" charset="0"/>
              </a:rPr>
              <a:t>Umgehen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Unterlassen</a:t>
            </a:r>
            <a:r>
              <a:rPr sz="1400" dirty="0">
                <a:latin typeface="Arial" charset="0"/>
                <a:ea typeface="Arial" charset="0"/>
                <a:cs typeface="Arial" charset="0"/>
              </a:rPr>
              <a:t> der </a:t>
            </a:r>
            <a:r>
              <a:rPr sz="1400" dirty="0" err="1">
                <a:latin typeface="Arial" charset="0"/>
                <a:ea typeface="Arial" charset="0"/>
                <a:cs typeface="Arial" charset="0"/>
              </a:rPr>
              <a:t>Umsetzung</a:t>
            </a:r>
            <a:r>
              <a:rPr sz="1400" dirty="0">
                <a:latin typeface="Arial" charset="0"/>
                <a:ea typeface="Arial" charset="0"/>
                <a:cs typeface="Arial" charset="0"/>
              </a:rPr>
              <a:t> von </a:t>
            </a:r>
            <a:r>
              <a:rPr sz="1400" dirty="0" err="1">
                <a:latin typeface="Arial" charset="0"/>
                <a:ea typeface="Arial" charset="0"/>
                <a:cs typeface="Arial" charset="0"/>
              </a:rPr>
              <a:t>internen</a:t>
            </a:r>
            <a:r>
              <a:rPr sz="1400" dirty="0">
                <a:latin typeface="Arial" charset="0"/>
                <a:ea typeface="Arial" charset="0"/>
                <a:cs typeface="Arial" charset="0"/>
              </a:rPr>
              <a:t> </a:t>
            </a:r>
            <a:r>
              <a:rPr sz="1400" dirty="0" err="1">
                <a:latin typeface="Arial" charset="0"/>
                <a:ea typeface="Arial" charset="0"/>
                <a:cs typeface="Arial" charset="0"/>
              </a:rPr>
              <a:t>Kontrollen</a:t>
            </a:r>
            <a:endParaRPr sz="1400" dirty="0">
              <a:latin typeface="Arial" charset="0"/>
              <a:ea typeface="Arial" charset="0"/>
              <a:cs typeface="Arial" charset="0"/>
            </a:endParaRPr>
          </a:p>
          <a:p>
            <a:pPr marL="0" lvl="0" indent="0" rtl="0">
              <a:buNone/>
            </a:pPr>
            <a:r>
              <a:rPr sz="1400" b="1" dirty="0">
                <a:solidFill>
                  <a:srgbClr val="CC1543"/>
                </a:solidFill>
                <a:latin typeface="Arial" charset="0"/>
                <a:ea typeface="Arial" charset="0"/>
                <a:cs typeface="Arial" charset="0"/>
              </a:rPr>
              <a:t>Um die </a:t>
            </a:r>
            <a:r>
              <a:rPr sz="1400" b="1" dirty="0" err="1">
                <a:solidFill>
                  <a:srgbClr val="CC1543"/>
                </a:solidFill>
                <a:latin typeface="Arial" charset="0"/>
                <a:ea typeface="Arial" charset="0"/>
                <a:cs typeface="Arial" charset="0"/>
              </a:rPr>
              <a:t>Anforderungen</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zu</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erfüllen</a:t>
            </a:r>
            <a:r>
              <a:rPr sz="1400" b="1" dirty="0">
                <a:solidFill>
                  <a:srgbClr val="CC1543"/>
                </a:solidFill>
                <a:latin typeface="Arial" charset="0"/>
                <a:ea typeface="Arial" charset="0"/>
                <a:cs typeface="Arial" charset="0"/>
              </a:rPr>
              <a:t>: </a:t>
            </a:r>
            <a:r>
              <a:rPr sz="1400" dirty="0">
                <a:latin typeface="Arial" charset="0"/>
                <a:ea typeface="Arial" charset="0"/>
                <a:cs typeface="Arial" charset="0"/>
              </a:rPr>
              <a:t>Muss MTS </a:t>
            </a:r>
            <a:r>
              <a:rPr sz="1400" dirty="0" err="1">
                <a:latin typeface="Arial" charset="0"/>
                <a:ea typeface="Arial" charset="0"/>
                <a:cs typeface="Arial" charset="0"/>
              </a:rPr>
              <a:t>ein</a:t>
            </a:r>
            <a:r>
              <a:rPr sz="1400" dirty="0">
                <a:solidFill>
                  <a:srgbClr val="CC1543"/>
                </a:solidFill>
                <a:latin typeface="Arial" charset="0"/>
                <a:ea typeface="Arial" charset="0"/>
                <a:cs typeface="Arial" charset="0"/>
              </a:rPr>
              <a:t> </a:t>
            </a:r>
            <a:r>
              <a:rPr sz="1400" dirty="0">
                <a:latin typeface="Arial" charset="0"/>
                <a:ea typeface="Arial" charset="0"/>
                <a:cs typeface="Arial" charset="0"/>
              </a:rPr>
              <a:t>System </a:t>
            </a:r>
            <a:r>
              <a:rPr sz="1400" dirty="0" err="1">
                <a:latin typeface="Arial" charset="0"/>
                <a:ea typeface="Arial" charset="0"/>
                <a:cs typeface="Arial" charset="0"/>
              </a:rPr>
              <a:t>zur</a:t>
            </a:r>
            <a:r>
              <a:rPr sz="1400" dirty="0">
                <a:latin typeface="Arial" charset="0"/>
                <a:ea typeface="Arial" charset="0"/>
                <a:cs typeface="Arial" charset="0"/>
              </a:rPr>
              <a:t> </a:t>
            </a:r>
            <a:r>
              <a:rPr sz="1400" dirty="0" err="1">
                <a:latin typeface="Arial" charset="0"/>
                <a:ea typeface="Arial" charset="0"/>
                <a:cs typeface="Arial" charset="0"/>
              </a:rPr>
              <a:t>Steuerung</a:t>
            </a:r>
            <a:r>
              <a:rPr sz="1400" dirty="0">
                <a:latin typeface="Arial" charset="0"/>
                <a:ea typeface="Arial" charset="0"/>
                <a:cs typeface="Arial" charset="0"/>
              </a:rPr>
              <a:t> und </a:t>
            </a:r>
            <a:r>
              <a:rPr sz="1400" dirty="0" err="1">
                <a:latin typeface="Arial" charset="0"/>
                <a:ea typeface="Arial" charset="0"/>
                <a:cs typeface="Arial" charset="0"/>
              </a:rPr>
              <a:t>Kontrolle</a:t>
            </a:r>
            <a:r>
              <a:rPr sz="1400" dirty="0">
                <a:latin typeface="Arial" charset="0"/>
                <a:ea typeface="Arial" charset="0"/>
                <a:cs typeface="Arial" charset="0"/>
              </a:rPr>
              <a:t> </a:t>
            </a:r>
            <a:r>
              <a:rPr sz="1400" dirty="0" err="1">
                <a:latin typeface="Arial" charset="0"/>
                <a:ea typeface="Arial" charset="0"/>
                <a:cs typeface="Arial" charset="0"/>
              </a:rPr>
              <a:t>interner</a:t>
            </a:r>
            <a:r>
              <a:rPr sz="1400" dirty="0">
                <a:latin typeface="Arial" charset="0"/>
                <a:ea typeface="Arial" charset="0"/>
                <a:cs typeface="Arial" charset="0"/>
              </a:rPr>
              <a:t> </a:t>
            </a:r>
            <a:r>
              <a:rPr sz="1400" dirty="0" err="1">
                <a:latin typeface="Arial" charset="0"/>
                <a:ea typeface="Arial" charset="0"/>
                <a:cs typeface="Arial" charset="0"/>
              </a:rPr>
              <a:t>Abrechnungen</a:t>
            </a:r>
            <a:r>
              <a:rPr sz="1400" dirty="0">
                <a:latin typeface="Arial" charset="0"/>
                <a:ea typeface="Arial" charset="0"/>
                <a:cs typeface="Arial" charset="0"/>
              </a:rPr>
              <a:t> </a:t>
            </a:r>
            <a:r>
              <a:rPr sz="1400" dirty="0" err="1">
                <a:latin typeface="Arial" charset="0"/>
                <a:ea typeface="Arial" charset="0"/>
                <a:cs typeface="Arial" charset="0"/>
              </a:rPr>
              <a:t>aufrechterhalten</a:t>
            </a:r>
            <a:r>
              <a:rPr sz="1400" dirty="0">
                <a:latin typeface="Arial" charset="0"/>
                <a:ea typeface="Arial" charset="0"/>
                <a:cs typeface="Arial" charset="0"/>
              </a:rPr>
              <a:t>, um </a:t>
            </a:r>
            <a:r>
              <a:rPr sz="1400" dirty="0" err="1">
                <a:latin typeface="Arial" charset="0"/>
                <a:ea typeface="Arial" charset="0"/>
                <a:cs typeface="Arial" charset="0"/>
              </a:rPr>
              <a:t>eine</a:t>
            </a:r>
            <a:r>
              <a:rPr sz="1400" dirty="0">
                <a:latin typeface="Arial" charset="0"/>
                <a:ea typeface="Arial" charset="0"/>
                <a:cs typeface="Arial" charset="0"/>
              </a:rPr>
              <a:t> </a:t>
            </a:r>
            <a:r>
              <a:rPr sz="1400" dirty="0" err="1">
                <a:latin typeface="Arial" charset="0"/>
                <a:ea typeface="Arial" charset="0"/>
                <a:cs typeface="Arial" charset="0"/>
              </a:rPr>
              <a:t>genaue</a:t>
            </a:r>
            <a:r>
              <a:rPr sz="1400" dirty="0">
                <a:latin typeface="Arial" charset="0"/>
                <a:ea typeface="Arial" charset="0"/>
                <a:cs typeface="Arial" charset="0"/>
              </a:rPr>
              <a:t> </a:t>
            </a:r>
            <a:r>
              <a:rPr sz="1400" dirty="0" err="1">
                <a:latin typeface="Arial" charset="0"/>
                <a:ea typeface="Arial" charset="0"/>
                <a:cs typeface="Arial" charset="0"/>
              </a:rPr>
              <a:t>Berichterstattung</a:t>
            </a:r>
            <a:r>
              <a:rPr sz="1400" dirty="0">
                <a:latin typeface="Arial" charset="0"/>
                <a:ea typeface="Arial" charset="0"/>
                <a:cs typeface="Arial" charset="0"/>
              </a:rPr>
              <a:t> von </a:t>
            </a:r>
            <a:r>
              <a:rPr sz="1400" dirty="0" err="1">
                <a:latin typeface="Arial" charset="0"/>
                <a:ea typeface="Arial" charset="0"/>
                <a:cs typeface="Arial" charset="0"/>
              </a:rPr>
              <a:t>Transaktionen</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gewährleisten</a:t>
            </a:r>
            <a:r>
              <a:rPr sz="1400" dirty="0">
                <a:latin typeface="Arial" charset="0"/>
                <a:ea typeface="Arial" charset="0"/>
                <a:cs typeface="Arial" charset="0"/>
              </a:rPr>
              <a:t> und die </a:t>
            </a:r>
            <a:r>
              <a:rPr sz="1400" dirty="0" err="1">
                <a:latin typeface="Arial" charset="0"/>
                <a:ea typeface="Arial" charset="0"/>
                <a:cs typeface="Arial" charset="0"/>
              </a:rPr>
              <a:t>Sicherung</a:t>
            </a:r>
            <a:r>
              <a:rPr sz="1400" dirty="0">
                <a:latin typeface="Arial" charset="0"/>
                <a:ea typeface="Arial" charset="0"/>
                <a:cs typeface="Arial" charset="0"/>
              </a:rPr>
              <a:t> von </a:t>
            </a:r>
            <a:r>
              <a:rPr sz="1400" dirty="0" err="1">
                <a:latin typeface="Arial" charset="0"/>
                <a:ea typeface="Arial" charset="0"/>
                <a:cs typeface="Arial" charset="0"/>
              </a:rPr>
              <a:t>Vermögenswerten</a:t>
            </a:r>
            <a:r>
              <a:rPr sz="1400" dirty="0">
                <a:latin typeface="Arial" charset="0"/>
                <a:ea typeface="Arial" charset="0"/>
                <a:cs typeface="Arial" charset="0"/>
              </a:rPr>
              <a:t> muss </a:t>
            </a:r>
            <a:r>
              <a:rPr sz="1400" dirty="0" err="1">
                <a:latin typeface="Arial" charset="0"/>
                <a:ea typeface="Arial" charset="0"/>
                <a:cs typeface="Arial" charset="0"/>
              </a:rPr>
              <a:t>geplant</a:t>
            </a:r>
            <a:r>
              <a:rPr sz="1400" dirty="0">
                <a:latin typeface="Arial" charset="0"/>
                <a:ea typeface="Arial" charset="0"/>
                <a:cs typeface="Arial" charset="0"/>
              </a:rPr>
              <a:t> und </a:t>
            </a:r>
            <a:r>
              <a:rPr sz="1400" dirty="0" err="1">
                <a:latin typeface="Arial" charset="0"/>
                <a:ea typeface="Arial" charset="0"/>
                <a:cs typeface="Arial" charset="0"/>
              </a:rPr>
              <a:t>beibehalten</a:t>
            </a:r>
            <a:r>
              <a:rPr sz="1400" dirty="0">
                <a:latin typeface="Arial" charset="0"/>
                <a:ea typeface="Arial" charset="0"/>
                <a:cs typeface="Arial" charset="0"/>
              </a:rPr>
              <a:t> </a:t>
            </a:r>
            <a:r>
              <a:rPr sz="1400" dirty="0" err="1">
                <a:latin typeface="Arial" charset="0"/>
                <a:ea typeface="Arial" charset="0"/>
                <a:cs typeface="Arial" charset="0"/>
              </a:rPr>
              <a:t>werden</a:t>
            </a:r>
            <a:endParaRPr sz="1400"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875448" y="1479153"/>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83" y="3942295"/>
            <a:ext cx="2896734" cy="1896671"/>
          </a:xfrm>
          <a:prstGeom prst="rect">
            <a:avLst/>
          </a:prstGeom>
          <a:effectLst>
            <a:outerShdw blurRad="50800" dist="38100" dir="2700000" algn="tl" rotWithShape="0">
              <a:prstClr val="black">
                <a:alpha val="40000"/>
              </a:prstClr>
            </a:outerShdw>
          </a:effectLst>
        </p:spPr>
      </p:pic>
      <p:sp>
        <p:nvSpPr>
          <p:cNvPr id="7" name="Oval 6"/>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Tree>
    <p:extLst>
      <p:ext uri="{BB962C8B-B14F-4D97-AF65-F5344CB8AC3E}">
        <p14:creationId xmlns:p14="http://schemas.microsoft.com/office/powerpoint/2010/main" val="205036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46337" cy="868362"/>
          </a:xfrm>
        </p:spPr>
        <p:txBody>
          <a:bodyPr>
            <a:normAutofit/>
          </a:bodyPr>
          <a:lstStyle/>
          <a:p>
            <a:pPr rtl="0"/>
            <a:r>
              <a:rPr sz="2400" dirty="0"/>
              <a:t>FCPA MTS-</a:t>
            </a:r>
            <a:r>
              <a:rPr sz="2400" dirty="0" err="1"/>
              <a:t>spezifische</a:t>
            </a:r>
            <a:r>
              <a:rPr sz="2400" dirty="0"/>
              <a:t> </a:t>
            </a:r>
            <a:r>
              <a:rPr sz="2400" dirty="0" err="1"/>
              <a:t>Risikobereiche</a:t>
            </a:r>
            <a:r>
              <a:rPr sz="2400" dirty="0"/>
              <a:t> und </a:t>
            </a:r>
            <a:r>
              <a:rPr sz="2400" dirty="0" err="1"/>
              <a:t>geltende</a:t>
            </a:r>
            <a:r>
              <a:rPr sz="2400" dirty="0"/>
              <a:t> MTS </a:t>
            </a:r>
            <a:r>
              <a:rPr sz="2400" dirty="0" err="1"/>
              <a:t>Unternehmenspolitik</a:t>
            </a:r>
            <a:r>
              <a:rPr sz="2400" dirty="0"/>
              <a:t> / </a:t>
            </a:r>
            <a:r>
              <a:rPr sz="2400" dirty="0" err="1"/>
              <a:t>Vorgehensweise</a:t>
            </a:r>
            <a:endParaRPr sz="2400" dirty="0"/>
          </a:p>
        </p:txBody>
      </p:sp>
      <p:graphicFrame>
        <p:nvGraphicFramePr>
          <p:cNvPr id="4" name="Table 3"/>
          <p:cNvGraphicFramePr>
            <a:graphicFrameLocks noGrp="1"/>
          </p:cNvGraphicFramePr>
          <p:nvPr>
            <p:extLst>
              <p:ext uri="{D42A27DB-BD31-4B8C-83A1-F6EECF244321}">
                <p14:modId xmlns:p14="http://schemas.microsoft.com/office/powerpoint/2010/main" val="1822760040"/>
              </p:ext>
            </p:extLst>
          </p:nvPr>
        </p:nvGraphicFramePr>
        <p:xfrm>
          <a:off x="377073" y="1227318"/>
          <a:ext cx="8465270" cy="5035013"/>
        </p:xfrm>
        <a:graphic>
          <a:graphicData uri="http://schemas.openxmlformats.org/drawingml/2006/table">
            <a:tbl>
              <a:tblPr firstRow="1" bandRow="1">
                <a:tableStyleId>{073A0DAA-6AF3-43AB-8588-CEC1D06C72B9}</a:tableStyleId>
              </a:tblPr>
              <a:tblGrid>
                <a:gridCol w="4232635"/>
                <a:gridCol w="4232635"/>
              </a:tblGrid>
              <a:tr h="394093">
                <a:tc>
                  <a:txBody>
                    <a:bodyPr/>
                    <a:lstStyle/>
                    <a:p>
                      <a:pPr rtl="0"/>
                      <a:r>
                        <a:rPr sz="1600" b="0"/>
                        <a:t>Risikobereiche / Warnsignale</a:t>
                      </a:r>
                      <a:r>
                        <a:rPr sz="1600" b="0" baseline="0"/>
                        <a:t> erzeugt</a:t>
                      </a:r>
                    </a:p>
                  </a:txBody>
                  <a:tcPr/>
                </a:tc>
                <a:tc>
                  <a:txBody>
                    <a:bodyPr/>
                    <a:lstStyle/>
                    <a:p>
                      <a:pPr rtl="0"/>
                      <a:r>
                        <a:rPr sz="1600" b="0"/>
                        <a:t>MTS Unternehmenspolitik</a:t>
                      </a:r>
                      <a:r>
                        <a:rPr sz="1600" b="0" baseline="0"/>
                        <a:t> / Vorgehensweise</a:t>
                      </a:r>
                    </a:p>
                  </a:txBody>
                  <a:tcPr/>
                </a:tc>
              </a:tr>
              <a:tr h="827307">
                <a:tc>
                  <a:txBody>
                    <a:bodyPr/>
                    <a:lstStyle/>
                    <a:p>
                      <a:pPr marL="0" lvl="0" indent="0" algn="l" defTabSz="755650" rtl="0">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Vertrieb</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Übermäßige Unterhaltung der Kunden und opulente Bewirtung</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Überhöhte Provisionszahlungen an Agenten oder Anreize an Wiederverkäufer, die ein Bestechungspotenzial erzeugen können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OGC-001 Verhaltenskodex</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OGC-004 Ethisches</a:t>
                      </a:r>
                      <a:r>
                        <a:rPr sz="1100" b="0" i="0" kern="1200" baseline="0">
                          <a:solidFill>
                            <a:schemeClr val="tx1"/>
                          </a:solidFill>
                          <a:latin typeface="Arial" charset="0"/>
                          <a:ea typeface="Arial" charset="0"/>
                          <a:cs typeface="Arial" charset="0"/>
                        </a:rPr>
                        <a:t> Geschäftsverhalten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 Geschenke und geschäftliche Aufmerksamkeiten und Sponsoring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OGC-018 Befolgung des Foreign Corrupt Practices Act</a:t>
                      </a:r>
                    </a:p>
                  </a:txBody>
                  <a:tcPr/>
                </a:tc>
              </a:tr>
              <a:tr h="827307">
                <a:tc>
                  <a:txBody>
                    <a:bodyPr/>
                    <a:lstStyle/>
                    <a:p>
                      <a:pPr marL="0" lvl="0" indent="0" algn="l" defTabSz="755650" rtl="0" eaLnBrk="1" latinLnBrk="0" hangingPunct="1">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Geschäftstätigkeit und Auszahlungen an Dritte</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Vorschriftswidrige Zahlungen an Zollbeamte, um Zollgebühren zu umgehen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Sponsoring, um einen Geschäftspartner hinzuzugewinnen oder zu halten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OGC-001 Verhaltenskodex</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OGC-008 Einhaltung ausländischer Gesetze und Vorschriften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 Geschenke und geschäftliche Aufmerksamkeiten und Sponsoring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OGC-009A Veranstaltungs- und Sponsoring Antragsformular</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OGC-010 Interessenkonflikt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OGC-018 Befolgung des Foreign Corrupt Practices Act</a:t>
                      </a:r>
                    </a:p>
                  </a:txBody>
                  <a:tcPr/>
                </a:tc>
              </a:tr>
              <a:tr h="827307">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a:solidFill>
                            <a:srgbClr val="D20000"/>
                          </a:solidFill>
                          <a:latin typeface="Arial" charset="0"/>
                          <a:ea typeface="Arial" charset="0"/>
                          <a:cs typeface="Arial" charset="0"/>
                        </a:rPr>
                        <a:t>Mitarbeiterbezogene Tätigkeit</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Unterkunft in Luxushotels und Flugkosten der Businessklasse / ersten Klasse</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Geschenke, die nationale Gesetze oder lokale Gepflogenheiten verletzen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FIN-008G</a:t>
                      </a:r>
                      <a:r>
                        <a:rPr sz="1100" b="0" i="0" kern="1200" baseline="0">
                          <a:solidFill>
                            <a:schemeClr val="tx1"/>
                          </a:solidFill>
                          <a:latin typeface="Arial" charset="0"/>
                          <a:ea typeface="Arial" charset="0"/>
                          <a:cs typeface="Arial" charset="0"/>
                        </a:rPr>
                        <a:t> Erstattung von globalen Reisekosten und Ausgaben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OGC-001 Verhaltenskodex</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OGC-004 Ethisches</a:t>
                      </a:r>
                      <a:r>
                        <a:rPr sz="1100" b="0" i="0" kern="1200" baseline="0">
                          <a:solidFill>
                            <a:schemeClr val="tx1"/>
                          </a:solidFill>
                          <a:latin typeface="Arial" charset="0"/>
                          <a:ea typeface="Arial" charset="0"/>
                          <a:cs typeface="Arial" charset="0"/>
                        </a:rPr>
                        <a:t> Geschäftsverhalten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 Geschenke und geschäftliche Aufmerksamkeiten und Sponsoring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OGC-018 Befolgung des Foreign Corrupt Practices Act</a:t>
                      </a:r>
                    </a:p>
                  </a:txBody>
                  <a:tcPr/>
                </a:tc>
              </a:tr>
              <a:tr h="846160">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kern="1200">
                          <a:solidFill>
                            <a:srgbClr val="D20000"/>
                          </a:solidFill>
                          <a:latin typeface="Arial" charset="0"/>
                          <a:ea typeface="Arial" charset="0"/>
                          <a:cs typeface="Arial" charset="0"/>
                        </a:rPr>
                        <a:t>Finanzielle Nachweisführung und interne Kontrollen</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Fehlen der erforderlichen Genehmigungen und </a:t>
                      </a:r>
                      <a:r>
                        <a:rPr sz="1100" b="0" i="0" kern="1200" baseline="0">
                          <a:solidFill>
                            <a:schemeClr val="tx1"/>
                          </a:solidFill>
                          <a:latin typeface="Arial" charset="0"/>
                          <a:ea typeface="Arial" charset="0"/>
                          <a:cs typeface="Arial" charset="0"/>
                        </a:rPr>
                        <a:t> </a:t>
                      </a:r>
                      <a:r>
                        <a:rPr sz="1100" b="0" i="0" kern="1200">
                          <a:solidFill>
                            <a:schemeClr val="tx1"/>
                          </a:solidFill>
                          <a:latin typeface="Arial" charset="0"/>
                          <a:ea typeface="Arial" charset="0"/>
                          <a:cs typeface="Arial" charset="0"/>
                        </a:rPr>
                        <a:t>Nachweise</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Vereitelung oder Umgehung interner Kontrollen </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OGC-007 </a:t>
                      </a:r>
                      <a:r>
                        <a:rPr sz="1100" b="0" i="0" kern="1200" dirty="0" err="1">
                          <a:solidFill>
                            <a:schemeClr val="tx1"/>
                          </a:solidFill>
                          <a:latin typeface="Arial" charset="0"/>
                          <a:ea typeface="Arial" charset="0"/>
                          <a:cs typeface="Arial" charset="0"/>
                        </a:rPr>
                        <a:t>Aufbewahrung</a:t>
                      </a:r>
                      <a:r>
                        <a:rPr sz="1100" b="0" i="0" kern="1200" dirty="0">
                          <a:solidFill>
                            <a:schemeClr val="tx1"/>
                          </a:solidFill>
                          <a:latin typeface="Arial" charset="0"/>
                          <a:ea typeface="Arial" charset="0"/>
                          <a:cs typeface="Arial" charset="0"/>
                        </a:rPr>
                        <a:t> von </a:t>
                      </a:r>
                      <a:r>
                        <a:rPr sz="1100" b="0" i="0" kern="1200" dirty="0" err="1">
                          <a:solidFill>
                            <a:schemeClr val="tx1"/>
                          </a:solidFill>
                          <a:latin typeface="Arial" charset="0"/>
                          <a:ea typeface="Arial" charset="0"/>
                          <a:cs typeface="Arial" charset="0"/>
                        </a:rPr>
                        <a:t>Unterlagen</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Geschäftsverhalten</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Act</a:t>
                      </a:r>
                    </a:p>
                  </a:txBody>
                  <a:tcPr/>
                </a:tc>
              </a:tr>
            </a:tbl>
          </a:graphicData>
        </a:graphic>
      </p:graphicFrame>
    </p:spTree>
    <p:extLst>
      <p:ext uri="{BB962C8B-B14F-4D97-AF65-F5344CB8AC3E}">
        <p14:creationId xmlns:p14="http://schemas.microsoft.com/office/powerpoint/2010/main" val="1788682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485977" cy="868362"/>
          </a:xfrm>
        </p:spPr>
        <p:txBody>
          <a:bodyPr>
            <a:normAutofit fontScale="90000"/>
          </a:bodyPr>
          <a:lstStyle/>
          <a:p>
            <a:pPr rtl="0"/>
            <a:r>
              <a:rPr/>
              <a:t>Wie befasst sich der Verhaltenskodex mit Bestechung und Korruption?</a:t>
            </a:r>
          </a:p>
        </p:txBody>
      </p:sp>
      <p:sp>
        <p:nvSpPr>
          <p:cNvPr id="3" name="Content Placeholder 2"/>
          <p:cNvSpPr>
            <a:spLocks noGrp="1"/>
          </p:cNvSpPr>
          <p:nvPr>
            <p:ph sz="quarter" idx="10"/>
          </p:nvPr>
        </p:nvSpPr>
        <p:spPr>
          <a:xfrm>
            <a:off x="488950" y="1348033"/>
            <a:ext cx="7974566" cy="4838328"/>
          </a:xfrm>
        </p:spPr>
        <p:txBody>
          <a:bodyPr/>
          <a:lstStyle/>
          <a:p>
            <a:pPr rtl="0">
              <a:spcAft>
                <a:spcPts val="1200"/>
              </a:spcAft>
            </a:pPr>
            <a:r>
              <a:rPr>
                <a:latin typeface="Arial" charset="0"/>
                <a:ea typeface="Arial" charset="0"/>
                <a:cs typeface="Arial" charset="0"/>
              </a:rPr>
              <a:t>Der Verhaltenskodex enthält Richtlinien für Bestechungs- und Korruptionsrisiken, denen das MTS Personal ausgesetzt ist, und zu den örtlichen gesetzlichen Regelungen und Bestimmungen.</a:t>
            </a:r>
          </a:p>
          <a:p>
            <a:pPr rtl="0">
              <a:spcAft>
                <a:spcPts val="1200"/>
              </a:spcAft>
            </a:pPr>
            <a:r>
              <a:rPr>
                <a:latin typeface="Arial" charset="0"/>
                <a:ea typeface="Arial" charset="0"/>
                <a:cs typeface="Arial" charset="0"/>
              </a:rPr>
              <a:t>Der Verhaltenskodex enthält auch Fragen und Antworten zu einigen vorstellbaren Szenarien, um das Verständnis zu erleichtern.</a:t>
            </a:r>
          </a:p>
          <a:p>
            <a:pPr rtl="0">
              <a:spcAft>
                <a:spcPts val="1200"/>
              </a:spcAft>
            </a:pPr>
            <a:r>
              <a:rPr>
                <a:latin typeface="Arial" charset="0"/>
                <a:ea typeface="Arial" charset="0"/>
                <a:cs typeface="Arial" charset="0"/>
              </a:rPr>
              <a:t>Bei MTS gelten spezielle Richtlinien und Verfahren für den Umgang mit Bestechung und Korruption.</a:t>
            </a:r>
          </a:p>
          <a:p>
            <a:pPr>
              <a:spcAft>
                <a:spcPts val="1200"/>
              </a:spcAft>
            </a:pPr>
            <a:endParaRPr lang="en-US" dirty="0"/>
          </a:p>
        </p:txBody>
      </p:sp>
    </p:spTree>
    <p:extLst>
      <p:ext uri="{BB962C8B-B14F-4D97-AF65-F5344CB8AC3E}">
        <p14:creationId xmlns:p14="http://schemas.microsoft.com/office/powerpoint/2010/main" val="22913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Interessenkonflikt</a:t>
            </a:r>
          </a:p>
        </p:txBody>
      </p:sp>
      <p:sp>
        <p:nvSpPr>
          <p:cNvPr id="3" name="Content Placeholder 2"/>
          <p:cNvSpPr>
            <a:spLocks noGrp="1"/>
          </p:cNvSpPr>
          <p:nvPr>
            <p:ph sz="quarter" idx="10"/>
          </p:nvPr>
        </p:nvSpPr>
        <p:spPr>
          <a:xfrm>
            <a:off x="488950" y="1348033"/>
            <a:ext cx="8138160" cy="1687398"/>
          </a:xfrm>
        </p:spPr>
        <p:txBody>
          <a:bodyPr/>
          <a:lstStyle/>
          <a:p>
            <a:pPr rtl="0"/>
            <a:r>
              <a:rPr/>
              <a:t>„Bei </a:t>
            </a:r>
            <a:r>
              <a:rPr>
                <a:latin typeface="Arial" charset="0"/>
                <a:ea typeface="Arial" charset="0"/>
                <a:cs typeface="Arial" charset="0"/>
              </a:rPr>
              <a:t>MTS erwarten wir voneinander, stets im besten Interesse des Unternehmens zu handeln. Das bedeutet, dass unternehmerische Entscheidungen frei von jeglichem Interessenskonflikt zu treffen sind. Sie sollten auch unparteiisch sein. Wir müssen unsere Entscheidungen auf der Grundlage fundierter geschäftlicher Überlegungen treffen.“ </a:t>
            </a:r>
            <a:r>
              <a:rPr i="1">
                <a:latin typeface="Arial" charset="0"/>
                <a:ea typeface="Arial" charset="0"/>
                <a:cs typeface="Arial" charset="0"/>
              </a:rPr>
              <a:t>(Verhaltenskodex, Seite 11)</a:t>
            </a:r>
          </a:p>
          <a:p>
            <a:endParaRPr lang="en-US" dirty="0">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2939881963"/>
              </p:ext>
            </p:extLst>
          </p:nvPr>
        </p:nvGraphicFramePr>
        <p:xfrm>
          <a:off x="886118" y="3344632"/>
          <a:ext cx="7758151" cy="2973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9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Zusammenfassung</a:t>
            </a:r>
          </a:p>
        </p:txBody>
      </p:sp>
      <p:sp>
        <p:nvSpPr>
          <p:cNvPr id="3" name="Content Placeholder 2"/>
          <p:cNvSpPr>
            <a:spLocks noGrp="1"/>
          </p:cNvSpPr>
          <p:nvPr>
            <p:ph sz="quarter" idx="10"/>
          </p:nvPr>
        </p:nvSpPr>
        <p:spPr>
          <a:xfrm>
            <a:off x="488950" y="1348033"/>
            <a:ext cx="8138160" cy="1885361"/>
          </a:xfrm>
        </p:spPr>
        <p:txBody>
          <a:bodyPr/>
          <a:lstStyle/>
          <a:p>
            <a:pPr marL="0" indent="0" rtl="0">
              <a:buNone/>
            </a:pPr>
            <a:r>
              <a:rPr dirty="0"/>
              <a:t>MTS </a:t>
            </a:r>
            <a:r>
              <a:rPr dirty="0" err="1"/>
              <a:t>Verhaltenskodex</a:t>
            </a:r>
            <a:r>
              <a:rPr dirty="0"/>
              <a:t> - </a:t>
            </a:r>
            <a:r>
              <a:rPr dirty="0" err="1"/>
              <a:t>Ihre</a:t>
            </a:r>
            <a:r>
              <a:rPr dirty="0"/>
              <a:t> ERSTE </a:t>
            </a:r>
            <a:r>
              <a:rPr dirty="0" err="1"/>
              <a:t>Bezugsquelle</a:t>
            </a:r>
            <a:r>
              <a:rPr dirty="0"/>
              <a:t> </a:t>
            </a:r>
            <a:r>
              <a:rPr dirty="0" err="1"/>
              <a:t>für</a:t>
            </a:r>
            <a:r>
              <a:rPr dirty="0"/>
              <a:t>:</a:t>
            </a:r>
          </a:p>
          <a:p>
            <a:pPr rtl="0"/>
            <a:r>
              <a:rPr dirty="0" err="1"/>
              <a:t>Leitfaden</a:t>
            </a:r>
            <a:r>
              <a:rPr dirty="0"/>
              <a:t> </a:t>
            </a:r>
            <a:r>
              <a:rPr dirty="0" err="1"/>
              <a:t>zur</a:t>
            </a:r>
            <a:r>
              <a:rPr dirty="0"/>
              <a:t> </a:t>
            </a:r>
            <a:r>
              <a:rPr dirty="0" err="1"/>
              <a:t>Entscheidungsfindung</a:t>
            </a:r>
            <a:r>
              <a:rPr dirty="0"/>
              <a:t> </a:t>
            </a:r>
            <a:r>
              <a:rPr dirty="0" err="1"/>
              <a:t>anhand</a:t>
            </a:r>
            <a:r>
              <a:rPr dirty="0"/>
              <a:t> von MTS </a:t>
            </a:r>
            <a:r>
              <a:rPr dirty="0" err="1"/>
              <a:t>Werten</a:t>
            </a:r>
            <a:endParaRPr dirty="0"/>
          </a:p>
          <a:p>
            <a:pPr rtl="0"/>
            <a:r>
              <a:rPr dirty="0" err="1"/>
              <a:t>Verständnis</a:t>
            </a:r>
            <a:r>
              <a:rPr dirty="0"/>
              <a:t> </a:t>
            </a:r>
            <a:r>
              <a:rPr dirty="0" err="1"/>
              <a:t>für</a:t>
            </a:r>
            <a:r>
              <a:rPr dirty="0"/>
              <a:t> die </a:t>
            </a:r>
            <a:r>
              <a:rPr dirty="0" err="1"/>
              <a:t>Einhaltung</a:t>
            </a:r>
            <a:r>
              <a:rPr dirty="0"/>
              <a:t> </a:t>
            </a:r>
            <a:r>
              <a:rPr dirty="0" err="1"/>
              <a:t>geltender</a:t>
            </a:r>
            <a:r>
              <a:rPr dirty="0"/>
              <a:t> </a:t>
            </a:r>
            <a:r>
              <a:rPr dirty="0" err="1"/>
              <a:t>Gesetze</a:t>
            </a:r>
            <a:r>
              <a:rPr dirty="0"/>
              <a:t> und </a:t>
            </a:r>
            <a:r>
              <a:rPr dirty="0" err="1"/>
              <a:t>Vorschriften</a:t>
            </a:r>
            <a:endParaRPr dirty="0"/>
          </a:p>
          <a:p>
            <a:pPr rtl="0"/>
            <a:r>
              <a:rPr dirty="0" err="1"/>
              <a:t>Verständnis</a:t>
            </a:r>
            <a:r>
              <a:rPr dirty="0"/>
              <a:t> </a:t>
            </a:r>
            <a:r>
              <a:rPr dirty="0" err="1"/>
              <a:t>für</a:t>
            </a:r>
            <a:r>
              <a:rPr dirty="0"/>
              <a:t> die </a:t>
            </a:r>
            <a:r>
              <a:rPr b="1" dirty="0" err="1"/>
              <a:t>Meldung</a:t>
            </a:r>
            <a:r>
              <a:rPr b="1" dirty="0"/>
              <a:t> </a:t>
            </a:r>
            <a:r>
              <a:rPr dirty="0"/>
              <a:t>von </a:t>
            </a:r>
            <a:r>
              <a:rPr dirty="0" err="1"/>
              <a:t>widerrechtlichem</a:t>
            </a:r>
            <a:r>
              <a:rPr dirty="0"/>
              <a:t> </a:t>
            </a:r>
            <a:r>
              <a:rPr dirty="0" err="1"/>
              <a:t>oder</a:t>
            </a:r>
            <a:r>
              <a:rPr dirty="0"/>
              <a:t> </a:t>
            </a:r>
            <a:r>
              <a:rPr dirty="0" err="1"/>
              <a:t>unethischem</a:t>
            </a:r>
            <a:r>
              <a:rPr dirty="0"/>
              <a:t> </a:t>
            </a:r>
            <a:r>
              <a:rPr dirty="0" err="1" smtClean="0"/>
              <a:t>Verhalten</a:t>
            </a:r>
            <a:endParaRP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491601"/>
            <a:ext cx="7672959"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80" y="5292120"/>
            <a:ext cx="6366641" cy="9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rtl="0"/>
            <a:r>
              <a:rPr/>
              <a:t>Übersicht</a:t>
            </a:r>
          </a:p>
        </p:txBody>
      </p:sp>
      <p:sp>
        <p:nvSpPr>
          <p:cNvPr id="5" name="Content Placeholder 4"/>
          <p:cNvSpPr>
            <a:spLocks noGrp="1"/>
          </p:cNvSpPr>
          <p:nvPr>
            <p:ph sz="quarter" idx="10"/>
          </p:nvPr>
        </p:nvSpPr>
        <p:spPr>
          <a:xfrm>
            <a:off x="488949" y="1230313"/>
            <a:ext cx="8334539" cy="4266720"/>
          </a:xfrm>
        </p:spPr>
        <p:txBody>
          <a:bodyPr/>
          <a:lstStyle/>
          <a:p>
            <a:pPr marL="0" indent="0" rtl="0">
              <a:buNone/>
            </a:pPr>
            <a:r>
              <a:rPr sz="1800" dirty="0"/>
              <a:t>Dies </a:t>
            </a:r>
            <a:r>
              <a:rPr sz="1800" dirty="0" err="1"/>
              <a:t>ist</a:t>
            </a:r>
            <a:r>
              <a:rPr sz="1800" dirty="0"/>
              <a:t> </a:t>
            </a:r>
            <a:r>
              <a:rPr sz="1800" dirty="0" err="1"/>
              <a:t>eine</a:t>
            </a:r>
            <a:r>
              <a:rPr sz="1800" dirty="0"/>
              <a:t> </a:t>
            </a:r>
            <a:r>
              <a:rPr sz="1800" dirty="0" err="1"/>
              <a:t>Übersicht</a:t>
            </a:r>
            <a:r>
              <a:rPr sz="1800" dirty="0"/>
              <a:t> </a:t>
            </a:r>
            <a:r>
              <a:rPr sz="1800" dirty="0" err="1"/>
              <a:t>über</a:t>
            </a:r>
            <a:r>
              <a:rPr sz="1800" dirty="0"/>
              <a:t> die </a:t>
            </a:r>
            <a:r>
              <a:rPr sz="1800" dirty="0" err="1"/>
              <a:t>weltweiten</a:t>
            </a:r>
            <a:r>
              <a:rPr sz="1800" dirty="0"/>
              <a:t> </a:t>
            </a:r>
            <a:r>
              <a:rPr sz="1800" dirty="0" err="1"/>
              <a:t>Verhaltensstandards</a:t>
            </a:r>
            <a:r>
              <a:rPr sz="1800" dirty="0"/>
              <a:t> </a:t>
            </a:r>
            <a:r>
              <a:rPr sz="1800" dirty="0" err="1"/>
              <a:t>für</a:t>
            </a:r>
            <a:r>
              <a:rPr sz="1800" dirty="0"/>
              <a:t> </a:t>
            </a:r>
            <a:r>
              <a:rPr sz="1800" dirty="0" err="1"/>
              <a:t>ethisches</a:t>
            </a:r>
            <a:r>
              <a:rPr sz="1800" dirty="0"/>
              <a:t> </a:t>
            </a:r>
            <a:r>
              <a:rPr sz="1800" dirty="0" err="1"/>
              <a:t>Geschäftsverhalten</a:t>
            </a:r>
            <a:r>
              <a:rPr sz="1800" dirty="0"/>
              <a:t> von MTS („</a:t>
            </a:r>
            <a:r>
              <a:rPr sz="1800" dirty="0" err="1"/>
              <a:t>Verhaltenskodex</a:t>
            </a:r>
            <a:r>
              <a:rPr sz="1800" dirty="0"/>
              <a:t>“), die </a:t>
            </a:r>
            <a:r>
              <a:rPr sz="1800" dirty="0" err="1"/>
              <a:t>die</a:t>
            </a:r>
            <a:r>
              <a:rPr sz="1800" dirty="0"/>
              <a:t> </a:t>
            </a:r>
            <a:r>
              <a:rPr sz="1800" dirty="0" err="1"/>
              <a:t>folgenden</a:t>
            </a:r>
            <a:r>
              <a:rPr sz="1800" dirty="0"/>
              <a:t> </a:t>
            </a:r>
            <a:r>
              <a:rPr sz="1800" dirty="0" err="1"/>
              <a:t>entscheidenden</a:t>
            </a:r>
            <a:r>
              <a:rPr sz="1800" dirty="0"/>
              <a:t> </a:t>
            </a:r>
            <a:r>
              <a:rPr sz="1800" dirty="0" err="1"/>
              <a:t>Komponenten</a:t>
            </a:r>
            <a:r>
              <a:rPr sz="1800" dirty="0"/>
              <a:t> </a:t>
            </a:r>
            <a:r>
              <a:rPr sz="1800" dirty="0" err="1"/>
              <a:t>hervorhebt</a:t>
            </a:r>
            <a:endParaRPr sz="1800" dirty="0"/>
          </a:p>
          <a:p>
            <a:pPr rtl="0"/>
            <a:r>
              <a:rPr sz="1800" dirty="0" err="1"/>
              <a:t>Inhalt</a:t>
            </a:r>
            <a:r>
              <a:rPr sz="1800" dirty="0"/>
              <a:t> und </a:t>
            </a:r>
            <a:r>
              <a:rPr sz="1800" dirty="0" err="1"/>
              <a:t>Zweck</a:t>
            </a:r>
            <a:r>
              <a:rPr sz="1800" dirty="0"/>
              <a:t> des </a:t>
            </a:r>
            <a:r>
              <a:rPr sz="1800" dirty="0" err="1"/>
              <a:t>Verhaltenskodexes</a:t>
            </a:r>
            <a:endParaRPr sz="1800" dirty="0"/>
          </a:p>
          <a:p>
            <a:pPr rtl="0"/>
            <a:r>
              <a:rPr sz="1800" dirty="0"/>
              <a:t>Was </a:t>
            </a:r>
            <a:r>
              <a:rPr sz="1800" dirty="0" err="1"/>
              <a:t>bedeutet</a:t>
            </a:r>
            <a:r>
              <a:rPr sz="1800" dirty="0"/>
              <a:t> </a:t>
            </a:r>
            <a:r>
              <a:rPr sz="1800" dirty="0" err="1"/>
              <a:t>es</a:t>
            </a:r>
            <a:r>
              <a:rPr sz="1800" dirty="0"/>
              <a:t>, </a:t>
            </a:r>
            <a:r>
              <a:rPr sz="1800" b="1" dirty="0" err="1"/>
              <a:t>Bedenken</a:t>
            </a:r>
            <a:r>
              <a:rPr sz="1800" b="1" dirty="0"/>
              <a:t> </a:t>
            </a:r>
            <a:r>
              <a:rPr sz="1800" b="1" dirty="0" err="1"/>
              <a:t>offen</a:t>
            </a:r>
            <a:r>
              <a:rPr sz="1800" b="1" dirty="0"/>
              <a:t> </a:t>
            </a:r>
            <a:r>
              <a:rPr sz="1800" b="1" dirty="0" err="1"/>
              <a:t>zu</a:t>
            </a:r>
            <a:r>
              <a:rPr sz="1800" b="1" dirty="0"/>
              <a:t> </a:t>
            </a:r>
            <a:r>
              <a:rPr sz="1800" b="1" dirty="0" err="1"/>
              <a:t>äußern</a:t>
            </a:r>
            <a:r>
              <a:rPr sz="1800" dirty="0"/>
              <a:t>?</a:t>
            </a:r>
          </a:p>
          <a:p>
            <a:pPr rtl="0"/>
            <a:r>
              <a:rPr sz="1800" dirty="0"/>
              <a:t>Die MTS </a:t>
            </a:r>
            <a:r>
              <a:rPr sz="1800" dirty="0" err="1"/>
              <a:t>AlertLine</a:t>
            </a:r>
            <a:endParaRPr sz="1800" dirty="0"/>
          </a:p>
          <a:p>
            <a:pPr rtl="0"/>
            <a:r>
              <a:rPr sz="1800" dirty="0" err="1"/>
              <a:t>Vorstellung</a:t>
            </a:r>
            <a:r>
              <a:rPr sz="1800" dirty="0"/>
              <a:t> </a:t>
            </a:r>
            <a:r>
              <a:rPr lang="en-US" sz="1800" dirty="0" smtClean="0"/>
              <a:t>des </a:t>
            </a:r>
            <a:r>
              <a:rPr sz="1800" dirty="0" smtClean="0"/>
              <a:t>Chief </a:t>
            </a:r>
            <a:r>
              <a:rPr sz="1800" dirty="0"/>
              <a:t>Risk and Compliance </a:t>
            </a:r>
            <a:r>
              <a:rPr sz="1800" dirty="0" smtClean="0"/>
              <a:t>Officer</a:t>
            </a:r>
            <a:endParaRPr sz="1800" dirty="0"/>
          </a:p>
          <a:p>
            <a:pPr rtl="0"/>
            <a:r>
              <a:rPr sz="1800" dirty="0"/>
              <a:t>Schutz </a:t>
            </a:r>
            <a:r>
              <a:rPr sz="1800" dirty="0" err="1"/>
              <a:t>vor</a:t>
            </a:r>
            <a:r>
              <a:rPr sz="1800" dirty="0"/>
              <a:t> </a:t>
            </a:r>
            <a:r>
              <a:rPr sz="1800" dirty="0" err="1"/>
              <a:t>Repressalien</a:t>
            </a:r>
            <a:endParaRPr sz="1800" dirty="0"/>
          </a:p>
          <a:p>
            <a:pPr rtl="0"/>
            <a:r>
              <a:rPr sz="1800" dirty="0"/>
              <a:t>Compliance </a:t>
            </a:r>
            <a:r>
              <a:rPr sz="1800" dirty="0" err="1"/>
              <a:t>im</a:t>
            </a:r>
            <a:r>
              <a:rPr sz="1800" dirty="0"/>
              <a:t> </a:t>
            </a:r>
            <a:r>
              <a:rPr sz="1800" dirty="0" err="1"/>
              <a:t>Blickpunkt</a:t>
            </a:r>
            <a:r>
              <a:rPr sz="1800" dirty="0"/>
              <a:t>:</a:t>
            </a:r>
          </a:p>
          <a:p>
            <a:pPr lvl="1" rtl="0"/>
            <a:r>
              <a:rPr sz="1800" dirty="0"/>
              <a:t>1. FCPA</a:t>
            </a:r>
          </a:p>
          <a:p>
            <a:pPr lvl="1" rtl="0"/>
            <a:r>
              <a:rPr sz="1800" dirty="0"/>
              <a:t>2. </a:t>
            </a:r>
            <a:r>
              <a:rPr sz="1800" dirty="0" err="1"/>
              <a:t>Interessenkonflikt</a:t>
            </a:r>
            <a:endParaRPr sz="1800" dirty="0"/>
          </a:p>
          <a:p>
            <a:pPr rtl="0"/>
            <a:r>
              <a:rPr sz="1800" dirty="0" err="1"/>
              <a:t>Zusammenfassung</a:t>
            </a:r>
            <a:endParaRPr sz="1800" dirty="0"/>
          </a:p>
        </p:txBody>
      </p:sp>
    </p:spTree>
    <p:extLst>
      <p:ext uri="{BB962C8B-B14F-4D97-AF65-F5344CB8AC3E}">
        <p14:creationId xmlns:p14="http://schemas.microsoft.com/office/powerpoint/2010/main" val="7304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27438"/>
            <a:ext cx="7880480" cy="212329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Der Zweck des Verhaltenskodexes</a:t>
            </a:r>
          </a:p>
        </p:txBody>
      </p:sp>
      <p:sp>
        <p:nvSpPr>
          <p:cNvPr id="3" name="Content Placeholder 2"/>
          <p:cNvSpPr>
            <a:spLocks noGrp="1"/>
          </p:cNvSpPr>
          <p:nvPr>
            <p:ph sz="quarter" idx="10"/>
          </p:nvPr>
        </p:nvSpPr>
        <p:spPr>
          <a:xfrm>
            <a:off x="488950" y="1230313"/>
            <a:ext cx="8138160" cy="862438"/>
          </a:xfrm>
        </p:spPr>
        <p:txBody>
          <a:bodyPr/>
          <a:lstStyle/>
          <a:p>
            <a:pPr rtl="0"/>
            <a:r>
              <a:rPr/>
              <a:t>MTS ist seinen Kernwerten, ethischem Verhalten und der Einhaltung geltender Gesetze verpflichtet.</a:t>
            </a:r>
          </a:p>
        </p:txBody>
      </p:sp>
      <p:sp>
        <p:nvSpPr>
          <p:cNvPr id="4" name="Content Placeholder 2"/>
          <p:cNvSpPr txBox="1">
            <a:spLocks/>
          </p:cNvSpPr>
          <p:nvPr/>
        </p:nvSpPr>
        <p:spPr bwMode="auto">
          <a:xfrm>
            <a:off x="641350" y="4773408"/>
            <a:ext cx="8138160" cy="13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a:t>Der MTS </a:t>
            </a:r>
            <a:r>
              <a:rPr kern="0" dirty="0" err="1"/>
              <a:t>Verhaltenskodex</a:t>
            </a:r>
            <a:r>
              <a:rPr kern="0" dirty="0"/>
              <a:t> </a:t>
            </a:r>
            <a:r>
              <a:rPr kern="0" dirty="0" err="1"/>
              <a:t>ergänzt</a:t>
            </a:r>
            <a:r>
              <a:rPr kern="0" dirty="0"/>
              <a:t> das </a:t>
            </a:r>
            <a:r>
              <a:rPr kern="0" dirty="0" err="1"/>
              <a:t>Vermächtnis</a:t>
            </a:r>
            <a:r>
              <a:rPr kern="0" dirty="0"/>
              <a:t> </a:t>
            </a:r>
            <a:r>
              <a:rPr kern="0" dirty="0" err="1"/>
              <a:t>eines</a:t>
            </a:r>
            <a:r>
              <a:rPr kern="0" dirty="0"/>
              <a:t> </a:t>
            </a:r>
            <a:r>
              <a:rPr kern="0" dirty="0" err="1"/>
              <a:t>starken</a:t>
            </a:r>
            <a:r>
              <a:rPr kern="0" dirty="0"/>
              <a:t> Engagements </a:t>
            </a:r>
            <a:r>
              <a:rPr kern="0" dirty="0" err="1"/>
              <a:t>für</a:t>
            </a:r>
            <a:r>
              <a:rPr kern="0" dirty="0"/>
              <a:t> </a:t>
            </a:r>
            <a:r>
              <a:rPr kern="0" dirty="0" err="1"/>
              <a:t>ethisches</a:t>
            </a:r>
            <a:r>
              <a:rPr kern="0" dirty="0"/>
              <a:t> </a:t>
            </a:r>
            <a:r>
              <a:rPr kern="0" dirty="0" err="1"/>
              <a:t>Verhalten</a:t>
            </a:r>
            <a:r>
              <a:rPr kern="0" dirty="0"/>
              <a:t> </a:t>
            </a:r>
            <a:r>
              <a:rPr kern="0" dirty="0" err="1"/>
              <a:t>wie</a:t>
            </a:r>
            <a:r>
              <a:rPr kern="0" dirty="0"/>
              <a:t> </a:t>
            </a:r>
            <a:r>
              <a:rPr kern="0" dirty="0" err="1"/>
              <a:t>durch</a:t>
            </a:r>
            <a:r>
              <a:rPr kern="0" dirty="0"/>
              <a:t> die </a:t>
            </a:r>
            <a:r>
              <a:rPr kern="0" dirty="0" err="1"/>
              <a:t>Führungsposition</a:t>
            </a:r>
            <a:r>
              <a:rPr kern="0" dirty="0"/>
              <a:t>, den </a:t>
            </a:r>
            <a:r>
              <a:rPr kern="0" dirty="0" err="1"/>
              <a:t>Leitfaden</a:t>
            </a:r>
            <a:r>
              <a:rPr kern="0" dirty="0"/>
              <a:t> </a:t>
            </a:r>
            <a:r>
              <a:rPr kern="0" dirty="0" err="1"/>
              <a:t>für</a:t>
            </a:r>
            <a:r>
              <a:rPr kern="0" dirty="0"/>
              <a:t> </a:t>
            </a:r>
            <a:r>
              <a:rPr kern="0" dirty="0" err="1"/>
              <a:t>Mitarbeiter</a:t>
            </a:r>
            <a:r>
              <a:rPr kern="0" dirty="0"/>
              <a:t> und die </a:t>
            </a:r>
            <a:r>
              <a:rPr kern="0" dirty="0" err="1"/>
              <a:t>Grundsätze</a:t>
            </a:r>
            <a:r>
              <a:rPr kern="0" dirty="0"/>
              <a:t> </a:t>
            </a:r>
            <a:r>
              <a:rPr kern="0" dirty="0" err="1"/>
              <a:t>hervorgehoben</a:t>
            </a:r>
            <a:endParaRPr kern="0" dirty="0"/>
          </a:p>
        </p:txBody>
      </p:sp>
      <p:sp>
        <p:nvSpPr>
          <p:cNvPr id="7" name="Content Placeholder 2"/>
          <p:cNvSpPr txBox="1">
            <a:spLocks/>
          </p:cNvSpPr>
          <p:nvPr/>
        </p:nvSpPr>
        <p:spPr bwMode="auto">
          <a:xfrm>
            <a:off x="1189197" y="2796044"/>
            <a:ext cx="7042466" cy="16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Arial" charset="0"/>
                <a:ea typeface="Arial" charset="0"/>
                <a:cs typeface="Arial" charset="0"/>
              </a:rPr>
              <a:t>Leitfaden</a:t>
            </a:r>
            <a:r>
              <a:rPr sz="1800" dirty="0">
                <a:latin typeface="Arial" charset="0"/>
                <a:ea typeface="Arial" charset="0"/>
                <a:cs typeface="Arial" charset="0"/>
              </a:rPr>
              <a:t> </a:t>
            </a:r>
            <a:r>
              <a:rPr sz="1800" dirty="0" err="1">
                <a:latin typeface="Arial" charset="0"/>
                <a:ea typeface="Arial" charset="0"/>
                <a:cs typeface="Arial" charset="0"/>
              </a:rPr>
              <a:t>zur</a:t>
            </a:r>
            <a:r>
              <a:rPr sz="1800" dirty="0">
                <a:latin typeface="Arial" charset="0"/>
                <a:ea typeface="Arial" charset="0"/>
                <a:cs typeface="Arial" charset="0"/>
              </a:rPr>
              <a:t> </a:t>
            </a:r>
            <a:r>
              <a:rPr sz="1800" dirty="0" err="1">
                <a:latin typeface="Arial" charset="0"/>
                <a:ea typeface="Arial" charset="0"/>
                <a:cs typeface="Arial" charset="0"/>
              </a:rPr>
              <a:t>Entscheidungsfindung</a:t>
            </a:r>
            <a:r>
              <a:rPr sz="1800" dirty="0">
                <a:latin typeface="Arial" charset="0"/>
                <a:ea typeface="Arial" charset="0"/>
                <a:cs typeface="Arial" charset="0"/>
              </a:rPr>
              <a:t> </a:t>
            </a:r>
            <a:r>
              <a:rPr sz="1800" dirty="0" err="1">
                <a:latin typeface="Arial" charset="0"/>
                <a:ea typeface="Arial" charset="0"/>
                <a:cs typeface="Arial" charset="0"/>
              </a:rPr>
              <a:t>anhand</a:t>
            </a:r>
            <a:r>
              <a:rPr sz="1800" dirty="0">
                <a:latin typeface="Arial" charset="0"/>
                <a:ea typeface="Arial" charset="0"/>
                <a:cs typeface="Arial" charset="0"/>
              </a:rPr>
              <a:t> von MTS </a:t>
            </a:r>
            <a:r>
              <a:rPr sz="1800" dirty="0" err="1">
                <a:latin typeface="Arial" charset="0"/>
                <a:ea typeface="Arial" charset="0"/>
                <a:cs typeface="Arial" charset="0"/>
              </a:rPr>
              <a:t>Werten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Einhaltung</a:t>
            </a:r>
            <a:r>
              <a:rPr sz="1800" dirty="0">
                <a:latin typeface="Arial" charset="0"/>
                <a:ea typeface="Arial" charset="0"/>
                <a:cs typeface="Arial" charset="0"/>
              </a:rPr>
              <a:t> </a:t>
            </a:r>
            <a:r>
              <a:rPr sz="1800" dirty="0" err="1">
                <a:latin typeface="Arial" charset="0"/>
                <a:ea typeface="Arial" charset="0"/>
                <a:cs typeface="Arial" charset="0"/>
              </a:rPr>
              <a:t>geltender</a:t>
            </a:r>
            <a:r>
              <a:rPr sz="1800" dirty="0">
                <a:latin typeface="Arial" charset="0"/>
                <a:ea typeface="Arial" charset="0"/>
                <a:cs typeface="Arial" charset="0"/>
              </a:rPr>
              <a:t> </a:t>
            </a:r>
            <a:r>
              <a:rPr sz="1800" dirty="0" err="1">
                <a:latin typeface="Arial" charset="0"/>
                <a:ea typeface="Arial" charset="0"/>
                <a:cs typeface="Arial" charset="0"/>
              </a:rPr>
              <a:t>Gesetze</a:t>
            </a:r>
            <a:r>
              <a:rPr sz="1800" dirty="0">
                <a:latin typeface="Arial" charset="0"/>
                <a:ea typeface="Arial" charset="0"/>
                <a:cs typeface="Arial" charset="0"/>
              </a:rPr>
              <a:t> und </a:t>
            </a:r>
            <a:r>
              <a:rPr sz="1800" dirty="0" err="1">
                <a:latin typeface="Arial" charset="0"/>
                <a:ea typeface="Arial" charset="0"/>
                <a:cs typeface="Arial" charset="0"/>
              </a:rPr>
              <a:t>Vorschriften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Meldung</a:t>
            </a:r>
            <a:r>
              <a:rPr sz="1800" dirty="0">
                <a:latin typeface="Arial" charset="0"/>
                <a:ea typeface="Arial" charset="0"/>
                <a:cs typeface="Arial" charset="0"/>
              </a:rPr>
              <a:t> von </a:t>
            </a:r>
            <a:r>
              <a:rPr sz="1800" dirty="0" err="1">
                <a:latin typeface="Arial" charset="0"/>
                <a:ea typeface="Arial" charset="0"/>
                <a:cs typeface="Arial" charset="0"/>
              </a:rPr>
              <a:t>widerrechtlichem</a:t>
            </a:r>
            <a:r>
              <a:rPr sz="1800" dirty="0">
                <a:latin typeface="Arial" charset="0"/>
                <a:ea typeface="Arial" charset="0"/>
                <a:cs typeface="Arial" charset="0"/>
              </a:rPr>
              <a:t> </a:t>
            </a:r>
            <a:r>
              <a:rPr sz="1800" dirty="0" err="1">
                <a:latin typeface="Arial" charset="0"/>
                <a:ea typeface="Arial" charset="0"/>
                <a:cs typeface="Arial" charset="0"/>
              </a:rPr>
              <a:t>oder</a:t>
            </a:r>
            <a:r>
              <a:rPr sz="1800" dirty="0">
                <a:latin typeface="Arial" charset="0"/>
                <a:ea typeface="Arial" charset="0"/>
                <a:cs typeface="Arial" charset="0"/>
              </a:rPr>
              <a:t> </a:t>
            </a:r>
            <a:r>
              <a:rPr sz="1800" dirty="0" err="1">
                <a:latin typeface="Arial" charset="0"/>
                <a:ea typeface="Arial" charset="0"/>
                <a:cs typeface="Arial" charset="0"/>
              </a:rPr>
              <a:t>unethischem</a:t>
            </a:r>
            <a:r>
              <a:rPr sz="1800" dirty="0">
                <a:latin typeface="Arial" charset="0"/>
                <a:ea typeface="Arial" charset="0"/>
                <a:cs typeface="Arial" charset="0"/>
              </a:rPr>
              <a:t> </a:t>
            </a:r>
            <a:r>
              <a:rPr sz="1800" dirty="0" err="1">
                <a:latin typeface="Arial" charset="0"/>
                <a:ea typeface="Arial" charset="0"/>
                <a:cs typeface="Arial" charset="0"/>
              </a:rPr>
              <a:t>Verhalten</a:t>
            </a:r>
            <a:endParaRPr sz="1800" dirty="0">
              <a:latin typeface="Arial" charset="0"/>
              <a:ea typeface="Arial" charset="0"/>
              <a:cs typeface="Arial" charset="0"/>
            </a:endParaRPr>
          </a:p>
        </p:txBody>
      </p:sp>
      <p:sp>
        <p:nvSpPr>
          <p:cNvPr id="8" name="Rounded Rectangle 7"/>
          <p:cNvSpPr/>
          <p:nvPr/>
        </p:nvSpPr>
        <p:spPr>
          <a:xfrm>
            <a:off x="1560306" y="2188100"/>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Der </a:t>
            </a:r>
            <a:r>
              <a:rPr sz="1900" dirty="0" err="1">
                <a:latin typeface="Arial" charset="0"/>
                <a:ea typeface="Arial" charset="0"/>
                <a:cs typeface="Arial" charset="0"/>
              </a:rPr>
              <a:t>Verhaltenskodex</a:t>
            </a:r>
            <a:r>
              <a:rPr sz="1900" dirty="0">
                <a:latin typeface="Arial" charset="0"/>
                <a:ea typeface="Arial" charset="0"/>
                <a:cs typeface="Arial" charset="0"/>
              </a:rPr>
              <a:t> </a:t>
            </a:r>
            <a:r>
              <a:rPr sz="1900" dirty="0" err="1">
                <a:latin typeface="Arial" charset="0"/>
                <a:ea typeface="Arial" charset="0"/>
                <a:cs typeface="Arial" charset="0"/>
              </a:rPr>
              <a:t>ist</a:t>
            </a:r>
            <a:r>
              <a:rPr sz="1900" dirty="0">
                <a:latin typeface="Arial" charset="0"/>
                <a:ea typeface="Arial" charset="0"/>
                <a:cs typeface="Arial" charset="0"/>
              </a:rPr>
              <a:t> </a:t>
            </a:r>
            <a:r>
              <a:rPr sz="1900" dirty="0" err="1">
                <a:latin typeface="Arial" charset="0"/>
                <a:ea typeface="Arial" charset="0"/>
                <a:cs typeface="Arial" charset="0"/>
              </a:rPr>
              <a:t>Ihre</a:t>
            </a:r>
            <a:r>
              <a:rPr sz="1900" dirty="0">
                <a:latin typeface="Arial" charset="0"/>
                <a:ea typeface="Arial" charset="0"/>
                <a:cs typeface="Arial" charset="0"/>
              </a:rPr>
              <a:t> </a:t>
            </a:r>
            <a:r>
              <a:rPr sz="1900" dirty="0" err="1">
                <a:latin typeface="Arial" charset="0"/>
                <a:ea typeface="Arial" charset="0"/>
                <a:cs typeface="Arial" charset="0"/>
              </a:rPr>
              <a:t>erste</a:t>
            </a:r>
            <a:r>
              <a:rPr sz="1900" dirty="0">
                <a:latin typeface="Arial" charset="0"/>
                <a:ea typeface="Arial" charset="0"/>
                <a:cs typeface="Arial" charset="0"/>
              </a:rPr>
              <a:t> </a:t>
            </a:r>
            <a:r>
              <a:rPr sz="1900" dirty="0" err="1">
                <a:latin typeface="Arial" charset="0"/>
                <a:ea typeface="Arial" charset="0"/>
                <a:cs typeface="Arial" charset="0"/>
              </a:rPr>
              <a:t>Bezugsquelle</a:t>
            </a:r>
            <a:r>
              <a:rPr sz="1900" dirty="0">
                <a:latin typeface="Arial" charset="0"/>
                <a:ea typeface="Arial" charset="0"/>
                <a:cs typeface="Arial" charset="0"/>
              </a:rPr>
              <a:t> </a:t>
            </a:r>
            <a:r>
              <a:rPr sz="1900" dirty="0" err="1">
                <a:latin typeface="Arial" charset="0"/>
                <a:ea typeface="Arial" charset="0"/>
                <a:cs typeface="Arial" charset="0"/>
              </a:rPr>
              <a:t>für</a:t>
            </a:r>
            <a:r>
              <a:rPr sz="1900" dirty="0">
                <a:latin typeface="Arial" charset="0"/>
                <a:ea typeface="Arial" charset="0"/>
                <a:cs typeface="Arial" charset="0"/>
              </a:rPr>
              <a:t>:</a:t>
            </a:r>
          </a:p>
        </p:txBody>
      </p:sp>
    </p:spTree>
    <p:extLst>
      <p:ext uri="{BB962C8B-B14F-4D97-AF65-F5344CB8AC3E}">
        <p14:creationId xmlns:p14="http://schemas.microsoft.com/office/powerpoint/2010/main" val="1779076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760" y="1602429"/>
            <a:ext cx="7880480" cy="2403963"/>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Der Inhalt des Verhaltenskodexes</a:t>
            </a:r>
          </a:p>
        </p:txBody>
      </p:sp>
      <p:sp>
        <p:nvSpPr>
          <p:cNvPr id="3" name="Content Placeholder 2"/>
          <p:cNvSpPr>
            <a:spLocks noGrp="1"/>
          </p:cNvSpPr>
          <p:nvPr>
            <p:ph sz="quarter" idx="10"/>
          </p:nvPr>
        </p:nvSpPr>
        <p:spPr>
          <a:xfrm>
            <a:off x="488950" y="4217219"/>
            <a:ext cx="8138160" cy="2024089"/>
          </a:xfrm>
        </p:spPr>
        <p:txBody>
          <a:bodyPr/>
          <a:lstStyle/>
          <a:p>
            <a:pPr rtl="0"/>
            <a:r>
              <a:rPr dirty="0"/>
              <a:t>Der </a:t>
            </a:r>
            <a:r>
              <a:rPr dirty="0" err="1"/>
              <a:t>Verhaltenskodex</a:t>
            </a:r>
            <a:r>
              <a:rPr dirty="0"/>
              <a:t> </a:t>
            </a:r>
            <a:r>
              <a:rPr dirty="0" err="1"/>
              <a:t>ersetzt</a:t>
            </a:r>
            <a:r>
              <a:rPr dirty="0"/>
              <a:t> </a:t>
            </a:r>
            <a:r>
              <a:rPr dirty="0" err="1"/>
              <a:t>kein</a:t>
            </a:r>
            <a:r>
              <a:rPr dirty="0"/>
              <a:t> </a:t>
            </a:r>
            <a:r>
              <a:rPr dirty="0" err="1"/>
              <a:t>gutes</a:t>
            </a:r>
            <a:r>
              <a:rPr dirty="0"/>
              <a:t> </a:t>
            </a:r>
            <a:r>
              <a:rPr dirty="0" err="1"/>
              <a:t>Urteilsvermögen</a:t>
            </a:r>
            <a:r>
              <a:rPr dirty="0"/>
              <a:t> und </a:t>
            </a:r>
            <a:r>
              <a:rPr dirty="0" err="1"/>
              <a:t>deckt</a:t>
            </a:r>
            <a:r>
              <a:rPr dirty="0"/>
              <a:t> </a:t>
            </a:r>
            <a:r>
              <a:rPr dirty="0" err="1"/>
              <a:t>nicht</a:t>
            </a:r>
            <a:r>
              <a:rPr dirty="0"/>
              <a:t> </a:t>
            </a:r>
            <a:r>
              <a:rPr dirty="0" err="1"/>
              <a:t>alle</a:t>
            </a:r>
            <a:r>
              <a:rPr dirty="0"/>
              <a:t> </a:t>
            </a:r>
            <a:r>
              <a:rPr dirty="0" err="1"/>
              <a:t>denkbaren</a:t>
            </a:r>
            <a:r>
              <a:rPr dirty="0"/>
              <a:t> </a:t>
            </a:r>
            <a:r>
              <a:rPr dirty="0" err="1"/>
              <a:t>Situationen</a:t>
            </a:r>
            <a:r>
              <a:rPr dirty="0"/>
              <a:t> ab; </a:t>
            </a:r>
            <a:r>
              <a:rPr b="1" u="sng" dirty="0" err="1"/>
              <a:t>sprechen</a:t>
            </a:r>
            <a:r>
              <a:rPr b="1" u="sng" dirty="0"/>
              <a:t> </a:t>
            </a:r>
            <a:r>
              <a:rPr b="1" u="sng" dirty="0" err="1"/>
              <a:t>Sie</a:t>
            </a:r>
            <a:r>
              <a:rPr b="1" u="sng" dirty="0"/>
              <a:t> </a:t>
            </a:r>
            <a:r>
              <a:rPr b="1" u="sng" dirty="0" err="1"/>
              <a:t>Ihre</a:t>
            </a:r>
            <a:r>
              <a:rPr b="1" u="sng" dirty="0"/>
              <a:t> </a:t>
            </a:r>
            <a:r>
              <a:rPr b="1" u="sng" dirty="0" err="1"/>
              <a:t>Bedenken</a:t>
            </a:r>
            <a:r>
              <a:rPr dirty="0"/>
              <a:t> </a:t>
            </a:r>
            <a:r>
              <a:rPr dirty="0" err="1"/>
              <a:t>daher</a:t>
            </a:r>
            <a:r>
              <a:rPr dirty="0"/>
              <a:t> </a:t>
            </a:r>
            <a:r>
              <a:rPr dirty="0" err="1"/>
              <a:t>im</a:t>
            </a:r>
            <a:r>
              <a:rPr dirty="0"/>
              <a:t> </a:t>
            </a:r>
            <a:r>
              <a:rPr dirty="0" err="1"/>
              <a:t>Zweifelsfall</a:t>
            </a:r>
            <a:r>
              <a:rPr dirty="0"/>
              <a:t> </a:t>
            </a:r>
            <a:r>
              <a:rPr dirty="0" err="1"/>
              <a:t>offen</a:t>
            </a:r>
            <a:r>
              <a:rPr dirty="0"/>
              <a:t> an</a:t>
            </a:r>
          </a:p>
          <a:p>
            <a:pPr rtl="0"/>
            <a:r>
              <a:rPr dirty="0" err="1"/>
              <a:t>Letztendlich</a:t>
            </a:r>
            <a:r>
              <a:rPr dirty="0"/>
              <a:t> muss </a:t>
            </a:r>
            <a:r>
              <a:rPr dirty="0" err="1"/>
              <a:t>sich</a:t>
            </a:r>
            <a:r>
              <a:rPr dirty="0"/>
              <a:t> </a:t>
            </a:r>
            <a:r>
              <a:rPr dirty="0" err="1"/>
              <a:t>unser</a:t>
            </a:r>
            <a:r>
              <a:rPr dirty="0"/>
              <a:t> </a:t>
            </a:r>
            <a:r>
              <a:rPr dirty="0" err="1"/>
              <a:t>Vertrauen</a:t>
            </a:r>
            <a:r>
              <a:rPr dirty="0"/>
              <a:t> – </a:t>
            </a:r>
            <a:r>
              <a:rPr dirty="0" err="1"/>
              <a:t>wie</a:t>
            </a:r>
            <a:r>
              <a:rPr dirty="0"/>
              <a:t> </a:t>
            </a:r>
            <a:r>
              <a:rPr dirty="0" err="1"/>
              <a:t>bisher</a:t>
            </a:r>
            <a:r>
              <a:rPr dirty="0"/>
              <a:t> </a:t>
            </a:r>
            <a:r>
              <a:rPr dirty="0" err="1"/>
              <a:t>auch</a:t>
            </a:r>
            <a:r>
              <a:rPr dirty="0"/>
              <a:t> – auf </a:t>
            </a:r>
            <a:r>
              <a:rPr dirty="0" err="1"/>
              <a:t>Ehrlichkeit</a:t>
            </a:r>
            <a:r>
              <a:rPr dirty="0"/>
              <a:t>, </a:t>
            </a:r>
            <a:r>
              <a:rPr dirty="0" err="1"/>
              <a:t>Integrität</a:t>
            </a:r>
            <a:r>
              <a:rPr dirty="0"/>
              <a:t> und </a:t>
            </a:r>
            <a:r>
              <a:rPr dirty="0" err="1"/>
              <a:t>gesunden</a:t>
            </a:r>
            <a:r>
              <a:rPr dirty="0"/>
              <a:t> </a:t>
            </a:r>
            <a:r>
              <a:rPr dirty="0" err="1"/>
              <a:t>Menschenverstand</a:t>
            </a:r>
            <a:r>
              <a:rPr dirty="0"/>
              <a:t> in </a:t>
            </a:r>
            <a:r>
              <a:rPr dirty="0" err="1"/>
              <a:t>jedem</a:t>
            </a:r>
            <a:r>
              <a:rPr dirty="0"/>
              <a:t> von </a:t>
            </a:r>
            <a:r>
              <a:rPr dirty="0" err="1"/>
              <a:t>uns</a:t>
            </a:r>
            <a:r>
              <a:rPr dirty="0"/>
              <a:t> </a:t>
            </a:r>
            <a:r>
              <a:rPr dirty="0" err="1" smtClean="0"/>
              <a:t>stützen</a:t>
            </a:r>
            <a:r>
              <a:rPr lang="en-US" dirty="0" smtClean="0"/>
              <a:t>.</a:t>
            </a:r>
            <a:endParaRPr dirty="0"/>
          </a:p>
        </p:txBody>
      </p:sp>
      <p:sp>
        <p:nvSpPr>
          <p:cNvPr id="7" name="Content Placeholder 2"/>
          <p:cNvSpPr txBox="1">
            <a:spLocks/>
          </p:cNvSpPr>
          <p:nvPr/>
        </p:nvSpPr>
        <p:spPr bwMode="auto">
          <a:xfrm>
            <a:off x="1290829" y="2002539"/>
            <a:ext cx="6534402" cy="18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a:latin typeface="Arial" charset="0"/>
                <a:ea typeface="Arial" charset="0"/>
                <a:cs typeface="Arial" charset="0"/>
              </a:rPr>
              <a:t>Zusammenfassung der MTS Kernwerte</a:t>
            </a:r>
          </a:p>
          <a:p>
            <a:pPr lvl="0" rtl="0">
              <a:buFont typeface="Wingdings" charset="2"/>
              <a:buChar char="§"/>
            </a:pPr>
            <a:r>
              <a:rPr sz="1800">
                <a:latin typeface="Arial" charset="0"/>
                <a:ea typeface="Arial" charset="0"/>
                <a:cs typeface="Arial" charset="0"/>
              </a:rPr>
              <a:t>Aufgaben jedes einzelnen MTS Mitarbeiters</a:t>
            </a:r>
          </a:p>
          <a:p>
            <a:pPr lvl="0" rtl="0">
              <a:buFont typeface="Wingdings" charset="2"/>
              <a:buChar char="§"/>
            </a:pPr>
            <a:r>
              <a:rPr sz="1800">
                <a:latin typeface="Arial" charset="0"/>
                <a:ea typeface="Arial" charset="0"/>
                <a:cs typeface="Arial" charset="0"/>
              </a:rPr>
              <a:t>Compliance Schwerpunkte</a:t>
            </a:r>
          </a:p>
          <a:p>
            <a:pPr lvl="0" rtl="0">
              <a:buFont typeface="Wingdings" charset="2"/>
              <a:buChar char="§"/>
            </a:pPr>
            <a:r>
              <a:rPr sz="1800">
                <a:latin typeface="Arial" charset="0"/>
                <a:ea typeface="Arial" charset="0"/>
                <a:cs typeface="Arial" charset="0"/>
              </a:rPr>
              <a:t>Q&amp;A und praktische Anleitung</a:t>
            </a:r>
          </a:p>
          <a:p>
            <a:pPr lvl="0" rtl="0">
              <a:buFont typeface="Wingdings" charset="2"/>
              <a:buChar char="§"/>
            </a:pPr>
            <a:r>
              <a:rPr sz="1800">
                <a:latin typeface="Arial" charset="0"/>
                <a:ea typeface="Arial" charset="0"/>
                <a:cs typeface="Arial" charset="0"/>
              </a:rPr>
              <a:t>Ansprechpartner</a:t>
            </a:r>
          </a:p>
        </p:txBody>
      </p:sp>
      <p:sp>
        <p:nvSpPr>
          <p:cNvPr id="9" name="Rounded Rectangle 8"/>
          <p:cNvSpPr/>
          <p:nvPr/>
        </p:nvSpPr>
        <p:spPr>
          <a:xfrm>
            <a:off x="1560306" y="1379853"/>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Der Verhaltenskodex umfasst:</a:t>
            </a:r>
          </a:p>
        </p:txBody>
      </p:sp>
    </p:spTree>
    <p:extLst>
      <p:ext uri="{BB962C8B-B14F-4D97-AF65-F5344CB8AC3E}">
        <p14:creationId xmlns:p14="http://schemas.microsoft.com/office/powerpoint/2010/main" val="117944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Kernwerte von MTS</a:t>
            </a:r>
          </a:p>
        </p:txBody>
      </p:sp>
      <p:sp>
        <p:nvSpPr>
          <p:cNvPr id="5" name="Rectangle 4"/>
          <p:cNvSpPr/>
          <p:nvPr/>
        </p:nvSpPr>
        <p:spPr>
          <a:xfrm>
            <a:off x="6968359" y="1300655"/>
            <a:ext cx="1887414" cy="5360276"/>
          </a:xfrm>
          <a:prstGeom prst="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 von MTS </a:t>
            </a:r>
            <a:r>
              <a:rPr sz="1400" dirty="0" err="1">
                <a:solidFill>
                  <a:schemeClr val="bg1"/>
                </a:solidFill>
                <a:latin typeface="Arial" charset="0"/>
                <a:ea typeface="Arial" charset="0"/>
                <a:cs typeface="Arial" charset="0"/>
              </a:rPr>
              <a:t>spiegeln</a:t>
            </a:r>
            <a:r>
              <a:rPr sz="1400" dirty="0">
                <a:solidFill>
                  <a:schemeClr val="bg1"/>
                </a:solidFill>
                <a:latin typeface="Arial" charset="0"/>
                <a:ea typeface="Arial" charset="0"/>
                <a:cs typeface="Arial" charset="0"/>
              </a:rPr>
              <a:t> die </a:t>
            </a:r>
            <a:r>
              <a:rPr sz="1400" dirty="0" err="1">
                <a:solidFill>
                  <a:schemeClr val="bg1"/>
                </a:solidFill>
                <a:latin typeface="Arial" charset="0"/>
                <a:ea typeface="Arial" charset="0"/>
                <a:cs typeface="Arial" charset="0"/>
              </a:rPr>
              <a:t>tiefen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Überzeugungen</a:t>
            </a:r>
            <a:r>
              <a:rPr sz="1400" dirty="0">
                <a:solidFill>
                  <a:schemeClr val="bg1"/>
                </a:solidFill>
                <a:latin typeface="Arial" charset="0"/>
                <a:ea typeface="Arial" charset="0"/>
                <a:cs typeface="Arial" charset="0"/>
              </a:rPr>
              <a:t> wider, die MTS auf der </a:t>
            </a:r>
            <a:r>
              <a:rPr sz="1400" dirty="0" err="1">
                <a:solidFill>
                  <a:schemeClr val="bg1"/>
                </a:solidFill>
                <a:latin typeface="Arial" charset="0"/>
                <a:ea typeface="Arial" charset="0"/>
                <a:cs typeface="Arial" charset="0"/>
              </a:rPr>
              <a:t>ganzen</a:t>
            </a:r>
            <a:r>
              <a:rPr sz="1400" dirty="0">
                <a:solidFill>
                  <a:schemeClr val="bg1"/>
                </a:solidFill>
                <a:latin typeface="Arial" charset="0"/>
                <a:ea typeface="Arial" charset="0"/>
                <a:cs typeface="Arial" charset="0"/>
              </a:rPr>
              <a:t> Welt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wichtigen</a:t>
            </a:r>
            <a:r>
              <a:rPr sz="1400" dirty="0">
                <a:solidFill>
                  <a:schemeClr val="bg1"/>
                </a:solidFill>
                <a:latin typeface="Arial" charset="0"/>
                <a:ea typeface="Arial" charset="0"/>
                <a:cs typeface="Arial" charset="0"/>
              </a:rPr>
              <a:t> Partner </a:t>
            </a:r>
            <a:r>
              <a:rPr sz="1400" dirty="0" err="1">
                <a:solidFill>
                  <a:schemeClr val="bg1"/>
                </a:solidFill>
                <a:latin typeface="Arial" charset="0"/>
                <a:ea typeface="Arial" charset="0"/>
                <a:cs typeface="Arial" charset="0"/>
              </a:rPr>
              <a:t>für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Kunden</a:t>
            </a:r>
            <a:r>
              <a:rPr sz="1400" dirty="0">
                <a:solidFill>
                  <a:schemeClr val="bg1"/>
                </a:solidFill>
                <a:latin typeface="Arial" charset="0"/>
                <a:ea typeface="Arial" charset="0"/>
                <a:cs typeface="Arial" charset="0"/>
              </a:rPr>
              <a:t>,</a:t>
            </a:r>
          </a:p>
          <a:p>
            <a:pPr algn="ctr" rtl="0">
              <a:lnSpc>
                <a:spcPts val="2220"/>
              </a:lnSpc>
            </a:pPr>
            <a:r>
              <a:rPr sz="1400" dirty="0" err="1">
                <a:solidFill>
                  <a:schemeClr val="bg1"/>
                </a:solidFill>
                <a:latin typeface="Arial" charset="0"/>
                <a:ea typeface="Arial" charset="0"/>
                <a:cs typeface="Arial" charset="0"/>
              </a:rPr>
              <a:t>Mitarbeiter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Anbieter</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Lieferanten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machen</a:t>
            </a:r>
            <a:r>
              <a:rPr sz="1400" dirty="0">
                <a:solidFill>
                  <a:schemeClr val="bg1"/>
                </a:solidFill>
                <a:latin typeface="Arial" charset="0"/>
                <a:ea typeface="Arial" charset="0"/>
                <a:cs typeface="Arial" charset="0"/>
              </a:rPr>
              <a:t>. </a:t>
            </a:r>
          </a:p>
          <a:p>
            <a:pPr algn="ctr" rtl="0">
              <a:lnSpc>
                <a:spcPts val="2220"/>
              </a:lnSpc>
            </a:pPr>
            <a:r>
              <a:rPr sz="1400" dirty="0" err="1">
                <a:solidFill>
                  <a:schemeClr val="bg1"/>
                </a:solidFill>
                <a:latin typeface="Arial" charset="0"/>
                <a:ea typeface="Arial" charset="0"/>
                <a:cs typeface="Arial" charset="0"/>
              </a:rPr>
              <a:t>Unsere</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kollektiven</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individuellen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Handlungen</a:t>
            </a:r>
            <a:r>
              <a:rPr sz="1400" dirty="0">
                <a:solidFill>
                  <a:schemeClr val="bg1"/>
                </a:solidFill>
                <a:latin typeface="Arial" charset="0"/>
                <a:ea typeface="Arial" charset="0"/>
                <a:cs typeface="Arial" charset="0"/>
              </a:rPr>
              <a:t>,</a:t>
            </a:r>
          </a:p>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wir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jeden</a:t>
            </a:r>
            <a:r>
              <a:rPr sz="1400" dirty="0">
                <a:solidFill>
                  <a:schemeClr val="bg1"/>
                </a:solidFill>
                <a:latin typeface="Arial" charset="0"/>
                <a:ea typeface="Arial" charset="0"/>
                <a:cs typeface="Arial" charset="0"/>
              </a:rPr>
              <a:t> Tag </a:t>
            </a:r>
            <a:r>
              <a:rPr sz="1400" dirty="0" err="1">
                <a:solidFill>
                  <a:schemeClr val="bg1"/>
                </a:solidFill>
                <a:latin typeface="Arial" charset="0"/>
                <a:ea typeface="Arial" charset="0"/>
                <a:cs typeface="Arial" charset="0"/>
              </a:rPr>
              <a:t>im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Namen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Unternehmens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vollziehen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führen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Stärkung</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125" y="1300655"/>
            <a:ext cx="6022427" cy="515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5975139" y="4958352"/>
            <a:ext cx="857250" cy="771525"/>
          </a:xfrm>
          <a:prstGeom prst="rect">
            <a:avLst/>
          </a:prstGeom>
        </p:spPr>
      </p:pic>
      <p:pic>
        <p:nvPicPr>
          <p:cNvPr id="8" name="Picture 7"/>
          <p:cNvPicPr/>
          <p:nvPr/>
        </p:nvPicPr>
        <p:blipFill>
          <a:blip r:embed="rId4"/>
          <a:stretch>
            <a:fillRect/>
          </a:stretch>
        </p:blipFill>
        <p:spPr>
          <a:xfrm>
            <a:off x="5970711" y="3077198"/>
            <a:ext cx="828675" cy="762000"/>
          </a:xfrm>
          <a:prstGeom prst="rect">
            <a:avLst/>
          </a:prstGeom>
        </p:spPr>
      </p:pic>
      <p:pic>
        <p:nvPicPr>
          <p:cNvPr id="9" name="Picture 8"/>
          <p:cNvPicPr/>
          <p:nvPr/>
        </p:nvPicPr>
        <p:blipFill>
          <a:blip r:embed="rId5"/>
          <a:stretch>
            <a:fillRect/>
          </a:stretch>
        </p:blipFill>
        <p:spPr>
          <a:xfrm>
            <a:off x="5951497" y="2184246"/>
            <a:ext cx="914400" cy="752475"/>
          </a:xfrm>
          <a:prstGeom prst="rect">
            <a:avLst/>
          </a:prstGeom>
        </p:spPr>
      </p:pic>
      <p:pic>
        <p:nvPicPr>
          <p:cNvPr id="10" name="Picture 9"/>
          <p:cNvPicPr/>
          <p:nvPr/>
        </p:nvPicPr>
        <p:blipFill>
          <a:blip r:embed="rId6"/>
          <a:stretch>
            <a:fillRect/>
          </a:stretch>
        </p:blipFill>
        <p:spPr>
          <a:xfrm>
            <a:off x="5942299" y="1253194"/>
            <a:ext cx="838200" cy="790575"/>
          </a:xfrm>
          <a:prstGeom prst="rect">
            <a:avLst/>
          </a:prstGeom>
        </p:spPr>
      </p:pic>
      <p:pic>
        <p:nvPicPr>
          <p:cNvPr id="11" name="Picture 10"/>
          <p:cNvPicPr/>
          <p:nvPr/>
        </p:nvPicPr>
        <p:blipFill>
          <a:blip r:embed="rId7"/>
          <a:stretch>
            <a:fillRect/>
          </a:stretch>
        </p:blipFill>
        <p:spPr>
          <a:xfrm>
            <a:off x="6044771" y="5870356"/>
            <a:ext cx="781050" cy="790575"/>
          </a:xfrm>
          <a:prstGeom prst="rect">
            <a:avLst/>
          </a:prstGeom>
        </p:spPr>
      </p:pic>
      <p:pic>
        <p:nvPicPr>
          <p:cNvPr id="12" name="Picture 11"/>
          <p:cNvPicPr/>
          <p:nvPr/>
        </p:nvPicPr>
        <p:blipFill>
          <a:blip r:embed="rId8"/>
          <a:stretch>
            <a:fillRect/>
          </a:stretch>
        </p:blipFill>
        <p:spPr>
          <a:xfrm>
            <a:off x="5934252" y="3979675"/>
            <a:ext cx="885825" cy="838200"/>
          </a:xfrm>
          <a:prstGeom prst="rect">
            <a:avLst/>
          </a:prstGeom>
        </p:spPr>
      </p:pic>
    </p:spTree>
    <p:extLst>
      <p:ext uri="{BB962C8B-B14F-4D97-AF65-F5344CB8AC3E}">
        <p14:creationId xmlns:p14="http://schemas.microsoft.com/office/powerpoint/2010/main" val="507042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a:t>Was bedeutet es, </a:t>
            </a:r>
            <a:r>
              <a:rPr b="1"/>
              <a:t>Bedenken offen zu äußern</a:t>
            </a:r>
            <a:r>
              <a:rPr/>
              <a:t>?</a:t>
            </a:r>
          </a:p>
        </p:txBody>
      </p:sp>
      <p:sp>
        <p:nvSpPr>
          <p:cNvPr id="4" name="Content Placeholder 3"/>
          <p:cNvSpPr>
            <a:spLocks noGrp="1"/>
          </p:cNvSpPr>
          <p:nvPr>
            <p:ph sz="quarter" idx="10"/>
          </p:nvPr>
        </p:nvSpPr>
        <p:spPr>
          <a:xfrm>
            <a:off x="488950" y="1230313"/>
            <a:ext cx="8138160" cy="834157"/>
          </a:xfrm>
        </p:spPr>
        <p:txBody>
          <a:bodyPr/>
          <a:lstStyle/>
          <a:p>
            <a:pPr rtl="0"/>
            <a:r>
              <a:rPr/>
              <a:t>MTS ist ein Unternehmen, in dem wir offen über die Risiken des Unternehmens und die Herausforderungen sprechen, denen Mitarbeiter am Arbeitsplatz begegnen können</a:t>
            </a:r>
          </a:p>
        </p:txBody>
      </p:sp>
      <p:sp>
        <p:nvSpPr>
          <p:cNvPr id="5" name="Content Placeholder 3"/>
          <p:cNvSpPr txBox="1">
            <a:spLocks/>
          </p:cNvSpPr>
          <p:nvPr/>
        </p:nvSpPr>
        <p:spPr bwMode="auto">
          <a:xfrm>
            <a:off x="488950" y="5153436"/>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a:t>Wir sitzen alle im gleichen Boot und Herausforderungen kann auf vielen Wegen begegnet werden; scheuen Sie sich daher nicht, Fragen zu stellen und Ihre </a:t>
            </a:r>
            <a:r>
              <a:rPr b="1" u="sng" kern="0"/>
              <a:t>Bedenken offen zu äußern</a:t>
            </a:r>
            <a:r>
              <a:rPr kern="0"/>
              <a:t>!</a:t>
            </a:r>
          </a:p>
        </p:txBody>
      </p:sp>
      <p:graphicFrame>
        <p:nvGraphicFramePr>
          <p:cNvPr id="6" name="Diagram 5"/>
          <p:cNvGraphicFramePr/>
          <p:nvPr>
            <p:extLst>
              <p:ext uri="{D42A27DB-BD31-4B8C-83A1-F6EECF244321}">
                <p14:modId xmlns:p14="http://schemas.microsoft.com/office/powerpoint/2010/main" val="2628714191"/>
              </p:ext>
            </p:extLst>
          </p:nvPr>
        </p:nvGraphicFramePr>
        <p:xfrm>
          <a:off x="835983" y="2274629"/>
          <a:ext cx="7632418" cy="262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0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1760" y="3609114"/>
            <a:ext cx="7880480" cy="196376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00" dirty="0"/>
          </a:p>
        </p:txBody>
      </p:sp>
      <p:sp>
        <p:nvSpPr>
          <p:cNvPr id="2" name="Title 1"/>
          <p:cNvSpPr>
            <a:spLocks noGrp="1"/>
          </p:cNvSpPr>
          <p:nvPr>
            <p:ph type="title"/>
          </p:nvPr>
        </p:nvSpPr>
        <p:spPr/>
        <p:txBody>
          <a:bodyPr/>
          <a:lstStyle/>
          <a:p>
            <a:pPr rtl="0"/>
            <a:r>
              <a:rPr/>
              <a:t>Die </a:t>
            </a:r>
            <a:r>
              <a:rPr b="1"/>
              <a:t>MTS AlertLine</a:t>
            </a:r>
          </a:p>
        </p:txBody>
      </p:sp>
      <p:sp>
        <p:nvSpPr>
          <p:cNvPr id="4" name="Content Placeholder 3"/>
          <p:cNvSpPr txBox="1">
            <a:spLocks/>
          </p:cNvSpPr>
          <p:nvPr/>
        </p:nvSpPr>
        <p:spPr bwMode="auto">
          <a:xfrm>
            <a:off x="502920" y="5657939"/>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900" kern="0" dirty="0" err="1"/>
              <a:t>Alle</a:t>
            </a:r>
            <a:r>
              <a:rPr sz="1900" kern="0" dirty="0"/>
              <a:t> </a:t>
            </a:r>
            <a:r>
              <a:rPr sz="1900" kern="0" dirty="0" err="1"/>
              <a:t>Angelegenheiten</a:t>
            </a:r>
            <a:r>
              <a:rPr sz="1900" kern="0" dirty="0"/>
              <a:t> </a:t>
            </a:r>
            <a:r>
              <a:rPr sz="1900" kern="0" dirty="0" err="1"/>
              <a:t>werden</a:t>
            </a:r>
            <a:r>
              <a:rPr sz="1900" kern="0" dirty="0"/>
              <a:t> </a:t>
            </a:r>
            <a:r>
              <a:rPr sz="1900" kern="0" dirty="0" err="1"/>
              <a:t>vom</a:t>
            </a:r>
            <a:r>
              <a:rPr sz="1900" kern="0" dirty="0"/>
              <a:t> Chief Risk Office Team </a:t>
            </a:r>
            <a:r>
              <a:rPr sz="1900" kern="0" dirty="0" err="1"/>
              <a:t>bearbeitet</a:t>
            </a:r>
            <a:r>
              <a:rPr sz="1900" kern="0" dirty="0"/>
              <a:t> und, </a:t>
            </a:r>
            <a:r>
              <a:rPr sz="1900" kern="0" dirty="0" err="1"/>
              <a:t>soweit</a:t>
            </a:r>
            <a:r>
              <a:rPr sz="1900" kern="0" dirty="0"/>
              <a:t> </a:t>
            </a:r>
            <a:r>
              <a:rPr sz="1900" kern="0" dirty="0" err="1"/>
              <a:t>gesetzlich</a:t>
            </a:r>
            <a:r>
              <a:rPr sz="1900" kern="0" dirty="0"/>
              <a:t> </a:t>
            </a:r>
            <a:r>
              <a:rPr sz="1900" kern="0" dirty="0" err="1"/>
              <a:t>möglich</a:t>
            </a:r>
            <a:r>
              <a:rPr sz="1900" kern="0" dirty="0"/>
              <a:t>, </a:t>
            </a:r>
            <a:r>
              <a:rPr sz="1900" kern="0" dirty="0" err="1"/>
              <a:t>vertraulich</a:t>
            </a:r>
            <a:r>
              <a:rPr sz="1900" kern="0" dirty="0"/>
              <a:t> </a:t>
            </a:r>
            <a:r>
              <a:rPr sz="1900" kern="0" dirty="0" err="1"/>
              <a:t>behandelt</a:t>
            </a:r>
            <a:r>
              <a:rPr sz="1900" kern="0" dirty="0"/>
              <a:t>.</a:t>
            </a:r>
          </a:p>
        </p:txBody>
      </p:sp>
      <p:sp>
        <p:nvSpPr>
          <p:cNvPr id="7" name="Content Placeholder 2"/>
          <p:cNvSpPr txBox="1">
            <a:spLocks/>
          </p:cNvSpPr>
          <p:nvPr/>
        </p:nvSpPr>
        <p:spPr bwMode="auto">
          <a:xfrm>
            <a:off x="896486" y="3879392"/>
            <a:ext cx="7730624" cy="16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700" dirty="0" err="1">
                <a:latin typeface="Arial" charset="0"/>
                <a:ea typeface="Arial" charset="0"/>
                <a:cs typeface="Arial" charset="0"/>
              </a:rPr>
              <a:t>Mitarbeiter</a:t>
            </a:r>
            <a:r>
              <a:rPr sz="1700" dirty="0">
                <a:latin typeface="Arial" charset="0"/>
                <a:ea typeface="Arial" charset="0"/>
                <a:cs typeface="Arial" charset="0"/>
              </a:rPr>
              <a:t> </a:t>
            </a:r>
            <a:r>
              <a:rPr sz="1700" dirty="0" err="1">
                <a:latin typeface="Arial" charset="0"/>
                <a:ea typeface="Arial" charset="0"/>
                <a:cs typeface="Arial" charset="0"/>
              </a:rPr>
              <a:t>haben</a:t>
            </a:r>
            <a:r>
              <a:rPr sz="1700" dirty="0">
                <a:latin typeface="Arial" charset="0"/>
                <a:ea typeface="Arial" charset="0"/>
                <a:cs typeface="Arial" charset="0"/>
              </a:rPr>
              <a:t> </a:t>
            </a:r>
            <a:r>
              <a:rPr sz="1700" dirty="0" err="1">
                <a:latin typeface="Arial" charset="0"/>
                <a:ea typeface="Arial" charset="0"/>
                <a:cs typeface="Arial" charset="0"/>
              </a:rPr>
              <a:t>folgende</a:t>
            </a:r>
            <a:r>
              <a:rPr sz="1700" dirty="0">
                <a:latin typeface="Arial" charset="0"/>
                <a:ea typeface="Arial" charset="0"/>
                <a:cs typeface="Arial" charset="0"/>
              </a:rPr>
              <a:t> </a:t>
            </a:r>
            <a:r>
              <a:rPr sz="1700" dirty="0" err="1">
                <a:latin typeface="Arial" charset="0"/>
                <a:ea typeface="Arial" charset="0"/>
                <a:cs typeface="Arial" charset="0"/>
              </a:rPr>
              <a:t>Möglichkeiten</a:t>
            </a:r>
            <a:r>
              <a:rPr sz="1700" dirty="0">
                <a:latin typeface="Arial" charset="0"/>
                <a:ea typeface="Arial" charset="0"/>
                <a:cs typeface="Arial" charset="0"/>
              </a:rPr>
              <a:t>, </a:t>
            </a:r>
            <a:r>
              <a:rPr sz="1700" dirty="0" err="1">
                <a:latin typeface="Arial" charset="0"/>
                <a:ea typeface="Arial" charset="0"/>
                <a:cs typeface="Arial" charset="0"/>
              </a:rPr>
              <a:t>ihre</a:t>
            </a:r>
            <a:r>
              <a:rPr sz="1700" dirty="0">
                <a:latin typeface="Arial" charset="0"/>
                <a:ea typeface="Arial" charset="0"/>
                <a:cs typeface="Arial" charset="0"/>
              </a:rPr>
              <a:t> </a:t>
            </a:r>
            <a:r>
              <a:rPr sz="1700" dirty="0" err="1">
                <a:latin typeface="Arial" charset="0"/>
                <a:ea typeface="Arial" charset="0"/>
                <a:cs typeface="Arial" charset="0"/>
              </a:rPr>
              <a:t>Bedenken</a:t>
            </a:r>
            <a:r>
              <a:rPr sz="1700" dirty="0">
                <a:latin typeface="Arial" charset="0"/>
                <a:ea typeface="Arial" charset="0"/>
                <a:cs typeface="Arial" charset="0"/>
              </a:rPr>
              <a:t> </a:t>
            </a:r>
            <a:r>
              <a:rPr sz="1700" dirty="0" err="1">
                <a:latin typeface="Arial" charset="0"/>
                <a:ea typeface="Arial" charset="0"/>
                <a:cs typeface="Arial" charset="0"/>
              </a:rPr>
              <a:t>zu</a:t>
            </a:r>
            <a:r>
              <a:rPr sz="1700" dirty="0">
                <a:latin typeface="Arial" charset="0"/>
                <a:ea typeface="Arial" charset="0"/>
                <a:cs typeface="Arial" charset="0"/>
              </a:rPr>
              <a:t> </a:t>
            </a:r>
            <a:r>
              <a:rPr sz="1700" dirty="0" err="1">
                <a:latin typeface="Arial" charset="0"/>
                <a:ea typeface="Arial" charset="0"/>
                <a:cs typeface="Arial" charset="0"/>
              </a:rPr>
              <a:t>melden</a:t>
            </a:r>
            <a:r>
              <a:rPr sz="1700" dirty="0">
                <a:latin typeface="Arial" charset="0"/>
                <a:ea typeface="Arial" charset="0"/>
                <a:cs typeface="Arial" charset="0"/>
              </a:rPr>
              <a:t>:</a:t>
            </a:r>
          </a:p>
          <a:p>
            <a:pPr lvl="0" rtl="0">
              <a:buFont typeface="Wingdings" charset="2"/>
              <a:buChar char="§"/>
            </a:pPr>
            <a:r>
              <a:rPr sz="1700" dirty="0">
                <a:latin typeface="Arial" charset="0"/>
                <a:ea typeface="Arial" charset="0"/>
                <a:cs typeface="Arial" charset="0"/>
              </a:rPr>
              <a:t>Internet – </a:t>
            </a:r>
            <a:r>
              <a:rPr sz="1700" b="1" dirty="0">
                <a:latin typeface="Arial" charset="0"/>
                <a:ea typeface="Arial" charset="0"/>
                <a:cs typeface="Arial" charset="0"/>
                <a:hlinkClick r:id="rId2"/>
              </a:rPr>
              <a:t>https://mts.alertline.com/gcs/welcome</a:t>
            </a:r>
          </a:p>
          <a:p>
            <a:pPr lvl="0" rtl="0">
              <a:buFont typeface="Wingdings" charset="2"/>
              <a:buChar char="§"/>
            </a:pPr>
            <a:r>
              <a:rPr sz="1700" dirty="0" err="1">
                <a:latin typeface="Arial" charset="0"/>
                <a:ea typeface="Arial" charset="0"/>
                <a:cs typeface="Arial" charset="0"/>
              </a:rPr>
              <a:t>Telefon</a:t>
            </a:r>
            <a:r>
              <a:rPr sz="1700" dirty="0">
                <a:latin typeface="Arial" charset="0"/>
                <a:ea typeface="Arial" charset="0"/>
                <a:cs typeface="Arial" charset="0"/>
              </a:rPr>
              <a:t> </a:t>
            </a:r>
            <a:r>
              <a:rPr sz="1700" b="1" dirty="0">
                <a:latin typeface="Arial" charset="0"/>
                <a:ea typeface="Arial" charset="0"/>
                <a:cs typeface="Arial" charset="0"/>
              </a:rPr>
              <a:t>888-321-5562</a:t>
            </a:r>
            <a:r>
              <a:rPr sz="1700" dirty="0">
                <a:latin typeface="Arial" charset="0"/>
                <a:ea typeface="Arial" charset="0"/>
                <a:cs typeface="Arial" charset="0"/>
              </a:rPr>
              <a:t> </a:t>
            </a:r>
            <a:r>
              <a:rPr sz="1700" dirty="0" err="1">
                <a:latin typeface="Arial" charset="0"/>
                <a:ea typeface="Arial" charset="0"/>
                <a:cs typeface="Arial" charset="0"/>
              </a:rPr>
              <a:t>oder</a:t>
            </a:r>
            <a:r>
              <a:rPr sz="1700" dirty="0">
                <a:latin typeface="Arial" charset="0"/>
                <a:ea typeface="Arial" charset="0"/>
                <a:cs typeface="Arial" charset="0"/>
              </a:rPr>
              <a:t> </a:t>
            </a:r>
            <a:r>
              <a:rPr sz="1700" dirty="0" err="1">
                <a:latin typeface="Arial" charset="0"/>
                <a:ea typeface="Arial" charset="0"/>
                <a:cs typeface="Arial" charset="0"/>
              </a:rPr>
              <a:t>über</a:t>
            </a:r>
            <a:r>
              <a:rPr sz="1700" dirty="0">
                <a:latin typeface="Arial" charset="0"/>
                <a:ea typeface="Arial" charset="0"/>
                <a:cs typeface="Arial" charset="0"/>
              </a:rPr>
              <a:t> </a:t>
            </a:r>
            <a:r>
              <a:rPr sz="1700" dirty="0" err="1">
                <a:latin typeface="Arial" charset="0"/>
                <a:ea typeface="Arial" charset="0"/>
                <a:cs typeface="Arial" charset="0"/>
              </a:rPr>
              <a:t>direkte</a:t>
            </a:r>
            <a:r>
              <a:rPr sz="1700" dirty="0">
                <a:latin typeface="Arial" charset="0"/>
                <a:ea typeface="Arial" charset="0"/>
                <a:cs typeface="Arial" charset="0"/>
              </a:rPr>
              <a:t> </a:t>
            </a:r>
            <a:r>
              <a:rPr sz="1700" dirty="0" err="1">
                <a:latin typeface="Arial" charset="0"/>
                <a:ea typeface="Arial" charset="0"/>
                <a:cs typeface="Arial" charset="0"/>
              </a:rPr>
              <a:t>Einwahlnummern</a:t>
            </a:r>
            <a:r>
              <a:rPr sz="1700" dirty="0">
                <a:latin typeface="Arial" charset="0"/>
                <a:ea typeface="Arial" charset="0"/>
                <a:cs typeface="Arial" charset="0"/>
              </a:rPr>
              <a:t> </a:t>
            </a:r>
            <a:r>
              <a:rPr sz="1700" dirty="0" err="1">
                <a:latin typeface="Arial" charset="0"/>
                <a:ea typeface="Arial" charset="0"/>
                <a:cs typeface="Arial" charset="0"/>
              </a:rPr>
              <a:t>für</a:t>
            </a:r>
            <a:r>
              <a:rPr sz="1700" dirty="0">
                <a:latin typeface="Arial" charset="0"/>
                <a:ea typeface="Arial" charset="0"/>
                <a:cs typeface="Arial" charset="0"/>
              </a:rPr>
              <a:t> </a:t>
            </a:r>
            <a:r>
              <a:rPr lang="en-US" sz="1700" dirty="0" smtClean="0">
                <a:latin typeface="Arial" charset="0"/>
                <a:ea typeface="Arial" charset="0"/>
                <a:cs typeface="Arial" charset="0"/>
              </a:rPr>
              <a:t/>
            </a:r>
            <a:br>
              <a:rPr lang="en-US" sz="1700" dirty="0" smtClean="0">
                <a:latin typeface="Arial" charset="0"/>
                <a:ea typeface="Arial" charset="0"/>
                <a:cs typeface="Arial" charset="0"/>
              </a:rPr>
            </a:br>
            <a:r>
              <a:rPr sz="1700" dirty="0" err="1" smtClean="0">
                <a:latin typeface="Arial" charset="0"/>
                <a:ea typeface="Arial" charset="0"/>
                <a:cs typeface="Arial" charset="0"/>
              </a:rPr>
              <a:t>verschiedene</a:t>
            </a:r>
            <a:r>
              <a:rPr sz="1700" dirty="0" smtClean="0">
                <a:latin typeface="Arial" charset="0"/>
                <a:ea typeface="Arial" charset="0"/>
                <a:cs typeface="Arial" charset="0"/>
              </a:rPr>
              <a:t> </a:t>
            </a:r>
            <a:r>
              <a:rPr sz="1700" dirty="0" err="1">
                <a:latin typeface="Arial" charset="0"/>
                <a:ea typeface="Arial" charset="0"/>
                <a:cs typeface="Arial" charset="0"/>
              </a:rPr>
              <a:t>Regionen</a:t>
            </a:r>
            <a:endParaRPr sz="1700"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Anrufer</a:t>
            </a:r>
            <a:r>
              <a:rPr sz="1700" dirty="0">
                <a:latin typeface="Arial" charset="0"/>
                <a:ea typeface="Arial" charset="0"/>
                <a:cs typeface="Arial" charset="0"/>
              </a:rPr>
              <a:t> </a:t>
            </a:r>
            <a:r>
              <a:rPr sz="1700" dirty="0" err="1">
                <a:latin typeface="Arial" charset="0"/>
                <a:ea typeface="Arial" charset="0"/>
                <a:cs typeface="Arial" charset="0"/>
              </a:rPr>
              <a:t>erhält</a:t>
            </a:r>
            <a:r>
              <a:rPr sz="1700" dirty="0">
                <a:latin typeface="Arial" charset="0"/>
                <a:ea typeface="Arial" charset="0"/>
                <a:cs typeface="Arial" charset="0"/>
              </a:rPr>
              <a:t> </a:t>
            </a:r>
            <a:r>
              <a:rPr sz="1700" dirty="0" err="1">
                <a:latin typeface="Arial" charset="0"/>
                <a:ea typeface="Arial" charset="0"/>
                <a:cs typeface="Arial" charset="0"/>
              </a:rPr>
              <a:t>einen</a:t>
            </a:r>
            <a:r>
              <a:rPr sz="1700" dirty="0">
                <a:latin typeface="Arial" charset="0"/>
                <a:ea typeface="Arial" charset="0"/>
                <a:cs typeface="Arial" charset="0"/>
              </a:rPr>
              <a:t> Code </a:t>
            </a:r>
            <a:r>
              <a:rPr sz="1700" dirty="0" err="1">
                <a:latin typeface="Arial" charset="0"/>
                <a:ea typeface="Arial" charset="0"/>
                <a:cs typeface="Arial" charset="0"/>
              </a:rPr>
              <a:t>zur</a:t>
            </a:r>
            <a:r>
              <a:rPr sz="1700" dirty="0">
                <a:latin typeface="Arial" charset="0"/>
                <a:ea typeface="Arial" charset="0"/>
                <a:cs typeface="Arial" charset="0"/>
              </a:rPr>
              <a:t> </a:t>
            </a:r>
            <a:r>
              <a:rPr sz="1700" dirty="0" err="1">
                <a:latin typeface="Arial" charset="0"/>
                <a:ea typeface="Arial" charset="0"/>
                <a:cs typeface="Arial" charset="0"/>
              </a:rPr>
              <a:t>Nachverfolgung</a:t>
            </a:r>
            <a:r>
              <a:rPr sz="1700" dirty="0">
                <a:latin typeface="Arial" charset="0"/>
                <a:ea typeface="Arial" charset="0"/>
                <a:cs typeface="Arial" charset="0"/>
              </a:rPr>
              <a:t> seiner </a:t>
            </a:r>
            <a:r>
              <a:rPr sz="1700" dirty="0" err="1">
                <a:latin typeface="Arial" charset="0"/>
                <a:ea typeface="Arial" charset="0"/>
                <a:cs typeface="Arial" charset="0"/>
              </a:rPr>
              <a:t>Anliegen</a:t>
            </a:r>
            <a:r>
              <a:rPr sz="1700" dirty="0">
                <a:latin typeface="Arial" charset="0"/>
                <a:ea typeface="Arial" charset="0"/>
                <a:cs typeface="Arial" charset="0"/>
              </a:rPr>
              <a:t>.</a:t>
            </a:r>
          </a:p>
        </p:txBody>
      </p:sp>
      <p:pic>
        <p:nvPicPr>
          <p:cNvPr id="8" name="Picture 7"/>
          <p:cNvPicPr/>
          <p:nvPr/>
        </p:nvPicPr>
        <p:blipFill rotWithShape="1">
          <a:blip r:embed="rId3"/>
          <a:srcRect t="17231"/>
          <a:stretch/>
        </p:blipFill>
        <p:spPr>
          <a:xfrm>
            <a:off x="6437344" y="1888517"/>
            <a:ext cx="2553550" cy="1420514"/>
          </a:xfrm>
          <a:prstGeom prst="rect">
            <a:avLst/>
          </a:prstGeom>
        </p:spPr>
      </p:pic>
      <p:sp>
        <p:nvSpPr>
          <p:cNvPr id="10" name="Rounded Rectangle 9"/>
          <p:cNvSpPr/>
          <p:nvPr/>
        </p:nvSpPr>
        <p:spPr>
          <a:xfrm>
            <a:off x="1574276" y="340307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Die </a:t>
            </a:r>
            <a:r>
              <a:rPr sz="1900" dirty="0" err="1">
                <a:latin typeface="Arial" charset="0"/>
                <a:ea typeface="Arial" charset="0"/>
                <a:cs typeface="Arial" charset="0"/>
              </a:rPr>
              <a:t>Möglichkeit</a:t>
            </a:r>
            <a:r>
              <a:rPr sz="1900" dirty="0">
                <a:latin typeface="Arial" charset="0"/>
                <a:ea typeface="Arial" charset="0"/>
                <a:cs typeface="Arial" charset="0"/>
              </a:rPr>
              <a:t>, anonym </a:t>
            </a:r>
            <a:r>
              <a:rPr sz="1900" dirty="0" err="1">
                <a:latin typeface="Arial" charset="0"/>
                <a:ea typeface="Arial" charset="0"/>
                <a:cs typeface="Arial" charset="0"/>
              </a:rPr>
              <a:t>zu</a:t>
            </a:r>
            <a:r>
              <a:rPr sz="1900" dirty="0">
                <a:latin typeface="Arial" charset="0"/>
                <a:ea typeface="Arial" charset="0"/>
                <a:cs typeface="Arial" charset="0"/>
              </a:rPr>
              <a:t> </a:t>
            </a:r>
            <a:r>
              <a:rPr sz="1900" dirty="0" err="1">
                <a:latin typeface="Arial" charset="0"/>
                <a:ea typeface="Arial" charset="0"/>
                <a:cs typeface="Arial" charset="0"/>
              </a:rPr>
              <a:t>bleiben</a:t>
            </a:r>
            <a:endParaRPr sz="1900" dirty="0">
              <a:latin typeface="Arial" charset="0"/>
              <a:ea typeface="Arial" charset="0"/>
              <a:cs typeface="Arial" charset="0"/>
            </a:endParaRPr>
          </a:p>
        </p:txBody>
      </p:sp>
      <p:sp>
        <p:nvSpPr>
          <p:cNvPr id="3" name="Content Placeholder 2"/>
          <p:cNvSpPr>
            <a:spLocks noGrp="1"/>
          </p:cNvSpPr>
          <p:nvPr>
            <p:ph sz="quarter" idx="10"/>
          </p:nvPr>
        </p:nvSpPr>
        <p:spPr>
          <a:xfrm>
            <a:off x="488950" y="1273602"/>
            <a:ext cx="8138160" cy="2129474"/>
          </a:xfrm>
        </p:spPr>
        <p:txBody>
          <a:bodyPr/>
          <a:lstStyle/>
          <a:p>
            <a:pPr marL="0" indent="0" rtl="0">
              <a:buNone/>
            </a:pPr>
            <a:r>
              <a:rPr sz="1900" b="1" dirty="0" err="1"/>
              <a:t>Eine</a:t>
            </a:r>
            <a:r>
              <a:rPr sz="1900" b="1" dirty="0"/>
              <a:t> </a:t>
            </a:r>
            <a:r>
              <a:rPr sz="1900" b="1" dirty="0" err="1"/>
              <a:t>Möglichkeit</a:t>
            </a:r>
            <a:r>
              <a:rPr sz="1900" b="1" dirty="0"/>
              <a:t> </a:t>
            </a:r>
            <a:r>
              <a:rPr sz="1900" b="1" dirty="0" err="1"/>
              <a:t>für</a:t>
            </a:r>
            <a:r>
              <a:rPr sz="1900" b="1" dirty="0"/>
              <a:t> die </a:t>
            </a:r>
            <a:r>
              <a:rPr sz="1900" b="1" dirty="0" err="1"/>
              <a:t>Meldung</a:t>
            </a:r>
            <a:r>
              <a:rPr sz="1900" b="1" dirty="0"/>
              <a:t> von </a:t>
            </a:r>
            <a:r>
              <a:rPr sz="1900" b="1" dirty="0" err="1"/>
              <a:t>Bedenken</a:t>
            </a:r>
            <a:r>
              <a:rPr sz="1900" b="1" dirty="0"/>
              <a:t> </a:t>
            </a:r>
            <a:r>
              <a:rPr sz="1900" b="1" dirty="0" err="1"/>
              <a:t>oder</a:t>
            </a:r>
            <a:r>
              <a:rPr sz="1900" b="1" dirty="0"/>
              <a:t> </a:t>
            </a:r>
            <a:r>
              <a:rPr sz="1900" b="1" dirty="0" err="1"/>
              <a:t>Problemen</a:t>
            </a:r>
            <a:r>
              <a:rPr sz="1900" b="1" dirty="0"/>
              <a:t> </a:t>
            </a:r>
            <a:r>
              <a:rPr lang="en-US" sz="1900" b="1" dirty="0" smtClean="0"/>
              <a:t/>
            </a:r>
            <a:br>
              <a:rPr lang="en-US" sz="1900" b="1" dirty="0" smtClean="0"/>
            </a:br>
            <a:r>
              <a:rPr sz="1900" b="1" dirty="0" err="1" smtClean="0"/>
              <a:t>ist</a:t>
            </a:r>
            <a:r>
              <a:rPr sz="1900" b="1" dirty="0" smtClean="0"/>
              <a:t> </a:t>
            </a:r>
            <a:r>
              <a:rPr sz="1900" b="1" dirty="0"/>
              <a:t>die MTS </a:t>
            </a:r>
            <a:r>
              <a:rPr sz="1900" b="1" dirty="0" err="1"/>
              <a:t>AlertLine</a:t>
            </a:r>
            <a:r>
              <a:rPr sz="1900" b="1" dirty="0"/>
              <a:t>, die </a:t>
            </a:r>
            <a:r>
              <a:rPr sz="1900" b="1" dirty="0" err="1"/>
              <a:t>sich</a:t>
            </a:r>
            <a:r>
              <a:rPr sz="1900" b="1" dirty="0"/>
              <a:t> </a:t>
            </a:r>
            <a:r>
              <a:rPr sz="1900" b="1" dirty="0" err="1"/>
              <a:t>auszeichnet</a:t>
            </a:r>
            <a:r>
              <a:rPr sz="1900" b="1" dirty="0"/>
              <a:t> </a:t>
            </a:r>
            <a:r>
              <a:rPr sz="1900" b="1" dirty="0" err="1"/>
              <a:t>durch</a:t>
            </a:r>
            <a:r>
              <a:rPr sz="1900" b="1" dirty="0"/>
              <a:t>:</a:t>
            </a:r>
          </a:p>
          <a:p>
            <a:pPr marL="457200" indent="-457200" rtl="0">
              <a:buFont typeface="+mj-lt"/>
              <a:buAutoNum type="arabicPeriod"/>
            </a:pPr>
            <a:r>
              <a:rPr sz="1900" dirty="0" err="1"/>
              <a:t>Verwaltung</a:t>
            </a:r>
            <a:r>
              <a:rPr sz="1900" dirty="0"/>
              <a:t> </a:t>
            </a:r>
            <a:r>
              <a:rPr sz="1900" dirty="0" err="1"/>
              <a:t>durch</a:t>
            </a:r>
            <a:r>
              <a:rPr sz="1900" dirty="0"/>
              <a:t> </a:t>
            </a:r>
            <a:r>
              <a:rPr sz="1900" dirty="0" err="1"/>
              <a:t>Dritte</a:t>
            </a:r>
            <a:endParaRPr sz="1900" dirty="0"/>
          </a:p>
          <a:p>
            <a:pPr marL="457200" indent="-457200" rtl="0">
              <a:buFont typeface="+mj-lt"/>
              <a:buAutoNum type="arabicPeriod"/>
            </a:pPr>
            <a:r>
              <a:rPr sz="1900" dirty="0" err="1"/>
              <a:t>Einfach</a:t>
            </a:r>
            <a:r>
              <a:rPr sz="1900" dirty="0"/>
              <a:t> </a:t>
            </a:r>
            <a:r>
              <a:rPr sz="1900" dirty="0" err="1"/>
              <a:t>zu</a:t>
            </a:r>
            <a:r>
              <a:rPr sz="1900" dirty="0"/>
              <a:t> </a:t>
            </a:r>
            <a:r>
              <a:rPr sz="1900" dirty="0" err="1"/>
              <a:t>finden</a:t>
            </a:r>
            <a:r>
              <a:rPr sz="1900" dirty="0"/>
              <a:t> und in </a:t>
            </a:r>
            <a:r>
              <a:rPr sz="1900" dirty="0" err="1"/>
              <a:t>allen</a:t>
            </a:r>
            <a:r>
              <a:rPr sz="1900" dirty="0"/>
              <a:t> </a:t>
            </a:r>
            <a:r>
              <a:rPr sz="1900" dirty="0" err="1"/>
              <a:t>Ländern</a:t>
            </a:r>
            <a:r>
              <a:rPr sz="1900" dirty="0"/>
              <a:t> </a:t>
            </a:r>
            <a:r>
              <a:rPr sz="1900" dirty="0" err="1"/>
              <a:t>zugänglich</a:t>
            </a:r>
            <a:endParaRPr sz="1900" dirty="0"/>
          </a:p>
          <a:p>
            <a:pPr marL="457200" indent="-457200" rtl="0">
              <a:buFont typeface="+mj-lt"/>
              <a:buAutoNum type="arabicPeriod"/>
            </a:pPr>
            <a:r>
              <a:rPr sz="1900" dirty="0" err="1"/>
              <a:t>Verfügbar</a:t>
            </a:r>
            <a:r>
              <a:rPr sz="1900" dirty="0"/>
              <a:t> in </a:t>
            </a:r>
            <a:r>
              <a:rPr sz="1900" dirty="0" err="1"/>
              <a:t>Ihrer</a:t>
            </a:r>
            <a:r>
              <a:rPr sz="1900" dirty="0"/>
              <a:t> </a:t>
            </a:r>
            <a:r>
              <a:rPr sz="1900" dirty="0" err="1"/>
              <a:t>Muttersprache</a:t>
            </a:r>
            <a:r>
              <a:rPr sz="1900" dirty="0"/>
              <a:t> </a:t>
            </a:r>
            <a:r>
              <a:rPr lang="en-US" sz="1900" dirty="0" smtClean="0"/>
              <a:t/>
            </a:r>
            <a:br>
              <a:rPr lang="en-US" sz="1900" dirty="0" smtClean="0"/>
            </a:br>
            <a:r>
              <a:rPr sz="1900" dirty="0"/>
              <a:t>(</a:t>
            </a:r>
            <a:r>
              <a:rPr sz="1900" dirty="0" err="1"/>
              <a:t>auch</a:t>
            </a:r>
            <a:r>
              <a:rPr sz="1900" dirty="0"/>
              <a:t> </a:t>
            </a:r>
            <a:r>
              <a:rPr sz="1900" dirty="0" err="1"/>
              <a:t>Übersetzer</a:t>
            </a:r>
            <a:r>
              <a:rPr sz="1900" dirty="0"/>
              <a:t> </a:t>
            </a:r>
            <a:r>
              <a:rPr sz="1900" dirty="0" err="1"/>
              <a:t>stehen</a:t>
            </a:r>
            <a:r>
              <a:rPr sz="1900" dirty="0"/>
              <a:t> </a:t>
            </a:r>
            <a:r>
              <a:rPr sz="1900" dirty="0" err="1"/>
              <a:t>zur</a:t>
            </a:r>
            <a:r>
              <a:rPr sz="1900" dirty="0"/>
              <a:t> </a:t>
            </a:r>
            <a:r>
              <a:rPr sz="1900" dirty="0" err="1"/>
              <a:t>Verfügung</a:t>
            </a:r>
            <a:r>
              <a:rPr sz="1900" dirty="0"/>
              <a:t>)</a:t>
            </a:r>
          </a:p>
        </p:txBody>
      </p:sp>
    </p:spTree>
    <p:extLst>
      <p:ext uri="{BB962C8B-B14F-4D97-AF65-F5344CB8AC3E}">
        <p14:creationId xmlns:p14="http://schemas.microsoft.com/office/powerpoint/2010/main" val="126054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54198" y="1838485"/>
            <a:ext cx="6226042" cy="3125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1819" tIns="333248" rIns="651819" bIns="113792" numCol="1" spcCol="1270" anchor="t" anchorCtr="0">
            <a:noAutofit/>
          </a:bodyPr>
          <a:lstStyle/>
          <a:p>
            <a:pPr marL="0" lvl="1" defTabSz="711200">
              <a:lnSpc>
                <a:spcPct val="90000"/>
              </a:lnSpc>
              <a:spcAft>
                <a:spcPct val="15000"/>
              </a:spcAft>
            </a:pPr>
            <a:endParaRPr lang="en-US" sz="1100" kern="1200" dirty="0"/>
          </a:p>
        </p:txBody>
      </p:sp>
      <p:sp>
        <p:nvSpPr>
          <p:cNvPr id="2" name="Title 1"/>
          <p:cNvSpPr>
            <a:spLocks noGrp="1"/>
          </p:cNvSpPr>
          <p:nvPr>
            <p:ph type="title"/>
          </p:nvPr>
        </p:nvSpPr>
        <p:spPr/>
        <p:txBody>
          <a:bodyPr/>
          <a:lstStyle/>
          <a:p>
            <a:pPr rtl="0"/>
            <a:r>
              <a:rPr/>
              <a:t>Chief Risk and Compliance Officer</a:t>
            </a:r>
          </a:p>
        </p:txBody>
      </p:sp>
      <p:pic>
        <p:nvPicPr>
          <p:cNvPr id="12" name="Picture 2" descr="C:\Users\nordstrp\AppData\Local\Microsoft\Windows\Temporary Internet Files\Content.Outlook\HWTV15F5\Nordstrom Phyllis_0000_p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21" y="2044127"/>
            <a:ext cx="1210977" cy="155448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31761" y="1310324"/>
            <a:ext cx="7880228" cy="3653366"/>
          </a:xfrm>
          <a:prstGeom prst="roundRect">
            <a:avLst>
              <a:gd name="adj" fmla="val 557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0897" y="1420611"/>
            <a:ext cx="6962206" cy="400110"/>
          </a:xfrm>
          <a:prstGeom prst="rect">
            <a:avLst/>
          </a:prstGeom>
          <a:noFill/>
        </p:spPr>
        <p:txBody>
          <a:bodyPr wrap="square" rtlCol="0">
            <a:spAutoFit/>
          </a:bodyPr>
          <a:lstStyle/>
          <a:p>
            <a:pPr algn="ctr" rtl="0"/>
            <a:r>
              <a:rPr b="1">
                <a:solidFill>
                  <a:srgbClr val="CC1E43"/>
                </a:solidFill>
              </a:rPr>
              <a:t>Phyllis Nordstrom – Chief Risk and Compliance Officer</a:t>
            </a:r>
          </a:p>
        </p:txBody>
      </p:sp>
      <p:sp>
        <p:nvSpPr>
          <p:cNvPr id="20" name="Rounded Rectangle 19"/>
          <p:cNvSpPr/>
          <p:nvPr/>
        </p:nvSpPr>
        <p:spPr>
          <a:xfrm>
            <a:off x="631761" y="5187096"/>
            <a:ext cx="7880228" cy="949443"/>
          </a:xfrm>
          <a:prstGeom prst="roundRect">
            <a:avLst>
              <a:gd name="adj" fmla="val 1738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72" y="5227267"/>
            <a:ext cx="6962206" cy="400110"/>
          </a:xfrm>
          <a:prstGeom prst="rect">
            <a:avLst/>
          </a:prstGeom>
          <a:noFill/>
        </p:spPr>
        <p:txBody>
          <a:bodyPr wrap="square" rtlCol="0">
            <a:spAutoFit/>
          </a:bodyPr>
          <a:lstStyle/>
          <a:p>
            <a:pPr algn="ctr" rtl="0"/>
            <a:r>
              <a:rPr b="1">
                <a:solidFill>
                  <a:srgbClr val="CC1E43"/>
                </a:solidFill>
              </a:rPr>
              <a:t>Wie können Sie sich an Phyllis wenden?</a:t>
            </a:r>
          </a:p>
        </p:txBody>
      </p:sp>
      <p:sp>
        <p:nvSpPr>
          <p:cNvPr id="22" name="TextBox 21"/>
          <p:cNvSpPr txBox="1"/>
          <p:nvPr/>
        </p:nvSpPr>
        <p:spPr>
          <a:xfrm>
            <a:off x="1747581" y="5627377"/>
            <a:ext cx="5648589" cy="400110"/>
          </a:xfrm>
          <a:prstGeom prst="rect">
            <a:avLst/>
          </a:prstGeom>
          <a:noFill/>
        </p:spPr>
        <p:txBody>
          <a:bodyPr wrap="square" rtlCol="0">
            <a:spAutoFit/>
          </a:bodyPr>
          <a:lstStyle/>
          <a:p>
            <a:pPr lvl="0" algn="ctr" rtl="0"/>
            <a:r>
              <a:rPr lang="en-US" b="1" dirty="0" smtClean="0">
                <a:solidFill>
                  <a:sysClr val="windowText" lastClr="000000"/>
                </a:solidFill>
                <a:ea typeface="Arial" charset="0"/>
                <a:cs typeface="Arial" charset="0"/>
              </a:rPr>
              <a:t>MTS_Risk_&amp;_Compliance</a:t>
            </a:r>
            <a:r>
              <a:rPr b="1" dirty="0" smtClean="0">
                <a:solidFill>
                  <a:sysClr val="windowText" lastClr="000000"/>
                </a:solidFill>
                <a:ea typeface="Arial" charset="0"/>
                <a:cs typeface="Arial" charset="0"/>
              </a:rPr>
              <a:t>@mts.com</a:t>
            </a:r>
            <a:endParaRPr b="1" dirty="0">
              <a:solidFill>
                <a:sysClr val="windowText" lastClr="000000"/>
              </a:solidFill>
              <a:ea typeface="Arial" charset="0"/>
              <a:cs typeface="Arial" charset="0"/>
            </a:endParaRPr>
          </a:p>
        </p:txBody>
      </p:sp>
      <p:cxnSp>
        <p:nvCxnSpPr>
          <p:cNvPr id="5" name="Straight Arrow Connector 4"/>
          <p:cNvCxnSpPr>
            <a:stCxn id="27" idx="2"/>
            <a:endCxn id="32" idx="0"/>
          </p:cNvCxnSpPr>
          <p:nvPr/>
        </p:nvCxnSpPr>
        <p:spPr>
          <a:xfrm flipH="1">
            <a:off x="7401271" y="3724083"/>
            <a:ext cx="10633" cy="28249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3219" y="3736376"/>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243167" y="3736375"/>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401270" y="2826604"/>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243166" y="2836706"/>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a:endCxn id="26" idx="0"/>
          </p:cNvCxnSpPr>
          <p:nvPr/>
        </p:nvCxnSpPr>
        <p:spPr>
          <a:xfrm>
            <a:off x="5313002" y="2717076"/>
            <a:ext cx="1" cy="3329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228037" y="2832000"/>
            <a:ext cx="41732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4359037" y="1925224"/>
            <a:ext cx="1907930" cy="791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400" b="1" dirty="0">
                <a:solidFill>
                  <a:schemeClr val="tx1"/>
                </a:solidFill>
                <a:latin typeface="Arial" charset="0"/>
                <a:ea typeface="Arial" charset="0"/>
                <a:cs typeface="Arial" charset="0"/>
              </a:rPr>
              <a:t>Chief Risk and Compliance Officer</a:t>
            </a:r>
          </a:p>
          <a:p>
            <a:pPr algn="ctr" rtl="0"/>
            <a:r>
              <a:rPr sz="1400" b="1" dirty="0">
                <a:solidFill>
                  <a:schemeClr val="tx1"/>
                </a:solidFill>
                <a:latin typeface="Arial" charset="0"/>
                <a:ea typeface="Arial" charset="0"/>
                <a:cs typeface="Arial" charset="0"/>
              </a:rPr>
              <a:t>CRO</a:t>
            </a:r>
          </a:p>
        </p:txBody>
      </p:sp>
      <p:sp>
        <p:nvSpPr>
          <p:cNvPr id="18" name="Rounded Rectangle 17"/>
          <p:cNvSpPr/>
          <p:nvPr/>
        </p:nvSpPr>
        <p:spPr>
          <a:xfrm>
            <a:off x="2445402"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dirty="0">
                <a:solidFill>
                  <a:schemeClr val="tx1"/>
                </a:solidFill>
                <a:latin typeface="Arial" charset="0"/>
                <a:ea typeface="Arial" charset="0"/>
                <a:cs typeface="Arial" charset="0"/>
              </a:rPr>
              <a:t>Corporate Compliance </a:t>
            </a:r>
            <a:r>
              <a:rPr sz="1200" b="1" dirty="0" err="1">
                <a:solidFill>
                  <a:schemeClr val="tx1"/>
                </a:solidFill>
                <a:latin typeface="Arial" charset="0"/>
                <a:ea typeface="Arial" charset="0"/>
                <a:cs typeface="Arial" charset="0"/>
              </a:rPr>
              <a:t>Programme</a:t>
            </a:r>
            <a:endParaRPr sz="1200" b="1" dirty="0">
              <a:solidFill>
                <a:schemeClr val="tx1"/>
              </a:solidFill>
              <a:latin typeface="Arial" charset="0"/>
              <a:ea typeface="Arial" charset="0"/>
              <a:cs typeface="Arial" charset="0"/>
            </a:endParaRPr>
          </a:p>
        </p:txBody>
      </p:sp>
      <p:sp>
        <p:nvSpPr>
          <p:cNvPr id="26" name="Rounded Rectangle 25"/>
          <p:cNvSpPr/>
          <p:nvPr/>
        </p:nvSpPr>
        <p:spPr>
          <a:xfrm>
            <a:off x="4212608" y="3050010"/>
            <a:ext cx="2200790"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100" b="1" dirty="0" err="1">
                <a:solidFill>
                  <a:schemeClr val="tx1"/>
                </a:solidFill>
                <a:latin typeface="Arial" charset="0"/>
                <a:ea typeface="Arial" charset="0"/>
                <a:cs typeface="Arial" charset="0"/>
              </a:rPr>
              <a:t>Überwachung</a:t>
            </a:r>
            <a:r>
              <a:rPr sz="1100" b="1" dirty="0">
                <a:solidFill>
                  <a:schemeClr val="tx1"/>
                </a:solidFill>
                <a:latin typeface="Arial" charset="0"/>
                <a:ea typeface="Arial" charset="0"/>
                <a:cs typeface="Arial" charset="0"/>
              </a:rPr>
              <a:t> des </a:t>
            </a:r>
            <a:r>
              <a:rPr sz="1100" b="1" dirty="0" err="1">
                <a:solidFill>
                  <a:schemeClr val="tx1"/>
                </a:solidFill>
                <a:latin typeface="Arial" charset="0"/>
                <a:ea typeface="Arial" charset="0"/>
                <a:cs typeface="Arial" charset="0"/>
              </a:rPr>
              <a:t>ethischen</a:t>
            </a:r>
            <a:r>
              <a:rPr sz="1100" b="1" dirty="0">
                <a:solidFill>
                  <a:schemeClr val="tx1"/>
                </a:solidFill>
                <a:latin typeface="Arial" charset="0"/>
                <a:ea typeface="Arial" charset="0"/>
                <a:cs typeface="Arial" charset="0"/>
              </a:rPr>
              <a:t> </a:t>
            </a:r>
            <a:r>
              <a:rPr sz="1100" b="1" dirty="0" err="1">
                <a:solidFill>
                  <a:schemeClr val="tx1"/>
                </a:solidFill>
                <a:latin typeface="Arial" charset="0"/>
                <a:ea typeface="Arial" charset="0"/>
                <a:cs typeface="Arial" charset="0"/>
              </a:rPr>
              <a:t>Geschäftsverhaltens</a:t>
            </a:r>
            <a:r>
              <a:rPr sz="1100" b="1" dirty="0">
                <a:solidFill>
                  <a:schemeClr val="tx1"/>
                </a:solidFill>
                <a:latin typeface="Arial" charset="0"/>
                <a:ea typeface="Arial" charset="0"/>
                <a:cs typeface="Arial" charset="0"/>
              </a:rPr>
              <a:t> und der </a:t>
            </a:r>
            <a:r>
              <a:rPr sz="1100" b="1" dirty="0" err="1" smtClean="0">
                <a:solidFill>
                  <a:schemeClr val="tx1"/>
                </a:solidFill>
                <a:latin typeface="Arial" charset="0"/>
                <a:ea typeface="Arial" charset="0"/>
                <a:cs typeface="Arial" charset="0"/>
              </a:rPr>
              <a:t>Unternehmens</a:t>
            </a:r>
            <a:r>
              <a:rPr lang="en-US" sz="1100" b="1" dirty="0" smtClean="0">
                <a:solidFill>
                  <a:schemeClr val="tx1"/>
                </a:solidFill>
                <a:latin typeface="Arial" charset="0"/>
                <a:ea typeface="Arial" charset="0"/>
                <a:cs typeface="Arial" charset="0"/>
              </a:rPr>
              <a:t>-</a:t>
            </a:r>
            <a:r>
              <a:rPr sz="1100" b="1" dirty="0" smtClean="0">
                <a:solidFill>
                  <a:schemeClr val="tx1"/>
                </a:solidFill>
                <a:latin typeface="Arial" charset="0"/>
                <a:ea typeface="Arial" charset="0"/>
                <a:cs typeface="Arial" charset="0"/>
              </a:rPr>
              <a:t>compliance</a:t>
            </a:r>
            <a:endParaRPr sz="1100" b="1" dirty="0">
              <a:solidFill>
                <a:schemeClr val="tx1"/>
              </a:solidFill>
              <a:latin typeface="Arial" charset="0"/>
              <a:ea typeface="Arial" charset="0"/>
              <a:cs typeface="Arial" charset="0"/>
            </a:endParaRPr>
          </a:p>
        </p:txBody>
      </p:sp>
      <p:sp>
        <p:nvSpPr>
          <p:cNvPr id="27" name="Rounded Rectangle 26"/>
          <p:cNvSpPr/>
          <p:nvPr/>
        </p:nvSpPr>
        <p:spPr>
          <a:xfrm>
            <a:off x="6519728" y="3050221"/>
            <a:ext cx="1784351"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a:solidFill>
                  <a:schemeClr val="tx1"/>
                </a:solidFill>
                <a:latin typeface="Arial" charset="0"/>
                <a:ea typeface="Arial" charset="0"/>
                <a:cs typeface="Arial" charset="0"/>
              </a:rPr>
              <a:t>Operative Führung</a:t>
            </a:r>
          </a:p>
        </p:txBody>
      </p:sp>
      <p:sp>
        <p:nvSpPr>
          <p:cNvPr id="28" name="Rounded Rectangle 27"/>
          <p:cNvSpPr/>
          <p:nvPr/>
        </p:nvSpPr>
        <p:spPr>
          <a:xfrm>
            <a:off x="2307264" y="4018868"/>
            <a:ext cx="1862812" cy="7870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a:solidFill>
                  <a:schemeClr val="tx1"/>
                </a:solidFill>
                <a:latin typeface="Arial" charset="0"/>
                <a:ea typeface="Arial" charset="0"/>
                <a:cs typeface="Arial" charset="0"/>
              </a:rPr>
              <a:t>Leiten</a:t>
            </a:r>
            <a:r>
              <a:rPr sz="900" dirty="0">
                <a:solidFill>
                  <a:schemeClr val="tx1"/>
                </a:solidFill>
                <a:latin typeface="Arial" charset="0"/>
                <a:ea typeface="Arial" charset="0"/>
                <a:cs typeface="Arial" charset="0"/>
              </a:rPr>
              <a:t> die </a:t>
            </a:r>
            <a:r>
              <a:rPr sz="900" dirty="0" err="1">
                <a:solidFill>
                  <a:schemeClr val="tx1"/>
                </a:solidFill>
                <a:latin typeface="Arial" charset="0"/>
                <a:ea typeface="Arial" charset="0"/>
                <a:cs typeface="Arial" charset="0"/>
              </a:rPr>
              <a:t>Durchführung</a:t>
            </a:r>
            <a:r>
              <a:rPr sz="900" dirty="0">
                <a:solidFill>
                  <a:schemeClr val="tx1"/>
                </a:solidFill>
                <a:latin typeface="Arial" charset="0"/>
                <a:ea typeface="Arial" charset="0"/>
                <a:cs typeface="Arial" charset="0"/>
              </a:rPr>
              <a:t> von Compliance-</a:t>
            </a:r>
            <a:r>
              <a:rPr sz="900" dirty="0" err="1">
                <a:solidFill>
                  <a:schemeClr val="tx1"/>
                </a:solidFill>
                <a:latin typeface="Arial" charset="0"/>
                <a:ea typeface="Arial" charset="0"/>
                <a:cs typeface="Arial" charset="0"/>
              </a:rPr>
              <a:t>Programmen</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wie</a:t>
            </a:r>
            <a:r>
              <a:rPr sz="900" dirty="0">
                <a:solidFill>
                  <a:schemeClr val="tx1"/>
                </a:solidFill>
                <a:latin typeface="Arial" charset="0"/>
                <a:ea typeface="Arial" charset="0"/>
                <a:cs typeface="Arial" charset="0"/>
              </a:rPr>
              <a:t> z. B. Foreign Corrupt Practices Act (FCPA), </a:t>
            </a:r>
            <a:r>
              <a:rPr sz="900" dirty="0" err="1">
                <a:solidFill>
                  <a:schemeClr val="tx1"/>
                </a:solidFill>
                <a:latin typeface="Arial" charset="0"/>
                <a:ea typeface="Arial" charset="0"/>
                <a:cs typeface="Arial" charset="0"/>
              </a:rPr>
              <a:t>Konfliktmineralien</a:t>
            </a:r>
            <a:r>
              <a:rPr sz="900" dirty="0">
                <a:solidFill>
                  <a:schemeClr val="tx1"/>
                </a:solidFill>
                <a:latin typeface="Arial" charset="0"/>
                <a:ea typeface="Arial" charset="0"/>
                <a:cs typeface="Arial" charset="0"/>
              </a:rPr>
              <a:t> und </a:t>
            </a:r>
            <a:r>
              <a:rPr sz="900" dirty="0" err="1">
                <a:solidFill>
                  <a:schemeClr val="tx1"/>
                </a:solidFill>
                <a:latin typeface="Arial" charset="0"/>
                <a:ea typeface="Arial" charset="0"/>
                <a:cs typeface="Arial" charset="0"/>
              </a:rPr>
              <a:t>Datenschutz</a:t>
            </a:r>
            <a:endParaRPr sz="900" dirty="0">
              <a:solidFill>
                <a:schemeClr val="tx1"/>
              </a:solidFill>
              <a:latin typeface="Arial" charset="0"/>
              <a:ea typeface="Arial" charset="0"/>
              <a:cs typeface="Arial" charset="0"/>
            </a:endParaRPr>
          </a:p>
        </p:txBody>
      </p:sp>
      <p:sp>
        <p:nvSpPr>
          <p:cNvPr id="31" name="Rounded Rectangle 30"/>
          <p:cNvSpPr/>
          <p:nvPr/>
        </p:nvSpPr>
        <p:spPr>
          <a:xfrm>
            <a:off x="4439903" y="4011673"/>
            <a:ext cx="1784351" cy="7942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a:solidFill>
                  <a:schemeClr val="tx1"/>
                </a:solidFill>
                <a:latin typeface="Arial" charset="0"/>
                <a:ea typeface="Arial" charset="0"/>
                <a:cs typeface="Arial" charset="0"/>
              </a:rPr>
              <a:t>Leiten auf ethisches Geschäftsverhalten und den MTS Verhaltenskodex bezogene betriebliche Tätigkeiten</a:t>
            </a:r>
          </a:p>
        </p:txBody>
      </p:sp>
      <p:sp>
        <p:nvSpPr>
          <p:cNvPr id="32" name="Rounded Rectangle 31"/>
          <p:cNvSpPr/>
          <p:nvPr/>
        </p:nvSpPr>
        <p:spPr>
          <a:xfrm>
            <a:off x="6509095" y="4006575"/>
            <a:ext cx="1784351" cy="7993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a:solidFill>
                  <a:schemeClr val="tx1"/>
                </a:solidFill>
                <a:latin typeface="Arial" charset="0"/>
                <a:ea typeface="Arial" charset="0"/>
                <a:cs typeface="Arial" charset="0"/>
              </a:rPr>
              <a:t>Führen Verfahrensteams, die die Einhaltung der MTS Compliance-Richtlinien und Compliance-Verfahren unmittelbar beeinflussen</a:t>
            </a:r>
          </a:p>
        </p:txBody>
      </p:sp>
    </p:spTree>
    <p:extLst>
      <p:ext uri="{BB962C8B-B14F-4D97-AF65-F5344CB8AC3E}">
        <p14:creationId xmlns:p14="http://schemas.microsoft.com/office/powerpoint/2010/main" val="68564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63565"/>
            <a:ext cx="7880480" cy="3830913"/>
          </a:xfrm>
          <a:prstGeom prst="roundRect">
            <a:avLst>
              <a:gd name="adj" fmla="val 691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Ihre Ethikkommission vor Ort</a:t>
            </a:r>
          </a:p>
        </p:txBody>
      </p:sp>
      <p:sp>
        <p:nvSpPr>
          <p:cNvPr id="3" name="Content Placeholder 2"/>
          <p:cNvSpPr>
            <a:spLocks noGrp="1"/>
          </p:cNvSpPr>
          <p:nvPr>
            <p:ph sz="quarter" idx="10"/>
          </p:nvPr>
        </p:nvSpPr>
        <p:spPr>
          <a:xfrm>
            <a:off x="488950" y="1230313"/>
            <a:ext cx="8138160" cy="862438"/>
          </a:xfrm>
        </p:spPr>
        <p:txBody>
          <a:bodyPr/>
          <a:lstStyle/>
          <a:p>
            <a:pPr rtl="0"/>
            <a:r>
              <a:rPr dirty="0" err="1"/>
              <a:t>Eine</a:t>
            </a:r>
            <a:r>
              <a:rPr dirty="0"/>
              <a:t> </a:t>
            </a:r>
            <a:r>
              <a:rPr dirty="0" err="1"/>
              <a:t>andere</a:t>
            </a:r>
            <a:r>
              <a:rPr dirty="0"/>
              <a:t> </a:t>
            </a:r>
            <a:r>
              <a:rPr dirty="0" err="1"/>
              <a:t>Möglichkeit</a:t>
            </a:r>
            <a:r>
              <a:rPr dirty="0"/>
              <a:t> der </a:t>
            </a:r>
            <a:r>
              <a:rPr b="1" dirty="0" err="1"/>
              <a:t>Meldung</a:t>
            </a:r>
            <a:r>
              <a:rPr b="1" dirty="0"/>
              <a:t> von </a:t>
            </a:r>
            <a:r>
              <a:rPr b="1" dirty="0" err="1"/>
              <a:t>Bedenken</a:t>
            </a:r>
            <a:r>
              <a:rPr b="1" dirty="0"/>
              <a:t> </a:t>
            </a:r>
            <a:r>
              <a:rPr b="1" dirty="0" err="1"/>
              <a:t>oder</a:t>
            </a:r>
            <a:r>
              <a:rPr b="1" dirty="0"/>
              <a:t> </a:t>
            </a:r>
            <a:r>
              <a:rPr b="1" dirty="0" err="1"/>
              <a:t>Problemen</a:t>
            </a:r>
            <a:r>
              <a:rPr b="1" dirty="0"/>
              <a:t> </a:t>
            </a:r>
            <a:r>
              <a:rPr dirty="0" err="1"/>
              <a:t>bieten</a:t>
            </a:r>
            <a:r>
              <a:rPr dirty="0"/>
              <a:t> die MTS </a:t>
            </a:r>
            <a:r>
              <a:rPr dirty="0" err="1"/>
              <a:t>Ethikkommissionen</a:t>
            </a:r>
            <a:r>
              <a:rPr dirty="0"/>
              <a:t> in den </a:t>
            </a:r>
            <a:r>
              <a:rPr dirty="0" err="1"/>
              <a:t>Unternehmen</a:t>
            </a:r>
            <a:r>
              <a:rPr dirty="0"/>
              <a:t> </a:t>
            </a:r>
            <a:r>
              <a:rPr dirty="0" err="1"/>
              <a:t>vor</a:t>
            </a:r>
            <a:r>
              <a:rPr dirty="0"/>
              <a:t> Ort.</a:t>
            </a:r>
          </a:p>
        </p:txBody>
      </p:sp>
      <p:sp>
        <p:nvSpPr>
          <p:cNvPr id="7" name="Content Placeholder 2"/>
          <p:cNvSpPr txBox="1">
            <a:spLocks/>
          </p:cNvSpPr>
          <p:nvPr/>
        </p:nvSpPr>
        <p:spPr bwMode="auto">
          <a:xfrm>
            <a:off x="1197204" y="2789876"/>
            <a:ext cx="6749592" cy="350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de-DE" sz="1800" dirty="0"/>
              <a:t>Unterstützung der Mitarbeiter beim </a:t>
            </a:r>
            <a:r>
              <a:rPr lang="de-DE" sz="1800" dirty="0" smtClean="0"/>
              <a:t>Verständnis </a:t>
            </a:r>
            <a:r>
              <a:rPr sz="1800" dirty="0" smtClean="0">
                <a:latin typeface="Arial" charset="0"/>
                <a:ea typeface="Arial" charset="0"/>
                <a:cs typeface="Arial" charset="0"/>
              </a:rPr>
              <a:t>und </a:t>
            </a:r>
            <a:r>
              <a:rPr sz="1800" dirty="0">
                <a:latin typeface="Arial" charset="0"/>
                <a:ea typeface="Arial" charset="0"/>
                <a:cs typeface="Arial" charset="0"/>
              </a:rPr>
              <a:t>der </a:t>
            </a:r>
            <a:r>
              <a:rPr sz="1800" dirty="0" err="1">
                <a:latin typeface="Arial" charset="0"/>
                <a:ea typeface="Arial" charset="0"/>
                <a:cs typeface="Arial" charset="0"/>
              </a:rPr>
              <a:t>Anwendung</a:t>
            </a:r>
            <a:r>
              <a:rPr sz="1800" dirty="0">
                <a:latin typeface="Arial" charset="0"/>
                <a:ea typeface="Arial" charset="0"/>
                <a:cs typeface="Arial" charset="0"/>
              </a:rPr>
              <a:t> des </a:t>
            </a:r>
            <a:r>
              <a:rPr sz="1800" dirty="0" err="1">
                <a:latin typeface="Arial" charset="0"/>
                <a:ea typeface="Arial" charset="0"/>
                <a:cs typeface="Arial" charset="0"/>
              </a:rPr>
              <a:t>Verhaltensstandards</a:t>
            </a:r>
            <a:r>
              <a:rPr sz="1800" dirty="0">
                <a:latin typeface="Arial" charset="0"/>
                <a:ea typeface="Arial" charset="0"/>
                <a:cs typeface="Arial" charset="0"/>
              </a:rPr>
              <a:t> von MTS</a:t>
            </a:r>
          </a:p>
          <a:p>
            <a:pPr lvl="0">
              <a:buFont typeface="Wingdings" charset="2"/>
              <a:buChar char="§"/>
            </a:pPr>
            <a:r>
              <a:rPr lang="de-DE" sz="1800" dirty="0"/>
              <a:t>Unterstützung bei der Umsetzung</a:t>
            </a:r>
            <a:r>
              <a:rPr sz="1800" dirty="0" smtClean="0">
                <a:latin typeface="Arial" charset="0"/>
                <a:ea typeface="Arial" charset="0"/>
                <a:cs typeface="Arial" charset="0"/>
              </a:rPr>
              <a:t> </a:t>
            </a:r>
            <a:r>
              <a:rPr sz="1800" dirty="0">
                <a:latin typeface="Arial" charset="0"/>
                <a:ea typeface="Arial" charset="0"/>
                <a:cs typeface="Arial" charset="0"/>
              </a:rPr>
              <a:t>des MTS </a:t>
            </a:r>
            <a:r>
              <a:rPr sz="1800" dirty="0" err="1">
                <a:latin typeface="Arial" charset="0"/>
                <a:ea typeface="Arial" charset="0"/>
                <a:cs typeface="Arial" charset="0"/>
              </a:rPr>
              <a:t>Verhaltensstandards</a:t>
            </a:r>
            <a:r>
              <a:rPr sz="1800" dirty="0">
                <a:latin typeface="Arial" charset="0"/>
                <a:ea typeface="Arial" charset="0"/>
                <a:cs typeface="Arial" charset="0"/>
              </a:rPr>
              <a:t> auf der </a:t>
            </a:r>
            <a:r>
              <a:rPr sz="1800" dirty="0" err="1">
                <a:latin typeface="Arial" charset="0"/>
                <a:ea typeface="Arial" charset="0"/>
                <a:cs typeface="Arial" charset="0"/>
              </a:rPr>
              <a:t>Ebene</a:t>
            </a:r>
            <a:r>
              <a:rPr sz="1800" dirty="0">
                <a:latin typeface="Arial" charset="0"/>
                <a:ea typeface="Arial" charset="0"/>
                <a:cs typeface="Arial" charset="0"/>
              </a:rPr>
              <a:t> der </a:t>
            </a:r>
            <a:r>
              <a:rPr sz="1800" dirty="0" err="1">
                <a:latin typeface="Arial" charset="0"/>
                <a:ea typeface="Arial" charset="0"/>
                <a:cs typeface="Arial" charset="0"/>
              </a:rPr>
              <a:t>Geschäftseinheit</a:t>
            </a:r>
            <a:endParaRPr sz="1800" dirty="0">
              <a:latin typeface="Arial" charset="0"/>
              <a:ea typeface="Arial" charset="0"/>
              <a:cs typeface="Arial" charset="0"/>
            </a:endParaRPr>
          </a:p>
          <a:p>
            <a:pPr lvl="0">
              <a:buFont typeface="Wingdings" charset="2"/>
              <a:buChar char="§"/>
            </a:pPr>
            <a:r>
              <a:rPr lang="de-DE" sz="1800" dirty="0"/>
              <a:t>Kommunikation von Fragen und</a:t>
            </a:r>
            <a:r>
              <a:rPr sz="1800" dirty="0" smtClean="0">
                <a:latin typeface="Arial" charset="0"/>
                <a:ea typeface="Arial" charset="0"/>
                <a:cs typeface="Arial" charset="0"/>
              </a:rPr>
              <a:t> </a:t>
            </a:r>
            <a:r>
              <a:rPr sz="1800" dirty="0" err="1">
                <a:latin typeface="Arial" charset="0"/>
                <a:ea typeface="Arial" charset="0"/>
                <a:cs typeface="Arial" charset="0"/>
              </a:rPr>
              <a:t>Problembereichen</a:t>
            </a:r>
            <a:r>
              <a:rPr sz="1800" dirty="0">
                <a:latin typeface="Arial" charset="0"/>
                <a:ea typeface="Arial" charset="0"/>
                <a:cs typeface="Arial" charset="0"/>
              </a:rPr>
              <a:t> an MTS Corporate Compliance</a:t>
            </a:r>
          </a:p>
          <a:p>
            <a:pPr lvl="0">
              <a:buFont typeface="Wingdings" charset="2"/>
              <a:buChar char="§"/>
            </a:pPr>
            <a:r>
              <a:rPr lang="de-DE" sz="1800" dirty="0"/>
              <a:t>Teilnahme an regelmäßigen </a:t>
            </a:r>
            <a:r>
              <a:rPr lang="de-DE" sz="1800" dirty="0" smtClean="0"/>
              <a:t>Treffen </a:t>
            </a:r>
            <a:r>
              <a:rPr sz="1800" dirty="0" err="1" smtClean="0">
                <a:latin typeface="Arial" charset="0"/>
                <a:ea typeface="Arial" charset="0"/>
                <a:cs typeface="Arial" charset="0"/>
              </a:rPr>
              <a:t>teil</a:t>
            </a:r>
            <a:r>
              <a:rPr sz="1800" dirty="0" smtClean="0">
                <a:latin typeface="Arial" charset="0"/>
                <a:ea typeface="Arial" charset="0"/>
                <a:cs typeface="Arial" charset="0"/>
              </a:rPr>
              <a:t> </a:t>
            </a:r>
            <a:r>
              <a:rPr sz="1800" dirty="0">
                <a:latin typeface="Arial" charset="0"/>
                <a:ea typeface="Arial" charset="0"/>
                <a:cs typeface="Arial" charset="0"/>
              </a:rPr>
              <a:t>und </a:t>
            </a:r>
            <a:r>
              <a:rPr sz="1800" dirty="0" err="1">
                <a:latin typeface="Arial" charset="0"/>
                <a:ea typeface="Arial" charset="0"/>
                <a:cs typeface="Arial" charset="0"/>
              </a:rPr>
              <a:t>erstatten</a:t>
            </a:r>
            <a:r>
              <a:rPr sz="1800" dirty="0">
                <a:latin typeface="Arial" charset="0"/>
                <a:ea typeface="Arial" charset="0"/>
                <a:cs typeface="Arial" charset="0"/>
              </a:rPr>
              <a:t> </a:t>
            </a:r>
            <a:r>
              <a:rPr sz="1800" dirty="0" err="1">
                <a:latin typeface="Arial" charset="0"/>
                <a:ea typeface="Arial" charset="0"/>
                <a:cs typeface="Arial" charset="0"/>
              </a:rPr>
              <a:t>Sie</a:t>
            </a:r>
            <a:r>
              <a:rPr sz="1800" dirty="0">
                <a:latin typeface="Arial" charset="0"/>
                <a:ea typeface="Arial" charset="0"/>
                <a:cs typeface="Arial" charset="0"/>
              </a:rPr>
              <a:t> MTS Corporate Compliance </a:t>
            </a:r>
            <a:r>
              <a:rPr sz="1800" dirty="0" err="1">
                <a:latin typeface="Arial" charset="0"/>
                <a:ea typeface="Arial" charset="0"/>
                <a:cs typeface="Arial" charset="0"/>
              </a:rPr>
              <a:t>über</a:t>
            </a:r>
            <a:r>
              <a:rPr sz="1800" dirty="0">
                <a:latin typeface="Arial" charset="0"/>
                <a:ea typeface="Arial" charset="0"/>
                <a:cs typeface="Arial" charset="0"/>
              </a:rPr>
              <a:t> die </a:t>
            </a:r>
            <a:r>
              <a:rPr sz="1800" dirty="0" err="1">
                <a:latin typeface="Arial" charset="0"/>
                <a:ea typeface="Arial" charset="0"/>
                <a:cs typeface="Arial" charset="0"/>
              </a:rPr>
              <a:t>Aktivitäten</a:t>
            </a:r>
            <a:r>
              <a:rPr sz="1800" dirty="0">
                <a:latin typeface="Arial" charset="0"/>
                <a:ea typeface="Arial" charset="0"/>
                <a:cs typeface="Arial" charset="0"/>
              </a:rPr>
              <a:t> der </a:t>
            </a:r>
            <a:r>
              <a:rPr sz="1800" dirty="0" err="1">
                <a:latin typeface="Arial" charset="0"/>
                <a:ea typeface="Arial" charset="0"/>
                <a:cs typeface="Arial" charset="0"/>
              </a:rPr>
              <a:t>Kommission</a:t>
            </a:r>
            <a:r>
              <a:rPr sz="1800" dirty="0">
                <a:latin typeface="Arial" charset="0"/>
                <a:ea typeface="Arial" charset="0"/>
                <a:cs typeface="Arial" charset="0"/>
              </a:rPr>
              <a:t> </a:t>
            </a:r>
            <a:r>
              <a:rPr sz="1800" dirty="0" err="1">
                <a:latin typeface="Arial" charset="0"/>
                <a:ea typeface="Arial" charset="0"/>
                <a:cs typeface="Arial" charset="0"/>
              </a:rPr>
              <a:t>Bericht</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Eine</a:t>
            </a:r>
            <a:r>
              <a:rPr sz="1800" dirty="0">
                <a:latin typeface="Arial" charset="0"/>
                <a:ea typeface="Arial" charset="0"/>
                <a:cs typeface="Arial" charset="0"/>
              </a:rPr>
              <a:t> </a:t>
            </a:r>
            <a:r>
              <a:rPr sz="1800" dirty="0" err="1">
                <a:latin typeface="Arial" charset="0"/>
                <a:ea typeface="Arial" charset="0"/>
                <a:cs typeface="Arial" charset="0"/>
              </a:rPr>
              <a:t>Liste</a:t>
            </a:r>
            <a:r>
              <a:rPr sz="1800" dirty="0">
                <a:latin typeface="Arial" charset="0"/>
                <a:ea typeface="Arial" charset="0"/>
                <a:cs typeface="Arial" charset="0"/>
              </a:rPr>
              <a:t> der MTS </a:t>
            </a:r>
            <a:r>
              <a:rPr sz="1800" dirty="0" err="1">
                <a:latin typeface="Arial" charset="0"/>
                <a:ea typeface="Arial" charset="0"/>
                <a:cs typeface="Arial" charset="0"/>
              </a:rPr>
              <a:t>Ethikkommissionen</a:t>
            </a:r>
            <a:r>
              <a:rPr sz="1800" dirty="0">
                <a:latin typeface="Arial" charset="0"/>
                <a:ea typeface="Arial" charset="0"/>
                <a:cs typeface="Arial" charset="0"/>
              </a:rPr>
              <a:t> </a:t>
            </a:r>
            <a:r>
              <a:rPr sz="1800" dirty="0" err="1">
                <a:latin typeface="Arial" charset="0"/>
                <a:ea typeface="Arial" charset="0"/>
                <a:cs typeface="Arial" charset="0"/>
              </a:rPr>
              <a:t>steht</a:t>
            </a:r>
            <a:r>
              <a:rPr sz="1800" dirty="0">
                <a:latin typeface="Arial" charset="0"/>
                <a:ea typeface="Arial" charset="0"/>
                <a:cs typeface="Arial" charset="0"/>
              </a:rPr>
              <a:t> </a:t>
            </a:r>
            <a:r>
              <a:rPr sz="1800" dirty="0" err="1">
                <a:latin typeface="Arial" charset="0"/>
                <a:ea typeface="Arial" charset="0"/>
                <a:cs typeface="Arial" charset="0"/>
              </a:rPr>
              <a:t>im</a:t>
            </a:r>
            <a:r>
              <a:rPr sz="1800" dirty="0">
                <a:latin typeface="Arial" charset="0"/>
                <a:ea typeface="Arial" charset="0"/>
                <a:cs typeface="Arial" charset="0"/>
              </a:rPr>
              <a:t> Intranet </a:t>
            </a:r>
            <a:r>
              <a:rPr sz="1800" dirty="0" err="1">
                <a:latin typeface="Arial" charset="0"/>
                <a:ea typeface="Arial" charset="0"/>
                <a:cs typeface="Arial" charset="0"/>
              </a:rPr>
              <a:t>zur</a:t>
            </a:r>
            <a:r>
              <a:rPr sz="1800" dirty="0">
                <a:latin typeface="Arial" charset="0"/>
                <a:ea typeface="Arial" charset="0"/>
                <a:cs typeface="Arial" charset="0"/>
              </a:rPr>
              <a:t> </a:t>
            </a:r>
            <a:r>
              <a:rPr sz="1800" dirty="0" err="1">
                <a:latin typeface="Arial" charset="0"/>
                <a:ea typeface="Arial" charset="0"/>
                <a:cs typeface="Arial" charset="0"/>
              </a:rPr>
              <a:t>Verfügung</a:t>
            </a:r>
            <a:endParaRPr sz="1800" dirty="0">
              <a:latin typeface="Arial" charset="0"/>
              <a:ea typeface="Arial" charset="0"/>
              <a:cs typeface="Arial" charset="0"/>
            </a:endParaRPr>
          </a:p>
        </p:txBody>
      </p:sp>
      <p:sp>
        <p:nvSpPr>
          <p:cNvPr id="6" name="Rounded Rectangle 5"/>
          <p:cNvSpPr/>
          <p:nvPr/>
        </p:nvSpPr>
        <p:spPr>
          <a:xfrm>
            <a:off x="1560306" y="2240989"/>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Rollen und Aufgaben der Ethikkommissionen:</a:t>
            </a:r>
          </a:p>
        </p:txBody>
      </p:sp>
    </p:spTree>
    <p:extLst>
      <p:ext uri="{BB962C8B-B14F-4D97-AF65-F5344CB8AC3E}">
        <p14:creationId xmlns:p14="http://schemas.microsoft.com/office/powerpoint/2010/main" val="1632236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0t- kls'Debra's BoD CORP template- 2013'0410</Template>
  <TotalTime>21495</TotalTime>
  <Words>1579</Words>
  <Application>Microsoft Office PowerPoint</Application>
  <PresentationFormat>On-screen Show (4:3)</PresentationFormat>
  <Paragraphs>173</Paragraphs>
  <Slides>18</Slides>
  <Notes>0</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0t- kls'Debra's BoD CORP template- 2013'0410</vt:lpstr>
      <vt:lpstr>Test</vt:lpstr>
      <vt:lpstr>Sensors</vt:lpstr>
      <vt:lpstr>Finance</vt:lpstr>
      <vt:lpstr>Legal</vt:lpstr>
      <vt:lpstr>IT</vt:lpstr>
      <vt:lpstr>HR</vt:lpstr>
      <vt:lpstr>FY17 Schulung zu weltweiten Verhaltensstandards für ethisches Geschäftsverhalten</vt:lpstr>
      <vt:lpstr>Übersicht</vt:lpstr>
      <vt:lpstr>Der Zweck des Verhaltenskodexes</vt:lpstr>
      <vt:lpstr>Der Inhalt des Verhaltenskodexes</vt:lpstr>
      <vt:lpstr>Kernwerte von MTS</vt:lpstr>
      <vt:lpstr>Was bedeutet es, Bedenken offen zu äußern?</vt:lpstr>
      <vt:lpstr>Die MTS AlertLine</vt:lpstr>
      <vt:lpstr>Chief Risk and Compliance Officer</vt:lpstr>
      <vt:lpstr>Ihre Ethikkommission vor Ort</vt:lpstr>
      <vt:lpstr>Wie schützt MTS vor Vergeltungsmaßnahmen?</vt:lpstr>
      <vt:lpstr>Compliance im Blickpunkt: FCPA</vt:lpstr>
      <vt:lpstr>Bestandteile des FCPA</vt:lpstr>
      <vt:lpstr>Anti-Korruptionsbestimmungen</vt:lpstr>
      <vt:lpstr>Nachweisführung und interne Kontrollen</vt:lpstr>
      <vt:lpstr>FCPA MTS-spezifische Risikobereiche und geltende MTS Unternehmenspolitik / Vorgehensweise</vt:lpstr>
      <vt:lpstr>Wie befasst sich der Verhaltenskodex mit Bestechung und Korruption?</vt:lpstr>
      <vt:lpstr>Compliance im Blickpunkt: Interessenkonflikt</vt:lpstr>
      <vt:lpstr>Zusammenfassung</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Strategic Planning Guide</dc:title>
  <dc:creator>CFO's office</dc:creator>
  <cp:lastModifiedBy>Nava, Steven</cp:lastModifiedBy>
  <cp:revision>668</cp:revision>
  <cp:lastPrinted>2016-05-18T20:01:37Z</cp:lastPrinted>
  <dcterms:created xsi:type="dcterms:W3CDTF">2014-02-10T22:38:06Z</dcterms:created>
  <dcterms:modified xsi:type="dcterms:W3CDTF">2017-05-09T15:48:04Z</dcterms:modified>
</cp:coreProperties>
</file>