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4" r:id="rId2"/>
    <p:sldMasterId id="2147483711" r:id="rId3"/>
    <p:sldMasterId id="2147483713" r:id="rId4"/>
    <p:sldMasterId id="2147483715" r:id="rId5"/>
    <p:sldMasterId id="2147483717" r:id="rId6"/>
    <p:sldMasterId id="2147483719" r:id="rId7"/>
  </p:sldMasterIdLst>
  <p:notesMasterIdLst>
    <p:notesMasterId r:id="rId26"/>
  </p:notesMasterIdLst>
  <p:handoutMasterIdLst>
    <p:handoutMasterId r:id="rId27"/>
  </p:handoutMasterIdLst>
  <p:sldIdLst>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3398">
          <p15:clr>
            <a:srgbClr val="A4A3A4"/>
          </p15:clr>
        </p15:guide>
        <p15:guide id="2" orient="horz" pos="4225">
          <p15:clr>
            <a:srgbClr val="A4A3A4"/>
          </p15:clr>
        </p15:guide>
        <p15:guide id="3" orient="horz" pos="775">
          <p15:clr>
            <a:srgbClr val="A4A3A4"/>
          </p15:clr>
        </p15:guide>
        <p15:guide id="4" orient="horz" pos="2654">
          <p15:clr>
            <a:srgbClr val="A4A3A4"/>
          </p15:clr>
        </p15:guide>
        <p15:guide id="5" orient="horz" pos="1928">
          <p15:clr>
            <a:srgbClr val="A4A3A4"/>
          </p15:clr>
        </p15:guide>
        <p15:guide id="6" orient="horz" pos="1196">
          <p15:clr>
            <a:srgbClr val="A4A3A4"/>
          </p15:clr>
        </p15:guide>
        <p15:guide id="7" pos="2880">
          <p15:clr>
            <a:srgbClr val="A4A3A4"/>
          </p15:clr>
        </p15:guide>
        <p15:guide id="8" pos="5459">
          <p15:clr>
            <a:srgbClr val="A4A3A4"/>
          </p15:clr>
        </p15:guide>
        <p15:guide id="9" pos="308">
          <p15:clr>
            <a:srgbClr val="A4A3A4"/>
          </p15:clr>
        </p15:guide>
        <p15:guide id="10" orient="horz" pos="38">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E43"/>
    <a:srgbClr val="92D04F"/>
    <a:srgbClr val="B4A2C7"/>
    <a:srgbClr val="C0E59B"/>
    <a:srgbClr val="FD64CD"/>
    <a:srgbClr val="B7DEE8"/>
    <a:srgbClr val="E7BAB7"/>
    <a:srgbClr val="958B54"/>
    <a:srgbClr val="C0E49A"/>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5" autoAdjust="0"/>
    <p:restoredTop sz="94687" autoAdjust="0"/>
  </p:normalViewPr>
  <p:slideViewPr>
    <p:cSldViewPr snapToGrid="0">
      <p:cViewPr>
        <p:scale>
          <a:sx n="90" d="100"/>
          <a:sy n="90" d="100"/>
        </p:scale>
        <p:origin x="-2496" y="-1002"/>
      </p:cViewPr>
      <p:guideLst>
        <p:guide orient="horz" pos="3398"/>
        <p:guide orient="horz" pos="4225"/>
        <p:guide orient="horz" pos="775"/>
        <p:guide orient="horz" pos="2654"/>
        <p:guide orient="horz" pos="1928"/>
        <p:guide orient="horz" pos="1196"/>
        <p:guide orient="horz" pos="38"/>
        <p:guide pos="2880"/>
        <p:guide pos="5459"/>
        <p:guide pos="30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BF61-1A7F-4AE2-ABB5-81C741C6FAB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3B9293D-3F40-4A85-9047-43873893B85D}">
      <dgm:prSet custT="1"/>
      <dgm:spPr>
        <a:solidFill>
          <a:srgbClr val="CC1543"/>
        </a:solidFill>
      </dgm:spPr>
      <dgm:t>
        <a:bodyPr/>
        <a:lstStyle/>
        <a:p>
          <a:pPr rtl="0"/>
          <a:r>
            <a:rPr lang="en-US" sz="2200" b="0" dirty="0" smtClean="0">
              <a:latin typeface="Arial" charset="0"/>
              <a:ea typeface="Arial" charset="0"/>
              <a:cs typeface="Arial" charset="0"/>
            </a:rPr>
            <a:t>We have created </a:t>
          </a:r>
          <a:r>
            <a:rPr lang="en-US" sz="2200" b="0" u="none" dirty="0" smtClean="0">
              <a:latin typeface="Arial" charset="0"/>
              <a:ea typeface="Arial" charset="0"/>
              <a:cs typeface="Arial" charset="0"/>
            </a:rPr>
            <a:t>multiple options </a:t>
          </a:r>
          <a:r>
            <a:rPr lang="en-US" sz="2200" b="0" dirty="0" smtClean="0">
              <a:latin typeface="Arial" charset="0"/>
              <a:ea typeface="Arial" charset="0"/>
              <a:cs typeface="Arial" charset="0"/>
            </a:rPr>
            <a:t>to help you </a:t>
          </a:r>
          <a:r>
            <a:rPr lang="en-US" sz="2200" b="1" u="sng" dirty="0" smtClean="0">
              <a:latin typeface="Arial" charset="0"/>
              <a:ea typeface="Arial" charset="0"/>
              <a:cs typeface="Arial" charset="0"/>
            </a:rPr>
            <a:t>Speak Up</a:t>
          </a:r>
          <a:r>
            <a:rPr lang="en-US" sz="2200" b="0" dirty="0" smtClean="0">
              <a:latin typeface="Arial" charset="0"/>
              <a:ea typeface="Arial" charset="0"/>
              <a:cs typeface="Arial" charset="0"/>
            </a:rPr>
            <a:t>:</a:t>
          </a:r>
          <a:endParaRPr lang="en-US" sz="2200" b="0" dirty="0">
            <a:latin typeface="Arial" charset="0"/>
            <a:ea typeface="Arial" charset="0"/>
            <a:cs typeface="Arial" charset="0"/>
          </a:endParaRPr>
        </a:p>
      </dgm:t>
    </dgm:pt>
    <dgm:pt modelId="{E7194ED9-B67A-45B9-BF22-5A856AB71376}" type="parTrans" cxnId="{AEF6C5BE-7807-47A9-8690-FB5340D6D4F0}">
      <dgm:prSet/>
      <dgm:spPr/>
      <dgm:t>
        <a:bodyPr/>
        <a:lstStyle/>
        <a:p>
          <a:endParaRPr lang="en-US"/>
        </a:p>
      </dgm:t>
    </dgm:pt>
    <dgm:pt modelId="{F04EC980-3946-44E0-BE2E-2B51416C35B6}" type="sibTrans" cxnId="{AEF6C5BE-7807-47A9-8690-FB5340D6D4F0}">
      <dgm:prSet/>
      <dgm:spPr/>
      <dgm:t>
        <a:bodyPr/>
        <a:lstStyle/>
        <a:p>
          <a:endParaRPr lang="en-US"/>
        </a:p>
      </dgm:t>
    </dgm:pt>
    <dgm:pt modelId="{4CCA79DF-FD3B-48E5-85E1-6CD601D710D9}">
      <dgm:prSet custT="1"/>
      <dgm:spPr>
        <a:solidFill>
          <a:schemeClr val="bg1">
            <a:lumMod val="95000"/>
          </a:schemeClr>
        </a:solidFill>
      </dgm:spPr>
      <dgm:t>
        <a:bodyPr/>
        <a:lstStyle/>
        <a:p>
          <a:pPr rtl="0"/>
          <a:r>
            <a:rPr lang="en-US" sz="1600" b="1" dirty="0" smtClean="0">
              <a:solidFill>
                <a:srgbClr val="CC1E43"/>
              </a:solidFill>
              <a:latin typeface="Arial" charset="0"/>
              <a:ea typeface="Arial" charset="0"/>
              <a:cs typeface="Arial" charset="0"/>
            </a:rPr>
            <a:t>Supervisors</a:t>
          </a:r>
          <a:endParaRPr lang="en-US" sz="1600" b="1" dirty="0">
            <a:solidFill>
              <a:srgbClr val="CC1E43"/>
            </a:solidFill>
            <a:latin typeface="Arial" charset="0"/>
            <a:ea typeface="Arial" charset="0"/>
            <a:cs typeface="Arial" charset="0"/>
          </a:endParaRPr>
        </a:p>
      </dgm:t>
    </dgm:pt>
    <dgm:pt modelId="{EFCF3D80-A640-4191-988B-B658D187316C}" type="parTrans" cxnId="{2675B426-FDE0-4704-A661-77014326CDE2}">
      <dgm:prSet/>
      <dgm:spPr/>
      <dgm:t>
        <a:bodyPr/>
        <a:lstStyle/>
        <a:p>
          <a:endParaRPr lang="en-US"/>
        </a:p>
      </dgm:t>
    </dgm:pt>
    <dgm:pt modelId="{EE9F8875-D5B2-4297-A55B-44728034273A}" type="sibTrans" cxnId="{2675B426-FDE0-4704-A661-77014326CDE2}">
      <dgm:prSet/>
      <dgm:spPr/>
      <dgm:t>
        <a:bodyPr/>
        <a:lstStyle/>
        <a:p>
          <a:endParaRPr lang="en-US"/>
        </a:p>
      </dgm:t>
    </dgm:pt>
    <dgm:pt modelId="{0A669AD1-1831-48B8-9137-7EA3549C8372}">
      <dgm:prSet/>
      <dgm:spPr>
        <a:solidFill>
          <a:schemeClr val="bg1">
            <a:lumMod val="95000"/>
          </a:schemeClr>
        </a:solidFill>
      </dgm:spPr>
      <dgm:t>
        <a:bodyPr/>
        <a:lstStyle/>
        <a:p>
          <a:pPr rtl="0"/>
          <a:r>
            <a:rPr lang="en-US" b="1" dirty="0" smtClean="0">
              <a:solidFill>
                <a:srgbClr val="CC1E43"/>
              </a:solidFill>
              <a:latin typeface="Arial" charset="0"/>
              <a:ea typeface="Arial" charset="0"/>
              <a:cs typeface="Arial" charset="0"/>
            </a:rPr>
            <a:t>Human Resources</a:t>
          </a:r>
          <a:endParaRPr lang="en-US" b="1" dirty="0">
            <a:solidFill>
              <a:srgbClr val="CC1E43"/>
            </a:solidFill>
            <a:latin typeface="Arial" charset="0"/>
            <a:ea typeface="Arial" charset="0"/>
            <a:cs typeface="Arial" charset="0"/>
          </a:endParaRPr>
        </a:p>
      </dgm:t>
    </dgm:pt>
    <dgm:pt modelId="{5F3B0676-B18A-486F-ABE9-8BB4B4EAE1FC}" type="parTrans" cxnId="{EDB3E7DD-1855-49DF-B3AA-E197D995BF9A}">
      <dgm:prSet/>
      <dgm:spPr/>
      <dgm:t>
        <a:bodyPr/>
        <a:lstStyle/>
        <a:p>
          <a:endParaRPr lang="en-US"/>
        </a:p>
      </dgm:t>
    </dgm:pt>
    <dgm:pt modelId="{E3B4ECD7-ACE3-4AA2-A5C3-B9440936D3CF}" type="sibTrans" cxnId="{EDB3E7DD-1855-49DF-B3AA-E197D995BF9A}">
      <dgm:prSet/>
      <dgm:spPr/>
      <dgm:t>
        <a:bodyPr/>
        <a:lstStyle/>
        <a:p>
          <a:endParaRPr lang="en-US"/>
        </a:p>
      </dgm:t>
    </dgm:pt>
    <dgm:pt modelId="{71047B44-03EE-4E03-AB62-5229FB0191CF}">
      <dgm:prSet/>
      <dgm:spPr>
        <a:solidFill>
          <a:schemeClr val="bg1">
            <a:lumMod val="95000"/>
          </a:schemeClr>
        </a:solidFill>
      </dgm:spPr>
      <dgm:t>
        <a:bodyPr/>
        <a:lstStyle/>
        <a:p>
          <a:pPr rtl="0"/>
          <a:r>
            <a:rPr lang="en-US" b="1" dirty="0" smtClean="0">
              <a:solidFill>
                <a:srgbClr val="CC1E43"/>
              </a:solidFill>
              <a:latin typeface="Arial" charset="0"/>
              <a:ea typeface="Arial" charset="0"/>
              <a:cs typeface="Arial" charset="0"/>
            </a:rPr>
            <a:t>Local Business Ethics Committees</a:t>
          </a:r>
          <a:endParaRPr lang="en-US" b="1" dirty="0">
            <a:solidFill>
              <a:srgbClr val="CC1E43"/>
            </a:solidFill>
            <a:latin typeface="Arial" charset="0"/>
            <a:ea typeface="Arial" charset="0"/>
            <a:cs typeface="Arial" charset="0"/>
          </a:endParaRPr>
        </a:p>
      </dgm:t>
    </dgm:pt>
    <dgm:pt modelId="{8BDE3111-441C-47E6-B4C3-9C7912C3EE3F}" type="parTrans" cxnId="{397D79E8-BDC7-4881-93DC-22172788D0B6}">
      <dgm:prSet/>
      <dgm:spPr/>
      <dgm:t>
        <a:bodyPr/>
        <a:lstStyle/>
        <a:p>
          <a:endParaRPr lang="en-US"/>
        </a:p>
      </dgm:t>
    </dgm:pt>
    <dgm:pt modelId="{D0603154-B285-4CDC-9EB9-E607C4F97ECB}" type="sibTrans" cxnId="{397D79E8-BDC7-4881-93DC-22172788D0B6}">
      <dgm:prSet/>
      <dgm:spPr/>
      <dgm:t>
        <a:bodyPr/>
        <a:lstStyle/>
        <a:p>
          <a:endParaRPr lang="en-US"/>
        </a:p>
      </dgm:t>
    </dgm:pt>
    <dgm:pt modelId="{1214C429-9B89-4E43-8295-8B4ADD672EF6}">
      <dgm:prSet custT="1"/>
      <dgm:spPr>
        <a:solidFill>
          <a:schemeClr val="bg1">
            <a:lumMod val="95000"/>
          </a:schemeClr>
        </a:solidFill>
      </dgm:spPr>
      <dgm:t>
        <a:bodyPr/>
        <a:lstStyle/>
        <a:p>
          <a:pPr rtl="0"/>
          <a:r>
            <a:rPr lang="en-US" sz="1500" b="1" dirty="0" smtClean="0">
              <a:solidFill>
                <a:srgbClr val="CC1E43"/>
              </a:solidFill>
              <a:latin typeface="Arial" charset="0"/>
              <a:ea typeface="Arial" charset="0"/>
              <a:cs typeface="Arial" charset="0"/>
            </a:rPr>
            <a:t>Chief Risk Office Team</a:t>
          </a:r>
          <a:endParaRPr lang="en-US" sz="1500" b="1" dirty="0">
            <a:solidFill>
              <a:srgbClr val="CC1E43"/>
            </a:solidFill>
            <a:latin typeface="Arial" charset="0"/>
            <a:ea typeface="Arial" charset="0"/>
            <a:cs typeface="Arial" charset="0"/>
          </a:endParaRPr>
        </a:p>
      </dgm:t>
    </dgm:pt>
    <dgm:pt modelId="{5A7A81E4-BDC8-444D-9A7C-8F3ED4FCF57F}" type="parTrans" cxnId="{50B66359-F37C-4339-B1C8-85E6F0C3FFEA}">
      <dgm:prSet/>
      <dgm:spPr/>
      <dgm:t>
        <a:bodyPr/>
        <a:lstStyle/>
        <a:p>
          <a:endParaRPr lang="en-US"/>
        </a:p>
      </dgm:t>
    </dgm:pt>
    <dgm:pt modelId="{2A1A91B3-ECC4-4E0F-A5AA-F729B8D173BE}" type="sibTrans" cxnId="{50B66359-F37C-4339-B1C8-85E6F0C3FFEA}">
      <dgm:prSet/>
      <dgm:spPr/>
      <dgm:t>
        <a:bodyPr/>
        <a:lstStyle/>
        <a:p>
          <a:endParaRPr lang="en-US"/>
        </a:p>
      </dgm:t>
    </dgm:pt>
    <dgm:pt modelId="{60B5A938-4FAC-451F-B9AF-B308BE017F19}">
      <dgm:prSet custT="1"/>
      <dgm:spPr>
        <a:solidFill>
          <a:schemeClr val="bg1">
            <a:lumMod val="95000"/>
          </a:schemeClr>
        </a:solidFill>
      </dgm:spPr>
      <dgm:t>
        <a:bodyPr/>
        <a:lstStyle/>
        <a:p>
          <a:pPr rtl="0"/>
          <a:r>
            <a:rPr lang="en-US" sz="1500" b="1" dirty="0" smtClean="0">
              <a:solidFill>
                <a:srgbClr val="CC1E43"/>
              </a:solidFill>
              <a:latin typeface="Arial" charset="0"/>
              <a:ea typeface="Arial" charset="0"/>
              <a:cs typeface="Arial" charset="0"/>
            </a:rPr>
            <a:t>Office of General Counsel</a:t>
          </a:r>
          <a:endParaRPr lang="en-US" sz="1500" b="1" dirty="0">
            <a:solidFill>
              <a:srgbClr val="CC1E43"/>
            </a:solidFill>
            <a:latin typeface="Arial" charset="0"/>
            <a:ea typeface="Arial" charset="0"/>
            <a:cs typeface="Arial" charset="0"/>
          </a:endParaRPr>
        </a:p>
      </dgm:t>
    </dgm:pt>
    <dgm:pt modelId="{2A38D8B7-110E-401A-A2D6-E37FF069EABE}" type="parTrans" cxnId="{B953178B-EB58-4F24-8802-19803AC890C1}">
      <dgm:prSet/>
      <dgm:spPr/>
      <dgm:t>
        <a:bodyPr/>
        <a:lstStyle/>
        <a:p>
          <a:endParaRPr lang="en-US"/>
        </a:p>
      </dgm:t>
    </dgm:pt>
    <dgm:pt modelId="{3AED5583-F003-4E8A-ACAB-C527FCD4AA0D}" type="sibTrans" cxnId="{B953178B-EB58-4F24-8802-19803AC890C1}">
      <dgm:prSet/>
      <dgm:spPr/>
      <dgm:t>
        <a:bodyPr/>
        <a:lstStyle/>
        <a:p>
          <a:endParaRPr lang="en-US"/>
        </a:p>
      </dgm:t>
    </dgm:pt>
    <dgm:pt modelId="{B6EA538F-FD03-4261-BA6D-694DCEFC11A6}">
      <dgm:prSet custT="1"/>
      <dgm:spPr>
        <a:solidFill>
          <a:schemeClr val="bg1">
            <a:lumMod val="95000"/>
          </a:schemeClr>
        </a:solidFill>
      </dgm:spPr>
      <dgm:t>
        <a:bodyPr/>
        <a:lstStyle/>
        <a:p>
          <a:pPr rtl="0"/>
          <a:r>
            <a:rPr lang="en-US" sz="1500" b="1" dirty="0" err="1" smtClean="0">
              <a:solidFill>
                <a:srgbClr val="CC1E43"/>
              </a:solidFill>
              <a:latin typeface="Arial" charset="0"/>
              <a:ea typeface="Arial" charset="0"/>
              <a:cs typeface="Arial" charset="0"/>
            </a:rPr>
            <a:t>AlertLine</a:t>
          </a:r>
          <a:endParaRPr lang="en-US" sz="1500" b="1" dirty="0">
            <a:solidFill>
              <a:srgbClr val="CC1E43"/>
            </a:solidFill>
            <a:latin typeface="Arial" charset="0"/>
            <a:ea typeface="Arial" charset="0"/>
            <a:cs typeface="Arial" charset="0"/>
          </a:endParaRPr>
        </a:p>
      </dgm:t>
    </dgm:pt>
    <dgm:pt modelId="{E95AF903-CA7B-4A3D-908E-56E9F97A6B24}" type="parTrans" cxnId="{9FCABCBD-CC35-4AA6-A7F3-A1FF9A35DEFF}">
      <dgm:prSet/>
      <dgm:spPr/>
      <dgm:t>
        <a:bodyPr/>
        <a:lstStyle/>
        <a:p>
          <a:endParaRPr lang="en-US"/>
        </a:p>
      </dgm:t>
    </dgm:pt>
    <dgm:pt modelId="{337F4E4B-93F1-4F15-9342-85E3BAE241C8}" type="sibTrans" cxnId="{9FCABCBD-CC35-4AA6-A7F3-A1FF9A35DEFF}">
      <dgm:prSet/>
      <dgm:spPr/>
      <dgm:t>
        <a:bodyPr/>
        <a:lstStyle/>
        <a:p>
          <a:endParaRPr lang="en-US"/>
        </a:p>
      </dgm:t>
    </dgm:pt>
    <dgm:pt modelId="{AA362918-15F0-4722-AA68-014DD9987B3B}" type="pres">
      <dgm:prSet presAssocID="{D7F0BF61-1A7F-4AE2-ABB5-81C741C6FAB9}" presName="composite" presStyleCnt="0">
        <dgm:presLayoutVars>
          <dgm:chMax val="1"/>
          <dgm:dir/>
          <dgm:resizeHandles val="exact"/>
        </dgm:presLayoutVars>
      </dgm:prSet>
      <dgm:spPr/>
      <dgm:t>
        <a:bodyPr/>
        <a:lstStyle/>
        <a:p>
          <a:endParaRPr lang="en-US"/>
        </a:p>
      </dgm:t>
    </dgm:pt>
    <dgm:pt modelId="{7AA42A80-B9E9-4D8A-8419-2043DC0A6F6D}" type="pres">
      <dgm:prSet presAssocID="{93B9293D-3F40-4A85-9047-43873893B85D}" presName="roof" presStyleLbl="dkBgShp" presStyleIdx="0" presStyleCnt="2" custScaleY="139208" custLinFactNeighborY="2431"/>
      <dgm:spPr/>
      <dgm:t>
        <a:bodyPr/>
        <a:lstStyle/>
        <a:p>
          <a:endParaRPr lang="en-US"/>
        </a:p>
      </dgm:t>
    </dgm:pt>
    <dgm:pt modelId="{B73BCECB-6274-445D-8D42-A36DBD64E1B6}" type="pres">
      <dgm:prSet presAssocID="{93B9293D-3F40-4A85-9047-43873893B85D}" presName="pillars" presStyleCnt="0"/>
      <dgm:spPr/>
    </dgm:pt>
    <dgm:pt modelId="{27543A9F-D62C-40E8-9DCD-03333A8DFDDF}" type="pres">
      <dgm:prSet presAssocID="{93B9293D-3F40-4A85-9047-43873893B85D}" presName="pillar1" presStyleLbl="node1" presStyleIdx="0" presStyleCnt="6" custScaleX="110000">
        <dgm:presLayoutVars>
          <dgm:bulletEnabled val="1"/>
        </dgm:presLayoutVars>
      </dgm:prSet>
      <dgm:spPr/>
      <dgm:t>
        <a:bodyPr/>
        <a:lstStyle/>
        <a:p>
          <a:endParaRPr lang="en-US"/>
        </a:p>
      </dgm:t>
    </dgm:pt>
    <dgm:pt modelId="{95CA7D29-691A-43AD-9542-F982DC5DCCAD}" type="pres">
      <dgm:prSet presAssocID="{0A669AD1-1831-48B8-9137-7EA3549C8372}" presName="pillarX" presStyleLbl="node1" presStyleIdx="1" presStyleCnt="6">
        <dgm:presLayoutVars>
          <dgm:bulletEnabled val="1"/>
        </dgm:presLayoutVars>
      </dgm:prSet>
      <dgm:spPr/>
      <dgm:t>
        <a:bodyPr/>
        <a:lstStyle/>
        <a:p>
          <a:endParaRPr lang="en-US"/>
        </a:p>
      </dgm:t>
    </dgm:pt>
    <dgm:pt modelId="{52290E71-3FF9-46B8-8A97-DE4D9164115E}" type="pres">
      <dgm:prSet presAssocID="{71047B44-03EE-4E03-AB62-5229FB0191CF}" presName="pillarX" presStyleLbl="node1" presStyleIdx="2" presStyleCnt="6">
        <dgm:presLayoutVars>
          <dgm:bulletEnabled val="1"/>
        </dgm:presLayoutVars>
      </dgm:prSet>
      <dgm:spPr/>
      <dgm:t>
        <a:bodyPr/>
        <a:lstStyle/>
        <a:p>
          <a:endParaRPr lang="en-US"/>
        </a:p>
      </dgm:t>
    </dgm:pt>
    <dgm:pt modelId="{8142610B-AB04-4B14-8D03-31B7BDEC5965}" type="pres">
      <dgm:prSet presAssocID="{1214C429-9B89-4E43-8295-8B4ADD672EF6}" presName="pillarX" presStyleLbl="node1" presStyleIdx="3" presStyleCnt="6">
        <dgm:presLayoutVars>
          <dgm:bulletEnabled val="1"/>
        </dgm:presLayoutVars>
      </dgm:prSet>
      <dgm:spPr/>
      <dgm:t>
        <a:bodyPr/>
        <a:lstStyle/>
        <a:p>
          <a:endParaRPr lang="en-US"/>
        </a:p>
      </dgm:t>
    </dgm:pt>
    <dgm:pt modelId="{9D32F080-9382-4BBB-B935-7AA681EE31AA}" type="pres">
      <dgm:prSet presAssocID="{60B5A938-4FAC-451F-B9AF-B308BE017F19}" presName="pillarX" presStyleLbl="node1" presStyleIdx="4" presStyleCnt="6">
        <dgm:presLayoutVars>
          <dgm:bulletEnabled val="1"/>
        </dgm:presLayoutVars>
      </dgm:prSet>
      <dgm:spPr/>
      <dgm:t>
        <a:bodyPr/>
        <a:lstStyle/>
        <a:p>
          <a:endParaRPr lang="en-US"/>
        </a:p>
      </dgm:t>
    </dgm:pt>
    <dgm:pt modelId="{BA258671-BC97-4075-AE45-80C3A178A951}" type="pres">
      <dgm:prSet presAssocID="{B6EA538F-FD03-4261-BA6D-694DCEFC11A6}" presName="pillarX" presStyleLbl="node1" presStyleIdx="5" presStyleCnt="6">
        <dgm:presLayoutVars>
          <dgm:bulletEnabled val="1"/>
        </dgm:presLayoutVars>
      </dgm:prSet>
      <dgm:spPr/>
      <dgm:t>
        <a:bodyPr/>
        <a:lstStyle/>
        <a:p>
          <a:endParaRPr lang="en-US"/>
        </a:p>
      </dgm:t>
    </dgm:pt>
    <dgm:pt modelId="{89B4D07A-E0BA-46ED-896C-BF917E848ABA}" type="pres">
      <dgm:prSet presAssocID="{93B9293D-3F40-4A85-9047-43873893B85D}" presName="base" presStyleLbl="dkBgShp" presStyleIdx="1" presStyleCnt="2"/>
      <dgm:spPr>
        <a:solidFill>
          <a:srgbClr val="CC1543"/>
        </a:solidFill>
      </dgm:spPr>
    </dgm:pt>
  </dgm:ptLst>
  <dgm:cxnLst>
    <dgm:cxn modelId="{D4EDD25E-9AA1-A24F-8F09-65CADB14B717}" type="presOf" srcId="{60B5A938-4FAC-451F-B9AF-B308BE017F19}" destId="{9D32F080-9382-4BBB-B935-7AA681EE31AA}" srcOrd="0" destOrd="0" presId="urn:microsoft.com/office/officeart/2005/8/layout/hList3"/>
    <dgm:cxn modelId="{E90AA057-4D2C-A140-A202-6E46CEFB07FB}" type="presOf" srcId="{71047B44-03EE-4E03-AB62-5229FB0191CF}" destId="{52290E71-3FF9-46B8-8A97-DE4D9164115E}" srcOrd="0" destOrd="0" presId="urn:microsoft.com/office/officeart/2005/8/layout/hList3"/>
    <dgm:cxn modelId="{2675B426-FDE0-4704-A661-77014326CDE2}" srcId="{93B9293D-3F40-4A85-9047-43873893B85D}" destId="{4CCA79DF-FD3B-48E5-85E1-6CD601D710D9}" srcOrd="0" destOrd="0" parTransId="{EFCF3D80-A640-4191-988B-B658D187316C}" sibTransId="{EE9F8875-D5B2-4297-A55B-44728034273A}"/>
    <dgm:cxn modelId="{0E156447-94E4-8748-828C-866700E22799}" type="presOf" srcId="{93B9293D-3F40-4A85-9047-43873893B85D}" destId="{7AA42A80-B9E9-4D8A-8419-2043DC0A6F6D}" srcOrd="0" destOrd="0" presId="urn:microsoft.com/office/officeart/2005/8/layout/hList3"/>
    <dgm:cxn modelId="{65FC047F-65D0-8440-83EA-129DCC74ABA0}" type="presOf" srcId="{B6EA538F-FD03-4261-BA6D-694DCEFC11A6}" destId="{BA258671-BC97-4075-AE45-80C3A178A951}" srcOrd="0" destOrd="0" presId="urn:microsoft.com/office/officeart/2005/8/layout/hList3"/>
    <dgm:cxn modelId="{B953178B-EB58-4F24-8802-19803AC890C1}" srcId="{93B9293D-3F40-4A85-9047-43873893B85D}" destId="{60B5A938-4FAC-451F-B9AF-B308BE017F19}" srcOrd="4" destOrd="0" parTransId="{2A38D8B7-110E-401A-A2D6-E37FF069EABE}" sibTransId="{3AED5583-F003-4E8A-ACAB-C527FCD4AA0D}"/>
    <dgm:cxn modelId="{50B66359-F37C-4339-B1C8-85E6F0C3FFEA}" srcId="{93B9293D-3F40-4A85-9047-43873893B85D}" destId="{1214C429-9B89-4E43-8295-8B4ADD672EF6}" srcOrd="3" destOrd="0" parTransId="{5A7A81E4-BDC8-444D-9A7C-8F3ED4FCF57F}" sibTransId="{2A1A91B3-ECC4-4E0F-A5AA-F729B8D173BE}"/>
    <dgm:cxn modelId="{A2D7C24A-50F5-3947-8296-5FA1A9258308}" type="presOf" srcId="{4CCA79DF-FD3B-48E5-85E1-6CD601D710D9}" destId="{27543A9F-D62C-40E8-9DCD-03333A8DFDDF}" srcOrd="0" destOrd="0" presId="urn:microsoft.com/office/officeart/2005/8/layout/hList3"/>
    <dgm:cxn modelId="{02EB5024-5B4E-9C48-8530-BFC42B5CD049}" type="presOf" srcId="{D7F0BF61-1A7F-4AE2-ABB5-81C741C6FAB9}" destId="{AA362918-15F0-4722-AA68-014DD9987B3B}" srcOrd="0" destOrd="0" presId="urn:microsoft.com/office/officeart/2005/8/layout/hList3"/>
    <dgm:cxn modelId="{AEF6C5BE-7807-47A9-8690-FB5340D6D4F0}" srcId="{D7F0BF61-1A7F-4AE2-ABB5-81C741C6FAB9}" destId="{93B9293D-3F40-4A85-9047-43873893B85D}" srcOrd="0" destOrd="0" parTransId="{E7194ED9-B67A-45B9-BF22-5A856AB71376}" sibTransId="{F04EC980-3946-44E0-BE2E-2B51416C35B6}"/>
    <dgm:cxn modelId="{397D79E8-BDC7-4881-93DC-22172788D0B6}" srcId="{93B9293D-3F40-4A85-9047-43873893B85D}" destId="{71047B44-03EE-4E03-AB62-5229FB0191CF}" srcOrd="2" destOrd="0" parTransId="{8BDE3111-441C-47E6-B4C3-9C7912C3EE3F}" sibTransId="{D0603154-B285-4CDC-9EB9-E607C4F97ECB}"/>
    <dgm:cxn modelId="{444B4675-7776-5843-BE9A-0D6615939184}" type="presOf" srcId="{0A669AD1-1831-48B8-9137-7EA3549C8372}" destId="{95CA7D29-691A-43AD-9542-F982DC5DCCAD}" srcOrd="0" destOrd="0" presId="urn:microsoft.com/office/officeart/2005/8/layout/hList3"/>
    <dgm:cxn modelId="{9FCABCBD-CC35-4AA6-A7F3-A1FF9A35DEFF}" srcId="{93B9293D-3F40-4A85-9047-43873893B85D}" destId="{B6EA538F-FD03-4261-BA6D-694DCEFC11A6}" srcOrd="5" destOrd="0" parTransId="{E95AF903-CA7B-4A3D-908E-56E9F97A6B24}" sibTransId="{337F4E4B-93F1-4F15-9342-85E3BAE241C8}"/>
    <dgm:cxn modelId="{BF66FB1A-3B9E-9B49-9776-AE4590022A4F}" type="presOf" srcId="{1214C429-9B89-4E43-8295-8B4ADD672EF6}" destId="{8142610B-AB04-4B14-8D03-31B7BDEC5965}" srcOrd="0" destOrd="0" presId="urn:microsoft.com/office/officeart/2005/8/layout/hList3"/>
    <dgm:cxn modelId="{EDB3E7DD-1855-49DF-B3AA-E197D995BF9A}" srcId="{93B9293D-3F40-4A85-9047-43873893B85D}" destId="{0A669AD1-1831-48B8-9137-7EA3549C8372}" srcOrd="1" destOrd="0" parTransId="{5F3B0676-B18A-486F-ABE9-8BB4B4EAE1FC}" sibTransId="{E3B4ECD7-ACE3-4AA2-A5C3-B9440936D3CF}"/>
    <dgm:cxn modelId="{10EA91D8-FF78-2C46-A99A-930A252C2B87}" type="presParOf" srcId="{AA362918-15F0-4722-AA68-014DD9987B3B}" destId="{7AA42A80-B9E9-4D8A-8419-2043DC0A6F6D}" srcOrd="0" destOrd="0" presId="urn:microsoft.com/office/officeart/2005/8/layout/hList3"/>
    <dgm:cxn modelId="{77E9890D-946E-EA4A-AA03-5828E56575E1}" type="presParOf" srcId="{AA362918-15F0-4722-AA68-014DD9987B3B}" destId="{B73BCECB-6274-445D-8D42-A36DBD64E1B6}" srcOrd="1" destOrd="0" presId="urn:microsoft.com/office/officeart/2005/8/layout/hList3"/>
    <dgm:cxn modelId="{0E5F51C9-E3F7-5040-82A0-66465FF3E19C}" type="presParOf" srcId="{B73BCECB-6274-445D-8D42-A36DBD64E1B6}" destId="{27543A9F-D62C-40E8-9DCD-03333A8DFDDF}" srcOrd="0" destOrd="0" presId="urn:microsoft.com/office/officeart/2005/8/layout/hList3"/>
    <dgm:cxn modelId="{B86D700F-90E2-3146-B6C0-B7B762E3BF24}" type="presParOf" srcId="{B73BCECB-6274-445D-8D42-A36DBD64E1B6}" destId="{95CA7D29-691A-43AD-9542-F982DC5DCCAD}" srcOrd="1" destOrd="0" presId="urn:microsoft.com/office/officeart/2005/8/layout/hList3"/>
    <dgm:cxn modelId="{E6588EEF-9937-8D42-AE06-51100FB6C6C8}" type="presParOf" srcId="{B73BCECB-6274-445D-8D42-A36DBD64E1B6}" destId="{52290E71-3FF9-46B8-8A97-DE4D9164115E}" srcOrd="2" destOrd="0" presId="urn:microsoft.com/office/officeart/2005/8/layout/hList3"/>
    <dgm:cxn modelId="{58B04470-2619-3F4F-8672-235811013B59}" type="presParOf" srcId="{B73BCECB-6274-445D-8D42-A36DBD64E1B6}" destId="{8142610B-AB04-4B14-8D03-31B7BDEC5965}" srcOrd="3" destOrd="0" presId="urn:microsoft.com/office/officeart/2005/8/layout/hList3"/>
    <dgm:cxn modelId="{C8420127-B679-F44E-9646-1D079B39042A}" type="presParOf" srcId="{B73BCECB-6274-445D-8D42-A36DBD64E1B6}" destId="{9D32F080-9382-4BBB-B935-7AA681EE31AA}" srcOrd="4" destOrd="0" presId="urn:microsoft.com/office/officeart/2005/8/layout/hList3"/>
    <dgm:cxn modelId="{630D7A2B-478D-6A42-9975-240217A4E777}" type="presParOf" srcId="{B73BCECB-6274-445D-8D42-A36DBD64E1B6}" destId="{BA258671-BC97-4075-AE45-80C3A178A951}" srcOrd="5" destOrd="0" presId="urn:microsoft.com/office/officeart/2005/8/layout/hList3"/>
    <dgm:cxn modelId="{8BAD9C3D-AA13-0943-9B31-E08D411AEDEF}" type="presParOf" srcId="{AA362918-15F0-4722-AA68-014DD9987B3B}" destId="{89B4D07A-E0BA-46ED-896C-BF917E848ABA}" srcOrd="2" destOrd="0" presId="urn:microsoft.com/office/officeart/2005/8/layout/hList3"/>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lang="en-US" sz="2000" b="1" u="sng" dirty="0" smtClean="0">
              <a:latin typeface="Arial" charset="0"/>
              <a:ea typeface="Arial" charset="0"/>
              <a:cs typeface="Arial" charset="0"/>
            </a:rPr>
            <a:t>WHAT:</a:t>
          </a:r>
        </a:p>
        <a:p>
          <a:pPr rtl="0"/>
          <a:r>
            <a:rPr lang="en-US" sz="1400" dirty="0" smtClean="0">
              <a:latin typeface="Arial" charset="0"/>
              <a:ea typeface="Arial" charset="0"/>
              <a:cs typeface="Arial" charset="0"/>
            </a:rPr>
            <a:t>offering or paying anything of value, whether directly or through a third party</a:t>
          </a:r>
          <a:endParaRPr lang="en-US"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lang="en-US" sz="2000" b="1" u="sng" dirty="0" smtClean="0">
              <a:latin typeface="Arial" charset="0"/>
              <a:ea typeface="Arial" charset="0"/>
              <a:cs typeface="Arial" charset="0"/>
            </a:rPr>
            <a:t>TO: </a:t>
          </a:r>
        </a:p>
        <a:p>
          <a:pPr rtl="0"/>
          <a:r>
            <a:rPr lang="en-US" sz="1400" dirty="0" smtClean="0">
              <a:latin typeface="Arial" charset="0"/>
              <a:ea typeface="Arial" charset="0"/>
              <a:cs typeface="Arial" charset="0"/>
            </a:rPr>
            <a:t>any official, employee of a government-owned business, or family member of a foreign official</a:t>
          </a:r>
          <a:endParaRPr lang="en-US" sz="1400"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A1F1FB5F-8454-4F6F-B7BE-026DF5AE7816}">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lang="en-US" sz="2000" b="1" u="sng" dirty="0" smtClean="0">
              <a:latin typeface="Arial" charset="0"/>
              <a:ea typeface="Arial" charset="0"/>
              <a:cs typeface="Arial" charset="0"/>
            </a:rPr>
            <a:t>WHY: </a:t>
          </a:r>
        </a:p>
        <a:p>
          <a:pPr rtl="0"/>
          <a:r>
            <a:rPr lang="en-US" sz="1400" dirty="0" smtClean="0">
              <a:latin typeface="Arial" charset="0"/>
              <a:ea typeface="Arial" charset="0"/>
              <a:cs typeface="Arial" charset="0"/>
            </a:rPr>
            <a:t>to win business or to obtain an unfair business advantage</a:t>
          </a:r>
          <a:endParaRPr lang="en-US" sz="1400" dirty="0">
            <a:latin typeface="Arial" charset="0"/>
            <a:ea typeface="Arial" charset="0"/>
            <a:cs typeface="Arial" charset="0"/>
          </a:endParaRPr>
        </a:p>
      </dgm:t>
    </dgm:pt>
    <dgm:pt modelId="{40FBE694-1E3E-4A78-95E8-E1C21325AD15}" type="parTrans" cxnId="{5226ABEF-BB88-4150-B265-A2A58082106E}">
      <dgm:prSet/>
      <dgm:spPr/>
      <dgm:t>
        <a:bodyPr/>
        <a:lstStyle/>
        <a:p>
          <a:endParaRPr lang="en-US"/>
        </a:p>
      </dgm:t>
    </dgm:pt>
    <dgm:pt modelId="{D282422F-AA9E-4A25-BD17-5E2A86212CDE}" type="sibTrans" cxnId="{5226ABEF-BB88-4150-B265-A2A58082106E}">
      <dgm:prSet/>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3">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2"/>
      <dgm:spPr/>
      <dgm:t>
        <a:bodyPr/>
        <a:lstStyle/>
        <a:p>
          <a:endParaRPr lang="en-US"/>
        </a:p>
      </dgm:t>
    </dgm:pt>
    <dgm:pt modelId="{236EBBF0-377E-44F9-89F6-44ACCE334911}" type="pres">
      <dgm:prSet presAssocID="{3396EA1D-F609-483F-BD94-1869B6468C27}" presName="connectorText" presStyleLbl="sibTrans2D1" presStyleIdx="0" presStyleCnt="2"/>
      <dgm:spPr/>
      <dgm:t>
        <a:bodyPr/>
        <a:lstStyle/>
        <a:p>
          <a:endParaRPr lang="en-US"/>
        </a:p>
      </dgm:t>
    </dgm:pt>
    <dgm:pt modelId="{1425511A-2AF1-4ABC-BED2-4195BC729D1A}" type="pres">
      <dgm:prSet presAssocID="{BEE7BE1A-89B1-4CDA-A1C4-561AD2618A87}" presName="node" presStyleLbl="node1" presStyleIdx="1" presStyleCnt="3" custScaleX="127127">
        <dgm:presLayoutVars>
          <dgm:bulletEnabled val="1"/>
        </dgm:presLayoutVars>
      </dgm:prSet>
      <dgm:spPr/>
      <dgm:t>
        <a:bodyPr/>
        <a:lstStyle/>
        <a:p>
          <a:endParaRPr lang="en-US"/>
        </a:p>
      </dgm:t>
    </dgm:pt>
    <dgm:pt modelId="{ABFFE2A7-EB83-43F7-BD22-9ABA2E30969E}" type="pres">
      <dgm:prSet presAssocID="{F28CD8E7-FA17-4D93-B8A2-54468C7A38CD}" presName="sibTrans" presStyleLbl="sibTrans2D1" presStyleIdx="1" presStyleCnt="2"/>
      <dgm:spPr/>
      <dgm:t>
        <a:bodyPr/>
        <a:lstStyle/>
        <a:p>
          <a:endParaRPr lang="en-US"/>
        </a:p>
      </dgm:t>
    </dgm:pt>
    <dgm:pt modelId="{1723D041-BE08-4687-8C45-5319A89A8206}" type="pres">
      <dgm:prSet presAssocID="{F28CD8E7-FA17-4D93-B8A2-54468C7A38CD}" presName="connectorText" presStyleLbl="sibTrans2D1" presStyleIdx="1" presStyleCnt="2"/>
      <dgm:spPr/>
      <dgm:t>
        <a:bodyPr/>
        <a:lstStyle/>
        <a:p>
          <a:endParaRPr lang="en-US"/>
        </a:p>
      </dgm:t>
    </dgm:pt>
    <dgm:pt modelId="{4806D6D7-0FF3-4344-A485-F418AEB3A4CA}" type="pres">
      <dgm:prSet presAssocID="{A1F1FB5F-8454-4F6F-B7BE-026DF5AE7816}" presName="node" presStyleLbl="node1" presStyleIdx="2" presStyleCnt="3">
        <dgm:presLayoutVars>
          <dgm:bulletEnabled val="1"/>
        </dgm:presLayoutVars>
      </dgm:prSet>
      <dgm:spPr/>
      <dgm:t>
        <a:bodyPr/>
        <a:lstStyle/>
        <a:p>
          <a:endParaRPr lang="en-US"/>
        </a:p>
      </dgm:t>
    </dgm:pt>
  </dgm:ptLst>
  <dgm:cxnLst>
    <dgm:cxn modelId="{5226ABEF-BB88-4150-B265-A2A58082106E}" srcId="{BFDA7D13-3B15-4E33-9FB1-B0D1FF9CE29D}" destId="{A1F1FB5F-8454-4F6F-B7BE-026DF5AE7816}" srcOrd="2" destOrd="0" parTransId="{40FBE694-1E3E-4A78-95E8-E1C21325AD15}" sibTransId="{D282422F-AA9E-4A25-BD17-5E2A86212CDE}"/>
    <dgm:cxn modelId="{C721D3FF-AAD5-154F-9262-511F7FCC957D}" type="presOf" srcId="{BFDA7D13-3B15-4E33-9FB1-B0D1FF9CE29D}" destId="{5BED0602-C8F4-4CD6-9FDA-117BAC129B4A}" srcOrd="0" destOrd="0" presId="urn:microsoft.com/office/officeart/2005/8/layout/process1"/>
    <dgm:cxn modelId="{FCE84B14-DA5C-4A5F-86A8-222CA2D03B66}" srcId="{BFDA7D13-3B15-4E33-9FB1-B0D1FF9CE29D}" destId="{5913B8C1-B281-40DA-A047-82DF6009BB21}" srcOrd="0" destOrd="0" parTransId="{8C835E6E-D89A-400A-8516-1F582BE3A493}" sibTransId="{3396EA1D-F609-483F-BD94-1869B6468C27}"/>
    <dgm:cxn modelId="{7BA20575-3C9B-2447-A2DF-4D7F0802FA8B}" type="presOf" srcId="{5913B8C1-B281-40DA-A047-82DF6009BB21}" destId="{64E74039-0C53-4C9A-BC2D-57D0415472EC}" srcOrd="0" destOrd="0" presId="urn:microsoft.com/office/officeart/2005/8/layout/process1"/>
    <dgm:cxn modelId="{256E5BE9-01EE-47F2-B3E8-A21B850ED98C}" srcId="{BFDA7D13-3B15-4E33-9FB1-B0D1FF9CE29D}" destId="{BEE7BE1A-89B1-4CDA-A1C4-561AD2618A87}" srcOrd="1" destOrd="0" parTransId="{3D920412-9F8F-4F9E-B41D-29DE8930E3E9}" sibTransId="{F28CD8E7-FA17-4D93-B8A2-54468C7A38CD}"/>
    <dgm:cxn modelId="{B571DACF-90B9-ED4A-BF28-ED8BB6CF9393}" type="presOf" srcId="{3396EA1D-F609-483F-BD94-1869B6468C27}" destId="{C0CDC40E-21DF-470E-8F8F-5A73A167C21D}" srcOrd="0" destOrd="0" presId="urn:microsoft.com/office/officeart/2005/8/layout/process1"/>
    <dgm:cxn modelId="{E80A44AC-98BE-FE48-AC23-DBA4DFFF6447}" type="presOf" srcId="{3396EA1D-F609-483F-BD94-1869B6468C27}" destId="{236EBBF0-377E-44F9-89F6-44ACCE334911}" srcOrd="1" destOrd="0" presId="urn:microsoft.com/office/officeart/2005/8/layout/process1"/>
    <dgm:cxn modelId="{17CA952D-DDF2-404B-BF14-33220739A130}" type="presOf" srcId="{F28CD8E7-FA17-4D93-B8A2-54468C7A38CD}" destId="{1723D041-BE08-4687-8C45-5319A89A8206}" srcOrd="1" destOrd="0" presId="urn:microsoft.com/office/officeart/2005/8/layout/process1"/>
    <dgm:cxn modelId="{A9819ED5-7D8F-ED43-BF9B-254DEAF90773}" type="presOf" srcId="{F28CD8E7-FA17-4D93-B8A2-54468C7A38CD}" destId="{ABFFE2A7-EB83-43F7-BD22-9ABA2E30969E}" srcOrd="0" destOrd="0" presId="urn:microsoft.com/office/officeart/2005/8/layout/process1"/>
    <dgm:cxn modelId="{81442792-EAB9-8B4D-BE46-304A6936AEEC}" type="presOf" srcId="{BEE7BE1A-89B1-4CDA-A1C4-561AD2618A87}" destId="{1425511A-2AF1-4ABC-BED2-4195BC729D1A}" srcOrd="0" destOrd="0" presId="urn:microsoft.com/office/officeart/2005/8/layout/process1"/>
    <dgm:cxn modelId="{90991DC2-AB70-2345-A30E-1615D65D0483}" type="presOf" srcId="{A1F1FB5F-8454-4F6F-B7BE-026DF5AE7816}" destId="{4806D6D7-0FF3-4344-A485-F418AEB3A4CA}" srcOrd="0" destOrd="0" presId="urn:microsoft.com/office/officeart/2005/8/layout/process1"/>
    <dgm:cxn modelId="{39493314-22C7-FE49-8BFF-1ABA333CA5F9}" type="presParOf" srcId="{5BED0602-C8F4-4CD6-9FDA-117BAC129B4A}" destId="{64E74039-0C53-4C9A-BC2D-57D0415472EC}" srcOrd="0" destOrd="0" presId="urn:microsoft.com/office/officeart/2005/8/layout/process1"/>
    <dgm:cxn modelId="{F3571E94-CCC8-1F41-B732-687C489674A5}" type="presParOf" srcId="{5BED0602-C8F4-4CD6-9FDA-117BAC129B4A}" destId="{C0CDC40E-21DF-470E-8F8F-5A73A167C21D}" srcOrd="1" destOrd="0" presId="urn:microsoft.com/office/officeart/2005/8/layout/process1"/>
    <dgm:cxn modelId="{CACA2472-60C9-2641-BF9C-6A0F11C73D33}" type="presParOf" srcId="{C0CDC40E-21DF-470E-8F8F-5A73A167C21D}" destId="{236EBBF0-377E-44F9-89F6-44ACCE334911}" srcOrd="0" destOrd="0" presId="urn:microsoft.com/office/officeart/2005/8/layout/process1"/>
    <dgm:cxn modelId="{2291F09C-90A7-BB46-9957-2C5D633C8C6D}" type="presParOf" srcId="{5BED0602-C8F4-4CD6-9FDA-117BAC129B4A}" destId="{1425511A-2AF1-4ABC-BED2-4195BC729D1A}" srcOrd="2" destOrd="0" presId="urn:microsoft.com/office/officeart/2005/8/layout/process1"/>
    <dgm:cxn modelId="{4760E67D-FF38-2E45-BA45-1D345372295B}" type="presParOf" srcId="{5BED0602-C8F4-4CD6-9FDA-117BAC129B4A}" destId="{ABFFE2A7-EB83-43F7-BD22-9ABA2E30969E}" srcOrd="3" destOrd="0" presId="urn:microsoft.com/office/officeart/2005/8/layout/process1"/>
    <dgm:cxn modelId="{C3881C5E-0410-284F-876C-FC23297BA82B}" type="presParOf" srcId="{ABFFE2A7-EB83-43F7-BD22-9ABA2E30969E}" destId="{1723D041-BE08-4687-8C45-5319A89A8206}" srcOrd="0" destOrd="0" presId="urn:microsoft.com/office/officeart/2005/8/layout/process1"/>
    <dgm:cxn modelId="{873E53FD-6EA5-C74D-A10D-7EE4A9F9DC51}" type="presParOf" srcId="{5BED0602-C8F4-4CD6-9FDA-117BAC129B4A}" destId="{4806D6D7-0FF3-4344-A485-F418AEB3A4C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lang="en-US" sz="2000" b="1" u="sng" dirty="0" smtClean="0">
              <a:latin typeface="Arial" charset="0"/>
              <a:ea typeface="Arial" charset="0"/>
              <a:cs typeface="Arial" charset="0"/>
            </a:rPr>
            <a:t>WHEN:</a:t>
          </a:r>
        </a:p>
        <a:p>
          <a:pPr algn="l" rtl="0"/>
          <a:r>
            <a:rPr lang="en-US" sz="1400" dirty="0" smtClean="0">
              <a:latin typeface="Arial" charset="0"/>
              <a:ea typeface="Arial" charset="0"/>
              <a:cs typeface="Arial" charset="0"/>
            </a:rPr>
            <a:t>an individual’s outside activities or personal interests conflict, or appear to conflict, with his or her</a:t>
          </a:r>
          <a:r>
            <a:rPr lang="en-US" sz="1400" baseline="0" dirty="0" smtClean="0">
              <a:latin typeface="Arial" charset="0"/>
              <a:ea typeface="Arial" charset="0"/>
              <a:cs typeface="Arial" charset="0"/>
            </a:rPr>
            <a:t> </a:t>
          </a:r>
          <a:r>
            <a:rPr lang="en-US" sz="1400" dirty="0" smtClean="0">
              <a:latin typeface="Arial" charset="0"/>
              <a:ea typeface="Arial" charset="0"/>
              <a:cs typeface="Arial" charset="0"/>
            </a:rPr>
            <a:t>responsibilities to MTS</a:t>
          </a:r>
          <a:endParaRPr lang="en-US"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lang="en-US" sz="2000" b="1" u="sng" dirty="0" smtClean="0">
              <a:latin typeface="Arial" charset="0"/>
              <a:ea typeface="Arial" charset="0"/>
              <a:cs typeface="Arial" charset="0"/>
            </a:rPr>
            <a:t>EXAMPLES: </a:t>
          </a:r>
        </a:p>
        <a:p>
          <a:pPr marL="182880" indent="-182880" algn="l" rtl="0"/>
          <a:r>
            <a:rPr lang="en-US" sz="1200" b="0" u="none" dirty="0" smtClean="0">
              <a:latin typeface="Arial" charset="0"/>
              <a:ea typeface="Arial" charset="0"/>
              <a:cs typeface="Arial" charset="0"/>
            </a:rPr>
            <a:t>» 	Compete against the Company</a:t>
          </a:r>
        </a:p>
        <a:p>
          <a:pPr marL="182880" indent="-182880" algn="l"/>
          <a:r>
            <a:rPr lang="en-US" sz="1200" b="0" u="none" dirty="0" smtClean="0">
              <a:latin typeface="Arial" charset="0"/>
              <a:ea typeface="Arial" charset="0"/>
              <a:cs typeface="Arial" charset="0"/>
            </a:rPr>
            <a:t>» 	Use of position or influence to secure an improper benefit for themselves or others</a:t>
          </a:r>
        </a:p>
        <a:p>
          <a:pPr marL="182880" indent="-182880" algn="l"/>
          <a:r>
            <a:rPr lang="en-US" sz="1200" b="0" u="none" dirty="0" smtClean="0">
              <a:latin typeface="Arial" charset="0"/>
              <a:ea typeface="Arial" charset="0"/>
              <a:cs typeface="Arial" charset="0"/>
            </a:rPr>
            <a:t>» 	Use Company information, assets or resources for personal gain or the improper benefit of others</a:t>
          </a:r>
        </a:p>
        <a:p>
          <a:pPr marL="182880" indent="-182880" algn="l"/>
          <a:r>
            <a:rPr lang="en-US" sz="1200" b="0" u="none" dirty="0" smtClean="0">
              <a:latin typeface="Arial" charset="0"/>
              <a:ea typeface="Arial" charset="0"/>
              <a:cs typeface="Arial" charset="0"/>
            </a:rPr>
            <a:t>» 	Accepting or using a business gratuity or gift from a competitor, supplier or customer that is inconsistent with MTS policy</a:t>
          </a:r>
        </a:p>
        <a:p>
          <a:pPr marL="182880" indent="-182880" algn="l"/>
          <a:r>
            <a:rPr lang="en-US" sz="1200" b="0" u="none" dirty="0" smtClean="0">
              <a:latin typeface="Arial" charset="0"/>
              <a:ea typeface="Arial" charset="0"/>
              <a:cs typeface="Arial" charset="0"/>
            </a:rPr>
            <a:t>» 	Engaging in a personal relationship with another MTS employee that is inconsistent with MTS policy</a:t>
          </a:r>
          <a:endParaRPr lang="en-US" sz="1200" b="1" u="sng" dirty="0" smtClean="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2" custScaleX="104923">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1"/>
      <dgm:spPr/>
      <dgm:t>
        <a:bodyPr/>
        <a:lstStyle/>
        <a:p>
          <a:endParaRPr lang="en-US"/>
        </a:p>
      </dgm:t>
    </dgm:pt>
    <dgm:pt modelId="{236EBBF0-377E-44F9-89F6-44ACCE334911}" type="pres">
      <dgm:prSet presAssocID="{3396EA1D-F609-483F-BD94-1869B6468C27}" presName="connectorText" presStyleLbl="sibTrans2D1" presStyleIdx="0" presStyleCnt="1"/>
      <dgm:spPr/>
      <dgm:t>
        <a:bodyPr/>
        <a:lstStyle/>
        <a:p>
          <a:endParaRPr lang="en-US"/>
        </a:p>
      </dgm:t>
    </dgm:pt>
    <dgm:pt modelId="{1425511A-2AF1-4ABC-BED2-4195BC729D1A}" type="pres">
      <dgm:prSet presAssocID="{BEE7BE1A-89B1-4CDA-A1C4-561AD2618A87}" presName="node" presStyleLbl="node1" presStyleIdx="1" presStyleCnt="2" custScaleX="260510">
        <dgm:presLayoutVars>
          <dgm:bulletEnabled val="1"/>
        </dgm:presLayoutVars>
      </dgm:prSet>
      <dgm:spPr/>
      <dgm:t>
        <a:bodyPr/>
        <a:lstStyle/>
        <a:p>
          <a:endParaRPr lang="en-US"/>
        </a:p>
      </dgm:t>
    </dgm:pt>
  </dgm:ptLst>
  <dgm:cxnLst>
    <dgm:cxn modelId="{FCE84B14-DA5C-4A5F-86A8-222CA2D03B66}" srcId="{BFDA7D13-3B15-4E33-9FB1-B0D1FF9CE29D}" destId="{5913B8C1-B281-40DA-A047-82DF6009BB21}" srcOrd="0" destOrd="0" parTransId="{8C835E6E-D89A-400A-8516-1F582BE3A493}" sibTransId="{3396EA1D-F609-483F-BD94-1869B6468C27}"/>
    <dgm:cxn modelId="{256E5BE9-01EE-47F2-B3E8-A21B850ED98C}" srcId="{BFDA7D13-3B15-4E33-9FB1-B0D1FF9CE29D}" destId="{BEE7BE1A-89B1-4CDA-A1C4-561AD2618A87}" srcOrd="1" destOrd="0" parTransId="{3D920412-9F8F-4F9E-B41D-29DE8930E3E9}" sibTransId="{F28CD8E7-FA17-4D93-B8A2-54468C7A38CD}"/>
    <dgm:cxn modelId="{61C21F7A-84CD-274A-8505-033B374B572E}" type="presOf" srcId="{BEE7BE1A-89B1-4CDA-A1C4-561AD2618A87}" destId="{1425511A-2AF1-4ABC-BED2-4195BC729D1A}" srcOrd="0" destOrd="0" presId="urn:microsoft.com/office/officeart/2005/8/layout/process1"/>
    <dgm:cxn modelId="{9E30ED61-2965-EA4C-9A6A-00DCFAF2548B}" type="presOf" srcId="{5913B8C1-B281-40DA-A047-82DF6009BB21}" destId="{64E74039-0C53-4C9A-BC2D-57D0415472EC}" srcOrd="0" destOrd="0" presId="urn:microsoft.com/office/officeart/2005/8/layout/process1"/>
    <dgm:cxn modelId="{56440062-75C1-C044-9B4B-1F907D116A9C}" type="presOf" srcId="{BFDA7D13-3B15-4E33-9FB1-B0D1FF9CE29D}" destId="{5BED0602-C8F4-4CD6-9FDA-117BAC129B4A}" srcOrd="0" destOrd="0" presId="urn:microsoft.com/office/officeart/2005/8/layout/process1"/>
    <dgm:cxn modelId="{E0FC9BB7-1B7E-DF49-A2E9-FE119E1EB10A}" type="presOf" srcId="{3396EA1D-F609-483F-BD94-1869B6468C27}" destId="{236EBBF0-377E-44F9-89F6-44ACCE334911}" srcOrd="1" destOrd="0" presId="urn:microsoft.com/office/officeart/2005/8/layout/process1"/>
    <dgm:cxn modelId="{6CF39F47-259E-E54D-A62C-85D93104DBF0}" type="presOf" srcId="{3396EA1D-F609-483F-BD94-1869B6468C27}" destId="{C0CDC40E-21DF-470E-8F8F-5A73A167C21D}" srcOrd="0" destOrd="0" presId="urn:microsoft.com/office/officeart/2005/8/layout/process1"/>
    <dgm:cxn modelId="{0C9AD005-464C-2040-8462-E8F92121D873}" type="presParOf" srcId="{5BED0602-C8F4-4CD6-9FDA-117BAC129B4A}" destId="{64E74039-0C53-4C9A-BC2D-57D0415472EC}" srcOrd="0" destOrd="0" presId="urn:microsoft.com/office/officeart/2005/8/layout/process1"/>
    <dgm:cxn modelId="{824A2C07-E610-924D-BE61-50D5E339F2C7}" type="presParOf" srcId="{5BED0602-C8F4-4CD6-9FDA-117BAC129B4A}" destId="{C0CDC40E-21DF-470E-8F8F-5A73A167C21D}" srcOrd="1" destOrd="0" presId="urn:microsoft.com/office/officeart/2005/8/layout/process1"/>
    <dgm:cxn modelId="{2761C273-E8B8-024C-B5DD-716EF70DF38D}" type="presParOf" srcId="{C0CDC40E-21DF-470E-8F8F-5A73A167C21D}" destId="{236EBBF0-377E-44F9-89F6-44ACCE334911}" srcOrd="0" destOrd="0" presId="urn:microsoft.com/office/officeart/2005/8/layout/process1"/>
    <dgm:cxn modelId="{29C94C34-BE60-2642-ACA3-2222BD0F36F9}" type="presParOf" srcId="{5BED0602-C8F4-4CD6-9FDA-117BAC129B4A}" destId="{1425511A-2AF1-4ABC-BED2-4195BC729D1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2A80-B9E9-4D8A-8419-2043DC0A6F6D}">
      <dsp:nvSpPr>
        <dsp:cNvPr id="0" name=""/>
        <dsp:cNvSpPr/>
      </dsp:nvSpPr>
      <dsp:spPr>
        <a:xfrm>
          <a:off x="0" y="-55195"/>
          <a:ext cx="7632418" cy="1042425"/>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latin typeface="Arial" charset="0"/>
              <a:ea typeface="Arial" charset="0"/>
              <a:cs typeface="Arial" charset="0"/>
            </a:rPr>
            <a:t>We have created </a:t>
          </a:r>
          <a:r>
            <a:rPr lang="en-US" sz="2200" b="0" u="none" kern="1200" dirty="0" smtClean="0">
              <a:latin typeface="Arial" charset="0"/>
              <a:ea typeface="Arial" charset="0"/>
              <a:cs typeface="Arial" charset="0"/>
            </a:rPr>
            <a:t>multiple options </a:t>
          </a:r>
          <a:r>
            <a:rPr lang="en-US" sz="2200" b="0" kern="1200" dirty="0" smtClean="0">
              <a:latin typeface="Arial" charset="0"/>
              <a:ea typeface="Arial" charset="0"/>
              <a:cs typeface="Arial" charset="0"/>
            </a:rPr>
            <a:t>to help you </a:t>
          </a:r>
          <a:r>
            <a:rPr lang="en-US" sz="2200" b="1" u="sng" kern="1200" dirty="0" smtClean="0">
              <a:latin typeface="Arial" charset="0"/>
              <a:ea typeface="Arial" charset="0"/>
              <a:cs typeface="Arial" charset="0"/>
            </a:rPr>
            <a:t>Speak Up</a:t>
          </a:r>
          <a:r>
            <a:rPr lang="en-US" sz="2200" b="0" kern="1200" dirty="0" smtClean="0">
              <a:latin typeface="Arial" charset="0"/>
              <a:ea typeface="Arial" charset="0"/>
              <a:cs typeface="Arial" charset="0"/>
            </a:rPr>
            <a:t>:</a:t>
          </a:r>
          <a:endParaRPr lang="en-US" sz="2200" b="0" kern="1200" dirty="0">
            <a:latin typeface="Arial" charset="0"/>
            <a:ea typeface="Arial" charset="0"/>
            <a:cs typeface="Arial" charset="0"/>
          </a:endParaRPr>
        </a:p>
      </dsp:txBody>
      <dsp:txXfrm>
        <a:off x="0" y="-55195"/>
        <a:ext cx="7632418" cy="1042425"/>
      </dsp:txXfrm>
    </dsp:sp>
    <dsp:sp modelId="{27543A9F-D62C-40E8-9DCD-03333A8DFDDF}">
      <dsp:nvSpPr>
        <dsp:cNvPr id="0" name=""/>
        <dsp:cNvSpPr/>
      </dsp:nvSpPr>
      <dsp:spPr>
        <a:xfrm>
          <a:off x="2701" y="822226"/>
          <a:ext cx="1375363"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CC1E43"/>
              </a:solidFill>
              <a:latin typeface="Arial" charset="0"/>
              <a:ea typeface="Arial" charset="0"/>
              <a:cs typeface="Arial" charset="0"/>
            </a:rPr>
            <a:t>Supervisors</a:t>
          </a:r>
          <a:endParaRPr lang="en-US" sz="1600" b="1" kern="1200" dirty="0">
            <a:solidFill>
              <a:srgbClr val="CC1E43"/>
            </a:solidFill>
            <a:latin typeface="Arial" charset="0"/>
            <a:ea typeface="Arial" charset="0"/>
            <a:cs typeface="Arial" charset="0"/>
          </a:endParaRPr>
        </a:p>
      </dsp:txBody>
      <dsp:txXfrm>
        <a:off x="2701" y="822226"/>
        <a:ext cx="1375363" cy="1572534"/>
      </dsp:txXfrm>
    </dsp:sp>
    <dsp:sp modelId="{95CA7D29-691A-43AD-9542-F982DC5DCCAD}">
      <dsp:nvSpPr>
        <dsp:cNvPr id="0" name=""/>
        <dsp:cNvSpPr/>
      </dsp:nvSpPr>
      <dsp:spPr>
        <a:xfrm>
          <a:off x="137806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CC1E43"/>
              </a:solidFill>
              <a:latin typeface="Arial" charset="0"/>
              <a:ea typeface="Arial" charset="0"/>
              <a:cs typeface="Arial" charset="0"/>
            </a:rPr>
            <a:t>Human Resources</a:t>
          </a:r>
          <a:endParaRPr lang="en-US" sz="1500" b="1" kern="1200" dirty="0">
            <a:solidFill>
              <a:srgbClr val="CC1E43"/>
            </a:solidFill>
            <a:latin typeface="Arial" charset="0"/>
            <a:ea typeface="Arial" charset="0"/>
            <a:cs typeface="Arial" charset="0"/>
          </a:endParaRPr>
        </a:p>
      </dsp:txBody>
      <dsp:txXfrm>
        <a:off x="1378065" y="822226"/>
        <a:ext cx="1250330" cy="1572534"/>
      </dsp:txXfrm>
    </dsp:sp>
    <dsp:sp modelId="{52290E71-3FF9-46B8-8A97-DE4D9164115E}">
      <dsp:nvSpPr>
        <dsp:cNvPr id="0" name=""/>
        <dsp:cNvSpPr/>
      </dsp:nvSpPr>
      <dsp:spPr>
        <a:xfrm>
          <a:off x="262839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CC1E43"/>
              </a:solidFill>
              <a:latin typeface="Arial" charset="0"/>
              <a:ea typeface="Arial" charset="0"/>
              <a:cs typeface="Arial" charset="0"/>
            </a:rPr>
            <a:t>Local Business Ethics Committees</a:t>
          </a:r>
          <a:endParaRPr lang="en-US" sz="1500" b="1" kern="1200" dirty="0">
            <a:solidFill>
              <a:srgbClr val="CC1E43"/>
            </a:solidFill>
            <a:latin typeface="Arial" charset="0"/>
            <a:ea typeface="Arial" charset="0"/>
            <a:cs typeface="Arial" charset="0"/>
          </a:endParaRPr>
        </a:p>
      </dsp:txBody>
      <dsp:txXfrm>
        <a:off x="2628395" y="822226"/>
        <a:ext cx="1250330" cy="1572534"/>
      </dsp:txXfrm>
    </dsp:sp>
    <dsp:sp modelId="{8142610B-AB04-4B14-8D03-31B7BDEC5965}">
      <dsp:nvSpPr>
        <dsp:cNvPr id="0" name=""/>
        <dsp:cNvSpPr/>
      </dsp:nvSpPr>
      <dsp:spPr>
        <a:xfrm>
          <a:off x="387872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CC1E43"/>
              </a:solidFill>
              <a:latin typeface="Arial" charset="0"/>
              <a:ea typeface="Arial" charset="0"/>
              <a:cs typeface="Arial" charset="0"/>
            </a:rPr>
            <a:t>Chief Risk Office Team</a:t>
          </a:r>
          <a:endParaRPr lang="en-US" sz="1500" b="1" kern="1200" dirty="0">
            <a:solidFill>
              <a:srgbClr val="CC1E43"/>
            </a:solidFill>
            <a:latin typeface="Arial" charset="0"/>
            <a:ea typeface="Arial" charset="0"/>
            <a:cs typeface="Arial" charset="0"/>
          </a:endParaRPr>
        </a:p>
      </dsp:txBody>
      <dsp:txXfrm>
        <a:off x="3878725" y="822226"/>
        <a:ext cx="1250330" cy="1572534"/>
      </dsp:txXfrm>
    </dsp:sp>
    <dsp:sp modelId="{9D32F080-9382-4BBB-B935-7AA681EE31AA}">
      <dsp:nvSpPr>
        <dsp:cNvPr id="0" name=""/>
        <dsp:cNvSpPr/>
      </dsp:nvSpPr>
      <dsp:spPr>
        <a:xfrm>
          <a:off x="512905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CC1E43"/>
              </a:solidFill>
              <a:latin typeface="Arial" charset="0"/>
              <a:ea typeface="Arial" charset="0"/>
              <a:cs typeface="Arial" charset="0"/>
            </a:rPr>
            <a:t>Office of General Counsel</a:t>
          </a:r>
          <a:endParaRPr lang="en-US" sz="1500" b="1" kern="1200" dirty="0">
            <a:solidFill>
              <a:srgbClr val="CC1E43"/>
            </a:solidFill>
            <a:latin typeface="Arial" charset="0"/>
            <a:ea typeface="Arial" charset="0"/>
            <a:cs typeface="Arial" charset="0"/>
          </a:endParaRPr>
        </a:p>
      </dsp:txBody>
      <dsp:txXfrm>
        <a:off x="5129055" y="822226"/>
        <a:ext cx="1250330" cy="1572534"/>
      </dsp:txXfrm>
    </dsp:sp>
    <dsp:sp modelId="{BA258671-BC97-4075-AE45-80C3A178A951}">
      <dsp:nvSpPr>
        <dsp:cNvPr id="0" name=""/>
        <dsp:cNvSpPr/>
      </dsp:nvSpPr>
      <dsp:spPr>
        <a:xfrm>
          <a:off x="6379385" y="822226"/>
          <a:ext cx="1250330" cy="157253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err="1" smtClean="0">
              <a:solidFill>
                <a:srgbClr val="CC1E43"/>
              </a:solidFill>
              <a:latin typeface="Arial" charset="0"/>
              <a:ea typeface="Arial" charset="0"/>
              <a:cs typeface="Arial" charset="0"/>
            </a:rPr>
            <a:t>AlertLine</a:t>
          </a:r>
          <a:endParaRPr lang="en-US" sz="1500" b="1" kern="1200" dirty="0">
            <a:solidFill>
              <a:srgbClr val="CC1E43"/>
            </a:solidFill>
            <a:latin typeface="Arial" charset="0"/>
            <a:ea typeface="Arial" charset="0"/>
            <a:cs typeface="Arial" charset="0"/>
          </a:endParaRPr>
        </a:p>
      </dsp:txBody>
      <dsp:txXfrm>
        <a:off x="6379385" y="822226"/>
        <a:ext cx="1250330" cy="1572534"/>
      </dsp:txXfrm>
    </dsp:sp>
    <dsp:sp modelId="{89B4D07A-E0BA-46ED-896C-BF917E848ABA}">
      <dsp:nvSpPr>
        <dsp:cNvPr id="0" name=""/>
        <dsp:cNvSpPr/>
      </dsp:nvSpPr>
      <dsp:spPr>
        <a:xfrm>
          <a:off x="0" y="2394760"/>
          <a:ext cx="7632418" cy="174726"/>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3813" y="0"/>
          <a:ext cx="1781637" cy="147058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u="sng" kern="1200" dirty="0" smtClean="0">
              <a:latin typeface="Arial" charset="0"/>
              <a:ea typeface="Arial" charset="0"/>
              <a:cs typeface="Arial" charset="0"/>
            </a:rPr>
            <a:t>WHAT:</a:t>
          </a:r>
        </a:p>
        <a:p>
          <a:pPr lvl="0" algn="ctr" defTabSz="889000" rtl="0">
            <a:lnSpc>
              <a:spcPct val="90000"/>
            </a:lnSpc>
            <a:spcBef>
              <a:spcPct val="0"/>
            </a:spcBef>
            <a:spcAft>
              <a:spcPct val="35000"/>
            </a:spcAft>
          </a:pPr>
          <a:r>
            <a:rPr lang="en-US" sz="1400" kern="1200" dirty="0" smtClean="0">
              <a:latin typeface="Arial" charset="0"/>
              <a:ea typeface="Arial" charset="0"/>
              <a:cs typeface="Arial" charset="0"/>
            </a:rPr>
            <a:t>offering or paying anything of value, whether directly or through a third party</a:t>
          </a:r>
          <a:endParaRPr lang="en-US" sz="1400" kern="1200" dirty="0">
            <a:latin typeface="Arial" charset="0"/>
            <a:ea typeface="Arial" charset="0"/>
            <a:cs typeface="Arial" charset="0"/>
          </a:endParaRPr>
        </a:p>
      </dsp:txBody>
      <dsp:txXfrm>
        <a:off x="46885" y="43072"/>
        <a:ext cx="1695493" cy="1384437"/>
      </dsp:txXfrm>
    </dsp:sp>
    <dsp:sp modelId="{C0CDC40E-21DF-470E-8F8F-5A73A167C21D}">
      <dsp:nvSpPr>
        <dsp:cNvPr id="0" name=""/>
        <dsp:cNvSpPr/>
      </dsp:nvSpPr>
      <dsp:spPr>
        <a:xfrm>
          <a:off x="1963614" y="514367"/>
          <a:ext cx="377707" cy="44184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963614" y="602736"/>
        <a:ext cx="264395" cy="265107"/>
      </dsp:txXfrm>
    </dsp:sp>
    <dsp:sp modelId="{1425511A-2AF1-4ABC-BED2-4195BC729D1A}">
      <dsp:nvSpPr>
        <dsp:cNvPr id="0" name=""/>
        <dsp:cNvSpPr/>
      </dsp:nvSpPr>
      <dsp:spPr>
        <a:xfrm>
          <a:off x="2498105" y="0"/>
          <a:ext cx="2264941" cy="147058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u="sng" kern="1200" dirty="0" smtClean="0">
              <a:latin typeface="Arial" charset="0"/>
              <a:ea typeface="Arial" charset="0"/>
              <a:cs typeface="Arial" charset="0"/>
            </a:rPr>
            <a:t>TO: </a:t>
          </a:r>
        </a:p>
        <a:p>
          <a:pPr lvl="0" algn="ctr" defTabSz="889000" rtl="0">
            <a:lnSpc>
              <a:spcPct val="90000"/>
            </a:lnSpc>
            <a:spcBef>
              <a:spcPct val="0"/>
            </a:spcBef>
            <a:spcAft>
              <a:spcPct val="35000"/>
            </a:spcAft>
          </a:pPr>
          <a:r>
            <a:rPr lang="en-US" sz="1400" kern="1200" dirty="0" smtClean="0">
              <a:latin typeface="Arial" charset="0"/>
              <a:ea typeface="Arial" charset="0"/>
              <a:cs typeface="Arial" charset="0"/>
            </a:rPr>
            <a:t>any official, employee of a government-owned business, or family member of a foreign official</a:t>
          </a:r>
          <a:endParaRPr lang="en-US" sz="1400" kern="1200" dirty="0">
            <a:latin typeface="Arial" charset="0"/>
            <a:ea typeface="Arial" charset="0"/>
            <a:cs typeface="Arial" charset="0"/>
          </a:endParaRPr>
        </a:p>
      </dsp:txBody>
      <dsp:txXfrm>
        <a:off x="2541177" y="43072"/>
        <a:ext cx="2178797" cy="1384437"/>
      </dsp:txXfrm>
    </dsp:sp>
    <dsp:sp modelId="{ABFFE2A7-EB83-43F7-BD22-9ABA2E30969E}">
      <dsp:nvSpPr>
        <dsp:cNvPr id="0" name=""/>
        <dsp:cNvSpPr/>
      </dsp:nvSpPr>
      <dsp:spPr>
        <a:xfrm>
          <a:off x="4941210" y="514367"/>
          <a:ext cx="377707" cy="44184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941210" y="602736"/>
        <a:ext cx="264395" cy="265107"/>
      </dsp:txXfrm>
    </dsp:sp>
    <dsp:sp modelId="{4806D6D7-0FF3-4344-A485-F418AEB3A4CA}">
      <dsp:nvSpPr>
        <dsp:cNvPr id="0" name=""/>
        <dsp:cNvSpPr/>
      </dsp:nvSpPr>
      <dsp:spPr>
        <a:xfrm>
          <a:off x="5475701" y="0"/>
          <a:ext cx="1781637" cy="147058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u="sng" kern="1200" dirty="0" smtClean="0">
              <a:latin typeface="Arial" charset="0"/>
              <a:ea typeface="Arial" charset="0"/>
              <a:cs typeface="Arial" charset="0"/>
            </a:rPr>
            <a:t>WHY: </a:t>
          </a:r>
        </a:p>
        <a:p>
          <a:pPr lvl="0" algn="ctr" defTabSz="889000" rtl="0">
            <a:lnSpc>
              <a:spcPct val="90000"/>
            </a:lnSpc>
            <a:spcBef>
              <a:spcPct val="0"/>
            </a:spcBef>
            <a:spcAft>
              <a:spcPct val="35000"/>
            </a:spcAft>
          </a:pPr>
          <a:r>
            <a:rPr lang="en-US" sz="1400" kern="1200" dirty="0" smtClean="0">
              <a:latin typeface="Arial" charset="0"/>
              <a:ea typeface="Arial" charset="0"/>
              <a:cs typeface="Arial" charset="0"/>
            </a:rPr>
            <a:t>to win business or to obtain an unfair business advantage</a:t>
          </a:r>
          <a:endParaRPr lang="en-US" sz="1400" kern="1200" dirty="0">
            <a:latin typeface="Arial" charset="0"/>
            <a:ea typeface="Arial" charset="0"/>
            <a:cs typeface="Arial" charset="0"/>
          </a:endParaRPr>
        </a:p>
      </dsp:txBody>
      <dsp:txXfrm>
        <a:off x="5518773" y="43072"/>
        <a:ext cx="1695493" cy="1384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4778" y="66716"/>
          <a:ext cx="1974001" cy="2326962"/>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u="sng" kern="1200" dirty="0" smtClean="0">
              <a:latin typeface="Arial" charset="0"/>
              <a:ea typeface="Arial" charset="0"/>
              <a:cs typeface="Arial" charset="0"/>
            </a:rPr>
            <a:t>WHEN:</a:t>
          </a:r>
        </a:p>
        <a:p>
          <a:pPr lvl="0" algn="l" defTabSz="889000" rtl="0">
            <a:lnSpc>
              <a:spcPct val="90000"/>
            </a:lnSpc>
            <a:spcBef>
              <a:spcPct val="0"/>
            </a:spcBef>
            <a:spcAft>
              <a:spcPct val="35000"/>
            </a:spcAft>
          </a:pPr>
          <a:r>
            <a:rPr lang="en-US" sz="1400" kern="1200" dirty="0" smtClean="0">
              <a:latin typeface="Arial" charset="0"/>
              <a:ea typeface="Arial" charset="0"/>
              <a:cs typeface="Arial" charset="0"/>
            </a:rPr>
            <a:t>an individual’s outside activities or personal interests conflict, or appear to conflict, with his or her</a:t>
          </a:r>
          <a:r>
            <a:rPr lang="en-US" sz="1400" kern="1200" baseline="0" dirty="0" smtClean="0">
              <a:latin typeface="Arial" charset="0"/>
              <a:ea typeface="Arial" charset="0"/>
              <a:cs typeface="Arial" charset="0"/>
            </a:rPr>
            <a:t> </a:t>
          </a:r>
          <a:r>
            <a:rPr lang="en-US" sz="1400" kern="1200" dirty="0" smtClean="0">
              <a:latin typeface="Arial" charset="0"/>
              <a:ea typeface="Arial" charset="0"/>
              <a:cs typeface="Arial" charset="0"/>
            </a:rPr>
            <a:t>responsibilities to MTS</a:t>
          </a:r>
          <a:endParaRPr lang="en-US" sz="1400" kern="1200" dirty="0">
            <a:latin typeface="Arial" charset="0"/>
            <a:ea typeface="Arial" charset="0"/>
            <a:cs typeface="Arial" charset="0"/>
          </a:endParaRPr>
        </a:p>
      </dsp:txBody>
      <dsp:txXfrm>
        <a:off x="62595" y="124533"/>
        <a:ext cx="1858367" cy="2211328"/>
      </dsp:txXfrm>
    </dsp:sp>
    <dsp:sp modelId="{C0CDC40E-21DF-470E-8F8F-5A73A167C21D}">
      <dsp:nvSpPr>
        <dsp:cNvPr id="0" name=""/>
        <dsp:cNvSpPr/>
      </dsp:nvSpPr>
      <dsp:spPr>
        <a:xfrm>
          <a:off x="2166917" y="996906"/>
          <a:ext cx="398852" cy="466582"/>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166917" y="1090222"/>
        <a:ext cx="279196" cy="279950"/>
      </dsp:txXfrm>
    </dsp:sp>
    <dsp:sp modelId="{1425511A-2AF1-4ABC-BED2-4195BC729D1A}">
      <dsp:nvSpPr>
        <dsp:cNvPr id="0" name=""/>
        <dsp:cNvSpPr/>
      </dsp:nvSpPr>
      <dsp:spPr>
        <a:xfrm>
          <a:off x="2731332" y="66716"/>
          <a:ext cx="4901185" cy="2326962"/>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1" u="sng" kern="1200" dirty="0" smtClean="0">
              <a:latin typeface="Arial" charset="0"/>
              <a:ea typeface="Arial" charset="0"/>
              <a:cs typeface="Arial" charset="0"/>
            </a:rPr>
            <a:t>EXAMPLES: </a:t>
          </a:r>
        </a:p>
        <a:p>
          <a:pPr marL="182880" lvl="0" indent="-182880" algn="l" defTabSz="889000" rtl="0">
            <a:lnSpc>
              <a:spcPct val="90000"/>
            </a:lnSpc>
            <a:spcBef>
              <a:spcPct val="0"/>
            </a:spcBef>
            <a:spcAft>
              <a:spcPct val="35000"/>
            </a:spcAft>
          </a:pPr>
          <a:r>
            <a:rPr lang="en-US" sz="1200" b="0" u="none" kern="1200" dirty="0" smtClean="0">
              <a:latin typeface="Arial" charset="0"/>
              <a:ea typeface="Arial" charset="0"/>
              <a:cs typeface="Arial" charset="0"/>
            </a:rPr>
            <a:t>» 	Compete against the Company</a:t>
          </a:r>
        </a:p>
        <a:p>
          <a:pPr marL="182880" lvl="0" indent="-182880" algn="l" defTabSz="889000">
            <a:lnSpc>
              <a:spcPct val="90000"/>
            </a:lnSpc>
            <a:spcBef>
              <a:spcPct val="0"/>
            </a:spcBef>
            <a:spcAft>
              <a:spcPct val="35000"/>
            </a:spcAft>
          </a:pPr>
          <a:r>
            <a:rPr lang="en-US" sz="1200" b="0" u="none" kern="1200" dirty="0" smtClean="0">
              <a:latin typeface="Arial" charset="0"/>
              <a:ea typeface="Arial" charset="0"/>
              <a:cs typeface="Arial" charset="0"/>
            </a:rPr>
            <a:t>» 	Use of position or influence to secure an improper benefit for themselves or others</a:t>
          </a:r>
        </a:p>
        <a:p>
          <a:pPr marL="182880" lvl="0" indent="-182880" algn="l" defTabSz="889000">
            <a:lnSpc>
              <a:spcPct val="90000"/>
            </a:lnSpc>
            <a:spcBef>
              <a:spcPct val="0"/>
            </a:spcBef>
            <a:spcAft>
              <a:spcPct val="35000"/>
            </a:spcAft>
          </a:pPr>
          <a:r>
            <a:rPr lang="en-US" sz="1200" b="0" u="none" kern="1200" dirty="0" smtClean="0">
              <a:latin typeface="Arial" charset="0"/>
              <a:ea typeface="Arial" charset="0"/>
              <a:cs typeface="Arial" charset="0"/>
            </a:rPr>
            <a:t>» 	Use Company information, assets or resources for personal gain or the improper benefit of others</a:t>
          </a:r>
        </a:p>
        <a:p>
          <a:pPr marL="182880" lvl="0" indent="-182880" algn="l" defTabSz="889000">
            <a:lnSpc>
              <a:spcPct val="90000"/>
            </a:lnSpc>
            <a:spcBef>
              <a:spcPct val="0"/>
            </a:spcBef>
            <a:spcAft>
              <a:spcPct val="35000"/>
            </a:spcAft>
          </a:pPr>
          <a:r>
            <a:rPr lang="en-US" sz="1200" b="0" u="none" kern="1200" dirty="0" smtClean="0">
              <a:latin typeface="Arial" charset="0"/>
              <a:ea typeface="Arial" charset="0"/>
              <a:cs typeface="Arial" charset="0"/>
            </a:rPr>
            <a:t>» 	Accepting or using a business gratuity or gift from a competitor, supplier or customer that is inconsistent with MTS policy</a:t>
          </a:r>
        </a:p>
        <a:p>
          <a:pPr marL="182880" lvl="0" indent="-182880" algn="l" defTabSz="889000">
            <a:lnSpc>
              <a:spcPct val="90000"/>
            </a:lnSpc>
            <a:spcBef>
              <a:spcPct val="0"/>
            </a:spcBef>
            <a:spcAft>
              <a:spcPct val="35000"/>
            </a:spcAft>
          </a:pPr>
          <a:r>
            <a:rPr lang="en-US" sz="1200" b="0" u="none" kern="1200" dirty="0" smtClean="0">
              <a:latin typeface="Arial" charset="0"/>
              <a:ea typeface="Arial" charset="0"/>
              <a:cs typeface="Arial" charset="0"/>
            </a:rPr>
            <a:t>» 	Engaging in a personal relationship with another MTS employee that is inconsistent with MTS policy</a:t>
          </a:r>
          <a:endParaRPr lang="en-US" sz="1200" b="1" u="sng" kern="1200" dirty="0" smtClean="0">
            <a:latin typeface="Arial" charset="0"/>
            <a:ea typeface="Arial" charset="0"/>
            <a:cs typeface="Arial" charset="0"/>
          </a:endParaRPr>
        </a:p>
      </dsp:txBody>
      <dsp:txXfrm>
        <a:off x="2799486" y="134870"/>
        <a:ext cx="4764877" cy="2190654"/>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E4AB3E03-81DD-6F4A-91AD-BC2B58DDF677}" type="datetimeFigureOut">
              <a:rPr lang="en-US" smtClean="0"/>
              <a:t>5/8/2017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9"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573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501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7648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RMATION TECHN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488949" y="1230313"/>
            <a:ext cx="822960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073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23" y="1229139"/>
            <a:ext cx="8262938" cy="4953000"/>
          </a:xfrm>
        </p:spPr>
        <p:txBody>
          <a:bodyPr/>
          <a:lstStyle>
            <a:lvl1pPr>
              <a:spcBef>
                <a:spcPts val="0"/>
              </a:spcBef>
              <a:defRPr>
                <a:latin typeface="Arial" pitchFamily="34" charset="0"/>
                <a:cs typeface="Arial" pitchFamily="34" charset="0"/>
              </a:defRPr>
            </a:lvl1pPr>
            <a:lvl2pPr>
              <a:spcBef>
                <a:spcPts val="0"/>
              </a:spcBef>
              <a:defRPr sz="1800">
                <a:latin typeface="Arial" pitchFamily="34" charset="0"/>
                <a:cs typeface="Arial" pitchFamily="34" charset="0"/>
              </a:defRPr>
            </a:lvl2pPr>
            <a:lvl3pPr>
              <a:spcBef>
                <a:spcPts val="0"/>
              </a:spcBef>
              <a:defRPr sz="1600">
                <a:latin typeface="Arial" pitchFamily="34" charset="0"/>
                <a:cs typeface="Arial" pitchFamily="34" charset="0"/>
              </a:defRPr>
            </a:lvl3pPr>
            <a:lvl4pPr>
              <a:spcBef>
                <a:spcPts val="0"/>
              </a:spcBef>
              <a:defRPr sz="1600">
                <a:latin typeface="Arial" pitchFamily="34" charset="0"/>
                <a:cs typeface="Arial" pitchFamily="34" charset="0"/>
              </a:defRPr>
            </a:lvl4pPr>
            <a:lvl5pPr>
              <a:spcBef>
                <a:spcPts val="0"/>
              </a:spcBef>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5763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1295400" y="3677478"/>
            <a:ext cx="6553200" cy="533400"/>
          </a:xfrm>
          <a:prstGeom prst="rect">
            <a:avLst/>
          </a:prstGeom>
        </p:spPr>
        <p:txBody>
          <a:bodyPr/>
          <a:lstStyle>
            <a:lvl1pPr algn="ctr">
              <a:defRPr sz="2400" baseline="0">
                <a:solidFill>
                  <a:srgbClr val="CC1543"/>
                </a:solidFill>
                <a:latin typeface="Arial" pitchFamily="34" charset="0"/>
                <a:cs typeface="Arial" pitchFamily="34" charset="0"/>
              </a:defRPr>
            </a:lvl1pPr>
          </a:lstStyle>
          <a:p>
            <a:r>
              <a:rPr lang="en-US" dirty="0" smtClean="0"/>
              <a:t>Business Unit</a:t>
            </a:r>
            <a:endParaRPr lang="en-US" dirty="0"/>
          </a:p>
        </p:txBody>
      </p:sp>
      <p:sp>
        <p:nvSpPr>
          <p:cNvPr id="10" name="Rectangle 3"/>
          <p:cNvSpPr>
            <a:spLocks noGrp="1" noChangeArrowheads="1"/>
          </p:cNvSpPr>
          <p:nvPr>
            <p:ph type="subTitle" idx="1" hasCustomPrompt="1"/>
          </p:nvPr>
        </p:nvSpPr>
        <p:spPr>
          <a:xfrm>
            <a:off x="1295400" y="4346712"/>
            <a:ext cx="6553200" cy="1736036"/>
          </a:xfrm>
        </p:spPr>
        <p:txBody>
          <a:bodyPr/>
          <a:lstStyle>
            <a:lvl1pPr marL="0" indent="0" algn="ctr">
              <a:spcBef>
                <a:spcPts val="0"/>
              </a:spcBef>
              <a:buFont typeface="Arial Narrow" pitchFamily="-107" charset="0"/>
              <a:buNone/>
              <a:defRPr sz="2000" i="1">
                <a:latin typeface="Arial" pitchFamily="34" charset="0"/>
                <a:cs typeface="Arial" pitchFamily="34" charset="0"/>
              </a:defRPr>
            </a:lvl1pPr>
          </a:lstStyle>
          <a:p>
            <a:r>
              <a:rPr lang="en-US" dirty="0" smtClean="0"/>
              <a:t>Business unit vision statement</a:t>
            </a:r>
            <a:endParaRPr lang="en-US" dirty="0"/>
          </a:p>
        </p:txBody>
      </p:sp>
      <p:pic>
        <p:nvPicPr>
          <p:cNvPr id="6"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8254"/>
          <a:stretch/>
        </p:blipFill>
        <p:spPr bwMode="auto">
          <a:xfrm>
            <a:off x="0" y="6191"/>
            <a:ext cx="9144000" cy="335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73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5" name="Content Placeholder 4"/>
          <p:cNvSpPr>
            <a:spLocks noGrp="1"/>
          </p:cNvSpPr>
          <p:nvPr>
            <p:ph sz="quarter" idx="10"/>
          </p:nvPr>
        </p:nvSpPr>
        <p:spPr>
          <a:xfrm>
            <a:off x="488950" y="1348033"/>
            <a:ext cx="8138160" cy="48383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2421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1196120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charset="0"/>
                <a:ea typeface="Arial" charset="0"/>
                <a:cs typeface="Arial" charset="0"/>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charset="0"/>
                <a:ea typeface="Arial" charset="0"/>
                <a:cs typeface="Arial"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709650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RPOR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138160"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89859" y="76200"/>
            <a:ext cx="7570775" cy="868362"/>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4789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919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4643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8">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8" y="76200"/>
            <a:ext cx="7600593"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baseline="0" dirty="0" smtClean="0">
                <a:solidFill>
                  <a:schemeClr val="bg1">
                    <a:lumMod val="50000"/>
                  </a:schemeClr>
                </a:solidFill>
                <a:latin typeface="Arial" pitchFamily="34" charset="0"/>
                <a:cs typeface="Arial" pitchFamily="34" charset="0"/>
              </a:rPr>
              <a:t>Page </a:t>
            </a:r>
            <a:fld id="{E36DE0CC-8049-C84D-AF7B-19EE6E2E5EFF}" type="slidenum">
              <a:rPr lang="en-US" sz="1000" smtClean="0">
                <a:solidFill>
                  <a:schemeClr val="bg1">
                    <a:lumMod val="50000"/>
                  </a:schemeClr>
                </a:solidFill>
                <a:latin typeface="Arial" pitchFamily="34" charset="0"/>
                <a:cs typeface="Arial" pitchFamily="34" charset="0"/>
              </a:r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sp>
        <p:nvSpPr>
          <p:cNvPr id="9"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CORPORATE</a:t>
            </a:r>
            <a:endParaRPr lang="en-US" sz="1000" spc="300" baseline="0" dirty="0">
              <a:solidFill>
                <a:schemeClr val="bg1">
                  <a:lumMod val="50000"/>
                </a:schemeClr>
              </a:solidFill>
              <a:latin typeface="Arial" pitchFamily="34" charset="0"/>
              <a:cs typeface="Arial" pitchFamily="34" charset="0"/>
            </a:endParaRPr>
          </a:p>
        </p:txBody>
      </p:sp>
      <p:grpSp>
        <p:nvGrpSpPr>
          <p:cNvPr id="10" name="Group 9"/>
          <p:cNvGrpSpPr/>
          <p:nvPr userDrawn="1"/>
        </p:nvGrpSpPr>
        <p:grpSpPr>
          <a:xfrm>
            <a:off x="3949651" y="6461907"/>
            <a:ext cx="1244698" cy="2286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43" r:id="rId2"/>
    <p:sldLayoutId id="2147483696" r:id="rId3"/>
    <p:sldLayoutId id="2147483703" r:id="rId4"/>
    <p:sldLayoutId id="2147483735" r:id="rId5"/>
    <p:sldLayoutId id="2147483736" r:id="rId6"/>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TEST</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0829516"/>
      </p:ext>
    </p:extLst>
  </p:cSld>
  <p:clrMap bg1="lt1" tx1="dk1" bg2="lt2" tx2="dk2" accent1="accent1" accent2="accent2" accent3="accent3" accent4="accent4" accent5="accent5" accent6="accent6" hlink="hlink" folHlink="folHlink"/>
  <p:sldLayoutIdLst>
    <p:sldLayoutId id="2147483710" r:id="rId1"/>
    <p:sldLayoutId id="2147483721"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SENSORS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70720"/>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1944869"/>
      </p:ext>
    </p:extLst>
  </p:cSld>
  <p:clrMap bg1="lt1" tx1="dk1" bg2="lt2" tx2="dk2" accent1="accent1" accent2="accent2" accent3="accent3" accent4="accent4" accent5="accent5" accent6="accent6" hlink="hlink" folHlink="folHlink"/>
  <p:sldLayoutIdLst>
    <p:sldLayoutId id="2147483712" r:id="rId1"/>
    <p:sldLayoutId id="2147483722"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FINANCE</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6627899"/>
      </p:ext>
    </p:extLst>
  </p:cSld>
  <p:clrMap bg1="lt1" tx1="dk1" bg2="lt2" tx2="dk2" accent1="accent1" accent2="accent2" accent3="accent3" accent4="accent4" accent5="accent5" accent6="accent6" hlink="hlink" folHlink="folHlink"/>
  <p:sldLayoutIdLst>
    <p:sldLayoutId id="2147483714" r:id="rId1"/>
    <p:sldLayoutId id="2147483723"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LEGAL</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5058666"/>
      </p:ext>
    </p:extLst>
  </p:cSld>
  <p:clrMap bg1="lt1" tx1="dk1" bg2="lt2" tx2="dk2" accent1="accent1" accent2="accent2" accent3="accent3" accent4="accent4" accent5="accent5" accent6="accent6" hlink="hlink" folHlink="folHlink"/>
  <p:sldLayoutIdLst>
    <p:sldLayoutId id="2147483716" r:id="rId1"/>
    <p:sldLayoutId id="2147483724"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6">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grpSp>
        <p:nvGrpSpPr>
          <p:cNvPr id="20" name="Group 19"/>
          <p:cNvGrpSpPr/>
          <p:nvPr userDrawn="1"/>
        </p:nvGrpSpPr>
        <p:grpSpPr>
          <a:xfrm>
            <a:off x="3283026" y="6449872"/>
            <a:ext cx="2577949" cy="251191"/>
            <a:chOff x="796124" y="3968548"/>
            <a:chExt cx="2577949" cy="251191"/>
          </a:xfrm>
        </p:grpSpPr>
        <p:sp>
          <p:nvSpPr>
            <p:cNvPr id="21" name="TextBox 17"/>
            <p:cNvSpPr txBox="1"/>
            <p:nvPr/>
          </p:nvSpPr>
          <p:spPr>
            <a:xfrm>
              <a:off x="796124" y="3973518"/>
              <a:ext cx="2577949" cy="246221"/>
            </a:xfrm>
            <a:prstGeom prst="rect">
              <a:avLst/>
            </a:prstGeom>
            <a:noFill/>
          </p:spPr>
          <p:txBody>
            <a:bodyPr wrap="none" rtlCol="0" anchor="ctr" anchorCtr="1">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1000" spc="200" baseline="0" dirty="0" smtClean="0">
                  <a:solidFill>
                    <a:schemeClr val="bg1">
                      <a:lumMod val="50000"/>
                    </a:schemeClr>
                  </a:solidFill>
                  <a:latin typeface="Arial" pitchFamily="34" charset="0"/>
                  <a:cs typeface="Arial" pitchFamily="34" charset="0"/>
                </a:rPr>
                <a:t>INFORMATION TECHNOLOGY</a:t>
              </a:r>
              <a:endParaRPr lang="en-US" sz="1000" spc="200" baseline="0" dirty="0">
                <a:solidFill>
                  <a:schemeClr val="bg1">
                    <a:lumMod val="50000"/>
                  </a:schemeClr>
                </a:solidFill>
                <a:latin typeface="Arial" pitchFamily="34" charset="0"/>
                <a:cs typeface="Arial" pitchFamily="34" charset="0"/>
              </a:endParaRPr>
            </a:p>
          </p:txBody>
        </p:sp>
        <p:cxnSp>
          <p:nvCxnSpPr>
            <p:cNvPr id="22" name="Straight Connector 21"/>
            <p:cNvCxnSpPr/>
            <p:nvPr/>
          </p:nvCxnSpPr>
          <p:spPr>
            <a:xfrm>
              <a:off x="804938" y="4214948"/>
              <a:ext cx="256032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4938" y="3968548"/>
              <a:ext cx="256032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7513688"/>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28" r:id="rId3"/>
    <p:sldLayoutId id="2147483729" r:id="rId4"/>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284211" y="6461910"/>
            <a:ext cx="2138850"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smtClean="0">
                <a:solidFill>
                  <a:schemeClr val="bg1">
                    <a:lumMod val="50000"/>
                  </a:schemeClr>
                </a:solidFill>
                <a:latin typeface="Arial" pitchFamily="34" charset="0"/>
                <a:cs typeface="Arial" pitchFamily="34" charset="0"/>
              </a:rPr>
              <a:t>HUMAN RESOURCES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418114" y="6461915"/>
            <a:ext cx="1839686" cy="246216"/>
            <a:chOff x="3592383" y="6418373"/>
            <a:chExt cx="2141351" cy="328288"/>
          </a:xfrm>
        </p:grpSpPr>
        <p:cxnSp>
          <p:nvCxnSpPr>
            <p:cNvPr id="17" name="Straight Connector 16"/>
            <p:cNvCxnSpPr/>
            <p:nvPr userDrawn="1"/>
          </p:nvCxnSpPr>
          <p:spPr>
            <a:xfrm flipV="1">
              <a:off x="3592383" y="6728470"/>
              <a:ext cx="2141351" cy="18191"/>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592383" y="6418373"/>
              <a:ext cx="2141351"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sj8XMjqfSAhWKzIMKHXI5AoQQjRwIBw&amp;url=http://www.csoonline.com/article/3018853/leadership-management/whats-your-cybersecurity-whistleblower-strategy.html&amp;psig=AFQjCNGV474wq78tNLKc9OfGtL6ONC2nxw&amp;ust=1487970061780264" TargetMode="Externa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ts.alertline.com/gcs/welcom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3930976" y="4724400"/>
            <a:ext cx="4832023" cy="1016524"/>
          </a:xfrm>
        </p:spPr>
        <p:txBody>
          <a:bodyPr>
            <a:normAutofit/>
          </a:bodyPr>
          <a:lstStyle/>
          <a:p>
            <a:r>
              <a:rPr lang="en-US" dirty="0"/>
              <a:t>FY17 Global Code of Ethical Business Conduct Training</a:t>
            </a:r>
            <a:endParaRPr lang="en-US" altLang="en-US" dirty="0" smtClean="0">
              <a:ea typeface="ＭＳ Ｐゴシック" pitchFamily="34" charset="-128"/>
            </a:endParaRPr>
          </a:p>
        </p:txBody>
      </p:sp>
    </p:spTree>
    <p:extLst>
      <p:ext uri="{BB962C8B-B14F-4D97-AF65-F5344CB8AC3E}">
        <p14:creationId xmlns:p14="http://schemas.microsoft.com/office/powerpoint/2010/main" val="392939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MTS protect against retaliation?</a:t>
            </a:r>
            <a:endParaRPr lang="en-US" dirty="0"/>
          </a:p>
        </p:txBody>
      </p:sp>
      <p:sp>
        <p:nvSpPr>
          <p:cNvPr id="3" name="Content Placeholder 2"/>
          <p:cNvSpPr>
            <a:spLocks noGrp="1"/>
          </p:cNvSpPr>
          <p:nvPr>
            <p:ph sz="quarter" idx="10"/>
          </p:nvPr>
        </p:nvSpPr>
        <p:spPr>
          <a:xfrm>
            <a:off x="488950" y="1348033"/>
            <a:ext cx="8138160" cy="829559"/>
          </a:xfrm>
        </p:spPr>
        <p:txBody>
          <a:bodyPr/>
          <a:lstStyle/>
          <a:p>
            <a:r>
              <a:rPr lang="en-US" dirty="0" smtClean="0"/>
              <a:t>MTS prohibits retaliation against anyone who asks questions or voices a concern in good faith</a:t>
            </a:r>
            <a:endParaRPr lang="en-US" dirty="0"/>
          </a:p>
        </p:txBody>
      </p:sp>
      <p:sp>
        <p:nvSpPr>
          <p:cNvPr id="5" name="Content Placeholder 2"/>
          <p:cNvSpPr txBox="1">
            <a:spLocks/>
          </p:cNvSpPr>
          <p:nvPr/>
        </p:nvSpPr>
        <p:spPr bwMode="auto">
          <a:xfrm>
            <a:off x="2535822" y="2441970"/>
            <a:ext cx="5978166" cy="28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sz="1800" kern="0" dirty="0" smtClean="0"/>
              <a:t>Retaliation occurs when an employee suffers an adverse employment action (punishment) for reporting a concern or cooperating in an investigation</a:t>
            </a:r>
          </a:p>
          <a:p>
            <a:r>
              <a:rPr lang="en-US" sz="1800" kern="0" dirty="0" smtClean="0"/>
              <a:t>There is less retaliation in companies where employees at all levels share a commitment to integrity</a:t>
            </a:r>
          </a:p>
          <a:p>
            <a:r>
              <a:rPr lang="en-US" sz="1800" kern="0" dirty="0" smtClean="0"/>
              <a:t>Retaliation declines dramatically when top managers and supervisors make ethics a priority and model ethical conduct</a:t>
            </a:r>
            <a:endParaRPr lang="en-US" sz="1800" kern="0" dirty="0"/>
          </a:p>
        </p:txBody>
      </p:sp>
      <p:pic>
        <p:nvPicPr>
          <p:cNvPr id="6" name="Picture 5" descr="Image result for whistleblow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335" y="3874844"/>
            <a:ext cx="1292224" cy="1200576"/>
          </a:xfrm>
          <a:prstGeom prst="rect">
            <a:avLst/>
          </a:prstGeom>
          <a:noFill/>
          <a:ln>
            <a:noFill/>
          </a:ln>
        </p:spPr>
      </p:pic>
      <p:sp>
        <p:nvSpPr>
          <p:cNvPr id="7" name="Oval 6"/>
          <p:cNvSpPr/>
          <p:nvPr/>
        </p:nvSpPr>
        <p:spPr>
          <a:xfrm>
            <a:off x="951009" y="2441970"/>
            <a:ext cx="1342550" cy="1327598"/>
          </a:xfrm>
          <a:prstGeom prst="ellipse">
            <a:avLst/>
          </a:prstGeom>
          <a:blipFill>
            <a:blip r:embed="rId4">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ounded Rectangle 7"/>
          <p:cNvSpPr/>
          <p:nvPr/>
        </p:nvSpPr>
        <p:spPr>
          <a:xfrm>
            <a:off x="1001335" y="5469983"/>
            <a:ext cx="7234902"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Arial" charset="0"/>
                <a:ea typeface="Arial" charset="0"/>
                <a:cs typeface="Arial" charset="0"/>
              </a:rPr>
              <a:t>Retaliation is not tolerated at MTS!</a:t>
            </a:r>
          </a:p>
        </p:txBody>
      </p:sp>
    </p:spTree>
    <p:extLst>
      <p:ext uri="{BB962C8B-B14F-4D97-AF65-F5344CB8AC3E}">
        <p14:creationId xmlns:p14="http://schemas.microsoft.com/office/powerpoint/2010/main" val="72477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Spotlight: FCPA</a:t>
            </a:r>
            <a:endParaRPr lang="en-US" dirty="0"/>
          </a:p>
        </p:txBody>
      </p:sp>
      <p:sp>
        <p:nvSpPr>
          <p:cNvPr id="3" name="Content Placeholder 2"/>
          <p:cNvSpPr>
            <a:spLocks noGrp="1"/>
          </p:cNvSpPr>
          <p:nvPr>
            <p:ph sz="quarter" idx="10"/>
          </p:nvPr>
        </p:nvSpPr>
        <p:spPr>
          <a:xfrm>
            <a:off x="488950" y="1348033"/>
            <a:ext cx="8138160" cy="2516957"/>
          </a:xfrm>
        </p:spPr>
        <p:txBody>
          <a:bodyPr/>
          <a:lstStyle/>
          <a:p>
            <a:r>
              <a:rPr lang="en-US" dirty="0" smtClean="0"/>
              <a:t>“MTS takes a firm stance against corruption. Corruption or bribery runs counter to our Shared Values. These standards apply to all of us, regardless of where we work.” </a:t>
            </a:r>
            <a:r>
              <a:rPr lang="en-US" i="1" dirty="0" smtClean="0"/>
              <a:t>(Code of Conduct, page 14)</a:t>
            </a:r>
          </a:p>
          <a:p>
            <a:r>
              <a:rPr lang="en-US" dirty="0" smtClean="0"/>
              <a:t>U.S. Foreign Corrupt Practices Act (FCPA)</a:t>
            </a:r>
          </a:p>
          <a:p>
            <a:pPr lvl="1"/>
            <a:r>
              <a:rPr lang="en-US" dirty="0" smtClean="0"/>
              <a:t>Enforced by the U.S. Department of Justice (DOJ) and Securities and Exchange Commission (SEC)</a:t>
            </a:r>
          </a:p>
          <a:p>
            <a:pPr lvl="1"/>
            <a:r>
              <a:rPr lang="en-US" dirty="0" smtClean="0"/>
              <a:t>The FCPA prohibits:</a:t>
            </a:r>
            <a:endParaRPr lang="en-US" dirty="0"/>
          </a:p>
        </p:txBody>
      </p:sp>
      <p:graphicFrame>
        <p:nvGraphicFramePr>
          <p:cNvPr id="4" name="Diagram 3"/>
          <p:cNvGraphicFramePr/>
          <p:nvPr>
            <p:extLst>
              <p:ext uri="{D42A27DB-BD31-4B8C-83A1-F6EECF244321}">
                <p14:modId xmlns:p14="http://schemas.microsoft.com/office/powerpoint/2010/main" val="1994690893"/>
              </p:ext>
            </p:extLst>
          </p:nvPr>
        </p:nvGraphicFramePr>
        <p:xfrm>
          <a:off x="940167" y="3912124"/>
          <a:ext cx="7261152" cy="1470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3"/>
          <p:cNvSpPr txBox="1">
            <a:spLocks/>
          </p:cNvSpPr>
          <p:nvPr/>
        </p:nvSpPr>
        <p:spPr bwMode="auto">
          <a:xfrm>
            <a:off x="502920" y="5607187"/>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smtClean="0"/>
              <a:t>Additional laws and regulations apply in each country in which MTS conducts business (e.g. UK</a:t>
            </a:r>
            <a:r>
              <a:rPr lang="en-US" kern="0" smtClean="0"/>
              <a:t>, China, Korea, etc.)</a:t>
            </a:r>
            <a:endParaRPr lang="en-US" kern="0" dirty="0"/>
          </a:p>
        </p:txBody>
      </p:sp>
    </p:spTree>
    <p:extLst>
      <p:ext uri="{BB962C8B-B14F-4D97-AF65-F5344CB8AC3E}">
        <p14:creationId xmlns:p14="http://schemas.microsoft.com/office/powerpoint/2010/main" val="151573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13495" y="1679269"/>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rotWithShape="1">
          <a:blip r:embed="rId3"/>
          <a:srcRect l="4433" t="6276" r="3197" b="4535"/>
          <a:stretch/>
        </p:blipFill>
        <p:spPr>
          <a:xfrm>
            <a:off x="1313495" y="3949830"/>
            <a:ext cx="2896734" cy="190421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Components of FCPA</a:t>
            </a:r>
            <a:endParaRPr lang="en-US" dirty="0"/>
          </a:p>
        </p:txBody>
      </p:sp>
      <p:sp>
        <p:nvSpPr>
          <p:cNvPr id="3" name="Content Placeholder 2"/>
          <p:cNvSpPr>
            <a:spLocks noGrp="1"/>
          </p:cNvSpPr>
          <p:nvPr>
            <p:ph sz="quarter" idx="10"/>
          </p:nvPr>
        </p:nvSpPr>
        <p:spPr>
          <a:xfrm>
            <a:off x="4473184" y="2037234"/>
            <a:ext cx="2898578" cy="452487"/>
          </a:xfrm>
        </p:spPr>
        <p:txBody>
          <a:bodyPr/>
          <a:lstStyle/>
          <a:p>
            <a:pPr marL="0" indent="0">
              <a:buNone/>
            </a:pPr>
            <a:r>
              <a:rPr lang="en-US" smtClean="0">
                <a:solidFill>
                  <a:srgbClr val="CC1E43"/>
                </a:solidFill>
              </a:rPr>
              <a:t>Anti-Bribery </a:t>
            </a:r>
            <a:r>
              <a:rPr lang="en-US" dirty="0" smtClean="0">
                <a:solidFill>
                  <a:srgbClr val="CC1E43"/>
                </a:solidFill>
              </a:rPr>
              <a:t>Provisions</a:t>
            </a:r>
            <a:endParaRPr lang="en-US" dirty="0">
              <a:solidFill>
                <a:srgbClr val="CC1E43"/>
              </a:solidFill>
            </a:endParaRPr>
          </a:p>
        </p:txBody>
      </p:sp>
      <p:sp>
        <p:nvSpPr>
          <p:cNvPr id="4" name="Content Placeholder 2"/>
          <p:cNvSpPr txBox="1">
            <a:spLocks/>
          </p:cNvSpPr>
          <p:nvPr/>
        </p:nvSpPr>
        <p:spPr bwMode="auto">
          <a:xfrm>
            <a:off x="4473183" y="4440023"/>
            <a:ext cx="2681762" cy="9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buFont typeface="Arial Narrow" charset="0"/>
              <a:buNone/>
            </a:pPr>
            <a:r>
              <a:rPr lang="en-US" kern="0" dirty="0" smtClean="0">
                <a:solidFill>
                  <a:srgbClr val="CC1E43"/>
                </a:solidFill>
              </a:rPr>
              <a:t>Recordkeeping and Internal </a:t>
            </a:r>
            <a:r>
              <a:rPr lang="en-US" kern="0" smtClean="0">
                <a:solidFill>
                  <a:srgbClr val="CC1E43"/>
                </a:solidFill>
              </a:rPr>
              <a:t>Control Provisions</a:t>
            </a:r>
            <a:endParaRPr lang="en-US" kern="0" dirty="0">
              <a:solidFill>
                <a:srgbClr val="CC1E43"/>
              </a:solidFill>
            </a:endParaRPr>
          </a:p>
        </p:txBody>
      </p:sp>
      <p:sp>
        <p:nvSpPr>
          <p:cNvPr id="8" name="Oval 7"/>
          <p:cNvSpPr/>
          <p:nvPr/>
        </p:nvSpPr>
        <p:spPr>
          <a:xfrm>
            <a:off x="3934765" y="3780653"/>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4039240" y="3782273"/>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Font typeface="Arial Narrow" charset="0"/>
              <a:buNone/>
            </a:pPr>
            <a:r>
              <a:rPr lang="en-US" sz="3600" b="1" kern="0" dirty="0" smtClean="0">
                <a:solidFill>
                  <a:schemeClr val="bg1"/>
                </a:solidFill>
              </a:rPr>
              <a:t>2</a:t>
            </a:r>
            <a:endParaRPr lang="en-US" sz="3600" b="1" kern="0" dirty="0">
              <a:solidFill>
                <a:schemeClr val="bg1"/>
              </a:solidFill>
            </a:endParaRPr>
          </a:p>
        </p:txBody>
      </p:sp>
      <p:sp>
        <p:nvSpPr>
          <p:cNvPr id="13" name="Oval 12"/>
          <p:cNvSpPr/>
          <p:nvPr/>
        </p:nvSpPr>
        <p:spPr>
          <a:xfrm>
            <a:off x="3830288" y="1357821"/>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3934763" y="1359441"/>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Font typeface="Arial Narrow" charset="0"/>
              <a:buNone/>
            </a:pPr>
            <a:r>
              <a:rPr lang="en-US" sz="3600" b="1" kern="0" dirty="0" smtClean="0">
                <a:solidFill>
                  <a:schemeClr val="bg1"/>
                </a:solidFill>
              </a:rPr>
              <a:t>1</a:t>
            </a:r>
            <a:endParaRPr lang="en-US" sz="3600" b="1" kern="0" dirty="0">
              <a:solidFill>
                <a:schemeClr val="bg1"/>
              </a:solidFill>
            </a:endParaRPr>
          </a:p>
        </p:txBody>
      </p:sp>
    </p:spTree>
    <p:extLst>
      <p:ext uri="{BB962C8B-B14F-4D97-AF65-F5344CB8AC3E}">
        <p14:creationId xmlns:p14="http://schemas.microsoft.com/office/powerpoint/2010/main" val="11187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74" y="76200"/>
            <a:ext cx="6953577" cy="868362"/>
          </a:xfrm>
        </p:spPr>
        <p:txBody>
          <a:bodyPr/>
          <a:lstStyle/>
          <a:p>
            <a:r>
              <a:rPr lang="en-US" dirty="0" smtClean="0"/>
              <a:t>Anti-Bribery Provisions</a:t>
            </a:r>
            <a:endParaRPr lang="en-US" dirty="0"/>
          </a:p>
        </p:txBody>
      </p:sp>
      <p:sp>
        <p:nvSpPr>
          <p:cNvPr id="3" name="Content Placeholder 2"/>
          <p:cNvSpPr>
            <a:spLocks noGrp="1"/>
          </p:cNvSpPr>
          <p:nvPr>
            <p:ph sz="quarter" idx="10"/>
          </p:nvPr>
        </p:nvSpPr>
        <p:spPr>
          <a:xfrm>
            <a:off x="488950" y="1348033"/>
            <a:ext cx="8138160" cy="1187777"/>
          </a:xfrm>
        </p:spPr>
        <p:txBody>
          <a:bodyPr/>
          <a:lstStyle/>
          <a:p>
            <a:r>
              <a:rPr lang="en-US" dirty="0" smtClean="0"/>
              <a:t>No Company or person may offer or authorize payment of a </a:t>
            </a:r>
            <a:r>
              <a:rPr lang="en-US" b="1" dirty="0" smtClean="0"/>
              <a:t>bribe</a:t>
            </a:r>
            <a:r>
              <a:rPr lang="en-US" dirty="0" smtClean="0"/>
              <a:t> or </a:t>
            </a:r>
            <a:r>
              <a:rPr lang="en-US" b="1" dirty="0" smtClean="0"/>
              <a:t>anything of value </a:t>
            </a:r>
            <a:r>
              <a:rPr lang="en-US" dirty="0" smtClean="0"/>
              <a:t>directly or indirectly to any </a:t>
            </a:r>
            <a:r>
              <a:rPr lang="en-US" b="1" dirty="0" smtClean="0"/>
              <a:t>foreign official </a:t>
            </a:r>
            <a:r>
              <a:rPr lang="en-US" dirty="0" smtClean="0"/>
              <a:t>to </a:t>
            </a:r>
            <a:r>
              <a:rPr lang="en-US" b="1" dirty="0" smtClean="0"/>
              <a:t>obtain</a:t>
            </a:r>
            <a:r>
              <a:rPr lang="en-US" dirty="0" smtClean="0"/>
              <a:t> or </a:t>
            </a:r>
            <a:r>
              <a:rPr lang="en-US" b="1" dirty="0" smtClean="0"/>
              <a:t>retain business </a:t>
            </a:r>
            <a:r>
              <a:rPr lang="en-US" dirty="0" smtClean="0"/>
              <a:t>or improper advantage.</a:t>
            </a:r>
            <a:endParaRPr lang="en-US" dirty="0"/>
          </a:p>
        </p:txBody>
      </p:sp>
      <p:sp>
        <p:nvSpPr>
          <p:cNvPr id="4" name="Oval 3"/>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Font typeface="Arial Narrow" charset="0"/>
              <a:buNone/>
            </a:pPr>
            <a:r>
              <a:rPr lang="en-US" sz="3600" b="1" kern="0" dirty="0" smtClean="0">
                <a:solidFill>
                  <a:schemeClr val="bg1"/>
                </a:solidFill>
              </a:rPr>
              <a:t>1</a:t>
            </a:r>
            <a:endParaRPr lang="en-US" sz="3600" b="1" kern="0" dirty="0">
              <a:solidFill>
                <a:schemeClr val="bg1"/>
              </a:solidFill>
            </a:endParaRPr>
          </a:p>
        </p:txBody>
      </p:sp>
      <p:sp>
        <p:nvSpPr>
          <p:cNvPr id="6" name="TextBox 5"/>
          <p:cNvSpPr txBox="1"/>
          <p:nvPr/>
        </p:nvSpPr>
        <p:spPr>
          <a:xfrm>
            <a:off x="2631663" y="2535773"/>
            <a:ext cx="5692205" cy="523220"/>
          </a:xfrm>
          <a:prstGeom prst="rect">
            <a:avLst/>
          </a:prstGeom>
          <a:noFill/>
        </p:spPr>
        <p:txBody>
          <a:bodyPr wrap="square" rtlCol="0">
            <a:spAutoFit/>
          </a:bodyPr>
          <a:lstStyle/>
          <a:p>
            <a:pPr marL="182880" indent="-182880">
              <a:spcAft>
                <a:spcPts val="600"/>
              </a:spcAft>
              <a:buClr>
                <a:srgbClr val="CC1E43"/>
              </a:buClr>
              <a:buFont typeface="Wingdings" charset="2"/>
              <a:buChar char="§"/>
            </a:pPr>
            <a:r>
              <a:rPr lang="en-US" sz="1400" dirty="0" smtClean="0"/>
              <a:t>Offer, payment or gift of money or anything of value for the purpose of obtaining or retaining an unfair business advantage</a:t>
            </a:r>
            <a:endParaRPr lang="en-US" sz="1400" dirty="0"/>
          </a:p>
        </p:txBody>
      </p:sp>
      <p:sp>
        <p:nvSpPr>
          <p:cNvPr id="7" name="TextBox 6"/>
          <p:cNvSpPr txBox="1"/>
          <p:nvPr/>
        </p:nvSpPr>
        <p:spPr>
          <a:xfrm>
            <a:off x="2631663" y="3089896"/>
            <a:ext cx="6003290" cy="738664"/>
          </a:xfrm>
          <a:prstGeom prst="rect">
            <a:avLst/>
          </a:prstGeom>
          <a:noFill/>
        </p:spPr>
        <p:txBody>
          <a:bodyPr wrap="square" rtlCol="0">
            <a:spAutoFit/>
          </a:bodyPr>
          <a:lstStyle/>
          <a:p>
            <a:pPr marL="182880" indent="-182880">
              <a:spcAft>
                <a:spcPts val="600"/>
              </a:spcAft>
              <a:buClr>
                <a:srgbClr val="CC1E43"/>
              </a:buClr>
              <a:buFont typeface="Wingdings" charset="2"/>
              <a:buChar char="§"/>
            </a:pPr>
            <a:r>
              <a:rPr lang="en-US" sz="1400" dirty="0" smtClean="0"/>
              <a:t>Cash, loans, gifts, favors, travel, meals or entertainment, charitable/campaign contributions, hiring, overpayment/underpayment of services, directing business to entities related to officials, etc.</a:t>
            </a:r>
            <a:endParaRPr lang="en-US" sz="1400" dirty="0"/>
          </a:p>
        </p:txBody>
      </p:sp>
      <p:sp>
        <p:nvSpPr>
          <p:cNvPr id="8" name="TextBox 7"/>
          <p:cNvSpPr txBox="1"/>
          <p:nvPr/>
        </p:nvSpPr>
        <p:spPr>
          <a:xfrm>
            <a:off x="2631663" y="3859463"/>
            <a:ext cx="6097558" cy="1031051"/>
          </a:xfrm>
          <a:prstGeom prst="rect">
            <a:avLst/>
          </a:prstGeom>
          <a:noFill/>
        </p:spPr>
        <p:txBody>
          <a:bodyPr wrap="square" rtlCol="0">
            <a:spAutoFit/>
          </a:bodyPr>
          <a:lstStyle/>
          <a:p>
            <a:pPr marL="182880" indent="-182880">
              <a:spcAft>
                <a:spcPts val="600"/>
              </a:spcAft>
              <a:buClr>
                <a:srgbClr val="CC1E43"/>
              </a:buClr>
              <a:buFont typeface="Wingdings" charset="2"/>
              <a:buChar char="§"/>
            </a:pPr>
            <a:r>
              <a:rPr lang="en-US" sz="1400" dirty="0" smtClean="0"/>
              <a:t>Employees of all levels of government, public international organizations, or state-owned entities (e.g. university, state-owned companies)</a:t>
            </a:r>
          </a:p>
          <a:p>
            <a:pPr marL="182880" indent="-182880">
              <a:spcAft>
                <a:spcPts val="600"/>
              </a:spcAft>
              <a:buClr>
                <a:srgbClr val="CC1E43"/>
              </a:buClr>
              <a:buFont typeface="Wingdings" charset="2"/>
              <a:buChar char="§"/>
            </a:pPr>
            <a:r>
              <a:rPr lang="en-US" sz="1400" dirty="0" smtClean="0"/>
              <a:t>Political party officials or military officials, including spouses / dependents / siblings</a:t>
            </a:r>
            <a:endParaRPr lang="en-US" sz="1400" dirty="0"/>
          </a:p>
        </p:txBody>
      </p:sp>
      <p:sp>
        <p:nvSpPr>
          <p:cNvPr id="9" name="TextBox 8"/>
          <p:cNvSpPr txBox="1"/>
          <p:nvPr/>
        </p:nvSpPr>
        <p:spPr>
          <a:xfrm>
            <a:off x="2631662" y="4921417"/>
            <a:ext cx="6325385" cy="738664"/>
          </a:xfrm>
          <a:prstGeom prst="rect">
            <a:avLst/>
          </a:prstGeom>
          <a:noFill/>
        </p:spPr>
        <p:txBody>
          <a:bodyPr wrap="square" rtlCol="0">
            <a:spAutoFit/>
          </a:bodyPr>
          <a:lstStyle/>
          <a:p>
            <a:pPr marL="182880" indent="-182880">
              <a:spcAft>
                <a:spcPts val="600"/>
              </a:spcAft>
              <a:buClr>
                <a:srgbClr val="CC1E43"/>
              </a:buClr>
              <a:buFont typeface="Wingdings" charset="2"/>
              <a:buChar char="§"/>
            </a:pPr>
            <a:r>
              <a:rPr lang="en-US" sz="1400" dirty="0" smtClean="0"/>
              <a:t>Winning or retaining a contract, influencing the procurement process, evading </a:t>
            </a:r>
            <a:r>
              <a:rPr lang="en-US" sz="1400" dirty="0" smtClean="0"/>
              <a:t>taxes </a:t>
            </a:r>
            <a:r>
              <a:rPr lang="en-US" sz="1400" dirty="0" smtClean="0"/>
              <a:t>or </a:t>
            </a:r>
            <a:r>
              <a:rPr lang="en-US" sz="1400" dirty="0">
                <a:ea typeface="Arial" charset="0"/>
                <a:cs typeface="Arial" charset="0"/>
              </a:rPr>
              <a:t>penalties</a:t>
            </a:r>
            <a:r>
              <a:rPr lang="en-US" sz="1400" dirty="0" smtClean="0"/>
              <a:t>, influencing lawsuits or enforcement actions, obtaining regulatory approvals, or avoiding contract termination</a:t>
            </a:r>
            <a:endParaRPr lang="en-US" sz="1400" dirty="0"/>
          </a:p>
        </p:txBody>
      </p:sp>
      <p:sp>
        <p:nvSpPr>
          <p:cNvPr id="10" name="TextBox 9"/>
          <p:cNvSpPr txBox="1"/>
          <p:nvPr/>
        </p:nvSpPr>
        <p:spPr>
          <a:xfrm>
            <a:off x="2631662" y="5690984"/>
            <a:ext cx="6003292" cy="523220"/>
          </a:xfrm>
          <a:prstGeom prst="rect">
            <a:avLst/>
          </a:prstGeom>
          <a:noFill/>
        </p:spPr>
        <p:txBody>
          <a:bodyPr wrap="square" rtlCol="0">
            <a:spAutoFit/>
          </a:bodyPr>
          <a:lstStyle/>
          <a:p>
            <a:pPr marL="182880" indent="-182880">
              <a:spcAft>
                <a:spcPts val="600"/>
              </a:spcAft>
              <a:buClr>
                <a:srgbClr val="CC1E43"/>
              </a:buClr>
              <a:buFont typeface="Wingdings" charset="2"/>
              <a:buChar char="§"/>
            </a:pPr>
            <a:r>
              <a:rPr lang="en-US" sz="1400" dirty="0" smtClean="0"/>
              <a:t>Payment made to someone who has facilitated a transaction or appointment, especially illicitly</a:t>
            </a:r>
            <a:endParaRPr lang="en-US" sz="1400" dirty="0"/>
          </a:p>
        </p:txBody>
      </p:sp>
      <p:sp>
        <p:nvSpPr>
          <p:cNvPr id="11" name="TextBox 10"/>
          <p:cNvSpPr txBox="1"/>
          <p:nvPr/>
        </p:nvSpPr>
        <p:spPr>
          <a:xfrm>
            <a:off x="1263192" y="2586965"/>
            <a:ext cx="1093509" cy="338554"/>
          </a:xfrm>
          <a:prstGeom prst="rect">
            <a:avLst/>
          </a:prstGeom>
          <a:noFill/>
        </p:spPr>
        <p:txBody>
          <a:bodyPr wrap="square" rtlCol="0">
            <a:spAutoFit/>
          </a:bodyPr>
          <a:lstStyle/>
          <a:p>
            <a:pPr algn="r"/>
            <a:r>
              <a:rPr lang="en-US" sz="1600" smtClean="0"/>
              <a:t>Bribe</a:t>
            </a:r>
            <a:endParaRPr lang="en-US" sz="1600"/>
          </a:p>
        </p:txBody>
      </p:sp>
      <p:sp>
        <p:nvSpPr>
          <p:cNvPr id="12" name="TextBox 11"/>
          <p:cNvSpPr txBox="1"/>
          <p:nvPr/>
        </p:nvSpPr>
        <p:spPr>
          <a:xfrm>
            <a:off x="417786" y="3233340"/>
            <a:ext cx="1938916" cy="338554"/>
          </a:xfrm>
          <a:prstGeom prst="rect">
            <a:avLst/>
          </a:prstGeom>
          <a:noFill/>
        </p:spPr>
        <p:txBody>
          <a:bodyPr wrap="square" rtlCol="0">
            <a:spAutoFit/>
          </a:bodyPr>
          <a:lstStyle/>
          <a:p>
            <a:pPr algn="r"/>
            <a:r>
              <a:rPr lang="en-US" sz="1600" dirty="0" smtClean="0"/>
              <a:t>Anything of Value</a:t>
            </a:r>
            <a:endParaRPr lang="en-US" sz="1600" dirty="0"/>
          </a:p>
        </p:txBody>
      </p:sp>
      <p:sp>
        <p:nvSpPr>
          <p:cNvPr id="13" name="TextBox 12"/>
          <p:cNvSpPr txBox="1"/>
          <p:nvPr/>
        </p:nvSpPr>
        <p:spPr>
          <a:xfrm>
            <a:off x="612741" y="4187536"/>
            <a:ext cx="1743960" cy="338554"/>
          </a:xfrm>
          <a:prstGeom prst="rect">
            <a:avLst/>
          </a:prstGeom>
          <a:noFill/>
        </p:spPr>
        <p:txBody>
          <a:bodyPr wrap="square" rtlCol="0">
            <a:spAutoFit/>
          </a:bodyPr>
          <a:lstStyle/>
          <a:p>
            <a:pPr algn="r"/>
            <a:r>
              <a:rPr lang="en-US" sz="1600" dirty="0" smtClean="0"/>
              <a:t>Foreign Official</a:t>
            </a:r>
            <a:endParaRPr lang="en-US" sz="1600" dirty="0"/>
          </a:p>
        </p:txBody>
      </p:sp>
      <p:sp>
        <p:nvSpPr>
          <p:cNvPr id="14" name="TextBox 13"/>
          <p:cNvSpPr txBox="1"/>
          <p:nvPr/>
        </p:nvSpPr>
        <p:spPr>
          <a:xfrm>
            <a:off x="612741" y="4986307"/>
            <a:ext cx="1743960" cy="584775"/>
          </a:xfrm>
          <a:prstGeom prst="rect">
            <a:avLst/>
          </a:prstGeom>
          <a:noFill/>
        </p:spPr>
        <p:txBody>
          <a:bodyPr wrap="square" rtlCol="0">
            <a:spAutoFit/>
          </a:bodyPr>
          <a:lstStyle/>
          <a:p>
            <a:pPr algn="r"/>
            <a:r>
              <a:rPr lang="en-US" sz="1600" dirty="0" smtClean="0"/>
              <a:t>Obtain or Retain Business</a:t>
            </a:r>
            <a:endParaRPr lang="en-US" sz="1600" dirty="0"/>
          </a:p>
        </p:txBody>
      </p:sp>
      <p:sp>
        <p:nvSpPr>
          <p:cNvPr id="15" name="TextBox 14"/>
          <p:cNvSpPr txBox="1"/>
          <p:nvPr/>
        </p:nvSpPr>
        <p:spPr>
          <a:xfrm>
            <a:off x="612741" y="5768492"/>
            <a:ext cx="1743960" cy="338554"/>
          </a:xfrm>
          <a:prstGeom prst="rect">
            <a:avLst/>
          </a:prstGeom>
          <a:noFill/>
        </p:spPr>
        <p:txBody>
          <a:bodyPr wrap="square" rtlCol="0">
            <a:spAutoFit/>
          </a:bodyPr>
          <a:lstStyle/>
          <a:p>
            <a:pPr algn="r"/>
            <a:r>
              <a:rPr lang="en-US" sz="1600" smtClean="0"/>
              <a:t>Kickback</a:t>
            </a:r>
            <a:endParaRPr lang="en-US" sz="1600" dirty="0"/>
          </a:p>
        </p:txBody>
      </p:sp>
      <p:sp>
        <p:nvSpPr>
          <p:cNvPr id="17" name="Left Brace 16"/>
          <p:cNvSpPr/>
          <p:nvPr/>
        </p:nvSpPr>
        <p:spPr>
          <a:xfrm>
            <a:off x="2395992" y="2571691"/>
            <a:ext cx="235670" cy="406710"/>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endParaRPr>
          </a:p>
        </p:txBody>
      </p:sp>
      <p:sp>
        <p:nvSpPr>
          <p:cNvPr id="18" name="Left Brace 17"/>
          <p:cNvSpPr/>
          <p:nvPr/>
        </p:nvSpPr>
        <p:spPr>
          <a:xfrm>
            <a:off x="2395992" y="3173440"/>
            <a:ext cx="235670" cy="51661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endParaRPr>
          </a:p>
        </p:txBody>
      </p:sp>
      <p:sp>
        <p:nvSpPr>
          <p:cNvPr id="19" name="Left Brace 18"/>
          <p:cNvSpPr/>
          <p:nvPr/>
        </p:nvSpPr>
        <p:spPr>
          <a:xfrm>
            <a:off x="2395992" y="3880241"/>
            <a:ext cx="235670" cy="974970"/>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endParaRPr>
          </a:p>
        </p:txBody>
      </p:sp>
      <p:sp>
        <p:nvSpPr>
          <p:cNvPr id="20" name="Left Brace 19"/>
          <p:cNvSpPr/>
          <p:nvPr/>
        </p:nvSpPr>
        <p:spPr>
          <a:xfrm>
            <a:off x="2395992" y="4990521"/>
            <a:ext cx="235670" cy="57634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endParaRPr>
          </a:p>
        </p:txBody>
      </p:sp>
      <p:sp>
        <p:nvSpPr>
          <p:cNvPr id="21" name="Left Brace 20"/>
          <p:cNvSpPr/>
          <p:nvPr/>
        </p:nvSpPr>
        <p:spPr>
          <a:xfrm>
            <a:off x="2395992" y="5733542"/>
            <a:ext cx="235670" cy="447684"/>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C1E43"/>
                </a:solidFill>
              </a:ln>
              <a:solidFill>
                <a:srgbClr val="CC1E43"/>
              </a:solidFill>
            </a:endParaRPr>
          </a:p>
        </p:txBody>
      </p:sp>
    </p:spTree>
    <p:extLst>
      <p:ext uri="{BB962C8B-B14F-4D97-AF65-F5344CB8AC3E}">
        <p14:creationId xmlns:p14="http://schemas.microsoft.com/office/powerpoint/2010/main" val="6658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0950" y="3815975"/>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0950" y="1366887"/>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874" y="76200"/>
            <a:ext cx="6874393" cy="868362"/>
          </a:xfrm>
        </p:spPr>
        <p:txBody>
          <a:bodyPr>
            <a:normAutofit fontScale="90000"/>
          </a:bodyPr>
          <a:lstStyle/>
          <a:p>
            <a:r>
              <a:rPr lang="en-US" dirty="0" smtClean="0"/>
              <a:t>Recordkeeping and Internal Control Provisions</a:t>
            </a:r>
            <a:endParaRPr lang="en-US" dirty="0"/>
          </a:p>
        </p:txBody>
      </p:sp>
      <p:sp>
        <p:nvSpPr>
          <p:cNvPr id="4" name="Content Placeholder 2"/>
          <p:cNvSpPr txBox="1">
            <a:spLocks/>
          </p:cNvSpPr>
          <p:nvPr/>
        </p:nvSpPr>
        <p:spPr bwMode="auto">
          <a:xfrm>
            <a:off x="884875" y="4070499"/>
            <a:ext cx="4808914" cy="179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lvl="0" indent="0" defTabSz="844550">
              <a:lnSpc>
                <a:spcPct val="90000"/>
              </a:lnSpc>
              <a:spcAft>
                <a:spcPct val="35000"/>
              </a:spcAft>
              <a:buNone/>
            </a:pPr>
            <a:r>
              <a:rPr lang="en-US" sz="1600" b="1" dirty="0">
                <a:solidFill>
                  <a:srgbClr val="CC1543"/>
                </a:solidFill>
                <a:latin typeface="Arial" charset="0"/>
                <a:ea typeface="Arial" charset="0"/>
                <a:cs typeface="Arial" charset="0"/>
              </a:rPr>
              <a:t>Rule: </a:t>
            </a:r>
            <a:r>
              <a:rPr lang="en-US" sz="1600" dirty="0">
                <a:latin typeface="Arial" charset="0"/>
                <a:ea typeface="Arial" charset="0"/>
                <a:cs typeface="Arial" charset="0"/>
              </a:rPr>
              <a:t>Prohibits individuals and businesses from knowingly failing to implement internal controls</a:t>
            </a:r>
          </a:p>
          <a:p>
            <a:pPr marL="0" lvl="0" indent="0">
              <a:buNone/>
            </a:pPr>
            <a:r>
              <a:rPr lang="en-US" sz="1600" b="1" dirty="0">
                <a:solidFill>
                  <a:srgbClr val="CC1543"/>
                </a:solidFill>
                <a:latin typeface="Arial" charset="0"/>
                <a:ea typeface="Arial" charset="0"/>
                <a:cs typeface="Arial" charset="0"/>
              </a:rPr>
              <a:t>To Comply:  </a:t>
            </a:r>
            <a:r>
              <a:rPr lang="en-US" sz="1600" dirty="0">
                <a:latin typeface="Arial" charset="0"/>
                <a:ea typeface="Arial" charset="0"/>
                <a:cs typeface="Arial" charset="0"/>
              </a:rPr>
              <a:t>MTS must maintain a</a:t>
            </a:r>
            <a:r>
              <a:rPr lang="en-US" sz="1600" dirty="0">
                <a:solidFill>
                  <a:srgbClr val="CC1543"/>
                </a:solidFill>
                <a:latin typeface="Arial" charset="0"/>
                <a:ea typeface="Arial" charset="0"/>
                <a:cs typeface="Arial" charset="0"/>
              </a:rPr>
              <a:t> </a:t>
            </a:r>
            <a:r>
              <a:rPr lang="en-US" sz="1600" dirty="0">
                <a:latin typeface="Arial" charset="0"/>
                <a:ea typeface="Arial" charset="0"/>
                <a:cs typeface="Arial" charset="0"/>
              </a:rPr>
              <a:t>system of internal accounting controls to ensure accurate reporting of transactions and safeguarding of assets must be devised and maintained</a:t>
            </a:r>
          </a:p>
        </p:txBody>
      </p:sp>
      <p:pic>
        <p:nvPicPr>
          <p:cNvPr id="5" name="Picture 4"/>
          <p:cNvPicPr>
            <a:picLocks noChangeAspect="1"/>
          </p:cNvPicPr>
          <p:nvPr/>
        </p:nvPicPr>
        <p:blipFill>
          <a:blip r:embed="rId2"/>
          <a:stretch>
            <a:fillRect/>
          </a:stretch>
        </p:blipFill>
        <p:spPr>
          <a:xfrm>
            <a:off x="875448" y="1479153"/>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3"/>
          <a:srcRect l="4433" t="6276" r="3197" b="4535"/>
          <a:stretch/>
        </p:blipFill>
        <p:spPr>
          <a:xfrm>
            <a:off x="5564983" y="3938523"/>
            <a:ext cx="2896734" cy="1904215"/>
          </a:xfrm>
          <a:prstGeom prst="rect">
            <a:avLst/>
          </a:prstGeom>
          <a:effectLst>
            <a:outerShdw blurRad="50800" dist="38100" dir="2700000" algn="tl" rotWithShape="0">
              <a:prstClr val="black">
                <a:alpha val="40000"/>
              </a:prstClr>
            </a:outerShdw>
          </a:effectLst>
        </p:spPr>
      </p:pic>
      <p:sp>
        <p:nvSpPr>
          <p:cNvPr id="7" name="Oval 6"/>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Font typeface="Arial Narrow" charset="0"/>
              <a:buNone/>
            </a:pPr>
            <a:r>
              <a:rPr lang="en-US" sz="3600" b="1" kern="0" dirty="0" smtClean="0">
                <a:solidFill>
                  <a:schemeClr val="bg1"/>
                </a:solidFill>
              </a:rPr>
              <a:t>2</a:t>
            </a:r>
            <a:endParaRPr lang="en-US" sz="3600" b="1" kern="0" dirty="0">
              <a:solidFill>
                <a:schemeClr val="bg1"/>
              </a:solidFill>
            </a:endParaRPr>
          </a:p>
        </p:txBody>
      </p:sp>
      <p:sp>
        <p:nvSpPr>
          <p:cNvPr id="12" name="Content Placeholder 2"/>
          <p:cNvSpPr>
            <a:spLocks noGrp="1"/>
          </p:cNvSpPr>
          <p:nvPr>
            <p:ph sz="quarter" idx="10"/>
          </p:nvPr>
        </p:nvSpPr>
        <p:spPr>
          <a:xfrm>
            <a:off x="3939160" y="1593130"/>
            <a:ext cx="4601525" cy="1791093"/>
          </a:xfrm>
        </p:spPr>
        <p:txBody>
          <a:bodyPr/>
          <a:lstStyle/>
          <a:p>
            <a:pPr marL="0" lvl="0" indent="0" defTabSz="844550">
              <a:lnSpc>
                <a:spcPct val="90000"/>
              </a:lnSpc>
              <a:spcAft>
                <a:spcPct val="35000"/>
              </a:spcAft>
              <a:buNone/>
            </a:pPr>
            <a:r>
              <a:rPr lang="en-US" sz="1600" b="1" kern="1200" dirty="0">
                <a:solidFill>
                  <a:srgbClr val="CC1543"/>
                </a:solidFill>
                <a:latin typeface="Arial" charset="0"/>
                <a:ea typeface="Arial" charset="0"/>
                <a:cs typeface="Arial" charset="0"/>
              </a:rPr>
              <a:t>Rule: </a:t>
            </a:r>
            <a:r>
              <a:rPr lang="en-US" sz="1600" kern="1200" dirty="0" smtClean="0">
                <a:latin typeface="Arial" charset="0"/>
                <a:ea typeface="Arial" charset="0"/>
                <a:cs typeface="Arial" charset="0"/>
              </a:rPr>
              <a:t>Requires individuals and businesses to keep accurate and complete records of the transaction in which they engage</a:t>
            </a:r>
            <a:endParaRPr lang="en-US" sz="1600" dirty="0">
              <a:latin typeface="Arial" charset="0"/>
              <a:ea typeface="Arial" charset="0"/>
              <a:cs typeface="Arial" charset="0"/>
            </a:endParaRPr>
          </a:p>
          <a:p>
            <a:pPr marL="0" lvl="0" indent="0">
              <a:buNone/>
            </a:pPr>
            <a:r>
              <a:rPr lang="en-US" sz="1600" b="1" kern="1200" dirty="0">
                <a:solidFill>
                  <a:srgbClr val="CC1543"/>
                </a:solidFill>
                <a:latin typeface="Arial" charset="0"/>
                <a:ea typeface="Arial" charset="0"/>
                <a:cs typeface="Arial" charset="0"/>
              </a:rPr>
              <a:t>To Comply:  </a:t>
            </a:r>
            <a:r>
              <a:rPr lang="en-US" sz="1600" kern="1200" dirty="0" smtClean="0">
                <a:latin typeface="Arial" charset="0"/>
                <a:ea typeface="Arial" charset="0"/>
                <a:cs typeface="Arial" charset="0"/>
              </a:rPr>
              <a:t>MTS must maintain books and records that accurately reflect the transaction of the corporation</a:t>
            </a:r>
            <a:endParaRPr lang="en-US" sz="1600" dirty="0">
              <a:latin typeface="Arial" charset="0"/>
              <a:ea typeface="Arial" charset="0"/>
              <a:cs typeface="Arial" charset="0"/>
            </a:endParaRPr>
          </a:p>
        </p:txBody>
      </p:sp>
    </p:spTree>
    <p:extLst>
      <p:ext uri="{BB962C8B-B14F-4D97-AF65-F5344CB8AC3E}">
        <p14:creationId xmlns:p14="http://schemas.microsoft.com/office/powerpoint/2010/main" val="205036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6910183" cy="868362"/>
          </a:xfrm>
        </p:spPr>
        <p:txBody>
          <a:bodyPr>
            <a:normAutofit fontScale="90000"/>
          </a:bodyPr>
          <a:lstStyle/>
          <a:p>
            <a:r>
              <a:rPr lang="en-US" dirty="0" smtClean="0"/>
              <a:t>FCPA Risk Areas Specific to MTS and Applicable MTS Policy / Procedure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43577375"/>
              </p:ext>
            </p:extLst>
          </p:nvPr>
        </p:nvGraphicFramePr>
        <p:xfrm>
          <a:off x="377073" y="1227318"/>
          <a:ext cx="8465270" cy="4806413"/>
        </p:xfrm>
        <a:graphic>
          <a:graphicData uri="http://schemas.openxmlformats.org/drawingml/2006/table">
            <a:tbl>
              <a:tblPr firstRow="1" bandRow="1">
                <a:tableStyleId>{073A0DAA-6AF3-43AB-8588-CEC1D06C72B9}</a:tableStyleId>
              </a:tblPr>
              <a:tblGrid>
                <a:gridCol w="4232635"/>
                <a:gridCol w="4232635"/>
              </a:tblGrid>
              <a:tr h="394093">
                <a:tc>
                  <a:txBody>
                    <a:bodyPr/>
                    <a:lstStyle/>
                    <a:p>
                      <a:r>
                        <a:rPr lang="en-US" sz="1800" b="0" smtClean="0"/>
                        <a:t>Risk Area / Red Flags</a:t>
                      </a:r>
                      <a:r>
                        <a:rPr lang="en-US" sz="1800" b="0" baseline="0" smtClean="0"/>
                        <a:t> Raised</a:t>
                      </a:r>
                      <a:endParaRPr lang="en-US" sz="1800" b="0" dirty="0"/>
                    </a:p>
                  </a:txBody>
                  <a:tcPr/>
                </a:tc>
                <a:tc>
                  <a:txBody>
                    <a:bodyPr/>
                    <a:lstStyle/>
                    <a:p>
                      <a:r>
                        <a:rPr lang="en-US" sz="1800" b="0" dirty="0" smtClean="0"/>
                        <a:t>MTS Policy</a:t>
                      </a:r>
                      <a:r>
                        <a:rPr lang="en-US" sz="1800" b="0" baseline="0" dirty="0" smtClean="0"/>
                        <a:t> / Procedure</a:t>
                      </a:r>
                      <a:endParaRPr lang="en-US" sz="1800" b="0" dirty="0"/>
                    </a:p>
                  </a:txBody>
                  <a:tcPr/>
                </a:tc>
              </a:tr>
              <a:tr h="827307">
                <a:tc>
                  <a:txBody>
                    <a:bodyPr/>
                    <a:lstStyle/>
                    <a:p>
                      <a:pPr marL="0" lvl="0" indent="0" algn="l" defTabSz="755650" rtl="0">
                        <a:lnSpc>
                          <a:spcPct val="100000"/>
                        </a:lnSpc>
                        <a:spcBef>
                          <a:spcPct val="0"/>
                        </a:spcBef>
                        <a:spcAft>
                          <a:spcPts val="0"/>
                        </a:spcAft>
                        <a:buClr>
                          <a:srgbClr val="CC1E43"/>
                        </a:buClr>
                        <a:buFont typeface="Wingdings" charset="2"/>
                        <a:buNone/>
                      </a:pPr>
                      <a:r>
                        <a:rPr lang="en-US" sz="1200" b="1" i="0" kern="1200" dirty="0" smtClean="0">
                          <a:solidFill>
                            <a:srgbClr val="C00000"/>
                          </a:solidFill>
                          <a:latin typeface="Arial" charset="0"/>
                          <a:ea typeface="Arial" charset="0"/>
                          <a:cs typeface="Arial" charset="0"/>
                        </a:rPr>
                        <a:t>Sales</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Excessive customer entertainment &amp; lavish hospitality</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Excessive commissions to agents or incentives to resellers which could create potential for bribes</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OGC-001 Code of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OGC-004 Ethical</a:t>
                      </a:r>
                      <a:r>
                        <a:rPr lang="en-US" sz="1200" b="0" i="0" kern="1200" baseline="0" dirty="0" smtClean="0">
                          <a:solidFill>
                            <a:schemeClr val="tx1"/>
                          </a:solidFill>
                          <a:latin typeface="Arial" charset="0"/>
                          <a:ea typeface="Arial" charset="0"/>
                          <a:cs typeface="Arial" charset="0"/>
                        </a:rPr>
                        <a:t> Business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OGC-009 Gifts, Business Courtesies and Sponsorships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OGC-018 Foreign Corrupt Practices Act Compliance</a:t>
                      </a:r>
                    </a:p>
                  </a:txBody>
                  <a:tcPr/>
                </a:tc>
              </a:tr>
              <a:tr h="827307">
                <a:tc>
                  <a:txBody>
                    <a:bodyPr/>
                    <a:lstStyle/>
                    <a:p>
                      <a:pPr marL="0" lvl="0" indent="0" algn="l" defTabSz="755650" rtl="0" eaLnBrk="1" latinLnBrk="0" hangingPunct="1">
                        <a:lnSpc>
                          <a:spcPct val="100000"/>
                        </a:lnSpc>
                        <a:spcBef>
                          <a:spcPct val="0"/>
                        </a:spcBef>
                        <a:spcAft>
                          <a:spcPts val="0"/>
                        </a:spcAft>
                        <a:buClr>
                          <a:srgbClr val="CC1E43"/>
                        </a:buClr>
                        <a:buFont typeface="Wingdings" charset="2"/>
                        <a:buNone/>
                      </a:pPr>
                      <a:r>
                        <a:rPr lang="en-US" sz="1200" b="1" i="0" kern="1200" dirty="0" smtClean="0">
                          <a:solidFill>
                            <a:srgbClr val="C00000"/>
                          </a:solidFill>
                          <a:latin typeface="Arial" charset="0"/>
                          <a:ea typeface="Arial" charset="0"/>
                          <a:cs typeface="Arial" charset="0"/>
                        </a:rPr>
                        <a:t>Operational activity and disbursements to third parties</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Improper payments to customs officials to evade customs duties</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Sponsorships provided with the intent to win or retain business</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OGC-001 Code of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OGC-008 Foreign Law Compliance</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OGC-009 Gifts, Business Courtesies and Sponsorships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OGC-009A Event and Sponsorship Request Form</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OGC-010 Conflict of Interest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OGC-018 Foreign Corrupt Practices Act Compliance</a:t>
                      </a:r>
                    </a:p>
                  </a:txBody>
                  <a:tcPr/>
                </a:tc>
              </a:tr>
              <a:tr h="827307">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lang="en-US" sz="1200" b="1" i="0" dirty="0" smtClean="0">
                          <a:solidFill>
                            <a:srgbClr val="D20000"/>
                          </a:solidFill>
                          <a:latin typeface="Arial" charset="0"/>
                          <a:ea typeface="Arial" charset="0"/>
                          <a:cs typeface="Arial" charset="0"/>
                        </a:rPr>
                        <a:t>Employee-related activity</a:t>
                      </a:r>
                    </a:p>
                    <a:p>
                      <a:pPr marL="171450" lvl="0" indent="-171450" rtl="0">
                        <a:buClr>
                          <a:srgbClr val="CC1E43"/>
                        </a:buClr>
                        <a:buFont typeface="Wingdings" charset="2"/>
                        <a:buChar char="§"/>
                      </a:pPr>
                      <a:r>
                        <a:rPr lang="en-US" sz="1200" b="0" i="0" kern="1200" dirty="0" smtClean="0">
                          <a:solidFill>
                            <a:schemeClr val="tx1"/>
                          </a:solidFill>
                          <a:latin typeface="Arial" charset="0"/>
                          <a:ea typeface="Arial" charset="0"/>
                          <a:cs typeface="Arial" charset="0"/>
                        </a:rPr>
                        <a:t>Lodging at luxurious hotels and business/first class airfare</a:t>
                      </a:r>
                    </a:p>
                    <a:p>
                      <a:pPr marL="171450" lvl="0" indent="-171450" rtl="0">
                        <a:buClr>
                          <a:srgbClr val="CC1E43"/>
                        </a:buClr>
                        <a:buFont typeface="Wingdings" charset="2"/>
                        <a:buChar char="§"/>
                      </a:pPr>
                      <a:r>
                        <a:rPr lang="en-US" sz="1200" b="0" i="0" kern="1200" dirty="0" smtClean="0">
                          <a:solidFill>
                            <a:schemeClr val="tx1"/>
                          </a:solidFill>
                          <a:latin typeface="Arial" charset="0"/>
                          <a:ea typeface="Arial" charset="0"/>
                          <a:cs typeface="Arial" charset="0"/>
                        </a:rPr>
                        <a:t>Gifts that do not comply with local laws and customs</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FIN-008G</a:t>
                      </a:r>
                      <a:r>
                        <a:rPr lang="en-US" sz="1200" b="0" i="0" kern="1200" baseline="0" dirty="0" smtClean="0">
                          <a:solidFill>
                            <a:schemeClr val="tx1"/>
                          </a:solidFill>
                          <a:latin typeface="Arial" charset="0"/>
                          <a:ea typeface="Arial" charset="0"/>
                          <a:cs typeface="Arial" charset="0"/>
                        </a:rPr>
                        <a:t> Global Travel and Expense Reimbursement</a:t>
                      </a:r>
                      <a:endParaRPr lang="en-US" sz="1200" b="0" i="0" kern="1200" dirty="0" smtClean="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OGC-001 Code of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OGC-004 Ethical</a:t>
                      </a:r>
                      <a:r>
                        <a:rPr lang="en-US" sz="1200" b="0" i="0" kern="1200" baseline="0" dirty="0" smtClean="0">
                          <a:solidFill>
                            <a:schemeClr val="tx1"/>
                          </a:solidFill>
                          <a:latin typeface="Arial" charset="0"/>
                          <a:ea typeface="Arial" charset="0"/>
                          <a:cs typeface="Arial" charset="0"/>
                        </a:rPr>
                        <a:t> Business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OGC-009 Gifts, Business Courtesies and Sponsorships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OGC-018 Foreign Corrupt Practices Act Compliance</a:t>
                      </a:r>
                    </a:p>
                  </a:txBody>
                  <a:tcPr/>
                </a:tc>
              </a:tr>
              <a:tr h="846160">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lang="en-US" sz="1200" b="1" i="0" kern="1200" dirty="0" smtClean="0">
                          <a:solidFill>
                            <a:srgbClr val="D20000"/>
                          </a:solidFill>
                          <a:latin typeface="Arial" charset="0"/>
                          <a:ea typeface="Arial" charset="0"/>
                          <a:cs typeface="Arial" charset="0"/>
                        </a:rPr>
                        <a:t>Financial recordkeeping and internal controls</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Lack of adequate approvals and</a:t>
                      </a:r>
                      <a:r>
                        <a:rPr lang="en-US" sz="1200" b="0" i="0" kern="1200" baseline="0" dirty="0" smtClean="0">
                          <a:solidFill>
                            <a:schemeClr val="tx1"/>
                          </a:solidFill>
                          <a:latin typeface="Arial" charset="0"/>
                          <a:ea typeface="Arial" charset="0"/>
                          <a:cs typeface="Arial" charset="0"/>
                        </a:rPr>
                        <a:t> </a:t>
                      </a:r>
                      <a:r>
                        <a:rPr lang="en-US" sz="1200" b="0" i="0" kern="1200" dirty="0" smtClean="0">
                          <a:solidFill>
                            <a:schemeClr val="tx1"/>
                          </a:solidFill>
                          <a:latin typeface="Arial" charset="0"/>
                          <a:ea typeface="Arial" charset="0"/>
                          <a:cs typeface="Arial" charset="0"/>
                        </a:rPr>
                        <a:t>supporting documents</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Circumvention or evasion of internal controls </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2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OGC-007 Record Retention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dirty="0" smtClean="0">
                          <a:solidFill>
                            <a:schemeClr val="tx1"/>
                          </a:solidFill>
                          <a:latin typeface="Arial" charset="0"/>
                          <a:ea typeface="Arial" charset="0"/>
                          <a:cs typeface="Arial" charset="0"/>
                        </a:rPr>
                        <a:t>OGC-004 Ethical</a:t>
                      </a:r>
                      <a:r>
                        <a:rPr lang="en-US" sz="1200" b="0" i="0" kern="1200" baseline="0" dirty="0" smtClean="0">
                          <a:solidFill>
                            <a:schemeClr val="tx1"/>
                          </a:solidFill>
                          <a:latin typeface="Arial" charset="0"/>
                          <a:ea typeface="Arial" charset="0"/>
                          <a:cs typeface="Arial" charset="0"/>
                        </a:rPr>
                        <a:t> Business Conduct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lang="en-US" sz="1200" b="0" i="0" kern="1200" baseline="0" dirty="0" smtClean="0">
                          <a:solidFill>
                            <a:schemeClr val="tx1"/>
                          </a:solidFill>
                          <a:latin typeface="Arial" charset="0"/>
                          <a:ea typeface="Arial" charset="0"/>
                          <a:cs typeface="Arial" charset="0"/>
                        </a:rPr>
                        <a:t>OGC-018 Foreign Corrupt Practices Act Compliance</a:t>
                      </a:r>
                    </a:p>
                  </a:txBody>
                  <a:tcPr/>
                </a:tc>
              </a:tr>
            </a:tbl>
          </a:graphicData>
        </a:graphic>
      </p:graphicFrame>
    </p:spTree>
    <p:extLst>
      <p:ext uri="{BB962C8B-B14F-4D97-AF65-F5344CB8AC3E}">
        <p14:creationId xmlns:p14="http://schemas.microsoft.com/office/powerpoint/2010/main" val="178868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6485977" cy="868362"/>
          </a:xfrm>
        </p:spPr>
        <p:txBody>
          <a:bodyPr>
            <a:normAutofit fontScale="90000"/>
          </a:bodyPr>
          <a:lstStyle/>
          <a:p>
            <a:r>
              <a:rPr lang="en-US" dirty="0" smtClean="0"/>
              <a:t>How does the Code of </a:t>
            </a:r>
            <a:r>
              <a:rPr lang="en-US" smtClean="0"/>
              <a:t>Conduct Address </a:t>
            </a:r>
            <a:r>
              <a:rPr lang="en-US" dirty="0" smtClean="0"/>
              <a:t>Bribery </a:t>
            </a:r>
            <a:r>
              <a:rPr lang="en-US" smtClean="0"/>
              <a:t>and Corruption?</a:t>
            </a:r>
            <a:endParaRPr lang="en-US"/>
          </a:p>
        </p:txBody>
      </p:sp>
      <p:sp>
        <p:nvSpPr>
          <p:cNvPr id="3" name="Content Placeholder 2"/>
          <p:cNvSpPr>
            <a:spLocks noGrp="1"/>
          </p:cNvSpPr>
          <p:nvPr>
            <p:ph sz="quarter" idx="10"/>
          </p:nvPr>
        </p:nvSpPr>
        <p:spPr>
          <a:xfrm>
            <a:off x="488950" y="1348033"/>
            <a:ext cx="7974566" cy="4838328"/>
          </a:xfrm>
        </p:spPr>
        <p:txBody>
          <a:bodyPr/>
          <a:lstStyle/>
          <a:p>
            <a:pPr>
              <a:spcAft>
                <a:spcPts val="1200"/>
              </a:spcAft>
            </a:pPr>
            <a:r>
              <a:rPr lang="en-US" dirty="0" smtClean="0">
                <a:latin typeface="Arial" charset="0"/>
                <a:ea typeface="Arial" charset="0"/>
                <a:cs typeface="Arial" charset="0"/>
              </a:rPr>
              <a:t>The Code of </a:t>
            </a:r>
            <a:r>
              <a:rPr lang="en-US" dirty="0">
                <a:latin typeface="Arial" charset="0"/>
                <a:ea typeface="Arial" charset="0"/>
                <a:cs typeface="Arial" charset="0"/>
              </a:rPr>
              <a:t>Conduct provides guidance about bribery and corruption risks faced by MTS personnel and about local laws and regulations.</a:t>
            </a:r>
          </a:p>
          <a:p>
            <a:pPr>
              <a:spcAft>
                <a:spcPts val="1200"/>
              </a:spcAft>
            </a:pPr>
            <a:r>
              <a:rPr lang="en-US" dirty="0" smtClean="0">
                <a:latin typeface="Arial" charset="0"/>
                <a:ea typeface="Arial" charset="0"/>
                <a:cs typeface="Arial" charset="0"/>
              </a:rPr>
              <a:t>The Code of </a:t>
            </a:r>
            <a:r>
              <a:rPr lang="en-US" dirty="0">
                <a:latin typeface="Arial" charset="0"/>
                <a:ea typeface="Arial" charset="0"/>
                <a:cs typeface="Arial" charset="0"/>
              </a:rPr>
              <a:t>Conduct also provides questions and answers to certain scenarios to facilitate understanding.</a:t>
            </a:r>
          </a:p>
          <a:p>
            <a:pPr>
              <a:spcAft>
                <a:spcPts val="1200"/>
              </a:spcAft>
            </a:pPr>
            <a:r>
              <a:rPr lang="en-US" dirty="0" smtClean="0">
                <a:latin typeface="Arial" charset="0"/>
                <a:ea typeface="Arial" charset="0"/>
                <a:cs typeface="Arial" charset="0"/>
              </a:rPr>
              <a:t>MTS </a:t>
            </a:r>
            <a:r>
              <a:rPr lang="en-US" dirty="0">
                <a:latin typeface="Arial" charset="0"/>
                <a:ea typeface="Arial" charset="0"/>
                <a:cs typeface="Arial" charset="0"/>
              </a:rPr>
              <a:t>has specific policies and procedures that address bribery and corruption.</a:t>
            </a:r>
          </a:p>
          <a:p>
            <a:pPr>
              <a:spcAft>
                <a:spcPts val="1200"/>
              </a:spcAft>
            </a:pPr>
            <a:endParaRPr lang="en-US" dirty="0"/>
          </a:p>
        </p:txBody>
      </p:sp>
    </p:spTree>
    <p:extLst>
      <p:ext uri="{BB962C8B-B14F-4D97-AF65-F5344CB8AC3E}">
        <p14:creationId xmlns:p14="http://schemas.microsoft.com/office/powerpoint/2010/main" val="22913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Spotlight: Conflict of Interest</a:t>
            </a:r>
            <a:endParaRPr lang="en-US" dirty="0"/>
          </a:p>
        </p:txBody>
      </p:sp>
      <p:sp>
        <p:nvSpPr>
          <p:cNvPr id="3" name="Content Placeholder 2"/>
          <p:cNvSpPr>
            <a:spLocks noGrp="1"/>
          </p:cNvSpPr>
          <p:nvPr>
            <p:ph sz="quarter" idx="10"/>
          </p:nvPr>
        </p:nvSpPr>
        <p:spPr>
          <a:xfrm>
            <a:off x="488950" y="1348033"/>
            <a:ext cx="8138160" cy="1687398"/>
          </a:xfrm>
        </p:spPr>
        <p:txBody>
          <a:bodyPr/>
          <a:lstStyle/>
          <a:p>
            <a:r>
              <a:rPr lang="en-US" dirty="0" smtClean="0"/>
              <a:t>“At </a:t>
            </a:r>
            <a:r>
              <a:rPr lang="en-US" dirty="0">
                <a:latin typeface="Arial" charset="0"/>
                <a:ea typeface="Arial" charset="0"/>
                <a:cs typeface="Arial" charset="0"/>
              </a:rPr>
              <a:t>MTS, we always expect one another to act in the best interests of the Company. This means that business decisions should be made free from any conflict of interest. They should also be impartial. We must make our decisions based on sound business reasoning.” </a:t>
            </a:r>
            <a:r>
              <a:rPr lang="en-US" i="1" dirty="0">
                <a:latin typeface="Arial" charset="0"/>
                <a:ea typeface="Arial" charset="0"/>
                <a:cs typeface="Arial" charset="0"/>
              </a:rPr>
              <a:t>(Code of Conduct, page 11)</a:t>
            </a:r>
          </a:p>
          <a:p>
            <a:endParaRPr lang="en-US" dirty="0">
              <a:latin typeface="Arial" charset="0"/>
              <a:ea typeface="Arial" charset="0"/>
              <a:cs typeface="Arial" charset="0"/>
            </a:endParaRPr>
          </a:p>
        </p:txBody>
      </p:sp>
      <p:graphicFrame>
        <p:nvGraphicFramePr>
          <p:cNvPr id="5" name="Diagram 4"/>
          <p:cNvGraphicFramePr/>
          <p:nvPr>
            <p:extLst>
              <p:ext uri="{D42A27DB-BD31-4B8C-83A1-F6EECF244321}">
                <p14:modId xmlns:p14="http://schemas.microsoft.com/office/powerpoint/2010/main" val="775068970"/>
              </p:ext>
            </p:extLst>
          </p:nvPr>
        </p:nvGraphicFramePr>
        <p:xfrm>
          <a:off x="886119" y="3344633"/>
          <a:ext cx="7637296" cy="246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9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0"/>
          </p:nvPr>
        </p:nvSpPr>
        <p:spPr>
          <a:xfrm>
            <a:off x="488950" y="1348033"/>
            <a:ext cx="8138160" cy="1885361"/>
          </a:xfrm>
        </p:spPr>
        <p:txBody>
          <a:bodyPr/>
          <a:lstStyle/>
          <a:p>
            <a:pPr marL="0" indent="0">
              <a:buNone/>
            </a:pPr>
            <a:r>
              <a:rPr lang="en-US" dirty="0" smtClean="0"/>
              <a:t>MTS Code of Conduct – your FIRST resource to:</a:t>
            </a:r>
          </a:p>
          <a:p>
            <a:r>
              <a:rPr lang="en-US" dirty="0" smtClean="0"/>
              <a:t>Guide decision-making based on MTS Values</a:t>
            </a:r>
          </a:p>
          <a:p>
            <a:r>
              <a:rPr lang="en-US" dirty="0" smtClean="0"/>
              <a:t>Understand how to comply with laws and regulations</a:t>
            </a:r>
          </a:p>
          <a:p>
            <a:r>
              <a:rPr lang="en-US" dirty="0" smtClean="0"/>
              <a:t>Understand how to </a:t>
            </a:r>
            <a:r>
              <a:rPr lang="en-US" b="1" dirty="0" smtClean="0"/>
              <a:t>Speak Up </a:t>
            </a:r>
            <a:r>
              <a:rPr lang="en-US" dirty="0" smtClean="0"/>
              <a:t>about unethical or illegal conduct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491601"/>
            <a:ext cx="7672959"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46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680" y="5292120"/>
            <a:ext cx="6366641" cy="9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sz="quarter" idx="10"/>
          </p:nvPr>
        </p:nvSpPr>
        <p:spPr>
          <a:xfrm>
            <a:off x="488949" y="1230313"/>
            <a:ext cx="8334539" cy="3747040"/>
          </a:xfrm>
        </p:spPr>
        <p:txBody>
          <a:bodyPr/>
          <a:lstStyle/>
          <a:p>
            <a:pPr marL="0" indent="0">
              <a:buNone/>
            </a:pPr>
            <a:r>
              <a:rPr lang="en-US" sz="1900" dirty="0" smtClean="0"/>
              <a:t>This is an overview of the MTS Global Code of Ethical Business Conduct (“Code of Conduct”) and highlights the following key elements.</a:t>
            </a:r>
          </a:p>
          <a:p>
            <a:r>
              <a:rPr lang="en-US" sz="1900" dirty="0" smtClean="0"/>
              <a:t>The purpose and Content of the Code of Conduct</a:t>
            </a:r>
          </a:p>
          <a:p>
            <a:r>
              <a:rPr lang="en-US" sz="1900" dirty="0" smtClean="0"/>
              <a:t>What does it mean to </a:t>
            </a:r>
            <a:r>
              <a:rPr lang="en-US" sz="1900" b="1" dirty="0" smtClean="0"/>
              <a:t>Speak Up</a:t>
            </a:r>
            <a:r>
              <a:rPr lang="en-US" sz="1900" dirty="0" smtClean="0"/>
              <a:t>?</a:t>
            </a:r>
          </a:p>
          <a:p>
            <a:r>
              <a:rPr lang="en-US" sz="1900" dirty="0" smtClean="0"/>
              <a:t>The MTS </a:t>
            </a:r>
            <a:r>
              <a:rPr lang="en-US" sz="1900" dirty="0" err="1" smtClean="0"/>
              <a:t>AlertLine</a:t>
            </a:r>
            <a:endParaRPr lang="en-US" sz="1900" dirty="0" smtClean="0"/>
          </a:p>
          <a:p>
            <a:r>
              <a:rPr lang="en-US" sz="1900" dirty="0" smtClean="0"/>
              <a:t>Introduction to the Chief Risk and Compliance Officer</a:t>
            </a:r>
          </a:p>
          <a:p>
            <a:r>
              <a:rPr lang="en-US" sz="1900" dirty="0" smtClean="0"/>
              <a:t>Protecting against Retaliation</a:t>
            </a:r>
          </a:p>
          <a:p>
            <a:r>
              <a:rPr lang="en-US" sz="1900" dirty="0" smtClean="0"/>
              <a:t>Compliance Spotlight:</a:t>
            </a:r>
          </a:p>
          <a:p>
            <a:pPr lvl="1"/>
            <a:r>
              <a:rPr lang="en-US" sz="1900" dirty="0" smtClean="0"/>
              <a:t>1. FCPA</a:t>
            </a:r>
          </a:p>
          <a:p>
            <a:pPr lvl="1"/>
            <a:r>
              <a:rPr lang="en-US" sz="1900" dirty="0" smtClean="0"/>
              <a:t>2. Conflict of Interest</a:t>
            </a:r>
          </a:p>
          <a:p>
            <a:r>
              <a:rPr lang="en-US" sz="1900" dirty="0" smtClean="0"/>
              <a:t>Summary</a:t>
            </a:r>
            <a:endParaRPr lang="en-US" sz="1900" dirty="0"/>
          </a:p>
        </p:txBody>
      </p:sp>
    </p:spTree>
    <p:extLst>
      <p:ext uri="{BB962C8B-B14F-4D97-AF65-F5344CB8AC3E}">
        <p14:creationId xmlns:p14="http://schemas.microsoft.com/office/powerpoint/2010/main" val="7304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555034"/>
            <a:ext cx="7880480" cy="1847284"/>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Purpose of the Code of Conduct</a:t>
            </a:r>
            <a:endParaRPr lang="en-US" dirty="0"/>
          </a:p>
        </p:txBody>
      </p:sp>
      <p:sp>
        <p:nvSpPr>
          <p:cNvPr id="3" name="Content Placeholder 2"/>
          <p:cNvSpPr>
            <a:spLocks noGrp="1"/>
          </p:cNvSpPr>
          <p:nvPr>
            <p:ph sz="quarter" idx="10"/>
          </p:nvPr>
        </p:nvSpPr>
        <p:spPr>
          <a:xfrm>
            <a:off x="488950" y="1230313"/>
            <a:ext cx="8138160" cy="862438"/>
          </a:xfrm>
        </p:spPr>
        <p:txBody>
          <a:bodyPr/>
          <a:lstStyle/>
          <a:p>
            <a:r>
              <a:rPr lang="en-US" dirty="0" smtClean="0"/>
              <a:t>MTS is committed to its core values, ethical conduct, and compliance with the law.</a:t>
            </a:r>
            <a:endParaRPr lang="en-US" dirty="0"/>
          </a:p>
        </p:txBody>
      </p:sp>
      <p:sp>
        <p:nvSpPr>
          <p:cNvPr id="4" name="Content Placeholder 2"/>
          <p:cNvSpPr txBox="1">
            <a:spLocks/>
          </p:cNvSpPr>
          <p:nvPr/>
        </p:nvSpPr>
        <p:spPr bwMode="auto">
          <a:xfrm>
            <a:off x="641350" y="4847839"/>
            <a:ext cx="8138160" cy="108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smtClean="0"/>
              <a:t>The MTS Code of Conduct compliments legacy of a strong commitment to ethics, as emphasized through MTS’ leadership, Employee Guide, and policies</a:t>
            </a:r>
            <a:endParaRPr lang="en-US" kern="0" dirty="0"/>
          </a:p>
        </p:txBody>
      </p:sp>
      <p:sp>
        <p:nvSpPr>
          <p:cNvPr id="7" name="Content Placeholder 2"/>
          <p:cNvSpPr txBox="1">
            <a:spLocks/>
          </p:cNvSpPr>
          <p:nvPr/>
        </p:nvSpPr>
        <p:spPr bwMode="auto">
          <a:xfrm>
            <a:off x="1189197" y="3000555"/>
            <a:ext cx="7042466" cy="116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a:buFont typeface="Wingdings" charset="2"/>
              <a:buChar char="§"/>
            </a:pPr>
            <a:r>
              <a:rPr lang="en-US" sz="1800" dirty="0">
                <a:latin typeface="Arial" charset="0"/>
                <a:ea typeface="Arial" charset="0"/>
                <a:cs typeface="Arial" charset="0"/>
              </a:rPr>
              <a:t>Guide decision-making based on MTS values</a:t>
            </a:r>
          </a:p>
          <a:p>
            <a:pPr lvl="0">
              <a:buFont typeface="Wingdings" charset="2"/>
              <a:buChar char="§"/>
            </a:pPr>
            <a:r>
              <a:rPr lang="en-US" sz="1800" dirty="0">
                <a:latin typeface="Arial" charset="0"/>
                <a:ea typeface="Arial" charset="0"/>
                <a:cs typeface="Arial" charset="0"/>
              </a:rPr>
              <a:t>Understand how to comply with laws and regulations</a:t>
            </a:r>
          </a:p>
          <a:p>
            <a:pPr lvl="0">
              <a:buFont typeface="Wingdings" charset="2"/>
              <a:buChar char="§"/>
            </a:pPr>
            <a:r>
              <a:rPr lang="en-US" sz="1800" dirty="0">
                <a:latin typeface="Arial" charset="0"/>
                <a:ea typeface="Arial" charset="0"/>
                <a:cs typeface="Arial" charset="0"/>
              </a:rPr>
              <a:t>Understand how to Speak Up about unethical or illegal conduct</a:t>
            </a:r>
          </a:p>
        </p:txBody>
      </p:sp>
      <p:sp>
        <p:nvSpPr>
          <p:cNvPr id="8" name="Rounded Rectangle 7"/>
          <p:cNvSpPr/>
          <p:nvPr/>
        </p:nvSpPr>
        <p:spPr>
          <a:xfrm>
            <a:off x="1560306" y="231569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The Code of Conduct is your first resource to:</a:t>
            </a:r>
            <a:endParaRPr lang="en-US" dirty="0">
              <a:latin typeface="Arial" charset="0"/>
              <a:ea typeface="Arial" charset="0"/>
              <a:cs typeface="Arial" charset="0"/>
            </a:endParaRPr>
          </a:p>
        </p:txBody>
      </p:sp>
    </p:spTree>
    <p:extLst>
      <p:ext uri="{BB962C8B-B14F-4D97-AF65-F5344CB8AC3E}">
        <p14:creationId xmlns:p14="http://schemas.microsoft.com/office/powerpoint/2010/main" val="177907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1760" y="1602429"/>
            <a:ext cx="7880480" cy="2403963"/>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Contents of the Code of Conduct</a:t>
            </a:r>
            <a:endParaRPr lang="en-US" dirty="0"/>
          </a:p>
        </p:txBody>
      </p:sp>
      <p:sp>
        <p:nvSpPr>
          <p:cNvPr id="3" name="Content Placeholder 2"/>
          <p:cNvSpPr>
            <a:spLocks noGrp="1"/>
          </p:cNvSpPr>
          <p:nvPr>
            <p:ph sz="quarter" idx="10"/>
          </p:nvPr>
        </p:nvSpPr>
        <p:spPr>
          <a:xfrm>
            <a:off x="488950" y="4302283"/>
            <a:ext cx="8138160" cy="1748557"/>
          </a:xfrm>
        </p:spPr>
        <p:txBody>
          <a:bodyPr/>
          <a:lstStyle/>
          <a:p>
            <a:r>
              <a:rPr lang="en-US" dirty="0" smtClean="0"/>
              <a:t>The Code of Conduct is not substitute for good judgment, nor does it cover every situation encountered, so when in doubt ask questions and </a:t>
            </a:r>
            <a:r>
              <a:rPr lang="en-US" b="1" u="sng" dirty="0" smtClean="0"/>
              <a:t>Speak Up</a:t>
            </a:r>
          </a:p>
          <a:p>
            <a:r>
              <a:rPr lang="en-US" dirty="0" smtClean="0"/>
              <a:t>In the end, our confidence must rest, as it always has, on honesty, integrity and good sense within each of us.</a:t>
            </a:r>
            <a:endParaRPr lang="en-US" dirty="0"/>
          </a:p>
        </p:txBody>
      </p:sp>
      <p:sp>
        <p:nvSpPr>
          <p:cNvPr id="7" name="Content Placeholder 2"/>
          <p:cNvSpPr txBox="1">
            <a:spLocks/>
          </p:cNvSpPr>
          <p:nvPr/>
        </p:nvSpPr>
        <p:spPr bwMode="auto">
          <a:xfrm>
            <a:off x="1290829" y="2002539"/>
            <a:ext cx="6534402" cy="187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a:buFont typeface="Wingdings" charset="2"/>
              <a:buChar char="§"/>
            </a:pPr>
            <a:r>
              <a:rPr lang="en-US" sz="1800" dirty="0" smtClean="0">
                <a:latin typeface="Arial" charset="0"/>
                <a:ea typeface="Arial" charset="0"/>
                <a:cs typeface="Arial" charset="0"/>
              </a:rPr>
              <a:t>Summary of MTS’ Core Values</a:t>
            </a:r>
          </a:p>
          <a:p>
            <a:pPr lvl="0">
              <a:buFont typeface="Wingdings" charset="2"/>
              <a:buChar char="§"/>
            </a:pPr>
            <a:r>
              <a:rPr lang="en-US" sz="1800" dirty="0" smtClean="0">
                <a:latin typeface="Arial" charset="0"/>
                <a:ea typeface="Arial" charset="0"/>
                <a:cs typeface="Arial" charset="0"/>
              </a:rPr>
              <a:t>Responsibilities of each MTS employee</a:t>
            </a:r>
          </a:p>
          <a:p>
            <a:pPr lvl="0">
              <a:buFont typeface="Wingdings" charset="2"/>
              <a:buChar char="§"/>
            </a:pPr>
            <a:r>
              <a:rPr lang="en-US" sz="1800" dirty="0" smtClean="0">
                <a:latin typeface="Arial" charset="0"/>
                <a:ea typeface="Arial" charset="0"/>
                <a:cs typeface="Arial" charset="0"/>
              </a:rPr>
              <a:t>Compliance Focus Areas</a:t>
            </a:r>
          </a:p>
          <a:p>
            <a:pPr lvl="0">
              <a:buFont typeface="Wingdings" charset="2"/>
              <a:buChar char="§"/>
            </a:pPr>
            <a:r>
              <a:rPr lang="en-US" sz="1800" dirty="0" smtClean="0">
                <a:latin typeface="Arial" charset="0"/>
                <a:ea typeface="Arial" charset="0"/>
                <a:cs typeface="Arial" charset="0"/>
              </a:rPr>
              <a:t>Q&amp;A and Practical Guidance</a:t>
            </a:r>
          </a:p>
          <a:p>
            <a:pPr lvl="0">
              <a:buFont typeface="Wingdings" charset="2"/>
              <a:buChar char="§"/>
            </a:pPr>
            <a:r>
              <a:rPr lang="en-US" sz="1800" dirty="0" smtClean="0">
                <a:latin typeface="Arial" charset="0"/>
                <a:ea typeface="Arial" charset="0"/>
                <a:cs typeface="Arial" charset="0"/>
              </a:rPr>
              <a:t>Resources to Speak Up</a:t>
            </a:r>
            <a:endParaRPr lang="en-US" sz="1800" dirty="0">
              <a:latin typeface="Arial" charset="0"/>
              <a:ea typeface="Arial" charset="0"/>
              <a:cs typeface="Arial" charset="0"/>
            </a:endParaRPr>
          </a:p>
        </p:txBody>
      </p:sp>
      <p:sp>
        <p:nvSpPr>
          <p:cNvPr id="9" name="Rounded Rectangle 8"/>
          <p:cNvSpPr/>
          <p:nvPr/>
        </p:nvSpPr>
        <p:spPr>
          <a:xfrm>
            <a:off x="1560306" y="1379853"/>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The Code of </a:t>
            </a:r>
            <a:r>
              <a:rPr lang="en-US" smtClean="0">
                <a:latin typeface="Arial" charset="0"/>
                <a:ea typeface="Arial" charset="0"/>
                <a:cs typeface="Arial" charset="0"/>
              </a:rPr>
              <a:t>Conduct includes:</a:t>
            </a:r>
            <a:endParaRPr lang="en-US" dirty="0">
              <a:latin typeface="Arial" charset="0"/>
              <a:ea typeface="Arial" charset="0"/>
              <a:cs typeface="Arial" charset="0"/>
            </a:endParaRPr>
          </a:p>
        </p:txBody>
      </p:sp>
    </p:spTree>
    <p:extLst>
      <p:ext uri="{BB962C8B-B14F-4D97-AF65-F5344CB8AC3E}">
        <p14:creationId xmlns:p14="http://schemas.microsoft.com/office/powerpoint/2010/main" val="117944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MTS Core Values</a:t>
            </a:r>
            <a:endParaRPr lang="en-US" dirty="0"/>
          </a:p>
        </p:txBody>
      </p:sp>
      <p:sp>
        <p:nvSpPr>
          <p:cNvPr id="5" name="Rectangle 4"/>
          <p:cNvSpPr/>
          <p:nvPr/>
        </p:nvSpPr>
        <p:spPr>
          <a:xfrm>
            <a:off x="6968359" y="1300655"/>
            <a:ext cx="1887414" cy="5360276"/>
          </a:xfrm>
          <a:prstGeom prst="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20"/>
              </a:lnSpc>
            </a:pPr>
            <a:r>
              <a:rPr lang="en-US" sz="1600" dirty="0" smtClean="0">
                <a:solidFill>
                  <a:schemeClr val="bg1"/>
                </a:solidFill>
                <a:latin typeface="Arial" charset="0"/>
                <a:ea typeface="Arial" charset="0"/>
                <a:cs typeface="Arial" charset="0"/>
              </a:rPr>
              <a:t>Our MTS </a:t>
            </a:r>
            <a:r>
              <a:rPr lang="en-US" sz="1600" dirty="0">
                <a:solidFill>
                  <a:schemeClr val="bg1"/>
                </a:solidFill>
                <a:latin typeface="Arial" charset="0"/>
                <a:ea typeface="Arial" charset="0"/>
                <a:cs typeface="Arial" charset="0"/>
              </a:rPr>
              <a:t>Values reflect the deeply held beliefs that make MTS a vital partner for customers,</a:t>
            </a:r>
          </a:p>
          <a:p>
            <a:pPr algn="ctr">
              <a:lnSpc>
                <a:spcPts val="2220"/>
              </a:lnSpc>
            </a:pPr>
            <a:r>
              <a:rPr lang="en-US" sz="1600" dirty="0">
                <a:solidFill>
                  <a:schemeClr val="bg1"/>
                </a:solidFill>
                <a:latin typeface="Arial" charset="0"/>
                <a:ea typeface="Arial" charset="0"/>
                <a:cs typeface="Arial" charset="0"/>
              </a:rPr>
              <a:t>employees, vendors and suppliers around the world. </a:t>
            </a:r>
            <a:endParaRPr lang="en-US" sz="1600" dirty="0" smtClean="0">
              <a:solidFill>
                <a:schemeClr val="bg1"/>
              </a:solidFill>
              <a:latin typeface="Arial" charset="0"/>
              <a:ea typeface="Arial" charset="0"/>
              <a:cs typeface="Arial" charset="0"/>
            </a:endParaRPr>
          </a:p>
          <a:p>
            <a:pPr algn="ctr">
              <a:lnSpc>
                <a:spcPts val="2220"/>
              </a:lnSpc>
            </a:pPr>
            <a:r>
              <a:rPr lang="en-US" sz="1600" dirty="0" smtClean="0">
                <a:solidFill>
                  <a:schemeClr val="bg1"/>
                </a:solidFill>
                <a:latin typeface="Arial" charset="0"/>
                <a:ea typeface="Arial" charset="0"/>
                <a:cs typeface="Arial" charset="0"/>
              </a:rPr>
              <a:t>Every </a:t>
            </a:r>
            <a:r>
              <a:rPr lang="en-US" sz="1600" dirty="0">
                <a:solidFill>
                  <a:schemeClr val="bg1"/>
                </a:solidFill>
                <a:latin typeface="Arial" charset="0"/>
                <a:ea typeface="Arial" charset="0"/>
                <a:cs typeface="Arial" charset="0"/>
              </a:rPr>
              <a:t>day, we reinforce our values through</a:t>
            </a:r>
          </a:p>
          <a:p>
            <a:pPr algn="ctr">
              <a:lnSpc>
                <a:spcPts val="2220"/>
              </a:lnSpc>
            </a:pPr>
            <a:r>
              <a:rPr lang="en-US" sz="1600" dirty="0">
                <a:solidFill>
                  <a:schemeClr val="bg1"/>
                </a:solidFill>
                <a:latin typeface="Arial" charset="0"/>
                <a:ea typeface="Arial" charset="0"/>
                <a:cs typeface="Arial" charset="0"/>
              </a:rPr>
              <a:t>the collective and individual actions we take on behalf of our Company.</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5" y="1132161"/>
            <a:ext cx="6022427" cy="567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tretch>
            <a:fillRect/>
          </a:stretch>
        </p:blipFill>
        <p:spPr>
          <a:xfrm>
            <a:off x="5975139" y="4958352"/>
            <a:ext cx="857250" cy="771525"/>
          </a:xfrm>
          <a:prstGeom prst="rect">
            <a:avLst/>
          </a:prstGeom>
        </p:spPr>
      </p:pic>
      <p:pic>
        <p:nvPicPr>
          <p:cNvPr id="8" name="Picture 7"/>
          <p:cNvPicPr/>
          <p:nvPr/>
        </p:nvPicPr>
        <p:blipFill>
          <a:blip r:embed="rId4"/>
          <a:stretch>
            <a:fillRect/>
          </a:stretch>
        </p:blipFill>
        <p:spPr>
          <a:xfrm>
            <a:off x="5970711" y="3077198"/>
            <a:ext cx="828675" cy="762000"/>
          </a:xfrm>
          <a:prstGeom prst="rect">
            <a:avLst/>
          </a:prstGeom>
        </p:spPr>
      </p:pic>
      <p:pic>
        <p:nvPicPr>
          <p:cNvPr id="9" name="Picture 8"/>
          <p:cNvPicPr/>
          <p:nvPr/>
        </p:nvPicPr>
        <p:blipFill>
          <a:blip r:embed="rId5"/>
          <a:stretch>
            <a:fillRect/>
          </a:stretch>
        </p:blipFill>
        <p:spPr>
          <a:xfrm>
            <a:off x="5951497" y="2184246"/>
            <a:ext cx="914400" cy="752475"/>
          </a:xfrm>
          <a:prstGeom prst="rect">
            <a:avLst/>
          </a:prstGeom>
        </p:spPr>
      </p:pic>
      <p:pic>
        <p:nvPicPr>
          <p:cNvPr id="10" name="Picture 9"/>
          <p:cNvPicPr/>
          <p:nvPr/>
        </p:nvPicPr>
        <p:blipFill>
          <a:blip r:embed="rId6"/>
          <a:stretch>
            <a:fillRect/>
          </a:stretch>
        </p:blipFill>
        <p:spPr>
          <a:xfrm>
            <a:off x="5942299" y="1253194"/>
            <a:ext cx="838200" cy="790575"/>
          </a:xfrm>
          <a:prstGeom prst="rect">
            <a:avLst/>
          </a:prstGeom>
        </p:spPr>
      </p:pic>
      <p:pic>
        <p:nvPicPr>
          <p:cNvPr id="11" name="Picture 10"/>
          <p:cNvPicPr/>
          <p:nvPr/>
        </p:nvPicPr>
        <p:blipFill>
          <a:blip r:embed="rId7"/>
          <a:stretch>
            <a:fillRect/>
          </a:stretch>
        </p:blipFill>
        <p:spPr>
          <a:xfrm>
            <a:off x="6044771" y="5870356"/>
            <a:ext cx="781050" cy="790575"/>
          </a:xfrm>
          <a:prstGeom prst="rect">
            <a:avLst/>
          </a:prstGeom>
        </p:spPr>
      </p:pic>
      <p:pic>
        <p:nvPicPr>
          <p:cNvPr id="12" name="Picture 11"/>
          <p:cNvPicPr/>
          <p:nvPr/>
        </p:nvPicPr>
        <p:blipFill>
          <a:blip r:embed="rId8"/>
          <a:stretch>
            <a:fillRect/>
          </a:stretch>
        </p:blipFill>
        <p:spPr>
          <a:xfrm>
            <a:off x="5934252" y="3979675"/>
            <a:ext cx="885825" cy="838200"/>
          </a:xfrm>
          <a:prstGeom prst="rect">
            <a:avLst/>
          </a:prstGeom>
        </p:spPr>
      </p:pic>
    </p:spTree>
    <p:extLst>
      <p:ext uri="{BB962C8B-B14F-4D97-AF65-F5344CB8AC3E}">
        <p14:creationId xmlns:p14="http://schemas.microsoft.com/office/powerpoint/2010/main" val="50704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it mean to </a:t>
            </a:r>
            <a:r>
              <a:rPr lang="en-US" b="1" dirty="0" smtClean="0"/>
              <a:t>Speak Up</a:t>
            </a:r>
            <a:r>
              <a:rPr lang="en-US" dirty="0" smtClean="0"/>
              <a:t>?</a:t>
            </a:r>
            <a:endParaRPr lang="en-US" dirty="0"/>
          </a:p>
        </p:txBody>
      </p:sp>
      <p:sp>
        <p:nvSpPr>
          <p:cNvPr id="4" name="Content Placeholder 3"/>
          <p:cNvSpPr>
            <a:spLocks noGrp="1"/>
          </p:cNvSpPr>
          <p:nvPr>
            <p:ph sz="quarter" idx="10"/>
          </p:nvPr>
        </p:nvSpPr>
        <p:spPr>
          <a:xfrm>
            <a:off x="488950" y="1230313"/>
            <a:ext cx="8138160" cy="834157"/>
          </a:xfrm>
        </p:spPr>
        <p:txBody>
          <a:bodyPr/>
          <a:lstStyle/>
          <a:p>
            <a:r>
              <a:rPr lang="en-US" dirty="0" smtClean="0"/>
              <a:t>MTS is a company where we talk openly of the risks of the Company and challenges that employees face in the workplace</a:t>
            </a:r>
            <a:endParaRPr lang="en-US" dirty="0"/>
          </a:p>
        </p:txBody>
      </p:sp>
      <p:sp>
        <p:nvSpPr>
          <p:cNvPr id="5" name="Content Placeholder 3"/>
          <p:cNvSpPr txBox="1">
            <a:spLocks/>
          </p:cNvSpPr>
          <p:nvPr/>
        </p:nvSpPr>
        <p:spPr bwMode="auto">
          <a:xfrm>
            <a:off x="488950" y="5153436"/>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smtClean="0"/>
              <a:t>We are all in this together and there </a:t>
            </a:r>
            <a:r>
              <a:rPr lang="en-US" kern="0" smtClean="0"/>
              <a:t>are many ways </a:t>
            </a:r>
            <a:r>
              <a:rPr lang="en-US" kern="0" dirty="0" smtClean="0"/>
              <a:t>to address challenges, so please ask questions and </a:t>
            </a:r>
            <a:r>
              <a:rPr lang="en-US" b="1" u="sng" kern="0" dirty="0" smtClean="0"/>
              <a:t>Speak Up</a:t>
            </a:r>
            <a:r>
              <a:rPr lang="en-US" kern="0" dirty="0" smtClean="0"/>
              <a:t>!</a:t>
            </a:r>
            <a:endParaRPr lang="en-US" kern="0" dirty="0"/>
          </a:p>
        </p:txBody>
      </p:sp>
      <p:graphicFrame>
        <p:nvGraphicFramePr>
          <p:cNvPr id="6" name="Diagram 5"/>
          <p:cNvGraphicFramePr/>
          <p:nvPr>
            <p:extLst>
              <p:ext uri="{D42A27DB-BD31-4B8C-83A1-F6EECF244321}">
                <p14:modId xmlns:p14="http://schemas.microsoft.com/office/powerpoint/2010/main" val="1297144006"/>
              </p:ext>
            </p:extLst>
          </p:nvPr>
        </p:nvGraphicFramePr>
        <p:xfrm>
          <a:off x="835983" y="2274629"/>
          <a:ext cx="7632418" cy="249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70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1760" y="3609113"/>
            <a:ext cx="7880480" cy="1932597"/>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a:t>
            </a:r>
            <a:r>
              <a:rPr lang="en-US" b="1" dirty="0" smtClean="0"/>
              <a:t>MTS </a:t>
            </a:r>
            <a:r>
              <a:rPr lang="en-US" b="1" dirty="0" err="1" smtClean="0"/>
              <a:t>AlertLine</a:t>
            </a:r>
            <a:endParaRPr lang="en-US" b="1" dirty="0"/>
          </a:p>
        </p:txBody>
      </p:sp>
      <p:sp>
        <p:nvSpPr>
          <p:cNvPr id="3" name="Content Placeholder 2"/>
          <p:cNvSpPr>
            <a:spLocks noGrp="1"/>
          </p:cNvSpPr>
          <p:nvPr>
            <p:ph sz="quarter" idx="10"/>
          </p:nvPr>
        </p:nvSpPr>
        <p:spPr>
          <a:xfrm>
            <a:off x="488950" y="1348033"/>
            <a:ext cx="8138160" cy="1677971"/>
          </a:xfrm>
        </p:spPr>
        <p:txBody>
          <a:bodyPr/>
          <a:lstStyle/>
          <a:p>
            <a:pPr marL="0" indent="0">
              <a:buNone/>
            </a:pPr>
            <a:r>
              <a:rPr lang="en-US" b="1" dirty="0" smtClean="0"/>
              <a:t>One way to Speak Up is through the MTS </a:t>
            </a:r>
            <a:r>
              <a:rPr lang="en-US" b="1" dirty="0" err="1" smtClean="0"/>
              <a:t>AlertLine</a:t>
            </a:r>
            <a:r>
              <a:rPr lang="en-US" b="1" dirty="0" smtClean="0"/>
              <a:t> which is:</a:t>
            </a:r>
          </a:p>
          <a:p>
            <a:pPr marL="457200" indent="-457200">
              <a:buFont typeface="+mj-lt"/>
              <a:buAutoNum type="arabicPeriod"/>
            </a:pPr>
            <a:r>
              <a:rPr lang="en-US" dirty="0" smtClean="0"/>
              <a:t>Operated by a third party</a:t>
            </a:r>
          </a:p>
          <a:p>
            <a:pPr marL="457200" indent="-457200">
              <a:buFont typeface="+mj-lt"/>
              <a:buAutoNum type="arabicPeriod"/>
            </a:pPr>
            <a:r>
              <a:rPr lang="en-US" dirty="0" smtClean="0"/>
              <a:t>Easy to get to and accessible in any country</a:t>
            </a:r>
          </a:p>
          <a:p>
            <a:pPr marL="457200" indent="-457200">
              <a:buFont typeface="+mj-lt"/>
              <a:buAutoNum type="arabicPeriod"/>
            </a:pPr>
            <a:r>
              <a:rPr lang="en-US" dirty="0" smtClean="0"/>
              <a:t>Available in your native language </a:t>
            </a:r>
            <a:br>
              <a:rPr lang="en-US" dirty="0" smtClean="0"/>
            </a:br>
            <a:r>
              <a:rPr lang="en-US" dirty="0" smtClean="0"/>
              <a:t>(translators are also available)</a:t>
            </a:r>
          </a:p>
        </p:txBody>
      </p:sp>
      <p:sp>
        <p:nvSpPr>
          <p:cNvPr id="4" name="Content Placeholder 3"/>
          <p:cNvSpPr txBox="1">
            <a:spLocks/>
          </p:cNvSpPr>
          <p:nvPr/>
        </p:nvSpPr>
        <p:spPr bwMode="auto">
          <a:xfrm>
            <a:off x="502920" y="5626040"/>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smtClean="0"/>
              <a:t>Each matter is handled by the Chief Risk Office team and treated confidentially to the extent allowed.</a:t>
            </a:r>
            <a:endParaRPr lang="en-US" kern="0" dirty="0"/>
          </a:p>
        </p:txBody>
      </p:sp>
      <p:sp>
        <p:nvSpPr>
          <p:cNvPr id="7" name="Content Placeholder 2"/>
          <p:cNvSpPr txBox="1">
            <a:spLocks/>
          </p:cNvSpPr>
          <p:nvPr/>
        </p:nvSpPr>
        <p:spPr bwMode="auto">
          <a:xfrm>
            <a:off x="896486" y="3932557"/>
            <a:ext cx="7730624" cy="160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a:buFont typeface="Wingdings" charset="2"/>
              <a:buChar char="§"/>
            </a:pPr>
            <a:r>
              <a:rPr lang="en-US" sz="1800" dirty="0" smtClean="0">
                <a:latin typeface="Arial" charset="0"/>
                <a:ea typeface="Arial" charset="0"/>
                <a:cs typeface="Arial" charset="0"/>
              </a:rPr>
              <a:t>Employees can submit concerns via the following:</a:t>
            </a:r>
          </a:p>
          <a:p>
            <a:pPr lvl="0">
              <a:buFont typeface="Wingdings" charset="2"/>
              <a:buChar char="§"/>
            </a:pPr>
            <a:r>
              <a:rPr lang="en-US" sz="1800" dirty="0" smtClean="0">
                <a:latin typeface="Arial" charset="0"/>
                <a:ea typeface="Arial" charset="0"/>
                <a:cs typeface="Arial" charset="0"/>
              </a:rPr>
              <a:t>Internet – </a:t>
            </a:r>
            <a:r>
              <a:rPr lang="en-US" sz="1800" b="1" dirty="0" smtClean="0">
                <a:latin typeface="Arial" charset="0"/>
                <a:ea typeface="Arial" charset="0"/>
                <a:cs typeface="Arial" charset="0"/>
                <a:hlinkClick r:id="rId2"/>
              </a:rPr>
              <a:t>https://mts.alertline.com/gcs/welcome</a:t>
            </a:r>
            <a:endParaRPr lang="en-US" sz="1800" b="1" dirty="0" smtClean="0">
              <a:latin typeface="Arial" charset="0"/>
              <a:ea typeface="Arial" charset="0"/>
              <a:cs typeface="Arial" charset="0"/>
            </a:endParaRPr>
          </a:p>
          <a:p>
            <a:pPr lvl="0">
              <a:buFont typeface="Wingdings" charset="2"/>
              <a:buChar char="§"/>
            </a:pPr>
            <a:r>
              <a:rPr lang="en-US" sz="1800" dirty="0" smtClean="0">
                <a:latin typeface="Arial" charset="0"/>
                <a:ea typeface="Arial" charset="0"/>
                <a:cs typeface="Arial" charset="0"/>
              </a:rPr>
              <a:t>Phone </a:t>
            </a:r>
            <a:r>
              <a:rPr lang="en-US" sz="1800" b="1" dirty="0" smtClean="0">
                <a:latin typeface="Arial" charset="0"/>
                <a:ea typeface="Arial" charset="0"/>
                <a:cs typeface="Arial" charset="0"/>
              </a:rPr>
              <a:t>888-321-5562</a:t>
            </a:r>
            <a:r>
              <a:rPr lang="en-US" sz="1800" dirty="0" smtClean="0">
                <a:latin typeface="Arial" charset="0"/>
                <a:ea typeface="Arial" charset="0"/>
                <a:cs typeface="Arial" charset="0"/>
              </a:rPr>
              <a:t> or via direct access number for various regions</a:t>
            </a:r>
          </a:p>
          <a:p>
            <a:pPr lvl="0">
              <a:buFont typeface="Wingdings" charset="2"/>
              <a:buChar char="§"/>
            </a:pPr>
            <a:r>
              <a:rPr lang="en-US" sz="1800" dirty="0" smtClean="0">
                <a:latin typeface="Arial" charset="0"/>
                <a:ea typeface="Arial" charset="0"/>
                <a:cs typeface="Arial" charset="0"/>
              </a:rPr>
              <a:t>Reporters are provided a unique code to follow up on concerns</a:t>
            </a:r>
            <a:endParaRPr lang="en-US" sz="1800" dirty="0">
              <a:latin typeface="Arial" charset="0"/>
              <a:ea typeface="Arial" charset="0"/>
              <a:cs typeface="Arial" charset="0"/>
            </a:endParaRPr>
          </a:p>
        </p:txBody>
      </p:sp>
      <p:pic>
        <p:nvPicPr>
          <p:cNvPr id="8" name="Picture 7"/>
          <p:cNvPicPr/>
          <p:nvPr/>
        </p:nvPicPr>
        <p:blipFill rotWithShape="1">
          <a:blip r:embed="rId3"/>
          <a:srcRect t="17231"/>
          <a:stretch/>
        </p:blipFill>
        <p:spPr>
          <a:xfrm>
            <a:off x="6214051" y="1888517"/>
            <a:ext cx="2553550" cy="1420514"/>
          </a:xfrm>
          <a:prstGeom prst="rect">
            <a:avLst/>
          </a:prstGeom>
        </p:spPr>
      </p:pic>
      <p:sp>
        <p:nvSpPr>
          <p:cNvPr id="10" name="Rounded Rectangle 9"/>
          <p:cNvSpPr/>
          <p:nvPr/>
        </p:nvSpPr>
        <p:spPr>
          <a:xfrm>
            <a:off x="1574276" y="340307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Ability to </a:t>
            </a:r>
            <a:r>
              <a:rPr lang="en-US" smtClean="0">
                <a:latin typeface="Arial" charset="0"/>
                <a:ea typeface="Arial" charset="0"/>
                <a:cs typeface="Arial" charset="0"/>
              </a:rPr>
              <a:t>Remain Anonymous</a:t>
            </a:r>
            <a:endParaRPr lang="en-US" dirty="0">
              <a:latin typeface="Arial" charset="0"/>
              <a:ea typeface="Arial" charset="0"/>
              <a:cs typeface="Arial" charset="0"/>
            </a:endParaRPr>
          </a:p>
        </p:txBody>
      </p:sp>
    </p:spTree>
    <p:extLst>
      <p:ext uri="{BB962C8B-B14F-4D97-AF65-F5344CB8AC3E}">
        <p14:creationId xmlns:p14="http://schemas.microsoft.com/office/powerpoint/2010/main" val="126054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54198" y="1838485"/>
            <a:ext cx="6226042" cy="3125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1819" tIns="333248" rIns="651819" bIns="113792" numCol="1" spcCol="1270" anchor="t" anchorCtr="0">
            <a:noAutofit/>
          </a:bodyPr>
          <a:lstStyle/>
          <a:p>
            <a:pPr marL="0" lvl="1" defTabSz="711200">
              <a:lnSpc>
                <a:spcPct val="90000"/>
              </a:lnSpc>
              <a:spcAft>
                <a:spcPct val="15000"/>
              </a:spcAft>
            </a:pPr>
            <a:endParaRPr lang="en-US" sz="1100" kern="1200" dirty="0"/>
          </a:p>
        </p:txBody>
      </p:sp>
      <p:sp>
        <p:nvSpPr>
          <p:cNvPr id="2" name="Title 1"/>
          <p:cNvSpPr>
            <a:spLocks noGrp="1"/>
          </p:cNvSpPr>
          <p:nvPr>
            <p:ph type="title"/>
          </p:nvPr>
        </p:nvSpPr>
        <p:spPr/>
        <p:txBody>
          <a:bodyPr/>
          <a:lstStyle/>
          <a:p>
            <a:r>
              <a:rPr lang="en-US" dirty="0" smtClean="0"/>
              <a:t>Chief Risk and Compliance Officer</a:t>
            </a:r>
            <a:endParaRPr lang="en-US" dirty="0"/>
          </a:p>
        </p:txBody>
      </p:sp>
      <p:pic>
        <p:nvPicPr>
          <p:cNvPr id="12" name="Picture 2" descr="C:\Users\nordstrp\AppData\Local\Microsoft\Windows\Temporary Internet Files\Content.Outlook\HWTV15F5\Nordstrom Phyllis_0000_p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21" y="2044127"/>
            <a:ext cx="1210977" cy="155448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631761" y="1310324"/>
            <a:ext cx="7880228" cy="3653366"/>
          </a:xfrm>
          <a:prstGeom prst="roundRect">
            <a:avLst>
              <a:gd name="adj" fmla="val 557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90897" y="1420611"/>
            <a:ext cx="6962206" cy="400110"/>
          </a:xfrm>
          <a:prstGeom prst="rect">
            <a:avLst/>
          </a:prstGeom>
          <a:noFill/>
        </p:spPr>
        <p:txBody>
          <a:bodyPr wrap="square" rtlCol="0">
            <a:spAutoFit/>
          </a:bodyPr>
          <a:lstStyle/>
          <a:p>
            <a:pPr algn="ctr"/>
            <a:r>
              <a:rPr lang="en-US" b="1" dirty="0" smtClean="0">
                <a:solidFill>
                  <a:srgbClr val="CC1E43"/>
                </a:solidFill>
              </a:rPr>
              <a:t>Phyllis Nordstrom – Chief Risk and Compliance Officer</a:t>
            </a:r>
            <a:endParaRPr lang="en-US" b="1" dirty="0">
              <a:solidFill>
                <a:srgbClr val="CC1E43"/>
              </a:solidFill>
            </a:endParaRPr>
          </a:p>
        </p:txBody>
      </p:sp>
      <p:sp>
        <p:nvSpPr>
          <p:cNvPr id="20" name="Rounded Rectangle 19"/>
          <p:cNvSpPr/>
          <p:nvPr/>
        </p:nvSpPr>
        <p:spPr>
          <a:xfrm>
            <a:off x="631761" y="5187096"/>
            <a:ext cx="7880228" cy="949443"/>
          </a:xfrm>
          <a:prstGeom prst="roundRect">
            <a:avLst>
              <a:gd name="adj" fmla="val 1738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90772" y="5227267"/>
            <a:ext cx="6962206" cy="400110"/>
          </a:xfrm>
          <a:prstGeom prst="rect">
            <a:avLst/>
          </a:prstGeom>
          <a:noFill/>
        </p:spPr>
        <p:txBody>
          <a:bodyPr wrap="square" rtlCol="0">
            <a:spAutoFit/>
          </a:bodyPr>
          <a:lstStyle/>
          <a:p>
            <a:pPr algn="ctr"/>
            <a:r>
              <a:rPr lang="en-US" b="1" dirty="0" smtClean="0">
                <a:solidFill>
                  <a:srgbClr val="CC1E43"/>
                </a:solidFill>
              </a:rPr>
              <a:t>How can you contact Phyllis?</a:t>
            </a:r>
            <a:endParaRPr lang="en-US" b="1" dirty="0">
              <a:solidFill>
                <a:srgbClr val="CC1E43"/>
              </a:solidFill>
            </a:endParaRPr>
          </a:p>
        </p:txBody>
      </p:sp>
      <p:sp>
        <p:nvSpPr>
          <p:cNvPr id="22" name="TextBox 21"/>
          <p:cNvSpPr txBox="1"/>
          <p:nvPr/>
        </p:nvSpPr>
        <p:spPr>
          <a:xfrm>
            <a:off x="1747581" y="5627377"/>
            <a:ext cx="5648589" cy="400110"/>
          </a:xfrm>
          <a:prstGeom prst="rect">
            <a:avLst/>
          </a:prstGeom>
          <a:noFill/>
        </p:spPr>
        <p:txBody>
          <a:bodyPr wrap="square" rtlCol="0">
            <a:spAutoFit/>
          </a:bodyPr>
          <a:lstStyle/>
          <a:p>
            <a:pPr lvl="0" algn="ctr"/>
            <a:r>
              <a:rPr lang="en-US" b="1" dirty="0" smtClean="0">
                <a:solidFill>
                  <a:sysClr val="windowText" lastClr="000000"/>
                </a:solidFill>
                <a:ea typeface="Arial" charset="0"/>
                <a:cs typeface="Arial" charset="0"/>
              </a:rPr>
              <a:t>MTS_Risk_&amp;_Compliance@mts.com</a:t>
            </a:r>
            <a:endParaRPr lang="en-US" b="1" dirty="0">
              <a:ea typeface="Arial" charset="0"/>
              <a:cs typeface="Arial" charset="0"/>
            </a:endParaRPr>
          </a:p>
        </p:txBody>
      </p:sp>
      <p:cxnSp>
        <p:nvCxnSpPr>
          <p:cNvPr id="5" name="Straight Arrow Connector 4"/>
          <p:cNvCxnSpPr>
            <a:stCxn id="27" idx="2"/>
            <a:endCxn id="32" idx="0"/>
          </p:cNvCxnSpPr>
          <p:nvPr/>
        </p:nvCxnSpPr>
        <p:spPr>
          <a:xfrm flipH="1">
            <a:off x="7305574" y="3724083"/>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5303219" y="3736376"/>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328231" y="3736375"/>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305573" y="2826604"/>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3328230" y="2836706"/>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 idx="2"/>
            <a:endCxn id="26" idx="0"/>
          </p:cNvCxnSpPr>
          <p:nvPr/>
        </p:nvCxnSpPr>
        <p:spPr>
          <a:xfrm>
            <a:off x="5313002" y="2717076"/>
            <a:ext cx="3902" cy="33293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320431" y="2836706"/>
            <a:ext cx="399906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4359037" y="1925224"/>
            <a:ext cx="1907930" cy="7918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Arial" charset="0"/>
                <a:ea typeface="Arial" charset="0"/>
                <a:cs typeface="Arial" charset="0"/>
              </a:rPr>
              <a:t>Chief Risk and Compliance Officer</a:t>
            </a:r>
            <a:endParaRPr lang="en-US" sz="1400" b="1" dirty="0">
              <a:solidFill>
                <a:schemeClr val="tx1"/>
              </a:solidFill>
              <a:latin typeface="Arial" charset="0"/>
              <a:ea typeface="Arial" charset="0"/>
              <a:cs typeface="Arial" charset="0"/>
            </a:endParaRPr>
          </a:p>
          <a:p>
            <a:pPr algn="ctr"/>
            <a:r>
              <a:rPr lang="en-US" sz="1400" b="1" dirty="0" smtClean="0">
                <a:solidFill>
                  <a:schemeClr val="tx1"/>
                </a:solidFill>
                <a:latin typeface="Arial" charset="0"/>
                <a:ea typeface="Arial" charset="0"/>
                <a:cs typeface="Arial" charset="0"/>
              </a:rPr>
              <a:t>CRO</a:t>
            </a:r>
            <a:endParaRPr lang="en-US" sz="1400" b="1" dirty="0">
              <a:solidFill>
                <a:schemeClr val="tx1"/>
              </a:solidFill>
              <a:latin typeface="Arial" charset="0"/>
              <a:ea typeface="Arial" charset="0"/>
              <a:cs typeface="Arial" charset="0"/>
            </a:endParaRPr>
          </a:p>
        </p:txBody>
      </p:sp>
      <p:sp>
        <p:nvSpPr>
          <p:cNvPr id="18" name="Rounded Rectangle 17"/>
          <p:cNvSpPr/>
          <p:nvPr/>
        </p:nvSpPr>
        <p:spPr>
          <a:xfrm>
            <a:off x="2519833"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solidFill>
                  <a:schemeClr val="tx1"/>
                </a:solidFill>
                <a:latin typeface="Arial" charset="0"/>
                <a:ea typeface="Arial" charset="0"/>
                <a:cs typeface="Arial" charset="0"/>
              </a:rPr>
              <a:t>Corporate Compliance Programs</a:t>
            </a:r>
            <a:endParaRPr lang="en-US" sz="1200" b="1" dirty="0">
              <a:solidFill>
                <a:schemeClr val="tx1"/>
              </a:solidFill>
              <a:latin typeface="Arial" charset="0"/>
              <a:ea typeface="Arial" charset="0"/>
              <a:cs typeface="Arial" charset="0"/>
            </a:endParaRPr>
          </a:p>
        </p:txBody>
      </p:sp>
      <p:sp>
        <p:nvSpPr>
          <p:cNvPr id="26" name="Rounded Rectangle 25"/>
          <p:cNvSpPr/>
          <p:nvPr/>
        </p:nvSpPr>
        <p:spPr>
          <a:xfrm>
            <a:off x="4508505"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Arial" charset="0"/>
                <a:ea typeface="Arial" charset="0"/>
                <a:cs typeface="Arial" charset="0"/>
              </a:rPr>
              <a:t>Business Ethics &amp; Compliance Monitoring</a:t>
            </a:r>
            <a:endParaRPr lang="en-US" sz="1200" b="1" dirty="0">
              <a:solidFill>
                <a:schemeClr val="tx1"/>
              </a:solidFill>
              <a:latin typeface="Arial" charset="0"/>
              <a:ea typeface="Arial" charset="0"/>
              <a:cs typeface="Arial" charset="0"/>
            </a:endParaRPr>
          </a:p>
        </p:txBody>
      </p:sp>
      <p:sp>
        <p:nvSpPr>
          <p:cNvPr id="27" name="Rounded Rectangle 26"/>
          <p:cNvSpPr/>
          <p:nvPr/>
        </p:nvSpPr>
        <p:spPr>
          <a:xfrm>
            <a:off x="6497176" y="3050221"/>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solidFill>
                  <a:schemeClr val="tx1"/>
                </a:solidFill>
                <a:latin typeface="Arial" charset="0"/>
                <a:ea typeface="Arial" charset="0"/>
                <a:cs typeface="Arial" charset="0"/>
              </a:rPr>
              <a:t>Operational Governance</a:t>
            </a:r>
            <a:endParaRPr lang="en-US" sz="1200" b="1" dirty="0">
              <a:solidFill>
                <a:schemeClr val="tx1"/>
              </a:solidFill>
              <a:latin typeface="Arial" charset="0"/>
              <a:ea typeface="Arial" charset="0"/>
              <a:cs typeface="Arial" charset="0"/>
            </a:endParaRPr>
          </a:p>
        </p:txBody>
      </p:sp>
      <p:sp>
        <p:nvSpPr>
          <p:cNvPr id="28" name="Rounded Rectangle 27"/>
          <p:cNvSpPr/>
          <p:nvPr/>
        </p:nvSpPr>
        <p:spPr>
          <a:xfrm>
            <a:off x="2428256" y="4018869"/>
            <a:ext cx="1784351" cy="7062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1"/>
                </a:solidFill>
                <a:latin typeface="Arial" charset="0"/>
                <a:ea typeface="Arial" charset="0"/>
                <a:cs typeface="Arial" charset="0"/>
              </a:rPr>
              <a:t>Lead the execution of compliance programs for topics such as FCPA, Conflict Minerals, and Privacy</a:t>
            </a:r>
            <a:endParaRPr lang="en-US" sz="900" dirty="0">
              <a:solidFill>
                <a:schemeClr val="tx1"/>
              </a:solidFill>
              <a:latin typeface="Arial" charset="0"/>
              <a:ea typeface="Arial" charset="0"/>
              <a:cs typeface="Arial" charset="0"/>
            </a:endParaRPr>
          </a:p>
        </p:txBody>
      </p:sp>
      <p:sp>
        <p:nvSpPr>
          <p:cNvPr id="31" name="Rounded Rectangle 30"/>
          <p:cNvSpPr/>
          <p:nvPr/>
        </p:nvSpPr>
        <p:spPr>
          <a:xfrm>
            <a:off x="4439903" y="4011674"/>
            <a:ext cx="1784351" cy="7062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1"/>
                </a:solidFill>
                <a:latin typeface="Arial" charset="0"/>
                <a:ea typeface="Arial" charset="0"/>
                <a:cs typeface="Arial" charset="0"/>
              </a:rPr>
              <a:t>Lead activities related to Business Ethics and the MTS Code of Conduct</a:t>
            </a:r>
            <a:endParaRPr lang="en-US" sz="900" dirty="0">
              <a:solidFill>
                <a:schemeClr val="tx1"/>
              </a:solidFill>
              <a:latin typeface="Arial" charset="0"/>
              <a:ea typeface="Arial" charset="0"/>
              <a:cs typeface="Arial" charset="0"/>
            </a:endParaRPr>
          </a:p>
        </p:txBody>
      </p:sp>
      <p:sp>
        <p:nvSpPr>
          <p:cNvPr id="32" name="Rounded Rectangle 31"/>
          <p:cNvSpPr/>
          <p:nvPr/>
        </p:nvSpPr>
        <p:spPr>
          <a:xfrm>
            <a:off x="6413398" y="4006576"/>
            <a:ext cx="1784351" cy="7062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tx1"/>
                </a:solidFill>
                <a:latin typeface="Arial" charset="0"/>
                <a:ea typeface="Arial" charset="0"/>
                <a:cs typeface="Arial" charset="0"/>
              </a:rPr>
              <a:t>Lead operations teams that closely impact adherence to MTS compliance policies and procedures</a:t>
            </a:r>
            <a:endParaRPr lang="en-US" sz="9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68564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378501"/>
            <a:ext cx="7880480" cy="3730067"/>
          </a:xfrm>
          <a:prstGeom prst="roundRect">
            <a:avLst>
              <a:gd name="adj" fmla="val 691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Local Business Ethics Committees</a:t>
            </a:r>
            <a:endParaRPr lang="en-US" dirty="0"/>
          </a:p>
        </p:txBody>
      </p:sp>
      <p:sp>
        <p:nvSpPr>
          <p:cNvPr id="3" name="Content Placeholder 2"/>
          <p:cNvSpPr>
            <a:spLocks noGrp="1"/>
          </p:cNvSpPr>
          <p:nvPr>
            <p:ph sz="quarter" idx="10"/>
          </p:nvPr>
        </p:nvSpPr>
        <p:spPr>
          <a:xfrm>
            <a:off x="488950" y="1230313"/>
            <a:ext cx="8138160" cy="862438"/>
          </a:xfrm>
        </p:spPr>
        <p:txBody>
          <a:bodyPr/>
          <a:lstStyle/>
          <a:p>
            <a:r>
              <a:rPr lang="en-US" dirty="0" smtClean="0"/>
              <a:t>Another way to </a:t>
            </a:r>
            <a:r>
              <a:rPr lang="en-US" b="1" dirty="0" smtClean="0"/>
              <a:t>Speak Up </a:t>
            </a:r>
            <a:r>
              <a:rPr lang="en-US" dirty="0" smtClean="0"/>
              <a:t>is through MTS’ local Business Ethics Committees.</a:t>
            </a:r>
            <a:endParaRPr lang="en-US" dirty="0"/>
          </a:p>
        </p:txBody>
      </p:sp>
      <p:sp>
        <p:nvSpPr>
          <p:cNvPr id="7" name="Content Placeholder 2"/>
          <p:cNvSpPr txBox="1">
            <a:spLocks/>
          </p:cNvSpPr>
          <p:nvPr/>
        </p:nvSpPr>
        <p:spPr bwMode="auto">
          <a:xfrm>
            <a:off x="1197204" y="2864307"/>
            <a:ext cx="6749592" cy="31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a:buFont typeface="Wingdings" charset="2"/>
              <a:buChar char="§"/>
            </a:pPr>
            <a:r>
              <a:rPr lang="en-US" sz="1800" dirty="0" smtClean="0">
                <a:latin typeface="Arial" charset="0"/>
                <a:ea typeface="Arial" charset="0"/>
                <a:cs typeface="Arial" charset="0"/>
              </a:rPr>
              <a:t>Assist employees in understanding and applying the MTS Code of Conduct</a:t>
            </a:r>
          </a:p>
          <a:p>
            <a:pPr lvl="0">
              <a:buFont typeface="Wingdings" charset="2"/>
              <a:buChar char="§"/>
            </a:pPr>
            <a:r>
              <a:rPr lang="en-US" sz="1800" dirty="0" smtClean="0">
                <a:latin typeface="Arial" charset="0"/>
                <a:ea typeface="Arial" charset="0"/>
                <a:cs typeface="Arial" charset="0"/>
              </a:rPr>
              <a:t>Support implementation of the MTS Code of Conduct at the business unit level</a:t>
            </a:r>
          </a:p>
          <a:p>
            <a:pPr lvl="0">
              <a:buFont typeface="Wingdings" charset="2"/>
              <a:buChar char="§"/>
            </a:pPr>
            <a:r>
              <a:rPr lang="en-US" sz="1800" dirty="0" smtClean="0">
                <a:latin typeface="Arial" charset="0"/>
                <a:ea typeface="Arial" charset="0"/>
                <a:cs typeface="Arial" charset="0"/>
              </a:rPr>
              <a:t>Communicate questions and areas of concern to the MTS Corporate Compliance</a:t>
            </a:r>
          </a:p>
          <a:p>
            <a:pPr lvl="0">
              <a:buFont typeface="Wingdings" charset="2"/>
              <a:buChar char="§"/>
            </a:pPr>
            <a:r>
              <a:rPr lang="en-US" sz="1800" dirty="0" smtClean="0">
                <a:latin typeface="Arial" charset="0"/>
                <a:ea typeface="Arial" charset="0"/>
                <a:cs typeface="Arial" charset="0"/>
              </a:rPr>
              <a:t>Meet regularly and report committee activities to MTS Corporate Compliance</a:t>
            </a:r>
          </a:p>
          <a:p>
            <a:pPr lvl="0">
              <a:buFont typeface="Wingdings" charset="2"/>
              <a:buChar char="§"/>
            </a:pPr>
            <a:r>
              <a:rPr lang="en-US" sz="1800" dirty="0" smtClean="0">
                <a:latin typeface="Arial" charset="0"/>
                <a:ea typeface="Arial" charset="0"/>
                <a:cs typeface="Arial" charset="0"/>
              </a:rPr>
              <a:t>MTS Ethics Committees list is available on the intranet</a:t>
            </a:r>
            <a:endParaRPr lang="en-US" sz="1800" dirty="0">
              <a:latin typeface="Arial" charset="0"/>
              <a:ea typeface="Arial" charset="0"/>
              <a:cs typeface="Arial" charset="0"/>
            </a:endParaRPr>
          </a:p>
        </p:txBody>
      </p:sp>
      <p:sp>
        <p:nvSpPr>
          <p:cNvPr id="6" name="Rounded Rectangle 5"/>
          <p:cNvSpPr/>
          <p:nvPr/>
        </p:nvSpPr>
        <p:spPr>
          <a:xfrm>
            <a:off x="1560306" y="2155925"/>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charset="0"/>
                <a:ea typeface="Arial" charset="0"/>
                <a:cs typeface="Arial" charset="0"/>
              </a:rPr>
              <a:t>Roles &amp; Responsibilities of </a:t>
            </a:r>
            <a:r>
              <a:rPr lang="en-US" smtClean="0">
                <a:latin typeface="Arial" charset="0"/>
                <a:ea typeface="Arial" charset="0"/>
                <a:cs typeface="Arial" charset="0"/>
              </a:rPr>
              <a:t>Ethics Committees:</a:t>
            </a:r>
            <a:endParaRPr lang="en-US">
              <a:latin typeface="Arial" charset="0"/>
              <a:ea typeface="Arial" charset="0"/>
              <a:cs typeface="Arial" charset="0"/>
            </a:endParaRPr>
          </a:p>
        </p:txBody>
      </p:sp>
    </p:spTree>
    <p:extLst>
      <p:ext uri="{BB962C8B-B14F-4D97-AF65-F5344CB8AC3E}">
        <p14:creationId xmlns:p14="http://schemas.microsoft.com/office/powerpoint/2010/main" val="1632236323"/>
      </p:ext>
    </p:extLst>
  </p:cSld>
  <p:clrMapOvr>
    <a:masterClrMapping/>
  </p:clrMapOvr>
</p:sld>
</file>

<file path=ppt/theme/theme1.xml><?xml version="1.0" encoding="utf-8"?>
<a:theme xmlns:a="http://schemas.openxmlformats.org/drawingml/2006/main" name="0t- kls'Debra's BoD CORP template- 2013'0410">
  <a:themeElements>
    <a:clrScheme name="Custom 2">
      <a:dk1>
        <a:srgbClr val="000000"/>
      </a:dk1>
      <a:lt1>
        <a:srgbClr val="FFFFFF"/>
      </a:lt1>
      <a:dk2>
        <a:srgbClr val="CC0000"/>
      </a:dk2>
      <a:lt2>
        <a:srgbClr val="2D2015"/>
      </a:lt2>
      <a:accent1>
        <a:srgbClr val="D9D9D9"/>
      </a:accent1>
      <a:accent2>
        <a:srgbClr val="4D6A8A"/>
      </a:accent2>
      <a:accent3>
        <a:srgbClr val="487AB9"/>
      </a:accent3>
      <a:accent4>
        <a:srgbClr val="587C05"/>
      </a:accent4>
      <a:accent5>
        <a:srgbClr val="D25900"/>
      </a:accent5>
      <a:accent6>
        <a:srgbClr val="C4C4C4"/>
      </a:accent6>
      <a:hlink>
        <a:srgbClr val="5D98E2"/>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nsors">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nanc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gal">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R">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0t- kls'Debra's BoD CORP template- 2013'0410</Template>
  <TotalTime>21395</TotalTime>
  <Words>1521</Words>
  <Application>Microsoft Office PowerPoint</Application>
  <PresentationFormat>On-screen Show (4:3)</PresentationFormat>
  <Paragraphs>173</Paragraphs>
  <Slides>18</Slides>
  <Notes>0</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0t- kls'Debra's BoD CORP template- 2013'0410</vt:lpstr>
      <vt:lpstr>Test</vt:lpstr>
      <vt:lpstr>Sensors</vt:lpstr>
      <vt:lpstr>Finance</vt:lpstr>
      <vt:lpstr>Legal</vt:lpstr>
      <vt:lpstr>IT</vt:lpstr>
      <vt:lpstr>HR</vt:lpstr>
      <vt:lpstr>FY17 Global Code of Ethical Business Conduct Training</vt:lpstr>
      <vt:lpstr>Overview</vt:lpstr>
      <vt:lpstr>The Purpose of the Code of Conduct</vt:lpstr>
      <vt:lpstr>The Contents of the Code of Conduct</vt:lpstr>
      <vt:lpstr>Our MTS Core Values</vt:lpstr>
      <vt:lpstr>What does it mean to Speak Up?</vt:lpstr>
      <vt:lpstr>The MTS AlertLine</vt:lpstr>
      <vt:lpstr>Chief Risk and Compliance Officer</vt:lpstr>
      <vt:lpstr>Local Business Ethics Committees</vt:lpstr>
      <vt:lpstr>How does MTS protect against retaliation?</vt:lpstr>
      <vt:lpstr>Compliance Spotlight: FCPA</vt:lpstr>
      <vt:lpstr>Components of FCPA</vt:lpstr>
      <vt:lpstr>Anti-Bribery Provisions</vt:lpstr>
      <vt:lpstr>Recordkeeping and Internal Control Provisions</vt:lpstr>
      <vt:lpstr>FCPA Risk Areas Specific to MTS and Applicable MTS Policy / Procedure</vt:lpstr>
      <vt:lpstr>How does the Code of Conduct Address Bribery and Corruption?</vt:lpstr>
      <vt:lpstr>Compliance Spotlight: Conflict of Interest</vt:lpstr>
      <vt:lpstr>Summary</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Strategic Planning Guide</dc:title>
  <dc:creator>CFO's office</dc:creator>
  <cp:lastModifiedBy>Charadva, Bhavini</cp:lastModifiedBy>
  <cp:revision>656</cp:revision>
  <cp:lastPrinted>2016-05-18T20:01:37Z</cp:lastPrinted>
  <dcterms:created xsi:type="dcterms:W3CDTF">2014-02-10T22:38:06Z</dcterms:created>
  <dcterms:modified xsi:type="dcterms:W3CDTF">2017-05-08T13:36:42Z</dcterms:modified>
</cp:coreProperties>
</file>