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04" r:id="rId2"/>
    <p:sldMasterId id="2147483711" r:id="rId3"/>
    <p:sldMasterId id="2147483713" r:id="rId4"/>
    <p:sldMasterId id="2147483715" r:id="rId5"/>
    <p:sldMasterId id="2147483717" r:id="rId6"/>
    <p:sldMasterId id="2147483719" r:id="rId7"/>
  </p:sldMasterIdLst>
  <p:notesMasterIdLst>
    <p:notesMasterId r:id="rId26"/>
  </p:notesMasterIdLst>
  <p:handoutMasterIdLst>
    <p:handoutMasterId r:id="rId27"/>
  </p:handoutMasterIdLst>
  <p:sldIdLst>
    <p:sldId id="443" r:id="rId8"/>
    <p:sldId id="444" r:id="rId9"/>
    <p:sldId id="445" r:id="rId10"/>
    <p:sldId id="446" r:id="rId11"/>
    <p:sldId id="447" r:id="rId12"/>
    <p:sldId id="448" r:id="rId13"/>
    <p:sldId id="449" r:id="rId14"/>
    <p:sldId id="450" r:id="rId15"/>
    <p:sldId id="451" r:id="rId16"/>
    <p:sldId id="452" r:id="rId17"/>
    <p:sldId id="453" r:id="rId18"/>
    <p:sldId id="454" r:id="rId19"/>
    <p:sldId id="455" r:id="rId20"/>
    <p:sldId id="456" r:id="rId21"/>
    <p:sldId id="457" r:id="rId22"/>
    <p:sldId id="458" r:id="rId23"/>
    <p:sldId id="459" r:id="rId24"/>
    <p:sldId id="460" r:id="rId25"/>
  </p:sldIdLst>
  <p:sldSz cx="9144000" cy="6858000" type="screen4x3"/>
  <p:notesSz cx="6797675" cy="9928225"/>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3398">
          <p15:clr>
            <a:srgbClr val="A4A3A4"/>
          </p15:clr>
        </p15:guide>
        <p15:guide id="2" orient="horz" pos="4225">
          <p15:clr>
            <a:srgbClr val="A4A3A4"/>
          </p15:clr>
        </p15:guide>
        <p15:guide id="3" orient="horz" pos="775">
          <p15:clr>
            <a:srgbClr val="A4A3A4"/>
          </p15:clr>
        </p15:guide>
        <p15:guide id="4" orient="horz" pos="2654">
          <p15:clr>
            <a:srgbClr val="A4A3A4"/>
          </p15:clr>
        </p15:guide>
        <p15:guide id="5" orient="horz" pos="1928">
          <p15:clr>
            <a:srgbClr val="A4A3A4"/>
          </p15:clr>
        </p15:guide>
        <p15:guide id="6" orient="horz" pos="1196">
          <p15:clr>
            <a:srgbClr val="A4A3A4"/>
          </p15:clr>
        </p15:guide>
        <p15:guide id="7" pos="2880">
          <p15:clr>
            <a:srgbClr val="A4A3A4"/>
          </p15:clr>
        </p15:guide>
        <p15:guide id="8" pos="5459">
          <p15:clr>
            <a:srgbClr val="A4A3A4"/>
          </p15:clr>
        </p15:guide>
        <p15:guide id="9" pos="308">
          <p15:clr>
            <a:srgbClr val="A4A3A4"/>
          </p15:clr>
        </p15:guide>
        <p15:guide id="10" orient="horz" pos="38">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1E43"/>
    <a:srgbClr val="92D04F"/>
    <a:srgbClr val="B4A2C7"/>
    <a:srgbClr val="C0E59B"/>
    <a:srgbClr val="FD64CD"/>
    <a:srgbClr val="B7DEE8"/>
    <a:srgbClr val="E7BAB7"/>
    <a:srgbClr val="958B54"/>
    <a:srgbClr val="C0E49A"/>
    <a:srgbClr val="FFE3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96" autoAdjust="0"/>
    <p:restoredTop sz="94687" autoAdjust="0"/>
  </p:normalViewPr>
  <p:slideViewPr>
    <p:cSldViewPr snapToGrid="0">
      <p:cViewPr>
        <p:scale>
          <a:sx n="80" d="100"/>
          <a:sy n="80" d="100"/>
        </p:scale>
        <p:origin x="-1670" y="-82"/>
      </p:cViewPr>
      <p:guideLst>
        <p:guide orient="horz" pos="3398"/>
        <p:guide orient="horz" pos="4225"/>
        <p:guide orient="horz" pos="775"/>
        <p:guide orient="horz" pos="2654"/>
        <p:guide orient="horz" pos="1928"/>
        <p:guide orient="horz" pos="1196"/>
        <p:guide orient="horz" pos="38"/>
        <p:guide pos="2880"/>
        <p:guide pos="5459"/>
        <p:guide pos="308"/>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3114"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F0BF61-1A7F-4AE2-ABB5-81C741C6FAB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93B9293D-3F40-4A85-9047-43873893B85D}">
      <dgm:prSet custT="1"/>
      <dgm:spPr>
        <a:solidFill>
          <a:srgbClr val="CC1543"/>
        </a:solidFill>
      </dgm:spPr>
      <dgm:t>
        <a:bodyPr/>
        <a:lstStyle/>
        <a:p>
          <a:pPr rtl="0"/>
          <a:r>
            <a:rPr sz="2200" b="0" dirty="0" err="1">
              <a:latin typeface="Arial" charset="0"/>
              <a:ea typeface="Arial" charset="0"/>
              <a:cs typeface="Arial" charset="0"/>
            </a:rPr>
            <a:t>Wir</a:t>
          </a:r>
          <a:r>
            <a:rPr sz="2200" b="0" dirty="0">
              <a:latin typeface="Arial" charset="0"/>
              <a:ea typeface="Arial" charset="0"/>
              <a:cs typeface="Arial" charset="0"/>
            </a:rPr>
            <a:t> </a:t>
          </a:r>
          <a:r>
            <a:rPr sz="2200" b="0" dirty="0" err="1">
              <a:latin typeface="Arial" charset="0"/>
              <a:ea typeface="Arial" charset="0"/>
              <a:cs typeface="Arial" charset="0"/>
            </a:rPr>
            <a:t>haben</a:t>
          </a:r>
          <a:r>
            <a:rPr sz="2200" b="0" dirty="0">
              <a:latin typeface="Arial" charset="0"/>
              <a:ea typeface="Arial" charset="0"/>
              <a:cs typeface="Arial" charset="0"/>
            </a:rPr>
            <a:t> </a:t>
          </a:r>
          <a:r>
            <a:rPr sz="2200" b="0" u="none" dirty="0" err="1">
              <a:latin typeface="Arial" charset="0"/>
              <a:ea typeface="Arial" charset="0"/>
              <a:cs typeface="Arial" charset="0"/>
            </a:rPr>
            <a:t>mehrere</a:t>
          </a:r>
          <a:r>
            <a:rPr sz="2200" b="0" u="none" dirty="0">
              <a:latin typeface="Arial" charset="0"/>
              <a:ea typeface="Arial" charset="0"/>
              <a:cs typeface="Arial" charset="0"/>
            </a:rPr>
            <a:t> </a:t>
          </a:r>
          <a:r>
            <a:rPr sz="2200" b="0" u="none" dirty="0" err="1">
              <a:latin typeface="Arial" charset="0"/>
              <a:ea typeface="Arial" charset="0"/>
              <a:cs typeface="Arial" charset="0"/>
            </a:rPr>
            <a:t>Möglichkeiten</a:t>
          </a:r>
          <a:r>
            <a:rPr sz="2200" b="0" u="none" dirty="0">
              <a:latin typeface="Arial" charset="0"/>
              <a:ea typeface="Arial" charset="0"/>
              <a:cs typeface="Arial" charset="0"/>
            </a:rPr>
            <a:t> </a:t>
          </a:r>
          <a:r>
            <a:rPr sz="2200" b="0" dirty="0" err="1">
              <a:latin typeface="Arial" charset="0"/>
              <a:ea typeface="Arial" charset="0"/>
              <a:cs typeface="Arial" charset="0"/>
            </a:rPr>
            <a:t>geschaffen</a:t>
          </a:r>
          <a:r>
            <a:rPr sz="2200" b="0" dirty="0">
              <a:latin typeface="Arial" charset="0"/>
              <a:ea typeface="Arial" charset="0"/>
              <a:cs typeface="Arial" charset="0"/>
            </a:rPr>
            <a:t>, um </a:t>
          </a:r>
          <a:r>
            <a:rPr sz="2200" b="0" dirty="0" err="1">
              <a:latin typeface="Arial" charset="0"/>
              <a:ea typeface="Arial" charset="0"/>
              <a:cs typeface="Arial" charset="0"/>
            </a:rPr>
            <a:t>Ihnen</a:t>
          </a:r>
          <a:r>
            <a:rPr sz="2200" b="0" dirty="0">
              <a:latin typeface="Arial" charset="0"/>
              <a:ea typeface="Arial" charset="0"/>
              <a:cs typeface="Arial" charset="0"/>
            </a:rPr>
            <a:t> </a:t>
          </a:r>
          <a:r>
            <a:rPr sz="2200" b="0" dirty="0" err="1">
              <a:latin typeface="Arial" charset="0"/>
              <a:ea typeface="Arial" charset="0"/>
              <a:cs typeface="Arial" charset="0"/>
            </a:rPr>
            <a:t>zu</a:t>
          </a:r>
          <a:r>
            <a:rPr sz="2200" b="0" dirty="0">
              <a:latin typeface="Arial" charset="0"/>
              <a:ea typeface="Arial" charset="0"/>
              <a:cs typeface="Arial" charset="0"/>
            </a:rPr>
            <a:t> </a:t>
          </a:r>
          <a:r>
            <a:rPr sz="2200" b="0" dirty="0" err="1">
              <a:latin typeface="Arial" charset="0"/>
              <a:ea typeface="Arial" charset="0"/>
              <a:cs typeface="Arial" charset="0"/>
            </a:rPr>
            <a:t>helfen</a:t>
          </a:r>
          <a:r>
            <a:rPr sz="2200" b="0" dirty="0">
              <a:latin typeface="Arial" charset="0"/>
              <a:ea typeface="Arial" charset="0"/>
              <a:cs typeface="Arial" charset="0"/>
            </a:rPr>
            <a:t>, </a:t>
          </a:r>
          <a:r>
            <a:rPr sz="2200" b="1" u="sng" dirty="0" err="1">
              <a:latin typeface="Arial" charset="0"/>
              <a:ea typeface="Arial" charset="0"/>
              <a:cs typeface="Arial" charset="0"/>
            </a:rPr>
            <a:t>Bedenken</a:t>
          </a:r>
          <a:r>
            <a:rPr sz="2200" b="1" u="sng" dirty="0">
              <a:latin typeface="Arial" charset="0"/>
              <a:ea typeface="Arial" charset="0"/>
              <a:cs typeface="Arial" charset="0"/>
            </a:rPr>
            <a:t> </a:t>
          </a:r>
          <a:r>
            <a:rPr sz="2200" b="1" u="sng" dirty="0" err="1">
              <a:latin typeface="Arial" charset="0"/>
              <a:ea typeface="Arial" charset="0"/>
              <a:cs typeface="Arial" charset="0"/>
            </a:rPr>
            <a:t>zu</a:t>
          </a:r>
          <a:r>
            <a:rPr sz="2200" b="1" u="sng" dirty="0">
              <a:latin typeface="Arial" charset="0"/>
              <a:ea typeface="Arial" charset="0"/>
              <a:cs typeface="Arial" charset="0"/>
            </a:rPr>
            <a:t> </a:t>
          </a:r>
          <a:r>
            <a:rPr sz="2200" b="1" u="sng" dirty="0" err="1">
              <a:latin typeface="Arial" charset="0"/>
              <a:ea typeface="Arial" charset="0"/>
              <a:cs typeface="Arial" charset="0"/>
            </a:rPr>
            <a:t>äußern</a:t>
          </a:r>
          <a:r>
            <a:rPr sz="2200" b="0" dirty="0">
              <a:latin typeface="Arial" charset="0"/>
              <a:ea typeface="Arial" charset="0"/>
              <a:cs typeface="Arial" charset="0"/>
            </a:rPr>
            <a:t>:</a:t>
          </a:r>
        </a:p>
      </dgm:t>
    </dgm:pt>
    <dgm:pt modelId="{E7194ED9-B67A-45B9-BF22-5A856AB71376}" type="parTrans" cxnId="{AEF6C5BE-7807-47A9-8690-FB5340D6D4F0}">
      <dgm:prSet/>
      <dgm:spPr/>
      <dgm:t>
        <a:bodyPr/>
        <a:lstStyle/>
        <a:p>
          <a:endParaRPr lang="en-US"/>
        </a:p>
      </dgm:t>
    </dgm:pt>
    <dgm:pt modelId="{F04EC980-3946-44E0-BE2E-2B51416C35B6}" type="sibTrans" cxnId="{AEF6C5BE-7807-47A9-8690-FB5340D6D4F0}">
      <dgm:prSet/>
      <dgm:spPr/>
      <dgm:t>
        <a:bodyPr/>
        <a:lstStyle/>
        <a:p>
          <a:endParaRPr lang="en-US"/>
        </a:p>
      </dgm:t>
    </dgm:pt>
    <dgm:pt modelId="{4CCA79DF-FD3B-48E5-85E1-6CD601D710D9}">
      <dgm:prSet custT="1"/>
      <dgm:spPr>
        <a:solidFill>
          <a:schemeClr val="bg1">
            <a:lumMod val="95000"/>
          </a:schemeClr>
        </a:solidFill>
      </dgm:spPr>
      <dgm:t>
        <a:bodyPr/>
        <a:lstStyle/>
        <a:p>
          <a:pPr rtl="0"/>
          <a:r>
            <a:rPr sz="1400" b="1" dirty="0" err="1">
              <a:solidFill>
                <a:srgbClr val="CC1E43"/>
              </a:solidFill>
              <a:latin typeface="Arial" charset="0"/>
              <a:ea typeface="Arial" charset="0"/>
              <a:cs typeface="Arial" charset="0"/>
            </a:rPr>
            <a:t>Vorgesetzte</a:t>
          </a:r>
          <a:endParaRPr sz="1400" b="1" dirty="0">
            <a:solidFill>
              <a:srgbClr val="CC1E43"/>
            </a:solidFill>
            <a:latin typeface="Arial" charset="0"/>
            <a:ea typeface="Arial" charset="0"/>
            <a:cs typeface="Arial" charset="0"/>
          </a:endParaRPr>
        </a:p>
      </dgm:t>
    </dgm:pt>
    <dgm:pt modelId="{EFCF3D80-A640-4191-988B-B658D187316C}" type="parTrans" cxnId="{2675B426-FDE0-4704-A661-77014326CDE2}">
      <dgm:prSet/>
      <dgm:spPr/>
      <dgm:t>
        <a:bodyPr/>
        <a:lstStyle/>
        <a:p>
          <a:endParaRPr lang="en-US"/>
        </a:p>
      </dgm:t>
    </dgm:pt>
    <dgm:pt modelId="{EE9F8875-D5B2-4297-A55B-44728034273A}" type="sibTrans" cxnId="{2675B426-FDE0-4704-A661-77014326CDE2}">
      <dgm:prSet/>
      <dgm:spPr/>
      <dgm:t>
        <a:bodyPr/>
        <a:lstStyle/>
        <a:p>
          <a:endParaRPr lang="en-US"/>
        </a:p>
      </dgm:t>
    </dgm:pt>
    <dgm:pt modelId="{0A669AD1-1831-48B8-9137-7EA3549C8372}">
      <dgm:prSet custT="1"/>
      <dgm:spPr>
        <a:solidFill>
          <a:schemeClr val="bg1">
            <a:lumMod val="95000"/>
          </a:schemeClr>
        </a:solidFill>
      </dgm:spPr>
      <dgm:t>
        <a:bodyPr/>
        <a:lstStyle/>
        <a:p>
          <a:pPr rtl="0"/>
          <a:r>
            <a:rPr sz="1400" b="1" dirty="0" smtClean="0">
              <a:solidFill>
                <a:srgbClr val="CC1E43"/>
              </a:solidFill>
              <a:latin typeface="Arial" charset="0"/>
              <a:ea typeface="Arial" charset="0"/>
              <a:cs typeface="Arial" charset="0"/>
            </a:rPr>
            <a:t>Personal</a:t>
          </a:r>
          <a:r>
            <a:rPr lang="en-US" sz="1400" b="1" dirty="0" smtClean="0">
              <a:solidFill>
                <a:srgbClr val="CC1E43"/>
              </a:solidFill>
              <a:latin typeface="Arial" charset="0"/>
              <a:ea typeface="Arial" charset="0"/>
              <a:cs typeface="Arial" charset="0"/>
            </a:rPr>
            <a:t>-</a:t>
          </a:r>
          <a:r>
            <a:rPr sz="1400" b="1" dirty="0" err="1" smtClean="0">
              <a:solidFill>
                <a:srgbClr val="CC1E43"/>
              </a:solidFill>
              <a:latin typeface="Arial" charset="0"/>
              <a:ea typeface="Arial" charset="0"/>
              <a:cs typeface="Arial" charset="0"/>
            </a:rPr>
            <a:t>abteilung</a:t>
          </a:r>
          <a:endParaRPr sz="1400" b="1" dirty="0">
            <a:solidFill>
              <a:srgbClr val="CC1E43"/>
            </a:solidFill>
            <a:latin typeface="Arial" charset="0"/>
            <a:ea typeface="Arial" charset="0"/>
            <a:cs typeface="Arial" charset="0"/>
          </a:endParaRPr>
        </a:p>
      </dgm:t>
    </dgm:pt>
    <dgm:pt modelId="{5F3B0676-B18A-486F-ABE9-8BB4B4EAE1FC}" type="parTrans" cxnId="{EDB3E7DD-1855-49DF-B3AA-E197D995BF9A}">
      <dgm:prSet/>
      <dgm:spPr/>
      <dgm:t>
        <a:bodyPr/>
        <a:lstStyle/>
        <a:p>
          <a:endParaRPr lang="en-US"/>
        </a:p>
      </dgm:t>
    </dgm:pt>
    <dgm:pt modelId="{E3B4ECD7-ACE3-4AA2-A5C3-B9440936D3CF}" type="sibTrans" cxnId="{EDB3E7DD-1855-49DF-B3AA-E197D995BF9A}">
      <dgm:prSet/>
      <dgm:spPr/>
      <dgm:t>
        <a:bodyPr/>
        <a:lstStyle/>
        <a:p>
          <a:endParaRPr lang="en-US"/>
        </a:p>
      </dgm:t>
    </dgm:pt>
    <dgm:pt modelId="{71047B44-03EE-4E03-AB62-5229FB0191CF}">
      <dgm:prSet custT="1"/>
      <dgm:spPr>
        <a:solidFill>
          <a:schemeClr val="bg1">
            <a:lumMod val="95000"/>
          </a:schemeClr>
        </a:solidFill>
      </dgm:spPr>
      <dgm:t>
        <a:bodyPr/>
        <a:lstStyle/>
        <a:p>
          <a:pPr rtl="0"/>
          <a:r>
            <a:rPr sz="1400" b="1" dirty="0" err="1">
              <a:solidFill>
                <a:srgbClr val="CC1E43"/>
              </a:solidFill>
              <a:latin typeface="Arial" charset="0"/>
              <a:ea typeface="Arial" charset="0"/>
              <a:cs typeface="Arial" charset="0"/>
            </a:rPr>
            <a:t>Ihre</a:t>
          </a:r>
          <a:r>
            <a:rPr sz="1400" b="1" dirty="0">
              <a:solidFill>
                <a:srgbClr val="CC1E43"/>
              </a:solidFill>
              <a:latin typeface="Arial" charset="0"/>
              <a:ea typeface="Arial" charset="0"/>
              <a:cs typeface="Arial" charset="0"/>
            </a:rPr>
            <a:t> </a:t>
          </a:r>
          <a:r>
            <a:rPr sz="1400" b="1" dirty="0" err="1" smtClean="0">
              <a:solidFill>
                <a:srgbClr val="CC1E43"/>
              </a:solidFill>
              <a:latin typeface="Arial" charset="0"/>
              <a:ea typeface="Arial" charset="0"/>
              <a:cs typeface="Arial" charset="0"/>
            </a:rPr>
            <a:t>Ethik</a:t>
          </a:r>
          <a:r>
            <a:rPr lang="en-US" sz="1400" b="1" dirty="0" err="1" smtClean="0">
              <a:solidFill>
                <a:srgbClr val="CC1E43"/>
              </a:solidFill>
              <a:latin typeface="Arial" charset="0"/>
              <a:ea typeface="Arial" charset="0"/>
              <a:cs typeface="Arial" charset="0"/>
            </a:rPr>
            <a:t>-</a:t>
          </a:r>
          <a:r>
            <a:rPr sz="1400" b="1" dirty="0" err="1" smtClean="0">
              <a:solidFill>
                <a:srgbClr val="CC1E43"/>
              </a:solidFill>
              <a:latin typeface="Arial" charset="0"/>
              <a:ea typeface="Arial" charset="0"/>
              <a:cs typeface="Arial" charset="0"/>
            </a:rPr>
            <a:t>kommission</a:t>
          </a:r>
          <a:r>
            <a:rPr sz="1400" b="1" dirty="0" smtClean="0">
              <a:solidFill>
                <a:srgbClr val="CC1E43"/>
              </a:solidFill>
              <a:latin typeface="Arial" charset="0"/>
              <a:ea typeface="Arial" charset="0"/>
              <a:cs typeface="Arial" charset="0"/>
            </a:rPr>
            <a:t> </a:t>
          </a:r>
          <a:r>
            <a:rPr sz="1400" b="1" dirty="0" err="1">
              <a:solidFill>
                <a:srgbClr val="CC1E43"/>
              </a:solidFill>
              <a:latin typeface="Arial" charset="0"/>
              <a:ea typeface="Arial" charset="0"/>
              <a:cs typeface="Arial" charset="0"/>
            </a:rPr>
            <a:t>vor</a:t>
          </a:r>
          <a:r>
            <a:rPr sz="1400" b="1" dirty="0">
              <a:solidFill>
                <a:srgbClr val="CC1E43"/>
              </a:solidFill>
              <a:latin typeface="Arial" charset="0"/>
              <a:ea typeface="Arial" charset="0"/>
              <a:cs typeface="Arial" charset="0"/>
            </a:rPr>
            <a:t> Ort</a:t>
          </a:r>
        </a:p>
      </dgm:t>
    </dgm:pt>
    <dgm:pt modelId="{8BDE3111-441C-47E6-B4C3-9C7912C3EE3F}" type="parTrans" cxnId="{397D79E8-BDC7-4881-93DC-22172788D0B6}">
      <dgm:prSet/>
      <dgm:spPr/>
      <dgm:t>
        <a:bodyPr/>
        <a:lstStyle/>
        <a:p>
          <a:endParaRPr lang="en-US"/>
        </a:p>
      </dgm:t>
    </dgm:pt>
    <dgm:pt modelId="{D0603154-B285-4CDC-9EB9-E607C4F97ECB}" type="sibTrans" cxnId="{397D79E8-BDC7-4881-93DC-22172788D0B6}">
      <dgm:prSet/>
      <dgm:spPr/>
      <dgm:t>
        <a:bodyPr/>
        <a:lstStyle/>
        <a:p>
          <a:endParaRPr lang="en-US"/>
        </a:p>
      </dgm:t>
    </dgm:pt>
    <dgm:pt modelId="{1214C429-9B89-4E43-8295-8B4ADD672EF6}">
      <dgm:prSet custT="1"/>
      <dgm:spPr>
        <a:solidFill>
          <a:schemeClr val="bg1">
            <a:lumMod val="95000"/>
          </a:schemeClr>
        </a:solidFill>
      </dgm:spPr>
      <dgm:t>
        <a:bodyPr/>
        <a:lstStyle/>
        <a:p>
          <a:pPr rtl="0"/>
          <a:r>
            <a:rPr sz="1400" b="1" dirty="0">
              <a:solidFill>
                <a:srgbClr val="CC1E43"/>
              </a:solidFill>
              <a:latin typeface="Arial" charset="0"/>
              <a:ea typeface="Arial" charset="0"/>
              <a:cs typeface="Arial" charset="0"/>
            </a:rPr>
            <a:t>Chief Risk Office Team</a:t>
          </a:r>
        </a:p>
      </dgm:t>
    </dgm:pt>
    <dgm:pt modelId="{5A7A81E4-BDC8-444D-9A7C-8F3ED4FCF57F}" type="parTrans" cxnId="{50B66359-F37C-4339-B1C8-85E6F0C3FFEA}">
      <dgm:prSet/>
      <dgm:spPr/>
      <dgm:t>
        <a:bodyPr/>
        <a:lstStyle/>
        <a:p>
          <a:endParaRPr lang="en-US"/>
        </a:p>
      </dgm:t>
    </dgm:pt>
    <dgm:pt modelId="{2A1A91B3-ECC4-4E0F-A5AA-F729B8D173BE}" type="sibTrans" cxnId="{50B66359-F37C-4339-B1C8-85E6F0C3FFEA}">
      <dgm:prSet/>
      <dgm:spPr/>
      <dgm:t>
        <a:bodyPr/>
        <a:lstStyle/>
        <a:p>
          <a:endParaRPr lang="en-US"/>
        </a:p>
      </dgm:t>
    </dgm:pt>
    <dgm:pt modelId="{60B5A938-4FAC-451F-B9AF-B308BE017F19}">
      <dgm:prSet custT="1"/>
      <dgm:spPr>
        <a:solidFill>
          <a:schemeClr val="bg1">
            <a:lumMod val="95000"/>
          </a:schemeClr>
        </a:solidFill>
      </dgm:spPr>
      <dgm:t>
        <a:bodyPr/>
        <a:lstStyle/>
        <a:p>
          <a:pPr rtl="0"/>
          <a:r>
            <a:rPr sz="1400" b="1" dirty="0" err="1">
              <a:solidFill>
                <a:srgbClr val="CC1E43"/>
              </a:solidFill>
              <a:latin typeface="Arial" charset="0"/>
              <a:ea typeface="Arial" charset="0"/>
              <a:cs typeface="Arial" charset="0"/>
            </a:rPr>
            <a:t>Rechtsabteilung</a:t>
          </a:r>
          <a:r>
            <a:rPr sz="1400" b="1" dirty="0">
              <a:solidFill>
                <a:srgbClr val="CC1E43"/>
              </a:solidFill>
              <a:latin typeface="Arial" charset="0"/>
              <a:ea typeface="Arial" charset="0"/>
              <a:cs typeface="Arial" charset="0"/>
            </a:rPr>
            <a:t> (USA)</a:t>
          </a:r>
        </a:p>
      </dgm:t>
    </dgm:pt>
    <dgm:pt modelId="{2A38D8B7-110E-401A-A2D6-E37FF069EABE}" type="parTrans" cxnId="{B953178B-EB58-4F24-8802-19803AC890C1}">
      <dgm:prSet/>
      <dgm:spPr/>
      <dgm:t>
        <a:bodyPr/>
        <a:lstStyle/>
        <a:p>
          <a:endParaRPr lang="en-US"/>
        </a:p>
      </dgm:t>
    </dgm:pt>
    <dgm:pt modelId="{3AED5583-F003-4E8A-ACAB-C527FCD4AA0D}" type="sibTrans" cxnId="{B953178B-EB58-4F24-8802-19803AC890C1}">
      <dgm:prSet/>
      <dgm:spPr/>
      <dgm:t>
        <a:bodyPr/>
        <a:lstStyle/>
        <a:p>
          <a:endParaRPr lang="en-US"/>
        </a:p>
      </dgm:t>
    </dgm:pt>
    <dgm:pt modelId="{B6EA538F-FD03-4261-BA6D-694DCEFC11A6}">
      <dgm:prSet custT="1"/>
      <dgm:spPr>
        <a:solidFill>
          <a:schemeClr val="bg1">
            <a:lumMod val="95000"/>
          </a:schemeClr>
        </a:solidFill>
      </dgm:spPr>
      <dgm:t>
        <a:bodyPr/>
        <a:lstStyle/>
        <a:p>
          <a:pPr rtl="0"/>
          <a:r>
            <a:rPr sz="1400" b="1" dirty="0" err="1">
              <a:solidFill>
                <a:srgbClr val="CC1E43"/>
              </a:solidFill>
              <a:latin typeface="Arial" charset="0"/>
              <a:ea typeface="Arial" charset="0"/>
              <a:cs typeface="Arial" charset="0"/>
            </a:rPr>
            <a:t>AlertLine</a:t>
          </a:r>
          <a:r>
            <a:rPr sz="1400" b="1" dirty="0">
              <a:solidFill>
                <a:srgbClr val="CC1E43"/>
              </a:solidFill>
              <a:latin typeface="Arial" charset="0"/>
              <a:ea typeface="Arial" charset="0"/>
              <a:cs typeface="Arial" charset="0"/>
            </a:rPr>
            <a:t> </a:t>
          </a:r>
          <a:r>
            <a:rPr sz="1400" b="0" dirty="0">
              <a:solidFill>
                <a:srgbClr val="CC1E43"/>
              </a:solidFill>
              <a:latin typeface="Arial" charset="0"/>
              <a:ea typeface="Arial" charset="0"/>
              <a:cs typeface="Arial" charset="0"/>
            </a:rPr>
            <a:t>(</a:t>
          </a:r>
          <a:r>
            <a:rPr sz="1400" b="0" dirty="0" err="1" smtClean="0">
              <a:solidFill>
                <a:srgbClr val="CC1E43"/>
              </a:solidFill>
              <a:latin typeface="Arial" charset="0"/>
              <a:ea typeface="Arial" charset="0"/>
              <a:cs typeface="Arial" charset="0"/>
            </a:rPr>
            <a:t>nicht</a:t>
          </a:r>
          <a:r>
            <a:rPr lang="en-US" sz="1400" b="0" dirty="0" smtClean="0">
              <a:solidFill>
                <a:srgbClr val="CC1E43"/>
              </a:solidFill>
              <a:latin typeface="Arial" charset="0"/>
              <a:ea typeface="Arial" charset="0"/>
              <a:cs typeface="Arial" charset="0"/>
            </a:rPr>
            <a:t> </a:t>
          </a:r>
          <a:r>
            <a:rPr sz="1400" b="0" dirty="0" smtClean="0">
              <a:solidFill>
                <a:srgbClr val="CC1E43"/>
              </a:solidFill>
              <a:latin typeface="Arial" charset="0"/>
              <a:ea typeface="Arial" charset="0"/>
              <a:cs typeface="Arial" charset="0"/>
            </a:rPr>
            <a:t>in</a:t>
          </a:r>
          <a:r>
            <a:rPr sz="1400" b="0" dirty="0">
              <a:solidFill>
                <a:srgbClr val="CC1E43"/>
              </a:solidFill>
              <a:latin typeface="Arial" charset="0"/>
              <a:ea typeface="Arial" charset="0"/>
              <a:cs typeface="Arial" charset="0"/>
            </a:rPr>
            <a:t> </a:t>
          </a:r>
          <a:r>
            <a:rPr lang="en-US" sz="1400" b="0" dirty="0" smtClean="0">
              <a:solidFill>
                <a:srgbClr val="CC1E43"/>
              </a:solidFill>
              <a:latin typeface="Arial" charset="0"/>
              <a:ea typeface="Arial" charset="0"/>
              <a:cs typeface="Arial" charset="0"/>
            </a:rPr>
            <a:t/>
          </a:r>
          <a:br>
            <a:rPr lang="en-US" sz="1400" b="0" dirty="0" smtClean="0">
              <a:solidFill>
                <a:srgbClr val="CC1E43"/>
              </a:solidFill>
              <a:latin typeface="Arial" charset="0"/>
              <a:ea typeface="Arial" charset="0"/>
              <a:cs typeface="Arial" charset="0"/>
            </a:rPr>
          </a:br>
          <a:r>
            <a:rPr sz="1400" b="0" dirty="0" smtClean="0">
              <a:solidFill>
                <a:srgbClr val="CC1E43"/>
              </a:solidFill>
              <a:latin typeface="Arial" charset="0"/>
              <a:ea typeface="Arial" charset="0"/>
              <a:cs typeface="Arial" charset="0"/>
            </a:rPr>
            <a:t>Deutschland)</a:t>
          </a:r>
          <a:r>
            <a:rPr lang="de-DE" sz="1400" b="1" dirty="0" smtClean="0">
              <a:solidFill>
                <a:srgbClr val="CC1E43"/>
              </a:solidFill>
              <a:latin typeface="Arial" charset="0"/>
              <a:ea typeface="Arial" charset="0"/>
              <a:cs typeface="Arial" charset="0"/>
            </a:rPr>
            <a:t>*</a:t>
          </a:r>
          <a:endParaRPr sz="1400" b="1" dirty="0">
            <a:solidFill>
              <a:srgbClr val="CC1E43"/>
            </a:solidFill>
            <a:latin typeface="Arial" charset="0"/>
            <a:ea typeface="Arial" charset="0"/>
            <a:cs typeface="Arial" charset="0"/>
          </a:endParaRPr>
        </a:p>
      </dgm:t>
    </dgm:pt>
    <dgm:pt modelId="{E95AF903-CA7B-4A3D-908E-56E9F97A6B24}" type="parTrans" cxnId="{9FCABCBD-CC35-4AA6-A7F3-A1FF9A35DEFF}">
      <dgm:prSet/>
      <dgm:spPr/>
      <dgm:t>
        <a:bodyPr/>
        <a:lstStyle/>
        <a:p>
          <a:endParaRPr lang="en-US"/>
        </a:p>
      </dgm:t>
    </dgm:pt>
    <dgm:pt modelId="{337F4E4B-93F1-4F15-9342-85E3BAE241C8}" type="sibTrans" cxnId="{9FCABCBD-CC35-4AA6-A7F3-A1FF9A35DEFF}">
      <dgm:prSet/>
      <dgm:spPr/>
      <dgm:t>
        <a:bodyPr/>
        <a:lstStyle/>
        <a:p>
          <a:endParaRPr lang="en-US"/>
        </a:p>
      </dgm:t>
    </dgm:pt>
    <dgm:pt modelId="{AA362918-15F0-4722-AA68-014DD9987B3B}" type="pres">
      <dgm:prSet presAssocID="{D7F0BF61-1A7F-4AE2-ABB5-81C741C6FAB9}" presName="composite" presStyleCnt="0">
        <dgm:presLayoutVars>
          <dgm:chMax val="1"/>
          <dgm:dir/>
          <dgm:resizeHandles val="exact"/>
        </dgm:presLayoutVars>
      </dgm:prSet>
      <dgm:spPr/>
      <dgm:t>
        <a:bodyPr/>
        <a:lstStyle/>
        <a:p>
          <a:endParaRPr lang="en-US"/>
        </a:p>
      </dgm:t>
    </dgm:pt>
    <dgm:pt modelId="{7AA42A80-B9E9-4D8A-8419-2043DC0A6F6D}" type="pres">
      <dgm:prSet presAssocID="{93B9293D-3F40-4A85-9047-43873893B85D}" presName="roof" presStyleLbl="dkBgShp" presStyleIdx="0" presStyleCnt="2" custScaleY="120359" custLinFactNeighborY="2431"/>
      <dgm:spPr/>
      <dgm:t>
        <a:bodyPr/>
        <a:lstStyle/>
        <a:p>
          <a:endParaRPr lang="en-US"/>
        </a:p>
      </dgm:t>
    </dgm:pt>
    <dgm:pt modelId="{B73BCECB-6274-445D-8D42-A36DBD64E1B6}" type="pres">
      <dgm:prSet presAssocID="{93B9293D-3F40-4A85-9047-43873893B85D}" presName="pillars" presStyleCnt="0"/>
      <dgm:spPr/>
    </dgm:pt>
    <dgm:pt modelId="{27543A9F-D62C-40E8-9DCD-03333A8DFDDF}" type="pres">
      <dgm:prSet presAssocID="{93B9293D-3F40-4A85-9047-43873893B85D}" presName="pillar1" presStyleLbl="node1" presStyleIdx="0" presStyleCnt="6" custScaleX="110000">
        <dgm:presLayoutVars>
          <dgm:bulletEnabled val="1"/>
        </dgm:presLayoutVars>
      </dgm:prSet>
      <dgm:spPr/>
      <dgm:t>
        <a:bodyPr/>
        <a:lstStyle/>
        <a:p>
          <a:endParaRPr lang="en-US"/>
        </a:p>
      </dgm:t>
    </dgm:pt>
    <dgm:pt modelId="{95CA7D29-691A-43AD-9542-F982DC5DCCAD}" type="pres">
      <dgm:prSet presAssocID="{0A669AD1-1831-48B8-9137-7EA3549C8372}" presName="pillarX" presStyleLbl="node1" presStyleIdx="1" presStyleCnt="6">
        <dgm:presLayoutVars>
          <dgm:bulletEnabled val="1"/>
        </dgm:presLayoutVars>
      </dgm:prSet>
      <dgm:spPr/>
      <dgm:t>
        <a:bodyPr/>
        <a:lstStyle/>
        <a:p>
          <a:endParaRPr lang="en-US"/>
        </a:p>
      </dgm:t>
    </dgm:pt>
    <dgm:pt modelId="{52290E71-3FF9-46B8-8A97-DE4D9164115E}" type="pres">
      <dgm:prSet presAssocID="{71047B44-03EE-4E03-AB62-5229FB0191CF}" presName="pillarX" presStyleLbl="node1" presStyleIdx="2" presStyleCnt="6">
        <dgm:presLayoutVars>
          <dgm:bulletEnabled val="1"/>
        </dgm:presLayoutVars>
      </dgm:prSet>
      <dgm:spPr/>
      <dgm:t>
        <a:bodyPr/>
        <a:lstStyle/>
        <a:p>
          <a:endParaRPr lang="en-US"/>
        </a:p>
      </dgm:t>
    </dgm:pt>
    <dgm:pt modelId="{8142610B-AB04-4B14-8D03-31B7BDEC5965}" type="pres">
      <dgm:prSet presAssocID="{1214C429-9B89-4E43-8295-8B4ADD672EF6}" presName="pillarX" presStyleLbl="node1" presStyleIdx="3" presStyleCnt="6">
        <dgm:presLayoutVars>
          <dgm:bulletEnabled val="1"/>
        </dgm:presLayoutVars>
      </dgm:prSet>
      <dgm:spPr/>
      <dgm:t>
        <a:bodyPr/>
        <a:lstStyle/>
        <a:p>
          <a:endParaRPr lang="en-US"/>
        </a:p>
      </dgm:t>
    </dgm:pt>
    <dgm:pt modelId="{9D32F080-9382-4BBB-B935-7AA681EE31AA}" type="pres">
      <dgm:prSet presAssocID="{60B5A938-4FAC-451F-B9AF-B308BE017F19}" presName="pillarX" presStyleLbl="node1" presStyleIdx="4" presStyleCnt="6">
        <dgm:presLayoutVars>
          <dgm:bulletEnabled val="1"/>
        </dgm:presLayoutVars>
      </dgm:prSet>
      <dgm:spPr/>
      <dgm:t>
        <a:bodyPr/>
        <a:lstStyle/>
        <a:p>
          <a:endParaRPr lang="en-US"/>
        </a:p>
      </dgm:t>
    </dgm:pt>
    <dgm:pt modelId="{BA258671-BC97-4075-AE45-80C3A178A951}" type="pres">
      <dgm:prSet presAssocID="{B6EA538F-FD03-4261-BA6D-694DCEFC11A6}" presName="pillarX" presStyleLbl="node1" presStyleIdx="5" presStyleCnt="6">
        <dgm:presLayoutVars>
          <dgm:bulletEnabled val="1"/>
        </dgm:presLayoutVars>
      </dgm:prSet>
      <dgm:spPr/>
      <dgm:t>
        <a:bodyPr/>
        <a:lstStyle/>
        <a:p>
          <a:endParaRPr lang="en-US"/>
        </a:p>
      </dgm:t>
    </dgm:pt>
    <dgm:pt modelId="{89B4D07A-E0BA-46ED-896C-BF917E848ABA}" type="pres">
      <dgm:prSet presAssocID="{93B9293D-3F40-4A85-9047-43873893B85D}" presName="base" presStyleLbl="dkBgShp" presStyleIdx="1" presStyleCnt="2"/>
      <dgm:spPr>
        <a:solidFill>
          <a:srgbClr val="CC1543"/>
        </a:solidFill>
      </dgm:spPr>
    </dgm:pt>
  </dgm:ptLst>
  <dgm:cxnLst>
    <dgm:cxn modelId="{D4EDD25E-9AA1-A24F-8F09-65CADB14B717}" type="presOf" srcId="{60B5A938-4FAC-451F-B9AF-B308BE017F19}" destId="{9D32F080-9382-4BBB-B935-7AA681EE31AA}" srcOrd="0" destOrd="0" presId="urn:microsoft.com/office/officeart/2005/8/layout/hList3"/>
    <dgm:cxn modelId="{E90AA057-4D2C-A140-A202-6E46CEFB07FB}" type="presOf" srcId="{71047B44-03EE-4E03-AB62-5229FB0191CF}" destId="{52290E71-3FF9-46B8-8A97-DE4D9164115E}" srcOrd="0" destOrd="0" presId="urn:microsoft.com/office/officeart/2005/8/layout/hList3"/>
    <dgm:cxn modelId="{2675B426-FDE0-4704-A661-77014326CDE2}" srcId="{93B9293D-3F40-4A85-9047-43873893B85D}" destId="{4CCA79DF-FD3B-48E5-85E1-6CD601D710D9}" srcOrd="0" destOrd="0" parTransId="{EFCF3D80-A640-4191-988B-B658D187316C}" sibTransId="{EE9F8875-D5B2-4297-A55B-44728034273A}"/>
    <dgm:cxn modelId="{0E156447-94E4-8748-828C-866700E22799}" type="presOf" srcId="{93B9293D-3F40-4A85-9047-43873893B85D}" destId="{7AA42A80-B9E9-4D8A-8419-2043DC0A6F6D}" srcOrd="0" destOrd="0" presId="urn:microsoft.com/office/officeart/2005/8/layout/hList3"/>
    <dgm:cxn modelId="{65FC047F-65D0-8440-83EA-129DCC74ABA0}" type="presOf" srcId="{B6EA538F-FD03-4261-BA6D-694DCEFC11A6}" destId="{BA258671-BC97-4075-AE45-80C3A178A951}" srcOrd="0" destOrd="0" presId="urn:microsoft.com/office/officeart/2005/8/layout/hList3"/>
    <dgm:cxn modelId="{B953178B-EB58-4F24-8802-19803AC890C1}" srcId="{93B9293D-3F40-4A85-9047-43873893B85D}" destId="{60B5A938-4FAC-451F-B9AF-B308BE017F19}" srcOrd="4" destOrd="0" parTransId="{2A38D8B7-110E-401A-A2D6-E37FF069EABE}" sibTransId="{3AED5583-F003-4E8A-ACAB-C527FCD4AA0D}"/>
    <dgm:cxn modelId="{50B66359-F37C-4339-B1C8-85E6F0C3FFEA}" srcId="{93B9293D-3F40-4A85-9047-43873893B85D}" destId="{1214C429-9B89-4E43-8295-8B4ADD672EF6}" srcOrd="3" destOrd="0" parTransId="{5A7A81E4-BDC8-444D-9A7C-8F3ED4FCF57F}" sibTransId="{2A1A91B3-ECC4-4E0F-A5AA-F729B8D173BE}"/>
    <dgm:cxn modelId="{A2D7C24A-50F5-3947-8296-5FA1A9258308}" type="presOf" srcId="{4CCA79DF-FD3B-48E5-85E1-6CD601D710D9}" destId="{27543A9F-D62C-40E8-9DCD-03333A8DFDDF}" srcOrd="0" destOrd="0" presId="urn:microsoft.com/office/officeart/2005/8/layout/hList3"/>
    <dgm:cxn modelId="{02EB5024-5B4E-9C48-8530-BFC42B5CD049}" type="presOf" srcId="{D7F0BF61-1A7F-4AE2-ABB5-81C741C6FAB9}" destId="{AA362918-15F0-4722-AA68-014DD9987B3B}" srcOrd="0" destOrd="0" presId="urn:microsoft.com/office/officeart/2005/8/layout/hList3"/>
    <dgm:cxn modelId="{AEF6C5BE-7807-47A9-8690-FB5340D6D4F0}" srcId="{D7F0BF61-1A7F-4AE2-ABB5-81C741C6FAB9}" destId="{93B9293D-3F40-4A85-9047-43873893B85D}" srcOrd="0" destOrd="0" parTransId="{E7194ED9-B67A-45B9-BF22-5A856AB71376}" sibTransId="{F04EC980-3946-44E0-BE2E-2B51416C35B6}"/>
    <dgm:cxn modelId="{397D79E8-BDC7-4881-93DC-22172788D0B6}" srcId="{93B9293D-3F40-4A85-9047-43873893B85D}" destId="{71047B44-03EE-4E03-AB62-5229FB0191CF}" srcOrd="2" destOrd="0" parTransId="{8BDE3111-441C-47E6-B4C3-9C7912C3EE3F}" sibTransId="{D0603154-B285-4CDC-9EB9-E607C4F97ECB}"/>
    <dgm:cxn modelId="{444B4675-7776-5843-BE9A-0D6615939184}" type="presOf" srcId="{0A669AD1-1831-48B8-9137-7EA3549C8372}" destId="{95CA7D29-691A-43AD-9542-F982DC5DCCAD}" srcOrd="0" destOrd="0" presId="urn:microsoft.com/office/officeart/2005/8/layout/hList3"/>
    <dgm:cxn modelId="{9FCABCBD-CC35-4AA6-A7F3-A1FF9A35DEFF}" srcId="{93B9293D-3F40-4A85-9047-43873893B85D}" destId="{B6EA538F-FD03-4261-BA6D-694DCEFC11A6}" srcOrd="5" destOrd="0" parTransId="{E95AF903-CA7B-4A3D-908E-56E9F97A6B24}" sibTransId="{337F4E4B-93F1-4F15-9342-85E3BAE241C8}"/>
    <dgm:cxn modelId="{BF66FB1A-3B9E-9B49-9776-AE4590022A4F}" type="presOf" srcId="{1214C429-9B89-4E43-8295-8B4ADD672EF6}" destId="{8142610B-AB04-4B14-8D03-31B7BDEC5965}" srcOrd="0" destOrd="0" presId="urn:microsoft.com/office/officeart/2005/8/layout/hList3"/>
    <dgm:cxn modelId="{EDB3E7DD-1855-49DF-B3AA-E197D995BF9A}" srcId="{93B9293D-3F40-4A85-9047-43873893B85D}" destId="{0A669AD1-1831-48B8-9137-7EA3549C8372}" srcOrd="1" destOrd="0" parTransId="{5F3B0676-B18A-486F-ABE9-8BB4B4EAE1FC}" sibTransId="{E3B4ECD7-ACE3-4AA2-A5C3-B9440936D3CF}"/>
    <dgm:cxn modelId="{10EA91D8-FF78-2C46-A99A-930A252C2B87}" type="presParOf" srcId="{AA362918-15F0-4722-AA68-014DD9987B3B}" destId="{7AA42A80-B9E9-4D8A-8419-2043DC0A6F6D}" srcOrd="0" destOrd="0" presId="urn:microsoft.com/office/officeart/2005/8/layout/hList3"/>
    <dgm:cxn modelId="{77E9890D-946E-EA4A-AA03-5828E56575E1}" type="presParOf" srcId="{AA362918-15F0-4722-AA68-014DD9987B3B}" destId="{B73BCECB-6274-445D-8D42-A36DBD64E1B6}" srcOrd="1" destOrd="0" presId="urn:microsoft.com/office/officeart/2005/8/layout/hList3"/>
    <dgm:cxn modelId="{0E5F51C9-E3F7-5040-82A0-66465FF3E19C}" type="presParOf" srcId="{B73BCECB-6274-445D-8D42-A36DBD64E1B6}" destId="{27543A9F-D62C-40E8-9DCD-03333A8DFDDF}" srcOrd="0" destOrd="0" presId="urn:microsoft.com/office/officeart/2005/8/layout/hList3"/>
    <dgm:cxn modelId="{B86D700F-90E2-3146-B6C0-B7B762E3BF24}" type="presParOf" srcId="{B73BCECB-6274-445D-8D42-A36DBD64E1B6}" destId="{95CA7D29-691A-43AD-9542-F982DC5DCCAD}" srcOrd="1" destOrd="0" presId="urn:microsoft.com/office/officeart/2005/8/layout/hList3"/>
    <dgm:cxn modelId="{E6588EEF-9937-8D42-AE06-51100FB6C6C8}" type="presParOf" srcId="{B73BCECB-6274-445D-8D42-A36DBD64E1B6}" destId="{52290E71-3FF9-46B8-8A97-DE4D9164115E}" srcOrd="2" destOrd="0" presId="urn:microsoft.com/office/officeart/2005/8/layout/hList3"/>
    <dgm:cxn modelId="{58B04470-2619-3F4F-8672-235811013B59}" type="presParOf" srcId="{B73BCECB-6274-445D-8D42-A36DBD64E1B6}" destId="{8142610B-AB04-4B14-8D03-31B7BDEC5965}" srcOrd="3" destOrd="0" presId="urn:microsoft.com/office/officeart/2005/8/layout/hList3"/>
    <dgm:cxn modelId="{C8420127-B679-F44E-9646-1D079B39042A}" type="presParOf" srcId="{B73BCECB-6274-445D-8D42-A36DBD64E1B6}" destId="{9D32F080-9382-4BBB-B935-7AA681EE31AA}" srcOrd="4" destOrd="0" presId="urn:microsoft.com/office/officeart/2005/8/layout/hList3"/>
    <dgm:cxn modelId="{630D7A2B-478D-6A42-9975-240217A4E777}" type="presParOf" srcId="{B73BCECB-6274-445D-8D42-A36DBD64E1B6}" destId="{BA258671-BC97-4075-AE45-80C3A178A951}" srcOrd="5" destOrd="0" presId="urn:microsoft.com/office/officeart/2005/8/layout/hList3"/>
    <dgm:cxn modelId="{8BAD9C3D-AA13-0943-9B31-E08D411AEDEF}" type="presParOf" srcId="{AA362918-15F0-4722-AA68-014DD9987B3B}" destId="{89B4D07A-E0BA-46ED-896C-BF917E848ABA}" srcOrd="2" destOrd="0" presId="urn:microsoft.com/office/officeart/2005/8/layout/hList3"/>
  </dgm:cxnLst>
  <dgm:bg/>
  <dgm:whole>
    <a:ln w="12700"/>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DA7D13-3B15-4E33-9FB1-B0D1FF9CE29D}"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US"/>
        </a:p>
      </dgm:t>
    </dgm:pt>
    <dgm:pt modelId="{5913B8C1-B281-40DA-A047-82DF6009BB21}">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rtl="0"/>
          <a:r>
            <a:rPr sz="2000" b="1" u="sng" dirty="0">
              <a:latin typeface="Arial" charset="0"/>
              <a:ea typeface="Arial" charset="0"/>
              <a:cs typeface="Arial" charset="0"/>
            </a:rPr>
            <a:t>WAS:</a:t>
          </a:r>
        </a:p>
        <a:p>
          <a:pPr rtl="0"/>
          <a:r>
            <a:rPr sz="1400" dirty="0" err="1">
              <a:latin typeface="Arial" charset="0"/>
              <a:ea typeface="Arial" charset="0"/>
              <a:cs typeface="Arial" charset="0"/>
            </a:rPr>
            <a:t>unmittelbar</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mittelbar</a:t>
          </a:r>
          <a:r>
            <a:rPr sz="1400" dirty="0">
              <a:latin typeface="Arial" charset="0"/>
              <a:ea typeface="Arial" charset="0"/>
              <a:cs typeface="Arial" charset="0"/>
            </a:rPr>
            <a:t> Geld </a:t>
          </a:r>
          <a:r>
            <a:rPr sz="1400" dirty="0" err="1">
              <a:latin typeface="Arial" charset="0"/>
              <a:ea typeface="Arial" charset="0"/>
              <a:cs typeface="Arial" charset="0"/>
            </a:rPr>
            <a:t>zu</a:t>
          </a:r>
          <a:r>
            <a:rPr sz="1400" dirty="0">
              <a:latin typeface="Arial" charset="0"/>
              <a:ea typeface="Arial" charset="0"/>
              <a:cs typeface="Arial" charset="0"/>
            </a:rPr>
            <a:t> </a:t>
          </a:r>
          <a:r>
            <a:rPr sz="1400" dirty="0" err="1">
              <a:latin typeface="Arial" charset="0"/>
              <a:ea typeface="Arial" charset="0"/>
              <a:cs typeface="Arial" charset="0"/>
            </a:rPr>
            <a:t>zahlen</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geldwerte</a:t>
          </a:r>
          <a:r>
            <a:rPr sz="1400" dirty="0">
              <a:latin typeface="Arial" charset="0"/>
              <a:ea typeface="Arial" charset="0"/>
              <a:cs typeface="Arial" charset="0"/>
            </a:rPr>
            <a:t> </a:t>
          </a:r>
          <a:r>
            <a:rPr sz="1400" dirty="0" err="1">
              <a:latin typeface="Arial" charset="0"/>
              <a:ea typeface="Arial" charset="0"/>
              <a:cs typeface="Arial" charset="0"/>
            </a:rPr>
            <a:t>Leistungen</a:t>
          </a:r>
          <a:r>
            <a:rPr sz="1400" dirty="0">
              <a:latin typeface="Arial" charset="0"/>
              <a:ea typeface="Arial" charset="0"/>
              <a:cs typeface="Arial" charset="0"/>
            </a:rPr>
            <a:t> </a:t>
          </a:r>
          <a:r>
            <a:rPr sz="1400" dirty="0" err="1">
              <a:latin typeface="Arial" charset="0"/>
              <a:ea typeface="Arial" charset="0"/>
              <a:cs typeface="Arial" charset="0"/>
            </a:rPr>
            <a:t>zukommen</a:t>
          </a:r>
          <a:r>
            <a:rPr sz="1400" dirty="0">
              <a:latin typeface="Arial" charset="0"/>
              <a:ea typeface="Arial" charset="0"/>
              <a:cs typeface="Arial" charset="0"/>
            </a:rPr>
            <a:t> </a:t>
          </a:r>
          <a:r>
            <a:rPr sz="1400" dirty="0" err="1">
              <a:latin typeface="Arial" charset="0"/>
              <a:ea typeface="Arial" charset="0"/>
              <a:cs typeface="Arial" charset="0"/>
            </a:rPr>
            <a:t>zu</a:t>
          </a:r>
          <a:r>
            <a:rPr sz="1400" dirty="0">
              <a:latin typeface="Arial" charset="0"/>
              <a:ea typeface="Arial" charset="0"/>
              <a:cs typeface="Arial" charset="0"/>
            </a:rPr>
            <a:t> </a:t>
          </a:r>
          <a:r>
            <a:rPr sz="1400" dirty="0" err="1">
              <a:latin typeface="Arial" charset="0"/>
              <a:ea typeface="Arial" charset="0"/>
              <a:cs typeface="Arial" charset="0"/>
            </a:rPr>
            <a:t>lassen</a:t>
          </a:r>
          <a:endParaRPr sz="1400" dirty="0">
            <a:latin typeface="Arial" charset="0"/>
            <a:ea typeface="Arial" charset="0"/>
            <a:cs typeface="Arial" charset="0"/>
          </a:endParaRPr>
        </a:p>
      </dgm:t>
    </dgm:pt>
    <dgm:pt modelId="{8C835E6E-D89A-400A-8516-1F582BE3A493}" type="parTrans" cxnId="{FCE84B14-DA5C-4A5F-86A8-222CA2D03B66}">
      <dgm:prSet/>
      <dgm:spPr/>
      <dgm:t>
        <a:bodyPr/>
        <a:lstStyle/>
        <a:p>
          <a:endParaRPr lang="en-US"/>
        </a:p>
      </dgm:t>
    </dgm:pt>
    <dgm:pt modelId="{3396EA1D-F609-483F-BD94-1869B6468C27}" type="sibTrans" cxnId="{FCE84B14-DA5C-4A5F-86A8-222CA2D03B66}">
      <dgm:prSet/>
      <dgm:spPr>
        <a:solidFill>
          <a:schemeClr val="bg1">
            <a:lumMod val="75000"/>
          </a:schemeClr>
        </a:solidFill>
      </dgm:spPr>
      <dgm:t>
        <a:bodyPr/>
        <a:lstStyle/>
        <a:p>
          <a:endParaRPr lang="en-US"/>
        </a:p>
      </dgm:t>
    </dgm:pt>
    <dgm:pt modelId="{BEE7BE1A-89B1-4CDA-A1C4-561AD2618A87}">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rtl="0"/>
          <a:r>
            <a:rPr sz="2000" b="1" u="sng" dirty="0">
              <a:latin typeface="Arial" charset="0"/>
              <a:ea typeface="Arial" charset="0"/>
              <a:cs typeface="Arial" charset="0"/>
            </a:rPr>
            <a:t>AN: </a:t>
          </a:r>
        </a:p>
        <a:p>
          <a:pPr rtl="0"/>
          <a:r>
            <a:rPr sz="1400" dirty="0" err="1">
              <a:latin typeface="Arial" charset="0"/>
              <a:ea typeface="Arial" charset="0"/>
              <a:cs typeface="Arial" charset="0"/>
            </a:rPr>
            <a:t>einen</a:t>
          </a:r>
          <a:r>
            <a:rPr sz="1400" dirty="0">
              <a:latin typeface="Arial" charset="0"/>
              <a:ea typeface="Arial" charset="0"/>
              <a:cs typeface="Arial" charset="0"/>
            </a:rPr>
            <a:t> </a:t>
          </a:r>
          <a:r>
            <a:rPr sz="1400" dirty="0" err="1">
              <a:latin typeface="Arial" charset="0"/>
              <a:ea typeface="Arial" charset="0"/>
              <a:cs typeface="Arial" charset="0"/>
            </a:rPr>
            <a:t>Beamten</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Mitarbeiter</a:t>
          </a:r>
          <a:r>
            <a:rPr sz="1400" dirty="0">
              <a:latin typeface="Arial" charset="0"/>
              <a:ea typeface="Arial" charset="0"/>
              <a:cs typeface="Arial" charset="0"/>
            </a:rPr>
            <a:t> </a:t>
          </a:r>
          <a:r>
            <a:rPr sz="1400" dirty="0" err="1">
              <a:latin typeface="Arial" charset="0"/>
              <a:ea typeface="Arial" charset="0"/>
              <a:cs typeface="Arial" charset="0"/>
            </a:rPr>
            <a:t>eines</a:t>
          </a:r>
          <a:r>
            <a:rPr sz="1400" dirty="0">
              <a:latin typeface="Arial" charset="0"/>
              <a:ea typeface="Arial" charset="0"/>
              <a:cs typeface="Arial" charset="0"/>
            </a:rPr>
            <a:t> </a:t>
          </a:r>
          <a:r>
            <a:rPr sz="1400" dirty="0" err="1">
              <a:latin typeface="Arial" charset="0"/>
              <a:ea typeface="Arial" charset="0"/>
              <a:cs typeface="Arial" charset="0"/>
            </a:rPr>
            <a:t>staatlichen</a:t>
          </a:r>
          <a:r>
            <a:rPr sz="1400" dirty="0">
              <a:latin typeface="Arial" charset="0"/>
              <a:ea typeface="Arial" charset="0"/>
              <a:cs typeface="Arial" charset="0"/>
            </a:rPr>
            <a:t> </a:t>
          </a:r>
          <a:r>
            <a:rPr sz="1400" dirty="0" err="1">
              <a:latin typeface="Arial" charset="0"/>
              <a:ea typeface="Arial" charset="0"/>
              <a:cs typeface="Arial" charset="0"/>
            </a:rPr>
            <a:t>Unternehmens</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ein</a:t>
          </a:r>
          <a:r>
            <a:rPr sz="1400" dirty="0">
              <a:latin typeface="Arial" charset="0"/>
              <a:ea typeface="Arial" charset="0"/>
              <a:cs typeface="Arial" charset="0"/>
            </a:rPr>
            <a:t> </a:t>
          </a:r>
          <a:r>
            <a:rPr sz="1400" dirty="0" err="1">
              <a:latin typeface="Arial" charset="0"/>
              <a:ea typeface="Arial" charset="0"/>
              <a:cs typeface="Arial" charset="0"/>
            </a:rPr>
            <a:t>Familienmitglied</a:t>
          </a:r>
          <a:r>
            <a:rPr sz="1400" dirty="0">
              <a:latin typeface="Arial" charset="0"/>
              <a:ea typeface="Arial" charset="0"/>
              <a:cs typeface="Arial" charset="0"/>
            </a:rPr>
            <a:t> </a:t>
          </a:r>
          <a:r>
            <a:rPr sz="1400" dirty="0" err="1">
              <a:latin typeface="Arial" charset="0"/>
              <a:ea typeface="Arial" charset="0"/>
              <a:cs typeface="Arial" charset="0"/>
            </a:rPr>
            <a:t>eines</a:t>
          </a:r>
          <a:r>
            <a:rPr sz="1400" dirty="0">
              <a:latin typeface="Arial" charset="0"/>
              <a:ea typeface="Arial" charset="0"/>
              <a:cs typeface="Arial" charset="0"/>
            </a:rPr>
            <a:t> </a:t>
          </a:r>
          <a:r>
            <a:rPr sz="1400" dirty="0" err="1">
              <a:latin typeface="Arial" charset="0"/>
              <a:ea typeface="Arial" charset="0"/>
              <a:cs typeface="Arial" charset="0"/>
            </a:rPr>
            <a:t>ausländischen</a:t>
          </a:r>
          <a:r>
            <a:rPr sz="1400" dirty="0">
              <a:latin typeface="Arial" charset="0"/>
              <a:ea typeface="Arial" charset="0"/>
              <a:cs typeface="Arial" charset="0"/>
            </a:rPr>
            <a:t> </a:t>
          </a:r>
          <a:r>
            <a:rPr sz="1400" dirty="0" err="1">
              <a:latin typeface="Arial" charset="0"/>
              <a:ea typeface="Arial" charset="0"/>
              <a:cs typeface="Arial" charset="0"/>
            </a:rPr>
            <a:t>Amtsträgers</a:t>
          </a:r>
          <a:endParaRPr sz="1400" dirty="0">
            <a:latin typeface="Arial" charset="0"/>
            <a:ea typeface="Arial" charset="0"/>
            <a:cs typeface="Arial" charset="0"/>
          </a:endParaRPr>
        </a:p>
      </dgm:t>
    </dgm:pt>
    <dgm:pt modelId="{3D920412-9F8F-4F9E-B41D-29DE8930E3E9}" type="parTrans" cxnId="{256E5BE9-01EE-47F2-B3E8-A21B850ED98C}">
      <dgm:prSet/>
      <dgm:spPr/>
      <dgm:t>
        <a:bodyPr/>
        <a:lstStyle/>
        <a:p>
          <a:endParaRPr lang="en-US"/>
        </a:p>
      </dgm:t>
    </dgm:pt>
    <dgm:pt modelId="{F28CD8E7-FA17-4D93-B8A2-54468C7A38CD}" type="sibTrans" cxnId="{256E5BE9-01EE-47F2-B3E8-A21B850ED98C}">
      <dgm:prSet/>
      <dgm:spPr>
        <a:solidFill>
          <a:schemeClr val="bg1">
            <a:lumMod val="75000"/>
          </a:schemeClr>
        </a:solidFill>
      </dgm:spPr>
      <dgm:t>
        <a:bodyPr/>
        <a:lstStyle/>
        <a:p>
          <a:endParaRPr lang="en-US"/>
        </a:p>
      </dgm:t>
    </dgm:pt>
    <dgm:pt modelId="{A1F1FB5F-8454-4F6F-B7BE-026DF5AE7816}">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rtl="0"/>
          <a:r>
            <a:rPr sz="2000" b="1" u="sng" dirty="0">
              <a:latin typeface="Arial" charset="0"/>
              <a:ea typeface="Arial" charset="0"/>
              <a:cs typeface="Arial" charset="0"/>
            </a:rPr>
            <a:t>WARUM: </a:t>
          </a:r>
        </a:p>
        <a:p>
          <a:pPr rtl="0"/>
          <a:r>
            <a:rPr sz="1400" dirty="0">
              <a:latin typeface="Arial" charset="0"/>
              <a:ea typeface="Arial" charset="0"/>
              <a:cs typeface="Arial" charset="0"/>
            </a:rPr>
            <a:t>um </a:t>
          </a:r>
          <a:r>
            <a:rPr sz="1400" dirty="0" err="1">
              <a:latin typeface="Arial" charset="0"/>
              <a:ea typeface="Arial" charset="0"/>
              <a:cs typeface="Arial" charset="0"/>
            </a:rPr>
            <a:t>Geschäftsfelder</a:t>
          </a:r>
          <a:r>
            <a:rPr sz="1400" dirty="0">
              <a:latin typeface="Arial" charset="0"/>
              <a:ea typeface="Arial" charset="0"/>
              <a:cs typeface="Arial" charset="0"/>
            </a:rPr>
            <a:t> </a:t>
          </a:r>
          <a:r>
            <a:rPr sz="1400" dirty="0" err="1">
              <a:latin typeface="Arial" charset="0"/>
              <a:ea typeface="Arial" charset="0"/>
              <a:cs typeface="Arial" charset="0"/>
            </a:rPr>
            <a:t>zu</a:t>
          </a:r>
          <a:r>
            <a:rPr sz="1400" dirty="0">
              <a:latin typeface="Arial" charset="0"/>
              <a:ea typeface="Arial" charset="0"/>
              <a:cs typeface="Arial" charset="0"/>
            </a:rPr>
            <a:t> </a:t>
          </a:r>
          <a:r>
            <a:rPr sz="1400" dirty="0" err="1">
              <a:latin typeface="Arial" charset="0"/>
              <a:ea typeface="Arial" charset="0"/>
              <a:cs typeface="Arial" charset="0"/>
            </a:rPr>
            <a:t>erschließen</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einen</a:t>
          </a:r>
          <a:r>
            <a:rPr sz="1400" dirty="0">
              <a:latin typeface="Arial" charset="0"/>
              <a:ea typeface="Arial" charset="0"/>
              <a:cs typeface="Arial" charset="0"/>
            </a:rPr>
            <a:t> </a:t>
          </a:r>
          <a:r>
            <a:rPr sz="1400" dirty="0" err="1">
              <a:latin typeface="Arial" charset="0"/>
              <a:ea typeface="Arial" charset="0"/>
              <a:cs typeface="Arial" charset="0"/>
            </a:rPr>
            <a:t>ungerechtfertigten</a:t>
          </a:r>
          <a:r>
            <a:rPr sz="1400" dirty="0">
              <a:latin typeface="Arial" charset="0"/>
              <a:ea typeface="Arial" charset="0"/>
              <a:cs typeface="Arial" charset="0"/>
            </a:rPr>
            <a:t> </a:t>
          </a:r>
          <a:r>
            <a:rPr sz="1400" dirty="0" err="1">
              <a:latin typeface="Arial" charset="0"/>
              <a:ea typeface="Arial" charset="0"/>
              <a:cs typeface="Arial" charset="0"/>
            </a:rPr>
            <a:t>Vorteil</a:t>
          </a:r>
          <a:r>
            <a:rPr sz="1400" dirty="0">
              <a:latin typeface="Arial" charset="0"/>
              <a:ea typeface="Arial" charset="0"/>
              <a:cs typeface="Arial" charset="0"/>
            </a:rPr>
            <a:t> </a:t>
          </a:r>
          <a:r>
            <a:rPr sz="1400" dirty="0" err="1">
              <a:latin typeface="Arial" charset="0"/>
              <a:ea typeface="Arial" charset="0"/>
              <a:cs typeface="Arial" charset="0"/>
            </a:rPr>
            <a:t>zu</a:t>
          </a:r>
          <a:r>
            <a:rPr sz="1400" dirty="0">
              <a:latin typeface="Arial" charset="0"/>
              <a:ea typeface="Arial" charset="0"/>
              <a:cs typeface="Arial" charset="0"/>
            </a:rPr>
            <a:t> </a:t>
          </a:r>
          <a:r>
            <a:rPr sz="1400" dirty="0" err="1">
              <a:latin typeface="Arial" charset="0"/>
              <a:ea typeface="Arial" charset="0"/>
              <a:cs typeface="Arial" charset="0"/>
            </a:rPr>
            <a:t>erlangen</a:t>
          </a:r>
          <a:endParaRPr sz="1400" dirty="0">
            <a:latin typeface="Arial" charset="0"/>
            <a:ea typeface="Arial" charset="0"/>
            <a:cs typeface="Arial" charset="0"/>
          </a:endParaRPr>
        </a:p>
      </dgm:t>
    </dgm:pt>
    <dgm:pt modelId="{40FBE694-1E3E-4A78-95E8-E1C21325AD15}" type="parTrans" cxnId="{5226ABEF-BB88-4150-B265-A2A58082106E}">
      <dgm:prSet/>
      <dgm:spPr/>
      <dgm:t>
        <a:bodyPr/>
        <a:lstStyle/>
        <a:p>
          <a:endParaRPr lang="en-US"/>
        </a:p>
      </dgm:t>
    </dgm:pt>
    <dgm:pt modelId="{D282422F-AA9E-4A25-BD17-5E2A86212CDE}" type="sibTrans" cxnId="{5226ABEF-BB88-4150-B265-A2A58082106E}">
      <dgm:prSet/>
      <dgm:spPr/>
      <dgm:t>
        <a:bodyPr/>
        <a:lstStyle/>
        <a:p>
          <a:endParaRPr lang="en-US"/>
        </a:p>
      </dgm:t>
    </dgm:pt>
    <dgm:pt modelId="{5BED0602-C8F4-4CD6-9FDA-117BAC129B4A}" type="pres">
      <dgm:prSet presAssocID="{BFDA7D13-3B15-4E33-9FB1-B0D1FF9CE29D}" presName="Name0" presStyleCnt="0">
        <dgm:presLayoutVars>
          <dgm:dir/>
          <dgm:resizeHandles val="exact"/>
        </dgm:presLayoutVars>
      </dgm:prSet>
      <dgm:spPr/>
      <dgm:t>
        <a:bodyPr/>
        <a:lstStyle/>
        <a:p>
          <a:endParaRPr lang="en-US"/>
        </a:p>
      </dgm:t>
    </dgm:pt>
    <dgm:pt modelId="{64E74039-0C53-4C9A-BC2D-57D0415472EC}" type="pres">
      <dgm:prSet presAssocID="{5913B8C1-B281-40DA-A047-82DF6009BB21}" presName="node" presStyleLbl="node1" presStyleIdx="0" presStyleCnt="3" custScaleX="114785">
        <dgm:presLayoutVars>
          <dgm:bulletEnabled val="1"/>
        </dgm:presLayoutVars>
      </dgm:prSet>
      <dgm:spPr/>
      <dgm:t>
        <a:bodyPr/>
        <a:lstStyle/>
        <a:p>
          <a:endParaRPr lang="en-US"/>
        </a:p>
      </dgm:t>
    </dgm:pt>
    <dgm:pt modelId="{C0CDC40E-21DF-470E-8F8F-5A73A167C21D}" type="pres">
      <dgm:prSet presAssocID="{3396EA1D-F609-483F-BD94-1869B6468C27}" presName="sibTrans" presStyleLbl="sibTrans2D1" presStyleIdx="0" presStyleCnt="2"/>
      <dgm:spPr/>
      <dgm:t>
        <a:bodyPr/>
        <a:lstStyle/>
        <a:p>
          <a:endParaRPr lang="en-US"/>
        </a:p>
      </dgm:t>
    </dgm:pt>
    <dgm:pt modelId="{236EBBF0-377E-44F9-89F6-44ACCE334911}" type="pres">
      <dgm:prSet presAssocID="{3396EA1D-F609-483F-BD94-1869B6468C27}" presName="connectorText" presStyleLbl="sibTrans2D1" presStyleIdx="0" presStyleCnt="2"/>
      <dgm:spPr/>
      <dgm:t>
        <a:bodyPr/>
        <a:lstStyle/>
        <a:p>
          <a:endParaRPr lang="en-US"/>
        </a:p>
      </dgm:t>
    </dgm:pt>
    <dgm:pt modelId="{1425511A-2AF1-4ABC-BED2-4195BC729D1A}" type="pres">
      <dgm:prSet presAssocID="{BEE7BE1A-89B1-4CDA-A1C4-561AD2618A87}" presName="node" presStyleLbl="node1" presStyleIdx="1" presStyleCnt="3" custScaleX="142237">
        <dgm:presLayoutVars>
          <dgm:bulletEnabled val="1"/>
        </dgm:presLayoutVars>
      </dgm:prSet>
      <dgm:spPr/>
      <dgm:t>
        <a:bodyPr/>
        <a:lstStyle/>
        <a:p>
          <a:endParaRPr lang="en-US"/>
        </a:p>
      </dgm:t>
    </dgm:pt>
    <dgm:pt modelId="{ABFFE2A7-EB83-43F7-BD22-9ABA2E30969E}" type="pres">
      <dgm:prSet presAssocID="{F28CD8E7-FA17-4D93-B8A2-54468C7A38CD}" presName="sibTrans" presStyleLbl="sibTrans2D1" presStyleIdx="1" presStyleCnt="2"/>
      <dgm:spPr/>
      <dgm:t>
        <a:bodyPr/>
        <a:lstStyle/>
        <a:p>
          <a:endParaRPr lang="en-US"/>
        </a:p>
      </dgm:t>
    </dgm:pt>
    <dgm:pt modelId="{1723D041-BE08-4687-8C45-5319A89A8206}" type="pres">
      <dgm:prSet presAssocID="{F28CD8E7-FA17-4D93-B8A2-54468C7A38CD}" presName="connectorText" presStyleLbl="sibTrans2D1" presStyleIdx="1" presStyleCnt="2"/>
      <dgm:spPr/>
      <dgm:t>
        <a:bodyPr/>
        <a:lstStyle/>
        <a:p>
          <a:endParaRPr lang="en-US"/>
        </a:p>
      </dgm:t>
    </dgm:pt>
    <dgm:pt modelId="{4806D6D7-0FF3-4344-A485-F418AEB3A4CA}" type="pres">
      <dgm:prSet presAssocID="{A1F1FB5F-8454-4F6F-B7BE-026DF5AE7816}" presName="node" presStyleLbl="node1" presStyleIdx="2" presStyleCnt="3" custScaleX="107215">
        <dgm:presLayoutVars>
          <dgm:bulletEnabled val="1"/>
        </dgm:presLayoutVars>
      </dgm:prSet>
      <dgm:spPr/>
      <dgm:t>
        <a:bodyPr/>
        <a:lstStyle/>
        <a:p>
          <a:endParaRPr lang="en-US"/>
        </a:p>
      </dgm:t>
    </dgm:pt>
  </dgm:ptLst>
  <dgm:cxnLst>
    <dgm:cxn modelId="{5226ABEF-BB88-4150-B265-A2A58082106E}" srcId="{BFDA7D13-3B15-4E33-9FB1-B0D1FF9CE29D}" destId="{A1F1FB5F-8454-4F6F-B7BE-026DF5AE7816}" srcOrd="2" destOrd="0" parTransId="{40FBE694-1E3E-4A78-95E8-E1C21325AD15}" sibTransId="{D282422F-AA9E-4A25-BD17-5E2A86212CDE}"/>
    <dgm:cxn modelId="{C721D3FF-AAD5-154F-9262-511F7FCC957D}" type="presOf" srcId="{BFDA7D13-3B15-4E33-9FB1-B0D1FF9CE29D}" destId="{5BED0602-C8F4-4CD6-9FDA-117BAC129B4A}" srcOrd="0" destOrd="0" presId="urn:microsoft.com/office/officeart/2005/8/layout/process1"/>
    <dgm:cxn modelId="{FCE84B14-DA5C-4A5F-86A8-222CA2D03B66}" srcId="{BFDA7D13-3B15-4E33-9FB1-B0D1FF9CE29D}" destId="{5913B8C1-B281-40DA-A047-82DF6009BB21}" srcOrd="0" destOrd="0" parTransId="{8C835E6E-D89A-400A-8516-1F582BE3A493}" sibTransId="{3396EA1D-F609-483F-BD94-1869B6468C27}"/>
    <dgm:cxn modelId="{7BA20575-3C9B-2447-A2DF-4D7F0802FA8B}" type="presOf" srcId="{5913B8C1-B281-40DA-A047-82DF6009BB21}" destId="{64E74039-0C53-4C9A-BC2D-57D0415472EC}" srcOrd="0" destOrd="0" presId="urn:microsoft.com/office/officeart/2005/8/layout/process1"/>
    <dgm:cxn modelId="{256E5BE9-01EE-47F2-B3E8-A21B850ED98C}" srcId="{BFDA7D13-3B15-4E33-9FB1-B0D1FF9CE29D}" destId="{BEE7BE1A-89B1-4CDA-A1C4-561AD2618A87}" srcOrd="1" destOrd="0" parTransId="{3D920412-9F8F-4F9E-B41D-29DE8930E3E9}" sibTransId="{F28CD8E7-FA17-4D93-B8A2-54468C7A38CD}"/>
    <dgm:cxn modelId="{B571DACF-90B9-ED4A-BF28-ED8BB6CF9393}" type="presOf" srcId="{3396EA1D-F609-483F-BD94-1869B6468C27}" destId="{C0CDC40E-21DF-470E-8F8F-5A73A167C21D}" srcOrd="0" destOrd="0" presId="urn:microsoft.com/office/officeart/2005/8/layout/process1"/>
    <dgm:cxn modelId="{E80A44AC-98BE-FE48-AC23-DBA4DFFF6447}" type="presOf" srcId="{3396EA1D-F609-483F-BD94-1869B6468C27}" destId="{236EBBF0-377E-44F9-89F6-44ACCE334911}" srcOrd="1" destOrd="0" presId="urn:microsoft.com/office/officeart/2005/8/layout/process1"/>
    <dgm:cxn modelId="{17CA952D-DDF2-404B-BF14-33220739A130}" type="presOf" srcId="{F28CD8E7-FA17-4D93-B8A2-54468C7A38CD}" destId="{1723D041-BE08-4687-8C45-5319A89A8206}" srcOrd="1" destOrd="0" presId="urn:microsoft.com/office/officeart/2005/8/layout/process1"/>
    <dgm:cxn modelId="{A9819ED5-7D8F-ED43-BF9B-254DEAF90773}" type="presOf" srcId="{F28CD8E7-FA17-4D93-B8A2-54468C7A38CD}" destId="{ABFFE2A7-EB83-43F7-BD22-9ABA2E30969E}" srcOrd="0" destOrd="0" presId="urn:microsoft.com/office/officeart/2005/8/layout/process1"/>
    <dgm:cxn modelId="{81442792-EAB9-8B4D-BE46-304A6936AEEC}" type="presOf" srcId="{BEE7BE1A-89B1-4CDA-A1C4-561AD2618A87}" destId="{1425511A-2AF1-4ABC-BED2-4195BC729D1A}" srcOrd="0" destOrd="0" presId="urn:microsoft.com/office/officeart/2005/8/layout/process1"/>
    <dgm:cxn modelId="{90991DC2-AB70-2345-A30E-1615D65D0483}" type="presOf" srcId="{A1F1FB5F-8454-4F6F-B7BE-026DF5AE7816}" destId="{4806D6D7-0FF3-4344-A485-F418AEB3A4CA}" srcOrd="0" destOrd="0" presId="urn:microsoft.com/office/officeart/2005/8/layout/process1"/>
    <dgm:cxn modelId="{39493314-22C7-FE49-8BFF-1ABA333CA5F9}" type="presParOf" srcId="{5BED0602-C8F4-4CD6-9FDA-117BAC129B4A}" destId="{64E74039-0C53-4C9A-BC2D-57D0415472EC}" srcOrd="0" destOrd="0" presId="urn:microsoft.com/office/officeart/2005/8/layout/process1"/>
    <dgm:cxn modelId="{F3571E94-CCC8-1F41-B732-687C489674A5}" type="presParOf" srcId="{5BED0602-C8F4-4CD6-9FDA-117BAC129B4A}" destId="{C0CDC40E-21DF-470E-8F8F-5A73A167C21D}" srcOrd="1" destOrd="0" presId="urn:microsoft.com/office/officeart/2005/8/layout/process1"/>
    <dgm:cxn modelId="{CACA2472-60C9-2641-BF9C-6A0F11C73D33}" type="presParOf" srcId="{C0CDC40E-21DF-470E-8F8F-5A73A167C21D}" destId="{236EBBF0-377E-44F9-89F6-44ACCE334911}" srcOrd="0" destOrd="0" presId="urn:microsoft.com/office/officeart/2005/8/layout/process1"/>
    <dgm:cxn modelId="{2291F09C-90A7-BB46-9957-2C5D633C8C6D}" type="presParOf" srcId="{5BED0602-C8F4-4CD6-9FDA-117BAC129B4A}" destId="{1425511A-2AF1-4ABC-BED2-4195BC729D1A}" srcOrd="2" destOrd="0" presId="urn:microsoft.com/office/officeart/2005/8/layout/process1"/>
    <dgm:cxn modelId="{4760E67D-FF38-2E45-BA45-1D345372295B}" type="presParOf" srcId="{5BED0602-C8F4-4CD6-9FDA-117BAC129B4A}" destId="{ABFFE2A7-EB83-43F7-BD22-9ABA2E30969E}" srcOrd="3" destOrd="0" presId="urn:microsoft.com/office/officeart/2005/8/layout/process1"/>
    <dgm:cxn modelId="{C3881C5E-0410-284F-876C-FC23297BA82B}" type="presParOf" srcId="{ABFFE2A7-EB83-43F7-BD22-9ABA2E30969E}" destId="{1723D041-BE08-4687-8C45-5319A89A8206}" srcOrd="0" destOrd="0" presId="urn:microsoft.com/office/officeart/2005/8/layout/process1"/>
    <dgm:cxn modelId="{873E53FD-6EA5-C74D-A10D-7EE4A9F9DC51}" type="presParOf" srcId="{5BED0602-C8F4-4CD6-9FDA-117BAC129B4A}" destId="{4806D6D7-0FF3-4344-A485-F418AEB3A4C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DA7D13-3B15-4E33-9FB1-B0D1FF9CE29D}"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US"/>
        </a:p>
      </dgm:t>
    </dgm:pt>
    <dgm:pt modelId="{5913B8C1-B281-40DA-A047-82DF6009BB21}">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algn="ctr" rtl="0"/>
          <a:r>
            <a:rPr sz="2000" b="1" u="sng" dirty="0">
              <a:latin typeface="Arial" charset="0"/>
              <a:ea typeface="Arial" charset="0"/>
              <a:cs typeface="Arial" charset="0"/>
            </a:rPr>
            <a:t>WENN:</a:t>
          </a:r>
        </a:p>
        <a:p>
          <a:pPr algn="l" rtl="0"/>
          <a:r>
            <a:rPr sz="1400" dirty="0">
              <a:latin typeface="Arial" charset="0"/>
              <a:ea typeface="Arial" charset="0"/>
              <a:cs typeface="Arial" charset="0"/>
            </a:rPr>
            <a:t>die </a:t>
          </a:r>
          <a:r>
            <a:rPr sz="1400" dirty="0" err="1">
              <a:latin typeface="Arial" charset="0"/>
              <a:ea typeface="Arial" charset="0"/>
              <a:cs typeface="Arial" charset="0"/>
            </a:rPr>
            <a:t>außerbetriebliche</a:t>
          </a:r>
          <a:r>
            <a:rPr sz="1400" dirty="0">
              <a:latin typeface="Arial" charset="0"/>
              <a:ea typeface="Arial" charset="0"/>
              <a:cs typeface="Arial" charset="0"/>
            </a:rPr>
            <a:t> </a:t>
          </a:r>
          <a:r>
            <a:rPr sz="1400" dirty="0" err="1">
              <a:latin typeface="Arial" charset="0"/>
              <a:ea typeface="Arial" charset="0"/>
              <a:cs typeface="Arial" charset="0"/>
            </a:rPr>
            <a:t>Aktivität</a:t>
          </a:r>
          <a:r>
            <a:rPr sz="1400" dirty="0">
              <a:latin typeface="Arial" charset="0"/>
              <a:ea typeface="Arial" charset="0"/>
              <a:cs typeface="Arial" charset="0"/>
            </a:rPr>
            <a:t> </a:t>
          </a:r>
          <a:r>
            <a:rPr sz="1400" dirty="0" err="1">
              <a:latin typeface="Arial" charset="0"/>
              <a:ea typeface="Arial" charset="0"/>
              <a:cs typeface="Arial" charset="0"/>
            </a:rPr>
            <a:t>eines</a:t>
          </a:r>
          <a:r>
            <a:rPr sz="1400" dirty="0">
              <a:latin typeface="Arial" charset="0"/>
              <a:ea typeface="Arial" charset="0"/>
              <a:cs typeface="Arial" charset="0"/>
            </a:rPr>
            <a:t> </a:t>
          </a:r>
          <a:r>
            <a:rPr sz="1400" dirty="0" err="1">
              <a:latin typeface="Arial" charset="0"/>
              <a:ea typeface="Arial" charset="0"/>
              <a:cs typeface="Arial" charset="0"/>
            </a:rPr>
            <a:t>Mitarbeiters</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persönliche</a:t>
          </a:r>
          <a:r>
            <a:rPr sz="1400" dirty="0">
              <a:latin typeface="Arial" charset="0"/>
              <a:ea typeface="Arial" charset="0"/>
              <a:cs typeface="Arial" charset="0"/>
            </a:rPr>
            <a:t> </a:t>
          </a:r>
          <a:r>
            <a:rPr sz="1400" dirty="0" err="1">
              <a:latin typeface="Arial" charset="0"/>
              <a:ea typeface="Arial" charset="0"/>
              <a:cs typeface="Arial" charset="0"/>
            </a:rPr>
            <a:t>Interessen</a:t>
          </a:r>
          <a:r>
            <a:rPr sz="1400" dirty="0">
              <a:latin typeface="Arial" charset="0"/>
              <a:ea typeface="Arial" charset="0"/>
              <a:cs typeface="Arial" charset="0"/>
            </a:rPr>
            <a:t> </a:t>
          </a:r>
          <a:r>
            <a:rPr sz="1400" dirty="0" err="1">
              <a:latin typeface="Arial" charset="0"/>
              <a:ea typeface="Arial" charset="0"/>
              <a:cs typeface="Arial" charset="0"/>
            </a:rPr>
            <a:t>im</a:t>
          </a:r>
          <a:r>
            <a:rPr sz="1400" dirty="0">
              <a:latin typeface="Arial" charset="0"/>
              <a:ea typeface="Arial" charset="0"/>
              <a:cs typeface="Arial" charset="0"/>
            </a:rPr>
            <a:t> </a:t>
          </a:r>
          <a:r>
            <a:rPr sz="1400" dirty="0" err="1">
              <a:latin typeface="Arial" charset="0"/>
              <a:ea typeface="Arial" charset="0"/>
              <a:cs typeface="Arial" charset="0"/>
            </a:rPr>
            <a:t>Widerspruch</a:t>
          </a:r>
          <a:r>
            <a:rPr sz="1400" dirty="0">
              <a:latin typeface="Arial" charset="0"/>
              <a:ea typeface="Arial" charset="0"/>
              <a:cs typeface="Arial" charset="0"/>
            </a:rPr>
            <a:t> </a:t>
          </a:r>
          <a:r>
            <a:rPr sz="1400" dirty="0" err="1">
              <a:latin typeface="Arial" charset="0"/>
              <a:ea typeface="Arial" charset="0"/>
              <a:cs typeface="Arial" charset="0"/>
            </a:rPr>
            <a:t>zum</a:t>
          </a:r>
          <a:r>
            <a:rPr sz="1400" baseline="0" dirty="0">
              <a:latin typeface="Arial" charset="0"/>
              <a:ea typeface="Arial" charset="0"/>
              <a:cs typeface="Arial" charset="0"/>
            </a:rPr>
            <a:t> </a:t>
          </a:r>
          <a:r>
            <a:rPr sz="1400" dirty="0" err="1">
              <a:latin typeface="Arial" charset="0"/>
              <a:ea typeface="Arial" charset="0"/>
              <a:cs typeface="Arial" charset="0"/>
            </a:rPr>
            <a:t>Zuständigkeitsbereich</a:t>
          </a:r>
          <a:r>
            <a:rPr sz="1400" dirty="0">
              <a:latin typeface="Arial" charset="0"/>
              <a:ea typeface="Arial" charset="0"/>
              <a:cs typeface="Arial" charset="0"/>
            </a:rPr>
            <a:t> dieses </a:t>
          </a:r>
          <a:r>
            <a:rPr sz="1400" dirty="0" err="1">
              <a:latin typeface="Arial" charset="0"/>
              <a:ea typeface="Arial" charset="0"/>
              <a:cs typeface="Arial" charset="0"/>
            </a:rPr>
            <a:t>Mitarbeiters</a:t>
          </a:r>
          <a:r>
            <a:rPr sz="1400" dirty="0">
              <a:latin typeface="Arial" charset="0"/>
              <a:ea typeface="Arial" charset="0"/>
              <a:cs typeface="Arial" charset="0"/>
            </a:rPr>
            <a:t> </a:t>
          </a:r>
          <a:r>
            <a:rPr sz="1400" dirty="0" err="1">
              <a:latin typeface="Arial" charset="0"/>
              <a:ea typeface="Arial" charset="0"/>
              <a:cs typeface="Arial" charset="0"/>
            </a:rPr>
            <a:t>bei</a:t>
          </a:r>
          <a:r>
            <a:rPr sz="1400" dirty="0">
              <a:latin typeface="Arial" charset="0"/>
              <a:ea typeface="Arial" charset="0"/>
              <a:cs typeface="Arial" charset="0"/>
            </a:rPr>
            <a:t> MTS </a:t>
          </a:r>
          <a:r>
            <a:rPr sz="1400" dirty="0" err="1">
              <a:latin typeface="Arial" charset="0"/>
              <a:ea typeface="Arial" charset="0"/>
              <a:cs typeface="Arial" charset="0"/>
            </a:rPr>
            <a:t>stehen</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zu</a:t>
          </a:r>
          <a:r>
            <a:rPr sz="1400" dirty="0">
              <a:latin typeface="Arial" charset="0"/>
              <a:ea typeface="Arial" charset="0"/>
              <a:cs typeface="Arial" charset="0"/>
            </a:rPr>
            <a:t> </a:t>
          </a:r>
          <a:r>
            <a:rPr sz="1400" dirty="0" err="1">
              <a:latin typeface="Arial" charset="0"/>
              <a:ea typeface="Arial" charset="0"/>
              <a:cs typeface="Arial" charset="0"/>
            </a:rPr>
            <a:t>stehen</a:t>
          </a:r>
          <a:r>
            <a:rPr sz="1400" dirty="0">
              <a:latin typeface="Arial" charset="0"/>
              <a:ea typeface="Arial" charset="0"/>
              <a:cs typeface="Arial" charset="0"/>
            </a:rPr>
            <a:t> </a:t>
          </a:r>
          <a:r>
            <a:rPr sz="1400" dirty="0" err="1">
              <a:latin typeface="Arial" charset="0"/>
              <a:ea typeface="Arial" charset="0"/>
              <a:cs typeface="Arial" charset="0"/>
            </a:rPr>
            <a:t>scheinen</a:t>
          </a:r>
          <a:endParaRPr sz="1400" dirty="0">
            <a:latin typeface="Arial" charset="0"/>
            <a:ea typeface="Arial" charset="0"/>
            <a:cs typeface="Arial" charset="0"/>
          </a:endParaRPr>
        </a:p>
      </dgm:t>
    </dgm:pt>
    <dgm:pt modelId="{8C835E6E-D89A-400A-8516-1F582BE3A493}" type="parTrans" cxnId="{FCE84B14-DA5C-4A5F-86A8-222CA2D03B66}">
      <dgm:prSet/>
      <dgm:spPr/>
      <dgm:t>
        <a:bodyPr/>
        <a:lstStyle/>
        <a:p>
          <a:endParaRPr lang="en-US"/>
        </a:p>
      </dgm:t>
    </dgm:pt>
    <dgm:pt modelId="{3396EA1D-F609-483F-BD94-1869B6468C27}" type="sibTrans" cxnId="{FCE84B14-DA5C-4A5F-86A8-222CA2D03B66}">
      <dgm:prSet/>
      <dgm:spPr>
        <a:solidFill>
          <a:schemeClr val="bg1">
            <a:lumMod val="75000"/>
          </a:schemeClr>
        </a:solidFill>
      </dgm:spPr>
      <dgm:t>
        <a:bodyPr/>
        <a:lstStyle/>
        <a:p>
          <a:endParaRPr lang="en-US"/>
        </a:p>
      </dgm:t>
    </dgm:pt>
    <dgm:pt modelId="{BEE7BE1A-89B1-4CDA-A1C4-561AD2618A87}">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algn="ctr" rtl="0">
            <a:lnSpc>
              <a:spcPct val="90000"/>
            </a:lnSpc>
          </a:pPr>
          <a:r>
            <a:rPr sz="2000" b="1" u="sng" dirty="0">
              <a:latin typeface="Arial" charset="0"/>
              <a:ea typeface="Arial" charset="0"/>
              <a:cs typeface="Arial" charset="0"/>
            </a:rPr>
            <a:t>BEISPIELE: </a:t>
          </a:r>
        </a:p>
        <a:p>
          <a:pPr marL="182880" indent="-182880" algn="l" rtl="0">
            <a:lnSpc>
              <a:spcPct val="100000"/>
            </a:lnSpc>
          </a:pPr>
          <a:r>
            <a:rPr sz="1200" b="0" u="none" dirty="0">
              <a:latin typeface="Arial" charset="0"/>
              <a:ea typeface="Arial" charset="0"/>
              <a:cs typeface="Arial" charset="0"/>
            </a:rPr>
            <a:t>» </a:t>
          </a:r>
          <a:r>
            <a:rPr sz="1200" b="0" u="none" dirty="0" err="1">
              <a:latin typeface="Arial" charset="0"/>
              <a:ea typeface="Arial" charset="0"/>
              <a:cs typeface="Arial" charset="0"/>
            </a:rPr>
            <a:t>Konkurrenz</a:t>
          </a:r>
          <a:r>
            <a:rPr sz="1200" b="0" u="none" dirty="0">
              <a:latin typeface="Arial" charset="0"/>
              <a:ea typeface="Arial" charset="0"/>
              <a:cs typeface="Arial" charset="0"/>
            </a:rPr>
            <a:t> </a:t>
          </a:r>
          <a:r>
            <a:rPr sz="1200" b="0" u="none" dirty="0" err="1">
              <a:latin typeface="Arial" charset="0"/>
              <a:ea typeface="Arial" charset="0"/>
              <a:cs typeface="Arial" charset="0"/>
            </a:rPr>
            <a:t>für</a:t>
          </a:r>
          <a:r>
            <a:rPr sz="1200" b="0" u="none" dirty="0">
              <a:latin typeface="Arial" charset="0"/>
              <a:ea typeface="Arial" charset="0"/>
              <a:cs typeface="Arial" charset="0"/>
            </a:rPr>
            <a:t> das </a:t>
          </a:r>
          <a:r>
            <a:rPr sz="1200" b="0" u="none" dirty="0" err="1">
              <a:latin typeface="Arial" charset="0"/>
              <a:ea typeface="Arial" charset="0"/>
              <a:cs typeface="Arial" charset="0"/>
            </a:rPr>
            <a:t>Unternehmen</a:t>
          </a:r>
          <a:endParaRPr sz="1200" b="0" u="none" dirty="0">
            <a:latin typeface="Arial" charset="0"/>
            <a:ea typeface="Arial" charset="0"/>
            <a:cs typeface="Arial" charset="0"/>
          </a:endParaRPr>
        </a:p>
        <a:p>
          <a:pPr marL="182880" indent="-182880" algn="l" rtl="0">
            <a:lnSpc>
              <a:spcPct val="100000"/>
            </a:lnSpc>
          </a:pPr>
          <a:r>
            <a:rPr sz="1200" b="0" u="none" dirty="0">
              <a:latin typeface="Arial" charset="0"/>
              <a:ea typeface="Arial" charset="0"/>
              <a:cs typeface="Arial" charset="0"/>
            </a:rPr>
            <a:t>» </a:t>
          </a:r>
          <a:r>
            <a:rPr sz="1200" b="0" u="none" dirty="0" err="1">
              <a:latin typeface="Arial" charset="0"/>
              <a:ea typeface="Arial" charset="0"/>
              <a:cs typeface="Arial" charset="0"/>
            </a:rPr>
            <a:t>Ausnutzen</a:t>
          </a:r>
          <a:r>
            <a:rPr sz="1200" b="0" u="none" dirty="0">
              <a:latin typeface="Arial" charset="0"/>
              <a:ea typeface="Arial" charset="0"/>
              <a:cs typeface="Arial" charset="0"/>
            </a:rPr>
            <a:t> von Position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Einfluss</a:t>
          </a:r>
          <a:r>
            <a:rPr sz="1200" b="0" u="none" dirty="0">
              <a:latin typeface="Arial" charset="0"/>
              <a:ea typeface="Arial" charset="0"/>
              <a:cs typeface="Arial" charset="0"/>
            </a:rPr>
            <a:t>, um </a:t>
          </a:r>
          <a:r>
            <a:rPr sz="1200" b="0" u="none" dirty="0" err="1">
              <a:latin typeface="Arial" charset="0"/>
              <a:ea typeface="Arial" charset="0"/>
              <a:cs typeface="Arial" charset="0"/>
            </a:rPr>
            <a:t>sich</a:t>
          </a:r>
          <a:r>
            <a:rPr sz="1200" b="0" u="none" dirty="0">
              <a:latin typeface="Arial" charset="0"/>
              <a:ea typeface="Arial" charset="0"/>
              <a:cs typeface="Arial" charset="0"/>
            </a:rPr>
            <a:t> </a:t>
          </a:r>
          <a:r>
            <a:rPr sz="1200" b="0" u="none" dirty="0" err="1">
              <a:latin typeface="Arial" charset="0"/>
              <a:ea typeface="Arial" charset="0"/>
              <a:cs typeface="Arial" charset="0"/>
            </a:rPr>
            <a:t>selbst</a:t>
          </a:r>
          <a:r>
            <a:rPr sz="1200" b="0" u="none" dirty="0">
              <a:latin typeface="Arial" charset="0"/>
              <a:ea typeface="Arial" charset="0"/>
              <a:cs typeface="Arial" charset="0"/>
            </a:rPr>
            <a:t>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anderen</a:t>
          </a:r>
          <a:r>
            <a:rPr sz="1200" b="0" u="none" dirty="0">
              <a:latin typeface="Arial" charset="0"/>
              <a:ea typeface="Arial" charset="0"/>
              <a:cs typeface="Arial" charset="0"/>
            </a:rPr>
            <a:t> </a:t>
          </a:r>
          <a:r>
            <a:rPr sz="1200" b="0" u="none" dirty="0" err="1">
              <a:latin typeface="Arial" charset="0"/>
              <a:ea typeface="Arial" charset="0"/>
              <a:cs typeface="Arial" charset="0"/>
            </a:rPr>
            <a:t>einen</a:t>
          </a:r>
          <a:r>
            <a:rPr sz="1200" b="0" u="none" dirty="0">
              <a:latin typeface="Arial" charset="0"/>
              <a:ea typeface="Arial" charset="0"/>
              <a:cs typeface="Arial" charset="0"/>
            </a:rPr>
            <a:t> </a:t>
          </a:r>
          <a:r>
            <a:rPr sz="1200" b="0" u="none" dirty="0" err="1">
              <a:latin typeface="Arial" charset="0"/>
              <a:ea typeface="Arial" charset="0"/>
              <a:cs typeface="Arial" charset="0"/>
            </a:rPr>
            <a:t>unzulässigen</a:t>
          </a:r>
          <a:r>
            <a:rPr sz="1200" b="0" u="none" dirty="0">
              <a:latin typeface="Arial" charset="0"/>
              <a:ea typeface="Arial" charset="0"/>
              <a:cs typeface="Arial" charset="0"/>
            </a:rPr>
            <a:t> </a:t>
          </a:r>
          <a:r>
            <a:rPr sz="1200" b="0" u="none" dirty="0" err="1">
              <a:latin typeface="Arial" charset="0"/>
              <a:ea typeface="Arial" charset="0"/>
              <a:cs typeface="Arial" charset="0"/>
            </a:rPr>
            <a:t>Vorteil</a:t>
          </a:r>
          <a:r>
            <a:rPr sz="1200" b="0" u="none" dirty="0">
              <a:latin typeface="Arial" charset="0"/>
              <a:ea typeface="Arial" charset="0"/>
              <a:cs typeface="Arial" charset="0"/>
            </a:rPr>
            <a:t> </a:t>
          </a:r>
          <a:r>
            <a:rPr sz="1200" b="0" u="none" dirty="0" err="1">
              <a:latin typeface="Arial" charset="0"/>
              <a:ea typeface="Arial" charset="0"/>
              <a:cs typeface="Arial" charset="0"/>
            </a:rPr>
            <a:t>zu</a:t>
          </a:r>
          <a:r>
            <a:rPr sz="1200" b="0" u="none" dirty="0">
              <a:latin typeface="Arial" charset="0"/>
              <a:ea typeface="Arial" charset="0"/>
              <a:cs typeface="Arial" charset="0"/>
            </a:rPr>
            <a:t> </a:t>
          </a:r>
          <a:r>
            <a:rPr sz="1200" b="0" u="none" dirty="0" err="1">
              <a:latin typeface="Arial" charset="0"/>
              <a:ea typeface="Arial" charset="0"/>
              <a:cs typeface="Arial" charset="0"/>
            </a:rPr>
            <a:t>verschaffen</a:t>
          </a:r>
          <a:endParaRPr sz="1200" b="0" u="none" dirty="0">
            <a:latin typeface="Arial" charset="0"/>
            <a:ea typeface="Arial" charset="0"/>
            <a:cs typeface="Arial" charset="0"/>
          </a:endParaRPr>
        </a:p>
        <a:p>
          <a:pPr marL="182880" indent="-182880" algn="l" rtl="0">
            <a:lnSpc>
              <a:spcPct val="100000"/>
            </a:lnSpc>
          </a:pPr>
          <a:r>
            <a:rPr sz="1200" b="0" u="none" dirty="0">
              <a:latin typeface="Arial" charset="0"/>
              <a:ea typeface="Arial" charset="0"/>
              <a:cs typeface="Arial" charset="0"/>
            </a:rPr>
            <a:t>» </a:t>
          </a:r>
          <a:r>
            <a:rPr sz="1200" b="0" u="none" dirty="0" err="1">
              <a:latin typeface="Arial" charset="0"/>
              <a:ea typeface="Arial" charset="0"/>
              <a:cs typeface="Arial" charset="0"/>
            </a:rPr>
            <a:t>Verwenden</a:t>
          </a:r>
          <a:r>
            <a:rPr sz="1200" b="0" u="none" dirty="0">
              <a:latin typeface="Arial" charset="0"/>
              <a:ea typeface="Arial" charset="0"/>
              <a:cs typeface="Arial" charset="0"/>
            </a:rPr>
            <a:t> von </a:t>
          </a:r>
          <a:r>
            <a:rPr sz="1200" b="0" u="none" dirty="0" err="1">
              <a:latin typeface="Arial" charset="0"/>
              <a:ea typeface="Arial" charset="0"/>
              <a:cs typeface="Arial" charset="0"/>
            </a:rPr>
            <a:t>Informationen</a:t>
          </a:r>
          <a:r>
            <a:rPr sz="1200" b="0" u="none" dirty="0">
              <a:latin typeface="Arial" charset="0"/>
              <a:ea typeface="Arial" charset="0"/>
              <a:cs typeface="Arial" charset="0"/>
            </a:rPr>
            <a:t>, Anlagen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Ressourcen</a:t>
          </a:r>
          <a:r>
            <a:rPr sz="1200" b="0" u="none" dirty="0">
              <a:latin typeface="Arial" charset="0"/>
              <a:ea typeface="Arial" charset="0"/>
              <a:cs typeface="Arial" charset="0"/>
            </a:rPr>
            <a:t> des </a:t>
          </a:r>
          <a:r>
            <a:rPr sz="1200" b="0" u="none" dirty="0" err="1">
              <a:latin typeface="Arial" charset="0"/>
              <a:ea typeface="Arial" charset="0"/>
              <a:cs typeface="Arial" charset="0"/>
            </a:rPr>
            <a:t>Unternehmens</a:t>
          </a:r>
          <a:r>
            <a:rPr sz="1200" b="0" u="none" dirty="0">
              <a:latin typeface="Arial" charset="0"/>
              <a:ea typeface="Arial" charset="0"/>
              <a:cs typeface="Arial" charset="0"/>
            </a:rPr>
            <a:t> </a:t>
          </a:r>
          <a:r>
            <a:rPr sz="1200" b="0" u="none" dirty="0" err="1">
              <a:latin typeface="Arial" charset="0"/>
              <a:ea typeface="Arial" charset="0"/>
              <a:cs typeface="Arial" charset="0"/>
            </a:rPr>
            <a:t>zur</a:t>
          </a:r>
          <a:r>
            <a:rPr sz="1200" b="0" u="none" dirty="0">
              <a:latin typeface="Arial" charset="0"/>
              <a:ea typeface="Arial" charset="0"/>
              <a:cs typeface="Arial" charset="0"/>
            </a:rPr>
            <a:t> </a:t>
          </a:r>
          <a:r>
            <a:rPr sz="1200" b="0" u="none" dirty="0" err="1">
              <a:latin typeface="Arial" charset="0"/>
              <a:ea typeface="Arial" charset="0"/>
              <a:cs typeface="Arial" charset="0"/>
            </a:rPr>
            <a:t>persönlichen</a:t>
          </a:r>
          <a:r>
            <a:rPr sz="1200" b="0" u="none" dirty="0">
              <a:latin typeface="Arial" charset="0"/>
              <a:ea typeface="Arial" charset="0"/>
              <a:cs typeface="Arial" charset="0"/>
            </a:rPr>
            <a:t> </a:t>
          </a:r>
          <a:r>
            <a:rPr sz="1200" b="0" u="none" dirty="0" err="1">
              <a:latin typeface="Arial" charset="0"/>
              <a:ea typeface="Arial" charset="0"/>
              <a:cs typeface="Arial" charset="0"/>
            </a:rPr>
            <a:t>Bereicherung</a:t>
          </a:r>
          <a:r>
            <a:rPr sz="1200" b="0" u="none" dirty="0">
              <a:latin typeface="Arial" charset="0"/>
              <a:ea typeface="Arial" charset="0"/>
              <a:cs typeface="Arial" charset="0"/>
            </a:rPr>
            <a:t>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zum</a:t>
          </a:r>
          <a:r>
            <a:rPr sz="1200" b="0" u="none" dirty="0">
              <a:latin typeface="Arial" charset="0"/>
              <a:ea typeface="Arial" charset="0"/>
              <a:cs typeface="Arial" charset="0"/>
            </a:rPr>
            <a:t> </a:t>
          </a:r>
          <a:r>
            <a:rPr sz="1200" b="0" u="none" dirty="0" err="1">
              <a:latin typeface="Arial" charset="0"/>
              <a:ea typeface="Arial" charset="0"/>
              <a:cs typeface="Arial" charset="0"/>
            </a:rPr>
            <a:t>unzulässigen</a:t>
          </a:r>
          <a:r>
            <a:rPr sz="1200" b="0" u="none" dirty="0">
              <a:latin typeface="Arial" charset="0"/>
              <a:ea typeface="Arial" charset="0"/>
              <a:cs typeface="Arial" charset="0"/>
            </a:rPr>
            <a:t> </a:t>
          </a:r>
          <a:r>
            <a:rPr sz="1200" b="0" u="none" dirty="0" err="1">
              <a:latin typeface="Arial" charset="0"/>
              <a:ea typeface="Arial" charset="0"/>
              <a:cs typeface="Arial" charset="0"/>
            </a:rPr>
            <a:t>Vorteil</a:t>
          </a:r>
          <a:r>
            <a:rPr sz="1200" b="0" u="none" dirty="0">
              <a:latin typeface="Arial" charset="0"/>
              <a:ea typeface="Arial" charset="0"/>
              <a:cs typeface="Arial" charset="0"/>
            </a:rPr>
            <a:t> </a:t>
          </a:r>
          <a:r>
            <a:rPr sz="1200" b="0" u="none" dirty="0" err="1">
              <a:latin typeface="Arial" charset="0"/>
              <a:ea typeface="Arial" charset="0"/>
              <a:cs typeface="Arial" charset="0"/>
            </a:rPr>
            <a:t>anderer</a:t>
          </a:r>
          <a:endParaRPr sz="1200" b="0" u="none" dirty="0">
            <a:latin typeface="Arial" charset="0"/>
            <a:ea typeface="Arial" charset="0"/>
            <a:cs typeface="Arial" charset="0"/>
          </a:endParaRPr>
        </a:p>
        <a:p>
          <a:pPr marL="182880" indent="-182880" algn="l" rtl="0">
            <a:lnSpc>
              <a:spcPct val="100000"/>
            </a:lnSpc>
          </a:pPr>
          <a:r>
            <a:rPr sz="1200" b="0" u="none" dirty="0">
              <a:latin typeface="Arial" charset="0"/>
              <a:ea typeface="Arial" charset="0"/>
              <a:cs typeface="Arial" charset="0"/>
            </a:rPr>
            <a:t>» </a:t>
          </a:r>
          <a:r>
            <a:rPr sz="1200" b="0" u="none" dirty="0" err="1">
              <a:latin typeface="Arial" charset="0"/>
              <a:ea typeface="Arial" charset="0"/>
              <a:cs typeface="Arial" charset="0"/>
            </a:rPr>
            <a:t>Annahme</a:t>
          </a:r>
          <a:r>
            <a:rPr sz="1200" b="0" u="none" dirty="0">
              <a:latin typeface="Arial" charset="0"/>
              <a:ea typeface="Arial" charset="0"/>
              <a:cs typeface="Arial" charset="0"/>
            </a:rPr>
            <a:t>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Inanspruchnahme</a:t>
          </a:r>
          <a:r>
            <a:rPr sz="1200" b="0" u="none" dirty="0">
              <a:latin typeface="Arial" charset="0"/>
              <a:ea typeface="Arial" charset="0"/>
              <a:cs typeface="Arial" charset="0"/>
            </a:rPr>
            <a:t> </a:t>
          </a:r>
          <a:r>
            <a:rPr sz="1200" b="0" u="none" dirty="0" err="1">
              <a:latin typeface="Arial" charset="0"/>
              <a:ea typeface="Arial" charset="0"/>
              <a:cs typeface="Arial" charset="0"/>
            </a:rPr>
            <a:t>einer</a:t>
          </a:r>
          <a:r>
            <a:rPr sz="1200" b="0" u="none" dirty="0">
              <a:latin typeface="Arial" charset="0"/>
              <a:ea typeface="Arial" charset="0"/>
              <a:cs typeface="Arial" charset="0"/>
            </a:rPr>
            <a:t> </a:t>
          </a:r>
          <a:r>
            <a:rPr sz="1200" b="0" u="none" dirty="0" err="1">
              <a:latin typeface="Arial" charset="0"/>
              <a:ea typeface="Arial" charset="0"/>
              <a:cs typeface="Arial" charset="0"/>
            </a:rPr>
            <a:t>Zuwendung</a:t>
          </a:r>
          <a:r>
            <a:rPr sz="1200" b="0" u="none" dirty="0">
              <a:latin typeface="Arial" charset="0"/>
              <a:ea typeface="Arial" charset="0"/>
              <a:cs typeface="Arial" charset="0"/>
            </a:rPr>
            <a:t>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einer</a:t>
          </a:r>
          <a:r>
            <a:rPr sz="1200" b="0" u="none" dirty="0">
              <a:latin typeface="Arial" charset="0"/>
              <a:ea typeface="Arial" charset="0"/>
              <a:cs typeface="Arial" charset="0"/>
            </a:rPr>
            <a:t> </a:t>
          </a:r>
          <a:r>
            <a:rPr sz="1200" b="0" u="none" dirty="0" err="1">
              <a:latin typeface="Arial" charset="0"/>
              <a:ea typeface="Arial" charset="0"/>
              <a:cs typeface="Arial" charset="0"/>
            </a:rPr>
            <a:t>geschäftlichen</a:t>
          </a:r>
          <a:r>
            <a:rPr sz="1200" b="0" u="none" dirty="0">
              <a:latin typeface="Arial" charset="0"/>
              <a:ea typeface="Arial" charset="0"/>
              <a:cs typeface="Arial" charset="0"/>
            </a:rPr>
            <a:t> </a:t>
          </a:r>
          <a:r>
            <a:rPr sz="1200" b="0" u="none" dirty="0" err="1">
              <a:latin typeface="Arial" charset="0"/>
              <a:ea typeface="Arial" charset="0"/>
              <a:cs typeface="Arial" charset="0"/>
            </a:rPr>
            <a:t>Gefälligkeit</a:t>
          </a:r>
          <a:r>
            <a:rPr sz="1200" b="0" u="none" dirty="0">
              <a:latin typeface="Arial" charset="0"/>
              <a:ea typeface="Arial" charset="0"/>
              <a:cs typeface="Arial" charset="0"/>
            </a:rPr>
            <a:t> von </a:t>
          </a:r>
          <a:r>
            <a:rPr sz="1200" b="0" u="none" dirty="0" err="1">
              <a:latin typeface="Arial" charset="0"/>
              <a:ea typeface="Arial" charset="0"/>
              <a:cs typeface="Arial" charset="0"/>
            </a:rPr>
            <a:t>einem</a:t>
          </a:r>
          <a:r>
            <a:rPr sz="1200" b="0" u="none" dirty="0">
              <a:latin typeface="Arial" charset="0"/>
              <a:ea typeface="Arial" charset="0"/>
              <a:cs typeface="Arial" charset="0"/>
            </a:rPr>
            <a:t> </a:t>
          </a:r>
          <a:r>
            <a:rPr sz="1200" b="0" u="none" dirty="0" err="1">
              <a:latin typeface="Arial" charset="0"/>
              <a:ea typeface="Arial" charset="0"/>
              <a:cs typeface="Arial" charset="0"/>
            </a:rPr>
            <a:t>Konkurrenten</a:t>
          </a:r>
          <a:r>
            <a:rPr sz="1200" b="0" u="none" dirty="0">
              <a:latin typeface="Arial" charset="0"/>
              <a:ea typeface="Arial" charset="0"/>
              <a:cs typeface="Arial" charset="0"/>
            </a:rPr>
            <a:t>, </a:t>
          </a:r>
          <a:r>
            <a:rPr sz="1200" b="0" u="none" dirty="0" err="1">
              <a:latin typeface="Arial" charset="0"/>
              <a:ea typeface="Arial" charset="0"/>
              <a:cs typeface="Arial" charset="0"/>
            </a:rPr>
            <a:t>Lieferanten</a:t>
          </a:r>
          <a:r>
            <a:rPr sz="1200" b="0" u="none" dirty="0">
              <a:latin typeface="Arial" charset="0"/>
              <a:ea typeface="Arial" charset="0"/>
              <a:cs typeface="Arial" charset="0"/>
            </a:rPr>
            <a:t>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Kunden</a:t>
          </a:r>
          <a:r>
            <a:rPr sz="1200" b="0" u="none" dirty="0">
              <a:latin typeface="Arial" charset="0"/>
              <a:ea typeface="Arial" charset="0"/>
              <a:cs typeface="Arial" charset="0"/>
            </a:rPr>
            <a:t>, die </a:t>
          </a:r>
          <a:r>
            <a:rPr sz="1200" b="0" u="none" dirty="0" err="1">
              <a:latin typeface="Arial" charset="0"/>
              <a:ea typeface="Arial" charset="0"/>
              <a:cs typeface="Arial" charset="0"/>
            </a:rPr>
            <a:t>gemäß</a:t>
          </a:r>
          <a:r>
            <a:rPr sz="1200" b="0" u="none" dirty="0">
              <a:latin typeface="Arial" charset="0"/>
              <a:ea typeface="Arial" charset="0"/>
              <a:cs typeface="Arial" charset="0"/>
            </a:rPr>
            <a:t> MTS </a:t>
          </a:r>
          <a:r>
            <a:rPr sz="1200" b="0" u="none" dirty="0" err="1">
              <a:latin typeface="Arial" charset="0"/>
              <a:ea typeface="Arial" charset="0"/>
              <a:cs typeface="Arial" charset="0"/>
            </a:rPr>
            <a:t>Richtlinien</a:t>
          </a:r>
          <a:r>
            <a:rPr sz="1200" b="0" u="none" dirty="0">
              <a:latin typeface="Arial" charset="0"/>
              <a:ea typeface="Arial" charset="0"/>
              <a:cs typeface="Arial" charset="0"/>
            </a:rPr>
            <a:t> </a:t>
          </a:r>
          <a:r>
            <a:rPr sz="1200" b="0" u="none" dirty="0" err="1">
              <a:latin typeface="Arial" charset="0"/>
              <a:ea typeface="Arial" charset="0"/>
              <a:cs typeface="Arial" charset="0"/>
            </a:rPr>
            <a:t>nicht</a:t>
          </a:r>
          <a:r>
            <a:rPr sz="1200" b="0" u="none" dirty="0">
              <a:latin typeface="Arial" charset="0"/>
              <a:ea typeface="Arial" charset="0"/>
              <a:cs typeface="Arial" charset="0"/>
            </a:rPr>
            <a:t> </a:t>
          </a:r>
          <a:r>
            <a:rPr sz="1200" b="0" u="none" dirty="0" err="1">
              <a:latin typeface="Arial" charset="0"/>
              <a:ea typeface="Arial" charset="0"/>
              <a:cs typeface="Arial" charset="0"/>
            </a:rPr>
            <a:t>zulässig</a:t>
          </a:r>
          <a:r>
            <a:rPr sz="1200" b="0" u="none" dirty="0">
              <a:latin typeface="Arial" charset="0"/>
              <a:ea typeface="Arial" charset="0"/>
              <a:cs typeface="Arial" charset="0"/>
            </a:rPr>
            <a:t> </a:t>
          </a:r>
          <a:r>
            <a:rPr sz="1200" b="0" u="none" dirty="0" err="1">
              <a:latin typeface="Arial" charset="0"/>
              <a:ea typeface="Arial" charset="0"/>
              <a:cs typeface="Arial" charset="0"/>
            </a:rPr>
            <a:t>ist</a:t>
          </a:r>
          <a:endParaRPr sz="1200" b="0" u="none" dirty="0">
            <a:latin typeface="Arial" charset="0"/>
            <a:ea typeface="Arial" charset="0"/>
            <a:cs typeface="Arial" charset="0"/>
          </a:endParaRPr>
        </a:p>
        <a:p>
          <a:pPr marL="182880" indent="-182880" algn="l" rtl="0">
            <a:lnSpc>
              <a:spcPct val="100000"/>
            </a:lnSpc>
          </a:pPr>
          <a:r>
            <a:rPr sz="1200" b="0" u="none" dirty="0">
              <a:latin typeface="Arial" charset="0"/>
              <a:ea typeface="Arial" charset="0"/>
              <a:cs typeface="Arial" charset="0"/>
            </a:rPr>
            <a:t>» </a:t>
          </a:r>
          <a:r>
            <a:rPr sz="1200" b="0" u="none" dirty="0" err="1">
              <a:latin typeface="Arial" charset="0"/>
              <a:ea typeface="Arial" charset="0"/>
              <a:cs typeface="Arial" charset="0"/>
            </a:rPr>
            <a:t>Eingehen</a:t>
          </a:r>
          <a:r>
            <a:rPr sz="1200" b="0" u="none" dirty="0">
              <a:latin typeface="Arial" charset="0"/>
              <a:ea typeface="Arial" charset="0"/>
              <a:cs typeface="Arial" charset="0"/>
            </a:rPr>
            <a:t> </a:t>
          </a:r>
          <a:r>
            <a:rPr sz="1200" b="0" u="none" dirty="0" err="1">
              <a:latin typeface="Arial" charset="0"/>
              <a:ea typeface="Arial" charset="0"/>
              <a:cs typeface="Arial" charset="0"/>
            </a:rPr>
            <a:t>einer</a:t>
          </a:r>
          <a:r>
            <a:rPr sz="1200" b="0" u="none" dirty="0">
              <a:latin typeface="Arial" charset="0"/>
              <a:ea typeface="Arial" charset="0"/>
              <a:cs typeface="Arial" charset="0"/>
            </a:rPr>
            <a:t> </a:t>
          </a:r>
          <a:r>
            <a:rPr sz="1200" b="0" u="none" dirty="0" err="1">
              <a:latin typeface="Arial" charset="0"/>
              <a:ea typeface="Arial" charset="0"/>
              <a:cs typeface="Arial" charset="0"/>
            </a:rPr>
            <a:t>persönlichen</a:t>
          </a:r>
          <a:r>
            <a:rPr sz="1200" b="0" u="none" dirty="0">
              <a:latin typeface="Arial" charset="0"/>
              <a:ea typeface="Arial" charset="0"/>
              <a:cs typeface="Arial" charset="0"/>
            </a:rPr>
            <a:t> </a:t>
          </a:r>
          <a:r>
            <a:rPr sz="1200" b="0" u="none" dirty="0" err="1">
              <a:latin typeface="Arial" charset="0"/>
              <a:ea typeface="Arial" charset="0"/>
              <a:cs typeface="Arial" charset="0"/>
            </a:rPr>
            <a:t>Beziehung</a:t>
          </a:r>
          <a:r>
            <a:rPr sz="1200" b="0" u="none" dirty="0">
              <a:latin typeface="Arial" charset="0"/>
              <a:ea typeface="Arial" charset="0"/>
              <a:cs typeface="Arial" charset="0"/>
            </a:rPr>
            <a:t> </a:t>
          </a:r>
          <a:r>
            <a:rPr sz="1200" b="0" u="none" dirty="0" err="1">
              <a:latin typeface="Arial" charset="0"/>
              <a:ea typeface="Arial" charset="0"/>
              <a:cs typeface="Arial" charset="0"/>
            </a:rPr>
            <a:t>mit</a:t>
          </a:r>
          <a:r>
            <a:rPr sz="1200" b="0" u="none" dirty="0">
              <a:latin typeface="Arial" charset="0"/>
              <a:ea typeface="Arial" charset="0"/>
              <a:cs typeface="Arial" charset="0"/>
            </a:rPr>
            <a:t> </a:t>
          </a:r>
          <a:r>
            <a:rPr sz="1200" b="0" u="none" dirty="0" err="1">
              <a:latin typeface="Arial" charset="0"/>
              <a:ea typeface="Arial" charset="0"/>
              <a:cs typeface="Arial" charset="0"/>
            </a:rPr>
            <a:t>einem</a:t>
          </a:r>
          <a:r>
            <a:rPr sz="1200" b="0" u="none" dirty="0">
              <a:latin typeface="Arial" charset="0"/>
              <a:ea typeface="Arial" charset="0"/>
              <a:cs typeface="Arial" charset="0"/>
            </a:rPr>
            <a:t> </a:t>
          </a:r>
          <a:r>
            <a:rPr sz="1200" b="0" u="none" dirty="0" err="1">
              <a:latin typeface="Arial" charset="0"/>
              <a:ea typeface="Arial" charset="0"/>
              <a:cs typeface="Arial" charset="0"/>
            </a:rPr>
            <a:t>anderen</a:t>
          </a:r>
          <a:r>
            <a:rPr sz="1200" b="0" u="none" dirty="0">
              <a:latin typeface="Arial" charset="0"/>
              <a:ea typeface="Arial" charset="0"/>
              <a:cs typeface="Arial" charset="0"/>
            </a:rPr>
            <a:t> </a:t>
          </a:r>
          <a:r>
            <a:rPr sz="1200" b="0" u="none" dirty="0" err="1">
              <a:latin typeface="Arial" charset="0"/>
              <a:ea typeface="Arial" charset="0"/>
              <a:cs typeface="Arial" charset="0"/>
            </a:rPr>
            <a:t>Mitarbeiter</a:t>
          </a:r>
          <a:r>
            <a:rPr sz="1200" b="0" u="none" dirty="0">
              <a:latin typeface="Arial" charset="0"/>
              <a:ea typeface="Arial" charset="0"/>
              <a:cs typeface="Arial" charset="0"/>
            </a:rPr>
            <a:t> von MTS, die </a:t>
          </a:r>
          <a:r>
            <a:rPr sz="1200" b="0" u="none" dirty="0" err="1">
              <a:latin typeface="Arial" charset="0"/>
              <a:ea typeface="Arial" charset="0"/>
              <a:cs typeface="Arial" charset="0"/>
            </a:rPr>
            <a:t>gemäß</a:t>
          </a:r>
          <a:r>
            <a:rPr sz="1200" b="0" u="none" dirty="0">
              <a:latin typeface="Arial" charset="0"/>
              <a:ea typeface="Arial" charset="0"/>
              <a:cs typeface="Arial" charset="0"/>
            </a:rPr>
            <a:t> MTS </a:t>
          </a:r>
          <a:r>
            <a:rPr sz="1200" b="0" u="none" dirty="0" err="1">
              <a:latin typeface="Arial" charset="0"/>
              <a:ea typeface="Arial" charset="0"/>
              <a:cs typeface="Arial" charset="0"/>
            </a:rPr>
            <a:t>Richtlinien</a:t>
          </a:r>
          <a:r>
            <a:rPr sz="1200" b="0" u="none" dirty="0">
              <a:latin typeface="Arial" charset="0"/>
              <a:ea typeface="Arial" charset="0"/>
              <a:cs typeface="Arial" charset="0"/>
            </a:rPr>
            <a:t> </a:t>
          </a:r>
          <a:r>
            <a:rPr lang="de-DE" sz="1200" b="0" u="none" dirty="0" smtClean="0">
              <a:solidFill>
                <a:schemeClr val="tx1"/>
              </a:solidFill>
              <a:latin typeface="Arial" charset="0"/>
              <a:ea typeface="Arial" charset="0"/>
              <a:cs typeface="Arial" charset="0"/>
            </a:rPr>
            <a:t>(HR 002)</a:t>
          </a:r>
          <a:r>
            <a:rPr lang="de-DE" sz="1200" b="0" u="none" dirty="0" smtClean="0">
              <a:latin typeface="Arial" charset="0"/>
              <a:ea typeface="Arial" charset="0"/>
              <a:cs typeface="Arial" charset="0"/>
            </a:rPr>
            <a:t> </a:t>
          </a:r>
          <a:r>
            <a:rPr sz="1200" b="0" u="none" dirty="0" err="1" smtClean="0">
              <a:latin typeface="Arial" charset="0"/>
              <a:ea typeface="Arial" charset="0"/>
              <a:cs typeface="Arial" charset="0"/>
            </a:rPr>
            <a:t>nicht</a:t>
          </a:r>
          <a:r>
            <a:rPr sz="1200" b="0" u="none" dirty="0" smtClean="0">
              <a:latin typeface="Arial" charset="0"/>
              <a:ea typeface="Arial" charset="0"/>
              <a:cs typeface="Arial" charset="0"/>
            </a:rPr>
            <a:t> </a:t>
          </a:r>
          <a:r>
            <a:rPr sz="1200" b="0" u="none" dirty="0" err="1">
              <a:latin typeface="Arial" charset="0"/>
              <a:ea typeface="Arial" charset="0"/>
              <a:cs typeface="Arial" charset="0"/>
            </a:rPr>
            <a:t>zulässig</a:t>
          </a:r>
          <a:r>
            <a:rPr sz="1200" b="0" u="none" dirty="0">
              <a:latin typeface="Arial" charset="0"/>
              <a:ea typeface="Arial" charset="0"/>
              <a:cs typeface="Arial" charset="0"/>
            </a:rPr>
            <a:t> </a:t>
          </a:r>
          <a:r>
            <a:rPr sz="1200" b="0" u="none" dirty="0" err="1">
              <a:latin typeface="Arial" charset="0"/>
              <a:ea typeface="Arial" charset="0"/>
              <a:cs typeface="Arial" charset="0"/>
            </a:rPr>
            <a:t>ist</a:t>
          </a:r>
          <a:endParaRPr sz="1200" b="0" u="none" dirty="0">
            <a:latin typeface="Arial" charset="0"/>
            <a:ea typeface="Arial" charset="0"/>
            <a:cs typeface="Arial" charset="0"/>
          </a:endParaRPr>
        </a:p>
      </dgm:t>
    </dgm:pt>
    <dgm:pt modelId="{3D920412-9F8F-4F9E-B41D-29DE8930E3E9}" type="parTrans" cxnId="{256E5BE9-01EE-47F2-B3E8-A21B850ED98C}">
      <dgm:prSet/>
      <dgm:spPr/>
      <dgm:t>
        <a:bodyPr/>
        <a:lstStyle/>
        <a:p>
          <a:endParaRPr lang="en-US"/>
        </a:p>
      </dgm:t>
    </dgm:pt>
    <dgm:pt modelId="{F28CD8E7-FA17-4D93-B8A2-54468C7A38CD}" type="sibTrans" cxnId="{256E5BE9-01EE-47F2-B3E8-A21B850ED98C}">
      <dgm:prSet/>
      <dgm:spPr>
        <a:solidFill>
          <a:schemeClr val="bg1">
            <a:lumMod val="75000"/>
          </a:schemeClr>
        </a:solidFill>
      </dgm:spPr>
      <dgm:t>
        <a:bodyPr/>
        <a:lstStyle/>
        <a:p>
          <a:endParaRPr lang="en-US"/>
        </a:p>
      </dgm:t>
    </dgm:pt>
    <dgm:pt modelId="{5BED0602-C8F4-4CD6-9FDA-117BAC129B4A}" type="pres">
      <dgm:prSet presAssocID="{BFDA7D13-3B15-4E33-9FB1-B0D1FF9CE29D}" presName="Name0" presStyleCnt="0">
        <dgm:presLayoutVars>
          <dgm:dir/>
          <dgm:resizeHandles val="exact"/>
        </dgm:presLayoutVars>
      </dgm:prSet>
      <dgm:spPr/>
      <dgm:t>
        <a:bodyPr/>
        <a:lstStyle/>
        <a:p>
          <a:endParaRPr lang="en-US"/>
        </a:p>
      </dgm:t>
    </dgm:pt>
    <dgm:pt modelId="{64E74039-0C53-4C9A-BC2D-57D0415472EC}" type="pres">
      <dgm:prSet presAssocID="{5913B8C1-B281-40DA-A047-82DF6009BB21}" presName="node" presStyleLbl="node1" presStyleIdx="0" presStyleCnt="2" custScaleX="104923">
        <dgm:presLayoutVars>
          <dgm:bulletEnabled val="1"/>
        </dgm:presLayoutVars>
      </dgm:prSet>
      <dgm:spPr/>
      <dgm:t>
        <a:bodyPr/>
        <a:lstStyle/>
        <a:p>
          <a:endParaRPr lang="en-US"/>
        </a:p>
      </dgm:t>
    </dgm:pt>
    <dgm:pt modelId="{C0CDC40E-21DF-470E-8F8F-5A73A167C21D}" type="pres">
      <dgm:prSet presAssocID="{3396EA1D-F609-483F-BD94-1869B6468C27}" presName="sibTrans" presStyleLbl="sibTrans2D1" presStyleIdx="0" presStyleCnt="1"/>
      <dgm:spPr/>
      <dgm:t>
        <a:bodyPr/>
        <a:lstStyle/>
        <a:p>
          <a:endParaRPr lang="en-US"/>
        </a:p>
      </dgm:t>
    </dgm:pt>
    <dgm:pt modelId="{236EBBF0-377E-44F9-89F6-44ACCE334911}" type="pres">
      <dgm:prSet presAssocID="{3396EA1D-F609-483F-BD94-1869B6468C27}" presName="connectorText" presStyleLbl="sibTrans2D1" presStyleIdx="0" presStyleCnt="1"/>
      <dgm:spPr/>
      <dgm:t>
        <a:bodyPr/>
        <a:lstStyle/>
        <a:p>
          <a:endParaRPr lang="en-US"/>
        </a:p>
      </dgm:t>
    </dgm:pt>
    <dgm:pt modelId="{1425511A-2AF1-4ABC-BED2-4195BC729D1A}" type="pres">
      <dgm:prSet presAssocID="{BEE7BE1A-89B1-4CDA-A1C4-561AD2618A87}" presName="node" presStyleLbl="node1" presStyleIdx="1" presStyleCnt="2" custScaleX="260510">
        <dgm:presLayoutVars>
          <dgm:bulletEnabled val="1"/>
        </dgm:presLayoutVars>
      </dgm:prSet>
      <dgm:spPr/>
      <dgm:t>
        <a:bodyPr/>
        <a:lstStyle/>
        <a:p>
          <a:endParaRPr lang="en-US"/>
        </a:p>
      </dgm:t>
    </dgm:pt>
  </dgm:ptLst>
  <dgm:cxnLst>
    <dgm:cxn modelId="{FCE84B14-DA5C-4A5F-86A8-222CA2D03B66}" srcId="{BFDA7D13-3B15-4E33-9FB1-B0D1FF9CE29D}" destId="{5913B8C1-B281-40DA-A047-82DF6009BB21}" srcOrd="0" destOrd="0" parTransId="{8C835E6E-D89A-400A-8516-1F582BE3A493}" sibTransId="{3396EA1D-F609-483F-BD94-1869B6468C27}"/>
    <dgm:cxn modelId="{256E5BE9-01EE-47F2-B3E8-A21B850ED98C}" srcId="{BFDA7D13-3B15-4E33-9FB1-B0D1FF9CE29D}" destId="{BEE7BE1A-89B1-4CDA-A1C4-561AD2618A87}" srcOrd="1" destOrd="0" parTransId="{3D920412-9F8F-4F9E-B41D-29DE8930E3E9}" sibTransId="{F28CD8E7-FA17-4D93-B8A2-54468C7A38CD}"/>
    <dgm:cxn modelId="{61C21F7A-84CD-274A-8505-033B374B572E}" type="presOf" srcId="{BEE7BE1A-89B1-4CDA-A1C4-561AD2618A87}" destId="{1425511A-2AF1-4ABC-BED2-4195BC729D1A}" srcOrd="0" destOrd="0" presId="urn:microsoft.com/office/officeart/2005/8/layout/process1"/>
    <dgm:cxn modelId="{9E30ED61-2965-EA4C-9A6A-00DCFAF2548B}" type="presOf" srcId="{5913B8C1-B281-40DA-A047-82DF6009BB21}" destId="{64E74039-0C53-4C9A-BC2D-57D0415472EC}" srcOrd="0" destOrd="0" presId="urn:microsoft.com/office/officeart/2005/8/layout/process1"/>
    <dgm:cxn modelId="{56440062-75C1-C044-9B4B-1F907D116A9C}" type="presOf" srcId="{BFDA7D13-3B15-4E33-9FB1-B0D1FF9CE29D}" destId="{5BED0602-C8F4-4CD6-9FDA-117BAC129B4A}" srcOrd="0" destOrd="0" presId="urn:microsoft.com/office/officeart/2005/8/layout/process1"/>
    <dgm:cxn modelId="{E0FC9BB7-1B7E-DF49-A2E9-FE119E1EB10A}" type="presOf" srcId="{3396EA1D-F609-483F-BD94-1869B6468C27}" destId="{236EBBF0-377E-44F9-89F6-44ACCE334911}" srcOrd="1" destOrd="0" presId="urn:microsoft.com/office/officeart/2005/8/layout/process1"/>
    <dgm:cxn modelId="{6CF39F47-259E-E54D-A62C-85D93104DBF0}" type="presOf" srcId="{3396EA1D-F609-483F-BD94-1869B6468C27}" destId="{C0CDC40E-21DF-470E-8F8F-5A73A167C21D}" srcOrd="0" destOrd="0" presId="urn:microsoft.com/office/officeart/2005/8/layout/process1"/>
    <dgm:cxn modelId="{0C9AD005-464C-2040-8462-E8F92121D873}" type="presParOf" srcId="{5BED0602-C8F4-4CD6-9FDA-117BAC129B4A}" destId="{64E74039-0C53-4C9A-BC2D-57D0415472EC}" srcOrd="0" destOrd="0" presId="urn:microsoft.com/office/officeart/2005/8/layout/process1"/>
    <dgm:cxn modelId="{824A2C07-E610-924D-BE61-50D5E339F2C7}" type="presParOf" srcId="{5BED0602-C8F4-4CD6-9FDA-117BAC129B4A}" destId="{C0CDC40E-21DF-470E-8F8F-5A73A167C21D}" srcOrd="1" destOrd="0" presId="urn:microsoft.com/office/officeart/2005/8/layout/process1"/>
    <dgm:cxn modelId="{2761C273-E8B8-024C-B5DD-716EF70DF38D}" type="presParOf" srcId="{C0CDC40E-21DF-470E-8F8F-5A73A167C21D}" destId="{236EBBF0-377E-44F9-89F6-44ACCE334911}" srcOrd="0" destOrd="0" presId="urn:microsoft.com/office/officeart/2005/8/layout/process1"/>
    <dgm:cxn modelId="{29C94C34-BE60-2642-ACA3-2222BD0F36F9}" type="presParOf" srcId="{5BED0602-C8F4-4CD6-9FDA-117BAC129B4A}" destId="{1425511A-2AF1-4ABC-BED2-4195BC729D1A}"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42A80-B9E9-4D8A-8419-2043DC0A6F6D}">
      <dsp:nvSpPr>
        <dsp:cNvPr id="0" name=""/>
        <dsp:cNvSpPr/>
      </dsp:nvSpPr>
      <dsp:spPr>
        <a:xfrm>
          <a:off x="0" y="-20976"/>
          <a:ext cx="7632418" cy="949589"/>
        </a:xfrm>
        <a:prstGeom prst="rect">
          <a:avLst/>
        </a:prstGeom>
        <a:solidFill>
          <a:srgbClr val="CC1543"/>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sz="2200" b="0" kern="1200" dirty="0" err="1">
              <a:latin typeface="Arial" charset="0"/>
              <a:ea typeface="Arial" charset="0"/>
              <a:cs typeface="Arial" charset="0"/>
            </a:rPr>
            <a:t>Wir</a:t>
          </a:r>
          <a:r>
            <a:rPr sz="2200" b="0" kern="1200" dirty="0">
              <a:latin typeface="Arial" charset="0"/>
              <a:ea typeface="Arial" charset="0"/>
              <a:cs typeface="Arial" charset="0"/>
            </a:rPr>
            <a:t> </a:t>
          </a:r>
          <a:r>
            <a:rPr sz="2200" b="0" kern="1200" dirty="0" err="1">
              <a:latin typeface="Arial" charset="0"/>
              <a:ea typeface="Arial" charset="0"/>
              <a:cs typeface="Arial" charset="0"/>
            </a:rPr>
            <a:t>haben</a:t>
          </a:r>
          <a:r>
            <a:rPr sz="2200" b="0" kern="1200" dirty="0">
              <a:latin typeface="Arial" charset="0"/>
              <a:ea typeface="Arial" charset="0"/>
              <a:cs typeface="Arial" charset="0"/>
            </a:rPr>
            <a:t> </a:t>
          </a:r>
          <a:r>
            <a:rPr sz="2200" b="0" u="none" kern="1200" dirty="0" err="1">
              <a:latin typeface="Arial" charset="0"/>
              <a:ea typeface="Arial" charset="0"/>
              <a:cs typeface="Arial" charset="0"/>
            </a:rPr>
            <a:t>mehrere</a:t>
          </a:r>
          <a:r>
            <a:rPr sz="2200" b="0" u="none" kern="1200" dirty="0">
              <a:latin typeface="Arial" charset="0"/>
              <a:ea typeface="Arial" charset="0"/>
              <a:cs typeface="Arial" charset="0"/>
            </a:rPr>
            <a:t> </a:t>
          </a:r>
          <a:r>
            <a:rPr sz="2200" b="0" u="none" kern="1200" dirty="0" err="1">
              <a:latin typeface="Arial" charset="0"/>
              <a:ea typeface="Arial" charset="0"/>
              <a:cs typeface="Arial" charset="0"/>
            </a:rPr>
            <a:t>Möglichkeiten</a:t>
          </a:r>
          <a:r>
            <a:rPr sz="2200" b="0" u="none" kern="1200" dirty="0">
              <a:latin typeface="Arial" charset="0"/>
              <a:ea typeface="Arial" charset="0"/>
              <a:cs typeface="Arial" charset="0"/>
            </a:rPr>
            <a:t> </a:t>
          </a:r>
          <a:r>
            <a:rPr sz="2200" b="0" kern="1200" dirty="0" err="1">
              <a:latin typeface="Arial" charset="0"/>
              <a:ea typeface="Arial" charset="0"/>
              <a:cs typeface="Arial" charset="0"/>
            </a:rPr>
            <a:t>geschaffen</a:t>
          </a:r>
          <a:r>
            <a:rPr sz="2200" b="0" kern="1200" dirty="0">
              <a:latin typeface="Arial" charset="0"/>
              <a:ea typeface="Arial" charset="0"/>
              <a:cs typeface="Arial" charset="0"/>
            </a:rPr>
            <a:t>, um </a:t>
          </a:r>
          <a:r>
            <a:rPr sz="2200" b="0" kern="1200" dirty="0" err="1">
              <a:latin typeface="Arial" charset="0"/>
              <a:ea typeface="Arial" charset="0"/>
              <a:cs typeface="Arial" charset="0"/>
            </a:rPr>
            <a:t>Ihnen</a:t>
          </a:r>
          <a:r>
            <a:rPr sz="2200" b="0" kern="1200" dirty="0">
              <a:latin typeface="Arial" charset="0"/>
              <a:ea typeface="Arial" charset="0"/>
              <a:cs typeface="Arial" charset="0"/>
            </a:rPr>
            <a:t> </a:t>
          </a:r>
          <a:r>
            <a:rPr sz="2200" b="0" kern="1200" dirty="0" err="1">
              <a:latin typeface="Arial" charset="0"/>
              <a:ea typeface="Arial" charset="0"/>
              <a:cs typeface="Arial" charset="0"/>
            </a:rPr>
            <a:t>zu</a:t>
          </a:r>
          <a:r>
            <a:rPr sz="2200" b="0" kern="1200" dirty="0">
              <a:latin typeface="Arial" charset="0"/>
              <a:ea typeface="Arial" charset="0"/>
              <a:cs typeface="Arial" charset="0"/>
            </a:rPr>
            <a:t> </a:t>
          </a:r>
          <a:r>
            <a:rPr sz="2200" b="0" kern="1200" dirty="0" err="1">
              <a:latin typeface="Arial" charset="0"/>
              <a:ea typeface="Arial" charset="0"/>
              <a:cs typeface="Arial" charset="0"/>
            </a:rPr>
            <a:t>helfen</a:t>
          </a:r>
          <a:r>
            <a:rPr sz="2200" b="0" kern="1200" dirty="0">
              <a:latin typeface="Arial" charset="0"/>
              <a:ea typeface="Arial" charset="0"/>
              <a:cs typeface="Arial" charset="0"/>
            </a:rPr>
            <a:t>, </a:t>
          </a:r>
          <a:r>
            <a:rPr sz="2200" b="1" u="sng" kern="1200" dirty="0" err="1">
              <a:latin typeface="Arial" charset="0"/>
              <a:ea typeface="Arial" charset="0"/>
              <a:cs typeface="Arial" charset="0"/>
            </a:rPr>
            <a:t>Bedenken</a:t>
          </a:r>
          <a:r>
            <a:rPr sz="2200" b="1" u="sng" kern="1200" dirty="0">
              <a:latin typeface="Arial" charset="0"/>
              <a:ea typeface="Arial" charset="0"/>
              <a:cs typeface="Arial" charset="0"/>
            </a:rPr>
            <a:t> </a:t>
          </a:r>
          <a:r>
            <a:rPr sz="2200" b="1" u="sng" kern="1200" dirty="0" err="1">
              <a:latin typeface="Arial" charset="0"/>
              <a:ea typeface="Arial" charset="0"/>
              <a:cs typeface="Arial" charset="0"/>
            </a:rPr>
            <a:t>zu</a:t>
          </a:r>
          <a:r>
            <a:rPr sz="2200" b="1" u="sng" kern="1200" dirty="0">
              <a:latin typeface="Arial" charset="0"/>
              <a:ea typeface="Arial" charset="0"/>
              <a:cs typeface="Arial" charset="0"/>
            </a:rPr>
            <a:t> </a:t>
          </a:r>
          <a:r>
            <a:rPr sz="2200" b="1" u="sng" kern="1200" dirty="0" err="1">
              <a:latin typeface="Arial" charset="0"/>
              <a:ea typeface="Arial" charset="0"/>
              <a:cs typeface="Arial" charset="0"/>
            </a:rPr>
            <a:t>äußern</a:t>
          </a:r>
          <a:r>
            <a:rPr sz="2200" b="0" kern="1200" dirty="0">
              <a:latin typeface="Arial" charset="0"/>
              <a:ea typeface="Arial" charset="0"/>
              <a:cs typeface="Arial" charset="0"/>
            </a:rPr>
            <a:t>:</a:t>
          </a:r>
        </a:p>
      </dsp:txBody>
      <dsp:txXfrm>
        <a:off x="0" y="-20976"/>
        <a:ext cx="7632418" cy="949589"/>
      </dsp:txXfrm>
    </dsp:sp>
    <dsp:sp modelId="{27543A9F-D62C-40E8-9DCD-03333A8DFDDF}">
      <dsp:nvSpPr>
        <dsp:cNvPr id="0" name=""/>
        <dsp:cNvSpPr/>
      </dsp:nvSpPr>
      <dsp:spPr>
        <a:xfrm>
          <a:off x="2701" y="829120"/>
          <a:ext cx="1375363" cy="16568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sz="1400" b="1" kern="1200" dirty="0" err="1">
              <a:solidFill>
                <a:srgbClr val="CC1E43"/>
              </a:solidFill>
              <a:latin typeface="Arial" charset="0"/>
              <a:ea typeface="Arial" charset="0"/>
              <a:cs typeface="Arial" charset="0"/>
            </a:rPr>
            <a:t>Vorgesetzte</a:t>
          </a:r>
          <a:endParaRPr sz="1400" b="1" kern="1200" dirty="0">
            <a:solidFill>
              <a:srgbClr val="CC1E43"/>
            </a:solidFill>
            <a:latin typeface="Arial" charset="0"/>
            <a:ea typeface="Arial" charset="0"/>
            <a:cs typeface="Arial" charset="0"/>
          </a:endParaRPr>
        </a:p>
      </dsp:txBody>
      <dsp:txXfrm>
        <a:off x="2701" y="829120"/>
        <a:ext cx="1375363" cy="1656824"/>
      </dsp:txXfrm>
    </dsp:sp>
    <dsp:sp modelId="{95CA7D29-691A-43AD-9542-F982DC5DCCAD}">
      <dsp:nvSpPr>
        <dsp:cNvPr id="0" name=""/>
        <dsp:cNvSpPr/>
      </dsp:nvSpPr>
      <dsp:spPr>
        <a:xfrm>
          <a:off x="1378065" y="829120"/>
          <a:ext cx="1250330" cy="16568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sz="1400" b="1" kern="1200" dirty="0" smtClean="0">
              <a:solidFill>
                <a:srgbClr val="CC1E43"/>
              </a:solidFill>
              <a:latin typeface="Arial" charset="0"/>
              <a:ea typeface="Arial" charset="0"/>
              <a:cs typeface="Arial" charset="0"/>
            </a:rPr>
            <a:t>Personal</a:t>
          </a:r>
          <a:r>
            <a:rPr lang="en-US" sz="1400" b="1" kern="1200" dirty="0" smtClean="0">
              <a:solidFill>
                <a:srgbClr val="CC1E43"/>
              </a:solidFill>
              <a:latin typeface="Arial" charset="0"/>
              <a:ea typeface="Arial" charset="0"/>
              <a:cs typeface="Arial" charset="0"/>
            </a:rPr>
            <a:t>-</a:t>
          </a:r>
          <a:r>
            <a:rPr sz="1400" b="1" kern="1200" dirty="0" err="1" smtClean="0">
              <a:solidFill>
                <a:srgbClr val="CC1E43"/>
              </a:solidFill>
              <a:latin typeface="Arial" charset="0"/>
              <a:ea typeface="Arial" charset="0"/>
              <a:cs typeface="Arial" charset="0"/>
            </a:rPr>
            <a:t>abteilung</a:t>
          </a:r>
          <a:endParaRPr sz="1400" b="1" kern="1200" dirty="0">
            <a:solidFill>
              <a:srgbClr val="CC1E43"/>
            </a:solidFill>
            <a:latin typeface="Arial" charset="0"/>
            <a:ea typeface="Arial" charset="0"/>
            <a:cs typeface="Arial" charset="0"/>
          </a:endParaRPr>
        </a:p>
      </dsp:txBody>
      <dsp:txXfrm>
        <a:off x="1378065" y="829120"/>
        <a:ext cx="1250330" cy="1656824"/>
      </dsp:txXfrm>
    </dsp:sp>
    <dsp:sp modelId="{52290E71-3FF9-46B8-8A97-DE4D9164115E}">
      <dsp:nvSpPr>
        <dsp:cNvPr id="0" name=""/>
        <dsp:cNvSpPr/>
      </dsp:nvSpPr>
      <dsp:spPr>
        <a:xfrm>
          <a:off x="2628395" y="829120"/>
          <a:ext cx="1250330" cy="16568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sz="1400" b="1" kern="1200" dirty="0" err="1">
              <a:solidFill>
                <a:srgbClr val="CC1E43"/>
              </a:solidFill>
              <a:latin typeface="Arial" charset="0"/>
              <a:ea typeface="Arial" charset="0"/>
              <a:cs typeface="Arial" charset="0"/>
            </a:rPr>
            <a:t>Ihre</a:t>
          </a:r>
          <a:r>
            <a:rPr sz="1400" b="1" kern="1200" dirty="0">
              <a:solidFill>
                <a:srgbClr val="CC1E43"/>
              </a:solidFill>
              <a:latin typeface="Arial" charset="0"/>
              <a:ea typeface="Arial" charset="0"/>
              <a:cs typeface="Arial" charset="0"/>
            </a:rPr>
            <a:t> </a:t>
          </a:r>
          <a:r>
            <a:rPr sz="1400" b="1" kern="1200" dirty="0" err="1" smtClean="0">
              <a:solidFill>
                <a:srgbClr val="CC1E43"/>
              </a:solidFill>
              <a:latin typeface="Arial" charset="0"/>
              <a:ea typeface="Arial" charset="0"/>
              <a:cs typeface="Arial" charset="0"/>
            </a:rPr>
            <a:t>Ethik</a:t>
          </a:r>
          <a:r>
            <a:rPr lang="en-US" sz="1400" b="1" kern="1200" dirty="0" err="1" smtClean="0">
              <a:solidFill>
                <a:srgbClr val="CC1E43"/>
              </a:solidFill>
              <a:latin typeface="Arial" charset="0"/>
              <a:ea typeface="Arial" charset="0"/>
              <a:cs typeface="Arial" charset="0"/>
            </a:rPr>
            <a:t>-</a:t>
          </a:r>
          <a:r>
            <a:rPr sz="1400" b="1" kern="1200" dirty="0" err="1" smtClean="0">
              <a:solidFill>
                <a:srgbClr val="CC1E43"/>
              </a:solidFill>
              <a:latin typeface="Arial" charset="0"/>
              <a:ea typeface="Arial" charset="0"/>
              <a:cs typeface="Arial" charset="0"/>
            </a:rPr>
            <a:t>kommission</a:t>
          </a:r>
          <a:r>
            <a:rPr sz="1400" b="1" kern="1200" dirty="0" smtClean="0">
              <a:solidFill>
                <a:srgbClr val="CC1E43"/>
              </a:solidFill>
              <a:latin typeface="Arial" charset="0"/>
              <a:ea typeface="Arial" charset="0"/>
              <a:cs typeface="Arial" charset="0"/>
            </a:rPr>
            <a:t> </a:t>
          </a:r>
          <a:r>
            <a:rPr sz="1400" b="1" kern="1200" dirty="0" err="1">
              <a:solidFill>
                <a:srgbClr val="CC1E43"/>
              </a:solidFill>
              <a:latin typeface="Arial" charset="0"/>
              <a:ea typeface="Arial" charset="0"/>
              <a:cs typeface="Arial" charset="0"/>
            </a:rPr>
            <a:t>vor</a:t>
          </a:r>
          <a:r>
            <a:rPr sz="1400" b="1" kern="1200" dirty="0">
              <a:solidFill>
                <a:srgbClr val="CC1E43"/>
              </a:solidFill>
              <a:latin typeface="Arial" charset="0"/>
              <a:ea typeface="Arial" charset="0"/>
              <a:cs typeface="Arial" charset="0"/>
            </a:rPr>
            <a:t> Ort</a:t>
          </a:r>
        </a:p>
      </dsp:txBody>
      <dsp:txXfrm>
        <a:off x="2628395" y="829120"/>
        <a:ext cx="1250330" cy="1656824"/>
      </dsp:txXfrm>
    </dsp:sp>
    <dsp:sp modelId="{8142610B-AB04-4B14-8D03-31B7BDEC5965}">
      <dsp:nvSpPr>
        <dsp:cNvPr id="0" name=""/>
        <dsp:cNvSpPr/>
      </dsp:nvSpPr>
      <dsp:spPr>
        <a:xfrm>
          <a:off x="3878725" y="829120"/>
          <a:ext cx="1250330" cy="16568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sz="1400" b="1" kern="1200" dirty="0">
              <a:solidFill>
                <a:srgbClr val="CC1E43"/>
              </a:solidFill>
              <a:latin typeface="Arial" charset="0"/>
              <a:ea typeface="Arial" charset="0"/>
              <a:cs typeface="Arial" charset="0"/>
            </a:rPr>
            <a:t>Chief Risk Office Team</a:t>
          </a:r>
        </a:p>
      </dsp:txBody>
      <dsp:txXfrm>
        <a:off x="3878725" y="829120"/>
        <a:ext cx="1250330" cy="1656824"/>
      </dsp:txXfrm>
    </dsp:sp>
    <dsp:sp modelId="{9D32F080-9382-4BBB-B935-7AA681EE31AA}">
      <dsp:nvSpPr>
        <dsp:cNvPr id="0" name=""/>
        <dsp:cNvSpPr/>
      </dsp:nvSpPr>
      <dsp:spPr>
        <a:xfrm>
          <a:off x="5129055" y="829120"/>
          <a:ext cx="1250330" cy="16568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sz="1400" b="1" kern="1200" dirty="0" err="1">
              <a:solidFill>
                <a:srgbClr val="CC1E43"/>
              </a:solidFill>
              <a:latin typeface="Arial" charset="0"/>
              <a:ea typeface="Arial" charset="0"/>
              <a:cs typeface="Arial" charset="0"/>
            </a:rPr>
            <a:t>Rechtsabteilung</a:t>
          </a:r>
          <a:r>
            <a:rPr sz="1400" b="1" kern="1200" dirty="0">
              <a:solidFill>
                <a:srgbClr val="CC1E43"/>
              </a:solidFill>
              <a:latin typeface="Arial" charset="0"/>
              <a:ea typeface="Arial" charset="0"/>
              <a:cs typeface="Arial" charset="0"/>
            </a:rPr>
            <a:t> (USA)</a:t>
          </a:r>
        </a:p>
      </dsp:txBody>
      <dsp:txXfrm>
        <a:off x="5129055" y="829120"/>
        <a:ext cx="1250330" cy="1656824"/>
      </dsp:txXfrm>
    </dsp:sp>
    <dsp:sp modelId="{BA258671-BC97-4075-AE45-80C3A178A951}">
      <dsp:nvSpPr>
        <dsp:cNvPr id="0" name=""/>
        <dsp:cNvSpPr/>
      </dsp:nvSpPr>
      <dsp:spPr>
        <a:xfrm>
          <a:off x="6379385" y="829120"/>
          <a:ext cx="1250330" cy="16568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sz="1400" b="1" kern="1200" dirty="0" err="1">
              <a:solidFill>
                <a:srgbClr val="CC1E43"/>
              </a:solidFill>
              <a:latin typeface="Arial" charset="0"/>
              <a:ea typeface="Arial" charset="0"/>
              <a:cs typeface="Arial" charset="0"/>
            </a:rPr>
            <a:t>AlertLine</a:t>
          </a:r>
          <a:r>
            <a:rPr sz="1400" b="1" kern="1200" dirty="0">
              <a:solidFill>
                <a:srgbClr val="CC1E43"/>
              </a:solidFill>
              <a:latin typeface="Arial" charset="0"/>
              <a:ea typeface="Arial" charset="0"/>
              <a:cs typeface="Arial" charset="0"/>
            </a:rPr>
            <a:t> </a:t>
          </a:r>
          <a:r>
            <a:rPr sz="1400" b="0" kern="1200" dirty="0">
              <a:solidFill>
                <a:srgbClr val="CC1E43"/>
              </a:solidFill>
              <a:latin typeface="Arial" charset="0"/>
              <a:ea typeface="Arial" charset="0"/>
              <a:cs typeface="Arial" charset="0"/>
            </a:rPr>
            <a:t>(</a:t>
          </a:r>
          <a:r>
            <a:rPr sz="1400" b="0" kern="1200" dirty="0" err="1" smtClean="0">
              <a:solidFill>
                <a:srgbClr val="CC1E43"/>
              </a:solidFill>
              <a:latin typeface="Arial" charset="0"/>
              <a:ea typeface="Arial" charset="0"/>
              <a:cs typeface="Arial" charset="0"/>
            </a:rPr>
            <a:t>nicht</a:t>
          </a:r>
          <a:r>
            <a:rPr lang="en-US" sz="1400" b="0" kern="1200" dirty="0" smtClean="0">
              <a:solidFill>
                <a:srgbClr val="CC1E43"/>
              </a:solidFill>
              <a:latin typeface="Arial" charset="0"/>
              <a:ea typeface="Arial" charset="0"/>
              <a:cs typeface="Arial" charset="0"/>
            </a:rPr>
            <a:t> </a:t>
          </a:r>
          <a:r>
            <a:rPr sz="1400" b="0" kern="1200" dirty="0" smtClean="0">
              <a:solidFill>
                <a:srgbClr val="CC1E43"/>
              </a:solidFill>
              <a:latin typeface="Arial" charset="0"/>
              <a:ea typeface="Arial" charset="0"/>
              <a:cs typeface="Arial" charset="0"/>
            </a:rPr>
            <a:t>in</a:t>
          </a:r>
          <a:r>
            <a:rPr sz="1400" b="0" kern="1200" dirty="0">
              <a:solidFill>
                <a:srgbClr val="CC1E43"/>
              </a:solidFill>
              <a:latin typeface="Arial" charset="0"/>
              <a:ea typeface="Arial" charset="0"/>
              <a:cs typeface="Arial" charset="0"/>
            </a:rPr>
            <a:t> </a:t>
          </a:r>
          <a:r>
            <a:rPr lang="en-US" sz="1400" b="0" kern="1200" dirty="0" smtClean="0">
              <a:solidFill>
                <a:srgbClr val="CC1E43"/>
              </a:solidFill>
              <a:latin typeface="Arial" charset="0"/>
              <a:ea typeface="Arial" charset="0"/>
              <a:cs typeface="Arial" charset="0"/>
            </a:rPr>
            <a:t/>
          </a:r>
          <a:br>
            <a:rPr lang="en-US" sz="1400" b="0" kern="1200" dirty="0" smtClean="0">
              <a:solidFill>
                <a:srgbClr val="CC1E43"/>
              </a:solidFill>
              <a:latin typeface="Arial" charset="0"/>
              <a:ea typeface="Arial" charset="0"/>
              <a:cs typeface="Arial" charset="0"/>
            </a:rPr>
          </a:br>
          <a:r>
            <a:rPr sz="1400" b="0" kern="1200" dirty="0" smtClean="0">
              <a:solidFill>
                <a:srgbClr val="CC1E43"/>
              </a:solidFill>
              <a:latin typeface="Arial" charset="0"/>
              <a:ea typeface="Arial" charset="0"/>
              <a:cs typeface="Arial" charset="0"/>
            </a:rPr>
            <a:t>Deutschland)</a:t>
          </a:r>
          <a:r>
            <a:rPr lang="de-DE" sz="1400" b="1" kern="1200" dirty="0" smtClean="0">
              <a:solidFill>
                <a:srgbClr val="CC1E43"/>
              </a:solidFill>
              <a:latin typeface="Arial" charset="0"/>
              <a:ea typeface="Arial" charset="0"/>
              <a:cs typeface="Arial" charset="0"/>
            </a:rPr>
            <a:t>*</a:t>
          </a:r>
          <a:endParaRPr sz="1400" b="1" kern="1200" dirty="0">
            <a:solidFill>
              <a:srgbClr val="CC1E43"/>
            </a:solidFill>
            <a:latin typeface="Arial" charset="0"/>
            <a:ea typeface="Arial" charset="0"/>
            <a:cs typeface="Arial" charset="0"/>
          </a:endParaRPr>
        </a:p>
      </dsp:txBody>
      <dsp:txXfrm>
        <a:off x="6379385" y="829120"/>
        <a:ext cx="1250330" cy="1656824"/>
      </dsp:txXfrm>
    </dsp:sp>
    <dsp:sp modelId="{89B4D07A-E0BA-46ED-896C-BF917E848ABA}">
      <dsp:nvSpPr>
        <dsp:cNvPr id="0" name=""/>
        <dsp:cNvSpPr/>
      </dsp:nvSpPr>
      <dsp:spPr>
        <a:xfrm>
          <a:off x="0" y="2485944"/>
          <a:ext cx="7632418" cy="184091"/>
        </a:xfrm>
        <a:prstGeom prst="rect">
          <a:avLst/>
        </a:prstGeom>
        <a:solidFill>
          <a:srgbClr val="CC1543"/>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74039-0C53-4C9A-BC2D-57D0415472EC}">
      <dsp:nvSpPr>
        <dsp:cNvPr id="0" name=""/>
        <dsp:cNvSpPr/>
      </dsp:nvSpPr>
      <dsp:spPr>
        <a:xfrm>
          <a:off x="3886" y="76126"/>
          <a:ext cx="1987806" cy="1528349"/>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sz="2000" b="1" u="sng" kern="1200" dirty="0">
              <a:latin typeface="Arial" charset="0"/>
              <a:ea typeface="Arial" charset="0"/>
              <a:cs typeface="Arial" charset="0"/>
            </a:rPr>
            <a:t>WAS:</a:t>
          </a:r>
        </a:p>
        <a:p>
          <a:pPr lvl="0" algn="ctr" defTabSz="889000" rtl="0">
            <a:lnSpc>
              <a:spcPct val="90000"/>
            </a:lnSpc>
            <a:spcBef>
              <a:spcPct val="0"/>
            </a:spcBef>
            <a:spcAft>
              <a:spcPct val="35000"/>
            </a:spcAft>
          </a:pPr>
          <a:r>
            <a:rPr sz="1400" kern="1200" dirty="0" err="1">
              <a:latin typeface="Arial" charset="0"/>
              <a:ea typeface="Arial" charset="0"/>
              <a:cs typeface="Arial" charset="0"/>
            </a:rPr>
            <a:t>unmittelbar</a:t>
          </a:r>
          <a:r>
            <a:rPr sz="1400" kern="1200" dirty="0">
              <a:latin typeface="Arial" charset="0"/>
              <a:ea typeface="Arial" charset="0"/>
              <a:cs typeface="Arial" charset="0"/>
            </a:rPr>
            <a:t> </a:t>
          </a:r>
          <a:r>
            <a:rPr sz="1400" kern="1200" dirty="0" err="1">
              <a:latin typeface="Arial" charset="0"/>
              <a:ea typeface="Arial" charset="0"/>
              <a:cs typeface="Arial" charset="0"/>
            </a:rPr>
            <a:t>oder</a:t>
          </a:r>
          <a:r>
            <a:rPr sz="1400" kern="1200" dirty="0">
              <a:latin typeface="Arial" charset="0"/>
              <a:ea typeface="Arial" charset="0"/>
              <a:cs typeface="Arial" charset="0"/>
            </a:rPr>
            <a:t> </a:t>
          </a:r>
          <a:r>
            <a:rPr sz="1400" kern="1200" dirty="0" err="1">
              <a:latin typeface="Arial" charset="0"/>
              <a:ea typeface="Arial" charset="0"/>
              <a:cs typeface="Arial" charset="0"/>
            </a:rPr>
            <a:t>mittelbar</a:t>
          </a:r>
          <a:r>
            <a:rPr sz="1400" kern="1200" dirty="0">
              <a:latin typeface="Arial" charset="0"/>
              <a:ea typeface="Arial" charset="0"/>
              <a:cs typeface="Arial" charset="0"/>
            </a:rPr>
            <a:t> Geld </a:t>
          </a:r>
          <a:r>
            <a:rPr sz="1400" kern="1200" dirty="0" err="1">
              <a:latin typeface="Arial" charset="0"/>
              <a:ea typeface="Arial" charset="0"/>
              <a:cs typeface="Arial" charset="0"/>
            </a:rPr>
            <a:t>zu</a:t>
          </a:r>
          <a:r>
            <a:rPr sz="1400" kern="1200" dirty="0">
              <a:latin typeface="Arial" charset="0"/>
              <a:ea typeface="Arial" charset="0"/>
              <a:cs typeface="Arial" charset="0"/>
            </a:rPr>
            <a:t> </a:t>
          </a:r>
          <a:r>
            <a:rPr sz="1400" kern="1200" dirty="0" err="1">
              <a:latin typeface="Arial" charset="0"/>
              <a:ea typeface="Arial" charset="0"/>
              <a:cs typeface="Arial" charset="0"/>
            </a:rPr>
            <a:t>zahlen</a:t>
          </a:r>
          <a:r>
            <a:rPr sz="1400" kern="1200" dirty="0">
              <a:latin typeface="Arial" charset="0"/>
              <a:ea typeface="Arial" charset="0"/>
              <a:cs typeface="Arial" charset="0"/>
            </a:rPr>
            <a:t> </a:t>
          </a:r>
          <a:r>
            <a:rPr sz="1400" kern="1200" dirty="0" err="1">
              <a:latin typeface="Arial" charset="0"/>
              <a:ea typeface="Arial" charset="0"/>
              <a:cs typeface="Arial" charset="0"/>
            </a:rPr>
            <a:t>oder</a:t>
          </a:r>
          <a:r>
            <a:rPr sz="1400" kern="1200" dirty="0">
              <a:latin typeface="Arial" charset="0"/>
              <a:ea typeface="Arial" charset="0"/>
              <a:cs typeface="Arial" charset="0"/>
            </a:rPr>
            <a:t> </a:t>
          </a:r>
          <a:r>
            <a:rPr sz="1400" kern="1200" dirty="0" err="1">
              <a:latin typeface="Arial" charset="0"/>
              <a:ea typeface="Arial" charset="0"/>
              <a:cs typeface="Arial" charset="0"/>
            </a:rPr>
            <a:t>geldwerte</a:t>
          </a:r>
          <a:r>
            <a:rPr sz="1400" kern="1200" dirty="0">
              <a:latin typeface="Arial" charset="0"/>
              <a:ea typeface="Arial" charset="0"/>
              <a:cs typeface="Arial" charset="0"/>
            </a:rPr>
            <a:t> </a:t>
          </a:r>
          <a:r>
            <a:rPr sz="1400" kern="1200" dirty="0" err="1">
              <a:latin typeface="Arial" charset="0"/>
              <a:ea typeface="Arial" charset="0"/>
              <a:cs typeface="Arial" charset="0"/>
            </a:rPr>
            <a:t>Leistungen</a:t>
          </a:r>
          <a:r>
            <a:rPr sz="1400" kern="1200" dirty="0">
              <a:latin typeface="Arial" charset="0"/>
              <a:ea typeface="Arial" charset="0"/>
              <a:cs typeface="Arial" charset="0"/>
            </a:rPr>
            <a:t> </a:t>
          </a:r>
          <a:r>
            <a:rPr sz="1400" kern="1200" dirty="0" err="1">
              <a:latin typeface="Arial" charset="0"/>
              <a:ea typeface="Arial" charset="0"/>
              <a:cs typeface="Arial" charset="0"/>
            </a:rPr>
            <a:t>zukommen</a:t>
          </a:r>
          <a:r>
            <a:rPr sz="1400" kern="1200" dirty="0">
              <a:latin typeface="Arial" charset="0"/>
              <a:ea typeface="Arial" charset="0"/>
              <a:cs typeface="Arial" charset="0"/>
            </a:rPr>
            <a:t> </a:t>
          </a:r>
          <a:r>
            <a:rPr sz="1400" kern="1200" dirty="0" err="1">
              <a:latin typeface="Arial" charset="0"/>
              <a:ea typeface="Arial" charset="0"/>
              <a:cs typeface="Arial" charset="0"/>
            </a:rPr>
            <a:t>zu</a:t>
          </a:r>
          <a:r>
            <a:rPr sz="1400" kern="1200" dirty="0">
              <a:latin typeface="Arial" charset="0"/>
              <a:ea typeface="Arial" charset="0"/>
              <a:cs typeface="Arial" charset="0"/>
            </a:rPr>
            <a:t> </a:t>
          </a:r>
          <a:r>
            <a:rPr sz="1400" kern="1200" dirty="0" err="1">
              <a:latin typeface="Arial" charset="0"/>
              <a:ea typeface="Arial" charset="0"/>
              <a:cs typeface="Arial" charset="0"/>
            </a:rPr>
            <a:t>lassen</a:t>
          </a:r>
          <a:endParaRPr sz="1400" kern="1200" dirty="0">
            <a:latin typeface="Arial" charset="0"/>
            <a:ea typeface="Arial" charset="0"/>
            <a:cs typeface="Arial" charset="0"/>
          </a:endParaRPr>
        </a:p>
      </dsp:txBody>
      <dsp:txXfrm>
        <a:off x="48650" y="120890"/>
        <a:ext cx="1898278" cy="1438821"/>
      </dsp:txXfrm>
    </dsp:sp>
    <dsp:sp modelId="{C0CDC40E-21DF-470E-8F8F-5A73A167C21D}">
      <dsp:nvSpPr>
        <dsp:cNvPr id="0" name=""/>
        <dsp:cNvSpPr/>
      </dsp:nvSpPr>
      <dsp:spPr>
        <a:xfrm>
          <a:off x="2164869" y="625562"/>
          <a:ext cx="367134" cy="429477"/>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164869" y="711457"/>
        <a:ext cx="256994" cy="257687"/>
      </dsp:txXfrm>
    </dsp:sp>
    <dsp:sp modelId="{1425511A-2AF1-4ABC-BED2-4195BC729D1A}">
      <dsp:nvSpPr>
        <dsp:cNvPr id="0" name=""/>
        <dsp:cNvSpPr/>
      </dsp:nvSpPr>
      <dsp:spPr>
        <a:xfrm>
          <a:off x="2684399" y="76126"/>
          <a:ext cx="2463210" cy="1528349"/>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sz="2000" b="1" u="sng" kern="1200" dirty="0">
              <a:latin typeface="Arial" charset="0"/>
              <a:ea typeface="Arial" charset="0"/>
              <a:cs typeface="Arial" charset="0"/>
            </a:rPr>
            <a:t>AN: </a:t>
          </a:r>
        </a:p>
        <a:p>
          <a:pPr lvl="0" algn="ctr" defTabSz="889000" rtl="0">
            <a:lnSpc>
              <a:spcPct val="90000"/>
            </a:lnSpc>
            <a:spcBef>
              <a:spcPct val="0"/>
            </a:spcBef>
            <a:spcAft>
              <a:spcPct val="35000"/>
            </a:spcAft>
          </a:pPr>
          <a:r>
            <a:rPr sz="1400" kern="1200" dirty="0" err="1">
              <a:latin typeface="Arial" charset="0"/>
              <a:ea typeface="Arial" charset="0"/>
              <a:cs typeface="Arial" charset="0"/>
            </a:rPr>
            <a:t>einen</a:t>
          </a:r>
          <a:r>
            <a:rPr sz="1400" kern="1200" dirty="0">
              <a:latin typeface="Arial" charset="0"/>
              <a:ea typeface="Arial" charset="0"/>
              <a:cs typeface="Arial" charset="0"/>
            </a:rPr>
            <a:t> </a:t>
          </a:r>
          <a:r>
            <a:rPr sz="1400" kern="1200" dirty="0" err="1">
              <a:latin typeface="Arial" charset="0"/>
              <a:ea typeface="Arial" charset="0"/>
              <a:cs typeface="Arial" charset="0"/>
            </a:rPr>
            <a:t>Beamten</a:t>
          </a:r>
          <a:r>
            <a:rPr sz="1400" kern="1200" dirty="0">
              <a:latin typeface="Arial" charset="0"/>
              <a:ea typeface="Arial" charset="0"/>
              <a:cs typeface="Arial" charset="0"/>
            </a:rPr>
            <a:t> </a:t>
          </a:r>
          <a:r>
            <a:rPr sz="1400" kern="1200" dirty="0" err="1">
              <a:latin typeface="Arial" charset="0"/>
              <a:ea typeface="Arial" charset="0"/>
              <a:cs typeface="Arial" charset="0"/>
            </a:rPr>
            <a:t>oder</a:t>
          </a:r>
          <a:r>
            <a:rPr sz="1400" kern="1200" dirty="0">
              <a:latin typeface="Arial" charset="0"/>
              <a:ea typeface="Arial" charset="0"/>
              <a:cs typeface="Arial" charset="0"/>
            </a:rPr>
            <a:t> </a:t>
          </a:r>
          <a:r>
            <a:rPr sz="1400" kern="1200" dirty="0" err="1">
              <a:latin typeface="Arial" charset="0"/>
              <a:ea typeface="Arial" charset="0"/>
              <a:cs typeface="Arial" charset="0"/>
            </a:rPr>
            <a:t>Mitarbeiter</a:t>
          </a:r>
          <a:r>
            <a:rPr sz="1400" kern="1200" dirty="0">
              <a:latin typeface="Arial" charset="0"/>
              <a:ea typeface="Arial" charset="0"/>
              <a:cs typeface="Arial" charset="0"/>
            </a:rPr>
            <a:t> </a:t>
          </a:r>
          <a:r>
            <a:rPr sz="1400" kern="1200" dirty="0" err="1">
              <a:latin typeface="Arial" charset="0"/>
              <a:ea typeface="Arial" charset="0"/>
              <a:cs typeface="Arial" charset="0"/>
            </a:rPr>
            <a:t>eines</a:t>
          </a:r>
          <a:r>
            <a:rPr sz="1400" kern="1200" dirty="0">
              <a:latin typeface="Arial" charset="0"/>
              <a:ea typeface="Arial" charset="0"/>
              <a:cs typeface="Arial" charset="0"/>
            </a:rPr>
            <a:t> </a:t>
          </a:r>
          <a:r>
            <a:rPr sz="1400" kern="1200" dirty="0" err="1">
              <a:latin typeface="Arial" charset="0"/>
              <a:ea typeface="Arial" charset="0"/>
              <a:cs typeface="Arial" charset="0"/>
            </a:rPr>
            <a:t>staatlichen</a:t>
          </a:r>
          <a:r>
            <a:rPr sz="1400" kern="1200" dirty="0">
              <a:latin typeface="Arial" charset="0"/>
              <a:ea typeface="Arial" charset="0"/>
              <a:cs typeface="Arial" charset="0"/>
            </a:rPr>
            <a:t> </a:t>
          </a:r>
          <a:r>
            <a:rPr sz="1400" kern="1200" dirty="0" err="1">
              <a:latin typeface="Arial" charset="0"/>
              <a:ea typeface="Arial" charset="0"/>
              <a:cs typeface="Arial" charset="0"/>
            </a:rPr>
            <a:t>Unternehmens</a:t>
          </a:r>
          <a:r>
            <a:rPr sz="1400" kern="1200" dirty="0">
              <a:latin typeface="Arial" charset="0"/>
              <a:ea typeface="Arial" charset="0"/>
              <a:cs typeface="Arial" charset="0"/>
            </a:rPr>
            <a:t> </a:t>
          </a:r>
          <a:r>
            <a:rPr sz="1400" kern="1200" dirty="0" err="1">
              <a:latin typeface="Arial" charset="0"/>
              <a:ea typeface="Arial" charset="0"/>
              <a:cs typeface="Arial" charset="0"/>
            </a:rPr>
            <a:t>oder</a:t>
          </a:r>
          <a:r>
            <a:rPr sz="1400" kern="1200" dirty="0">
              <a:latin typeface="Arial" charset="0"/>
              <a:ea typeface="Arial" charset="0"/>
              <a:cs typeface="Arial" charset="0"/>
            </a:rPr>
            <a:t> </a:t>
          </a:r>
          <a:r>
            <a:rPr sz="1400" kern="1200" dirty="0" err="1">
              <a:latin typeface="Arial" charset="0"/>
              <a:ea typeface="Arial" charset="0"/>
              <a:cs typeface="Arial" charset="0"/>
            </a:rPr>
            <a:t>ein</a:t>
          </a:r>
          <a:r>
            <a:rPr sz="1400" kern="1200" dirty="0">
              <a:latin typeface="Arial" charset="0"/>
              <a:ea typeface="Arial" charset="0"/>
              <a:cs typeface="Arial" charset="0"/>
            </a:rPr>
            <a:t> </a:t>
          </a:r>
          <a:r>
            <a:rPr sz="1400" kern="1200" dirty="0" err="1">
              <a:latin typeface="Arial" charset="0"/>
              <a:ea typeface="Arial" charset="0"/>
              <a:cs typeface="Arial" charset="0"/>
            </a:rPr>
            <a:t>Familienmitglied</a:t>
          </a:r>
          <a:r>
            <a:rPr sz="1400" kern="1200" dirty="0">
              <a:latin typeface="Arial" charset="0"/>
              <a:ea typeface="Arial" charset="0"/>
              <a:cs typeface="Arial" charset="0"/>
            </a:rPr>
            <a:t> </a:t>
          </a:r>
          <a:r>
            <a:rPr sz="1400" kern="1200" dirty="0" err="1">
              <a:latin typeface="Arial" charset="0"/>
              <a:ea typeface="Arial" charset="0"/>
              <a:cs typeface="Arial" charset="0"/>
            </a:rPr>
            <a:t>eines</a:t>
          </a:r>
          <a:r>
            <a:rPr sz="1400" kern="1200" dirty="0">
              <a:latin typeface="Arial" charset="0"/>
              <a:ea typeface="Arial" charset="0"/>
              <a:cs typeface="Arial" charset="0"/>
            </a:rPr>
            <a:t> </a:t>
          </a:r>
          <a:r>
            <a:rPr sz="1400" kern="1200" dirty="0" err="1">
              <a:latin typeface="Arial" charset="0"/>
              <a:ea typeface="Arial" charset="0"/>
              <a:cs typeface="Arial" charset="0"/>
            </a:rPr>
            <a:t>ausländischen</a:t>
          </a:r>
          <a:r>
            <a:rPr sz="1400" kern="1200" dirty="0">
              <a:latin typeface="Arial" charset="0"/>
              <a:ea typeface="Arial" charset="0"/>
              <a:cs typeface="Arial" charset="0"/>
            </a:rPr>
            <a:t> </a:t>
          </a:r>
          <a:r>
            <a:rPr sz="1400" kern="1200" dirty="0" err="1">
              <a:latin typeface="Arial" charset="0"/>
              <a:ea typeface="Arial" charset="0"/>
              <a:cs typeface="Arial" charset="0"/>
            </a:rPr>
            <a:t>Amtsträgers</a:t>
          </a:r>
          <a:endParaRPr sz="1400" kern="1200" dirty="0">
            <a:latin typeface="Arial" charset="0"/>
            <a:ea typeface="Arial" charset="0"/>
            <a:cs typeface="Arial" charset="0"/>
          </a:endParaRPr>
        </a:p>
      </dsp:txBody>
      <dsp:txXfrm>
        <a:off x="2729163" y="120890"/>
        <a:ext cx="2373682" cy="1438821"/>
      </dsp:txXfrm>
    </dsp:sp>
    <dsp:sp modelId="{ABFFE2A7-EB83-43F7-BD22-9ABA2E30969E}">
      <dsp:nvSpPr>
        <dsp:cNvPr id="0" name=""/>
        <dsp:cNvSpPr/>
      </dsp:nvSpPr>
      <dsp:spPr>
        <a:xfrm>
          <a:off x="5320785" y="625562"/>
          <a:ext cx="367134" cy="429477"/>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5320785" y="711457"/>
        <a:ext cx="256994" cy="257687"/>
      </dsp:txXfrm>
    </dsp:sp>
    <dsp:sp modelId="{4806D6D7-0FF3-4344-A485-F418AEB3A4CA}">
      <dsp:nvSpPr>
        <dsp:cNvPr id="0" name=""/>
        <dsp:cNvSpPr/>
      </dsp:nvSpPr>
      <dsp:spPr>
        <a:xfrm>
          <a:off x="5840315" y="76126"/>
          <a:ext cx="1856711" cy="1528349"/>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sz="2000" b="1" u="sng" kern="1200" dirty="0">
              <a:latin typeface="Arial" charset="0"/>
              <a:ea typeface="Arial" charset="0"/>
              <a:cs typeface="Arial" charset="0"/>
            </a:rPr>
            <a:t>WARUM: </a:t>
          </a:r>
        </a:p>
        <a:p>
          <a:pPr lvl="0" algn="ctr" defTabSz="889000" rtl="0">
            <a:lnSpc>
              <a:spcPct val="90000"/>
            </a:lnSpc>
            <a:spcBef>
              <a:spcPct val="0"/>
            </a:spcBef>
            <a:spcAft>
              <a:spcPct val="35000"/>
            </a:spcAft>
          </a:pPr>
          <a:r>
            <a:rPr sz="1400" kern="1200" dirty="0">
              <a:latin typeface="Arial" charset="0"/>
              <a:ea typeface="Arial" charset="0"/>
              <a:cs typeface="Arial" charset="0"/>
            </a:rPr>
            <a:t>um </a:t>
          </a:r>
          <a:r>
            <a:rPr sz="1400" kern="1200" dirty="0" err="1">
              <a:latin typeface="Arial" charset="0"/>
              <a:ea typeface="Arial" charset="0"/>
              <a:cs typeface="Arial" charset="0"/>
            </a:rPr>
            <a:t>Geschäftsfelder</a:t>
          </a:r>
          <a:r>
            <a:rPr sz="1400" kern="1200" dirty="0">
              <a:latin typeface="Arial" charset="0"/>
              <a:ea typeface="Arial" charset="0"/>
              <a:cs typeface="Arial" charset="0"/>
            </a:rPr>
            <a:t> </a:t>
          </a:r>
          <a:r>
            <a:rPr sz="1400" kern="1200" dirty="0" err="1">
              <a:latin typeface="Arial" charset="0"/>
              <a:ea typeface="Arial" charset="0"/>
              <a:cs typeface="Arial" charset="0"/>
            </a:rPr>
            <a:t>zu</a:t>
          </a:r>
          <a:r>
            <a:rPr sz="1400" kern="1200" dirty="0">
              <a:latin typeface="Arial" charset="0"/>
              <a:ea typeface="Arial" charset="0"/>
              <a:cs typeface="Arial" charset="0"/>
            </a:rPr>
            <a:t> </a:t>
          </a:r>
          <a:r>
            <a:rPr sz="1400" kern="1200" dirty="0" err="1">
              <a:latin typeface="Arial" charset="0"/>
              <a:ea typeface="Arial" charset="0"/>
              <a:cs typeface="Arial" charset="0"/>
            </a:rPr>
            <a:t>erschließen</a:t>
          </a:r>
          <a:r>
            <a:rPr sz="1400" kern="1200" dirty="0">
              <a:latin typeface="Arial" charset="0"/>
              <a:ea typeface="Arial" charset="0"/>
              <a:cs typeface="Arial" charset="0"/>
            </a:rPr>
            <a:t> </a:t>
          </a:r>
          <a:r>
            <a:rPr sz="1400" kern="1200" dirty="0" err="1">
              <a:latin typeface="Arial" charset="0"/>
              <a:ea typeface="Arial" charset="0"/>
              <a:cs typeface="Arial" charset="0"/>
            </a:rPr>
            <a:t>oder</a:t>
          </a:r>
          <a:r>
            <a:rPr sz="1400" kern="1200" dirty="0">
              <a:latin typeface="Arial" charset="0"/>
              <a:ea typeface="Arial" charset="0"/>
              <a:cs typeface="Arial" charset="0"/>
            </a:rPr>
            <a:t> </a:t>
          </a:r>
          <a:r>
            <a:rPr sz="1400" kern="1200" dirty="0" err="1">
              <a:latin typeface="Arial" charset="0"/>
              <a:ea typeface="Arial" charset="0"/>
              <a:cs typeface="Arial" charset="0"/>
            </a:rPr>
            <a:t>einen</a:t>
          </a:r>
          <a:r>
            <a:rPr sz="1400" kern="1200" dirty="0">
              <a:latin typeface="Arial" charset="0"/>
              <a:ea typeface="Arial" charset="0"/>
              <a:cs typeface="Arial" charset="0"/>
            </a:rPr>
            <a:t> </a:t>
          </a:r>
          <a:r>
            <a:rPr sz="1400" kern="1200" dirty="0" err="1">
              <a:latin typeface="Arial" charset="0"/>
              <a:ea typeface="Arial" charset="0"/>
              <a:cs typeface="Arial" charset="0"/>
            </a:rPr>
            <a:t>ungerechtfertigten</a:t>
          </a:r>
          <a:r>
            <a:rPr sz="1400" kern="1200" dirty="0">
              <a:latin typeface="Arial" charset="0"/>
              <a:ea typeface="Arial" charset="0"/>
              <a:cs typeface="Arial" charset="0"/>
            </a:rPr>
            <a:t> </a:t>
          </a:r>
          <a:r>
            <a:rPr sz="1400" kern="1200" dirty="0" err="1">
              <a:latin typeface="Arial" charset="0"/>
              <a:ea typeface="Arial" charset="0"/>
              <a:cs typeface="Arial" charset="0"/>
            </a:rPr>
            <a:t>Vorteil</a:t>
          </a:r>
          <a:r>
            <a:rPr sz="1400" kern="1200" dirty="0">
              <a:latin typeface="Arial" charset="0"/>
              <a:ea typeface="Arial" charset="0"/>
              <a:cs typeface="Arial" charset="0"/>
            </a:rPr>
            <a:t> </a:t>
          </a:r>
          <a:r>
            <a:rPr sz="1400" kern="1200" dirty="0" err="1">
              <a:latin typeface="Arial" charset="0"/>
              <a:ea typeface="Arial" charset="0"/>
              <a:cs typeface="Arial" charset="0"/>
            </a:rPr>
            <a:t>zu</a:t>
          </a:r>
          <a:r>
            <a:rPr sz="1400" kern="1200" dirty="0">
              <a:latin typeface="Arial" charset="0"/>
              <a:ea typeface="Arial" charset="0"/>
              <a:cs typeface="Arial" charset="0"/>
            </a:rPr>
            <a:t> </a:t>
          </a:r>
          <a:r>
            <a:rPr sz="1400" kern="1200" dirty="0" err="1">
              <a:latin typeface="Arial" charset="0"/>
              <a:ea typeface="Arial" charset="0"/>
              <a:cs typeface="Arial" charset="0"/>
            </a:rPr>
            <a:t>erlangen</a:t>
          </a:r>
          <a:endParaRPr sz="1400" kern="1200" dirty="0">
            <a:latin typeface="Arial" charset="0"/>
            <a:ea typeface="Arial" charset="0"/>
            <a:cs typeface="Arial" charset="0"/>
          </a:endParaRPr>
        </a:p>
      </dsp:txBody>
      <dsp:txXfrm>
        <a:off x="5885079" y="120890"/>
        <a:ext cx="1767183" cy="14388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74039-0C53-4C9A-BC2D-57D0415472EC}">
      <dsp:nvSpPr>
        <dsp:cNvPr id="0" name=""/>
        <dsp:cNvSpPr/>
      </dsp:nvSpPr>
      <dsp:spPr>
        <a:xfrm>
          <a:off x="4854" y="0"/>
          <a:ext cx="2005238" cy="2973041"/>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sz="2000" b="1" u="sng" kern="1200" dirty="0">
              <a:latin typeface="Arial" charset="0"/>
              <a:ea typeface="Arial" charset="0"/>
              <a:cs typeface="Arial" charset="0"/>
            </a:rPr>
            <a:t>WENN:</a:t>
          </a:r>
        </a:p>
        <a:p>
          <a:pPr lvl="0" algn="l" defTabSz="889000" rtl="0">
            <a:lnSpc>
              <a:spcPct val="90000"/>
            </a:lnSpc>
            <a:spcBef>
              <a:spcPct val="0"/>
            </a:spcBef>
            <a:spcAft>
              <a:spcPct val="35000"/>
            </a:spcAft>
          </a:pPr>
          <a:r>
            <a:rPr sz="1400" kern="1200" dirty="0">
              <a:latin typeface="Arial" charset="0"/>
              <a:ea typeface="Arial" charset="0"/>
              <a:cs typeface="Arial" charset="0"/>
            </a:rPr>
            <a:t>die </a:t>
          </a:r>
          <a:r>
            <a:rPr sz="1400" kern="1200" dirty="0" err="1">
              <a:latin typeface="Arial" charset="0"/>
              <a:ea typeface="Arial" charset="0"/>
              <a:cs typeface="Arial" charset="0"/>
            </a:rPr>
            <a:t>außerbetriebliche</a:t>
          </a:r>
          <a:r>
            <a:rPr sz="1400" kern="1200" dirty="0">
              <a:latin typeface="Arial" charset="0"/>
              <a:ea typeface="Arial" charset="0"/>
              <a:cs typeface="Arial" charset="0"/>
            </a:rPr>
            <a:t> </a:t>
          </a:r>
          <a:r>
            <a:rPr sz="1400" kern="1200" dirty="0" err="1">
              <a:latin typeface="Arial" charset="0"/>
              <a:ea typeface="Arial" charset="0"/>
              <a:cs typeface="Arial" charset="0"/>
            </a:rPr>
            <a:t>Aktivität</a:t>
          </a:r>
          <a:r>
            <a:rPr sz="1400" kern="1200" dirty="0">
              <a:latin typeface="Arial" charset="0"/>
              <a:ea typeface="Arial" charset="0"/>
              <a:cs typeface="Arial" charset="0"/>
            </a:rPr>
            <a:t> </a:t>
          </a:r>
          <a:r>
            <a:rPr sz="1400" kern="1200" dirty="0" err="1">
              <a:latin typeface="Arial" charset="0"/>
              <a:ea typeface="Arial" charset="0"/>
              <a:cs typeface="Arial" charset="0"/>
            </a:rPr>
            <a:t>eines</a:t>
          </a:r>
          <a:r>
            <a:rPr sz="1400" kern="1200" dirty="0">
              <a:latin typeface="Arial" charset="0"/>
              <a:ea typeface="Arial" charset="0"/>
              <a:cs typeface="Arial" charset="0"/>
            </a:rPr>
            <a:t> </a:t>
          </a:r>
          <a:r>
            <a:rPr sz="1400" kern="1200" dirty="0" err="1">
              <a:latin typeface="Arial" charset="0"/>
              <a:ea typeface="Arial" charset="0"/>
              <a:cs typeface="Arial" charset="0"/>
            </a:rPr>
            <a:t>Mitarbeiters</a:t>
          </a:r>
          <a:r>
            <a:rPr sz="1400" kern="1200" dirty="0">
              <a:latin typeface="Arial" charset="0"/>
              <a:ea typeface="Arial" charset="0"/>
              <a:cs typeface="Arial" charset="0"/>
            </a:rPr>
            <a:t> </a:t>
          </a:r>
          <a:r>
            <a:rPr sz="1400" kern="1200" dirty="0" err="1">
              <a:latin typeface="Arial" charset="0"/>
              <a:ea typeface="Arial" charset="0"/>
              <a:cs typeface="Arial" charset="0"/>
            </a:rPr>
            <a:t>oder</a:t>
          </a:r>
          <a:r>
            <a:rPr sz="1400" kern="1200" dirty="0">
              <a:latin typeface="Arial" charset="0"/>
              <a:ea typeface="Arial" charset="0"/>
              <a:cs typeface="Arial" charset="0"/>
            </a:rPr>
            <a:t> </a:t>
          </a:r>
          <a:r>
            <a:rPr sz="1400" kern="1200" dirty="0" err="1">
              <a:latin typeface="Arial" charset="0"/>
              <a:ea typeface="Arial" charset="0"/>
              <a:cs typeface="Arial" charset="0"/>
            </a:rPr>
            <a:t>persönliche</a:t>
          </a:r>
          <a:r>
            <a:rPr sz="1400" kern="1200" dirty="0">
              <a:latin typeface="Arial" charset="0"/>
              <a:ea typeface="Arial" charset="0"/>
              <a:cs typeface="Arial" charset="0"/>
            </a:rPr>
            <a:t> </a:t>
          </a:r>
          <a:r>
            <a:rPr sz="1400" kern="1200" dirty="0" err="1">
              <a:latin typeface="Arial" charset="0"/>
              <a:ea typeface="Arial" charset="0"/>
              <a:cs typeface="Arial" charset="0"/>
            </a:rPr>
            <a:t>Interessen</a:t>
          </a:r>
          <a:r>
            <a:rPr sz="1400" kern="1200" dirty="0">
              <a:latin typeface="Arial" charset="0"/>
              <a:ea typeface="Arial" charset="0"/>
              <a:cs typeface="Arial" charset="0"/>
            </a:rPr>
            <a:t> </a:t>
          </a:r>
          <a:r>
            <a:rPr sz="1400" kern="1200" dirty="0" err="1">
              <a:latin typeface="Arial" charset="0"/>
              <a:ea typeface="Arial" charset="0"/>
              <a:cs typeface="Arial" charset="0"/>
            </a:rPr>
            <a:t>im</a:t>
          </a:r>
          <a:r>
            <a:rPr sz="1400" kern="1200" dirty="0">
              <a:latin typeface="Arial" charset="0"/>
              <a:ea typeface="Arial" charset="0"/>
              <a:cs typeface="Arial" charset="0"/>
            </a:rPr>
            <a:t> </a:t>
          </a:r>
          <a:r>
            <a:rPr sz="1400" kern="1200" dirty="0" err="1">
              <a:latin typeface="Arial" charset="0"/>
              <a:ea typeface="Arial" charset="0"/>
              <a:cs typeface="Arial" charset="0"/>
            </a:rPr>
            <a:t>Widerspruch</a:t>
          </a:r>
          <a:r>
            <a:rPr sz="1400" kern="1200" dirty="0">
              <a:latin typeface="Arial" charset="0"/>
              <a:ea typeface="Arial" charset="0"/>
              <a:cs typeface="Arial" charset="0"/>
            </a:rPr>
            <a:t> </a:t>
          </a:r>
          <a:r>
            <a:rPr sz="1400" kern="1200" dirty="0" err="1">
              <a:latin typeface="Arial" charset="0"/>
              <a:ea typeface="Arial" charset="0"/>
              <a:cs typeface="Arial" charset="0"/>
            </a:rPr>
            <a:t>zum</a:t>
          </a:r>
          <a:r>
            <a:rPr sz="1400" kern="1200" baseline="0" dirty="0">
              <a:latin typeface="Arial" charset="0"/>
              <a:ea typeface="Arial" charset="0"/>
              <a:cs typeface="Arial" charset="0"/>
            </a:rPr>
            <a:t> </a:t>
          </a:r>
          <a:r>
            <a:rPr sz="1400" kern="1200" dirty="0" err="1">
              <a:latin typeface="Arial" charset="0"/>
              <a:ea typeface="Arial" charset="0"/>
              <a:cs typeface="Arial" charset="0"/>
            </a:rPr>
            <a:t>Zuständigkeitsbereich</a:t>
          </a:r>
          <a:r>
            <a:rPr sz="1400" kern="1200" dirty="0">
              <a:latin typeface="Arial" charset="0"/>
              <a:ea typeface="Arial" charset="0"/>
              <a:cs typeface="Arial" charset="0"/>
            </a:rPr>
            <a:t> dieses </a:t>
          </a:r>
          <a:r>
            <a:rPr sz="1400" kern="1200" dirty="0" err="1">
              <a:latin typeface="Arial" charset="0"/>
              <a:ea typeface="Arial" charset="0"/>
              <a:cs typeface="Arial" charset="0"/>
            </a:rPr>
            <a:t>Mitarbeiters</a:t>
          </a:r>
          <a:r>
            <a:rPr sz="1400" kern="1200" dirty="0">
              <a:latin typeface="Arial" charset="0"/>
              <a:ea typeface="Arial" charset="0"/>
              <a:cs typeface="Arial" charset="0"/>
            </a:rPr>
            <a:t> </a:t>
          </a:r>
          <a:r>
            <a:rPr sz="1400" kern="1200" dirty="0" err="1">
              <a:latin typeface="Arial" charset="0"/>
              <a:ea typeface="Arial" charset="0"/>
              <a:cs typeface="Arial" charset="0"/>
            </a:rPr>
            <a:t>bei</a:t>
          </a:r>
          <a:r>
            <a:rPr sz="1400" kern="1200" dirty="0">
              <a:latin typeface="Arial" charset="0"/>
              <a:ea typeface="Arial" charset="0"/>
              <a:cs typeface="Arial" charset="0"/>
            </a:rPr>
            <a:t> MTS </a:t>
          </a:r>
          <a:r>
            <a:rPr sz="1400" kern="1200" dirty="0" err="1">
              <a:latin typeface="Arial" charset="0"/>
              <a:ea typeface="Arial" charset="0"/>
              <a:cs typeface="Arial" charset="0"/>
            </a:rPr>
            <a:t>stehen</a:t>
          </a:r>
          <a:r>
            <a:rPr sz="1400" kern="1200" dirty="0">
              <a:latin typeface="Arial" charset="0"/>
              <a:ea typeface="Arial" charset="0"/>
              <a:cs typeface="Arial" charset="0"/>
            </a:rPr>
            <a:t> </a:t>
          </a:r>
          <a:r>
            <a:rPr sz="1400" kern="1200" dirty="0" err="1">
              <a:latin typeface="Arial" charset="0"/>
              <a:ea typeface="Arial" charset="0"/>
              <a:cs typeface="Arial" charset="0"/>
            </a:rPr>
            <a:t>oder</a:t>
          </a:r>
          <a:r>
            <a:rPr sz="1400" kern="1200" dirty="0">
              <a:latin typeface="Arial" charset="0"/>
              <a:ea typeface="Arial" charset="0"/>
              <a:cs typeface="Arial" charset="0"/>
            </a:rPr>
            <a:t> </a:t>
          </a:r>
          <a:r>
            <a:rPr sz="1400" kern="1200" dirty="0" err="1">
              <a:latin typeface="Arial" charset="0"/>
              <a:ea typeface="Arial" charset="0"/>
              <a:cs typeface="Arial" charset="0"/>
            </a:rPr>
            <a:t>zu</a:t>
          </a:r>
          <a:r>
            <a:rPr sz="1400" kern="1200" dirty="0">
              <a:latin typeface="Arial" charset="0"/>
              <a:ea typeface="Arial" charset="0"/>
              <a:cs typeface="Arial" charset="0"/>
            </a:rPr>
            <a:t> </a:t>
          </a:r>
          <a:r>
            <a:rPr sz="1400" kern="1200" dirty="0" err="1">
              <a:latin typeface="Arial" charset="0"/>
              <a:ea typeface="Arial" charset="0"/>
              <a:cs typeface="Arial" charset="0"/>
            </a:rPr>
            <a:t>stehen</a:t>
          </a:r>
          <a:r>
            <a:rPr sz="1400" kern="1200" dirty="0">
              <a:latin typeface="Arial" charset="0"/>
              <a:ea typeface="Arial" charset="0"/>
              <a:cs typeface="Arial" charset="0"/>
            </a:rPr>
            <a:t> </a:t>
          </a:r>
          <a:r>
            <a:rPr sz="1400" kern="1200" dirty="0" err="1">
              <a:latin typeface="Arial" charset="0"/>
              <a:ea typeface="Arial" charset="0"/>
              <a:cs typeface="Arial" charset="0"/>
            </a:rPr>
            <a:t>scheinen</a:t>
          </a:r>
          <a:endParaRPr sz="1400" kern="1200" dirty="0">
            <a:latin typeface="Arial" charset="0"/>
            <a:ea typeface="Arial" charset="0"/>
            <a:cs typeface="Arial" charset="0"/>
          </a:endParaRPr>
        </a:p>
      </dsp:txBody>
      <dsp:txXfrm>
        <a:off x="63585" y="58731"/>
        <a:ext cx="1887776" cy="2855579"/>
      </dsp:txXfrm>
    </dsp:sp>
    <dsp:sp modelId="{C0CDC40E-21DF-470E-8F8F-5A73A167C21D}">
      <dsp:nvSpPr>
        <dsp:cNvPr id="0" name=""/>
        <dsp:cNvSpPr/>
      </dsp:nvSpPr>
      <dsp:spPr>
        <a:xfrm>
          <a:off x="2201207" y="1249537"/>
          <a:ext cx="405164" cy="473965"/>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201207" y="1344330"/>
        <a:ext cx="283615" cy="284379"/>
      </dsp:txXfrm>
    </dsp:sp>
    <dsp:sp modelId="{1425511A-2AF1-4ABC-BED2-4195BC729D1A}">
      <dsp:nvSpPr>
        <dsp:cNvPr id="0" name=""/>
        <dsp:cNvSpPr/>
      </dsp:nvSpPr>
      <dsp:spPr>
        <a:xfrm>
          <a:off x="2774553" y="0"/>
          <a:ext cx="4978743" cy="2973041"/>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sz="2000" b="1" u="sng" kern="1200" dirty="0">
              <a:latin typeface="Arial" charset="0"/>
              <a:ea typeface="Arial" charset="0"/>
              <a:cs typeface="Arial" charset="0"/>
            </a:rPr>
            <a:t>BEISPIELE: </a:t>
          </a:r>
        </a:p>
        <a:p>
          <a:pPr marL="182880" lvl="0" indent="-182880" algn="l" defTabSz="889000" rtl="0">
            <a:lnSpc>
              <a:spcPct val="100000"/>
            </a:lnSpc>
            <a:spcBef>
              <a:spcPct val="0"/>
            </a:spcBef>
            <a:spcAft>
              <a:spcPct val="35000"/>
            </a:spcAft>
          </a:pPr>
          <a:r>
            <a:rPr sz="1200" b="0" u="none" kern="1200" dirty="0">
              <a:latin typeface="Arial" charset="0"/>
              <a:ea typeface="Arial" charset="0"/>
              <a:cs typeface="Arial" charset="0"/>
            </a:rPr>
            <a:t>» </a:t>
          </a:r>
          <a:r>
            <a:rPr sz="1200" b="0" u="none" kern="1200" dirty="0" err="1">
              <a:latin typeface="Arial" charset="0"/>
              <a:ea typeface="Arial" charset="0"/>
              <a:cs typeface="Arial" charset="0"/>
            </a:rPr>
            <a:t>Konkurrenz</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für</a:t>
          </a:r>
          <a:r>
            <a:rPr sz="1200" b="0" u="none" kern="1200" dirty="0">
              <a:latin typeface="Arial" charset="0"/>
              <a:ea typeface="Arial" charset="0"/>
              <a:cs typeface="Arial" charset="0"/>
            </a:rPr>
            <a:t> das </a:t>
          </a:r>
          <a:r>
            <a:rPr sz="1200" b="0" u="none" kern="1200" dirty="0" err="1">
              <a:latin typeface="Arial" charset="0"/>
              <a:ea typeface="Arial" charset="0"/>
              <a:cs typeface="Arial" charset="0"/>
            </a:rPr>
            <a:t>Unternehmen</a:t>
          </a:r>
          <a:endParaRPr sz="1200" b="0" u="none" kern="1200" dirty="0">
            <a:latin typeface="Arial" charset="0"/>
            <a:ea typeface="Arial" charset="0"/>
            <a:cs typeface="Arial" charset="0"/>
          </a:endParaRPr>
        </a:p>
        <a:p>
          <a:pPr marL="182880" lvl="0" indent="-182880" algn="l" defTabSz="889000" rtl="0">
            <a:lnSpc>
              <a:spcPct val="100000"/>
            </a:lnSpc>
            <a:spcBef>
              <a:spcPct val="0"/>
            </a:spcBef>
            <a:spcAft>
              <a:spcPct val="35000"/>
            </a:spcAft>
          </a:pPr>
          <a:r>
            <a:rPr sz="1200" b="0" u="none" kern="1200" dirty="0">
              <a:latin typeface="Arial" charset="0"/>
              <a:ea typeface="Arial" charset="0"/>
              <a:cs typeface="Arial" charset="0"/>
            </a:rPr>
            <a:t>» </a:t>
          </a:r>
          <a:r>
            <a:rPr sz="1200" b="0" u="none" kern="1200" dirty="0" err="1">
              <a:latin typeface="Arial" charset="0"/>
              <a:ea typeface="Arial" charset="0"/>
              <a:cs typeface="Arial" charset="0"/>
            </a:rPr>
            <a:t>Ausnutzen</a:t>
          </a:r>
          <a:r>
            <a:rPr sz="1200" b="0" u="none" kern="1200" dirty="0">
              <a:latin typeface="Arial" charset="0"/>
              <a:ea typeface="Arial" charset="0"/>
              <a:cs typeface="Arial" charset="0"/>
            </a:rPr>
            <a:t> von Position </a:t>
          </a:r>
          <a:r>
            <a:rPr sz="1200" b="0" u="none" kern="1200" dirty="0" err="1">
              <a:latin typeface="Arial" charset="0"/>
              <a:ea typeface="Arial" charset="0"/>
              <a:cs typeface="Arial" charset="0"/>
            </a:rPr>
            <a:t>oder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Einfluss</a:t>
          </a:r>
          <a:r>
            <a:rPr sz="1200" b="0" u="none" kern="1200" dirty="0">
              <a:latin typeface="Arial" charset="0"/>
              <a:ea typeface="Arial" charset="0"/>
              <a:cs typeface="Arial" charset="0"/>
            </a:rPr>
            <a:t>, um </a:t>
          </a:r>
          <a:r>
            <a:rPr sz="1200" b="0" u="none" kern="1200" dirty="0" err="1">
              <a:latin typeface="Arial" charset="0"/>
              <a:ea typeface="Arial" charset="0"/>
              <a:cs typeface="Arial" charset="0"/>
            </a:rPr>
            <a:t>sich</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selbst</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oder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anderen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einen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unzulässigen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Vorteil</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zu</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verschaffen</a:t>
          </a:r>
          <a:endParaRPr sz="1200" b="0" u="none" kern="1200" dirty="0">
            <a:latin typeface="Arial" charset="0"/>
            <a:ea typeface="Arial" charset="0"/>
            <a:cs typeface="Arial" charset="0"/>
          </a:endParaRPr>
        </a:p>
        <a:p>
          <a:pPr marL="182880" lvl="0" indent="-182880" algn="l" defTabSz="889000" rtl="0">
            <a:lnSpc>
              <a:spcPct val="100000"/>
            </a:lnSpc>
            <a:spcBef>
              <a:spcPct val="0"/>
            </a:spcBef>
            <a:spcAft>
              <a:spcPct val="35000"/>
            </a:spcAft>
          </a:pPr>
          <a:r>
            <a:rPr sz="1200" b="0" u="none" kern="1200" dirty="0">
              <a:latin typeface="Arial" charset="0"/>
              <a:ea typeface="Arial" charset="0"/>
              <a:cs typeface="Arial" charset="0"/>
            </a:rPr>
            <a:t>» </a:t>
          </a:r>
          <a:r>
            <a:rPr sz="1200" b="0" u="none" kern="1200" dirty="0" err="1">
              <a:latin typeface="Arial" charset="0"/>
              <a:ea typeface="Arial" charset="0"/>
              <a:cs typeface="Arial" charset="0"/>
            </a:rPr>
            <a:t>Verwenden</a:t>
          </a:r>
          <a:r>
            <a:rPr sz="1200" b="0" u="none" kern="1200" dirty="0">
              <a:latin typeface="Arial" charset="0"/>
              <a:ea typeface="Arial" charset="0"/>
              <a:cs typeface="Arial" charset="0"/>
            </a:rPr>
            <a:t> von </a:t>
          </a:r>
          <a:r>
            <a:rPr sz="1200" b="0" u="none" kern="1200" dirty="0" err="1">
              <a:latin typeface="Arial" charset="0"/>
              <a:ea typeface="Arial" charset="0"/>
              <a:cs typeface="Arial" charset="0"/>
            </a:rPr>
            <a:t>Informationen</a:t>
          </a:r>
          <a:r>
            <a:rPr sz="1200" b="0" u="none" kern="1200" dirty="0">
              <a:latin typeface="Arial" charset="0"/>
              <a:ea typeface="Arial" charset="0"/>
              <a:cs typeface="Arial" charset="0"/>
            </a:rPr>
            <a:t>, Anlagen </a:t>
          </a:r>
          <a:r>
            <a:rPr sz="1200" b="0" u="none" kern="1200" dirty="0" err="1">
              <a:latin typeface="Arial" charset="0"/>
              <a:ea typeface="Arial" charset="0"/>
              <a:cs typeface="Arial" charset="0"/>
            </a:rPr>
            <a:t>oder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Ressourcen</a:t>
          </a:r>
          <a:r>
            <a:rPr sz="1200" b="0" u="none" kern="1200" dirty="0">
              <a:latin typeface="Arial" charset="0"/>
              <a:ea typeface="Arial" charset="0"/>
              <a:cs typeface="Arial" charset="0"/>
            </a:rPr>
            <a:t> des </a:t>
          </a:r>
          <a:r>
            <a:rPr sz="1200" b="0" u="none" kern="1200" dirty="0" err="1">
              <a:latin typeface="Arial" charset="0"/>
              <a:ea typeface="Arial" charset="0"/>
              <a:cs typeface="Arial" charset="0"/>
            </a:rPr>
            <a:t>Unternehmens</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zur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persönlichen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Bereicherung</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oder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zum</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unzulässigen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Vorteil</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anderer</a:t>
          </a:r>
          <a:endParaRPr sz="1200" b="0" u="none" kern="1200" dirty="0">
            <a:latin typeface="Arial" charset="0"/>
            <a:ea typeface="Arial" charset="0"/>
            <a:cs typeface="Arial" charset="0"/>
          </a:endParaRPr>
        </a:p>
        <a:p>
          <a:pPr marL="182880" lvl="0" indent="-182880" algn="l" defTabSz="889000" rtl="0">
            <a:lnSpc>
              <a:spcPct val="100000"/>
            </a:lnSpc>
            <a:spcBef>
              <a:spcPct val="0"/>
            </a:spcBef>
            <a:spcAft>
              <a:spcPct val="35000"/>
            </a:spcAft>
          </a:pPr>
          <a:r>
            <a:rPr sz="1200" b="0" u="none" kern="1200" dirty="0">
              <a:latin typeface="Arial" charset="0"/>
              <a:ea typeface="Arial" charset="0"/>
              <a:cs typeface="Arial" charset="0"/>
            </a:rPr>
            <a:t>» </a:t>
          </a:r>
          <a:r>
            <a:rPr sz="1200" b="0" u="none" kern="1200" dirty="0" err="1">
              <a:latin typeface="Arial" charset="0"/>
              <a:ea typeface="Arial" charset="0"/>
              <a:cs typeface="Arial" charset="0"/>
            </a:rPr>
            <a:t>Annahme</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oder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Inanspruchnahme</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einer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Zuwendung</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oder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einer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geschäftlichen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Gefälligkeit</a:t>
          </a:r>
          <a:r>
            <a:rPr sz="1200" b="0" u="none" kern="1200" dirty="0">
              <a:latin typeface="Arial" charset="0"/>
              <a:ea typeface="Arial" charset="0"/>
              <a:cs typeface="Arial" charset="0"/>
            </a:rPr>
            <a:t> von </a:t>
          </a:r>
          <a:r>
            <a:rPr sz="1200" b="0" u="none" kern="1200" dirty="0" err="1">
              <a:latin typeface="Arial" charset="0"/>
              <a:ea typeface="Arial" charset="0"/>
              <a:cs typeface="Arial" charset="0"/>
            </a:rPr>
            <a:t>einem</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Konkurrenten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Lieferanten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oder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Kunden</a:t>
          </a:r>
          <a:r>
            <a:rPr sz="1200" b="0" u="none" kern="1200" dirty="0">
              <a:latin typeface="Arial" charset="0"/>
              <a:ea typeface="Arial" charset="0"/>
              <a:cs typeface="Arial" charset="0"/>
            </a:rPr>
            <a:t>, die </a:t>
          </a:r>
          <a:r>
            <a:rPr sz="1200" b="0" u="none" kern="1200" dirty="0" err="1">
              <a:latin typeface="Arial" charset="0"/>
              <a:ea typeface="Arial" charset="0"/>
              <a:cs typeface="Arial" charset="0"/>
            </a:rPr>
            <a:t>gemäß</a:t>
          </a:r>
          <a:r>
            <a:rPr sz="1200" b="0" u="none" kern="1200" dirty="0">
              <a:latin typeface="Arial" charset="0"/>
              <a:ea typeface="Arial" charset="0"/>
              <a:cs typeface="Arial" charset="0"/>
            </a:rPr>
            <a:t> MTS </a:t>
          </a:r>
          <a:r>
            <a:rPr sz="1200" b="0" u="none" kern="1200" dirty="0" err="1">
              <a:latin typeface="Arial" charset="0"/>
              <a:ea typeface="Arial" charset="0"/>
              <a:cs typeface="Arial" charset="0"/>
            </a:rPr>
            <a:t>Richtlinien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nicht</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zulässig</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ist</a:t>
          </a:r>
          <a:endParaRPr sz="1200" b="0" u="none" kern="1200" dirty="0">
            <a:latin typeface="Arial" charset="0"/>
            <a:ea typeface="Arial" charset="0"/>
            <a:cs typeface="Arial" charset="0"/>
          </a:endParaRPr>
        </a:p>
        <a:p>
          <a:pPr marL="182880" lvl="0" indent="-182880" algn="l" defTabSz="889000" rtl="0">
            <a:lnSpc>
              <a:spcPct val="100000"/>
            </a:lnSpc>
            <a:spcBef>
              <a:spcPct val="0"/>
            </a:spcBef>
            <a:spcAft>
              <a:spcPct val="35000"/>
            </a:spcAft>
          </a:pPr>
          <a:r>
            <a:rPr sz="1200" b="0" u="none" kern="1200" dirty="0">
              <a:latin typeface="Arial" charset="0"/>
              <a:ea typeface="Arial" charset="0"/>
              <a:cs typeface="Arial" charset="0"/>
            </a:rPr>
            <a:t>» </a:t>
          </a:r>
          <a:r>
            <a:rPr sz="1200" b="0" u="none" kern="1200" dirty="0" err="1">
              <a:latin typeface="Arial" charset="0"/>
              <a:ea typeface="Arial" charset="0"/>
              <a:cs typeface="Arial" charset="0"/>
            </a:rPr>
            <a:t>Eingehen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einer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persönlichen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Beziehung</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mit</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einem</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anderen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Mitarbeiter</a:t>
          </a:r>
          <a:r>
            <a:rPr sz="1200" b="0" u="none" kern="1200" dirty="0">
              <a:latin typeface="Arial" charset="0"/>
              <a:ea typeface="Arial" charset="0"/>
              <a:cs typeface="Arial" charset="0"/>
            </a:rPr>
            <a:t> von MTS, die </a:t>
          </a:r>
          <a:r>
            <a:rPr sz="1200" b="0" u="none" kern="1200" dirty="0" err="1">
              <a:latin typeface="Arial" charset="0"/>
              <a:ea typeface="Arial" charset="0"/>
              <a:cs typeface="Arial" charset="0"/>
            </a:rPr>
            <a:t>gemäß</a:t>
          </a:r>
          <a:r>
            <a:rPr sz="1200" b="0" u="none" kern="1200" dirty="0">
              <a:latin typeface="Arial" charset="0"/>
              <a:ea typeface="Arial" charset="0"/>
              <a:cs typeface="Arial" charset="0"/>
            </a:rPr>
            <a:t> MTS </a:t>
          </a:r>
          <a:r>
            <a:rPr sz="1200" b="0" u="none" kern="1200" dirty="0" err="1">
              <a:latin typeface="Arial" charset="0"/>
              <a:ea typeface="Arial" charset="0"/>
              <a:cs typeface="Arial" charset="0"/>
            </a:rPr>
            <a:t>Richtlinien</a:t>
          </a:r>
          <a:r>
            <a:rPr sz="1200" b="0" u="none" kern="1200" dirty="0">
              <a:latin typeface="Arial" charset="0"/>
              <a:ea typeface="Arial" charset="0"/>
              <a:cs typeface="Arial" charset="0"/>
            </a:rPr>
            <a:t> </a:t>
          </a:r>
          <a:r>
            <a:rPr lang="de-DE" sz="1200" b="0" u="none" kern="1200" dirty="0" smtClean="0">
              <a:solidFill>
                <a:schemeClr val="tx1"/>
              </a:solidFill>
              <a:latin typeface="Arial" charset="0"/>
              <a:ea typeface="Arial" charset="0"/>
              <a:cs typeface="Arial" charset="0"/>
            </a:rPr>
            <a:t>(HR 002)</a:t>
          </a:r>
          <a:r>
            <a:rPr lang="de-DE" sz="1200" b="0" u="none" kern="1200" dirty="0" smtClean="0">
              <a:latin typeface="Arial" charset="0"/>
              <a:ea typeface="Arial" charset="0"/>
              <a:cs typeface="Arial" charset="0"/>
            </a:rPr>
            <a:t> </a:t>
          </a:r>
          <a:r>
            <a:rPr sz="1200" b="0" u="none" kern="1200" dirty="0" err="1" smtClean="0">
              <a:latin typeface="Arial" charset="0"/>
              <a:ea typeface="Arial" charset="0"/>
              <a:cs typeface="Arial" charset="0"/>
            </a:rPr>
            <a:t>nicht</a:t>
          </a:r>
          <a:r>
            <a:rPr sz="1200" b="0" u="none" kern="1200" dirty="0" smtClean="0">
              <a:latin typeface="Arial" charset="0"/>
              <a:ea typeface="Arial" charset="0"/>
              <a:cs typeface="Arial" charset="0"/>
            </a:rPr>
            <a:t> </a:t>
          </a:r>
          <a:r>
            <a:rPr sz="1200" b="0" u="none" kern="1200" dirty="0" err="1">
              <a:latin typeface="Arial" charset="0"/>
              <a:ea typeface="Arial" charset="0"/>
              <a:cs typeface="Arial" charset="0"/>
            </a:rPr>
            <a:t>zulässig</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ist</a:t>
          </a:r>
          <a:endParaRPr sz="1200" b="0" u="none" kern="1200" dirty="0">
            <a:latin typeface="Arial" charset="0"/>
            <a:ea typeface="Arial" charset="0"/>
            <a:cs typeface="Arial" charset="0"/>
          </a:endParaRPr>
        </a:p>
      </dsp:txBody>
      <dsp:txXfrm>
        <a:off x="2861630" y="87077"/>
        <a:ext cx="4804589" cy="2798887"/>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850444" y="1"/>
            <a:ext cx="2945659" cy="496411"/>
          </a:xfrm>
          <a:prstGeom prst="rect">
            <a:avLst/>
          </a:prstGeom>
        </p:spPr>
        <p:txBody>
          <a:bodyPr vert="horz" lIns="93167" tIns="46584" rIns="93167" bIns="46584" rtlCol="0"/>
          <a:lstStyle>
            <a:lvl1pPr algn="r">
              <a:defRPr sz="1200"/>
            </a:lvl1pPr>
          </a:lstStyle>
          <a:p>
            <a:fld id="{E4AB3E03-81DD-6F4A-91AD-BC2B58DDF677}" type="datetimeFigureOut">
              <a:rPr lang="en-US" smtClean="0"/>
              <a:t>5/9/2017</a:t>
            </a:fld>
            <a:endParaRPr lang="en-US"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4" y="9430091"/>
            <a:ext cx="2945659" cy="496411"/>
          </a:xfrm>
          <a:prstGeom prst="rect">
            <a:avLst/>
          </a:prstGeom>
        </p:spPr>
        <p:txBody>
          <a:bodyPr vert="horz" lIns="93167" tIns="46584" rIns="93167" bIns="46584" rtlCol="0" anchor="b"/>
          <a:lstStyle>
            <a:lvl1pPr algn="r">
              <a:defRPr sz="1200"/>
            </a:lvl1pPr>
          </a:lstStyle>
          <a:p>
            <a:fld id="{2D7A45CD-4A43-FD41-BB1F-93F01C528809}" type="slidenum">
              <a:rPr lang="en-US" smtClean="0"/>
              <a:t>‹Nr.›</a:t>
            </a:fld>
            <a:endParaRPr lang="en-US" dirty="0"/>
          </a:p>
        </p:txBody>
      </p:sp>
    </p:spTree>
    <p:extLst>
      <p:ext uri="{BB962C8B-B14F-4D97-AF65-F5344CB8AC3E}">
        <p14:creationId xmlns:p14="http://schemas.microsoft.com/office/powerpoint/2010/main" val="19096180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2945659" cy="496411"/>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47" name="Rectangle 3"/>
          <p:cNvSpPr>
            <a:spLocks noGrp="1" noChangeArrowheads="1"/>
          </p:cNvSpPr>
          <p:nvPr>
            <p:ph type="dt" idx="1"/>
          </p:nvPr>
        </p:nvSpPr>
        <p:spPr bwMode="auto">
          <a:xfrm>
            <a:off x="3850444" y="1"/>
            <a:ext cx="2945659" cy="496411"/>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lgn="r">
              <a:defRPr sz="1200">
                <a:latin typeface="Arial" pitchFamily="-107" charset="0"/>
                <a:ea typeface="+mn-ea"/>
                <a:cs typeface="+mn-cs"/>
              </a:defRPr>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9" name="Rectangle 5"/>
          <p:cNvSpPr>
            <a:spLocks noGrp="1" noChangeArrowheads="1"/>
          </p:cNvSpPr>
          <p:nvPr>
            <p:ph type="body" sz="quarter" idx="3"/>
          </p:nvPr>
        </p:nvSpPr>
        <p:spPr bwMode="auto">
          <a:xfrm>
            <a:off x="679768" y="4715908"/>
            <a:ext cx="5438140" cy="4467701"/>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51" name="Rectangle 7"/>
          <p:cNvSpPr>
            <a:spLocks noGrp="1" noChangeArrowheads="1"/>
          </p:cNvSpPr>
          <p:nvPr>
            <p:ph type="sldNum" sz="quarter" idx="5"/>
          </p:nvPr>
        </p:nvSpPr>
        <p:spPr bwMode="auto">
          <a:xfrm>
            <a:off x="3850444" y="9430091"/>
            <a:ext cx="2945659" cy="496411"/>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lgn="r">
              <a:defRPr sz="1200" smtClean="0"/>
            </a:lvl1pPr>
          </a:lstStyle>
          <a:p>
            <a:pPr>
              <a:defRPr/>
            </a:pPr>
            <a:fld id="{49123059-AD18-2644-A422-F81F304BF9AD}" type="slidenum">
              <a:rPr lang="en-US"/>
              <a:pPr>
                <a:defRPr/>
              </a:pPr>
              <a:t>‹Nr.›</a:t>
            </a:fld>
            <a:endParaRPr lang="en-US" dirty="0"/>
          </a:p>
        </p:txBody>
      </p:sp>
    </p:spTree>
    <p:extLst>
      <p:ext uri="{BB962C8B-B14F-4D97-AF65-F5344CB8AC3E}">
        <p14:creationId xmlns:p14="http://schemas.microsoft.com/office/powerpoint/2010/main" val="41672615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7" name="Picture 7" descr="becertai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0" y="6191"/>
            <a:ext cx="9144000" cy="467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pitchFamily="34" charset="0"/>
                <a:cs typeface="Arial" pitchFamily="34" charset="0"/>
              </a:defRPr>
            </a:lvl1pPr>
          </a:lstStyle>
          <a:p>
            <a:r>
              <a:rPr lang="en-US" dirty="0" smtClean="0"/>
              <a:t>Click to edit Master title style</a:t>
            </a:r>
            <a:endParaRPr lang="en-US" dirty="0"/>
          </a:p>
        </p:txBody>
      </p:sp>
      <p:sp>
        <p:nvSpPr>
          <p:cNvPr id="10"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pitchFamily="34" charset="0"/>
                <a:cs typeface="Arial" pitchFamily="34" charset="0"/>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29348547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25738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85012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87648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FORMATION TECHNOLOG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0"/>
          </p:nvPr>
        </p:nvSpPr>
        <p:spPr>
          <a:xfrm>
            <a:off x="488949" y="1230313"/>
            <a:ext cx="822960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407366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123" y="1229139"/>
            <a:ext cx="8262938" cy="4953000"/>
          </a:xfrm>
        </p:spPr>
        <p:txBody>
          <a:bodyPr/>
          <a:lstStyle>
            <a:lvl1pPr>
              <a:spcBef>
                <a:spcPts val="0"/>
              </a:spcBef>
              <a:defRPr>
                <a:latin typeface="Arial" pitchFamily="34" charset="0"/>
                <a:cs typeface="Arial" pitchFamily="34" charset="0"/>
              </a:defRPr>
            </a:lvl1pPr>
            <a:lvl2pPr>
              <a:spcBef>
                <a:spcPts val="0"/>
              </a:spcBef>
              <a:defRPr sz="1800">
                <a:latin typeface="Arial" pitchFamily="34" charset="0"/>
                <a:cs typeface="Arial" pitchFamily="34" charset="0"/>
              </a:defRPr>
            </a:lvl2pPr>
            <a:lvl3pPr>
              <a:spcBef>
                <a:spcPts val="0"/>
              </a:spcBef>
              <a:defRPr sz="1600">
                <a:latin typeface="Arial" pitchFamily="34" charset="0"/>
                <a:cs typeface="Arial" pitchFamily="34" charset="0"/>
              </a:defRPr>
            </a:lvl3pPr>
            <a:lvl4pPr>
              <a:spcBef>
                <a:spcPts val="0"/>
              </a:spcBef>
              <a:defRPr sz="1600">
                <a:latin typeface="Arial" pitchFamily="34" charset="0"/>
                <a:cs typeface="Arial" pitchFamily="34" charset="0"/>
              </a:defRPr>
            </a:lvl4pPr>
            <a:lvl5pPr>
              <a:spcBef>
                <a:spcPts val="0"/>
              </a:spcBef>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2857636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2984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9" name="Rectangle 2"/>
          <p:cNvSpPr>
            <a:spLocks noGrp="1" noChangeArrowheads="1"/>
          </p:cNvSpPr>
          <p:nvPr>
            <p:ph type="ctrTitle" hasCustomPrompt="1"/>
          </p:nvPr>
        </p:nvSpPr>
        <p:spPr>
          <a:xfrm>
            <a:off x="1295400" y="3677478"/>
            <a:ext cx="6553200" cy="533400"/>
          </a:xfrm>
          <a:prstGeom prst="rect">
            <a:avLst/>
          </a:prstGeom>
        </p:spPr>
        <p:txBody>
          <a:bodyPr/>
          <a:lstStyle>
            <a:lvl1pPr algn="ctr">
              <a:defRPr sz="2400" baseline="0">
                <a:solidFill>
                  <a:srgbClr val="CC1543"/>
                </a:solidFill>
                <a:latin typeface="Arial" pitchFamily="34" charset="0"/>
                <a:cs typeface="Arial" pitchFamily="34" charset="0"/>
              </a:defRPr>
            </a:lvl1pPr>
          </a:lstStyle>
          <a:p>
            <a:r>
              <a:rPr lang="en-US" dirty="0" smtClean="0"/>
              <a:t>Business Unit</a:t>
            </a:r>
            <a:endParaRPr lang="en-US" dirty="0"/>
          </a:p>
        </p:txBody>
      </p:sp>
      <p:sp>
        <p:nvSpPr>
          <p:cNvPr id="10" name="Rectangle 3"/>
          <p:cNvSpPr>
            <a:spLocks noGrp="1" noChangeArrowheads="1"/>
          </p:cNvSpPr>
          <p:nvPr>
            <p:ph type="subTitle" idx="1" hasCustomPrompt="1"/>
          </p:nvPr>
        </p:nvSpPr>
        <p:spPr>
          <a:xfrm>
            <a:off x="1295400" y="4346712"/>
            <a:ext cx="6553200" cy="1736036"/>
          </a:xfrm>
        </p:spPr>
        <p:txBody>
          <a:bodyPr/>
          <a:lstStyle>
            <a:lvl1pPr marL="0" indent="0" algn="ctr">
              <a:spcBef>
                <a:spcPts val="0"/>
              </a:spcBef>
              <a:buFont typeface="Arial Narrow" pitchFamily="-107" charset="0"/>
              <a:buNone/>
              <a:defRPr sz="2000" i="1">
                <a:latin typeface="Arial" pitchFamily="34" charset="0"/>
                <a:cs typeface="Arial" pitchFamily="34" charset="0"/>
              </a:defRPr>
            </a:lvl1pPr>
          </a:lstStyle>
          <a:p>
            <a:r>
              <a:rPr lang="en-US" dirty="0" smtClean="0"/>
              <a:t>Business unit vision statement</a:t>
            </a:r>
            <a:endParaRPr lang="en-US" dirty="0"/>
          </a:p>
        </p:txBody>
      </p:sp>
      <p:pic>
        <p:nvPicPr>
          <p:cNvPr id="6" name="Picture 8"/>
          <p:cNvPicPr>
            <a:picLocks noChangeAspect="1"/>
          </p:cNvPicPr>
          <p:nvPr userDrawn="1"/>
        </p:nvPicPr>
        <p:blipFill rotWithShape="1">
          <a:blip r:embed="rId2">
            <a:extLst>
              <a:ext uri="{28A0092B-C50C-407E-A947-70E740481C1C}">
                <a14:useLocalDpi xmlns:a14="http://schemas.microsoft.com/office/drawing/2010/main" val="0"/>
              </a:ext>
            </a:extLst>
          </a:blip>
          <a:srcRect b="28254"/>
          <a:stretch/>
        </p:blipFill>
        <p:spPr bwMode="auto">
          <a:xfrm>
            <a:off x="0" y="6191"/>
            <a:ext cx="9144000" cy="335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77395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a:p>
        </p:txBody>
      </p:sp>
      <p:sp>
        <p:nvSpPr>
          <p:cNvPr id="5" name="Content Placeholder 4"/>
          <p:cNvSpPr>
            <a:spLocks noGrp="1"/>
          </p:cNvSpPr>
          <p:nvPr>
            <p:ph sz="quarter" idx="10"/>
          </p:nvPr>
        </p:nvSpPr>
        <p:spPr>
          <a:xfrm>
            <a:off x="488950" y="1348033"/>
            <a:ext cx="8138160" cy="48383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924219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a:p>
        </p:txBody>
      </p:sp>
    </p:spTree>
    <p:extLst>
      <p:ext uri="{BB962C8B-B14F-4D97-AF65-F5344CB8AC3E}">
        <p14:creationId xmlns:p14="http://schemas.microsoft.com/office/powerpoint/2010/main" val="11961203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7" descr="becerta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6191"/>
            <a:ext cx="9144000" cy="467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charset="0"/>
                <a:ea typeface="Arial" charset="0"/>
                <a:cs typeface="Arial" charset="0"/>
              </a:defRPr>
            </a:lvl1pPr>
          </a:lstStyle>
          <a:p>
            <a:r>
              <a:rPr lang="en-US" smtClean="0"/>
              <a:t>Click to edit Master title style</a:t>
            </a:r>
            <a:endParaRPr lang="en-US" dirty="0"/>
          </a:p>
        </p:txBody>
      </p:sp>
      <p:sp>
        <p:nvSpPr>
          <p:cNvPr id="7171"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charset="0"/>
                <a:ea typeface="Arial" charset="0"/>
                <a:cs typeface="Arial"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7096501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RPORATE">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138160"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89859" y="76200"/>
            <a:ext cx="7570775" cy="868362"/>
          </a:xfrm>
        </p:spPr>
        <p:txBody>
          <a:bodyPr>
            <a:normAutofit/>
          </a:bodyPr>
          <a:lstStyle>
            <a:lvl1pPr>
              <a:defRPr sz="2800">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547894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99197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74643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jpg"/><Relationship Id="rId5" Type="http://schemas.openxmlformats.org/officeDocument/2006/relationships/theme" Target="../theme/theme6.xml"/><Relationship Id="rId4"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2.jp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8">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8" y="76200"/>
            <a:ext cx="7600593"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rtl="0">
              <a:defRPr/>
            </a:pPr>
            <a:r>
              <a:rPr sz="1000" baseline="0">
                <a:solidFill>
                  <a:schemeClr val="bg1">
                    <a:lumMod val="50000"/>
                  </a:schemeClr>
                </a:solidFill>
                <a:latin typeface="Arial" pitchFamily="34" charset="0"/>
                <a:cs typeface="Arial" pitchFamily="34" charset="0"/>
              </a:rPr>
              <a:t>Seite </a:t>
            </a:r>
            <a:fld id="{E36DE0CC-8049-C84D-AF7B-19EE6E2E5EFF}" type="slidenum">
              <a:rPr sz="1000">
                <a:solidFill>
                  <a:schemeClr val="bg1">
                    <a:lumMod val="50000"/>
                  </a:schemeClr>
                </a:solidFill>
                <a:latin typeface="Arial" pitchFamily="34" charset="0"/>
                <a:cs typeface="Arial" pitchFamily="34" charset="0"/>
              </a:rPr>
              <a:t>‹Nr.›</a:t>
            </a:fld>
            <a:endParaRPr sz="100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rtl="0"/>
            <a:r>
              <a:rPr sz="900">
                <a:solidFill>
                  <a:schemeClr val="bg1">
                    <a:lumMod val="50000"/>
                  </a:schemeClr>
                </a:solidFill>
                <a:latin typeface="Arial" pitchFamily="34" charset="0"/>
                <a:cs typeface="Arial" pitchFamily="34" charset="0"/>
              </a:rPr>
              <a:t>VERTRAULICHES MATERIAL VON MTS</a:t>
            </a:r>
          </a:p>
        </p:txBody>
      </p:sp>
      <p:sp>
        <p:nvSpPr>
          <p:cNvPr id="9" name="TextBox 17"/>
          <p:cNvSpPr txBox="1"/>
          <p:nvPr userDrawn="1"/>
        </p:nvSpPr>
        <p:spPr>
          <a:xfrm>
            <a:off x="3732031" y="6461910"/>
            <a:ext cx="1701209"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rtl="0"/>
            <a:r>
              <a:rPr sz="1000" spc="300" baseline="0" dirty="0">
                <a:solidFill>
                  <a:schemeClr val="bg1">
                    <a:lumMod val="50000"/>
                  </a:schemeClr>
                </a:solidFill>
                <a:latin typeface="Arial" pitchFamily="34" charset="0"/>
                <a:cs typeface="Arial" pitchFamily="34" charset="0"/>
              </a:rPr>
              <a:t>UNTERNEHMEN</a:t>
            </a:r>
          </a:p>
        </p:txBody>
      </p:sp>
      <p:grpSp>
        <p:nvGrpSpPr>
          <p:cNvPr id="10" name="Group 9"/>
          <p:cNvGrpSpPr/>
          <p:nvPr userDrawn="1"/>
        </p:nvGrpSpPr>
        <p:grpSpPr>
          <a:xfrm>
            <a:off x="3817088" y="6450013"/>
            <a:ext cx="1520455" cy="258118"/>
            <a:chOff x="3956909" y="6418362"/>
            <a:chExt cx="1448799" cy="304800"/>
          </a:xfrm>
        </p:grpSpPr>
        <p:cxnSp>
          <p:nvCxnSpPr>
            <p:cNvPr id="11" name="Straight Connector 10"/>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pic>
        <p:nvPicPr>
          <p:cNvPr id="2" name="Pictur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Tree>
  </p:cSld>
  <p:clrMap bg1="lt1" tx1="dk1" bg2="lt2" tx2="dk2" accent1="accent1" accent2="accent2" accent3="accent3" accent4="accent4" accent5="accent5" accent6="accent6" hlink="hlink" folHlink="folHlink"/>
  <p:sldLayoutIdLst>
    <p:sldLayoutId id="2147483727" r:id="rId1"/>
    <p:sldLayoutId id="2147483743" r:id="rId2"/>
    <p:sldLayoutId id="2147483696" r:id="rId3"/>
    <p:sldLayoutId id="2147483703" r:id="rId4"/>
    <p:sldLayoutId id="2147483735" r:id="rId5"/>
    <p:sldLayoutId id="2147483736" r:id="rId6"/>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490124" y="1229139"/>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‹Nr.›</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smtClean="0">
                <a:solidFill>
                  <a:schemeClr val="bg1">
                    <a:lumMod val="50000"/>
                  </a:schemeClr>
                </a:solidFill>
                <a:latin typeface="Arial" pitchFamily="34" charset="0"/>
                <a:cs typeface="Arial" pitchFamily="34" charset="0"/>
              </a:rPr>
              <a:t>TEST</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949651" y="6461907"/>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30829516"/>
      </p:ext>
    </p:extLst>
  </p:cSld>
  <p:clrMap bg1="lt1" tx1="dk1" bg2="lt2" tx2="dk2" accent1="accent1" accent2="accent2" accent3="accent3" accent4="accent4" accent5="accent5" accent6="accent6" hlink="hlink" folHlink="folHlink"/>
  <p:sldLayoutIdLst>
    <p:sldLayoutId id="2147483710" r:id="rId1"/>
    <p:sldLayoutId id="2147483721"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‹Nr.›</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smtClean="0">
                <a:solidFill>
                  <a:schemeClr val="bg1">
                    <a:lumMod val="50000"/>
                  </a:schemeClr>
                </a:solidFill>
                <a:latin typeface="Arial" pitchFamily="34" charset="0"/>
                <a:cs typeface="Arial" pitchFamily="34" charset="0"/>
              </a:rPr>
              <a:t>SENSORS</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949651" y="6470720"/>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61944869"/>
      </p:ext>
    </p:extLst>
  </p:cSld>
  <p:clrMap bg1="lt1" tx1="dk1" bg2="lt2" tx2="dk2" accent1="accent1" accent2="accent2" accent3="accent3" accent4="accent4" accent5="accent5" accent6="accent6" hlink="hlink" folHlink="folHlink"/>
  <p:sldLayoutIdLst>
    <p:sldLayoutId id="2147483712" r:id="rId1"/>
    <p:sldLayoutId id="2147483722"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‹Nr.›</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smtClean="0">
                <a:solidFill>
                  <a:schemeClr val="bg1">
                    <a:lumMod val="50000"/>
                  </a:schemeClr>
                </a:solidFill>
                <a:latin typeface="Arial" pitchFamily="34" charset="0"/>
                <a:cs typeface="Arial" pitchFamily="34" charset="0"/>
              </a:rPr>
              <a:t>FINANCE</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949651" y="6461907"/>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66627899"/>
      </p:ext>
    </p:extLst>
  </p:cSld>
  <p:clrMap bg1="lt1" tx1="dk1" bg2="lt2" tx2="dk2" accent1="accent1" accent2="accent2" accent3="accent3" accent4="accent4" accent5="accent5" accent6="accent6" hlink="hlink" folHlink="folHlink"/>
  <p:sldLayoutIdLst>
    <p:sldLayoutId id="2147483714" r:id="rId1"/>
    <p:sldLayoutId id="2147483723"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‹Nr.›</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smtClean="0">
                <a:solidFill>
                  <a:schemeClr val="bg1">
                    <a:lumMod val="50000"/>
                  </a:schemeClr>
                </a:solidFill>
                <a:latin typeface="Arial" pitchFamily="34" charset="0"/>
                <a:cs typeface="Arial" pitchFamily="34" charset="0"/>
              </a:rPr>
              <a:t>LEGAL</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949651" y="6461907"/>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35058666"/>
      </p:ext>
    </p:extLst>
  </p:cSld>
  <p:clrMap bg1="lt1" tx1="dk1" bg2="lt2" tx2="dk2" accent1="accent1" accent2="accent2" accent3="accent3" accent4="accent4" accent5="accent5" accent6="accent6" hlink="hlink" folHlink="folHlink"/>
  <p:sldLayoutIdLst>
    <p:sldLayoutId id="2147483716" r:id="rId1"/>
    <p:sldLayoutId id="2147483724"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6">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‹Nr.›</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grpSp>
        <p:nvGrpSpPr>
          <p:cNvPr id="20" name="Group 19"/>
          <p:cNvGrpSpPr/>
          <p:nvPr userDrawn="1"/>
        </p:nvGrpSpPr>
        <p:grpSpPr>
          <a:xfrm>
            <a:off x="3283026" y="6449872"/>
            <a:ext cx="2577949" cy="251191"/>
            <a:chOff x="796124" y="3968548"/>
            <a:chExt cx="2577949" cy="251191"/>
          </a:xfrm>
        </p:grpSpPr>
        <p:sp>
          <p:nvSpPr>
            <p:cNvPr id="21" name="TextBox 17"/>
            <p:cNvSpPr txBox="1"/>
            <p:nvPr/>
          </p:nvSpPr>
          <p:spPr>
            <a:xfrm>
              <a:off x="796124" y="3973518"/>
              <a:ext cx="2577949" cy="246221"/>
            </a:xfrm>
            <a:prstGeom prst="rect">
              <a:avLst/>
            </a:prstGeom>
            <a:noFill/>
          </p:spPr>
          <p:txBody>
            <a:bodyPr wrap="none" rtlCol="0" anchor="ctr" anchorCtr="1">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r>
                <a:rPr lang="en-US" sz="1000" spc="200" baseline="0" dirty="0" smtClean="0">
                  <a:solidFill>
                    <a:schemeClr val="bg1">
                      <a:lumMod val="50000"/>
                    </a:schemeClr>
                  </a:solidFill>
                  <a:latin typeface="Arial" pitchFamily="34" charset="0"/>
                  <a:cs typeface="Arial" pitchFamily="34" charset="0"/>
                </a:rPr>
                <a:t>INFORMATION TECHNOLOGY</a:t>
              </a:r>
              <a:endParaRPr lang="en-US" sz="1000" spc="200" baseline="0" dirty="0">
                <a:solidFill>
                  <a:schemeClr val="bg1">
                    <a:lumMod val="50000"/>
                  </a:schemeClr>
                </a:solidFill>
                <a:latin typeface="Arial" pitchFamily="34" charset="0"/>
                <a:cs typeface="Arial" pitchFamily="34" charset="0"/>
              </a:endParaRPr>
            </a:p>
          </p:txBody>
        </p:sp>
        <p:cxnSp>
          <p:nvCxnSpPr>
            <p:cNvPr id="22" name="Straight Connector 21"/>
            <p:cNvCxnSpPr/>
            <p:nvPr/>
          </p:nvCxnSpPr>
          <p:spPr>
            <a:xfrm>
              <a:off x="804938" y="4214948"/>
              <a:ext cx="2560320"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804938" y="3968548"/>
              <a:ext cx="2560320"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07513688"/>
      </p:ext>
    </p:extLst>
  </p:cSld>
  <p:clrMap bg1="lt1" tx1="dk1" bg2="lt2" tx2="dk2" accent1="accent1" accent2="accent2" accent3="accent3" accent4="accent4" accent5="accent5" accent6="accent6" hlink="hlink" folHlink="folHlink"/>
  <p:sldLayoutIdLst>
    <p:sldLayoutId id="2147483718" r:id="rId1"/>
    <p:sldLayoutId id="2147483725" r:id="rId2"/>
    <p:sldLayoutId id="2147483728" r:id="rId3"/>
    <p:sldLayoutId id="2147483729" r:id="rId4"/>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490124" y="1229139"/>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‹Nr.›</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284211" y="6461910"/>
            <a:ext cx="2138850"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smtClean="0">
                <a:solidFill>
                  <a:schemeClr val="bg1">
                    <a:lumMod val="50000"/>
                  </a:schemeClr>
                </a:solidFill>
                <a:latin typeface="Arial" pitchFamily="34" charset="0"/>
                <a:cs typeface="Arial" pitchFamily="34" charset="0"/>
              </a:rPr>
              <a:t>HUMAN RESOURCES</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418114" y="6461915"/>
            <a:ext cx="1839686" cy="246216"/>
            <a:chOff x="3592383" y="6418373"/>
            <a:chExt cx="2141351" cy="328288"/>
          </a:xfrm>
        </p:grpSpPr>
        <p:cxnSp>
          <p:nvCxnSpPr>
            <p:cNvPr id="17" name="Straight Connector 16"/>
            <p:cNvCxnSpPr/>
            <p:nvPr userDrawn="1"/>
          </p:nvCxnSpPr>
          <p:spPr>
            <a:xfrm flipV="1">
              <a:off x="3592383" y="6728470"/>
              <a:ext cx="2141351" cy="18191"/>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592383" y="6418373"/>
              <a:ext cx="2141351"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75388220"/>
      </p:ext>
    </p:extLst>
  </p:cSld>
  <p:clrMap bg1="lt1" tx1="dk1" bg2="lt2" tx2="dk2" accent1="accent1" accent2="accent2" accent3="accent3" accent4="accent4" accent5="accent5" accent6="accent6" hlink="hlink" folHlink="folHlink"/>
  <p:sldLayoutIdLst>
    <p:sldLayoutId id="2147483720" r:id="rId1"/>
    <p:sldLayoutId id="2147483726"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source=images&amp;cd=&amp;cad=rja&amp;uact=8&amp;ved=0ahUKEwjsj8XMjqfSAhWKzIMKHXI5AoQQjRwIBw&amp;url=http://www.csoonline.com/article/3018853/leadership-management/whats-your-cybersecurity-whistleblower-strategy.html&amp;psig=AFQjCNGV474wq78tNLKc9OfGtL6ONC2nxw&amp;ust=1487970061780264"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mts.alertline.com/gcs/welcome"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2126512" y="4724400"/>
            <a:ext cx="6636487" cy="1016524"/>
          </a:xfrm>
        </p:spPr>
        <p:txBody>
          <a:bodyPr>
            <a:normAutofit fontScale="90000"/>
          </a:bodyPr>
          <a:lstStyle/>
          <a:p>
            <a:pPr rtl="0"/>
            <a:r>
              <a:rPr dirty="0"/>
              <a:t>FY17 </a:t>
            </a:r>
            <a:r>
              <a:rPr dirty="0" err="1"/>
              <a:t>Schulung</a:t>
            </a:r>
            <a:r>
              <a:rPr dirty="0"/>
              <a:t> </a:t>
            </a:r>
            <a:r>
              <a:rPr dirty="0" err="1"/>
              <a:t>zu</a:t>
            </a:r>
            <a:r>
              <a:rPr dirty="0"/>
              <a:t> </a:t>
            </a:r>
            <a:r>
              <a:rPr dirty="0" err="1"/>
              <a:t>weltweiten</a:t>
            </a:r>
            <a:r>
              <a:rPr dirty="0"/>
              <a:t> </a:t>
            </a:r>
            <a:r>
              <a:rPr dirty="0" err="1"/>
              <a:t>Verhaltensstandards</a:t>
            </a:r>
            <a:r>
              <a:rPr dirty="0"/>
              <a:t> </a:t>
            </a:r>
            <a:r>
              <a:rPr dirty="0" err="1"/>
              <a:t>für</a:t>
            </a:r>
            <a:r>
              <a:rPr dirty="0"/>
              <a:t> </a:t>
            </a:r>
            <a:r>
              <a:rPr dirty="0" err="1"/>
              <a:t>ethisches</a:t>
            </a:r>
            <a:r>
              <a:rPr dirty="0"/>
              <a:t> </a:t>
            </a:r>
            <a:r>
              <a:rPr dirty="0" err="1"/>
              <a:t>Geschäftsverhalten</a:t>
            </a:r>
            <a:endParaRPr dirty="0"/>
          </a:p>
        </p:txBody>
      </p:sp>
    </p:spTree>
    <p:extLst>
      <p:ext uri="{BB962C8B-B14F-4D97-AF65-F5344CB8AC3E}">
        <p14:creationId xmlns:p14="http://schemas.microsoft.com/office/powerpoint/2010/main" val="3929394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dirty="0" err="1"/>
              <a:t>Wie</a:t>
            </a:r>
            <a:r>
              <a:rPr dirty="0"/>
              <a:t> </a:t>
            </a:r>
            <a:r>
              <a:rPr dirty="0" err="1"/>
              <a:t>schützt</a:t>
            </a:r>
            <a:r>
              <a:rPr dirty="0"/>
              <a:t> MTS </a:t>
            </a:r>
            <a:r>
              <a:rPr lang="de-DE" dirty="0" smtClean="0"/>
              <a:t>Sie </a:t>
            </a:r>
            <a:r>
              <a:rPr dirty="0" err="1" smtClean="0"/>
              <a:t>vor</a:t>
            </a:r>
            <a:r>
              <a:rPr dirty="0" smtClean="0"/>
              <a:t> </a:t>
            </a:r>
            <a:r>
              <a:rPr lang="de-DE" dirty="0" smtClean="0"/>
              <a:t>Repressalien </a:t>
            </a:r>
            <a:r>
              <a:rPr strike="sngStrike" dirty="0" err="1" smtClean="0"/>
              <a:t>Vergeltungsmaßnahmen</a:t>
            </a:r>
            <a:r>
              <a:rPr dirty="0"/>
              <a:t>?</a:t>
            </a:r>
          </a:p>
        </p:txBody>
      </p:sp>
      <p:sp>
        <p:nvSpPr>
          <p:cNvPr id="3" name="Content Placeholder 2"/>
          <p:cNvSpPr>
            <a:spLocks noGrp="1"/>
          </p:cNvSpPr>
          <p:nvPr>
            <p:ph sz="quarter" idx="10"/>
          </p:nvPr>
        </p:nvSpPr>
        <p:spPr>
          <a:xfrm>
            <a:off x="488950" y="1348033"/>
            <a:ext cx="8138160" cy="829559"/>
          </a:xfrm>
        </p:spPr>
        <p:txBody>
          <a:bodyPr/>
          <a:lstStyle/>
          <a:p>
            <a:pPr rtl="0"/>
            <a:r>
              <a:rPr dirty="0"/>
              <a:t>MTS untersagt jegliche Benachteiligung gegenüber Personen, die in gutem Glauben Fragen stellen oder Bedenken äußern</a:t>
            </a:r>
          </a:p>
        </p:txBody>
      </p:sp>
      <p:sp>
        <p:nvSpPr>
          <p:cNvPr id="5" name="Content Placeholder 2"/>
          <p:cNvSpPr txBox="1">
            <a:spLocks/>
          </p:cNvSpPr>
          <p:nvPr/>
        </p:nvSpPr>
        <p:spPr bwMode="auto">
          <a:xfrm>
            <a:off x="2535822" y="2356906"/>
            <a:ext cx="5978166" cy="286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r>
              <a:rPr sz="1800" kern="0" dirty="0"/>
              <a:t>Von Repressalien ist die Rede, wenn ein Mitarbeiter wegen der Äußerung von Bedenken oder der Beteiligung an einer Ermittlung eine nachteilige Maßnahme (Bestrafung) erfahren muss</a:t>
            </a:r>
          </a:p>
          <a:p>
            <a:pPr rtl="0"/>
            <a:r>
              <a:rPr sz="1800" kern="0" dirty="0"/>
              <a:t>In Unternehmen, in denen sich Mitarbeiter aller Ebenen gemeinsam für Integrität einsetzen, werden weniger Repressalien ausgeübt</a:t>
            </a:r>
          </a:p>
          <a:p>
            <a:pPr rtl="0"/>
            <a:r>
              <a:rPr sz="1800" kern="0" dirty="0"/>
              <a:t>Repressalien nehmen drastisch ab, wenn leitende Manager und Vorgesetzte Ethik zur Priorität erklären und selbst ethisches Verhalten zeigen</a:t>
            </a:r>
          </a:p>
        </p:txBody>
      </p:sp>
      <p:pic>
        <p:nvPicPr>
          <p:cNvPr id="6" name="Picture 5" descr="Image result for whistleblower">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001335" y="3874844"/>
            <a:ext cx="1292224" cy="1200576"/>
          </a:xfrm>
          <a:prstGeom prst="rect">
            <a:avLst/>
          </a:prstGeom>
          <a:noFill/>
          <a:ln>
            <a:noFill/>
          </a:ln>
        </p:spPr>
      </p:pic>
      <p:sp>
        <p:nvSpPr>
          <p:cNvPr id="8" name="Rounded Rectangle 7"/>
          <p:cNvSpPr/>
          <p:nvPr/>
        </p:nvSpPr>
        <p:spPr>
          <a:xfrm>
            <a:off x="1001335" y="5469983"/>
            <a:ext cx="7234902"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dirty="0">
                <a:solidFill>
                  <a:schemeClr val="bg1"/>
                </a:solidFill>
                <a:latin typeface="Arial" charset="0"/>
                <a:ea typeface="Arial" charset="0"/>
                <a:cs typeface="Arial" charset="0"/>
              </a:rPr>
              <a:t>MTS </a:t>
            </a:r>
            <a:r>
              <a:rPr dirty="0" err="1">
                <a:solidFill>
                  <a:schemeClr val="bg1"/>
                </a:solidFill>
                <a:latin typeface="Arial" charset="0"/>
                <a:ea typeface="Arial" charset="0"/>
                <a:cs typeface="Arial" charset="0"/>
              </a:rPr>
              <a:t>toleriert</a:t>
            </a:r>
            <a:r>
              <a:rPr dirty="0">
                <a:solidFill>
                  <a:schemeClr val="bg1"/>
                </a:solidFill>
                <a:latin typeface="Arial" charset="0"/>
                <a:ea typeface="Arial" charset="0"/>
                <a:cs typeface="Arial" charset="0"/>
              </a:rPr>
              <a:t> </a:t>
            </a:r>
            <a:r>
              <a:rPr dirty="0" err="1">
                <a:solidFill>
                  <a:schemeClr val="bg1"/>
                </a:solidFill>
                <a:latin typeface="Arial" charset="0"/>
                <a:ea typeface="Arial" charset="0"/>
                <a:cs typeface="Arial" charset="0"/>
              </a:rPr>
              <a:t>keine</a:t>
            </a:r>
            <a:r>
              <a:rPr dirty="0">
                <a:solidFill>
                  <a:schemeClr val="bg1"/>
                </a:solidFill>
                <a:latin typeface="Arial" charset="0"/>
                <a:ea typeface="Arial" charset="0"/>
                <a:cs typeface="Arial" charset="0"/>
              </a:rPr>
              <a:t> </a:t>
            </a:r>
            <a:r>
              <a:rPr lang="de-DE" dirty="0" smtClean="0">
                <a:solidFill>
                  <a:schemeClr val="bg1"/>
                </a:solidFill>
                <a:latin typeface="Arial" charset="0"/>
                <a:ea typeface="Arial" charset="0"/>
                <a:cs typeface="Arial" charset="0"/>
              </a:rPr>
              <a:t>Repressalien</a:t>
            </a:r>
            <a:r>
              <a:rPr strike="sngStrike" dirty="0" err="1" smtClean="0">
                <a:solidFill>
                  <a:schemeClr val="bg1"/>
                </a:solidFill>
                <a:latin typeface="Arial" charset="0"/>
                <a:ea typeface="Arial" charset="0"/>
                <a:cs typeface="Arial" charset="0"/>
              </a:rPr>
              <a:t>Vergeltungsmaßnahmen</a:t>
            </a:r>
            <a:r>
              <a:rPr dirty="0">
                <a:solidFill>
                  <a:schemeClr val="bg1"/>
                </a:solidFill>
                <a:latin typeface="Arial" charset="0"/>
                <a:ea typeface="Arial" charset="0"/>
                <a:cs typeface="Arial" charset="0"/>
              </a:rPr>
              <a:t>!</a:t>
            </a:r>
          </a:p>
        </p:txBody>
      </p:sp>
      <p:sp>
        <p:nvSpPr>
          <p:cNvPr id="9" name="&quot;No&quot; Symbol 8"/>
          <p:cNvSpPr/>
          <p:nvPr/>
        </p:nvSpPr>
        <p:spPr>
          <a:xfrm flipH="1">
            <a:off x="993396" y="2376136"/>
            <a:ext cx="1300163" cy="1300163"/>
          </a:xfrm>
          <a:prstGeom prst="noSmoking">
            <a:avLst>
              <a:gd name="adj" fmla="val 11285"/>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534295" y="2874379"/>
            <a:ext cx="2218364" cy="400110"/>
          </a:xfrm>
          <a:prstGeom prst="rect">
            <a:avLst/>
          </a:prstGeom>
        </p:spPr>
        <p:txBody>
          <a:bodyPr wrap="square">
            <a:spAutoFit/>
          </a:bodyPr>
          <a:lstStyle/>
          <a:p>
            <a:r>
              <a:rPr lang="en-US" b="1" dirty="0"/>
              <a:t>REPRESSALIEN</a:t>
            </a:r>
          </a:p>
        </p:txBody>
      </p:sp>
    </p:spTree>
    <p:extLst>
      <p:ext uri="{BB962C8B-B14F-4D97-AF65-F5344CB8AC3E}">
        <p14:creationId xmlns:p14="http://schemas.microsoft.com/office/powerpoint/2010/main" val="724777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Compliance im Blickpunkt: FCPA</a:t>
            </a:r>
          </a:p>
        </p:txBody>
      </p:sp>
      <p:sp>
        <p:nvSpPr>
          <p:cNvPr id="3" name="Content Placeholder 2"/>
          <p:cNvSpPr>
            <a:spLocks noGrp="1"/>
          </p:cNvSpPr>
          <p:nvPr>
            <p:ph sz="quarter" idx="10"/>
          </p:nvPr>
        </p:nvSpPr>
        <p:spPr>
          <a:xfrm>
            <a:off x="488950" y="1177905"/>
            <a:ext cx="8138160" cy="2681714"/>
          </a:xfrm>
        </p:spPr>
        <p:txBody>
          <a:bodyPr/>
          <a:lstStyle/>
          <a:p>
            <a:pPr rtl="0"/>
            <a:r>
              <a:rPr sz="1900" dirty="0"/>
              <a:t>„MTS </a:t>
            </a:r>
            <a:r>
              <a:rPr sz="1900" dirty="0" err="1"/>
              <a:t>geht</a:t>
            </a:r>
            <a:r>
              <a:rPr sz="1900" dirty="0"/>
              <a:t> </a:t>
            </a:r>
            <a:r>
              <a:rPr sz="1900" dirty="0" err="1"/>
              <a:t>engagiert</a:t>
            </a:r>
            <a:r>
              <a:rPr sz="1900" dirty="0"/>
              <a:t> </a:t>
            </a:r>
            <a:r>
              <a:rPr sz="1900" dirty="0" err="1"/>
              <a:t>gegen</a:t>
            </a:r>
            <a:r>
              <a:rPr sz="1900" dirty="0"/>
              <a:t> </a:t>
            </a:r>
            <a:r>
              <a:rPr sz="1900" dirty="0" err="1"/>
              <a:t>Korruption</a:t>
            </a:r>
            <a:r>
              <a:rPr sz="1900" dirty="0"/>
              <a:t> </a:t>
            </a:r>
            <a:r>
              <a:rPr sz="1900" dirty="0" err="1"/>
              <a:t>vor</a:t>
            </a:r>
            <a:r>
              <a:rPr sz="1900" dirty="0"/>
              <a:t>. </a:t>
            </a:r>
            <a:r>
              <a:rPr sz="1900" dirty="0" err="1"/>
              <a:t>Korruption</a:t>
            </a:r>
            <a:r>
              <a:rPr sz="1900" dirty="0"/>
              <a:t> und </a:t>
            </a:r>
            <a:r>
              <a:rPr sz="1900" dirty="0" err="1"/>
              <a:t>Bestechung</a:t>
            </a:r>
            <a:r>
              <a:rPr sz="1900" dirty="0"/>
              <a:t> </a:t>
            </a:r>
            <a:r>
              <a:rPr sz="1900" dirty="0" err="1"/>
              <a:t>stehen</a:t>
            </a:r>
            <a:r>
              <a:rPr sz="1900" dirty="0"/>
              <a:t> </a:t>
            </a:r>
            <a:r>
              <a:rPr sz="1900" dirty="0" err="1"/>
              <a:t>im</a:t>
            </a:r>
            <a:r>
              <a:rPr sz="1900" dirty="0"/>
              <a:t> </a:t>
            </a:r>
            <a:r>
              <a:rPr sz="1900" dirty="0" err="1"/>
              <a:t>Widerspruch</a:t>
            </a:r>
            <a:r>
              <a:rPr sz="1900" dirty="0"/>
              <a:t> </a:t>
            </a:r>
            <a:r>
              <a:rPr sz="1900" dirty="0" err="1"/>
              <a:t>zu</a:t>
            </a:r>
            <a:r>
              <a:rPr sz="1900" dirty="0"/>
              <a:t> </a:t>
            </a:r>
            <a:r>
              <a:rPr sz="1900" dirty="0" err="1"/>
              <a:t>unseren</a:t>
            </a:r>
            <a:r>
              <a:rPr sz="1900" dirty="0"/>
              <a:t> </a:t>
            </a:r>
            <a:r>
              <a:rPr sz="1900" dirty="0" err="1"/>
              <a:t>gemeinsamen</a:t>
            </a:r>
            <a:r>
              <a:rPr sz="1900" dirty="0"/>
              <a:t> </a:t>
            </a:r>
            <a:r>
              <a:rPr sz="1900" dirty="0" err="1"/>
              <a:t>Werten</a:t>
            </a:r>
            <a:r>
              <a:rPr sz="1900" dirty="0"/>
              <a:t>. </a:t>
            </a:r>
            <a:r>
              <a:rPr sz="1900" dirty="0" err="1"/>
              <a:t>Diese</a:t>
            </a:r>
            <a:r>
              <a:rPr sz="1900" dirty="0"/>
              <a:t> Standards </a:t>
            </a:r>
            <a:r>
              <a:rPr sz="1900" dirty="0" err="1"/>
              <a:t>gelten</a:t>
            </a:r>
            <a:r>
              <a:rPr sz="1900" dirty="0"/>
              <a:t> </a:t>
            </a:r>
            <a:r>
              <a:rPr sz="1900" dirty="0" err="1"/>
              <a:t>für</a:t>
            </a:r>
            <a:r>
              <a:rPr sz="1900" dirty="0"/>
              <a:t> </a:t>
            </a:r>
            <a:r>
              <a:rPr sz="1900" dirty="0" err="1"/>
              <a:t>uns</a:t>
            </a:r>
            <a:r>
              <a:rPr sz="1900" dirty="0"/>
              <a:t> </a:t>
            </a:r>
            <a:r>
              <a:rPr sz="1900" dirty="0" err="1"/>
              <a:t>alle</a:t>
            </a:r>
            <a:r>
              <a:rPr sz="1900" dirty="0"/>
              <a:t>, </a:t>
            </a:r>
            <a:r>
              <a:rPr sz="1900" dirty="0" err="1"/>
              <a:t>unabhängig</a:t>
            </a:r>
            <a:r>
              <a:rPr sz="1900" dirty="0"/>
              <a:t> </a:t>
            </a:r>
            <a:r>
              <a:rPr sz="1900" dirty="0" err="1"/>
              <a:t>davon</a:t>
            </a:r>
            <a:r>
              <a:rPr sz="1900" dirty="0"/>
              <a:t>, wo </a:t>
            </a:r>
            <a:r>
              <a:rPr sz="1900" dirty="0" err="1"/>
              <a:t>wir</a:t>
            </a:r>
            <a:r>
              <a:rPr sz="1900" dirty="0"/>
              <a:t> </a:t>
            </a:r>
            <a:r>
              <a:rPr sz="1900" dirty="0" err="1"/>
              <a:t>arbeiten</a:t>
            </a:r>
            <a:r>
              <a:rPr sz="1900" dirty="0"/>
              <a:t>.“ </a:t>
            </a:r>
            <a:r>
              <a:rPr sz="1900" i="1" dirty="0"/>
              <a:t>(</a:t>
            </a:r>
            <a:r>
              <a:rPr sz="1900" i="1" dirty="0" err="1"/>
              <a:t>Verhaltenskodex</a:t>
            </a:r>
            <a:r>
              <a:rPr sz="1900" i="1" dirty="0"/>
              <a:t>, </a:t>
            </a:r>
            <a:r>
              <a:rPr sz="1900" i="1" dirty="0" err="1"/>
              <a:t>Seite</a:t>
            </a:r>
            <a:r>
              <a:rPr sz="1900" i="1" dirty="0"/>
              <a:t> 14)</a:t>
            </a:r>
          </a:p>
          <a:p>
            <a:pPr rtl="0"/>
            <a:r>
              <a:rPr sz="1900" dirty="0"/>
              <a:t>Der US-</a:t>
            </a:r>
            <a:r>
              <a:rPr sz="1900" dirty="0" err="1"/>
              <a:t>amerikanische</a:t>
            </a:r>
            <a:r>
              <a:rPr sz="1900" dirty="0"/>
              <a:t> Foreign Corrupt Practices Act (FCPA)</a:t>
            </a:r>
          </a:p>
          <a:p>
            <a:pPr lvl="1" rtl="0"/>
            <a:r>
              <a:rPr sz="1700" dirty="0" err="1"/>
              <a:t>Vollstreckung</a:t>
            </a:r>
            <a:r>
              <a:rPr sz="1700" dirty="0"/>
              <a:t> </a:t>
            </a:r>
            <a:r>
              <a:rPr sz="1700" dirty="0" err="1"/>
              <a:t>durch</a:t>
            </a:r>
            <a:r>
              <a:rPr sz="1700" dirty="0"/>
              <a:t> das US-</a:t>
            </a:r>
            <a:r>
              <a:rPr sz="1700" dirty="0" err="1"/>
              <a:t>Justizministerium</a:t>
            </a:r>
            <a:r>
              <a:rPr sz="1700" dirty="0"/>
              <a:t> (DOJ) und die </a:t>
            </a:r>
            <a:r>
              <a:rPr sz="1700" dirty="0" err="1"/>
              <a:t>Börsenaufsichtsbehörde</a:t>
            </a:r>
            <a:r>
              <a:rPr sz="1700" dirty="0"/>
              <a:t> (SEC)</a:t>
            </a:r>
          </a:p>
          <a:p>
            <a:pPr lvl="1" rtl="0"/>
            <a:r>
              <a:rPr sz="1700" dirty="0"/>
              <a:t>Der Foreign Corrupt Practices Act (FCPA) </a:t>
            </a:r>
            <a:r>
              <a:rPr sz="1700" dirty="0" err="1"/>
              <a:t>verbietet</a:t>
            </a:r>
            <a:r>
              <a:rPr sz="1700" dirty="0"/>
              <a:t>:</a:t>
            </a:r>
          </a:p>
        </p:txBody>
      </p:sp>
      <p:graphicFrame>
        <p:nvGraphicFramePr>
          <p:cNvPr id="4" name="Diagram 3"/>
          <p:cNvGraphicFramePr/>
          <p:nvPr>
            <p:extLst>
              <p:ext uri="{D42A27DB-BD31-4B8C-83A1-F6EECF244321}">
                <p14:modId xmlns:p14="http://schemas.microsoft.com/office/powerpoint/2010/main" val="4277335999"/>
              </p:ext>
            </p:extLst>
          </p:nvPr>
        </p:nvGraphicFramePr>
        <p:xfrm>
          <a:off x="721543" y="3769249"/>
          <a:ext cx="7700914" cy="1680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3"/>
          <p:cNvSpPr txBox="1">
            <a:spLocks/>
          </p:cNvSpPr>
          <p:nvPr/>
        </p:nvSpPr>
        <p:spPr bwMode="auto">
          <a:xfrm>
            <a:off x="502920" y="5528110"/>
            <a:ext cx="8138160" cy="83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r>
              <a:rPr sz="1900" kern="0" dirty="0" err="1" smtClean="0"/>
              <a:t>Zusätzlich</a:t>
            </a:r>
            <a:r>
              <a:rPr lang="de-DE" sz="1900" kern="0" dirty="0" smtClean="0"/>
              <a:t> </a:t>
            </a:r>
            <a:r>
              <a:rPr lang="de-DE" sz="1900" kern="0" dirty="0" smtClean="0">
                <a:solidFill>
                  <a:srgbClr val="FF0000"/>
                </a:solidFill>
              </a:rPr>
              <a:t>zum FCPA </a:t>
            </a:r>
            <a:r>
              <a:rPr sz="1900" strike="sngStrike" kern="0" dirty="0" smtClean="0"/>
              <a:t>e</a:t>
            </a:r>
            <a:r>
              <a:rPr lang="de-DE" sz="1900" strike="sngStrike" kern="0" dirty="0"/>
              <a:t>gelten</a:t>
            </a:r>
            <a:r>
              <a:rPr lang="de-DE" sz="1900" kern="0" dirty="0"/>
              <a:t> </a:t>
            </a:r>
            <a:r>
              <a:rPr lang="de-DE" sz="1900" kern="0" dirty="0" smtClean="0">
                <a:solidFill>
                  <a:srgbClr val="FF0000"/>
                </a:solidFill>
              </a:rPr>
              <a:t>sind</a:t>
            </a:r>
            <a:r>
              <a:rPr lang="de-DE" sz="1900" kern="0" dirty="0" smtClean="0"/>
              <a:t> in </a:t>
            </a:r>
            <a:r>
              <a:rPr lang="de-DE" sz="1900" kern="0" dirty="0"/>
              <a:t>jedem Land, in dem MTS Geschäftssitze hat (z. B. UK, China, Korea usw</a:t>
            </a:r>
            <a:r>
              <a:rPr lang="de-DE" sz="1900" kern="0" dirty="0" smtClean="0"/>
              <a:t>.) </a:t>
            </a:r>
            <a:r>
              <a:rPr sz="1900" kern="0" dirty="0" err="1" smtClean="0"/>
              <a:t>Gesetze</a:t>
            </a:r>
            <a:r>
              <a:rPr sz="1900" kern="0" dirty="0" smtClean="0"/>
              <a:t> </a:t>
            </a:r>
            <a:r>
              <a:rPr sz="1900" kern="0" dirty="0"/>
              <a:t>und </a:t>
            </a:r>
            <a:r>
              <a:rPr sz="1900" kern="0" dirty="0" err="1" smtClean="0"/>
              <a:t>Vorschriften</a:t>
            </a:r>
            <a:r>
              <a:rPr lang="de-DE" sz="1900" kern="0" dirty="0" smtClean="0"/>
              <a:t> </a:t>
            </a:r>
            <a:r>
              <a:rPr lang="de-DE" sz="1900" kern="0" dirty="0" smtClean="0">
                <a:solidFill>
                  <a:srgbClr val="FF0000"/>
                </a:solidFill>
              </a:rPr>
              <a:t>einzuhalten</a:t>
            </a:r>
            <a:endParaRPr sz="1900" kern="0" dirty="0">
              <a:solidFill>
                <a:srgbClr val="FF0000"/>
              </a:solidFill>
            </a:endParaRPr>
          </a:p>
        </p:txBody>
      </p:sp>
    </p:spTree>
    <p:extLst>
      <p:ext uri="{BB962C8B-B14F-4D97-AF65-F5344CB8AC3E}">
        <p14:creationId xmlns:p14="http://schemas.microsoft.com/office/powerpoint/2010/main" val="1515739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313495" y="1679269"/>
            <a:ext cx="2896733" cy="1895644"/>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495" y="3953602"/>
            <a:ext cx="2896734" cy="1896671"/>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pPr rtl="0"/>
            <a:r>
              <a:rPr/>
              <a:t>Bestandteile des FCPA</a:t>
            </a:r>
          </a:p>
        </p:txBody>
      </p:sp>
      <p:sp>
        <p:nvSpPr>
          <p:cNvPr id="3" name="Content Placeholder 2"/>
          <p:cNvSpPr>
            <a:spLocks noGrp="1"/>
          </p:cNvSpPr>
          <p:nvPr>
            <p:ph sz="quarter" idx="10"/>
          </p:nvPr>
        </p:nvSpPr>
        <p:spPr>
          <a:xfrm>
            <a:off x="4473183" y="2037234"/>
            <a:ext cx="3501235" cy="452487"/>
          </a:xfrm>
        </p:spPr>
        <p:txBody>
          <a:bodyPr/>
          <a:lstStyle/>
          <a:p>
            <a:pPr marL="0" indent="0" rtl="0">
              <a:buNone/>
            </a:pPr>
            <a:r>
              <a:rPr dirty="0">
                <a:solidFill>
                  <a:srgbClr val="CC1E43"/>
                </a:solidFill>
              </a:rPr>
              <a:t>Anti-</a:t>
            </a:r>
            <a:r>
              <a:rPr dirty="0" err="1">
                <a:solidFill>
                  <a:srgbClr val="CC1E43"/>
                </a:solidFill>
              </a:rPr>
              <a:t>Korruptionsbestimmungen</a:t>
            </a:r>
            <a:endParaRPr dirty="0">
              <a:solidFill>
                <a:srgbClr val="CC1E43"/>
              </a:solidFill>
            </a:endParaRPr>
          </a:p>
        </p:txBody>
      </p:sp>
      <p:sp>
        <p:nvSpPr>
          <p:cNvPr id="4" name="Content Placeholder 2"/>
          <p:cNvSpPr txBox="1">
            <a:spLocks/>
          </p:cNvSpPr>
          <p:nvPr/>
        </p:nvSpPr>
        <p:spPr bwMode="auto">
          <a:xfrm>
            <a:off x="4473183" y="4440023"/>
            <a:ext cx="2681762" cy="94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rtl="0">
              <a:buFont typeface="Arial Narrow" charset="0"/>
              <a:buNone/>
            </a:pPr>
            <a:r>
              <a:rPr kern="0">
                <a:solidFill>
                  <a:srgbClr val="CC1E43"/>
                </a:solidFill>
              </a:rPr>
              <a:t>Bestimmungen zu Nachweisführung und internen Kontrollen</a:t>
            </a:r>
          </a:p>
        </p:txBody>
      </p:sp>
      <p:sp>
        <p:nvSpPr>
          <p:cNvPr id="8" name="Oval 7"/>
          <p:cNvSpPr/>
          <p:nvPr/>
        </p:nvSpPr>
        <p:spPr>
          <a:xfrm>
            <a:off x="3934765" y="3780653"/>
            <a:ext cx="642895" cy="642895"/>
          </a:xfrm>
          <a:prstGeom prst="ellipse">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bwMode="auto">
          <a:xfrm>
            <a:off x="4039240" y="3782273"/>
            <a:ext cx="433943" cy="62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rtl="0">
              <a:buFont typeface="Arial Narrow" charset="0"/>
              <a:buNone/>
            </a:pPr>
            <a:r>
              <a:rPr sz="3600" b="1" kern="0">
                <a:solidFill>
                  <a:schemeClr val="bg1"/>
                </a:solidFill>
              </a:rPr>
              <a:t>2</a:t>
            </a:r>
          </a:p>
        </p:txBody>
      </p:sp>
      <p:sp>
        <p:nvSpPr>
          <p:cNvPr id="13" name="Oval 12"/>
          <p:cNvSpPr/>
          <p:nvPr/>
        </p:nvSpPr>
        <p:spPr>
          <a:xfrm>
            <a:off x="3830288" y="1357821"/>
            <a:ext cx="642895" cy="642895"/>
          </a:xfrm>
          <a:prstGeom prst="ellipse">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3934763" y="1359441"/>
            <a:ext cx="433943" cy="62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rtl="0">
              <a:buFont typeface="Arial Narrow" charset="0"/>
              <a:buNone/>
            </a:pPr>
            <a:r>
              <a:rPr sz="3600" b="1" kern="0">
                <a:solidFill>
                  <a:schemeClr val="bg1"/>
                </a:solidFill>
              </a:rPr>
              <a:t>1</a:t>
            </a:r>
          </a:p>
        </p:txBody>
      </p:sp>
    </p:spTree>
    <p:extLst>
      <p:ext uri="{BB962C8B-B14F-4D97-AF65-F5344CB8AC3E}">
        <p14:creationId xmlns:p14="http://schemas.microsoft.com/office/powerpoint/2010/main" val="111879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874" y="76200"/>
            <a:ext cx="6953577" cy="868362"/>
          </a:xfrm>
        </p:spPr>
        <p:txBody>
          <a:bodyPr/>
          <a:lstStyle/>
          <a:p>
            <a:pPr rtl="0"/>
            <a:r>
              <a:rPr/>
              <a:t>Anti-Korruptionsbestimmungen</a:t>
            </a:r>
          </a:p>
        </p:txBody>
      </p:sp>
      <p:sp>
        <p:nvSpPr>
          <p:cNvPr id="3" name="Content Placeholder 2"/>
          <p:cNvSpPr>
            <a:spLocks noGrp="1"/>
          </p:cNvSpPr>
          <p:nvPr>
            <p:ph sz="quarter" idx="10"/>
          </p:nvPr>
        </p:nvSpPr>
        <p:spPr>
          <a:xfrm>
            <a:off x="488950" y="1114107"/>
            <a:ext cx="8138160" cy="1421666"/>
          </a:xfrm>
        </p:spPr>
        <p:txBody>
          <a:bodyPr/>
          <a:lstStyle/>
          <a:p>
            <a:pPr rtl="0"/>
            <a:r>
              <a:rPr sz="1800" dirty="0" err="1"/>
              <a:t>Unternehmen</a:t>
            </a:r>
            <a:r>
              <a:rPr sz="1800" dirty="0"/>
              <a:t> und </a:t>
            </a:r>
            <a:r>
              <a:rPr sz="1800" dirty="0" err="1"/>
              <a:t>Privatpersonen</a:t>
            </a:r>
            <a:r>
              <a:rPr sz="1800" dirty="0"/>
              <a:t> </a:t>
            </a:r>
            <a:r>
              <a:rPr lang="de-DE" sz="1800" dirty="0" smtClean="0">
                <a:solidFill>
                  <a:srgbClr val="FF0000"/>
                </a:solidFill>
              </a:rPr>
              <a:t>dürfen</a:t>
            </a:r>
            <a:r>
              <a:rPr lang="de-DE" sz="1800" dirty="0" smtClean="0"/>
              <a:t> </a:t>
            </a:r>
            <a:r>
              <a:rPr sz="1800" strike="sngStrike" dirty="0" err="1" smtClean="0"/>
              <a:t>sind</a:t>
            </a:r>
            <a:r>
              <a:rPr sz="1800" strike="sngStrike" dirty="0" smtClean="0"/>
              <a:t> </a:t>
            </a:r>
            <a:r>
              <a:rPr sz="1800" strike="sngStrike" dirty="0" err="1"/>
              <a:t>nicht</a:t>
            </a:r>
            <a:r>
              <a:rPr sz="1800" strike="sngStrike" dirty="0"/>
              <a:t> </a:t>
            </a:r>
            <a:r>
              <a:rPr sz="1800" strike="sngStrike" dirty="0" err="1"/>
              <a:t>berechtigt</a:t>
            </a:r>
            <a:r>
              <a:rPr sz="1800" strike="sngStrike" dirty="0"/>
              <a:t>,</a:t>
            </a:r>
            <a:r>
              <a:rPr sz="1800" dirty="0"/>
              <a:t> </a:t>
            </a:r>
            <a:r>
              <a:rPr sz="1800" b="1" dirty="0" err="1"/>
              <a:t>ausländischen</a:t>
            </a:r>
            <a:r>
              <a:rPr sz="1800" b="1" dirty="0"/>
              <a:t> </a:t>
            </a:r>
            <a:r>
              <a:rPr sz="1800" b="1" dirty="0" err="1"/>
              <a:t>Amtsträgern</a:t>
            </a:r>
            <a:r>
              <a:rPr sz="1800" dirty="0"/>
              <a:t> </a:t>
            </a:r>
            <a:r>
              <a:rPr lang="de-DE" sz="1800" dirty="0" smtClean="0"/>
              <a:t>weder </a:t>
            </a:r>
            <a:r>
              <a:rPr sz="1800" b="1" dirty="0" err="1" smtClean="0"/>
              <a:t>Bestechungszahlungen</a:t>
            </a:r>
            <a:r>
              <a:rPr sz="1800" b="1" dirty="0" smtClean="0"/>
              <a:t> </a:t>
            </a:r>
            <a:r>
              <a:rPr sz="1800" dirty="0" err="1"/>
              <a:t>oder</a:t>
            </a:r>
            <a:r>
              <a:rPr sz="1800" dirty="0"/>
              <a:t> </a:t>
            </a:r>
            <a:r>
              <a:rPr sz="1800" b="1" dirty="0" err="1"/>
              <a:t>andere</a:t>
            </a:r>
            <a:r>
              <a:rPr sz="1800" b="1" dirty="0"/>
              <a:t> </a:t>
            </a:r>
            <a:r>
              <a:rPr sz="1800" b="1" dirty="0" err="1"/>
              <a:t>Wertgegenstände</a:t>
            </a:r>
            <a:r>
              <a:rPr sz="1800" b="1" dirty="0"/>
              <a:t> </a:t>
            </a:r>
            <a:r>
              <a:rPr sz="1800" dirty="0" err="1"/>
              <a:t>an</a:t>
            </a:r>
            <a:r>
              <a:rPr sz="1800" strike="sngStrike" dirty="0" err="1"/>
              <a:t>zu</a:t>
            </a:r>
            <a:r>
              <a:rPr sz="1800" dirty="0" err="1"/>
              <a:t>bieten</a:t>
            </a:r>
            <a:r>
              <a:rPr sz="1800" dirty="0"/>
              <a:t> </a:t>
            </a:r>
            <a:r>
              <a:rPr sz="1800" dirty="0" err="1"/>
              <a:t>oder</a:t>
            </a:r>
            <a:r>
              <a:rPr sz="1800" dirty="0"/>
              <a:t> </a:t>
            </a:r>
            <a:r>
              <a:rPr sz="1800" strike="sngStrike" dirty="0" err="1"/>
              <a:t>zu</a:t>
            </a:r>
            <a:r>
              <a:rPr sz="1800" strike="sngStrike" dirty="0"/>
              <a:t> </a:t>
            </a:r>
            <a:r>
              <a:rPr sz="1800" dirty="0" err="1"/>
              <a:t>gewähren</a:t>
            </a:r>
            <a:r>
              <a:rPr sz="1800" dirty="0"/>
              <a:t> (</a:t>
            </a:r>
            <a:r>
              <a:rPr sz="1800" dirty="0" err="1"/>
              <a:t>ob</a:t>
            </a:r>
            <a:r>
              <a:rPr sz="1800" dirty="0"/>
              <a:t> </a:t>
            </a:r>
            <a:r>
              <a:rPr sz="1800" dirty="0" err="1"/>
              <a:t>direkt</a:t>
            </a:r>
            <a:r>
              <a:rPr sz="1800" dirty="0"/>
              <a:t> </a:t>
            </a:r>
            <a:r>
              <a:rPr sz="1800" dirty="0" err="1"/>
              <a:t>oder</a:t>
            </a:r>
            <a:r>
              <a:rPr sz="1800" dirty="0"/>
              <a:t> </a:t>
            </a:r>
            <a:r>
              <a:rPr sz="1800" dirty="0" err="1"/>
              <a:t>indirekt</a:t>
            </a:r>
            <a:r>
              <a:rPr sz="1800" dirty="0" smtClean="0"/>
              <a:t>)</a:t>
            </a:r>
            <a:r>
              <a:rPr lang="de-DE" sz="1800" dirty="0" smtClean="0"/>
              <a:t> </a:t>
            </a:r>
            <a:r>
              <a:rPr lang="de-DE" sz="1800" dirty="0" smtClean="0">
                <a:solidFill>
                  <a:srgbClr val="FF0000"/>
                </a:solidFill>
              </a:rPr>
              <a:t>oder diese genehmigen</a:t>
            </a:r>
            <a:r>
              <a:rPr sz="1800" dirty="0" smtClean="0"/>
              <a:t>, </a:t>
            </a:r>
            <a:r>
              <a:rPr sz="1800" dirty="0"/>
              <a:t>um </a:t>
            </a:r>
            <a:r>
              <a:rPr sz="1800" dirty="0" err="1"/>
              <a:t>ein</a:t>
            </a:r>
            <a:r>
              <a:rPr sz="1800" dirty="0"/>
              <a:t> </a:t>
            </a:r>
            <a:r>
              <a:rPr sz="1800" dirty="0" err="1"/>
              <a:t>Geschäft</a:t>
            </a:r>
            <a:r>
              <a:rPr sz="1800" dirty="0"/>
              <a:t> </a:t>
            </a:r>
            <a:r>
              <a:rPr sz="1800" b="1" dirty="0" err="1"/>
              <a:t>abzuschließen</a:t>
            </a:r>
            <a:r>
              <a:rPr sz="1800" dirty="0"/>
              <a:t> </a:t>
            </a:r>
            <a:r>
              <a:rPr sz="1800" dirty="0" err="1"/>
              <a:t>oder</a:t>
            </a:r>
            <a:r>
              <a:rPr sz="1800" dirty="0"/>
              <a:t> </a:t>
            </a:r>
            <a:r>
              <a:rPr sz="1800" b="1" dirty="0" err="1"/>
              <a:t>zu</a:t>
            </a:r>
            <a:r>
              <a:rPr sz="1800" b="1" dirty="0"/>
              <a:t> </a:t>
            </a:r>
            <a:r>
              <a:rPr sz="1800" b="1" dirty="0" err="1"/>
              <a:t>halten</a:t>
            </a:r>
            <a:r>
              <a:rPr sz="1800" b="1" dirty="0"/>
              <a:t> </a:t>
            </a:r>
            <a:r>
              <a:rPr sz="1800" dirty="0" err="1"/>
              <a:t>oder</a:t>
            </a:r>
            <a:r>
              <a:rPr sz="1800" dirty="0"/>
              <a:t> </a:t>
            </a:r>
            <a:r>
              <a:rPr sz="1800" dirty="0" err="1"/>
              <a:t>einen</a:t>
            </a:r>
            <a:r>
              <a:rPr sz="1800" dirty="0"/>
              <a:t> </a:t>
            </a:r>
            <a:r>
              <a:rPr sz="1800" dirty="0" err="1"/>
              <a:t>anderen</a:t>
            </a:r>
            <a:r>
              <a:rPr sz="1800" dirty="0"/>
              <a:t> </a:t>
            </a:r>
            <a:r>
              <a:rPr sz="1800" dirty="0" err="1"/>
              <a:t>unlauteren</a:t>
            </a:r>
            <a:r>
              <a:rPr sz="1800" dirty="0"/>
              <a:t> </a:t>
            </a:r>
            <a:r>
              <a:rPr sz="1800" dirty="0" err="1"/>
              <a:t>Vorteil</a:t>
            </a:r>
            <a:r>
              <a:rPr sz="1800" dirty="0"/>
              <a:t> </a:t>
            </a:r>
            <a:r>
              <a:rPr sz="1800" dirty="0" err="1"/>
              <a:t>daraus</a:t>
            </a:r>
            <a:r>
              <a:rPr sz="1800" dirty="0"/>
              <a:t> </a:t>
            </a:r>
            <a:r>
              <a:rPr sz="1800" dirty="0" err="1"/>
              <a:t>zu</a:t>
            </a:r>
            <a:r>
              <a:rPr sz="1800" dirty="0"/>
              <a:t> </a:t>
            </a:r>
            <a:r>
              <a:rPr sz="1800" dirty="0" err="1"/>
              <a:t>ziehen</a:t>
            </a:r>
            <a:r>
              <a:rPr sz="1800" dirty="0"/>
              <a:t>.</a:t>
            </a:r>
          </a:p>
        </p:txBody>
      </p:sp>
      <p:sp>
        <p:nvSpPr>
          <p:cNvPr id="4" name="Oval 3"/>
          <p:cNvSpPr/>
          <p:nvPr/>
        </p:nvSpPr>
        <p:spPr>
          <a:xfrm>
            <a:off x="389504" y="181955"/>
            <a:ext cx="642895" cy="642895"/>
          </a:xfrm>
          <a:prstGeom prst="ellipse">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bwMode="auto">
          <a:xfrm>
            <a:off x="493979" y="183575"/>
            <a:ext cx="433943" cy="62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rtl="0">
              <a:buFont typeface="Arial Narrow" charset="0"/>
              <a:buNone/>
            </a:pPr>
            <a:r>
              <a:rPr sz="3600" b="1" kern="0">
                <a:solidFill>
                  <a:schemeClr val="bg1"/>
                </a:solidFill>
              </a:rPr>
              <a:t>1</a:t>
            </a:r>
          </a:p>
        </p:txBody>
      </p:sp>
      <p:sp>
        <p:nvSpPr>
          <p:cNvPr id="6" name="TextBox 5"/>
          <p:cNvSpPr txBox="1"/>
          <p:nvPr/>
        </p:nvSpPr>
        <p:spPr>
          <a:xfrm>
            <a:off x="2631663" y="2567672"/>
            <a:ext cx="6235890" cy="646331"/>
          </a:xfrm>
          <a:prstGeom prst="rect">
            <a:avLst/>
          </a:prstGeom>
          <a:noFill/>
        </p:spPr>
        <p:txBody>
          <a:bodyPr wrap="square" rtlCol="0">
            <a:spAutoFit/>
          </a:bodyPr>
          <a:lstStyle/>
          <a:p>
            <a:pPr marL="182880" indent="-182880" rtl="0">
              <a:spcAft>
                <a:spcPts val="600"/>
              </a:spcAft>
              <a:buClr>
                <a:srgbClr val="CC1E43"/>
              </a:buClr>
              <a:buFont typeface="Wingdings" charset="2"/>
              <a:buChar char="§"/>
            </a:pPr>
            <a:r>
              <a:rPr sz="1200" dirty="0" err="1"/>
              <a:t>Zahlung</a:t>
            </a:r>
            <a:r>
              <a:rPr sz="1200" dirty="0"/>
              <a:t> </a:t>
            </a:r>
            <a:r>
              <a:rPr sz="1200" dirty="0" err="1"/>
              <a:t>oder</a:t>
            </a:r>
            <a:r>
              <a:rPr sz="1200" dirty="0"/>
              <a:t> </a:t>
            </a:r>
            <a:r>
              <a:rPr sz="1200" dirty="0" err="1"/>
              <a:t>ein</a:t>
            </a:r>
            <a:r>
              <a:rPr sz="1200" dirty="0"/>
              <a:t> </a:t>
            </a:r>
            <a:r>
              <a:rPr sz="1200" dirty="0" err="1"/>
              <a:t>Geldgeschenk</a:t>
            </a:r>
            <a:r>
              <a:rPr sz="1200" dirty="0"/>
              <a:t> </a:t>
            </a:r>
            <a:r>
              <a:rPr sz="1200" dirty="0" err="1"/>
              <a:t>oder</a:t>
            </a:r>
            <a:r>
              <a:rPr sz="1200" dirty="0"/>
              <a:t> </a:t>
            </a:r>
            <a:r>
              <a:rPr sz="1200" dirty="0" err="1"/>
              <a:t>jegliche</a:t>
            </a:r>
            <a:r>
              <a:rPr sz="1200" dirty="0"/>
              <a:t> </a:t>
            </a:r>
            <a:r>
              <a:rPr sz="1200" dirty="0" err="1"/>
              <a:t>Gegenstände</a:t>
            </a:r>
            <a:r>
              <a:rPr sz="1200" dirty="0"/>
              <a:t> </a:t>
            </a:r>
            <a:r>
              <a:rPr sz="1200" dirty="0" err="1"/>
              <a:t>oder</a:t>
            </a:r>
            <a:r>
              <a:rPr sz="1200" dirty="0"/>
              <a:t> </a:t>
            </a:r>
            <a:r>
              <a:rPr sz="1200" dirty="0" err="1"/>
              <a:t>Leistungen</a:t>
            </a:r>
            <a:r>
              <a:rPr sz="1200" dirty="0"/>
              <a:t> von Wert </a:t>
            </a:r>
            <a:r>
              <a:rPr sz="1200" dirty="0" err="1"/>
              <a:t>anzubieten</a:t>
            </a:r>
            <a:r>
              <a:rPr sz="1200" dirty="0"/>
              <a:t>, um </a:t>
            </a:r>
            <a:r>
              <a:rPr sz="1200" dirty="0" err="1"/>
              <a:t>einen</a:t>
            </a:r>
            <a:r>
              <a:rPr sz="1200" dirty="0"/>
              <a:t> </a:t>
            </a:r>
            <a:r>
              <a:rPr sz="1200" dirty="0" err="1"/>
              <a:t>ungerechtfertigten</a:t>
            </a:r>
            <a:r>
              <a:rPr sz="1200" dirty="0"/>
              <a:t> </a:t>
            </a:r>
            <a:r>
              <a:rPr sz="1200" dirty="0" err="1"/>
              <a:t>Wettbewerbsvorteil</a:t>
            </a:r>
            <a:r>
              <a:rPr sz="1200" dirty="0"/>
              <a:t> </a:t>
            </a:r>
            <a:r>
              <a:rPr sz="1200" dirty="0" err="1"/>
              <a:t>zu</a:t>
            </a:r>
            <a:r>
              <a:rPr sz="1200" dirty="0"/>
              <a:t> </a:t>
            </a:r>
            <a:r>
              <a:rPr sz="1200" dirty="0" err="1"/>
              <a:t>erwirken</a:t>
            </a:r>
            <a:r>
              <a:rPr sz="1200" dirty="0"/>
              <a:t> </a:t>
            </a:r>
            <a:r>
              <a:rPr sz="1200" dirty="0" err="1"/>
              <a:t>bzw</a:t>
            </a:r>
            <a:r>
              <a:rPr sz="1200" dirty="0"/>
              <a:t>. </a:t>
            </a:r>
            <a:r>
              <a:rPr sz="1200" dirty="0" err="1"/>
              <a:t>zu</a:t>
            </a:r>
            <a:r>
              <a:rPr sz="1200" dirty="0"/>
              <a:t> </a:t>
            </a:r>
            <a:r>
              <a:rPr sz="1200" dirty="0" err="1"/>
              <a:t>bewahren</a:t>
            </a:r>
            <a:endParaRPr sz="1200" dirty="0"/>
          </a:p>
        </p:txBody>
      </p:sp>
      <p:sp>
        <p:nvSpPr>
          <p:cNvPr id="7" name="TextBox 6"/>
          <p:cNvSpPr txBox="1"/>
          <p:nvPr/>
        </p:nvSpPr>
        <p:spPr>
          <a:xfrm>
            <a:off x="2631663" y="3164327"/>
            <a:ext cx="6235890" cy="830997"/>
          </a:xfrm>
          <a:prstGeom prst="rect">
            <a:avLst/>
          </a:prstGeom>
          <a:noFill/>
        </p:spPr>
        <p:txBody>
          <a:bodyPr wrap="square" rtlCol="0">
            <a:spAutoFit/>
          </a:bodyPr>
          <a:lstStyle/>
          <a:p>
            <a:pPr marL="182880" indent="-182880" rtl="0">
              <a:spcAft>
                <a:spcPts val="600"/>
              </a:spcAft>
              <a:buClr>
                <a:srgbClr val="CC1E43"/>
              </a:buClr>
              <a:buFont typeface="Wingdings" charset="2"/>
              <a:buChar char="§"/>
            </a:pPr>
            <a:r>
              <a:rPr sz="1200" dirty="0" err="1"/>
              <a:t>Bargeld</a:t>
            </a:r>
            <a:r>
              <a:rPr sz="1200" dirty="0"/>
              <a:t>, </a:t>
            </a:r>
            <a:r>
              <a:rPr sz="1200" dirty="0" err="1"/>
              <a:t>Darlehen</a:t>
            </a:r>
            <a:r>
              <a:rPr sz="1200" dirty="0"/>
              <a:t>, </a:t>
            </a:r>
            <a:r>
              <a:rPr sz="1200" dirty="0" err="1"/>
              <a:t>Geschenke</a:t>
            </a:r>
            <a:r>
              <a:rPr sz="1200" dirty="0"/>
              <a:t>, </a:t>
            </a:r>
            <a:r>
              <a:rPr sz="1200" dirty="0" err="1"/>
              <a:t>Gefallen</a:t>
            </a:r>
            <a:r>
              <a:rPr sz="1200" dirty="0"/>
              <a:t>, </a:t>
            </a:r>
            <a:r>
              <a:rPr sz="1200" dirty="0" err="1"/>
              <a:t>Reisekosten</a:t>
            </a:r>
            <a:r>
              <a:rPr sz="1200" dirty="0"/>
              <a:t>, </a:t>
            </a:r>
            <a:r>
              <a:rPr sz="1200" dirty="0" err="1"/>
              <a:t>Mahlzeiten</a:t>
            </a:r>
            <a:r>
              <a:rPr sz="1200" dirty="0"/>
              <a:t> </a:t>
            </a:r>
            <a:r>
              <a:rPr sz="1200" dirty="0" err="1"/>
              <a:t>oder</a:t>
            </a:r>
            <a:r>
              <a:rPr sz="1200" dirty="0"/>
              <a:t> </a:t>
            </a:r>
            <a:r>
              <a:rPr sz="1200" dirty="0" err="1"/>
              <a:t>Unterhaltung</a:t>
            </a:r>
            <a:r>
              <a:rPr sz="1200" dirty="0"/>
              <a:t>, </a:t>
            </a:r>
            <a:r>
              <a:rPr sz="1200" dirty="0" err="1"/>
              <a:t>Spendenbeiträge</a:t>
            </a:r>
            <a:r>
              <a:rPr sz="1200" dirty="0"/>
              <a:t>/</a:t>
            </a:r>
            <a:r>
              <a:rPr sz="1200" dirty="0" err="1"/>
              <a:t>Wahlkampfspenden</a:t>
            </a:r>
            <a:r>
              <a:rPr sz="1200" dirty="0"/>
              <a:t>, </a:t>
            </a:r>
            <a:r>
              <a:rPr sz="1200" dirty="0" err="1"/>
              <a:t>Anstellung</a:t>
            </a:r>
            <a:r>
              <a:rPr sz="1200" dirty="0"/>
              <a:t>, </a:t>
            </a:r>
            <a:r>
              <a:rPr sz="1200" dirty="0" err="1"/>
              <a:t>Unterzahlung</a:t>
            </a:r>
            <a:r>
              <a:rPr sz="1200" dirty="0"/>
              <a:t> </a:t>
            </a:r>
            <a:r>
              <a:rPr sz="1200" dirty="0" err="1"/>
              <a:t>oder</a:t>
            </a:r>
            <a:r>
              <a:rPr sz="1200" dirty="0"/>
              <a:t> </a:t>
            </a:r>
            <a:r>
              <a:rPr sz="1200" dirty="0" err="1"/>
              <a:t>Überzahlung</a:t>
            </a:r>
            <a:r>
              <a:rPr sz="1200" dirty="0"/>
              <a:t> von </a:t>
            </a:r>
            <a:r>
              <a:rPr sz="1200" dirty="0" err="1"/>
              <a:t>Dienstleistungen</a:t>
            </a:r>
            <a:r>
              <a:rPr sz="1200" dirty="0"/>
              <a:t>, </a:t>
            </a:r>
            <a:r>
              <a:rPr sz="1200" dirty="0" err="1"/>
              <a:t>mit</a:t>
            </a:r>
            <a:r>
              <a:rPr sz="1200" dirty="0"/>
              <a:t> </a:t>
            </a:r>
            <a:r>
              <a:rPr sz="1200" dirty="0" err="1"/>
              <a:t>Amtsträgern</a:t>
            </a:r>
            <a:r>
              <a:rPr sz="1200" dirty="0"/>
              <a:t> </a:t>
            </a:r>
            <a:r>
              <a:rPr sz="1200" dirty="0" err="1"/>
              <a:t>verbundenen</a:t>
            </a:r>
            <a:r>
              <a:rPr sz="1200" dirty="0"/>
              <a:t> </a:t>
            </a:r>
            <a:r>
              <a:rPr sz="1200" dirty="0" err="1"/>
              <a:t>Unternehmen</a:t>
            </a:r>
            <a:r>
              <a:rPr sz="1200" dirty="0"/>
              <a:t> </a:t>
            </a:r>
            <a:r>
              <a:rPr sz="1200" dirty="0" err="1"/>
              <a:t>Geschäfte</a:t>
            </a:r>
            <a:r>
              <a:rPr sz="1200" dirty="0"/>
              <a:t> </a:t>
            </a:r>
            <a:r>
              <a:rPr sz="1200" dirty="0" err="1"/>
              <a:t>zuzuführen</a:t>
            </a:r>
            <a:r>
              <a:rPr sz="1200" dirty="0"/>
              <a:t> </a:t>
            </a:r>
            <a:r>
              <a:rPr sz="1200" dirty="0" err="1"/>
              <a:t>usw</a:t>
            </a:r>
            <a:r>
              <a:rPr sz="1200" dirty="0"/>
              <a:t>.</a:t>
            </a:r>
          </a:p>
        </p:txBody>
      </p:sp>
      <p:sp>
        <p:nvSpPr>
          <p:cNvPr id="8" name="TextBox 7"/>
          <p:cNvSpPr txBox="1"/>
          <p:nvPr/>
        </p:nvSpPr>
        <p:spPr>
          <a:xfrm>
            <a:off x="2631663" y="3997692"/>
            <a:ext cx="6235890" cy="1092607"/>
          </a:xfrm>
          <a:prstGeom prst="rect">
            <a:avLst/>
          </a:prstGeom>
          <a:noFill/>
        </p:spPr>
        <p:txBody>
          <a:bodyPr wrap="square" rtlCol="0">
            <a:spAutoFit/>
          </a:bodyPr>
          <a:lstStyle/>
          <a:p>
            <a:pPr marL="182880" indent="-182880" rtl="0">
              <a:spcAft>
                <a:spcPts val="600"/>
              </a:spcAft>
              <a:buClr>
                <a:srgbClr val="CC1E43"/>
              </a:buClr>
              <a:buFont typeface="Wingdings" charset="2"/>
              <a:buChar char="§"/>
            </a:pPr>
            <a:r>
              <a:rPr sz="1200" dirty="0" err="1"/>
              <a:t>Mitarbeiter</a:t>
            </a:r>
            <a:r>
              <a:rPr sz="1200" dirty="0"/>
              <a:t> auf </a:t>
            </a:r>
            <a:r>
              <a:rPr sz="1200" dirty="0" err="1"/>
              <a:t>allen</a:t>
            </a:r>
            <a:r>
              <a:rPr sz="1200" dirty="0"/>
              <a:t> </a:t>
            </a:r>
            <a:r>
              <a:rPr sz="1200" dirty="0" err="1"/>
              <a:t>Ebenen</a:t>
            </a:r>
            <a:r>
              <a:rPr sz="1200" dirty="0"/>
              <a:t> der </a:t>
            </a:r>
            <a:r>
              <a:rPr sz="1200" dirty="0" err="1"/>
              <a:t>Regierung</a:t>
            </a:r>
            <a:r>
              <a:rPr sz="1200" dirty="0"/>
              <a:t> und </a:t>
            </a:r>
            <a:r>
              <a:rPr sz="1200" dirty="0" err="1"/>
              <a:t>Verwaltung</a:t>
            </a:r>
            <a:r>
              <a:rPr sz="1200" dirty="0"/>
              <a:t>, </a:t>
            </a:r>
            <a:r>
              <a:rPr sz="1200" dirty="0" err="1"/>
              <a:t>öffentlicher</a:t>
            </a:r>
            <a:r>
              <a:rPr sz="1200" dirty="0"/>
              <a:t> </a:t>
            </a:r>
            <a:r>
              <a:rPr sz="1200" dirty="0" err="1"/>
              <a:t>internationaler</a:t>
            </a:r>
            <a:r>
              <a:rPr sz="1200" dirty="0"/>
              <a:t> </a:t>
            </a:r>
            <a:r>
              <a:rPr sz="1200" dirty="0" err="1"/>
              <a:t>Organisationen</a:t>
            </a:r>
            <a:r>
              <a:rPr sz="1200" dirty="0"/>
              <a:t> </a:t>
            </a:r>
            <a:r>
              <a:rPr sz="1200" dirty="0" err="1"/>
              <a:t>oder</a:t>
            </a:r>
            <a:r>
              <a:rPr sz="1200" dirty="0"/>
              <a:t> </a:t>
            </a:r>
            <a:r>
              <a:rPr sz="1200" dirty="0" err="1"/>
              <a:t>staatlicher</a:t>
            </a:r>
            <a:r>
              <a:rPr sz="1200" dirty="0"/>
              <a:t> </a:t>
            </a:r>
            <a:r>
              <a:rPr sz="1200" dirty="0" err="1"/>
              <a:t>Einrichtungen</a:t>
            </a:r>
            <a:r>
              <a:rPr sz="1200" dirty="0"/>
              <a:t> (z. B. </a:t>
            </a:r>
            <a:r>
              <a:rPr sz="1200" dirty="0" err="1"/>
              <a:t>Universitäten</a:t>
            </a:r>
            <a:r>
              <a:rPr sz="1200" dirty="0"/>
              <a:t>, </a:t>
            </a:r>
            <a:r>
              <a:rPr sz="1200" dirty="0" err="1"/>
              <a:t>Staatsunternehmen</a:t>
            </a:r>
            <a:r>
              <a:rPr sz="1200" dirty="0"/>
              <a:t>)</a:t>
            </a:r>
          </a:p>
          <a:p>
            <a:pPr marL="182880" indent="-182880" rtl="0">
              <a:spcAft>
                <a:spcPts val="600"/>
              </a:spcAft>
              <a:buClr>
                <a:srgbClr val="CC1E43"/>
              </a:buClr>
              <a:buFont typeface="Wingdings" charset="2"/>
              <a:buChar char="§"/>
            </a:pPr>
            <a:r>
              <a:rPr sz="1200" dirty="0" err="1"/>
              <a:t>Politische</a:t>
            </a:r>
            <a:r>
              <a:rPr sz="1200" dirty="0"/>
              <a:t> </a:t>
            </a:r>
            <a:r>
              <a:rPr sz="1200" dirty="0" err="1"/>
              <a:t>oder</a:t>
            </a:r>
            <a:r>
              <a:rPr sz="1200" dirty="0"/>
              <a:t> </a:t>
            </a:r>
            <a:r>
              <a:rPr sz="1200" dirty="0" err="1"/>
              <a:t>militärische</a:t>
            </a:r>
            <a:r>
              <a:rPr sz="1200" dirty="0"/>
              <a:t> </a:t>
            </a:r>
            <a:r>
              <a:rPr sz="1200" dirty="0" err="1"/>
              <a:t>Amtsträger</a:t>
            </a:r>
            <a:r>
              <a:rPr sz="1200" dirty="0"/>
              <a:t>, </a:t>
            </a:r>
            <a:r>
              <a:rPr sz="1200" dirty="0" err="1"/>
              <a:t>einschließlich</a:t>
            </a:r>
            <a:r>
              <a:rPr sz="1200" dirty="0"/>
              <a:t> </a:t>
            </a:r>
            <a:r>
              <a:rPr sz="1200" dirty="0" err="1"/>
              <a:t>Ehegatten</a:t>
            </a:r>
            <a:r>
              <a:rPr sz="1200" dirty="0"/>
              <a:t> / </a:t>
            </a:r>
            <a:r>
              <a:rPr sz="1200" dirty="0" err="1"/>
              <a:t>unterhaltsberechtigte</a:t>
            </a:r>
            <a:r>
              <a:rPr sz="1200" dirty="0"/>
              <a:t> </a:t>
            </a:r>
            <a:r>
              <a:rPr sz="1200" dirty="0" err="1"/>
              <a:t>Personen</a:t>
            </a:r>
            <a:r>
              <a:rPr sz="1200" dirty="0"/>
              <a:t> / </a:t>
            </a:r>
            <a:r>
              <a:rPr sz="1200" dirty="0" err="1"/>
              <a:t>Geschwister</a:t>
            </a:r>
            <a:endParaRPr sz="1200" dirty="0"/>
          </a:p>
        </p:txBody>
      </p:sp>
      <p:sp>
        <p:nvSpPr>
          <p:cNvPr id="9" name="TextBox 8"/>
          <p:cNvSpPr txBox="1"/>
          <p:nvPr/>
        </p:nvSpPr>
        <p:spPr>
          <a:xfrm>
            <a:off x="2631662" y="5070279"/>
            <a:ext cx="6235891" cy="830997"/>
          </a:xfrm>
          <a:prstGeom prst="rect">
            <a:avLst/>
          </a:prstGeom>
          <a:noFill/>
        </p:spPr>
        <p:txBody>
          <a:bodyPr wrap="square" rtlCol="0">
            <a:spAutoFit/>
          </a:bodyPr>
          <a:lstStyle/>
          <a:p>
            <a:pPr marL="182880" indent="-182880" rtl="0">
              <a:spcAft>
                <a:spcPts val="600"/>
              </a:spcAft>
              <a:buClr>
                <a:srgbClr val="CC1E43"/>
              </a:buClr>
              <a:buFont typeface="Wingdings" charset="2"/>
              <a:buChar char="§"/>
            </a:pPr>
            <a:r>
              <a:rPr sz="1200" dirty="0" err="1"/>
              <a:t>Einen</a:t>
            </a:r>
            <a:r>
              <a:rPr sz="1200" dirty="0"/>
              <a:t> </a:t>
            </a:r>
            <a:r>
              <a:rPr sz="1200" dirty="0" err="1"/>
              <a:t>Vertrag</a:t>
            </a:r>
            <a:r>
              <a:rPr sz="1200" dirty="0"/>
              <a:t> </a:t>
            </a:r>
            <a:r>
              <a:rPr sz="1200" dirty="0" err="1"/>
              <a:t>gewinnen</a:t>
            </a:r>
            <a:r>
              <a:rPr sz="1200" dirty="0"/>
              <a:t> </a:t>
            </a:r>
            <a:r>
              <a:rPr sz="1200" dirty="0" err="1"/>
              <a:t>oder</a:t>
            </a:r>
            <a:r>
              <a:rPr sz="1200" dirty="0"/>
              <a:t> </a:t>
            </a:r>
            <a:r>
              <a:rPr sz="1200" dirty="0" err="1"/>
              <a:t>halten</a:t>
            </a:r>
            <a:r>
              <a:rPr sz="1200" dirty="0"/>
              <a:t>, </a:t>
            </a:r>
            <a:r>
              <a:rPr sz="1200" dirty="0" err="1"/>
              <a:t>Beeinflussung</a:t>
            </a:r>
            <a:r>
              <a:rPr sz="1200" dirty="0"/>
              <a:t> des </a:t>
            </a:r>
            <a:r>
              <a:rPr sz="1200" dirty="0" err="1"/>
              <a:t>Auftragsvergabeverfahrens</a:t>
            </a:r>
            <a:r>
              <a:rPr sz="1200" dirty="0"/>
              <a:t>, </a:t>
            </a:r>
            <a:r>
              <a:rPr sz="1200" dirty="0" err="1"/>
              <a:t>Steuern</a:t>
            </a:r>
            <a:r>
              <a:rPr sz="1200" dirty="0"/>
              <a:t> </a:t>
            </a:r>
            <a:r>
              <a:rPr sz="1200" dirty="0" err="1"/>
              <a:t>hinterziehen</a:t>
            </a:r>
            <a:r>
              <a:rPr sz="1200" dirty="0"/>
              <a:t> </a:t>
            </a:r>
            <a:r>
              <a:rPr sz="1200" dirty="0" err="1"/>
              <a:t>oder</a:t>
            </a:r>
            <a:r>
              <a:rPr sz="1200" dirty="0"/>
              <a:t> </a:t>
            </a:r>
            <a:r>
              <a:rPr sz="1200" dirty="0" err="1">
                <a:ea typeface="Arial" charset="0"/>
                <a:cs typeface="Arial" charset="0"/>
              </a:rPr>
              <a:t>Geldbußen</a:t>
            </a:r>
            <a:r>
              <a:rPr sz="1200" dirty="0">
                <a:ea typeface="Arial" charset="0"/>
                <a:cs typeface="Arial" charset="0"/>
              </a:rPr>
              <a:t> </a:t>
            </a:r>
            <a:r>
              <a:rPr sz="1200" dirty="0" err="1">
                <a:ea typeface="Arial" charset="0"/>
                <a:cs typeface="Arial" charset="0"/>
              </a:rPr>
              <a:t>oder</a:t>
            </a:r>
            <a:r>
              <a:rPr sz="1200" dirty="0">
                <a:ea typeface="Arial" charset="0"/>
                <a:cs typeface="Arial" charset="0"/>
              </a:rPr>
              <a:t> </a:t>
            </a:r>
            <a:r>
              <a:rPr sz="1200" dirty="0" err="1">
                <a:ea typeface="Arial" charset="0"/>
                <a:cs typeface="Arial" charset="0"/>
              </a:rPr>
              <a:t>Geldstrafen</a:t>
            </a:r>
            <a:r>
              <a:rPr sz="1200" dirty="0"/>
              <a:t> </a:t>
            </a:r>
            <a:r>
              <a:rPr sz="1200" dirty="0" err="1"/>
              <a:t>vermeiden</a:t>
            </a:r>
            <a:r>
              <a:rPr sz="1200" dirty="0"/>
              <a:t>, </a:t>
            </a:r>
            <a:r>
              <a:rPr sz="1200" dirty="0" err="1"/>
              <a:t>Beeinflussung</a:t>
            </a:r>
            <a:r>
              <a:rPr sz="1200" dirty="0"/>
              <a:t> von </a:t>
            </a:r>
            <a:r>
              <a:rPr sz="1200" dirty="0" err="1"/>
              <a:t>Rechtsstreitigkeiten</a:t>
            </a:r>
            <a:r>
              <a:rPr sz="1200" dirty="0"/>
              <a:t> </a:t>
            </a:r>
            <a:r>
              <a:rPr sz="1200" dirty="0" err="1"/>
              <a:t>oder</a:t>
            </a:r>
            <a:r>
              <a:rPr sz="1200" dirty="0"/>
              <a:t> </a:t>
            </a:r>
            <a:r>
              <a:rPr sz="1200" dirty="0" err="1"/>
              <a:t>Durchsetzungsmaßnahmen</a:t>
            </a:r>
            <a:r>
              <a:rPr sz="1200" dirty="0"/>
              <a:t>, </a:t>
            </a:r>
            <a:r>
              <a:rPr sz="1200" dirty="0" err="1"/>
              <a:t>behördliche</a:t>
            </a:r>
            <a:r>
              <a:rPr sz="1200" dirty="0"/>
              <a:t> </a:t>
            </a:r>
            <a:r>
              <a:rPr sz="1200" dirty="0" err="1"/>
              <a:t>Genehmigungen</a:t>
            </a:r>
            <a:r>
              <a:rPr sz="1200" dirty="0"/>
              <a:t> </a:t>
            </a:r>
            <a:r>
              <a:rPr sz="1200" dirty="0" err="1"/>
              <a:t>erhalten</a:t>
            </a:r>
            <a:r>
              <a:rPr sz="1200" dirty="0"/>
              <a:t> </a:t>
            </a:r>
            <a:r>
              <a:rPr sz="1200" dirty="0" err="1"/>
              <a:t>oder</a:t>
            </a:r>
            <a:r>
              <a:rPr sz="1200" dirty="0"/>
              <a:t> </a:t>
            </a:r>
            <a:r>
              <a:rPr sz="1200" dirty="0" err="1"/>
              <a:t>Vertragsbeendigung</a:t>
            </a:r>
            <a:r>
              <a:rPr sz="1200" dirty="0"/>
              <a:t> </a:t>
            </a:r>
            <a:r>
              <a:rPr sz="1200" dirty="0" err="1"/>
              <a:t>vermeiden</a:t>
            </a:r>
            <a:endParaRPr sz="1200" dirty="0"/>
          </a:p>
        </p:txBody>
      </p:sp>
      <p:sp>
        <p:nvSpPr>
          <p:cNvPr id="10" name="TextBox 9"/>
          <p:cNvSpPr txBox="1"/>
          <p:nvPr/>
        </p:nvSpPr>
        <p:spPr>
          <a:xfrm>
            <a:off x="2631661" y="5935543"/>
            <a:ext cx="6235891" cy="461665"/>
          </a:xfrm>
          <a:prstGeom prst="rect">
            <a:avLst/>
          </a:prstGeom>
          <a:noFill/>
        </p:spPr>
        <p:txBody>
          <a:bodyPr wrap="square" rtlCol="0">
            <a:spAutoFit/>
          </a:bodyPr>
          <a:lstStyle/>
          <a:p>
            <a:pPr marL="182880" indent="-182880" rtl="0">
              <a:spcAft>
                <a:spcPts val="600"/>
              </a:spcAft>
              <a:buClr>
                <a:srgbClr val="CC1E43"/>
              </a:buClr>
              <a:buFont typeface="Wingdings" charset="2"/>
              <a:buChar char="§"/>
            </a:pPr>
            <a:r>
              <a:rPr sz="1200" dirty="0" err="1"/>
              <a:t>Zahlung</a:t>
            </a:r>
            <a:r>
              <a:rPr sz="1200" dirty="0"/>
              <a:t> an </a:t>
            </a:r>
            <a:r>
              <a:rPr sz="1200" dirty="0" err="1"/>
              <a:t>eine</a:t>
            </a:r>
            <a:r>
              <a:rPr sz="1200" dirty="0"/>
              <a:t> Person, die </a:t>
            </a:r>
            <a:r>
              <a:rPr sz="1200" dirty="0" err="1"/>
              <a:t>eine</a:t>
            </a:r>
            <a:r>
              <a:rPr sz="1200" dirty="0"/>
              <a:t> </a:t>
            </a:r>
            <a:r>
              <a:rPr sz="1200" dirty="0" err="1"/>
              <a:t>Transaktion</a:t>
            </a:r>
            <a:r>
              <a:rPr sz="1200" dirty="0"/>
              <a:t> </a:t>
            </a:r>
            <a:r>
              <a:rPr sz="1200" dirty="0" err="1"/>
              <a:t>oder</a:t>
            </a:r>
            <a:r>
              <a:rPr sz="1200" dirty="0"/>
              <a:t> </a:t>
            </a:r>
            <a:r>
              <a:rPr sz="1200" dirty="0" err="1"/>
              <a:t>eine</a:t>
            </a:r>
            <a:r>
              <a:rPr sz="1200" dirty="0"/>
              <a:t> </a:t>
            </a:r>
            <a:r>
              <a:rPr sz="1200" dirty="0" err="1"/>
              <a:t>Ernennung</a:t>
            </a:r>
            <a:r>
              <a:rPr sz="1200" dirty="0"/>
              <a:t> </a:t>
            </a:r>
            <a:r>
              <a:rPr sz="1200" dirty="0" err="1"/>
              <a:t>ermöglicht</a:t>
            </a:r>
            <a:r>
              <a:rPr sz="1200" dirty="0"/>
              <a:t> hat, </a:t>
            </a:r>
            <a:r>
              <a:rPr sz="1200" dirty="0" err="1"/>
              <a:t>insbesondere</a:t>
            </a:r>
            <a:r>
              <a:rPr sz="1200" dirty="0"/>
              <a:t> auf </a:t>
            </a:r>
            <a:r>
              <a:rPr sz="1200" dirty="0" err="1"/>
              <a:t>illegale</a:t>
            </a:r>
            <a:r>
              <a:rPr sz="1200" dirty="0"/>
              <a:t> Weise</a:t>
            </a:r>
          </a:p>
        </p:txBody>
      </p:sp>
      <p:sp>
        <p:nvSpPr>
          <p:cNvPr id="11" name="TextBox 10"/>
          <p:cNvSpPr txBox="1"/>
          <p:nvPr/>
        </p:nvSpPr>
        <p:spPr>
          <a:xfrm>
            <a:off x="850606" y="2661396"/>
            <a:ext cx="1506096" cy="338554"/>
          </a:xfrm>
          <a:prstGeom prst="rect">
            <a:avLst/>
          </a:prstGeom>
          <a:noFill/>
        </p:spPr>
        <p:txBody>
          <a:bodyPr wrap="square" rtlCol="0">
            <a:spAutoFit/>
          </a:bodyPr>
          <a:lstStyle/>
          <a:p>
            <a:pPr algn="r" rtl="0"/>
            <a:r>
              <a:rPr sz="1600" dirty="0" err="1"/>
              <a:t>Bestechung</a:t>
            </a:r>
            <a:endParaRPr sz="1600" dirty="0"/>
          </a:p>
        </p:txBody>
      </p:sp>
      <p:sp>
        <p:nvSpPr>
          <p:cNvPr id="12" name="TextBox 11"/>
          <p:cNvSpPr txBox="1"/>
          <p:nvPr/>
        </p:nvSpPr>
        <p:spPr>
          <a:xfrm>
            <a:off x="417786" y="3403468"/>
            <a:ext cx="1938916" cy="338554"/>
          </a:xfrm>
          <a:prstGeom prst="rect">
            <a:avLst/>
          </a:prstGeom>
          <a:noFill/>
        </p:spPr>
        <p:txBody>
          <a:bodyPr wrap="square" rtlCol="0">
            <a:spAutoFit/>
          </a:bodyPr>
          <a:lstStyle/>
          <a:p>
            <a:pPr algn="r" rtl="0"/>
            <a:r>
              <a:rPr sz="1600" dirty="0" err="1"/>
              <a:t>Wertgegenstände</a:t>
            </a:r>
            <a:endParaRPr sz="1600" dirty="0"/>
          </a:p>
        </p:txBody>
      </p:sp>
      <p:sp>
        <p:nvSpPr>
          <p:cNvPr id="13" name="TextBox 12"/>
          <p:cNvSpPr txBox="1"/>
          <p:nvPr/>
        </p:nvSpPr>
        <p:spPr>
          <a:xfrm>
            <a:off x="612741" y="4208802"/>
            <a:ext cx="1743960" cy="338554"/>
          </a:xfrm>
          <a:prstGeom prst="rect">
            <a:avLst/>
          </a:prstGeom>
          <a:noFill/>
        </p:spPr>
        <p:txBody>
          <a:bodyPr wrap="square" rtlCol="0">
            <a:spAutoFit/>
          </a:bodyPr>
          <a:lstStyle/>
          <a:p>
            <a:pPr algn="r" rtl="0"/>
            <a:r>
              <a:rPr sz="1600" dirty="0" err="1"/>
              <a:t>Ausländischer</a:t>
            </a:r>
            <a:r>
              <a:rPr sz="1600" dirty="0"/>
              <a:t> </a:t>
            </a:r>
            <a:r>
              <a:rPr sz="1600" dirty="0" err="1"/>
              <a:t>Amtsträger</a:t>
            </a:r>
            <a:endParaRPr sz="1600" dirty="0"/>
          </a:p>
        </p:txBody>
      </p:sp>
      <p:sp>
        <p:nvSpPr>
          <p:cNvPr id="14" name="TextBox 13"/>
          <p:cNvSpPr txBox="1"/>
          <p:nvPr/>
        </p:nvSpPr>
        <p:spPr>
          <a:xfrm>
            <a:off x="612741" y="5082004"/>
            <a:ext cx="1743960" cy="584775"/>
          </a:xfrm>
          <a:prstGeom prst="rect">
            <a:avLst/>
          </a:prstGeom>
          <a:noFill/>
        </p:spPr>
        <p:txBody>
          <a:bodyPr wrap="square" rtlCol="0">
            <a:spAutoFit/>
          </a:bodyPr>
          <a:lstStyle/>
          <a:p>
            <a:pPr algn="r" rtl="0"/>
            <a:r>
              <a:rPr sz="1600" dirty="0" err="1"/>
              <a:t>Ein</a:t>
            </a:r>
            <a:r>
              <a:rPr sz="1600" dirty="0"/>
              <a:t> </a:t>
            </a:r>
            <a:r>
              <a:rPr sz="1600" dirty="0" err="1"/>
              <a:t>Geschäft</a:t>
            </a:r>
            <a:r>
              <a:rPr sz="1600" dirty="0"/>
              <a:t> </a:t>
            </a:r>
            <a:r>
              <a:rPr sz="1600" dirty="0" err="1"/>
              <a:t>abzuschließen</a:t>
            </a:r>
            <a:r>
              <a:rPr sz="1600" dirty="0"/>
              <a:t> </a:t>
            </a:r>
            <a:r>
              <a:rPr sz="1600" dirty="0" err="1"/>
              <a:t>oder</a:t>
            </a:r>
            <a:r>
              <a:rPr sz="1600" dirty="0"/>
              <a:t> </a:t>
            </a:r>
            <a:r>
              <a:rPr sz="1600" dirty="0" err="1"/>
              <a:t>zu</a:t>
            </a:r>
            <a:r>
              <a:rPr sz="1600" dirty="0"/>
              <a:t> </a:t>
            </a:r>
            <a:r>
              <a:rPr sz="1600" dirty="0" err="1"/>
              <a:t>halten</a:t>
            </a:r>
            <a:endParaRPr sz="1600" dirty="0"/>
          </a:p>
        </p:txBody>
      </p:sp>
      <p:sp>
        <p:nvSpPr>
          <p:cNvPr id="15" name="TextBox 14"/>
          <p:cNvSpPr txBox="1"/>
          <p:nvPr/>
        </p:nvSpPr>
        <p:spPr>
          <a:xfrm>
            <a:off x="612741" y="5981152"/>
            <a:ext cx="1743960" cy="338554"/>
          </a:xfrm>
          <a:prstGeom prst="rect">
            <a:avLst/>
          </a:prstGeom>
          <a:noFill/>
        </p:spPr>
        <p:txBody>
          <a:bodyPr wrap="square" rtlCol="0">
            <a:spAutoFit/>
          </a:bodyPr>
          <a:lstStyle/>
          <a:p>
            <a:pPr algn="r" rtl="0"/>
            <a:r>
              <a:rPr sz="1600"/>
              <a:t>Bestechungsgeld</a:t>
            </a:r>
          </a:p>
        </p:txBody>
      </p:sp>
      <p:sp>
        <p:nvSpPr>
          <p:cNvPr id="17" name="Left Brace 16"/>
          <p:cNvSpPr/>
          <p:nvPr/>
        </p:nvSpPr>
        <p:spPr>
          <a:xfrm>
            <a:off x="2395992" y="2610205"/>
            <a:ext cx="235670" cy="554122"/>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ln>
                <a:solidFill>
                  <a:srgbClr val="CC1E43"/>
                </a:solidFill>
              </a:ln>
              <a:solidFill>
                <a:srgbClr val="CC1E43"/>
              </a:solidFill>
            </a:endParaRPr>
          </a:p>
        </p:txBody>
      </p:sp>
      <p:sp>
        <p:nvSpPr>
          <p:cNvPr id="18" name="Left Brace 17"/>
          <p:cNvSpPr/>
          <p:nvPr/>
        </p:nvSpPr>
        <p:spPr>
          <a:xfrm>
            <a:off x="2395991" y="3226605"/>
            <a:ext cx="235671" cy="747453"/>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ln>
                <a:solidFill>
                  <a:srgbClr val="CC1E43"/>
                </a:solidFill>
              </a:ln>
              <a:solidFill>
                <a:srgbClr val="CC1E43"/>
              </a:solidFill>
            </a:endParaRPr>
          </a:p>
        </p:txBody>
      </p:sp>
      <p:sp>
        <p:nvSpPr>
          <p:cNvPr id="19" name="Left Brace 18"/>
          <p:cNvSpPr/>
          <p:nvPr/>
        </p:nvSpPr>
        <p:spPr>
          <a:xfrm>
            <a:off x="2395991" y="4018469"/>
            <a:ext cx="235671" cy="1051809"/>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ln>
                <a:solidFill>
                  <a:srgbClr val="CC1E43"/>
                </a:solidFill>
              </a:ln>
              <a:solidFill>
                <a:srgbClr val="CC1E43"/>
              </a:solidFill>
            </a:endParaRPr>
          </a:p>
        </p:txBody>
      </p:sp>
      <p:sp>
        <p:nvSpPr>
          <p:cNvPr id="20" name="Left Brace 19"/>
          <p:cNvSpPr/>
          <p:nvPr/>
        </p:nvSpPr>
        <p:spPr>
          <a:xfrm>
            <a:off x="2395991" y="5139383"/>
            <a:ext cx="235672" cy="761893"/>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ln>
                <a:solidFill>
                  <a:srgbClr val="CC1E43"/>
                </a:solidFill>
              </a:ln>
              <a:solidFill>
                <a:srgbClr val="CC1E43"/>
              </a:solidFill>
            </a:endParaRPr>
          </a:p>
        </p:txBody>
      </p:sp>
      <p:sp>
        <p:nvSpPr>
          <p:cNvPr id="21" name="Left Brace 20"/>
          <p:cNvSpPr/>
          <p:nvPr/>
        </p:nvSpPr>
        <p:spPr>
          <a:xfrm>
            <a:off x="2395992" y="5946202"/>
            <a:ext cx="235670" cy="447684"/>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ln>
                <a:solidFill>
                  <a:srgbClr val="CC1E43"/>
                </a:solidFill>
              </a:ln>
              <a:solidFill>
                <a:srgbClr val="CC1E43"/>
              </a:solidFill>
            </a:endParaRPr>
          </a:p>
        </p:txBody>
      </p:sp>
    </p:spTree>
    <p:extLst>
      <p:ext uri="{BB962C8B-B14F-4D97-AF65-F5344CB8AC3E}">
        <p14:creationId xmlns:p14="http://schemas.microsoft.com/office/powerpoint/2010/main" val="66585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10950" y="3815975"/>
            <a:ext cx="7924003" cy="21304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p:nvSpPr>
        <p:spPr>
          <a:xfrm>
            <a:off x="710950" y="1366887"/>
            <a:ext cx="7924003" cy="21304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6874" y="76200"/>
            <a:ext cx="6874393" cy="868362"/>
          </a:xfrm>
        </p:spPr>
        <p:txBody>
          <a:bodyPr>
            <a:normAutofit/>
          </a:bodyPr>
          <a:lstStyle/>
          <a:p>
            <a:pPr rtl="0"/>
            <a:r>
              <a:rPr/>
              <a:t>Nachweisführung und interne Kontrollen</a:t>
            </a:r>
          </a:p>
        </p:txBody>
      </p:sp>
      <p:sp>
        <p:nvSpPr>
          <p:cNvPr id="3" name="Content Placeholder 2"/>
          <p:cNvSpPr>
            <a:spLocks noGrp="1"/>
          </p:cNvSpPr>
          <p:nvPr>
            <p:ph sz="quarter" idx="10"/>
          </p:nvPr>
        </p:nvSpPr>
        <p:spPr>
          <a:xfrm>
            <a:off x="3939160" y="1539965"/>
            <a:ext cx="4695793" cy="1791093"/>
          </a:xfrm>
        </p:spPr>
        <p:txBody>
          <a:bodyPr/>
          <a:lstStyle/>
          <a:p>
            <a:pPr marL="0" indent="0">
              <a:buNone/>
            </a:pPr>
            <a:r>
              <a:rPr sz="1400" b="1" kern="1200" dirty="0">
                <a:solidFill>
                  <a:srgbClr val="CC1543"/>
                </a:solidFill>
                <a:latin typeface="Arial" charset="0"/>
                <a:ea typeface="Arial" charset="0"/>
                <a:cs typeface="Arial" charset="0"/>
              </a:rPr>
              <a:t>Regel</a:t>
            </a:r>
            <a:r>
              <a:rPr sz="1400" b="1" kern="1200" dirty="0" smtClean="0">
                <a:solidFill>
                  <a:srgbClr val="CC1543"/>
                </a:solidFill>
                <a:latin typeface="Arial" charset="0"/>
                <a:ea typeface="Arial" charset="0"/>
                <a:cs typeface="Arial" charset="0"/>
              </a:rPr>
              <a:t>:</a:t>
            </a:r>
            <a:r>
              <a:rPr lang="en-US" sz="1400" b="1" kern="1200" dirty="0" smtClean="0">
                <a:solidFill>
                  <a:srgbClr val="CC1543"/>
                </a:solidFill>
                <a:latin typeface="Arial" charset="0"/>
                <a:ea typeface="Arial" charset="0"/>
                <a:cs typeface="Arial" charset="0"/>
              </a:rPr>
              <a:t> </a:t>
            </a:r>
            <a:r>
              <a:rPr lang="de-DE" sz="1400" dirty="0"/>
              <a:t>Setzt voraus, dass Einzelpersonen und Unternehmen genaue und vollständige Aufzeichnungen zu allen von ihnen durchgeführten Transaktionen </a:t>
            </a:r>
            <a:r>
              <a:rPr lang="de-DE" sz="1400" dirty="0" smtClean="0"/>
              <a:t>führen</a:t>
            </a:r>
            <a:endParaRPr lang="en-US" sz="1400" dirty="0"/>
          </a:p>
          <a:p>
            <a:pPr marL="0" indent="0">
              <a:buNone/>
            </a:pPr>
            <a:r>
              <a:rPr lang="de-DE" sz="1400" b="1" dirty="0">
                <a:solidFill>
                  <a:srgbClr val="CC1543"/>
                </a:solidFill>
                <a:latin typeface="Arial" charset="0"/>
                <a:ea typeface="Arial" charset="0"/>
                <a:cs typeface="Arial" charset="0"/>
              </a:rPr>
              <a:t>Um die Anforderungen zu erfüllen: </a:t>
            </a:r>
            <a:r>
              <a:rPr lang="de-DE" sz="1400" dirty="0" smtClean="0"/>
              <a:t>Muss </a:t>
            </a:r>
            <a:r>
              <a:rPr lang="de-DE" sz="1400" dirty="0"/>
              <a:t>MTS Bücher und Aufzeichnungen führen, die Transaktionen des Unternehmens genau </a:t>
            </a:r>
            <a:r>
              <a:rPr lang="de-DE" sz="1400" dirty="0" smtClean="0"/>
              <a:t>wiedergeben</a:t>
            </a:r>
            <a:endParaRPr lang="en-US" sz="1400" dirty="0"/>
          </a:p>
        </p:txBody>
      </p:sp>
      <p:sp>
        <p:nvSpPr>
          <p:cNvPr id="4" name="Content Placeholder 2"/>
          <p:cNvSpPr txBox="1">
            <a:spLocks/>
          </p:cNvSpPr>
          <p:nvPr/>
        </p:nvSpPr>
        <p:spPr bwMode="auto">
          <a:xfrm>
            <a:off x="884875" y="3900371"/>
            <a:ext cx="4680108" cy="204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lvl="0" indent="0" defTabSz="844550" rtl="0">
              <a:lnSpc>
                <a:spcPct val="90000"/>
              </a:lnSpc>
              <a:spcAft>
                <a:spcPct val="35000"/>
              </a:spcAft>
              <a:buNone/>
            </a:pPr>
            <a:r>
              <a:rPr sz="1400" b="1" dirty="0">
                <a:solidFill>
                  <a:srgbClr val="CC1543"/>
                </a:solidFill>
                <a:latin typeface="Arial" charset="0"/>
                <a:ea typeface="Arial" charset="0"/>
                <a:cs typeface="Arial" charset="0"/>
              </a:rPr>
              <a:t>Regel: </a:t>
            </a:r>
            <a:r>
              <a:rPr sz="1400" dirty="0" err="1">
                <a:latin typeface="Arial" charset="0"/>
                <a:ea typeface="Arial" charset="0"/>
                <a:cs typeface="Arial" charset="0"/>
              </a:rPr>
              <a:t>Verbietet</a:t>
            </a:r>
            <a:r>
              <a:rPr sz="1400" dirty="0">
                <a:latin typeface="Arial" charset="0"/>
                <a:ea typeface="Arial" charset="0"/>
                <a:cs typeface="Arial" charset="0"/>
              </a:rPr>
              <a:t> </a:t>
            </a:r>
            <a:r>
              <a:rPr sz="1400" dirty="0" err="1">
                <a:latin typeface="Arial" charset="0"/>
                <a:ea typeface="Arial" charset="0"/>
                <a:cs typeface="Arial" charset="0"/>
              </a:rPr>
              <a:t>sowohl</a:t>
            </a:r>
            <a:r>
              <a:rPr sz="1400" dirty="0">
                <a:latin typeface="Arial" charset="0"/>
                <a:ea typeface="Arial" charset="0"/>
                <a:cs typeface="Arial" charset="0"/>
              </a:rPr>
              <a:t> </a:t>
            </a:r>
            <a:r>
              <a:rPr sz="1400" dirty="0" err="1">
                <a:latin typeface="Arial" charset="0"/>
                <a:ea typeface="Arial" charset="0"/>
                <a:cs typeface="Arial" charset="0"/>
              </a:rPr>
              <a:t>Einzelpersonen</a:t>
            </a:r>
            <a:r>
              <a:rPr sz="1400" dirty="0">
                <a:latin typeface="Arial" charset="0"/>
                <a:ea typeface="Arial" charset="0"/>
                <a:cs typeface="Arial" charset="0"/>
              </a:rPr>
              <a:t> </a:t>
            </a:r>
            <a:r>
              <a:rPr sz="1400" dirty="0" err="1">
                <a:latin typeface="Arial" charset="0"/>
                <a:ea typeface="Arial" charset="0"/>
                <a:cs typeface="Arial" charset="0"/>
              </a:rPr>
              <a:t>als</a:t>
            </a:r>
            <a:r>
              <a:rPr sz="1400" dirty="0">
                <a:latin typeface="Arial" charset="0"/>
                <a:ea typeface="Arial" charset="0"/>
                <a:cs typeface="Arial" charset="0"/>
              </a:rPr>
              <a:t> </a:t>
            </a:r>
            <a:r>
              <a:rPr sz="1400" dirty="0" err="1">
                <a:latin typeface="Arial" charset="0"/>
                <a:ea typeface="Arial" charset="0"/>
                <a:cs typeface="Arial" charset="0"/>
              </a:rPr>
              <a:t>auch</a:t>
            </a:r>
            <a:r>
              <a:rPr sz="1400" dirty="0">
                <a:latin typeface="Arial" charset="0"/>
                <a:ea typeface="Arial" charset="0"/>
                <a:cs typeface="Arial" charset="0"/>
              </a:rPr>
              <a:t> </a:t>
            </a:r>
            <a:r>
              <a:rPr sz="1400" dirty="0" err="1">
                <a:latin typeface="Arial" charset="0"/>
                <a:ea typeface="Arial" charset="0"/>
                <a:cs typeface="Arial" charset="0"/>
              </a:rPr>
              <a:t>Unternehmen</a:t>
            </a:r>
            <a:r>
              <a:rPr sz="1400" dirty="0">
                <a:latin typeface="Arial" charset="0"/>
                <a:ea typeface="Arial" charset="0"/>
                <a:cs typeface="Arial" charset="0"/>
              </a:rPr>
              <a:t> das </a:t>
            </a:r>
            <a:r>
              <a:rPr sz="1400" dirty="0" err="1">
                <a:latin typeface="Arial" charset="0"/>
                <a:ea typeface="Arial" charset="0"/>
                <a:cs typeface="Arial" charset="0"/>
              </a:rPr>
              <a:t>wissentliche</a:t>
            </a:r>
            <a:r>
              <a:rPr sz="1400" dirty="0">
                <a:latin typeface="Arial" charset="0"/>
                <a:ea typeface="Arial" charset="0"/>
                <a:cs typeface="Arial" charset="0"/>
              </a:rPr>
              <a:t> </a:t>
            </a:r>
            <a:r>
              <a:rPr sz="1400" dirty="0" err="1">
                <a:latin typeface="Arial" charset="0"/>
                <a:ea typeface="Arial" charset="0"/>
                <a:cs typeface="Arial" charset="0"/>
              </a:rPr>
              <a:t>Umgehen</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Unterlassen</a:t>
            </a:r>
            <a:r>
              <a:rPr sz="1400" dirty="0">
                <a:latin typeface="Arial" charset="0"/>
                <a:ea typeface="Arial" charset="0"/>
                <a:cs typeface="Arial" charset="0"/>
              </a:rPr>
              <a:t> der </a:t>
            </a:r>
            <a:r>
              <a:rPr sz="1400" dirty="0" err="1">
                <a:latin typeface="Arial" charset="0"/>
                <a:ea typeface="Arial" charset="0"/>
                <a:cs typeface="Arial" charset="0"/>
              </a:rPr>
              <a:t>Umsetzung</a:t>
            </a:r>
            <a:r>
              <a:rPr sz="1400" dirty="0">
                <a:latin typeface="Arial" charset="0"/>
                <a:ea typeface="Arial" charset="0"/>
                <a:cs typeface="Arial" charset="0"/>
              </a:rPr>
              <a:t> von </a:t>
            </a:r>
            <a:r>
              <a:rPr sz="1400" dirty="0" err="1">
                <a:latin typeface="Arial" charset="0"/>
                <a:ea typeface="Arial" charset="0"/>
                <a:cs typeface="Arial" charset="0"/>
              </a:rPr>
              <a:t>internen</a:t>
            </a:r>
            <a:r>
              <a:rPr sz="1400" dirty="0">
                <a:latin typeface="Arial" charset="0"/>
                <a:ea typeface="Arial" charset="0"/>
                <a:cs typeface="Arial" charset="0"/>
              </a:rPr>
              <a:t> </a:t>
            </a:r>
            <a:r>
              <a:rPr sz="1400" dirty="0" err="1">
                <a:latin typeface="Arial" charset="0"/>
                <a:ea typeface="Arial" charset="0"/>
                <a:cs typeface="Arial" charset="0"/>
              </a:rPr>
              <a:t>Kontrollen</a:t>
            </a:r>
            <a:endParaRPr sz="1400" dirty="0">
              <a:latin typeface="Arial" charset="0"/>
              <a:ea typeface="Arial" charset="0"/>
              <a:cs typeface="Arial" charset="0"/>
            </a:endParaRPr>
          </a:p>
          <a:p>
            <a:pPr marL="0" lvl="0" indent="0" rtl="0">
              <a:buNone/>
            </a:pPr>
            <a:r>
              <a:rPr sz="1400" b="1" dirty="0">
                <a:solidFill>
                  <a:srgbClr val="CC1543"/>
                </a:solidFill>
                <a:latin typeface="Arial" charset="0"/>
                <a:ea typeface="Arial" charset="0"/>
                <a:cs typeface="Arial" charset="0"/>
              </a:rPr>
              <a:t>Um die </a:t>
            </a:r>
            <a:r>
              <a:rPr sz="1400" b="1" dirty="0" err="1">
                <a:solidFill>
                  <a:srgbClr val="CC1543"/>
                </a:solidFill>
                <a:latin typeface="Arial" charset="0"/>
                <a:ea typeface="Arial" charset="0"/>
                <a:cs typeface="Arial" charset="0"/>
              </a:rPr>
              <a:t>Anforderungen</a:t>
            </a:r>
            <a:r>
              <a:rPr sz="1400" b="1" dirty="0">
                <a:solidFill>
                  <a:srgbClr val="CC1543"/>
                </a:solidFill>
                <a:latin typeface="Arial" charset="0"/>
                <a:ea typeface="Arial" charset="0"/>
                <a:cs typeface="Arial" charset="0"/>
              </a:rPr>
              <a:t> </a:t>
            </a:r>
            <a:r>
              <a:rPr sz="1400" b="1" dirty="0" err="1">
                <a:solidFill>
                  <a:srgbClr val="CC1543"/>
                </a:solidFill>
                <a:latin typeface="Arial" charset="0"/>
                <a:ea typeface="Arial" charset="0"/>
                <a:cs typeface="Arial" charset="0"/>
              </a:rPr>
              <a:t>zu</a:t>
            </a:r>
            <a:r>
              <a:rPr sz="1400" b="1" dirty="0">
                <a:solidFill>
                  <a:srgbClr val="CC1543"/>
                </a:solidFill>
                <a:latin typeface="Arial" charset="0"/>
                <a:ea typeface="Arial" charset="0"/>
                <a:cs typeface="Arial" charset="0"/>
              </a:rPr>
              <a:t> </a:t>
            </a:r>
            <a:r>
              <a:rPr sz="1400" b="1" dirty="0" err="1">
                <a:solidFill>
                  <a:srgbClr val="CC1543"/>
                </a:solidFill>
                <a:latin typeface="Arial" charset="0"/>
                <a:ea typeface="Arial" charset="0"/>
                <a:cs typeface="Arial" charset="0"/>
              </a:rPr>
              <a:t>erfüllen</a:t>
            </a:r>
            <a:r>
              <a:rPr sz="1400" b="1" dirty="0">
                <a:solidFill>
                  <a:srgbClr val="CC1543"/>
                </a:solidFill>
                <a:latin typeface="Arial" charset="0"/>
                <a:ea typeface="Arial" charset="0"/>
                <a:cs typeface="Arial" charset="0"/>
              </a:rPr>
              <a:t>: </a:t>
            </a:r>
            <a:r>
              <a:rPr sz="1400" dirty="0">
                <a:latin typeface="Arial" charset="0"/>
                <a:ea typeface="Arial" charset="0"/>
                <a:cs typeface="Arial" charset="0"/>
              </a:rPr>
              <a:t>Muss MTS </a:t>
            </a:r>
            <a:r>
              <a:rPr sz="1400" dirty="0" err="1">
                <a:latin typeface="Arial" charset="0"/>
                <a:ea typeface="Arial" charset="0"/>
                <a:cs typeface="Arial" charset="0"/>
              </a:rPr>
              <a:t>ein</a:t>
            </a:r>
            <a:r>
              <a:rPr sz="1400" dirty="0">
                <a:solidFill>
                  <a:srgbClr val="CC1543"/>
                </a:solidFill>
                <a:latin typeface="Arial" charset="0"/>
                <a:ea typeface="Arial" charset="0"/>
                <a:cs typeface="Arial" charset="0"/>
              </a:rPr>
              <a:t> </a:t>
            </a:r>
            <a:r>
              <a:rPr sz="1400" dirty="0">
                <a:latin typeface="Arial" charset="0"/>
                <a:ea typeface="Arial" charset="0"/>
                <a:cs typeface="Arial" charset="0"/>
              </a:rPr>
              <a:t>System </a:t>
            </a:r>
            <a:r>
              <a:rPr sz="1400" dirty="0" err="1">
                <a:latin typeface="Arial" charset="0"/>
                <a:ea typeface="Arial" charset="0"/>
                <a:cs typeface="Arial" charset="0"/>
              </a:rPr>
              <a:t>zur</a:t>
            </a:r>
            <a:r>
              <a:rPr sz="1400" dirty="0">
                <a:latin typeface="Arial" charset="0"/>
                <a:ea typeface="Arial" charset="0"/>
                <a:cs typeface="Arial" charset="0"/>
              </a:rPr>
              <a:t> </a:t>
            </a:r>
            <a:r>
              <a:rPr sz="1400" dirty="0" err="1">
                <a:latin typeface="Arial" charset="0"/>
                <a:ea typeface="Arial" charset="0"/>
                <a:cs typeface="Arial" charset="0"/>
              </a:rPr>
              <a:t>Steuerung</a:t>
            </a:r>
            <a:r>
              <a:rPr sz="1400" dirty="0">
                <a:latin typeface="Arial" charset="0"/>
                <a:ea typeface="Arial" charset="0"/>
                <a:cs typeface="Arial" charset="0"/>
              </a:rPr>
              <a:t> und </a:t>
            </a:r>
            <a:r>
              <a:rPr sz="1400" dirty="0" err="1">
                <a:latin typeface="Arial" charset="0"/>
                <a:ea typeface="Arial" charset="0"/>
                <a:cs typeface="Arial" charset="0"/>
              </a:rPr>
              <a:t>Kontrolle</a:t>
            </a:r>
            <a:r>
              <a:rPr sz="1400" dirty="0">
                <a:latin typeface="Arial" charset="0"/>
                <a:ea typeface="Arial" charset="0"/>
                <a:cs typeface="Arial" charset="0"/>
              </a:rPr>
              <a:t> </a:t>
            </a:r>
            <a:r>
              <a:rPr sz="1400" dirty="0" err="1">
                <a:latin typeface="Arial" charset="0"/>
                <a:ea typeface="Arial" charset="0"/>
                <a:cs typeface="Arial" charset="0"/>
              </a:rPr>
              <a:t>interner</a:t>
            </a:r>
            <a:r>
              <a:rPr sz="1400" dirty="0">
                <a:latin typeface="Arial" charset="0"/>
                <a:ea typeface="Arial" charset="0"/>
                <a:cs typeface="Arial" charset="0"/>
              </a:rPr>
              <a:t> </a:t>
            </a:r>
            <a:r>
              <a:rPr sz="1400" dirty="0" err="1">
                <a:latin typeface="Arial" charset="0"/>
                <a:ea typeface="Arial" charset="0"/>
                <a:cs typeface="Arial" charset="0"/>
              </a:rPr>
              <a:t>Abrechnungen</a:t>
            </a:r>
            <a:r>
              <a:rPr sz="1400" dirty="0">
                <a:latin typeface="Arial" charset="0"/>
                <a:ea typeface="Arial" charset="0"/>
                <a:cs typeface="Arial" charset="0"/>
              </a:rPr>
              <a:t> </a:t>
            </a:r>
            <a:r>
              <a:rPr sz="1400" dirty="0" err="1">
                <a:latin typeface="Arial" charset="0"/>
                <a:ea typeface="Arial" charset="0"/>
                <a:cs typeface="Arial" charset="0"/>
              </a:rPr>
              <a:t>aufrechterhalten</a:t>
            </a:r>
            <a:r>
              <a:rPr sz="1400" dirty="0">
                <a:latin typeface="Arial" charset="0"/>
                <a:ea typeface="Arial" charset="0"/>
                <a:cs typeface="Arial" charset="0"/>
              </a:rPr>
              <a:t>, um </a:t>
            </a:r>
            <a:r>
              <a:rPr sz="1400" dirty="0" err="1">
                <a:latin typeface="Arial" charset="0"/>
                <a:ea typeface="Arial" charset="0"/>
                <a:cs typeface="Arial" charset="0"/>
              </a:rPr>
              <a:t>eine</a:t>
            </a:r>
            <a:r>
              <a:rPr sz="1400" dirty="0">
                <a:latin typeface="Arial" charset="0"/>
                <a:ea typeface="Arial" charset="0"/>
                <a:cs typeface="Arial" charset="0"/>
              </a:rPr>
              <a:t> </a:t>
            </a:r>
            <a:r>
              <a:rPr sz="1400" dirty="0" err="1">
                <a:latin typeface="Arial" charset="0"/>
                <a:ea typeface="Arial" charset="0"/>
                <a:cs typeface="Arial" charset="0"/>
              </a:rPr>
              <a:t>genaue</a:t>
            </a:r>
            <a:r>
              <a:rPr sz="1400" dirty="0">
                <a:latin typeface="Arial" charset="0"/>
                <a:ea typeface="Arial" charset="0"/>
                <a:cs typeface="Arial" charset="0"/>
              </a:rPr>
              <a:t> </a:t>
            </a:r>
            <a:r>
              <a:rPr sz="1400" dirty="0" err="1">
                <a:latin typeface="Arial" charset="0"/>
                <a:ea typeface="Arial" charset="0"/>
                <a:cs typeface="Arial" charset="0"/>
              </a:rPr>
              <a:t>Berichterstattung</a:t>
            </a:r>
            <a:r>
              <a:rPr sz="1400" dirty="0">
                <a:latin typeface="Arial" charset="0"/>
                <a:ea typeface="Arial" charset="0"/>
                <a:cs typeface="Arial" charset="0"/>
              </a:rPr>
              <a:t> von </a:t>
            </a:r>
            <a:r>
              <a:rPr sz="1400" dirty="0" err="1">
                <a:latin typeface="Arial" charset="0"/>
                <a:ea typeface="Arial" charset="0"/>
                <a:cs typeface="Arial" charset="0"/>
              </a:rPr>
              <a:t>Transaktionen</a:t>
            </a:r>
            <a:r>
              <a:rPr sz="1400" dirty="0">
                <a:latin typeface="Arial" charset="0"/>
                <a:ea typeface="Arial" charset="0"/>
                <a:cs typeface="Arial" charset="0"/>
              </a:rPr>
              <a:t> </a:t>
            </a:r>
            <a:r>
              <a:rPr sz="1400" dirty="0" err="1">
                <a:latin typeface="Arial" charset="0"/>
                <a:ea typeface="Arial" charset="0"/>
                <a:cs typeface="Arial" charset="0"/>
              </a:rPr>
              <a:t>zu</a:t>
            </a:r>
            <a:r>
              <a:rPr sz="1400" dirty="0">
                <a:latin typeface="Arial" charset="0"/>
                <a:ea typeface="Arial" charset="0"/>
                <a:cs typeface="Arial" charset="0"/>
              </a:rPr>
              <a:t> </a:t>
            </a:r>
            <a:r>
              <a:rPr sz="1400" dirty="0" err="1" smtClean="0">
                <a:latin typeface="Arial" charset="0"/>
                <a:ea typeface="Arial" charset="0"/>
                <a:cs typeface="Arial" charset="0"/>
              </a:rPr>
              <a:t>gewährleisten</a:t>
            </a:r>
            <a:r>
              <a:rPr lang="de-DE" sz="1400" dirty="0" smtClean="0">
                <a:latin typeface="Arial" charset="0"/>
                <a:ea typeface="Arial" charset="0"/>
                <a:cs typeface="Arial" charset="0"/>
              </a:rPr>
              <a:t>;</a:t>
            </a:r>
            <a:r>
              <a:rPr sz="1400" dirty="0" smtClean="0">
                <a:latin typeface="Arial" charset="0"/>
                <a:ea typeface="Arial" charset="0"/>
                <a:cs typeface="Arial" charset="0"/>
              </a:rPr>
              <a:t> </a:t>
            </a:r>
            <a:r>
              <a:rPr sz="1400" strike="sngStrike" dirty="0" smtClean="0">
                <a:latin typeface="Arial" charset="0"/>
                <a:ea typeface="Arial" charset="0"/>
                <a:cs typeface="Arial" charset="0"/>
              </a:rPr>
              <a:t>und</a:t>
            </a:r>
            <a:r>
              <a:rPr sz="1400" dirty="0" smtClean="0">
                <a:latin typeface="Arial" charset="0"/>
                <a:ea typeface="Arial" charset="0"/>
                <a:cs typeface="Arial" charset="0"/>
              </a:rPr>
              <a:t> die </a:t>
            </a:r>
            <a:r>
              <a:rPr sz="1400" dirty="0" err="1">
                <a:latin typeface="Arial" charset="0"/>
                <a:ea typeface="Arial" charset="0"/>
                <a:cs typeface="Arial" charset="0"/>
              </a:rPr>
              <a:t>Sicherung</a:t>
            </a:r>
            <a:r>
              <a:rPr sz="1400" dirty="0">
                <a:latin typeface="Arial" charset="0"/>
                <a:ea typeface="Arial" charset="0"/>
                <a:cs typeface="Arial" charset="0"/>
              </a:rPr>
              <a:t> von </a:t>
            </a:r>
            <a:r>
              <a:rPr sz="1400" dirty="0" err="1">
                <a:latin typeface="Arial" charset="0"/>
                <a:ea typeface="Arial" charset="0"/>
                <a:cs typeface="Arial" charset="0"/>
              </a:rPr>
              <a:t>Vermögenswerten</a:t>
            </a:r>
            <a:r>
              <a:rPr sz="1400" dirty="0">
                <a:latin typeface="Arial" charset="0"/>
                <a:ea typeface="Arial" charset="0"/>
                <a:cs typeface="Arial" charset="0"/>
              </a:rPr>
              <a:t> muss </a:t>
            </a:r>
            <a:r>
              <a:rPr sz="1400" dirty="0" err="1">
                <a:latin typeface="Arial" charset="0"/>
                <a:ea typeface="Arial" charset="0"/>
                <a:cs typeface="Arial" charset="0"/>
              </a:rPr>
              <a:t>geplant</a:t>
            </a:r>
            <a:r>
              <a:rPr sz="1400" dirty="0">
                <a:latin typeface="Arial" charset="0"/>
                <a:ea typeface="Arial" charset="0"/>
                <a:cs typeface="Arial" charset="0"/>
              </a:rPr>
              <a:t> und </a:t>
            </a:r>
            <a:r>
              <a:rPr sz="1400" dirty="0" err="1">
                <a:latin typeface="Arial" charset="0"/>
                <a:ea typeface="Arial" charset="0"/>
                <a:cs typeface="Arial" charset="0"/>
              </a:rPr>
              <a:t>beibehalten</a:t>
            </a:r>
            <a:r>
              <a:rPr sz="1400" dirty="0">
                <a:latin typeface="Arial" charset="0"/>
                <a:ea typeface="Arial" charset="0"/>
                <a:cs typeface="Arial" charset="0"/>
              </a:rPr>
              <a:t> </a:t>
            </a:r>
            <a:r>
              <a:rPr sz="1400" dirty="0" err="1">
                <a:latin typeface="Arial" charset="0"/>
                <a:ea typeface="Arial" charset="0"/>
                <a:cs typeface="Arial" charset="0"/>
              </a:rPr>
              <a:t>werden</a:t>
            </a:r>
            <a:endParaRPr sz="1400" dirty="0">
              <a:latin typeface="Arial" charset="0"/>
              <a:ea typeface="Arial" charset="0"/>
              <a:cs typeface="Arial" charset="0"/>
            </a:endParaRPr>
          </a:p>
        </p:txBody>
      </p:sp>
      <p:pic>
        <p:nvPicPr>
          <p:cNvPr id="5" name="Picture 4"/>
          <p:cNvPicPr>
            <a:picLocks noChangeAspect="1"/>
          </p:cNvPicPr>
          <p:nvPr/>
        </p:nvPicPr>
        <p:blipFill>
          <a:blip r:embed="rId2"/>
          <a:stretch>
            <a:fillRect/>
          </a:stretch>
        </p:blipFill>
        <p:spPr>
          <a:xfrm>
            <a:off x="875448" y="1479153"/>
            <a:ext cx="2896733" cy="1895644"/>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4983" y="3942295"/>
            <a:ext cx="2896734" cy="1896671"/>
          </a:xfrm>
          <a:prstGeom prst="rect">
            <a:avLst/>
          </a:prstGeom>
          <a:effectLst>
            <a:outerShdw blurRad="50800" dist="38100" dir="2700000" algn="tl" rotWithShape="0">
              <a:prstClr val="black">
                <a:alpha val="40000"/>
              </a:prstClr>
            </a:outerShdw>
          </a:effectLst>
        </p:spPr>
      </p:pic>
      <p:sp>
        <p:nvSpPr>
          <p:cNvPr id="7" name="Oval 6"/>
          <p:cNvSpPr/>
          <p:nvPr/>
        </p:nvSpPr>
        <p:spPr>
          <a:xfrm>
            <a:off x="389504" y="181955"/>
            <a:ext cx="642895" cy="642895"/>
          </a:xfrm>
          <a:prstGeom prst="ellipse">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bwMode="auto">
          <a:xfrm>
            <a:off x="493979" y="183575"/>
            <a:ext cx="433943" cy="62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rtl="0">
              <a:buFont typeface="Arial Narrow" charset="0"/>
              <a:buNone/>
            </a:pPr>
            <a:r>
              <a:rPr sz="3600" b="1" kern="0">
                <a:solidFill>
                  <a:schemeClr val="bg1"/>
                </a:solidFill>
              </a:rPr>
              <a:t>2</a:t>
            </a:r>
          </a:p>
        </p:txBody>
      </p:sp>
    </p:spTree>
    <p:extLst>
      <p:ext uri="{BB962C8B-B14F-4D97-AF65-F5344CB8AC3E}">
        <p14:creationId xmlns:p14="http://schemas.microsoft.com/office/powerpoint/2010/main" val="2050360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346337" cy="868362"/>
          </a:xfrm>
        </p:spPr>
        <p:txBody>
          <a:bodyPr>
            <a:normAutofit/>
          </a:bodyPr>
          <a:lstStyle/>
          <a:p>
            <a:pPr rtl="0"/>
            <a:r>
              <a:rPr sz="2400" dirty="0"/>
              <a:t>FCPA MTS-</a:t>
            </a:r>
            <a:r>
              <a:rPr sz="2400" dirty="0" err="1"/>
              <a:t>spezifische</a:t>
            </a:r>
            <a:r>
              <a:rPr sz="2400" dirty="0"/>
              <a:t> </a:t>
            </a:r>
            <a:r>
              <a:rPr sz="2400" dirty="0" err="1"/>
              <a:t>Risikobereiche</a:t>
            </a:r>
            <a:r>
              <a:rPr sz="2400" dirty="0"/>
              <a:t> und </a:t>
            </a:r>
            <a:r>
              <a:rPr sz="2400" dirty="0" err="1"/>
              <a:t>geltende</a:t>
            </a:r>
            <a:r>
              <a:rPr sz="2400" dirty="0"/>
              <a:t> MTS </a:t>
            </a:r>
            <a:r>
              <a:rPr sz="2400" dirty="0" err="1"/>
              <a:t>Unternehmenspolitik</a:t>
            </a:r>
            <a:r>
              <a:rPr sz="2400" dirty="0"/>
              <a:t> / </a:t>
            </a:r>
            <a:r>
              <a:rPr sz="2400" dirty="0" err="1"/>
              <a:t>Vorgehensweise</a:t>
            </a:r>
            <a:endParaRPr sz="2400" dirty="0"/>
          </a:p>
        </p:txBody>
      </p:sp>
      <p:graphicFrame>
        <p:nvGraphicFramePr>
          <p:cNvPr id="4" name="Table 3"/>
          <p:cNvGraphicFramePr>
            <a:graphicFrameLocks noGrp="1"/>
          </p:cNvGraphicFramePr>
          <p:nvPr>
            <p:extLst>
              <p:ext uri="{D42A27DB-BD31-4B8C-83A1-F6EECF244321}">
                <p14:modId xmlns:p14="http://schemas.microsoft.com/office/powerpoint/2010/main" val="2245523854"/>
              </p:ext>
            </p:extLst>
          </p:nvPr>
        </p:nvGraphicFramePr>
        <p:xfrm>
          <a:off x="348498" y="1074918"/>
          <a:ext cx="8465270" cy="5423293"/>
        </p:xfrm>
        <a:graphic>
          <a:graphicData uri="http://schemas.openxmlformats.org/drawingml/2006/table">
            <a:tbl>
              <a:tblPr firstRow="1" bandRow="1">
                <a:tableStyleId>{073A0DAA-6AF3-43AB-8588-CEC1D06C72B9}</a:tableStyleId>
              </a:tblPr>
              <a:tblGrid>
                <a:gridCol w="4232635"/>
                <a:gridCol w="4232635"/>
              </a:tblGrid>
              <a:tr h="394093">
                <a:tc>
                  <a:txBody>
                    <a:bodyPr/>
                    <a:lstStyle/>
                    <a:p>
                      <a:pPr rtl="0"/>
                      <a:r>
                        <a:rPr sz="1600" b="0" dirty="0" err="1"/>
                        <a:t>Risikobereiche</a:t>
                      </a:r>
                      <a:r>
                        <a:rPr sz="1600" b="0" dirty="0"/>
                        <a:t> / </a:t>
                      </a:r>
                      <a:r>
                        <a:rPr sz="1600" b="0" dirty="0" err="1"/>
                        <a:t>Warnsignale</a:t>
                      </a:r>
                      <a:r>
                        <a:rPr sz="1600" b="0" baseline="0" dirty="0"/>
                        <a:t> </a:t>
                      </a:r>
                      <a:r>
                        <a:rPr sz="1600" b="0" baseline="0" dirty="0" err="1"/>
                        <a:t>erzeugt</a:t>
                      </a:r>
                      <a:endParaRPr sz="1600" b="0" baseline="0" dirty="0"/>
                    </a:p>
                  </a:txBody>
                  <a:tcPr/>
                </a:tc>
                <a:tc>
                  <a:txBody>
                    <a:bodyPr/>
                    <a:lstStyle/>
                    <a:p>
                      <a:pPr rtl="0"/>
                      <a:r>
                        <a:rPr sz="1600" b="0" dirty="0"/>
                        <a:t>MTS </a:t>
                      </a:r>
                      <a:r>
                        <a:rPr sz="1600" b="0" dirty="0" err="1"/>
                        <a:t>Unternehmenspolitik</a:t>
                      </a:r>
                      <a:r>
                        <a:rPr sz="1600" b="0" baseline="0" dirty="0"/>
                        <a:t> / </a:t>
                      </a:r>
                      <a:r>
                        <a:rPr sz="1600" b="0" baseline="0" dirty="0" err="1" smtClean="0"/>
                        <a:t>Vorgehensweise</a:t>
                      </a:r>
                      <a:r>
                        <a:rPr lang="de-DE" sz="1600" b="0" baseline="0" dirty="0" smtClean="0"/>
                        <a:t>*</a:t>
                      </a:r>
                      <a:endParaRPr sz="1600" b="0" baseline="0" dirty="0"/>
                    </a:p>
                  </a:txBody>
                  <a:tcPr/>
                </a:tc>
              </a:tr>
              <a:tr h="827307">
                <a:tc>
                  <a:txBody>
                    <a:bodyPr/>
                    <a:lstStyle/>
                    <a:p>
                      <a:pPr marL="0" lvl="0" indent="0" algn="l" defTabSz="755650" rtl="0">
                        <a:lnSpc>
                          <a:spcPct val="100000"/>
                        </a:lnSpc>
                        <a:spcBef>
                          <a:spcPct val="0"/>
                        </a:spcBef>
                        <a:spcAft>
                          <a:spcPts val="0"/>
                        </a:spcAft>
                        <a:buClr>
                          <a:srgbClr val="CC1E43"/>
                        </a:buClr>
                        <a:buFont typeface="Wingdings" charset="2"/>
                        <a:buNone/>
                      </a:pPr>
                      <a:r>
                        <a:rPr sz="1100" b="1" i="0" kern="1200">
                          <a:solidFill>
                            <a:srgbClr val="C00000"/>
                          </a:solidFill>
                          <a:latin typeface="Arial" charset="0"/>
                          <a:ea typeface="Arial" charset="0"/>
                          <a:cs typeface="Arial" charset="0"/>
                        </a:rPr>
                        <a:t>Vertrieb</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Übermäßige Unterhaltung der Kunden und opulente Bewirtung</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Überhöhte Provisionszahlungen an Agenten oder Anreize an Wiederverkäufer, die ein Bestechungspotenzial erzeugen können</a:t>
                      </a:r>
                    </a:p>
                  </a:txBody>
                  <a:tcPr/>
                </a:tc>
                <a:tc>
                  <a:txBody>
                    <a:bodyPr/>
                    <a:lstStyle/>
                    <a:p>
                      <a:pPr marL="171450" lvl="0" indent="-171450" algn="l" defTabSz="755650" rtl="0">
                        <a:lnSpc>
                          <a:spcPct val="100000"/>
                        </a:lnSpc>
                        <a:spcBef>
                          <a:spcPct val="0"/>
                        </a:spcBef>
                        <a:spcAft>
                          <a:spcPts val="0"/>
                        </a:spcAft>
                        <a:buClr>
                          <a:srgbClr val="CC1E43"/>
                        </a:buClr>
                        <a:buFont typeface="Wingdings" charset="2"/>
                        <a:buChar char="§"/>
                      </a:pPr>
                      <a:endParaRPr lang="en-US" sz="1100" b="0" i="0" kern="1200" dirty="0" smtClean="0">
                        <a:solidFill>
                          <a:srgbClr val="C00000"/>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dirty="0">
                          <a:solidFill>
                            <a:schemeClr val="tx1"/>
                          </a:solidFill>
                          <a:latin typeface="Arial" charset="0"/>
                          <a:ea typeface="Arial" charset="0"/>
                          <a:cs typeface="Arial" charset="0"/>
                        </a:rPr>
                        <a:t>OGC-001 </a:t>
                      </a:r>
                      <a:r>
                        <a:rPr sz="1100" b="0" i="0" kern="1200" dirty="0" err="1" smtClean="0">
                          <a:solidFill>
                            <a:schemeClr val="tx1"/>
                          </a:solidFill>
                          <a:latin typeface="Arial" charset="0"/>
                          <a:ea typeface="Arial" charset="0"/>
                          <a:cs typeface="Arial" charset="0"/>
                        </a:rPr>
                        <a:t>Verhaltenskodex</a:t>
                      </a:r>
                      <a:r>
                        <a:rPr lang="de-DE" sz="1100" b="0" i="0" kern="1200" dirty="0" smtClean="0">
                          <a:solidFill>
                            <a:schemeClr val="tx1"/>
                          </a:solidFill>
                          <a:latin typeface="Arial" charset="0"/>
                          <a:ea typeface="Arial" charset="0"/>
                          <a:cs typeface="Arial" charset="0"/>
                        </a:rPr>
                        <a:t> </a:t>
                      </a:r>
                      <a:r>
                        <a:rPr lang="de-DE" sz="1100" b="0" i="0" kern="1200" dirty="0" smtClean="0">
                          <a:solidFill>
                            <a:srgbClr val="FF0000"/>
                          </a:solidFill>
                          <a:latin typeface="Arial" charset="0"/>
                          <a:ea typeface="Arial" charset="0"/>
                          <a:cs typeface="Arial" charset="0"/>
                        </a:rPr>
                        <a:t>(11/2016)</a:t>
                      </a:r>
                      <a:endParaRPr sz="1100" b="0" i="0" kern="1200" dirty="0">
                        <a:solidFill>
                          <a:srgbClr val="FF0000"/>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dirty="0">
                          <a:solidFill>
                            <a:schemeClr val="tx1"/>
                          </a:solidFill>
                          <a:latin typeface="Arial" charset="0"/>
                          <a:ea typeface="Arial" charset="0"/>
                          <a:cs typeface="Arial" charset="0"/>
                        </a:rPr>
                        <a:t>OGC-004 </a:t>
                      </a:r>
                      <a:r>
                        <a:rPr sz="1100" b="0" i="0" kern="1200" dirty="0" err="1">
                          <a:solidFill>
                            <a:schemeClr val="tx1"/>
                          </a:solidFill>
                          <a:latin typeface="Arial" charset="0"/>
                          <a:ea typeface="Arial" charset="0"/>
                          <a:cs typeface="Arial" charset="0"/>
                        </a:rPr>
                        <a:t>Ethisches</a:t>
                      </a:r>
                      <a:r>
                        <a:rPr sz="1100" b="0" i="0" kern="1200" baseline="0" dirty="0">
                          <a:solidFill>
                            <a:schemeClr val="tx1"/>
                          </a:solidFill>
                          <a:latin typeface="Arial" charset="0"/>
                          <a:ea typeface="Arial" charset="0"/>
                          <a:cs typeface="Arial" charset="0"/>
                        </a:rPr>
                        <a:t> </a:t>
                      </a:r>
                      <a:r>
                        <a:rPr sz="1100" b="0" i="0" kern="1200" baseline="0" dirty="0" err="1" smtClean="0">
                          <a:solidFill>
                            <a:schemeClr val="tx1"/>
                          </a:solidFill>
                          <a:latin typeface="Arial" charset="0"/>
                          <a:ea typeface="Arial" charset="0"/>
                          <a:cs typeface="Arial" charset="0"/>
                        </a:rPr>
                        <a:t>Geschäftsverhalten</a:t>
                      </a:r>
                      <a:r>
                        <a:rPr lang="de-DE" sz="1100" b="0" i="0" kern="1200" baseline="0" dirty="0" smtClean="0">
                          <a:solidFill>
                            <a:schemeClr val="tx1"/>
                          </a:solidFill>
                          <a:latin typeface="Arial" charset="0"/>
                          <a:ea typeface="Arial" charset="0"/>
                          <a:cs typeface="Arial" charset="0"/>
                        </a:rPr>
                        <a:t> </a:t>
                      </a:r>
                      <a:r>
                        <a:rPr lang="de-DE" sz="1100" b="0" i="0" kern="1200" baseline="0" dirty="0" smtClean="0">
                          <a:solidFill>
                            <a:srgbClr val="FF0000"/>
                          </a:solidFill>
                          <a:latin typeface="Arial" charset="0"/>
                          <a:ea typeface="Arial" charset="0"/>
                          <a:cs typeface="Arial" charset="0"/>
                        </a:rPr>
                        <a:t>(</a:t>
                      </a:r>
                      <a:r>
                        <a:rPr lang="de-DE" sz="1100" b="0" i="0" kern="1200" baseline="0" dirty="0" err="1" smtClean="0">
                          <a:solidFill>
                            <a:srgbClr val="FF0000"/>
                          </a:solidFill>
                          <a:latin typeface="Arial" charset="0"/>
                          <a:ea typeface="Arial" charset="0"/>
                          <a:cs typeface="Arial" charset="0"/>
                        </a:rPr>
                        <a:t>rev</a:t>
                      </a:r>
                      <a:r>
                        <a:rPr lang="de-DE" sz="1100" b="0" i="0" kern="1200" baseline="0" dirty="0" smtClean="0">
                          <a:solidFill>
                            <a:srgbClr val="FF0000"/>
                          </a:solidFill>
                          <a:latin typeface="Arial" charset="0"/>
                          <a:ea typeface="Arial" charset="0"/>
                          <a:cs typeface="Arial" charset="0"/>
                        </a:rPr>
                        <a:t>. 1)</a:t>
                      </a:r>
                      <a:endParaRPr sz="1100" b="0" i="0" kern="1200" baseline="0" dirty="0">
                        <a:solidFill>
                          <a:srgbClr val="FF0000"/>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dirty="0">
                          <a:solidFill>
                            <a:schemeClr val="tx1"/>
                          </a:solidFill>
                          <a:latin typeface="Arial" charset="0"/>
                          <a:ea typeface="Arial" charset="0"/>
                          <a:cs typeface="Arial" charset="0"/>
                        </a:rPr>
                        <a:t>OGC-009 </a:t>
                      </a:r>
                      <a:r>
                        <a:rPr sz="1100" b="0" i="0" kern="1200" baseline="0" dirty="0" err="1">
                          <a:solidFill>
                            <a:schemeClr val="tx1"/>
                          </a:solidFill>
                          <a:latin typeface="Arial" charset="0"/>
                          <a:ea typeface="Arial" charset="0"/>
                          <a:cs typeface="Arial" charset="0"/>
                        </a:rPr>
                        <a:t>Geschenke</a:t>
                      </a:r>
                      <a:r>
                        <a:rPr sz="1100" b="0" i="0" kern="1200" baseline="0" dirty="0">
                          <a:solidFill>
                            <a:schemeClr val="tx1"/>
                          </a:solidFill>
                          <a:latin typeface="Arial" charset="0"/>
                          <a:ea typeface="Arial" charset="0"/>
                          <a:cs typeface="Arial" charset="0"/>
                        </a:rPr>
                        <a:t> und </a:t>
                      </a:r>
                      <a:r>
                        <a:rPr sz="1100" b="0" i="0" kern="1200" baseline="0" dirty="0" err="1">
                          <a:solidFill>
                            <a:schemeClr val="tx1"/>
                          </a:solidFill>
                          <a:latin typeface="Arial" charset="0"/>
                          <a:ea typeface="Arial" charset="0"/>
                          <a:cs typeface="Arial" charset="0"/>
                        </a:rPr>
                        <a:t>geschäftliche</a:t>
                      </a:r>
                      <a:r>
                        <a:rPr sz="1100" b="0" i="0" kern="1200" baseline="0" dirty="0">
                          <a:solidFill>
                            <a:schemeClr val="tx1"/>
                          </a:solidFill>
                          <a:latin typeface="Arial" charset="0"/>
                          <a:ea typeface="Arial" charset="0"/>
                          <a:cs typeface="Arial" charset="0"/>
                        </a:rPr>
                        <a:t> </a:t>
                      </a:r>
                      <a:r>
                        <a:rPr sz="1100" b="0" i="0" kern="1200" baseline="0" dirty="0" err="1">
                          <a:solidFill>
                            <a:schemeClr val="tx1"/>
                          </a:solidFill>
                          <a:latin typeface="Arial" charset="0"/>
                          <a:ea typeface="Arial" charset="0"/>
                          <a:cs typeface="Arial" charset="0"/>
                        </a:rPr>
                        <a:t>Aufmerksamkeiten</a:t>
                      </a:r>
                      <a:r>
                        <a:rPr sz="1100" b="0" i="0" kern="1200" baseline="0" dirty="0">
                          <a:solidFill>
                            <a:schemeClr val="tx1"/>
                          </a:solidFill>
                          <a:latin typeface="Arial" charset="0"/>
                          <a:ea typeface="Arial" charset="0"/>
                          <a:cs typeface="Arial" charset="0"/>
                        </a:rPr>
                        <a:t> und Sponsoring </a:t>
                      </a:r>
                      <a:r>
                        <a:rPr lang="de-DE" sz="1100" b="0" i="0" kern="1200" baseline="0" dirty="0" smtClean="0">
                          <a:solidFill>
                            <a:srgbClr val="FF0000"/>
                          </a:solidFill>
                          <a:latin typeface="Arial" charset="0"/>
                          <a:ea typeface="Arial" charset="0"/>
                          <a:cs typeface="Arial" charset="0"/>
                        </a:rPr>
                        <a:t>(</a:t>
                      </a:r>
                      <a:r>
                        <a:rPr lang="de-DE" sz="1100" b="0" i="0" kern="1200" baseline="0" dirty="0" err="1" smtClean="0">
                          <a:solidFill>
                            <a:srgbClr val="FF0000"/>
                          </a:solidFill>
                          <a:latin typeface="Arial" charset="0"/>
                          <a:ea typeface="Arial" charset="0"/>
                          <a:cs typeface="Arial" charset="0"/>
                        </a:rPr>
                        <a:t>rev</a:t>
                      </a:r>
                      <a:r>
                        <a:rPr lang="de-DE" sz="1100" b="0" i="0" kern="1200" baseline="0" dirty="0" smtClean="0">
                          <a:solidFill>
                            <a:srgbClr val="FF0000"/>
                          </a:solidFill>
                          <a:latin typeface="Arial" charset="0"/>
                          <a:ea typeface="Arial" charset="0"/>
                          <a:cs typeface="Arial" charset="0"/>
                        </a:rPr>
                        <a:t>. 5)</a:t>
                      </a:r>
                      <a:endParaRPr sz="1100" b="0" i="0" kern="1200" baseline="0" dirty="0">
                        <a:solidFill>
                          <a:srgbClr val="FF0000"/>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dirty="0">
                          <a:solidFill>
                            <a:schemeClr val="tx1"/>
                          </a:solidFill>
                          <a:latin typeface="Arial" charset="0"/>
                          <a:ea typeface="Arial" charset="0"/>
                          <a:cs typeface="Arial" charset="0"/>
                        </a:rPr>
                        <a:t>OGC-018 </a:t>
                      </a:r>
                      <a:r>
                        <a:rPr sz="1100" b="0" i="0" kern="1200" baseline="0" dirty="0" err="1">
                          <a:solidFill>
                            <a:schemeClr val="tx1"/>
                          </a:solidFill>
                          <a:latin typeface="Arial" charset="0"/>
                          <a:ea typeface="Arial" charset="0"/>
                          <a:cs typeface="Arial" charset="0"/>
                        </a:rPr>
                        <a:t>Befolgung</a:t>
                      </a:r>
                      <a:r>
                        <a:rPr sz="1100" b="0" i="0" kern="1200" baseline="0" dirty="0">
                          <a:solidFill>
                            <a:schemeClr val="tx1"/>
                          </a:solidFill>
                          <a:latin typeface="Arial" charset="0"/>
                          <a:ea typeface="Arial" charset="0"/>
                          <a:cs typeface="Arial" charset="0"/>
                        </a:rPr>
                        <a:t> des Foreign Corrupt Practices </a:t>
                      </a:r>
                      <a:r>
                        <a:rPr sz="1100" b="0" i="0" kern="1200" baseline="0" dirty="0" smtClean="0">
                          <a:solidFill>
                            <a:schemeClr val="tx1"/>
                          </a:solidFill>
                          <a:latin typeface="Arial" charset="0"/>
                          <a:ea typeface="Arial" charset="0"/>
                          <a:cs typeface="Arial" charset="0"/>
                        </a:rPr>
                        <a:t>Act</a:t>
                      </a:r>
                      <a:r>
                        <a:rPr lang="de-DE" sz="1100" b="0" i="0" kern="1200" baseline="0" dirty="0" smtClean="0">
                          <a:solidFill>
                            <a:schemeClr val="tx1"/>
                          </a:solidFill>
                          <a:latin typeface="Arial" charset="0"/>
                          <a:ea typeface="Arial" charset="0"/>
                          <a:cs typeface="Arial" charset="0"/>
                        </a:rPr>
                        <a:t> </a:t>
                      </a:r>
                      <a:r>
                        <a:rPr lang="de-DE" sz="1100" b="0" i="0" kern="1200" baseline="0" dirty="0" smtClean="0">
                          <a:solidFill>
                            <a:srgbClr val="FF0000"/>
                          </a:solidFill>
                          <a:latin typeface="Arial" charset="0"/>
                          <a:ea typeface="Arial" charset="0"/>
                          <a:cs typeface="Arial" charset="0"/>
                        </a:rPr>
                        <a:t>(</a:t>
                      </a:r>
                      <a:r>
                        <a:rPr lang="de-DE" sz="1100" b="0" i="0" kern="1200" baseline="0" dirty="0" err="1" smtClean="0">
                          <a:solidFill>
                            <a:srgbClr val="FF0000"/>
                          </a:solidFill>
                          <a:latin typeface="Arial" charset="0"/>
                          <a:ea typeface="Arial" charset="0"/>
                          <a:cs typeface="Arial" charset="0"/>
                        </a:rPr>
                        <a:t>rev</a:t>
                      </a:r>
                      <a:r>
                        <a:rPr lang="de-DE" sz="1100" b="0" i="0" kern="1200" baseline="0" dirty="0" smtClean="0">
                          <a:solidFill>
                            <a:srgbClr val="FF0000"/>
                          </a:solidFill>
                          <a:latin typeface="Arial" charset="0"/>
                          <a:ea typeface="Arial" charset="0"/>
                          <a:cs typeface="Arial" charset="0"/>
                        </a:rPr>
                        <a:t>. 0)</a:t>
                      </a:r>
                      <a:endParaRPr sz="1100" b="0" i="0" kern="1200" baseline="0" dirty="0">
                        <a:solidFill>
                          <a:srgbClr val="FF0000"/>
                        </a:solidFill>
                        <a:latin typeface="Arial" charset="0"/>
                        <a:ea typeface="Arial" charset="0"/>
                        <a:cs typeface="Arial" charset="0"/>
                      </a:endParaRPr>
                    </a:p>
                  </a:txBody>
                  <a:tcPr/>
                </a:tc>
              </a:tr>
              <a:tr h="827307">
                <a:tc>
                  <a:txBody>
                    <a:bodyPr/>
                    <a:lstStyle/>
                    <a:p>
                      <a:pPr marL="0" lvl="0" indent="0" algn="l" defTabSz="755650" rtl="0" eaLnBrk="1" latinLnBrk="0" hangingPunct="1">
                        <a:lnSpc>
                          <a:spcPct val="100000"/>
                        </a:lnSpc>
                        <a:spcBef>
                          <a:spcPct val="0"/>
                        </a:spcBef>
                        <a:spcAft>
                          <a:spcPts val="0"/>
                        </a:spcAft>
                        <a:buClr>
                          <a:srgbClr val="CC1E43"/>
                        </a:buClr>
                        <a:buFont typeface="Wingdings" charset="2"/>
                        <a:buNone/>
                      </a:pPr>
                      <a:r>
                        <a:rPr sz="1100" b="1" i="0" kern="1200">
                          <a:solidFill>
                            <a:srgbClr val="C00000"/>
                          </a:solidFill>
                          <a:latin typeface="Arial" charset="0"/>
                          <a:ea typeface="Arial" charset="0"/>
                          <a:cs typeface="Arial" charset="0"/>
                        </a:rPr>
                        <a:t>Geschäftstätigkeit und Auszahlungen an Dritte</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Vorschriftswidrige Zahlungen an Zollbeamte, um Zollgebühren zu umgehen</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Sponsoring, um einen Geschäftspartner hinzuzugewinnen oder zu halten</a:t>
                      </a:r>
                    </a:p>
                  </a:txBody>
                  <a:tcPr/>
                </a:tc>
                <a:tc>
                  <a:txBody>
                    <a:bodyPr/>
                    <a:lstStyle/>
                    <a:p>
                      <a:pPr marL="171450" lvl="0" indent="-171450" algn="l" defTabSz="755650" rtl="0">
                        <a:lnSpc>
                          <a:spcPct val="100000"/>
                        </a:lnSpc>
                        <a:spcBef>
                          <a:spcPct val="0"/>
                        </a:spcBef>
                        <a:spcAft>
                          <a:spcPts val="0"/>
                        </a:spcAft>
                        <a:buClr>
                          <a:srgbClr val="CC1E43"/>
                        </a:buClr>
                        <a:buFont typeface="Wingdings" charset="2"/>
                        <a:buChar char="§"/>
                      </a:pPr>
                      <a:endParaRPr lang="en-US" sz="1100" b="0" i="0" kern="1200" dirty="0" smtClean="0">
                        <a:solidFill>
                          <a:srgbClr val="C00000"/>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dirty="0">
                          <a:solidFill>
                            <a:schemeClr val="tx1"/>
                          </a:solidFill>
                          <a:latin typeface="Arial" charset="0"/>
                          <a:ea typeface="Arial" charset="0"/>
                          <a:cs typeface="Arial" charset="0"/>
                        </a:rPr>
                        <a:t>OGC-001 </a:t>
                      </a:r>
                      <a:r>
                        <a:rPr sz="1100" b="0" i="0" kern="1200" dirty="0" err="1" smtClean="0">
                          <a:solidFill>
                            <a:schemeClr val="tx1"/>
                          </a:solidFill>
                          <a:latin typeface="Arial" charset="0"/>
                          <a:ea typeface="Arial" charset="0"/>
                          <a:cs typeface="Arial" charset="0"/>
                        </a:rPr>
                        <a:t>Verhaltenskodex</a:t>
                      </a:r>
                      <a:r>
                        <a:rPr lang="de-DE" sz="1100" b="0" i="0" kern="1200" dirty="0" smtClean="0">
                          <a:solidFill>
                            <a:schemeClr val="tx1"/>
                          </a:solidFill>
                          <a:latin typeface="Arial" charset="0"/>
                          <a:ea typeface="Arial" charset="0"/>
                          <a:cs typeface="Arial" charset="0"/>
                        </a:rPr>
                        <a:t> </a:t>
                      </a:r>
                      <a:r>
                        <a:rPr lang="de-DE" sz="1100" b="0" i="0" kern="1200" dirty="0" smtClean="0">
                          <a:solidFill>
                            <a:srgbClr val="FF0000"/>
                          </a:solidFill>
                          <a:latin typeface="Arial" charset="0"/>
                          <a:ea typeface="Arial" charset="0"/>
                          <a:cs typeface="Arial" charset="0"/>
                        </a:rPr>
                        <a:t>(11/2016)</a:t>
                      </a:r>
                      <a:endParaRPr sz="1100" b="0" i="0" kern="120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dirty="0">
                          <a:solidFill>
                            <a:schemeClr val="tx1"/>
                          </a:solidFill>
                          <a:latin typeface="Arial" charset="0"/>
                          <a:ea typeface="Arial" charset="0"/>
                          <a:cs typeface="Arial" charset="0"/>
                        </a:rPr>
                        <a:t>OGC-008 </a:t>
                      </a:r>
                      <a:r>
                        <a:rPr sz="1100" b="0" i="0" kern="1200" dirty="0" err="1">
                          <a:solidFill>
                            <a:schemeClr val="tx1"/>
                          </a:solidFill>
                          <a:latin typeface="Arial" charset="0"/>
                          <a:ea typeface="Arial" charset="0"/>
                          <a:cs typeface="Arial" charset="0"/>
                        </a:rPr>
                        <a:t>Einhaltung</a:t>
                      </a:r>
                      <a:r>
                        <a:rPr sz="1100" b="0" i="0" kern="1200" dirty="0">
                          <a:solidFill>
                            <a:schemeClr val="tx1"/>
                          </a:solidFill>
                          <a:latin typeface="Arial" charset="0"/>
                          <a:ea typeface="Arial" charset="0"/>
                          <a:cs typeface="Arial" charset="0"/>
                        </a:rPr>
                        <a:t> </a:t>
                      </a:r>
                      <a:r>
                        <a:rPr sz="1100" b="0" i="0" kern="1200" dirty="0" err="1">
                          <a:solidFill>
                            <a:schemeClr val="tx1"/>
                          </a:solidFill>
                          <a:latin typeface="Arial" charset="0"/>
                          <a:ea typeface="Arial" charset="0"/>
                          <a:cs typeface="Arial" charset="0"/>
                        </a:rPr>
                        <a:t>ausländischer</a:t>
                      </a:r>
                      <a:r>
                        <a:rPr sz="1100" b="0" i="0" kern="1200" dirty="0">
                          <a:solidFill>
                            <a:schemeClr val="tx1"/>
                          </a:solidFill>
                          <a:latin typeface="Arial" charset="0"/>
                          <a:ea typeface="Arial" charset="0"/>
                          <a:cs typeface="Arial" charset="0"/>
                        </a:rPr>
                        <a:t> </a:t>
                      </a:r>
                      <a:r>
                        <a:rPr sz="1100" b="0" i="0" kern="1200" dirty="0" err="1">
                          <a:solidFill>
                            <a:schemeClr val="tx1"/>
                          </a:solidFill>
                          <a:latin typeface="Arial" charset="0"/>
                          <a:ea typeface="Arial" charset="0"/>
                          <a:cs typeface="Arial" charset="0"/>
                        </a:rPr>
                        <a:t>Gesetze</a:t>
                      </a:r>
                      <a:r>
                        <a:rPr sz="1100" b="0" i="0" kern="1200" dirty="0">
                          <a:solidFill>
                            <a:schemeClr val="tx1"/>
                          </a:solidFill>
                          <a:latin typeface="Arial" charset="0"/>
                          <a:ea typeface="Arial" charset="0"/>
                          <a:cs typeface="Arial" charset="0"/>
                        </a:rPr>
                        <a:t> und </a:t>
                      </a:r>
                      <a:r>
                        <a:rPr sz="1100" b="0" i="0" kern="1200" dirty="0" err="1" smtClean="0">
                          <a:solidFill>
                            <a:schemeClr val="tx1"/>
                          </a:solidFill>
                          <a:latin typeface="Arial" charset="0"/>
                          <a:ea typeface="Arial" charset="0"/>
                          <a:cs typeface="Arial" charset="0"/>
                        </a:rPr>
                        <a:t>Vorschriften</a:t>
                      </a:r>
                      <a:r>
                        <a:rPr lang="de-DE" sz="1100" b="0" i="0" kern="1200" dirty="0" smtClean="0">
                          <a:solidFill>
                            <a:schemeClr val="tx1"/>
                          </a:solidFill>
                          <a:latin typeface="Arial" charset="0"/>
                          <a:ea typeface="Arial" charset="0"/>
                          <a:cs typeface="Arial" charset="0"/>
                        </a:rPr>
                        <a:t> </a:t>
                      </a:r>
                      <a:r>
                        <a:rPr lang="de-DE" sz="1100" b="0" i="0" kern="1200" dirty="0" smtClean="0">
                          <a:solidFill>
                            <a:srgbClr val="FF0000"/>
                          </a:solidFill>
                          <a:latin typeface="Arial" charset="0"/>
                          <a:ea typeface="Arial" charset="0"/>
                          <a:cs typeface="Arial" charset="0"/>
                        </a:rPr>
                        <a:t>(</a:t>
                      </a:r>
                      <a:r>
                        <a:rPr lang="de-DE" sz="1100" b="0" i="0" kern="1200" dirty="0" err="1" smtClean="0">
                          <a:solidFill>
                            <a:srgbClr val="FF0000"/>
                          </a:solidFill>
                          <a:latin typeface="Arial" charset="0"/>
                          <a:ea typeface="Arial" charset="0"/>
                          <a:cs typeface="Arial" charset="0"/>
                        </a:rPr>
                        <a:t>rev</a:t>
                      </a:r>
                      <a:r>
                        <a:rPr lang="de-DE" sz="1100" b="0" i="0" kern="1200" dirty="0" smtClean="0">
                          <a:solidFill>
                            <a:srgbClr val="FF0000"/>
                          </a:solidFill>
                          <a:latin typeface="Arial" charset="0"/>
                          <a:ea typeface="Arial" charset="0"/>
                          <a:cs typeface="Arial" charset="0"/>
                        </a:rPr>
                        <a:t>. 1)</a:t>
                      </a:r>
                      <a:endParaRPr sz="1100" b="0" i="0" kern="1200" dirty="0">
                        <a:solidFill>
                          <a:srgbClr val="FF0000"/>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dirty="0">
                          <a:solidFill>
                            <a:schemeClr val="tx1"/>
                          </a:solidFill>
                          <a:latin typeface="Arial" charset="0"/>
                          <a:ea typeface="Arial" charset="0"/>
                          <a:cs typeface="Arial" charset="0"/>
                        </a:rPr>
                        <a:t>OGC-009 </a:t>
                      </a:r>
                      <a:r>
                        <a:rPr sz="1100" b="0" i="0" kern="1200" baseline="0" dirty="0" err="1">
                          <a:solidFill>
                            <a:schemeClr val="tx1"/>
                          </a:solidFill>
                          <a:latin typeface="Arial" charset="0"/>
                          <a:ea typeface="Arial" charset="0"/>
                          <a:cs typeface="Arial" charset="0"/>
                        </a:rPr>
                        <a:t>Geschenke</a:t>
                      </a:r>
                      <a:r>
                        <a:rPr sz="1100" b="0" i="0" kern="1200" baseline="0" dirty="0">
                          <a:solidFill>
                            <a:schemeClr val="tx1"/>
                          </a:solidFill>
                          <a:latin typeface="Arial" charset="0"/>
                          <a:ea typeface="Arial" charset="0"/>
                          <a:cs typeface="Arial" charset="0"/>
                        </a:rPr>
                        <a:t> und </a:t>
                      </a:r>
                      <a:r>
                        <a:rPr sz="1100" b="0" i="0" kern="1200" baseline="0" dirty="0" err="1">
                          <a:solidFill>
                            <a:schemeClr val="tx1"/>
                          </a:solidFill>
                          <a:latin typeface="Arial" charset="0"/>
                          <a:ea typeface="Arial" charset="0"/>
                          <a:cs typeface="Arial" charset="0"/>
                        </a:rPr>
                        <a:t>geschäftliche</a:t>
                      </a:r>
                      <a:r>
                        <a:rPr sz="1100" b="0" i="0" kern="1200" baseline="0" dirty="0">
                          <a:solidFill>
                            <a:schemeClr val="tx1"/>
                          </a:solidFill>
                          <a:latin typeface="Arial" charset="0"/>
                          <a:ea typeface="Arial" charset="0"/>
                          <a:cs typeface="Arial" charset="0"/>
                        </a:rPr>
                        <a:t> </a:t>
                      </a:r>
                      <a:r>
                        <a:rPr sz="1100" b="0" i="0" kern="1200" baseline="0" dirty="0" err="1">
                          <a:solidFill>
                            <a:schemeClr val="tx1"/>
                          </a:solidFill>
                          <a:latin typeface="Arial" charset="0"/>
                          <a:ea typeface="Arial" charset="0"/>
                          <a:cs typeface="Arial" charset="0"/>
                        </a:rPr>
                        <a:t>Aufmerksamkeiten</a:t>
                      </a:r>
                      <a:r>
                        <a:rPr sz="1100" b="0" i="0" kern="1200" baseline="0" dirty="0">
                          <a:solidFill>
                            <a:schemeClr val="tx1"/>
                          </a:solidFill>
                          <a:latin typeface="Arial" charset="0"/>
                          <a:ea typeface="Arial" charset="0"/>
                          <a:cs typeface="Arial" charset="0"/>
                        </a:rPr>
                        <a:t> und Sponsoring </a:t>
                      </a:r>
                      <a:r>
                        <a:rPr lang="de-DE" sz="1100" b="0" i="0" kern="1200" baseline="0" dirty="0" smtClean="0">
                          <a:solidFill>
                            <a:srgbClr val="FF0000"/>
                          </a:solidFill>
                          <a:latin typeface="Arial" charset="0"/>
                          <a:ea typeface="Arial" charset="0"/>
                          <a:cs typeface="Arial" charset="0"/>
                        </a:rPr>
                        <a:t>(</a:t>
                      </a:r>
                      <a:r>
                        <a:rPr lang="de-DE" sz="1100" b="0" i="0" kern="1200" baseline="0" dirty="0" err="1" smtClean="0">
                          <a:solidFill>
                            <a:srgbClr val="FF0000"/>
                          </a:solidFill>
                          <a:latin typeface="Arial" charset="0"/>
                          <a:ea typeface="Arial" charset="0"/>
                          <a:cs typeface="Arial" charset="0"/>
                        </a:rPr>
                        <a:t>rev</a:t>
                      </a:r>
                      <a:r>
                        <a:rPr lang="de-DE" sz="1100" b="0" i="0" kern="1200" baseline="0" dirty="0" smtClean="0">
                          <a:solidFill>
                            <a:srgbClr val="FF0000"/>
                          </a:solidFill>
                          <a:latin typeface="Arial" charset="0"/>
                          <a:ea typeface="Arial" charset="0"/>
                          <a:cs typeface="Arial" charset="0"/>
                        </a:rPr>
                        <a:t>. 5)</a:t>
                      </a:r>
                      <a:endParaRPr sz="1100" b="0" i="0" kern="1200" baseline="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dirty="0" smtClean="0">
                          <a:solidFill>
                            <a:schemeClr val="tx1"/>
                          </a:solidFill>
                          <a:latin typeface="Arial" charset="0"/>
                          <a:ea typeface="Arial" charset="0"/>
                          <a:cs typeface="Arial" charset="0"/>
                        </a:rPr>
                        <a:t>OGC-009A </a:t>
                      </a:r>
                      <a:r>
                        <a:rPr sz="1100" b="0" i="0" kern="1200" baseline="0" dirty="0" err="1">
                          <a:solidFill>
                            <a:schemeClr val="tx1"/>
                          </a:solidFill>
                          <a:latin typeface="Arial" charset="0"/>
                          <a:ea typeface="Arial" charset="0"/>
                          <a:cs typeface="Arial" charset="0"/>
                        </a:rPr>
                        <a:t>Veranstaltungs</a:t>
                      </a:r>
                      <a:r>
                        <a:rPr sz="1100" b="0" i="0" kern="1200" baseline="0" dirty="0">
                          <a:solidFill>
                            <a:schemeClr val="tx1"/>
                          </a:solidFill>
                          <a:latin typeface="Arial" charset="0"/>
                          <a:ea typeface="Arial" charset="0"/>
                          <a:cs typeface="Arial" charset="0"/>
                        </a:rPr>
                        <a:t>- und Sponsoring </a:t>
                      </a:r>
                      <a:r>
                        <a:rPr sz="1100" b="0" i="0" kern="1200" baseline="0" dirty="0" err="1">
                          <a:solidFill>
                            <a:schemeClr val="tx1"/>
                          </a:solidFill>
                          <a:latin typeface="Arial" charset="0"/>
                          <a:ea typeface="Arial" charset="0"/>
                          <a:cs typeface="Arial" charset="0"/>
                        </a:rPr>
                        <a:t>Antragsformular</a:t>
                      </a:r>
                      <a:endParaRPr sz="1100" b="0" i="0" kern="1200" baseline="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dirty="0">
                          <a:solidFill>
                            <a:schemeClr val="tx1"/>
                          </a:solidFill>
                          <a:latin typeface="Arial" charset="0"/>
                          <a:ea typeface="Arial" charset="0"/>
                          <a:cs typeface="Arial" charset="0"/>
                        </a:rPr>
                        <a:t>OGC-010 </a:t>
                      </a:r>
                      <a:r>
                        <a:rPr sz="1100" b="0" i="0" kern="1200" baseline="0" dirty="0" err="1" smtClean="0">
                          <a:solidFill>
                            <a:schemeClr val="tx1"/>
                          </a:solidFill>
                          <a:latin typeface="Arial" charset="0"/>
                          <a:ea typeface="Arial" charset="0"/>
                          <a:cs typeface="Arial" charset="0"/>
                        </a:rPr>
                        <a:t>Interessenkonflikt</a:t>
                      </a:r>
                      <a:r>
                        <a:rPr lang="de-DE" sz="1100" b="0" i="0" kern="1200" baseline="0" dirty="0" smtClean="0">
                          <a:solidFill>
                            <a:schemeClr val="tx1"/>
                          </a:solidFill>
                          <a:latin typeface="Arial" charset="0"/>
                          <a:ea typeface="Arial" charset="0"/>
                          <a:cs typeface="Arial" charset="0"/>
                        </a:rPr>
                        <a:t> </a:t>
                      </a:r>
                      <a:r>
                        <a:rPr lang="de-DE" sz="1100" b="0" i="0" kern="1200" baseline="0" dirty="0" smtClean="0">
                          <a:solidFill>
                            <a:srgbClr val="FF0000"/>
                          </a:solidFill>
                          <a:latin typeface="Arial" charset="0"/>
                          <a:ea typeface="Arial" charset="0"/>
                          <a:cs typeface="Arial" charset="0"/>
                        </a:rPr>
                        <a:t>(</a:t>
                      </a:r>
                      <a:r>
                        <a:rPr lang="de-DE" sz="1100" b="0" i="0" kern="1200" baseline="0" dirty="0" err="1" smtClean="0">
                          <a:solidFill>
                            <a:srgbClr val="FF0000"/>
                          </a:solidFill>
                          <a:latin typeface="Arial" charset="0"/>
                          <a:ea typeface="Arial" charset="0"/>
                          <a:cs typeface="Arial" charset="0"/>
                        </a:rPr>
                        <a:t>rev</a:t>
                      </a:r>
                      <a:r>
                        <a:rPr lang="de-DE" sz="1100" b="0" i="0" kern="1200" baseline="0" dirty="0" smtClean="0">
                          <a:solidFill>
                            <a:srgbClr val="FF0000"/>
                          </a:solidFill>
                          <a:latin typeface="Arial" charset="0"/>
                          <a:ea typeface="Arial" charset="0"/>
                          <a:cs typeface="Arial" charset="0"/>
                        </a:rPr>
                        <a:t>. 2)</a:t>
                      </a:r>
                      <a:endParaRPr sz="1100" b="0" i="0" kern="1200" baseline="0" dirty="0">
                        <a:solidFill>
                          <a:srgbClr val="FF0000"/>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dirty="0">
                          <a:solidFill>
                            <a:schemeClr val="tx1"/>
                          </a:solidFill>
                          <a:latin typeface="Arial" charset="0"/>
                          <a:ea typeface="Arial" charset="0"/>
                          <a:cs typeface="Arial" charset="0"/>
                        </a:rPr>
                        <a:t>OGC-018 </a:t>
                      </a:r>
                      <a:r>
                        <a:rPr sz="1100" b="0" i="0" kern="1200" baseline="0" dirty="0" err="1">
                          <a:solidFill>
                            <a:schemeClr val="tx1"/>
                          </a:solidFill>
                          <a:latin typeface="Arial" charset="0"/>
                          <a:ea typeface="Arial" charset="0"/>
                          <a:cs typeface="Arial" charset="0"/>
                        </a:rPr>
                        <a:t>Befolgung</a:t>
                      </a:r>
                      <a:r>
                        <a:rPr sz="1100" b="0" i="0" kern="1200" baseline="0" dirty="0">
                          <a:solidFill>
                            <a:schemeClr val="tx1"/>
                          </a:solidFill>
                          <a:latin typeface="Arial" charset="0"/>
                          <a:ea typeface="Arial" charset="0"/>
                          <a:cs typeface="Arial" charset="0"/>
                        </a:rPr>
                        <a:t> des Foreign Corrupt Practices </a:t>
                      </a:r>
                      <a:r>
                        <a:rPr sz="1100" b="0" i="0" kern="1200" baseline="0" dirty="0" smtClean="0">
                          <a:solidFill>
                            <a:schemeClr val="tx1"/>
                          </a:solidFill>
                          <a:latin typeface="Arial" charset="0"/>
                          <a:ea typeface="Arial" charset="0"/>
                          <a:cs typeface="Arial" charset="0"/>
                        </a:rPr>
                        <a:t>Act</a:t>
                      </a:r>
                      <a:r>
                        <a:rPr lang="de-DE" sz="1100" b="0" i="0" kern="1200" baseline="0" dirty="0" smtClean="0">
                          <a:solidFill>
                            <a:schemeClr val="tx1"/>
                          </a:solidFill>
                          <a:latin typeface="Arial" charset="0"/>
                          <a:ea typeface="Arial" charset="0"/>
                          <a:cs typeface="Arial" charset="0"/>
                        </a:rPr>
                        <a:t> </a:t>
                      </a:r>
                      <a:r>
                        <a:rPr lang="de-DE" sz="1100" b="0" i="0" kern="1200" baseline="0" dirty="0" smtClean="0">
                          <a:solidFill>
                            <a:srgbClr val="FF0000"/>
                          </a:solidFill>
                          <a:latin typeface="Arial" charset="0"/>
                          <a:ea typeface="Arial" charset="0"/>
                          <a:cs typeface="Arial" charset="0"/>
                        </a:rPr>
                        <a:t>(</a:t>
                      </a:r>
                      <a:r>
                        <a:rPr lang="de-DE" sz="1100" b="0" i="0" kern="1200" baseline="0" dirty="0" err="1" smtClean="0">
                          <a:solidFill>
                            <a:srgbClr val="FF0000"/>
                          </a:solidFill>
                          <a:latin typeface="Arial" charset="0"/>
                          <a:ea typeface="Arial" charset="0"/>
                          <a:cs typeface="Arial" charset="0"/>
                        </a:rPr>
                        <a:t>rev</a:t>
                      </a:r>
                      <a:r>
                        <a:rPr lang="de-DE" sz="1100" b="0" i="0" kern="1200" baseline="0" dirty="0" smtClean="0">
                          <a:solidFill>
                            <a:srgbClr val="FF0000"/>
                          </a:solidFill>
                          <a:latin typeface="Arial" charset="0"/>
                          <a:ea typeface="Arial" charset="0"/>
                          <a:cs typeface="Arial" charset="0"/>
                        </a:rPr>
                        <a:t>. 0)</a:t>
                      </a:r>
                    </a:p>
                  </a:txBody>
                  <a:tcPr/>
                </a:tc>
              </a:tr>
              <a:tr h="827307">
                <a:tc>
                  <a:txBody>
                    <a:bodyPr/>
                    <a:lstStyle/>
                    <a:p>
                      <a:pPr marL="0" marR="0" lvl="0" indent="0" algn="l" defTabSz="457200" rtl="0" eaLnBrk="1" fontAlgn="auto" latinLnBrk="0" hangingPunct="1">
                        <a:lnSpc>
                          <a:spcPct val="100000"/>
                        </a:lnSpc>
                        <a:spcBef>
                          <a:spcPts val="0"/>
                        </a:spcBef>
                        <a:spcAft>
                          <a:spcPts val="0"/>
                        </a:spcAft>
                        <a:buClr>
                          <a:srgbClr val="CC1E43"/>
                        </a:buClr>
                        <a:buSzTx/>
                        <a:buFont typeface="Wingdings" charset="2"/>
                        <a:buNone/>
                        <a:tabLst/>
                        <a:defRPr/>
                      </a:pPr>
                      <a:r>
                        <a:rPr sz="1100" b="1" i="0">
                          <a:solidFill>
                            <a:srgbClr val="D20000"/>
                          </a:solidFill>
                          <a:latin typeface="Arial" charset="0"/>
                          <a:ea typeface="Arial" charset="0"/>
                          <a:cs typeface="Arial" charset="0"/>
                        </a:rPr>
                        <a:t>Mitarbeiterbezogene Tätigkeit</a:t>
                      </a:r>
                    </a:p>
                    <a:p>
                      <a:pPr marL="171450" lvl="0" indent="-171450" rtl="0">
                        <a:buClr>
                          <a:srgbClr val="CC1E43"/>
                        </a:buClr>
                        <a:buFont typeface="Wingdings" charset="2"/>
                        <a:buChar char="§"/>
                      </a:pPr>
                      <a:r>
                        <a:rPr sz="1100" b="0" i="0" kern="1200">
                          <a:solidFill>
                            <a:schemeClr val="tx1"/>
                          </a:solidFill>
                          <a:latin typeface="Arial" charset="0"/>
                          <a:ea typeface="Arial" charset="0"/>
                          <a:cs typeface="Arial" charset="0"/>
                        </a:rPr>
                        <a:t>Unterkunft in Luxushotels und Flugkosten der Businessklasse / ersten Klasse</a:t>
                      </a:r>
                    </a:p>
                    <a:p>
                      <a:pPr marL="171450" lvl="0" indent="-171450" rtl="0">
                        <a:buClr>
                          <a:srgbClr val="CC1E43"/>
                        </a:buClr>
                        <a:buFont typeface="Wingdings" charset="2"/>
                        <a:buChar char="§"/>
                      </a:pPr>
                      <a:r>
                        <a:rPr sz="1100" b="0" i="0" kern="1200">
                          <a:solidFill>
                            <a:schemeClr val="tx1"/>
                          </a:solidFill>
                          <a:latin typeface="Arial" charset="0"/>
                          <a:ea typeface="Arial" charset="0"/>
                          <a:cs typeface="Arial" charset="0"/>
                        </a:rPr>
                        <a:t>Geschenke, die nationale Gesetze oder lokale Gepflogenheiten verletzen</a:t>
                      </a:r>
                    </a:p>
                  </a:txBody>
                  <a:tcPr/>
                </a:tc>
                <a:tc>
                  <a:txBody>
                    <a:bodyPr/>
                    <a:lstStyle/>
                    <a:p>
                      <a:pPr marL="171450" lvl="0" indent="-171450" algn="l" defTabSz="755650" rtl="0">
                        <a:lnSpc>
                          <a:spcPct val="100000"/>
                        </a:lnSpc>
                        <a:spcBef>
                          <a:spcPct val="0"/>
                        </a:spcBef>
                        <a:spcAft>
                          <a:spcPts val="0"/>
                        </a:spcAft>
                        <a:buClr>
                          <a:srgbClr val="CC1E43"/>
                        </a:buClr>
                        <a:buFont typeface="Wingdings" charset="2"/>
                        <a:buChar char="§"/>
                      </a:pPr>
                      <a:endParaRPr lang="en-US" sz="1100" b="0" i="0" kern="1200" dirty="0" smtClean="0">
                        <a:solidFill>
                          <a:srgbClr val="C00000"/>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dirty="0">
                          <a:solidFill>
                            <a:schemeClr val="tx1"/>
                          </a:solidFill>
                          <a:latin typeface="Arial" charset="0"/>
                          <a:ea typeface="Arial" charset="0"/>
                          <a:cs typeface="Arial" charset="0"/>
                        </a:rPr>
                        <a:t>FIN-008G</a:t>
                      </a:r>
                      <a:r>
                        <a:rPr sz="1100" b="0" i="0" kern="1200" baseline="0" dirty="0">
                          <a:solidFill>
                            <a:schemeClr val="tx1"/>
                          </a:solidFill>
                          <a:latin typeface="Arial" charset="0"/>
                          <a:ea typeface="Arial" charset="0"/>
                          <a:cs typeface="Arial" charset="0"/>
                        </a:rPr>
                        <a:t> </a:t>
                      </a:r>
                      <a:r>
                        <a:rPr sz="1100" b="0" i="0" kern="1200" baseline="0" dirty="0" err="1">
                          <a:solidFill>
                            <a:schemeClr val="tx1"/>
                          </a:solidFill>
                          <a:latin typeface="Arial" charset="0"/>
                          <a:ea typeface="Arial" charset="0"/>
                          <a:cs typeface="Arial" charset="0"/>
                        </a:rPr>
                        <a:t>Erstattung</a:t>
                      </a:r>
                      <a:r>
                        <a:rPr sz="1100" b="0" i="0" kern="1200" baseline="0" dirty="0">
                          <a:solidFill>
                            <a:schemeClr val="tx1"/>
                          </a:solidFill>
                          <a:latin typeface="Arial" charset="0"/>
                          <a:ea typeface="Arial" charset="0"/>
                          <a:cs typeface="Arial" charset="0"/>
                        </a:rPr>
                        <a:t> von </a:t>
                      </a:r>
                      <a:r>
                        <a:rPr sz="1100" b="0" i="0" kern="1200" baseline="0" dirty="0" err="1">
                          <a:solidFill>
                            <a:schemeClr val="tx1"/>
                          </a:solidFill>
                          <a:latin typeface="Arial" charset="0"/>
                          <a:ea typeface="Arial" charset="0"/>
                          <a:cs typeface="Arial" charset="0"/>
                        </a:rPr>
                        <a:t>globalen</a:t>
                      </a:r>
                      <a:r>
                        <a:rPr sz="1100" b="0" i="0" kern="1200" baseline="0" dirty="0">
                          <a:solidFill>
                            <a:schemeClr val="tx1"/>
                          </a:solidFill>
                          <a:latin typeface="Arial" charset="0"/>
                          <a:ea typeface="Arial" charset="0"/>
                          <a:cs typeface="Arial" charset="0"/>
                        </a:rPr>
                        <a:t> </a:t>
                      </a:r>
                      <a:r>
                        <a:rPr sz="1100" b="0" i="0" kern="1200" baseline="0" dirty="0" err="1">
                          <a:solidFill>
                            <a:schemeClr val="tx1"/>
                          </a:solidFill>
                          <a:latin typeface="Arial" charset="0"/>
                          <a:ea typeface="Arial" charset="0"/>
                          <a:cs typeface="Arial" charset="0"/>
                        </a:rPr>
                        <a:t>Reisekosten</a:t>
                      </a:r>
                      <a:r>
                        <a:rPr sz="1100" b="0" i="0" kern="1200" baseline="0" dirty="0">
                          <a:solidFill>
                            <a:schemeClr val="tx1"/>
                          </a:solidFill>
                          <a:latin typeface="Arial" charset="0"/>
                          <a:ea typeface="Arial" charset="0"/>
                          <a:cs typeface="Arial" charset="0"/>
                        </a:rPr>
                        <a:t> und </a:t>
                      </a:r>
                      <a:r>
                        <a:rPr sz="1100" b="0" i="0" kern="1200" baseline="0" dirty="0" err="1">
                          <a:solidFill>
                            <a:schemeClr val="tx1"/>
                          </a:solidFill>
                          <a:latin typeface="Arial" charset="0"/>
                          <a:ea typeface="Arial" charset="0"/>
                          <a:cs typeface="Arial" charset="0"/>
                        </a:rPr>
                        <a:t>Ausgaben</a:t>
                      </a:r>
                      <a:endParaRPr sz="1100" b="0" i="0" kern="1200" baseline="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dirty="0">
                          <a:solidFill>
                            <a:schemeClr val="tx1"/>
                          </a:solidFill>
                          <a:latin typeface="Arial" charset="0"/>
                          <a:ea typeface="Arial" charset="0"/>
                          <a:cs typeface="Arial" charset="0"/>
                        </a:rPr>
                        <a:t>OGC-001 </a:t>
                      </a:r>
                      <a:r>
                        <a:rPr sz="1100" b="0" i="0" kern="1200" dirty="0" err="1" smtClean="0">
                          <a:solidFill>
                            <a:schemeClr val="tx1"/>
                          </a:solidFill>
                          <a:latin typeface="Arial" charset="0"/>
                          <a:ea typeface="Arial" charset="0"/>
                          <a:cs typeface="Arial" charset="0"/>
                        </a:rPr>
                        <a:t>Verhaltenskodex</a:t>
                      </a:r>
                      <a:r>
                        <a:rPr lang="de-DE" sz="1100" b="0" i="0" kern="1200" dirty="0" smtClean="0">
                          <a:solidFill>
                            <a:schemeClr val="tx1"/>
                          </a:solidFill>
                          <a:latin typeface="Arial" charset="0"/>
                          <a:ea typeface="Arial" charset="0"/>
                          <a:cs typeface="Arial" charset="0"/>
                        </a:rPr>
                        <a:t> </a:t>
                      </a:r>
                      <a:r>
                        <a:rPr lang="de-DE" sz="1100" b="0" i="0" kern="1200" dirty="0" smtClean="0">
                          <a:solidFill>
                            <a:srgbClr val="FF0000"/>
                          </a:solidFill>
                          <a:latin typeface="Arial" charset="0"/>
                          <a:ea typeface="Arial" charset="0"/>
                          <a:cs typeface="Arial" charset="0"/>
                        </a:rPr>
                        <a:t>(11/2016)</a:t>
                      </a:r>
                      <a:endParaRPr sz="1100" b="0" i="0" kern="120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dirty="0">
                          <a:solidFill>
                            <a:schemeClr val="tx1"/>
                          </a:solidFill>
                          <a:latin typeface="Arial" charset="0"/>
                          <a:ea typeface="Arial" charset="0"/>
                          <a:cs typeface="Arial" charset="0"/>
                        </a:rPr>
                        <a:t>OGC-004 </a:t>
                      </a:r>
                      <a:r>
                        <a:rPr sz="1100" b="0" i="0" kern="1200" dirty="0" err="1">
                          <a:solidFill>
                            <a:schemeClr val="tx1"/>
                          </a:solidFill>
                          <a:latin typeface="Arial" charset="0"/>
                          <a:ea typeface="Arial" charset="0"/>
                          <a:cs typeface="Arial" charset="0"/>
                        </a:rPr>
                        <a:t>Ethisches</a:t>
                      </a:r>
                      <a:r>
                        <a:rPr sz="1100" b="0" i="0" kern="1200" baseline="0" dirty="0">
                          <a:solidFill>
                            <a:schemeClr val="tx1"/>
                          </a:solidFill>
                          <a:latin typeface="Arial" charset="0"/>
                          <a:ea typeface="Arial" charset="0"/>
                          <a:cs typeface="Arial" charset="0"/>
                        </a:rPr>
                        <a:t> </a:t>
                      </a:r>
                      <a:r>
                        <a:rPr sz="1100" b="0" i="0" kern="1200" baseline="0" dirty="0" err="1" smtClean="0">
                          <a:solidFill>
                            <a:schemeClr val="tx1"/>
                          </a:solidFill>
                          <a:latin typeface="Arial" charset="0"/>
                          <a:ea typeface="Arial" charset="0"/>
                          <a:cs typeface="Arial" charset="0"/>
                        </a:rPr>
                        <a:t>Geschäftsverhalten</a:t>
                      </a:r>
                      <a:r>
                        <a:rPr lang="de-DE" sz="1100" b="0" i="0" kern="1200" baseline="0" dirty="0" smtClean="0">
                          <a:solidFill>
                            <a:schemeClr val="tx1"/>
                          </a:solidFill>
                          <a:latin typeface="Arial" charset="0"/>
                          <a:ea typeface="Arial" charset="0"/>
                          <a:cs typeface="Arial" charset="0"/>
                        </a:rPr>
                        <a:t> </a:t>
                      </a:r>
                      <a:r>
                        <a:rPr lang="de-DE" sz="1100" b="0" i="0" kern="1200" baseline="0" dirty="0" smtClean="0">
                          <a:solidFill>
                            <a:srgbClr val="FF0000"/>
                          </a:solidFill>
                          <a:latin typeface="Arial" charset="0"/>
                          <a:ea typeface="Arial" charset="0"/>
                          <a:cs typeface="Arial" charset="0"/>
                        </a:rPr>
                        <a:t>(</a:t>
                      </a:r>
                      <a:r>
                        <a:rPr lang="de-DE" sz="1100" b="0" i="0" kern="1200" baseline="0" dirty="0" err="1" smtClean="0">
                          <a:solidFill>
                            <a:srgbClr val="FF0000"/>
                          </a:solidFill>
                          <a:latin typeface="Arial" charset="0"/>
                          <a:ea typeface="Arial" charset="0"/>
                          <a:cs typeface="Arial" charset="0"/>
                        </a:rPr>
                        <a:t>rev</a:t>
                      </a:r>
                      <a:r>
                        <a:rPr lang="de-DE" sz="1100" b="0" i="0" kern="1200" baseline="0" dirty="0" smtClean="0">
                          <a:solidFill>
                            <a:srgbClr val="FF0000"/>
                          </a:solidFill>
                          <a:latin typeface="Arial" charset="0"/>
                          <a:ea typeface="Arial" charset="0"/>
                          <a:cs typeface="Arial" charset="0"/>
                        </a:rPr>
                        <a:t>. 1)</a:t>
                      </a:r>
                      <a:endParaRPr sz="1100" b="0" i="0" kern="1200" baseline="0" dirty="0">
                        <a:solidFill>
                          <a:srgbClr val="FF0000"/>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dirty="0">
                          <a:solidFill>
                            <a:schemeClr val="tx1"/>
                          </a:solidFill>
                          <a:latin typeface="Arial" charset="0"/>
                          <a:ea typeface="Arial" charset="0"/>
                          <a:cs typeface="Arial" charset="0"/>
                        </a:rPr>
                        <a:t>OGC-009 </a:t>
                      </a:r>
                      <a:r>
                        <a:rPr sz="1100" b="0" i="0" kern="1200" baseline="0" dirty="0" err="1">
                          <a:solidFill>
                            <a:schemeClr val="tx1"/>
                          </a:solidFill>
                          <a:latin typeface="Arial" charset="0"/>
                          <a:ea typeface="Arial" charset="0"/>
                          <a:cs typeface="Arial" charset="0"/>
                        </a:rPr>
                        <a:t>Geschenke</a:t>
                      </a:r>
                      <a:r>
                        <a:rPr sz="1100" b="0" i="0" kern="1200" baseline="0" dirty="0">
                          <a:solidFill>
                            <a:schemeClr val="tx1"/>
                          </a:solidFill>
                          <a:latin typeface="Arial" charset="0"/>
                          <a:ea typeface="Arial" charset="0"/>
                          <a:cs typeface="Arial" charset="0"/>
                        </a:rPr>
                        <a:t> und </a:t>
                      </a:r>
                      <a:r>
                        <a:rPr sz="1100" b="0" i="0" kern="1200" baseline="0" dirty="0" err="1">
                          <a:solidFill>
                            <a:schemeClr val="tx1"/>
                          </a:solidFill>
                          <a:latin typeface="Arial" charset="0"/>
                          <a:ea typeface="Arial" charset="0"/>
                          <a:cs typeface="Arial" charset="0"/>
                        </a:rPr>
                        <a:t>geschäftliche</a:t>
                      </a:r>
                      <a:r>
                        <a:rPr sz="1100" b="0" i="0" kern="1200" baseline="0" dirty="0">
                          <a:solidFill>
                            <a:schemeClr val="tx1"/>
                          </a:solidFill>
                          <a:latin typeface="Arial" charset="0"/>
                          <a:ea typeface="Arial" charset="0"/>
                          <a:cs typeface="Arial" charset="0"/>
                        </a:rPr>
                        <a:t> </a:t>
                      </a:r>
                      <a:r>
                        <a:rPr sz="1100" b="0" i="0" kern="1200" baseline="0" dirty="0" err="1">
                          <a:solidFill>
                            <a:schemeClr val="tx1"/>
                          </a:solidFill>
                          <a:latin typeface="Arial" charset="0"/>
                          <a:ea typeface="Arial" charset="0"/>
                          <a:cs typeface="Arial" charset="0"/>
                        </a:rPr>
                        <a:t>Aufmerksamkeiten</a:t>
                      </a:r>
                      <a:r>
                        <a:rPr sz="1100" b="0" i="0" kern="1200" baseline="0" dirty="0">
                          <a:solidFill>
                            <a:schemeClr val="tx1"/>
                          </a:solidFill>
                          <a:latin typeface="Arial" charset="0"/>
                          <a:ea typeface="Arial" charset="0"/>
                          <a:cs typeface="Arial" charset="0"/>
                        </a:rPr>
                        <a:t> und Sponsoring </a:t>
                      </a:r>
                      <a:r>
                        <a:rPr lang="de-DE" sz="1100" b="0" i="0" kern="1200" baseline="0" dirty="0" smtClean="0">
                          <a:solidFill>
                            <a:srgbClr val="FF0000"/>
                          </a:solidFill>
                          <a:latin typeface="Arial" charset="0"/>
                          <a:ea typeface="Arial" charset="0"/>
                          <a:cs typeface="Arial" charset="0"/>
                        </a:rPr>
                        <a:t>(</a:t>
                      </a:r>
                      <a:r>
                        <a:rPr lang="de-DE" sz="1100" b="0" i="0" kern="1200" baseline="0" dirty="0" err="1" smtClean="0">
                          <a:solidFill>
                            <a:srgbClr val="FF0000"/>
                          </a:solidFill>
                          <a:latin typeface="Arial" charset="0"/>
                          <a:ea typeface="Arial" charset="0"/>
                          <a:cs typeface="Arial" charset="0"/>
                        </a:rPr>
                        <a:t>rev</a:t>
                      </a:r>
                      <a:r>
                        <a:rPr lang="de-DE" sz="1100" b="0" i="0" kern="1200" baseline="0" dirty="0" smtClean="0">
                          <a:solidFill>
                            <a:srgbClr val="FF0000"/>
                          </a:solidFill>
                          <a:latin typeface="Arial" charset="0"/>
                          <a:ea typeface="Arial" charset="0"/>
                          <a:cs typeface="Arial" charset="0"/>
                        </a:rPr>
                        <a:t>. 5)</a:t>
                      </a:r>
                      <a:endParaRPr sz="1100" b="0" i="0" kern="1200" baseline="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dirty="0">
                          <a:solidFill>
                            <a:schemeClr val="tx1"/>
                          </a:solidFill>
                          <a:latin typeface="Arial" charset="0"/>
                          <a:ea typeface="Arial" charset="0"/>
                          <a:cs typeface="Arial" charset="0"/>
                        </a:rPr>
                        <a:t>OGC-018 </a:t>
                      </a:r>
                      <a:r>
                        <a:rPr sz="1100" b="0" i="0" kern="1200" baseline="0" dirty="0" err="1">
                          <a:solidFill>
                            <a:schemeClr val="tx1"/>
                          </a:solidFill>
                          <a:latin typeface="Arial" charset="0"/>
                          <a:ea typeface="Arial" charset="0"/>
                          <a:cs typeface="Arial" charset="0"/>
                        </a:rPr>
                        <a:t>Befolgung</a:t>
                      </a:r>
                      <a:r>
                        <a:rPr sz="1100" b="0" i="0" kern="1200" baseline="0" dirty="0">
                          <a:solidFill>
                            <a:schemeClr val="tx1"/>
                          </a:solidFill>
                          <a:latin typeface="Arial" charset="0"/>
                          <a:ea typeface="Arial" charset="0"/>
                          <a:cs typeface="Arial" charset="0"/>
                        </a:rPr>
                        <a:t> des Foreign Corrupt Practices </a:t>
                      </a:r>
                      <a:r>
                        <a:rPr sz="1100" b="0" i="0" kern="1200" baseline="0" dirty="0" smtClean="0">
                          <a:solidFill>
                            <a:schemeClr val="tx1"/>
                          </a:solidFill>
                          <a:latin typeface="Arial" charset="0"/>
                          <a:ea typeface="Arial" charset="0"/>
                          <a:cs typeface="Arial" charset="0"/>
                        </a:rPr>
                        <a:t>Act</a:t>
                      </a:r>
                      <a:r>
                        <a:rPr lang="de-DE" sz="1100" b="0" i="0" kern="1200" baseline="0" dirty="0" smtClean="0">
                          <a:solidFill>
                            <a:schemeClr val="tx1"/>
                          </a:solidFill>
                          <a:latin typeface="Arial" charset="0"/>
                          <a:ea typeface="Arial" charset="0"/>
                          <a:cs typeface="Arial" charset="0"/>
                        </a:rPr>
                        <a:t> </a:t>
                      </a:r>
                      <a:r>
                        <a:rPr lang="de-DE" sz="1100" b="0" i="0" kern="1200" baseline="0" dirty="0" smtClean="0">
                          <a:solidFill>
                            <a:srgbClr val="FF0000"/>
                          </a:solidFill>
                          <a:latin typeface="Arial" charset="0"/>
                          <a:ea typeface="Arial" charset="0"/>
                          <a:cs typeface="Arial" charset="0"/>
                        </a:rPr>
                        <a:t>(</a:t>
                      </a:r>
                      <a:r>
                        <a:rPr lang="de-DE" sz="1100" b="0" i="0" kern="1200" baseline="0" dirty="0" err="1" smtClean="0">
                          <a:solidFill>
                            <a:srgbClr val="FF0000"/>
                          </a:solidFill>
                          <a:latin typeface="Arial" charset="0"/>
                          <a:ea typeface="Arial" charset="0"/>
                          <a:cs typeface="Arial" charset="0"/>
                        </a:rPr>
                        <a:t>rev</a:t>
                      </a:r>
                      <a:r>
                        <a:rPr lang="de-DE" sz="1100" b="0" i="0" kern="1200" baseline="0" dirty="0" smtClean="0">
                          <a:solidFill>
                            <a:srgbClr val="FF0000"/>
                          </a:solidFill>
                          <a:latin typeface="Arial" charset="0"/>
                          <a:ea typeface="Arial" charset="0"/>
                          <a:cs typeface="Arial" charset="0"/>
                        </a:rPr>
                        <a:t>. 0)</a:t>
                      </a:r>
                    </a:p>
                  </a:txBody>
                  <a:tcPr/>
                </a:tc>
              </a:tr>
              <a:tr h="846160">
                <a:tc>
                  <a:txBody>
                    <a:bodyPr/>
                    <a:lstStyle/>
                    <a:p>
                      <a:pPr marL="0" marR="0" lvl="0" indent="0" algn="l" defTabSz="457200" rtl="0" eaLnBrk="1" fontAlgn="auto" latinLnBrk="0" hangingPunct="1">
                        <a:lnSpc>
                          <a:spcPct val="100000"/>
                        </a:lnSpc>
                        <a:spcBef>
                          <a:spcPts val="0"/>
                        </a:spcBef>
                        <a:spcAft>
                          <a:spcPts val="0"/>
                        </a:spcAft>
                        <a:buClr>
                          <a:srgbClr val="CC1E43"/>
                        </a:buClr>
                        <a:buSzTx/>
                        <a:buFont typeface="Wingdings" charset="2"/>
                        <a:buNone/>
                        <a:tabLst/>
                        <a:defRPr/>
                      </a:pPr>
                      <a:r>
                        <a:rPr sz="1100" b="1" i="0" kern="1200">
                          <a:solidFill>
                            <a:srgbClr val="D20000"/>
                          </a:solidFill>
                          <a:latin typeface="Arial" charset="0"/>
                          <a:ea typeface="Arial" charset="0"/>
                          <a:cs typeface="Arial" charset="0"/>
                        </a:rPr>
                        <a:t>Finanzielle Nachweisführung und interne Kontrollen</a:t>
                      </a:r>
                    </a:p>
                    <a:p>
                      <a:pPr marL="171450" marR="0" lvl="0" indent="-171450" algn="l" defTabSz="457200" rtl="0" eaLnBrk="1" fontAlgn="auto" latinLnBrk="0" hangingPunct="1">
                        <a:lnSpc>
                          <a:spcPct val="100000"/>
                        </a:lnSpc>
                        <a:spcBef>
                          <a:spcPts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Fehlen der erforderlichen Genehmigungen und </a:t>
                      </a:r>
                      <a:r>
                        <a:rPr sz="1100" b="0" i="0" kern="1200" baseline="0">
                          <a:solidFill>
                            <a:schemeClr val="tx1"/>
                          </a:solidFill>
                          <a:latin typeface="Arial" charset="0"/>
                          <a:ea typeface="Arial" charset="0"/>
                          <a:cs typeface="Arial" charset="0"/>
                        </a:rPr>
                        <a:t> </a:t>
                      </a:r>
                      <a:r>
                        <a:rPr sz="1100" b="0" i="0" kern="1200">
                          <a:solidFill>
                            <a:schemeClr val="tx1"/>
                          </a:solidFill>
                          <a:latin typeface="Arial" charset="0"/>
                          <a:ea typeface="Arial" charset="0"/>
                          <a:cs typeface="Arial" charset="0"/>
                        </a:rPr>
                        <a:t>Nachweise</a:t>
                      </a:r>
                    </a:p>
                    <a:p>
                      <a:pPr marL="171450" marR="0" lvl="0" indent="-171450" algn="l" defTabSz="457200" rtl="0" eaLnBrk="1" fontAlgn="auto" latinLnBrk="0" hangingPunct="1">
                        <a:lnSpc>
                          <a:spcPct val="100000"/>
                        </a:lnSpc>
                        <a:spcBef>
                          <a:spcPts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Vereitelung oder Umgehung interner Kontrollen </a:t>
                      </a:r>
                    </a:p>
                  </a:txBody>
                  <a:tcPr/>
                </a:tc>
                <a:tc>
                  <a:txBody>
                    <a:bodyPr/>
                    <a:lstStyle/>
                    <a:p>
                      <a:pPr marL="171450" lvl="0" indent="-171450" algn="l" defTabSz="755650" rtl="0">
                        <a:lnSpc>
                          <a:spcPct val="100000"/>
                        </a:lnSpc>
                        <a:spcBef>
                          <a:spcPct val="0"/>
                        </a:spcBef>
                        <a:spcAft>
                          <a:spcPts val="0"/>
                        </a:spcAft>
                        <a:buClr>
                          <a:srgbClr val="CC1E43"/>
                        </a:buClr>
                        <a:buFont typeface="Wingdings" charset="2"/>
                        <a:buChar char="§"/>
                      </a:pPr>
                      <a:endParaRPr lang="en-US" sz="1100" b="0" i="0" kern="1200" dirty="0" smtClean="0">
                        <a:solidFill>
                          <a:srgbClr val="C00000"/>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dirty="0">
                          <a:solidFill>
                            <a:schemeClr val="tx1"/>
                          </a:solidFill>
                          <a:latin typeface="Arial" charset="0"/>
                          <a:ea typeface="Arial" charset="0"/>
                          <a:cs typeface="Arial" charset="0"/>
                        </a:rPr>
                        <a:t>OGC-007 </a:t>
                      </a:r>
                      <a:r>
                        <a:rPr sz="1100" b="0" i="0" kern="1200" dirty="0" err="1">
                          <a:solidFill>
                            <a:schemeClr val="tx1"/>
                          </a:solidFill>
                          <a:latin typeface="Arial" charset="0"/>
                          <a:ea typeface="Arial" charset="0"/>
                          <a:cs typeface="Arial" charset="0"/>
                        </a:rPr>
                        <a:t>Aufbewahrung</a:t>
                      </a:r>
                      <a:r>
                        <a:rPr sz="1100" b="0" i="0" kern="1200" dirty="0">
                          <a:solidFill>
                            <a:schemeClr val="tx1"/>
                          </a:solidFill>
                          <a:latin typeface="Arial" charset="0"/>
                          <a:ea typeface="Arial" charset="0"/>
                          <a:cs typeface="Arial" charset="0"/>
                        </a:rPr>
                        <a:t> von </a:t>
                      </a:r>
                      <a:r>
                        <a:rPr sz="1100" b="0" i="0" kern="1200" dirty="0" err="1" smtClean="0">
                          <a:solidFill>
                            <a:schemeClr val="tx1"/>
                          </a:solidFill>
                          <a:latin typeface="Arial" charset="0"/>
                          <a:ea typeface="Arial" charset="0"/>
                          <a:cs typeface="Arial" charset="0"/>
                        </a:rPr>
                        <a:t>Unterlagen</a:t>
                      </a:r>
                      <a:r>
                        <a:rPr lang="de-DE" sz="1100" b="0" i="0" kern="1200" dirty="0" smtClean="0">
                          <a:solidFill>
                            <a:schemeClr val="tx1"/>
                          </a:solidFill>
                          <a:latin typeface="Arial" charset="0"/>
                          <a:ea typeface="Arial" charset="0"/>
                          <a:cs typeface="Arial" charset="0"/>
                        </a:rPr>
                        <a:t> </a:t>
                      </a:r>
                      <a:r>
                        <a:rPr lang="de-DE" sz="1100" b="0" i="0" kern="1200" dirty="0" smtClean="0">
                          <a:solidFill>
                            <a:srgbClr val="FF0000"/>
                          </a:solidFill>
                          <a:latin typeface="Arial" charset="0"/>
                          <a:ea typeface="Arial" charset="0"/>
                          <a:cs typeface="Arial" charset="0"/>
                        </a:rPr>
                        <a:t>(08/2007)</a:t>
                      </a:r>
                      <a:endParaRPr sz="1100" b="0" i="0" kern="1200" dirty="0">
                        <a:solidFill>
                          <a:srgbClr val="FF0000"/>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dirty="0">
                          <a:solidFill>
                            <a:schemeClr val="tx1"/>
                          </a:solidFill>
                          <a:latin typeface="Arial" charset="0"/>
                          <a:ea typeface="Arial" charset="0"/>
                          <a:cs typeface="Arial" charset="0"/>
                        </a:rPr>
                        <a:t>OGC-004 </a:t>
                      </a:r>
                      <a:r>
                        <a:rPr sz="1100" b="0" i="0" kern="1200" dirty="0" err="1">
                          <a:solidFill>
                            <a:schemeClr val="tx1"/>
                          </a:solidFill>
                          <a:latin typeface="Arial" charset="0"/>
                          <a:ea typeface="Arial" charset="0"/>
                          <a:cs typeface="Arial" charset="0"/>
                        </a:rPr>
                        <a:t>Ethisches</a:t>
                      </a:r>
                      <a:r>
                        <a:rPr sz="1100" b="0" i="0" kern="1200" baseline="0" dirty="0">
                          <a:solidFill>
                            <a:schemeClr val="tx1"/>
                          </a:solidFill>
                          <a:latin typeface="Arial" charset="0"/>
                          <a:ea typeface="Arial" charset="0"/>
                          <a:cs typeface="Arial" charset="0"/>
                        </a:rPr>
                        <a:t> </a:t>
                      </a:r>
                      <a:r>
                        <a:rPr sz="1100" b="0" i="0" kern="1200" baseline="0" dirty="0" err="1" smtClean="0">
                          <a:solidFill>
                            <a:schemeClr val="tx1"/>
                          </a:solidFill>
                          <a:latin typeface="Arial" charset="0"/>
                          <a:ea typeface="Arial" charset="0"/>
                          <a:cs typeface="Arial" charset="0"/>
                        </a:rPr>
                        <a:t>Geschäftsverhalten</a:t>
                      </a:r>
                      <a:r>
                        <a:rPr lang="de-DE" sz="1100" b="0" i="0" kern="1200" baseline="0" dirty="0" smtClean="0">
                          <a:solidFill>
                            <a:schemeClr val="tx1"/>
                          </a:solidFill>
                          <a:latin typeface="Arial" charset="0"/>
                          <a:ea typeface="Arial" charset="0"/>
                          <a:cs typeface="Arial" charset="0"/>
                        </a:rPr>
                        <a:t> </a:t>
                      </a:r>
                      <a:r>
                        <a:rPr lang="de-DE" sz="1100" b="0" i="0" kern="1200" baseline="0" dirty="0" smtClean="0">
                          <a:solidFill>
                            <a:srgbClr val="FF0000"/>
                          </a:solidFill>
                          <a:latin typeface="Arial" charset="0"/>
                          <a:ea typeface="Arial" charset="0"/>
                          <a:cs typeface="Arial" charset="0"/>
                        </a:rPr>
                        <a:t>(</a:t>
                      </a:r>
                      <a:r>
                        <a:rPr lang="de-DE" sz="1100" b="0" i="0" kern="1200" baseline="0" dirty="0" err="1" smtClean="0">
                          <a:solidFill>
                            <a:srgbClr val="FF0000"/>
                          </a:solidFill>
                          <a:latin typeface="Arial" charset="0"/>
                          <a:ea typeface="Arial" charset="0"/>
                          <a:cs typeface="Arial" charset="0"/>
                        </a:rPr>
                        <a:t>rev</a:t>
                      </a:r>
                      <a:r>
                        <a:rPr lang="de-DE" sz="1100" b="0" i="0" kern="1200" baseline="0" dirty="0" smtClean="0">
                          <a:solidFill>
                            <a:srgbClr val="FF0000"/>
                          </a:solidFill>
                          <a:latin typeface="Arial" charset="0"/>
                          <a:ea typeface="Arial" charset="0"/>
                          <a:cs typeface="Arial" charset="0"/>
                        </a:rPr>
                        <a:t>. 1)</a:t>
                      </a:r>
                      <a:endParaRPr sz="1100" b="0" i="0" kern="1200" baseline="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dirty="0">
                          <a:solidFill>
                            <a:schemeClr val="tx1"/>
                          </a:solidFill>
                          <a:latin typeface="Arial" charset="0"/>
                          <a:ea typeface="Arial" charset="0"/>
                          <a:cs typeface="Arial" charset="0"/>
                        </a:rPr>
                        <a:t>OGC-018 </a:t>
                      </a:r>
                      <a:r>
                        <a:rPr sz="1100" b="0" i="0" kern="1200" baseline="0" dirty="0" err="1">
                          <a:solidFill>
                            <a:schemeClr val="tx1"/>
                          </a:solidFill>
                          <a:latin typeface="Arial" charset="0"/>
                          <a:ea typeface="Arial" charset="0"/>
                          <a:cs typeface="Arial" charset="0"/>
                        </a:rPr>
                        <a:t>Befolgung</a:t>
                      </a:r>
                      <a:r>
                        <a:rPr sz="1100" b="0" i="0" kern="1200" baseline="0" dirty="0">
                          <a:solidFill>
                            <a:schemeClr val="tx1"/>
                          </a:solidFill>
                          <a:latin typeface="Arial" charset="0"/>
                          <a:ea typeface="Arial" charset="0"/>
                          <a:cs typeface="Arial" charset="0"/>
                        </a:rPr>
                        <a:t> des Foreign Corrupt Practices </a:t>
                      </a:r>
                      <a:r>
                        <a:rPr sz="1100" b="0" i="0" kern="1200" baseline="0" dirty="0" smtClean="0">
                          <a:solidFill>
                            <a:schemeClr val="tx1"/>
                          </a:solidFill>
                          <a:latin typeface="Arial" charset="0"/>
                          <a:ea typeface="Arial" charset="0"/>
                          <a:cs typeface="Arial" charset="0"/>
                        </a:rPr>
                        <a:t>Act</a:t>
                      </a:r>
                      <a:r>
                        <a:rPr lang="de-DE" sz="1100" b="0" i="0" kern="1200" baseline="0" dirty="0" smtClean="0">
                          <a:solidFill>
                            <a:schemeClr val="tx1"/>
                          </a:solidFill>
                          <a:latin typeface="Arial" charset="0"/>
                          <a:ea typeface="Arial" charset="0"/>
                          <a:cs typeface="Arial" charset="0"/>
                        </a:rPr>
                        <a:t> </a:t>
                      </a:r>
                      <a:r>
                        <a:rPr lang="de-DE" sz="1100" b="0" i="0" kern="1200" baseline="0" dirty="0" smtClean="0">
                          <a:solidFill>
                            <a:srgbClr val="FF0000"/>
                          </a:solidFill>
                          <a:latin typeface="Arial" charset="0"/>
                          <a:ea typeface="Arial" charset="0"/>
                          <a:cs typeface="Arial" charset="0"/>
                        </a:rPr>
                        <a:t>(</a:t>
                      </a:r>
                      <a:r>
                        <a:rPr lang="de-DE" sz="1100" b="0" i="0" kern="1200" baseline="0" dirty="0" err="1" smtClean="0">
                          <a:solidFill>
                            <a:srgbClr val="FF0000"/>
                          </a:solidFill>
                          <a:latin typeface="Arial" charset="0"/>
                          <a:ea typeface="Arial" charset="0"/>
                          <a:cs typeface="Arial" charset="0"/>
                        </a:rPr>
                        <a:t>rev</a:t>
                      </a:r>
                      <a:r>
                        <a:rPr lang="de-DE" sz="1100" b="0" i="0" kern="1200" baseline="0" dirty="0" smtClean="0">
                          <a:solidFill>
                            <a:srgbClr val="FF0000"/>
                          </a:solidFill>
                          <a:latin typeface="Arial" charset="0"/>
                          <a:ea typeface="Arial" charset="0"/>
                          <a:cs typeface="Arial" charset="0"/>
                        </a:rPr>
                        <a:t>. 0</a:t>
                      </a:r>
                      <a:r>
                        <a:rPr lang="de-DE" sz="1100" b="0" i="0" kern="1200" baseline="0" dirty="0" smtClean="0">
                          <a:solidFill>
                            <a:srgbClr val="FF0000"/>
                          </a:solidFill>
                          <a:latin typeface="Arial" charset="0"/>
                          <a:ea typeface="Arial" charset="0"/>
                          <a:cs typeface="Arial" charset="0"/>
                        </a:rPr>
                        <a:t>)</a:t>
                      </a:r>
                    </a:p>
                    <a:p>
                      <a:pPr marL="0" marR="0" lvl="0" indent="0" algn="l" defTabSz="457200" rtl="0" eaLnBrk="1" fontAlgn="auto" latinLnBrk="0" hangingPunct="1">
                        <a:lnSpc>
                          <a:spcPct val="100000"/>
                        </a:lnSpc>
                        <a:spcBef>
                          <a:spcPct val="0"/>
                        </a:spcBef>
                        <a:spcAft>
                          <a:spcPts val="0"/>
                        </a:spcAft>
                        <a:buClr>
                          <a:srgbClr val="CC1E43"/>
                        </a:buClr>
                        <a:buSzTx/>
                        <a:buFont typeface="Wingdings" charset="2"/>
                        <a:buNone/>
                        <a:tabLst/>
                        <a:defRPr/>
                      </a:pPr>
                      <a:endParaRPr lang="de-DE" sz="1100" b="0" i="0" kern="1200" baseline="0" dirty="0" smtClean="0">
                        <a:solidFill>
                          <a:srgbClr val="FF0000"/>
                        </a:solidFill>
                        <a:latin typeface="Arial" charset="0"/>
                        <a:ea typeface="Arial" charset="0"/>
                        <a:cs typeface="Arial" charset="0"/>
                      </a:endParaRPr>
                    </a:p>
                    <a:p>
                      <a:pPr marL="0" marR="0" lvl="0" indent="0" algn="l" defTabSz="457200" rtl="0" eaLnBrk="1" fontAlgn="auto" latinLnBrk="0" hangingPunct="1">
                        <a:lnSpc>
                          <a:spcPct val="100000"/>
                        </a:lnSpc>
                        <a:spcBef>
                          <a:spcPct val="0"/>
                        </a:spcBef>
                        <a:spcAft>
                          <a:spcPts val="0"/>
                        </a:spcAft>
                        <a:buClr>
                          <a:srgbClr val="CC1E43"/>
                        </a:buClr>
                        <a:buSzTx/>
                        <a:buFont typeface="Wingdings" charset="2"/>
                        <a:buNone/>
                        <a:tabLst/>
                        <a:defRPr/>
                      </a:pPr>
                      <a:r>
                        <a:rPr lang="de-DE" sz="900" b="0" i="0" kern="1200" baseline="0" dirty="0" smtClean="0">
                          <a:solidFill>
                            <a:srgbClr val="FF0000"/>
                          </a:solidFill>
                          <a:latin typeface="Arial" charset="0"/>
                          <a:ea typeface="Arial" charset="0"/>
                          <a:cs typeface="Arial" charset="0"/>
                        </a:rPr>
                        <a:t>* Informatorischer Charakter</a:t>
                      </a:r>
                      <a:endParaRPr lang="de-DE" sz="900" b="0" i="0" kern="1200" baseline="0" dirty="0" smtClean="0">
                        <a:solidFill>
                          <a:srgbClr val="FF0000"/>
                        </a:solidFill>
                        <a:latin typeface="Arial" charset="0"/>
                        <a:ea typeface="Arial" charset="0"/>
                        <a:cs typeface="Arial" charset="0"/>
                      </a:endParaRPr>
                    </a:p>
                  </a:txBody>
                  <a:tcPr/>
                </a:tc>
              </a:tr>
            </a:tbl>
          </a:graphicData>
        </a:graphic>
      </p:graphicFrame>
    </p:spTree>
    <p:extLst>
      <p:ext uri="{BB962C8B-B14F-4D97-AF65-F5344CB8AC3E}">
        <p14:creationId xmlns:p14="http://schemas.microsoft.com/office/powerpoint/2010/main" val="1788682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6485977" cy="868362"/>
          </a:xfrm>
        </p:spPr>
        <p:txBody>
          <a:bodyPr>
            <a:normAutofit fontScale="90000"/>
          </a:bodyPr>
          <a:lstStyle/>
          <a:p>
            <a:pPr rtl="0"/>
            <a:r>
              <a:rPr/>
              <a:t>Wie befasst sich der Verhaltenskodex mit Bestechung und Korruption?</a:t>
            </a:r>
          </a:p>
        </p:txBody>
      </p:sp>
      <p:sp>
        <p:nvSpPr>
          <p:cNvPr id="3" name="Content Placeholder 2"/>
          <p:cNvSpPr>
            <a:spLocks noGrp="1"/>
          </p:cNvSpPr>
          <p:nvPr>
            <p:ph sz="quarter" idx="10"/>
          </p:nvPr>
        </p:nvSpPr>
        <p:spPr>
          <a:xfrm>
            <a:off x="488950" y="1348033"/>
            <a:ext cx="7974566" cy="4838328"/>
          </a:xfrm>
        </p:spPr>
        <p:txBody>
          <a:bodyPr/>
          <a:lstStyle/>
          <a:p>
            <a:pPr rtl="0">
              <a:spcAft>
                <a:spcPts val="1200"/>
              </a:spcAft>
            </a:pPr>
            <a:r>
              <a:rPr dirty="0">
                <a:latin typeface="Arial" charset="0"/>
                <a:ea typeface="Arial" charset="0"/>
                <a:cs typeface="Arial" charset="0"/>
              </a:rPr>
              <a:t>Der </a:t>
            </a:r>
            <a:r>
              <a:rPr dirty="0" err="1">
                <a:latin typeface="Arial" charset="0"/>
                <a:ea typeface="Arial" charset="0"/>
                <a:cs typeface="Arial" charset="0"/>
              </a:rPr>
              <a:t>Verhaltenskodex</a:t>
            </a:r>
            <a:r>
              <a:rPr dirty="0">
                <a:latin typeface="Arial" charset="0"/>
                <a:ea typeface="Arial" charset="0"/>
                <a:cs typeface="Arial" charset="0"/>
              </a:rPr>
              <a:t> </a:t>
            </a:r>
            <a:r>
              <a:rPr dirty="0" err="1">
                <a:latin typeface="Arial" charset="0"/>
                <a:ea typeface="Arial" charset="0"/>
                <a:cs typeface="Arial" charset="0"/>
              </a:rPr>
              <a:t>enthält</a:t>
            </a:r>
            <a:r>
              <a:rPr dirty="0">
                <a:latin typeface="Arial" charset="0"/>
                <a:ea typeface="Arial" charset="0"/>
                <a:cs typeface="Arial" charset="0"/>
              </a:rPr>
              <a:t> </a:t>
            </a:r>
            <a:r>
              <a:rPr dirty="0" err="1">
                <a:latin typeface="Arial" charset="0"/>
                <a:ea typeface="Arial" charset="0"/>
                <a:cs typeface="Arial" charset="0"/>
              </a:rPr>
              <a:t>Richtlinien</a:t>
            </a:r>
            <a:r>
              <a:rPr dirty="0">
                <a:latin typeface="Arial" charset="0"/>
                <a:ea typeface="Arial" charset="0"/>
                <a:cs typeface="Arial" charset="0"/>
              </a:rPr>
              <a:t> </a:t>
            </a:r>
            <a:r>
              <a:rPr dirty="0" err="1">
                <a:latin typeface="Arial" charset="0"/>
                <a:ea typeface="Arial" charset="0"/>
                <a:cs typeface="Arial" charset="0"/>
              </a:rPr>
              <a:t>für</a:t>
            </a:r>
            <a:r>
              <a:rPr dirty="0">
                <a:latin typeface="Arial" charset="0"/>
                <a:ea typeface="Arial" charset="0"/>
                <a:cs typeface="Arial" charset="0"/>
              </a:rPr>
              <a:t> </a:t>
            </a:r>
            <a:r>
              <a:rPr dirty="0" err="1">
                <a:latin typeface="Arial" charset="0"/>
                <a:ea typeface="Arial" charset="0"/>
                <a:cs typeface="Arial" charset="0"/>
              </a:rPr>
              <a:t>Bestechungs</a:t>
            </a:r>
            <a:r>
              <a:rPr dirty="0">
                <a:latin typeface="Arial" charset="0"/>
                <a:ea typeface="Arial" charset="0"/>
                <a:cs typeface="Arial" charset="0"/>
              </a:rPr>
              <a:t>- und </a:t>
            </a:r>
            <a:r>
              <a:rPr dirty="0" err="1">
                <a:latin typeface="Arial" charset="0"/>
                <a:ea typeface="Arial" charset="0"/>
                <a:cs typeface="Arial" charset="0"/>
              </a:rPr>
              <a:t>Korruptionsrisiken</a:t>
            </a:r>
            <a:r>
              <a:rPr dirty="0">
                <a:latin typeface="Arial" charset="0"/>
                <a:ea typeface="Arial" charset="0"/>
                <a:cs typeface="Arial" charset="0"/>
              </a:rPr>
              <a:t>, </a:t>
            </a:r>
            <a:r>
              <a:rPr dirty="0" err="1">
                <a:latin typeface="Arial" charset="0"/>
                <a:ea typeface="Arial" charset="0"/>
                <a:cs typeface="Arial" charset="0"/>
              </a:rPr>
              <a:t>denen</a:t>
            </a:r>
            <a:r>
              <a:rPr dirty="0">
                <a:latin typeface="Arial" charset="0"/>
                <a:ea typeface="Arial" charset="0"/>
                <a:cs typeface="Arial" charset="0"/>
              </a:rPr>
              <a:t> das MTS Personal </a:t>
            </a:r>
            <a:r>
              <a:rPr dirty="0" err="1">
                <a:latin typeface="Arial" charset="0"/>
                <a:ea typeface="Arial" charset="0"/>
                <a:cs typeface="Arial" charset="0"/>
              </a:rPr>
              <a:t>ausgesetzt</a:t>
            </a:r>
            <a:r>
              <a:rPr dirty="0">
                <a:latin typeface="Arial" charset="0"/>
                <a:ea typeface="Arial" charset="0"/>
                <a:cs typeface="Arial" charset="0"/>
              </a:rPr>
              <a:t> </a:t>
            </a:r>
            <a:r>
              <a:rPr dirty="0" err="1">
                <a:latin typeface="Arial" charset="0"/>
                <a:ea typeface="Arial" charset="0"/>
                <a:cs typeface="Arial" charset="0"/>
              </a:rPr>
              <a:t>ist</a:t>
            </a:r>
            <a:r>
              <a:rPr dirty="0">
                <a:latin typeface="Arial" charset="0"/>
                <a:ea typeface="Arial" charset="0"/>
                <a:cs typeface="Arial" charset="0"/>
              </a:rPr>
              <a:t>, und </a:t>
            </a:r>
            <a:r>
              <a:rPr dirty="0" err="1">
                <a:latin typeface="Arial" charset="0"/>
                <a:ea typeface="Arial" charset="0"/>
                <a:cs typeface="Arial" charset="0"/>
              </a:rPr>
              <a:t>zu</a:t>
            </a:r>
            <a:r>
              <a:rPr dirty="0">
                <a:latin typeface="Arial" charset="0"/>
                <a:ea typeface="Arial" charset="0"/>
                <a:cs typeface="Arial" charset="0"/>
              </a:rPr>
              <a:t> den </a:t>
            </a:r>
            <a:r>
              <a:rPr lang="de-DE" dirty="0" smtClean="0">
                <a:solidFill>
                  <a:srgbClr val="FF0000"/>
                </a:solidFill>
                <a:latin typeface="Arial" charset="0"/>
                <a:ea typeface="Arial" charset="0"/>
                <a:cs typeface="Arial" charset="0"/>
              </a:rPr>
              <a:t>lokalen</a:t>
            </a:r>
            <a:r>
              <a:rPr strike="sngStrike" dirty="0" err="1" smtClean="0">
                <a:latin typeface="Arial" charset="0"/>
                <a:ea typeface="Arial" charset="0"/>
                <a:cs typeface="Arial" charset="0"/>
              </a:rPr>
              <a:t>örtlichen</a:t>
            </a:r>
            <a:r>
              <a:rPr dirty="0" smtClean="0">
                <a:latin typeface="Arial" charset="0"/>
                <a:ea typeface="Arial" charset="0"/>
                <a:cs typeface="Arial" charset="0"/>
              </a:rPr>
              <a:t> </a:t>
            </a:r>
            <a:r>
              <a:rPr dirty="0" err="1">
                <a:latin typeface="Arial" charset="0"/>
                <a:ea typeface="Arial" charset="0"/>
                <a:cs typeface="Arial" charset="0"/>
              </a:rPr>
              <a:t>gesetzlichen</a:t>
            </a:r>
            <a:r>
              <a:rPr dirty="0">
                <a:latin typeface="Arial" charset="0"/>
                <a:ea typeface="Arial" charset="0"/>
                <a:cs typeface="Arial" charset="0"/>
              </a:rPr>
              <a:t> </a:t>
            </a:r>
            <a:r>
              <a:rPr dirty="0" err="1">
                <a:latin typeface="Arial" charset="0"/>
                <a:ea typeface="Arial" charset="0"/>
                <a:cs typeface="Arial" charset="0"/>
              </a:rPr>
              <a:t>Regelungen</a:t>
            </a:r>
            <a:r>
              <a:rPr dirty="0">
                <a:latin typeface="Arial" charset="0"/>
                <a:ea typeface="Arial" charset="0"/>
                <a:cs typeface="Arial" charset="0"/>
              </a:rPr>
              <a:t> und </a:t>
            </a:r>
            <a:r>
              <a:rPr dirty="0" err="1">
                <a:latin typeface="Arial" charset="0"/>
                <a:ea typeface="Arial" charset="0"/>
                <a:cs typeface="Arial" charset="0"/>
              </a:rPr>
              <a:t>Bestimmungen</a:t>
            </a:r>
            <a:r>
              <a:rPr dirty="0">
                <a:latin typeface="Arial" charset="0"/>
                <a:ea typeface="Arial" charset="0"/>
                <a:cs typeface="Arial" charset="0"/>
              </a:rPr>
              <a:t>.</a:t>
            </a:r>
          </a:p>
          <a:p>
            <a:pPr rtl="0">
              <a:spcAft>
                <a:spcPts val="1200"/>
              </a:spcAft>
            </a:pPr>
            <a:r>
              <a:rPr dirty="0">
                <a:latin typeface="Arial" charset="0"/>
                <a:ea typeface="Arial" charset="0"/>
                <a:cs typeface="Arial" charset="0"/>
              </a:rPr>
              <a:t>Der </a:t>
            </a:r>
            <a:r>
              <a:rPr dirty="0" err="1">
                <a:latin typeface="Arial" charset="0"/>
                <a:ea typeface="Arial" charset="0"/>
                <a:cs typeface="Arial" charset="0"/>
              </a:rPr>
              <a:t>Verhaltenskodex</a:t>
            </a:r>
            <a:r>
              <a:rPr dirty="0">
                <a:latin typeface="Arial" charset="0"/>
                <a:ea typeface="Arial" charset="0"/>
                <a:cs typeface="Arial" charset="0"/>
              </a:rPr>
              <a:t> </a:t>
            </a:r>
            <a:r>
              <a:rPr dirty="0" err="1">
                <a:latin typeface="Arial" charset="0"/>
                <a:ea typeface="Arial" charset="0"/>
                <a:cs typeface="Arial" charset="0"/>
              </a:rPr>
              <a:t>enthält</a:t>
            </a:r>
            <a:r>
              <a:rPr dirty="0">
                <a:latin typeface="Arial" charset="0"/>
                <a:ea typeface="Arial" charset="0"/>
                <a:cs typeface="Arial" charset="0"/>
              </a:rPr>
              <a:t> </a:t>
            </a:r>
            <a:r>
              <a:rPr dirty="0" err="1">
                <a:latin typeface="Arial" charset="0"/>
                <a:ea typeface="Arial" charset="0"/>
                <a:cs typeface="Arial" charset="0"/>
              </a:rPr>
              <a:t>auch</a:t>
            </a:r>
            <a:r>
              <a:rPr dirty="0">
                <a:latin typeface="Arial" charset="0"/>
                <a:ea typeface="Arial" charset="0"/>
                <a:cs typeface="Arial" charset="0"/>
              </a:rPr>
              <a:t> </a:t>
            </a:r>
            <a:r>
              <a:rPr dirty="0" err="1">
                <a:latin typeface="Arial" charset="0"/>
                <a:ea typeface="Arial" charset="0"/>
                <a:cs typeface="Arial" charset="0"/>
              </a:rPr>
              <a:t>Fragen</a:t>
            </a:r>
            <a:r>
              <a:rPr dirty="0">
                <a:latin typeface="Arial" charset="0"/>
                <a:ea typeface="Arial" charset="0"/>
                <a:cs typeface="Arial" charset="0"/>
              </a:rPr>
              <a:t> und </a:t>
            </a:r>
            <a:r>
              <a:rPr dirty="0" err="1">
                <a:latin typeface="Arial" charset="0"/>
                <a:ea typeface="Arial" charset="0"/>
                <a:cs typeface="Arial" charset="0"/>
              </a:rPr>
              <a:t>Antworten</a:t>
            </a:r>
            <a:r>
              <a:rPr dirty="0">
                <a:latin typeface="Arial" charset="0"/>
                <a:ea typeface="Arial" charset="0"/>
                <a:cs typeface="Arial" charset="0"/>
              </a:rPr>
              <a:t> </a:t>
            </a:r>
            <a:r>
              <a:rPr dirty="0" err="1">
                <a:latin typeface="Arial" charset="0"/>
                <a:ea typeface="Arial" charset="0"/>
                <a:cs typeface="Arial" charset="0"/>
              </a:rPr>
              <a:t>zu</a:t>
            </a:r>
            <a:r>
              <a:rPr dirty="0">
                <a:latin typeface="Arial" charset="0"/>
                <a:ea typeface="Arial" charset="0"/>
                <a:cs typeface="Arial" charset="0"/>
              </a:rPr>
              <a:t> </a:t>
            </a:r>
            <a:r>
              <a:rPr dirty="0" err="1">
                <a:latin typeface="Arial" charset="0"/>
                <a:ea typeface="Arial" charset="0"/>
                <a:cs typeface="Arial" charset="0"/>
              </a:rPr>
              <a:t>einigen</a:t>
            </a:r>
            <a:r>
              <a:rPr dirty="0">
                <a:latin typeface="Arial" charset="0"/>
                <a:ea typeface="Arial" charset="0"/>
                <a:cs typeface="Arial" charset="0"/>
              </a:rPr>
              <a:t> </a:t>
            </a:r>
            <a:r>
              <a:rPr dirty="0" err="1">
                <a:latin typeface="Arial" charset="0"/>
                <a:ea typeface="Arial" charset="0"/>
                <a:cs typeface="Arial" charset="0"/>
              </a:rPr>
              <a:t>vorstellbaren</a:t>
            </a:r>
            <a:r>
              <a:rPr dirty="0">
                <a:latin typeface="Arial" charset="0"/>
                <a:ea typeface="Arial" charset="0"/>
                <a:cs typeface="Arial" charset="0"/>
              </a:rPr>
              <a:t> </a:t>
            </a:r>
            <a:r>
              <a:rPr dirty="0" err="1">
                <a:latin typeface="Arial" charset="0"/>
                <a:ea typeface="Arial" charset="0"/>
                <a:cs typeface="Arial" charset="0"/>
              </a:rPr>
              <a:t>Szenarien</a:t>
            </a:r>
            <a:r>
              <a:rPr dirty="0">
                <a:latin typeface="Arial" charset="0"/>
                <a:ea typeface="Arial" charset="0"/>
                <a:cs typeface="Arial" charset="0"/>
              </a:rPr>
              <a:t>, um das </a:t>
            </a:r>
            <a:r>
              <a:rPr dirty="0" err="1">
                <a:latin typeface="Arial" charset="0"/>
                <a:ea typeface="Arial" charset="0"/>
                <a:cs typeface="Arial" charset="0"/>
              </a:rPr>
              <a:t>Verständnis</a:t>
            </a:r>
            <a:r>
              <a:rPr dirty="0">
                <a:latin typeface="Arial" charset="0"/>
                <a:ea typeface="Arial" charset="0"/>
                <a:cs typeface="Arial" charset="0"/>
              </a:rPr>
              <a:t> </a:t>
            </a:r>
            <a:r>
              <a:rPr dirty="0" err="1">
                <a:latin typeface="Arial" charset="0"/>
                <a:ea typeface="Arial" charset="0"/>
                <a:cs typeface="Arial" charset="0"/>
              </a:rPr>
              <a:t>zu</a:t>
            </a:r>
            <a:r>
              <a:rPr dirty="0">
                <a:latin typeface="Arial" charset="0"/>
                <a:ea typeface="Arial" charset="0"/>
                <a:cs typeface="Arial" charset="0"/>
              </a:rPr>
              <a:t> </a:t>
            </a:r>
            <a:r>
              <a:rPr dirty="0" err="1">
                <a:latin typeface="Arial" charset="0"/>
                <a:ea typeface="Arial" charset="0"/>
                <a:cs typeface="Arial" charset="0"/>
              </a:rPr>
              <a:t>erleichtern</a:t>
            </a:r>
            <a:r>
              <a:rPr dirty="0">
                <a:latin typeface="Arial" charset="0"/>
                <a:ea typeface="Arial" charset="0"/>
                <a:cs typeface="Arial" charset="0"/>
              </a:rPr>
              <a:t>.</a:t>
            </a:r>
          </a:p>
          <a:p>
            <a:pPr rtl="0">
              <a:spcAft>
                <a:spcPts val="1200"/>
              </a:spcAft>
            </a:pPr>
            <a:r>
              <a:rPr dirty="0" err="1">
                <a:latin typeface="Arial" charset="0"/>
                <a:ea typeface="Arial" charset="0"/>
                <a:cs typeface="Arial" charset="0"/>
              </a:rPr>
              <a:t>Bei</a:t>
            </a:r>
            <a:r>
              <a:rPr dirty="0">
                <a:latin typeface="Arial" charset="0"/>
                <a:ea typeface="Arial" charset="0"/>
                <a:cs typeface="Arial" charset="0"/>
              </a:rPr>
              <a:t> MTS </a:t>
            </a:r>
            <a:r>
              <a:rPr dirty="0" err="1">
                <a:latin typeface="Arial" charset="0"/>
                <a:ea typeface="Arial" charset="0"/>
                <a:cs typeface="Arial" charset="0"/>
              </a:rPr>
              <a:t>gelten</a:t>
            </a:r>
            <a:r>
              <a:rPr dirty="0">
                <a:latin typeface="Arial" charset="0"/>
                <a:ea typeface="Arial" charset="0"/>
                <a:cs typeface="Arial" charset="0"/>
              </a:rPr>
              <a:t> </a:t>
            </a:r>
            <a:r>
              <a:rPr dirty="0" err="1">
                <a:latin typeface="Arial" charset="0"/>
                <a:ea typeface="Arial" charset="0"/>
                <a:cs typeface="Arial" charset="0"/>
              </a:rPr>
              <a:t>spezielle</a:t>
            </a:r>
            <a:r>
              <a:rPr dirty="0">
                <a:latin typeface="Arial" charset="0"/>
                <a:ea typeface="Arial" charset="0"/>
                <a:cs typeface="Arial" charset="0"/>
              </a:rPr>
              <a:t> </a:t>
            </a:r>
            <a:r>
              <a:rPr dirty="0" err="1">
                <a:latin typeface="Arial" charset="0"/>
                <a:ea typeface="Arial" charset="0"/>
                <a:cs typeface="Arial" charset="0"/>
              </a:rPr>
              <a:t>Richtlinien</a:t>
            </a:r>
            <a:r>
              <a:rPr dirty="0">
                <a:latin typeface="Arial" charset="0"/>
                <a:ea typeface="Arial" charset="0"/>
                <a:cs typeface="Arial" charset="0"/>
              </a:rPr>
              <a:t> und </a:t>
            </a:r>
            <a:r>
              <a:rPr dirty="0" err="1">
                <a:latin typeface="Arial" charset="0"/>
                <a:ea typeface="Arial" charset="0"/>
                <a:cs typeface="Arial" charset="0"/>
              </a:rPr>
              <a:t>Verfahren</a:t>
            </a:r>
            <a:r>
              <a:rPr dirty="0">
                <a:latin typeface="Arial" charset="0"/>
                <a:ea typeface="Arial" charset="0"/>
                <a:cs typeface="Arial" charset="0"/>
              </a:rPr>
              <a:t> </a:t>
            </a:r>
            <a:r>
              <a:rPr dirty="0" err="1">
                <a:latin typeface="Arial" charset="0"/>
                <a:ea typeface="Arial" charset="0"/>
                <a:cs typeface="Arial" charset="0"/>
              </a:rPr>
              <a:t>für</a:t>
            </a:r>
            <a:r>
              <a:rPr dirty="0">
                <a:latin typeface="Arial" charset="0"/>
                <a:ea typeface="Arial" charset="0"/>
                <a:cs typeface="Arial" charset="0"/>
              </a:rPr>
              <a:t> den </a:t>
            </a:r>
            <a:r>
              <a:rPr dirty="0" err="1">
                <a:latin typeface="Arial" charset="0"/>
                <a:ea typeface="Arial" charset="0"/>
                <a:cs typeface="Arial" charset="0"/>
              </a:rPr>
              <a:t>Umgang</a:t>
            </a:r>
            <a:r>
              <a:rPr dirty="0">
                <a:latin typeface="Arial" charset="0"/>
                <a:ea typeface="Arial" charset="0"/>
                <a:cs typeface="Arial" charset="0"/>
              </a:rPr>
              <a:t> </a:t>
            </a:r>
            <a:r>
              <a:rPr dirty="0" err="1">
                <a:latin typeface="Arial" charset="0"/>
                <a:ea typeface="Arial" charset="0"/>
                <a:cs typeface="Arial" charset="0"/>
              </a:rPr>
              <a:t>mit</a:t>
            </a:r>
            <a:r>
              <a:rPr dirty="0">
                <a:latin typeface="Arial" charset="0"/>
                <a:ea typeface="Arial" charset="0"/>
                <a:cs typeface="Arial" charset="0"/>
              </a:rPr>
              <a:t> </a:t>
            </a:r>
            <a:r>
              <a:rPr dirty="0" err="1">
                <a:latin typeface="Arial" charset="0"/>
                <a:ea typeface="Arial" charset="0"/>
                <a:cs typeface="Arial" charset="0"/>
              </a:rPr>
              <a:t>Bestechung</a:t>
            </a:r>
            <a:r>
              <a:rPr dirty="0">
                <a:latin typeface="Arial" charset="0"/>
                <a:ea typeface="Arial" charset="0"/>
                <a:cs typeface="Arial" charset="0"/>
              </a:rPr>
              <a:t> und </a:t>
            </a:r>
            <a:r>
              <a:rPr dirty="0" err="1">
                <a:latin typeface="Arial" charset="0"/>
                <a:ea typeface="Arial" charset="0"/>
                <a:cs typeface="Arial" charset="0"/>
              </a:rPr>
              <a:t>Korruption</a:t>
            </a:r>
            <a:r>
              <a:rPr dirty="0">
                <a:latin typeface="Arial" charset="0"/>
                <a:ea typeface="Arial" charset="0"/>
                <a:cs typeface="Arial" charset="0"/>
              </a:rPr>
              <a:t>.</a:t>
            </a:r>
          </a:p>
          <a:p>
            <a:pPr>
              <a:spcAft>
                <a:spcPts val="1200"/>
              </a:spcAft>
            </a:pPr>
            <a:endParaRPr lang="en-US" dirty="0"/>
          </a:p>
        </p:txBody>
      </p:sp>
    </p:spTree>
    <p:extLst>
      <p:ext uri="{BB962C8B-B14F-4D97-AF65-F5344CB8AC3E}">
        <p14:creationId xmlns:p14="http://schemas.microsoft.com/office/powerpoint/2010/main" val="229139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Compliance im Blickpunkt: Interessenkonflikt</a:t>
            </a:r>
          </a:p>
        </p:txBody>
      </p:sp>
      <p:sp>
        <p:nvSpPr>
          <p:cNvPr id="3" name="Content Placeholder 2"/>
          <p:cNvSpPr>
            <a:spLocks noGrp="1"/>
          </p:cNvSpPr>
          <p:nvPr>
            <p:ph sz="quarter" idx="10"/>
          </p:nvPr>
        </p:nvSpPr>
        <p:spPr>
          <a:xfrm>
            <a:off x="488950" y="1348033"/>
            <a:ext cx="8138160" cy="1687398"/>
          </a:xfrm>
        </p:spPr>
        <p:txBody>
          <a:bodyPr/>
          <a:lstStyle/>
          <a:p>
            <a:pPr rtl="0"/>
            <a:r>
              <a:rPr/>
              <a:t>„Bei </a:t>
            </a:r>
            <a:r>
              <a:rPr>
                <a:latin typeface="Arial" charset="0"/>
                <a:ea typeface="Arial" charset="0"/>
                <a:cs typeface="Arial" charset="0"/>
              </a:rPr>
              <a:t>MTS erwarten wir voneinander, stets im besten Interesse des Unternehmens zu handeln. Das bedeutet, dass unternehmerische Entscheidungen frei von jeglichem Interessenskonflikt zu treffen sind. Sie sollten auch unparteiisch sein. Wir müssen unsere Entscheidungen auf der Grundlage fundierter geschäftlicher Überlegungen treffen.“ </a:t>
            </a:r>
            <a:r>
              <a:rPr i="1">
                <a:latin typeface="Arial" charset="0"/>
                <a:ea typeface="Arial" charset="0"/>
                <a:cs typeface="Arial" charset="0"/>
              </a:rPr>
              <a:t>(Verhaltenskodex, Seite 11)</a:t>
            </a:r>
          </a:p>
          <a:p>
            <a:endParaRPr lang="en-US" dirty="0">
              <a:latin typeface="Arial" charset="0"/>
              <a:ea typeface="Arial" charset="0"/>
              <a:cs typeface="Arial" charset="0"/>
            </a:endParaRPr>
          </a:p>
        </p:txBody>
      </p:sp>
      <p:graphicFrame>
        <p:nvGraphicFramePr>
          <p:cNvPr id="5" name="Diagram 4"/>
          <p:cNvGraphicFramePr/>
          <p:nvPr>
            <p:extLst>
              <p:ext uri="{D42A27DB-BD31-4B8C-83A1-F6EECF244321}">
                <p14:modId xmlns:p14="http://schemas.microsoft.com/office/powerpoint/2010/main" val="2217199698"/>
              </p:ext>
            </p:extLst>
          </p:nvPr>
        </p:nvGraphicFramePr>
        <p:xfrm>
          <a:off x="886118" y="3344632"/>
          <a:ext cx="7758151" cy="2973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1096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Zusammenfassung</a:t>
            </a:r>
          </a:p>
        </p:txBody>
      </p:sp>
      <p:sp>
        <p:nvSpPr>
          <p:cNvPr id="3" name="Content Placeholder 2"/>
          <p:cNvSpPr>
            <a:spLocks noGrp="1"/>
          </p:cNvSpPr>
          <p:nvPr>
            <p:ph sz="quarter" idx="10"/>
          </p:nvPr>
        </p:nvSpPr>
        <p:spPr>
          <a:xfrm>
            <a:off x="488950" y="1348033"/>
            <a:ext cx="8138160" cy="1885361"/>
          </a:xfrm>
        </p:spPr>
        <p:txBody>
          <a:bodyPr/>
          <a:lstStyle/>
          <a:p>
            <a:pPr marL="0" indent="0" rtl="0">
              <a:buNone/>
            </a:pPr>
            <a:r>
              <a:rPr dirty="0"/>
              <a:t>MTS </a:t>
            </a:r>
            <a:r>
              <a:rPr dirty="0" err="1"/>
              <a:t>Verhaltenskodex</a:t>
            </a:r>
            <a:r>
              <a:rPr dirty="0"/>
              <a:t> - </a:t>
            </a:r>
            <a:r>
              <a:rPr dirty="0" err="1"/>
              <a:t>Ihre</a:t>
            </a:r>
            <a:r>
              <a:rPr dirty="0"/>
              <a:t> ERSTE </a:t>
            </a:r>
            <a:r>
              <a:rPr strike="sngStrike" dirty="0" err="1" smtClean="0"/>
              <a:t>Bezugs</a:t>
            </a:r>
            <a:r>
              <a:rPr lang="de-DE" dirty="0" err="1"/>
              <a:t>Q</a:t>
            </a:r>
            <a:r>
              <a:rPr dirty="0" err="1" smtClean="0"/>
              <a:t>uelle</a:t>
            </a:r>
            <a:r>
              <a:rPr dirty="0" smtClean="0"/>
              <a:t> </a:t>
            </a:r>
            <a:r>
              <a:rPr dirty="0" err="1"/>
              <a:t>für</a:t>
            </a:r>
            <a:r>
              <a:rPr dirty="0"/>
              <a:t>:</a:t>
            </a:r>
          </a:p>
          <a:p>
            <a:pPr rtl="0"/>
            <a:r>
              <a:rPr lang="de-DE" dirty="0" smtClean="0">
                <a:solidFill>
                  <a:srgbClr val="FF0000"/>
                </a:solidFill>
              </a:rPr>
              <a:t>Hilfe</a:t>
            </a:r>
            <a:r>
              <a:rPr strike="sngStrike" dirty="0" err="1" smtClean="0"/>
              <a:t>Leitfaden</a:t>
            </a:r>
            <a:r>
              <a:rPr dirty="0" smtClean="0"/>
              <a:t> </a:t>
            </a:r>
            <a:r>
              <a:rPr dirty="0" err="1"/>
              <a:t>zur</a:t>
            </a:r>
            <a:r>
              <a:rPr dirty="0"/>
              <a:t> </a:t>
            </a:r>
            <a:r>
              <a:rPr dirty="0" err="1"/>
              <a:t>Entscheidungsfindung</a:t>
            </a:r>
            <a:r>
              <a:rPr dirty="0"/>
              <a:t> </a:t>
            </a:r>
            <a:r>
              <a:rPr dirty="0" err="1"/>
              <a:t>anhand</a:t>
            </a:r>
            <a:r>
              <a:rPr dirty="0"/>
              <a:t> von MTS </a:t>
            </a:r>
            <a:r>
              <a:rPr dirty="0" err="1"/>
              <a:t>Werten</a:t>
            </a:r>
            <a:endParaRPr dirty="0"/>
          </a:p>
          <a:p>
            <a:pPr rtl="0"/>
            <a:r>
              <a:rPr dirty="0" err="1"/>
              <a:t>Verständnis</a:t>
            </a:r>
            <a:r>
              <a:rPr dirty="0"/>
              <a:t> </a:t>
            </a:r>
            <a:r>
              <a:rPr dirty="0" err="1"/>
              <a:t>für</a:t>
            </a:r>
            <a:r>
              <a:rPr dirty="0"/>
              <a:t> die </a:t>
            </a:r>
            <a:r>
              <a:rPr dirty="0" err="1"/>
              <a:t>Einhaltung</a:t>
            </a:r>
            <a:r>
              <a:rPr dirty="0"/>
              <a:t> </a:t>
            </a:r>
            <a:r>
              <a:rPr dirty="0" err="1"/>
              <a:t>geltender</a:t>
            </a:r>
            <a:r>
              <a:rPr dirty="0"/>
              <a:t> </a:t>
            </a:r>
            <a:r>
              <a:rPr dirty="0" err="1"/>
              <a:t>Gesetze</a:t>
            </a:r>
            <a:r>
              <a:rPr dirty="0"/>
              <a:t> und </a:t>
            </a:r>
            <a:r>
              <a:rPr dirty="0" err="1"/>
              <a:t>Vorschriften</a:t>
            </a:r>
            <a:endParaRPr dirty="0"/>
          </a:p>
          <a:p>
            <a:pPr rtl="0"/>
            <a:r>
              <a:rPr dirty="0" err="1"/>
              <a:t>Verständnis</a:t>
            </a:r>
            <a:r>
              <a:rPr dirty="0"/>
              <a:t> </a:t>
            </a:r>
            <a:r>
              <a:rPr dirty="0" err="1"/>
              <a:t>für</a:t>
            </a:r>
            <a:r>
              <a:rPr dirty="0"/>
              <a:t> die </a:t>
            </a:r>
            <a:r>
              <a:rPr b="1" dirty="0" err="1"/>
              <a:t>Meldung</a:t>
            </a:r>
            <a:r>
              <a:rPr b="1" dirty="0"/>
              <a:t> </a:t>
            </a:r>
            <a:r>
              <a:rPr dirty="0"/>
              <a:t>von </a:t>
            </a:r>
            <a:r>
              <a:rPr dirty="0" err="1"/>
              <a:t>widerrechtlichem</a:t>
            </a:r>
            <a:r>
              <a:rPr dirty="0"/>
              <a:t> </a:t>
            </a:r>
            <a:r>
              <a:rPr dirty="0" err="1"/>
              <a:t>oder</a:t>
            </a:r>
            <a:r>
              <a:rPr dirty="0"/>
              <a:t> </a:t>
            </a:r>
            <a:r>
              <a:rPr dirty="0" err="1"/>
              <a:t>unethischem</a:t>
            </a:r>
            <a:r>
              <a:rPr dirty="0"/>
              <a:t> </a:t>
            </a:r>
            <a:r>
              <a:rPr dirty="0" err="1" smtClean="0"/>
              <a:t>Verhalten</a:t>
            </a:r>
            <a:endParaRP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3491601"/>
            <a:ext cx="7672959"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8464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680" y="5292120"/>
            <a:ext cx="6366641" cy="9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pPr rtl="0"/>
            <a:r>
              <a:rPr/>
              <a:t>Übersicht</a:t>
            </a:r>
          </a:p>
        </p:txBody>
      </p:sp>
      <p:sp>
        <p:nvSpPr>
          <p:cNvPr id="5" name="Content Placeholder 4"/>
          <p:cNvSpPr>
            <a:spLocks noGrp="1"/>
          </p:cNvSpPr>
          <p:nvPr>
            <p:ph sz="quarter" idx="10"/>
          </p:nvPr>
        </p:nvSpPr>
        <p:spPr>
          <a:xfrm>
            <a:off x="488949" y="1230313"/>
            <a:ext cx="8334539" cy="4266720"/>
          </a:xfrm>
        </p:spPr>
        <p:txBody>
          <a:bodyPr/>
          <a:lstStyle/>
          <a:p>
            <a:pPr marL="0" indent="0" rtl="0">
              <a:buNone/>
            </a:pPr>
            <a:r>
              <a:rPr sz="1800" dirty="0"/>
              <a:t>Dies </a:t>
            </a:r>
            <a:r>
              <a:rPr sz="1800" dirty="0" err="1"/>
              <a:t>ist</a:t>
            </a:r>
            <a:r>
              <a:rPr sz="1800" dirty="0"/>
              <a:t> </a:t>
            </a:r>
            <a:r>
              <a:rPr sz="1800" dirty="0" err="1"/>
              <a:t>eine</a:t>
            </a:r>
            <a:r>
              <a:rPr sz="1800" dirty="0"/>
              <a:t> </a:t>
            </a:r>
            <a:r>
              <a:rPr sz="1800" dirty="0" err="1"/>
              <a:t>Übersicht</a:t>
            </a:r>
            <a:r>
              <a:rPr sz="1800" dirty="0"/>
              <a:t> </a:t>
            </a:r>
            <a:r>
              <a:rPr sz="1800" dirty="0" err="1"/>
              <a:t>über</a:t>
            </a:r>
            <a:r>
              <a:rPr sz="1800" dirty="0"/>
              <a:t> die </a:t>
            </a:r>
            <a:r>
              <a:rPr sz="1800" dirty="0" err="1"/>
              <a:t>weltweiten</a:t>
            </a:r>
            <a:r>
              <a:rPr sz="1800" dirty="0"/>
              <a:t> </a:t>
            </a:r>
            <a:r>
              <a:rPr sz="1800" dirty="0" err="1"/>
              <a:t>Verhaltensstandards</a:t>
            </a:r>
            <a:r>
              <a:rPr sz="1800" dirty="0"/>
              <a:t> </a:t>
            </a:r>
            <a:r>
              <a:rPr sz="1800" dirty="0" err="1"/>
              <a:t>für</a:t>
            </a:r>
            <a:r>
              <a:rPr sz="1800" dirty="0"/>
              <a:t> </a:t>
            </a:r>
            <a:r>
              <a:rPr sz="1800" dirty="0" err="1"/>
              <a:t>ethisches</a:t>
            </a:r>
            <a:r>
              <a:rPr sz="1800" dirty="0"/>
              <a:t> </a:t>
            </a:r>
            <a:r>
              <a:rPr sz="1800" dirty="0" err="1"/>
              <a:t>Geschäftsverhalten</a:t>
            </a:r>
            <a:r>
              <a:rPr sz="1800" dirty="0"/>
              <a:t> von MTS („</a:t>
            </a:r>
            <a:r>
              <a:rPr sz="1800" dirty="0" err="1"/>
              <a:t>Verhaltenskodex</a:t>
            </a:r>
            <a:r>
              <a:rPr sz="1800" dirty="0"/>
              <a:t>“), die </a:t>
            </a:r>
            <a:r>
              <a:rPr sz="1800" dirty="0" err="1"/>
              <a:t>die</a:t>
            </a:r>
            <a:r>
              <a:rPr sz="1800" dirty="0"/>
              <a:t> </a:t>
            </a:r>
            <a:r>
              <a:rPr sz="1800" dirty="0" err="1"/>
              <a:t>folgenden</a:t>
            </a:r>
            <a:r>
              <a:rPr sz="1800" dirty="0"/>
              <a:t> </a:t>
            </a:r>
            <a:r>
              <a:rPr sz="1800" dirty="0" err="1"/>
              <a:t>entscheidenden</a:t>
            </a:r>
            <a:r>
              <a:rPr sz="1800" dirty="0"/>
              <a:t> </a:t>
            </a:r>
            <a:r>
              <a:rPr sz="1800" dirty="0" err="1"/>
              <a:t>Komponenten</a:t>
            </a:r>
            <a:r>
              <a:rPr sz="1800" dirty="0"/>
              <a:t> </a:t>
            </a:r>
            <a:r>
              <a:rPr sz="1800" dirty="0" err="1"/>
              <a:t>hervorhebt</a:t>
            </a:r>
            <a:endParaRPr sz="1800" dirty="0"/>
          </a:p>
          <a:p>
            <a:pPr rtl="0"/>
            <a:r>
              <a:rPr sz="1800" dirty="0" err="1"/>
              <a:t>Inhalt</a:t>
            </a:r>
            <a:r>
              <a:rPr sz="1800" dirty="0"/>
              <a:t> und </a:t>
            </a:r>
            <a:r>
              <a:rPr sz="1800" dirty="0" err="1"/>
              <a:t>Zweck</a:t>
            </a:r>
            <a:r>
              <a:rPr sz="1800" dirty="0"/>
              <a:t> des </a:t>
            </a:r>
            <a:r>
              <a:rPr sz="1800" dirty="0" err="1"/>
              <a:t>Verhaltenskodexes</a:t>
            </a:r>
            <a:endParaRPr sz="1800" dirty="0"/>
          </a:p>
          <a:p>
            <a:pPr rtl="0"/>
            <a:r>
              <a:rPr sz="1800" dirty="0"/>
              <a:t>Was </a:t>
            </a:r>
            <a:r>
              <a:rPr sz="1800" dirty="0" err="1"/>
              <a:t>bedeutet</a:t>
            </a:r>
            <a:r>
              <a:rPr sz="1800" dirty="0"/>
              <a:t> </a:t>
            </a:r>
            <a:r>
              <a:rPr sz="1800" dirty="0" err="1"/>
              <a:t>es</a:t>
            </a:r>
            <a:r>
              <a:rPr sz="1800" dirty="0"/>
              <a:t>, </a:t>
            </a:r>
            <a:r>
              <a:rPr sz="1800" b="1" dirty="0" err="1"/>
              <a:t>Bedenken</a:t>
            </a:r>
            <a:r>
              <a:rPr sz="1800" b="1" dirty="0"/>
              <a:t> </a:t>
            </a:r>
            <a:r>
              <a:rPr sz="1800" b="1" dirty="0" err="1"/>
              <a:t>offen</a:t>
            </a:r>
            <a:r>
              <a:rPr sz="1800" b="1" dirty="0"/>
              <a:t> </a:t>
            </a:r>
            <a:r>
              <a:rPr sz="1800" b="1" dirty="0" err="1"/>
              <a:t>zu</a:t>
            </a:r>
            <a:r>
              <a:rPr sz="1800" b="1" dirty="0"/>
              <a:t> </a:t>
            </a:r>
            <a:r>
              <a:rPr sz="1800" b="1" dirty="0" err="1"/>
              <a:t>äußern</a:t>
            </a:r>
            <a:r>
              <a:rPr sz="1800" dirty="0"/>
              <a:t>?</a:t>
            </a:r>
          </a:p>
          <a:p>
            <a:pPr rtl="0"/>
            <a:r>
              <a:rPr sz="1800" dirty="0"/>
              <a:t>Die MTS </a:t>
            </a:r>
            <a:r>
              <a:rPr sz="1800" dirty="0" err="1"/>
              <a:t>AlertLine</a:t>
            </a:r>
            <a:endParaRPr sz="1800" dirty="0"/>
          </a:p>
          <a:p>
            <a:pPr rtl="0"/>
            <a:r>
              <a:rPr sz="1800" dirty="0" err="1"/>
              <a:t>Vorstellung</a:t>
            </a:r>
            <a:r>
              <a:rPr sz="1800" dirty="0"/>
              <a:t> </a:t>
            </a:r>
            <a:r>
              <a:rPr lang="de-DE" sz="1800" dirty="0" smtClean="0">
                <a:solidFill>
                  <a:srgbClr val="FF0000"/>
                </a:solidFill>
              </a:rPr>
              <a:t>des</a:t>
            </a:r>
            <a:r>
              <a:rPr sz="1800" dirty="0" smtClean="0"/>
              <a:t> </a:t>
            </a:r>
            <a:r>
              <a:rPr sz="1800" dirty="0"/>
              <a:t>Chief Risk and Compliance Officers</a:t>
            </a:r>
          </a:p>
          <a:p>
            <a:pPr rtl="0"/>
            <a:r>
              <a:rPr sz="1800" dirty="0"/>
              <a:t>Schutz </a:t>
            </a:r>
            <a:r>
              <a:rPr sz="1800" dirty="0" err="1"/>
              <a:t>vor</a:t>
            </a:r>
            <a:r>
              <a:rPr sz="1800" dirty="0"/>
              <a:t> </a:t>
            </a:r>
            <a:r>
              <a:rPr sz="1800" dirty="0" err="1"/>
              <a:t>Repressalien</a:t>
            </a:r>
            <a:endParaRPr sz="1800" dirty="0"/>
          </a:p>
          <a:p>
            <a:pPr rtl="0"/>
            <a:r>
              <a:rPr sz="1800" dirty="0"/>
              <a:t>Compliance </a:t>
            </a:r>
            <a:r>
              <a:rPr sz="1800" dirty="0" err="1"/>
              <a:t>im</a:t>
            </a:r>
            <a:r>
              <a:rPr sz="1800" dirty="0"/>
              <a:t> </a:t>
            </a:r>
            <a:r>
              <a:rPr sz="1800" dirty="0" err="1"/>
              <a:t>Blickpunkt</a:t>
            </a:r>
            <a:r>
              <a:rPr sz="1800" dirty="0"/>
              <a:t>:</a:t>
            </a:r>
          </a:p>
          <a:p>
            <a:pPr lvl="1" rtl="0"/>
            <a:r>
              <a:rPr sz="1800" dirty="0"/>
              <a:t>1. FCPA</a:t>
            </a:r>
          </a:p>
          <a:p>
            <a:pPr lvl="1" rtl="0"/>
            <a:r>
              <a:rPr sz="1800" dirty="0"/>
              <a:t>2. </a:t>
            </a:r>
            <a:r>
              <a:rPr sz="1800" dirty="0" err="1"/>
              <a:t>Interessenkonflikt</a:t>
            </a:r>
            <a:endParaRPr sz="1800" dirty="0"/>
          </a:p>
          <a:p>
            <a:pPr rtl="0"/>
            <a:r>
              <a:rPr sz="1800" dirty="0" err="1"/>
              <a:t>Zusammenfassung</a:t>
            </a:r>
            <a:endParaRPr sz="1800" dirty="0"/>
          </a:p>
        </p:txBody>
      </p:sp>
    </p:spTree>
    <p:extLst>
      <p:ext uri="{BB962C8B-B14F-4D97-AF65-F5344CB8AC3E}">
        <p14:creationId xmlns:p14="http://schemas.microsoft.com/office/powerpoint/2010/main" val="73049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31760" y="2427438"/>
            <a:ext cx="7880480" cy="2123292"/>
          </a:xfrm>
          <a:prstGeom prst="roundRect">
            <a:avLst>
              <a:gd name="adj" fmla="val 9442"/>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rtl="0"/>
            <a:r>
              <a:rPr dirty="0"/>
              <a:t>Der </a:t>
            </a:r>
            <a:r>
              <a:rPr dirty="0" err="1"/>
              <a:t>Zweck</a:t>
            </a:r>
            <a:r>
              <a:rPr dirty="0"/>
              <a:t> des </a:t>
            </a:r>
            <a:r>
              <a:rPr dirty="0" err="1"/>
              <a:t>Verhaltenskodex</a:t>
            </a:r>
            <a:r>
              <a:rPr strike="sngStrike" dirty="0" err="1"/>
              <a:t>es</a:t>
            </a:r>
            <a:endParaRPr strike="sngStrike" dirty="0"/>
          </a:p>
        </p:txBody>
      </p:sp>
      <p:sp>
        <p:nvSpPr>
          <p:cNvPr id="3" name="Content Placeholder 2"/>
          <p:cNvSpPr>
            <a:spLocks noGrp="1"/>
          </p:cNvSpPr>
          <p:nvPr>
            <p:ph sz="quarter" idx="10"/>
          </p:nvPr>
        </p:nvSpPr>
        <p:spPr>
          <a:xfrm>
            <a:off x="488950" y="1230313"/>
            <a:ext cx="8138160" cy="862438"/>
          </a:xfrm>
        </p:spPr>
        <p:txBody>
          <a:bodyPr/>
          <a:lstStyle/>
          <a:p>
            <a:pPr rtl="0"/>
            <a:r>
              <a:rPr dirty="0"/>
              <a:t>MTS </a:t>
            </a:r>
            <a:r>
              <a:rPr dirty="0" err="1"/>
              <a:t>ist</a:t>
            </a:r>
            <a:r>
              <a:rPr dirty="0"/>
              <a:t> </a:t>
            </a:r>
            <a:r>
              <a:rPr dirty="0" err="1"/>
              <a:t>seinen</a:t>
            </a:r>
            <a:r>
              <a:rPr dirty="0"/>
              <a:t> </a:t>
            </a:r>
            <a:r>
              <a:rPr lang="de-DE" dirty="0" smtClean="0">
                <a:solidFill>
                  <a:srgbClr val="FF0000"/>
                </a:solidFill>
              </a:rPr>
              <a:t>zentralen W</a:t>
            </a:r>
            <a:r>
              <a:rPr dirty="0" err="1" smtClean="0"/>
              <a:t>erten</a:t>
            </a:r>
            <a:r>
              <a:rPr dirty="0"/>
              <a:t>, </a:t>
            </a:r>
            <a:r>
              <a:rPr dirty="0" err="1"/>
              <a:t>ethischem</a:t>
            </a:r>
            <a:r>
              <a:rPr dirty="0"/>
              <a:t> </a:t>
            </a:r>
            <a:r>
              <a:rPr dirty="0" err="1"/>
              <a:t>Verhalten</a:t>
            </a:r>
            <a:r>
              <a:rPr dirty="0"/>
              <a:t> und der </a:t>
            </a:r>
            <a:r>
              <a:rPr dirty="0" err="1"/>
              <a:t>Einhaltung</a:t>
            </a:r>
            <a:r>
              <a:rPr dirty="0"/>
              <a:t> </a:t>
            </a:r>
            <a:r>
              <a:rPr dirty="0" err="1"/>
              <a:t>geltender</a:t>
            </a:r>
            <a:r>
              <a:rPr dirty="0"/>
              <a:t> </a:t>
            </a:r>
            <a:r>
              <a:rPr dirty="0" err="1"/>
              <a:t>Gesetze</a:t>
            </a:r>
            <a:r>
              <a:rPr dirty="0"/>
              <a:t> </a:t>
            </a:r>
            <a:r>
              <a:rPr dirty="0" err="1"/>
              <a:t>verpflichtet</a:t>
            </a:r>
            <a:r>
              <a:rPr dirty="0"/>
              <a:t>.</a:t>
            </a:r>
          </a:p>
        </p:txBody>
      </p:sp>
      <p:sp>
        <p:nvSpPr>
          <p:cNvPr id="4" name="Content Placeholder 2"/>
          <p:cNvSpPr txBox="1">
            <a:spLocks/>
          </p:cNvSpPr>
          <p:nvPr/>
        </p:nvSpPr>
        <p:spPr bwMode="auto">
          <a:xfrm>
            <a:off x="641350" y="4773408"/>
            <a:ext cx="8138160" cy="131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r>
              <a:rPr kern="0" dirty="0"/>
              <a:t>Der MTS </a:t>
            </a:r>
            <a:r>
              <a:rPr kern="0" dirty="0" err="1"/>
              <a:t>Verhaltenskodex</a:t>
            </a:r>
            <a:r>
              <a:rPr kern="0" dirty="0"/>
              <a:t> </a:t>
            </a:r>
            <a:r>
              <a:rPr kern="0" dirty="0" err="1"/>
              <a:t>ergänzt</a:t>
            </a:r>
            <a:r>
              <a:rPr kern="0" dirty="0"/>
              <a:t> das </a:t>
            </a:r>
            <a:r>
              <a:rPr strike="sngStrike" kern="0" dirty="0" err="1"/>
              <a:t>Vermächtnis</a:t>
            </a:r>
            <a:r>
              <a:rPr strike="sngStrike" kern="0" dirty="0"/>
              <a:t> </a:t>
            </a:r>
            <a:r>
              <a:rPr strike="sngStrike" kern="0" dirty="0" err="1"/>
              <a:t>eines</a:t>
            </a:r>
            <a:r>
              <a:rPr kern="0" dirty="0"/>
              <a:t> </a:t>
            </a:r>
            <a:r>
              <a:rPr kern="0" dirty="0" err="1"/>
              <a:t>starke</a:t>
            </a:r>
            <a:r>
              <a:rPr strike="sngStrike" kern="0" dirty="0" err="1"/>
              <a:t>n</a:t>
            </a:r>
            <a:r>
              <a:rPr kern="0" dirty="0"/>
              <a:t> Engagement</a:t>
            </a:r>
            <a:r>
              <a:rPr strike="sngStrike" kern="0" dirty="0"/>
              <a:t>s</a:t>
            </a:r>
            <a:r>
              <a:rPr kern="0" dirty="0"/>
              <a:t> </a:t>
            </a:r>
            <a:r>
              <a:rPr kern="0" dirty="0" err="1"/>
              <a:t>für</a:t>
            </a:r>
            <a:r>
              <a:rPr kern="0" dirty="0"/>
              <a:t> </a:t>
            </a:r>
            <a:r>
              <a:rPr kern="0" dirty="0" err="1"/>
              <a:t>ethisches</a:t>
            </a:r>
            <a:r>
              <a:rPr kern="0" dirty="0"/>
              <a:t> </a:t>
            </a:r>
            <a:r>
              <a:rPr kern="0" dirty="0" err="1" smtClean="0"/>
              <a:t>Verhalten</a:t>
            </a:r>
            <a:r>
              <a:rPr lang="de-DE" kern="0" dirty="0" smtClean="0"/>
              <a:t>, </a:t>
            </a:r>
            <a:r>
              <a:rPr lang="de-DE" kern="0" dirty="0" smtClean="0">
                <a:solidFill>
                  <a:srgbClr val="FF0000"/>
                </a:solidFill>
              </a:rPr>
              <a:t>hervorgehoben durch die MTS</a:t>
            </a:r>
            <a:r>
              <a:rPr kern="0" dirty="0" smtClean="0">
                <a:solidFill>
                  <a:srgbClr val="FF0000"/>
                </a:solidFill>
              </a:rPr>
              <a:t> </a:t>
            </a:r>
            <a:r>
              <a:rPr strike="sngStrike" kern="0" dirty="0" err="1"/>
              <a:t>wie</a:t>
            </a:r>
            <a:r>
              <a:rPr strike="sngStrike" kern="0" dirty="0"/>
              <a:t> </a:t>
            </a:r>
            <a:r>
              <a:rPr strike="sngStrike" kern="0" dirty="0" err="1"/>
              <a:t>durch</a:t>
            </a:r>
            <a:r>
              <a:rPr strike="sngStrike" kern="0" dirty="0"/>
              <a:t> die </a:t>
            </a:r>
            <a:r>
              <a:rPr kern="0" dirty="0" err="1" smtClean="0"/>
              <a:t>Führungsposition</a:t>
            </a:r>
            <a:r>
              <a:rPr lang="de-DE" kern="0" dirty="0" smtClean="0"/>
              <a:t>en</a:t>
            </a:r>
            <a:r>
              <a:rPr kern="0" dirty="0" smtClean="0"/>
              <a:t>, </a:t>
            </a:r>
            <a:r>
              <a:rPr kern="0" dirty="0"/>
              <a:t>den </a:t>
            </a:r>
            <a:r>
              <a:rPr kern="0" dirty="0" err="1"/>
              <a:t>Leitfaden</a:t>
            </a:r>
            <a:r>
              <a:rPr kern="0" dirty="0"/>
              <a:t> </a:t>
            </a:r>
            <a:r>
              <a:rPr kern="0" dirty="0" err="1"/>
              <a:t>für</a:t>
            </a:r>
            <a:r>
              <a:rPr kern="0" dirty="0"/>
              <a:t> </a:t>
            </a:r>
            <a:r>
              <a:rPr kern="0" dirty="0" err="1"/>
              <a:t>Mitarbeiter</a:t>
            </a:r>
            <a:r>
              <a:rPr kern="0" dirty="0"/>
              <a:t> und die </a:t>
            </a:r>
            <a:r>
              <a:rPr lang="de-DE" kern="0" dirty="0" smtClean="0">
                <a:solidFill>
                  <a:srgbClr val="FF0000"/>
                </a:solidFill>
              </a:rPr>
              <a:t>aufgestellten Regeln</a:t>
            </a:r>
            <a:endParaRPr kern="0" dirty="0">
              <a:solidFill>
                <a:srgbClr val="FF0000"/>
              </a:solidFill>
            </a:endParaRPr>
          </a:p>
        </p:txBody>
      </p:sp>
      <p:sp>
        <p:nvSpPr>
          <p:cNvPr id="7" name="Content Placeholder 2"/>
          <p:cNvSpPr txBox="1">
            <a:spLocks/>
          </p:cNvSpPr>
          <p:nvPr/>
        </p:nvSpPr>
        <p:spPr bwMode="auto">
          <a:xfrm>
            <a:off x="1189197" y="2796044"/>
            <a:ext cx="7042466" cy="167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lvl="0" rtl="0">
              <a:buFont typeface="Wingdings" charset="2"/>
              <a:buChar char="§"/>
            </a:pPr>
            <a:r>
              <a:rPr sz="1800" dirty="0" err="1">
                <a:latin typeface="Arial" charset="0"/>
                <a:ea typeface="Arial" charset="0"/>
                <a:cs typeface="Arial" charset="0"/>
              </a:rPr>
              <a:t>Leitfaden</a:t>
            </a:r>
            <a:r>
              <a:rPr sz="1800" dirty="0">
                <a:latin typeface="Arial" charset="0"/>
                <a:ea typeface="Arial" charset="0"/>
                <a:cs typeface="Arial" charset="0"/>
              </a:rPr>
              <a:t> </a:t>
            </a:r>
            <a:r>
              <a:rPr sz="1800" dirty="0" err="1">
                <a:latin typeface="Arial" charset="0"/>
                <a:ea typeface="Arial" charset="0"/>
                <a:cs typeface="Arial" charset="0"/>
              </a:rPr>
              <a:t>zur</a:t>
            </a:r>
            <a:r>
              <a:rPr sz="1800" dirty="0">
                <a:latin typeface="Arial" charset="0"/>
                <a:ea typeface="Arial" charset="0"/>
                <a:cs typeface="Arial" charset="0"/>
              </a:rPr>
              <a:t> </a:t>
            </a:r>
            <a:r>
              <a:rPr sz="1800" dirty="0" err="1">
                <a:latin typeface="Arial" charset="0"/>
                <a:ea typeface="Arial" charset="0"/>
                <a:cs typeface="Arial" charset="0"/>
              </a:rPr>
              <a:t>Entscheidungsfindung</a:t>
            </a:r>
            <a:r>
              <a:rPr sz="1800" dirty="0">
                <a:latin typeface="Arial" charset="0"/>
                <a:ea typeface="Arial" charset="0"/>
                <a:cs typeface="Arial" charset="0"/>
              </a:rPr>
              <a:t> </a:t>
            </a:r>
            <a:r>
              <a:rPr sz="1800" dirty="0" err="1">
                <a:latin typeface="Arial" charset="0"/>
                <a:ea typeface="Arial" charset="0"/>
                <a:cs typeface="Arial" charset="0"/>
              </a:rPr>
              <a:t>anhand</a:t>
            </a:r>
            <a:r>
              <a:rPr sz="1800" dirty="0">
                <a:latin typeface="Arial" charset="0"/>
                <a:ea typeface="Arial" charset="0"/>
                <a:cs typeface="Arial" charset="0"/>
              </a:rPr>
              <a:t> von MTS </a:t>
            </a:r>
            <a:r>
              <a:rPr sz="1800" dirty="0" err="1">
                <a:latin typeface="Arial" charset="0"/>
                <a:ea typeface="Arial" charset="0"/>
                <a:cs typeface="Arial" charset="0"/>
              </a:rPr>
              <a:t>Werten</a:t>
            </a:r>
            <a:endParaRPr sz="1800" dirty="0">
              <a:latin typeface="Arial" charset="0"/>
              <a:ea typeface="Arial" charset="0"/>
              <a:cs typeface="Arial" charset="0"/>
            </a:endParaRPr>
          </a:p>
          <a:p>
            <a:pPr lvl="0" rtl="0">
              <a:buFont typeface="Wingdings" charset="2"/>
              <a:buChar char="§"/>
            </a:pPr>
            <a:r>
              <a:rPr sz="1800" dirty="0" err="1">
                <a:latin typeface="Arial" charset="0"/>
                <a:ea typeface="Arial" charset="0"/>
                <a:cs typeface="Arial" charset="0"/>
              </a:rPr>
              <a:t>Verständnis</a:t>
            </a:r>
            <a:r>
              <a:rPr sz="1800" dirty="0">
                <a:latin typeface="Arial" charset="0"/>
                <a:ea typeface="Arial" charset="0"/>
                <a:cs typeface="Arial" charset="0"/>
              </a:rPr>
              <a:t> </a:t>
            </a:r>
            <a:r>
              <a:rPr sz="1800" dirty="0" err="1">
                <a:latin typeface="Arial" charset="0"/>
                <a:ea typeface="Arial" charset="0"/>
                <a:cs typeface="Arial" charset="0"/>
              </a:rPr>
              <a:t>für</a:t>
            </a:r>
            <a:r>
              <a:rPr sz="1800" dirty="0">
                <a:latin typeface="Arial" charset="0"/>
                <a:ea typeface="Arial" charset="0"/>
                <a:cs typeface="Arial" charset="0"/>
              </a:rPr>
              <a:t> die </a:t>
            </a:r>
            <a:r>
              <a:rPr sz="1800" dirty="0" err="1">
                <a:latin typeface="Arial" charset="0"/>
                <a:ea typeface="Arial" charset="0"/>
                <a:cs typeface="Arial" charset="0"/>
              </a:rPr>
              <a:t>Einhaltung</a:t>
            </a:r>
            <a:r>
              <a:rPr sz="1800" dirty="0">
                <a:latin typeface="Arial" charset="0"/>
                <a:ea typeface="Arial" charset="0"/>
                <a:cs typeface="Arial" charset="0"/>
              </a:rPr>
              <a:t> </a:t>
            </a:r>
            <a:r>
              <a:rPr sz="1800" dirty="0" err="1">
                <a:latin typeface="Arial" charset="0"/>
                <a:ea typeface="Arial" charset="0"/>
                <a:cs typeface="Arial" charset="0"/>
              </a:rPr>
              <a:t>geltender</a:t>
            </a:r>
            <a:r>
              <a:rPr sz="1800" dirty="0">
                <a:latin typeface="Arial" charset="0"/>
                <a:ea typeface="Arial" charset="0"/>
                <a:cs typeface="Arial" charset="0"/>
              </a:rPr>
              <a:t> </a:t>
            </a:r>
            <a:r>
              <a:rPr sz="1800" dirty="0" err="1">
                <a:latin typeface="Arial" charset="0"/>
                <a:ea typeface="Arial" charset="0"/>
                <a:cs typeface="Arial" charset="0"/>
              </a:rPr>
              <a:t>Gesetze</a:t>
            </a:r>
            <a:r>
              <a:rPr sz="1800" dirty="0">
                <a:latin typeface="Arial" charset="0"/>
                <a:ea typeface="Arial" charset="0"/>
                <a:cs typeface="Arial" charset="0"/>
              </a:rPr>
              <a:t> und </a:t>
            </a:r>
            <a:r>
              <a:rPr sz="1800" dirty="0" err="1">
                <a:latin typeface="Arial" charset="0"/>
                <a:ea typeface="Arial" charset="0"/>
                <a:cs typeface="Arial" charset="0"/>
              </a:rPr>
              <a:t>Vorschriften</a:t>
            </a:r>
            <a:endParaRPr sz="1800" dirty="0">
              <a:latin typeface="Arial" charset="0"/>
              <a:ea typeface="Arial" charset="0"/>
              <a:cs typeface="Arial" charset="0"/>
            </a:endParaRPr>
          </a:p>
          <a:p>
            <a:pPr lvl="0" rtl="0">
              <a:buFont typeface="Wingdings" charset="2"/>
              <a:buChar char="§"/>
            </a:pPr>
            <a:r>
              <a:rPr sz="1800" dirty="0" err="1">
                <a:latin typeface="Arial" charset="0"/>
                <a:ea typeface="Arial" charset="0"/>
                <a:cs typeface="Arial" charset="0"/>
              </a:rPr>
              <a:t>Verständnis</a:t>
            </a:r>
            <a:r>
              <a:rPr sz="1800" dirty="0">
                <a:latin typeface="Arial" charset="0"/>
                <a:ea typeface="Arial" charset="0"/>
                <a:cs typeface="Arial" charset="0"/>
              </a:rPr>
              <a:t> </a:t>
            </a:r>
            <a:r>
              <a:rPr sz="1800" dirty="0" err="1">
                <a:latin typeface="Arial" charset="0"/>
                <a:ea typeface="Arial" charset="0"/>
                <a:cs typeface="Arial" charset="0"/>
              </a:rPr>
              <a:t>für</a:t>
            </a:r>
            <a:r>
              <a:rPr sz="1800" dirty="0">
                <a:latin typeface="Arial" charset="0"/>
                <a:ea typeface="Arial" charset="0"/>
                <a:cs typeface="Arial" charset="0"/>
              </a:rPr>
              <a:t> die </a:t>
            </a:r>
            <a:r>
              <a:rPr sz="1800" dirty="0" err="1">
                <a:latin typeface="Arial" charset="0"/>
                <a:ea typeface="Arial" charset="0"/>
                <a:cs typeface="Arial" charset="0"/>
              </a:rPr>
              <a:t>Meldung</a:t>
            </a:r>
            <a:r>
              <a:rPr sz="1800" dirty="0">
                <a:latin typeface="Arial" charset="0"/>
                <a:ea typeface="Arial" charset="0"/>
                <a:cs typeface="Arial" charset="0"/>
              </a:rPr>
              <a:t> von </a:t>
            </a:r>
            <a:r>
              <a:rPr sz="1800" dirty="0" err="1">
                <a:latin typeface="Arial" charset="0"/>
                <a:ea typeface="Arial" charset="0"/>
                <a:cs typeface="Arial" charset="0"/>
              </a:rPr>
              <a:t>widerrechtlichem</a:t>
            </a:r>
            <a:r>
              <a:rPr sz="1800" dirty="0">
                <a:latin typeface="Arial" charset="0"/>
                <a:ea typeface="Arial" charset="0"/>
                <a:cs typeface="Arial" charset="0"/>
              </a:rPr>
              <a:t> </a:t>
            </a:r>
            <a:r>
              <a:rPr sz="1800" dirty="0" err="1">
                <a:latin typeface="Arial" charset="0"/>
                <a:ea typeface="Arial" charset="0"/>
                <a:cs typeface="Arial" charset="0"/>
              </a:rPr>
              <a:t>oder</a:t>
            </a:r>
            <a:r>
              <a:rPr sz="1800" dirty="0">
                <a:latin typeface="Arial" charset="0"/>
                <a:ea typeface="Arial" charset="0"/>
                <a:cs typeface="Arial" charset="0"/>
              </a:rPr>
              <a:t> </a:t>
            </a:r>
            <a:r>
              <a:rPr sz="1800" dirty="0" err="1">
                <a:latin typeface="Arial" charset="0"/>
                <a:ea typeface="Arial" charset="0"/>
                <a:cs typeface="Arial" charset="0"/>
              </a:rPr>
              <a:t>unethischem</a:t>
            </a:r>
            <a:r>
              <a:rPr sz="1800" dirty="0">
                <a:latin typeface="Arial" charset="0"/>
                <a:ea typeface="Arial" charset="0"/>
                <a:cs typeface="Arial" charset="0"/>
              </a:rPr>
              <a:t> </a:t>
            </a:r>
            <a:r>
              <a:rPr sz="1800" dirty="0" err="1">
                <a:latin typeface="Arial" charset="0"/>
                <a:ea typeface="Arial" charset="0"/>
                <a:cs typeface="Arial" charset="0"/>
              </a:rPr>
              <a:t>Verhalten</a:t>
            </a:r>
            <a:endParaRPr sz="1800" dirty="0">
              <a:latin typeface="Arial" charset="0"/>
              <a:ea typeface="Arial" charset="0"/>
              <a:cs typeface="Arial" charset="0"/>
            </a:endParaRPr>
          </a:p>
        </p:txBody>
      </p:sp>
      <p:sp>
        <p:nvSpPr>
          <p:cNvPr id="8" name="Rounded Rectangle 7"/>
          <p:cNvSpPr/>
          <p:nvPr/>
        </p:nvSpPr>
        <p:spPr>
          <a:xfrm>
            <a:off x="1560306" y="2188100"/>
            <a:ext cx="5995448"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sz="1900" dirty="0">
                <a:latin typeface="Arial" charset="0"/>
                <a:ea typeface="Arial" charset="0"/>
                <a:cs typeface="Arial" charset="0"/>
              </a:rPr>
              <a:t>Der </a:t>
            </a:r>
            <a:r>
              <a:rPr sz="1900" dirty="0" err="1">
                <a:latin typeface="Arial" charset="0"/>
                <a:ea typeface="Arial" charset="0"/>
                <a:cs typeface="Arial" charset="0"/>
              </a:rPr>
              <a:t>Verhaltenskodex</a:t>
            </a:r>
            <a:r>
              <a:rPr sz="1900" dirty="0">
                <a:latin typeface="Arial" charset="0"/>
                <a:ea typeface="Arial" charset="0"/>
                <a:cs typeface="Arial" charset="0"/>
              </a:rPr>
              <a:t> </a:t>
            </a:r>
            <a:r>
              <a:rPr sz="1900" dirty="0" err="1">
                <a:latin typeface="Arial" charset="0"/>
                <a:ea typeface="Arial" charset="0"/>
                <a:cs typeface="Arial" charset="0"/>
              </a:rPr>
              <a:t>ist</a:t>
            </a:r>
            <a:r>
              <a:rPr sz="1900" dirty="0">
                <a:latin typeface="Arial" charset="0"/>
                <a:ea typeface="Arial" charset="0"/>
                <a:cs typeface="Arial" charset="0"/>
              </a:rPr>
              <a:t> </a:t>
            </a:r>
            <a:r>
              <a:rPr sz="1900" dirty="0" err="1">
                <a:latin typeface="Arial" charset="0"/>
                <a:ea typeface="Arial" charset="0"/>
                <a:cs typeface="Arial" charset="0"/>
              </a:rPr>
              <a:t>Ihre</a:t>
            </a:r>
            <a:r>
              <a:rPr sz="1900" dirty="0">
                <a:latin typeface="Arial" charset="0"/>
                <a:ea typeface="Arial" charset="0"/>
                <a:cs typeface="Arial" charset="0"/>
              </a:rPr>
              <a:t> </a:t>
            </a:r>
            <a:r>
              <a:rPr sz="1900" dirty="0" err="1">
                <a:latin typeface="Arial" charset="0"/>
                <a:ea typeface="Arial" charset="0"/>
                <a:cs typeface="Arial" charset="0"/>
              </a:rPr>
              <a:t>erste</a:t>
            </a:r>
            <a:r>
              <a:rPr sz="1900" dirty="0">
                <a:latin typeface="Arial" charset="0"/>
                <a:ea typeface="Arial" charset="0"/>
                <a:cs typeface="Arial" charset="0"/>
              </a:rPr>
              <a:t> </a:t>
            </a:r>
            <a:r>
              <a:rPr sz="1900" strike="sngStrike" dirty="0" err="1" smtClean="0">
                <a:latin typeface="Arial" charset="0"/>
                <a:ea typeface="Arial" charset="0"/>
                <a:cs typeface="Arial" charset="0"/>
              </a:rPr>
              <a:t>Bezugs</a:t>
            </a:r>
            <a:r>
              <a:rPr lang="de-DE" sz="1900" strike="sngStrike" dirty="0" smtClean="0">
                <a:latin typeface="Arial" charset="0"/>
                <a:ea typeface="Arial" charset="0"/>
                <a:cs typeface="Arial" charset="0"/>
              </a:rPr>
              <a:t>Q</a:t>
            </a:r>
            <a:r>
              <a:rPr sz="1900" dirty="0" err="1" smtClean="0">
                <a:latin typeface="Arial" charset="0"/>
                <a:ea typeface="Arial" charset="0"/>
                <a:cs typeface="Arial" charset="0"/>
              </a:rPr>
              <a:t>uelle</a:t>
            </a:r>
            <a:r>
              <a:rPr sz="1900" dirty="0" smtClean="0">
                <a:latin typeface="Arial" charset="0"/>
                <a:ea typeface="Arial" charset="0"/>
                <a:cs typeface="Arial" charset="0"/>
              </a:rPr>
              <a:t> </a:t>
            </a:r>
            <a:r>
              <a:rPr sz="1900" dirty="0" err="1">
                <a:latin typeface="Arial" charset="0"/>
                <a:ea typeface="Arial" charset="0"/>
                <a:cs typeface="Arial" charset="0"/>
              </a:rPr>
              <a:t>für</a:t>
            </a:r>
            <a:r>
              <a:rPr sz="1900" dirty="0">
                <a:latin typeface="Arial" charset="0"/>
                <a:ea typeface="Arial" charset="0"/>
                <a:cs typeface="Arial" charset="0"/>
              </a:rPr>
              <a:t>:</a:t>
            </a:r>
          </a:p>
        </p:txBody>
      </p:sp>
    </p:spTree>
    <p:extLst>
      <p:ext uri="{BB962C8B-B14F-4D97-AF65-F5344CB8AC3E}">
        <p14:creationId xmlns:p14="http://schemas.microsoft.com/office/powerpoint/2010/main" val="1779076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31760" y="1602429"/>
            <a:ext cx="7880480" cy="2403963"/>
          </a:xfrm>
          <a:prstGeom prst="roundRect">
            <a:avLst>
              <a:gd name="adj" fmla="val 9442"/>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rtl="0"/>
            <a:r>
              <a:rPr dirty="0"/>
              <a:t>Der </a:t>
            </a:r>
            <a:r>
              <a:rPr dirty="0" err="1"/>
              <a:t>Inhalt</a:t>
            </a:r>
            <a:r>
              <a:rPr dirty="0"/>
              <a:t> des </a:t>
            </a:r>
            <a:r>
              <a:rPr dirty="0" err="1"/>
              <a:t>Verhaltenskodex</a:t>
            </a:r>
            <a:r>
              <a:rPr strike="sngStrike" dirty="0" err="1"/>
              <a:t>es</a:t>
            </a:r>
            <a:endParaRPr strike="sngStrike" dirty="0"/>
          </a:p>
        </p:txBody>
      </p:sp>
      <p:sp>
        <p:nvSpPr>
          <p:cNvPr id="3" name="Content Placeholder 2"/>
          <p:cNvSpPr>
            <a:spLocks noGrp="1"/>
          </p:cNvSpPr>
          <p:nvPr>
            <p:ph sz="quarter" idx="10"/>
          </p:nvPr>
        </p:nvSpPr>
        <p:spPr>
          <a:xfrm>
            <a:off x="488950" y="4217219"/>
            <a:ext cx="8138160" cy="2024089"/>
          </a:xfrm>
        </p:spPr>
        <p:txBody>
          <a:bodyPr/>
          <a:lstStyle/>
          <a:p>
            <a:pPr rtl="0"/>
            <a:r>
              <a:rPr dirty="0"/>
              <a:t>Der </a:t>
            </a:r>
            <a:r>
              <a:rPr dirty="0" err="1"/>
              <a:t>Verhaltenskodex</a:t>
            </a:r>
            <a:r>
              <a:rPr dirty="0"/>
              <a:t> </a:t>
            </a:r>
            <a:r>
              <a:rPr dirty="0" err="1"/>
              <a:t>ersetzt</a:t>
            </a:r>
            <a:r>
              <a:rPr dirty="0"/>
              <a:t> </a:t>
            </a:r>
            <a:r>
              <a:rPr dirty="0" err="1"/>
              <a:t>kein</a:t>
            </a:r>
            <a:r>
              <a:rPr dirty="0"/>
              <a:t> </a:t>
            </a:r>
            <a:r>
              <a:rPr dirty="0" err="1"/>
              <a:t>gutes</a:t>
            </a:r>
            <a:r>
              <a:rPr dirty="0"/>
              <a:t> </a:t>
            </a:r>
            <a:r>
              <a:rPr dirty="0" err="1"/>
              <a:t>Urteilsvermögen</a:t>
            </a:r>
            <a:r>
              <a:rPr dirty="0"/>
              <a:t> und </a:t>
            </a:r>
            <a:r>
              <a:rPr dirty="0" err="1"/>
              <a:t>deckt</a:t>
            </a:r>
            <a:r>
              <a:rPr dirty="0"/>
              <a:t> </a:t>
            </a:r>
            <a:r>
              <a:rPr dirty="0" err="1"/>
              <a:t>nicht</a:t>
            </a:r>
            <a:r>
              <a:rPr dirty="0"/>
              <a:t> </a:t>
            </a:r>
            <a:r>
              <a:rPr dirty="0" err="1"/>
              <a:t>alle</a:t>
            </a:r>
            <a:r>
              <a:rPr dirty="0"/>
              <a:t> </a:t>
            </a:r>
            <a:r>
              <a:rPr dirty="0" err="1"/>
              <a:t>denkbaren</a:t>
            </a:r>
            <a:r>
              <a:rPr dirty="0"/>
              <a:t> </a:t>
            </a:r>
            <a:r>
              <a:rPr dirty="0" err="1"/>
              <a:t>Situationen</a:t>
            </a:r>
            <a:r>
              <a:rPr dirty="0"/>
              <a:t> ab; </a:t>
            </a:r>
            <a:r>
              <a:rPr b="1" u="sng" dirty="0" err="1"/>
              <a:t>sprechen</a:t>
            </a:r>
            <a:r>
              <a:rPr b="1" u="sng" dirty="0"/>
              <a:t> </a:t>
            </a:r>
            <a:r>
              <a:rPr b="1" u="sng" dirty="0" err="1"/>
              <a:t>Sie</a:t>
            </a:r>
            <a:r>
              <a:rPr b="1" u="sng" dirty="0"/>
              <a:t> </a:t>
            </a:r>
            <a:r>
              <a:rPr b="1" u="sng" dirty="0" err="1"/>
              <a:t>Ihre</a:t>
            </a:r>
            <a:r>
              <a:rPr b="1" u="sng" dirty="0"/>
              <a:t> </a:t>
            </a:r>
            <a:r>
              <a:rPr b="1" u="sng" dirty="0" err="1"/>
              <a:t>Bedenken</a:t>
            </a:r>
            <a:r>
              <a:rPr dirty="0"/>
              <a:t> </a:t>
            </a:r>
            <a:r>
              <a:rPr dirty="0" err="1"/>
              <a:t>daher</a:t>
            </a:r>
            <a:r>
              <a:rPr dirty="0"/>
              <a:t> </a:t>
            </a:r>
            <a:r>
              <a:rPr dirty="0" err="1"/>
              <a:t>im</a:t>
            </a:r>
            <a:r>
              <a:rPr dirty="0"/>
              <a:t> </a:t>
            </a:r>
            <a:r>
              <a:rPr dirty="0" err="1"/>
              <a:t>Zweifelsfall</a:t>
            </a:r>
            <a:r>
              <a:rPr dirty="0"/>
              <a:t> </a:t>
            </a:r>
            <a:r>
              <a:rPr dirty="0" err="1"/>
              <a:t>offen</a:t>
            </a:r>
            <a:r>
              <a:rPr dirty="0"/>
              <a:t> an</a:t>
            </a:r>
          </a:p>
          <a:p>
            <a:pPr rtl="0"/>
            <a:r>
              <a:rPr dirty="0" err="1"/>
              <a:t>Letztendlich</a:t>
            </a:r>
            <a:r>
              <a:rPr dirty="0"/>
              <a:t> muss </a:t>
            </a:r>
            <a:r>
              <a:rPr dirty="0" err="1"/>
              <a:t>sich</a:t>
            </a:r>
            <a:r>
              <a:rPr dirty="0"/>
              <a:t> </a:t>
            </a:r>
            <a:r>
              <a:rPr dirty="0" err="1"/>
              <a:t>unser</a:t>
            </a:r>
            <a:r>
              <a:rPr dirty="0"/>
              <a:t> </a:t>
            </a:r>
            <a:r>
              <a:rPr dirty="0" err="1"/>
              <a:t>Vertrauen</a:t>
            </a:r>
            <a:r>
              <a:rPr dirty="0"/>
              <a:t> – </a:t>
            </a:r>
            <a:r>
              <a:rPr dirty="0" err="1"/>
              <a:t>wie</a:t>
            </a:r>
            <a:r>
              <a:rPr dirty="0"/>
              <a:t> </a:t>
            </a:r>
            <a:r>
              <a:rPr dirty="0" err="1"/>
              <a:t>bisher</a:t>
            </a:r>
            <a:r>
              <a:rPr dirty="0"/>
              <a:t> </a:t>
            </a:r>
            <a:r>
              <a:rPr dirty="0" err="1"/>
              <a:t>auch</a:t>
            </a:r>
            <a:r>
              <a:rPr dirty="0"/>
              <a:t> – auf </a:t>
            </a:r>
            <a:r>
              <a:rPr dirty="0" err="1"/>
              <a:t>Ehrlichkeit</a:t>
            </a:r>
            <a:r>
              <a:rPr dirty="0"/>
              <a:t>, </a:t>
            </a:r>
            <a:r>
              <a:rPr dirty="0" err="1"/>
              <a:t>Integrität</a:t>
            </a:r>
            <a:r>
              <a:rPr dirty="0"/>
              <a:t> und </a:t>
            </a:r>
            <a:r>
              <a:rPr dirty="0" err="1"/>
              <a:t>gesunden</a:t>
            </a:r>
            <a:r>
              <a:rPr dirty="0"/>
              <a:t> </a:t>
            </a:r>
            <a:r>
              <a:rPr dirty="0" err="1"/>
              <a:t>Menschenverstand</a:t>
            </a:r>
            <a:r>
              <a:rPr dirty="0"/>
              <a:t> in </a:t>
            </a:r>
            <a:r>
              <a:rPr dirty="0" err="1"/>
              <a:t>jedem</a:t>
            </a:r>
            <a:r>
              <a:rPr dirty="0"/>
              <a:t> von </a:t>
            </a:r>
            <a:r>
              <a:rPr dirty="0" err="1"/>
              <a:t>uns</a:t>
            </a:r>
            <a:r>
              <a:rPr dirty="0"/>
              <a:t> </a:t>
            </a:r>
            <a:r>
              <a:rPr dirty="0" err="1" smtClean="0"/>
              <a:t>stützen</a:t>
            </a:r>
            <a:r>
              <a:rPr lang="en-US" dirty="0" smtClean="0"/>
              <a:t>.</a:t>
            </a:r>
            <a:endParaRPr dirty="0"/>
          </a:p>
        </p:txBody>
      </p:sp>
      <p:sp>
        <p:nvSpPr>
          <p:cNvPr id="7" name="Content Placeholder 2"/>
          <p:cNvSpPr txBox="1">
            <a:spLocks/>
          </p:cNvSpPr>
          <p:nvPr/>
        </p:nvSpPr>
        <p:spPr bwMode="auto">
          <a:xfrm>
            <a:off x="1290829" y="2002539"/>
            <a:ext cx="6534402" cy="187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lvl="0" rtl="0">
              <a:buFont typeface="Wingdings" charset="2"/>
              <a:buChar char="§"/>
            </a:pPr>
            <a:r>
              <a:rPr sz="1800" dirty="0" err="1">
                <a:latin typeface="Arial" charset="0"/>
                <a:ea typeface="Arial" charset="0"/>
                <a:cs typeface="Arial" charset="0"/>
              </a:rPr>
              <a:t>Zusammenfassung</a:t>
            </a:r>
            <a:r>
              <a:rPr sz="1800" dirty="0">
                <a:latin typeface="Arial" charset="0"/>
                <a:ea typeface="Arial" charset="0"/>
                <a:cs typeface="Arial" charset="0"/>
              </a:rPr>
              <a:t> der </a:t>
            </a:r>
            <a:r>
              <a:rPr lang="de-DE" sz="1800" dirty="0" smtClean="0">
                <a:solidFill>
                  <a:srgbClr val="FF0000"/>
                </a:solidFill>
                <a:latin typeface="Arial" charset="0"/>
                <a:ea typeface="Arial" charset="0"/>
                <a:cs typeface="Arial" charset="0"/>
              </a:rPr>
              <a:t>zentralen</a:t>
            </a:r>
            <a:r>
              <a:rPr lang="de-DE" sz="1800" dirty="0" smtClean="0">
                <a:latin typeface="Arial" charset="0"/>
                <a:ea typeface="Arial" charset="0"/>
                <a:cs typeface="Arial" charset="0"/>
              </a:rPr>
              <a:t> </a:t>
            </a:r>
            <a:r>
              <a:rPr sz="1800" dirty="0" smtClean="0">
                <a:latin typeface="Arial" charset="0"/>
                <a:ea typeface="Arial" charset="0"/>
                <a:cs typeface="Arial" charset="0"/>
              </a:rPr>
              <a:t>MTS </a:t>
            </a:r>
            <a:r>
              <a:rPr sz="1800" strike="sngStrike" dirty="0" err="1" smtClean="0">
                <a:latin typeface="Arial" charset="0"/>
                <a:ea typeface="Arial" charset="0"/>
                <a:cs typeface="Arial" charset="0"/>
              </a:rPr>
              <a:t>Kernw</a:t>
            </a:r>
            <a:r>
              <a:rPr lang="de-DE" sz="1800" dirty="0" smtClean="0">
                <a:solidFill>
                  <a:srgbClr val="FF0000"/>
                </a:solidFill>
                <a:latin typeface="Arial" charset="0"/>
                <a:ea typeface="Arial" charset="0"/>
                <a:cs typeface="Arial" charset="0"/>
              </a:rPr>
              <a:t>W</a:t>
            </a:r>
            <a:r>
              <a:rPr sz="1800" dirty="0" err="1" smtClean="0">
                <a:latin typeface="Arial" charset="0"/>
                <a:ea typeface="Arial" charset="0"/>
                <a:cs typeface="Arial" charset="0"/>
              </a:rPr>
              <a:t>erte</a:t>
            </a:r>
            <a:endParaRPr sz="1800" dirty="0">
              <a:latin typeface="Arial" charset="0"/>
              <a:ea typeface="Arial" charset="0"/>
              <a:cs typeface="Arial" charset="0"/>
            </a:endParaRPr>
          </a:p>
          <a:p>
            <a:pPr lvl="0" rtl="0">
              <a:buFont typeface="Wingdings" charset="2"/>
              <a:buChar char="§"/>
            </a:pPr>
            <a:r>
              <a:rPr lang="de-DE" sz="1800" dirty="0" smtClean="0">
                <a:solidFill>
                  <a:srgbClr val="FF0000"/>
                </a:solidFill>
                <a:latin typeface="Arial" charset="0"/>
                <a:ea typeface="Arial" charset="0"/>
                <a:cs typeface="Arial" charset="0"/>
              </a:rPr>
              <a:t>Verantwortung</a:t>
            </a:r>
            <a:r>
              <a:rPr lang="de-DE" sz="1800" dirty="0" smtClean="0">
                <a:latin typeface="Arial" charset="0"/>
                <a:ea typeface="Arial" charset="0"/>
                <a:cs typeface="Arial" charset="0"/>
              </a:rPr>
              <a:t> </a:t>
            </a:r>
            <a:r>
              <a:rPr sz="1800" strike="sngStrike" dirty="0" err="1" smtClean="0">
                <a:latin typeface="Arial" charset="0"/>
                <a:ea typeface="Arial" charset="0"/>
                <a:cs typeface="Arial" charset="0"/>
              </a:rPr>
              <a:t>Aufgaben</a:t>
            </a:r>
            <a:r>
              <a:rPr sz="1800" dirty="0" smtClean="0">
                <a:latin typeface="Arial" charset="0"/>
                <a:ea typeface="Arial" charset="0"/>
                <a:cs typeface="Arial" charset="0"/>
              </a:rPr>
              <a:t> </a:t>
            </a:r>
            <a:r>
              <a:rPr sz="1800" dirty="0" err="1">
                <a:latin typeface="Arial" charset="0"/>
                <a:ea typeface="Arial" charset="0"/>
                <a:cs typeface="Arial" charset="0"/>
              </a:rPr>
              <a:t>jedes</a:t>
            </a:r>
            <a:r>
              <a:rPr sz="1800" dirty="0">
                <a:latin typeface="Arial" charset="0"/>
                <a:ea typeface="Arial" charset="0"/>
                <a:cs typeface="Arial" charset="0"/>
              </a:rPr>
              <a:t> </a:t>
            </a:r>
            <a:r>
              <a:rPr sz="1800" dirty="0" err="1">
                <a:latin typeface="Arial" charset="0"/>
                <a:ea typeface="Arial" charset="0"/>
                <a:cs typeface="Arial" charset="0"/>
              </a:rPr>
              <a:t>einzelnen</a:t>
            </a:r>
            <a:r>
              <a:rPr sz="1800" dirty="0">
                <a:latin typeface="Arial" charset="0"/>
                <a:ea typeface="Arial" charset="0"/>
                <a:cs typeface="Arial" charset="0"/>
              </a:rPr>
              <a:t> MTS </a:t>
            </a:r>
            <a:r>
              <a:rPr sz="1800" dirty="0" err="1">
                <a:latin typeface="Arial" charset="0"/>
                <a:ea typeface="Arial" charset="0"/>
                <a:cs typeface="Arial" charset="0"/>
              </a:rPr>
              <a:t>Mitarbeiters</a:t>
            </a:r>
            <a:endParaRPr sz="1800" dirty="0">
              <a:latin typeface="Arial" charset="0"/>
              <a:ea typeface="Arial" charset="0"/>
              <a:cs typeface="Arial" charset="0"/>
            </a:endParaRPr>
          </a:p>
          <a:p>
            <a:pPr lvl="0" rtl="0">
              <a:buFont typeface="Wingdings" charset="2"/>
              <a:buChar char="§"/>
            </a:pPr>
            <a:r>
              <a:rPr sz="1800" dirty="0">
                <a:latin typeface="Arial" charset="0"/>
                <a:ea typeface="Arial" charset="0"/>
                <a:cs typeface="Arial" charset="0"/>
              </a:rPr>
              <a:t>Compliance </a:t>
            </a:r>
            <a:r>
              <a:rPr sz="1800" dirty="0" err="1">
                <a:latin typeface="Arial" charset="0"/>
                <a:ea typeface="Arial" charset="0"/>
                <a:cs typeface="Arial" charset="0"/>
              </a:rPr>
              <a:t>Schwerpunkte</a:t>
            </a:r>
            <a:endParaRPr sz="1800" dirty="0">
              <a:latin typeface="Arial" charset="0"/>
              <a:ea typeface="Arial" charset="0"/>
              <a:cs typeface="Arial" charset="0"/>
            </a:endParaRPr>
          </a:p>
          <a:p>
            <a:pPr lvl="0" rtl="0">
              <a:buFont typeface="Wingdings" charset="2"/>
              <a:buChar char="§"/>
            </a:pPr>
            <a:r>
              <a:rPr sz="1800" dirty="0">
                <a:latin typeface="Arial" charset="0"/>
                <a:ea typeface="Arial" charset="0"/>
                <a:cs typeface="Arial" charset="0"/>
              </a:rPr>
              <a:t>Q&amp;A und </a:t>
            </a:r>
            <a:r>
              <a:rPr sz="1800" dirty="0" err="1">
                <a:latin typeface="Arial" charset="0"/>
                <a:ea typeface="Arial" charset="0"/>
                <a:cs typeface="Arial" charset="0"/>
              </a:rPr>
              <a:t>praktische</a:t>
            </a:r>
            <a:r>
              <a:rPr sz="1800" dirty="0">
                <a:latin typeface="Arial" charset="0"/>
                <a:ea typeface="Arial" charset="0"/>
                <a:cs typeface="Arial" charset="0"/>
              </a:rPr>
              <a:t> </a:t>
            </a:r>
            <a:r>
              <a:rPr sz="1800" dirty="0" err="1">
                <a:latin typeface="Arial" charset="0"/>
                <a:ea typeface="Arial" charset="0"/>
                <a:cs typeface="Arial" charset="0"/>
              </a:rPr>
              <a:t>Anleitung</a:t>
            </a:r>
            <a:endParaRPr sz="1800" dirty="0">
              <a:latin typeface="Arial" charset="0"/>
              <a:ea typeface="Arial" charset="0"/>
              <a:cs typeface="Arial" charset="0"/>
            </a:endParaRPr>
          </a:p>
          <a:p>
            <a:pPr lvl="0" rtl="0">
              <a:buFont typeface="Wingdings" charset="2"/>
              <a:buChar char="§"/>
            </a:pPr>
            <a:r>
              <a:rPr sz="1800" dirty="0" err="1">
                <a:latin typeface="Arial" charset="0"/>
                <a:ea typeface="Arial" charset="0"/>
                <a:cs typeface="Arial" charset="0"/>
              </a:rPr>
              <a:t>Ansprechpartner</a:t>
            </a:r>
            <a:endParaRPr sz="1800" dirty="0">
              <a:latin typeface="Arial" charset="0"/>
              <a:ea typeface="Arial" charset="0"/>
              <a:cs typeface="Arial" charset="0"/>
            </a:endParaRPr>
          </a:p>
        </p:txBody>
      </p:sp>
      <p:sp>
        <p:nvSpPr>
          <p:cNvPr id="9" name="Rounded Rectangle 8"/>
          <p:cNvSpPr/>
          <p:nvPr/>
        </p:nvSpPr>
        <p:spPr>
          <a:xfrm>
            <a:off x="1560306" y="1379853"/>
            <a:ext cx="5995448"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a:latin typeface="Arial" charset="0"/>
                <a:ea typeface="Arial" charset="0"/>
                <a:cs typeface="Arial" charset="0"/>
              </a:rPr>
              <a:t>Der Verhaltenskodex umfasst:</a:t>
            </a:r>
          </a:p>
        </p:txBody>
      </p:sp>
    </p:spTree>
    <p:extLst>
      <p:ext uri="{BB962C8B-B14F-4D97-AF65-F5344CB8AC3E}">
        <p14:creationId xmlns:p14="http://schemas.microsoft.com/office/powerpoint/2010/main" val="1179442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strike="sngStrike" dirty="0" smtClean="0"/>
              <a:t>Kern</a:t>
            </a:r>
            <a:r>
              <a:rPr lang="de-DE" dirty="0" smtClean="0"/>
              <a:t> Zentrale W</a:t>
            </a:r>
            <a:r>
              <a:rPr dirty="0" err="1" smtClean="0"/>
              <a:t>erte</a:t>
            </a:r>
            <a:r>
              <a:rPr dirty="0" smtClean="0"/>
              <a:t> </a:t>
            </a:r>
            <a:r>
              <a:rPr dirty="0"/>
              <a:t>von MTS</a:t>
            </a:r>
          </a:p>
        </p:txBody>
      </p:sp>
      <p:sp>
        <p:nvSpPr>
          <p:cNvPr id="5" name="Rectangle 4"/>
          <p:cNvSpPr/>
          <p:nvPr/>
        </p:nvSpPr>
        <p:spPr>
          <a:xfrm>
            <a:off x="6968359" y="1300655"/>
            <a:ext cx="1887414" cy="5360276"/>
          </a:xfrm>
          <a:prstGeom prst="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lnSpc>
                <a:spcPts val="2220"/>
              </a:lnSpc>
            </a:pPr>
            <a:r>
              <a:rPr sz="1400" dirty="0">
                <a:solidFill>
                  <a:schemeClr val="bg1"/>
                </a:solidFill>
                <a:latin typeface="Arial" charset="0"/>
                <a:ea typeface="Arial" charset="0"/>
                <a:cs typeface="Arial" charset="0"/>
              </a:rPr>
              <a:t>Die </a:t>
            </a:r>
            <a:r>
              <a:rPr sz="1400" dirty="0" err="1">
                <a:solidFill>
                  <a:schemeClr val="bg1"/>
                </a:solidFill>
                <a:latin typeface="Arial" charset="0"/>
                <a:ea typeface="Arial" charset="0"/>
                <a:cs typeface="Arial" charset="0"/>
              </a:rPr>
              <a:t>Werte</a:t>
            </a:r>
            <a:r>
              <a:rPr sz="1400" dirty="0">
                <a:solidFill>
                  <a:schemeClr val="bg1"/>
                </a:solidFill>
                <a:latin typeface="Arial" charset="0"/>
                <a:ea typeface="Arial" charset="0"/>
                <a:cs typeface="Arial" charset="0"/>
              </a:rPr>
              <a:t> von MTS </a:t>
            </a:r>
            <a:r>
              <a:rPr sz="1400" dirty="0" err="1">
                <a:solidFill>
                  <a:schemeClr val="bg1"/>
                </a:solidFill>
                <a:latin typeface="Arial" charset="0"/>
                <a:ea typeface="Arial" charset="0"/>
                <a:cs typeface="Arial" charset="0"/>
              </a:rPr>
              <a:t>spiegeln</a:t>
            </a:r>
            <a:r>
              <a:rPr sz="1400" dirty="0">
                <a:solidFill>
                  <a:schemeClr val="bg1"/>
                </a:solidFill>
                <a:latin typeface="Arial" charset="0"/>
                <a:ea typeface="Arial" charset="0"/>
                <a:cs typeface="Arial" charset="0"/>
              </a:rPr>
              <a:t> die </a:t>
            </a:r>
            <a:r>
              <a:rPr sz="1400" dirty="0" err="1">
                <a:solidFill>
                  <a:schemeClr val="bg1"/>
                </a:solidFill>
                <a:latin typeface="Arial" charset="0"/>
                <a:ea typeface="Arial" charset="0"/>
                <a:cs typeface="Arial" charset="0"/>
              </a:rPr>
              <a:t>tiefen</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Überzeugungen</a:t>
            </a:r>
            <a:r>
              <a:rPr sz="1400" dirty="0">
                <a:solidFill>
                  <a:schemeClr val="bg1"/>
                </a:solidFill>
                <a:latin typeface="Arial" charset="0"/>
                <a:ea typeface="Arial" charset="0"/>
                <a:cs typeface="Arial" charset="0"/>
              </a:rPr>
              <a:t> wider, die MTS auf der </a:t>
            </a:r>
            <a:r>
              <a:rPr sz="1400" dirty="0" err="1">
                <a:solidFill>
                  <a:schemeClr val="bg1"/>
                </a:solidFill>
                <a:latin typeface="Arial" charset="0"/>
                <a:ea typeface="Arial" charset="0"/>
                <a:cs typeface="Arial" charset="0"/>
              </a:rPr>
              <a:t>ganzen</a:t>
            </a:r>
            <a:r>
              <a:rPr sz="1400" dirty="0">
                <a:solidFill>
                  <a:schemeClr val="bg1"/>
                </a:solidFill>
                <a:latin typeface="Arial" charset="0"/>
                <a:ea typeface="Arial" charset="0"/>
                <a:cs typeface="Arial" charset="0"/>
              </a:rPr>
              <a:t> Welt </a:t>
            </a:r>
            <a:r>
              <a:rPr sz="1400" dirty="0" err="1">
                <a:solidFill>
                  <a:schemeClr val="bg1"/>
                </a:solidFill>
                <a:latin typeface="Arial" charset="0"/>
                <a:ea typeface="Arial" charset="0"/>
                <a:cs typeface="Arial" charset="0"/>
              </a:rPr>
              <a:t>zu</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einem</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wichtigen</a:t>
            </a:r>
            <a:r>
              <a:rPr sz="1400" dirty="0">
                <a:solidFill>
                  <a:schemeClr val="bg1"/>
                </a:solidFill>
                <a:latin typeface="Arial" charset="0"/>
                <a:ea typeface="Arial" charset="0"/>
                <a:cs typeface="Arial" charset="0"/>
              </a:rPr>
              <a:t> Partner </a:t>
            </a:r>
            <a:r>
              <a:rPr sz="1400" dirty="0" err="1">
                <a:solidFill>
                  <a:schemeClr val="bg1"/>
                </a:solidFill>
                <a:latin typeface="Arial" charset="0"/>
                <a:ea typeface="Arial" charset="0"/>
                <a:cs typeface="Arial" charset="0"/>
              </a:rPr>
              <a:t>für</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Kunden</a:t>
            </a:r>
            <a:r>
              <a:rPr sz="1400" dirty="0">
                <a:solidFill>
                  <a:schemeClr val="bg1"/>
                </a:solidFill>
                <a:latin typeface="Arial" charset="0"/>
                <a:ea typeface="Arial" charset="0"/>
                <a:cs typeface="Arial" charset="0"/>
              </a:rPr>
              <a:t>,</a:t>
            </a:r>
          </a:p>
          <a:p>
            <a:pPr algn="ctr" rtl="0">
              <a:lnSpc>
                <a:spcPts val="2220"/>
              </a:lnSpc>
            </a:pPr>
            <a:r>
              <a:rPr sz="1400" dirty="0" err="1">
                <a:solidFill>
                  <a:schemeClr val="bg1"/>
                </a:solidFill>
                <a:latin typeface="Arial" charset="0"/>
                <a:ea typeface="Arial" charset="0"/>
                <a:cs typeface="Arial" charset="0"/>
              </a:rPr>
              <a:t>Mitarbeiter</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Anbieter</a:t>
            </a:r>
            <a:r>
              <a:rPr sz="1400" dirty="0">
                <a:solidFill>
                  <a:schemeClr val="bg1"/>
                </a:solidFill>
                <a:latin typeface="Arial" charset="0"/>
                <a:ea typeface="Arial" charset="0"/>
                <a:cs typeface="Arial" charset="0"/>
              </a:rPr>
              <a:t> und </a:t>
            </a:r>
            <a:r>
              <a:rPr sz="1400" dirty="0" err="1">
                <a:solidFill>
                  <a:schemeClr val="bg1"/>
                </a:solidFill>
                <a:latin typeface="Arial" charset="0"/>
                <a:ea typeface="Arial" charset="0"/>
                <a:cs typeface="Arial" charset="0"/>
              </a:rPr>
              <a:t>Lieferanten</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machen</a:t>
            </a:r>
            <a:r>
              <a:rPr sz="1400" dirty="0">
                <a:solidFill>
                  <a:schemeClr val="bg1"/>
                </a:solidFill>
                <a:latin typeface="Arial" charset="0"/>
                <a:ea typeface="Arial" charset="0"/>
                <a:cs typeface="Arial" charset="0"/>
              </a:rPr>
              <a:t>. </a:t>
            </a:r>
          </a:p>
          <a:p>
            <a:pPr algn="ctr" rtl="0">
              <a:lnSpc>
                <a:spcPts val="2220"/>
              </a:lnSpc>
            </a:pPr>
            <a:r>
              <a:rPr sz="1400" dirty="0" err="1">
                <a:solidFill>
                  <a:schemeClr val="bg1"/>
                </a:solidFill>
                <a:latin typeface="Arial" charset="0"/>
                <a:ea typeface="Arial" charset="0"/>
                <a:cs typeface="Arial" charset="0"/>
              </a:rPr>
              <a:t>Unsere</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kollektiven</a:t>
            </a:r>
            <a:r>
              <a:rPr sz="1400" dirty="0">
                <a:solidFill>
                  <a:schemeClr val="bg1"/>
                </a:solidFill>
                <a:latin typeface="Arial" charset="0"/>
                <a:ea typeface="Arial" charset="0"/>
                <a:cs typeface="Arial" charset="0"/>
              </a:rPr>
              <a:t> und </a:t>
            </a:r>
            <a:r>
              <a:rPr sz="1400" dirty="0" err="1">
                <a:solidFill>
                  <a:schemeClr val="bg1"/>
                </a:solidFill>
                <a:latin typeface="Arial" charset="0"/>
                <a:ea typeface="Arial" charset="0"/>
                <a:cs typeface="Arial" charset="0"/>
              </a:rPr>
              <a:t>individuellen</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Handlungen</a:t>
            </a:r>
            <a:r>
              <a:rPr sz="1400" dirty="0">
                <a:solidFill>
                  <a:schemeClr val="bg1"/>
                </a:solidFill>
                <a:latin typeface="Arial" charset="0"/>
                <a:ea typeface="Arial" charset="0"/>
                <a:cs typeface="Arial" charset="0"/>
              </a:rPr>
              <a:t>,</a:t>
            </a:r>
          </a:p>
          <a:p>
            <a:pPr algn="ctr" rtl="0">
              <a:lnSpc>
                <a:spcPts val="2220"/>
              </a:lnSpc>
            </a:pPr>
            <a:r>
              <a:rPr sz="1400" dirty="0">
                <a:solidFill>
                  <a:schemeClr val="bg1"/>
                </a:solidFill>
                <a:latin typeface="Arial" charset="0"/>
                <a:ea typeface="Arial" charset="0"/>
                <a:cs typeface="Arial" charset="0"/>
              </a:rPr>
              <a:t>die </a:t>
            </a:r>
            <a:r>
              <a:rPr sz="1400" dirty="0" err="1">
                <a:solidFill>
                  <a:schemeClr val="bg1"/>
                </a:solidFill>
                <a:latin typeface="Arial" charset="0"/>
                <a:ea typeface="Arial" charset="0"/>
                <a:cs typeface="Arial" charset="0"/>
              </a:rPr>
              <a:t>wir</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jeden</a:t>
            </a:r>
            <a:r>
              <a:rPr sz="1400" dirty="0">
                <a:solidFill>
                  <a:schemeClr val="bg1"/>
                </a:solidFill>
                <a:latin typeface="Arial" charset="0"/>
                <a:ea typeface="Arial" charset="0"/>
                <a:cs typeface="Arial" charset="0"/>
              </a:rPr>
              <a:t> Tag </a:t>
            </a:r>
            <a:r>
              <a:rPr sz="1400" dirty="0" err="1">
                <a:solidFill>
                  <a:schemeClr val="bg1"/>
                </a:solidFill>
                <a:latin typeface="Arial" charset="0"/>
                <a:ea typeface="Arial" charset="0"/>
                <a:cs typeface="Arial" charset="0"/>
              </a:rPr>
              <a:t>im</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Namen</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unseres</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Unternehmens</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vollziehen</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führen</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zu</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einer</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Stärkung</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unserer</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Werte</a:t>
            </a:r>
            <a:r>
              <a:rPr sz="1400" dirty="0">
                <a:solidFill>
                  <a:schemeClr val="bg1"/>
                </a:solidFill>
                <a:latin typeface="Arial" charset="0"/>
                <a:ea typeface="Arial" charset="0"/>
                <a:cs typeface="Arial" charset="0"/>
              </a:rPr>
              <a:t>.</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6125" y="1300655"/>
            <a:ext cx="6022427" cy="5154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p:nvPr/>
        </p:nvPicPr>
        <p:blipFill>
          <a:blip r:embed="rId3"/>
          <a:stretch>
            <a:fillRect/>
          </a:stretch>
        </p:blipFill>
        <p:spPr>
          <a:xfrm>
            <a:off x="5975139" y="4958352"/>
            <a:ext cx="857250" cy="771525"/>
          </a:xfrm>
          <a:prstGeom prst="rect">
            <a:avLst/>
          </a:prstGeom>
        </p:spPr>
      </p:pic>
      <p:pic>
        <p:nvPicPr>
          <p:cNvPr id="8" name="Picture 7"/>
          <p:cNvPicPr/>
          <p:nvPr/>
        </p:nvPicPr>
        <p:blipFill>
          <a:blip r:embed="rId4"/>
          <a:stretch>
            <a:fillRect/>
          </a:stretch>
        </p:blipFill>
        <p:spPr>
          <a:xfrm>
            <a:off x="5970711" y="3077198"/>
            <a:ext cx="828675" cy="762000"/>
          </a:xfrm>
          <a:prstGeom prst="rect">
            <a:avLst/>
          </a:prstGeom>
        </p:spPr>
      </p:pic>
      <p:pic>
        <p:nvPicPr>
          <p:cNvPr id="9" name="Picture 8"/>
          <p:cNvPicPr/>
          <p:nvPr/>
        </p:nvPicPr>
        <p:blipFill>
          <a:blip r:embed="rId5"/>
          <a:stretch>
            <a:fillRect/>
          </a:stretch>
        </p:blipFill>
        <p:spPr>
          <a:xfrm>
            <a:off x="5951497" y="2184246"/>
            <a:ext cx="914400" cy="752475"/>
          </a:xfrm>
          <a:prstGeom prst="rect">
            <a:avLst/>
          </a:prstGeom>
        </p:spPr>
      </p:pic>
      <p:pic>
        <p:nvPicPr>
          <p:cNvPr id="10" name="Picture 9"/>
          <p:cNvPicPr/>
          <p:nvPr/>
        </p:nvPicPr>
        <p:blipFill>
          <a:blip r:embed="rId6"/>
          <a:stretch>
            <a:fillRect/>
          </a:stretch>
        </p:blipFill>
        <p:spPr>
          <a:xfrm>
            <a:off x="5942299" y="1253194"/>
            <a:ext cx="838200" cy="790575"/>
          </a:xfrm>
          <a:prstGeom prst="rect">
            <a:avLst/>
          </a:prstGeom>
        </p:spPr>
      </p:pic>
      <p:pic>
        <p:nvPicPr>
          <p:cNvPr id="11" name="Picture 10"/>
          <p:cNvPicPr/>
          <p:nvPr/>
        </p:nvPicPr>
        <p:blipFill>
          <a:blip r:embed="rId7"/>
          <a:stretch>
            <a:fillRect/>
          </a:stretch>
        </p:blipFill>
        <p:spPr>
          <a:xfrm>
            <a:off x="6044771" y="5870356"/>
            <a:ext cx="781050" cy="790575"/>
          </a:xfrm>
          <a:prstGeom prst="rect">
            <a:avLst/>
          </a:prstGeom>
        </p:spPr>
      </p:pic>
      <p:pic>
        <p:nvPicPr>
          <p:cNvPr id="12" name="Picture 11"/>
          <p:cNvPicPr/>
          <p:nvPr/>
        </p:nvPicPr>
        <p:blipFill>
          <a:blip r:embed="rId8"/>
          <a:stretch>
            <a:fillRect/>
          </a:stretch>
        </p:blipFill>
        <p:spPr>
          <a:xfrm>
            <a:off x="5934252" y="3979675"/>
            <a:ext cx="885825" cy="838200"/>
          </a:xfrm>
          <a:prstGeom prst="rect">
            <a:avLst/>
          </a:prstGeom>
        </p:spPr>
      </p:pic>
    </p:spTree>
    <p:extLst>
      <p:ext uri="{BB962C8B-B14F-4D97-AF65-F5344CB8AC3E}">
        <p14:creationId xmlns:p14="http://schemas.microsoft.com/office/powerpoint/2010/main" val="507042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rtl="0"/>
            <a:r>
              <a:rPr/>
              <a:t>Was bedeutet es, </a:t>
            </a:r>
            <a:r>
              <a:rPr b="1"/>
              <a:t>Bedenken offen zu äußern</a:t>
            </a:r>
            <a:r>
              <a:rPr/>
              <a:t>?</a:t>
            </a:r>
          </a:p>
        </p:txBody>
      </p:sp>
      <p:sp>
        <p:nvSpPr>
          <p:cNvPr id="4" name="Content Placeholder 3"/>
          <p:cNvSpPr>
            <a:spLocks noGrp="1"/>
          </p:cNvSpPr>
          <p:nvPr>
            <p:ph sz="quarter" idx="10"/>
          </p:nvPr>
        </p:nvSpPr>
        <p:spPr>
          <a:xfrm>
            <a:off x="488950" y="1230313"/>
            <a:ext cx="8138160" cy="834157"/>
          </a:xfrm>
        </p:spPr>
        <p:txBody>
          <a:bodyPr/>
          <a:lstStyle/>
          <a:p>
            <a:pPr rtl="0"/>
            <a:r>
              <a:rPr/>
              <a:t>MTS ist ein Unternehmen, in dem wir offen über die Risiken des Unternehmens und die Herausforderungen sprechen, denen Mitarbeiter am Arbeitsplatz begegnen können</a:t>
            </a:r>
          </a:p>
        </p:txBody>
      </p:sp>
      <p:sp>
        <p:nvSpPr>
          <p:cNvPr id="5" name="Content Placeholder 3"/>
          <p:cNvSpPr txBox="1">
            <a:spLocks/>
          </p:cNvSpPr>
          <p:nvPr/>
        </p:nvSpPr>
        <p:spPr bwMode="auto">
          <a:xfrm>
            <a:off x="488950" y="5039136"/>
            <a:ext cx="8138160" cy="83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r>
              <a:rPr sz="1800" kern="0" dirty="0" err="1"/>
              <a:t>Wir</a:t>
            </a:r>
            <a:r>
              <a:rPr sz="1800" kern="0" dirty="0"/>
              <a:t> </a:t>
            </a:r>
            <a:r>
              <a:rPr sz="1800" kern="0" dirty="0" err="1"/>
              <a:t>sitzen</a:t>
            </a:r>
            <a:r>
              <a:rPr sz="1800" kern="0" dirty="0"/>
              <a:t> </a:t>
            </a:r>
            <a:r>
              <a:rPr sz="1800" kern="0" dirty="0" err="1"/>
              <a:t>alle</a:t>
            </a:r>
            <a:r>
              <a:rPr sz="1800" kern="0" dirty="0"/>
              <a:t> </a:t>
            </a:r>
            <a:r>
              <a:rPr sz="1800" kern="0" dirty="0" err="1"/>
              <a:t>im</a:t>
            </a:r>
            <a:r>
              <a:rPr sz="1800" kern="0" dirty="0"/>
              <a:t> </a:t>
            </a:r>
            <a:r>
              <a:rPr sz="1800" kern="0" dirty="0" err="1"/>
              <a:t>gleichen</a:t>
            </a:r>
            <a:r>
              <a:rPr sz="1800" kern="0" dirty="0"/>
              <a:t> Boot und </a:t>
            </a:r>
            <a:r>
              <a:rPr sz="1800" kern="0" dirty="0" err="1"/>
              <a:t>Herausforderungen</a:t>
            </a:r>
            <a:r>
              <a:rPr sz="1800" kern="0" dirty="0"/>
              <a:t> </a:t>
            </a:r>
            <a:r>
              <a:rPr sz="1800" kern="0" dirty="0" err="1"/>
              <a:t>kann</a:t>
            </a:r>
            <a:r>
              <a:rPr sz="1800" kern="0" dirty="0"/>
              <a:t> auf </a:t>
            </a:r>
            <a:r>
              <a:rPr sz="1800" kern="0" dirty="0" err="1"/>
              <a:t>vielen</a:t>
            </a:r>
            <a:r>
              <a:rPr sz="1800" kern="0" dirty="0"/>
              <a:t> </a:t>
            </a:r>
            <a:r>
              <a:rPr sz="1800" kern="0" dirty="0" err="1"/>
              <a:t>Wegen</a:t>
            </a:r>
            <a:r>
              <a:rPr sz="1800" kern="0" dirty="0"/>
              <a:t> </a:t>
            </a:r>
            <a:r>
              <a:rPr sz="1800" kern="0" dirty="0" err="1"/>
              <a:t>begegnet</a:t>
            </a:r>
            <a:r>
              <a:rPr sz="1800" kern="0" dirty="0"/>
              <a:t> </a:t>
            </a:r>
            <a:r>
              <a:rPr sz="1800" kern="0" dirty="0" err="1"/>
              <a:t>werden</a:t>
            </a:r>
            <a:r>
              <a:rPr sz="1800" kern="0" dirty="0"/>
              <a:t>; </a:t>
            </a:r>
            <a:r>
              <a:rPr sz="1800" kern="0" dirty="0" err="1"/>
              <a:t>scheuen</a:t>
            </a:r>
            <a:r>
              <a:rPr sz="1800" kern="0" dirty="0"/>
              <a:t> </a:t>
            </a:r>
            <a:r>
              <a:rPr sz="1800" kern="0" dirty="0" err="1"/>
              <a:t>Sie</a:t>
            </a:r>
            <a:r>
              <a:rPr sz="1800" kern="0" dirty="0"/>
              <a:t> </a:t>
            </a:r>
            <a:r>
              <a:rPr sz="1800" kern="0" dirty="0" err="1"/>
              <a:t>sich</a:t>
            </a:r>
            <a:r>
              <a:rPr sz="1800" kern="0" dirty="0"/>
              <a:t> </a:t>
            </a:r>
            <a:r>
              <a:rPr sz="1800" kern="0" dirty="0" err="1"/>
              <a:t>daher</a:t>
            </a:r>
            <a:r>
              <a:rPr sz="1800" kern="0" dirty="0"/>
              <a:t> </a:t>
            </a:r>
            <a:r>
              <a:rPr sz="1800" kern="0" dirty="0" err="1"/>
              <a:t>nicht</a:t>
            </a:r>
            <a:r>
              <a:rPr sz="1800" kern="0" dirty="0"/>
              <a:t>, </a:t>
            </a:r>
            <a:r>
              <a:rPr sz="1800" kern="0" dirty="0" err="1"/>
              <a:t>Fragen</a:t>
            </a:r>
            <a:r>
              <a:rPr sz="1800" kern="0" dirty="0"/>
              <a:t> </a:t>
            </a:r>
            <a:r>
              <a:rPr sz="1800" kern="0" dirty="0" err="1"/>
              <a:t>zu</a:t>
            </a:r>
            <a:r>
              <a:rPr sz="1800" kern="0" dirty="0"/>
              <a:t> </a:t>
            </a:r>
            <a:r>
              <a:rPr sz="1800" kern="0" dirty="0" err="1"/>
              <a:t>stellen</a:t>
            </a:r>
            <a:r>
              <a:rPr sz="1800" kern="0" dirty="0"/>
              <a:t> und </a:t>
            </a:r>
            <a:r>
              <a:rPr sz="1800" kern="0" dirty="0" err="1"/>
              <a:t>Ihre</a:t>
            </a:r>
            <a:r>
              <a:rPr sz="1800" kern="0" dirty="0"/>
              <a:t> </a:t>
            </a:r>
            <a:r>
              <a:rPr sz="1800" b="1" u="sng" kern="0" dirty="0" err="1"/>
              <a:t>Bedenken</a:t>
            </a:r>
            <a:r>
              <a:rPr sz="1800" b="1" u="sng" kern="0" dirty="0"/>
              <a:t> </a:t>
            </a:r>
            <a:r>
              <a:rPr sz="1800" b="1" u="sng" kern="0" dirty="0" err="1"/>
              <a:t>offen</a:t>
            </a:r>
            <a:r>
              <a:rPr sz="1800" b="1" u="sng" kern="0" dirty="0"/>
              <a:t> </a:t>
            </a:r>
            <a:r>
              <a:rPr sz="1800" b="1" u="sng" kern="0" dirty="0" err="1"/>
              <a:t>zu</a:t>
            </a:r>
            <a:r>
              <a:rPr sz="1800" b="1" u="sng" kern="0" dirty="0"/>
              <a:t> </a:t>
            </a:r>
            <a:r>
              <a:rPr sz="1800" b="1" u="sng" kern="0" dirty="0" err="1"/>
              <a:t>äußern</a:t>
            </a:r>
            <a:r>
              <a:rPr sz="1800" kern="0" dirty="0" smtClean="0"/>
              <a:t>!</a:t>
            </a:r>
            <a:endParaRPr lang="de-DE" sz="1800" kern="0" dirty="0" smtClean="0"/>
          </a:p>
          <a:p>
            <a:pPr marL="0" indent="0" rtl="0">
              <a:buNone/>
            </a:pPr>
            <a:r>
              <a:rPr lang="de-DE" sz="1600" kern="0" dirty="0" smtClean="0">
                <a:solidFill>
                  <a:srgbClr val="FF0000"/>
                </a:solidFill>
              </a:rPr>
              <a:t>* Die </a:t>
            </a:r>
            <a:r>
              <a:rPr lang="de-DE" sz="1600" kern="0" dirty="0" err="1" smtClean="0">
                <a:solidFill>
                  <a:srgbClr val="FF0000"/>
                </a:solidFill>
              </a:rPr>
              <a:t>AlertLine</a:t>
            </a:r>
            <a:r>
              <a:rPr lang="de-DE" sz="1600" kern="0" dirty="0" smtClean="0">
                <a:solidFill>
                  <a:srgbClr val="FF0000"/>
                </a:solidFill>
              </a:rPr>
              <a:t> wird in Deutschland nicht betrieben</a:t>
            </a:r>
            <a:endParaRPr sz="1600" kern="0" dirty="0">
              <a:solidFill>
                <a:srgbClr val="FF0000"/>
              </a:solidFill>
            </a:endParaRPr>
          </a:p>
        </p:txBody>
      </p:sp>
      <p:graphicFrame>
        <p:nvGraphicFramePr>
          <p:cNvPr id="6" name="Diagram 5"/>
          <p:cNvGraphicFramePr/>
          <p:nvPr>
            <p:extLst>
              <p:ext uri="{D42A27DB-BD31-4B8C-83A1-F6EECF244321}">
                <p14:modId xmlns:p14="http://schemas.microsoft.com/office/powerpoint/2010/main" val="1818652708"/>
              </p:ext>
            </p:extLst>
          </p:nvPr>
        </p:nvGraphicFramePr>
        <p:xfrm>
          <a:off x="835983" y="2274629"/>
          <a:ext cx="7632418" cy="2629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9702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31760" y="3744252"/>
            <a:ext cx="7880480" cy="1963762"/>
          </a:xfrm>
          <a:prstGeom prst="roundRect">
            <a:avLst>
              <a:gd name="adj" fmla="val 9442"/>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00" dirty="0"/>
          </a:p>
        </p:txBody>
      </p:sp>
      <p:sp>
        <p:nvSpPr>
          <p:cNvPr id="2" name="Title 1"/>
          <p:cNvSpPr>
            <a:spLocks noGrp="1"/>
          </p:cNvSpPr>
          <p:nvPr>
            <p:ph type="title"/>
          </p:nvPr>
        </p:nvSpPr>
        <p:spPr/>
        <p:txBody>
          <a:bodyPr/>
          <a:lstStyle/>
          <a:p>
            <a:pPr rtl="0"/>
            <a:r>
              <a:rPr dirty="0"/>
              <a:t>Die </a:t>
            </a:r>
            <a:r>
              <a:rPr b="1" dirty="0"/>
              <a:t>MTS </a:t>
            </a:r>
            <a:r>
              <a:rPr b="1" dirty="0" err="1" smtClean="0"/>
              <a:t>AlertLine</a:t>
            </a:r>
            <a:r>
              <a:rPr lang="de-DE" b="1" dirty="0" smtClean="0"/>
              <a:t>*</a:t>
            </a:r>
            <a:endParaRPr b="1" dirty="0"/>
          </a:p>
        </p:txBody>
      </p:sp>
      <p:sp>
        <p:nvSpPr>
          <p:cNvPr id="4" name="Content Placeholder 3"/>
          <p:cNvSpPr txBox="1">
            <a:spLocks/>
          </p:cNvSpPr>
          <p:nvPr/>
        </p:nvSpPr>
        <p:spPr bwMode="auto">
          <a:xfrm>
            <a:off x="502920" y="5791290"/>
            <a:ext cx="8138160" cy="61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r>
              <a:rPr sz="1800" kern="0" dirty="0" err="1"/>
              <a:t>Alle</a:t>
            </a:r>
            <a:r>
              <a:rPr sz="1800" kern="0" dirty="0"/>
              <a:t> </a:t>
            </a:r>
            <a:r>
              <a:rPr sz="1800" kern="0" dirty="0" err="1"/>
              <a:t>Angelegenheiten</a:t>
            </a:r>
            <a:r>
              <a:rPr sz="1800" kern="0" dirty="0"/>
              <a:t> </a:t>
            </a:r>
            <a:r>
              <a:rPr sz="1800" kern="0" dirty="0" err="1"/>
              <a:t>werden</a:t>
            </a:r>
            <a:r>
              <a:rPr sz="1800" kern="0" dirty="0"/>
              <a:t> </a:t>
            </a:r>
            <a:r>
              <a:rPr sz="1800" kern="0" dirty="0" err="1"/>
              <a:t>vom</a:t>
            </a:r>
            <a:r>
              <a:rPr sz="1800" kern="0" dirty="0"/>
              <a:t> Chief Risk Office Team </a:t>
            </a:r>
            <a:r>
              <a:rPr sz="1800" kern="0" dirty="0" err="1"/>
              <a:t>bearbeitet</a:t>
            </a:r>
            <a:r>
              <a:rPr sz="1800" kern="0" dirty="0"/>
              <a:t> und, </a:t>
            </a:r>
            <a:r>
              <a:rPr sz="1800" kern="0" dirty="0" err="1"/>
              <a:t>soweit</a:t>
            </a:r>
            <a:r>
              <a:rPr sz="1800" kern="0" dirty="0"/>
              <a:t> </a:t>
            </a:r>
            <a:r>
              <a:rPr sz="1800" kern="0" dirty="0" err="1"/>
              <a:t>gesetzlich</a:t>
            </a:r>
            <a:r>
              <a:rPr sz="1800" kern="0" dirty="0"/>
              <a:t> </a:t>
            </a:r>
            <a:r>
              <a:rPr sz="1800" kern="0" dirty="0" err="1"/>
              <a:t>möglich</a:t>
            </a:r>
            <a:r>
              <a:rPr sz="1800" kern="0" dirty="0"/>
              <a:t>, </a:t>
            </a:r>
            <a:r>
              <a:rPr sz="1800" kern="0" dirty="0" err="1"/>
              <a:t>vertraulich</a:t>
            </a:r>
            <a:r>
              <a:rPr sz="1800" kern="0" dirty="0"/>
              <a:t> </a:t>
            </a:r>
            <a:r>
              <a:rPr sz="1800" kern="0" dirty="0" err="1"/>
              <a:t>behandelt</a:t>
            </a:r>
            <a:r>
              <a:rPr sz="1800" kern="0" dirty="0"/>
              <a:t>.</a:t>
            </a:r>
          </a:p>
        </p:txBody>
      </p:sp>
      <p:sp>
        <p:nvSpPr>
          <p:cNvPr id="7" name="Content Placeholder 2"/>
          <p:cNvSpPr txBox="1">
            <a:spLocks/>
          </p:cNvSpPr>
          <p:nvPr/>
        </p:nvSpPr>
        <p:spPr bwMode="auto">
          <a:xfrm>
            <a:off x="781616" y="4014531"/>
            <a:ext cx="7730624" cy="16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lvl="0" rtl="0">
              <a:buFont typeface="Wingdings" charset="2"/>
              <a:buChar char="§"/>
            </a:pPr>
            <a:r>
              <a:rPr sz="1700" dirty="0" err="1">
                <a:latin typeface="Arial" charset="0"/>
                <a:ea typeface="Arial" charset="0"/>
                <a:cs typeface="Arial" charset="0"/>
              </a:rPr>
              <a:t>Mitarbeiter</a:t>
            </a:r>
            <a:r>
              <a:rPr sz="1700" dirty="0">
                <a:latin typeface="Arial" charset="0"/>
                <a:ea typeface="Arial" charset="0"/>
                <a:cs typeface="Arial" charset="0"/>
              </a:rPr>
              <a:t> </a:t>
            </a:r>
            <a:r>
              <a:rPr sz="1700" dirty="0" err="1">
                <a:latin typeface="Arial" charset="0"/>
                <a:ea typeface="Arial" charset="0"/>
                <a:cs typeface="Arial" charset="0"/>
              </a:rPr>
              <a:t>haben</a:t>
            </a:r>
            <a:r>
              <a:rPr sz="1700" dirty="0">
                <a:latin typeface="Arial" charset="0"/>
                <a:ea typeface="Arial" charset="0"/>
                <a:cs typeface="Arial" charset="0"/>
              </a:rPr>
              <a:t> </a:t>
            </a:r>
            <a:r>
              <a:rPr sz="1700" dirty="0" err="1">
                <a:latin typeface="Arial" charset="0"/>
                <a:ea typeface="Arial" charset="0"/>
                <a:cs typeface="Arial" charset="0"/>
              </a:rPr>
              <a:t>folgende</a:t>
            </a:r>
            <a:r>
              <a:rPr sz="1700" dirty="0">
                <a:latin typeface="Arial" charset="0"/>
                <a:ea typeface="Arial" charset="0"/>
                <a:cs typeface="Arial" charset="0"/>
              </a:rPr>
              <a:t> </a:t>
            </a:r>
            <a:r>
              <a:rPr sz="1700" dirty="0" err="1">
                <a:latin typeface="Arial" charset="0"/>
                <a:ea typeface="Arial" charset="0"/>
                <a:cs typeface="Arial" charset="0"/>
              </a:rPr>
              <a:t>Möglichkeiten</a:t>
            </a:r>
            <a:r>
              <a:rPr sz="1700" dirty="0">
                <a:latin typeface="Arial" charset="0"/>
                <a:ea typeface="Arial" charset="0"/>
                <a:cs typeface="Arial" charset="0"/>
              </a:rPr>
              <a:t>, </a:t>
            </a:r>
            <a:r>
              <a:rPr sz="1700" dirty="0" err="1">
                <a:latin typeface="Arial" charset="0"/>
                <a:ea typeface="Arial" charset="0"/>
                <a:cs typeface="Arial" charset="0"/>
              </a:rPr>
              <a:t>ihre</a:t>
            </a:r>
            <a:r>
              <a:rPr sz="1700" dirty="0">
                <a:latin typeface="Arial" charset="0"/>
                <a:ea typeface="Arial" charset="0"/>
                <a:cs typeface="Arial" charset="0"/>
              </a:rPr>
              <a:t> </a:t>
            </a:r>
            <a:r>
              <a:rPr sz="1700" dirty="0" err="1">
                <a:latin typeface="Arial" charset="0"/>
                <a:ea typeface="Arial" charset="0"/>
                <a:cs typeface="Arial" charset="0"/>
              </a:rPr>
              <a:t>Bedenken</a:t>
            </a:r>
            <a:r>
              <a:rPr sz="1700" dirty="0">
                <a:latin typeface="Arial" charset="0"/>
                <a:ea typeface="Arial" charset="0"/>
                <a:cs typeface="Arial" charset="0"/>
              </a:rPr>
              <a:t> </a:t>
            </a:r>
            <a:r>
              <a:rPr sz="1700" dirty="0" err="1">
                <a:latin typeface="Arial" charset="0"/>
                <a:ea typeface="Arial" charset="0"/>
                <a:cs typeface="Arial" charset="0"/>
              </a:rPr>
              <a:t>zu</a:t>
            </a:r>
            <a:r>
              <a:rPr sz="1700" dirty="0">
                <a:latin typeface="Arial" charset="0"/>
                <a:ea typeface="Arial" charset="0"/>
                <a:cs typeface="Arial" charset="0"/>
              </a:rPr>
              <a:t> </a:t>
            </a:r>
            <a:r>
              <a:rPr sz="1700" dirty="0" err="1">
                <a:latin typeface="Arial" charset="0"/>
                <a:ea typeface="Arial" charset="0"/>
                <a:cs typeface="Arial" charset="0"/>
              </a:rPr>
              <a:t>melden</a:t>
            </a:r>
            <a:r>
              <a:rPr sz="1700" dirty="0">
                <a:latin typeface="Arial" charset="0"/>
                <a:ea typeface="Arial" charset="0"/>
                <a:cs typeface="Arial" charset="0"/>
              </a:rPr>
              <a:t>:</a:t>
            </a:r>
          </a:p>
          <a:p>
            <a:pPr lvl="0" rtl="0">
              <a:buFont typeface="Wingdings" charset="2"/>
              <a:buChar char="§"/>
            </a:pPr>
            <a:r>
              <a:rPr sz="1700" dirty="0">
                <a:latin typeface="Arial" charset="0"/>
                <a:ea typeface="Arial" charset="0"/>
                <a:cs typeface="Arial" charset="0"/>
              </a:rPr>
              <a:t>Internet – </a:t>
            </a:r>
            <a:r>
              <a:rPr sz="1700" b="1" dirty="0">
                <a:latin typeface="Arial" charset="0"/>
                <a:ea typeface="Arial" charset="0"/>
                <a:cs typeface="Arial" charset="0"/>
                <a:hlinkClick r:id="rId2"/>
              </a:rPr>
              <a:t>https://mts.alertline.com/gcs/welcome</a:t>
            </a:r>
          </a:p>
          <a:p>
            <a:pPr lvl="0" rtl="0">
              <a:buFont typeface="Wingdings" charset="2"/>
              <a:buChar char="§"/>
            </a:pPr>
            <a:r>
              <a:rPr sz="1700" dirty="0" err="1">
                <a:latin typeface="Arial" charset="0"/>
                <a:ea typeface="Arial" charset="0"/>
                <a:cs typeface="Arial" charset="0"/>
              </a:rPr>
              <a:t>Telefon</a:t>
            </a:r>
            <a:r>
              <a:rPr sz="1700" dirty="0">
                <a:latin typeface="Arial" charset="0"/>
                <a:ea typeface="Arial" charset="0"/>
                <a:cs typeface="Arial" charset="0"/>
              </a:rPr>
              <a:t> </a:t>
            </a:r>
            <a:r>
              <a:rPr sz="1700" b="1" dirty="0">
                <a:latin typeface="Arial" charset="0"/>
                <a:ea typeface="Arial" charset="0"/>
                <a:cs typeface="Arial" charset="0"/>
              </a:rPr>
              <a:t>888-321-5562</a:t>
            </a:r>
            <a:r>
              <a:rPr sz="1700" dirty="0">
                <a:latin typeface="Arial" charset="0"/>
                <a:ea typeface="Arial" charset="0"/>
                <a:cs typeface="Arial" charset="0"/>
              </a:rPr>
              <a:t> </a:t>
            </a:r>
            <a:r>
              <a:rPr sz="1700" dirty="0" err="1">
                <a:latin typeface="Arial" charset="0"/>
                <a:ea typeface="Arial" charset="0"/>
                <a:cs typeface="Arial" charset="0"/>
              </a:rPr>
              <a:t>oder</a:t>
            </a:r>
            <a:r>
              <a:rPr sz="1700" dirty="0">
                <a:latin typeface="Arial" charset="0"/>
                <a:ea typeface="Arial" charset="0"/>
                <a:cs typeface="Arial" charset="0"/>
              </a:rPr>
              <a:t> </a:t>
            </a:r>
            <a:r>
              <a:rPr sz="1700" dirty="0" err="1">
                <a:latin typeface="Arial" charset="0"/>
                <a:ea typeface="Arial" charset="0"/>
                <a:cs typeface="Arial" charset="0"/>
              </a:rPr>
              <a:t>über</a:t>
            </a:r>
            <a:r>
              <a:rPr sz="1700" dirty="0">
                <a:latin typeface="Arial" charset="0"/>
                <a:ea typeface="Arial" charset="0"/>
                <a:cs typeface="Arial" charset="0"/>
              </a:rPr>
              <a:t> </a:t>
            </a:r>
            <a:r>
              <a:rPr sz="1700" dirty="0" err="1">
                <a:latin typeface="Arial" charset="0"/>
                <a:ea typeface="Arial" charset="0"/>
                <a:cs typeface="Arial" charset="0"/>
              </a:rPr>
              <a:t>direkte</a:t>
            </a:r>
            <a:r>
              <a:rPr sz="1700" dirty="0">
                <a:latin typeface="Arial" charset="0"/>
                <a:ea typeface="Arial" charset="0"/>
                <a:cs typeface="Arial" charset="0"/>
              </a:rPr>
              <a:t> </a:t>
            </a:r>
            <a:r>
              <a:rPr sz="1700" dirty="0" err="1">
                <a:latin typeface="Arial" charset="0"/>
                <a:ea typeface="Arial" charset="0"/>
                <a:cs typeface="Arial" charset="0"/>
              </a:rPr>
              <a:t>Einwahlnummern</a:t>
            </a:r>
            <a:r>
              <a:rPr sz="1700" dirty="0">
                <a:latin typeface="Arial" charset="0"/>
                <a:ea typeface="Arial" charset="0"/>
                <a:cs typeface="Arial" charset="0"/>
              </a:rPr>
              <a:t> </a:t>
            </a:r>
            <a:r>
              <a:rPr sz="1700" dirty="0" err="1">
                <a:latin typeface="Arial" charset="0"/>
                <a:ea typeface="Arial" charset="0"/>
                <a:cs typeface="Arial" charset="0"/>
              </a:rPr>
              <a:t>für</a:t>
            </a:r>
            <a:r>
              <a:rPr sz="1700" dirty="0">
                <a:latin typeface="Arial" charset="0"/>
                <a:ea typeface="Arial" charset="0"/>
                <a:cs typeface="Arial" charset="0"/>
              </a:rPr>
              <a:t> </a:t>
            </a:r>
            <a:r>
              <a:rPr lang="en-US" sz="1700" dirty="0" smtClean="0">
                <a:latin typeface="Arial" charset="0"/>
                <a:ea typeface="Arial" charset="0"/>
                <a:cs typeface="Arial" charset="0"/>
              </a:rPr>
              <a:t/>
            </a:r>
            <a:br>
              <a:rPr lang="en-US" sz="1700" dirty="0" smtClean="0">
                <a:latin typeface="Arial" charset="0"/>
                <a:ea typeface="Arial" charset="0"/>
                <a:cs typeface="Arial" charset="0"/>
              </a:rPr>
            </a:br>
            <a:r>
              <a:rPr sz="1700" dirty="0" err="1" smtClean="0">
                <a:latin typeface="Arial" charset="0"/>
                <a:ea typeface="Arial" charset="0"/>
                <a:cs typeface="Arial" charset="0"/>
              </a:rPr>
              <a:t>verschiedene</a:t>
            </a:r>
            <a:r>
              <a:rPr sz="1700" dirty="0" smtClean="0">
                <a:latin typeface="Arial" charset="0"/>
                <a:ea typeface="Arial" charset="0"/>
                <a:cs typeface="Arial" charset="0"/>
              </a:rPr>
              <a:t> </a:t>
            </a:r>
            <a:r>
              <a:rPr sz="1700" dirty="0" err="1">
                <a:latin typeface="Arial" charset="0"/>
                <a:ea typeface="Arial" charset="0"/>
                <a:cs typeface="Arial" charset="0"/>
              </a:rPr>
              <a:t>Regionen</a:t>
            </a:r>
            <a:endParaRPr sz="1700" dirty="0">
              <a:latin typeface="Arial" charset="0"/>
              <a:ea typeface="Arial" charset="0"/>
              <a:cs typeface="Arial" charset="0"/>
            </a:endParaRPr>
          </a:p>
          <a:p>
            <a:pPr lvl="0" rtl="0">
              <a:buFont typeface="Wingdings" charset="2"/>
              <a:buChar char="§"/>
            </a:pPr>
            <a:r>
              <a:rPr sz="1700" dirty="0" err="1">
                <a:latin typeface="Arial" charset="0"/>
                <a:ea typeface="Arial" charset="0"/>
                <a:cs typeface="Arial" charset="0"/>
              </a:rPr>
              <a:t>Anrufer</a:t>
            </a:r>
            <a:r>
              <a:rPr sz="1700" dirty="0">
                <a:latin typeface="Arial" charset="0"/>
                <a:ea typeface="Arial" charset="0"/>
                <a:cs typeface="Arial" charset="0"/>
              </a:rPr>
              <a:t> </a:t>
            </a:r>
            <a:r>
              <a:rPr sz="1700" dirty="0" err="1">
                <a:latin typeface="Arial" charset="0"/>
                <a:ea typeface="Arial" charset="0"/>
                <a:cs typeface="Arial" charset="0"/>
              </a:rPr>
              <a:t>erhält</a:t>
            </a:r>
            <a:r>
              <a:rPr sz="1700" dirty="0">
                <a:latin typeface="Arial" charset="0"/>
                <a:ea typeface="Arial" charset="0"/>
                <a:cs typeface="Arial" charset="0"/>
              </a:rPr>
              <a:t> </a:t>
            </a:r>
            <a:r>
              <a:rPr sz="1700" dirty="0" err="1">
                <a:latin typeface="Arial" charset="0"/>
                <a:ea typeface="Arial" charset="0"/>
                <a:cs typeface="Arial" charset="0"/>
              </a:rPr>
              <a:t>einen</a:t>
            </a:r>
            <a:r>
              <a:rPr sz="1700" dirty="0">
                <a:latin typeface="Arial" charset="0"/>
                <a:ea typeface="Arial" charset="0"/>
                <a:cs typeface="Arial" charset="0"/>
              </a:rPr>
              <a:t> Code </a:t>
            </a:r>
            <a:r>
              <a:rPr sz="1700" dirty="0" err="1">
                <a:latin typeface="Arial" charset="0"/>
                <a:ea typeface="Arial" charset="0"/>
                <a:cs typeface="Arial" charset="0"/>
              </a:rPr>
              <a:t>zur</a:t>
            </a:r>
            <a:r>
              <a:rPr sz="1700" dirty="0">
                <a:latin typeface="Arial" charset="0"/>
                <a:ea typeface="Arial" charset="0"/>
                <a:cs typeface="Arial" charset="0"/>
              </a:rPr>
              <a:t> </a:t>
            </a:r>
            <a:r>
              <a:rPr sz="1700" dirty="0" err="1">
                <a:latin typeface="Arial" charset="0"/>
                <a:ea typeface="Arial" charset="0"/>
                <a:cs typeface="Arial" charset="0"/>
              </a:rPr>
              <a:t>Nachverfolgung</a:t>
            </a:r>
            <a:r>
              <a:rPr sz="1700" dirty="0">
                <a:latin typeface="Arial" charset="0"/>
                <a:ea typeface="Arial" charset="0"/>
                <a:cs typeface="Arial" charset="0"/>
              </a:rPr>
              <a:t> seiner </a:t>
            </a:r>
            <a:r>
              <a:rPr sz="1700" dirty="0" err="1">
                <a:latin typeface="Arial" charset="0"/>
                <a:ea typeface="Arial" charset="0"/>
                <a:cs typeface="Arial" charset="0"/>
              </a:rPr>
              <a:t>Anliegen</a:t>
            </a:r>
            <a:r>
              <a:rPr sz="1700" dirty="0">
                <a:latin typeface="Arial" charset="0"/>
                <a:ea typeface="Arial" charset="0"/>
                <a:cs typeface="Arial" charset="0"/>
              </a:rPr>
              <a:t>.</a:t>
            </a:r>
          </a:p>
        </p:txBody>
      </p:sp>
      <p:pic>
        <p:nvPicPr>
          <p:cNvPr id="8" name="Picture 7"/>
          <p:cNvPicPr/>
          <p:nvPr/>
        </p:nvPicPr>
        <p:blipFill rotWithShape="1">
          <a:blip r:embed="rId3"/>
          <a:srcRect t="17231"/>
          <a:stretch/>
        </p:blipFill>
        <p:spPr>
          <a:xfrm>
            <a:off x="6437344" y="1688492"/>
            <a:ext cx="2553550" cy="1420514"/>
          </a:xfrm>
          <a:prstGeom prst="rect">
            <a:avLst/>
          </a:prstGeom>
        </p:spPr>
      </p:pic>
      <p:sp>
        <p:nvSpPr>
          <p:cNvPr id="10" name="Rounded Rectangle 9"/>
          <p:cNvSpPr/>
          <p:nvPr/>
        </p:nvSpPr>
        <p:spPr>
          <a:xfrm>
            <a:off x="1574276" y="3521676"/>
            <a:ext cx="5995448"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sz="1900" dirty="0">
                <a:latin typeface="Arial" charset="0"/>
                <a:ea typeface="Arial" charset="0"/>
                <a:cs typeface="Arial" charset="0"/>
              </a:rPr>
              <a:t>Die </a:t>
            </a:r>
            <a:r>
              <a:rPr sz="1900" dirty="0" err="1">
                <a:latin typeface="Arial" charset="0"/>
                <a:ea typeface="Arial" charset="0"/>
                <a:cs typeface="Arial" charset="0"/>
              </a:rPr>
              <a:t>Möglichkeit</a:t>
            </a:r>
            <a:r>
              <a:rPr sz="1900" dirty="0">
                <a:latin typeface="Arial" charset="0"/>
                <a:ea typeface="Arial" charset="0"/>
                <a:cs typeface="Arial" charset="0"/>
              </a:rPr>
              <a:t>, anonym </a:t>
            </a:r>
            <a:r>
              <a:rPr sz="1900" dirty="0" err="1">
                <a:latin typeface="Arial" charset="0"/>
                <a:ea typeface="Arial" charset="0"/>
                <a:cs typeface="Arial" charset="0"/>
              </a:rPr>
              <a:t>zu</a:t>
            </a:r>
            <a:r>
              <a:rPr sz="1900" dirty="0">
                <a:latin typeface="Arial" charset="0"/>
                <a:ea typeface="Arial" charset="0"/>
                <a:cs typeface="Arial" charset="0"/>
              </a:rPr>
              <a:t> </a:t>
            </a:r>
            <a:r>
              <a:rPr sz="1900" dirty="0" err="1">
                <a:latin typeface="Arial" charset="0"/>
                <a:ea typeface="Arial" charset="0"/>
                <a:cs typeface="Arial" charset="0"/>
              </a:rPr>
              <a:t>bleiben</a:t>
            </a:r>
            <a:endParaRPr sz="1900" dirty="0">
              <a:latin typeface="Arial" charset="0"/>
              <a:ea typeface="Arial" charset="0"/>
              <a:cs typeface="Arial" charset="0"/>
            </a:endParaRPr>
          </a:p>
        </p:txBody>
      </p:sp>
      <p:sp>
        <p:nvSpPr>
          <p:cNvPr id="3" name="Content Placeholder 2"/>
          <p:cNvSpPr>
            <a:spLocks noGrp="1"/>
          </p:cNvSpPr>
          <p:nvPr>
            <p:ph sz="quarter" idx="10"/>
          </p:nvPr>
        </p:nvSpPr>
        <p:spPr>
          <a:xfrm>
            <a:off x="488950" y="1179557"/>
            <a:ext cx="8138160" cy="2129474"/>
          </a:xfrm>
        </p:spPr>
        <p:txBody>
          <a:bodyPr/>
          <a:lstStyle/>
          <a:p>
            <a:pPr marL="0" indent="0" rtl="0">
              <a:buNone/>
            </a:pPr>
            <a:r>
              <a:rPr sz="1900" b="1" dirty="0" err="1"/>
              <a:t>Eine</a:t>
            </a:r>
            <a:r>
              <a:rPr sz="1900" b="1" dirty="0"/>
              <a:t> </a:t>
            </a:r>
            <a:r>
              <a:rPr sz="1900" b="1" dirty="0" err="1"/>
              <a:t>Möglichkeit</a:t>
            </a:r>
            <a:r>
              <a:rPr sz="1900" b="1" dirty="0"/>
              <a:t> </a:t>
            </a:r>
            <a:r>
              <a:rPr sz="1900" b="1" dirty="0" err="1"/>
              <a:t>für</a:t>
            </a:r>
            <a:r>
              <a:rPr sz="1900" b="1" dirty="0"/>
              <a:t> die </a:t>
            </a:r>
            <a:r>
              <a:rPr sz="1900" b="1" dirty="0" err="1"/>
              <a:t>Meldung</a:t>
            </a:r>
            <a:r>
              <a:rPr sz="1900" b="1" dirty="0"/>
              <a:t> von </a:t>
            </a:r>
            <a:r>
              <a:rPr sz="1900" b="1" dirty="0" err="1"/>
              <a:t>Bedenken</a:t>
            </a:r>
            <a:r>
              <a:rPr sz="1900" b="1" dirty="0"/>
              <a:t> </a:t>
            </a:r>
            <a:r>
              <a:rPr sz="1900" b="1" dirty="0" err="1"/>
              <a:t>oder</a:t>
            </a:r>
            <a:r>
              <a:rPr sz="1900" b="1" dirty="0"/>
              <a:t> </a:t>
            </a:r>
            <a:r>
              <a:rPr sz="1900" b="1" dirty="0" err="1"/>
              <a:t>Problemen</a:t>
            </a:r>
            <a:r>
              <a:rPr sz="1900" b="1" dirty="0"/>
              <a:t> </a:t>
            </a:r>
            <a:r>
              <a:rPr lang="en-US" sz="1900" b="1" dirty="0" smtClean="0"/>
              <a:t/>
            </a:r>
            <a:br>
              <a:rPr lang="en-US" sz="1900" b="1" dirty="0" smtClean="0"/>
            </a:br>
            <a:r>
              <a:rPr sz="1900" b="1" dirty="0" err="1" smtClean="0"/>
              <a:t>ist</a:t>
            </a:r>
            <a:r>
              <a:rPr sz="1900" b="1" dirty="0" smtClean="0"/>
              <a:t> </a:t>
            </a:r>
            <a:r>
              <a:rPr sz="1900" b="1" dirty="0"/>
              <a:t>die MTS </a:t>
            </a:r>
            <a:r>
              <a:rPr sz="1900" b="1" dirty="0" err="1"/>
              <a:t>AlertLine</a:t>
            </a:r>
            <a:r>
              <a:rPr sz="1900" b="1" dirty="0"/>
              <a:t>, die </a:t>
            </a:r>
            <a:r>
              <a:rPr sz="1900" b="1" dirty="0" err="1"/>
              <a:t>sich</a:t>
            </a:r>
            <a:r>
              <a:rPr sz="1900" b="1" dirty="0"/>
              <a:t> </a:t>
            </a:r>
            <a:r>
              <a:rPr sz="1900" b="1" dirty="0" err="1"/>
              <a:t>auszeichnet</a:t>
            </a:r>
            <a:r>
              <a:rPr sz="1900" b="1" dirty="0"/>
              <a:t> </a:t>
            </a:r>
            <a:r>
              <a:rPr sz="1900" b="1" dirty="0" err="1"/>
              <a:t>durch</a:t>
            </a:r>
            <a:r>
              <a:rPr sz="1900" b="1" dirty="0"/>
              <a:t>:</a:t>
            </a:r>
          </a:p>
          <a:p>
            <a:pPr marL="457200" indent="-457200" rtl="0">
              <a:buFont typeface="+mj-lt"/>
              <a:buAutoNum type="arabicPeriod"/>
            </a:pPr>
            <a:r>
              <a:rPr sz="1900" dirty="0" err="1"/>
              <a:t>Verwaltung</a:t>
            </a:r>
            <a:r>
              <a:rPr sz="1900" dirty="0"/>
              <a:t> </a:t>
            </a:r>
            <a:r>
              <a:rPr sz="1900" dirty="0" err="1"/>
              <a:t>durch</a:t>
            </a:r>
            <a:r>
              <a:rPr sz="1900" dirty="0"/>
              <a:t> </a:t>
            </a:r>
            <a:r>
              <a:rPr sz="1900" dirty="0" err="1"/>
              <a:t>Dritte</a:t>
            </a:r>
            <a:endParaRPr sz="1900" dirty="0"/>
          </a:p>
          <a:p>
            <a:pPr marL="457200" indent="-457200" rtl="0">
              <a:buFont typeface="+mj-lt"/>
              <a:buAutoNum type="arabicPeriod"/>
            </a:pPr>
            <a:r>
              <a:rPr sz="1900" dirty="0" err="1"/>
              <a:t>Einfach</a:t>
            </a:r>
            <a:r>
              <a:rPr sz="1900" dirty="0"/>
              <a:t> </a:t>
            </a:r>
            <a:r>
              <a:rPr sz="1900" dirty="0" err="1"/>
              <a:t>zu</a:t>
            </a:r>
            <a:r>
              <a:rPr sz="1900" dirty="0"/>
              <a:t> </a:t>
            </a:r>
            <a:r>
              <a:rPr sz="1900" dirty="0" err="1"/>
              <a:t>finden</a:t>
            </a:r>
            <a:r>
              <a:rPr sz="1900" dirty="0"/>
              <a:t> und in </a:t>
            </a:r>
            <a:r>
              <a:rPr sz="1900" dirty="0" err="1"/>
              <a:t>allen</a:t>
            </a:r>
            <a:r>
              <a:rPr sz="1900" dirty="0"/>
              <a:t> </a:t>
            </a:r>
            <a:r>
              <a:rPr sz="1900" dirty="0" err="1"/>
              <a:t>Ländern</a:t>
            </a:r>
            <a:r>
              <a:rPr sz="1900" dirty="0"/>
              <a:t> </a:t>
            </a:r>
            <a:r>
              <a:rPr sz="1900" dirty="0" err="1" smtClean="0"/>
              <a:t>zugänglich</a:t>
            </a:r>
            <a:r>
              <a:rPr lang="de-DE" sz="1900" dirty="0"/>
              <a:t/>
            </a:r>
            <a:br>
              <a:rPr lang="de-DE" sz="1900" dirty="0"/>
            </a:br>
            <a:r>
              <a:rPr lang="de-DE" sz="1600" dirty="0" smtClean="0">
                <a:solidFill>
                  <a:srgbClr val="FF0000"/>
                </a:solidFill>
              </a:rPr>
              <a:t>(*Die </a:t>
            </a:r>
            <a:r>
              <a:rPr lang="de-DE" sz="1600" dirty="0" err="1" smtClean="0">
                <a:solidFill>
                  <a:srgbClr val="FF0000"/>
                </a:solidFill>
              </a:rPr>
              <a:t>AlertLine</a:t>
            </a:r>
            <a:r>
              <a:rPr lang="de-DE" sz="1600" dirty="0" smtClean="0">
                <a:solidFill>
                  <a:srgbClr val="FF0000"/>
                </a:solidFill>
              </a:rPr>
              <a:t> wird in Deutschland nicht betrieben)</a:t>
            </a:r>
            <a:endParaRPr sz="1600" dirty="0">
              <a:solidFill>
                <a:srgbClr val="FF0000"/>
              </a:solidFill>
            </a:endParaRPr>
          </a:p>
          <a:p>
            <a:pPr marL="457200" indent="-457200" rtl="0">
              <a:buFont typeface="+mj-lt"/>
              <a:buAutoNum type="arabicPeriod"/>
            </a:pPr>
            <a:r>
              <a:rPr sz="1900" dirty="0" err="1"/>
              <a:t>Verfügbar</a:t>
            </a:r>
            <a:r>
              <a:rPr sz="1900" dirty="0"/>
              <a:t> in </a:t>
            </a:r>
            <a:r>
              <a:rPr sz="1900" dirty="0" err="1"/>
              <a:t>Ihrer</a:t>
            </a:r>
            <a:r>
              <a:rPr sz="1900" dirty="0"/>
              <a:t> </a:t>
            </a:r>
            <a:r>
              <a:rPr sz="1900" dirty="0" err="1"/>
              <a:t>Muttersprache</a:t>
            </a:r>
            <a:r>
              <a:rPr sz="1900" dirty="0"/>
              <a:t> </a:t>
            </a:r>
            <a:r>
              <a:rPr lang="en-US" sz="1900" dirty="0" smtClean="0"/>
              <a:t/>
            </a:r>
            <a:br>
              <a:rPr lang="en-US" sz="1900" dirty="0" smtClean="0"/>
            </a:br>
            <a:r>
              <a:rPr sz="1900" dirty="0"/>
              <a:t>(</a:t>
            </a:r>
            <a:r>
              <a:rPr sz="1900" dirty="0" err="1"/>
              <a:t>auch</a:t>
            </a:r>
            <a:r>
              <a:rPr sz="1900" dirty="0"/>
              <a:t> </a:t>
            </a:r>
            <a:r>
              <a:rPr sz="1900" dirty="0" err="1"/>
              <a:t>Übersetzer</a:t>
            </a:r>
            <a:r>
              <a:rPr sz="1900" dirty="0"/>
              <a:t> </a:t>
            </a:r>
            <a:r>
              <a:rPr sz="1900" dirty="0" err="1"/>
              <a:t>stehen</a:t>
            </a:r>
            <a:r>
              <a:rPr sz="1900" dirty="0"/>
              <a:t> </a:t>
            </a:r>
            <a:r>
              <a:rPr sz="1900" dirty="0" err="1"/>
              <a:t>zur</a:t>
            </a:r>
            <a:r>
              <a:rPr sz="1900" dirty="0"/>
              <a:t> </a:t>
            </a:r>
            <a:r>
              <a:rPr sz="1900" dirty="0" err="1"/>
              <a:t>Verfügung</a:t>
            </a:r>
            <a:r>
              <a:rPr sz="1900" dirty="0"/>
              <a:t>)</a:t>
            </a:r>
          </a:p>
        </p:txBody>
      </p:sp>
    </p:spTree>
    <p:extLst>
      <p:ext uri="{BB962C8B-B14F-4D97-AF65-F5344CB8AC3E}">
        <p14:creationId xmlns:p14="http://schemas.microsoft.com/office/powerpoint/2010/main" val="1260543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54198" y="1838485"/>
            <a:ext cx="6226042" cy="31252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51819" tIns="333248" rIns="651819" bIns="113792" numCol="1" spcCol="1270" anchor="t" anchorCtr="0">
            <a:noAutofit/>
          </a:bodyPr>
          <a:lstStyle/>
          <a:p>
            <a:pPr marL="0" lvl="1" defTabSz="711200">
              <a:lnSpc>
                <a:spcPct val="90000"/>
              </a:lnSpc>
              <a:spcAft>
                <a:spcPct val="15000"/>
              </a:spcAft>
            </a:pPr>
            <a:endParaRPr lang="en-US" sz="1100" kern="1200" dirty="0"/>
          </a:p>
        </p:txBody>
      </p:sp>
      <p:sp>
        <p:nvSpPr>
          <p:cNvPr id="2" name="Title 1"/>
          <p:cNvSpPr>
            <a:spLocks noGrp="1"/>
          </p:cNvSpPr>
          <p:nvPr>
            <p:ph type="title"/>
          </p:nvPr>
        </p:nvSpPr>
        <p:spPr/>
        <p:txBody>
          <a:bodyPr/>
          <a:lstStyle/>
          <a:p>
            <a:pPr rtl="0"/>
            <a:r>
              <a:rPr/>
              <a:t>Chief Risk and Compliance Officer</a:t>
            </a:r>
          </a:p>
        </p:txBody>
      </p:sp>
      <p:pic>
        <p:nvPicPr>
          <p:cNvPr id="12" name="Picture 2" descr="C:\Users\nordstrp\AppData\Local\Microsoft\Windows\Temporary Internet Files\Content.Outlook\HWTV15F5\Nordstrom Phyllis_0000_pp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221" y="2044127"/>
            <a:ext cx="1210977" cy="1554480"/>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p:nvSpPr>
        <p:spPr>
          <a:xfrm>
            <a:off x="631761" y="1310324"/>
            <a:ext cx="7880228" cy="3653366"/>
          </a:xfrm>
          <a:prstGeom prst="roundRect">
            <a:avLst>
              <a:gd name="adj" fmla="val 5572"/>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1090897" y="1420611"/>
            <a:ext cx="6962206" cy="400110"/>
          </a:xfrm>
          <a:prstGeom prst="rect">
            <a:avLst/>
          </a:prstGeom>
          <a:noFill/>
        </p:spPr>
        <p:txBody>
          <a:bodyPr wrap="square" rtlCol="0">
            <a:spAutoFit/>
          </a:bodyPr>
          <a:lstStyle/>
          <a:p>
            <a:pPr algn="ctr" rtl="0"/>
            <a:r>
              <a:rPr b="1" dirty="0">
                <a:solidFill>
                  <a:srgbClr val="CC1E43"/>
                </a:solidFill>
              </a:rPr>
              <a:t>Phyllis Nordstrom – Chief Risk </a:t>
            </a:r>
            <a:r>
              <a:rPr lang="de-DE" b="1" dirty="0" smtClean="0">
                <a:solidFill>
                  <a:srgbClr val="CC1E43"/>
                </a:solidFill>
              </a:rPr>
              <a:t>u</a:t>
            </a:r>
            <a:r>
              <a:rPr b="1" dirty="0" err="1" smtClean="0">
                <a:solidFill>
                  <a:srgbClr val="CC1E43"/>
                </a:solidFill>
              </a:rPr>
              <a:t>nd</a:t>
            </a:r>
            <a:r>
              <a:rPr b="1" dirty="0" smtClean="0">
                <a:solidFill>
                  <a:srgbClr val="CC1E43"/>
                </a:solidFill>
              </a:rPr>
              <a:t> </a:t>
            </a:r>
            <a:r>
              <a:rPr b="1" dirty="0">
                <a:solidFill>
                  <a:srgbClr val="CC1E43"/>
                </a:solidFill>
              </a:rPr>
              <a:t>Compliance Officer</a:t>
            </a:r>
          </a:p>
        </p:txBody>
      </p:sp>
      <p:sp>
        <p:nvSpPr>
          <p:cNvPr id="20" name="Rounded Rectangle 19"/>
          <p:cNvSpPr/>
          <p:nvPr/>
        </p:nvSpPr>
        <p:spPr>
          <a:xfrm>
            <a:off x="631761" y="5187096"/>
            <a:ext cx="7880228" cy="949443"/>
          </a:xfrm>
          <a:prstGeom prst="roundRect">
            <a:avLst>
              <a:gd name="adj" fmla="val 17385"/>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1090772" y="5227267"/>
            <a:ext cx="6962206" cy="400110"/>
          </a:xfrm>
          <a:prstGeom prst="rect">
            <a:avLst/>
          </a:prstGeom>
          <a:noFill/>
        </p:spPr>
        <p:txBody>
          <a:bodyPr wrap="square" rtlCol="0">
            <a:spAutoFit/>
          </a:bodyPr>
          <a:lstStyle/>
          <a:p>
            <a:pPr algn="ctr" rtl="0"/>
            <a:r>
              <a:rPr b="1">
                <a:solidFill>
                  <a:srgbClr val="CC1E43"/>
                </a:solidFill>
              </a:rPr>
              <a:t>Wie können Sie sich an Phyllis wenden?</a:t>
            </a:r>
          </a:p>
        </p:txBody>
      </p:sp>
      <p:sp>
        <p:nvSpPr>
          <p:cNvPr id="22" name="TextBox 21"/>
          <p:cNvSpPr txBox="1"/>
          <p:nvPr/>
        </p:nvSpPr>
        <p:spPr>
          <a:xfrm>
            <a:off x="1747581" y="5627377"/>
            <a:ext cx="5648589" cy="400110"/>
          </a:xfrm>
          <a:prstGeom prst="rect">
            <a:avLst/>
          </a:prstGeom>
          <a:noFill/>
        </p:spPr>
        <p:txBody>
          <a:bodyPr wrap="square" rtlCol="0">
            <a:spAutoFit/>
          </a:bodyPr>
          <a:lstStyle/>
          <a:p>
            <a:pPr lvl="0" algn="ctr" rtl="0"/>
            <a:r>
              <a:rPr lang="en-US" b="1" dirty="0" smtClean="0">
                <a:solidFill>
                  <a:sysClr val="windowText" lastClr="000000"/>
                </a:solidFill>
                <a:ea typeface="Arial" charset="0"/>
                <a:cs typeface="Arial" charset="0"/>
              </a:rPr>
              <a:t>MTS_Risk_&amp;_Compliance</a:t>
            </a:r>
            <a:r>
              <a:rPr b="1" dirty="0" smtClean="0">
                <a:solidFill>
                  <a:sysClr val="windowText" lastClr="000000"/>
                </a:solidFill>
                <a:ea typeface="Arial" charset="0"/>
                <a:cs typeface="Arial" charset="0"/>
              </a:rPr>
              <a:t>@mts.com</a:t>
            </a:r>
            <a:endParaRPr b="1" dirty="0">
              <a:solidFill>
                <a:sysClr val="windowText" lastClr="000000"/>
              </a:solidFill>
              <a:ea typeface="Arial" charset="0"/>
              <a:cs typeface="Arial" charset="0"/>
            </a:endParaRPr>
          </a:p>
        </p:txBody>
      </p:sp>
      <p:cxnSp>
        <p:nvCxnSpPr>
          <p:cNvPr id="5" name="Straight Arrow Connector 4"/>
          <p:cNvCxnSpPr>
            <a:stCxn id="27" idx="2"/>
            <a:endCxn id="32" idx="0"/>
          </p:cNvCxnSpPr>
          <p:nvPr/>
        </p:nvCxnSpPr>
        <p:spPr>
          <a:xfrm flipH="1">
            <a:off x="7401271" y="3724083"/>
            <a:ext cx="10633" cy="282492"/>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a:off x="5303219" y="3736376"/>
            <a:ext cx="1" cy="282493"/>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3243167" y="3736375"/>
            <a:ext cx="1" cy="282493"/>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7401270" y="2826604"/>
            <a:ext cx="1" cy="232166"/>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3243166" y="2836706"/>
            <a:ext cx="1" cy="232166"/>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3" idx="2"/>
            <a:endCxn id="26" idx="0"/>
          </p:cNvCxnSpPr>
          <p:nvPr/>
        </p:nvCxnSpPr>
        <p:spPr>
          <a:xfrm>
            <a:off x="5313002" y="2717076"/>
            <a:ext cx="1" cy="332934"/>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228037" y="2832000"/>
            <a:ext cx="41732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Rounded Rectangle 2"/>
          <p:cNvSpPr/>
          <p:nvPr/>
        </p:nvSpPr>
        <p:spPr>
          <a:xfrm>
            <a:off x="4359037" y="1925224"/>
            <a:ext cx="1907930" cy="79185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1400" b="1" dirty="0">
                <a:solidFill>
                  <a:schemeClr val="tx1"/>
                </a:solidFill>
                <a:latin typeface="Arial" charset="0"/>
                <a:ea typeface="Arial" charset="0"/>
                <a:cs typeface="Arial" charset="0"/>
              </a:rPr>
              <a:t>Chief Risk </a:t>
            </a:r>
            <a:r>
              <a:rPr lang="de-DE" sz="1400" b="1" dirty="0" smtClean="0">
                <a:solidFill>
                  <a:schemeClr val="tx1"/>
                </a:solidFill>
                <a:latin typeface="Arial" charset="0"/>
                <a:ea typeface="Arial" charset="0"/>
                <a:cs typeface="Arial" charset="0"/>
              </a:rPr>
              <a:t>u</a:t>
            </a:r>
            <a:r>
              <a:rPr sz="1400" b="1" dirty="0" err="1" smtClean="0">
                <a:solidFill>
                  <a:schemeClr val="tx1"/>
                </a:solidFill>
                <a:latin typeface="Arial" charset="0"/>
                <a:ea typeface="Arial" charset="0"/>
                <a:cs typeface="Arial" charset="0"/>
              </a:rPr>
              <a:t>nd</a:t>
            </a:r>
            <a:r>
              <a:rPr sz="1400" b="1" dirty="0" smtClean="0">
                <a:solidFill>
                  <a:schemeClr val="tx1"/>
                </a:solidFill>
                <a:latin typeface="Arial" charset="0"/>
                <a:ea typeface="Arial" charset="0"/>
                <a:cs typeface="Arial" charset="0"/>
              </a:rPr>
              <a:t> </a:t>
            </a:r>
            <a:r>
              <a:rPr sz="1400" b="1" dirty="0">
                <a:solidFill>
                  <a:schemeClr val="tx1"/>
                </a:solidFill>
                <a:latin typeface="Arial" charset="0"/>
                <a:ea typeface="Arial" charset="0"/>
                <a:cs typeface="Arial" charset="0"/>
              </a:rPr>
              <a:t>Compliance Officer</a:t>
            </a:r>
          </a:p>
          <a:p>
            <a:pPr algn="ctr" rtl="0"/>
            <a:r>
              <a:rPr sz="1400" b="1" dirty="0">
                <a:solidFill>
                  <a:schemeClr val="tx1"/>
                </a:solidFill>
                <a:latin typeface="Arial" charset="0"/>
                <a:ea typeface="Arial" charset="0"/>
                <a:cs typeface="Arial" charset="0"/>
              </a:rPr>
              <a:t>CRO</a:t>
            </a:r>
          </a:p>
        </p:txBody>
      </p:sp>
      <p:sp>
        <p:nvSpPr>
          <p:cNvPr id="18" name="Rounded Rectangle 17"/>
          <p:cNvSpPr/>
          <p:nvPr/>
        </p:nvSpPr>
        <p:spPr>
          <a:xfrm>
            <a:off x="2445402" y="3050010"/>
            <a:ext cx="1616797" cy="6738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1200" b="1" dirty="0">
                <a:solidFill>
                  <a:schemeClr val="tx1"/>
                </a:solidFill>
                <a:latin typeface="Arial" charset="0"/>
                <a:ea typeface="Arial" charset="0"/>
                <a:cs typeface="Arial" charset="0"/>
              </a:rPr>
              <a:t>Corporate Compliance </a:t>
            </a:r>
            <a:r>
              <a:rPr sz="1200" b="1" dirty="0" err="1">
                <a:solidFill>
                  <a:schemeClr val="tx1"/>
                </a:solidFill>
                <a:latin typeface="Arial" charset="0"/>
                <a:ea typeface="Arial" charset="0"/>
                <a:cs typeface="Arial" charset="0"/>
              </a:rPr>
              <a:t>Programme</a:t>
            </a:r>
            <a:endParaRPr sz="1200" b="1" dirty="0">
              <a:solidFill>
                <a:schemeClr val="tx1"/>
              </a:solidFill>
              <a:latin typeface="Arial" charset="0"/>
              <a:ea typeface="Arial" charset="0"/>
              <a:cs typeface="Arial" charset="0"/>
            </a:endParaRPr>
          </a:p>
        </p:txBody>
      </p:sp>
      <p:sp>
        <p:nvSpPr>
          <p:cNvPr id="26" name="Rounded Rectangle 25"/>
          <p:cNvSpPr/>
          <p:nvPr/>
        </p:nvSpPr>
        <p:spPr>
          <a:xfrm>
            <a:off x="4212608" y="3050010"/>
            <a:ext cx="2200790" cy="6738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1100" b="1" dirty="0" err="1">
                <a:solidFill>
                  <a:schemeClr val="tx1"/>
                </a:solidFill>
                <a:latin typeface="Arial" charset="0"/>
                <a:ea typeface="Arial" charset="0"/>
                <a:cs typeface="Arial" charset="0"/>
              </a:rPr>
              <a:t>Überwachung</a:t>
            </a:r>
            <a:r>
              <a:rPr sz="1100" b="1" dirty="0">
                <a:solidFill>
                  <a:schemeClr val="tx1"/>
                </a:solidFill>
                <a:latin typeface="Arial" charset="0"/>
                <a:ea typeface="Arial" charset="0"/>
                <a:cs typeface="Arial" charset="0"/>
              </a:rPr>
              <a:t> des </a:t>
            </a:r>
            <a:r>
              <a:rPr sz="1100" b="1" dirty="0" err="1">
                <a:solidFill>
                  <a:schemeClr val="tx1"/>
                </a:solidFill>
                <a:latin typeface="Arial" charset="0"/>
                <a:ea typeface="Arial" charset="0"/>
                <a:cs typeface="Arial" charset="0"/>
              </a:rPr>
              <a:t>ethischen</a:t>
            </a:r>
            <a:r>
              <a:rPr sz="1100" b="1" dirty="0">
                <a:solidFill>
                  <a:schemeClr val="tx1"/>
                </a:solidFill>
                <a:latin typeface="Arial" charset="0"/>
                <a:ea typeface="Arial" charset="0"/>
                <a:cs typeface="Arial" charset="0"/>
              </a:rPr>
              <a:t> </a:t>
            </a:r>
            <a:r>
              <a:rPr sz="1100" b="1" dirty="0" err="1">
                <a:solidFill>
                  <a:schemeClr val="tx1"/>
                </a:solidFill>
                <a:latin typeface="Arial" charset="0"/>
                <a:ea typeface="Arial" charset="0"/>
                <a:cs typeface="Arial" charset="0"/>
              </a:rPr>
              <a:t>Geschäftsverhaltens</a:t>
            </a:r>
            <a:r>
              <a:rPr sz="1100" b="1" dirty="0">
                <a:solidFill>
                  <a:schemeClr val="tx1"/>
                </a:solidFill>
                <a:latin typeface="Arial" charset="0"/>
                <a:ea typeface="Arial" charset="0"/>
                <a:cs typeface="Arial" charset="0"/>
              </a:rPr>
              <a:t> und der </a:t>
            </a:r>
            <a:r>
              <a:rPr sz="1100" b="1" dirty="0" err="1" smtClean="0">
                <a:solidFill>
                  <a:schemeClr val="tx1"/>
                </a:solidFill>
                <a:latin typeface="Arial" charset="0"/>
                <a:ea typeface="Arial" charset="0"/>
                <a:cs typeface="Arial" charset="0"/>
              </a:rPr>
              <a:t>Unternehmens</a:t>
            </a:r>
            <a:r>
              <a:rPr lang="en-US" sz="1100" b="1" dirty="0" smtClean="0">
                <a:solidFill>
                  <a:schemeClr val="tx1"/>
                </a:solidFill>
                <a:latin typeface="Arial" charset="0"/>
                <a:ea typeface="Arial" charset="0"/>
                <a:cs typeface="Arial" charset="0"/>
              </a:rPr>
              <a:t>-C</a:t>
            </a:r>
            <a:r>
              <a:rPr sz="1100" b="1" dirty="0" smtClean="0">
                <a:solidFill>
                  <a:schemeClr val="tx1"/>
                </a:solidFill>
                <a:latin typeface="Arial" charset="0"/>
                <a:ea typeface="Arial" charset="0"/>
                <a:cs typeface="Arial" charset="0"/>
              </a:rPr>
              <a:t>ompliance</a:t>
            </a:r>
            <a:endParaRPr sz="1100" b="1" dirty="0">
              <a:solidFill>
                <a:schemeClr val="tx1"/>
              </a:solidFill>
              <a:latin typeface="Arial" charset="0"/>
              <a:ea typeface="Arial" charset="0"/>
              <a:cs typeface="Arial" charset="0"/>
            </a:endParaRPr>
          </a:p>
        </p:txBody>
      </p:sp>
      <p:sp>
        <p:nvSpPr>
          <p:cNvPr id="27" name="Rounded Rectangle 26"/>
          <p:cNvSpPr/>
          <p:nvPr/>
        </p:nvSpPr>
        <p:spPr>
          <a:xfrm>
            <a:off x="6519728" y="3050221"/>
            <a:ext cx="1784351" cy="6738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1200" b="1">
                <a:solidFill>
                  <a:schemeClr val="tx1"/>
                </a:solidFill>
                <a:latin typeface="Arial" charset="0"/>
                <a:ea typeface="Arial" charset="0"/>
                <a:cs typeface="Arial" charset="0"/>
              </a:rPr>
              <a:t>Operative Führung</a:t>
            </a:r>
          </a:p>
        </p:txBody>
      </p:sp>
      <p:sp>
        <p:nvSpPr>
          <p:cNvPr id="28" name="Rounded Rectangle 27"/>
          <p:cNvSpPr/>
          <p:nvPr/>
        </p:nvSpPr>
        <p:spPr>
          <a:xfrm>
            <a:off x="2307264" y="4018868"/>
            <a:ext cx="1862812" cy="7870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900" dirty="0" err="1">
                <a:solidFill>
                  <a:schemeClr val="tx1"/>
                </a:solidFill>
                <a:latin typeface="Arial" charset="0"/>
                <a:ea typeface="Arial" charset="0"/>
                <a:cs typeface="Arial" charset="0"/>
              </a:rPr>
              <a:t>Leiten</a:t>
            </a:r>
            <a:r>
              <a:rPr sz="900" dirty="0">
                <a:solidFill>
                  <a:schemeClr val="tx1"/>
                </a:solidFill>
                <a:latin typeface="Arial" charset="0"/>
                <a:ea typeface="Arial" charset="0"/>
                <a:cs typeface="Arial" charset="0"/>
              </a:rPr>
              <a:t> die </a:t>
            </a:r>
            <a:r>
              <a:rPr sz="900" dirty="0" err="1">
                <a:solidFill>
                  <a:schemeClr val="tx1"/>
                </a:solidFill>
                <a:latin typeface="Arial" charset="0"/>
                <a:ea typeface="Arial" charset="0"/>
                <a:cs typeface="Arial" charset="0"/>
              </a:rPr>
              <a:t>Durchführung</a:t>
            </a:r>
            <a:r>
              <a:rPr sz="900" dirty="0">
                <a:solidFill>
                  <a:schemeClr val="tx1"/>
                </a:solidFill>
                <a:latin typeface="Arial" charset="0"/>
                <a:ea typeface="Arial" charset="0"/>
                <a:cs typeface="Arial" charset="0"/>
              </a:rPr>
              <a:t> von Compliance-</a:t>
            </a:r>
            <a:r>
              <a:rPr sz="900" dirty="0" err="1">
                <a:solidFill>
                  <a:schemeClr val="tx1"/>
                </a:solidFill>
                <a:latin typeface="Arial" charset="0"/>
                <a:ea typeface="Arial" charset="0"/>
                <a:cs typeface="Arial" charset="0"/>
              </a:rPr>
              <a:t>Programmen</a:t>
            </a:r>
            <a:r>
              <a:rPr sz="900" dirty="0">
                <a:solidFill>
                  <a:schemeClr val="tx1"/>
                </a:solidFill>
                <a:latin typeface="Arial" charset="0"/>
                <a:ea typeface="Arial" charset="0"/>
                <a:cs typeface="Arial" charset="0"/>
              </a:rPr>
              <a:t> </a:t>
            </a:r>
            <a:r>
              <a:rPr sz="900" dirty="0" err="1">
                <a:solidFill>
                  <a:schemeClr val="tx1"/>
                </a:solidFill>
                <a:latin typeface="Arial" charset="0"/>
                <a:ea typeface="Arial" charset="0"/>
                <a:cs typeface="Arial" charset="0"/>
              </a:rPr>
              <a:t>wie</a:t>
            </a:r>
            <a:r>
              <a:rPr sz="900" dirty="0">
                <a:solidFill>
                  <a:schemeClr val="tx1"/>
                </a:solidFill>
                <a:latin typeface="Arial" charset="0"/>
                <a:ea typeface="Arial" charset="0"/>
                <a:cs typeface="Arial" charset="0"/>
              </a:rPr>
              <a:t> z. B. Foreign Corrupt Practices Act (FCPA), </a:t>
            </a:r>
            <a:r>
              <a:rPr sz="900" dirty="0" err="1">
                <a:solidFill>
                  <a:schemeClr val="tx1"/>
                </a:solidFill>
                <a:latin typeface="Arial" charset="0"/>
                <a:ea typeface="Arial" charset="0"/>
                <a:cs typeface="Arial" charset="0"/>
              </a:rPr>
              <a:t>Konfliktmineralien</a:t>
            </a:r>
            <a:r>
              <a:rPr sz="900" dirty="0">
                <a:solidFill>
                  <a:schemeClr val="tx1"/>
                </a:solidFill>
                <a:latin typeface="Arial" charset="0"/>
                <a:ea typeface="Arial" charset="0"/>
                <a:cs typeface="Arial" charset="0"/>
              </a:rPr>
              <a:t> und </a:t>
            </a:r>
            <a:r>
              <a:rPr sz="900" dirty="0" err="1">
                <a:solidFill>
                  <a:schemeClr val="tx1"/>
                </a:solidFill>
                <a:latin typeface="Arial" charset="0"/>
                <a:ea typeface="Arial" charset="0"/>
                <a:cs typeface="Arial" charset="0"/>
              </a:rPr>
              <a:t>Datenschutz</a:t>
            </a:r>
            <a:endParaRPr sz="900" dirty="0">
              <a:solidFill>
                <a:schemeClr val="tx1"/>
              </a:solidFill>
              <a:latin typeface="Arial" charset="0"/>
              <a:ea typeface="Arial" charset="0"/>
              <a:cs typeface="Arial" charset="0"/>
            </a:endParaRPr>
          </a:p>
        </p:txBody>
      </p:sp>
      <p:sp>
        <p:nvSpPr>
          <p:cNvPr id="31" name="Rounded Rectangle 30"/>
          <p:cNvSpPr/>
          <p:nvPr/>
        </p:nvSpPr>
        <p:spPr>
          <a:xfrm>
            <a:off x="4439903" y="4011673"/>
            <a:ext cx="1784351" cy="79424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900" dirty="0" err="1" smtClean="0">
                <a:solidFill>
                  <a:schemeClr val="tx1"/>
                </a:solidFill>
                <a:latin typeface="Arial" charset="0"/>
                <a:ea typeface="Arial" charset="0"/>
                <a:cs typeface="Arial" charset="0"/>
              </a:rPr>
              <a:t>Leite</a:t>
            </a:r>
            <a:r>
              <a:rPr lang="de-DE" sz="900" dirty="0" smtClean="0">
                <a:solidFill>
                  <a:schemeClr val="tx1"/>
                </a:solidFill>
                <a:latin typeface="Arial" charset="0"/>
                <a:ea typeface="Arial" charset="0"/>
                <a:cs typeface="Arial" charset="0"/>
              </a:rPr>
              <a:t>t </a:t>
            </a:r>
            <a:r>
              <a:rPr lang="de-DE" sz="900" dirty="0" smtClean="0">
                <a:solidFill>
                  <a:srgbClr val="FF0000"/>
                </a:solidFill>
                <a:latin typeface="Arial" charset="0"/>
                <a:ea typeface="Arial" charset="0"/>
                <a:cs typeface="Arial" charset="0"/>
              </a:rPr>
              <a:t>Aktivitäten hinsichtlich </a:t>
            </a:r>
            <a:r>
              <a:rPr sz="900" strike="sngStrike" dirty="0" smtClean="0">
                <a:solidFill>
                  <a:schemeClr val="tx1"/>
                </a:solidFill>
                <a:latin typeface="Arial" charset="0"/>
                <a:ea typeface="Arial" charset="0"/>
                <a:cs typeface="Arial" charset="0"/>
              </a:rPr>
              <a:t>auf</a:t>
            </a:r>
            <a:r>
              <a:rPr sz="900" dirty="0" smtClean="0">
                <a:solidFill>
                  <a:schemeClr val="tx1"/>
                </a:solidFill>
                <a:latin typeface="Arial" charset="0"/>
                <a:ea typeface="Arial" charset="0"/>
                <a:cs typeface="Arial" charset="0"/>
              </a:rPr>
              <a:t> </a:t>
            </a:r>
            <a:r>
              <a:rPr sz="900" dirty="0" err="1" smtClean="0">
                <a:solidFill>
                  <a:schemeClr val="tx1"/>
                </a:solidFill>
                <a:latin typeface="Arial" charset="0"/>
                <a:ea typeface="Arial" charset="0"/>
                <a:cs typeface="Arial" charset="0"/>
              </a:rPr>
              <a:t>ethische</a:t>
            </a:r>
            <a:r>
              <a:rPr lang="de-DE" sz="900" dirty="0" smtClean="0">
                <a:solidFill>
                  <a:schemeClr val="tx1"/>
                </a:solidFill>
                <a:latin typeface="Arial" charset="0"/>
                <a:ea typeface="Arial" charset="0"/>
                <a:cs typeface="Arial" charset="0"/>
              </a:rPr>
              <a:t>m</a:t>
            </a:r>
            <a:r>
              <a:rPr sz="900" strike="sngStrike" dirty="0" smtClean="0">
                <a:solidFill>
                  <a:schemeClr val="tx1"/>
                </a:solidFill>
                <a:latin typeface="Arial" charset="0"/>
                <a:ea typeface="Arial" charset="0"/>
                <a:cs typeface="Arial" charset="0"/>
              </a:rPr>
              <a:t>s </a:t>
            </a:r>
            <a:r>
              <a:rPr sz="900" dirty="0" err="1">
                <a:solidFill>
                  <a:schemeClr val="tx1"/>
                </a:solidFill>
                <a:latin typeface="Arial" charset="0"/>
                <a:ea typeface="Arial" charset="0"/>
                <a:cs typeface="Arial" charset="0"/>
              </a:rPr>
              <a:t>Geschäftsverhalten</a:t>
            </a:r>
            <a:r>
              <a:rPr sz="900" dirty="0">
                <a:solidFill>
                  <a:schemeClr val="tx1"/>
                </a:solidFill>
                <a:latin typeface="Arial" charset="0"/>
                <a:ea typeface="Arial" charset="0"/>
                <a:cs typeface="Arial" charset="0"/>
              </a:rPr>
              <a:t> und </a:t>
            </a:r>
            <a:r>
              <a:rPr sz="900" dirty="0" smtClean="0">
                <a:solidFill>
                  <a:srgbClr val="FF0000"/>
                </a:solidFill>
                <a:latin typeface="Arial" charset="0"/>
                <a:ea typeface="Arial" charset="0"/>
                <a:cs typeface="Arial" charset="0"/>
              </a:rPr>
              <a:t>d</a:t>
            </a:r>
            <a:r>
              <a:rPr lang="de-DE" sz="900" dirty="0" smtClean="0">
                <a:solidFill>
                  <a:srgbClr val="FF0000"/>
                </a:solidFill>
                <a:latin typeface="Arial" charset="0"/>
                <a:ea typeface="Arial" charset="0"/>
                <a:cs typeface="Arial" charset="0"/>
              </a:rPr>
              <a:t>i</a:t>
            </a:r>
            <a:r>
              <a:rPr sz="900" dirty="0" err="1" smtClean="0">
                <a:solidFill>
                  <a:srgbClr val="FF0000"/>
                </a:solidFill>
                <a:latin typeface="Arial" charset="0"/>
                <a:ea typeface="Arial" charset="0"/>
                <a:cs typeface="Arial" charset="0"/>
              </a:rPr>
              <a:t>e</a:t>
            </a:r>
            <a:r>
              <a:rPr sz="900" strike="sngStrike" dirty="0" err="1" smtClean="0">
                <a:solidFill>
                  <a:schemeClr val="tx1"/>
                </a:solidFill>
                <a:latin typeface="Arial" charset="0"/>
                <a:ea typeface="Arial" charset="0"/>
                <a:cs typeface="Arial" charset="0"/>
              </a:rPr>
              <a:t>n</a:t>
            </a:r>
            <a:r>
              <a:rPr sz="900" strike="sngStrike" dirty="0" smtClean="0">
                <a:solidFill>
                  <a:schemeClr val="tx1"/>
                </a:solidFill>
                <a:latin typeface="Arial" charset="0"/>
                <a:ea typeface="Arial" charset="0"/>
                <a:cs typeface="Arial" charset="0"/>
              </a:rPr>
              <a:t> </a:t>
            </a:r>
            <a:r>
              <a:rPr lang="de-DE" sz="900" strike="sngStrike" dirty="0" smtClean="0">
                <a:solidFill>
                  <a:schemeClr val="tx1"/>
                </a:solidFill>
                <a:latin typeface="Arial" charset="0"/>
                <a:ea typeface="Arial" charset="0"/>
                <a:cs typeface="Arial" charset="0"/>
              </a:rPr>
              <a:t>auf den </a:t>
            </a:r>
            <a:r>
              <a:rPr sz="900" dirty="0" smtClean="0">
                <a:solidFill>
                  <a:schemeClr val="tx1"/>
                </a:solidFill>
                <a:latin typeface="Arial" charset="0"/>
                <a:ea typeface="Arial" charset="0"/>
                <a:cs typeface="Arial" charset="0"/>
              </a:rPr>
              <a:t>MTS </a:t>
            </a:r>
            <a:r>
              <a:rPr sz="900" dirty="0" err="1">
                <a:solidFill>
                  <a:schemeClr val="tx1"/>
                </a:solidFill>
                <a:latin typeface="Arial" charset="0"/>
                <a:ea typeface="Arial" charset="0"/>
                <a:cs typeface="Arial" charset="0"/>
              </a:rPr>
              <a:t>Verhaltenskodex</a:t>
            </a:r>
            <a:r>
              <a:rPr sz="900" dirty="0">
                <a:solidFill>
                  <a:schemeClr val="tx1"/>
                </a:solidFill>
                <a:latin typeface="Arial" charset="0"/>
                <a:ea typeface="Arial" charset="0"/>
                <a:cs typeface="Arial" charset="0"/>
              </a:rPr>
              <a:t> </a:t>
            </a:r>
            <a:r>
              <a:rPr sz="900" dirty="0" err="1" smtClean="0">
                <a:solidFill>
                  <a:schemeClr val="tx1"/>
                </a:solidFill>
                <a:latin typeface="Arial" charset="0"/>
                <a:ea typeface="Arial" charset="0"/>
                <a:cs typeface="Arial" charset="0"/>
              </a:rPr>
              <a:t>bezogene</a:t>
            </a:r>
            <a:r>
              <a:rPr lang="de-DE" sz="900" dirty="0" smtClean="0">
                <a:solidFill>
                  <a:schemeClr val="tx1"/>
                </a:solidFill>
                <a:latin typeface="Arial" charset="0"/>
                <a:ea typeface="Arial" charset="0"/>
                <a:cs typeface="Arial" charset="0"/>
              </a:rPr>
              <a:t>n</a:t>
            </a:r>
            <a:r>
              <a:rPr sz="900" dirty="0" smtClean="0">
                <a:solidFill>
                  <a:schemeClr val="tx1"/>
                </a:solidFill>
                <a:latin typeface="Arial" charset="0"/>
                <a:ea typeface="Arial" charset="0"/>
                <a:cs typeface="Arial" charset="0"/>
              </a:rPr>
              <a:t> </a:t>
            </a:r>
            <a:r>
              <a:rPr sz="900" dirty="0" err="1" smtClean="0">
                <a:solidFill>
                  <a:schemeClr val="tx1"/>
                </a:solidFill>
                <a:latin typeface="Arial" charset="0"/>
                <a:ea typeface="Arial" charset="0"/>
                <a:cs typeface="Arial" charset="0"/>
              </a:rPr>
              <a:t>betriebliche</a:t>
            </a:r>
            <a:r>
              <a:rPr lang="de-DE" sz="900" dirty="0" smtClean="0">
                <a:solidFill>
                  <a:schemeClr val="tx1"/>
                </a:solidFill>
                <a:latin typeface="Arial" charset="0"/>
                <a:ea typeface="Arial" charset="0"/>
                <a:cs typeface="Arial" charset="0"/>
              </a:rPr>
              <a:t>n</a:t>
            </a:r>
            <a:r>
              <a:rPr sz="900" dirty="0" smtClean="0">
                <a:solidFill>
                  <a:schemeClr val="tx1"/>
                </a:solidFill>
                <a:latin typeface="Arial" charset="0"/>
                <a:ea typeface="Arial" charset="0"/>
                <a:cs typeface="Arial" charset="0"/>
              </a:rPr>
              <a:t> </a:t>
            </a:r>
            <a:r>
              <a:rPr sz="900" dirty="0" err="1">
                <a:solidFill>
                  <a:schemeClr val="tx1"/>
                </a:solidFill>
                <a:latin typeface="Arial" charset="0"/>
                <a:ea typeface="Arial" charset="0"/>
                <a:cs typeface="Arial" charset="0"/>
              </a:rPr>
              <a:t>Tätigkeiten</a:t>
            </a:r>
            <a:endParaRPr sz="900" dirty="0">
              <a:solidFill>
                <a:schemeClr val="tx1"/>
              </a:solidFill>
              <a:latin typeface="Arial" charset="0"/>
              <a:ea typeface="Arial" charset="0"/>
              <a:cs typeface="Arial" charset="0"/>
            </a:endParaRPr>
          </a:p>
        </p:txBody>
      </p:sp>
      <p:sp>
        <p:nvSpPr>
          <p:cNvPr id="32" name="Rounded Rectangle 31"/>
          <p:cNvSpPr/>
          <p:nvPr/>
        </p:nvSpPr>
        <p:spPr>
          <a:xfrm>
            <a:off x="6509095" y="4006575"/>
            <a:ext cx="1784351" cy="7993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900" dirty="0" err="1" smtClean="0">
                <a:solidFill>
                  <a:schemeClr val="tx1"/>
                </a:solidFill>
                <a:latin typeface="Arial" charset="0"/>
                <a:ea typeface="Arial" charset="0"/>
                <a:cs typeface="Arial" charset="0"/>
              </a:rPr>
              <a:t>Führ</a:t>
            </a:r>
            <a:r>
              <a:rPr lang="de-DE" sz="900" dirty="0" smtClean="0">
                <a:solidFill>
                  <a:schemeClr val="tx1"/>
                </a:solidFill>
                <a:latin typeface="Arial" charset="0"/>
                <a:ea typeface="Arial" charset="0"/>
                <a:cs typeface="Arial" charset="0"/>
              </a:rPr>
              <a:t>t</a:t>
            </a:r>
            <a:r>
              <a:rPr sz="900" strike="sngStrike" dirty="0" err="1" smtClean="0">
                <a:solidFill>
                  <a:schemeClr val="tx1"/>
                </a:solidFill>
                <a:latin typeface="Arial" charset="0"/>
                <a:ea typeface="Arial" charset="0"/>
                <a:cs typeface="Arial" charset="0"/>
              </a:rPr>
              <a:t>en</a:t>
            </a:r>
            <a:r>
              <a:rPr sz="900" dirty="0" smtClean="0">
                <a:solidFill>
                  <a:schemeClr val="tx1"/>
                </a:solidFill>
                <a:latin typeface="Arial" charset="0"/>
                <a:ea typeface="Arial" charset="0"/>
                <a:cs typeface="Arial" charset="0"/>
              </a:rPr>
              <a:t> </a:t>
            </a:r>
            <a:r>
              <a:rPr sz="900" dirty="0" err="1">
                <a:solidFill>
                  <a:schemeClr val="tx1"/>
                </a:solidFill>
                <a:latin typeface="Arial" charset="0"/>
                <a:ea typeface="Arial" charset="0"/>
                <a:cs typeface="Arial" charset="0"/>
              </a:rPr>
              <a:t>Verfahrensteams</a:t>
            </a:r>
            <a:r>
              <a:rPr sz="900" dirty="0">
                <a:solidFill>
                  <a:schemeClr val="tx1"/>
                </a:solidFill>
                <a:latin typeface="Arial" charset="0"/>
                <a:ea typeface="Arial" charset="0"/>
                <a:cs typeface="Arial" charset="0"/>
              </a:rPr>
              <a:t>, die </a:t>
            </a:r>
            <a:r>
              <a:rPr sz="900" dirty="0" err="1">
                <a:solidFill>
                  <a:schemeClr val="tx1"/>
                </a:solidFill>
                <a:latin typeface="Arial" charset="0"/>
                <a:ea typeface="Arial" charset="0"/>
                <a:cs typeface="Arial" charset="0"/>
              </a:rPr>
              <a:t>die</a:t>
            </a:r>
            <a:r>
              <a:rPr sz="900" dirty="0">
                <a:solidFill>
                  <a:schemeClr val="tx1"/>
                </a:solidFill>
                <a:latin typeface="Arial" charset="0"/>
                <a:ea typeface="Arial" charset="0"/>
                <a:cs typeface="Arial" charset="0"/>
              </a:rPr>
              <a:t> </a:t>
            </a:r>
            <a:r>
              <a:rPr sz="900" dirty="0" err="1">
                <a:solidFill>
                  <a:schemeClr val="tx1"/>
                </a:solidFill>
                <a:latin typeface="Arial" charset="0"/>
                <a:ea typeface="Arial" charset="0"/>
                <a:cs typeface="Arial" charset="0"/>
              </a:rPr>
              <a:t>Einhaltung</a:t>
            </a:r>
            <a:r>
              <a:rPr sz="900" dirty="0">
                <a:solidFill>
                  <a:schemeClr val="tx1"/>
                </a:solidFill>
                <a:latin typeface="Arial" charset="0"/>
                <a:ea typeface="Arial" charset="0"/>
                <a:cs typeface="Arial" charset="0"/>
              </a:rPr>
              <a:t> der MTS Compliance-</a:t>
            </a:r>
            <a:r>
              <a:rPr sz="900" dirty="0" err="1">
                <a:solidFill>
                  <a:schemeClr val="tx1"/>
                </a:solidFill>
                <a:latin typeface="Arial" charset="0"/>
                <a:ea typeface="Arial" charset="0"/>
                <a:cs typeface="Arial" charset="0"/>
              </a:rPr>
              <a:t>Richtlinien</a:t>
            </a:r>
            <a:r>
              <a:rPr sz="900" dirty="0">
                <a:solidFill>
                  <a:schemeClr val="tx1"/>
                </a:solidFill>
                <a:latin typeface="Arial" charset="0"/>
                <a:ea typeface="Arial" charset="0"/>
                <a:cs typeface="Arial" charset="0"/>
              </a:rPr>
              <a:t> und Compliance-</a:t>
            </a:r>
            <a:r>
              <a:rPr sz="900" dirty="0" err="1">
                <a:solidFill>
                  <a:schemeClr val="tx1"/>
                </a:solidFill>
                <a:latin typeface="Arial" charset="0"/>
                <a:ea typeface="Arial" charset="0"/>
                <a:cs typeface="Arial" charset="0"/>
              </a:rPr>
              <a:t>Verfahren</a:t>
            </a:r>
            <a:r>
              <a:rPr sz="900" dirty="0">
                <a:solidFill>
                  <a:schemeClr val="tx1"/>
                </a:solidFill>
                <a:latin typeface="Arial" charset="0"/>
                <a:ea typeface="Arial" charset="0"/>
                <a:cs typeface="Arial" charset="0"/>
              </a:rPr>
              <a:t> </a:t>
            </a:r>
            <a:r>
              <a:rPr sz="900" dirty="0" err="1">
                <a:solidFill>
                  <a:schemeClr val="tx1"/>
                </a:solidFill>
                <a:latin typeface="Arial" charset="0"/>
                <a:ea typeface="Arial" charset="0"/>
                <a:cs typeface="Arial" charset="0"/>
              </a:rPr>
              <a:t>unmittelbar</a:t>
            </a:r>
            <a:r>
              <a:rPr sz="900" dirty="0">
                <a:solidFill>
                  <a:schemeClr val="tx1"/>
                </a:solidFill>
                <a:latin typeface="Arial" charset="0"/>
                <a:ea typeface="Arial" charset="0"/>
                <a:cs typeface="Arial" charset="0"/>
              </a:rPr>
              <a:t> </a:t>
            </a:r>
            <a:r>
              <a:rPr sz="900" dirty="0" err="1">
                <a:solidFill>
                  <a:schemeClr val="tx1"/>
                </a:solidFill>
                <a:latin typeface="Arial" charset="0"/>
                <a:ea typeface="Arial" charset="0"/>
                <a:cs typeface="Arial" charset="0"/>
              </a:rPr>
              <a:t>beeinflussen</a:t>
            </a:r>
            <a:endParaRPr sz="9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685649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31760" y="2463565"/>
            <a:ext cx="7880480" cy="3830913"/>
          </a:xfrm>
          <a:prstGeom prst="roundRect">
            <a:avLst>
              <a:gd name="adj" fmla="val 6915"/>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rtl="0"/>
            <a:r>
              <a:rPr/>
              <a:t>Ihre Ethikkommission vor Ort</a:t>
            </a:r>
          </a:p>
        </p:txBody>
      </p:sp>
      <p:sp>
        <p:nvSpPr>
          <p:cNvPr id="3" name="Content Placeholder 2"/>
          <p:cNvSpPr>
            <a:spLocks noGrp="1"/>
          </p:cNvSpPr>
          <p:nvPr>
            <p:ph sz="quarter" idx="10"/>
          </p:nvPr>
        </p:nvSpPr>
        <p:spPr>
          <a:xfrm>
            <a:off x="488950" y="1230313"/>
            <a:ext cx="8138160" cy="862438"/>
          </a:xfrm>
        </p:spPr>
        <p:txBody>
          <a:bodyPr/>
          <a:lstStyle/>
          <a:p>
            <a:pPr rtl="0"/>
            <a:r>
              <a:rPr dirty="0" err="1"/>
              <a:t>Eine</a:t>
            </a:r>
            <a:r>
              <a:rPr dirty="0"/>
              <a:t> </a:t>
            </a:r>
            <a:r>
              <a:rPr dirty="0" err="1"/>
              <a:t>andere</a:t>
            </a:r>
            <a:r>
              <a:rPr dirty="0"/>
              <a:t> </a:t>
            </a:r>
            <a:r>
              <a:rPr dirty="0" err="1"/>
              <a:t>Möglichkeit</a:t>
            </a:r>
            <a:r>
              <a:rPr dirty="0"/>
              <a:t> der </a:t>
            </a:r>
            <a:r>
              <a:rPr b="1" dirty="0" err="1"/>
              <a:t>Meldung</a:t>
            </a:r>
            <a:r>
              <a:rPr b="1" dirty="0"/>
              <a:t> von </a:t>
            </a:r>
            <a:r>
              <a:rPr b="1" dirty="0" err="1"/>
              <a:t>Bedenken</a:t>
            </a:r>
            <a:r>
              <a:rPr b="1" dirty="0"/>
              <a:t> </a:t>
            </a:r>
            <a:r>
              <a:rPr b="1" dirty="0" err="1"/>
              <a:t>oder</a:t>
            </a:r>
            <a:r>
              <a:rPr b="1" dirty="0"/>
              <a:t> </a:t>
            </a:r>
            <a:r>
              <a:rPr b="1" dirty="0" err="1"/>
              <a:t>Problemen</a:t>
            </a:r>
            <a:r>
              <a:rPr b="1" dirty="0"/>
              <a:t> </a:t>
            </a:r>
            <a:r>
              <a:rPr dirty="0" err="1"/>
              <a:t>bieten</a:t>
            </a:r>
            <a:r>
              <a:rPr dirty="0"/>
              <a:t> die MTS </a:t>
            </a:r>
            <a:r>
              <a:rPr dirty="0" err="1"/>
              <a:t>Ethikkommissionen</a:t>
            </a:r>
            <a:r>
              <a:rPr dirty="0"/>
              <a:t> in den </a:t>
            </a:r>
            <a:r>
              <a:rPr dirty="0" err="1"/>
              <a:t>Unternehmen</a:t>
            </a:r>
            <a:r>
              <a:rPr dirty="0"/>
              <a:t> </a:t>
            </a:r>
            <a:r>
              <a:rPr dirty="0" err="1"/>
              <a:t>vor</a:t>
            </a:r>
            <a:r>
              <a:rPr dirty="0"/>
              <a:t> Ort.</a:t>
            </a:r>
          </a:p>
        </p:txBody>
      </p:sp>
      <p:sp>
        <p:nvSpPr>
          <p:cNvPr id="7" name="Content Placeholder 2"/>
          <p:cNvSpPr txBox="1">
            <a:spLocks/>
          </p:cNvSpPr>
          <p:nvPr/>
        </p:nvSpPr>
        <p:spPr bwMode="auto">
          <a:xfrm>
            <a:off x="1197204" y="2789876"/>
            <a:ext cx="6749592" cy="342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lvl="0" rtl="0">
              <a:buFont typeface="Wingdings" charset="2"/>
              <a:buChar char="§"/>
            </a:pPr>
            <a:r>
              <a:rPr sz="1700" dirty="0" err="1">
                <a:latin typeface="Arial" charset="0"/>
                <a:ea typeface="Arial" charset="0"/>
                <a:cs typeface="Arial" charset="0"/>
              </a:rPr>
              <a:t>Unterstützen</a:t>
            </a:r>
            <a:r>
              <a:rPr sz="1700" dirty="0">
                <a:latin typeface="Arial" charset="0"/>
                <a:ea typeface="Arial" charset="0"/>
                <a:cs typeface="Arial" charset="0"/>
              </a:rPr>
              <a:t> </a:t>
            </a:r>
            <a:r>
              <a:rPr sz="1700" strike="sngStrike" dirty="0" smtClean="0">
                <a:latin typeface="Arial" charset="0"/>
                <a:ea typeface="Arial" charset="0"/>
                <a:cs typeface="Arial" charset="0"/>
              </a:rPr>
              <a:t>S</a:t>
            </a:r>
            <a:r>
              <a:rPr lang="de-DE" sz="1700" dirty="0" smtClean="0">
                <a:solidFill>
                  <a:srgbClr val="FF0000"/>
                </a:solidFill>
                <a:latin typeface="Arial" charset="0"/>
                <a:ea typeface="Arial" charset="0"/>
                <a:cs typeface="Arial" charset="0"/>
              </a:rPr>
              <a:t>d</a:t>
            </a:r>
            <a:r>
              <a:rPr sz="1700" dirty="0" err="1" smtClean="0">
                <a:latin typeface="Arial" charset="0"/>
                <a:ea typeface="Arial" charset="0"/>
                <a:cs typeface="Arial" charset="0"/>
              </a:rPr>
              <a:t>ie</a:t>
            </a:r>
            <a:r>
              <a:rPr sz="1700" dirty="0" smtClean="0">
                <a:latin typeface="Arial" charset="0"/>
                <a:ea typeface="Arial" charset="0"/>
                <a:cs typeface="Arial" charset="0"/>
              </a:rPr>
              <a:t> </a:t>
            </a:r>
            <a:r>
              <a:rPr sz="1700" dirty="0" err="1">
                <a:latin typeface="Arial" charset="0"/>
                <a:ea typeface="Arial" charset="0"/>
                <a:cs typeface="Arial" charset="0"/>
              </a:rPr>
              <a:t>Mitarbeiter</a:t>
            </a:r>
            <a:r>
              <a:rPr sz="1700" dirty="0">
                <a:latin typeface="Arial" charset="0"/>
                <a:ea typeface="Arial" charset="0"/>
                <a:cs typeface="Arial" charset="0"/>
              </a:rPr>
              <a:t> </a:t>
            </a:r>
            <a:r>
              <a:rPr sz="1700" dirty="0" err="1">
                <a:latin typeface="Arial" charset="0"/>
                <a:ea typeface="Arial" charset="0"/>
                <a:cs typeface="Arial" charset="0"/>
              </a:rPr>
              <a:t>beim</a:t>
            </a:r>
            <a:r>
              <a:rPr sz="1700" dirty="0">
                <a:latin typeface="Arial" charset="0"/>
                <a:ea typeface="Arial" charset="0"/>
                <a:cs typeface="Arial" charset="0"/>
              </a:rPr>
              <a:t> </a:t>
            </a:r>
            <a:r>
              <a:rPr sz="1700" dirty="0" err="1">
                <a:latin typeface="Arial" charset="0"/>
                <a:ea typeface="Arial" charset="0"/>
                <a:cs typeface="Arial" charset="0"/>
              </a:rPr>
              <a:t>Verständnis</a:t>
            </a:r>
            <a:r>
              <a:rPr sz="1700" dirty="0">
                <a:latin typeface="Arial" charset="0"/>
                <a:ea typeface="Arial" charset="0"/>
                <a:cs typeface="Arial" charset="0"/>
              </a:rPr>
              <a:t> und der </a:t>
            </a:r>
            <a:r>
              <a:rPr sz="1700" dirty="0" err="1">
                <a:latin typeface="Arial" charset="0"/>
                <a:ea typeface="Arial" charset="0"/>
                <a:cs typeface="Arial" charset="0"/>
              </a:rPr>
              <a:t>Anwendung</a:t>
            </a:r>
            <a:r>
              <a:rPr sz="1700" dirty="0">
                <a:latin typeface="Arial" charset="0"/>
                <a:ea typeface="Arial" charset="0"/>
                <a:cs typeface="Arial" charset="0"/>
              </a:rPr>
              <a:t> </a:t>
            </a:r>
            <a:r>
              <a:rPr sz="1700" dirty="0" smtClean="0">
                <a:latin typeface="Arial" charset="0"/>
                <a:ea typeface="Arial" charset="0"/>
                <a:cs typeface="Arial" charset="0"/>
              </a:rPr>
              <a:t>des </a:t>
            </a:r>
            <a:r>
              <a:rPr lang="de-DE" sz="1700" dirty="0" smtClean="0">
                <a:latin typeface="Arial" charset="0"/>
                <a:ea typeface="Arial" charset="0"/>
                <a:cs typeface="Arial" charset="0"/>
              </a:rPr>
              <a:t>MTS </a:t>
            </a:r>
            <a:r>
              <a:rPr sz="1700" dirty="0" err="1" smtClean="0">
                <a:latin typeface="Arial" charset="0"/>
                <a:ea typeface="Arial" charset="0"/>
                <a:cs typeface="Arial" charset="0"/>
              </a:rPr>
              <a:t>Verhaltens</a:t>
            </a:r>
            <a:r>
              <a:rPr lang="de-DE" sz="1700" dirty="0" err="1" smtClean="0">
                <a:latin typeface="Arial" charset="0"/>
                <a:ea typeface="Arial" charset="0"/>
                <a:cs typeface="Arial" charset="0"/>
              </a:rPr>
              <a:t>kodex</a:t>
            </a:r>
            <a:r>
              <a:rPr sz="1700" strike="sngStrike" dirty="0" smtClean="0">
                <a:latin typeface="Arial" charset="0"/>
                <a:ea typeface="Arial" charset="0"/>
                <a:cs typeface="Arial" charset="0"/>
              </a:rPr>
              <a:t>standards</a:t>
            </a:r>
            <a:r>
              <a:rPr sz="1700" dirty="0" smtClean="0">
                <a:latin typeface="Arial" charset="0"/>
                <a:ea typeface="Arial" charset="0"/>
                <a:cs typeface="Arial" charset="0"/>
              </a:rPr>
              <a:t> </a:t>
            </a:r>
            <a:r>
              <a:rPr sz="1700" strike="sngStrike" dirty="0">
                <a:latin typeface="Arial" charset="0"/>
                <a:ea typeface="Arial" charset="0"/>
                <a:cs typeface="Arial" charset="0"/>
              </a:rPr>
              <a:t>von MTS</a:t>
            </a:r>
          </a:p>
          <a:p>
            <a:pPr lvl="0" rtl="0">
              <a:buFont typeface="Wingdings" charset="2"/>
              <a:buChar char="§"/>
            </a:pPr>
            <a:r>
              <a:rPr sz="1700" dirty="0" err="1">
                <a:latin typeface="Arial" charset="0"/>
                <a:ea typeface="Arial" charset="0"/>
                <a:cs typeface="Arial" charset="0"/>
              </a:rPr>
              <a:t>Unterstützen</a:t>
            </a:r>
            <a:r>
              <a:rPr sz="1700" dirty="0">
                <a:latin typeface="Arial" charset="0"/>
                <a:ea typeface="Arial" charset="0"/>
                <a:cs typeface="Arial" charset="0"/>
              </a:rPr>
              <a:t> </a:t>
            </a:r>
            <a:r>
              <a:rPr sz="1700" strike="sngStrike" dirty="0" err="1">
                <a:latin typeface="Arial" charset="0"/>
                <a:ea typeface="Arial" charset="0"/>
                <a:cs typeface="Arial" charset="0"/>
              </a:rPr>
              <a:t>Sie</a:t>
            </a:r>
            <a:r>
              <a:rPr sz="1700" dirty="0">
                <a:latin typeface="Arial" charset="0"/>
                <a:ea typeface="Arial" charset="0"/>
                <a:cs typeface="Arial" charset="0"/>
              </a:rPr>
              <a:t> die </a:t>
            </a:r>
            <a:r>
              <a:rPr sz="1700" dirty="0" err="1">
                <a:latin typeface="Arial" charset="0"/>
                <a:ea typeface="Arial" charset="0"/>
                <a:cs typeface="Arial" charset="0"/>
              </a:rPr>
              <a:t>Umsetzung</a:t>
            </a:r>
            <a:r>
              <a:rPr sz="1700" dirty="0">
                <a:latin typeface="Arial" charset="0"/>
                <a:ea typeface="Arial" charset="0"/>
                <a:cs typeface="Arial" charset="0"/>
              </a:rPr>
              <a:t> des MTS </a:t>
            </a:r>
            <a:r>
              <a:rPr sz="1700" dirty="0" err="1" smtClean="0">
                <a:latin typeface="Arial" charset="0"/>
                <a:ea typeface="Arial" charset="0"/>
                <a:cs typeface="Arial" charset="0"/>
              </a:rPr>
              <a:t>Verhaltens</a:t>
            </a:r>
            <a:r>
              <a:rPr lang="de-DE" sz="1700" dirty="0" err="1" smtClean="0">
                <a:latin typeface="Arial" charset="0"/>
                <a:ea typeface="Arial" charset="0"/>
                <a:cs typeface="Arial" charset="0"/>
              </a:rPr>
              <a:t>kodex</a:t>
            </a:r>
            <a:r>
              <a:rPr sz="1700" strike="sngStrike" dirty="0" smtClean="0">
                <a:latin typeface="Arial" charset="0"/>
                <a:ea typeface="Arial" charset="0"/>
                <a:cs typeface="Arial" charset="0"/>
              </a:rPr>
              <a:t>standards</a:t>
            </a:r>
            <a:r>
              <a:rPr sz="1700" dirty="0" smtClean="0">
                <a:latin typeface="Arial" charset="0"/>
                <a:ea typeface="Arial" charset="0"/>
                <a:cs typeface="Arial" charset="0"/>
              </a:rPr>
              <a:t> </a:t>
            </a:r>
            <a:r>
              <a:rPr sz="1700" dirty="0">
                <a:latin typeface="Arial" charset="0"/>
                <a:ea typeface="Arial" charset="0"/>
                <a:cs typeface="Arial" charset="0"/>
              </a:rPr>
              <a:t>auf der </a:t>
            </a:r>
            <a:r>
              <a:rPr sz="1700" dirty="0" err="1">
                <a:latin typeface="Arial" charset="0"/>
                <a:ea typeface="Arial" charset="0"/>
                <a:cs typeface="Arial" charset="0"/>
              </a:rPr>
              <a:t>Ebene</a:t>
            </a:r>
            <a:r>
              <a:rPr sz="1700" dirty="0">
                <a:latin typeface="Arial" charset="0"/>
                <a:ea typeface="Arial" charset="0"/>
                <a:cs typeface="Arial" charset="0"/>
              </a:rPr>
              <a:t> der </a:t>
            </a:r>
            <a:r>
              <a:rPr sz="1700" dirty="0" err="1">
                <a:latin typeface="Arial" charset="0"/>
                <a:ea typeface="Arial" charset="0"/>
                <a:cs typeface="Arial" charset="0"/>
              </a:rPr>
              <a:t>Geschäftseinheit</a:t>
            </a:r>
            <a:endParaRPr sz="1700" dirty="0">
              <a:latin typeface="Arial" charset="0"/>
              <a:ea typeface="Arial" charset="0"/>
              <a:cs typeface="Arial" charset="0"/>
            </a:endParaRPr>
          </a:p>
          <a:p>
            <a:pPr lvl="0" rtl="0">
              <a:buFont typeface="Wingdings" charset="2"/>
              <a:buChar char="§"/>
            </a:pPr>
            <a:r>
              <a:rPr sz="1700" dirty="0" err="1">
                <a:latin typeface="Arial" charset="0"/>
                <a:ea typeface="Arial" charset="0"/>
                <a:cs typeface="Arial" charset="0"/>
              </a:rPr>
              <a:t>Kommunikation</a:t>
            </a:r>
            <a:r>
              <a:rPr sz="1700" dirty="0">
                <a:latin typeface="Arial" charset="0"/>
                <a:ea typeface="Arial" charset="0"/>
                <a:cs typeface="Arial" charset="0"/>
              </a:rPr>
              <a:t> von </a:t>
            </a:r>
            <a:r>
              <a:rPr sz="1700" dirty="0" err="1">
                <a:latin typeface="Arial" charset="0"/>
                <a:ea typeface="Arial" charset="0"/>
                <a:cs typeface="Arial" charset="0"/>
              </a:rPr>
              <a:t>Fragen</a:t>
            </a:r>
            <a:r>
              <a:rPr sz="1700" dirty="0">
                <a:latin typeface="Arial" charset="0"/>
                <a:ea typeface="Arial" charset="0"/>
                <a:cs typeface="Arial" charset="0"/>
              </a:rPr>
              <a:t> und </a:t>
            </a:r>
            <a:r>
              <a:rPr sz="1700" dirty="0" err="1">
                <a:latin typeface="Arial" charset="0"/>
                <a:ea typeface="Arial" charset="0"/>
                <a:cs typeface="Arial" charset="0"/>
              </a:rPr>
              <a:t>Problembereichen</a:t>
            </a:r>
            <a:r>
              <a:rPr sz="1700" dirty="0">
                <a:latin typeface="Arial" charset="0"/>
                <a:ea typeface="Arial" charset="0"/>
                <a:cs typeface="Arial" charset="0"/>
              </a:rPr>
              <a:t> an MTS Corporate Compliance</a:t>
            </a:r>
          </a:p>
          <a:p>
            <a:pPr>
              <a:buFont typeface="Wingdings" charset="2"/>
              <a:buChar char="§"/>
            </a:pPr>
            <a:r>
              <a:rPr sz="1700" dirty="0" err="1">
                <a:latin typeface="Arial" charset="0"/>
                <a:ea typeface="Arial" charset="0"/>
                <a:cs typeface="Arial" charset="0"/>
              </a:rPr>
              <a:t>Nehmen</a:t>
            </a:r>
            <a:r>
              <a:rPr sz="1700" dirty="0">
                <a:latin typeface="Arial" charset="0"/>
                <a:ea typeface="Arial" charset="0"/>
                <a:cs typeface="Arial" charset="0"/>
              </a:rPr>
              <a:t> </a:t>
            </a:r>
            <a:r>
              <a:rPr sz="1700" strike="sngStrike" dirty="0" err="1">
                <a:latin typeface="Arial" charset="0"/>
                <a:ea typeface="Arial" charset="0"/>
                <a:cs typeface="Arial" charset="0"/>
              </a:rPr>
              <a:t>Sie</a:t>
            </a:r>
            <a:r>
              <a:rPr sz="1700" dirty="0">
                <a:latin typeface="Arial" charset="0"/>
                <a:ea typeface="Arial" charset="0"/>
                <a:cs typeface="Arial" charset="0"/>
              </a:rPr>
              <a:t> an </a:t>
            </a:r>
            <a:r>
              <a:rPr sz="1700" dirty="0" err="1">
                <a:latin typeface="Arial" charset="0"/>
                <a:ea typeface="Arial" charset="0"/>
                <a:cs typeface="Arial" charset="0"/>
              </a:rPr>
              <a:t>regelmäßigen</a:t>
            </a:r>
            <a:r>
              <a:rPr sz="1700" dirty="0">
                <a:latin typeface="Arial" charset="0"/>
                <a:ea typeface="Arial" charset="0"/>
                <a:cs typeface="Arial" charset="0"/>
              </a:rPr>
              <a:t> </a:t>
            </a:r>
            <a:r>
              <a:rPr sz="1700" dirty="0" err="1">
                <a:latin typeface="Arial" charset="0"/>
                <a:ea typeface="Arial" charset="0"/>
                <a:cs typeface="Arial" charset="0"/>
              </a:rPr>
              <a:t>Treffen</a:t>
            </a:r>
            <a:r>
              <a:rPr sz="1700" dirty="0">
                <a:latin typeface="Arial" charset="0"/>
                <a:ea typeface="Arial" charset="0"/>
                <a:cs typeface="Arial" charset="0"/>
              </a:rPr>
              <a:t> </a:t>
            </a:r>
            <a:r>
              <a:rPr sz="1700" dirty="0" err="1">
                <a:latin typeface="Arial" charset="0"/>
                <a:ea typeface="Arial" charset="0"/>
                <a:cs typeface="Arial" charset="0"/>
              </a:rPr>
              <a:t>teil</a:t>
            </a:r>
            <a:r>
              <a:rPr sz="1700" dirty="0">
                <a:latin typeface="Arial" charset="0"/>
                <a:ea typeface="Arial" charset="0"/>
                <a:cs typeface="Arial" charset="0"/>
              </a:rPr>
              <a:t> und </a:t>
            </a:r>
            <a:r>
              <a:rPr sz="1700" dirty="0" err="1">
                <a:latin typeface="Arial" charset="0"/>
                <a:ea typeface="Arial" charset="0"/>
                <a:cs typeface="Arial" charset="0"/>
              </a:rPr>
              <a:t>erstatten</a:t>
            </a:r>
            <a:r>
              <a:rPr sz="1700" dirty="0">
                <a:latin typeface="Arial" charset="0"/>
                <a:ea typeface="Arial" charset="0"/>
                <a:cs typeface="Arial" charset="0"/>
              </a:rPr>
              <a:t> </a:t>
            </a:r>
            <a:r>
              <a:rPr sz="1700" strike="sngStrike" dirty="0" err="1">
                <a:latin typeface="Arial" charset="0"/>
                <a:ea typeface="Arial" charset="0"/>
                <a:cs typeface="Arial" charset="0"/>
              </a:rPr>
              <a:t>Sie</a:t>
            </a:r>
            <a:r>
              <a:rPr sz="1700" dirty="0">
                <a:latin typeface="Arial" charset="0"/>
                <a:ea typeface="Arial" charset="0"/>
                <a:cs typeface="Arial" charset="0"/>
              </a:rPr>
              <a:t> MTS Corporate Compliance </a:t>
            </a:r>
            <a:r>
              <a:rPr lang="de-DE" sz="1700" dirty="0" smtClean="0">
                <a:latin typeface="Arial" charset="0"/>
                <a:ea typeface="Arial" charset="0"/>
                <a:cs typeface="Arial" charset="0"/>
              </a:rPr>
              <a:t>Bericht </a:t>
            </a:r>
            <a:r>
              <a:rPr sz="1700" dirty="0" err="1" smtClean="0">
                <a:latin typeface="Arial" charset="0"/>
                <a:ea typeface="Arial" charset="0"/>
                <a:cs typeface="Arial" charset="0"/>
              </a:rPr>
              <a:t>über</a:t>
            </a:r>
            <a:r>
              <a:rPr sz="1700" dirty="0" smtClean="0">
                <a:latin typeface="Arial" charset="0"/>
                <a:ea typeface="Arial" charset="0"/>
                <a:cs typeface="Arial" charset="0"/>
              </a:rPr>
              <a:t> </a:t>
            </a:r>
            <a:r>
              <a:rPr sz="1700" dirty="0">
                <a:latin typeface="Arial" charset="0"/>
                <a:ea typeface="Arial" charset="0"/>
                <a:cs typeface="Arial" charset="0"/>
              </a:rPr>
              <a:t>die </a:t>
            </a:r>
            <a:r>
              <a:rPr sz="1700" dirty="0" err="1">
                <a:latin typeface="Arial" charset="0"/>
                <a:ea typeface="Arial" charset="0"/>
                <a:cs typeface="Arial" charset="0"/>
              </a:rPr>
              <a:t>Aktivitäten</a:t>
            </a:r>
            <a:r>
              <a:rPr sz="1700" dirty="0">
                <a:latin typeface="Arial" charset="0"/>
                <a:ea typeface="Arial" charset="0"/>
                <a:cs typeface="Arial" charset="0"/>
              </a:rPr>
              <a:t> der </a:t>
            </a:r>
            <a:r>
              <a:rPr sz="1700" dirty="0" err="1" smtClean="0">
                <a:latin typeface="Arial" charset="0"/>
                <a:ea typeface="Arial" charset="0"/>
                <a:cs typeface="Arial" charset="0"/>
              </a:rPr>
              <a:t>Kommission</a:t>
            </a:r>
            <a:endParaRPr lang="de-DE" sz="1700" dirty="0">
              <a:latin typeface="Arial" charset="0"/>
              <a:ea typeface="Arial" charset="0"/>
              <a:cs typeface="Arial" charset="0"/>
            </a:endParaRPr>
          </a:p>
          <a:p>
            <a:pPr>
              <a:buFont typeface="Wingdings" charset="2"/>
              <a:buChar char="§"/>
            </a:pPr>
            <a:r>
              <a:rPr sz="1700" dirty="0" err="1" smtClean="0">
                <a:latin typeface="Arial" charset="0"/>
                <a:ea typeface="Arial" charset="0"/>
                <a:cs typeface="Arial" charset="0"/>
              </a:rPr>
              <a:t>Eine</a:t>
            </a:r>
            <a:r>
              <a:rPr sz="1700" dirty="0" smtClean="0">
                <a:latin typeface="Arial" charset="0"/>
                <a:ea typeface="Arial" charset="0"/>
                <a:cs typeface="Arial" charset="0"/>
              </a:rPr>
              <a:t> </a:t>
            </a:r>
            <a:r>
              <a:rPr sz="1700" dirty="0" err="1">
                <a:latin typeface="Arial" charset="0"/>
                <a:ea typeface="Arial" charset="0"/>
                <a:cs typeface="Arial" charset="0"/>
              </a:rPr>
              <a:t>Liste</a:t>
            </a:r>
            <a:r>
              <a:rPr sz="1700" dirty="0">
                <a:latin typeface="Arial" charset="0"/>
                <a:ea typeface="Arial" charset="0"/>
                <a:cs typeface="Arial" charset="0"/>
              </a:rPr>
              <a:t> der MTS </a:t>
            </a:r>
            <a:r>
              <a:rPr sz="1700" dirty="0" err="1">
                <a:latin typeface="Arial" charset="0"/>
                <a:ea typeface="Arial" charset="0"/>
                <a:cs typeface="Arial" charset="0"/>
              </a:rPr>
              <a:t>Ethikkommissionen</a:t>
            </a:r>
            <a:r>
              <a:rPr sz="1700" dirty="0">
                <a:latin typeface="Arial" charset="0"/>
                <a:ea typeface="Arial" charset="0"/>
                <a:cs typeface="Arial" charset="0"/>
              </a:rPr>
              <a:t> </a:t>
            </a:r>
            <a:r>
              <a:rPr sz="1700" dirty="0" err="1">
                <a:latin typeface="Arial" charset="0"/>
                <a:ea typeface="Arial" charset="0"/>
                <a:cs typeface="Arial" charset="0"/>
              </a:rPr>
              <a:t>steht</a:t>
            </a:r>
            <a:r>
              <a:rPr sz="1700" dirty="0">
                <a:latin typeface="Arial" charset="0"/>
                <a:ea typeface="Arial" charset="0"/>
                <a:cs typeface="Arial" charset="0"/>
              </a:rPr>
              <a:t> </a:t>
            </a:r>
            <a:r>
              <a:rPr sz="1700" dirty="0" err="1">
                <a:latin typeface="Arial" charset="0"/>
                <a:ea typeface="Arial" charset="0"/>
                <a:cs typeface="Arial" charset="0"/>
              </a:rPr>
              <a:t>im</a:t>
            </a:r>
            <a:r>
              <a:rPr sz="1700" dirty="0">
                <a:latin typeface="Arial" charset="0"/>
                <a:ea typeface="Arial" charset="0"/>
                <a:cs typeface="Arial" charset="0"/>
              </a:rPr>
              <a:t> Intranet </a:t>
            </a:r>
            <a:r>
              <a:rPr sz="1700" dirty="0" err="1">
                <a:latin typeface="Arial" charset="0"/>
                <a:ea typeface="Arial" charset="0"/>
                <a:cs typeface="Arial" charset="0"/>
              </a:rPr>
              <a:t>zur</a:t>
            </a:r>
            <a:r>
              <a:rPr sz="1700" dirty="0">
                <a:latin typeface="Arial" charset="0"/>
                <a:ea typeface="Arial" charset="0"/>
                <a:cs typeface="Arial" charset="0"/>
              </a:rPr>
              <a:t> </a:t>
            </a:r>
            <a:r>
              <a:rPr sz="1700" dirty="0" err="1">
                <a:latin typeface="Arial" charset="0"/>
                <a:ea typeface="Arial" charset="0"/>
                <a:cs typeface="Arial" charset="0"/>
              </a:rPr>
              <a:t>Verfügung</a:t>
            </a:r>
            <a:endParaRPr sz="1700" dirty="0">
              <a:latin typeface="Arial" charset="0"/>
              <a:ea typeface="Arial" charset="0"/>
              <a:cs typeface="Arial" charset="0"/>
            </a:endParaRPr>
          </a:p>
        </p:txBody>
      </p:sp>
      <p:sp>
        <p:nvSpPr>
          <p:cNvPr id="6" name="Rounded Rectangle 5"/>
          <p:cNvSpPr/>
          <p:nvPr/>
        </p:nvSpPr>
        <p:spPr>
          <a:xfrm>
            <a:off x="1560306" y="2240989"/>
            <a:ext cx="5995448"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a:latin typeface="Arial" charset="0"/>
                <a:ea typeface="Arial" charset="0"/>
                <a:cs typeface="Arial" charset="0"/>
              </a:rPr>
              <a:t>Rollen und Aufgaben der Ethikkommissionen:</a:t>
            </a:r>
          </a:p>
        </p:txBody>
      </p:sp>
    </p:spTree>
    <p:extLst>
      <p:ext uri="{BB962C8B-B14F-4D97-AF65-F5344CB8AC3E}">
        <p14:creationId xmlns:p14="http://schemas.microsoft.com/office/powerpoint/2010/main" val="1632236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0t- kls'Debra's BoD CORP template- 2013'0410">
  <a:themeElements>
    <a:clrScheme name="Custom 2">
      <a:dk1>
        <a:srgbClr val="000000"/>
      </a:dk1>
      <a:lt1>
        <a:srgbClr val="FFFFFF"/>
      </a:lt1>
      <a:dk2>
        <a:srgbClr val="CC0000"/>
      </a:dk2>
      <a:lt2>
        <a:srgbClr val="2D2015"/>
      </a:lt2>
      <a:accent1>
        <a:srgbClr val="D9D9D9"/>
      </a:accent1>
      <a:accent2>
        <a:srgbClr val="4D6A8A"/>
      </a:accent2>
      <a:accent3>
        <a:srgbClr val="487AB9"/>
      </a:accent3>
      <a:accent4>
        <a:srgbClr val="587C05"/>
      </a:accent4>
      <a:accent5>
        <a:srgbClr val="D25900"/>
      </a:accent5>
      <a:accent6>
        <a:srgbClr val="C4C4C4"/>
      </a:accent6>
      <a:hlink>
        <a:srgbClr val="5D98E2"/>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st">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nsors">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nance">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egal">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IT">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HR">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0t- kls'Debra's BoD CORP template- 2013'0410</Template>
  <TotalTime>0</TotalTime>
  <Words>1749</Words>
  <Application>Microsoft Office PowerPoint</Application>
  <PresentationFormat>Bildschirmpräsentation (4:3)</PresentationFormat>
  <Paragraphs>177</Paragraphs>
  <Slides>18</Slides>
  <Notes>0</Notes>
  <HiddenSlides>0</HiddenSlides>
  <MMClips>0</MMClips>
  <ScaleCrop>false</ScaleCrop>
  <HeadingPairs>
    <vt:vector size="4" baseType="variant">
      <vt:variant>
        <vt:lpstr>Design</vt:lpstr>
      </vt:variant>
      <vt:variant>
        <vt:i4>7</vt:i4>
      </vt:variant>
      <vt:variant>
        <vt:lpstr>Folientitel</vt:lpstr>
      </vt:variant>
      <vt:variant>
        <vt:i4>18</vt:i4>
      </vt:variant>
    </vt:vector>
  </HeadingPairs>
  <TitlesOfParts>
    <vt:vector size="25" baseType="lpstr">
      <vt:lpstr>0t- kls'Debra's BoD CORP template- 2013'0410</vt:lpstr>
      <vt:lpstr>Test</vt:lpstr>
      <vt:lpstr>Sensors</vt:lpstr>
      <vt:lpstr>Finance</vt:lpstr>
      <vt:lpstr>Legal</vt:lpstr>
      <vt:lpstr>IT</vt:lpstr>
      <vt:lpstr>HR</vt:lpstr>
      <vt:lpstr>FY17 Schulung zu weltweiten Verhaltensstandards für ethisches Geschäftsverhalten</vt:lpstr>
      <vt:lpstr>Übersicht</vt:lpstr>
      <vt:lpstr>Der Zweck des Verhaltenskodexes</vt:lpstr>
      <vt:lpstr>Der Inhalt des Verhaltenskodexes</vt:lpstr>
      <vt:lpstr>Kern Zentrale Werte von MTS</vt:lpstr>
      <vt:lpstr>Was bedeutet es, Bedenken offen zu äußern?</vt:lpstr>
      <vt:lpstr>Die MTS AlertLine*</vt:lpstr>
      <vt:lpstr>Chief Risk and Compliance Officer</vt:lpstr>
      <vt:lpstr>Ihre Ethikkommission vor Ort</vt:lpstr>
      <vt:lpstr>Wie schützt MTS Sie vor Repressalien Vergeltungsmaßnahmen?</vt:lpstr>
      <vt:lpstr>Compliance im Blickpunkt: FCPA</vt:lpstr>
      <vt:lpstr>Bestandteile des FCPA</vt:lpstr>
      <vt:lpstr>Anti-Korruptionsbestimmungen</vt:lpstr>
      <vt:lpstr>Nachweisführung und interne Kontrollen</vt:lpstr>
      <vt:lpstr>FCPA MTS-spezifische Risikobereiche und geltende MTS Unternehmenspolitik / Vorgehensweise</vt:lpstr>
      <vt:lpstr>Wie befasst sich der Verhaltenskodex mit Bestechung und Korruption?</vt:lpstr>
      <vt:lpstr>Compliance im Blickpunkt: Interessenkonflikt</vt:lpstr>
      <vt:lpstr>Zusammenfassung</vt:lpstr>
    </vt:vector>
  </TitlesOfParts>
  <Company>MTS Systems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FY14 Strategic Planning Guide</dc:title>
  <dc:creator>CFO's office</dc:creator>
  <cp:lastModifiedBy>Wolf, Monika</cp:lastModifiedBy>
  <cp:revision>674</cp:revision>
  <cp:lastPrinted>2017-05-04T07:48:09Z</cp:lastPrinted>
  <dcterms:created xsi:type="dcterms:W3CDTF">2014-02-10T22:38:06Z</dcterms:created>
  <dcterms:modified xsi:type="dcterms:W3CDTF">2017-05-09T11:07:25Z</dcterms:modified>
</cp:coreProperties>
</file>