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6797675" cy="9928225"/>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6" autoAdjust="0"/>
    <p:restoredTop sz="94687" autoAdjust="0"/>
  </p:normalViewPr>
  <p:slideViewPr>
    <p:cSldViewPr snapToGrid="0">
      <p:cViewPr>
        <p:scale>
          <a:sx n="80" d="100"/>
          <a:sy n="80" d="100"/>
        </p:scale>
        <p:origin x="-1670" y="-82"/>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sz="2200" b="0" dirty="0" err="1">
              <a:latin typeface="Arial" charset="0"/>
              <a:ea typeface="Arial" charset="0"/>
              <a:cs typeface="Arial" charset="0"/>
            </a:rPr>
            <a:t>Wir</a:t>
          </a:r>
          <a:r>
            <a:rPr sz="2200" b="0" dirty="0">
              <a:latin typeface="Arial" charset="0"/>
              <a:ea typeface="Arial" charset="0"/>
              <a:cs typeface="Arial" charset="0"/>
            </a:rPr>
            <a:t> </a:t>
          </a:r>
          <a:r>
            <a:rPr sz="2200" b="0" dirty="0" err="1">
              <a:latin typeface="Arial" charset="0"/>
              <a:ea typeface="Arial" charset="0"/>
              <a:cs typeface="Arial" charset="0"/>
            </a:rPr>
            <a:t>haben</a:t>
          </a:r>
          <a:r>
            <a:rPr sz="2200" b="0" dirty="0">
              <a:latin typeface="Arial" charset="0"/>
              <a:ea typeface="Arial" charset="0"/>
              <a:cs typeface="Arial" charset="0"/>
            </a:rPr>
            <a:t> </a:t>
          </a:r>
          <a:r>
            <a:rPr sz="2200" b="0" u="none" dirty="0" err="1">
              <a:latin typeface="Arial" charset="0"/>
              <a:ea typeface="Arial" charset="0"/>
              <a:cs typeface="Arial" charset="0"/>
            </a:rPr>
            <a:t>mehrere</a:t>
          </a:r>
          <a:r>
            <a:rPr sz="2200" b="0" u="none" dirty="0">
              <a:latin typeface="Arial" charset="0"/>
              <a:ea typeface="Arial" charset="0"/>
              <a:cs typeface="Arial" charset="0"/>
            </a:rPr>
            <a:t> </a:t>
          </a:r>
          <a:r>
            <a:rPr sz="2200" b="0" u="none" dirty="0" err="1">
              <a:latin typeface="Arial" charset="0"/>
              <a:ea typeface="Arial" charset="0"/>
              <a:cs typeface="Arial" charset="0"/>
            </a:rPr>
            <a:t>Möglichkeiten</a:t>
          </a:r>
          <a:r>
            <a:rPr sz="2200" b="0" u="none" dirty="0">
              <a:latin typeface="Arial" charset="0"/>
              <a:ea typeface="Arial" charset="0"/>
              <a:cs typeface="Arial" charset="0"/>
            </a:rPr>
            <a:t> </a:t>
          </a:r>
          <a:r>
            <a:rPr sz="2200" b="0" dirty="0" err="1">
              <a:latin typeface="Arial" charset="0"/>
              <a:ea typeface="Arial" charset="0"/>
              <a:cs typeface="Arial" charset="0"/>
            </a:rPr>
            <a:t>geschaffen</a:t>
          </a:r>
          <a:r>
            <a:rPr sz="2200" b="0" dirty="0">
              <a:latin typeface="Arial" charset="0"/>
              <a:ea typeface="Arial" charset="0"/>
              <a:cs typeface="Arial" charset="0"/>
            </a:rPr>
            <a:t>, um </a:t>
          </a:r>
          <a:r>
            <a:rPr sz="2200" b="0" dirty="0" err="1">
              <a:latin typeface="Arial" charset="0"/>
              <a:ea typeface="Arial" charset="0"/>
              <a:cs typeface="Arial" charset="0"/>
            </a:rPr>
            <a:t>Ihnen</a:t>
          </a:r>
          <a:r>
            <a:rPr sz="2200" b="0" dirty="0">
              <a:latin typeface="Arial" charset="0"/>
              <a:ea typeface="Arial" charset="0"/>
              <a:cs typeface="Arial" charset="0"/>
            </a:rPr>
            <a:t> </a:t>
          </a:r>
          <a:r>
            <a:rPr sz="2200" b="0" dirty="0" err="1">
              <a:latin typeface="Arial" charset="0"/>
              <a:ea typeface="Arial" charset="0"/>
              <a:cs typeface="Arial" charset="0"/>
            </a:rPr>
            <a:t>zu</a:t>
          </a:r>
          <a:r>
            <a:rPr sz="2200" b="0" dirty="0">
              <a:latin typeface="Arial" charset="0"/>
              <a:ea typeface="Arial" charset="0"/>
              <a:cs typeface="Arial" charset="0"/>
            </a:rPr>
            <a:t> </a:t>
          </a:r>
          <a:r>
            <a:rPr sz="2200" b="0" dirty="0" err="1">
              <a:latin typeface="Arial" charset="0"/>
              <a:ea typeface="Arial" charset="0"/>
              <a:cs typeface="Arial" charset="0"/>
            </a:rPr>
            <a:t>helfen</a:t>
          </a:r>
          <a:r>
            <a:rPr sz="2200" b="0" dirty="0">
              <a:latin typeface="Arial" charset="0"/>
              <a:ea typeface="Arial" charset="0"/>
              <a:cs typeface="Arial" charset="0"/>
            </a:rPr>
            <a:t>, </a:t>
          </a:r>
          <a:r>
            <a:rPr sz="2200" b="1" u="sng" dirty="0" err="1">
              <a:latin typeface="Arial" charset="0"/>
              <a:ea typeface="Arial" charset="0"/>
              <a:cs typeface="Arial" charset="0"/>
            </a:rPr>
            <a:t>Bedenken</a:t>
          </a:r>
          <a:r>
            <a:rPr sz="2200" b="1" u="sng" dirty="0">
              <a:latin typeface="Arial" charset="0"/>
              <a:ea typeface="Arial" charset="0"/>
              <a:cs typeface="Arial" charset="0"/>
            </a:rPr>
            <a:t> </a:t>
          </a:r>
          <a:r>
            <a:rPr sz="2200" b="1" u="sng" dirty="0" err="1">
              <a:latin typeface="Arial" charset="0"/>
              <a:ea typeface="Arial" charset="0"/>
              <a:cs typeface="Arial" charset="0"/>
            </a:rPr>
            <a:t>zu</a:t>
          </a:r>
          <a:r>
            <a:rPr sz="2200" b="1" u="sng" dirty="0">
              <a:latin typeface="Arial" charset="0"/>
              <a:ea typeface="Arial" charset="0"/>
              <a:cs typeface="Arial" charset="0"/>
            </a:rPr>
            <a:t> </a:t>
          </a:r>
          <a:r>
            <a:rPr sz="2200" b="1" u="sng" dirty="0" err="1">
              <a:latin typeface="Arial" charset="0"/>
              <a:ea typeface="Arial" charset="0"/>
              <a:cs typeface="Arial" charset="0"/>
            </a:rPr>
            <a:t>äußern</a:t>
          </a:r>
          <a:r>
            <a:rPr sz="2200" b="0" dirty="0">
              <a:latin typeface="Arial" charset="0"/>
              <a:ea typeface="Arial" charset="0"/>
              <a:cs typeface="Arial" charset="0"/>
            </a:rPr>
            <a:t>:</a:t>
          </a: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Vorgesetzte</a:t>
          </a:r>
          <a:endParaRPr sz="14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custT="1"/>
      <dgm:spPr>
        <a:solidFill>
          <a:schemeClr val="bg1">
            <a:lumMod val="95000"/>
          </a:schemeClr>
        </a:solidFill>
      </dgm:spPr>
      <dgm:t>
        <a:bodyPr/>
        <a:lstStyle/>
        <a:p>
          <a:pPr rtl="0"/>
          <a:r>
            <a:rPr sz="1400" b="1" dirty="0" smtClean="0">
              <a:solidFill>
                <a:srgbClr val="CC1E43"/>
              </a:solidFill>
              <a:latin typeface="Arial" charset="0"/>
              <a:ea typeface="Arial" charset="0"/>
              <a:cs typeface="Arial" charset="0"/>
            </a:rPr>
            <a:t>Personal</a:t>
          </a:r>
          <a:r>
            <a:rPr lang="en-US" sz="1400" b="1" dirty="0"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abteilung</a:t>
          </a:r>
          <a:endParaRPr sz="1400"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Ihre</a:t>
          </a:r>
          <a:r>
            <a:rPr sz="1400" b="1" dirty="0">
              <a:solidFill>
                <a:srgbClr val="CC1E43"/>
              </a:solidFill>
              <a:latin typeface="Arial" charset="0"/>
              <a:ea typeface="Arial" charset="0"/>
              <a:cs typeface="Arial" charset="0"/>
            </a:rPr>
            <a:t> </a:t>
          </a:r>
          <a:r>
            <a:rPr sz="1400" b="1" dirty="0" err="1" smtClean="0">
              <a:solidFill>
                <a:srgbClr val="CC1E43"/>
              </a:solidFill>
              <a:latin typeface="Arial" charset="0"/>
              <a:ea typeface="Arial" charset="0"/>
              <a:cs typeface="Arial" charset="0"/>
            </a:rPr>
            <a:t>Ethik</a:t>
          </a:r>
          <a:r>
            <a:rPr lang="en-US" sz="1400" b="1" dirty="0" err="1"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kommission</a:t>
          </a:r>
          <a:r>
            <a:rPr sz="1400" b="1" dirty="0" smtClean="0">
              <a:solidFill>
                <a:srgbClr val="CC1E43"/>
              </a:solidFill>
              <a:latin typeface="Arial" charset="0"/>
              <a:ea typeface="Arial" charset="0"/>
              <a:cs typeface="Arial" charset="0"/>
            </a:rPr>
            <a:t> </a:t>
          </a:r>
          <a:r>
            <a:rPr sz="1400" b="1" dirty="0" err="1">
              <a:solidFill>
                <a:srgbClr val="CC1E43"/>
              </a:solidFill>
              <a:latin typeface="Arial" charset="0"/>
              <a:ea typeface="Arial" charset="0"/>
              <a:cs typeface="Arial" charset="0"/>
            </a:rPr>
            <a:t>vor</a:t>
          </a:r>
          <a:r>
            <a:rPr sz="1400" b="1" dirty="0">
              <a:solidFill>
                <a:srgbClr val="CC1E43"/>
              </a:solidFill>
              <a:latin typeface="Arial" charset="0"/>
              <a:ea typeface="Arial" charset="0"/>
              <a:cs typeface="Arial" charset="0"/>
            </a:rPr>
            <a:t> Ort</a:t>
          </a: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sz="1400" b="1" dirty="0">
              <a:solidFill>
                <a:srgbClr val="CC1E43"/>
              </a:solidFill>
              <a:latin typeface="Arial" charset="0"/>
              <a:ea typeface="Arial" charset="0"/>
              <a:cs typeface="Arial" charset="0"/>
            </a:rPr>
            <a:t>Chief Risk Office Team</a:t>
          </a: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Rechtsabteilung</a:t>
          </a:r>
          <a:r>
            <a:rPr sz="1400" b="1" dirty="0">
              <a:solidFill>
                <a:srgbClr val="CC1E43"/>
              </a:solidFill>
              <a:latin typeface="Arial" charset="0"/>
              <a:ea typeface="Arial" charset="0"/>
              <a:cs typeface="Arial" charset="0"/>
            </a:rPr>
            <a:t> (USA)</a:t>
          </a: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AlertLine</a:t>
          </a:r>
          <a:r>
            <a:rPr sz="1400" b="1" dirty="0">
              <a:solidFill>
                <a:srgbClr val="CC1E43"/>
              </a:solidFill>
              <a:latin typeface="Arial" charset="0"/>
              <a:ea typeface="Arial" charset="0"/>
              <a:cs typeface="Arial" charset="0"/>
            </a:rPr>
            <a:t> </a:t>
          </a:r>
          <a:r>
            <a:rPr sz="1400" b="0" dirty="0">
              <a:solidFill>
                <a:srgbClr val="CC1E43"/>
              </a:solidFill>
              <a:latin typeface="Arial" charset="0"/>
              <a:ea typeface="Arial" charset="0"/>
              <a:cs typeface="Arial" charset="0"/>
            </a:rPr>
            <a:t>(</a:t>
          </a:r>
          <a:r>
            <a:rPr sz="1400" b="0" dirty="0" err="1" smtClean="0">
              <a:solidFill>
                <a:srgbClr val="CC1E43"/>
              </a:solidFill>
              <a:latin typeface="Arial" charset="0"/>
              <a:ea typeface="Arial" charset="0"/>
              <a:cs typeface="Arial" charset="0"/>
            </a:rPr>
            <a:t>nicht</a:t>
          </a:r>
          <a:r>
            <a:rPr lang="en-US" sz="1400" b="0" dirty="0" smtClean="0">
              <a:solidFill>
                <a:srgbClr val="CC1E43"/>
              </a:solidFill>
              <a:latin typeface="Arial" charset="0"/>
              <a:ea typeface="Arial" charset="0"/>
              <a:cs typeface="Arial" charset="0"/>
            </a:rPr>
            <a:t> </a:t>
          </a:r>
          <a:r>
            <a:rPr sz="1400" b="0" dirty="0" smtClean="0">
              <a:solidFill>
                <a:srgbClr val="CC1E43"/>
              </a:solidFill>
              <a:latin typeface="Arial" charset="0"/>
              <a:ea typeface="Arial" charset="0"/>
              <a:cs typeface="Arial" charset="0"/>
            </a:rPr>
            <a:t>in</a:t>
          </a:r>
          <a:r>
            <a:rPr sz="1400" b="0" dirty="0">
              <a:solidFill>
                <a:srgbClr val="CC1E43"/>
              </a:solidFill>
              <a:latin typeface="Arial" charset="0"/>
              <a:ea typeface="Arial" charset="0"/>
              <a:cs typeface="Arial" charset="0"/>
            </a:rPr>
            <a:t> </a:t>
          </a:r>
          <a:r>
            <a:rPr lang="en-US" sz="1400" b="0" dirty="0" smtClean="0">
              <a:solidFill>
                <a:srgbClr val="CC1E43"/>
              </a:solidFill>
              <a:latin typeface="Arial" charset="0"/>
              <a:ea typeface="Arial" charset="0"/>
              <a:cs typeface="Arial" charset="0"/>
            </a:rPr>
            <a:t/>
          </a:r>
          <a:br>
            <a:rPr lang="en-US" sz="1400" b="0" dirty="0" smtClean="0">
              <a:solidFill>
                <a:srgbClr val="CC1E43"/>
              </a:solidFill>
              <a:latin typeface="Arial" charset="0"/>
              <a:ea typeface="Arial" charset="0"/>
              <a:cs typeface="Arial" charset="0"/>
            </a:rPr>
          </a:br>
          <a:r>
            <a:rPr sz="1400" b="0" dirty="0" smtClean="0">
              <a:solidFill>
                <a:srgbClr val="CC1E43"/>
              </a:solidFill>
              <a:latin typeface="Arial" charset="0"/>
              <a:ea typeface="Arial" charset="0"/>
              <a:cs typeface="Arial" charset="0"/>
            </a:rPr>
            <a:t>Deutschland)</a:t>
          </a:r>
          <a:r>
            <a:rPr lang="de-DE" sz="1400" b="1" dirty="0" smtClean="0">
              <a:solidFill>
                <a:srgbClr val="CC1E43"/>
              </a:solidFill>
              <a:latin typeface="Arial" charset="0"/>
              <a:ea typeface="Arial" charset="0"/>
              <a:cs typeface="Arial" charset="0"/>
            </a:rPr>
            <a:t>*</a:t>
          </a:r>
          <a:endParaRPr sz="14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20359"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WAS:</a:t>
          </a:r>
        </a:p>
        <a:p>
          <a:pPr rtl="0"/>
          <a:r>
            <a:rPr sz="1400" dirty="0" err="1">
              <a:latin typeface="Arial" charset="0"/>
              <a:ea typeface="Arial" charset="0"/>
              <a:cs typeface="Arial" charset="0"/>
            </a:rPr>
            <a:t>unmittelbar</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mittelbar</a:t>
          </a:r>
          <a:r>
            <a:rPr sz="1400" dirty="0">
              <a:latin typeface="Arial" charset="0"/>
              <a:ea typeface="Arial" charset="0"/>
              <a:cs typeface="Arial" charset="0"/>
            </a:rPr>
            <a:t> Geld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zahlen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geldwerte</a:t>
          </a:r>
          <a:r>
            <a:rPr sz="1400" dirty="0">
              <a:latin typeface="Arial" charset="0"/>
              <a:ea typeface="Arial" charset="0"/>
              <a:cs typeface="Arial" charset="0"/>
            </a:rPr>
            <a:t> </a:t>
          </a:r>
          <a:r>
            <a:rPr sz="1400" dirty="0" err="1">
              <a:latin typeface="Arial" charset="0"/>
              <a:ea typeface="Arial" charset="0"/>
              <a:cs typeface="Arial" charset="0"/>
            </a:rPr>
            <a:t>Leistungen</a:t>
          </a:r>
          <a:r>
            <a:rPr sz="1400" dirty="0">
              <a:latin typeface="Arial" charset="0"/>
              <a:ea typeface="Arial" charset="0"/>
              <a:cs typeface="Arial" charset="0"/>
            </a:rPr>
            <a:t> </a:t>
          </a:r>
          <a:r>
            <a:rPr sz="1400" dirty="0" err="1">
              <a:latin typeface="Arial" charset="0"/>
              <a:ea typeface="Arial" charset="0"/>
              <a:cs typeface="Arial" charset="0"/>
            </a:rPr>
            <a:t>zukommen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lassen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AN: </a:t>
          </a:r>
        </a:p>
        <a:p>
          <a:pPr rtl="0"/>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Beamten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Mitarbeiter</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staatlichen</a:t>
          </a:r>
          <a:r>
            <a:rPr sz="1400" dirty="0">
              <a:latin typeface="Arial" charset="0"/>
              <a:ea typeface="Arial" charset="0"/>
              <a:cs typeface="Arial" charset="0"/>
            </a:rPr>
            <a:t> </a:t>
          </a:r>
          <a:r>
            <a:rPr sz="1400" dirty="0" err="1">
              <a:latin typeface="Arial" charset="0"/>
              <a:ea typeface="Arial" charset="0"/>
              <a:cs typeface="Arial" charset="0"/>
            </a:rPr>
            <a:t>Unternehmens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a:t>
          </a:r>
          <a:r>
            <a:rPr sz="1400" dirty="0">
              <a:latin typeface="Arial" charset="0"/>
              <a:ea typeface="Arial" charset="0"/>
              <a:cs typeface="Arial" charset="0"/>
            </a:rPr>
            <a:t> </a:t>
          </a:r>
          <a:r>
            <a:rPr sz="1400" dirty="0" err="1">
              <a:latin typeface="Arial" charset="0"/>
              <a:ea typeface="Arial" charset="0"/>
              <a:cs typeface="Arial" charset="0"/>
            </a:rPr>
            <a:t>Familienmitglied</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ausländischen</a:t>
          </a:r>
          <a:r>
            <a:rPr sz="1400" dirty="0">
              <a:latin typeface="Arial" charset="0"/>
              <a:ea typeface="Arial" charset="0"/>
              <a:cs typeface="Arial" charset="0"/>
            </a:rPr>
            <a:t> </a:t>
          </a:r>
          <a:r>
            <a:rPr sz="1400" dirty="0" err="1">
              <a:latin typeface="Arial" charset="0"/>
              <a:ea typeface="Arial" charset="0"/>
              <a:cs typeface="Arial" charset="0"/>
            </a:rPr>
            <a:t>Amtsträgers</a:t>
          </a:r>
          <a:endParaRPr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WARUM: </a:t>
          </a:r>
        </a:p>
        <a:p>
          <a:pPr rtl="0"/>
          <a:r>
            <a:rPr sz="1400" dirty="0">
              <a:latin typeface="Arial" charset="0"/>
              <a:ea typeface="Arial" charset="0"/>
              <a:cs typeface="Arial" charset="0"/>
            </a:rPr>
            <a:t>um </a:t>
          </a:r>
          <a:r>
            <a:rPr sz="1400" dirty="0" err="1">
              <a:latin typeface="Arial" charset="0"/>
              <a:ea typeface="Arial" charset="0"/>
              <a:cs typeface="Arial" charset="0"/>
            </a:rPr>
            <a:t>Geschäftsfelder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erschließen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ungerechtfertigten</a:t>
          </a:r>
          <a:r>
            <a:rPr sz="1400" dirty="0">
              <a:latin typeface="Arial" charset="0"/>
              <a:ea typeface="Arial" charset="0"/>
              <a:cs typeface="Arial" charset="0"/>
            </a:rPr>
            <a:t> </a:t>
          </a:r>
          <a:r>
            <a:rPr sz="1400" dirty="0" err="1">
              <a:latin typeface="Arial" charset="0"/>
              <a:ea typeface="Arial" charset="0"/>
              <a:cs typeface="Arial" charset="0"/>
            </a:rPr>
            <a:t>Vorteil</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erlangen</a:t>
          </a:r>
          <a:endParaRPr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custScaleX="114785">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4223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custScaleX="107215">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dirty="0">
              <a:latin typeface="Arial" charset="0"/>
              <a:ea typeface="Arial" charset="0"/>
              <a:cs typeface="Arial" charset="0"/>
            </a:rPr>
            <a:t>WENN:</a:t>
          </a:r>
        </a:p>
        <a:p>
          <a:pPr algn="l" rtl="0"/>
          <a:r>
            <a:rPr sz="1400" dirty="0">
              <a:latin typeface="Arial" charset="0"/>
              <a:ea typeface="Arial" charset="0"/>
              <a:cs typeface="Arial" charset="0"/>
            </a:rPr>
            <a:t>die </a:t>
          </a:r>
          <a:r>
            <a:rPr sz="1400" dirty="0" err="1">
              <a:latin typeface="Arial" charset="0"/>
              <a:ea typeface="Arial" charset="0"/>
              <a:cs typeface="Arial" charset="0"/>
            </a:rPr>
            <a:t>außerbetriebliche</a:t>
          </a:r>
          <a:r>
            <a:rPr sz="1400" dirty="0">
              <a:latin typeface="Arial" charset="0"/>
              <a:ea typeface="Arial" charset="0"/>
              <a:cs typeface="Arial" charset="0"/>
            </a:rPr>
            <a:t> </a:t>
          </a:r>
          <a:r>
            <a:rPr sz="1400" dirty="0" err="1">
              <a:latin typeface="Arial" charset="0"/>
              <a:ea typeface="Arial" charset="0"/>
              <a:cs typeface="Arial" charset="0"/>
            </a:rPr>
            <a:t>Aktivität</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persönliche</a:t>
          </a:r>
          <a:r>
            <a:rPr sz="1400" dirty="0">
              <a:latin typeface="Arial" charset="0"/>
              <a:ea typeface="Arial" charset="0"/>
              <a:cs typeface="Arial" charset="0"/>
            </a:rPr>
            <a:t> </a:t>
          </a:r>
          <a:r>
            <a:rPr sz="1400" dirty="0" err="1">
              <a:latin typeface="Arial" charset="0"/>
              <a:ea typeface="Arial" charset="0"/>
              <a:cs typeface="Arial" charset="0"/>
            </a:rPr>
            <a:t>Interessen</a:t>
          </a:r>
          <a:r>
            <a:rPr sz="1400" dirty="0">
              <a:latin typeface="Arial" charset="0"/>
              <a:ea typeface="Arial" charset="0"/>
              <a:cs typeface="Arial" charset="0"/>
            </a:rPr>
            <a:t> </a:t>
          </a:r>
          <a:r>
            <a:rPr sz="1400" dirty="0" err="1">
              <a:latin typeface="Arial" charset="0"/>
              <a:ea typeface="Arial" charset="0"/>
              <a:cs typeface="Arial" charset="0"/>
            </a:rPr>
            <a:t>im</a:t>
          </a:r>
          <a:r>
            <a:rPr sz="1400" dirty="0">
              <a:latin typeface="Arial" charset="0"/>
              <a:ea typeface="Arial" charset="0"/>
              <a:cs typeface="Arial" charset="0"/>
            </a:rPr>
            <a:t> </a:t>
          </a:r>
          <a:r>
            <a:rPr sz="1400" dirty="0" err="1">
              <a:latin typeface="Arial" charset="0"/>
              <a:ea typeface="Arial" charset="0"/>
              <a:cs typeface="Arial" charset="0"/>
            </a:rPr>
            <a:t>Widerspruch</a:t>
          </a:r>
          <a:r>
            <a:rPr sz="1400" dirty="0">
              <a:latin typeface="Arial" charset="0"/>
              <a:ea typeface="Arial" charset="0"/>
              <a:cs typeface="Arial" charset="0"/>
            </a:rPr>
            <a:t> </a:t>
          </a:r>
          <a:r>
            <a:rPr sz="1400" dirty="0" err="1">
              <a:latin typeface="Arial" charset="0"/>
              <a:ea typeface="Arial" charset="0"/>
              <a:cs typeface="Arial" charset="0"/>
            </a:rPr>
            <a:t>zum</a:t>
          </a:r>
          <a:r>
            <a:rPr sz="1400" baseline="0" dirty="0">
              <a:latin typeface="Arial" charset="0"/>
              <a:ea typeface="Arial" charset="0"/>
              <a:cs typeface="Arial" charset="0"/>
            </a:rPr>
            <a:t> </a:t>
          </a:r>
          <a:r>
            <a:rPr sz="1400" dirty="0" err="1">
              <a:latin typeface="Arial" charset="0"/>
              <a:ea typeface="Arial" charset="0"/>
              <a:cs typeface="Arial" charset="0"/>
            </a:rPr>
            <a:t>Zuständigkeitsbereich</a:t>
          </a:r>
          <a:r>
            <a:rPr sz="1400" dirty="0">
              <a:latin typeface="Arial" charset="0"/>
              <a:ea typeface="Arial" charset="0"/>
              <a:cs typeface="Arial" charset="0"/>
            </a:rPr>
            <a:t> dieses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bei</a:t>
          </a:r>
          <a:r>
            <a:rPr sz="1400" dirty="0">
              <a:latin typeface="Arial" charset="0"/>
              <a:ea typeface="Arial" charset="0"/>
              <a:cs typeface="Arial" charset="0"/>
            </a:rPr>
            <a:t> MTS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scheinen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lnSpc>
              <a:spcPct val="90000"/>
            </a:lnSpc>
          </a:pPr>
          <a:r>
            <a:rPr sz="2000" b="1" u="sng" dirty="0">
              <a:latin typeface="Arial" charset="0"/>
              <a:ea typeface="Arial" charset="0"/>
              <a:cs typeface="Arial" charset="0"/>
            </a:rPr>
            <a:t>BEISPIELE: </a:t>
          </a: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Konkurrenz</a:t>
          </a:r>
          <a:r>
            <a:rPr sz="1200" b="0" u="none" dirty="0">
              <a:latin typeface="Arial" charset="0"/>
              <a:ea typeface="Arial" charset="0"/>
              <a:cs typeface="Arial" charset="0"/>
            </a:rPr>
            <a:t> </a:t>
          </a:r>
          <a:r>
            <a:rPr sz="1200" b="0" u="none" dirty="0" err="1">
              <a:latin typeface="Arial" charset="0"/>
              <a:ea typeface="Arial" charset="0"/>
              <a:cs typeface="Arial" charset="0"/>
            </a:rPr>
            <a:t>für</a:t>
          </a:r>
          <a:r>
            <a:rPr sz="1200" b="0" u="none" dirty="0">
              <a:latin typeface="Arial" charset="0"/>
              <a:ea typeface="Arial" charset="0"/>
              <a:cs typeface="Arial" charset="0"/>
            </a:rPr>
            <a:t> das </a:t>
          </a:r>
          <a:r>
            <a:rPr sz="1200" b="0" u="none" dirty="0" err="1">
              <a:latin typeface="Arial" charset="0"/>
              <a:ea typeface="Arial" charset="0"/>
              <a:cs typeface="Arial" charset="0"/>
            </a:rPr>
            <a:t>Unternehmen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Ausnutzen</a:t>
          </a:r>
          <a:r>
            <a:rPr sz="1200" b="0" u="none" dirty="0">
              <a:latin typeface="Arial" charset="0"/>
              <a:ea typeface="Arial" charset="0"/>
              <a:cs typeface="Arial" charset="0"/>
            </a:rPr>
            <a:t> von Position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Einfluss</a:t>
          </a:r>
          <a:r>
            <a:rPr sz="1200" b="0" u="none" dirty="0">
              <a:latin typeface="Arial" charset="0"/>
              <a:ea typeface="Arial" charset="0"/>
              <a:cs typeface="Arial" charset="0"/>
            </a:rPr>
            <a:t>, um </a:t>
          </a:r>
          <a:r>
            <a:rPr sz="1200" b="0" u="none" dirty="0" err="1">
              <a:latin typeface="Arial" charset="0"/>
              <a:ea typeface="Arial" charset="0"/>
              <a:cs typeface="Arial" charset="0"/>
            </a:rPr>
            <a:t>sich</a:t>
          </a:r>
          <a:r>
            <a:rPr sz="1200" b="0" u="none" dirty="0">
              <a:latin typeface="Arial" charset="0"/>
              <a:ea typeface="Arial" charset="0"/>
              <a:cs typeface="Arial" charset="0"/>
            </a:rPr>
            <a:t> </a:t>
          </a:r>
          <a:r>
            <a:rPr sz="1200" b="0" u="none" dirty="0" err="1">
              <a:latin typeface="Arial" charset="0"/>
              <a:ea typeface="Arial" charset="0"/>
              <a:cs typeface="Arial" charset="0"/>
            </a:rPr>
            <a:t>selbst</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einen</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zu</a:t>
          </a:r>
          <a:r>
            <a:rPr sz="1200" b="0" u="none" dirty="0">
              <a:latin typeface="Arial" charset="0"/>
              <a:ea typeface="Arial" charset="0"/>
              <a:cs typeface="Arial" charset="0"/>
            </a:rPr>
            <a:t> </a:t>
          </a:r>
          <a:r>
            <a:rPr sz="1200" b="0" u="none" dirty="0" err="1">
              <a:latin typeface="Arial" charset="0"/>
              <a:ea typeface="Arial" charset="0"/>
              <a:cs typeface="Arial" charset="0"/>
            </a:rPr>
            <a:t>verschaffen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Verwenden</a:t>
          </a:r>
          <a:r>
            <a:rPr sz="1200" b="0" u="none" dirty="0">
              <a:latin typeface="Arial" charset="0"/>
              <a:ea typeface="Arial" charset="0"/>
              <a:cs typeface="Arial" charset="0"/>
            </a:rPr>
            <a:t> von </a:t>
          </a:r>
          <a:r>
            <a:rPr sz="1200" b="0" u="none" dirty="0" err="1">
              <a:latin typeface="Arial" charset="0"/>
              <a:ea typeface="Arial" charset="0"/>
              <a:cs typeface="Arial" charset="0"/>
            </a:rPr>
            <a:t>Informationen</a:t>
          </a:r>
          <a:r>
            <a:rPr sz="1200" b="0" u="none" dirty="0">
              <a:latin typeface="Arial" charset="0"/>
              <a:ea typeface="Arial" charset="0"/>
              <a:cs typeface="Arial" charset="0"/>
            </a:rPr>
            <a:t>, Anlagen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Ressourcen</a:t>
          </a:r>
          <a:r>
            <a:rPr sz="1200" b="0" u="none" dirty="0">
              <a:latin typeface="Arial" charset="0"/>
              <a:ea typeface="Arial" charset="0"/>
              <a:cs typeface="Arial" charset="0"/>
            </a:rPr>
            <a:t> des </a:t>
          </a:r>
          <a:r>
            <a:rPr sz="1200" b="0" u="none" dirty="0" err="1">
              <a:latin typeface="Arial" charset="0"/>
              <a:ea typeface="Arial" charset="0"/>
              <a:cs typeface="Arial" charset="0"/>
            </a:rPr>
            <a:t>Unternehmens</a:t>
          </a:r>
          <a:r>
            <a:rPr sz="1200" b="0" u="none" dirty="0">
              <a:latin typeface="Arial" charset="0"/>
              <a:ea typeface="Arial" charset="0"/>
              <a:cs typeface="Arial" charset="0"/>
            </a:rPr>
            <a:t> </a:t>
          </a:r>
          <a:r>
            <a:rPr sz="1200" b="0" u="none" dirty="0" err="1">
              <a:latin typeface="Arial" charset="0"/>
              <a:ea typeface="Arial" charset="0"/>
              <a:cs typeface="Arial" charset="0"/>
            </a:rPr>
            <a:t>zur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Bereicherung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zum</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anderer</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Annahme</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Inanspruchnahme</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Zuwendung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geschäftlichen</a:t>
          </a:r>
          <a:r>
            <a:rPr sz="1200" b="0" u="none" dirty="0">
              <a:latin typeface="Arial" charset="0"/>
              <a:ea typeface="Arial" charset="0"/>
              <a:cs typeface="Arial" charset="0"/>
            </a:rPr>
            <a:t> </a:t>
          </a:r>
          <a:r>
            <a:rPr sz="1200" b="0" u="none" dirty="0" err="1">
              <a:latin typeface="Arial" charset="0"/>
              <a:ea typeface="Arial" charset="0"/>
              <a:cs typeface="Arial" charset="0"/>
            </a:rPr>
            <a:t>Gefälligkeit</a:t>
          </a:r>
          <a:r>
            <a:rPr sz="1200" b="0" u="none" dirty="0">
              <a:latin typeface="Arial" charset="0"/>
              <a:ea typeface="Arial" charset="0"/>
              <a:cs typeface="Arial" charset="0"/>
            </a:rPr>
            <a:t> von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Konkurrenten</a:t>
          </a:r>
          <a:r>
            <a:rPr sz="1200" b="0" u="none" dirty="0">
              <a:latin typeface="Arial" charset="0"/>
              <a:ea typeface="Arial" charset="0"/>
              <a:cs typeface="Arial" charset="0"/>
            </a:rPr>
            <a:t>, </a:t>
          </a:r>
          <a:r>
            <a:rPr sz="1200" b="0" u="none" dirty="0" err="1">
              <a:latin typeface="Arial" charset="0"/>
              <a:ea typeface="Arial" charset="0"/>
              <a:cs typeface="Arial" charset="0"/>
            </a:rPr>
            <a:t>Lieferanten</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Kunden</a:t>
          </a:r>
          <a:r>
            <a:rPr sz="1200" b="0" u="none" dirty="0">
              <a:latin typeface="Arial" charset="0"/>
              <a:ea typeface="Arial" charset="0"/>
              <a:cs typeface="Arial" charset="0"/>
            </a:rPr>
            <a:t>,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latin typeface="Arial" charset="0"/>
              <a:ea typeface="Arial" charset="0"/>
              <a:cs typeface="Arial" charset="0"/>
            </a:rPr>
            <a:t>Richtlinien</a:t>
          </a:r>
          <a:r>
            <a:rPr sz="1200" b="0" u="none" dirty="0">
              <a:latin typeface="Arial" charset="0"/>
              <a:ea typeface="Arial" charset="0"/>
              <a:cs typeface="Arial" charset="0"/>
            </a:rPr>
            <a:t> </a:t>
          </a:r>
          <a:r>
            <a:rPr sz="1200" b="0" u="none" dirty="0" err="1">
              <a:latin typeface="Arial" charset="0"/>
              <a:ea typeface="Arial" charset="0"/>
              <a:cs typeface="Arial" charset="0"/>
            </a:rPr>
            <a:t>nicht</a:t>
          </a:r>
          <a:r>
            <a:rPr sz="1200" b="0" u="none" dirty="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a:latin typeface="Arial" charset="0"/>
              <a:ea typeface="Arial" charset="0"/>
              <a:cs typeface="Arial" charset="0"/>
            </a:rPr>
            <a:t>ist</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Eingehen</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Beziehung</a:t>
          </a:r>
          <a:r>
            <a:rPr sz="1200" b="0" u="none" dirty="0">
              <a:latin typeface="Arial" charset="0"/>
              <a:ea typeface="Arial" charset="0"/>
              <a:cs typeface="Arial" charset="0"/>
            </a:rPr>
            <a:t> </a:t>
          </a:r>
          <a:r>
            <a:rPr sz="1200" b="0" u="none" dirty="0" err="1">
              <a:latin typeface="Arial" charset="0"/>
              <a:ea typeface="Arial" charset="0"/>
              <a:cs typeface="Arial" charset="0"/>
            </a:rPr>
            <a:t>mit</a:t>
          </a:r>
          <a:r>
            <a:rPr sz="1200" b="0" u="none" dirty="0">
              <a:latin typeface="Arial" charset="0"/>
              <a:ea typeface="Arial" charset="0"/>
              <a:cs typeface="Arial" charset="0"/>
            </a:rPr>
            <a:t>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Mitarbeiter</a:t>
          </a:r>
          <a:r>
            <a:rPr sz="1200" b="0" u="none" dirty="0">
              <a:latin typeface="Arial" charset="0"/>
              <a:ea typeface="Arial" charset="0"/>
              <a:cs typeface="Arial" charset="0"/>
            </a:rPr>
            <a:t> von MTS,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solidFill>
                <a:schemeClr val="bg1"/>
              </a:solidFill>
              <a:latin typeface="Arial" charset="0"/>
              <a:ea typeface="Arial" charset="0"/>
              <a:cs typeface="Arial" charset="0"/>
            </a:rPr>
            <a:t>Richtlinien</a:t>
          </a:r>
          <a:r>
            <a:rPr sz="1200" b="0" u="none" dirty="0">
              <a:solidFill>
                <a:schemeClr val="bg1"/>
              </a:solidFill>
              <a:latin typeface="Arial" charset="0"/>
              <a:ea typeface="Arial" charset="0"/>
              <a:cs typeface="Arial" charset="0"/>
            </a:rPr>
            <a:t> </a:t>
          </a:r>
          <a:r>
            <a:rPr lang="de-DE" sz="1200" b="0" u="none" dirty="0" smtClean="0">
              <a:solidFill>
                <a:schemeClr val="bg1"/>
              </a:solidFill>
              <a:latin typeface="Arial" charset="0"/>
              <a:ea typeface="Arial" charset="0"/>
              <a:cs typeface="Arial" charset="0"/>
            </a:rPr>
            <a:t>(HR 002) </a:t>
          </a:r>
          <a:r>
            <a:rPr sz="1200" b="0" u="none" dirty="0" err="1" smtClean="0">
              <a:latin typeface="Arial" charset="0"/>
              <a:ea typeface="Arial" charset="0"/>
              <a:cs typeface="Arial" charset="0"/>
            </a:rPr>
            <a:t>nicht</a:t>
          </a:r>
          <a:r>
            <a:rPr sz="1200" b="0" u="none" dirty="0" smtClean="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a:latin typeface="Arial" charset="0"/>
              <a:ea typeface="Arial" charset="0"/>
              <a:cs typeface="Arial" charset="0"/>
            </a:rPr>
            <a:t>ist</a:t>
          </a:r>
          <a:endParaRPr sz="1200" b="0" u="none"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20976"/>
          <a:ext cx="7632418" cy="949589"/>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sz="2200" b="0" kern="1200" dirty="0" err="1">
              <a:latin typeface="Arial" charset="0"/>
              <a:ea typeface="Arial" charset="0"/>
              <a:cs typeface="Arial" charset="0"/>
            </a:rPr>
            <a:t>Wir</a:t>
          </a:r>
          <a:r>
            <a:rPr sz="2200" b="0" kern="1200" dirty="0">
              <a:latin typeface="Arial" charset="0"/>
              <a:ea typeface="Arial" charset="0"/>
              <a:cs typeface="Arial" charset="0"/>
            </a:rPr>
            <a:t> </a:t>
          </a:r>
          <a:r>
            <a:rPr sz="2200" b="0" kern="1200" dirty="0" err="1">
              <a:latin typeface="Arial" charset="0"/>
              <a:ea typeface="Arial" charset="0"/>
              <a:cs typeface="Arial" charset="0"/>
            </a:rPr>
            <a:t>haben</a:t>
          </a:r>
          <a:r>
            <a:rPr sz="2200" b="0" kern="1200" dirty="0">
              <a:latin typeface="Arial" charset="0"/>
              <a:ea typeface="Arial" charset="0"/>
              <a:cs typeface="Arial" charset="0"/>
            </a:rPr>
            <a:t> </a:t>
          </a:r>
          <a:r>
            <a:rPr sz="2200" b="0" u="none" kern="1200" dirty="0" err="1">
              <a:latin typeface="Arial" charset="0"/>
              <a:ea typeface="Arial" charset="0"/>
              <a:cs typeface="Arial" charset="0"/>
            </a:rPr>
            <a:t>mehrere</a:t>
          </a:r>
          <a:r>
            <a:rPr sz="2200" b="0" u="none" kern="1200" dirty="0">
              <a:latin typeface="Arial" charset="0"/>
              <a:ea typeface="Arial" charset="0"/>
              <a:cs typeface="Arial" charset="0"/>
            </a:rPr>
            <a:t> </a:t>
          </a:r>
          <a:r>
            <a:rPr sz="2200" b="0" u="none" kern="1200" dirty="0" err="1">
              <a:latin typeface="Arial" charset="0"/>
              <a:ea typeface="Arial" charset="0"/>
              <a:cs typeface="Arial" charset="0"/>
            </a:rPr>
            <a:t>Möglichkeiten</a:t>
          </a:r>
          <a:r>
            <a:rPr sz="2200" b="0" u="none" kern="1200" dirty="0">
              <a:latin typeface="Arial" charset="0"/>
              <a:ea typeface="Arial" charset="0"/>
              <a:cs typeface="Arial" charset="0"/>
            </a:rPr>
            <a:t> </a:t>
          </a:r>
          <a:r>
            <a:rPr sz="2200" b="0" kern="1200" dirty="0" err="1">
              <a:latin typeface="Arial" charset="0"/>
              <a:ea typeface="Arial" charset="0"/>
              <a:cs typeface="Arial" charset="0"/>
            </a:rPr>
            <a:t>geschaffen</a:t>
          </a:r>
          <a:r>
            <a:rPr sz="2200" b="0" kern="1200" dirty="0">
              <a:latin typeface="Arial" charset="0"/>
              <a:ea typeface="Arial" charset="0"/>
              <a:cs typeface="Arial" charset="0"/>
            </a:rPr>
            <a:t>, um </a:t>
          </a:r>
          <a:r>
            <a:rPr sz="2200" b="0" kern="1200" dirty="0" err="1">
              <a:latin typeface="Arial" charset="0"/>
              <a:ea typeface="Arial" charset="0"/>
              <a:cs typeface="Arial" charset="0"/>
            </a:rPr>
            <a:t>Ihnen</a:t>
          </a:r>
          <a:r>
            <a:rPr sz="2200" b="0" kern="1200" dirty="0">
              <a:latin typeface="Arial" charset="0"/>
              <a:ea typeface="Arial" charset="0"/>
              <a:cs typeface="Arial" charset="0"/>
            </a:rPr>
            <a:t> </a:t>
          </a:r>
          <a:r>
            <a:rPr sz="2200" b="0" kern="1200" dirty="0" err="1">
              <a:latin typeface="Arial" charset="0"/>
              <a:ea typeface="Arial" charset="0"/>
              <a:cs typeface="Arial" charset="0"/>
            </a:rPr>
            <a:t>zu</a:t>
          </a:r>
          <a:r>
            <a:rPr sz="2200" b="0" kern="1200" dirty="0">
              <a:latin typeface="Arial" charset="0"/>
              <a:ea typeface="Arial" charset="0"/>
              <a:cs typeface="Arial" charset="0"/>
            </a:rPr>
            <a:t> </a:t>
          </a:r>
          <a:r>
            <a:rPr sz="2200" b="0" kern="1200" dirty="0" err="1">
              <a:latin typeface="Arial" charset="0"/>
              <a:ea typeface="Arial" charset="0"/>
              <a:cs typeface="Arial" charset="0"/>
            </a:rPr>
            <a:t>helfen</a:t>
          </a:r>
          <a:r>
            <a:rPr sz="2200" b="0" kern="1200" dirty="0">
              <a:latin typeface="Arial" charset="0"/>
              <a:ea typeface="Arial" charset="0"/>
              <a:cs typeface="Arial" charset="0"/>
            </a:rPr>
            <a:t>, </a:t>
          </a:r>
          <a:r>
            <a:rPr sz="2200" b="1" u="sng" kern="1200" dirty="0" err="1">
              <a:latin typeface="Arial" charset="0"/>
              <a:ea typeface="Arial" charset="0"/>
              <a:cs typeface="Arial" charset="0"/>
            </a:rPr>
            <a:t>Bedenken</a:t>
          </a:r>
          <a:r>
            <a:rPr sz="2200" b="1" u="sng" kern="1200" dirty="0">
              <a:latin typeface="Arial" charset="0"/>
              <a:ea typeface="Arial" charset="0"/>
              <a:cs typeface="Arial" charset="0"/>
            </a:rPr>
            <a:t> </a:t>
          </a:r>
          <a:r>
            <a:rPr sz="2200" b="1" u="sng" kern="1200" dirty="0" err="1">
              <a:latin typeface="Arial" charset="0"/>
              <a:ea typeface="Arial" charset="0"/>
              <a:cs typeface="Arial" charset="0"/>
            </a:rPr>
            <a:t>zu</a:t>
          </a:r>
          <a:r>
            <a:rPr sz="2200" b="1" u="sng" kern="1200" dirty="0">
              <a:latin typeface="Arial" charset="0"/>
              <a:ea typeface="Arial" charset="0"/>
              <a:cs typeface="Arial" charset="0"/>
            </a:rPr>
            <a:t> </a:t>
          </a:r>
          <a:r>
            <a:rPr sz="2200" b="1" u="sng" kern="1200" dirty="0" err="1">
              <a:latin typeface="Arial" charset="0"/>
              <a:ea typeface="Arial" charset="0"/>
              <a:cs typeface="Arial" charset="0"/>
            </a:rPr>
            <a:t>äußern</a:t>
          </a:r>
          <a:r>
            <a:rPr sz="2200" b="0" kern="1200" dirty="0">
              <a:latin typeface="Arial" charset="0"/>
              <a:ea typeface="Arial" charset="0"/>
              <a:cs typeface="Arial" charset="0"/>
            </a:rPr>
            <a:t>:</a:t>
          </a:r>
        </a:p>
      </dsp:txBody>
      <dsp:txXfrm>
        <a:off x="0" y="-20976"/>
        <a:ext cx="7632418" cy="949589"/>
      </dsp:txXfrm>
    </dsp:sp>
    <dsp:sp modelId="{27543A9F-D62C-40E8-9DCD-03333A8DFDDF}">
      <dsp:nvSpPr>
        <dsp:cNvPr id="0" name=""/>
        <dsp:cNvSpPr/>
      </dsp:nvSpPr>
      <dsp:spPr>
        <a:xfrm>
          <a:off x="2701" y="829120"/>
          <a:ext cx="1375363"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Vorgesetzte</a:t>
          </a:r>
          <a:endParaRPr sz="1400" b="1" kern="1200" dirty="0">
            <a:solidFill>
              <a:srgbClr val="CC1E43"/>
            </a:solidFill>
            <a:latin typeface="Arial" charset="0"/>
            <a:ea typeface="Arial" charset="0"/>
            <a:cs typeface="Arial" charset="0"/>
          </a:endParaRPr>
        </a:p>
      </dsp:txBody>
      <dsp:txXfrm>
        <a:off x="2701" y="829120"/>
        <a:ext cx="1375363" cy="1656824"/>
      </dsp:txXfrm>
    </dsp:sp>
    <dsp:sp modelId="{95CA7D29-691A-43AD-9542-F982DC5DCCAD}">
      <dsp:nvSpPr>
        <dsp:cNvPr id="0" name=""/>
        <dsp:cNvSpPr/>
      </dsp:nvSpPr>
      <dsp:spPr>
        <a:xfrm>
          <a:off x="137806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smtClean="0">
              <a:solidFill>
                <a:srgbClr val="CC1E43"/>
              </a:solidFill>
              <a:latin typeface="Arial" charset="0"/>
              <a:ea typeface="Arial" charset="0"/>
              <a:cs typeface="Arial" charset="0"/>
            </a:rPr>
            <a:t>Personal</a:t>
          </a:r>
          <a:r>
            <a:rPr lang="en-US" sz="1400" b="1" kern="1200" dirty="0"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abteilung</a:t>
          </a:r>
          <a:endParaRPr sz="1400" b="1" kern="1200" dirty="0">
            <a:solidFill>
              <a:srgbClr val="CC1E43"/>
            </a:solidFill>
            <a:latin typeface="Arial" charset="0"/>
            <a:ea typeface="Arial" charset="0"/>
            <a:cs typeface="Arial" charset="0"/>
          </a:endParaRPr>
        </a:p>
      </dsp:txBody>
      <dsp:txXfrm>
        <a:off x="1378065" y="829120"/>
        <a:ext cx="1250330" cy="1656824"/>
      </dsp:txXfrm>
    </dsp:sp>
    <dsp:sp modelId="{52290E71-3FF9-46B8-8A97-DE4D9164115E}">
      <dsp:nvSpPr>
        <dsp:cNvPr id="0" name=""/>
        <dsp:cNvSpPr/>
      </dsp:nvSpPr>
      <dsp:spPr>
        <a:xfrm>
          <a:off x="262839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Ihre</a:t>
          </a:r>
          <a:r>
            <a:rPr sz="1400" b="1" kern="1200" dirty="0">
              <a:solidFill>
                <a:srgbClr val="CC1E43"/>
              </a:solidFill>
              <a:latin typeface="Arial" charset="0"/>
              <a:ea typeface="Arial" charset="0"/>
              <a:cs typeface="Arial" charset="0"/>
            </a:rPr>
            <a:t> </a:t>
          </a:r>
          <a:r>
            <a:rPr sz="1400" b="1" kern="1200" dirty="0" err="1" smtClean="0">
              <a:solidFill>
                <a:srgbClr val="CC1E43"/>
              </a:solidFill>
              <a:latin typeface="Arial" charset="0"/>
              <a:ea typeface="Arial" charset="0"/>
              <a:cs typeface="Arial" charset="0"/>
            </a:rPr>
            <a:t>Ethik</a:t>
          </a:r>
          <a:r>
            <a:rPr lang="en-US" sz="1400" b="1" kern="1200" dirty="0" err="1"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kommission</a:t>
          </a:r>
          <a:r>
            <a:rPr sz="1400" b="1" kern="1200" dirty="0" smtClean="0">
              <a:solidFill>
                <a:srgbClr val="CC1E43"/>
              </a:solidFill>
              <a:latin typeface="Arial" charset="0"/>
              <a:ea typeface="Arial" charset="0"/>
              <a:cs typeface="Arial" charset="0"/>
            </a:rPr>
            <a:t> </a:t>
          </a:r>
          <a:r>
            <a:rPr sz="1400" b="1" kern="1200" dirty="0" err="1">
              <a:solidFill>
                <a:srgbClr val="CC1E43"/>
              </a:solidFill>
              <a:latin typeface="Arial" charset="0"/>
              <a:ea typeface="Arial" charset="0"/>
              <a:cs typeface="Arial" charset="0"/>
            </a:rPr>
            <a:t>vor</a:t>
          </a:r>
          <a:r>
            <a:rPr sz="1400" b="1" kern="1200" dirty="0">
              <a:solidFill>
                <a:srgbClr val="CC1E43"/>
              </a:solidFill>
              <a:latin typeface="Arial" charset="0"/>
              <a:ea typeface="Arial" charset="0"/>
              <a:cs typeface="Arial" charset="0"/>
            </a:rPr>
            <a:t> Ort</a:t>
          </a:r>
        </a:p>
      </dsp:txBody>
      <dsp:txXfrm>
        <a:off x="2628395" y="829120"/>
        <a:ext cx="1250330" cy="1656824"/>
      </dsp:txXfrm>
    </dsp:sp>
    <dsp:sp modelId="{8142610B-AB04-4B14-8D03-31B7BDEC5965}">
      <dsp:nvSpPr>
        <dsp:cNvPr id="0" name=""/>
        <dsp:cNvSpPr/>
      </dsp:nvSpPr>
      <dsp:spPr>
        <a:xfrm>
          <a:off x="387872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a:solidFill>
                <a:srgbClr val="CC1E43"/>
              </a:solidFill>
              <a:latin typeface="Arial" charset="0"/>
              <a:ea typeface="Arial" charset="0"/>
              <a:cs typeface="Arial" charset="0"/>
            </a:rPr>
            <a:t>Chief Risk Office Team</a:t>
          </a:r>
        </a:p>
      </dsp:txBody>
      <dsp:txXfrm>
        <a:off x="3878725" y="829120"/>
        <a:ext cx="1250330" cy="1656824"/>
      </dsp:txXfrm>
    </dsp:sp>
    <dsp:sp modelId="{9D32F080-9382-4BBB-B935-7AA681EE31AA}">
      <dsp:nvSpPr>
        <dsp:cNvPr id="0" name=""/>
        <dsp:cNvSpPr/>
      </dsp:nvSpPr>
      <dsp:spPr>
        <a:xfrm>
          <a:off x="512905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Rechtsabteilung</a:t>
          </a:r>
          <a:r>
            <a:rPr sz="1400" b="1" kern="1200" dirty="0">
              <a:solidFill>
                <a:srgbClr val="CC1E43"/>
              </a:solidFill>
              <a:latin typeface="Arial" charset="0"/>
              <a:ea typeface="Arial" charset="0"/>
              <a:cs typeface="Arial" charset="0"/>
            </a:rPr>
            <a:t> (USA)</a:t>
          </a:r>
        </a:p>
      </dsp:txBody>
      <dsp:txXfrm>
        <a:off x="5129055" y="829120"/>
        <a:ext cx="1250330" cy="1656824"/>
      </dsp:txXfrm>
    </dsp:sp>
    <dsp:sp modelId="{BA258671-BC97-4075-AE45-80C3A178A951}">
      <dsp:nvSpPr>
        <dsp:cNvPr id="0" name=""/>
        <dsp:cNvSpPr/>
      </dsp:nvSpPr>
      <dsp:spPr>
        <a:xfrm>
          <a:off x="637938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AlertLine</a:t>
          </a:r>
          <a:r>
            <a:rPr sz="1400" b="1" kern="1200" dirty="0">
              <a:solidFill>
                <a:srgbClr val="CC1E43"/>
              </a:solidFill>
              <a:latin typeface="Arial" charset="0"/>
              <a:ea typeface="Arial" charset="0"/>
              <a:cs typeface="Arial" charset="0"/>
            </a:rPr>
            <a:t> </a:t>
          </a:r>
          <a:r>
            <a:rPr sz="1400" b="0" kern="1200" dirty="0">
              <a:solidFill>
                <a:srgbClr val="CC1E43"/>
              </a:solidFill>
              <a:latin typeface="Arial" charset="0"/>
              <a:ea typeface="Arial" charset="0"/>
              <a:cs typeface="Arial" charset="0"/>
            </a:rPr>
            <a:t>(</a:t>
          </a:r>
          <a:r>
            <a:rPr sz="1400" b="0" kern="1200" dirty="0" err="1" smtClean="0">
              <a:solidFill>
                <a:srgbClr val="CC1E43"/>
              </a:solidFill>
              <a:latin typeface="Arial" charset="0"/>
              <a:ea typeface="Arial" charset="0"/>
              <a:cs typeface="Arial" charset="0"/>
            </a:rPr>
            <a:t>nicht</a:t>
          </a:r>
          <a:r>
            <a:rPr lang="en-US" sz="1400" b="0" kern="1200" dirty="0" smtClean="0">
              <a:solidFill>
                <a:srgbClr val="CC1E43"/>
              </a:solidFill>
              <a:latin typeface="Arial" charset="0"/>
              <a:ea typeface="Arial" charset="0"/>
              <a:cs typeface="Arial" charset="0"/>
            </a:rPr>
            <a:t> </a:t>
          </a:r>
          <a:r>
            <a:rPr sz="1400" b="0" kern="1200" dirty="0" smtClean="0">
              <a:solidFill>
                <a:srgbClr val="CC1E43"/>
              </a:solidFill>
              <a:latin typeface="Arial" charset="0"/>
              <a:ea typeface="Arial" charset="0"/>
              <a:cs typeface="Arial" charset="0"/>
            </a:rPr>
            <a:t>in</a:t>
          </a:r>
          <a:r>
            <a:rPr sz="1400" b="0" kern="1200" dirty="0">
              <a:solidFill>
                <a:srgbClr val="CC1E43"/>
              </a:solidFill>
              <a:latin typeface="Arial" charset="0"/>
              <a:ea typeface="Arial" charset="0"/>
              <a:cs typeface="Arial" charset="0"/>
            </a:rPr>
            <a:t> </a:t>
          </a:r>
          <a:r>
            <a:rPr lang="en-US" sz="1400" b="0" kern="1200" dirty="0" smtClean="0">
              <a:solidFill>
                <a:srgbClr val="CC1E43"/>
              </a:solidFill>
              <a:latin typeface="Arial" charset="0"/>
              <a:ea typeface="Arial" charset="0"/>
              <a:cs typeface="Arial" charset="0"/>
            </a:rPr>
            <a:t/>
          </a:r>
          <a:br>
            <a:rPr lang="en-US" sz="1400" b="0" kern="1200" dirty="0" smtClean="0">
              <a:solidFill>
                <a:srgbClr val="CC1E43"/>
              </a:solidFill>
              <a:latin typeface="Arial" charset="0"/>
              <a:ea typeface="Arial" charset="0"/>
              <a:cs typeface="Arial" charset="0"/>
            </a:rPr>
          </a:br>
          <a:r>
            <a:rPr sz="1400" b="0" kern="1200" dirty="0" smtClean="0">
              <a:solidFill>
                <a:srgbClr val="CC1E43"/>
              </a:solidFill>
              <a:latin typeface="Arial" charset="0"/>
              <a:ea typeface="Arial" charset="0"/>
              <a:cs typeface="Arial" charset="0"/>
            </a:rPr>
            <a:t>Deutschland)</a:t>
          </a:r>
          <a:r>
            <a:rPr lang="de-DE" sz="1400" b="1" kern="1200" dirty="0" smtClean="0">
              <a:solidFill>
                <a:srgbClr val="CC1E43"/>
              </a:solidFill>
              <a:latin typeface="Arial" charset="0"/>
              <a:ea typeface="Arial" charset="0"/>
              <a:cs typeface="Arial" charset="0"/>
            </a:rPr>
            <a:t>*</a:t>
          </a:r>
          <a:endParaRPr sz="1400" b="1" kern="1200" dirty="0">
            <a:solidFill>
              <a:srgbClr val="CC1E43"/>
            </a:solidFill>
            <a:latin typeface="Arial" charset="0"/>
            <a:ea typeface="Arial" charset="0"/>
            <a:cs typeface="Arial" charset="0"/>
          </a:endParaRPr>
        </a:p>
      </dsp:txBody>
      <dsp:txXfrm>
        <a:off x="6379385" y="829120"/>
        <a:ext cx="1250330" cy="1656824"/>
      </dsp:txXfrm>
    </dsp:sp>
    <dsp:sp modelId="{89B4D07A-E0BA-46ED-896C-BF917E848ABA}">
      <dsp:nvSpPr>
        <dsp:cNvPr id="0" name=""/>
        <dsp:cNvSpPr/>
      </dsp:nvSpPr>
      <dsp:spPr>
        <a:xfrm>
          <a:off x="0" y="2485944"/>
          <a:ext cx="7632418" cy="184091"/>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86" y="76126"/>
          <a:ext cx="1987806"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WAS:</a:t>
          </a:r>
        </a:p>
        <a:p>
          <a:pPr lvl="0" algn="ctr" defTabSz="889000" rtl="0">
            <a:lnSpc>
              <a:spcPct val="90000"/>
            </a:lnSpc>
            <a:spcBef>
              <a:spcPct val="0"/>
            </a:spcBef>
            <a:spcAft>
              <a:spcPct val="35000"/>
            </a:spcAft>
          </a:pPr>
          <a:r>
            <a:rPr sz="1400" kern="1200" dirty="0" err="1">
              <a:latin typeface="Arial" charset="0"/>
              <a:ea typeface="Arial" charset="0"/>
              <a:cs typeface="Arial" charset="0"/>
            </a:rPr>
            <a:t>unmittelbar</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mittelbar</a:t>
          </a:r>
          <a:r>
            <a:rPr sz="1400" kern="1200" dirty="0">
              <a:latin typeface="Arial" charset="0"/>
              <a:ea typeface="Arial" charset="0"/>
              <a:cs typeface="Arial" charset="0"/>
            </a:rPr>
            <a:t> Geld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zahlen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geldwerte</a:t>
          </a:r>
          <a:r>
            <a:rPr sz="1400" kern="1200" dirty="0">
              <a:latin typeface="Arial" charset="0"/>
              <a:ea typeface="Arial" charset="0"/>
              <a:cs typeface="Arial" charset="0"/>
            </a:rPr>
            <a:t> </a:t>
          </a:r>
          <a:r>
            <a:rPr sz="1400" kern="1200" dirty="0" err="1">
              <a:latin typeface="Arial" charset="0"/>
              <a:ea typeface="Arial" charset="0"/>
              <a:cs typeface="Arial" charset="0"/>
            </a:rPr>
            <a:t>Leistungen</a:t>
          </a:r>
          <a:r>
            <a:rPr sz="1400" kern="1200" dirty="0">
              <a:latin typeface="Arial" charset="0"/>
              <a:ea typeface="Arial" charset="0"/>
              <a:cs typeface="Arial" charset="0"/>
            </a:rPr>
            <a:t> </a:t>
          </a:r>
          <a:r>
            <a:rPr sz="1400" kern="1200" dirty="0" err="1">
              <a:latin typeface="Arial" charset="0"/>
              <a:ea typeface="Arial" charset="0"/>
              <a:cs typeface="Arial" charset="0"/>
            </a:rPr>
            <a:t>zukommen</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lassen</a:t>
          </a:r>
          <a:endParaRPr sz="1400" kern="1200" dirty="0">
            <a:latin typeface="Arial" charset="0"/>
            <a:ea typeface="Arial" charset="0"/>
            <a:cs typeface="Arial" charset="0"/>
          </a:endParaRPr>
        </a:p>
      </dsp:txBody>
      <dsp:txXfrm>
        <a:off x="48650" y="120890"/>
        <a:ext cx="1898278" cy="1438821"/>
      </dsp:txXfrm>
    </dsp:sp>
    <dsp:sp modelId="{C0CDC40E-21DF-470E-8F8F-5A73A167C21D}">
      <dsp:nvSpPr>
        <dsp:cNvPr id="0" name=""/>
        <dsp:cNvSpPr/>
      </dsp:nvSpPr>
      <dsp:spPr>
        <a:xfrm>
          <a:off x="2164869"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164869" y="711457"/>
        <a:ext cx="256994" cy="257687"/>
      </dsp:txXfrm>
    </dsp:sp>
    <dsp:sp modelId="{1425511A-2AF1-4ABC-BED2-4195BC729D1A}">
      <dsp:nvSpPr>
        <dsp:cNvPr id="0" name=""/>
        <dsp:cNvSpPr/>
      </dsp:nvSpPr>
      <dsp:spPr>
        <a:xfrm>
          <a:off x="2684399" y="76126"/>
          <a:ext cx="2463210"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AN: </a:t>
          </a:r>
        </a:p>
        <a:p>
          <a:pPr lvl="0" algn="ctr" defTabSz="889000" rtl="0">
            <a:lnSpc>
              <a:spcPct val="90000"/>
            </a:lnSpc>
            <a:spcBef>
              <a:spcPct val="0"/>
            </a:spcBef>
            <a:spcAft>
              <a:spcPct val="35000"/>
            </a:spcAft>
          </a:pP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Beamten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Mitarbeiter</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staatlichen</a:t>
          </a:r>
          <a:r>
            <a:rPr sz="1400" kern="1200" dirty="0">
              <a:latin typeface="Arial" charset="0"/>
              <a:ea typeface="Arial" charset="0"/>
              <a:cs typeface="Arial" charset="0"/>
            </a:rPr>
            <a:t> </a:t>
          </a:r>
          <a:r>
            <a:rPr sz="1400" kern="1200" dirty="0" err="1">
              <a:latin typeface="Arial" charset="0"/>
              <a:ea typeface="Arial" charset="0"/>
              <a:cs typeface="Arial" charset="0"/>
            </a:rPr>
            <a:t>Unternehmens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a:t>
          </a:r>
          <a:r>
            <a:rPr sz="1400" kern="1200" dirty="0">
              <a:latin typeface="Arial" charset="0"/>
              <a:ea typeface="Arial" charset="0"/>
              <a:cs typeface="Arial" charset="0"/>
            </a:rPr>
            <a:t> </a:t>
          </a:r>
          <a:r>
            <a:rPr sz="1400" kern="1200" dirty="0" err="1">
              <a:latin typeface="Arial" charset="0"/>
              <a:ea typeface="Arial" charset="0"/>
              <a:cs typeface="Arial" charset="0"/>
            </a:rPr>
            <a:t>Familienmitglied</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ausländischen</a:t>
          </a:r>
          <a:r>
            <a:rPr sz="1400" kern="1200" dirty="0">
              <a:latin typeface="Arial" charset="0"/>
              <a:ea typeface="Arial" charset="0"/>
              <a:cs typeface="Arial" charset="0"/>
            </a:rPr>
            <a:t> </a:t>
          </a:r>
          <a:r>
            <a:rPr sz="1400" kern="1200" dirty="0" err="1">
              <a:latin typeface="Arial" charset="0"/>
              <a:ea typeface="Arial" charset="0"/>
              <a:cs typeface="Arial" charset="0"/>
            </a:rPr>
            <a:t>Amtsträgers</a:t>
          </a:r>
          <a:endParaRPr sz="1400" kern="1200" dirty="0">
            <a:latin typeface="Arial" charset="0"/>
            <a:ea typeface="Arial" charset="0"/>
            <a:cs typeface="Arial" charset="0"/>
          </a:endParaRPr>
        </a:p>
      </dsp:txBody>
      <dsp:txXfrm>
        <a:off x="2729163" y="120890"/>
        <a:ext cx="2373682" cy="1438821"/>
      </dsp:txXfrm>
    </dsp:sp>
    <dsp:sp modelId="{ABFFE2A7-EB83-43F7-BD22-9ABA2E30969E}">
      <dsp:nvSpPr>
        <dsp:cNvPr id="0" name=""/>
        <dsp:cNvSpPr/>
      </dsp:nvSpPr>
      <dsp:spPr>
        <a:xfrm>
          <a:off x="5320785"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20785" y="711457"/>
        <a:ext cx="256994" cy="257687"/>
      </dsp:txXfrm>
    </dsp:sp>
    <dsp:sp modelId="{4806D6D7-0FF3-4344-A485-F418AEB3A4CA}">
      <dsp:nvSpPr>
        <dsp:cNvPr id="0" name=""/>
        <dsp:cNvSpPr/>
      </dsp:nvSpPr>
      <dsp:spPr>
        <a:xfrm>
          <a:off x="5840315" y="76126"/>
          <a:ext cx="1856711"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WARUM: </a:t>
          </a:r>
        </a:p>
        <a:p>
          <a:pPr lvl="0" algn="ctr" defTabSz="889000" rtl="0">
            <a:lnSpc>
              <a:spcPct val="90000"/>
            </a:lnSpc>
            <a:spcBef>
              <a:spcPct val="0"/>
            </a:spcBef>
            <a:spcAft>
              <a:spcPct val="35000"/>
            </a:spcAft>
          </a:pPr>
          <a:r>
            <a:rPr sz="1400" kern="1200" dirty="0">
              <a:latin typeface="Arial" charset="0"/>
              <a:ea typeface="Arial" charset="0"/>
              <a:cs typeface="Arial" charset="0"/>
            </a:rPr>
            <a:t>um </a:t>
          </a:r>
          <a:r>
            <a:rPr sz="1400" kern="1200" dirty="0" err="1">
              <a:latin typeface="Arial" charset="0"/>
              <a:ea typeface="Arial" charset="0"/>
              <a:cs typeface="Arial" charset="0"/>
            </a:rPr>
            <a:t>Geschäftsfelder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erschließen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ungerechtfertigten</a:t>
          </a:r>
          <a:r>
            <a:rPr sz="1400" kern="1200" dirty="0">
              <a:latin typeface="Arial" charset="0"/>
              <a:ea typeface="Arial" charset="0"/>
              <a:cs typeface="Arial" charset="0"/>
            </a:rPr>
            <a:t> </a:t>
          </a:r>
          <a:r>
            <a:rPr sz="1400" kern="1200" dirty="0" err="1">
              <a:latin typeface="Arial" charset="0"/>
              <a:ea typeface="Arial" charset="0"/>
              <a:cs typeface="Arial" charset="0"/>
            </a:rPr>
            <a:t>Vorteil</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erlangen</a:t>
          </a:r>
          <a:endParaRPr sz="1400" kern="1200" dirty="0">
            <a:latin typeface="Arial" charset="0"/>
            <a:ea typeface="Arial" charset="0"/>
            <a:cs typeface="Arial" charset="0"/>
          </a:endParaRPr>
        </a:p>
      </dsp:txBody>
      <dsp:txXfrm>
        <a:off x="5885079" y="120890"/>
        <a:ext cx="1767183" cy="143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4854" y="0"/>
          <a:ext cx="2005238" cy="297304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WENN:</a:t>
          </a:r>
        </a:p>
        <a:p>
          <a:pPr lvl="0" algn="l" defTabSz="889000" rtl="0">
            <a:lnSpc>
              <a:spcPct val="90000"/>
            </a:lnSpc>
            <a:spcBef>
              <a:spcPct val="0"/>
            </a:spcBef>
            <a:spcAft>
              <a:spcPct val="35000"/>
            </a:spcAft>
          </a:pPr>
          <a:r>
            <a:rPr sz="1400" kern="1200" dirty="0">
              <a:latin typeface="Arial" charset="0"/>
              <a:ea typeface="Arial" charset="0"/>
              <a:cs typeface="Arial" charset="0"/>
            </a:rPr>
            <a:t>die </a:t>
          </a:r>
          <a:r>
            <a:rPr sz="1400" kern="1200" dirty="0" err="1">
              <a:latin typeface="Arial" charset="0"/>
              <a:ea typeface="Arial" charset="0"/>
              <a:cs typeface="Arial" charset="0"/>
            </a:rPr>
            <a:t>außerbetriebliche</a:t>
          </a:r>
          <a:r>
            <a:rPr sz="1400" kern="1200" dirty="0">
              <a:latin typeface="Arial" charset="0"/>
              <a:ea typeface="Arial" charset="0"/>
              <a:cs typeface="Arial" charset="0"/>
            </a:rPr>
            <a:t> </a:t>
          </a:r>
          <a:r>
            <a:rPr sz="1400" kern="1200" dirty="0" err="1">
              <a:latin typeface="Arial" charset="0"/>
              <a:ea typeface="Arial" charset="0"/>
              <a:cs typeface="Arial" charset="0"/>
            </a:rPr>
            <a:t>Aktivität</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persönliche</a:t>
          </a:r>
          <a:r>
            <a:rPr sz="1400" kern="1200" dirty="0">
              <a:latin typeface="Arial" charset="0"/>
              <a:ea typeface="Arial" charset="0"/>
              <a:cs typeface="Arial" charset="0"/>
            </a:rPr>
            <a:t> </a:t>
          </a:r>
          <a:r>
            <a:rPr sz="1400" kern="1200" dirty="0" err="1">
              <a:latin typeface="Arial" charset="0"/>
              <a:ea typeface="Arial" charset="0"/>
              <a:cs typeface="Arial" charset="0"/>
            </a:rPr>
            <a:t>Interessen</a:t>
          </a:r>
          <a:r>
            <a:rPr sz="1400" kern="1200" dirty="0">
              <a:latin typeface="Arial" charset="0"/>
              <a:ea typeface="Arial" charset="0"/>
              <a:cs typeface="Arial" charset="0"/>
            </a:rPr>
            <a:t> </a:t>
          </a:r>
          <a:r>
            <a:rPr sz="1400" kern="1200" dirty="0" err="1">
              <a:latin typeface="Arial" charset="0"/>
              <a:ea typeface="Arial" charset="0"/>
              <a:cs typeface="Arial" charset="0"/>
            </a:rPr>
            <a:t>im</a:t>
          </a:r>
          <a:r>
            <a:rPr sz="1400" kern="1200" dirty="0">
              <a:latin typeface="Arial" charset="0"/>
              <a:ea typeface="Arial" charset="0"/>
              <a:cs typeface="Arial" charset="0"/>
            </a:rPr>
            <a:t> </a:t>
          </a:r>
          <a:r>
            <a:rPr sz="1400" kern="1200" dirty="0" err="1">
              <a:latin typeface="Arial" charset="0"/>
              <a:ea typeface="Arial" charset="0"/>
              <a:cs typeface="Arial" charset="0"/>
            </a:rPr>
            <a:t>Widerspruch</a:t>
          </a:r>
          <a:r>
            <a:rPr sz="1400" kern="1200" dirty="0">
              <a:latin typeface="Arial" charset="0"/>
              <a:ea typeface="Arial" charset="0"/>
              <a:cs typeface="Arial" charset="0"/>
            </a:rPr>
            <a:t> </a:t>
          </a:r>
          <a:r>
            <a:rPr sz="1400" kern="1200" dirty="0" err="1">
              <a:latin typeface="Arial" charset="0"/>
              <a:ea typeface="Arial" charset="0"/>
              <a:cs typeface="Arial" charset="0"/>
            </a:rPr>
            <a:t>zum</a:t>
          </a:r>
          <a:r>
            <a:rPr sz="1400" kern="1200" baseline="0" dirty="0">
              <a:latin typeface="Arial" charset="0"/>
              <a:ea typeface="Arial" charset="0"/>
              <a:cs typeface="Arial" charset="0"/>
            </a:rPr>
            <a:t> </a:t>
          </a:r>
          <a:r>
            <a:rPr sz="1400" kern="1200" dirty="0" err="1">
              <a:latin typeface="Arial" charset="0"/>
              <a:ea typeface="Arial" charset="0"/>
              <a:cs typeface="Arial" charset="0"/>
            </a:rPr>
            <a:t>Zuständigkeitsbereich</a:t>
          </a:r>
          <a:r>
            <a:rPr sz="1400" kern="1200" dirty="0">
              <a:latin typeface="Arial" charset="0"/>
              <a:ea typeface="Arial" charset="0"/>
              <a:cs typeface="Arial" charset="0"/>
            </a:rPr>
            <a:t> dieses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bei</a:t>
          </a:r>
          <a:r>
            <a:rPr sz="1400" kern="1200" dirty="0">
              <a:latin typeface="Arial" charset="0"/>
              <a:ea typeface="Arial" charset="0"/>
              <a:cs typeface="Arial" charset="0"/>
            </a:rPr>
            <a:t> MTS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scheinen</a:t>
          </a:r>
          <a:endParaRPr sz="1400" kern="1200" dirty="0">
            <a:latin typeface="Arial" charset="0"/>
            <a:ea typeface="Arial" charset="0"/>
            <a:cs typeface="Arial" charset="0"/>
          </a:endParaRPr>
        </a:p>
      </dsp:txBody>
      <dsp:txXfrm>
        <a:off x="63585" y="58731"/>
        <a:ext cx="1887776" cy="2855579"/>
      </dsp:txXfrm>
    </dsp:sp>
    <dsp:sp modelId="{C0CDC40E-21DF-470E-8F8F-5A73A167C21D}">
      <dsp:nvSpPr>
        <dsp:cNvPr id="0" name=""/>
        <dsp:cNvSpPr/>
      </dsp:nvSpPr>
      <dsp:spPr>
        <a:xfrm>
          <a:off x="2201207" y="1249537"/>
          <a:ext cx="405164" cy="47396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01207" y="1344330"/>
        <a:ext cx="283615" cy="284379"/>
      </dsp:txXfrm>
    </dsp:sp>
    <dsp:sp modelId="{1425511A-2AF1-4ABC-BED2-4195BC729D1A}">
      <dsp:nvSpPr>
        <dsp:cNvPr id="0" name=""/>
        <dsp:cNvSpPr/>
      </dsp:nvSpPr>
      <dsp:spPr>
        <a:xfrm>
          <a:off x="2774553" y="0"/>
          <a:ext cx="4978743" cy="297304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BEISPIELE: </a:t>
          </a: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Konkurrenz</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für</a:t>
          </a:r>
          <a:r>
            <a:rPr sz="1200" b="0" u="none" kern="1200" dirty="0">
              <a:latin typeface="Arial" charset="0"/>
              <a:ea typeface="Arial" charset="0"/>
              <a:cs typeface="Arial" charset="0"/>
            </a:rPr>
            <a:t> das </a:t>
          </a:r>
          <a:r>
            <a:rPr sz="1200" b="0" u="none" kern="1200" dirty="0" err="1">
              <a:latin typeface="Arial" charset="0"/>
              <a:ea typeface="Arial" charset="0"/>
              <a:cs typeface="Arial" charset="0"/>
            </a:rPr>
            <a:t>Unternehmen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Ausnutzen</a:t>
          </a:r>
          <a:r>
            <a:rPr sz="1200" b="0" u="none" kern="1200" dirty="0">
              <a:latin typeface="Arial" charset="0"/>
              <a:ea typeface="Arial" charset="0"/>
              <a:cs typeface="Arial" charset="0"/>
            </a:rPr>
            <a:t> von Position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Einfluss</a:t>
          </a:r>
          <a:r>
            <a:rPr sz="1200" b="0" u="none" kern="1200" dirty="0">
              <a:latin typeface="Arial" charset="0"/>
              <a:ea typeface="Arial" charset="0"/>
              <a:cs typeface="Arial" charset="0"/>
            </a:rPr>
            <a:t>, um </a:t>
          </a:r>
          <a:r>
            <a:rPr sz="1200" b="0" u="none" kern="1200" dirty="0" err="1">
              <a:latin typeface="Arial" charset="0"/>
              <a:ea typeface="Arial" charset="0"/>
              <a:cs typeface="Arial" charset="0"/>
            </a:rPr>
            <a:t>sich</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selbst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verschaffen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Verwenden</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Informationen</a:t>
          </a:r>
          <a:r>
            <a:rPr sz="1200" b="0" u="none" kern="1200" dirty="0">
              <a:latin typeface="Arial" charset="0"/>
              <a:ea typeface="Arial" charset="0"/>
              <a:cs typeface="Arial" charset="0"/>
            </a:rPr>
            <a:t>, Anlagen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Ressourcen</a:t>
          </a:r>
          <a:r>
            <a:rPr sz="1200" b="0" u="none" kern="1200" dirty="0">
              <a:latin typeface="Arial" charset="0"/>
              <a:ea typeface="Arial" charset="0"/>
              <a:cs typeface="Arial" charset="0"/>
            </a:rPr>
            <a:t> des </a:t>
          </a:r>
          <a:r>
            <a:rPr sz="1200" b="0" u="none" kern="1200" dirty="0" err="1">
              <a:latin typeface="Arial" charset="0"/>
              <a:ea typeface="Arial" charset="0"/>
              <a:cs typeface="Arial" charset="0"/>
            </a:rPr>
            <a:t>Unternehmens</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persönlichen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Bereicherung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anderer</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Annahme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Inanspruchnahme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Zuwendung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geschäftlichen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Gefälligkeit</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einem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Lieferanten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Kunden</a:t>
          </a:r>
          <a:r>
            <a:rPr sz="1200" b="0" u="none" kern="1200" dirty="0">
              <a:latin typeface="Arial" charset="0"/>
              <a:ea typeface="Arial" charset="0"/>
              <a:cs typeface="Arial" charset="0"/>
            </a:rPr>
            <a:t>, die </a:t>
          </a:r>
          <a:r>
            <a:rPr sz="1200" b="0" u="none" kern="1200" dirty="0" err="1">
              <a:latin typeface="Arial" charset="0"/>
              <a:ea typeface="Arial" charset="0"/>
              <a:cs typeface="Arial" charset="0"/>
            </a:rPr>
            <a:t>gemäß</a:t>
          </a:r>
          <a:r>
            <a:rPr sz="1200" b="0" u="none" kern="1200" dirty="0">
              <a:latin typeface="Arial" charset="0"/>
              <a:ea typeface="Arial" charset="0"/>
              <a:cs typeface="Arial" charset="0"/>
            </a:rPr>
            <a:t> MTS </a:t>
          </a:r>
          <a:r>
            <a:rPr sz="1200" b="0" u="none" kern="1200" dirty="0" err="1">
              <a:latin typeface="Arial" charset="0"/>
              <a:ea typeface="Arial" charset="0"/>
              <a:cs typeface="Arial" charset="0"/>
            </a:rPr>
            <a:t>Richtlinien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nicht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zulässig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ist</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Eingehen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persönlichen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Beziehung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mit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Mitarbeiter</a:t>
          </a:r>
          <a:r>
            <a:rPr sz="1200" b="0" u="none" kern="1200" dirty="0">
              <a:latin typeface="Arial" charset="0"/>
              <a:ea typeface="Arial" charset="0"/>
              <a:cs typeface="Arial" charset="0"/>
            </a:rPr>
            <a:t> von MTS, die </a:t>
          </a:r>
          <a:r>
            <a:rPr sz="1200" b="0" u="none" kern="1200" dirty="0" err="1">
              <a:latin typeface="Arial" charset="0"/>
              <a:ea typeface="Arial" charset="0"/>
              <a:cs typeface="Arial" charset="0"/>
            </a:rPr>
            <a:t>gemäß</a:t>
          </a:r>
          <a:r>
            <a:rPr sz="1200" b="0" u="none" kern="1200" dirty="0">
              <a:latin typeface="Arial" charset="0"/>
              <a:ea typeface="Arial" charset="0"/>
              <a:cs typeface="Arial" charset="0"/>
            </a:rPr>
            <a:t> MTS </a:t>
          </a:r>
          <a:r>
            <a:rPr sz="1200" b="0" u="none" kern="1200" dirty="0" err="1">
              <a:solidFill>
                <a:schemeClr val="bg1"/>
              </a:solidFill>
              <a:latin typeface="Arial" charset="0"/>
              <a:ea typeface="Arial" charset="0"/>
              <a:cs typeface="Arial" charset="0"/>
            </a:rPr>
            <a:t>Richtlinien</a:t>
          </a:r>
          <a:r>
            <a:rPr sz="1200" b="0" u="none" kern="1200" dirty="0">
              <a:solidFill>
                <a:schemeClr val="bg1"/>
              </a:solidFill>
              <a:latin typeface="Arial" charset="0"/>
              <a:ea typeface="Arial" charset="0"/>
              <a:cs typeface="Arial" charset="0"/>
            </a:rPr>
            <a:t> </a:t>
          </a:r>
          <a:r>
            <a:rPr lang="de-DE" sz="1200" b="0" u="none" kern="1200" dirty="0" smtClean="0">
              <a:solidFill>
                <a:schemeClr val="bg1"/>
              </a:solidFill>
              <a:latin typeface="Arial" charset="0"/>
              <a:ea typeface="Arial" charset="0"/>
              <a:cs typeface="Arial" charset="0"/>
            </a:rPr>
            <a:t>(HR 002) </a:t>
          </a:r>
          <a:r>
            <a:rPr sz="1200" b="0" u="none" kern="1200" dirty="0" err="1" smtClean="0">
              <a:latin typeface="Arial" charset="0"/>
              <a:ea typeface="Arial" charset="0"/>
              <a:cs typeface="Arial" charset="0"/>
            </a:rPr>
            <a:t>nicht</a:t>
          </a:r>
          <a:r>
            <a:rPr sz="1200" b="0" u="none" kern="1200" dirty="0" smtClean="0">
              <a:latin typeface="Arial" charset="0"/>
              <a:ea typeface="Arial" charset="0"/>
              <a:cs typeface="Arial" charset="0"/>
            </a:rPr>
            <a:t> </a:t>
          </a:r>
          <a:r>
            <a:rPr sz="1200" b="0" u="none" kern="1200" dirty="0" err="1">
              <a:latin typeface="Arial" charset="0"/>
              <a:ea typeface="Arial" charset="0"/>
              <a:cs typeface="Arial" charset="0"/>
            </a:rPr>
            <a:t>zulässig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ist</a:t>
          </a:r>
          <a:endParaRPr sz="1200" b="0" u="none" kern="1200" dirty="0">
            <a:latin typeface="Arial" charset="0"/>
            <a:ea typeface="Arial" charset="0"/>
            <a:cs typeface="Arial" charset="0"/>
          </a:endParaRPr>
        </a:p>
      </dsp:txBody>
      <dsp:txXfrm>
        <a:off x="2861630" y="87077"/>
        <a:ext cx="4804589" cy="279888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850444" y="1"/>
            <a:ext cx="2945659" cy="496411"/>
          </a:xfrm>
          <a:prstGeom prst="rect">
            <a:avLst/>
          </a:prstGeom>
        </p:spPr>
        <p:txBody>
          <a:bodyPr vert="horz" lIns="93167" tIns="46584" rIns="93167" bIns="46584" rtlCol="0"/>
          <a:lstStyle>
            <a:lvl1pPr algn="r">
              <a:defRPr sz="1200"/>
            </a:lvl1pPr>
          </a:lstStyle>
          <a:p>
            <a:fld id="{E4AB3E03-81DD-6F4A-91AD-BC2B58DDF677}" type="datetimeFigureOut">
              <a:rPr lang="en-US" smtClean="0"/>
              <a:t>5/10/2017</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3167" tIns="46584" rIns="93167" bIns="46584" rtlCol="0" anchor="b"/>
          <a:lstStyle>
            <a:lvl1pPr algn="r">
              <a:defRPr sz="1200"/>
            </a:lvl1pPr>
          </a:lstStyle>
          <a:p>
            <a:fld id="{2D7A45CD-4A43-FD41-BB1F-93F01C528809}" type="slidenum">
              <a:rPr lang="en-US" smtClean="0"/>
              <a:t>‹Nr.›</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659" cy="49641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850444" y="1"/>
            <a:ext cx="2945659" cy="49641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‹Nr.›</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baseline="0">
                <a:solidFill>
                  <a:schemeClr val="bg1">
                    <a:lumMod val="50000"/>
                  </a:schemeClr>
                </a:solidFill>
                <a:latin typeface="Arial" pitchFamily="34" charset="0"/>
                <a:cs typeface="Arial" pitchFamily="34" charset="0"/>
              </a:rPr>
              <a:t>Seite </a:t>
            </a:r>
            <a:fld id="{E36DE0CC-8049-C84D-AF7B-19EE6E2E5EFF}" type="slidenum">
              <a:rPr sz="1000">
                <a:solidFill>
                  <a:schemeClr val="bg1">
                    <a:lumMod val="50000"/>
                  </a:schemeClr>
                </a:solidFill>
                <a:latin typeface="Arial" pitchFamily="34" charset="0"/>
                <a:cs typeface="Arial" pitchFamily="34" charset="0"/>
              </a:rPr>
              <a:t>‹Nr.›</a:t>
            </a:fld>
            <a:endParaRPr sz="100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900">
                <a:solidFill>
                  <a:schemeClr val="bg1">
                    <a:lumMod val="50000"/>
                  </a:schemeClr>
                </a:solidFill>
                <a:latin typeface="Arial" pitchFamily="34" charset="0"/>
                <a:cs typeface="Arial" pitchFamily="34" charset="0"/>
              </a:rPr>
              <a:t>VERTRAULICHES MATERIAL VON MTS</a:t>
            </a:r>
          </a:p>
        </p:txBody>
      </p:sp>
      <p:sp>
        <p:nvSpPr>
          <p:cNvPr id="9" name="TextBox 17"/>
          <p:cNvSpPr txBox="1"/>
          <p:nvPr userDrawn="1"/>
        </p:nvSpPr>
        <p:spPr>
          <a:xfrm>
            <a:off x="3732031" y="6461910"/>
            <a:ext cx="1701209"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sz="1000" spc="300" baseline="0" dirty="0">
                <a:solidFill>
                  <a:schemeClr val="bg1">
                    <a:lumMod val="50000"/>
                  </a:schemeClr>
                </a:solidFill>
                <a:latin typeface="Arial" pitchFamily="34" charset="0"/>
                <a:cs typeface="Arial" pitchFamily="34" charset="0"/>
              </a:rPr>
              <a:t>UNTERNEHMEN</a:t>
            </a:r>
          </a:p>
        </p:txBody>
      </p:sp>
      <p:grpSp>
        <p:nvGrpSpPr>
          <p:cNvPr id="10" name="Group 9"/>
          <p:cNvGrpSpPr/>
          <p:nvPr userDrawn="1"/>
        </p:nvGrpSpPr>
        <p:grpSpPr>
          <a:xfrm>
            <a:off x="3817088" y="6450013"/>
            <a:ext cx="1520455" cy="258118"/>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126512" y="4724400"/>
            <a:ext cx="6636487" cy="1016524"/>
          </a:xfrm>
        </p:spPr>
        <p:txBody>
          <a:bodyPr>
            <a:normAutofit fontScale="90000"/>
          </a:bodyPr>
          <a:lstStyle/>
          <a:p>
            <a:pPr rtl="0"/>
            <a:r>
              <a:rPr dirty="0"/>
              <a:t>FY17 </a:t>
            </a:r>
            <a:r>
              <a:rPr dirty="0" err="1"/>
              <a:t>Schulung</a:t>
            </a:r>
            <a:r>
              <a:rPr dirty="0"/>
              <a:t> </a:t>
            </a:r>
            <a:r>
              <a:rPr dirty="0" err="1"/>
              <a:t>zu</a:t>
            </a:r>
            <a:r>
              <a:rPr dirty="0"/>
              <a:t> </a:t>
            </a:r>
            <a:r>
              <a:rPr dirty="0" err="1"/>
              <a:t>weltweiten</a:t>
            </a:r>
            <a:r>
              <a:rPr dirty="0"/>
              <a:t> </a:t>
            </a:r>
            <a:r>
              <a:rPr dirty="0" err="1"/>
              <a:t>Verhaltensstandards</a:t>
            </a:r>
            <a:r>
              <a:rPr dirty="0"/>
              <a:t> </a:t>
            </a:r>
            <a:r>
              <a:rPr dirty="0" err="1"/>
              <a:t>für</a:t>
            </a:r>
            <a:r>
              <a:rPr dirty="0"/>
              <a:t> </a:t>
            </a:r>
            <a:r>
              <a:rPr dirty="0" err="1"/>
              <a:t>ethisches</a:t>
            </a:r>
            <a:r>
              <a:rPr dirty="0"/>
              <a:t> </a:t>
            </a:r>
            <a:r>
              <a:rPr dirty="0" err="1"/>
              <a:t>Geschäftsverhalten</a:t>
            </a:r>
            <a:endParaRPr dirty="0"/>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dirty="0" err="1"/>
              <a:t>Wie</a:t>
            </a:r>
            <a:r>
              <a:rPr dirty="0"/>
              <a:t> </a:t>
            </a:r>
            <a:r>
              <a:rPr dirty="0" err="1"/>
              <a:t>schützt</a:t>
            </a:r>
            <a:r>
              <a:rPr dirty="0"/>
              <a:t> MTS </a:t>
            </a:r>
            <a:r>
              <a:rPr lang="de-DE" dirty="0" smtClean="0"/>
              <a:t>Sie </a:t>
            </a:r>
            <a:r>
              <a:rPr dirty="0" err="1" smtClean="0"/>
              <a:t>vor</a:t>
            </a:r>
            <a:r>
              <a:rPr dirty="0" smtClean="0"/>
              <a:t> </a:t>
            </a:r>
            <a:r>
              <a:rPr lang="de-DE" dirty="0" smtClean="0"/>
              <a:t>Repressalien</a:t>
            </a:r>
            <a:r>
              <a:rPr dirty="0" smtClean="0"/>
              <a:t>?</a:t>
            </a:r>
            <a:endParaRPr dirty="0"/>
          </a:p>
        </p:txBody>
      </p:sp>
      <p:sp>
        <p:nvSpPr>
          <p:cNvPr id="3" name="Content Placeholder 2"/>
          <p:cNvSpPr>
            <a:spLocks noGrp="1"/>
          </p:cNvSpPr>
          <p:nvPr>
            <p:ph sz="quarter" idx="10"/>
          </p:nvPr>
        </p:nvSpPr>
        <p:spPr>
          <a:xfrm>
            <a:off x="488950" y="1348033"/>
            <a:ext cx="8138160" cy="829559"/>
          </a:xfrm>
        </p:spPr>
        <p:txBody>
          <a:bodyPr/>
          <a:lstStyle/>
          <a:p>
            <a:pPr rtl="0"/>
            <a:r>
              <a:rPr dirty="0"/>
              <a:t>MTS untersagt jegliche Benachteiligung gegenüber Personen, die in gutem Glauben Fragen stellen oder Bedenken äußern</a:t>
            </a:r>
          </a:p>
        </p:txBody>
      </p:sp>
      <p:sp>
        <p:nvSpPr>
          <p:cNvPr id="5" name="Content Placeholder 2"/>
          <p:cNvSpPr txBox="1">
            <a:spLocks/>
          </p:cNvSpPr>
          <p:nvPr/>
        </p:nvSpPr>
        <p:spPr bwMode="auto">
          <a:xfrm>
            <a:off x="2535822" y="2356906"/>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a:t>Von Repressalien ist die Rede, wenn ein Mitarbeiter wegen der Äußerung von Bedenken oder der Beteiligung an einer Ermittlung eine nachteilige Maßnahme (Bestrafung) erfahren muss</a:t>
            </a:r>
          </a:p>
          <a:p>
            <a:pPr rtl="0"/>
            <a:r>
              <a:rPr sz="1800" kern="0" dirty="0"/>
              <a:t>In Unternehmen, in denen sich Mitarbeiter aller Ebenen gemeinsam für Integrität einsetzen, werden weniger Repressalien ausgeübt</a:t>
            </a:r>
          </a:p>
          <a:p>
            <a:pPr rtl="0"/>
            <a:r>
              <a:rPr sz="1800" kern="0" dirty="0"/>
              <a:t>Repressalien nehmen drastisch ab, wenn leitende Manager und Vorgesetzte Ethik zur Priorität erklären und selbst ethisches Verhalten zeigen</a:t>
            </a:r>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dirty="0">
                <a:solidFill>
                  <a:schemeClr val="bg1"/>
                </a:solidFill>
                <a:latin typeface="Arial" charset="0"/>
                <a:ea typeface="Arial" charset="0"/>
                <a:cs typeface="Arial" charset="0"/>
              </a:rPr>
              <a:t>MTS </a:t>
            </a:r>
            <a:r>
              <a:rPr dirty="0" err="1">
                <a:solidFill>
                  <a:schemeClr val="bg1"/>
                </a:solidFill>
                <a:latin typeface="Arial" charset="0"/>
                <a:ea typeface="Arial" charset="0"/>
                <a:cs typeface="Arial" charset="0"/>
              </a:rPr>
              <a:t>toleriert</a:t>
            </a:r>
            <a:r>
              <a:rPr dirty="0">
                <a:solidFill>
                  <a:schemeClr val="bg1"/>
                </a:solidFill>
                <a:latin typeface="Arial" charset="0"/>
                <a:ea typeface="Arial" charset="0"/>
                <a:cs typeface="Arial" charset="0"/>
              </a:rPr>
              <a:t> </a:t>
            </a:r>
            <a:r>
              <a:rPr dirty="0" err="1">
                <a:solidFill>
                  <a:schemeClr val="bg1"/>
                </a:solidFill>
                <a:latin typeface="Arial" charset="0"/>
                <a:ea typeface="Arial" charset="0"/>
                <a:cs typeface="Arial" charset="0"/>
              </a:rPr>
              <a:t>keine</a:t>
            </a:r>
            <a:r>
              <a:rPr dirty="0">
                <a:solidFill>
                  <a:schemeClr val="bg1"/>
                </a:solidFill>
                <a:latin typeface="Arial" charset="0"/>
                <a:ea typeface="Arial" charset="0"/>
                <a:cs typeface="Arial" charset="0"/>
              </a:rPr>
              <a:t> </a:t>
            </a:r>
            <a:r>
              <a:rPr lang="de-DE" dirty="0" smtClean="0">
                <a:solidFill>
                  <a:schemeClr val="bg1"/>
                </a:solidFill>
                <a:latin typeface="Arial" charset="0"/>
                <a:ea typeface="Arial" charset="0"/>
                <a:cs typeface="Arial" charset="0"/>
              </a:rPr>
              <a:t>Repressalien</a:t>
            </a:r>
            <a:r>
              <a:rPr dirty="0" smtClean="0">
                <a:solidFill>
                  <a:schemeClr val="bg1"/>
                </a:solidFill>
                <a:latin typeface="Arial" charset="0"/>
                <a:ea typeface="Arial" charset="0"/>
                <a:cs typeface="Arial" charset="0"/>
              </a:rPr>
              <a:t>!</a:t>
            </a:r>
            <a:endParaRPr dirty="0">
              <a:solidFill>
                <a:schemeClr val="bg1"/>
              </a:solidFill>
              <a:latin typeface="Arial" charset="0"/>
              <a:ea typeface="Arial" charset="0"/>
              <a:cs typeface="Arial" charset="0"/>
            </a:endParaRPr>
          </a:p>
        </p:txBody>
      </p:sp>
      <p:sp>
        <p:nvSpPr>
          <p:cNvPr id="9" name="&quot;No&quot; Symbol 8"/>
          <p:cNvSpPr/>
          <p:nvPr/>
        </p:nvSpPr>
        <p:spPr>
          <a:xfrm flipH="1">
            <a:off x="993396" y="2376136"/>
            <a:ext cx="1300163" cy="1300163"/>
          </a:xfrm>
          <a:prstGeom prst="noSmoking">
            <a:avLst>
              <a:gd name="adj" fmla="val 1128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34295" y="2874379"/>
            <a:ext cx="2218364" cy="400110"/>
          </a:xfrm>
          <a:prstGeom prst="rect">
            <a:avLst/>
          </a:prstGeom>
        </p:spPr>
        <p:txBody>
          <a:bodyPr wrap="square">
            <a:spAutoFit/>
          </a:bodyPr>
          <a:lstStyle/>
          <a:p>
            <a:r>
              <a:rPr lang="en-US" b="1" dirty="0"/>
              <a:t>REPRESSALIEN</a:t>
            </a:r>
          </a:p>
        </p:txBody>
      </p:sp>
    </p:spTree>
    <p:extLst>
      <p:ext uri="{BB962C8B-B14F-4D97-AF65-F5344CB8AC3E}">
        <p14:creationId xmlns:p14="http://schemas.microsoft.com/office/powerpoint/2010/main" val="72477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FCPA</a:t>
            </a:r>
          </a:p>
        </p:txBody>
      </p:sp>
      <p:sp>
        <p:nvSpPr>
          <p:cNvPr id="3" name="Content Placeholder 2"/>
          <p:cNvSpPr>
            <a:spLocks noGrp="1"/>
          </p:cNvSpPr>
          <p:nvPr>
            <p:ph sz="quarter" idx="10"/>
          </p:nvPr>
        </p:nvSpPr>
        <p:spPr>
          <a:xfrm>
            <a:off x="488950" y="1177905"/>
            <a:ext cx="8138160" cy="2681714"/>
          </a:xfrm>
        </p:spPr>
        <p:txBody>
          <a:bodyPr/>
          <a:lstStyle/>
          <a:p>
            <a:pPr rtl="0"/>
            <a:r>
              <a:rPr sz="1900" dirty="0"/>
              <a:t>„MTS </a:t>
            </a:r>
            <a:r>
              <a:rPr sz="1900" dirty="0" err="1"/>
              <a:t>geht</a:t>
            </a:r>
            <a:r>
              <a:rPr sz="1900" dirty="0"/>
              <a:t> </a:t>
            </a:r>
            <a:r>
              <a:rPr sz="1900" dirty="0" err="1"/>
              <a:t>engagiert</a:t>
            </a:r>
            <a:r>
              <a:rPr sz="1900" dirty="0"/>
              <a:t> </a:t>
            </a:r>
            <a:r>
              <a:rPr sz="1900" dirty="0" err="1"/>
              <a:t>gegen</a:t>
            </a:r>
            <a:r>
              <a:rPr sz="1900" dirty="0"/>
              <a:t> </a:t>
            </a:r>
            <a:r>
              <a:rPr sz="1900" dirty="0" err="1"/>
              <a:t>Korruption</a:t>
            </a:r>
            <a:r>
              <a:rPr sz="1900" dirty="0"/>
              <a:t> </a:t>
            </a:r>
            <a:r>
              <a:rPr sz="1900" dirty="0" err="1"/>
              <a:t>vor</a:t>
            </a:r>
            <a:r>
              <a:rPr sz="1900" dirty="0"/>
              <a:t>. </a:t>
            </a:r>
            <a:r>
              <a:rPr sz="1900" dirty="0" err="1"/>
              <a:t>Korruption</a:t>
            </a:r>
            <a:r>
              <a:rPr sz="1900" dirty="0"/>
              <a:t> und </a:t>
            </a:r>
            <a:r>
              <a:rPr sz="1900" dirty="0" err="1"/>
              <a:t>Bestechung</a:t>
            </a:r>
            <a:r>
              <a:rPr sz="1900" dirty="0"/>
              <a:t> </a:t>
            </a:r>
            <a:r>
              <a:rPr sz="1900" dirty="0" err="1"/>
              <a:t>stehen</a:t>
            </a:r>
            <a:r>
              <a:rPr sz="1900" dirty="0"/>
              <a:t> </a:t>
            </a:r>
            <a:r>
              <a:rPr sz="1900" dirty="0" err="1"/>
              <a:t>im</a:t>
            </a:r>
            <a:r>
              <a:rPr sz="1900" dirty="0"/>
              <a:t> </a:t>
            </a:r>
            <a:r>
              <a:rPr sz="1900" dirty="0" err="1"/>
              <a:t>Widerspruch</a:t>
            </a:r>
            <a:r>
              <a:rPr sz="1900" dirty="0"/>
              <a:t> </a:t>
            </a:r>
            <a:r>
              <a:rPr sz="1900" dirty="0" err="1"/>
              <a:t>zu</a:t>
            </a:r>
            <a:r>
              <a:rPr sz="1900" dirty="0"/>
              <a:t> </a:t>
            </a:r>
            <a:r>
              <a:rPr sz="1900" dirty="0" err="1"/>
              <a:t>unseren</a:t>
            </a:r>
            <a:r>
              <a:rPr sz="1900" dirty="0"/>
              <a:t> </a:t>
            </a:r>
            <a:r>
              <a:rPr sz="1900" dirty="0" err="1"/>
              <a:t>gemeinsamen</a:t>
            </a:r>
            <a:r>
              <a:rPr sz="1900" dirty="0"/>
              <a:t> </a:t>
            </a:r>
            <a:r>
              <a:rPr sz="1900" dirty="0" err="1"/>
              <a:t>Werten</a:t>
            </a:r>
            <a:r>
              <a:rPr sz="1900" dirty="0"/>
              <a:t>. </a:t>
            </a:r>
            <a:r>
              <a:rPr sz="1900" dirty="0" err="1"/>
              <a:t>Diese</a:t>
            </a:r>
            <a:r>
              <a:rPr sz="1900" dirty="0"/>
              <a:t> Standards </a:t>
            </a:r>
            <a:r>
              <a:rPr sz="1900" dirty="0" err="1"/>
              <a:t>gelten</a:t>
            </a:r>
            <a:r>
              <a:rPr sz="1900" dirty="0"/>
              <a:t> </a:t>
            </a:r>
            <a:r>
              <a:rPr sz="1900" dirty="0" err="1"/>
              <a:t>für</a:t>
            </a:r>
            <a:r>
              <a:rPr sz="1900" dirty="0"/>
              <a:t> </a:t>
            </a:r>
            <a:r>
              <a:rPr sz="1900" dirty="0" err="1"/>
              <a:t>uns</a:t>
            </a:r>
            <a:r>
              <a:rPr sz="1900" dirty="0"/>
              <a:t> </a:t>
            </a:r>
            <a:r>
              <a:rPr sz="1900" dirty="0" err="1"/>
              <a:t>alle</a:t>
            </a:r>
            <a:r>
              <a:rPr sz="1900" dirty="0"/>
              <a:t>, </a:t>
            </a:r>
            <a:r>
              <a:rPr sz="1900" dirty="0" err="1"/>
              <a:t>unabhängig</a:t>
            </a:r>
            <a:r>
              <a:rPr sz="1900" dirty="0"/>
              <a:t> </a:t>
            </a:r>
            <a:r>
              <a:rPr sz="1900" dirty="0" err="1"/>
              <a:t>davon</a:t>
            </a:r>
            <a:r>
              <a:rPr sz="1900" dirty="0"/>
              <a:t>, wo </a:t>
            </a:r>
            <a:r>
              <a:rPr sz="1900" dirty="0" err="1"/>
              <a:t>wir</a:t>
            </a:r>
            <a:r>
              <a:rPr sz="1900" dirty="0"/>
              <a:t> </a:t>
            </a:r>
            <a:r>
              <a:rPr sz="1900" dirty="0" err="1"/>
              <a:t>arbeiten</a:t>
            </a:r>
            <a:r>
              <a:rPr sz="1900" dirty="0"/>
              <a:t>.“ </a:t>
            </a:r>
            <a:r>
              <a:rPr sz="1900" i="1" dirty="0"/>
              <a:t>(</a:t>
            </a:r>
            <a:r>
              <a:rPr sz="1900" i="1" dirty="0" err="1"/>
              <a:t>Verhaltenskodex</a:t>
            </a:r>
            <a:r>
              <a:rPr sz="1900" i="1" dirty="0"/>
              <a:t>, </a:t>
            </a:r>
            <a:r>
              <a:rPr sz="1900" i="1" dirty="0" err="1"/>
              <a:t>Seite</a:t>
            </a:r>
            <a:r>
              <a:rPr sz="1900" i="1" dirty="0"/>
              <a:t> 14)</a:t>
            </a:r>
          </a:p>
          <a:p>
            <a:pPr rtl="0"/>
            <a:r>
              <a:rPr sz="1900" dirty="0"/>
              <a:t>Der US-</a:t>
            </a:r>
            <a:r>
              <a:rPr sz="1900" dirty="0" err="1"/>
              <a:t>amerikanische</a:t>
            </a:r>
            <a:r>
              <a:rPr sz="1900" dirty="0"/>
              <a:t> Foreign Corrupt Practices Act (FCPA)</a:t>
            </a:r>
          </a:p>
          <a:p>
            <a:pPr lvl="1" rtl="0"/>
            <a:r>
              <a:rPr sz="1700" dirty="0" err="1"/>
              <a:t>Vollstreckung</a:t>
            </a:r>
            <a:r>
              <a:rPr sz="1700" dirty="0"/>
              <a:t> </a:t>
            </a:r>
            <a:r>
              <a:rPr sz="1700" dirty="0" err="1"/>
              <a:t>durch</a:t>
            </a:r>
            <a:r>
              <a:rPr sz="1700" dirty="0"/>
              <a:t> das US-</a:t>
            </a:r>
            <a:r>
              <a:rPr sz="1700" dirty="0" err="1"/>
              <a:t>Justizministerium</a:t>
            </a:r>
            <a:r>
              <a:rPr sz="1700" dirty="0"/>
              <a:t> (DOJ) und die </a:t>
            </a:r>
            <a:r>
              <a:rPr sz="1700" dirty="0" err="1"/>
              <a:t>Börsenaufsichtsbehörde</a:t>
            </a:r>
            <a:r>
              <a:rPr sz="1700" dirty="0"/>
              <a:t> (SEC)</a:t>
            </a:r>
          </a:p>
          <a:p>
            <a:pPr lvl="1" rtl="0"/>
            <a:r>
              <a:rPr sz="1700" dirty="0"/>
              <a:t>Der Foreign Corrupt Practices Act (FCPA) </a:t>
            </a:r>
            <a:r>
              <a:rPr sz="1700" dirty="0" err="1"/>
              <a:t>verbietet</a:t>
            </a:r>
            <a:r>
              <a:rPr sz="1700" dirty="0"/>
              <a:t>:</a:t>
            </a:r>
          </a:p>
        </p:txBody>
      </p:sp>
      <p:graphicFrame>
        <p:nvGraphicFramePr>
          <p:cNvPr id="4" name="Diagram 3"/>
          <p:cNvGraphicFramePr/>
          <p:nvPr>
            <p:extLst>
              <p:ext uri="{D42A27DB-BD31-4B8C-83A1-F6EECF244321}">
                <p14:modId xmlns:p14="http://schemas.microsoft.com/office/powerpoint/2010/main" val="4277335999"/>
              </p:ext>
            </p:extLst>
          </p:nvPr>
        </p:nvGraphicFramePr>
        <p:xfrm>
          <a:off x="721543" y="3769249"/>
          <a:ext cx="7700914" cy="168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528110"/>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sz="1900" kern="0" dirty="0" err="1" smtClean="0"/>
              <a:t>Zusätzlich</a:t>
            </a:r>
            <a:r>
              <a:rPr lang="de-DE" sz="1900" kern="0" dirty="0" smtClean="0"/>
              <a:t> zum FCPA </a:t>
            </a:r>
            <a:r>
              <a:rPr lang="de-DE" sz="1900" kern="0" dirty="0" smtClean="0"/>
              <a:t>sind </a:t>
            </a:r>
            <a:r>
              <a:rPr lang="de-DE" sz="1900" kern="0" dirty="0" smtClean="0"/>
              <a:t>in </a:t>
            </a:r>
            <a:r>
              <a:rPr lang="de-DE" sz="1900" kern="0" dirty="0"/>
              <a:t>jedem Land, in dem MTS Geschäftssitze hat (z. B. UK, China, Korea usw</a:t>
            </a:r>
            <a:r>
              <a:rPr lang="de-DE" sz="1900" kern="0" dirty="0" smtClean="0"/>
              <a:t>.) </a:t>
            </a:r>
            <a:r>
              <a:rPr sz="1900" kern="0" dirty="0" err="1" smtClean="0"/>
              <a:t>Gesetze</a:t>
            </a:r>
            <a:r>
              <a:rPr sz="1900" kern="0" dirty="0" smtClean="0"/>
              <a:t> </a:t>
            </a:r>
            <a:r>
              <a:rPr sz="1900" kern="0" dirty="0"/>
              <a:t>und </a:t>
            </a:r>
            <a:r>
              <a:rPr sz="1900" kern="0" dirty="0" err="1" smtClean="0"/>
              <a:t>Vorschriften</a:t>
            </a:r>
            <a:r>
              <a:rPr lang="de-DE" sz="1900" kern="0" dirty="0" smtClean="0"/>
              <a:t> einzuhalten</a:t>
            </a:r>
            <a:endParaRPr sz="1900" kern="0" dirty="0"/>
          </a:p>
        </p:txBody>
      </p:sp>
    </p:spTree>
    <p:extLst>
      <p:ext uri="{BB962C8B-B14F-4D97-AF65-F5344CB8AC3E}">
        <p14:creationId xmlns:p14="http://schemas.microsoft.com/office/powerpoint/2010/main" val="15157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95" y="3953602"/>
            <a:ext cx="2896734" cy="18966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rtl="0"/>
            <a:r>
              <a:rPr/>
              <a:t>Bestandteile des FCPA</a:t>
            </a:r>
          </a:p>
        </p:txBody>
      </p:sp>
      <p:sp>
        <p:nvSpPr>
          <p:cNvPr id="3" name="Content Placeholder 2"/>
          <p:cNvSpPr>
            <a:spLocks noGrp="1"/>
          </p:cNvSpPr>
          <p:nvPr>
            <p:ph sz="quarter" idx="10"/>
          </p:nvPr>
        </p:nvSpPr>
        <p:spPr>
          <a:xfrm>
            <a:off x="4473183" y="2037234"/>
            <a:ext cx="3501235" cy="452487"/>
          </a:xfrm>
        </p:spPr>
        <p:txBody>
          <a:bodyPr/>
          <a:lstStyle/>
          <a:p>
            <a:pPr marL="0" indent="0" rtl="0">
              <a:buNone/>
            </a:pPr>
            <a:r>
              <a:rPr dirty="0">
                <a:solidFill>
                  <a:srgbClr val="CC1E43"/>
                </a:solidFill>
              </a:rPr>
              <a:t>Anti-</a:t>
            </a:r>
            <a:r>
              <a:rPr dirty="0" err="1">
                <a:solidFill>
                  <a:srgbClr val="CC1E43"/>
                </a:solidFill>
              </a:rPr>
              <a:t>Korruptionsbestimmungen</a:t>
            </a:r>
            <a:endParaRPr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rtl="0">
              <a:buFont typeface="Arial Narrow" charset="0"/>
              <a:buNone/>
            </a:pPr>
            <a:r>
              <a:rPr kern="0">
                <a:solidFill>
                  <a:srgbClr val="CC1E43"/>
                </a:solidFill>
              </a:rPr>
              <a:t>Bestimmungen zu Nachweisführung und internen Kontrollen</a:t>
            </a: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pPr rtl="0"/>
            <a:r>
              <a:rPr/>
              <a:t>Anti-Korruptionsbestimmungen</a:t>
            </a:r>
          </a:p>
        </p:txBody>
      </p:sp>
      <p:sp>
        <p:nvSpPr>
          <p:cNvPr id="3" name="Content Placeholder 2"/>
          <p:cNvSpPr>
            <a:spLocks noGrp="1"/>
          </p:cNvSpPr>
          <p:nvPr>
            <p:ph sz="quarter" idx="10"/>
          </p:nvPr>
        </p:nvSpPr>
        <p:spPr>
          <a:xfrm>
            <a:off x="488950" y="1114107"/>
            <a:ext cx="8138160" cy="1421666"/>
          </a:xfrm>
        </p:spPr>
        <p:txBody>
          <a:bodyPr/>
          <a:lstStyle/>
          <a:p>
            <a:pPr rtl="0"/>
            <a:r>
              <a:rPr sz="1800" dirty="0" err="1"/>
              <a:t>Unternehmen</a:t>
            </a:r>
            <a:r>
              <a:rPr sz="1800" dirty="0"/>
              <a:t> und </a:t>
            </a:r>
            <a:r>
              <a:rPr sz="1800" dirty="0" err="1"/>
              <a:t>Privatpersonen</a:t>
            </a:r>
            <a:r>
              <a:rPr sz="1800" dirty="0"/>
              <a:t> </a:t>
            </a:r>
            <a:r>
              <a:rPr lang="de-DE" sz="1800" dirty="0" smtClean="0"/>
              <a:t>dürfen</a:t>
            </a:r>
            <a:r>
              <a:rPr sz="1800" dirty="0" smtClean="0"/>
              <a:t> </a:t>
            </a:r>
            <a:r>
              <a:rPr sz="1800" b="1" dirty="0" err="1"/>
              <a:t>ausländischen</a:t>
            </a:r>
            <a:r>
              <a:rPr sz="1800" b="1" dirty="0"/>
              <a:t> </a:t>
            </a:r>
            <a:r>
              <a:rPr sz="1800" b="1" dirty="0" err="1"/>
              <a:t>Amtsträgern</a:t>
            </a:r>
            <a:r>
              <a:rPr sz="1800" dirty="0"/>
              <a:t> </a:t>
            </a:r>
            <a:r>
              <a:rPr lang="de-DE" sz="1800" dirty="0" smtClean="0"/>
              <a:t>weder </a:t>
            </a:r>
            <a:r>
              <a:rPr sz="1800" b="1" dirty="0" err="1" smtClean="0"/>
              <a:t>Bestechungszahlungen</a:t>
            </a:r>
            <a:r>
              <a:rPr sz="1800" b="1" dirty="0" smtClean="0"/>
              <a:t> </a:t>
            </a:r>
            <a:r>
              <a:rPr sz="1800" dirty="0" err="1"/>
              <a:t>oder</a:t>
            </a:r>
            <a:r>
              <a:rPr sz="1800" dirty="0"/>
              <a:t> </a:t>
            </a:r>
            <a:r>
              <a:rPr sz="1800" b="1" dirty="0" err="1"/>
              <a:t>andere</a:t>
            </a:r>
            <a:r>
              <a:rPr sz="1800" b="1" dirty="0"/>
              <a:t> </a:t>
            </a:r>
            <a:r>
              <a:rPr sz="1800" b="1" dirty="0" err="1"/>
              <a:t>Wertgegenstände</a:t>
            </a:r>
            <a:r>
              <a:rPr sz="1800" b="1" dirty="0"/>
              <a:t> </a:t>
            </a:r>
            <a:r>
              <a:rPr sz="1800" dirty="0" smtClean="0"/>
              <a:t>an</a:t>
            </a:r>
            <a:r>
              <a:rPr lang="de-DE" sz="1800" dirty="0" smtClean="0"/>
              <a:t>b</a:t>
            </a:r>
            <a:r>
              <a:rPr sz="1800" dirty="0" err="1" smtClean="0"/>
              <a:t>ieten</a:t>
            </a:r>
            <a:r>
              <a:rPr sz="1800" dirty="0" smtClean="0"/>
              <a:t> </a:t>
            </a:r>
            <a:r>
              <a:rPr sz="1800" dirty="0" err="1"/>
              <a:t>oder</a:t>
            </a:r>
            <a:r>
              <a:rPr sz="1800" dirty="0"/>
              <a:t> </a:t>
            </a:r>
            <a:r>
              <a:rPr sz="1800" dirty="0" err="1" smtClean="0"/>
              <a:t>gewähren</a:t>
            </a:r>
            <a:r>
              <a:rPr sz="1800" dirty="0" smtClean="0"/>
              <a:t> </a:t>
            </a:r>
            <a:r>
              <a:rPr sz="1800" dirty="0"/>
              <a:t>(</a:t>
            </a:r>
            <a:r>
              <a:rPr sz="1800" dirty="0" err="1"/>
              <a:t>ob</a:t>
            </a:r>
            <a:r>
              <a:rPr sz="1800" dirty="0"/>
              <a:t> </a:t>
            </a:r>
            <a:r>
              <a:rPr sz="1800" dirty="0" err="1"/>
              <a:t>direkt</a:t>
            </a:r>
            <a:r>
              <a:rPr sz="1800" dirty="0"/>
              <a:t> </a:t>
            </a:r>
            <a:r>
              <a:rPr sz="1800" dirty="0" err="1"/>
              <a:t>oder</a:t>
            </a:r>
            <a:r>
              <a:rPr sz="1800" dirty="0"/>
              <a:t> </a:t>
            </a:r>
            <a:r>
              <a:rPr sz="1800" dirty="0" err="1"/>
              <a:t>indirekt</a:t>
            </a:r>
            <a:r>
              <a:rPr sz="1800" dirty="0" smtClean="0"/>
              <a:t>)</a:t>
            </a:r>
            <a:r>
              <a:rPr lang="de-DE" sz="1800" dirty="0" smtClean="0"/>
              <a:t> oder diese genehmigen</a:t>
            </a:r>
            <a:r>
              <a:rPr sz="1800" dirty="0" smtClean="0"/>
              <a:t>, </a:t>
            </a:r>
            <a:r>
              <a:rPr sz="1800" dirty="0"/>
              <a:t>um </a:t>
            </a:r>
            <a:r>
              <a:rPr sz="1800" dirty="0" err="1"/>
              <a:t>ein</a:t>
            </a:r>
            <a:r>
              <a:rPr sz="1800" dirty="0"/>
              <a:t> </a:t>
            </a:r>
            <a:r>
              <a:rPr sz="1800" dirty="0" err="1"/>
              <a:t>Geschäft</a:t>
            </a:r>
            <a:r>
              <a:rPr sz="1800" dirty="0"/>
              <a:t> </a:t>
            </a:r>
            <a:r>
              <a:rPr sz="1800" b="1" dirty="0" err="1"/>
              <a:t>abzuschließen</a:t>
            </a:r>
            <a:r>
              <a:rPr sz="1800" dirty="0"/>
              <a:t> </a:t>
            </a:r>
            <a:r>
              <a:rPr sz="1800" dirty="0" err="1"/>
              <a:t>oder</a:t>
            </a:r>
            <a:r>
              <a:rPr sz="1800" dirty="0"/>
              <a:t> </a:t>
            </a:r>
            <a:r>
              <a:rPr sz="1800" b="1" dirty="0" err="1"/>
              <a:t>zu</a:t>
            </a:r>
            <a:r>
              <a:rPr sz="1800" b="1" dirty="0"/>
              <a:t> </a:t>
            </a:r>
            <a:r>
              <a:rPr sz="1800" b="1" dirty="0" err="1"/>
              <a:t>halten</a:t>
            </a:r>
            <a:r>
              <a:rPr sz="1800" b="1" dirty="0"/>
              <a:t> </a:t>
            </a:r>
            <a:r>
              <a:rPr sz="1800" dirty="0" err="1"/>
              <a:t>oder</a:t>
            </a:r>
            <a:r>
              <a:rPr sz="1800" dirty="0"/>
              <a:t> </a:t>
            </a:r>
            <a:r>
              <a:rPr sz="1800" dirty="0" err="1"/>
              <a:t>einen</a:t>
            </a:r>
            <a:r>
              <a:rPr sz="1800" dirty="0"/>
              <a:t> </a:t>
            </a:r>
            <a:r>
              <a:rPr sz="1800" dirty="0" err="1"/>
              <a:t>anderen</a:t>
            </a:r>
            <a:r>
              <a:rPr sz="1800" dirty="0"/>
              <a:t> </a:t>
            </a:r>
            <a:r>
              <a:rPr sz="1800" dirty="0" err="1"/>
              <a:t>unlauteren</a:t>
            </a:r>
            <a:r>
              <a:rPr sz="1800" dirty="0"/>
              <a:t> </a:t>
            </a:r>
            <a:r>
              <a:rPr sz="1800" dirty="0" err="1"/>
              <a:t>Vorteil</a:t>
            </a:r>
            <a:r>
              <a:rPr sz="1800" dirty="0"/>
              <a:t> </a:t>
            </a:r>
            <a:r>
              <a:rPr sz="1800" dirty="0" err="1"/>
              <a:t>daraus</a:t>
            </a:r>
            <a:r>
              <a:rPr sz="1800" dirty="0"/>
              <a:t> </a:t>
            </a:r>
            <a:r>
              <a:rPr sz="1800" dirty="0" err="1"/>
              <a:t>zu</a:t>
            </a:r>
            <a:r>
              <a:rPr sz="1800" dirty="0"/>
              <a:t> </a:t>
            </a:r>
            <a:r>
              <a:rPr sz="1800" dirty="0" err="1"/>
              <a:t>ziehen</a:t>
            </a:r>
            <a:r>
              <a:rPr sz="1800" dirty="0"/>
              <a:t>.</a:t>
            </a:r>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
        <p:nvSpPr>
          <p:cNvPr id="6" name="TextBox 5"/>
          <p:cNvSpPr txBox="1"/>
          <p:nvPr/>
        </p:nvSpPr>
        <p:spPr>
          <a:xfrm>
            <a:off x="2631663" y="2567672"/>
            <a:ext cx="6235890" cy="646331"/>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t>
            </a:r>
            <a:r>
              <a:rPr sz="1200" dirty="0" err="1"/>
              <a:t>oder</a:t>
            </a:r>
            <a:r>
              <a:rPr sz="1200" dirty="0"/>
              <a:t> </a:t>
            </a:r>
            <a:r>
              <a:rPr sz="1200" dirty="0" err="1"/>
              <a:t>ein</a:t>
            </a:r>
            <a:r>
              <a:rPr sz="1200" dirty="0"/>
              <a:t> </a:t>
            </a:r>
            <a:r>
              <a:rPr sz="1200" dirty="0" err="1"/>
              <a:t>Geldgeschenk</a:t>
            </a:r>
            <a:r>
              <a:rPr sz="1200" dirty="0"/>
              <a:t> </a:t>
            </a:r>
            <a:r>
              <a:rPr sz="1200" dirty="0" err="1"/>
              <a:t>oder</a:t>
            </a:r>
            <a:r>
              <a:rPr sz="1200" dirty="0"/>
              <a:t> </a:t>
            </a:r>
            <a:r>
              <a:rPr sz="1200" dirty="0" err="1"/>
              <a:t>jegliche</a:t>
            </a:r>
            <a:r>
              <a:rPr sz="1200" dirty="0"/>
              <a:t> </a:t>
            </a:r>
            <a:r>
              <a:rPr sz="1200" dirty="0" err="1"/>
              <a:t>Gegenstände</a:t>
            </a:r>
            <a:r>
              <a:rPr sz="1200" dirty="0"/>
              <a:t> </a:t>
            </a:r>
            <a:r>
              <a:rPr sz="1200" dirty="0" err="1"/>
              <a:t>oder</a:t>
            </a:r>
            <a:r>
              <a:rPr sz="1200" dirty="0"/>
              <a:t> </a:t>
            </a:r>
            <a:r>
              <a:rPr sz="1200" dirty="0" err="1"/>
              <a:t>Leistungen</a:t>
            </a:r>
            <a:r>
              <a:rPr sz="1200" dirty="0"/>
              <a:t> von Wert </a:t>
            </a:r>
            <a:r>
              <a:rPr sz="1200" dirty="0" err="1"/>
              <a:t>anzubieten</a:t>
            </a:r>
            <a:r>
              <a:rPr sz="1200" dirty="0"/>
              <a:t>, um </a:t>
            </a:r>
            <a:r>
              <a:rPr sz="1200" dirty="0" err="1"/>
              <a:t>einen</a:t>
            </a:r>
            <a:r>
              <a:rPr sz="1200" dirty="0"/>
              <a:t> </a:t>
            </a:r>
            <a:r>
              <a:rPr sz="1200" dirty="0" err="1"/>
              <a:t>ungerechtfertigten</a:t>
            </a:r>
            <a:r>
              <a:rPr sz="1200" dirty="0"/>
              <a:t> </a:t>
            </a:r>
            <a:r>
              <a:rPr sz="1200" dirty="0" err="1"/>
              <a:t>Wettbewerbsvorteil</a:t>
            </a:r>
            <a:r>
              <a:rPr sz="1200" dirty="0"/>
              <a:t> </a:t>
            </a:r>
            <a:r>
              <a:rPr sz="1200" dirty="0" err="1"/>
              <a:t>zu</a:t>
            </a:r>
            <a:r>
              <a:rPr sz="1200" dirty="0"/>
              <a:t> </a:t>
            </a:r>
            <a:r>
              <a:rPr sz="1200" dirty="0" err="1"/>
              <a:t>erwirken</a:t>
            </a:r>
            <a:r>
              <a:rPr sz="1200" dirty="0"/>
              <a:t> </a:t>
            </a:r>
            <a:r>
              <a:rPr sz="1200" dirty="0" err="1"/>
              <a:t>bzw</a:t>
            </a:r>
            <a:r>
              <a:rPr sz="1200" dirty="0"/>
              <a:t>. </a:t>
            </a:r>
            <a:r>
              <a:rPr sz="1200" dirty="0" err="1"/>
              <a:t>zu</a:t>
            </a:r>
            <a:r>
              <a:rPr sz="1200" dirty="0"/>
              <a:t> </a:t>
            </a:r>
            <a:r>
              <a:rPr sz="1200" dirty="0" err="1"/>
              <a:t>bewahren</a:t>
            </a:r>
            <a:endParaRPr sz="1200" dirty="0"/>
          </a:p>
        </p:txBody>
      </p:sp>
      <p:sp>
        <p:nvSpPr>
          <p:cNvPr id="7" name="TextBox 6"/>
          <p:cNvSpPr txBox="1"/>
          <p:nvPr/>
        </p:nvSpPr>
        <p:spPr>
          <a:xfrm>
            <a:off x="2631663" y="3164327"/>
            <a:ext cx="6235890"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Bargeld</a:t>
            </a:r>
            <a:r>
              <a:rPr sz="1200" dirty="0"/>
              <a:t>, </a:t>
            </a:r>
            <a:r>
              <a:rPr sz="1200" dirty="0" err="1"/>
              <a:t>Darlehen</a:t>
            </a:r>
            <a:r>
              <a:rPr sz="1200" dirty="0"/>
              <a:t>, </a:t>
            </a:r>
            <a:r>
              <a:rPr sz="1200" dirty="0" err="1"/>
              <a:t>Geschenke</a:t>
            </a:r>
            <a:r>
              <a:rPr sz="1200" dirty="0"/>
              <a:t>, </a:t>
            </a:r>
            <a:r>
              <a:rPr sz="1200" dirty="0" err="1"/>
              <a:t>Gefallen</a:t>
            </a:r>
            <a:r>
              <a:rPr sz="1200" dirty="0"/>
              <a:t>, </a:t>
            </a:r>
            <a:r>
              <a:rPr sz="1200" dirty="0" err="1"/>
              <a:t>Reisekosten</a:t>
            </a:r>
            <a:r>
              <a:rPr sz="1200" dirty="0"/>
              <a:t>, </a:t>
            </a:r>
            <a:r>
              <a:rPr sz="1200" dirty="0" err="1"/>
              <a:t>Mahlzeiten</a:t>
            </a:r>
            <a:r>
              <a:rPr sz="1200" dirty="0"/>
              <a:t> </a:t>
            </a:r>
            <a:r>
              <a:rPr sz="1200" dirty="0" err="1"/>
              <a:t>oder</a:t>
            </a:r>
            <a:r>
              <a:rPr sz="1200" dirty="0"/>
              <a:t> </a:t>
            </a:r>
            <a:r>
              <a:rPr sz="1200" dirty="0" err="1"/>
              <a:t>Unterhaltung</a:t>
            </a:r>
            <a:r>
              <a:rPr sz="1200" dirty="0"/>
              <a:t>, </a:t>
            </a:r>
            <a:r>
              <a:rPr sz="1200" dirty="0" err="1"/>
              <a:t>Spendenbeiträge</a:t>
            </a:r>
            <a:r>
              <a:rPr sz="1200" dirty="0"/>
              <a:t>/</a:t>
            </a:r>
            <a:r>
              <a:rPr sz="1200" dirty="0" err="1"/>
              <a:t>Wahlkampfspenden</a:t>
            </a:r>
            <a:r>
              <a:rPr sz="1200" dirty="0"/>
              <a:t>, </a:t>
            </a:r>
            <a:r>
              <a:rPr sz="1200" dirty="0" err="1"/>
              <a:t>Anstellung</a:t>
            </a:r>
            <a:r>
              <a:rPr sz="1200" dirty="0"/>
              <a:t>, </a:t>
            </a:r>
            <a:r>
              <a:rPr sz="1200" dirty="0" err="1"/>
              <a:t>Unterzahlung</a:t>
            </a:r>
            <a:r>
              <a:rPr sz="1200" dirty="0"/>
              <a:t> </a:t>
            </a:r>
            <a:r>
              <a:rPr sz="1200" dirty="0" err="1"/>
              <a:t>oder</a:t>
            </a:r>
            <a:r>
              <a:rPr sz="1200" dirty="0"/>
              <a:t> </a:t>
            </a:r>
            <a:r>
              <a:rPr sz="1200" dirty="0" err="1"/>
              <a:t>Überzahlung</a:t>
            </a:r>
            <a:r>
              <a:rPr sz="1200" dirty="0"/>
              <a:t> von </a:t>
            </a:r>
            <a:r>
              <a:rPr sz="1200" dirty="0" err="1"/>
              <a:t>Dienstleistungen</a:t>
            </a:r>
            <a:r>
              <a:rPr sz="1200" dirty="0"/>
              <a:t>, </a:t>
            </a:r>
            <a:r>
              <a:rPr sz="1200" dirty="0" err="1"/>
              <a:t>mit</a:t>
            </a:r>
            <a:r>
              <a:rPr sz="1200" dirty="0"/>
              <a:t> </a:t>
            </a:r>
            <a:r>
              <a:rPr sz="1200" dirty="0" err="1"/>
              <a:t>Amtsträgern</a:t>
            </a:r>
            <a:r>
              <a:rPr sz="1200" dirty="0"/>
              <a:t> </a:t>
            </a:r>
            <a:r>
              <a:rPr sz="1200" dirty="0" err="1"/>
              <a:t>verbundenen</a:t>
            </a:r>
            <a:r>
              <a:rPr sz="1200" dirty="0"/>
              <a:t> </a:t>
            </a:r>
            <a:r>
              <a:rPr sz="1200" dirty="0" err="1"/>
              <a:t>Unternehmen</a:t>
            </a:r>
            <a:r>
              <a:rPr sz="1200" dirty="0"/>
              <a:t> </a:t>
            </a:r>
            <a:r>
              <a:rPr sz="1200" dirty="0" err="1"/>
              <a:t>Geschäfte</a:t>
            </a:r>
            <a:r>
              <a:rPr sz="1200" dirty="0"/>
              <a:t> </a:t>
            </a:r>
            <a:r>
              <a:rPr sz="1200" dirty="0" err="1"/>
              <a:t>zuzuführen</a:t>
            </a:r>
            <a:r>
              <a:rPr sz="1200" dirty="0"/>
              <a:t> </a:t>
            </a:r>
            <a:r>
              <a:rPr sz="1200" dirty="0" err="1"/>
              <a:t>usw</a:t>
            </a:r>
            <a:r>
              <a:rPr sz="1200" dirty="0"/>
              <a:t>.</a:t>
            </a:r>
          </a:p>
        </p:txBody>
      </p:sp>
      <p:sp>
        <p:nvSpPr>
          <p:cNvPr id="8" name="TextBox 7"/>
          <p:cNvSpPr txBox="1"/>
          <p:nvPr/>
        </p:nvSpPr>
        <p:spPr>
          <a:xfrm>
            <a:off x="2631663" y="3997692"/>
            <a:ext cx="6235890" cy="109260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Mitarbeiter</a:t>
            </a:r>
            <a:r>
              <a:rPr sz="1200" dirty="0"/>
              <a:t> auf </a:t>
            </a:r>
            <a:r>
              <a:rPr sz="1200" dirty="0" err="1"/>
              <a:t>allen</a:t>
            </a:r>
            <a:r>
              <a:rPr sz="1200" dirty="0"/>
              <a:t> </a:t>
            </a:r>
            <a:r>
              <a:rPr sz="1200" dirty="0" err="1"/>
              <a:t>Ebenen</a:t>
            </a:r>
            <a:r>
              <a:rPr sz="1200" dirty="0"/>
              <a:t> der </a:t>
            </a:r>
            <a:r>
              <a:rPr sz="1200" dirty="0" err="1"/>
              <a:t>Regierung</a:t>
            </a:r>
            <a:r>
              <a:rPr sz="1200" dirty="0"/>
              <a:t> und </a:t>
            </a:r>
            <a:r>
              <a:rPr sz="1200" dirty="0" err="1"/>
              <a:t>Verwaltung</a:t>
            </a:r>
            <a:r>
              <a:rPr sz="1200" dirty="0"/>
              <a:t>, </a:t>
            </a:r>
            <a:r>
              <a:rPr sz="1200" dirty="0" err="1"/>
              <a:t>öffentlicher</a:t>
            </a:r>
            <a:r>
              <a:rPr sz="1200" dirty="0"/>
              <a:t> </a:t>
            </a:r>
            <a:r>
              <a:rPr sz="1200" dirty="0" err="1"/>
              <a:t>internationaler</a:t>
            </a:r>
            <a:r>
              <a:rPr sz="1200" dirty="0"/>
              <a:t> </a:t>
            </a:r>
            <a:r>
              <a:rPr sz="1200" dirty="0" err="1"/>
              <a:t>Organisationen</a:t>
            </a:r>
            <a:r>
              <a:rPr sz="1200" dirty="0"/>
              <a:t> </a:t>
            </a:r>
            <a:r>
              <a:rPr sz="1200" dirty="0" err="1"/>
              <a:t>oder</a:t>
            </a:r>
            <a:r>
              <a:rPr sz="1200" dirty="0"/>
              <a:t> </a:t>
            </a:r>
            <a:r>
              <a:rPr sz="1200" dirty="0" err="1"/>
              <a:t>staatlicher</a:t>
            </a:r>
            <a:r>
              <a:rPr sz="1200" dirty="0"/>
              <a:t> </a:t>
            </a:r>
            <a:r>
              <a:rPr sz="1200" dirty="0" err="1"/>
              <a:t>Einrichtungen</a:t>
            </a:r>
            <a:r>
              <a:rPr sz="1200" dirty="0"/>
              <a:t> (z. B. </a:t>
            </a:r>
            <a:r>
              <a:rPr sz="1200" dirty="0" err="1"/>
              <a:t>Universitäten</a:t>
            </a:r>
            <a:r>
              <a:rPr sz="1200" dirty="0"/>
              <a:t>, </a:t>
            </a:r>
            <a:r>
              <a:rPr sz="1200" dirty="0" err="1"/>
              <a:t>Staatsunternehmen</a:t>
            </a:r>
            <a:r>
              <a:rPr sz="1200" dirty="0"/>
              <a:t>)</a:t>
            </a:r>
          </a:p>
          <a:p>
            <a:pPr marL="182880" indent="-182880" rtl="0">
              <a:spcAft>
                <a:spcPts val="600"/>
              </a:spcAft>
              <a:buClr>
                <a:srgbClr val="CC1E43"/>
              </a:buClr>
              <a:buFont typeface="Wingdings" charset="2"/>
              <a:buChar char="§"/>
            </a:pPr>
            <a:r>
              <a:rPr sz="1200" dirty="0" err="1"/>
              <a:t>Politische</a:t>
            </a:r>
            <a:r>
              <a:rPr sz="1200" dirty="0"/>
              <a:t> </a:t>
            </a:r>
            <a:r>
              <a:rPr sz="1200" dirty="0" err="1"/>
              <a:t>oder</a:t>
            </a:r>
            <a:r>
              <a:rPr sz="1200" dirty="0"/>
              <a:t> </a:t>
            </a:r>
            <a:r>
              <a:rPr sz="1200" dirty="0" err="1"/>
              <a:t>militärische</a:t>
            </a:r>
            <a:r>
              <a:rPr sz="1200" dirty="0"/>
              <a:t> </a:t>
            </a:r>
            <a:r>
              <a:rPr sz="1200" dirty="0" err="1"/>
              <a:t>Amtsträger</a:t>
            </a:r>
            <a:r>
              <a:rPr sz="1200" dirty="0"/>
              <a:t>, </a:t>
            </a:r>
            <a:r>
              <a:rPr sz="1200" dirty="0" err="1"/>
              <a:t>einschließlich</a:t>
            </a:r>
            <a:r>
              <a:rPr sz="1200" dirty="0"/>
              <a:t> </a:t>
            </a:r>
            <a:r>
              <a:rPr sz="1200" dirty="0" err="1"/>
              <a:t>Ehegatten</a:t>
            </a:r>
            <a:r>
              <a:rPr sz="1200" dirty="0"/>
              <a:t> / </a:t>
            </a:r>
            <a:r>
              <a:rPr sz="1200" dirty="0" err="1"/>
              <a:t>unterhaltsberechtigte</a:t>
            </a:r>
            <a:r>
              <a:rPr sz="1200" dirty="0"/>
              <a:t> </a:t>
            </a:r>
            <a:r>
              <a:rPr sz="1200" dirty="0" err="1"/>
              <a:t>Personen</a:t>
            </a:r>
            <a:r>
              <a:rPr sz="1200" dirty="0"/>
              <a:t> / </a:t>
            </a:r>
            <a:r>
              <a:rPr sz="1200" dirty="0" err="1"/>
              <a:t>Geschwister</a:t>
            </a:r>
            <a:endParaRPr sz="1200" dirty="0"/>
          </a:p>
        </p:txBody>
      </p:sp>
      <p:sp>
        <p:nvSpPr>
          <p:cNvPr id="9" name="TextBox 8"/>
          <p:cNvSpPr txBox="1"/>
          <p:nvPr/>
        </p:nvSpPr>
        <p:spPr>
          <a:xfrm>
            <a:off x="2631662" y="5070279"/>
            <a:ext cx="6235891"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Einen</a:t>
            </a:r>
            <a:r>
              <a:rPr sz="1200" dirty="0"/>
              <a:t> </a:t>
            </a:r>
            <a:r>
              <a:rPr sz="1200" dirty="0" err="1"/>
              <a:t>Vertrag</a:t>
            </a:r>
            <a:r>
              <a:rPr sz="1200" dirty="0"/>
              <a:t> </a:t>
            </a:r>
            <a:r>
              <a:rPr sz="1200" dirty="0" err="1"/>
              <a:t>gewinnen</a:t>
            </a:r>
            <a:r>
              <a:rPr sz="1200" dirty="0"/>
              <a:t> </a:t>
            </a:r>
            <a:r>
              <a:rPr sz="1200" dirty="0" err="1"/>
              <a:t>oder</a:t>
            </a:r>
            <a:r>
              <a:rPr sz="1200" dirty="0"/>
              <a:t> </a:t>
            </a:r>
            <a:r>
              <a:rPr sz="1200" dirty="0" err="1"/>
              <a:t>halten</a:t>
            </a:r>
            <a:r>
              <a:rPr sz="1200" dirty="0"/>
              <a:t>, </a:t>
            </a:r>
            <a:r>
              <a:rPr sz="1200" dirty="0" err="1"/>
              <a:t>Beeinflussung</a:t>
            </a:r>
            <a:r>
              <a:rPr sz="1200" dirty="0"/>
              <a:t> des </a:t>
            </a:r>
            <a:r>
              <a:rPr sz="1200" dirty="0" err="1"/>
              <a:t>Auftragsvergabeverfahrens</a:t>
            </a:r>
            <a:r>
              <a:rPr sz="1200" dirty="0"/>
              <a:t>, </a:t>
            </a:r>
            <a:r>
              <a:rPr sz="1200" dirty="0" err="1"/>
              <a:t>Steuern</a:t>
            </a:r>
            <a:r>
              <a:rPr sz="1200" dirty="0"/>
              <a:t> </a:t>
            </a:r>
            <a:r>
              <a:rPr sz="1200" dirty="0" err="1"/>
              <a:t>hinterziehen</a:t>
            </a:r>
            <a:r>
              <a:rPr sz="1200" dirty="0"/>
              <a:t> </a:t>
            </a:r>
            <a:r>
              <a:rPr sz="1200" dirty="0" err="1"/>
              <a:t>oder</a:t>
            </a:r>
            <a:r>
              <a:rPr sz="1200" dirty="0"/>
              <a:t> </a:t>
            </a:r>
            <a:r>
              <a:rPr sz="1200" dirty="0" err="1">
                <a:ea typeface="Arial" charset="0"/>
                <a:cs typeface="Arial" charset="0"/>
              </a:rPr>
              <a:t>Geldbußen</a:t>
            </a:r>
            <a:r>
              <a:rPr sz="1200" dirty="0">
                <a:ea typeface="Arial" charset="0"/>
                <a:cs typeface="Arial" charset="0"/>
              </a:rPr>
              <a:t> </a:t>
            </a:r>
            <a:r>
              <a:rPr sz="1200" dirty="0" err="1">
                <a:ea typeface="Arial" charset="0"/>
                <a:cs typeface="Arial" charset="0"/>
              </a:rPr>
              <a:t>oder</a:t>
            </a:r>
            <a:r>
              <a:rPr sz="1200" dirty="0">
                <a:ea typeface="Arial" charset="0"/>
                <a:cs typeface="Arial" charset="0"/>
              </a:rPr>
              <a:t> </a:t>
            </a:r>
            <a:r>
              <a:rPr sz="1200" dirty="0" err="1">
                <a:ea typeface="Arial" charset="0"/>
                <a:cs typeface="Arial" charset="0"/>
              </a:rPr>
              <a:t>Geldstrafen</a:t>
            </a:r>
            <a:r>
              <a:rPr sz="1200" dirty="0"/>
              <a:t> </a:t>
            </a:r>
            <a:r>
              <a:rPr sz="1200" dirty="0" err="1"/>
              <a:t>vermeiden</a:t>
            </a:r>
            <a:r>
              <a:rPr sz="1200" dirty="0"/>
              <a:t>, </a:t>
            </a:r>
            <a:r>
              <a:rPr sz="1200" dirty="0" err="1"/>
              <a:t>Beeinflussung</a:t>
            </a:r>
            <a:r>
              <a:rPr sz="1200" dirty="0"/>
              <a:t> von </a:t>
            </a:r>
            <a:r>
              <a:rPr sz="1200" dirty="0" err="1"/>
              <a:t>Rechtsstreitigkeiten</a:t>
            </a:r>
            <a:r>
              <a:rPr sz="1200" dirty="0"/>
              <a:t> </a:t>
            </a:r>
            <a:r>
              <a:rPr sz="1200" dirty="0" err="1"/>
              <a:t>oder</a:t>
            </a:r>
            <a:r>
              <a:rPr sz="1200" dirty="0"/>
              <a:t> </a:t>
            </a:r>
            <a:r>
              <a:rPr sz="1200" dirty="0" err="1"/>
              <a:t>Durchsetzungsmaßnahmen</a:t>
            </a:r>
            <a:r>
              <a:rPr sz="1200" dirty="0"/>
              <a:t>, </a:t>
            </a:r>
            <a:r>
              <a:rPr sz="1200" dirty="0" err="1"/>
              <a:t>behördliche</a:t>
            </a:r>
            <a:r>
              <a:rPr sz="1200" dirty="0"/>
              <a:t> </a:t>
            </a:r>
            <a:r>
              <a:rPr sz="1200" dirty="0" err="1"/>
              <a:t>Genehmigungen</a:t>
            </a:r>
            <a:r>
              <a:rPr sz="1200" dirty="0"/>
              <a:t> </a:t>
            </a:r>
            <a:r>
              <a:rPr sz="1200" dirty="0" err="1"/>
              <a:t>erhalten</a:t>
            </a:r>
            <a:r>
              <a:rPr sz="1200" dirty="0"/>
              <a:t> </a:t>
            </a:r>
            <a:r>
              <a:rPr sz="1200" dirty="0" err="1"/>
              <a:t>oder</a:t>
            </a:r>
            <a:r>
              <a:rPr sz="1200" dirty="0"/>
              <a:t> </a:t>
            </a:r>
            <a:r>
              <a:rPr sz="1200" dirty="0" err="1"/>
              <a:t>Vertragsbeendigung</a:t>
            </a:r>
            <a:r>
              <a:rPr sz="1200" dirty="0"/>
              <a:t> </a:t>
            </a:r>
            <a:r>
              <a:rPr sz="1200" dirty="0" err="1"/>
              <a:t>vermeiden</a:t>
            </a:r>
            <a:endParaRPr sz="1200" dirty="0"/>
          </a:p>
        </p:txBody>
      </p:sp>
      <p:sp>
        <p:nvSpPr>
          <p:cNvPr id="10" name="TextBox 9"/>
          <p:cNvSpPr txBox="1"/>
          <p:nvPr/>
        </p:nvSpPr>
        <p:spPr>
          <a:xfrm>
            <a:off x="2631661" y="5935543"/>
            <a:ext cx="6235891" cy="461665"/>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an </a:t>
            </a:r>
            <a:r>
              <a:rPr sz="1200" dirty="0" err="1"/>
              <a:t>eine</a:t>
            </a:r>
            <a:r>
              <a:rPr sz="1200" dirty="0"/>
              <a:t> Person, die </a:t>
            </a:r>
            <a:r>
              <a:rPr sz="1200" dirty="0" err="1"/>
              <a:t>eine</a:t>
            </a:r>
            <a:r>
              <a:rPr sz="1200" dirty="0"/>
              <a:t> </a:t>
            </a:r>
            <a:r>
              <a:rPr sz="1200" dirty="0" err="1"/>
              <a:t>Transaktion</a:t>
            </a:r>
            <a:r>
              <a:rPr sz="1200" dirty="0"/>
              <a:t> </a:t>
            </a:r>
            <a:r>
              <a:rPr sz="1200" dirty="0" err="1"/>
              <a:t>oder</a:t>
            </a:r>
            <a:r>
              <a:rPr sz="1200" dirty="0"/>
              <a:t> </a:t>
            </a:r>
            <a:r>
              <a:rPr sz="1200" dirty="0" err="1"/>
              <a:t>eine</a:t>
            </a:r>
            <a:r>
              <a:rPr sz="1200" dirty="0"/>
              <a:t> </a:t>
            </a:r>
            <a:r>
              <a:rPr sz="1200" dirty="0" err="1"/>
              <a:t>Ernennung</a:t>
            </a:r>
            <a:r>
              <a:rPr sz="1200" dirty="0"/>
              <a:t> </a:t>
            </a:r>
            <a:r>
              <a:rPr sz="1200" dirty="0" err="1"/>
              <a:t>ermöglicht</a:t>
            </a:r>
            <a:r>
              <a:rPr sz="1200" dirty="0"/>
              <a:t> hat, </a:t>
            </a:r>
            <a:r>
              <a:rPr sz="1200" dirty="0" err="1"/>
              <a:t>insbesondere</a:t>
            </a:r>
            <a:r>
              <a:rPr sz="1200" dirty="0"/>
              <a:t> auf </a:t>
            </a:r>
            <a:r>
              <a:rPr sz="1200" dirty="0" err="1"/>
              <a:t>illegale</a:t>
            </a:r>
            <a:r>
              <a:rPr sz="1200" dirty="0"/>
              <a:t> Weise</a:t>
            </a:r>
          </a:p>
        </p:txBody>
      </p:sp>
      <p:sp>
        <p:nvSpPr>
          <p:cNvPr id="11" name="TextBox 10"/>
          <p:cNvSpPr txBox="1"/>
          <p:nvPr/>
        </p:nvSpPr>
        <p:spPr>
          <a:xfrm>
            <a:off x="850606" y="2661396"/>
            <a:ext cx="1506096" cy="338554"/>
          </a:xfrm>
          <a:prstGeom prst="rect">
            <a:avLst/>
          </a:prstGeom>
          <a:noFill/>
        </p:spPr>
        <p:txBody>
          <a:bodyPr wrap="square" rtlCol="0">
            <a:spAutoFit/>
          </a:bodyPr>
          <a:lstStyle/>
          <a:p>
            <a:pPr algn="r" rtl="0"/>
            <a:r>
              <a:rPr sz="1600" dirty="0" err="1"/>
              <a:t>Bestechung</a:t>
            </a:r>
            <a:endParaRPr sz="1600" dirty="0"/>
          </a:p>
        </p:txBody>
      </p:sp>
      <p:sp>
        <p:nvSpPr>
          <p:cNvPr id="12" name="TextBox 11"/>
          <p:cNvSpPr txBox="1"/>
          <p:nvPr/>
        </p:nvSpPr>
        <p:spPr>
          <a:xfrm>
            <a:off x="417786" y="3403468"/>
            <a:ext cx="1938916" cy="338554"/>
          </a:xfrm>
          <a:prstGeom prst="rect">
            <a:avLst/>
          </a:prstGeom>
          <a:noFill/>
        </p:spPr>
        <p:txBody>
          <a:bodyPr wrap="square" rtlCol="0">
            <a:spAutoFit/>
          </a:bodyPr>
          <a:lstStyle/>
          <a:p>
            <a:pPr algn="r" rtl="0"/>
            <a:r>
              <a:rPr sz="1600" dirty="0" err="1"/>
              <a:t>Wertgegenstände</a:t>
            </a:r>
            <a:endParaRPr sz="1600" dirty="0"/>
          </a:p>
        </p:txBody>
      </p:sp>
      <p:sp>
        <p:nvSpPr>
          <p:cNvPr id="13" name="TextBox 12"/>
          <p:cNvSpPr txBox="1"/>
          <p:nvPr/>
        </p:nvSpPr>
        <p:spPr>
          <a:xfrm>
            <a:off x="612741" y="4208802"/>
            <a:ext cx="1743960" cy="338554"/>
          </a:xfrm>
          <a:prstGeom prst="rect">
            <a:avLst/>
          </a:prstGeom>
          <a:noFill/>
        </p:spPr>
        <p:txBody>
          <a:bodyPr wrap="square" rtlCol="0">
            <a:spAutoFit/>
          </a:bodyPr>
          <a:lstStyle/>
          <a:p>
            <a:pPr algn="r" rtl="0"/>
            <a:r>
              <a:rPr sz="1600" dirty="0" err="1"/>
              <a:t>Ausländischer</a:t>
            </a:r>
            <a:r>
              <a:rPr sz="1600" dirty="0"/>
              <a:t> </a:t>
            </a:r>
            <a:r>
              <a:rPr sz="1600" dirty="0" err="1"/>
              <a:t>Amtsträger</a:t>
            </a:r>
            <a:endParaRPr sz="1600" dirty="0"/>
          </a:p>
        </p:txBody>
      </p:sp>
      <p:sp>
        <p:nvSpPr>
          <p:cNvPr id="14" name="TextBox 13"/>
          <p:cNvSpPr txBox="1"/>
          <p:nvPr/>
        </p:nvSpPr>
        <p:spPr>
          <a:xfrm>
            <a:off x="612741" y="5082004"/>
            <a:ext cx="1743960" cy="584775"/>
          </a:xfrm>
          <a:prstGeom prst="rect">
            <a:avLst/>
          </a:prstGeom>
          <a:noFill/>
        </p:spPr>
        <p:txBody>
          <a:bodyPr wrap="square" rtlCol="0">
            <a:spAutoFit/>
          </a:bodyPr>
          <a:lstStyle/>
          <a:p>
            <a:pPr algn="r" rtl="0"/>
            <a:r>
              <a:rPr sz="1600" dirty="0" err="1"/>
              <a:t>Ein</a:t>
            </a:r>
            <a:r>
              <a:rPr sz="1600" dirty="0"/>
              <a:t> </a:t>
            </a:r>
            <a:r>
              <a:rPr sz="1600" dirty="0" err="1"/>
              <a:t>Geschäft</a:t>
            </a:r>
            <a:r>
              <a:rPr sz="1600" dirty="0"/>
              <a:t> </a:t>
            </a:r>
            <a:r>
              <a:rPr sz="1600" dirty="0" err="1"/>
              <a:t>abzuschließen</a:t>
            </a:r>
            <a:r>
              <a:rPr sz="1600" dirty="0"/>
              <a:t> </a:t>
            </a:r>
            <a:r>
              <a:rPr sz="1600" dirty="0" err="1"/>
              <a:t>oder</a:t>
            </a:r>
            <a:r>
              <a:rPr sz="1600" dirty="0"/>
              <a:t> </a:t>
            </a:r>
            <a:r>
              <a:rPr sz="1600" dirty="0" err="1"/>
              <a:t>zu</a:t>
            </a:r>
            <a:r>
              <a:rPr sz="1600" dirty="0"/>
              <a:t> </a:t>
            </a:r>
            <a:r>
              <a:rPr sz="1600" dirty="0" err="1"/>
              <a:t>halten</a:t>
            </a:r>
            <a:endParaRPr sz="1600" dirty="0"/>
          </a:p>
        </p:txBody>
      </p:sp>
      <p:sp>
        <p:nvSpPr>
          <p:cNvPr id="15" name="TextBox 14"/>
          <p:cNvSpPr txBox="1"/>
          <p:nvPr/>
        </p:nvSpPr>
        <p:spPr>
          <a:xfrm>
            <a:off x="612741" y="5981152"/>
            <a:ext cx="1743960" cy="338554"/>
          </a:xfrm>
          <a:prstGeom prst="rect">
            <a:avLst/>
          </a:prstGeom>
          <a:noFill/>
        </p:spPr>
        <p:txBody>
          <a:bodyPr wrap="square" rtlCol="0">
            <a:spAutoFit/>
          </a:bodyPr>
          <a:lstStyle/>
          <a:p>
            <a:pPr algn="r" rtl="0"/>
            <a:r>
              <a:rPr sz="1600"/>
              <a:t>Bestechungsgeld</a:t>
            </a:r>
          </a:p>
        </p:txBody>
      </p:sp>
      <p:sp>
        <p:nvSpPr>
          <p:cNvPr id="17" name="Left Brace 16"/>
          <p:cNvSpPr/>
          <p:nvPr/>
        </p:nvSpPr>
        <p:spPr>
          <a:xfrm>
            <a:off x="2395992" y="2610205"/>
            <a:ext cx="235670" cy="554122"/>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8" name="Left Brace 17"/>
          <p:cNvSpPr/>
          <p:nvPr/>
        </p:nvSpPr>
        <p:spPr>
          <a:xfrm>
            <a:off x="2395991" y="3226605"/>
            <a:ext cx="235671" cy="74745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9" name="Left Brace 18"/>
          <p:cNvSpPr/>
          <p:nvPr/>
        </p:nvSpPr>
        <p:spPr>
          <a:xfrm>
            <a:off x="2395991" y="4018469"/>
            <a:ext cx="235671" cy="105180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0" name="Left Brace 19"/>
          <p:cNvSpPr/>
          <p:nvPr/>
        </p:nvSpPr>
        <p:spPr>
          <a:xfrm>
            <a:off x="2395991" y="5139383"/>
            <a:ext cx="235672" cy="76189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1" name="Left Brace 20"/>
          <p:cNvSpPr/>
          <p:nvPr/>
        </p:nvSpPr>
        <p:spPr>
          <a:xfrm>
            <a:off x="2395992" y="594620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a:bodyPr>
          <a:lstStyle/>
          <a:p>
            <a:pPr rtl="0"/>
            <a:r>
              <a:rPr/>
              <a:t>Nachweisführung und interne Kontrollen</a:t>
            </a:r>
          </a:p>
        </p:txBody>
      </p:sp>
      <p:sp>
        <p:nvSpPr>
          <p:cNvPr id="3" name="Content Placeholder 2"/>
          <p:cNvSpPr>
            <a:spLocks noGrp="1"/>
          </p:cNvSpPr>
          <p:nvPr>
            <p:ph sz="quarter" idx="10"/>
          </p:nvPr>
        </p:nvSpPr>
        <p:spPr>
          <a:xfrm>
            <a:off x="3939160" y="1539965"/>
            <a:ext cx="4695793" cy="1791093"/>
          </a:xfrm>
        </p:spPr>
        <p:txBody>
          <a:bodyPr/>
          <a:lstStyle/>
          <a:p>
            <a:pPr marL="0" indent="0">
              <a:buNone/>
            </a:pPr>
            <a:r>
              <a:rPr sz="1400" b="1" kern="1200" dirty="0">
                <a:solidFill>
                  <a:srgbClr val="CC1543"/>
                </a:solidFill>
                <a:latin typeface="Arial" charset="0"/>
                <a:ea typeface="Arial" charset="0"/>
                <a:cs typeface="Arial" charset="0"/>
              </a:rPr>
              <a:t>Regel</a:t>
            </a:r>
            <a:r>
              <a:rPr sz="1400" b="1" kern="1200" dirty="0" smtClean="0">
                <a:solidFill>
                  <a:srgbClr val="CC1543"/>
                </a:solidFill>
                <a:latin typeface="Arial" charset="0"/>
                <a:ea typeface="Arial" charset="0"/>
                <a:cs typeface="Arial" charset="0"/>
              </a:rPr>
              <a:t>:</a:t>
            </a:r>
            <a:r>
              <a:rPr lang="en-US" sz="1400" b="1" kern="1200" dirty="0" smtClean="0">
                <a:solidFill>
                  <a:srgbClr val="CC1543"/>
                </a:solidFill>
                <a:latin typeface="Arial" charset="0"/>
                <a:ea typeface="Arial" charset="0"/>
                <a:cs typeface="Arial" charset="0"/>
              </a:rPr>
              <a:t> </a:t>
            </a:r>
            <a:r>
              <a:rPr lang="de-DE" sz="1400" dirty="0"/>
              <a:t>Setzt voraus, dass Einzelpersonen und Unternehmen genaue und vollständige Aufzeichnungen zu allen von ihnen durchgeführten Transaktionen </a:t>
            </a:r>
            <a:r>
              <a:rPr lang="de-DE" sz="1400" dirty="0" smtClean="0"/>
              <a:t>führen</a:t>
            </a:r>
            <a:endParaRPr lang="en-US" sz="1400" dirty="0"/>
          </a:p>
          <a:p>
            <a:pPr marL="0" indent="0">
              <a:buNone/>
            </a:pPr>
            <a:r>
              <a:rPr lang="de-DE" sz="1400" b="1" dirty="0">
                <a:solidFill>
                  <a:srgbClr val="CC1543"/>
                </a:solidFill>
                <a:latin typeface="Arial" charset="0"/>
                <a:ea typeface="Arial" charset="0"/>
                <a:cs typeface="Arial" charset="0"/>
              </a:rPr>
              <a:t>Um die Anforderungen zu erfüllen: </a:t>
            </a:r>
            <a:r>
              <a:rPr lang="de-DE" sz="1400" dirty="0" smtClean="0"/>
              <a:t>Muss </a:t>
            </a:r>
            <a:r>
              <a:rPr lang="de-DE" sz="1400" dirty="0"/>
              <a:t>MTS Bücher und Aufzeichnungen führen, die Transaktionen des Unternehmens genau </a:t>
            </a:r>
            <a:r>
              <a:rPr lang="de-DE" sz="1400" dirty="0" smtClean="0"/>
              <a:t>wiedergeben</a:t>
            </a:r>
            <a:endParaRPr lang="en-US" sz="1400" dirty="0"/>
          </a:p>
        </p:txBody>
      </p:sp>
      <p:sp>
        <p:nvSpPr>
          <p:cNvPr id="4" name="Content Placeholder 2"/>
          <p:cNvSpPr txBox="1">
            <a:spLocks/>
          </p:cNvSpPr>
          <p:nvPr/>
        </p:nvSpPr>
        <p:spPr bwMode="auto">
          <a:xfrm>
            <a:off x="884875" y="3900371"/>
            <a:ext cx="4680108" cy="20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rtl="0">
              <a:lnSpc>
                <a:spcPct val="90000"/>
              </a:lnSpc>
              <a:spcAft>
                <a:spcPct val="35000"/>
              </a:spcAft>
              <a:buNone/>
            </a:pPr>
            <a:r>
              <a:rPr sz="1400" b="1" dirty="0">
                <a:solidFill>
                  <a:srgbClr val="CC1543"/>
                </a:solidFill>
                <a:latin typeface="Arial" charset="0"/>
                <a:ea typeface="Arial" charset="0"/>
                <a:cs typeface="Arial" charset="0"/>
              </a:rPr>
              <a:t>Regel: </a:t>
            </a:r>
            <a:r>
              <a:rPr sz="1400" dirty="0" err="1">
                <a:latin typeface="Arial" charset="0"/>
                <a:ea typeface="Arial" charset="0"/>
                <a:cs typeface="Arial" charset="0"/>
              </a:rPr>
              <a:t>Verbietet</a:t>
            </a:r>
            <a:r>
              <a:rPr sz="1400" dirty="0">
                <a:latin typeface="Arial" charset="0"/>
                <a:ea typeface="Arial" charset="0"/>
                <a:cs typeface="Arial" charset="0"/>
              </a:rPr>
              <a:t> </a:t>
            </a:r>
            <a:r>
              <a:rPr sz="1400" dirty="0" err="1">
                <a:latin typeface="Arial" charset="0"/>
                <a:ea typeface="Arial" charset="0"/>
                <a:cs typeface="Arial" charset="0"/>
              </a:rPr>
              <a:t>sowohl</a:t>
            </a:r>
            <a:r>
              <a:rPr sz="1400" dirty="0">
                <a:latin typeface="Arial" charset="0"/>
                <a:ea typeface="Arial" charset="0"/>
                <a:cs typeface="Arial" charset="0"/>
              </a:rPr>
              <a:t> </a:t>
            </a:r>
            <a:r>
              <a:rPr sz="1400" dirty="0" err="1">
                <a:latin typeface="Arial" charset="0"/>
                <a:ea typeface="Arial" charset="0"/>
                <a:cs typeface="Arial" charset="0"/>
              </a:rPr>
              <a:t>Einzelpersonen</a:t>
            </a:r>
            <a:r>
              <a:rPr sz="1400" dirty="0">
                <a:latin typeface="Arial" charset="0"/>
                <a:ea typeface="Arial" charset="0"/>
                <a:cs typeface="Arial" charset="0"/>
              </a:rPr>
              <a:t> </a:t>
            </a:r>
            <a:r>
              <a:rPr sz="1400" dirty="0" err="1">
                <a:latin typeface="Arial" charset="0"/>
                <a:ea typeface="Arial" charset="0"/>
                <a:cs typeface="Arial" charset="0"/>
              </a:rPr>
              <a:t>als</a:t>
            </a:r>
            <a:r>
              <a:rPr sz="1400" dirty="0">
                <a:latin typeface="Arial" charset="0"/>
                <a:ea typeface="Arial" charset="0"/>
                <a:cs typeface="Arial" charset="0"/>
              </a:rPr>
              <a:t> </a:t>
            </a:r>
            <a:r>
              <a:rPr sz="1400" dirty="0" err="1">
                <a:latin typeface="Arial" charset="0"/>
                <a:ea typeface="Arial" charset="0"/>
                <a:cs typeface="Arial" charset="0"/>
              </a:rPr>
              <a:t>auch</a:t>
            </a:r>
            <a:r>
              <a:rPr sz="1400" dirty="0">
                <a:latin typeface="Arial" charset="0"/>
                <a:ea typeface="Arial" charset="0"/>
                <a:cs typeface="Arial" charset="0"/>
              </a:rPr>
              <a:t> </a:t>
            </a:r>
            <a:r>
              <a:rPr sz="1400" dirty="0" err="1">
                <a:latin typeface="Arial" charset="0"/>
                <a:ea typeface="Arial" charset="0"/>
                <a:cs typeface="Arial" charset="0"/>
              </a:rPr>
              <a:t>Unternehmen</a:t>
            </a:r>
            <a:r>
              <a:rPr sz="1400" dirty="0">
                <a:latin typeface="Arial" charset="0"/>
                <a:ea typeface="Arial" charset="0"/>
                <a:cs typeface="Arial" charset="0"/>
              </a:rPr>
              <a:t> das </a:t>
            </a:r>
            <a:r>
              <a:rPr sz="1400" dirty="0" err="1">
                <a:latin typeface="Arial" charset="0"/>
                <a:ea typeface="Arial" charset="0"/>
                <a:cs typeface="Arial" charset="0"/>
              </a:rPr>
              <a:t>wissentliche</a:t>
            </a:r>
            <a:r>
              <a:rPr sz="1400" dirty="0">
                <a:latin typeface="Arial" charset="0"/>
                <a:ea typeface="Arial" charset="0"/>
                <a:cs typeface="Arial" charset="0"/>
              </a:rPr>
              <a:t> </a:t>
            </a:r>
            <a:r>
              <a:rPr sz="1400" dirty="0" err="1">
                <a:latin typeface="Arial" charset="0"/>
                <a:ea typeface="Arial" charset="0"/>
                <a:cs typeface="Arial" charset="0"/>
              </a:rPr>
              <a:t>Umgehen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Unterlassen</a:t>
            </a:r>
            <a:r>
              <a:rPr sz="1400" dirty="0">
                <a:latin typeface="Arial" charset="0"/>
                <a:ea typeface="Arial" charset="0"/>
                <a:cs typeface="Arial" charset="0"/>
              </a:rPr>
              <a:t> der </a:t>
            </a:r>
            <a:r>
              <a:rPr sz="1400" dirty="0" err="1">
                <a:latin typeface="Arial" charset="0"/>
                <a:ea typeface="Arial" charset="0"/>
                <a:cs typeface="Arial" charset="0"/>
              </a:rPr>
              <a:t>Umsetzung</a:t>
            </a:r>
            <a:r>
              <a:rPr sz="1400" dirty="0">
                <a:latin typeface="Arial" charset="0"/>
                <a:ea typeface="Arial" charset="0"/>
                <a:cs typeface="Arial" charset="0"/>
              </a:rPr>
              <a:t> von </a:t>
            </a:r>
            <a:r>
              <a:rPr sz="1400" dirty="0" err="1">
                <a:latin typeface="Arial" charset="0"/>
                <a:ea typeface="Arial" charset="0"/>
                <a:cs typeface="Arial" charset="0"/>
              </a:rPr>
              <a:t>internen</a:t>
            </a:r>
            <a:r>
              <a:rPr sz="1400" dirty="0">
                <a:latin typeface="Arial" charset="0"/>
                <a:ea typeface="Arial" charset="0"/>
                <a:cs typeface="Arial" charset="0"/>
              </a:rPr>
              <a:t> </a:t>
            </a:r>
            <a:r>
              <a:rPr sz="1400" dirty="0" err="1">
                <a:latin typeface="Arial" charset="0"/>
                <a:ea typeface="Arial" charset="0"/>
                <a:cs typeface="Arial" charset="0"/>
              </a:rPr>
              <a:t>Kontrollen</a:t>
            </a:r>
            <a:endParaRPr sz="1400" dirty="0">
              <a:latin typeface="Arial" charset="0"/>
              <a:ea typeface="Arial" charset="0"/>
              <a:cs typeface="Arial" charset="0"/>
            </a:endParaRPr>
          </a:p>
          <a:p>
            <a:pPr marL="0" lvl="0" indent="0" rtl="0">
              <a:buNone/>
            </a:pPr>
            <a:r>
              <a:rPr sz="1400" b="1" dirty="0">
                <a:solidFill>
                  <a:srgbClr val="CC1543"/>
                </a:solidFill>
                <a:latin typeface="Arial" charset="0"/>
                <a:ea typeface="Arial" charset="0"/>
                <a:cs typeface="Arial" charset="0"/>
              </a:rPr>
              <a:t>Um die </a:t>
            </a:r>
            <a:r>
              <a:rPr sz="1400" b="1" dirty="0" err="1">
                <a:solidFill>
                  <a:srgbClr val="CC1543"/>
                </a:solidFill>
                <a:latin typeface="Arial" charset="0"/>
                <a:ea typeface="Arial" charset="0"/>
                <a:cs typeface="Arial" charset="0"/>
              </a:rPr>
              <a:t>Anforderungen</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zu</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erfüllen</a:t>
            </a:r>
            <a:r>
              <a:rPr sz="1400" b="1" dirty="0">
                <a:solidFill>
                  <a:srgbClr val="CC1543"/>
                </a:solidFill>
                <a:latin typeface="Arial" charset="0"/>
                <a:ea typeface="Arial" charset="0"/>
                <a:cs typeface="Arial" charset="0"/>
              </a:rPr>
              <a:t>: </a:t>
            </a:r>
            <a:r>
              <a:rPr sz="1400" dirty="0">
                <a:latin typeface="Arial" charset="0"/>
                <a:ea typeface="Arial" charset="0"/>
                <a:cs typeface="Arial" charset="0"/>
              </a:rPr>
              <a:t>Muss MTS </a:t>
            </a:r>
            <a:r>
              <a:rPr sz="1400" dirty="0" err="1">
                <a:latin typeface="Arial" charset="0"/>
                <a:ea typeface="Arial" charset="0"/>
                <a:cs typeface="Arial" charset="0"/>
              </a:rPr>
              <a:t>ein</a:t>
            </a:r>
            <a:r>
              <a:rPr sz="1400" dirty="0">
                <a:solidFill>
                  <a:srgbClr val="CC1543"/>
                </a:solidFill>
                <a:latin typeface="Arial" charset="0"/>
                <a:ea typeface="Arial" charset="0"/>
                <a:cs typeface="Arial" charset="0"/>
              </a:rPr>
              <a:t> </a:t>
            </a:r>
            <a:r>
              <a:rPr sz="1400" dirty="0">
                <a:latin typeface="Arial" charset="0"/>
                <a:ea typeface="Arial" charset="0"/>
                <a:cs typeface="Arial" charset="0"/>
              </a:rPr>
              <a:t>System </a:t>
            </a:r>
            <a:r>
              <a:rPr sz="1400" dirty="0" err="1">
                <a:latin typeface="Arial" charset="0"/>
                <a:ea typeface="Arial" charset="0"/>
                <a:cs typeface="Arial" charset="0"/>
              </a:rPr>
              <a:t>zur</a:t>
            </a:r>
            <a:r>
              <a:rPr sz="1400" dirty="0">
                <a:latin typeface="Arial" charset="0"/>
                <a:ea typeface="Arial" charset="0"/>
                <a:cs typeface="Arial" charset="0"/>
              </a:rPr>
              <a:t> </a:t>
            </a:r>
            <a:r>
              <a:rPr sz="1400" dirty="0" err="1">
                <a:latin typeface="Arial" charset="0"/>
                <a:ea typeface="Arial" charset="0"/>
                <a:cs typeface="Arial" charset="0"/>
              </a:rPr>
              <a:t>Steuerung</a:t>
            </a:r>
            <a:r>
              <a:rPr sz="1400" dirty="0">
                <a:latin typeface="Arial" charset="0"/>
                <a:ea typeface="Arial" charset="0"/>
                <a:cs typeface="Arial" charset="0"/>
              </a:rPr>
              <a:t> und </a:t>
            </a:r>
            <a:r>
              <a:rPr sz="1400" dirty="0" err="1">
                <a:latin typeface="Arial" charset="0"/>
                <a:ea typeface="Arial" charset="0"/>
                <a:cs typeface="Arial" charset="0"/>
              </a:rPr>
              <a:t>Kontrolle</a:t>
            </a:r>
            <a:r>
              <a:rPr sz="1400" dirty="0">
                <a:latin typeface="Arial" charset="0"/>
                <a:ea typeface="Arial" charset="0"/>
                <a:cs typeface="Arial" charset="0"/>
              </a:rPr>
              <a:t> </a:t>
            </a:r>
            <a:r>
              <a:rPr sz="1400" dirty="0" err="1">
                <a:latin typeface="Arial" charset="0"/>
                <a:ea typeface="Arial" charset="0"/>
                <a:cs typeface="Arial" charset="0"/>
              </a:rPr>
              <a:t>interner</a:t>
            </a:r>
            <a:r>
              <a:rPr sz="1400" dirty="0">
                <a:latin typeface="Arial" charset="0"/>
                <a:ea typeface="Arial" charset="0"/>
                <a:cs typeface="Arial" charset="0"/>
              </a:rPr>
              <a:t> </a:t>
            </a:r>
            <a:r>
              <a:rPr sz="1400" dirty="0" err="1">
                <a:latin typeface="Arial" charset="0"/>
                <a:ea typeface="Arial" charset="0"/>
                <a:cs typeface="Arial" charset="0"/>
              </a:rPr>
              <a:t>Abrechnungen</a:t>
            </a:r>
            <a:r>
              <a:rPr sz="1400" dirty="0">
                <a:latin typeface="Arial" charset="0"/>
                <a:ea typeface="Arial" charset="0"/>
                <a:cs typeface="Arial" charset="0"/>
              </a:rPr>
              <a:t> </a:t>
            </a:r>
            <a:r>
              <a:rPr sz="1400" dirty="0" err="1">
                <a:latin typeface="Arial" charset="0"/>
                <a:ea typeface="Arial" charset="0"/>
                <a:cs typeface="Arial" charset="0"/>
              </a:rPr>
              <a:t>aufrechterhalten</a:t>
            </a:r>
            <a:r>
              <a:rPr sz="1400" dirty="0">
                <a:latin typeface="Arial" charset="0"/>
                <a:ea typeface="Arial" charset="0"/>
                <a:cs typeface="Arial" charset="0"/>
              </a:rPr>
              <a:t>, um </a:t>
            </a:r>
            <a:r>
              <a:rPr sz="1400" dirty="0" err="1">
                <a:latin typeface="Arial" charset="0"/>
                <a:ea typeface="Arial" charset="0"/>
                <a:cs typeface="Arial" charset="0"/>
              </a:rPr>
              <a:t>eine</a:t>
            </a:r>
            <a:r>
              <a:rPr sz="1400" dirty="0">
                <a:latin typeface="Arial" charset="0"/>
                <a:ea typeface="Arial" charset="0"/>
                <a:cs typeface="Arial" charset="0"/>
              </a:rPr>
              <a:t> </a:t>
            </a:r>
            <a:r>
              <a:rPr sz="1400" dirty="0" err="1">
                <a:latin typeface="Arial" charset="0"/>
                <a:ea typeface="Arial" charset="0"/>
                <a:cs typeface="Arial" charset="0"/>
              </a:rPr>
              <a:t>genaue</a:t>
            </a:r>
            <a:r>
              <a:rPr sz="1400" dirty="0">
                <a:latin typeface="Arial" charset="0"/>
                <a:ea typeface="Arial" charset="0"/>
                <a:cs typeface="Arial" charset="0"/>
              </a:rPr>
              <a:t> </a:t>
            </a:r>
            <a:r>
              <a:rPr sz="1400" dirty="0" err="1">
                <a:latin typeface="Arial" charset="0"/>
                <a:ea typeface="Arial" charset="0"/>
                <a:cs typeface="Arial" charset="0"/>
              </a:rPr>
              <a:t>Berichterstattung</a:t>
            </a:r>
            <a:r>
              <a:rPr sz="1400" dirty="0">
                <a:latin typeface="Arial" charset="0"/>
                <a:ea typeface="Arial" charset="0"/>
                <a:cs typeface="Arial" charset="0"/>
              </a:rPr>
              <a:t> von </a:t>
            </a:r>
            <a:r>
              <a:rPr sz="1400" dirty="0" err="1">
                <a:latin typeface="Arial" charset="0"/>
                <a:ea typeface="Arial" charset="0"/>
                <a:cs typeface="Arial" charset="0"/>
              </a:rPr>
              <a:t>Transaktionen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smtClean="0">
                <a:latin typeface="Arial" charset="0"/>
                <a:ea typeface="Arial" charset="0"/>
                <a:cs typeface="Arial" charset="0"/>
              </a:rPr>
              <a:t>gewährleisten</a:t>
            </a:r>
            <a:r>
              <a:rPr lang="de-DE" sz="1400" dirty="0" smtClean="0">
                <a:latin typeface="Arial" charset="0"/>
                <a:ea typeface="Arial" charset="0"/>
                <a:cs typeface="Arial" charset="0"/>
              </a:rPr>
              <a:t>;</a:t>
            </a:r>
            <a:r>
              <a:rPr sz="1400" dirty="0" smtClean="0">
                <a:latin typeface="Arial" charset="0"/>
                <a:ea typeface="Arial" charset="0"/>
                <a:cs typeface="Arial" charset="0"/>
              </a:rPr>
              <a:t> </a:t>
            </a:r>
            <a:r>
              <a:rPr sz="1400" strike="sngStrike" dirty="0" smtClean="0">
                <a:latin typeface="Arial" charset="0"/>
                <a:ea typeface="Arial" charset="0"/>
                <a:cs typeface="Arial" charset="0"/>
              </a:rPr>
              <a:t>und</a:t>
            </a:r>
            <a:r>
              <a:rPr sz="1400" dirty="0" smtClean="0">
                <a:latin typeface="Arial" charset="0"/>
                <a:ea typeface="Arial" charset="0"/>
                <a:cs typeface="Arial" charset="0"/>
              </a:rPr>
              <a:t> die </a:t>
            </a:r>
            <a:r>
              <a:rPr sz="1400" dirty="0" err="1">
                <a:latin typeface="Arial" charset="0"/>
                <a:ea typeface="Arial" charset="0"/>
                <a:cs typeface="Arial" charset="0"/>
              </a:rPr>
              <a:t>Sicherung</a:t>
            </a:r>
            <a:r>
              <a:rPr sz="1400" dirty="0">
                <a:latin typeface="Arial" charset="0"/>
                <a:ea typeface="Arial" charset="0"/>
                <a:cs typeface="Arial" charset="0"/>
              </a:rPr>
              <a:t> von </a:t>
            </a:r>
            <a:r>
              <a:rPr sz="1400" dirty="0" err="1">
                <a:latin typeface="Arial" charset="0"/>
                <a:ea typeface="Arial" charset="0"/>
                <a:cs typeface="Arial" charset="0"/>
              </a:rPr>
              <a:t>Vermögenswerten</a:t>
            </a:r>
            <a:r>
              <a:rPr sz="1400" dirty="0">
                <a:latin typeface="Arial" charset="0"/>
                <a:ea typeface="Arial" charset="0"/>
                <a:cs typeface="Arial" charset="0"/>
              </a:rPr>
              <a:t> muss </a:t>
            </a:r>
            <a:r>
              <a:rPr sz="1400" dirty="0" err="1">
                <a:latin typeface="Arial" charset="0"/>
                <a:ea typeface="Arial" charset="0"/>
                <a:cs typeface="Arial" charset="0"/>
              </a:rPr>
              <a:t>geplant</a:t>
            </a:r>
            <a:r>
              <a:rPr sz="1400" dirty="0">
                <a:latin typeface="Arial" charset="0"/>
                <a:ea typeface="Arial" charset="0"/>
                <a:cs typeface="Arial" charset="0"/>
              </a:rPr>
              <a:t> und </a:t>
            </a:r>
            <a:r>
              <a:rPr sz="1400" dirty="0" err="1">
                <a:latin typeface="Arial" charset="0"/>
                <a:ea typeface="Arial" charset="0"/>
                <a:cs typeface="Arial" charset="0"/>
              </a:rPr>
              <a:t>beibehalten</a:t>
            </a:r>
            <a:r>
              <a:rPr sz="1400" dirty="0">
                <a:latin typeface="Arial" charset="0"/>
                <a:ea typeface="Arial" charset="0"/>
                <a:cs typeface="Arial" charset="0"/>
              </a:rPr>
              <a:t> </a:t>
            </a:r>
            <a:r>
              <a:rPr sz="1400" dirty="0" err="1">
                <a:latin typeface="Arial" charset="0"/>
                <a:ea typeface="Arial" charset="0"/>
                <a:cs typeface="Arial" charset="0"/>
              </a:rPr>
              <a:t>werden</a:t>
            </a:r>
            <a:endParaRPr sz="1400"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83" y="3942295"/>
            <a:ext cx="2896734" cy="1896671"/>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Tree>
    <p:extLst>
      <p:ext uri="{BB962C8B-B14F-4D97-AF65-F5344CB8AC3E}">
        <p14:creationId xmlns:p14="http://schemas.microsoft.com/office/powerpoint/2010/main" val="205036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46337" cy="868362"/>
          </a:xfrm>
        </p:spPr>
        <p:txBody>
          <a:bodyPr>
            <a:normAutofit/>
          </a:bodyPr>
          <a:lstStyle/>
          <a:p>
            <a:pPr rtl="0"/>
            <a:r>
              <a:rPr sz="2400" dirty="0"/>
              <a:t>FCPA MTS-</a:t>
            </a:r>
            <a:r>
              <a:rPr sz="2400" dirty="0" err="1"/>
              <a:t>spezifische</a:t>
            </a:r>
            <a:r>
              <a:rPr sz="2400" dirty="0"/>
              <a:t> </a:t>
            </a:r>
            <a:r>
              <a:rPr sz="2400" dirty="0" err="1"/>
              <a:t>Risikobereiche</a:t>
            </a:r>
            <a:r>
              <a:rPr sz="2400" dirty="0"/>
              <a:t> und </a:t>
            </a:r>
            <a:r>
              <a:rPr sz="2400" dirty="0" err="1"/>
              <a:t>geltende</a:t>
            </a:r>
            <a:r>
              <a:rPr sz="2400" dirty="0"/>
              <a:t> MTS </a:t>
            </a:r>
            <a:r>
              <a:rPr sz="2400" dirty="0" err="1"/>
              <a:t>Unternehmenspolitik</a:t>
            </a:r>
            <a:r>
              <a:rPr sz="2400" dirty="0"/>
              <a:t> / </a:t>
            </a:r>
            <a:r>
              <a:rPr sz="2400" dirty="0" err="1"/>
              <a:t>Vorgehensweise</a:t>
            </a:r>
            <a:endParaRPr sz="2400" dirty="0"/>
          </a:p>
        </p:txBody>
      </p:sp>
      <p:graphicFrame>
        <p:nvGraphicFramePr>
          <p:cNvPr id="4" name="Table 3"/>
          <p:cNvGraphicFramePr>
            <a:graphicFrameLocks noGrp="1"/>
          </p:cNvGraphicFramePr>
          <p:nvPr>
            <p:extLst>
              <p:ext uri="{D42A27DB-BD31-4B8C-83A1-F6EECF244321}">
                <p14:modId xmlns:p14="http://schemas.microsoft.com/office/powerpoint/2010/main" val="1744184027"/>
              </p:ext>
            </p:extLst>
          </p:nvPr>
        </p:nvGraphicFramePr>
        <p:xfrm>
          <a:off x="348498" y="1074918"/>
          <a:ext cx="8465270" cy="5423293"/>
        </p:xfrm>
        <a:graphic>
          <a:graphicData uri="http://schemas.openxmlformats.org/drawingml/2006/table">
            <a:tbl>
              <a:tblPr firstRow="1" bandRow="1">
                <a:tableStyleId>{073A0DAA-6AF3-43AB-8588-CEC1D06C72B9}</a:tableStyleId>
              </a:tblPr>
              <a:tblGrid>
                <a:gridCol w="4232635"/>
                <a:gridCol w="4232635"/>
              </a:tblGrid>
              <a:tr h="394093">
                <a:tc>
                  <a:txBody>
                    <a:bodyPr/>
                    <a:lstStyle/>
                    <a:p>
                      <a:pPr rtl="0"/>
                      <a:r>
                        <a:rPr sz="1600" b="0" dirty="0" err="1"/>
                        <a:t>Risikobereiche</a:t>
                      </a:r>
                      <a:r>
                        <a:rPr sz="1600" b="0" dirty="0"/>
                        <a:t> / </a:t>
                      </a:r>
                      <a:r>
                        <a:rPr sz="1600" b="0" dirty="0" err="1"/>
                        <a:t>Warnsignale</a:t>
                      </a:r>
                      <a:r>
                        <a:rPr sz="1600" b="0" baseline="0" dirty="0"/>
                        <a:t> </a:t>
                      </a:r>
                      <a:r>
                        <a:rPr sz="1600" b="0" baseline="0" dirty="0" err="1"/>
                        <a:t>erzeugt</a:t>
                      </a:r>
                      <a:endParaRPr sz="1600" b="0" baseline="0" dirty="0"/>
                    </a:p>
                  </a:txBody>
                  <a:tcPr/>
                </a:tc>
                <a:tc>
                  <a:txBody>
                    <a:bodyPr/>
                    <a:lstStyle/>
                    <a:p>
                      <a:pPr rtl="0"/>
                      <a:r>
                        <a:rPr sz="1600" b="0" dirty="0"/>
                        <a:t>MTS </a:t>
                      </a:r>
                      <a:r>
                        <a:rPr sz="1600" b="0" dirty="0" err="1"/>
                        <a:t>Unternehmenspolitik</a:t>
                      </a:r>
                      <a:r>
                        <a:rPr sz="1600" b="0" baseline="0" dirty="0"/>
                        <a:t> / </a:t>
                      </a:r>
                      <a:r>
                        <a:rPr sz="1600" b="0" baseline="0" dirty="0" err="1" smtClean="0"/>
                        <a:t>Vorgehensweise</a:t>
                      </a:r>
                      <a:r>
                        <a:rPr lang="de-DE" sz="1600" b="0" baseline="0" dirty="0" smtClean="0"/>
                        <a:t>*</a:t>
                      </a:r>
                      <a:endParaRPr sz="1600" b="0" baseline="0" dirty="0"/>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Vertrieb</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Übermäßige Unterhaltung der Kunden und opulente Bewirtung</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Überhöhte Provisionszahlungen an Agenten oder Anreize an Wiederverkäufer, die ein Bestechungspotenzial erzeugen können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1)</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chemeClr val="tx1"/>
                          </a:solidFill>
                          <a:latin typeface="Arial" charset="0"/>
                          <a:ea typeface="Arial" charset="0"/>
                          <a:cs typeface="Arial" charset="0"/>
                        </a:rPr>
                        <a:t>(</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endParaRPr sz="1100" b="0" i="0" kern="1200" baseline="0" dirty="0">
                        <a:solidFill>
                          <a:schemeClr val="tx1"/>
                        </a:solidFill>
                        <a:latin typeface="Arial" charset="0"/>
                        <a:ea typeface="Arial" charset="0"/>
                        <a:cs typeface="Arial" charset="0"/>
                      </a:endParaRP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Geschäftstätigkeit und Auszahlungen an Dritte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Vorschriftswidrige Zahlungen an Zollbeamte, um Zollgebühren zu umgehen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Sponsoring, um einen Geschäftspartner hinzuzugewinnen oder zu halten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OGC-008 </a:t>
                      </a:r>
                      <a:r>
                        <a:rPr sz="1100" b="0" i="0" kern="1200" dirty="0" err="1">
                          <a:solidFill>
                            <a:schemeClr val="tx1"/>
                          </a:solidFill>
                          <a:latin typeface="Arial" charset="0"/>
                          <a:ea typeface="Arial" charset="0"/>
                          <a:cs typeface="Arial" charset="0"/>
                        </a:rPr>
                        <a:t>Einhaltung</a:t>
                      </a:r>
                      <a:r>
                        <a:rPr sz="1100" b="0" i="0" kern="1200" dirty="0">
                          <a:solidFill>
                            <a:schemeClr val="tx1"/>
                          </a:solidFill>
                          <a:latin typeface="Arial" charset="0"/>
                          <a:ea typeface="Arial" charset="0"/>
                          <a:cs typeface="Arial" charset="0"/>
                        </a:rPr>
                        <a:t> </a:t>
                      </a:r>
                      <a:r>
                        <a:rPr sz="1100" b="0" i="0" kern="1200" dirty="0" err="1">
                          <a:solidFill>
                            <a:schemeClr val="tx1"/>
                          </a:solidFill>
                          <a:latin typeface="Arial" charset="0"/>
                          <a:ea typeface="Arial" charset="0"/>
                          <a:cs typeface="Arial" charset="0"/>
                        </a:rPr>
                        <a:t>ausländischer</a:t>
                      </a:r>
                      <a:r>
                        <a:rPr sz="1100" b="0" i="0" kern="1200" dirty="0">
                          <a:solidFill>
                            <a:schemeClr val="tx1"/>
                          </a:solidFill>
                          <a:latin typeface="Arial" charset="0"/>
                          <a:ea typeface="Arial" charset="0"/>
                          <a:cs typeface="Arial" charset="0"/>
                        </a:rPr>
                        <a:t> </a:t>
                      </a:r>
                      <a:r>
                        <a:rPr sz="1100" b="0" i="0" kern="1200" dirty="0" err="1">
                          <a:solidFill>
                            <a:schemeClr val="tx1"/>
                          </a:solidFill>
                          <a:latin typeface="Arial" charset="0"/>
                          <a:ea typeface="Arial" charset="0"/>
                          <a:cs typeface="Arial" charset="0"/>
                        </a:rPr>
                        <a:t>Gesetze</a:t>
                      </a:r>
                      <a:r>
                        <a:rPr sz="1100" b="0" i="0" kern="1200" dirty="0">
                          <a:solidFill>
                            <a:schemeClr val="tx1"/>
                          </a:solidFill>
                          <a:latin typeface="Arial" charset="0"/>
                          <a:ea typeface="Arial" charset="0"/>
                          <a:cs typeface="Arial" charset="0"/>
                        </a:rPr>
                        <a:t> und </a:t>
                      </a:r>
                      <a:r>
                        <a:rPr sz="1100" b="0" i="0" kern="1200" dirty="0" err="1" smtClean="0">
                          <a:solidFill>
                            <a:schemeClr val="tx1"/>
                          </a:solidFill>
                          <a:latin typeface="Arial" charset="0"/>
                          <a:ea typeface="Arial" charset="0"/>
                          <a:cs typeface="Arial" charset="0"/>
                        </a:rPr>
                        <a:t>Vorschriften</a:t>
                      </a:r>
                      <a:r>
                        <a:rPr lang="de-DE" sz="1100" b="0" i="0" kern="1200" dirty="0" smtClean="0">
                          <a:solidFill>
                            <a:schemeClr val="tx1"/>
                          </a:solidFill>
                          <a:latin typeface="Arial" charset="0"/>
                          <a:ea typeface="Arial" charset="0"/>
                          <a:cs typeface="Arial" charset="0"/>
                        </a:rPr>
                        <a:t> (</a:t>
                      </a:r>
                      <a:r>
                        <a:rPr lang="de-DE" sz="1100" b="0" i="0" kern="1200" dirty="0" err="1" smtClean="0">
                          <a:solidFill>
                            <a:schemeClr val="tx1"/>
                          </a:solidFill>
                          <a:latin typeface="Arial" charset="0"/>
                          <a:ea typeface="Arial" charset="0"/>
                          <a:cs typeface="Arial" charset="0"/>
                        </a:rPr>
                        <a:t>rev</a:t>
                      </a:r>
                      <a:r>
                        <a:rPr lang="de-DE" sz="1100" b="0" i="0" kern="1200" dirty="0" smtClean="0">
                          <a:solidFill>
                            <a:schemeClr val="tx1"/>
                          </a:solidFill>
                          <a:latin typeface="Arial" charset="0"/>
                          <a:ea typeface="Arial" charset="0"/>
                          <a:cs typeface="Arial" charset="0"/>
                        </a:rPr>
                        <a:t>. 1)</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chemeClr val="tx1"/>
                          </a:solidFill>
                          <a:latin typeface="Arial" charset="0"/>
                          <a:ea typeface="Arial" charset="0"/>
                          <a:cs typeface="Arial" charset="0"/>
                        </a:rPr>
                        <a:t>(</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smtClean="0">
                          <a:solidFill>
                            <a:schemeClr val="tx1"/>
                          </a:solidFill>
                          <a:latin typeface="Arial" charset="0"/>
                          <a:ea typeface="Arial" charset="0"/>
                          <a:cs typeface="Arial" charset="0"/>
                        </a:rPr>
                        <a:t>OGC-009A </a:t>
                      </a:r>
                      <a:r>
                        <a:rPr sz="1100" b="0" i="0" kern="1200" baseline="0" dirty="0" err="1">
                          <a:solidFill>
                            <a:schemeClr val="tx1"/>
                          </a:solidFill>
                          <a:latin typeface="Arial" charset="0"/>
                          <a:ea typeface="Arial" charset="0"/>
                          <a:cs typeface="Arial" charset="0"/>
                        </a:rPr>
                        <a:t>Veranstaltungs</a:t>
                      </a:r>
                      <a:r>
                        <a:rPr sz="1100" b="0" i="0" kern="1200" baseline="0" dirty="0">
                          <a:solidFill>
                            <a:schemeClr val="tx1"/>
                          </a:solidFill>
                          <a:latin typeface="Arial" charset="0"/>
                          <a:ea typeface="Arial" charset="0"/>
                          <a:cs typeface="Arial" charset="0"/>
                        </a:rPr>
                        <a:t>- und Sponsoring </a:t>
                      </a:r>
                      <a:r>
                        <a:rPr sz="1100" b="0" i="0" kern="1200" baseline="0" dirty="0" err="1">
                          <a:solidFill>
                            <a:schemeClr val="tx1"/>
                          </a:solidFill>
                          <a:latin typeface="Arial" charset="0"/>
                          <a:ea typeface="Arial" charset="0"/>
                          <a:cs typeface="Arial" charset="0"/>
                        </a:rPr>
                        <a:t>Antragsformular</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OGC-010 </a:t>
                      </a:r>
                      <a:r>
                        <a:rPr sz="1100" b="0" i="0" kern="1200" baseline="0" dirty="0" err="1" smtClean="0">
                          <a:solidFill>
                            <a:schemeClr val="tx1"/>
                          </a:solidFill>
                          <a:latin typeface="Arial" charset="0"/>
                          <a:ea typeface="Arial" charset="0"/>
                          <a:cs typeface="Arial" charset="0"/>
                        </a:rPr>
                        <a:t>Interessenkonflikt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2)</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a:solidFill>
                            <a:srgbClr val="D20000"/>
                          </a:solidFill>
                          <a:latin typeface="Arial" charset="0"/>
                          <a:ea typeface="Arial" charset="0"/>
                          <a:cs typeface="Arial" charset="0"/>
                        </a:rPr>
                        <a:t>Mitarbeiterbezogene Tätigkeit</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Unterkunft in Luxushotels und Flugkosten der Businessklasse / ersten Klasse</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Geschenke, die nationale Gesetze oder lokale Gepflogenheiten verletzen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FIN-008G</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Erstattung</a:t>
                      </a:r>
                      <a:r>
                        <a:rPr sz="1100" b="0" i="0" kern="1200" baseline="0" dirty="0">
                          <a:solidFill>
                            <a:schemeClr val="tx1"/>
                          </a:solidFill>
                          <a:latin typeface="Arial" charset="0"/>
                          <a:ea typeface="Arial" charset="0"/>
                          <a:cs typeface="Arial" charset="0"/>
                        </a:rPr>
                        <a:t> von </a:t>
                      </a:r>
                      <a:r>
                        <a:rPr sz="1100" b="0" i="0" kern="1200" baseline="0" dirty="0" err="1">
                          <a:solidFill>
                            <a:schemeClr val="tx1"/>
                          </a:solidFill>
                          <a:latin typeface="Arial" charset="0"/>
                          <a:ea typeface="Arial" charset="0"/>
                          <a:cs typeface="Arial" charset="0"/>
                        </a:rPr>
                        <a:t>globalen</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Reisekosten</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Ausgaben</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1)</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chemeClr val="tx1"/>
                          </a:solidFill>
                          <a:latin typeface="Arial" charset="0"/>
                          <a:ea typeface="Arial" charset="0"/>
                          <a:cs typeface="Arial" charset="0"/>
                        </a:rPr>
                        <a:t>(</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kern="1200">
                          <a:solidFill>
                            <a:srgbClr val="D20000"/>
                          </a:solidFill>
                          <a:latin typeface="Arial" charset="0"/>
                          <a:ea typeface="Arial" charset="0"/>
                          <a:cs typeface="Arial" charset="0"/>
                        </a:rPr>
                        <a:t>Finanzielle Nachweisführung und interne Kontrollen</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Fehlen der erforderlichen Genehmigungen und </a:t>
                      </a:r>
                      <a:r>
                        <a:rPr sz="1100" b="0" i="0" kern="1200" baseline="0">
                          <a:solidFill>
                            <a:schemeClr val="tx1"/>
                          </a:solidFill>
                          <a:latin typeface="Arial" charset="0"/>
                          <a:ea typeface="Arial" charset="0"/>
                          <a:cs typeface="Arial" charset="0"/>
                        </a:rPr>
                        <a:t> </a:t>
                      </a:r>
                      <a:r>
                        <a:rPr sz="1100" b="0" i="0" kern="1200">
                          <a:solidFill>
                            <a:schemeClr val="tx1"/>
                          </a:solidFill>
                          <a:latin typeface="Arial" charset="0"/>
                          <a:ea typeface="Arial" charset="0"/>
                          <a:cs typeface="Arial" charset="0"/>
                        </a:rPr>
                        <a:t>Nachweise</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Vereitelung oder Umgehung interner Kontrollen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OGC-007 </a:t>
                      </a:r>
                      <a:r>
                        <a:rPr sz="1100" b="0" i="0" kern="1200" dirty="0" err="1">
                          <a:solidFill>
                            <a:schemeClr val="tx1"/>
                          </a:solidFill>
                          <a:latin typeface="Arial" charset="0"/>
                          <a:ea typeface="Arial" charset="0"/>
                          <a:cs typeface="Arial" charset="0"/>
                        </a:rPr>
                        <a:t>Aufbewahrung</a:t>
                      </a:r>
                      <a:r>
                        <a:rPr sz="1100" b="0" i="0" kern="1200" dirty="0">
                          <a:solidFill>
                            <a:schemeClr val="tx1"/>
                          </a:solidFill>
                          <a:latin typeface="Arial" charset="0"/>
                          <a:ea typeface="Arial" charset="0"/>
                          <a:cs typeface="Arial" charset="0"/>
                        </a:rPr>
                        <a:t> von </a:t>
                      </a:r>
                      <a:r>
                        <a:rPr sz="1100" b="0" i="0" kern="1200" dirty="0" err="1" smtClean="0">
                          <a:solidFill>
                            <a:schemeClr val="tx1"/>
                          </a:solidFill>
                          <a:latin typeface="Arial" charset="0"/>
                          <a:ea typeface="Arial" charset="0"/>
                          <a:cs typeface="Arial" charset="0"/>
                        </a:rPr>
                        <a:t>Unterlagen</a:t>
                      </a:r>
                      <a:r>
                        <a:rPr lang="de-DE" sz="1100" b="0" i="0" kern="1200" dirty="0" smtClean="0">
                          <a:solidFill>
                            <a:schemeClr val="tx1"/>
                          </a:solidFill>
                          <a:latin typeface="Arial" charset="0"/>
                          <a:ea typeface="Arial" charset="0"/>
                          <a:cs typeface="Arial" charset="0"/>
                        </a:rPr>
                        <a:t> (08/2007)</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1)</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p>
                    <a:p>
                      <a:pPr marL="0" marR="0" lvl="0" indent="0" algn="l" defTabSz="457200" rtl="0" eaLnBrk="1" fontAlgn="auto" latinLnBrk="0" hangingPunct="1">
                        <a:lnSpc>
                          <a:spcPct val="100000"/>
                        </a:lnSpc>
                        <a:spcBef>
                          <a:spcPct val="0"/>
                        </a:spcBef>
                        <a:spcAft>
                          <a:spcPts val="0"/>
                        </a:spcAft>
                        <a:buClr>
                          <a:srgbClr val="CC1E43"/>
                        </a:buClr>
                        <a:buSzTx/>
                        <a:buFont typeface="Wingdings" charset="2"/>
                        <a:buNone/>
                        <a:tabLst/>
                        <a:defRPr/>
                      </a:pPr>
                      <a:endParaRPr lang="de-DE" sz="1100" b="0" i="0" kern="1200" baseline="0" dirty="0" smtClean="0">
                        <a:solidFill>
                          <a:schemeClr val="tx1"/>
                        </a:solidFill>
                        <a:latin typeface="Arial" charset="0"/>
                        <a:ea typeface="Arial" charset="0"/>
                        <a:cs typeface="Arial" charset="0"/>
                      </a:endParaRPr>
                    </a:p>
                    <a:p>
                      <a:pPr marL="0" marR="0" lvl="0" indent="0" algn="l" defTabSz="457200" rtl="0" eaLnBrk="1" fontAlgn="auto" latinLnBrk="0" hangingPunct="1">
                        <a:lnSpc>
                          <a:spcPct val="100000"/>
                        </a:lnSpc>
                        <a:spcBef>
                          <a:spcPct val="0"/>
                        </a:spcBef>
                        <a:spcAft>
                          <a:spcPts val="0"/>
                        </a:spcAft>
                        <a:buClr>
                          <a:srgbClr val="CC1E43"/>
                        </a:buClr>
                        <a:buSzTx/>
                        <a:buFont typeface="Wingdings" charset="2"/>
                        <a:buNone/>
                        <a:tabLst/>
                        <a:defRPr/>
                      </a:pPr>
                      <a:r>
                        <a:rPr lang="de-DE" sz="900" b="0" i="0" kern="1200" baseline="0" dirty="0" smtClean="0">
                          <a:solidFill>
                            <a:schemeClr val="tx1"/>
                          </a:solidFill>
                          <a:latin typeface="Arial" charset="0"/>
                          <a:ea typeface="Arial" charset="0"/>
                          <a:cs typeface="Arial" charset="0"/>
                        </a:rPr>
                        <a:t>* Informatorischer Charakter</a:t>
                      </a:r>
                    </a:p>
                  </a:txBody>
                  <a:tcPr/>
                </a:tc>
              </a:tr>
            </a:tbl>
          </a:graphicData>
        </a:graphic>
      </p:graphicFrame>
    </p:spTree>
    <p:extLst>
      <p:ext uri="{BB962C8B-B14F-4D97-AF65-F5344CB8AC3E}">
        <p14:creationId xmlns:p14="http://schemas.microsoft.com/office/powerpoint/2010/main" val="178868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pPr rtl="0"/>
            <a:r>
              <a:rPr/>
              <a:t>Wie befasst sich der Verhaltenskodex mit Bestechung und Korruption?</a:t>
            </a:r>
          </a:p>
        </p:txBody>
      </p:sp>
      <p:sp>
        <p:nvSpPr>
          <p:cNvPr id="3" name="Content Placeholder 2"/>
          <p:cNvSpPr>
            <a:spLocks noGrp="1"/>
          </p:cNvSpPr>
          <p:nvPr>
            <p:ph sz="quarter" idx="10"/>
          </p:nvPr>
        </p:nvSpPr>
        <p:spPr>
          <a:xfrm>
            <a:off x="488950" y="1348033"/>
            <a:ext cx="7974566" cy="4838328"/>
          </a:xfrm>
        </p:spPr>
        <p:txBody>
          <a:bodyPr/>
          <a:lstStyle/>
          <a:p>
            <a:pPr rtl="0">
              <a:spcAft>
                <a:spcPts val="1200"/>
              </a:spcAft>
            </a:pPr>
            <a:r>
              <a:rPr dirty="0">
                <a:latin typeface="Arial" charset="0"/>
                <a:ea typeface="Arial" charset="0"/>
                <a:cs typeface="Arial" charset="0"/>
              </a:rPr>
              <a:t>Der </a:t>
            </a:r>
            <a:r>
              <a:rPr dirty="0" err="1">
                <a:latin typeface="Arial" charset="0"/>
                <a:ea typeface="Arial" charset="0"/>
                <a:cs typeface="Arial" charset="0"/>
              </a:rPr>
              <a:t>Verhaltenskodex</a:t>
            </a:r>
            <a:r>
              <a:rPr dirty="0">
                <a:latin typeface="Arial" charset="0"/>
                <a:ea typeface="Arial" charset="0"/>
                <a:cs typeface="Arial" charset="0"/>
              </a:rPr>
              <a:t> </a:t>
            </a:r>
            <a:r>
              <a:rPr dirty="0" err="1">
                <a:latin typeface="Arial" charset="0"/>
                <a:ea typeface="Arial" charset="0"/>
                <a:cs typeface="Arial" charset="0"/>
              </a:rPr>
              <a:t>enthält</a:t>
            </a:r>
            <a:r>
              <a:rPr dirty="0">
                <a:latin typeface="Arial" charset="0"/>
                <a:ea typeface="Arial" charset="0"/>
                <a:cs typeface="Arial" charset="0"/>
              </a:rPr>
              <a:t> </a:t>
            </a:r>
            <a:r>
              <a:rPr dirty="0" err="1">
                <a:latin typeface="Arial" charset="0"/>
                <a:ea typeface="Arial" charset="0"/>
                <a:cs typeface="Arial" charset="0"/>
              </a:rPr>
              <a:t>Richtlinien</a:t>
            </a:r>
            <a:r>
              <a:rPr dirty="0">
                <a:latin typeface="Arial" charset="0"/>
                <a:ea typeface="Arial" charset="0"/>
                <a:cs typeface="Arial" charset="0"/>
              </a:rPr>
              <a:t> </a:t>
            </a:r>
            <a:r>
              <a:rPr dirty="0" err="1">
                <a:latin typeface="Arial" charset="0"/>
                <a:ea typeface="Arial" charset="0"/>
                <a:cs typeface="Arial" charset="0"/>
              </a:rPr>
              <a:t>für</a:t>
            </a:r>
            <a:r>
              <a:rPr dirty="0">
                <a:latin typeface="Arial" charset="0"/>
                <a:ea typeface="Arial" charset="0"/>
                <a:cs typeface="Arial" charset="0"/>
              </a:rPr>
              <a:t> </a:t>
            </a:r>
            <a:r>
              <a:rPr dirty="0" err="1">
                <a:latin typeface="Arial" charset="0"/>
                <a:ea typeface="Arial" charset="0"/>
                <a:cs typeface="Arial" charset="0"/>
              </a:rPr>
              <a:t>Bestechungs</a:t>
            </a:r>
            <a:r>
              <a:rPr dirty="0">
                <a:latin typeface="Arial" charset="0"/>
                <a:ea typeface="Arial" charset="0"/>
                <a:cs typeface="Arial" charset="0"/>
              </a:rPr>
              <a:t>- und </a:t>
            </a:r>
            <a:r>
              <a:rPr dirty="0" err="1">
                <a:latin typeface="Arial" charset="0"/>
                <a:ea typeface="Arial" charset="0"/>
                <a:cs typeface="Arial" charset="0"/>
              </a:rPr>
              <a:t>Korruptionsrisiken</a:t>
            </a:r>
            <a:r>
              <a:rPr dirty="0">
                <a:latin typeface="Arial" charset="0"/>
                <a:ea typeface="Arial" charset="0"/>
                <a:cs typeface="Arial" charset="0"/>
              </a:rPr>
              <a:t>, </a:t>
            </a:r>
            <a:r>
              <a:rPr dirty="0" err="1">
                <a:latin typeface="Arial" charset="0"/>
                <a:ea typeface="Arial" charset="0"/>
                <a:cs typeface="Arial" charset="0"/>
              </a:rPr>
              <a:t>denen</a:t>
            </a:r>
            <a:r>
              <a:rPr dirty="0">
                <a:latin typeface="Arial" charset="0"/>
                <a:ea typeface="Arial" charset="0"/>
                <a:cs typeface="Arial" charset="0"/>
              </a:rPr>
              <a:t> das MTS Personal </a:t>
            </a:r>
            <a:r>
              <a:rPr dirty="0" err="1">
                <a:latin typeface="Arial" charset="0"/>
                <a:ea typeface="Arial" charset="0"/>
                <a:cs typeface="Arial" charset="0"/>
              </a:rPr>
              <a:t>ausgesetzt</a:t>
            </a:r>
            <a:r>
              <a:rPr dirty="0">
                <a:latin typeface="Arial" charset="0"/>
                <a:ea typeface="Arial" charset="0"/>
                <a:cs typeface="Arial" charset="0"/>
              </a:rPr>
              <a:t> </a:t>
            </a:r>
            <a:r>
              <a:rPr dirty="0" err="1">
                <a:latin typeface="Arial" charset="0"/>
                <a:ea typeface="Arial" charset="0"/>
                <a:cs typeface="Arial" charset="0"/>
              </a:rPr>
              <a:t>ist</a:t>
            </a:r>
            <a:r>
              <a:rPr dirty="0">
                <a:latin typeface="Arial" charset="0"/>
                <a:ea typeface="Arial" charset="0"/>
                <a:cs typeface="Arial" charset="0"/>
              </a:rPr>
              <a:t>, und </a:t>
            </a:r>
            <a:r>
              <a:rPr dirty="0" err="1">
                <a:latin typeface="Arial" charset="0"/>
                <a:ea typeface="Arial" charset="0"/>
                <a:cs typeface="Arial" charset="0"/>
              </a:rPr>
              <a:t>zu</a:t>
            </a:r>
            <a:r>
              <a:rPr dirty="0">
                <a:latin typeface="Arial" charset="0"/>
                <a:ea typeface="Arial" charset="0"/>
                <a:cs typeface="Arial" charset="0"/>
              </a:rPr>
              <a:t> den </a:t>
            </a:r>
            <a:r>
              <a:rPr lang="de-DE" dirty="0" smtClean="0">
                <a:latin typeface="Arial" charset="0"/>
                <a:ea typeface="Arial" charset="0"/>
                <a:cs typeface="Arial" charset="0"/>
              </a:rPr>
              <a:t>lokalen</a:t>
            </a:r>
            <a:r>
              <a:rPr dirty="0" smtClean="0">
                <a:latin typeface="Arial" charset="0"/>
                <a:ea typeface="Arial" charset="0"/>
                <a:cs typeface="Arial" charset="0"/>
              </a:rPr>
              <a:t> </a:t>
            </a:r>
            <a:r>
              <a:rPr dirty="0" err="1">
                <a:latin typeface="Arial" charset="0"/>
                <a:ea typeface="Arial" charset="0"/>
                <a:cs typeface="Arial" charset="0"/>
              </a:rPr>
              <a:t>gesetzlichen</a:t>
            </a:r>
            <a:r>
              <a:rPr dirty="0">
                <a:latin typeface="Arial" charset="0"/>
                <a:ea typeface="Arial" charset="0"/>
                <a:cs typeface="Arial" charset="0"/>
              </a:rPr>
              <a:t> </a:t>
            </a:r>
            <a:r>
              <a:rPr dirty="0" err="1">
                <a:latin typeface="Arial" charset="0"/>
                <a:ea typeface="Arial" charset="0"/>
                <a:cs typeface="Arial" charset="0"/>
              </a:rPr>
              <a:t>Regelungen</a:t>
            </a:r>
            <a:r>
              <a:rPr dirty="0">
                <a:latin typeface="Arial" charset="0"/>
                <a:ea typeface="Arial" charset="0"/>
                <a:cs typeface="Arial" charset="0"/>
              </a:rPr>
              <a:t> und </a:t>
            </a:r>
            <a:r>
              <a:rPr dirty="0" err="1">
                <a:latin typeface="Arial" charset="0"/>
                <a:ea typeface="Arial" charset="0"/>
                <a:cs typeface="Arial" charset="0"/>
              </a:rPr>
              <a:t>Bestimmungen</a:t>
            </a:r>
            <a:r>
              <a:rPr dirty="0">
                <a:latin typeface="Arial" charset="0"/>
                <a:ea typeface="Arial" charset="0"/>
                <a:cs typeface="Arial" charset="0"/>
              </a:rPr>
              <a:t>.</a:t>
            </a:r>
          </a:p>
          <a:p>
            <a:pPr rtl="0">
              <a:spcAft>
                <a:spcPts val="1200"/>
              </a:spcAft>
            </a:pPr>
            <a:r>
              <a:rPr dirty="0">
                <a:latin typeface="Arial" charset="0"/>
                <a:ea typeface="Arial" charset="0"/>
                <a:cs typeface="Arial" charset="0"/>
              </a:rPr>
              <a:t>Der </a:t>
            </a:r>
            <a:r>
              <a:rPr dirty="0" err="1">
                <a:latin typeface="Arial" charset="0"/>
                <a:ea typeface="Arial" charset="0"/>
                <a:cs typeface="Arial" charset="0"/>
              </a:rPr>
              <a:t>Verhaltenskodex</a:t>
            </a:r>
            <a:r>
              <a:rPr dirty="0">
                <a:latin typeface="Arial" charset="0"/>
                <a:ea typeface="Arial" charset="0"/>
                <a:cs typeface="Arial" charset="0"/>
              </a:rPr>
              <a:t> </a:t>
            </a:r>
            <a:r>
              <a:rPr dirty="0" err="1">
                <a:latin typeface="Arial" charset="0"/>
                <a:ea typeface="Arial" charset="0"/>
                <a:cs typeface="Arial" charset="0"/>
              </a:rPr>
              <a:t>enthält</a:t>
            </a:r>
            <a:r>
              <a:rPr dirty="0">
                <a:latin typeface="Arial" charset="0"/>
                <a:ea typeface="Arial" charset="0"/>
                <a:cs typeface="Arial" charset="0"/>
              </a:rPr>
              <a:t> </a:t>
            </a:r>
            <a:r>
              <a:rPr dirty="0" err="1">
                <a:latin typeface="Arial" charset="0"/>
                <a:ea typeface="Arial" charset="0"/>
                <a:cs typeface="Arial" charset="0"/>
              </a:rPr>
              <a:t>auch</a:t>
            </a:r>
            <a:r>
              <a:rPr dirty="0">
                <a:latin typeface="Arial" charset="0"/>
                <a:ea typeface="Arial" charset="0"/>
                <a:cs typeface="Arial" charset="0"/>
              </a:rPr>
              <a:t> </a:t>
            </a:r>
            <a:r>
              <a:rPr dirty="0" err="1">
                <a:latin typeface="Arial" charset="0"/>
                <a:ea typeface="Arial" charset="0"/>
                <a:cs typeface="Arial" charset="0"/>
              </a:rPr>
              <a:t>Fragen</a:t>
            </a:r>
            <a:r>
              <a:rPr dirty="0">
                <a:latin typeface="Arial" charset="0"/>
                <a:ea typeface="Arial" charset="0"/>
                <a:cs typeface="Arial" charset="0"/>
              </a:rPr>
              <a:t> und </a:t>
            </a:r>
            <a:r>
              <a:rPr dirty="0" err="1">
                <a:latin typeface="Arial" charset="0"/>
                <a:ea typeface="Arial" charset="0"/>
                <a:cs typeface="Arial" charset="0"/>
              </a:rPr>
              <a:t>Antworten</a:t>
            </a:r>
            <a:r>
              <a:rPr dirty="0">
                <a:latin typeface="Arial" charset="0"/>
                <a:ea typeface="Arial" charset="0"/>
                <a:cs typeface="Arial" charset="0"/>
              </a:rPr>
              <a:t> </a:t>
            </a:r>
            <a:r>
              <a:rPr dirty="0" err="1">
                <a:latin typeface="Arial" charset="0"/>
                <a:ea typeface="Arial" charset="0"/>
                <a:cs typeface="Arial" charset="0"/>
              </a:rPr>
              <a:t>zu</a:t>
            </a:r>
            <a:r>
              <a:rPr dirty="0">
                <a:latin typeface="Arial" charset="0"/>
                <a:ea typeface="Arial" charset="0"/>
                <a:cs typeface="Arial" charset="0"/>
              </a:rPr>
              <a:t> </a:t>
            </a:r>
            <a:r>
              <a:rPr dirty="0" err="1">
                <a:latin typeface="Arial" charset="0"/>
                <a:ea typeface="Arial" charset="0"/>
                <a:cs typeface="Arial" charset="0"/>
              </a:rPr>
              <a:t>einigen</a:t>
            </a:r>
            <a:r>
              <a:rPr dirty="0">
                <a:latin typeface="Arial" charset="0"/>
                <a:ea typeface="Arial" charset="0"/>
                <a:cs typeface="Arial" charset="0"/>
              </a:rPr>
              <a:t> </a:t>
            </a:r>
            <a:r>
              <a:rPr dirty="0" err="1">
                <a:latin typeface="Arial" charset="0"/>
                <a:ea typeface="Arial" charset="0"/>
                <a:cs typeface="Arial" charset="0"/>
              </a:rPr>
              <a:t>vorstellbaren</a:t>
            </a:r>
            <a:r>
              <a:rPr dirty="0">
                <a:latin typeface="Arial" charset="0"/>
                <a:ea typeface="Arial" charset="0"/>
                <a:cs typeface="Arial" charset="0"/>
              </a:rPr>
              <a:t> </a:t>
            </a:r>
            <a:r>
              <a:rPr dirty="0" err="1">
                <a:latin typeface="Arial" charset="0"/>
                <a:ea typeface="Arial" charset="0"/>
                <a:cs typeface="Arial" charset="0"/>
              </a:rPr>
              <a:t>Szenarien</a:t>
            </a:r>
            <a:r>
              <a:rPr dirty="0">
                <a:latin typeface="Arial" charset="0"/>
                <a:ea typeface="Arial" charset="0"/>
                <a:cs typeface="Arial" charset="0"/>
              </a:rPr>
              <a:t>, um das </a:t>
            </a:r>
            <a:r>
              <a:rPr dirty="0" err="1">
                <a:latin typeface="Arial" charset="0"/>
                <a:ea typeface="Arial" charset="0"/>
                <a:cs typeface="Arial" charset="0"/>
              </a:rPr>
              <a:t>Verständnis</a:t>
            </a:r>
            <a:r>
              <a:rPr dirty="0">
                <a:latin typeface="Arial" charset="0"/>
                <a:ea typeface="Arial" charset="0"/>
                <a:cs typeface="Arial" charset="0"/>
              </a:rPr>
              <a:t> </a:t>
            </a:r>
            <a:r>
              <a:rPr dirty="0" err="1">
                <a:latin typeface="Arial" charset="0"/>
                <a:ea typeface="Arial" charset="0"/>
                <a:cs typeface="Arial" charset="0"/>
              </a:rPr>
              <a:t>zu</a:t>
            </a:r>
            <a:r>
              <a:rPr dirty="0">
                <a:latin typeface="Arial" charset="0"/>
                <a:ea typeface="Arial" charset="0"/>
                <a:cs typeface="Arial" charset="0"/>
              </a:rPr>
              <a:t> </a:t>
            </a:r>
            <a:r>
              <a:rPr dirty="0" err="1">
                <a:latin typeface="Arial" charset="0"/>
                <a:ea typeface="Arial" charset="0"/>
                <a:cs typeface="Arial" charset="0"/>
              </a:rPr>
              <a:t>erleichtern</a:t>
            </a:r>
            <a:r>
              <a:rPr dirty="0">
                <a:latin typeface="Arial" charset="0"/>
                <a:ea typeface="Arial" charset="0"/>
                <a:cs typeface="Arial" charset="0"/>
              </a:rPr>
              <a:t>.</a:t>
            </a:r>
          </a:p>
          <a:p>
            <a:pPr rtl="0">
              <a:spcAft>
                <a:spcPts val="1200"/>
              </a:spcAft>
            </a:pPr>
            <a:r>
              <a:rPr dirty="0" err="1">
                <a:latin typeface="Arial" charset="0"/>
                <a:ea typeface="Arial" charset="0"/>
                <a:cs typeface="Arial" charset="0"/>
              </a:rPr>
              <a:t>Bei</a:t>
            </a:r>
            <a:r>
              <a:rPr dirty="0">
                <a:latin typeface="Arial" charset="0"/>
                <a:ea typeface="Arial" charset="0"/>
                <a:cs typeface="Arial" charset="0"/>
              </a:rPr>
              <a:t> MTS </a:t>
            </a:r>
            <a:r>
              <a:rPr dirty="0" err="1">
                <a:latin typeface="Arial" charset="0"/>
                <a:ea typeface="Arial" charset="0"/>
                <a:cs typeface="Arial" charset="0"/>
              </a:rPr>
              <a:t>gelten</a:t>
            </a:r>
            <a:r>
              <a:rPr dirty="0">
                <a:latin typeface="Arial" charset="0"/>
                <a:ea typeface="Arial" charset="0"/>
                <a:cs typeface="Arial" charset="0"/>
              </a:rPr>
              <a:t> </a:t>
            </a:r>
            <a:r>
              <a:rPr dirty="0" err="1">
                <a:latin typeface="Arial" charset="0"/>
                <a:ea typeface="Arial" charset="0"/>
                <a:cs typeface="Arial" charset="0"/>
              </a:rPr>
              <a:t>spezielle</a:t>
            </a:r>
            <a:r>
              <a:rPr dirty="0">
                <a:latin typeface="Arial" charset="0"/>
                <a:ea typeface="Arial" charset="0"/>
                <a:cs typeface="Arial" charset="0"/>
              </a:rPr>
              <a:t> </a:t>
            </a:r>
            <a:r>
              <a:rPr dirty="0" err="1">
                <a:latin typeface="Arial" charset="0"/>
                <a:ea typeface="Arial" charset="0"/>
                <a:cs typeface="Arial" charset="0"/>
              </a:rPr>
              <a:t>Richtlinien</a:t>
            </a:r>
            <a:r>
              <a:rPr dirty="0">
                <a:latin typeface="Arial" charset="0"/>
                <a:ea typeface="Arial" charset="0"/>
                <a:cs typeface="Arial" charset="0"/>
              </a:rPr>
              <a:t> und </a:t>
            </a:r>
            <a:r>
              <a:rPr dirty="0" err="1">
                <a:latin typeface="Arial" charset="0"/>
                <a:ea typeface="Arial" charset="0"/>
                <a:cs typeface="Arial" charset="0"/>
              </a:rPr>
              <a:t>Verfahren</a:t>
            </a:r>
            <a:r>
              <a:rPr dirty="0">
                <a:latin typeface="Arial" charset="0"/>
                <a:ea typeface="Arial" charset="0"/>
                <a:cs typeface="Arial" charset="0"/>
              </a:rPr>
              <a:t> </a:t>
            </a:r>
            <a:r>
              <a:rPr dirty="0" err="1">
                <a:latin typeface="Arial" charset="0"/>
                <a:ea typeface="Arial" charset="0"/>
                <a:cs typeface="Arial" charset="0"/>
              </a:rPr>
              <a:t>für</a:t>
            </a:r>
            <a:r>
              <a:rPr dirty="0">
                <a:latin typeface="Arial" charset="0"/>
                <a:ea typeface="Arial" charset="0"/>
                <a:cs typeface="Arial" charset="0"/>
              </a:rPr>
              <a:t> den </a:t>
            </a:r>
            <a:r>
              <a:rPr dirty="0" err="1">
                <a:latin typeface="Arial" charset="0"/>
                <a:ea typeface="Arial" charset="0"/>
                <a:cs typeface="Arial" charset="0"/>
              </a:rPr>
              <a:t>Umgang</a:t>
            </a:r>
            <a:r>
              <a:rPr dirty="0">
                <a:latin typeface="Arial" charset="0"/>
                <a:ea typeface="Arial" charset="0"/>
                <a:cs typeface="Arial" charset="0"/>
              </a:rPr>
              <a:t> </a:t>
            </a:r>
            <a:r>
              <a:rPr dirty="0" err="1">
                <a:latin typeface="Arial" charset="0"/>
                <a:ea typeface="Arial" charset="0"/>
                <a:cs typeface="Arial" charset="0"/>
              </a:rPr>
              <a:t>mit</a:t>
            </a:r>
            <a:r>
              <a:rPr dirty="0">
                <a:latin typeface="Arial" charset="0"/>
                <a:ea typeface="Arial" charset="0"/>
                <a:cs typeface="Arial" charset="0"/>
              </a:rPr>
              <a:t> </a:t>
            </a:r>
            <a:r>
              <a:rPr dirty="0" err="1">
                <a:latin typeface="Arial" charset="0"/>
                <a:ea typeface="Arial" charset="0"/>
                <a:cs typeface="Arial" charset="0"/>
              </a:rPr>
              <a:t>Bestechung</a:t>
            </a:r>
            <a:r>
              <a:rPr dirty="0">
                <a:latin typeface="Arial" charset="0"/>
                <a:ea typeface="Arial" charset="0"/>
                <a:cs typeface="Arial" charset="0"/>
              </a:rPr>
              <a:t> und </a:t>
            </a:r>
            <a:r>
              <a:rPr dirty="0" err="1">
                <a:latin typeface="Arial" charset="0"/>
                <a:ea typeface="Arial" charset="0"/>
                <a:cs typeface="Arial" charset="0"/>
              </a:rPr>
              <a:t>Korruption</a:t>
            </a:r>
            <a:r>
              <a:rPr dirty="0">
                <a:latin typeface="Arial" charset="0"/>
                <a:ea typeface="Arial" charset="0"/>
                <a:cs typeface="Arial" charset="0"/>
              </a:rPr>
              <a:t>.</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Interessenkonflikt</a:t>
            </a:r>
          </a:p>
        </p:txBody>
      </p:sp>
      <p:sp>
        <p:nvSpPr>
          <p:cNvPr id="3" name="Content Placeholder 2"/>
          <p:cNvSpPr>
            <a:spLocks noGrp="1"/>
          </p:cNvSpPr>
          <p:nvPr>
            <p:ph sz="quarter" idx="10"/>
          </p:nvPr>
        </p:nvSpPr>
        <p:spPr>
          <a:xfrm>
            <a:off x="488950" y="1348033"/>
            <a:ext cx="8138160" cy="1687398"/>
          </a:xfrm>
        </p:spPr>
        <p:txBody>
          <a:bodyPr/>
          <a:lstStyle/>
          <a:p>
            <a:pPr rtl="0"/>
            <a:r>
              <a:rPr/>
              <a:t>„Bei </a:t>
            </a:r>
            <a:r>
              <a:rPr>
                <a:latin typeface="Arial" charset="0"/>
                <a:ea typeface="Arial" charset="0"/>
                <a:cs typeface="Arial" charset="0"/>
              </a:rPr>
              <a:t>MTS erwarten wir voneinander, stets im besten Interesse des Unternehmens zu handeln. Das bedeutet, dass unternehmerische Entscheidungen frei von jeglichem Interessenskonflikt zu treffen sind. Sie sollten auch unparteiisch sein. Wir müssen unsere Entscheidungen auf der Grundlage fundierter geschäftlicher Überlegungen treffen.“ </a:t>
            </a:r>
            <a:r>
              <a:rPr i="1">
                <a:latin typeface="Arial" charset="0"/>
                <a:ea typeface="Arial" charset="0"/>
                <a:cs typeface="Arial" charset="0"/>
              </a:rPr>
              <a:t>(Verhaltenskodex, Seite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2449818212"/>
              </p:ext>
            </p:extLst>
          </p:nvPr>
        </p:nvGraphicFramePr>
        <p:xfrm>
          <a:off x="886118" y="3344632"/>
          <a:ext cx="7758151" cy="297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Zusammenfassung</a:t>
            </a:r>
          </a:p>
        </p:txBody>
      </p:sp>
      <p:sp>
        <p:nvSpPr>
          <p:cNvPr id="3" name="Content Placeholder 2"/>
          <p:cNvSpPr>
            <a:spLocks noGrp="1"/>
          </p:cNvSpPr>
          <p:nvPr>
            <p:ph sz="quarter" idx="10"/>
          </p:nvPr>
        </p:nvSpPr>
        <p:spPr>
          <a:xfrm>
            <a:off x="488950" y="1348033"/>
            <a:ext cx="8138160" cy="1885361"/>
          </a:xfrm>
        </p:spPr>
        <p:txBody>
          <a:bodyPr/>
          <a:lstStyle/>
          <a:p>
            <a:pPr marL="0" indent="0" rtl="0">
              <a:buNone/>
            </a:pPr>
            <a:r>
              <a:rPr dirty="0"/>
              <a:t>MTS </a:t>
            </a:r>
            <a:r>
              <a:rPr dirty="0" err="1"/>
              <a:t>Verhaltenskodex</a:t>
            </a:r>
            <a:r>
              <a:rPr dirty="0"/>
              <a:t> - </a:t>
            </a:r>
            <a:r>
              <a:rPr dirty="0" err="1"/>
              <a:t>Ihre</a:t>
            </a:r>
            <a:r>
              <a:rPr dirty="0"/>
              <a:t> ERSTE </a:t>
            </a:r>
            <a:r>
              <a:rPr lang="de-DE" dirty="0" smtClean="0"/>
              <a:t>Q</a:t>
            </a:r>
            <a:r>
              <a:rPr dirty="0" err="1" smtClean="0"/>
              <a:t>uelle</a:t>
            </a:r>
            <a:r>
              <a:rPr dirty="0" smtClean="0"/>
              <a:t> </a:t>
            </a:r>
            <a:r>
              <a:rPr dirty="0" err="1"/>
              <a:t>für</a:t>
            </a:r>
            <a:r>
              <a:rPr dirty="0"/>
              <a:t>:</a:t>
            </a:r>
          </a:p>
          <a:p>
            <a:pPr rtl="0"/>
            <a:r>
              <a:rPr lang="de-DE" dirty="0" smtClean="0"/>
              <a:t>Hilfe</a:t>
            </a:r>
            <a:r>
              <a:rPr dirty="0" smtClean="0"/>
              <a:t> </a:t>
            </a:r>
            <a:r>
              <a:rPr dirty="0" err="1"/>
              <a:t>zur</a:t>
            </a:r>
            <a:r>
              <a:rPr dirty="0"/>
              <a:t> </a:t>
            </a:r>
            <a:r>
              <a:rPr dirty="0" err="1"/>
              <a:t>Entscheidungsfindung</a:t>
            </a:r>
            <a:r>
              <a:rPr dirty="0"/>
              <a:t> </a:t>
            </a:r>
            <a:r>
              <a:rPr dirty="0" err="1"/>
              <a:t>anhand</a:t>
            </a:r>
            <a:r>
              <a:rPr dirty="0"/>
              <a:t> von MTS </a:t>
            </a:r>
            <a:r>
              <a:rPr dirty="0" err="1"/>
              <a:t>Werten</a:t>
            </a:r>
            <a:endParaRPr dirty="0"/>
          </a:p>
          <a:p>
            <a:pPr rtl="0"/>
            <a:r>
              <a:rPr dirty="0" err="1"/>
              <a:t>Verständnis</a:t>
            </a:r>
            <a:r>
              <a:rPr dirty="0"/>
              <a:t> </a:t>
            </a:r>
            <a:r>
              <a:rPr dirty="0" err="1"/>
              <a:t>für</a:t>
            </a:r>
            <a:r>
              <a:rPr dirty="0"/>
              <a:t> die </a:t>
            </a:r>
            <a:r>
              <a:rPr dirty="0" err="1"/>
              <a:t>Einhaltung</a:t>
            </a:r>
            <a:r>
              <a:rPr dirty="0"/>
              <a:t> </a:t>
            </a:r>
            <a:r>
              <a:rPr dirty="0" err="1"/>
              <a:t>geltender</a:t>
            </a:r>
            <a:r>
              <a:rPr dirty="0"/>
              <a:t> </a:t>
            </a:r>
            <a:r>
              <a:rPr dirty="0" err="1"/>
              <a:t>Gesetze</a:t>
            </a:r>
            <a:r>
              <a:rPr dirty="0"/>
              <a:t> und </a:t>
            </a:r>
            <a:r>
              <a:rPr dirty="0" err="1"/>
              <a:t>Vorschriften</a:t>
            </a:r>
            <a:endParaRPr dirty="0"/>
          </a:p>
          <a:p>
            <a:pPr rtl="0"/>
            <a:r>
              <a:rPr dirty="0" err="1"/>
              <a:t>Verständnis</a:t>
            </a:r>
            <a:r>
              <a:rPr dirty="0"/>
              <a:t> </a:t>
            </a:r>
            <a:r>
              <a:rPr dirty="0" err="1"/>
              <a:t>für</a:t>
            </a:r>
            <a:r>
              <a:rPr dirty="0"/>
              <a:t> die </a:t>
            </a:r>
            <a:r>
              <a:rPr b="1" dirty="0" err="1"/>
              <a:t>Meldung</a:t>
            </a:r>
            <a:r>
              <a:rPr b="1" dirty="0"/>
              <a:t> </a:t>
            </a:r>
            <a:r>
              <a:rPr dirty="0"/>
              <a:t>von </a:t>
            </a:r>
            <a:r>
              <a:rPr dirty="0" err="1"/>
              <a:t>widerrechtlichem</a:t>
            </a:r>
            <a:r>
              <a:rPr dirty="0"/>
              <a:t> </a:t>
            </a:r>
            <a:r>
              <a:rPr dirty="0" err="1"/>
              <a:t>oder</a:t>
            </a:r>
            <a:r>
              <a:rPr dirty="0"/>
              <a:t> </a:t>
            </a:r>
            <a:r>
              <a:rPr dirty="0" err="1"/>
              <a:t>unethischem</a:t>
            </a:r>
            <a:r>
              <a:rPr dirty="0"/>
              <a:t> </a:t>
            </a:r>
            <a:r>
              <a:rPr dirty="0" err="1" smtClean="0"/>
              <a:t>Verhalten</a:t>
            </a:r>
            <a:endParaRP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rtl="0"/>
            <a:r>
              <a:rPr/>
              <a:t>Übersicht</a:t>
            </a:r>
          </a:p>
        </p:txBody>
      </p:sp>
      <p:sp>
        <p:nvSpPr>
          <p:cNvPr id="5" name="Content Placeholder 4"/>
          <p:cNvSpPr>
            <a:spLocks noGrp="1"/>
          </p:cNvSpPr>
          <p:nvPr>
            <p:ph sz="quarter" idx="10"/>
          </p:nvPr>
        </p:nvSpPr>
        <p:spPr>
          <a:xfrm>
            <a:off x="488949" y="1230313"/>
            <a:ext cx="8334539" cy="4266720"/>
          </a:xfrm>
        </p:spPr>
        <p:txBody>
          <a:bodyPr/>
          <a:lstStyle/>
          <a:p>
            <a:pPr marL="0" indent="0" rtl="0">
              <a:buNone/>
            </a:pPr>
            <a:r>
              <a:rPr sz="1800" dirty="0"/>
              <a:t>Dies </a:t>
            </a:r>
            <a:r>
              <a:rPr sz="1800" dirty="0" err="1"/>
              <a:t>ist</a:t>
            </a:r>
            <a:r>
              <a:rPr sz="1800" dirty="0"/>
              <a:t> </a:t>
            </a:r>
            <a:r>
              <a:rPr sz="1800" dirty="0" err="1"/>
              <a:t>eine</a:t>
            </a:r>
            <a:r>
              <a:rPr sz="1800" dirty="0"/>
              <a:t> </a:t>
            </a:r>
            <a:r>
              <a:rPr sz="1800" dirty="0" err="1"/>
              <a:t>Übersicht</a:t>
            </a:r>
            <a:r>
              <a:rPr sz="1800" dirty="0"/>
              <a:t> </a:t>
            </a:r>
            <a:r>
              <a:rPr sz="1800" dirty="0" err="1"/>
              <a:t>über</a:t>
            </a:r>
            <a:r>
              <a:rPr sz="1800" dirty="0"/>
              <a:t> die </a:t>
            </a:r>
            <a:r>
              <a:rPr sz="1800" dirty="0" err="1"/>
              <a:t>weltweiten</a:t>
            </a:r>
            <a:r>
              <a:rPr sz="1800" dirty="0"/>
              <a:t> </a:t>
            </a:r>
            <a:r>
              <a:rPr sz="1800" dirty="0" err="1"/>
              <a:t>Verhaltensstandards</a:t>
            </a:r>
            <a:r>
              <a:rPr sz="1800" dirty="0"/>
              <a:t> </a:t>
            </a:r>
            <a:r>
              <a:rPr sz="1800" dirty="0" err="1"/>
              <a:t>für</a:t>
            </a:r>
            <a:r>
              <a:rPr sz="1800" dirty="0"/>
              <a:t> </a:t>
            </a:r>
            <a:r>
              <a:rPr sz="1800" dirty="0" err="1"/>
              <a:t>ethisches</a:t>
            </a:r>
            <a:r>
              <a:rPr sz="1800" dirty="0"/>
              <a:t> </a:t>
            </a:r>
            <a:r>
              <a:rPr sz="1800" dirty="0" err="1"/>
              <a:t>Geschäftsverhalten</a:t>
            </a:r>
            <a:r>
              <a:rPr sz="1800" dirty="0"/>
              <a:t> von MTS („</a:t>
            </a:r>
            <a:r>
              <a:rPr sz="1800" dirty="0" err="1"/>
              <a:t>Verhaltenskodex</a:t>
            </a:r>
            <a:r>
              <a:rPr sz="1800" dirty="0"/>
              <a:t>“), die </a:t>
            </a:r>
            <a:r>
              <a:rPr sz="1800" dirty="0" err="1"/>
              <a:t>die</a:t>
            </a:r>
            <a:r>
              <a:rPr sz="1800" dirty="0"/>
              <a:t> </a:t>
            </a:r>
            <a:r>
              <a:rPr sz="1800" dirty="0" err="1"/>
              <a:t>folgenden</a:t>
            </a:r>
            <a:r>
              <a:rPr sz="1800" dirty="0"/>
              <a:t> </a:t>
            </a:r>
            <a:r>
              <a:rPr sz="1800" dirty="0" err="1"/>
              <a:t>entscheidenden</a:t>
            </a:r>
            <a:r>
              <a:rPr sz="1800" dirty="0"/>
              <a:t> </a:t>
            </a:r>
            <a:r>
              <a:rPr sz="1800" dirty="0" err="1"/>
              <a:t>Komponenten</a:t>
            </a:r>
            <a:r>
              <a:rPr sz="1800" dirty="0"/>
              <a:t> </a:t>
            </a:r>
            <a:r>
              <a:rPr sz="1800" dirty="0" err="1"/>
              <a:t>hervorhebt</a:t>
            </a:r>
            <a:endParaRPr sz="1800" dirty="0"/>
          </a:p>
          <a:p>
            <a:pPr rtl="0"/>
            <a:r>
              <a:rPr sz="1800" dirty="0" err="1"/>
              <a:t>Inhalt</a:t>
            </a:r>
            <a:r>
              <a:rPr sz="1800" dirty="0"/>
              <a:t> und </a:t>
            </a:r>
            <a:r>
              <a:rPr sz="1800" dirty="0" err="1"/>
              <a:t>Zweck</a:t>
            </a:r>
            <a:r>
              <a:rPr sz="1800" dirty="0"/>
              <a:t> des </a:t>
            </a:r>
            <a:r>
              <a:rPr sz="1800" dirty="0" err="1"/>
              <a:t>Verhaltenskodexes</a:t>
            </a:r>
            <a:endParaRPr sz="1800" dirty="0"/>
          </a:p>
          <a:p>
            <a:pPr rtl="0"/>
            <a:r>
              <a:rPr sz="1800" dirty="0"/>
              <a:t>Was </a:t>
            </a:r>
            <a:r>
              <a:rPr sz="1800" dirty="0" err="1"/>
              <a:t>bedeutet</a:t>
            </a:r>
            <a:r>
              <a:rPr sz="1800" dirty="0"/>
              <a:t> </a:t>
            </a:r>
            <a:r>
              <a:rPr sz="1800" dirty="0" err="1"/>
              <a:t>es</a:t>
            </a:r>
            <a:r>
              <a:rPr sz="1800" dirty="0"/>
              <a:t>, </a:t>
            </a:r>
            <a:r>
              <a:rPr sz="1800" b="1" dirty="0" err="1"/>
              <a:t>Bedenken</a:t>
            </a:r>
            <a:r>
              <a:rPr sz="1800" b="1" dirty="0"/>
              <a:t> </a:t>
            </a:r>
            <a:r>
              <a:rPr sz="1800" b="1" dirty="0" err="1"/>
              <a:t>offen</a:t>
            </a:r>
            <a:r>
              <a:rPr sz="1800" b="1" dirty="0"/>
              <a:t> </a:t>
            </a:r>
            <a:r>
              <a:rPr sz="1800" b="1" dirty="0" err="1"/>
              <a:t>zu</a:t>
            </a:r>
            <a:r>
              <a:rPr sz="1800" b="1" dirty="0"/>
              <a:t> </a:t>
            </a:r>
            <a:r>
              <a:rPr sz="1800" b="1" dirty="0" err="1"/>
              <a:t>äußern</a:t>
            </a:r>
            <a:r>
              <a:rPr sz="1800" dirty="0"/>
              <a:t>?</a:t>
            </a:r>
          </a:p>
          <a:p>
            <a:pPr rtl="0"/>
            <a:r>
              <a:rPr sz="1800" dirty="0"/>
              <a:t>Die MTS </a:t>
            </a:r>
            <a:r>
              <a:rPr sz="1800" dirty="0" err="1"/>
              <a:t>AlertLine</a:t>
            </a:r>
            <a:endParaRPr sz="1800" dirty="0"/>
          </a:p>
          <a:p>
            <a:pPr rtl="0"/>
            <a:r>
              <a:rPr sz="1800" dirty="0" err="1"/>
              <a:t>Vorstellung</a:t>
            </a:r>
            <a:r>
              <a:rPr sz="1800" dirty="0"/>
              <a:t> </a:t>
            </a:r>
            <a:r>
              <a:rPr lang="de-DE" sz="1800" dirty="0" smtClean="0"/>
              <a:t>des</a:t>
            </a:r>
            <a:r>
              <a:rPr sz="1800" dirty="0" smtClean="0"/>
              <a:t> </a:t>
            </a:r>
            <a:r>
              <a:rPr sz="1800" dirty="0"/>
              <a:t>Chief Risk and Compliance Officers</a:t>
            </a:r>
          </a:p>
          <a:p>
            <a:pPr rtl="0"/>
            <a:r>
              <a:rPr sz="1800" dirty="0"/>
              <a:t>Schutz </a:t>
            </a:r>
            <a:r>
              <a:rPr sz="1800" dirty="0" err="1"/>
              <a:t>vor</a:t>
            </a:r>
            <a:r>
              <a:rPr sz="1800" dirty="0"/>
              <a:t> </a:t>
            </a:r>
            <a:r>
              <a:rPr sz="1800" dirty="0" err="1"/>
              <a:t>Repressalien</a:t>
            </a:r>
            <a:endParaRPr sz="1800" dirty="0"/>
          </a:p>
          <a:p>
            <a:pPr rtl="0"/>
            <a:r>
              <a:rPr sz="1800" dirty="0"/>
              <a:t>Compliance </a:t>
            </a:r>
            <a:r>
              <a:rPr sz="1800" dirty="0" err="1"/>
              <a:t>im</a:t>
            </a:r>
            <a:r>
              <a:rPr sz="1800" dirty="0"/>
              <a:t> </a:t>
            </a:r>
            <a:r>
              <a:rPr sz="1800" dirty="0" err="1"/>
              <a:t>Blickpunkt</a:t>
            </a:r>
            <a:r>
              <a:rPr sz="1800" dirty="0"/>
              <a:t>:</a:t>
            </a:r>
          </a:p>
          <a:p>
            <a:pPr lvl="1" rtl="0"/>
            <a:r>
              <a:rPr sz="1800" dirty="0"/>
              <a:t>1. FCPA</a:t>
            </a:r>
          </a:p>
          <a:p>
            <a:pPr lvl="1" rtl="0"/>
            <a:r>
              <a:rPr sz="1800" dirty="0"/>
              <a:t>2. </a:t>
            </a:r>
            <a:r>
              <a:rPr sz="1800" dirty="0" err="1"/>
              <a:t>Interessenkonflikt</a:t>
            </a:r>
            <a:endParaRPr sz="1800" dirty="0"/>
          </a:p>
          <a:p>
            <a:pPr rtl="0"/>
            <a:r>
              <a:rPr sz="1800" dirty="0" err="1"/>
              <a:t>Zusammenfassung</a:t>
            </a:r>
            <a:endParaRPr sz="1800" dirty="0"/>
          </a:p>
        </p:txBody>
      </p:sp>
    </p:spTree>
    <p:extLst>
      <p:ext uri="{BB962C8B-B14F-4D97-AF65-F5344CB8AC3E}">
        <p14:creationId xmlns:p14="http://schemas.microsoft.com/office/powerpoint/2010/main" val="7304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27438"/>
            <a:ext cx="7880480" cy="212329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dirty="0"/>
              <a:t>Der </a:t>
            </a:r>
            <a:r>
              <a:rPr dirty="0" err="1"/>
              <a:t>Zweck</a:t>
            </a:r>
            <a:r>
              <a:rPr dirty="0"/>
              <a:t> des </a:t>
            </a:r>
            <a:r>
              <a:rPr dirty="0" err="1"/>
              <a:t>Verhaltenskodex</a:t>
            </a:r>
            <a:r>
              <a:rPr strike="sngStrike" dirty="0" err="1"/>
              <a:t>es</a:t>
            </a:r>
            <a:endParaRPr strike="sngStrike" dirty="0"/>
          </a:p>
        </p:txBody>
      </p:sp>
      <p:sp>
        <p:nvSpPr>
          <p:cNvPr id="3" name="Content Placeholder 2"/>
          <p:cNvSpPr>
            <a:spLocks noGrp="1"/>
          </p:cNvSpPr>
          <p:nvPr>
            <p:ph sz="quarter" idx="10"/>
          </p:nvPr>
        </p:nvSpPr>
        <p:spPr>
          <a:xfrm>
            <a:off x="488950" y="1230313"/>
            <a:ext cx="8138160" cy="862438"/>
          </a:xfrm>
        </p:spPr>
        <p:txBody>
          <a:bodyPr/>
          <a:lstStyle/>
          <a:p>
            <a:pPr rtl="0"/>
            <a:r>
              <a:rPr dirty="0"/>
              <a:t>MTS </a:t>
            </a:r>
            <a:r>
              <a:rPr dirty="0" err="1"/>
              <a:t>ist</a:t>
            </a:r>
            <a:r>
              <a:rPr dirty="0"/>
              <a:t> </a:t>
            </a:r>
            <a:r>
              <a:rPr dirty="0" err="1"/>
              <a:t>seinen</a:t>
            </a:r>
            <a:r>
              <a:rPr dirty="0"/>
              <a:t> </a:t>
            </a:r>
            <a:r>
              <a:rPr lang="de-DE" dirty="0" smtClean="0"/>
              <a:t>zentralen W</a:t>
            </a:r>
            <a:r>
              <a:rPr dirty="0" err="1" smtClean="0"/>
              <a:t>erten</a:t>
            </a:r>
            <a:r>
              <a:rPr dirty="0"/>
              <a:t>, </a:t>
            </a:r>
            <a:r>
              <a:rPr dirty="0" err="1"/>
              <a:t>ethischem</a:t>
            </a:r>
            <a:r>
              <a:rPr dirty="0"/>
              <a:t> </a:t>
            </a:r>
            <a:r>
              <a:rPr dirty="0" err="1"/>
              <a:t>Verhalten</a:t>
            </a:r>
            <a:r>
              <a:rPr dirty="0"/>
              <a:t> und der </a:t>
            </a:r>
            <a:r>
              <a:rPr dirty="0" err="1"/>
              <a:t>Einhaltung</a:t>
            </a:r>
            <a:r>
              <a:rPr dirty="0"/>
              <a:t> </a:t>
            </a:r>
            <a:r>
              <a:rPr dirty="0" err="1"/>
              <a:t>geltender</a:t>
            </a:r>
            <a:r>
              <a:rPr dirty="0"/>
              <a:t> </a:t>
            </a:r>
            <a:r>
              <a:rPr dirty="0" err="1"/>
              <a:t>Gesetze</a:t>
            </a:r>
            <a:r>
              <a:rPr dirty="0"/>
              <a:t> </a:t>
            </a:r>
            <a:r>
              <a:rPr dirty="0" err="1"/>
              <a:t>verpflichtet</a:t>
            </a:r>
            <a:r>
              <a:rPr dirty="0"/>
              <a:t>.</a:t>
            </a:r>
          </a:p>
        </p:txBody>
      </p:sp>
      <p:sp>
        <p:nvSpPr>
          <p:cNvPr id="4" name="Content Placeholder 2"/>
          <p:cNvSpPr txBox="1">
            <a:spLocks/>
          </p:cNvSpPr>
          <p:nvPr/>
        </p:nvSpPr>
        <p:spPr bwMode="auto">
          <a:xfrm>
            <a:off x="641350" y="4773408"/>
            <a:ext cx="8138160" cy="13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t>Der MTS </a:t>
            </a:r>
            <a:r>
              <a:rPr kern="0" dirty="0" err="1"/>
              <a:t>Verhaltenskodex</a:t>
            </a:r>
            <a:r>
              <a:rPr kern="0" dirty="0"/>
              <a:t> </a:t>
            </a:r>
            <a:r>
              <a:rPr kern="0" dirty="0" err="1"/>
              <a:t>ergänzt</a:t>
            </a:r>
            <a:r>
              <a:rPr kern="0" dirty="0"/>
              <a:t> das </a:t>
            </a:r>
            <a:r>
              <a:rPr kern="0" dirty="0" err="1" smtClean="0"/>
              <a:t>starke</a:t>
            </a:r>
            <a:r>
              <a:rPr kern="0" dirty="0" smtClean="0"/>
              <a:t> Engagement </a:t>
            </a:r>
            <a:r>
              <a:rPr kern="0" dirty="0" err="1"/>
              <a:t>für</a:t>
            </a:r>
            <a:r>
              <a:rPr kern="0" dirty="0"/>
              <a:t> </a:t>
            </a:r>
            <a:r>
              <a:rPr kern="0" dirty="0" err="1"/>
              <a:t>ethisches</a:t>
            </a:r>
            <a:r>
              <a:rPr kern="0" dirty="0"/>
              <a:t> </a:t>
            </a:r>
            <a:r>
              <a:rPr kern="0" dirty="0" err="1" smtClean="0"/>
              <a:t>Verhalten</a:t>
            </a:r>
            <a:r>
              <a:rPr lang="de-DE" kern="0" dirty="0" smtClean="0"/>
              <a:t>, hervorgehoben durch die MTS</a:t>
            </a:r>
            <a:r>
              <a:rPr kern="0" dirty="0" smtClean="0"/>
              <a:t> </a:t>
            </a:r>
            <a:r>
              <a:rPr kern="0" dirty="0" err="1" smtClean="0"/>
              <a:t>Führungsposition</a:t>
            </a:r>
            <a:r>
              <a:rPr lang="de-DE" kern="0" dirty="0" smtClean="0"/>
              <a:t>en</a:t>
            </a:r>
            <a:r>
              <a:rPr kern="0" dirty="0" smtClean="0"/>
              <a:t>, </a:t>
            </a:r>
            <a:r>
              <a:rPr kern="0" dirty="0"/>
              <a:t>den </a:t>
            </a:r>
            <a:r>
              <a:rPr kern="0" dirty="0" err="1"/>
              <a:t>Leitfaden</a:t>
            </a:r>
            <a:r>
              <a:rPr kern="0" dirty="0"/>
              <a:t> </a:t>
            </a:r>
            <a:r>
              <a:rPr kern="0" dirty="0" err="1"/>
              <a:t>für</a:t>
            </a:r>
            <a:r>
              <a:rPr kern="0" dirty="0"/>
              <a:t> </a:t>
            </a:r>
            <a:r>
              <a:rPr kern="0" dirty="0" err="1"/>
              <a:t>Mitarbeiter</a:t>
            </a:r>
            <a:r>
              <a:rPr kern="0" dirty="0"/>
              <a:t> und die </a:t>
            </a:r>
            <a:r>
              <a:rPr lang="de-DE" kern="0" dirty="0" smtClean="0"/>
              <a:t>aufgestellten Regeln</a:t>
            </a:r>
            <a:endParaRPr kern="0" dirty="0"/>
          </a:p>
        </p:txBody>
      </p:sp>
      <p:sp>
        <p:nvSpPr>
          <p:cNvPr id="7" name="Content Placeholder 2"/>
          <p:cNvSpPr txBox="1">
            <a:spLocks/>
          </p:cNvSpPr>
          <p:nvPr/>
        </p:nvSpPr>
        <p:spPr bwMode="auto">
          <a:xfrm>
            <a:off x="1189197" y="2796044"/>
            <a:ext cx="7042466" cy="16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Leitfaden</a:t>
            </a:r>
            <a:r>
              <a:rPr sz="1800" dirty="0">
                <a:latin typeface="Arial" charset="0"/>
                <a:ea typeface="Arial" charset="0"/>
                <a:cs typeface="Arial" charset="0"/>
              </a:rPr>
              <a: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Entscheidungsfindung</a:t>
            </a:r>
            <a:r>
              <a:rPr sz="1800" dirty="0">
                <a:latin typeface="Arial" charset="0"/>
                <a:ea typeface="Arial" charset="0"/>
                <a:cs typeface="Arial" charset="0"/>
              </a:rPr>
              <a:t> </a:t>
            </a:r>
            <a:r>
              <a:rPr sz="1800" dirty="0" err="1">
                <a:latin typeface="Arial" charset="0"/>
                <a:ea typeface="Arial" charset="0"/>
                <a:cs typeface="Arial" charset="0"/>
              </a:rPr>
              <a:t>anhand</a:t>
            </a:r>
            <a:r>
              <a:rPr sz="1800" dirty="0">
                <a:latin typeface="Arial" charset="0"/>
                <a:ea typeface="Arial" charset="0"/>
                <a:cs typeface="Arial" charset="0"/>
              </a:rPr>
              <a:t> von MTS </a:t>
            </a:r>
            <a:r>
              <a:rPr sz="1800" dirty="0" err="1">
                <a:latin typeface="Arial" charset="0"/>
                <a:ea typeface="Arial" charset="0"/>
                <a:cs typeface="Arial" charset="0"/>
              </a:rPr>
              <a:t>Werten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Einhaltung</a:t>
            </a:r>
            <a:r>
              <a:rPr sz="1800" dirty="0">
                <a:latin typeface="Arial" charset="0"/>
                <a:ea typeface="Arial" charset="0"/>
                <a:cs typeface="Arial" charset="0"/>
              </a:rPr>
              <a:t> </a:t>
            </a:r>
            <a:r>
              <a:rPr sz="1800" dirty="0" err="1">
                <a:latin typeface="Arial" charset="0"/>
                <a:ea typeface="Arial" charset="0"/>
                <a:cs typeface="Arial" charset="0"/>
              </a:rPr>
              <a:t>geltender</a:t>
            </a:r>
            <a:r>
              <a:rPr sz="1800" dirty="0">
                <a:latin typeface="Arial" charset="0"/>
                <a:ea typeface="Arial" charset="0"/>
                <a:cs typeface="Arial" charset="0"/>
              </a:rPr>
              <a:t> </a:t>
            </a:r>
            <a:r>
              <a:rPr sz="1800" dirty="0" err="1">
                <a:latin typeface="Arial" charset="0"/>
                <a:ea typeface="Arial" charset="0"/>
                <a:cs typeface="Arial" charset="0"/>
              </a:rPr>
              <a:t>Gesetze</a:t>
            </a:r>
            <a:r>
              <a:rPr sz="1800" dirty="0">
                <a:latin typeface="Arial" charset="0"/>
                <a:ea typeface="Arial" charset="0"/>
                <a:cs typeface="Arial" charset="0"/>
              </a:rPr>
              <a:t> und </a:t>
            </a:r>
            <a:r>
              <a:rPr sz="1800" dirty="0" err="1">
                <a:latin typeface="Arial" charset="0"/>
                <a:ea typeface="Arial" charset="0"/>
                <a:cs typeface="Arial" charset="0"/>
              </a:rPr>
              <a:t>Vorschriften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Meldung</a:t>
            </a:r>
            <a:r>
              <a:rPr sz="1800" dirty="0">
                <a:latin typeface="Arial" charset="0"/>
                <a:ea typeface="Arial" charset="0"/>
                <a:cs typeface="Arial" charset="0"/>
              </a:rPr>
              <a:t> von </a:t>
            </a:r>
            <a:r>
              <a:rPr sz="1800" dirty="0" err="1">
                <a:latin typeface="Arial" charset="0"/>
                <a:ea typeface="Arial" charset="0"/>
                <a:cs typeface="Arial" charset="0"/>
              </a:rPr>
              <a:t>widerrechtlichem</a:t>
            </a:r>
            <a:r>
              <a:rPr sz="1800" dirty="0">
                <a:latin typeface="Arial" charset="0"/>
                <a:ea typeface="Arial" charset="0"/>
                <a:cs typeface="Arial" charset="0"/>
              </a:rPr>
              <a:t> </a:t>
            </a:r>
            <a:r>
              <a:rPr sz="1800" dirty="0" err="1">
                <a:latin typeface="Arial" charset="0"/>
                <a:ea typeface="Arial" charset="0"/>
                <a:cs typeface="Arial" charset="0"/>
              </a:rPr>
              <a:t>oder</a:t>
            </a:r>
            <a:r>
              <a:rPr sz="1800" dirty="0">
                <a:latin typeface="Arial" charset="0"/>
                <a:ea typeface="Arial" charset="0"/>
                <a:cs typeface="Arial" charset="0"/>
              </a:rPr>
              <a:t> </a:t>
            </a:r>
            <a:r>
              <a:rPr sz="1800" dirty="0" err="1">
                <a:latin typeface="Arial" charset="0"/>
                <a:ea typeface="Arial" charset="0"/>
                <a:cs typeface="Arial" charset="0"/>
              </a:rPr>
              <a:t>unethischem</a:t>
            </a:r>
            <a:r>
              <a:rPr sz="1800" dirty="0">
                <a:latin typeface="Arial" charset="0"/>
                <a:ea typeface="Arial" charset="0"/>
                <a:cs typeface="Arial" charset="0"/>
              </a:rPr>
              <a:t> </a:t>
            </a:r>
            <a:r>
              <a:rPr sz="1800" dirty="0" err="1">
                <a:latin typeface="Arial" charset="0"/>
                <a:ea typeface="Arial" charset="0"/>
                <a:cs typeface="Arial" charset="0"/>
              </a:rPr>
              <a:t>Verhalten</a:t>
            </a:r>
            <a:endParaRPr sz="1800" dirty="0">
              <a:latin typeface="Arial" charset="0"/>
              <a:ea typeface="Arial" charset="0"/>
              <a:cs typeface="Arial" charset="0"/>
            </a:endParaRPr>
          </a:p>
        </p:txBody>
      </p:sp>
      <p:sp>
        <p:nvSpPr>
          <p:cNvPr id="8" name="Rounded Rectangle 7"/>
          <p:cNvSpPr/>
          <p:nvPr/>
        </p:nvSpPr>
        <p:spPr>
          <a:xfrm>
            <a:off x="1560306" y="2188100"/>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Der </a:t>
            </a:r>
            <a:r>
              <a:rPr sz="1900" dirty="0" err="1">
                <a:latin typeface="Arial" charset="0"/>
                <a:ea typeface="Arial" charset="0"/>
                <a:cs typeface="Arial" charset="0"/>
              </a:rPr>
              <a:t>Verhaltenskodex</a:t>
            </a:r>
            <a:r>
              <a:rPr sz="1900" dirty="0">
                <a:latin typeface="Arial" charset="0"/>
                <a:ea typeface="Arial" charset="0"/>
                <a:cs typeface="Arial" charset="0"/>
              </a:rPr>
              <a:t> </a:t>
            </a:r>
            <a:r>
              <a:rPr sz="1900" dirty="0" err="1">
                <a:latin typeface="Arial" charset="0"/>
                <a:ea typeface="Arial" charset="0"/>
                <a:cs typeface="Arial" charset="0"/>
              </a:rPr>
              <a:t>ist</a:t>
            </a:r>
            <a:r>
              <a:rPr sz="1900" dirty="0">
                <a:latin typeface="Arial" charset="0"/>
                <a:ea typeface="Arial" charset="0"/>
                <a:cs typeface="Arial" charset="0"/>
              </a:rPr>
              <a:t> </a:t>
            </a:r>
            <a:r>
              <a:rPr sz="1900" dirty="0" err="1">
                <a:latin typeface="Arial" charset="0"/>
                <a:ea typeface="Arial" charset="0"/>
                <a:cs typeface="Arial" charset="0"/>
              </a:rPr>
              <a:t>Ihre</a:t>
            </a:r>
            <a:r>
              <a:rPr sz="1900" dirty="0">
                <a:latin typeface="Arial" charset="0"/>
                <a:ea typeface="Arial" charset="0"/>
                <a:cs typeface="Arial" charset="0"/>
              </a:rPr>
              <a:t> </a:t>
            </a:r>
            <a:r>
              <a:rPr sz="1900" dirty="0" err="1">
                <a:latin typeface="Arial" charset="0"/>
                <a:ea typeface="Arial" charset="0"/>
                <a:cs typeface="Arial" charset="0"/>
              </a:rPr>
              <a:t>erste</a:t>
            </a:r>
            <a:r>
              <a:rPr sz="1900" dirty="0">
                <a:latin typeface="Arial" charset="0"/>
                <a:ea typeface="Arial" charset="0"/>
                <a:cs typeface="Arial" charset="0"/>
              </a:rPr>
              <a:t> </a:t>
            </a:r>
            <a:r>
              <a:rPr lang="de-DE" sz="1900" dirty="0" smtClean="0">
                <a:latin typeface="Arial" charset="0"/>
                <a:ea typeface="Arial" charset="0"/>
                <a:cs typeface="Arial" charset="0"/>
              </a:rPr>
              <a:t>Q</a:t>
            </a:r>
            <a:r>
              <a:rPr sz="1900" dirty="0" err="1" smtClean="0">
                <a:latin typeface="Arial" charset="0"/>
                <a:ea typeface="Arial" charset="0"/>
                <a:cs typeface="Arial" charset="0"/>
              </a:rPr>
              <a:t>uelle</a:t>
            </a:r>
            <a:r>
              <a:rPr sz="1900" dirty="0" smtClean="0">
                <a:latin typeface="Arial" charset="0"/>
                <a:ea typeface="Arial" charset="0"/>
                <a:cs typeface="Arial" charset="0"/>
              </a:rPr>
              <a:t> </a:t>
            </a:r>
            <a:r>
              <a:rPr sz="1900" dirty="0" err="1">
                <a:latin typeface="Arial" charset="0"/>
                <a:ea typeface="Arial" charset="0"/>
                <a:cs typeface="Arial" charset="0"/>
              </a:rPr>
              <a:t>für</a:t>
            </a:r>
            <a:r>
              <a:rPr sz="1900" dirty="0">
                <a:latin typeface="Arial" charset="0"/>
                <a:ea typeface="Arial" charset="0"/>
                <a:cs typeface="Arial" charset="0"/>
              </a:rPr>
              <a:t>:</a:t>
            </a:r>
          </a:p>
        </p:txBody>
      </p:sp>
    </p:spTree>
    <p:extLst>
      <p:ext uri="{BB962C8B-B14F-4D97-AF65-F5344CB8AC3E}">
        <p14:creationId xmlns:p14="http://schemas.microsoft.com/office/powerpoint/2010/main" val="177907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dirty="0"/>
              <a:t>Der </a:t>
            </a:r>
            <a:r>
              <a:rPr dirty="0" err="1"/>
              <a:t>Inhalt</a:t>
            </a:r>
            <a:r>
              <a:rPr dirty="0"/>
              <a:t> des </a:t>
            </a:r>
            <a:r>
              <a:rPr dirty="0" err="1"/>
              <a:t>Verhaltenskodex</a:t>
            </a:r>
            <a:r>
              <a:rPr strike="sngStrike" dirty="0" err="1"/>
              <a:t>es</a:t>
            </a:r>
            <a:endParaRPr strike="sngStrike" dirty="0"/>
          </a:p>
        </p:txBody>
      </p:sp>
      <p:sp>
        <p:nvSpPr>
          <p:cNvPr id="3" name="Content Placeholder 2"/>
          <p:cNvSpPr>
            <a:spLocks noGrp="1"/>
          </p:cNvSpPr>
          <p:nvPr>
            <p:ph sz="quarter" idx="10"/>
          </p:nvPr>
        </p:nvSpPr>
        <p:spPr>
          <a:xfrm>
            <a:off x="488950" y="4217219"/>
            <a:ext cx="8138160" cy="2024089"/>
          </a:xfrm>
        </p:spPr>
        <p:txBody>
          <a:bodyPr/>
          <a:lstStyle/>
          <a:p>
            <a:pPr rtl="0"/>
            <a:r>
              <a:rPr dirty="0"/>
              <a:t>Der </a:t>
            </a:r>
            <a:r>
              <a:rPr dirty="0" err="1"/>
              <a:t>Verhaltenskodex</a:t>
            </a:r>
            <a:r>
              <a:rPr dirty="0"/>
              <a:t> </a:t>
            </a:r>
            <a:r>
              <a:rPr dirty="0" err="1"/>
              <a:t>ersetzt</a:t>
            </a:r>
            <a:r>
              <a:rPr dirty="0"/>
              <a:t> </a:t>
            </a:r>
            <a:r>
              <a:rPr dirty="0" err="1"/>
              <a:t>kein</a:t>
            </a:r>
            <a:r>
              <a:rPr dirty="0"/>
              <a:t> </a:t>
            </a:r>
            <a:r>
              <a:rPr dirty="0" err="1"/>
              <a:t>gutes</a:t>
            </a:r>
            <a:r>
              <a:rPr dirty="0"/>
              <a:t> </a:t>
            </a:r>
            <a:r>
              <a:rPr dirty="0" err="1"/>
              <a:t>Urteilsvermögen</a:t>
            </a:r>
            <a:r>
              <a:rPr dirty="0"/>
              <a:t> und </a:t>
            </a:r>
            <a:r>
              <a:rPr dirty="0" err="1"/>
              <a:t>deckt</a:t>
            </a:r>
            <a:r>
              <a:rPr dirty="0"/>
              <a:t> </a:t>
            </a:r>
            <a:r>
              <a:rPr dirty="0" err="1"/>
              <a:t>nicht</a:t>
            </a:r>
            <a:r>
              <a:rPr dirty="0"/>
              <a:t> </a:t>
            </a:r>
            <a:r>
              <a:rPr dirty="0" err="1"/>
              <a:t>alle</a:t>
            </a:r>
            <a:r>
              <a:rPr dirty="0"/>
              <a:t> </a:t>
            </a:r>
            <a:r>
              <a:rPr dirty="0" err="1"/>
              <a:t>denkbaren</a:t>
            </a:r>
            <a:r>
              <a:rPr dirty="0"/>
              <a:t> </a:t>
            </a:r>
            <a:r>
              <a:rPr dirty="0" err="1"/>
              <a:t>Situationen</a:t>
            </a:r>
            <a:r>
              <a:rPr dirty="0"/>
              <a:t> ab; </a:t>
            </a:r>
            <a:r>
              <a:rPr b="1" u="sng" dirty="0" err="1"/>
              <a:t>sprechen</a:t>
            </a:r>
            <a:r>
              <a:rPr b="1" u="sng" dirty="0"/>
              <a:t> </a:t>
            </a:r>
            <a:r>
              <a:rPr b="1" u="sng" dirty="0" err="1"/>
              <a:t>Sie</a:t>
            </a:r>
            <a:r>
              <a:rPr b="1" u="sng" dirty="0"/>
              <a:t> </a:t>
            </a:r>
            <a:r>
              <a:rPr b="1" u="sng" dirty="0" err="1"/>
              <a:t>Ihre</a:t>
            </a:r>
            <a:r>
              <a:rPr b="1" u="sng" dirty="0"/>
              <a:t> </a:t>
            </a:r>
            <a:r>
              <a:rPr b="1" u="sng" dirty="0" err="1"/>
              <a:t>Bedenken</a:t>
            </a:r>
            <a:r>
              <a:rPr dirty="0"/>
              <a:t> </a:t>
            </a:r>
            <a:r>
              <a:rPr dirty="0" err="1"/>
              <a:t>daher</a:t>
            </a:r>
            <a:r>
              <a:rPr dirty="0"/>
              <a:t> </a:t>
            </a:r>
            <a:r>
              <a:rPr dirty="0" err="1"/>
              <a:t>im</a:t>
            </a:r>
            <a:r>
              <a:rPr dirty="0"/>
              <a:t> </a:t>
            </a:r>
            <a:r>
              <a:rPr dirty="0" err="1"/>
              <a:t>Zweifelsfall</a:t>
            </a:r>
            <a:r>
              <a:rPr dirty="0"/>
              <a:t> </a:t>
            </a:r>
            <a:r>
              <a:rPr dirty="0" err="1"/>
              <a:t>offen</a:t>
            </a:r>
            <a:r>
              <a:rPr dirty="0"/>
              <a:t> an</a:t>
            </a:r>
          </a:p>
          <a:p>
            <a:pPr rtl="0"/>
            <a:r>
              <a:rPr dirty="0" err="1"/>
              <a:t>Letztendlich</a:t>
            </a:r>
            <a:r>
              <a:rPr dirty="0"/>
              <a:t> muss </a:t>
            </a:r>
            <a:r>
              <a:rPr dirty="0" err="1"/>
              <a:t>sich</a:t>
            </a:r>
            <a:r>
              <a:rPr dirty="0"/>
              <a:t> </a:t>
            </a:r>
            <a:r>
              <a:rPr dirty="0" err="1"/>
              <a:t>unser</a:t>
            </a:r>
            <a:r>
              <a:rPr dirty="0"/>
              <a:t> </a:t>
            </a:r>
            <a:r>
              <a:rPr dirty="0" err="1"/>
              <a:t>Vertrauen</a:t>
            </a:r>
            <a:r>
              <a:rPr dirty="0"/>
              <a:t> – </a:t>
            </a:r>
            <a:r>
              <a:rPr dirty="0" err="1"/>
              <a:t>wie</a:t>
            </a:r>
            <a:r>
              <a:rPr dirty="0"/>
              <a:t> </a:t>
            </a:r>
            <a:r>
              <a:rPr dirty="0" err="1"/>
              <a:t>bisher</a:t>
            </a:r>
            <a:r>
              <a:rPr dirty="0"/>
              <a:t> </a:t>
            </a:r>
            <a:r>
              <a:rPr dirty="0" err="1"/>
              <a:t>auch</a:t>
            </a:r>
            <a:r>
              <a:rPr dirty="0"/>
              <a:t> – auf </a:t>
            </a:r>
            <a:r>
              <a:rPr dirty="0" err="1"/>
              <a:t>Ehrlichkeit</a:t>
            </a:r>
            <a:r>
              <a:rPr dirty="0"/>
              <a:t>, </a:t>
            </a:r>
            <a:r>
              <a:rPr dirty="0" err="1"/>
              <a:t>Integrität</a:t>
            </a:r>
            <a:r>
              <a:rPr dirty="0"/>
              <a:t> und </a:t>
            </a:r>
            <a:r>
              <a:rPr dirty="0" err="1"/>
              <a:t>gesunden</a:t>
            </a:r>
            <a:r>
              <a:rPr dirty="0"/>
              <a:t> </a:t>
            </a:r>
            <a:r>
              <a:rPr dirty="0" err="1"/>
              <a:t>Menschenverstand</a:t>
            </a:r>
            <a:r>
              <a:rPr dirty="0"/>
              <a:t> in </a:t>
            </a:r>
            <a:r>
              <a:rPr dirty="0" err="1"/>
              <a:t>jedem</a:t>
            </a:r>
            <a:r>
              <a:rPr dirty="0"/>
              <a:t> von </a:t>
            </a:r>
            <a:r>
              <a:rPr dirty="0" err="1"/>
              <a:t>uns</a:t>
            </a:r>
            <a:r>
              <a:rPr dirty="0"/>
              <a:t> </a:t>
            </a:r>
            <a:r>
              <a:rPr dirty="0" err="1" smtClean="0"/>
              <a:t>stützen</a:t>
            </a:r>
            <a:r>
              <a:rPr lang="en-US" dirty="0" smtClean="0"/>
              <a:t>.</a:t>
            </a:r>
            <a:endParaRPr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Zusammenfassung</a:t>
            </a:r>
            <a:r>
              <a:rPr sz="1800" dirty="0">
                <a:latin typeface="Arial" charset="0"/>
                <a:ea typeface="Arial" charset="0"/>
                <a:cs typeface="Arial" charset="0"/>
              </a:rPr>
              <a:t> der </a:t>
            </a:r>
            <a:r>
              <a:rPr lang="de-DE" sz="1800" dirty="0" smtClean="0">
                <a:latin typeface="Arial" charset="0"/>
                <a:ea typeface="Arial" charset="0"/>
                <a:cs typeface="Arial" charset="0"/>
              </a:rPr>
              <a:t>zentralen </a:t>
            </a:r>
            <a:r>
              <a:rPr sz="1800" dirty="0" smtClean="0">
                <a:latin typeface="Arial" charset="0"/>
                <a:ea typeface="Arial" charset="0"/>
                <a:cs typeface="Arial" charset="0"/>
              </a:rPr>
              <a:t>MTS </a:t>
            </a:r>
            <a:r>
              <a:rPr lang="de-DE" sz="1800" dirty="0" smtClean="0">
                <a:latin typeface="Arial" charset="0"/>
                <a:ea typeface="Arial" charset="0"/>
                <a:cs typeface="Arial" charset="0"/>
              </a:rPr>
              <a:t>W</a:t>
            </a:r>
            <a:r>
              <a:rPr sz="1800" dirty="0" err="1" smtClean="0">
                <a:latin typeface="Arial" charset="0"/>
                <a:ea typeface="Arial" charset="0"/>
                <a:cs typeface="Arial" charset="0"/>
              </a:rPr>
              <a:t>erte</a:t>
            </a:r>
            <a:endParaRPr sz="1800" dirty="0">
              <a:latin typeface="Arial" charset="0"/>
              <a:ea typeface="Arial" charset="0"/>
              <a:cs typeface="Arial" charset="0"/>
            </a:endParaRPr>
          </a:p>
          <a:p>
            <a:pPr lvl="0" rtl="0">
              <a:buFont typeface="Wingdings" charset="2"/>
              <a:buChar char="§"/>
            </a:pPr>
            <a:r>
              <a:rPr lang="de-DE" sz="1800" dirty="0" smtClean="0">
                <a:latin typeface="Arial" charset="0"/>
                <a:ea typeface="Arial" charset="0"/>
                <a:cs typeface="Arial" charset="0"/>
              </a:rPr>
              <a:t>Verantwortung </a:t>
            </a:r>
            <a:r>
              <a:rPr sz="1800" dirty="0" err="1" smtClean="0">
                <a:latin typeface="Arial" charset="0"/>
                <a:ea typeface="Arial" charset="0"/>
                <a:cs typeface="Arial" charset="0"/>
              </a:rPr>
              <a:t>jedes</a:t>
            </a:r>
            <a:r>
              <a:rPr sz="1800" dirty="0" smtClean="0">
                <a:latin typeface="Arial" charset="0"/>
                <a:ea typeface="Arial" charset="0"/>
                <a:cs typeface="Arial" charset="0"/>
              </a:rPr>
              <a:t> </a:t>
            </a:r>
            <a:r>
              <a:rPr sz="1800" dirty="0" err="1">
                <a:latin typeface="Arial" charset="0"/>
                <a:ea typeface="Arial" charset="0"/>
                <a:cs typeface="Arial" charset="0"/>
              </a:rPr>
              <a:t>einzelnen</a:t>
            </a:r>
            <a:r>
              <a:rPr sz="1800" dirty="0">
                <a:latin typeface="Arial" charset="0"/>
                <a:ea typeface="Arial" charset="0"/>
                <a:cs typeface="Arial" charset="0"/>
              </a:rPr>
              <a:t> MTS </a:t>
            </a:r>
            <a:r>
              <a:rPr sz="1800" dirty="0" err="1">
                <a:latin typeface="Arial" charset="0"/>
                <a:ea typeface="Arial" charset="0"/>
                <a:cs typeface="Arial" charset="0"/>
              </a:rPr>
              <a:t>Mitarbeiters</a:t>
            </a:r>
            <a:endParaRPr sz="1800" dirty="0">
              <a:latin typeface="Arial" charset="0"/>
              <a:ea typeface="Arial" charset="0"/>
              <a:cs typeface="Arial" charset="0"/>
            </a:endParaRPr>
          </a:p>
          <a:p>
            <a:pPr lvl="0" rtl="0">
              <a:buFont typeface="Wingdings" charset="2"/>
              <a:buChar char="§"/>
            </a:pPr>
            <a:r>
              <a:rPr sz="1800" dirty="0">
                <a:latin typeface="Arial" charset="0"/>
                <a:ea typeface="Arial" charset="0"/>
                <a:cs typeface="Arial" charset="0"/>
              </a:rPr>
              <a:t>Compliance </a:t>
            </a:r>
            <a:r>
              <a:rPr sz="1800" dirty="0" err="1">
                <a:latin typeface="Arial" charset="0"/>
                <a:ea typeface="Arial" charset="0"/>
                <a:cs typeface="Arial" charset="0"/>
              </a:rPr>
              <a:t>Schwerpunkte</a:t>
            </a:r>
            <a:endParaRPr sz="1800" dirty="0">
              <a:latin typeface="Arial" charset="0"/>
              <a:ea typeface="Arial" charset="0"/>
              <a:cs typeface="Arial" charset="0"/>
            </a:endParaRPr>
          </a:p>
          <a:p>
            <a:pPr lvl="0" rtl="0">
              <a:buFont typeface="Wingdings" charset="2"/>
              <a:buChar char="§"/>
            </a:pPr>
            <a:r>
              <a:rPr sz="1800" dirty="0">
                <a:latin typeface="Arial" charset="0"/>
                <a:ea typeface="Arial" charset="0"/>
                <a:cs typeface="Arial" charset="0"/>
              </a:rPr>
              <a:t>Q&amp;A und </a:t>
            </a:r>
            <a:r>
              <a:rPr sz="1800" dirty="0" err="1">
                <a:latin typeface="Arial" charset="0"/>
                <a:ea typeface="Arial" charset="0"/>
                <a:cs typeface="Arial" charset="0"/>
              </a:rPr>
              <a:t>praktische</a:t>
            </a:r>
            <a:r>
              <a:rPr sz="1800" dirty="0">
                <a:latin typeface="Arial" charset="0"/>
                <a:ea typeface="Arial" charset="0"/>
                <a:cs typeface="Arial" charset="0"/>
              </a:rPr>
              <a:t> </a:t>
            </a:r>
            <a:r>
              <a:rPr sz="1800" dirty="0" err="1">
                <a:latin typeface="Arial" charset="0"/>
                <a:ea typeface="Arial" charset="0"/>
                <a:cs typeface="Arial" charset="0"/>
              </a:rPr>
              <a:t>Anleitung</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Ansprechpartner</a:t>
            </a:r>
            <a:endParaRPr sz="1800" dirty="0">
              <a:latin typeface="Arial" charset="0"/>
              <a:ea typeface="Arial" charset="0"/>
              <a:cs typeface="Arial" charset="0"/>
            </a:endParaRP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Der Verhaltenskodex umfasst:</a:t>
            </a:r>
          </a:p>
        </p:txBody>
      </p:sp>
    </p:spTree>
    <p:extLst>
      <p:ext uri="{BB962C8B-B14F-4D97-AF65-F5344CB8AC3E}">
        <p14:creationId xmlns:p14="http://schemas.microsoft.com/office/powerpoint/2010/main" val="117944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strike="sngStrike" dirty="0" smtClean="0"/>
              <a:t>Kern</a:t>
            </a:r>
            <a:r>
              <a:rPr lang="de-DE" dirty="0" smtClean="0"/>
              <a:t> Zentrale W</a:t>
            </a:r>
            <a:r>
              <a:rPr dirty="0" err="1" smtClean="0"/>
              <a:t>erte</a:t>
            </a:r>
            <a:r>
              <a:rPr dirty="0" smtClean="0"/>
              <a:t> </a:t>
            </a:r>
            <a:r>
              <a:rPr dirty="0"/>
              <a:t>von MTS</a:t>
            </a:r>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 von MTS </a:t>
            </a:r>
            <a:r>
              <a:rPr sz="1400" dirty="0" err="1">
                <a:solidFill>
                  <a:schemeClr val="bg1"/>
                </a:solidFill>
                <a:latin typeface="Arial" charset="0"/>
                <a:ea typeface="Arial" charset="0"/>
                <a:cs typeface="Arial" charset="0"/>
              </a:rPr>
              <a:t>spiegeln</a:t>
            </a:r>
            <a:r>
              <a:rPr sz="1400" dirty="0">
                <a:solidFill>
                  <a:schemeClr val="bg1"/>
                </a:solidFill>
                <a:latin typeface="Arial" charset="0"/>
                <a:ea typeface="Arial" charset="0"/>
                <a:cs typeface="Arial" charset="0"/>
              </a:rPr>
              <a:t> die </a:t>
            </a:r>
            <a:r>
              <a:rPr sz="1400" dirty="0" err="1">
                <a:solidFill>
                  <a:schemeClr val="bg1"/>
                </a:solidFill>
                <a:latin typeface="Arial" charset="0"/>
                <a:ea typeface="Arial" charset="0"/>
                <a:cs typeface="Arial" charset="0"/>
              </a:rPr>
              <a:t>tiefen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Überzeugungen</a:t>
            </a:r>
            <a:r>
              <a:rPr sz="1400" dirty="0">
                <a:solidFill>
                  <a:schemeClr val="bg1"/>
                </a:solidFill>
                <a:latin typeface="Arial" charset="0"/>
                <a:ea typeface="Arial" charset="0"/>
                <a:cs typeface="Arial" charset="0"/>
              </a:rPr>
              <a:t> wider, die MTS auf der </a:t>
            </a:r>
            <a:r>
              <a:rPr sz="1400" dirty="0" err="1">
                <a:solidFill>
                  <a:schemeClr val="bg1"/>
                </a:solidFill>
                <a:latin typeface="Arial" charset="0"/>
                <a:ea typeface="Arial" charset="0"/>
                <a:cs typeface="Arial" charset="0"/>
              </a:rPr>
              <a:t>ganzen</a:t>
            </a:r>
            <a:r>
              <a:rPr sz="1400" dirty="0">
                <a:solidFill>
                  <a:schemeClr val="bg1"/>
                </a:solidFill>
                <a:latin typeface="Arial" charset="0"/>
                <a:ea typeface="Arial" charset="0"/>
                <a:cs typeface="Arial" charset="0"/>
              </a:rPr>
              <a:t> Welt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wichtigen</a:t>
            </a:r>
            <a:r>
              <a:rPr sz="1400" dirty="0">
                <a:solidFill>
                  <a:schemeClr val="bg1"/>
                </a:solidFill>
                <a:latin typeface="Arial" charset="0"/>
                <a:ea typeface="Arial" charset="0"/>
                <a:cs typeface="Arial" charset="0"/>
              </a:rPr>
              <a:t> Partner </a:t>
            </a:r>
            <a:r>
              <a:rPr sz="1400" dirty="0" err="1">
                <a:solidFill>
                  <a:schemeClr val="bg1"/>
                </a:solidFill>
                <a:latin typeface="Arial" charset="0"/>
                <a:ea typeface="Arial" charset="0"/>
                <a:cs typeface="Arial" charset="0"/>
              </a:rPr>
              <a:t>für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Kunden</a:t>
            </a:r>
            <a:r>
              <a:rPr sz="1400" dirty="0">
                <a:solidFill>
                  <a:schemeClr val="bg1"/>
                </a:solidFill>
                <a:latin typeface="Arial" charset="0"/>
                <a:ea typeface="Arial" charset="0"/>
                <a:cs typeface="Arial" charset="0"/>
              </a:rPr>
              <a:t>,</a:t>
            </a:r>
          </a:p>
          <a:p>
            <a:pPr algn="ctr" rtl="0">
              <a:lnSpc>
                <a:spcPts val="2220"/>
              </a:lnSpc>
            </a:pPr>
            <a:r>
              <a:rPr sz="1400" dirty="0" err="1">
                <a:solidFill>
                  <a:schemeClr val="bg1"/>
                </a:solidFill>
                <a:latin typeface="Arial" charset="0"/>
                <a:ea typeface="Arial" charset="0"/>
                <a:cs typeface="Arial" charset="0"/>
              </a:rPr>
              <a:t>Mitarbeiter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Anbieter</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Lieferanten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machen</a:t>
            </a:r>
            <a:r>
              <a:rPr sz="1400" dirty="0">
                <a:solidFill>
                  <a:schemeClr val="bg1"/>
                </a:solidFill>
                <a:latin typeface="Arial" charset="0"/>
                <a:ea typeface="Arial" charset="0"/>
                <a:cs typeface="Arial" charset="0"/>
              </a:rPr>
              <a:t>. </a:t>
            </a:r>
          </a:p>
          <a:p>
            <a:pPr algn="ctr" rtl="0">
              <a:lnSpc>
                <a:spcPts val="2220"/>
              </a:lnSpc>
            </a:pPr>
            <a:r>
              <a:rPr sz="1400" dirty="0" err="1">
                <a:solidFill>
                  <a:schemeClr val="bg1"/>
                </a:solidFill>
                <a:latin typeface="Arial" charset="0"/>
                <a:ea typeface="Arial" charset="0"/>
                <a:cs typeface="Arial" charset="0"/>
              </a:rPr>
              <a:t>Unsere</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kollektiven</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individuellen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Handlungen</a:t>
            </a:r>
            <a:r>
              <a:rPr sz="1400" dirty="0">
                <a:solidFill>
                  <a:schemeClr val="bg1"/>
                </a:solidFill>
                <a:latin typeface="Arial" charset="0"/>
                <a:ea typeface="Arial" charset="0"/>
                <a:cs typeface="Arial" charset="0"/>
              </a:rPr>
              <a:t>,</a:t>
            </a:r>
          </a:p>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wir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jeden</a:t>
            </a:r>
            <a:r>
              <a:rPr sz="1400" dirty="0">
                <a:solidFill>
                  <a:schemeClr val="bg1"/>
                </a:solidFill>
                <a:latin typeface="Arial" charset="0"/>
                <a:ea typeface="Arial" charset="0"/>
                <a:cs typeface="Arial" charset="0"/>
              </a:rPr>
              <a:t> Tag </a:t>
            </a:r>
            <a:r>
              <a:rPr sz="1400" dirty="0" err="1">
                <a:solidFill>
                  <a:schemeClr val="bg1"/>
                </a:solidFill>
                <a:latin typeface="Arial" charset="0"/>
                <a:ea typeface="Arial" charset="0"/>
                <a:cs typeface="Arial" charset="0"/>
              </a:rPr>
              <a:t>im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Namen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Unternehmens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vollziehen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führen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Stärkung</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25" y="1300655"/>
            <a:ext cx="6022427" cy="51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a:t>Was bedeutet es, </a:t>
            </a:r>
            <a:r>
              <a:rPr b="1"/>
              <a:t>Bedenken offen zu äußern</a:t>
            </a:r>
            <a:r>
              <a:rPr/>
              <a:t>?</a:t>
            </a:r>
          </a:p>
        </p:txBody>
      </p:sp>
      <p:sp>
        <p:nvSpPr>
          <p:cNvPr id="4" name="Content Placeholder 3"/>
          <p:cNvSpPr>
            <a:spLocks noGrp="1"/>
          </p:cNvSpPr>
          <p:nvPr>
            <p:ph sz="quarter" idx="10"/>
          </p:nvPr>
        </p:nvSpPr>
        <p:spPr>
          <a:xfrm>
            <a:off x="488950" y="1230313"/>
            <a:ext cx="8138160" cy="834157"/>
          </a:xfrm>
        </p:spPr>
        <p:txBody>
          <a:bodyPr/>
          <a:lstStyle/>
          <a:p>
            <a:pPr rtl="0"/>
            <a:r>
              <a:rPr/>
              <a:t>MTS ist ein Unternehmen, in dem wir offen über die Risiken des Unternehmens und die Herausforderungen sprechen, denen Mitarbeiter am Arbeitsplatz begegnen können</a:t>
            </a:r>
          </a:p>
        </p:txBody>
      </p:sp>
      <p:sp>
        <p:nvSpPr>
          <p:cNvPr id="5" name="Content Placeholder 3"/>
          <p:cNvSpPr txBox="1">
            <a:spLocks/>
          </p:cNvSpPr>
          <p:nvPr/>
        </p:nvSpPr>
        <p:spPr bwMode="auto">
          <a:xfrm>
            <a:off x="488950" y="50391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err="1"/>
              <a:t>Wir</a:t>
            </a:r>
            <a:r>
              <a:rPr sz="1800" kern="0" dirty="0"/>
              <a:t> </a:t>
            </a:r>
            <a:r>
              <a:rPr sz="1800" kern="0" dirty="0" err="1"/>
              <a:t>sitzen</a:t>
            </a:r>
            <a:r>
              <a:rPr sz="1800" kern="0" dirty="0"/>
              <a:t> </a:t>
            </a:r>
            <a:r>
              <a:rPr sz="1800" kern="0" dirty="0" err="1"/>
              <a:t>alle</a:t>
            </a:r>
            <a:r>
              <a:rPr sz="1800" kern="0" dirty="0"/>
              <a:t> </a:t>
            </a:r>
            <a:r>
              <a:rPr sz="1800" kern="0" dirty="0" err="1"/>
              <a:t>im</a:t>
            </a:r>
            <a:r>
              <a:rPr sz="1800" kern="0" dirty="0"/>
              <a:t> </a:t>
            </a:r>
            <a:r>
              <a:rPr sz="1800" kern="0" dirty="0" err="1"/>
              <a:t>gleichen</a:t>
            </a:r>
            <a:r>
              <a:rPr sz="1800" kern="0" dirty="0"/>
              <a:t> Boot und </a:t>
            </a:r>
            <a:r>
              <a:rPr sz="1800" kern="0" dirty="0" err="1"/>
              <a:t>Herausforderungen</a:t>
            </a:r>
            <a:r>
              <a:rPr sz="1800" kern="0" dirty="0"/>
              <a:t> </a:t>
            </a:r>
            <a:r>
              <a:rPr sz="1800" kern="0" dirty="0" err="1"/>
              <a:t>kann</a:t>
            </a:r>
            <a:r>
              <a:rPr sz="1800" kern="0" dirty="0"/>
              <a:t> auf </a:t>
            </a:r>
            <a:r>
              <a:rPr sz="1800" kern="0" dirty="0" err="1"/>
              <a:t>vielen</a:t>
            </a:r>
            <a:r>
              <a:rPr sz="1800" kern="0" dirty="0"/>
              <a:t> </a:t>
            </a:r>
            <a:r>
              <a:rPr sz="1800" kern="0" dirty="0" err="1"/>
              <a:t>Wegen</a:t>
            </a:r>
            <a:r>
              <a:rPr sz="1800" kern="0" dirty="0"/>
              <a:t> </a:t>
            </a:r>
            <a:r>
              <a:rPr sz="1800" kern="0" dirty="0" err="1"/>
              <a:t>begegnet</a:t>
            </a:r>
            <a:r>
              <a:rPr sz="1800" kern="0" dirty="0"/>
              <a:t> </a:t>
            </a:r>
            <a:r>
              <a:rPr sz="1800" kern="0" dirty="0" err="1"/>
              <a:t>werden</a:t>
            </a:r>
            <a:r>
              <a:rPr sz="1800" kern="0" dirty="0"/>
              <a:t>; </a:t>
            </a:r>
            <a:r>
              <a:rPr sz="1800" kern="0" dirty="0" err="1"/>
              <a:t>scheuen</a:t>
            </a:r>
            <a:r>
              <a:rPr sz="1800" kern="0" dirty="0"/>
              <a:t> </a:t>
            </a:r>
            <a:r>
              <a:rPr sz="1800" kern="0" dirty="0" err="1"/>
              <a:t>Sie</a:t>
            </a:r>
            <a:r>
              <a:rPr sz="1800" kern="0" dirty="0"/>
              <a:t> </a:t>
            </a:r>
            <a:r>
              <a:rPr sz="1800" kern="0" dirty="0" err="1"/>
              <a:t>sich</a:t>
            </a:r>
            <a:r>
              <a:rPr sz="1800" kern="0" dirty="0"/>
              <a:t> </a:t>
            </a:r>
            <a:r>
              <a:rPr sz="1800" kern="0" dirty="0" err="1"/>
              <a:t>daher</a:t>
            </a:r>
            <a:r>
              <a:rPr sz="1800" kern="0" dirty="0"/>
              <a:t> </a:t>
            </a:r>
            <a:r>
              <a:rPr sz="1800" kern="0" dirty="0" err="1"/>
              <a:t>nicht</a:t>
            </a:r>
            <a:r>
              <a:rPr sz="1800" kern="0" dirty="0"/>
              <a:t>, </a:t>
            </a:r>
            <a:r>
              <a:rPr sz="1800" kern="0" dirty="0" err="1"/>
              <a:t>Fragen</a:t>
            </a:r>
            <a:r>
              <a:rPr sz="1800" kern="0" dirty="0"/>
              <a:t> </a:t>
            </a:r>
            <a:r>
              <a:rPr sz="1800" kern="0" dirty="0" err="1"/>
              <a:t>zu</a:t>
            </a:r>
            <a:r>
              <a:rPr sz="1800" kern="0" dirty="0"/>
              <a:t> </a:t>
            </a:r>
            <a:r>
              <a:rPr sz="1800" kern="0" dirty="0" err="1"/>
              <a:t>stellen</a:t>
            </a:r>
            <a:r>
              <a:rPr sz="1800" kern="0" dirty="0"/>
              <a:t> und </a:t>
            </a:r>
            <a:r>
              <a:rPr sz="1800" kern="0" dirty="0" err="1"/>
              <a:t>Ihre</a:t>
            </a:r>
            <a:r>
              <a:rPr sz="1800" kern="0" dirty="0"/>
              <a:t> </a:t>
            </a:r>
            <a:r>
              <a:rPr sz="1800" b="1" u="sng" kern="0" dirty="0" err="1"/>
              <a:t>Bedenken</a:t>
            </a:r>
            <a:r>
              <a:rPr sz="1800" b="1" u="sng" kern="0" dirty="0"/>
              <a:t> </a:t>
            </a:r>
            <a:r>
              <a:rPr sz="1800" b="1" u="sng" kern="0" dirty="0" err="1"/>
              <a:t>offen</a:t>
            </a:r>
            <a:r>
              <a:rPr sz="1800" b="1" u="sng" kern="0" dirty="0"/>
              <a:t> </a:t>
            </a:r>
            <a:r>
              <a:rPr sz="1800" b="1" u="sng" kern="0" dirty="0" err="1"/>
              <a:t>zu</a:t>
            </a:r>
            <a:r>
              <a:rPr sz="1800" b="1" u="sng" kern="0" dirty="0"/>
              <a:t> </a:t>
            </a:r>
            <a:r>
              <a:rPr sz="1800" b="1" u="sng" kern="0" dirty="0" err="1"/>
              <a:t>äußern</a:t>
            </a:r>
            <a:r>
              <a:rPr sz="1800" kern="0" dirty="0" smtClean="0"/>
              <a:t>!</a:t>
            </a:r>
            <a:endParaRPr lang="de-DE" sz="1800" kern="0" dirty="0" smtClean="0"/>
          </a:p>
          <a:p>
            <a:pPr marL="0" indent="0" rtl="0">
              <a:buNone/>
            </a:pPr>
            <a:r>
              <a:rPr lang="de-DE" sz="1600" kern="0" dirty="0" smtClean="0">
                <a:solidFill>
                  <a:srgbClr val="FF0000"/>
                </a:solidFill>
              </a:rPr>
              <a:t>* </a:t>
            </a:r>
            <a:r>
              <a:rPr lang="de-DE" sz="1600" kern="0" dirty="0" smtClean="0"/>
              <a:t>Die </a:t>
            </a:r>
            <a:r>
              <a:rPr lang="de-DE" sz="1600" kern="0" dirty="0" err="1" smtClean="0"/>
              <a:t>AlertLine</a:t>
            </a:r>
            <a:r>
              <a:rPr lang="de-DE" sz="1600" kern="0" dirty="0" smtClean="0"/>
              <a:t> wird in Deutschland nicht betrieben</a:t>
            </a:r>
            <a:endParaRPr sz="1600" kern="0" dirty="0"/>
          </a:p>
        </p:txBody>
      </p:sp>
      <p:graphicFrame>
        <p:nvGraphicFramePr>
          <p:cNvPr id="6" name="Diagram 5"/>
          <p:cNvGraphicFramePr/>
          <p:nvPr>
            <p:extLst>
              <p:ext uri="{D42A27DB-BD31-4B8C-83A1-F6EECF244321}">
                <p14:modId xmlns:p14="http://schemas.microsoft.com/office/powerpoint/2010/main" val="1818652708"/>
              </p:ext>
            </p:extLst>
          </p:nvPr>
        </p:nvGraphicFramePr>
        <p:xfrm>
          <a:off x="835983" y="2274629"/>
          <a:ext cx="7632418" cy="262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744252"/>
            <a:ext cx="7880480" cy="196376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dirty="0"/>
          </a:p>
        </p:txBody>
      </p:sp>
      <p:sp>
        <p:nvSpPr>
          <p:cNvPr id="2" name="Title 1"/>
          <p:cNvSpPr>
            <a:spLocks noGrp="1"/>
          </p:cNvSpPr>
          <p:nvPr>
            <p:ph type="title"/>
          </p:nvPr>
        </p:nvSpPr>
        <p:spPr/>
        <p:txBody>
          <a:bodyPr/>
          <a:lstStyle/>
          <a:p>
            <a:pPr rtl="0"/>
            <a:r>
              <a:rPr dirty="0"/>
              <a:t>Die </a:t>
            </a:r>
            <a:r>
              <a:rPr b="1" dirty="0"/>
              <a:t>MTS </a:t>
            </a:r>
            <a:r>
              <a:rPr b="1" dirty="0" err="1" smtClean="0"/>
              <a:t>AlertLine</a:t>
            </a:r>
            <a:r>
              <a:rPr lang="de-DE" b="1" dirty="0" smtClean="0"/>
              <a:t>*</a:t>
            </a:r>
            <a:endParaRPr b="1" dirty="0"/>
          </a:p>
        </p:txBody>
      </p:sp>
      <p:sp>
        <p:nvSpPr>
          <p:cNvPr id="4" name="Content Placeholder 3"/>
          <p:cNvSpPr txBox="1">
            <a:spLocks/>
          </p:cNvSpPr>
          <p:nvPr/>
        </p:nvSpPr>
        <p:spPr bwMode="auto">
          <a:xfrm>
            <a:off x="502920" y="5791290"/>
            <a:ext cx="8138160" cy="6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err="1"/>
              <a:t>Alle</a:t>
            </a:r>
            <a:r>
              <a:rPr sz="1800" kern="0" dirty="0"/>
              <a:t> </a:t>
            </a:r>
            <a:r>
              <a:rPr sz="1800" kern="0" dirty="0" err="1"/>
              <a:t>Angelegenheiten</a:t>
            </a:r>
            <a:r>
              <a:rPr sz="1800" kern="0" dirty="0"/>
              <a:t> </a:t>
            </a:r>
            <a:r>
              <a:rPr sz="1800" kern="0" dirty="0" err="1"/>
              <a:t>werden</a:t>
            </a:r>
            <a:r>
              <a:rPr sz="1800" kern="0" dirty="0"/>
              <a:t> </a:t>
            </a:r>
            <a:r>
              <a:rPr sz="1800" kern="0" dirty="0" err="1"/>
              <a:t>vom</a:t>
            </a:r>
            <a:r>
              <a:rPr sz="1800" kern="0" dirty="0"/>
              <a:t> Chief Risk Office Team </a:t>
            </a:r>
            <a:r>
              <a:rPr sz="1800" kern="0" dirty="0" err="1"/>
              <a:t>bearbeitet</a:t>
            </a:r>
            <a:r>
              <a:rPr sz="1800" kern="0" dirty="0"/>
              <a:t> und, </a:t>
            </a:r>
            <a:r>
              <a:rPr sz="1800" kern="0" dirty="0" err="1"/>
              <a:t>soweit</a:t>
            </a:r>
            <a:r>
              <a:rPr sz="1800" kern="0" dirty="0"/>
              <a:t> </a:t>
            </a:r>
            <a:r>
              <a:rPr sz="1800" kern="0" dirty="0" err="1"/>
              <a:t>gesetzlich</a:t>
            </a:r>
            <a:r>
              <a:rPr sz="1800" kern="0" dirty="0"/>
              <a:t> </a:t>
            </a:r>
            <a:r>
              <a:rPr sz="1800" kern="0" dirty="0" err="1"/>
              <a:t>möglich</a:t>
            </a:r>
            <a:r>
              <a:rPr sz="1800" kern="0" dirty="0"/>
              <a:t>, </a:t>
            </a:r>
            <a:r>
              <a:rPr sz="1800" kern="0" dirty="0" err="1"/>
              <a:t>vertraulich</a:t>
            </a:r>
            <a:r>
              <a:rPr sz="1800" kern="0" dirty="0"/>
              <a:t> </a:t>
            </a:r>
            <a:r>
              <a:rPr sz="1800" kern="0" dirty="0" err="1"/>
              <a:t>behandelt</a:t>
            </a:r>
            <a:r>
              <a:rPr sz="1800" kern="0" dirty="0"/>
              <a:t>.</a:t>
            </a:r>
          </a:p>
        </p:txBody>
      </p:sp>
      <p:sp>
        <p:nvSpPr>
          <p:cNvPr id="7" name="Content Placeholder 2"/>
          <p:cNvSpPr txBox="1">
            <a:spLocks/>
          </p:cNvSpPr>
          <p:nvPr/>
        </p:nvSpPr>
        <p:spPr bwMode="auto">
          <a:xfrm>
            <a:off x="781616" y="4014531"/>
            <a:ext cx="7730624" cy="16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haben</a:t>
            </a:r>
            <a:r>
              <a:rPr sz="1700" dirty="0">
                <a:latin typeface="Arial" charset="0"/>
                <a:ea typeface="Arial" charset="0"/>
                <a:cs typeface="Arial" charset="0"/>
              </a:rPr>
              <a:t> </a:t>
            </a:r>
            <a:r>
              <a:rPr sz="1700" dirty="0" err="1">
                <a:latin typeface="Arial" charset="0"/>
                <a:ea typeface="Arial" charset="0"/>
                <a:cs typeface="Arial" charset="0"/>
              </a:rPr>
              <a:t>folgende</a:t>
            </a:r>
            <a:r>
              <a:rPr sz="1700" dirty="0">
                <a:latin typeface="Arial" charset="0"/>
                <a:ea typeface="Arial" charset="0"/>
                <a:cs typeface="Arial" charset="0"/>
              </a:rPr>
              <a:t> </a:t>
            </a:r>
            <a:r>
              <a:rPr sz="1700" dirty="0" err="1">
                <a:latin typeface="Arial" charset="0"/>
                <a:ea typeface="Arial" charset="0"/>
                <a:cs typeface="Arial" charset="0"/>
              </a:rPr>
              <a:t>Möglichkeiten</a:t>
            </a:r>
            <a:r>
              <a:rPr sz="1700" dirty="0">
                <a:latin typeface="Arial" charset="0"/>
                <a:ea typeface="Arial" charset="0"/>
                <a:cs typeface="Arial" charset="0"/>
              </a:rPr>
              <a:t>, </a:t>
            </a:r>
            <a:r>
              <a:rPr sz="1700" dirty="0" err="1">
                <a:latin typeface="Arial" charset="0"/>
                <a:ea typeface="Arial" charset="0"/>
                <a:cs typeface="Arial" charset="0"/>
              </a:rPr>
              <a:t>ihre</a:t>
            </a:r>
            <a:r>
              <a:rPr sz="1700" dirty="0">
                <a:latin typeface="Arial" charset="0"/>
                <a:ea typeface="Arial" charset="0"/>
                <a:cs typeface="Arial" charset="0"/>
              </a:rPr>
              <a:t> </a:t>
            </a:r>
            <a:r>
              <a:rPr sz="1700" dirty="0" err="1">
                <a:latin typeface="Arial" charset="0"/>
                <a:ea typeface="Arial" charset="0"/>
                <a:cs typeface="Arial" charset="0"/>
              </a:rPr>
              <a:t>Bedenken</a:t>
            </a:r>
            <a:r>
              <a:rPr sz="1700" dirty="0">
                <a:latin typeface="Arial" charset="0"/>
                <a:ea typeface="Arial" charset="0"/>
                <a:cs typeface="Arial" charset="0"/>
              </a:rPr>
              <a:t> </a:t>
            </a:r>
            <a:r>
              <a:rPr sz="1700" dirty="0" err="1">
                <a:latin typeface="Arial" charset="0"/>
                <a:ea typeface="Arial" charset="0"/>
                <a:cs typeface="Arial" charset="0"/>
              </a:rPr>
              <a:t>zu</a:t>
            </a:r>
            <a:r>
              <a:rPr sz="1700" dirty="0">
                <a:latin typeface="Arial" charset="0"/>
                <a:ea typeface="Arial" charset="0"/>
                <a:cs typeface="Arial" charset="0"/>
              </a:rPr>
              <a:t> </a:t>
            </a:r>
            <a:r>
              <a:rPr sz="1700" dirty="0" err="1">
                <a:latin typeface="Arial" charset="0"/>
                <a:ea typeface="Arial" charset="0"/>
                <a:cs typeface="Arial" charset="0"/>
              </a:rPr>
              <a:t>melden</a:t>
            </a:r>
            <a:r>
              <a:rPr sz="1700" dirty="0">
                <a:latin typeface="Arial" charset="0"/>
                <a:ea typeface="Arial" charset="0"/>
                <a:cs typeface="Arial" charset="0"/>
              </a:rPr>
              <a:t>:</a:t>
            </a:r>
          </a:p>
          <a:p>
            <a:pPr lvl="0" rtl="0">
              <a:buFont typeface="Wingdings" charset="2"/>
              <a:buChar char="§"/>
            </a:pPr>
            <a:r>
              <a:rPr sz="1700" dirty="0">
                <a:latin typeface="Arial" charset="0"/>
                <a:ea typeface="Arial" charset="0"/>
                <a:cs typeface="Arial" charset="0"/>
              </a:rPr>
              <a:t>Internet – </a:t>
            </a:r>
            <a:r>
              <a:rPr sz="1700" b="1" dirty="0">
                <a:latin typeface="Arial" charset="0"/>
                <a:ea typeface="Arial" charset="0"/>
                <a:cs typeface="Arial" charset="0"/>
                <a:hlinkClick r:id="rId2"/>
              </a:rPr>
              <a:t>https://</a:t>
            </a:r>
            <a:r>
              <a:rPr sz="1700" b="1" dirty="0" smtClean="0">
                <a:latin typeface="Arial" charset="0"/>
                <a:ea typeface="Arial" charset="0"/>
                <a:cs typeface="Arial" charset="0"/>
                <a:hlinkClick r:id="rId2"/>
              </a:rPr>
              <a:t>mts.alertline.com/gcs/welcome</a:t>
            </a:r>
            <a:r>
              <a:rPr lang="de-DE" sz="1700" b="1" dirty="0" smtClean="0">
                <a:latin typeface="Arial" charset="0"/>
                <a:ea typeface="Arial" charset="0"/>
                <a:cs typeface="Arial" charset="0"/>
                <a:hlinkClick r:id="rId2"/>
              </a:rPr>
              <a:t>*</a:t>
            </a:r>
            <a:endParaRPr sz="1700" b="1" dirty="0">
              <a:latin typeface="Arial" charset="0"/>
              <a:ea typeface="Arial" charset="0"/>
              <a:cs typeface="Arial" charset="0"/>
              <a:hlinkClick r:id="rId2"/>
            </a:endParaRPr>
          </a:p>
          <a:p>
            <a:pPr lvl="0" rtl="0">
              <a:buFont typeface="Wingdings" charset="2"/>
              <a:buChar char="§"/>
            </a:pPr>
            <a:r>
              <a:rPr sz="1700" dirty="0" err="1">
                <a:latin typeface="Arial" charset="0"/>
                <a:ea typeface="Arial" charset="0"/>
                <a:cs typeface="Arial" charset="0"/>
              </a:rPr>
              <a:t>Telefon</a:t>
            </a:r>
            <a:r>
              <a:rPr sz="1700" dirty="0">
                <a:latin typeface="Arial" charset="0"/>
                <a:ea typeface="Arial" charset="0"/>
                <a:cs typeface="Arial" charset="0"/>
              </a:rPr>
              <a:t> </a:t>
            </a:r>
            <a:r>
              <a:rPr sz="1700" b="1" dirty="0">
                <a:latin typeface="Arial" charset="0"/>
                <a:ea typeface="Arial" charset="0"/>
                <a:cs typeface="Arial" charset="0"/>
              </a:rPr>
              <a:t>888-321-5562</a:t>
            </a:r>
            <a:r>
              <a:rPr sz="1700" dirty="0">
                <a:latin typeface="Arial" charset="0"/>
                <a:ea typeface="Arial" charset="0"/>
                <a:cs typeface="Arial" charset="0"/>
              </a:rPr>
              <a:t> </a:t>
            </a:r>
            <a:r>
              <a:rPr sz="1700" dirty="0" err="1">
                <a:latin typeface="Arial" charset="0"/>
                <a:ea typeface="Arial" charset="0"/>
                <a:cs typeface="Arial" charset="0"/>
              </a:rPr>
              <a:t>oder</a:t>
            </a:r>
            <a:r>
              <a:rPr sz="1700" dirty="0">
                <a:latin typeface="Arial" charset="0"/>
                <a:ea typeface="Arial" charset="0"/>
                <a:cs typeface="Arial" charset="0"/>
              </a:rPr>
              <a:t> </a:t>
            </a:r>
            <a:r>
              <a:rPr sz="1700" dirty="0" err="1">
                <a:latin typeface="Arial" charset="0"/>
                <a:ea typeface="Arial" charset="0"/>
                <a:cs typeface="Arial" charset="0"/>
              </a:rPr>
              <a:t>über</a:t>
            </a:r>
            <a:r>
              <a:rPr sz="1700" dirty="0">
                <a:latin typeface="Arial" charset="0"/>
                <a:ea typeface="Arial" charset="0"/>
                <a:cs typeface="Arial" charset="0"/>
              </a:rPr>
              <a:t> </a:t>
            </a:r>
            <a:r>
              <a:rPr sz="1700" dirty="0" err="1">
                <a:latin typeface="Arial" charset="0"/>
                <a:ea typeface="Arial" charset="0"/>
                <a:cs typeface="Arial" charset="0"/>
              </a:rPr>
              <a:t>direkte</a:t>
            </a:r>
            <a:r>
              <a:rPr sz="1700" dirty="0">
                <a:latin typeface="Arial" charset="0"/>
                <a:ea typeface="Arial" charset="0"/>
                <a:cs typeface="Arial" charset="0"/>
              </a:rPr>
              <a:t> </a:t>
            </a:r>
            <a:r>
              <a:rPr sz="1700" dirty="0" err="1">
                <a:latin typeface="Arial" charset="0"/>
                <a:ea typeface="Arial" charset="0"/>
                <a:cs typeface="Arial" charset="0"/>
              </a:rPr>
              <a:t>Einwahlnummern</a:t>
            </a:r>
            <a:r>
              <a:rPr sz="1700" dirty="0">
                <a:latin typeface="Arial" charset="0"/>
                <a:ea typeface="Arial" charset="0"/>
                <a:cs typeface="Arial" charset="0"/>
              </a:rPr>
              <a:t> </a:t>
            </a:r>
            <a:r>
              <a:rPr sz="1700" dirty="0" err="1">
                <a:latin typeface="Arial" charset="0"/>
                <a:ea typeface="Arial" charset="0"/>
                <a:cs typeface="Arial" charset="0"/>
              </a:rPr>
              <a:t>für</a:t>
            </a:r>
            <a:r>
              <a:rPr sz="1700" dirty="0">
                <a:latin typeface="Arial" charset="0"/>
                <a:ea typeface="Arial" charset="0"/>
                <a:cs typeface="Arial" charset="0"/>
              </a:rPr>
              <a:t> </a:t>
            </a:r>
            <a:r>
              <a:rPr lang="en-US" sz="1700" dirty="0" smtClean="0">
                <a:latin typeface="Arial" charset="0"/>
                <a:ea typeface="Arial" charset="0"/>
                <a:cs typeface="Arial" charset="0"/>
              </a:rPr>
              <a:t/>
            </a:r>
            <a:br>
              <a:rPr lang="en-US" sz="1700" dirty="0" smtClean="0">
                <a:latin typeface="Arial" charset="0"/>
                <a:ea typeface="Arial" charset="0"/>
                <a:cs typeface="Arial" charset="0"/>
              </a:rPr>
            </a:br>
            <a:r>
              <a:rPr sz="1700" dirty="0" err="1" smtClean="0">
                <a:latin typeface="Arial" charset="0"/>
                <a:ea typeface="Arial" charset="0"/>
                <a:cs typeface="Arial" charset="0"/>
              </a:rPr>
              <a:t>verschiedene</a:t>
            </a:r>
            <a:r>
              <a:rPr sz="1700" dirty="0" smtClean="0">
                <a:latin typeface="Arial" charset="0"/>
                <a:ea typeface="Arial" charset="0"/>
                <a:cs typeface="Arial" charset="0"/>
              </a:rPr>
              <a:t> </a:t>
            </a:r>
            <a:r>
              <a:rPr sz="1700" dirty="0" err="1">
                <a:latin typeface="Arial" charset="0"/>
                <a:ea typeface="Arial" charset="0"/>
                <a:cs typeface="Arial" charset="0"/>
              </a:rPr>
              <a:t>Regionen</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Anrufer</a:t>
            </a:r>
            <a:r>
              <a:rPr sz="1700" dirty="0">
                <a:latin typeface="Arial" charset="0"/>
                <a:ea typeface="Arial" charset="0"/>
                <a:cs typeface="Arial" charset="0"/>
              </a:rPr>
              <a:t> </a:t>
            </a:r>
            <a:r>
              <a:rPr sz="1700" dirty="0" err="1">
                <a:latin typeface="Arial" charset="0"/>
                <a:ea typeface="Arial" charset="0"/>
                <a:cs typeface="Arial" charset="0"/>
              </a:rPr>
              <a:t>erhält</a:t>
            </a:r>
            <a:r>
              <a:rPr sz="1700" dirty="0">
                <a:latin typeface="Arial" charset="0"/>
                <a:ea typeface="Arial" charset="0"/>
                <a:cs typeface="Arial" charset="0"/>
              </a:rPr>
              <a:t> </a:t>
            </a:r>
            <a:r>
              <a:rPr sz="1700" dirty="0" err="1">
                <a:latin typeface="Arial" charset="0"/>
                <a:ea typeface="Arial" charset="0"/>
                <a:cs typeface="Arial" charset="0"/>
              </a:rPr>
              <a:t>einen</a:t>
            </a:r>
            <a:r>
              <a:rPr sz="1700" dirty="0">
                <a:latin typeface="Arial" charset="0"/>
                <a:ea typeface="Arial" charset="0"/>
                <a:cs typeface="Arial" charset="0"/>
              </a:rPr>
              <a:t> Code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Nachverfolgung</a:t>
            </a:r>
            <a:r>
              <a:rPr sz="1700" dirty="0">
                <a:latin typeface="Arial" charset="0"/>
                <a:ea typeface="Arial" charset="0"/>
                <a:cs typeface="Arial" charset="0"/>
              </a:rPr>
              <a:t> seiner </a:t>
            </a:r>
            <a:r>
              <a:rPr sz="1700" dirty="0" err="1">
                <a:latin typeface="Arial" charset="0"/>
                <a:ea typeface="Arial" charset="0"/>
                <a:cs typeface="Arial" charset="0"/>
              </a:rPr>
              <a:t>Anliegen</a:t>
            </a:r>
            <a:r>
              <a:rPr sz="1700" dirty="0">
                <a:latin typeface="Arial" charset="0"/>
                <a:ea typeface="Arial" charset="0"/>
                <a:cs typeface="Arial" charset="0"/>
              </a:rPr>
              <a:t>.</a:t>
            </a:r>
          </a:p>
        </p:txBody>
      </p:sp>
      <p:pic>
        <p:nvPicPr>
          <p:cNvPr id="8" name="Picture 7"/>
          <p:cNvPicPr/>
          <p:nvPr/>
        </p:nvPicPr>
        <p:blipFill rotWithShape="1">
          <a:blip r:embed="rId3"/>
          <a:srcRect t="17231"/>
          <a:stretch/>
        </p:blipFill>
        <p:spPr>
          <a:xfrm>
            <a:off x="6437344" y="1688492"/>
            <a:ext cx="2553550" cy="1420514"/>
          </a:xfrm>
          <a:prstGeom prst="rect">
            <a:avLst/>
          </a:prstGeom>
        </p:spPr>
      </p:pic>
      <p:sp>
        <p:nvSpPr>
          <p:cNvPr id="10" name="Rounded Rectangle 9"/>
          <p:cNvSpPr/>
          <p:nvPr/>
        </p:nvSpPr>
        <p:spPr>
          <a:xfrm>
            <a:off x="1574276" y="35216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Die </a:t>
            </a:r>
            <a:r>
              <a:rPr sz="1900" dirty="0" err="1">
                <a:latin typeface="Arial" charset="0"/>
                <a:ea typeface="Arial" charset="0"/>
                <a:cs typeface="Arial" charset="0"/>
              </a:rPr>
              <a:t>Möglichkeit</a:t>
            </a:r>
            <a:r>
              <a:rPr sz="1900" dirty="0">
                <a:latin typeface="Arial" charset="0"/>
                <a:ea typeface="Arial" charset="0"/>
                <a:cs typeface="Arial" charset="0"/>
              </a:rPr>
              <a:t>, anonym </a:t>
            </a:r>
            <a:r>
              <a:rPr sz="1900" dirty="0" err="1">
                <a:latin typeface="Arial" charset="0"/>
                <a:ea typeface="Arial" charset="0"/>
                <a:cs typeface="Arial" charset="0"/>
              </a:rPr>
              <a:t>zu</a:t>
            </a:r>
            <a:r>
              <a:rPr sz="1900" dirty="0">
                <a:latin typeface="Arial" charset="0"/>
                <a:ea typeface="Arial" charset="0"/>
                <a:cs typeface="Arial" charset="0"/>
              </a:rPr>
              <a:t> </a:t>
            </a:r>
            <a:r>
              <a:rPr sz="1900" dirty="0" err="1">
                <a:latin typeface="Arial" charset="0"/>
                <a:ea typeface="Arial" charset="0"/>
                <a:cs typeface="Arial" charset="0"/>
              </a:rPr>
              <a:t>bleiben</a:t>
            </a:r>
            <a:endParaRPr sz="1900" dirty="0">
              <a:latin typeface="Arial" charset="0"/>
              <a:ea typeface="Arial" charset="0"/>
              <a:cs typeface="Arial" charset="0"/>
            </a:endParaRPr>
          </a:p>
        </p:txBody>
      </p:sp>
      <p:sp>
        <p:nvSpPr>
          <p:cNvPr id="3" name="Content Placeholder 2"/>
          <p:cNvSpPr>
            <a:spLocks noGrp="1"/>
          </p:cNvSpPr>
          <p:nvPr>
            <p:ph sz="quarter" idx="10"/>
          </p:nvPr>
        </p:nvSpPr>
        <p:spPr>
          <a:xfrm>
            <a:off x="488950" y="1179556"/>
            <a:ext cx="8138160" cy="2342119"/>
          </a:xfrm>
        </p:spPr>
        <p:txBody>
          <a:bodyPr/>
          <a:lstStyle/>
          <a:p>
            <a:pPr marL="0" indent="0" rtl="0">
              <a:buNone/>
            </a:pPr>
            <a:r>
              <a:rPr sz="1900" b="1" dirty="0" err="1"/>
              <a:t>Eine</a:t>
            </a:r>
            <a:r>
              <a:rPr sz="1900" b="1" dirty="0"/>
              <a:t> </a:t>
            </a:r>
            <a:r>
              <a:rPr sz="1900" b="1" dirty="0" err="1"/>
              <a:t>Möglichkeit</a:t>
            </a:r>
            <a:r>
              <a:rPr sz="1900" b="1" dirty="0"/>
              <a:t> </a:t>
            </a:r>
            <a:r>
              <a:rPr sz="1900" b="1" dirty="0" err="1"/>
              <a:t>für</a:t>
            </a:r>
            <a:r>
              <a:rPr sz="1900" b="1" dirty="0"/>
              <a:t> die </a:t>
            </a:r>
            <a:r>
              <a:rPr sz="1900" b="1" dirty="0" err="1"/>
              <a:t>Meldung</a:t>
            </a:r>
            <a:r>
              <a:rPr sz="1900" b="1" dirty="0"/>
              <a:t> von </a:t>
            </a:r>
            <a:r>
              <a:rPr sz="1900" b="1" dirty="0" err="1"/>
              <a:t>Bedenken</a:t>
            </a:r>
            <a:r>
              <a:rPr sz="1900" b="1" dirty="0"/>
              <a:t> </a:t>
            </a:r>
            <a:r>
              <a:rPr sz="1900" b="1" dirty="0" err="1"/>
              <a:t>oder</a:t>
            </a:r>
            <a:r>
              <a:rPr sz="1900" b="1" dirty="0"/>
              <a:t> </a:t>
            </a:r>
            <a:r>
              <a:rPr sz="1900" b="1" dirty="0" err="1"/>
              <a:t>Problemen</a:t>
            </a:r>
            <a:r>
              <a:rPr sz="1900" b="1" dirty="0"/>
              <a:t> </a:t>
            </a:r>
            <a:r>
              <a:rPr lang="en-US" sz="1900" b="1" dirty="0" smtClean="0"/>
              <a:t/>
            </a:r>
            <a:br>
              <a:rPr lang="en-US" sz="1900" b="1" dirty="0" smtClean="0"/>
            </a:br>
            <a:r>
              <a:rPr sz="1900" b="1" dirty="0" err="1" smtClean="0"/>
              <a:t>ist</a:t>
            </a:r>
            <a:r>
              <a:rPr sz="1900" b="1" dirty="0" smtClean="0"/>
              <a:t> </a:t>
            </a:r>
            <a:r>
              <a:rPr sz="1900" b="1" dirty="0"/>
              <a:t>die MTS </a:t>
            </a:r>
            <a:r>
              <a:rPr sz="1900" b="1" dirty="0" err="1"/>
              <a:t>AlertLine</a:t>
            </a:r>
            <a:r>
              <a:rPr sz="1900" b="1" dirty="0"/>
              <a:t>, die </a:t>
            </a:r>
            <a:r>
              <a:rPr sz="1900" b="1" dirty="0" err="1"/>
              <a:t>sich</a:t>
            </a:r>
            <a:r>
              <a:rPr sz="1900" b="1" dirty="0"/>
              <a:t> </a:t>
            </a:r>
            <a:r>
              <a:rPr sz="1900" b="1" dirty="0" err="1"/>
              <a:t>auszeichnet</a:t>
            </a:r>
            <a:r>
              <a:rPr sz="1900" b="1" dirty="0"/>
              <a:t> </a:t>
            </a:r>
            <a:r>
              <a:rPr sz="1900" b="1" dirty="0" err="1"/>
              <a:t>durch</a:t>
            </a:r>
            <a:r>
              <a:rPr sz="1900" b="1" dirty="0"/>
              <a:t>:</a:t>
            </a:r>
          </a:p>
          <a:p>
            <a:pPr marL="457200" indent="-457200" rtl="0">
              <a:buFont typeface="+mj-lt"/>
              <a:buAutoNum type="arabicPeriod"/>
            </a:pPr>
            <a:r>
              <a:rPr sz="1900" dirty="0" err="1"/>
              <a:t>Verwaltung</a:t>
            </a:r>
            <a:r>
              <a:rPr sz="1900" dirty="0"/>
              <a:t> </a:t>
            </a:r>
            <a:r>
              <a:rPr sz="1900" dirty="0" err="1"/>
              <a:t>durch</a:t>
            </a:r>
            <a:r>
              <a:rPr sz="1900" dirty="0"/>
              <a:t> </a:t>
            </a:r>
            <a:r>
              <a:rPr sz="1900" dirty="0" err="1"/>
              <a:t>Dritte</a:t>
            </a:r>
            <a:endParaRPr sz="1900" dirty="0"/>
          </a:p>
          <a:p>
            <a:pPr marL="457200" indent="-457200" rtl="0">
              <a:buFont typeface="+mj-lt"/>
              <a:buAutoNum type="arabicPeriod"/>
            </a:pPr>
            <a:r>
              <a:rPr sz="1900" dirty="0" err="1"/>
              <a:t>Einfach</a:t>
            </a:r>
            <a:r>
              <a:rPr sz="1900" dirty="0"/>
              <a:t> </a:t>
            </a:r>
            <a:r>
              <a:rPr sz="1900" dirty="0" err="1"/>
              <a:t>zu</a:t>
            </a:r>
            <a:r>
              <a:rPr sz="1900" dirty="0"/>
              <a:t> </a:t>
            </a:r>
            <a:r>
              <a:rPr sz="1900" dirty="0" err="1"/>
              <a:t>finden</a:t>
            </a:r>
            <a:r>
              <a:rPr sz="1900" dirty="0"/>
              <a:t> und in </a:t>
            </a:r>
            <a:r>
              <a:rPr sz="1900" dirty="0" err="1"/>
              <a:t>allen</a:t>
            </a:r>
            <a:r>
              <a:rPr sz="1900" dirty="0"/>
              <a:t> </a:t>
            </a:r>
            <a:r>
              <a:rPr sz="1900" dirty="0" err="1"/>
              <a:t>Ländern</a:t>
            </a:r>
            <a:r>
              <a:rPr sz="1900" dirty="0"/>
              <a:t> </a:t>
            </a:r>
            <a:r>
              <a:rPr sz="1900" dirty="0" err="1" smtClean="0"/>
              <a:t>zugänglich</a:t>
            </a:r>
            <a:r>
              <a:rPr lang="de-DE" sz="1900" dirty="0"/>
              <a:t/>
            </a:r>
            <a:br>
              <a:rPr lang="de-DE" sz="1900" dirty="0"/>
            </a:br>
            <a:r>
              <a:rPr lang="de-DE" sz="1600" dirty="0" smtClean="0"/>
              <a:t>(*Die </a:t>
            </a:r>
            <a:r>
              <a:rPr lang="de-DE" sz="1600" dirty="0" err="1" smtClean="0"/>
              <a:t>AlertLine</a:t>
            </a:r>
            <a:r>
              <a:rPr lang="de-DE" sz="1600" dirty="0" smtClean="0"/>
              <a:t> wird in Deutschland nicht betrieben)</a:t>
            </a:r>
            <a:endParaRPr sz="1600" dirty="0"/>
          </a:p>
          <a:p>
            <a:pPr marL="457200" indent="-457200" rtl="0">
              <a:buFont typeface="+mj-lt"/>
              <a:buAutoNum type="arabicPeriod"/>
            </a:pPr>
            <a:r>
              <a:rPr sz="1900" dirty="0" err="1"/>
              <a:t>Verfügbar</a:t>
            </a:r>
            <a:r>
              <a:rPr sz="1900" dirty="0"/>
              <a:t> in </a:t>
            </a:r>
            <a:r>
              <a:rPr sz="1900" dirty="0" err="1"/>
              <a:t>Ihrer</a:t>
            </a:r>
            <a:r>
              <a:rPr sz="1900" dirty="0"/>
              <a:t> </a:t>
            </a:r>
            <a:r>
              <a:rPr sz="1900" dirty="0" err="1"/>
              <a:t>Muttersprache</a:t>
            </a:r>
            <a:r>
              <a:rPr sz="1900" dirty="0"/>
              <a:t> </a:t>
            </a:r>
            <a:r>
              <a:rPr lang="en-US" sz="1900" dirty="0" smtClean="0"/>
              <a:t/>
            </a:r>
            <a:br>
              <a:rPr lang="en-US" sz="1900" dirty="0" smtClean="0"/>
            </a:br>
            <a:r>
              <a:rPr sz="1900" dirty="0"/>
              <a:t>(</a:t>
            </a:r>
            <a:r>
              <a:rPr sz="1900" dirty="0" err="1"/>
              <a:t>auch</a:t>
            </a:r>
            <a:r>
              <a:rPr sz="1900" dirty="0"/>
              <a:t> </a:t>
            </a:r>
            <a:r>
              <a:rPr sz="1900" dirty="0" err="1"/>
              <a:t>Übersetzer</a:t>
            </a:r>
            <a:r>
              <a:rPr sz="1900" dirty="0"/>
              <a:t> </a:t>
            </a:r>
            <a:r>
              <a:rPr sz="1900" dirty="0" err="1"/>
              <a:t>stehen</a:t>
            </a:r>
            <a:r>
              <a:rPr sz="1900" dirty="0"/>
              <a:t> </a:t>
            </a:r>
            <a:r>
              <a:rPr sz="1900" dirty="0" err="1"/>
              <a:t>zur</a:t>
            </a:r>
            <a:r>
              <a:rPr sz="1900" dirty="0"/>
              <a:t> </a:t>
            </a:r>
            <a:r>
              <a:rPr sz="1900" dirty="0" err="1"/>
              <a:t>Verfügung</a:t>
            </a:r>
            <a:r>
              <a:rPr sz="1900" dirty="0"/>
              <a:t>)</a:t>
            </a:r>
          </a:p>
        </p:txBody>
      </p:sp>
    </p:spTree>
    <p:extLst>
      <p:ext uri="{BB962C8B-B14F-4D97-AF65-F5344CB8AC3E}">
        <p14:creationId xmlns:p14="http://schemas.microsoft.com/office/powerpoint/2010/main" val="12605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pPr rtl="0"/>
            <a:r>
              <a:rPr/>
              <a:t>Chief Risk and Compliance Officer</a:t>
            </a:r>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rtl="0"/>
            <a:r>
              <a:rPr b="1" dirty="0">
                <a:solidFill>
                  <a:srgbClr val="CC1E43"/>
                </a:solidFill>
              </a:rPr>
              <a:t>Phyllis Nordstrom – Chief Risk </a:t>
            </a:r>
            <a:r>
              <a:rPr lang="de-DE" b="1" dirty="0" smtClean="0">
                <a:solidFill>
                  <a:srgbClr val="CC1E43"/>
                </a:solidFill>
              </a:rPr>
              <a:t>u</a:t>
            </a:r>
            <a:r>
              <a:rPr b="1" dirty="0" err="1" smtClean="0">
                <a:solidFill>
                  <a:srgbClr val="CC1E43"/>
                </a:solidFill>
              </a:rPr>
              <a:t>nd</a:t>
            </a:r>
            <a:r>
              <a:rPr b="1" dirty="0" smtClean="0">
                <a:solidFill>
                  <a:srgbClr val="CC1E43"/>
                </a:solidFill>
              </a:rPr>
              <a:t> </a:t>
            </a:r>
            <a:r>
              <a:rPr b="1" dirty="0">
                <a:solidFill>
                  <a:srgbClr val="CC1E43"/>
                </a:solidFill>
              </a:rPr>
              <a:t>Compliance Officer</a:t>
            </a: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rtl="0"/>
            <a:r>
              <a:rPr b="1">
                <a:solidFill>
                  <a:srgbClr val="CC1E43"/>
                </a:solidFill>
              </a:rPr>
              <a:t>Wie können Sie sich an Phyllis wenden?</a:t>
            </a: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rtl="0"/>
            <a:r>
              <a:rPr lang="en-US" b="1" dirty="0" smtClean="0">
                <a:solidFill>
                  <a:sysClr val="windowText" lastClr="000000"/>
                </a:solidFill>
                <a:ea typeface="Arial" charset="0"/>
                <a:cs typeface="Arial" charset="0"/>
              </a:rPr>
              <a:t>MTS_Risk_&amp;_Compliance</a:t>
            </a:r>
            <a:r>
              <a:rPr b="1" dirty="0" smtClean="0">
                <a:solidFill>
                  <a:sysClr val="windowText" lastClr="000000"/>
                </a:solidFill>
                <a:ea typeface="Arial" charset="0"/>
                <a:cs typeface="Arial" charset="0"/>
              </a:rPr>
              <a:t>@mts.com</a:t>
            </a:r>
            <a:endParaRPr b="1" dirty="0">
              <a:solidFill>
                <a:sysClr val="windowText" lastClr="000000"/>
              </a:solidFill>
              <a:ea typeface="Arial" charset="0"/>
              <a:cs typeface="Arial" charset="0"/>
            </a:endParaRPr>
          </a:p>
        </p:txBody>
      </p:sp>
      <p:cxnSp>
        <p:nvCxnSpPr>
          <p:cNvPr id="5" name="Straight Arrow Connector 4"/>
          <p:cNvCxnSpPr>
            <a:stCxn id="27" idx="2"/>
            <a:endCxn id="32" idx="0"/>
          </p:cNvCxnSpPr>
          <p:nvPr/>
        </p:nvCxnSpPr>
        <p:spPr>
          <a:xfrm flipH="1">
            <a:off x="7401271" y="3724083"/>
            <a:ext cx="10633" cy="28249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243167"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401270"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243166"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1"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228037" y="2832000"/>
            <a:ext cx="4173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400" b="1" dirty="0">
                <a:solidFill>
                  <a:schemeClr val="tx1"/>
                </a:solidFill>
                <a:latin typeface="Arial" charset="0"/>
                <a:ea typeface="Arial" charset="0"/>
                <a:cs typeface="Arial" charset="0"/>
              </a:rPr>
              <a:t>Chief Risk </a:t>
            </a:r>
            <a:r>
              <a:rPr lang="de-DE" sz="1400" b="1" dirty="0" smtClean="0">
                <a:solidFill>
                  <a:schemeClr val="tx1"/>
                </a:solidFill>
                <a:latin typeface="Arial" charset="0"/>
                <a:ea typeface="Arial" charset="0"/>
                <a:cs typeface="Arial" charset="0"/>
              </a:rPr>
              <a:t>u</a:t>
            </a:r>
            <a:r>
              <a:rPr sz="1400" b="1" dirty="0" err="1" smtClean="0">
                <a:solidFill>
                  <a:schemeClr val="tx1"/>
                </a:solidFill>
                <a:latin typeface="Arial" charset="0"/>
                <a:ea typeface="Arial" charset="0"/>
                <a:cs typeface="Arial" charset="0"/>
              </a:rPr>
              <a:t>nd</a:t>
            </a:r>
            <a:r>
              <a:rPr sz="1400" b="1" dirty="0" smtClean="0">
                <a:solidFill>
                  <a:schemeClr val="tx1"/>
                </a:solidFill>
                <a:latin typeface="Arial" charset="0"/>
                <a:ea typeface="Arial" charset="0"/>
                <a:cs typeface="Arial" charset="0"/>
              </a:rPr>
              <a:t> </a:t>
            </a:r>
            <a:r>
              <a:rPr sz="1400" b="1" dirty="0">
                <a:solidFill>
                  <a:schemeClr val="tx1"/>
                </a:solidFill>
                <a:latin typeface="Arial" charset="0"/>
                <a:ea typeface="Arial" charset="0"/>
                <a:cs typeface="Arial" charset="0"/>
              </a:rPr>
              <a:t>Compliance Officer</a:t>
            </a:r>
          </a:p>
          <a:p>
            <a:pPr algn="ctr" rtl="0"/>
            <a:r>
              <a:rPr sz="1400" b="1" dirty="0">
                <a:solidFill>
                  <a:schemeClr val="tx1"/>
                </a:solidFill>
                <a:latin typeface="Arial" charset="0"/>
                <a:ea typeface="Arial" charset="0"/>
                <a:cs typeface="Arial" charset="0"/>
              </a:rPr>
              <a:t>CRO</a:t>
            </a:r>
          </a:p>
        </p:txBody>
      </p:sp>
      <p:sp>
        <p:nvSpPr>
          <p:cNvPr id="18" name="Rounded Rectangle 17"/>
          <p:cNvSpPr/>
          <p:nvPr/>
        </p:nvSpPr>
        <p:spPr>
          <a:xfrm>
            <a:off x="2445402"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dirty="0">
                <a:solidFill>
                  <a:schemeClr val="tx1"/>
                </a:solidFill>
                <a:latin typeface="Arial" charset="0"/>
                <a:ea typeface="Arial" charset="0"/>
                <a:cs typeface="Arial" charset="0"/>
              </a:rPr>
              <a:t>Corporate Compliance </a:t>
            </a:r>
            <a:r>
              <a:rPr sz="1200" b="1" dirty="0" err="1">
                <a:solidFill>
                  <a:schemeClr val="tx1"/>
                </a:solidFill>
                <a:latin typeface="Arial" charset="0"/>
                <a:ea typeface="Arial" charset="0"/>
                <a:cs typeface="Arial" charset="0"/>
              </a:rPr>
              <a:t>Programme</a:t>
            </a:r>
            <a:endParaRPr sz="1200" b="1" dirty="0">
              <a:solidFill>
                <a:schemeClr val="tx1"/>
              </a:solidFill>
              <a:latin typeface="Arial" charset="0"/>
              <a:ea typeface="Arial" charset="0"/>
              <a:cs typeface="Arial" charset="0"/>
            </a:endParaRPr>
          </a:p>
        </p:txBody>
      </p:sp>
      <p:sp>
        <p:nvSpPr>
          <p:cNvPr id="26" name="Rounded Rectangle 25"/>
          <p:cNvSpPr/>
          <p:nvPr/>
        </p:nvSpPr>
        <p:spPr>
          <a:xfrm>
            <a:off x="4212608" y="3050010"/>
            <a:ext cx="2200790"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100" b="1" dirty="0" err="1">
                <a:solidFill>
                  <a:schemeClr val="tx1"/>
                </a:solidFill>
                <a:latin typeface="Arial" charset="0"/>
                <a:ea typeface="Arial" charset="0"/>
                <a:cs typeface="Arial" charset="0"/>
              </a:rPr>
              <a:t>Überwachung</a:t>
            </a:r>
            <a:r>
              <a:rPr sz="1100" b="1" dirty="0">
                <a:solidFill>
                  <a:schemeClr val="tx1"/>
                </a:solidFill>
                <a:latin typeface="Arial" charset="0"/>
                <a:ea typeface="Arial" charset="0"/>
                <a:cs typeface="Arial" charset="0"/>
              </a:rPr>
              <a:t> des </a:t>
            </a:r>
            <a:r>
              <a:rPr sz="1100" b="1" dirty="0" err="1">
                <a:solidFill>
                  <a:schemeClr val="tx1"/>
                </a:solidFill>
                <a:latin typeface="Arial" charset="0"/>
                <a:ea typeface="Arial" charset="0"/>
                <a:cs typeface="Arial" charset="0"/>
              </a:rPr>
              <a:t>ethischen</a:t>
            </a:r>
            <a:r>
              <a:rPr sz="1100" b="1" dirty="0">
                <a:solidFill>
                  <a:schemeClr val="tx1"/>
                </a:solidFill>
                <a:latin typeface="Arial" charset="0"/>
                <a:ea typeface="Arial" charset="0"/>
                <a:cs typeface="Arial" charset="0"/>
              </a:rPr>
              <a:t> </a:t>
            </a:r>
            <a:r>
              <a:rPr sz="1100" b="1" dirty="0" err="1">
                <a:solidFill>
                  <a:schemeClr val="tx1"/>
                </a:solidFill>
                <a:latin typeface="Arial" charset="0"/>
                <a:ea typeface="Arial" charset="0"/>
                <a:cs typeface="Arial" charset="0"/>
              </a:rPr>
              <a:t>Geschäftsverhaltens</a:t>
            </a:r>
            <a:r>
              <a:rPr sz="1100" b="1" dirty="0">
                <a:solidFill>
                  <a:schemeClr val="tx1"/>
                </a:solidFill>
                <a:latin typeface="Arial" charset="0"/>
                <a:ea typeface="Arial" charset="0"/>
                <a:cs typeface="Arial" charset="0"/>
              </a:rPr>
              <a:t> und der </a:t>
            </a:r>
            <a:r>
              <a:rPr sz="1100" b="1" dirty="0" err="1" smtClean="0">
                <a:solidFill>
                  <a:schemeClr val="tx1"/>
                </a:solidFill>
                <a:latin typeface="Arial" charset="0"/>
                <a:ea typeface="Arial" charset="0"/>
                <a:cs typeface="Arial" charset="0"/>
              </a:rPr>
              <a:t>Unternehmens</a:t>
            </a:r>
            <a:r>
              <a:rPr lang="en-US" sz="1100" b="1" dirty="0" smtClean="0">
                <a:solidFill>
                  <a:schemeClr val="tx1"/>
                </a:solidFill>
                <a:latin typeface="Arial" charset="0"/>
                <a:ea typeface="Arial" charset="0"/>
                <a:cs typeface="Arial" charset="0"/>
              </a:rPr>
              <a:t>-C</a:t>
            </a:r>
            <a:r>
              <a:rPr sz="1100" b="1" dirty="0" smtClean="0">
                <a:solidFill>
                  <a:schemeClr val="tx1"/>
                </a:solidFill>
                <a:latin typeface="Arial" charset="0"/>
                <a:ea typeface="Arial" charset="0"/>
                <a:cs typeface="Arial" charset="0"/>
              </a:rPr>
              <a:t>ompliance</a:t>
            </a:r>
            <a:endParaRPr sz="1100" b="1" dirty="0">
              <a:solidFill>
                <a:schemeClr val="tx1"/>
              </a:solidFill>
              <a:latin typeface="Arial" charset="0"/>
              <a:ea typeface="Arial" charset="0"/>
              <a:cs typeface="Arial" charset="0"/>
            </a:endParaRPr>
          </a:p>
        </p:txBody>
      </p:sp>
      <p:sp>
        <p:nvSpPr>
          <p:cNvPr id="27" name="Rounded Rectangle 26"/>
          <p:cNvSpPr/>
          <p:nvPr/>
        </p:nvSpPr>
        <p:spPr>
          <a:xfrm>
            <a:off x="6519728" y="3050221"/>
            <a:ext cx="1784351"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Arial" charset="0"/>
                <a:ea typeface="Arial" charset="0"/>
                <a:cs typeface="Arial" charset="0"/>
              </a:rPr>
              <a:t>Operative Führung</a:t>
            </a:r>
          </a:p>
        </p:txBody>
      </p:sp>
      <p:sp>
        <p:nvSpPr>
          <p:cNvPr id="28" name="Rounded Rectangle 27"/>
          <p:cNvSpPr/>
          <p:nvPr/>
        </p:nvSpPr>
        <p:spPr>
          <a:xfrm>
            <a:off x="2307264" y="4018868"/>
            <a:ext cx="1862812" cy="7870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a:solidFill>
                  <a:schemeClr val="tx1"/>
                </a:solidFill>
                <a:latin typeface="Arial" charset="0"/>
                <a:ea typeface="Arial" charset="0"/>
                <a:cs typeface="Arial" charset="0"/>
              </a:rPr>
              <a:t>Leiten</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Durchführung</a:t>
            </a:r>
            <a:r>
              <a:rPr sz="900" dirty="0">
                <a:solidFill>
                  <a:schemeClr val="tx1"/>
                </a:solidFill>
                <a:latin typeface="Arial" charset="0"/>
                <a:ea typeface="Arial" charset="0"/>
                <a:cs typeface="Arial" charset="0"/>
              </a:rPr>
              <a:t> von Compliance-</a:t>
            </a:r>
            <a:r>
              <a:rPr sz="900" dirty="0" err="1">
                <a:solidFill>
                  <a:schemeClr val="tx1"/>
                </a:solidFill>
                <a:latin typeface="Arial" charset="0"/>
                <a:ea typeface="Arial" charset="0"/>
                <a:cs typeface="Arial" charset="0"/>
              </a:rPr>
              <a:t>Programmen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wie</a:t>
            </a:r>
            <a:r>
              <a:rPr sz="900" dirty="0">
                <a:solidFill>
                  <a:schemeClr val="tx1"/>
                </a:solidFill>
                <a:latin typeface="Arial" charset="0"/>
                <a:ea typeface="Arial" charset="0"/>
                <a:cs typeface="Arial" charset="0"/>
              </a:rPr>
              <a:t> z. B. Foreign Corrupt Practices Act (FCPA), </a:t>
            </a:r>
            <a:r>
              <a:rPr sz="900" dirty="0" err="1">
                <a:solidFill>
                  <a:schemeClr val="tx1"/>
                </a:solidFill>
                <a:latin typeface="Arial" charset="0"/>
                <a:ea typeface="Arial" charset="0"/>
                <a:cs typeface="Arial" charset="0"/>
              </a:rPr>
              <a:t>Konfliktmineralien</a:t>
            </a:r>
            <a:r>
              <a:rPr sz="900" dirty="0">
                <a:solidFill>
                  <a:schemeClr val="tx1"/>
                </a:solidFill>
                <a:latin typeface="Arial" charset="0"/>
                <a:ea typeface="Arial" charset="0"/>
                <a:cs typeface="Arial" charset="0"/>
              </a:rPr>
              <a:t> und </a:t>
            </a:r>
            <a:r>
              <a:rPr sz="900" dirty="0" err="1">
                <a:solidFill>
                  <a:schemeClr val="tx1"/>
                </a:solidFill>
                <a:latin typeface="Arial" charset="0"/>
                <a:ea typeface="Arial" charset="0"/>
                <a:cs typeface="Arial" charset="0"/>
              </a:rPr>
              <a:t>Datenschutz</a:t>
            </a:r>
            <a:endParaRPr sz="900" dirty="0">
              <a:solidFill>
                <a:schemeClr val="tx1"/>
              </a:solidFill>
              <a:latin typeface="Arial" charset="0"/>
              <a:ea typeface="Arial" charset="0"/>
              <a:cs typeface="Arial" charset="0"/>
            </a:endParaRPr>
          </a:p>
        </p:txBody>
      </p:sp>
      <p:sp>
        <p:nvSpPr>
          <p:cNvPr id="31" name="Rounded Rectangle 30"/>
          <p:cNvSpPr/>
          <p:nvPr/>
        </p:nvSpPr>
        <p:spPr>
          <a:xfrm>
            <a:off x="4439903" y="4011673"/>
            <a:ext cx="1784351" cy="794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smtClean="0">
                <a:solidFill>
                  <a:schemeClr val="tx1"/>
                </a:solidFill>
                <a:latin typeface="Arial" charset="0"/>
                <a:ea typeface="Arial" charset="0"/>
                <a:cs typeface="Arial" charset="0"/>
              </a:rPr>
              <a:t>Leite</a:t>
            </a:r>
            <a:r>
              <a:rPr lang="de-DE" sz="900" dirty="0" smtClean="0">
                <a:solidFill>
                  <a:schemeClr val="tx1"/>
                </a:solidFill>
                <a:latin typeface="Arial" charset="0"/>
                <a:ea typeface="Arial" charset="0"/>
                <a:cs typeface="Arial" charset="0"/>
              </a:rPr>
              <a:t>t Aktivitäten hinsichtlich </a:t>
            </a:r>
            <a:r>
              <a:rPr sz="900" dirty="0" smtClean="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ethische</a:t>
            </a:r>
            <a:r>
              <a:rPr lang="de-DE" sz="900" dirty="0" smtClean="0">
                <a:solidFill>
                  <a:schemeClr val="tx1"/>
                </a:solidFill>
                <a:latin typeface="Arial" charset="0"/>
                <a:ea typeface="Arial" charset="0"/>
                <a:cs typeface="Arial" charset="0"/>
              </a:rPr>
              <a:t>m</a:t>
            </a:r>
            <a:r>
              <a:rPr sz="900" strike="sngStrike"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Geschäftsverhalten</a:t>
            </a:r>
            <a:r>
              <a:rPr sz="900" dirty="0">
                <a:solidFill>
                  <a:schemeClr val="tx1"/>
                </a:solidFill>
                <a:latin typeface="Arial" charset="0"/>
                <a:ea typeface="Arial" charset="0"/>
                <a:cs typeface="Arial" charset="0"/>
              </a:rPr>
              <a:t> und </a:t>
            </a:r>
            <a:r>
              <a:rPr sz="900" dirty="0" smtClean="0">
                <a:solidFill>
                  <a:schemeClr val="tx1"/>
                </a:solidFill>
                <a:latin typeface="Arial" charset="0"/>
                <a:ea typeface="Arial" charset="0"/>
                <a:cs typeface="Arial" charset="0"/>
              </a:rPr>
              <a:t>d</a:t>
            </a:r>
            <a:r>
              <a:rPr lang="de-DE" sz="900" dirty="0" smtClean="0">
                <a:solidFill>
                  <a:schemeClr val="tx1"/>
                </a:solidFill>
                <a:latin typeface="Arial" charset="0"/>
                <a:ea typeface="Arial" charset="0"/>
                <a:cs typeface="Arial" charset="0"/>
              </a:rPr>
              <a:t>i</a:t>
            </a:r>
            <a:r>
              <a:rPr sz="900" dirty="0" smtClean="0">
                <a:solidFill>
                  <a:schemeClr val="tx1"/>
                </a:solidFill>
                <a:latin typeface="Arial" charset="0"/>
                <a:ea typeface="Arial" charset="0"/>
                <a:cs typeface="Arial" charset="0"/>
              </a:rPr>
              <a:t>e</a:t>
            </a:r>
            <a:r>
              <a:rPr sz="900" strike="sngStrike" dirty="0" smtClean="0">
                <a:solidFill>
                  <a:schemeClr val="tx1"/>
                </a:solidFill>
                <a:latin typeface="Arial" charset="0"/>
                <a:ea typeface="Arial" charset="0"/>
                <a:cs typeface="Arial" charset="0"/>
              </a:rPr>
              <a:t> </a:t>
            </a:r>
            <a:r>
              <a:rPr lang="de-DE" sz="900" strike="sngStrike" dirty="0" smtClean="0">
                <a:solidFill>
                  <a:schemeClr val="tx1"/>
                </a:solidFill>
                <a:latin typeface="Arial" charset="0"/>
                <a:ea typeface="Arial" charset="0"/>
                <a:cs typeface="Arial" charset="0"/>
              </a:rPr>
              <a:t>  </a:t>
            </a:r>
            <a:r>
              <a:rPr sz="900" dirty="0" smtClean="0">
                <a:solidFill>
                  <a:schemeClr val="tx1"/>
                </a:solidFill>
                <a:latin typeface="Arial" charset="0"/>
                <a:ea typeface="Arial" charset="0"/>
                <a:cs typeface="Arial" charset="0"/>
              </a:rPr>
              <a:t>MTS </a:t>
            </a:r>
            <a:r>
              <a:rPr sz="900" dirty="0" err="1">
                <a:solidFill>
                  <a:schemeClr val="tx1"/>
                </a:solidFill>
                <a:latin typeface="Arial" charset="0"/>
                <a:ea typeface="Arial" charset="0"/>
                <a:cs typeface="Arial" charset="0"/>
              </a:rPr>
              <a:t>Verhaltenskodex</a:t>
            </a:r>
            <a:r>
              <a:rPr sz="900" dirty="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bezogene</a:t>
            </a:r>
            <a:r>
              <a:rPr lang="de-DE" sz="900" dirty="0" smtClean="0">
                <a:solidFill>
                  <a:schemeClr val="tx1"/>
                </a:solidFill>
                <a:latin typeface="Arial" charset="0"/>
                <a:ea typeface="Arial" charset="0"/>
                <a:cs typeface="Arial" charset="0"/>
              </a:rPr>
              <a:t>n</a:t>
            </a:r>
            <a:r>
              <a:rPr sz="900" dirty="0" smtClean="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betriebliche</a:t>
            </a:r>
            <a:r>
              <a:rPr lang="de-DE" sz="900" dirty="0" smtClean="0">
                <a:solidFill>
                  <a:schemeClr val="tx1"/>
                </a:solidFill>
                <a:latin typeface="Arial" charset="0"/>
                <a:ea typeface="Arial" charset="0"/>
                <a:cs typeface="Arial" charset="0"/>
              </a:rPr>
              <a:t>n</a:t>
            </a:r>
            <a:r>
              <a:rPr sz="900"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Tätigkeiten</a:t>
            </a:r>
            <a:endParaRPr sz="900" dirty="0">
              <a:solidFill>
                <a:schemeClr val="tx1"/>
              </a:solidFill>
              <a:latin typeface="Arial" charset="0"/>
              <a:ea typeface="Arial" charset="0"/>
              <a:cs typeface="Arial" charset="0"/>
            </a:endParaRPr>
          </a:p>
        </p:txBody>
      </p:sp>
      <p:sp>
        <p:nvSpPr>
          <p:cNvPr id="32" name="Rounded Rectangle 31"/>
          <p:cNvSpPr/>
          <p:nvPr/>
        </p:nvSpPr>
        <p:spPr>
          <a:xfrm>
            <a:off x="6509095" y="4006575"/>
            <a:ext cx="1784351" cy="7993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smtClean="0">
                <a:solidFill>
                  <a:schemeClr val="tx1"/>
                </a:solidFill>
                <a:latin typeface="Arial" charset="0"/>
                <a:ea typeface="Arial" charset="0"/>
                <a:cs typeface="Arial" charset="0"/>
              </a:rPr>
              <a:t>Führ</a:t>
            </a:r>
            <a:r>
              <a:rPr lang="de-DE" sz="900" dirty="0" smtClean="0">
                <a:solidFill>
                  <a:schemeClr val="tx1"/>
                </a:solidFill>
                <a:latin typeface="Arial" charset="0"/>
                <a:ea typeface="Arial" charset="0"/>
                <a:cs typeface="Arial" charset="0"/>
              </a:rPr>
              <a:t>t</a:t>
            </a:r>
            <a:r>
              <a:rPr sz="900"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Verfahrensteams</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die</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Einhaltung</a:t>
            </a:r>
            <a:r>
              <a:rPr sz="900" dirty="0">
                <a:solidFill>
                  <a:schemeClr val="tx1"/>
                </a:solidFill>
                <a:latin typeface="Arial" charset="0"/>
                <a:ea typeface="Arial" charset="0"/>
                <a:cs typeface="Arial" charset="0"/>
              </a:rPr>
              <a:t> der MTS Compliance-</a:t>
            </a:r>
            <a:r>
              <a:rPr sz="900" dirty="0" err="1">
                <a:solidFill>
                  <a:schemeClr val="tx1"/>
                </a:solidFill>
                <a:latin typeface="Arial" charset="0"/>
                <a:ea typeface="Arial" charset="0"/>
                <a:cs typeface="Arial" charset="0"/>
              </a:rPr>
              <a:t>Richtlinien</a:t>
            </a:r>
            <a:r>
              <a:rPr sz="900" dirty="0">
                <a:solidFill>
                  <a:schemeClr val="tx1"/>
                </a:solidFill>
                <a:latin typeface="Arial" charset="0"/>
                <a:ea typeface="Arial" charset="0"/>
                <a:cs typeface="Arial" charset="0"/>
              </a:rPr>
              <a:t> und Compliance-</a:t>
            </a:r>
            <a:r>
              <a:rPr sz="900" dirty="0" err="1">
                <a:solidFill>
                  <a:schemeClr val="tx1"/>
                </a:solidFill>
                <a:latin typeface="Arial" charset="0"/>
                <a:ea typeface="Arial" charset="0"/>
                <a:cs typeface="Arial" charset="0"/>
              </a:rPr>
              <a:t>Verfahren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unmittelbar</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beeinflussen</a:t>
            </a:r>
            <a:endParaRPr sz="9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8564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63565"/>
            <a:ext cx="7880480" cy="3830913"/>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Ihre Ethikkommission vor Ort</a:t>
            </a:r>
          </a:p>
        </p:txBody>
      </p:sp>
      <p:sp>
        <p:nvSpPr>
          <p:cNvPr id="3" name="Content Placeholder 2"/>
          <p:cNvSpPr>
            <a:spLocks noGrp="1"/>
          </p:cNvSpPr>
          <p:nvPr>
            <p:ph sz="quarter" idx="10"/>
          </p:nvPr>
        </p:nvSpPr>
        <p:spPr>
          <a:xfrm>
            <a:off x="488950" y="1230313"/>
            <a:ext cx="8138160" cy="862438"/>
          </a:xfrm>
        </p:spPr>
        <p:txBody>
          <a:bodyPr/>
          <a:lstStyle/>
          <a:p>
            <a:pPr rtl="0"/>
            <a:r>
              <a:rPr dirty="0" err="1"/>
              <a:t>Eine</a:t>
            </a:r>
            <a:r>
              <a:rPr dirty="0"/>
              <a:t> </a:t>
            </a:r>
            <a:r>
              <a:rPr dirty="0" err="1"/>
              <a:t>andere</a:t>
            </a:r>
            <a:r>
              <a:rPr dirty="0"/>
              <a:t> </a:t>
            </a:r>
            <a:r>
              <a:rPr dirty="0" err="1"/>
              <a:t>Möglichkeit</a:t>
            </a:r>
            <a:r>
              <a:rPr dirty="0"/>
              <a:t> der </a:t>
            </a:r>
            <a:r>
              <a:rPr b="1" dirty="0" err="1"/>
              <a:t>Meldung</a:t>
            </a:r>
            <a:r>
              <a:rPr b="1" dirty="0"/>
              <a:t> von </a:t>
            </a:r>
            <a:r>
              <a:rPr b="1" dirty="0" err="1"/>
              <a:t>Bedenken</a:t>
            </a:r>
            <a:r>
              <a:rPr b="1" dirty="0"/>
              <a:t> </a:t>
            </a:r>
            <a:r>
              <a:rPr b="1" dirty="0" err="1"/>
              <a:t>oder</a:t>
            </a:r>
            <a:r>
              <a:rPr b="1" dirty="0"/>
              <a:t> </a:t>
            </a:r>
            <a:r>
              <a:rPr b="1" dirty="0" err="1"/>
              <a:t>Problemen</a:t>
            </a:r>
            <a:r>
              <a:rPr b="1" dirty="0"/>
              <a:t> </a:t>
            </a:r>
            <a:r>
              <a:rPr dirty="0" err="1"/>
              <a:t>bieten</a:t>
            </a:r>
            <a:r>
              <a:rPr dirty="0"/>
              <a:t> die MTS </a:t>
            </a:r>
            <a:r>
              <a:rPr dirty="0" err="1"/>
              <a:t>Ethikkommissionen</a:t>
            </a:r>
            <a:r>
              <a:rPr dirty="0"/>
              <a:t> in den </a:t>
            </a:r>
            <a:r>
              <a:rPr dirty="0" err="1"/>
              <a:t>Unternehmen</a:t>
            </a:r>
            <a:r>
              <a:rPr dirty="0"/>
              <a:t> </a:t>
            </a:r>
            <a:r>
              <a:rPr dirty="0" err="1"/>
              <a:t>vor</a:t>
            </a:r>
            <a:r>
              <a:rPr dirty="0"/>
              <a:t> Ort.</a:t>
            </a:r>
          </a:p>
        </p:txBody>
      </p:sp>
      <p:sp>
        <p:nvSpPr>
          <p:cNvPr id="7" name="Content Placeholder 2"/>
          <p:cNvSpPr txBox="1">
            <a:spLocks/>
          </p:cNvSpPr>
          <p:nvPr/>
        </p:nvSpPr>
        <p:spPr bwMode="auto">
          <a:xfrm>
            <a:off x="1197204" y="2789876"/>
            <a:ext cx="6749592" cy="342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Unterstützen</a:t>
            </a:r>
            <a:r>
              <a:rPr sz="1700" dirty="0">
                <a:latin typeface="Arial" charset="0"/>
                <a:ea typeface="Arial" charset="0"/>
                <a:cs typeface="Arial" charset="0"/>
              </a:rPr>
              <a:t> </a:t>
            </a:r>
            <a:r>
              <a:rPr lang="de-DE" sz="1700" dirty="0" smtClean="0">
                <a:latin typeface="Arial" charset="0"/>
                <a:ea typeface="Arial" charset="0"/>
                <a:cs typeface="Arial" charset="0"/>
              </a:rPr>
              <a:t>d</a:t>
            </a:r>
            <a:r>
              <a:rPr sz="1700" dirty="0" err="1" smtClean="0">
                <a:latin typeface="Arial" charset="0"/>
                <a:ea typeface="Arial" charset="0"/>
                <a:cs typeface="Arial" charset="0"/>
              </a:rPr>
              <a:t>ie</a:t>
            </a:r>
            <a:r>
              <a:rPr sz="1700" dirty="0" smtClean="0">
                <a:latin typeface="Arial" charset="0"/>
                <a:ea typeface="Arial" charset="0"/>
                <a:cs typeface="Arial" charset="0"/>
              </a:rPr>
              <a:t> </a:t>
            </a: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beim</a:t>
            </a:r>
            <a:r>
              <a:rPr sz="1700" dirty="0">
                <a:latin typeface="Arial" charset="0"/>
                <a:ea typeface="Arial" charset="0"/>
                <a:cs typeface="Arial" charset="0"/>
              </a:rPr>
              <a:t> </a:t>
            </a:r>
            <a:r>
              <a:rPr sz="1700" dirty="0" err="1">
                <a:latin typeface="Arial" charset="0"/>
                <a:ea typeface="Arial" charset="0"/>
                <a:cs typeface="Arial" charset="0"/>
              </a:rPr>
              <a:t>Verständnis</a:t>
            </a:r>
            <a:r>
              <a:rPr sz="1700" dirty="0">
                <a:latin typeface="Arial" charset="0"/>
                <a:ea typeface="Arial" charset="0"/>
                <a:cs typeface="Arial" charset="0"/>
              </a:rPr>
              <a:t> und der </a:t>
            </a:r>
            <a:r>
              <a:rPr sz="1700" dirty="0" err="1">
                <a:latin typeface="Arial" charset="0"/>
                <a:ea typeface="Arial" charset="0"/>
                <a:cs typeface="Arial" charset="0"/>
              </a:rPr>
              <a:t>Anwendung</a:t>
            </a:r>
            <a:r>
              <a:rPr sz="1700" dirty="0">
                <a:latin typeface="Arial" charset="0"/>
                <a:ea typeface="Arial" charset="0"/>
                <a:cs typeface="Arial" charset="0"/>
              </a:rPr>
              <a:t> </a:t>
            </a:r>
            <a:r>
              <a:rPr sz="1700" dirty="0" smtClean="0">
                <a:latin typeface="Arial" charset="0"/>
                <a:ea typeface="Arial" charset="0"/>
                <a:cs typeface="Arial" charset="0"/>
              </a:rPr>
              <a:t>des </a:t>
            </a:r>
            <a:r>
              <a:rPr lang="de-DE" sz="1700" dirty="0" smtClean="0">
                <a:latin typeface="Arial" charset="0"/>
                <a:ea typeface="Arial" charset="0"/>
                <a:cs typeface="Arial" charset="0"/>
              </a:rPr>
              <a:t>MTS </a:t>
            </a:r>
            <a:r>
              <a:rPr sz="1700" dirty="0" err="1" smtClean="0">
                <a:latin typeface="Arial" charset="0"/>
                <a:ea typeface="Arial" charset="0"/>
                <a:cs typeface="Arial" charset="0"/>
              </a:rPr>
              <a:t>Verhaltens</a:t>
            </a:r>
            <a:r>
              <a:rPr lang="de-DE" sz="1700" dirty="0" err="1" smtClean="0">
                <a:latin typeface="Arial" charset="0"/>
                <a:ea typeface="Arial" charset="0"/>
                <a:cs typeface="Arial" charset="0"/>
              </a:rPr>
              <a:t>kodex</a:t>
            </a:r>
            <a:endParaRPr sz="1700" strike="sngStrike"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Unterstützen</a:t>
            </a:r>
            <a:r>
              <a:rPr sz="1700" dirty="0">
                <a:latin typeface="Arial" charset="0"/>
                <a:ea typeface="Arial" charset="0"/>
                <a:cs typeface="Arial" charset="0"/>
              </a:rPr>
              <a:t> </a:t>
            </a:r>
            <a:r>
              <a:rPr sz="1700" dirty="0" smtClean="0">
                <a:latin typeface="Arial" charset="0"/>
                <a:ea typeface="Arial" charset="0"/>
                <a:cs typeface="Arial" charset="0"/>
              </a:rPr>
              <a:t>die </a:t>
            </a:r>
            <a:r>
              <a:rPr sz="1700" dirty="0" err="1">
                <a:latin typeface="Arial" charset="0"/>
                <a:ea typeface="Arial" charset="0"/>
                <a:cs typeface="Arial" charset="0"/>
              </a:rPr>
              <a:t>Umsetzung</a:t>
            </a:r>
            <a:r>
              <a:rPr sz="1700" dirty="0">
                <a:latin typeface="Arial" charset="0"/>
                <a:ea typeface="Arial" charset="0"/>
                <a:cs typeface="Arial" charset="0"/>
              </a:rPr>
              <a:t> des MTS </a:t>
            </a:r>
            <a:r>
              <a:rPr sz="1700" dirty="0" err="1" smtClean="0">
                <a:latin typeface="Arial" charset="0"/>
                <a:ea typeface="Arial" charset="0"/>
                <a:cs typeface="Arial" charset="0"/>
              </a:rPr>
              <a:t>Verhaltens</a:t>
            </a:r>
            <a:r>
              <a:rPr lang="de-DE" sz="1700" dirty="0" err="1" smtClean="0">
                <a:latin typeface="Arial" charset="0"/>
                <a:ea typeface="Arial" charset="0"/>
                <a:cs typeface="Arial" charset="0"/>
              </a:rPr>
              <a:t>kodex</a:t>
            </a:r>
            <a:r>
              <a:rPr sz="1700" dirty="0" smtClean="0">
                <a:latin typeface="Arial" charset="0"/>
                <a:ea typeface="Arial" charset="0"/>
                <a:cs typeface="Arial" charset="0"/>
              </a:rPr>
              <a:t> </a:t>
            </a:r>
            <a:r>
              <a:rPr sz="1700" dirty="0">
                <a:latin typeface="Arial" charset="0"/>
                <a:ea typeface="Arial" charset="0"/>
                <a:cs typeface="Arial" charset="0"/>
              </a:rPr>
              <a:t>auf der </a:t>
            </a:r>
            <a:r>
              <a:rPr sz="1700" dirty="0" err="1">
                <a:latin typeface="Arial" charset="0"/>
                <a:ea typeface="Arial" charset="0"/>
                <a:cs typeface="Arial" charset="0"/>
              </a:rPr>
              <a:t>Ebene</a:t>
            </a:r>
            <a:r>
              <a:rPr sz="1700" dirty="0">
                <a:latin typeface="Arial" charset="0"/>
                <a:ea typeface="Arial" charset="0"/>
                <a:cs typeface="Arial" charset="0"/>
              </a:rPr>
              <a:t> der </a:t>
            </a:r>
            <a:r>
              <a:rPr sz="1700" dirty="0" err="1">
                <a:latin typeface="Arial" charset="0"/>
                <a:ea typeface="Arial" charset="0"/>
                <a:cs typeface="Arial" charset="0"/>
              </a:rPr>
              <a:t>Geschäftseinheit</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Kommunikation</a:t>
            </a:r>
            <a:r>
              <a:rPr sz="1700" dirty="0">
                <a:latin typeface="Arial" charset="0"/>
                <a:ea typeface="Arial" charset="0"/>
                <a:cs typeface="Arial" charset="0"/>
              </a:rPr>
              <a:t> von </a:t>
            </a:r>
            <a:r>
              <a:rPr sz="1700" dirty="0" err="1">
                <a:latin typeface="Arial" charset="0"/>
                <a:ea typeface="Arial" charset="0"/>
                <a:cs typeface="Arial" charset="0"/>
              </a:rPr>
              <a:t>Fragen</a:t>
            </a:r>
            <a:r>
              <a:rPr sz="1700" dirty="0">
                <a:latin typeface="Arial" charset="0"/>
                <a:ea typeface="Arial" charset="0"/>
                <a:cs typeface="Arial" charset="0"/>
              </a:rPr>
              <a:t> und </a:t>
            </a:r>
            <a:r>
              <a:rPr sz="1700" dirty="0" err="1">
                <a:latin typeface="Arial" charset="0"/>
                <a:ea typeface="Arial" charset="0"/>
                <a:cs typeface="Arial" charset="0"/>
              </a:rPr>
              <a:t>Problembereichen</a:t>
            </a:r>
            <a:r>
              <a:rPr sz="1700" dirty="0">
                <a:latin typeface="Arial" charset="0"/>
                <a:ea typeface="Arial" charset="0"/>
                <a:cs typeface="Arial" charset="0"/>
              </a:rPr>
              <a:t> an MTS Corporate Compliance</a:t>
            </a:r>
          </a:p>
          <a:p>
            <a:pPr>
              <a:buFont typeface="Wingdings" charset="2"/>
              <a:buChar char="§"/>
            </a:pPr>
            <a:r>
              <a:rPr sz="1700" dirty="0" err="1">
                <a:latin typeface="Arial" charset="0"/>
                <a:ea typeface="Arial" charset="0"/>
                <a:cs typeface="Arial" charset="0"/>
              </a:rPr>
              <a:t>Nehmen</a:t>
            </a:r>
            <a:r>
              <a:rPr sz="1700" dirty="0">
                <a:latin typeface="Arial" charset="0"/>
                <a:ea typeface="Arial" charset="0"/>
                <a:cs typeface="Arial" charset="0"/>
              </a:rPr>
              <a:t> </a:t>
            </a:r>
            <a:r>
              <a:rPr sz="1700" strike="sngStrike" dirty="0" err="1">
                <a:latin typeface="Arial" charset="0"/>
                <a:ea typeface="Arial" charset="0"/>
                <a:cs typeface="Arial" charset="0"/>
              </a:rPr>
              <a:t>Sie</a:t>
            </a:r>
            <a:r>
              <a:rPr sz="1700" dirty="0">
                <a:latin typeface="Arial" charset="0"/>
                <a:ea typeface="Arial" charset="0"/>
                <a:cs typeface="Arial" charset="0"/>
              </a:rPr>
              <a:t> an </a:t>
            </a:r>
            <a:r>
              <a:rPr sz="1700" dirty="0" err="1">
                <a:latin typeface="Arial" charset="0"/>
                <a:ea typeface="Arial" charset="0"/>
                <a:cs typeface="Arial" charset="0"/>
              </a:rPr>
              <a:t>regelmäßigen</a:t>
            </a:r>
            <a:r>
              <a:rPr sz="1700" dirty="0">
                <a:latin typeface="Arial" charset="0"/>
                <a:ea typeface="Arial" charset="0"/>
                <a:cs typeface="Arial" charset="0"/>
              </a:rPr>
              <a:t> </a:t>
            </a:r>
            <a:r>
              <a:rPr sz="1700" dirty="0" err="1">
                <a:latin typeface="Arial" charset="0"/>
                <a:ea typeface="Arial" charset="0"/>
                <a:cs typeface="Arial" charset="0"/>
              </a:rPr>
              <a:t>Treffen</a:t>
            </a:r>
            <a:r>
              <a:rPr sz="1700" dirty="0">
                <a:latin typeface="Arial" charset="0"/>
                <a:ea typeface="Arial" charset="0"/>
                <a:cs typeface="Arial" charset="0"/>
              </a:rPr>
              <a:t> </a:t>
            </a:r>
            <a:r>
              <a:rPr sz="1700" dirty="0" err="1">
                <a:latin typeface="Arial" charset="0"/>
                <a:ea typeface="Arial" charset="0"/>
                <a:cs typeface="Arial" charset="0"/>
              </a:rPr>
              <a:t>teil</a:t>
            </a:r>
            <a:r>
              <a:rPr sz="1700" dirty="0">
                <a:latin typeface="Arial" charset="0"/>
                <a:ea typeface="Arial" charset="0"/>
                <a:cs typeface="Arial" charset="0"/>
              </a:rPr>
              <a:t> und </a:t>
            </a:r>
            <a:r>
              <a:rPr sz="1700" dirty="0" err="1">
                <a:latin typeface="Arial" charset="0"/>
                <a:ea typeface="Arial" charset="0"/>
                <a:cs typeface="Arial" charset="0"/>
              </a:rPr>
              <a:t>erstatten</a:t>
            </a:r>
            <a:r>
              <a:rPr sz="1700" dirty="0">
                <a:latin typeface="Arial" charset="0"/>
                <a:ea typeface="Arial" charset="0"/>
                <a:cs typeface="Arial" charset="0"/>
              </a:rPr>
              <a:t> </a:t>
            </a:r>
            <a:r>
              <a:rPr sz="1700" strike="sngStrike" dirty="0" err="1">
                <a:latin typeface="Arial" charset="0"/>
                <a:ea typeface="Arial" charset="0"/>
                <a:cs typeface="Arial" charset="0"/>
              </a:rPr>
              <a:t>Sie</a:t>
            </a:r>
            <a:r>
              <a:rPr sz="1700" dirty="0">
                <a:latin typeface="Arial" charset="0"/>
                <a:ea typeface="Arial" charset="0"/>
                <a:cs typeface="Arial" charset="0"/>
              </a:rPr>
              <a:t> MTS Corporate Compliance </a:t>
            </a:r>
            <a:r>
              <a:rPr lang="de-DE" sz="1700" dirty="0" smtClean="0">
                <a:latin typeface="Arial" charset="0"/>
                <a:ea typeface="Arial" charset="0"/>
                <a:cs typeface="Arial" charset="0"/>
              </a:rPr>
              <a:t>Bericht </a:t>
            </a:r>
            <a:r>
              <a:rPr sz="1700" dirty="0" err="1" smtClean="0">
                <a:latin typeface="Arial" charset="0"/>
                <a:ea typeface="Arial" charset="0"/>
                <a:cs typeface="Arial" charset="0"/>
              </a:rPr>
              <a:t>über</a:t>
            </a:r>
            <a:r>
              <a:rPr sz="1700" dirty="0" smtClean="0">
                <a:latin typeface="Arial" charset="0"/>
                <a:ea typeface="Arial" charset="0"/>
                <a:cs typeface="Arial" charset="0"/>
              </a:rPr>
              <a:t> </a:t>
            </a:r>
            <a:r>
              <a:rPr sz="1700" dirty="0">
                <a:latin typeface="Arial" charset="0"/>
                <a:ea typeface="Arial" charset="0"/>
                <a:cs typeface="Arial" charset="0"/>
              </a:rPr>
              <a:t>die </a:t>
            </a:r>
            <a:r>
              <a:rPr sz="1700" dirty="0" err="1">
                <a:latin typeface="Arial" charset="0"/>
                <a:ea typeface="Arial" charset="0"/>
                <a:cs typeface="Arial" charset="0"/>
              </a:rPr>
              <a:t>Aktivitäten</a:t>
            </a:r>
            <a:r>
              <a:rPr sz="1700" dirty="0">
                <a:latin typeface="Arial" charset="0"/>
                <a:ea typeface="Arial" charset="0"/>
                <a:cs typeface="Arial" charset="0"/>
              </a:rPr>
              <a:t> der </a:t>
            </a:r>
            <a:r>
              <a:rPr sz="1700" dirty="0" err="1" smtClean="0">
                <a:latin typeface="Arial" charset="0"/>
                <a:ea typeface="Arial" charset="0"/>
                <a:cs typeface="Arial" charset="0"/>
              </a:rPr>
              <a:t>Kommission</a:t>
            </a:r>
            <a:endParaRPr lang="de-DE" sz="1700" dirty="0">
              <a:latin typeface="Arial" charset="0"/>
              <a:ea typeface="Arial" charset="0"/>
              <a:cs typeface="Arial" charset="0"/>
            </a:endParaRPr>
          </a:p>
          <a:p>
            <a:pPr>
              <a:buFont typeface="Wingdings" charset="2"/>
              <a:buChar char="§"/>
            </a:pPr>
            <a:r>
              <a:rPr sz="1700" dirty="0" err="1" smtClean="0">
                <a:latin typeface="Arial" charset="0"/>
                <a:ea typeface="Arial" charset="0"/>
                <a:cs typeface="Arial" charset="0"/>
              </a:rPr>
              <a:t>Eine</a:t>
            </a:r>
            <a:r>
              <a:rPr sz="1700" dirty="0" smtClean="0">
                <a:latin typeface="Arial" charset="0"/>
                <a:ea typeface="Arial" charset="0"/>
                <a:cs typeface="Arial" charset="0"/>
              </a:rPr>
              <a:t> </a:t>
            </a:r>
            <a:r>
              <a:rPr sz="1700" dirty="0" err="1">
                <a:latin typeface="Arial" charset="0"/>
                <a:ea typeface="Arial" charset="0"/>
                <a:cs typeface="Arial" charset="0"/>
              </a:rPr>
              <a:t>Liste</a:t>
            </a:r>
            <a:r>
              <a:rPr sz="1700" dirty="0">
                <a:latin typeface="Arial" charset="0"/>
                <a:ea typeface="Arial" charset="0"/>
                <a:cs typeface="Arial" charset="0"/>
              </a:rPr>
              <a:t> der MTS </a:t>
            </a:r>
            <a:r>
              <a:rPr sz="1700" dirty="0" err="1">
                <a:latin typeface="Arial" charset="0"/>
                <a:ea typeface="Arial" charset="0"/>
                <a:cs typeface="Arial" charset="0"/>
              </a:rPr>
              <a:t>Ethikkommissionen</a:t>
            </a:r>
            <a:r>
              <a:rPr sz="1700" dirty="0">
                <a:latin typeface="Arial" charset="0"/>
                <a:ea typeface="Arial" charset="0"/>
                <a:cs typeface="Arial" charset="0"/>
              </a:rPr>
              <a:t> </a:t>
            </a:r>
            <a:r>
              <a:rPr sz="1700" dirty="0" err="1">
                <a:latin typeface="Arial" charset="0"/>
                <a:ea typeface="Arial" charset="0"/>
                <a:cs typeface="Arial" charset="0"/>
              </a:rPr>
              <a:t>steht</a:t>
            </a:r>
            <a:r>
              <a:rPr sz="1700" dirty="0">
                <a:latin typeface="Arial" charset="0"/>
                <a:ea typeface="Arial" charset="0"/>
                <a:cs typeface="Arial" charset="0"/>
              </a:rPr>
              <a:t> </a:t>
            </a:r>
            <a:r>
              <a:rPr sz="1700" dirty="0" err="1">
                <a:latin typeface="Arial" charset="0"/>
                <a:ea typeface="Arial" charset="0"/>
                <a:cs typeface="Arial" charset="0"/>
              </a:rPr>
              <a:t>im</a:t>
            </a:r>
            <a:r>
              <a:rPr sz="1700" dirty="0">
                <a:latin typeface="Arial" charset="0"/>
                <a:ea typeface="Arial" charset="0"/>
                <a:cs typeface="Arial" charset="0"/>
              </a:rPr>
              <a:t> Intranet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Verfügung</a:t>
            </a:r>
            <a:endParaRPr sz="1700" dirty="0">
              <a:latin typeface="Arial" charset="0"/>
              <a:ea typeface="Arial" charset="0"/>
              <a:cs typeface="Arial" charset="0"/>
            </a:endParaRPr>
          </a:p>
        </p:txBody>
      </p:sp>
      <p:sp>
        <p:nvSpPr>
          <p:cNvPr id="6" name="Rounded Rectangle 5"/>
          <p:cNvSpPr/>
          <p:nvPr/>
        </p:nvSpPr>
        <p:spPr>
          <a:xfrm>
            <a:off x="1560306" y="2240989"/>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Rollen und Aufgaben der Ethikkommissionen:</a:t>
            </a:r>
          </a:p>
        </p:txBody>
      </p:sp>
    </p:spTree>
    <p:extLst>
      <p:ext uri="{BB962C8B-B14F-4D97-AF65-F5344CB8AC3E}">
        <p14:creationId xmlns:p14="http://schemas.microsoft.com/office/powerpoint/2010/main" val="163223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0</TotalTime>
  <Words>1721</Words>
  <Application>Microsoft Office PowerPoint</Application>
  <PresentationFormat>Bildschirmpräsentation (4:3)</PresentationFormat>
  <Paragraphs>177</Paragraphs>
  <Slides>18</Slides>
  <Notes>0</Notes>
  <HiddenSlides>0</HiddenSlides>
  <MMClips>0</MMClips>
  <ScaleCrop>false</ScaleCrop>
  <HeadingPairs>
    <vt:vector size="4" baseType="variant">
      <vt:variant>
        <vt:lpstr>Design</vt:lpstr>
      </vt:variant>
      <vt:variant>
        <vt:i4>7</vt:i4>
      </vt:variant>
      <vt:variant>
        <vt:lpstr>Folientitel</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Schulung zu weltweiten Verhaltensstandards für ethisches Geschäftsverhalten</vt:lpstr>
      <vt:lpstr>Übersicht</vt:lpstr>
      <vt:lpstr>Der Zweck des Verhaltenskodexes</vt:lpstr>
      <vt:lpstr>Der Inhalt des Verhaltenskodexes</vt:lpstr>
      <vt:lpstr>Kern Zentrale Werte von MTS</vt:lpstr>
      <vt:lpstr>Was bedeutet es, Bedenken offen zu äußern?</vt:lpstr>
      <vt:lpstr>Die MTS AlertLine*</vt:lpstr>
      <vt:lpstr>Chief Risk and Compliance Officer</vt:lpstr>
      <vt:lpstr>Ihre Ethikkommission vor Ort</vt:lpstr>
      <vt:lpstr>Wie schützt MTS Sie vor Repressalien?</vt:lpstr>
      <vt:lpstr>Compliance im Blickpunkt: FCPA</vt:lpstr>
      <vt:lpstr>Bestandteile des FCPA</vt:lpstr>
      <vt:lpstr>Anti-Korruptionsbestimmungen</vt:lpstr>
      <vt:lpstr>Nachweisführung und interne Kontrollen</vt:lpstr>
      <vt:lpstr>FCPA MTS-spezifische Risikobereiche und geltende MTS Unternehmenspolitik / Vorgehensweise</vt:lpstr>
      <vt:lpstr>Wie befasst sich der Verhaltenskodex mit Bestechung und Korruption?</vt:lpstr>
      <vt:lpstr>Compliance im Blickpunkt: Interessenkonflikt</vt:lpstr>
      <vt:lpstr>Zusammenfassung</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Wolf, Monika</cp:lastModifiedBy>
  <cp:revision>676</cp:revision>
  <cp:lastPrinted>2017-05-04T07:48:09Z</cp:lastPrinted>
  <dcterms:created xsi:type="dcterms:W3CDTF">2014-02-10T22:38:06Z</dcterms:created>
  <dcterms:modified xsi:type="dcterms:W3CDTF">2017-05-10T06:26:52Z</dcterms:modified>
</cp:coreProperties>
</file>