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4.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6.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04" r:id="rId5"/>
    <p:sldMasterId id="2147483711" r:id="rId6"/>
    <p:sldMasterId id="2147483713" r:id="rId7"/>
    <p:sldMasterId id="2147483715" r:id="rId8"/>
    <p:sldMasterId id="2147483717" r:id="rId9"/>
    <p:sldMasterId id="2147483719" r:id="rId10"/>
  </p:sldMasterIdLst>
  <p:notesMasterIdLst>
    <p:notesMasterId r:id="rId38"/>
  </p:notesMasterIdLst>
  <p:handoutMasterIdLst>
    <p:handoutMasterId r:id="rId39"/>
  </p:handoutMasterIdLst>
  <p:sldIdLst>
    <p:sldId id="443" r:id="rId11"/>
    <p:sldId id="444" r:id="rId12"/>
    <p:sldId id="469" r:id="rId13"/>
    <p:sldId id="445" r:id="rId14"/>
    <p:sldId id="471" r:id="rId15"/>
    <p:sldId id="470" r:id="rId16"/>
    <p:sldId id="488" r:id="rId17"/>
    <p:sldId id="475" r:id="rId18"/>
    <p:sldId id="474" r:id="rId19"/>
    <p:sldId id="473" r:id="rId20"/>
    <p:sldId id="452" r:id="rId21"/>
    <p:sldId id="529" r:id="rId22"/>
    <p:sldId id="525" r:id="rId23"/>
    <p:sldId id="532" r:id="rId24"/>
    <p:sldId id="533" r:id="rId25"/>
    <p:sldId id="526" r:id="rId26"/>
    <p:sldId id="528" r:id="rId27"/>
    <p:sldId id="530" r:id="rId28"/>
    <p:sldId id="520" r:id="rId29"/>
    <p:sldId id="521" r:id="rId30"/>
    <p:sldId id="534" r:id="rId31"/>
    <p:sldId id="540" r:id="rId32"/>
    <p:sldId id="531" r:id="rId33"/>
    <p:sldId id="465" r:id="rId34"/>
    <p:sldId id="476" r:id="rId35"/>
    <p:sldId id="480" r:id="rId36"/>
    <p:sldId id="524" r:id="rId37"/>
  </p:sldIdLst>
  <p:sldSz cx="9144000" cy="6858000" type="screen4x3"/>
  <p:notesSz cx="7010400" cy="9296400"/>
  <p:defaultTex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3398">
          <p15:clr>
            <a:srgbClr val="A4A3A4"/>
          </p15:clr>
        </p15:guide>
        <p15:guide id="2" orient="horz" pos="4225">
          <p15:clr>
            <a:srgbClr val="A4A3A4"/>
          </p15:clr>
        </p15:guide>
        <p15:guide id="3" orient="horz" pos="775">
          <p15:clr>
            <a:srgbClr val="A4A3A4"/>
          </p15:clr>
        </p15:guide>
        <p15:guide id="4" orient="horz" pos="2654">
          <p15:clr>
            <a:srgbClr val="A4A3A4"/>
          </p15:clr>
        </p15:guide>
        <p15:guide id="5" orient="horz" pos="1928">
          <p15:clr>
            <a:srgbClr val="A4A3A4"/>
          </p15:clr>
        </p15:guide>
        <p15:guide id="6" orient="horz" pos="1196">
          <p15:clr>
            <a:srgbClr val="A4A3A4"/>
          </p15:clr>
        </p15:guide>
        <p15:guide id="7" pos="2880">
          <p15:clr>
            <a:srgbClr val="A4A3A4"/>
          </p15:clr>
        </p15:guide>
        <p15:guide id="8" pos="5459">
          <p15:clr>
            <a:srgbClr val="A4A3A4"/>
          </p15:clr>
        </p15:guide>
        <p15:guide id="9" pos="308">
          <p15:clr>
            <a:srgbClr val="A4A3A4"/>
          </p15:clr>
        </p15:guide>
        <p15:guide id="10" orient="horz" pos="3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son, Kim" initials="JK" lastIdx="3" clrIdx="0">
    <p:extLst>
      <p:ext uri="{19B8F6BF-5375-455C-9EA6-DF929625EA0E}">
        <p15:presenceInfo xmlns:p15="http://schemas.microsoft.com/office/powerpoint/2012/main" userId="S::johnsoki@go.mts.com::acffbbaa-cf79-4a7f-99fd-dc68406d97b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3FB1FF"/>
    <a:srgbClr val="0097FE"/>
    <a:srgbClr val="002A46"/>
    <a:srgbClr val="A7DBFF"/>
    <a:srgbClr val="0000FF"/>
    <a:srgbClr val="CC1E43"/>
    <a:srgbClr val="92D04F"/>
    <a:srgbClr val="B4A2C7"/>
    <a:srgbClr val="C0E5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17" autoAdjust="0"/>
    <p:restoredTop sz="94687" autoAdjust="0"/>
  </p:normalViewPr>
  <p:slideViewPr>
    <p:cSldViewPr snapToGrid="0">
      <p:cViewPr varScale="1">
        <p:scale>
          <a:sx n="62" d="100"/>
          <a:sy n="62" d="100"/>
        </p:scale>
        <p:origin x="1516" y="56"/>
      </p:cViewPr>
      <p:guideLst>
        <p:guide orient="horz" pos="3398"/>
        <p:guide orient="horz" pos="4225"/>
        <p:guide orient="horz" pos="775"/>
        <p:guide orient="horz" pos="2654"/>
        <p:guide orient="horz" pos="1928"/>
        <p:guide orient="horz" pos="1196"/>
        <p:guide pos="2880"/>
        <p:guide pos="5459"/>
        <p:guide pos="308"/>
        <p:guide orient="horz" pos="3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1" d="100"/>
          <a:sy n="81" d="100"/>
        </p:scale>
        <p:origin x="-311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67" tIns="46584" rIns="93167" bIns="46584" rtlCol="0"/>
          <a:lstStyle>
            <a:lvl1pPr algn="l">
              <a:defRPr sz="1200"/>
            </a:lvl1pPr>
          </a:lstStyle>
          <a:p>
            <a:endParaRPr lang="en-US" dirty="0"/>
          </a:p>
        </p:txBody>
      </p:sp>
      <p:sp>
        <p:nvSpPr>
          <p:cNvPr id="3" name="Date Placeholder 2"/>
          <p:cNvSpPr>
            <a:spLocks noGrp="1"/>
          </p:cNvSpPr>
          <p:nvPr>
            <p:ph type="dt" sz="quarter" idx="1"/>
          </p:nvPr>
        </p:nvSpPr>
        <p:spPr>
          <a:xfrm>
            <a:off x="3970939" y="1"/>
            <a:ext cx="3037840" cy="464820"/>
          </a:xfrm>
          <a:prstGeom prst="rect">
            <a:avLst/>
          </a:prstGeom>
        </p:spPr>
        <p:txBody>
          <a:bodyPr vert="horz" lIns="93167" tIns="46584" rIns="93167" bIns="46584" rtlCol="0"/>
          <a:lstStyle>
            <a:lvl1pPr algn="r">
              <a:defRPr sz="1200"/>
            </a:lvl1pPr>
          </a:lstStyle>
          <a:p>
            <a:fld id="{E4AB3E03-81DD-6F4A-91AD-BC2B58DDF677}" type="datetimeFigureOut">
              <a:rPr lang="en-US" smtClean="0"/>
              <a:t>6/26/2021</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67" tIns="46584" rIns="93167" bIns="4658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9" y="8829967"/>
            <a:ext cx="3037840" cy="464820"/>
          </a:xfrm>
          <a:prstGeom prst="rect">
            <a:avLst/>
          </a:prstGeom>
        </p:spPr>
        <p:txBody>
          <a:bodyPr vert="horz" lIns="93167" tIns="46584" rIns="93167" bIns="46584" rtlCol="0" anchor="b"/>
          <a:lstStyle>
            <a:lvl1pPr algn="r">
              <a:defRPr sz="1200"/>
            </a:lvl1pPr>
          </a:lstStyle>
          <a:p>
            <a:fld id="{2D7A45CD-4A43-FD41-BB1F-93F01C528809}" type="slidenum">
              <a:rPr lang="en-US" smtClean="0"/>
              <a:t>‹#›</a:t>
            </a:fld>
            <a:endParaRPr lang="en-US" dirty="0"/>
          </a:p>
        </p:txBody>
      </p:sp>
    </p:spTree>
    <p:extLst>
      <p:ext uri="{BB962C8B-B14F-4D97-AF65-F5344CB8AC3E}">
        <p14:creationId xmlns:p14="http://schemas.microsoft.com/office/powerpoint/2010/main" val="19096180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1"/>
            <a:ext cx="3037840" cy="464820"/>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a:defRPr sz="1200">
                <a:latin typeface="Arial" pitchFamily="-107" charset="0"/>
                <a:ea typeface="+mn-ea"/>
                <a:cs typeface="+mn-cs"/>
              </a:defRPr>
            </a:lvl1pPr>
          </a:lstStyle>
          <a:p>
            <a:pPr>
              <a:defRPr/>
            </a:pPr>
            <a:endParaRPr lang="en-US" dirty="0"/>
          </a:p>
        </p:txBody>
      </p:sp>
      <p:sp>
        <p:nvSpPr>
          <p:cNvPr id="6147" name="Rectangle 3"/>
          <p:cNvSpPr>
            <a:spLocks noGrp="1" noChangeArrowheads="1"/>
          </p:cNvSpPr>
          <p:nvPr>
            <p:ph type="dt" idx="1"/>
          </p:nvPr>
        </p:nvSpPr>
        <p:spPr bwMode="auto">
          <a:xfrm>
            <a:off x="3970939" y="1"/>
            <a:ext cx="3037840" cy="464820"/>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lvl1pPr algn="r">
              <a:defRPr sz="1200">
                <a:latin typeface="Arial" pitchFamily="-107" charset="0"/>
                <a:ea typeface="+mn-ea"/>
                <a:cs typeface="+mn-cs"/>
              </a:defRPr>
            </a:lvl1pPr>
          </a:lstStyle>
          <a:p>
            <a:pPr>
              <a:defRPr/>
            </a:pPr>
            <a:endParaRPr lang="en-US" dirty="0"/>
          </a:p>
        </p:txBody>
      </p:sp>
      <p:sp>
        <p:nvSpPr>
          <p:cNvPr id="819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701040" y="4415791"/>
            <a:ext cx="5608320" cy="4183380"/>
          </a:xfrm>
          <a:prstGeom prst="rect">
            <a:avLst/>
          </a:prstGeom>
          <a:noFill/>
          <a:ln w="9525">
            <a:noFill/>
            <a:miter lim="800000"/>
            <a:headEnd/>
            <a:tailEnd/>
          </a:ln>
          <a:effectLst/>
        </p:spPr>
        <p:txBody>
          <a:bodyPr vert="horz" wrap="square" lIns="93167" tIns="46584" rIns="93167" bIns="46584"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829967"/>
            <a:ext cx="3037840" cy="464820"/>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a:defRPr sz="1200">
                <a:latin typeface="Arial" pitchFamily="-107" charset="0"/>
                <a:ea typeface="+mn-ea"/>
                <a:cs typeface="+mn-cs"/>
              </a:defRPr>
            </a:lvl1pPr>
          </a:lstStyle>
          <a:p>
            <a:pPr>
              <a:defRPr/>
            </a:pPr>
            <a:endParaRPr lang="en-US" dirty="0"/>
          </a:p>
        </p:txBody>
      </p:sp>
      <p:sp>
        <p:nvSpPr>
          <p:cNvPr id="6151" name="Rectangle 7"/>
          <p:cNvSpPr>
            <a:spLocks noGrp="1" noChangeArrowheads="1"/>
          </p:cNvSpPr>
          <p:nvPr>
            <p:ph type="sldNum" sz="quarter" idx="5"/>
          </p:nvPr>
        </p:nvSpPr>
        <p:spPr bwMode="auto">
          <a:xfrm>
            <a:off x="3970939" y="8829967"/>
            <a:ext cx="3037840" cy="464820"/>
          </a:xfrm>
          <a:prstGeom prst="rect">
            <a:avLst/>
          </a:prstGeom>
          <a:noFill/>
          <a:ln w="9525">
            <a:noFill/>
            <a:miter lim="800000"/>
            <a:headEnd/>
            <a:tailEnd/>
          </a:ln>
          <a:effectLst/>
        </p:spPr>
        <p:txBody>
          <a:bodyPr vert="horz" wrap="square" lIns="93167" tIns="46584" rIns="93167" bIns="46584" numCol="1" anchor="b" anchorCtr="0" compatLnSpc="1">
            <a:prstTxWarp prst="textNoShape">
              <a:avLst/>
            </a:prstTxWarp>
          </a:bodyPr>
          <a:lstStyle>
            <a:lvl1pPr algn="r">
              <a:defRPr sz="1200" smtClean="0"/>
            </a:lvl1pPr>
          </a:lstStyle>
          <a:p>
            <a:pPr>
              <a:defRPr/>
            </a:pPr>
            <a:fld id="{49123059-AD18-2644-A422-F81F304BF9AD}" type="slidenum">
              <a:rPr lang="en-US"/>
              <a:pPr>
                <a:defRPr/>
              </a:pPr>
              <a:t>‹#›</a:t>
            </a:fld>
            <a:endParaRPr lang="en-US" dirty="0"/>
          </a:p>
        </p:txBody>
      </p:sp>
    </p:spTree>
    <p:extLst>
      <p:ext uri="{BB962C8B-B14F-4D97-AF65-F5344CB8AC3E}">
        <p14:creationId xmlns:p14="http://schemas.microsoft.com/office/powerpoint/2010/main" val="416726154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7"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Arial"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23059-AD18-2644-A422-F81F304BF9AD}" type="slidenum">
              <a:rPr lang="en-US" smtClean="0"/>
              <a:pPr>
                <a:defRPr/>
              </a:pPr>
              <a:t>3</a:t>
            </a:fld>
            <a:endParaRPr lang="en-US" dirty="0"/>
          </a:p>
        </p:txBody>
      </p:sp>
    </p:spTree>
    <p:extLst>
      <p:ext uri="{BB962C8B-B14F-4D97-AF65-F5344CB8AC3E}">
        <p14:creationId xmlns:p14="http://schemas.microsoft.com/office/powerpoint/2010/main" val="2670213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7201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123059-AD18-2644-A422-F81F304BF9AD}"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1416282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123059-AD18-2644-A422-F81F304BF9AD}"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467709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9123059-AD18-2644-A422-F81F304BF9AD}" type="slidenum">
              <a:rPr lang="en-US" smtClean="0"/>
              <a:pPr>
                <a:defRPr/>
              </a:pPr>
              <a:t>21</a:t>
            </a:fld>
            <a:endParaRPr lang="en-US" dirty="0"/>
          </a:p>
        </p:txBody>
      </p:sp>
    </p:spTree>
    <p:extLst>
      <p:ext uri="{BB962C8B-B14F-4D97-AF65-F5344CB8AC3E}">
        <p14:creationId xmlns:p14="http://schemas.microsoft.com/office/powerpoint/2010/main" val="3637407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endParaRPr lang="en-US" dirty="0"/>
          </a:p>
        </p:txBody>
      </p:sp>
      <p:sp>
        <p:nvSpPr>
          <p:cNvPr id="5" name="Footer Placeholder 4"/>
          <p:cNvSpPr>
            <a:spLocks noGrp="1"/>
          </p:cNvSpPr>
          <p:nvPr>
            <p:ph type="ftr" sz="quarter" idx="4"/>
          </p:nvPr>
        </p:nvSpPr>
        <p:spPr/>
        <p:txBody>
          <a:bodyPr/>
          <a:lstStyle/>
          <a:p>
            <a:pPr>
              <a:defRPr/>
            </a:pPr>
            <a:endParaRPr lang="en-US" dirty="0"/>
          </a:p>
        </p:txBody>
      </p:sp>
      <p:sp>
        <p:nvSpPr>
          <p:cNvPr id="6" name="Slide Number Placeholder 5"/>
          <p:cNvSpPr>
            <a:spLocks noGrp="1"/>
          </p:cNvSpPr>
          <p:nvPr>
            <p:ph type="sldNum" sz="quarter" idx="5"/>
          </p:nvPr>
        </p:nvSpPr>
        <p:spPr/>
        <p:txBody>
          <a:bodyPr/>
          <a:lstStyle/>
          <a:p>
            <a:pPr>
              <a:defRPr/>
            </a:pPr>
            <a:fld id="{49123059-AD18-2644-A422-F81F304BF9AD}" type="slidenum">
              <a:rPr lang="en-US" smtClean="0"/>
              <a:pPr>
                <a:defRPr/>
              </a:pPr>
              <a:t>22</a:t>
            </a:fld>
            <a:endParaRPr lang="en-US" dirty="0"/>
          </a:p>
        </p:txBody>
      </p:sp>
    </p:spTree>
    <p:extLst>
      <p:ext uri="{BB962C8B-B14F-4D97-AF65-F5344CB8AC3E}">
        <p14:creationId xmlns:p14="http://schemas.microsoft.com/office/powerpoint/2010/main" val="3883649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9123059-AD18-2644-A422-F81F304BF9AD}" type="slidenum">
              <a:rPr lang="en-US" smtClean="0">
                <a:solidFill>
                  <a:prstClr val="black"/>
                </a:solidFill>
              </a:rPr>
              <a:pPr>
                <a:defRPr/>
              </a:pPr>
              <a:t>23</a:t>
            </a:fld>
            <a:endParaRPr lang="en-US" dirty="0">
              <a:solidFill>
                <a:prstClr val="black"/>
              </a:solidFill>
            </a:endParaRPr>
          </a:p>
        </p:txBody>
      </p:sp>
    </p:spTree>
    <p:extLst>
      <p:ext uri="{BB962C8B-B14F-4D97-AF65-F5344CB8AC3E}">
        <p14:creationId xmlns:p14="http://schemas.microsoft.com/office/powerpoint/2010/main" val="285027510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8"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auto">
          <a:xfrm>
            <a:off x="0" y="6191"/>
            <a:ext cx="9144000" cy="467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a:spLocks noGrp="1" noChangeArrowheads="1"/>
          </p:cNvSpPr>
          <p:nvPr>
            <p:ph type="ctrTitle"/>
          </p:nvPr>
        </p:nvSpPr>
        <p:spPr>
          <a:xfrm>
            <a:off x="2209800" y="4724400"/>
            <a:ext cx="6553200" cy="533400"/>
          </a:xfrm>
          <a:prstGeom prst="rect">
            <a:avLst/>
          </a:prstGeom>
        </p:spPr>
        <p:txBody>
          <a:bodyPr/>
          <a:lstStyle>
            <a:lvl1pPr algn="r">
              <a:defRPr sz="2400">
                <a:solidFill>
                  <a:srgbClr val="CC1543"/>
                </a:solidFill>
                <a:latin typeface="Arial" pitchFamily="34" charset="0"/>
                <a:cs typeface="Arial" pitchFamily="34" charset="0"/>
              </a:defRPr>
            </a:lvl1pPr>
          </a:lstStyle>
          <a:p>
            <a:r>
              <a:rPr lang="en-US" dirty="0"/>
              <a:t>Click to edit Master title style</a:t>
            </a:r>
          </a:p>
        </p:txBody>
      </p:sp>
      <p:sp>
        <p:nvSpPr>
          <p:cNvPr id="10" name="Rectangle 3"/>
          <p:cNvSpPr>
            <a:spLocks noGrp="1" noChangeArrowheads="1"/>
          </p:cNvSpPr>
          <p:nvPr>
            <p:ph type="subTitle" idx="1"/>
          </p:nvPr>
        </p:nvSpPr>
        <p:spPr>
          <a:xfrm>
            <a:off x="4953000" y="5257800"/>
            <a:ext cx="3810000" cy="381000"/>
          </a:xfrm>
        </p:spPr>
        <p:txBody>
          <a:bodyPr/>
          <a:lstStyle>
            <a:lvl1pPr marL="0" indent="0" algn="r">
              <a:spcBef>
                <a:spcPts val="0"/>
              </a:spcBef>
              <a:buFont typeface="Arial Narrow" pitchFamily="-107" charset="0"/>
              <a:buNone/>
              <a:defRPr sz="1600">
                <a:latin typeface="Arial" pitchFamily="34" charset="0"/>
                <a:cs typeface="Arial" pitchFamily="34" charset="0"/>
              </a:defRPr>
            </a:lvl1pPr>
          </a:lstStyle>
          <a:p>
            <a:r>
              <a:rPr lang="en-US" dirty="0"/>
              <a:t>Click to edit Master subtitle style</a:t>
            </a:r>
          </a:p>
        </p:txBody>
      </p:sp>
      <p:sp>
        <p:nvSpPr>
          <p:cNvPr id="5" name="Footer Placeholder 4">
            <a:extLst>
              <a:ext uri="{FF2B5EF4-FFF2-40B4-BE49-F238E27FC236}">
                <a16:creationId xmlns:a16="http://schemas.microsoft.com/office/drawing/2014/main" id="{EAB31053-DC07-4195-BFC2-18BD6D023A5D}"/>
              </a:ext>
            </a:extLst>
          </p:cNvPr>
          <p:cNvSpPr>
            <a:spLocks noGrp="1"/>
          </p:cNvSpPr>
          <p:nvPr userDrawn="1"/>
        </p:nvSpPr>
        <p:spPr>
          <a:xfrm>
            <a:off x="7223968" y="6463656"/>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r>
              <a:rPr lang="en-US" sz="900" dirty="0">
                <a:solidFill>
                  <a:schemeClr val="bg1">
                    <a:lumMod val="50000"/>
                  </a:schemeClr>
                </a:solidFill>
                <a:latin typeface="Arial" pitchFamily="34" charset="0"/>
                <a:cs typeface="Arial" pitchFamily="34" charset="0"/>
              </a:rPr>
              <a:t>March 2021</a:t>
            </a:r>
          </a:p>
        </p:txBody>
      </p:sp>
    </p:spTree>
    <p:extLst>
      <p:ext uri="{BB962C8B-B14F-4D97-AF65-F5344CB8AC3E}">
        <p14:creationId xmlns:p14="http://schemas.microsoft.com/office/powerpoint/2010/main" val="2934854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488950" y="1230313"/>
            <a:ext cx="813816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91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8242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488950" y="1230313"/>
            <a:ext cx="813816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464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824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488950" y="1230313"/>
            <a:ext cx="813816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25738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82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488950" y="1230313"/>
            <a:ext cx="813816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8501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824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488950" y="1230313"/>
            <a:ext cx="813816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87648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8242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9" name="Rectangle 2"/>
          <p:cNvSpPr>
            <a:spLocks noGrp="1" noChangeArrowheads="1"/>
          </p:cNvSpPr>
          <p:nvPr>
            <p:ph type="ctrTitle" hasCustomPrompt="1"/>
          </p:nvPr>
        </p:nvSpPr>
        <p:spPr>
          <a:xfrm>
            <a:off x="1295400" y="3677478"/>
            <a:ext cx="6553200" cy="533400"/>
          </a:xfrm>
          <a:prstGeom prst="rect">
            <a:avLst/>
          </a:prstGeom>
        </p:spPr>
        <p:txBody>
          <a:bodyPr/>
          <a:lstStyle>
            <a:lvl1pPr algn="ctr">
              <a:defRPr sz="2400" baseline="0">
                <a:solidFill>
                  <a:srgbClr val="CC1543"/>
                </a:solidFill>
                <a:latin typeface="Arial" pitchFamily="34" charset="0"/>
                <a:cs typeface="Arial" pitchFamily="34" charset="0"/>
              </a:defRPr>
            </a:lvl1pPr>
          </a:lstStyle>
          <a:p>
            <a:r>
              <a:rPr lang="en-US" dirty="0"/>
              <a:t>Business Unit</a:t>
            </a:r>
          </a:p>
        </p:txBody>
      </p:sp>
      <p:sp>
        <p:nvSpPr>
          <p:cNvPr id="10" name="Rectangle 3"/>
          <p:cNvSpPr>
            <a:spLocks noGrp="1" noChangeArrowheads="1"/>
          </p:cNvSpPr>
          <p:nvPr>
            <p:ph type="subTitle" idx="1" hasCustomPrompt="1"/>
          </p:nvPr>
        </p:nvSpPr>
        <p:spPr>
          <a:xfrm>
            <a:off x="1295400" y="4346712"/>
            <a:ext cx="6553200" cy="1736036"/>
          </a:xfrm>
        </p:spPr>
        <p:txBody>
          <a:bodyPr/>
          <a:lstStyle>
            <a:lvl1pPr marL="0" indent="0" algn="ctr">
              <a:spcBef>
                <a:spcPts val="0"/>
              </a:spcBef>
              <a:buFont typeface="Arial Narrow" pitchFamily="-107" charset="0"/>
              <a:buNone/>
              <a:defRPr sz="2000" i="1">
                <a:latin typeface="Arial" pitchFamily="34" charset="0"/>
                <a:cs typeface="Arial" pitchFamily="34" charset="0"/>
              </a:defRPr>
            </a:lvl1pPr>
          </a:lstStyle>
          <a:p>
            <a:r>
              <a:rPr lang="en-US" dirty="0"/>
              <a:t>Business unit vision statement</a:t>
            </a:r>
          </a:p>
        </p:txBody>
      </p:sp>
      <p:pic>
        <p:nvPicPr>
          <p:cNvPr id="6" name="Picture 8"/>
          <p:cNvPicPr>
            <a:picLocks noChangeAspect="1"/>
          </p:cNvPicPr>
          <p:nvPr userDrawn="1"/>
        </p:nvPicPr>
        <p:blipFill rotWithShape="1">
          <a:blip r:embed="rId2">
            <a:extLst>
              <a:ext uri="{28A0092B-C50C-407E-A947-70E740481C1C}">
                <a14:useLocalDpi xmlns:a14="http://schemas.microsoft.com/office/drawing/2010/main" val="0"/>
              </a:ext>
            </a:extLst>
          </a:blip>
          <a:srcRect b="28254"/>
          <a:stretch/>
        </p:blipFill>
        <p:spPr bwMode="auto">
          <a:xfrm>
            <a:off x="0" y="6191"/>
            <a:ext cx="9144000" cy="335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773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INFORMATION TECHNOLOG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0"/>
          </p:nvPr>
        </p:nvSpPr>
        <p:spPr>
          <a:xfrm>
            <a:off x="488949" y="1230313"/>
            <a:ext cx="822960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4073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123" y="1229139"/>
            <a:ext cx="8262938" cy="4953000"/>
          </a:xfrm>
        </p:spPr>
        <p:txBody>
          <a:bodyPr/>
          <a:lstStyle>
            <a:lvl1pPr>
              <a:spcBef>
                <a:spcPts val="0"/>
              </a:spcBef>
              <a:defRPr>
                <a:latin typeface="Arial" pitchFamily="34" charset="0"/>
                <a:cs typeface="Arial" pitchFamily="34" charset="0"/>
              </a:defRPr>
            </a:lvl1pPr>
            <a:lvl2pPr>
              <a:spcBef>
                <a:spcPts val="0"/>
              </a:spcBef>
              <a:defRPr sz="1800">
                <a:latin typeface="Arial" pitchFamily="34" charset="0"/>
                <a:cs typeface="Arial" pitchFamily="34" charset="0"/>
              </a:defRPr>
            </a:lvl2pPr>
            <a:lvl3pPr>
              <a:spcBef>
                <a:spcPts val="0"/>
              </a:spcBef>
              <a:defRPr sz="1600">
                <a:latin typeface="Arial" pitchFamily="34" charset="0"/>
                <a:cs typeface="Arial" pitchFamily="34" charset="0"/>
              </a:defRPr>
            </a:lvl3pPr>
            <a:lvl4pPr>
              <a:spcBef>
                <a:spcPts val="0"/>
              </a:spcBef>
              <a:defRPr sz="1600">
                <a:latin typeface="Arial" pitchFamily="34" charset="0"/>
                <a:cs typeface="Arial" pitchFamily="34" charset="0"/>
              </a:defRPr>
            </a:lvl4pPr>
            <a:lvl5pPr>
              <a:spcBef>
                <a:spcPts val="0"/>
              </a:spcBef>
              <a:defRPr sz="1600">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85763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Content Placeholder 4"/>
          <p:cNvSpPr>
            <a:spLocks noGrp="1"/>
          </p:cNvSpPr>
          <p:nvPr>
            <p:ph sz="quarter" idx="10"/>
          </p:nvPr>
        </p:nvSpPr>
        <p:spPr>
          <a:xfrm>
            <a:off x="488950" y="1230313"/>
            <a:ext cx="8138160" cy="49560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984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7824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5" name="Content Placeholder 4"/>
          <p:cNvSpPr>
            <a:spLocks noGrp="1"/>
          </p:cNvSpPr>
          <p:nvPr>
            <p:ph sz="quarter" idx="10"/>
          </p:nvPr>
        </p:nvSpPr>
        <p:spPr>
          <a:xfrm>
            <a:off x="488950" y="1348033"/>
            <a:ext cx="8138160" cy="48383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2421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Tree>
    <p:extLst>
      <p:ext uri="{BB962C8B-B14F-4D97-AF65-F5344CB8AC3E}">
        <p14:creationId xmlns:p14="http://schemas.microsoft.com/office/powerpoint/2010/main" val="1196120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5"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6191"/>
            <a:ext cx="9144000" cy="4678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2209800" y="4724400"/>
            <a:ext cx="6553200" cy="533400"/>
          </a:xfrm>
          <a:prstGeom prst="rect">
            <a:avLst/>
          </a:prstGeom>
        </p:spPr>
        <p:txBody>
          <a:bodyPr/>
          <a:lstStyle>
            <a:lvl1pPr algn="r">
              <a:defRPr sz="2400">
                <a:solidFill>
                  <a:srgbClr val="CC1543"/>
                </a:solidFill>
                <a:latin typeface="Arial" charset="0"/>
                <a:ea typeface="Arial" charset="0"/>
                <a:cs typeface="Arial" charset="0"/>
              </a:defRPr>
            </a:lvl1pPr>
          </a:lstStyle>
          <a:p>
            <a:r>
              <a:rPr lang="en-US"/>
              <a:t>Click to edit Master title style</a:t>
            </a:r>
            <a:endParaRPr lang="en-US" dirty="0"/>
          </a:p>
        </p:txBody>
      </p:sp>
      <p:sp>
        <p:nvSpPr>
          <p:cNvPr id="7171" name="Rectangle 3"/>
          <p:cNvSpPr>
            <a:spLocks noGrp="1" noChangeArrowheads="1"/>
          </p:cNvSpPr>
          <p:nvPr>
            <p:ph type="subTitle" idx="1"/>
          </p:nvPr>
        </p:nvSpPr>
        <p:spPr>
          <a:xfrm>
            <a:off x="4953000" y="5257800"/>
            <a:ext cx="3810000" cy="381000"/>
          </a:xfrm>
        </p:spPr>
        <p:txBody>
          <a:bodyPr/>
          <a:lstStyle>
            <a:lvl1pPr marL="0" indent="0" algn="r">
              <a:spcBef>
                <a:spcPts val="0"/>
              </a:spcBef>
              <a:buFont typeface="Arial Narrow" pitchFamily="-107" charset="0"/>
              <a:buNone/>
              <a:defRPr sz="1600">
                <a:latin typeface="Arial" charset="0"/>
                <a:ea typeface="Arial" charset="0"/>
                <a:cs typeface="Arial" charset="0"/>
              </a:defRPr>
            </a:lvl1pPr>
          </a:lstStyle>
          <a:p>
            <a:r>
              <a:rPr lang="en-US"/>
              <a:t>Click to edit Master subtitle style</a:t>
            </a:r>
            <a:endParaRPr lang="en-US" dirty="0"/>
          </a:p>
        </p:txBody>
      </p:sp>
    </p:spTree>
    <p:extLst>
      <p:ext uri="{BB962C8B-B14F-4D97-AF65-F5344CB8AC3E}">
        <p14:creationId xmlns:p14="http://schemas.microsoft.com/office/powerpoint/2010/main" val="709650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RPORATE">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62" y="1219200"/>
            <a:ext cx="8138160" cy="4953000"/>
          </a:xfr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89859" y="76200"/>
            <a:ext cx="7570775" cy="868362"/>
          </a:xfrm>
        </p:spPr>
        <p:txBody>
          <a:bodyPr>
            <a:normAutofit/>
          </a:bodyPr>
          <a:lstStyle>
            <a:lvl1pPr>
              <a:defRPr sz="2800">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154789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5613" y="1412875"/>
            <a:ext cx="4040187"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12875"/>
            <a:ext cx="4041775" cy="45196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3118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23003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a:t>Click to edit Master title style</a:t>
            </a:r>
          </a:p>
        </p:txBody>
      </p:sp>
      <p:sp>
        <p:nvSpPr>
          <p:cNvPr id="5" name="Content Placeholder 4"/>
          <p:cNvSpPr>
            <a:spLocks noGrp="1"/>
          </p:cNvSpPr>
          <p:nvPr>
            <p:ph sz="quarter" idx="10"/>
          </p:nvPr>
        </p:nvSpPr>
        <p:spPr>
          <a:xfrm>
            <a:off x="488950" y="1348033"/>
            <a:ext cx="8138160" cy="483832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01773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1.jpg"/><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1.jpg"/><Relationship Id="rId4" Type="http://schemas.openxmlformats.org/officeDocument/2006/relationships/image" Target="../media/image2.jp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image" Target="../media/image1.jpg"/><Relationship Id="rId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1.jpg"/><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2.jpg"/><Relationship Id="rId5" Type="http://schemas.openxmlformats.org/officeDocument/2006/relationships/theme" Target="../theme/theme6.xml"/><Relationship Id="rId4" Type="http://schemas.openxmlformats.org/officeDocument/2006/relationships/slideLayout" Target="../slideLayouts/slideLayout21.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image" Target="../media/image1.jp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3"/>
          <p:cNvSpPr>
            <a:spLocks noGrp="1" noChangeArrowheads="1"/>
          </p:cNvSpPr>
          <p:nvPr>
            <p:ph type="body" idx="1"/>
          </p:nvPr>
        </p:nvSpPr>
        <p:spPr bwMode="auto">
          <a:xfrm>
            <a:off x="500063" y="1219200"/>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500063" y="179614"/>
            <a:ext cx="7600593" cy="868362"/>
          </a:xfrm>
          <a:prstGeom prst="rect">
            <a:avLst/>
          </a:prstGeom>
        </p:spPr>
        <p:txBody>
          <a:bodyPr vert="horz" lIns="91440" tIns="45720" rIns="91440" bIns="45720" rtlCol="0" anchor="ctr">
            <a:normAutofit/>
          </a:bodyPr>
          <a:lstStyle/>
          <a:p>
            <a:r>
              <a:rPr lang="en-US" dirty="0"/>
              <a:t>Click to edit Master title style</a:t>
            </a:r>
          </a:p>
        </p:txBody>
      </p:sp>
      <p:sp>
        <p:nvSpPr>
          <p:cNvPr id="19" name="Footer Placeholder 4"/>
          <p:cNvSpPr>
            <a:spLocks noGrp="1"/>
          </p:cNvSpPr>
          <p:nvPr/>
        </p:nvSpPr>
        <p:spPr>
          <a:xfrm>
            <a:off x="451134" y="6433911"/>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sp>
        <p:nvSpPr>
          <p:cNvPr id="9" name="TextBox 17"/>
          <p:cNvSpPr txBox="1"/>
          <p:nvPr/>
        </p:nvSpPr>
        <p:spPr>
          <a:xfrm>
            <a:off x="3870284" y="6461910"/>
            <a:ext cx="1403433" cy="246221"/>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ctr"/>
            <a:r>
              <a:rPr lang="en-US" sz="1000" spc="300" baseline="0" dirty="0">
                <a:solidFill>
                  <a:schemeClr val="bg1">
                    <a:lumMod val="50000"/>
                  </a:schemeClr>
                </a:solidFill>
                <a:latin typeface="Arial" pitchFamily="34" charset="0"/>
                <a:cs typeface="Arial" pitchFamily="34" charset="0"/>
              </a:rPr>
              <a:t>CORPORATE</a:t>
            </a:r>
          </a:p>
        </p:txBody>
      </p:sp>
      <p:grpSp>
        <p:nvGrpSpPr>
          <p:cNvPr id="10" name="Group 9"/>
          <p:cNvGrpSpPr/>
          <p:nvPr/>
        </p:nvGrpSpPr>
        <p:grpSpPr>
          <a:xfrm>
            <a:off x="3946794" y="6461907"/>
            <a:ext cx="1244698" cy="246224"/>
            <a:chOff x="3956909" y="6418362"/>
            <a:chExt cx="1448799" cy="328299"/>
          </a:xfrm>
        </p:grpSpPr>
        <p:cxnSp>
          <p:nvCxnSpPr>
            <p:cNvPr id="11" name="Straight Connector 10"/>
            <p:cNvCxnSpPr/>
            <p:nvPr userDrawn="1"/>
          </p:nvCxnSpPr>
          <p:spPr>
            <a:xfrm>
              <a:off x="3956909" y="6746661"/>
              <a:ext cx="1448799"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userDrawn="1"/>
          </p:nvCxnSpPr>
          <p:spPr>
            <a:xfrm>
              <a:off x="3956909" y="6418362"/>
              <a:ext cx="1448799"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56727" y="315643"/>
            <a:ext cx="687984" cy="414004"/>
          </a:xfrm>
          <a:prstGeom prst="rect">
            <a:avLst/>
          </a:prstGeom>
        </p:spPr>
      </p:pic>
      <p:pic>
        <p:nvPicPr>
          <p:cNvPr id="14" name="Picture 13" descr="Corp2.jpg">
            <a:extLst>
              <a:ext uri="{FF2B5EF4-FFF2-40B4-BE49-F238E27FC236}">
                <a16:creationId xmlns:a16="http://schemas.microsoft.com/office/drawing/2014/main" id="{7C35E9B2-EC2E-4A66-BFE3-9E131C8124EA}"/>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Tree>
  </p:cSld>
  <p:clrMap bg1="lt1" tx1="dk1" bg2="lt2" tx2="dk2" accent1="accent1" accent2="accent2" accent3="accent3" accent4="accent4" accent5="accent5" accent6="accent6" hlink="hlink" folHlink="folHlink"/>
  <p:sldLayoutIdLst>
    <p:sldLayoutId id="2147483727" r:id="rId1"/>
    <p:sldLayoutId id="2147483743" r:id="rId2"/>
    <p:sldLayoutId id="2147483696" r:id="rId3"/>
    <p:sldLayoutId id="2147483703" r:id="rId4"/>
    <p:sldLayoutId id="2147483735" r:id="rId5"/>
    <p:sldLayoutId id="2147483736" r:id="rId6"/>
    <p:sldLayoutId id="2147483744" r:id="rId7"/>
    <p:sldLayoutId id="2147483747" r:id="rId8"/>
    <p:sldLayoutId id="2147483748" r:id="rId9"/>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Corp2.jpg"/>
          <p:cNvPicPr>
            <a:picLocks noChangeAspect="1"/>
          </p:cNvPicPr>
          <p:nvPr/>
        </p:nvPicPr>
        <p:blipFill rotWithShape="1">
          <a:blip r:embed="rId4">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
        <p:nvSpPr>
          <p:cNvPr id="1028" name="Rectangle 3"/>
          <p:cNvSpPr>
            <a:spLocks noGrp="1" noChangeArrowheads="1"/>
          </p:cNvSpPr>
          <p:nvPr>
            <p:ph type="body" idx="1"/>
          </p:nvPr>
        </p:nvSpPr>
        <p:spPr bwMode="auto">
          <a:xfrm>
            <a:off x="490124" y="1229139"/>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89859" y="76200"/>
            <a:ext cx="6812866" cy="868362"/>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a:spLocks noGrp="1" noChangeArrowheads="1"/>
          </p:cNvSpPr>
          <p:nvPr/>
        </p:nvSpPr>
        <p:spPr bwMode="auto">
          <a:xfrm>
            <a:off x="5695950" y="6450013"/>
            <a:ext cx="3124199"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defRPr/>
            </a:pPr>
            <a:r>
              <a:rPr lang="en-US" sz="1000" dirty="0">
                <a:solidFill>
                  <a:schemeClr val="bg1">
                    <a:lumMod val="50000"/>
                  </a:schemeClr>
                </a:solidFill>
                <a:latin typeface="Arial" pitchFamily="34" charset="0"/>
                <a:cs typeface="Arial" pitchFamily="34" charset="0"/>
              </a:rPr>
              <a:t>Strategy</a:t>
            </a:r>
            <a:r>
              <a:rPr lang="en-US" sz="1000" baseline="0" dirty="0">
                <a:solidFill>
                  <a:schemeClr val="bg1">
                    <a:lumMod val="50000"/>
                  </a:schemeClr>
                </a:solidFill>
                <a:latin typeface="Arial" pitchFamily="34" charset="0"/>
                <a:cs typeface="Arial" pitchFamily="34" charset="0"/>
              </a:rPr>
              <a:t> FY18  </a:t>
            </a:r>
            <a:r>
              <a:rPr lang="en-US" sz="1000" dirty="0">
                <a:solidFill>
                  <a:schemeClr val="bg1">
                    <a:lumMod val="50000"/>
                  </a:schemeClr>
                </a:solidFill>
                <a:latin typeface="Arial" pitchFamily="34" charset="0"/>
                <a:cs typeface="Arial" pitchFamily="34" charset="0"/>
              </a:rPr>
              <a:t>|</a:t>
            </a:r>
            <a:r>
              <a:rPr lang="en-US" sz="1000" baseline="0" dirty="0">
                <a:solidFill>
                  <a:schemeClr val="bg1">
                    <a:lumMod val="50000"/>
                  </a:schemeClr>
                </a:solidFill>
                <a:latin typeface="Arial" pitchFamily="34" charset="0"/>
                <a:cs typeface="Arial" pitchFamily="34" charset="0"/>
              </a:rPr>
              <a:t> </a:t>
            </a:r>
            <a:r>
              <a:rPr lang="x-none" sz="1000" baseline="0" dirty="0">
                <a:solidFill>
                  <a:schemeClr val="bg1">
                    <a:lumMod val="50000"/>
                  </a:schemeClr>
                </a:solidFill>
                <a:latin typeface="Arial" pitchFamily="34" charset="0"/>
                <a:cs typeface="Arial" pitchFamily="34" charset="0"/>
              </a:rPr>
              <a:t>2/21/17</a:t>
            </a:r>
            <a:r>
              <a:rPr lang="en-US" sz="1000" baseline="0" dirty="0">
                <a:solidFill>
                  <a:schemeClr val="bg1">
                    <a:lumMod val="50000"/>
                  </a:schemeClr>
                </a:solidFill>
                <a:latin typeface="Arial" pitchFamily="34" charset="0"/>
                <a:cs typeface="Arial" pitchFamily="34" charset="0"/>
              </a:rPr>
              <a:t> |  Page </a:t>
            </a:r>
            <a:fld id="{E36DE0CC-8049-C84D-AF7B-19EE6E2E5EFF}" type="slidenum">
              <a:rPr lang="en-US" sz="1000" smtClean="0">
                <a:solidFill>
                  <a:schemeClr val="bg1">
                    <a:lumMod val="50000"/>
                  </a:schemeClr>
                </a:solidFill>
                <a:latin typeface="Arial" pitchFamily="34" charset="0"/>
                <a:cs typeface="Arial" pitchFamily="34" charset="0"/>
              </a:rPr>
              <a:pPr algn="r">
                <a:defRPr/>
              </a:pPr>
              <a:t>‹#›</a:t>
            </a:fld>
            <a:endParaRPr lang="en-US" sz="1000" dirty="0">
              <a:solidFill>
                <a:schemeClr val="bg1">
                  <a:lumMod val="50000"/>
                </a:schemeClr>
              </a:solidFill>
              <a:latin typeface="Arial" pitchFamily="34" charset="0"/>
              <a:cs typeface="Arial" pitchFamily="34" charset="0"/>
            </a:endParaRPr>
          </a:p>
        </p:txBody>
      </p:sp>
      <p:sp>
        <p:nvSpPr>
          <p:cNvPr id="19" name="Footer Placeholder 4"/>
          <p:cNvSpPr>
            <a:spLocks noGrp="1"/>
          </p:cNvSpPr>
          <p:nvPr/>
        </p:nvSpPr>
        <p:spPr>
          <a:xfrm>
            <a:off x="451134" y="6450013"/>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606" y="334801"/>
            <a:ext cx="687984" cy="414004"/>
          </a:xfrm>
          <a:prstGeom prst="rect">
            <a:avLst/>
          </a:prstGeom>
        </p:spPr>
      </p:pic>
      <p:sp>
        <p:nvSpPr>
          <p:cNvPr id="14" name="TextBox 17"/>
          <p:cNvSpPr txBox="1"/>
          <p:nvPr/>
        </p:nvSpPr>
        <p:spPr>
          <a:xfrm>
            <a:off x="3870284" y="6461910"/>
            <a:ext cx="1403433" cy="246221"/>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ctr"/>
            <a:r>
              <a:rPr lang="en-US" sz="1000" spc="300" baseline="0" dirty="0">
                <a:solidFill>
                  <a:schemeClr val="bg1">
                    <a:lumMod val="50000"/>
                  </a:schemeClr>
                </a:solidFill>
                <a:latin typeface="Arial" pitchFamily="34" charset="0"/>
                <a:cs typeface="Arial" pitchFamily="34" charset="0"/>
              </a:rPr>
              <a:t>TEST</a:t>
            </a:r>
          </a:p>
        </p:txBody>
      </p:sp>
      <p:grpSp>
        <p:nvGrpSpPr>
          <p:cNvPr id="15" name="Group 14"/>
          <p:cNvGrpSpPr/>
          <p:nvPr/>
        </p:nvGrpSpPr>
        <p:grpSpPr>
          <a:xfrm>
            <a:off x="3949651" y="6461907"/>
            <a:ext cx="1244698" cy="228600"/>
            <a:chOff x="3956909" y="6418362"/>
            <a:chExt cx="1448799" cy="304800"/>
          </a:xfrm>
        </p:grpSpPr>
        <p:cxnSp>
          <p:nvCxnSpPr>
            <p:cNvPr id="17" name="Straight Connector 16"/>
            <p:cNvCxnSpPr/>
            <p:nvPr userDrawn="1"/>
          </p:nvCxnSpPr>
          <p:spPr>
            <a:xfrm>
              <a:off x="3956909" y="6723162"/>
              <a:ext cx="1448799"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956909" y="6418362"/>
              <a:ext cx="1448799"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430829516"/>
      </p:ext>
    </p:extLst>
  </p:cSld>
  <p:clrMap bg1="lt1" tx1="dk1" bg2="lt2" tx2="dk2" accent1="accent1" accent2="accent2" accent3="accent3" accent4="accent4" accent5="accent5" accent6="accent6" hlink="hlink" folHlink="folHlink"/>
  <p:sldLayoutIdLst>
    <p:sldLayoutId id="2147483710" r:id="rId1"/>
    <p:sldLayoutId id="2147483721" r:id="rId2"/>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Corp2.jpg"/>
          <p:cNvPicPr>
            <a:picLocks noChangeAspect="1"/>
          </p:cNvPicPr>
          <p:nvPr/>
        </p:nvPicPr>
        <p:blipFill rotWithShape="1">
          <a:blip r:embed="rId4">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
        <p:nvSpPr>
          <p:cNvPr id="1028" name="Rectangle 3"/>
          <p:cNvSpPr>
            <a:spLocks noGrp="1" noChangeArrowheads="1"/>
          </p:cNvSpPr>
          <p:nvPr>
            <p:ph type="body" idx="1"/>
          </p:nvPr>
        </p:nvSpPr>
        <p:spPr bwMode="auto">
          <a:xfrm>
            <a:off x="500063" y="1219200"/>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89859" y="76200"/>
            <a:ext cx="6812866" cy="868362"/>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a:spLocks noGrp="1" noChangeArrowheads="1"/>
          </p:cNvSpPr>
          <p:nvPr/>
        </p:nvSpPr>
        <p:spPr bwMode="auto">
          <a:xfrm>
            <a:off x="5695950" y="6450013"/>
            <a:ext cx="3124199"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defRPr/>
            </a:pPr>
            <a:r>
              <a:rPr lang="en-US" sz="1000" dirty="0">
                <a:solidFill>
                  <a:schemeClr val="bg1">
                    <a:lumMod val="50000"/>
                  </a:schemeClr>
                </a:solidFill>
                <a:latin typeface="Arial" pitchFamily="34" charset="0"/>
                <a:cs typeface="Arial" pitchFamily="34" charset="0"/>
              </a:rPr>
              <a:t>Strategy</a:t>
            </a:r>
            <a:r>
              <a:rPr lang="en-US" sz="1000" baseline="0" dirty="0">
                <a:solidFill>
                  <a:schemeClr val="bg1">
                    <a:lumMod val="50000"/>
                  </a:schemeClr>
                </a:solidFill>
                <a:latin typeface="Arial" pitchFamily="34" charset="0"/>
                <a:cs typeface="Arial" pitchFamily="34" charset="0"/>
              </a:rPr>
              <a:t> FY18  </a:t>
            </a:r>
            <a:r>
              <a:rPr lang="en-US" sz="1000" dirty="0">
                <a:solidFill>
                  <a:schemeClr val="bg1">
                    <a:lumMod val="50000"/>
                  </a:schemeClr>
                </a:solidFill>
                <a:latin typeface="Arial" pitchFamily="34" charset="0"/>
                <a:cs typeface="Arial" pitchFamily="34" charset="0"/>
              </a:rPr>
              <a:t>|</a:t>
            </a:r>
            <a:r>
              <a:rPr lang="en-US" sz="1000" baseline="0" dirty="0">
                <a:solidFill>
                  <a:schemeClr val="bg1">
                    <a:lumMod val="50000"/>
                  </a:schemeClr>
                </a:solidFill>
                <a:latin typeface="Arial" pitchFamily="34" charset="0"/>
                <a:cs typeface="Arial" pitchFamily="34" charset="0"/>
              </a:rPr>
              <a:t> </a:t>
            </a:r>
            <a:r>
              <a:rPr lang="x-none" sz="1000" baseline="0" dirty="0">
                <a:solidFill>
                  <a:schemeClr val="bg1">
                    <a:lumMod val="50000"/>
                  </a:schemeClr>
                </a:solidFill>
                <a:latin typeface="Arial" pitchFamily="34" charset="0"/>
                <a:cs typeface="Arial" pitchFamily="34" charset="0"/>
              </a:rPr>
              <a:t>2/21/17</a:t>
            </a:r>
            <a:r>
              <a:rPr lang="en-US" sz="1000" baseline="0" dirty="0">
                <a:solidFill>
                  <a:schemeClr val="bg1">
                    <a:lumMod val="50000"/>
                  </a:schemeClr>
                </a:solidFill>
                <a:latin typeface="Arial" pitchFamily="34" charset="0"/>
                <a:cs typeface="Arial" pitchFamily="34" charset="0"/>
              </a:rPr>
              <a:t> |  Page </a:t>
            </a:r>
            <a:fld id="{E36DE0CC-8049-C84D-AF7B-19EE6E2E5EFF}" type="slidenum">
              <a:rPr lang="en-US" sz="1000" smtClean="0">
                <a:solidFill>
                  <a:schemeClr val="bg1">
                    <a:lumMod val="50000"/>
                  </a:schemeClr>
                </a:solidFill>
                <a:latin typeface="Arial" pitchFamily="34" charset="0"/>
                <a:cs typeface="Arial" pitchFamily="34" charset="0"/>
              </a:rPr>
              <a:pPr algn="r">
                <a:defRPr/>
              </a:pPr>
              <a:t>‹#›</a:t>
            </a:fld>
            <a:endParaRPr lang="en-US" sz="1000" dirty="0">
              <a:solidFill>
                <a:schemeClr val="bg1">
                  <a:lumMod val="50000"/>
                </a:schemeClr>
              </a:solidFill>
              <a:latin typeface="Arial" pitchFamily="34" charset="0"/>
              <a:cs typeface="Arial" pitchFamily="34" charset="0"/>
            </a:endParaRPr>
          </a:p>
        </p:txBody>
      </p:sp>
      <p:sp>
        <p:nvSpPr>
          <p:cNvPr id="19" name="Footer Placeholder 4"/>
          <p:cNvSpPr>
            <a:spLocks noGrp="1"/>
          </p:cNvSpPr>
          <p:nvPr/>
        </p:nvSpPr>
        <p:spPr>
          <a:xfrm>
            <a:off x="451134" y="6450013"/>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606" y="334801"/>
            <a:ext cx="687984" cy="414004"/>
          </a:xfrm>
          <a:prstGeom prst="rect">
            <a:avLst/>
          </a:prstGeom>
        </p:spPr>
      </p:pic>
      <p:sp>
        <p:nvSpPr>
          <p:cNvPr id="14" name="TextBox 17"/>
          <p:cNvSpPr txBox="1"/>
          <p:nvPr/>
        </p:nvSpPr>
        <p:spPr>
          <a:xfrm>
            <a:off x="3870284" y="6461910"/>
            <a:ext cx="1403433" cy="246221"/>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ctr"/>
            <a:r>
              <a:rPr lang="en-US" sz="1000" spc="300" baseline="0" dirty="0">
                <a:solidFill>
                  <a:schemeClr val="bg1">
                    <a:lumMod val="50000"/>
                  </a:schemeClr>
                </a:solidFill>
                <a:latin typeface="Arial" pitchFamily="34" charset="0"/>
                <a:cs typeface="Arial" pitchFamily="34" charset="0"/>
              </a:rPr>
              <a:t>SENSORS</a:t>
            </a:r>
          </a:p>
        </p:txBody>
      </p:sp>
      <p:grpSp>
        <p:nvGrpSpPr>
          <p:cNvPr id="15" name="Group 14"/>
          <p:cNvGrpSpPr/>
          <p:nvPr/>
        </p:nvGrpSpPr>
        <p:grpSpPr>
          <a:xfrm>
            <a:off x="3949651" y="6470720"/>
            <a:ext cx="1244698" cy="228600"/>
            <a:chOff x="3956909" y="6418362"/>
            <a:chExt cx="1448799" cy="304800"/>
          </a:xfrm>
        </p:grpSpPr>
        <p:cxnSp>
          <p:nvCxnSpPr>
            <p:cNvPr id="17" name="Straight Connector 16"/>
            <p:cNvCxnSpPr/>
            <p:nvPr userDrawn="1"/>
          </p:nvCxnSpPr>
          <p:spPr>
            <a:xfrm>
              <a:off x="3956909" y="6723162"/>
              <a:ext cx="1448799"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956909" y="6418362"/>
              <a:ext cx="1448799"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261944869"/>
      </p:ext>
    </p:extLst>
  </p:cSld>
  <p:clrMap bg1="lt1" tx1="dk1" bg2="lt2" tx2="dk2" accent1="accent1" accent2="accent2" accent3="accent3" accent4="accent4" accent5="accent5" accent6="accent6" hlink="hlink" folHlink="folHlink"/>
  <p:sldLayoutIdLst>
    <p:sldLayoutId id="2147483712" r:id="rId1"/>
    <p:sldLayoutId id="2147483722" r:id="rId2"/>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Corp2.jpg"/>
          <p:cNvPicPr>
            <a:picLocks noChangeAspect="1"/>
          </p:cNvPicPr>
          <p:nvPr/>
        </p:nvPicPr>
        <p:blipFill rotWithShape="1">
          <a:blip r:embed="rId4">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
        <p:nvSpPr>
          <p:cNvPr id="1028" name="Rectangle 3"/>
          <p:cNvSpPr>
            <a:spLocks noGrp="1" noChangeArrowheads="1"/>
          </p:cNvSpPr>
          <p:nvPr>
            <p:ph type="body" idx="1"/>
          </p:nvPr>
        </p:nvSpPr>
        <p:spPr bwMode="auto">
          <a:xfrm>
            <a:off x="500063" y="1219200"/>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89859" y="76200"/>
            <a:ext cx="6812866" cy="868362"/>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a:spLocks noGrp="1" noChangeArrowheads="1"/>
          </p:cNvSpPr>
          <p:nvPr/>
        </p:nvSpPr>
        <p:spPr bwMode="auto">
          <a:xfrm>
            <a:off x="5695950" y="6450013"/>
            <a:ext cx="3124199"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defRPr/>
            </a:pPr>
            <a:r>
              <a:rPr lang="en-US" sz="1000" dirty="0">
                <a:solidFill>
                  <a:schemeClr val="bg1">
                    <a:lumMod val="50000"/>
                  </a:schemeClr>
                </a:solidFill>
                <a:latin typeface="Arial" pitchFamily="34" charset="0"/>
                <a:cs typeface="Arial" pitchFamily="34" charset="0"/>
              </a:rPr>
              <a:t>Strategy</a:t>
            </a:r>
            <a:r>
              <a:rPr lang="en-US" sz="1000" baseline="0" dirty="0">
                <a:solidFill>
                  <a:schemeClr val="bg1">
                    <a:lumMod val="50000"/>
                  </a:schemeClr>
                </a:solidFill>
                <a:latin typeface="Arial" pitchFamily="34" charset="0"/>
                <a:cs typeface="Arial" pitchFamily="34" charset="0"/>
              </a:rPr>
              <a:t> FY18  </a:t>
            </a:r>
            <a:r>
              <a:rPr lang="en-US" sz="1000" dirty="0">
                <a:solidFill>
                  <a:schemeClr val="bg1">
                    <a:lumMod val="50000"/>
                  </a:schemeClr>
                </a:solidFill>
                <a:latin typeface="Arial" pitchFamily="34" charset="0"/>
                <a:cs typeface="Arial" pitchFamily="34" charset="0"/>
              </a:rPr>
              <a:t>|</a:t>
            </a:r>
            <a:r>
              <a:rPr lang="en-US" sz="1000" baseline="0" dirty="0">
                <a:solidFill>
                  <a:schemeClr val="bg1">
                    <a:lumMod val="50000"/>
                  </a:schemeClr>
                </a:solidFill>
                <a:latin typeface="Arial" pitchFamily="34" charset="0"/>
                <a:cs typeface="Arial" pitchFamily="34" charset="0"/>
              </a:rPr>
              <a:t> </a:t>
            </a:r>
            <a:r>
              <a:rPr lang="x-none" sz="1000" baseline="0" dirty="0">
                <a:solidFill>
                  <a:schemeClr val="bg1">
                    <a:lumMod val="50000"/>
                  </a:schemeClr>
                </a:solidFill>
                <a:latin typeface="Arial" pitchFamily="34" charset="0"/>
                <a:cs typeface="Arial" pitchFamily="34" charset="0"/>
              </a:rPr>
              <a:t>2/21/17</a:t>
            </a:r>
            <a:r>
              <a:rPr lang="en-US" sz="1000" baseline="0" dirty="0">
                <a:solidFill>
                  <a:schemeClr val="bg1">
                    <a:lumMod val="50000"/>
                  </a:schemeClr>
                </a:solidFill>
                <a:latin typeface="Arial" pitchFamily="34" charset="0"/>
                <a:cs typeface="Arial" pitchFamily="34" charset="0"/>
              </a:rPr>
              <a:t> |  Page </a:t>
            </a:r>
            <a:fld id="{E36DE0CC-8049-C84D-AF7B-19EE6E2E5EFF}" type="slidenum">
              <a:rPr lang="en-US" sz="1000" smtClean="0">
                <a:solidFill>
                  <a:schemeClr val="bg1">
                    <a:lumMod val="50000"/>
                  </a:schemeClr>
                </a:solidFill>
                <a:latin typeface="Arial" pitchFamily="34" charset="0"/>
                <a:cs typeface="Arial" pitchFamily="34" charset="0"/>
              </a:rPr>
              <a:pPr algn="r">
                <a:defRPr/>
              </a:pPr>
              <a:t>‹#›</a:t>
            </a:fld>
            <a:endParaRPr lang="en-US" sz="1000" dirty="0">
              <a:solidFill>
                <a:schemeClr val="bg1">
                  <a:lumMod val="50000"/>
                </a:schemeClr>
              </a:solidFill>
              <a:latin typeface="Arial" pitchFamily="34" charset="0"/>
              <a:cs typeface="Arial" pitchFamily="34" charset="0"/>
            </a:endParaRPr>
          </a:p>
        </p:txBody>
      </p:sp>
      <p:sp>
        <p:nvSpPr>
          <p:cNvPr id="19" name="Footer Placeholder 4"/>
          <p:cNvSpPr>
            <a:spLocks noGrp="1"/>
          </p:cNvSpPr>
          <p:nvPr/>
        </p:nvSpPr>
        <p:spPr>
          <a:xfrm>
            <a:off x="451134" y="6450013"/>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606" y="334801"/>
            <a:ext cx="687984" cy="414004"/>
          </a:xfrm>
          <a:prstGeom prst="rect">
            <a:avLst/>
          </a:prstGeom>
        </p:spPr>
      </p:pic>
      <p:sp>
        <p:nvSpPr>
          <p:cNvPr id="14" name="TextBox 17"/>
          <p:cNvSpPr txBox="1"/>
          <p:nvPr/>
        </p:nvSpPr>
        <p:spPr>
          <a:xfrm>
            <a:off x="3870284" y="6461910"/>
            <a:ext cx="1403433" cy="246221"/>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ctr"/>
            <a:r>
              <a:rPr lang="en-US" sz="1000" spc="300" baseline="0" dirty="0">
                <a:solidFill>
                  <a:schemeClr val="bg1">
                    <a:lumMod val="50000"/>
                  </a:schemeClr>
                </a:solidFill>
                <a:latin typeface="Arial" pitchFamily="34" charset="0"/>
                <a:cs typeface="Arial" pitchFamily="34" charset="0"/>
              </a:rPr>
              <a:t>FINANCE</a:t>
            </a:r>
          </a:p>
        </p:txBody>
      </p:sp>
      <p:grpSp>
        <p:nvGrpSpPr>
          <p:cNvPr id="15" name="Group 14"/>
          <p:cNvGrpSpPr/>
          <p:nvPr/>
        </p:nvGrpSpPr>
        <p:grpSpPr>
          <a:xfrm>
            <a:off x="3949651" y="6461907"/>
            <a:ext cx="1244698" cy="228600"/>
            <a:chOff x="3956909" y="6418362"/>
            <a:chExt cx="1448799" cy="304800"/>
          </a:xfrm>
        </p:grpSpPr>
        <p:cxnSp>
          <p:nvCxnSpPr>
            <p:cNvPr id="17" name="Straight Connector 16"/>
            <p:cNvCxnSpPr/>
            <p:nvPr userDrawn="1"/>
          </p:nvCxnSpPr>
          <p:spPr>
            <a:xfrm>
              <a:off x="3956909" y="6723162"/>
              <a:ext cx="1448799"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956909" y="6418362"/>
              <a:ext cx="1448799"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766627899"/>
      </p:ext>
    </p:extLst>
  </p:cSld>
  <p:clrMap bg1="lt1" tx1="dk1" bg2="lt2" tx2="dk2" accent1="accent1" accent2="accent2" accent3="accent3" accent4="accent4" accent5="accent5" accent6="accent6" hlink="hlink" folHlink="folHlink"/>
  <p:sldLayoutIdLst>
    <p:sldLayoutId id="2147483714" r:id="rId1"/>
    <p:sldLayoutId id="2147483723" r:id="rId2"/>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Corp2.jpg"/>
          <p:cNvPicPr>
            <a:picLocks noChangeAspect="1"/>
          </p:cNvPicPr>
          <p:nvPr/>
        </p:nvPicPr>
        <p:blipFill rotWithShape="1">
          <a:blip r:embed="rId4">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
        <p:nvSpPr>
          <p:cNvPr id="1028" name="Rectangle 3"/>
          <p:cNvSpPr>
            <a:spLocks noGrp="1" noChangeArrowheads="1"/>
          </p:cNvSpPr>
          <p:nvPr>
            <p:ph type="body" idx="1"/>
          </p:nvPr>
        </p:nvSpPr>
        <p:spPr bwMode="auto">
          <a:xfrm>
            <a:off x="500063" y="1219200"/>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89859" y="76200"/>
            <a:ext cx="6812866" cy="868362"/>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a:spLocks noGrp="1" noChangeArrowheads="1"/>
          </p:cNvSpPr>
          <p:nvPr/>
        </p:nvSpPr>
        <p:spPr bwMode="auto">
          <a:xfrm>
            <a:off x="5695950" y="6450013"/>
            <a:ext cx="3124199"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defRPr/>
            </a:pPr>
            <a:r>
              <a:rPr lang="en-US" sz="1000" dirty="0">
                <a:solidFill>
                  <a:schemeClr val="bg1">
                    <a:lumMod val="50000"/>
                  </a:schemeClr>
                </a:solidFill>
                <a:latin typeface="Arial" pitchFamily="34" charset="0"/>
                <a:cs typeface="Arial" pitchFamily="34" charset="0"/>
              </a:rPr>
              <a:t>Strategy</a:t>
            </a:r>
            <a:r>
              <a:rPr lang="en-US" sz="1000" baseline="0" dirty="0">
                <a:solidFill>
                  <a:schemeClr val="bg1">
                    <a:lumMod val="50000"/>
                  </a:schemeClr>
                </a:solidFill>
                <a:latin typeface="Arial" pitchFamily="34" charset="0"/>
                <a:cs typeface="Arial" pitchFamily="34" charset="0"/>
              </a:rPr>
              <a:t> FY18  </a:t>
            </a:r>
            <a:r>
              <a:rPr lang="en-US" sz="1000" dirty="0">
                <a:solidFill>
                  <a:schemeClr val="bg1">
                    <a:lumMod val="50000"/>
                  </a:schemeClr>
                </a:solidFill>
                <a:latin typeface="Arial" pitchFamily="34" charset="0"/>
                <a:cs typeface="Arial" pitchFamily="34" charset="0"/>
              </a:rPr>
              <a:t>|</a:t>
            </a:r>
            <a:r>
              <a:rPr lang="en-US" sz="1000" baseline="0" dirty="0">
                <a:solidFill>
                  <a:schemeClr val="bg1">
                    <a:lumMod val="50000"/>
                  </a:schemeClr>
                </a:solidFill>
                <a:latin typeface="Arial" pitchFamily="34" charset="0"/>
                <a:cs typeface="Arial" pitchFamily="34" charset="0"/>
              </a:rPr>
              <a:t> </a:t>
            </a:r>
            <a:r>
              <a:rPr lang="x-none" sz="1000" baseline="0" dirty="0">
                <a:solidFill>
                  <a:schemeClr val="bg1">
                    <a:lumMod val="50000"/>
                  </a:schemeClr>
                </a:solidFill>
                <a:latin typeface="Arial" pitchFamily="34" charset="0"/>
                <a:cs typeface="Arial" pitchFamily="34" charset="0"/>
              </a:rPr>
              <a:t>2/21/17</a:t>
            </a:r>
            <a:r>
              <a:rPr lang="en-US" sz="1000" baseline="0" dirty="0">
                <a:solidFill>
                  <a:schemeClr val="bg1">
                    <a:lumMod val="50000"/>
                  </a:schemeClr>
                </a:solidFill>
                <a:latin typeface="Arial" pitchFamily="34" charset="0"/>
                <a:cs typeface="Arial" pitchFamily="34" charset="0"/>
              </a:rPr>
              <a:t> |  Page </a:t>
            </a:r>
            <a:fld id="{E36DE0CC-8049-C84D-AF7B-19EE6E2E5EFF}" type="slidenum">
              <a:rPr lang="en-US" sz="1000" smtClean="0">
                <a:solidFill>
                  <a:schemeClr val="bg1">
                    <a:lumMod val="50000"/>
                  </a:schemeClr>
                </a:solidFill>
                <a:latin typeface="Arial" pitchFamily="34" charset="0"/>
                <a:cs typeface="Arial" pitchFamily="34" charset="0"/>
              </a:rPr>
              <a:pPr algn="r">
                <a:defRPr/>
              </a:pPr>
              <a:t>‹#›</a:t>
            </a:fld>
            <a:endParaRPr lang="en-US" sz="1000" dirty="0">
              <a:solidFill>
                <a:schemeClr val="bg1">
                  <a:lumMod val="50000"/>
                </a:schemeClr>
              </a:solidFill>
              <a:latin typeface="Arial" pitchFamily="34" charset="0"/>
              <a:cs typeface="Arial" pitchFamily="34" charset="0"/>
            </a:endParaRPr>
          </a:p>
        </p:txBody>
      </p:sp>
      <p:sp>
        <p:nvSpPr>
          <p:cNvPr id="19" name="Footer Placeholder 4"/>
          <p:cNvSpPr>
            <a:spLocks noGrp="1"/>
          </p:cNvSpPr>
          <p:nvPr/>
        </p:nvSpPr>
        <p:spPr>
          <a:xfrm>
            <a:off x="451134" y="6450013"/>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606" y="334801"/>
            <a:ext cx="687984" cy="414004"/>
          </a:xfrm>
          <a:prstGeom prst="rect">
            <a:avLst/>
          </a:prstGeom>
        </p:spPr>
      </p:pic>
      <p:sp>
        <p:nvSpPr>
          <p:cNvPr id="14" name="TextBox 17"/>
          <p:cNvSpPr txBox="1"/>
          <p:nvPr/>
        </p:nvSpPr>
        <p:spPr>
          <a:xfrm>
            <a:off x="3870284" y="6461910"/>
            <a:ext cx="1403433" cy="246221"/>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ctr"/>
            <a:r>
              <a:rPr lang="en-US" sz="1000" spc="300" baseline="0" dirty="0">
                <a:solidFill>
                  <a:schemeClr val="bg1">
                    <a:lumMod val="50000"/>
                  </a:schemeClr>
                </a:solidFill>
                <a:latin typeface="Arial" pitchFamily="34" charset="0"/>
                <a:cs typeface="Arial" pitchFamily="34" charset="0"/>
              </a:rPr>
              <a:t>LEGAL</a:t>
            </a:r>
          </a:p>
        </p:txBody>
      </p:sp>
      <p:grpSp>
        <p:nvGrpSpPr>
          <p:cNvPr id="15" name="Group 14"/>
          <p:cNvGrpSpPr/>
          <p:nvPr/>
        </p:nvGrpSpPr>
        <p:grpSpPr>
          <a:xfrm>
            <a:off x="3949651" y="6461907"/>
            <a:ext cx="1244698" cy="228600"/>
            <a:chOff x="3956909" y="6418362"/>
            <a:chExt cx="1448799" cy="304800"/>
          </a:xfrm>
        </p:grpSpPr>
        <p:cxnSp>
          <p:nvCxnSpPr>
            <p:cNvPr id="17" name="Straight Connector 16"/>
            <p:cNvCxnSpPr/>
            <p:nvPr userDrawn="1"/>
          </p:nvCxnSpPr>
          <p:spPr>
            <a:xfrm>
              <a:off x="3956909" y="6723162"/>
              <a:ext cx="1448799"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956909" y="6418362"/>
              <a:ext cx="1448799"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35058666"/>
      </p:ext>
    </p:extLst>
  </p:cSld>
  <p:clrMap bg1="lt1" tx1="dk1" bg2="lt2" tx2="dk2" accent1="accent1" accent2="accent2" accent3="accent3" accent4="accent4" accent5="accent5" accent6="accent6" hlink="hlink" folHlink="folHlink"/>
  <p:sldLayoutIdLst>
    <p:sldLayoutId id="2147483716" r:id="rId1"/>
    <p:sldLayoutId id="2147483724" r:id="rId2"/>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Corp2.jpg"/>
          <p:cNvPicPr>
            <a:picLocks noChangeAspect="1"/>
          </p:cNvPicPr>
          <p:nvPr/>
        </p:nvPicPr>
        <p:blipFill rotWithShape="1">
          <a:blip r:embed="rId6">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
        <p:nvSpPr>
          <p:cNvPr id="1028" name="Rectangle 3"/>
          <p:cNvSpPr>
            <a:spLocks noGrp="1" noChangeArrowheads="1"/>
          </p:cNvSpPr>
          <p:nvPr>
            <p:ph type="body" idx="1"/>
          </p:nvPr>
        </p:nvSpPr>
        <p:spPr bwMode="auto">
          <a:xfrm>
            <a:off x="500063" y="1219200"/>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89859" y="76200"/>
            <a:ext cx="6812866" cy="868362"/>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a:spLocks noGrp="1" noChangeArrowheads="1"/>
          </p:cNvSpPr>
          <p:nvPr/>
        </p:nvSpPr>
        <p:spPr bwMode="auto">
          <a:xfrm>
            <a:off x="5695950" y="6450013"/>
            <a:ext cx="3124199"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defRPr/>
            </a:pPr>
            <a:r>
              <a:rPr lang="en-US" sz="1000" dirty="0">
                <a:solidFill>
                  <a:schemeClr val="bg1">
                    <a:lumMod val="50000"/>
                  </a:schemeClr>
                </a:solidFill>
                <a:latin typeface="Arial" pitchFamily="34" charset="0"/>
                <a:cs typeface="Arial" pitchFamily="34" charset="0"/>
              </a:rPr>
              <a:t>Strategy</a:t>
            </a:r>
            <a:r>
              <a:rPr lang="en-US" sz="1000" baseline="0" dirty="0">
                <a:solidFill>
                  <a:schemeClr val="bg1">
                    <a:lumMod val="50000"/>
                  </a:schemeClr>
                </a:solidFill>
                <a:latin typeface="Arial" pitchFamily="34" charset="0"/>
                <a:cs typeface="Arial" pitchFamily="34" charset="0"/>
              </a:rPr>
              <a:t> FY18  </a:t>
            </a:r>
            <a:r>
              <a:rPr lang="en-US" sz="1000" dirty="0">
                <a:solidFill>
                  <a:schemeClr val="bg1">
                    <a:lumMod val="50000"/>
                  </a:schemeClr>
                </a:solidFill>
                <a:latin typeface="Arial" pitchFamily="34" charset="0"/>
                <a:cs typeface="Arial" pitchFamily="34" charset="0"/>
              </a:rPr>
              <a:t>|</a:t>
            </a:r>
            <a:r>
              <a:rPr lang="en-US" sz="1000" baseline="0" dirty="0">
                <a:solidFill>
                  <a:schemeClr val="bg1">
                    <a:lumMod val="50000"/>
                  </a:schemeClr>
                </a:solidFill>
                <a:latin typeface="Arial" pitchFamily="34" charset="0"/>
                <a:cs typeface="Arial" pitchFamily="34" charset="0"/>
              </a:rPr>
              <a:t> </a:t>
            </a:r>
            <a:r>
              <a:rPr lang="x-none" sz="1000" baseline="0" dirty="0">
                <a:solidFill>
                  <a:schemeClr val="bg1">
                    <a:lumMod val="50000"/>
                  </a:schemeClr>
                </a:solidFill>
                <a:latin typeface="Arial" pitchFamily="34" charset="0"/>
                <a:cs typeface="Arial" pitchFamily="34" charset="0"/>
              </a:rPr>
              <a:t>2/21/17</a:t>
            </a:r>
            <a:r>
              <a:rPr lang="en-US" sz="1000" baseline="0" dirty="0">
                <a:solidFill>
                  <a:schemeClr val="bg1">
                    <a:lumMod val="50000"/>
                  </a:schemeClr>
                </a:solidFill>
                <a:latin typeface="Arial" pitchFamily="34" charset="0"/>
                <a:cs typeface="Arial" pitchFamily="34" charset="0"/>
              </a:rPr>
              <a:t> |  Page </a:t>
            </a:r>
            <a:fld id="{E36DE0CC-8049-C84D-AF7B-19EE6E2E5EFF}" type="slidenum">
              <a:rPr lang="en-US" sz="1000" smtClean="0">
                <a:solidFill>
                  <a:schemeClr val="bg1">
                    <a:lumMod val="50000"/>
                  </a:schemeClr>
                </a:solidFill>
                <a:latin typeface="Arial" pitchFamily="34" charset="0"/>
                <a:cs typeface="Arial" pitchFamily="34" charset="0"/>
              </a:rPr>
              <a:pPr algn="r">
                <a:defRPr/>
              </a:pPr>
              <a:t>‹#›</a:t>
            </a:fld>
            <a:endParaRPr lang="en-US" sz="1000" dirty="0">
              <a:solidFill>
                <a:schemeClr val="bg1">
                  <a:lumMod val="50000"/>
                </a:schemeClr>
              </a:solidFill>
              <a:latin typeface="Arial" pitchFamily="34" charset="0"/>
              <a:cs typeface="Arial" pitchFamily="34" charset="0"/>
            </a:endParaRPr>
          </a:p>
        </p:txBody>
      </p:sp>
      <p:sp>
        <p:nvSpPr>
          <p:cNvPr id="19" name="Footer Placeholder 4"/>
          <p:cNvSpPr>
            <a:spLocks noGrp="1"/>
          </p:cNvSpPr>
          <p:nvPr/>
        </p:nvSpPr>
        <p:spPr>
          <a:xfrm>
            <a:off x="451134" y="6450013"/>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7606" y="334801"/>
            <a:ext cx="687984" cy="414004"/>
          </a:xfrm>
          <a:prstGeom prst="rect">
            <a:avLst/>
          </a:prstGeom>
        </p:spPr>
      </p:pic>
      <p:grpSp>
        <p:nvGrpSpPr>
          <p:cNvPr id="20" name="Group 19"/>
          <p:cNvGrpSpPr/>
          <p:nvPr/>
        </p:nvGrpSpPr>
        <p:grpSpPr>
          <a:xfrm>
            <a:off x="3283026" y="6449872"/>
            <a:ext cx="2577949" cy="251191"/>
            <a:chOff x="796124" y="3968548"/>
            <a:chExt cx="2577949" cy="251191"/>
          </a:xfrm>
        </p:grpSpPr>
        <p:sp>
          <p:nvSpPr>
            <p:cNvPr id="21" name="TextBox 17"/>
            <p:cNvSpPr txBox="1"/>
            <p:nvPr/>
          </p:nvSpPr>
          <p:spPr>
            <a:xfrm>
              <a:off x="796124" y="3973518"/>
              <a:ext cx="2577949" cy="246221"/>
            </a:xfrm>
            <a:prstGeom prst="rect">
              <a:avLst/>
            </a:prstGeom>
            <a:noFill/>
          </p:spPr>
          <p:txBody>
            <a:bodyPr wrap="none" rtlCol="0" anchor="ctr" anchorCtr="1">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r>
                <a:rPr lang="en-US" sz="1000" spc="200" baseline="0" dirty="0">
                  <a:solidFill>
                    <a:schemeClr val="bg1">
                      <a:lumMod val="50000"/>
                    </a:schemeClr>
                  </a:solidFill>
                  <a:latin typeface="Arial" pitchFamily="34" charset="0"/>
                  <a:cs typeface="Arial" pitchFamily="34" charset="0"/>
                </a:rPr>
                <a:t>INFORMATION TECHNOLOGY</a:t>
              </a:r>
            </a:p>
          </p:txBody>
        </p:sp>
        <p:cxnSp>
          <p:nvCxnSpPr>
            <p:cNvPr id="22" name="Straight Connector 21"/>
            <p:cNvCxnSpPr/>
            <p:nvPr/>
          </p:nvCxnSpPr>
          <p:spPr>
            <a:xfrm>
              <a:off x="804938" y="4214948"/>
              <a:ext cx="2560320" cy="0"/>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804938" y="3968548"/>
              <a:ext cx="2560320"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07513688"/>
      </p:ext>
    </p:extLst>
  </p:cSld>
  <p:clrMap bg1="lt1" tx1="dk1" bg2="lt2" tx2="dk2" accent1="accent1" accent2="accent2" accent3="accent3" accent4="accent4" accent5="accent5" accent6="accent6" hlink="hlink" folHlink="folHlink"/>
  <p:sldLayoutIdLst>
    <p:sldLayoutId id="2147483718" r:id="rId1"/>
    <p:sldLayoutId id="2147483725" r:id="rId2"/>
    <p:sldLayoutId id="2147483728" r:id="rId3"/>
    <p:sldLayoutId id="2147483729" r:id="rId4"/>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descr="Corp2.jpg"/>
          <p:cNvPicPr>
            <a:picLocks noChangeAspect="1"/>
          </p:cNvPicPr>
          <p:nvPr/>
        </p:nvPicPr>
        <p:blipFill rotWithShape="1">
          <a:blip r:embed="rId4">
            <a:extLst>
              <a:ext uri="{28A0092B-C50C-407E-A947-70E740481C1C}">
                <a14:useLocalDpi xmlns:a14="http://schemas.microsoft.com/office/drawing/2010/main" val="0"/>
              </a:ext>
            </a:extLst>
          </a:blip>
          <a:srcRect t="86626"/>
          <a:stretch/>
        </p:blipFill>
        <p:spPr>
          <a:xfrm>
            <a:off x="0" y="974749"/>
            <a:ext cx="9144000" cy="168251"/>
          </a:xfrm>
          <a:prstGeom prst="rect">
            <a:avLst/>
          </a:prstGeom>
        </p:spPr>
      </p:pic>
      <p:sp>
        <p:nvSpPr>
          <p:cNvPr id="1028" name="Rectangle 3"/>
          <p:cNvSpPr>
            <a:spLocks noGrp="1" noChangeArrowheads="1"/>
          </p:cNvSpPr>
          <p:nvPr>
            <p:ph type="body" idx="1"/>
          </p:nvPr>
        </p:nvSpPr>
        <p:spPr bwMode="auto">
          <a:xfrm>
            <a:off x="490124" y="1229139"/>
            <a:ext cx="8138160" cy="495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Placeholder 5"/>
          <p:cNvSpPr>
            <a:spLocks noGrp="1"/>
          </p:cNvSpPr>
          <p:nvPr>
            <p:ph type="title"/>
          </p:nvPr>
        </p:nvSpPr>
        <p:spPr>
          <a:xfrm>
            <a:off x="489859" y="76200"/>
            <a:ext cx="6812866" cy="868362"/>
          </a:xfrm>
          <a:prstGeom prst="rect">
            <a:avLst/>
          </a:prstGeom>
        </p:spPr>
        <p:txBody>
          <a:bodyPr vert="horz" lIns="91440" tIns="45720" rIns="91440" bIns="45720" rtlCol="0" anchor="ctr">
            <a:normAutofit/>
          </a:bodyPr>
          <a:lstStyle/>
          <a:p>
            <a:r>
              <a:rPr lang="en-US" dirty="0"/>
              <a:t>Click to edit Master title style</a:t>
            </a:r>
          </a:p>
        </p:txBody>
      </p:sp>
      <p:sp>
        <p:nvSpPr>
          <p:cNvPr id="7" name="Rectangle 6"/>
          <p:cNvSpPr>
            <a:spLocks noGrp="1" noChangeArrowheads="1"/>
          </p:cNvSpPr>
          <p:nvPr/>
        </p:nvSpPr>
        <p:spPr bwMode="auto">
          <a:xfrm>
            <a:off x="5695950" y="6450013"/>
            <a:ext cx="3124199" cy="2444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r">
              <a:defRPr/>
            </a:pPr>
            <a:r>
              <a:rPr lang="en-US" sz="1000" dirty="0">
                <a:solidFill>
                  <a:schemeClr val="bg1">
                    <a:lumMod val="50000"/>
                  </a:schemeClr>
                </a:solidFill>
                <a:latin typeface="Arial" pitchFamily="34" charset="0"/>
                <a:cs typeface="Arial" pitchFamily="34" charset="0"/>
              </a:rPr>
              <a:t>Strategy</a:t>
            </a:r>
            <a:r>
              <a:rPr lang="en-US" sz="1000" baseline="0" dirty="0">
                <a:solidFill>
                  <a:schemeClr val="bg1">
                    <a:lumMod val="50000"/>
                  </a:schemeClr>
                </a:solidFill>
                <a:latin typeface="Arial" pitchFamily="34" charset="0"/>
                <a:cs typeface="Arial" pitchFamily="34" charset="0"/>
              </a:rPr>
              <a:t> FY18  </a:t>
            </a:r>
            <a:r>
              <a:rPr lang="en-US" sz="1000" dirty="0">
                <a:solidFill>
                  <a:schemeClr val="bg1">
                    <a:lumMod val="50000"/>
                  </a:schemeClr>
                </a:solidFill>
                <a:latin typeface="Arial" pitchFamily="34" charset="0"/>
                <a:cs typeface="Arial" pitchFamily="34" charset="0"/>
              </a:rPr>
              <a:t>|</a:t>
            </a:r>
            <a:r>
              <a:rPr lang="en-US" sz="1000" baseline="0" dirty="0">
                <a:solidFill>
                  <a:schemeClr val="bg1">
                    <a:lumMod val="50000"/>
                  </a:schemeClr>
                </a:solidFill>
                <a:latin typeface="Arial" pitchFamily="34" charset="0"/>
                <a:cs typeface="Arial" pitchFamily="34" charset="0"/>
              </a:rPr>
              <a:t> </a:t>
            </a:r>
            <a:r>
              <a:rPr lang="x-none" sz="1000" baseline="0" dirty="0">
                <a:solidFill>
                  <a:schemeClr val="bg1">
                    <a:lumMod val="50000"/>
                  </a:schemeClr>
                </a:solidFill>
                <a:latin typeface="Arial" pitchFamily="34" charset="0"/>
                <a:cs typeface="Arial" pitchFamily="34" charset="0"/>
              </a:rPr>
              <a:t>2/21/17</a:t>
            </a:r>
            <a:r>
              <a:rPr lang="en-US" sz="1000" baseline="0" dirty="0">
                <a:solidFill>
                  <a:schemeClr val="bg1">
                    <a:lumMod val="50000"/>
                  </a:schemeClr>
                </a:solidFill>
                <a:latin typeface="Arial" pitchFamily="34" charset="0"/>
                <a:cs typeface="Arial" pitchFamily="34" charset="0"/>
              </a:rPr>
              <a:t> |  Page </a:t>
            </a:r>
            <a:fld id="{E36DE0CC-8049-C84D-AF7B-19EE6E2E5EFF}" type="slidenum">
              <a:rPr lang="en-US" sz="1000" smtClean="0">
                <a:solidFill>
                  <a:schemeClr val="bg1">
                    <a:lumMod val="50000"/>
                  </a:schemeClr>
                </a:solidFill>
                <a:latin typeface="Arial" pitchFamily="34" charset="0"/>
                <a:cs typeface="Arial" pitchFamily="34" charset="0"/>
              </a:rPr>
              <a:pPr algn="r">
                <a:defRPr/>
              </a:pPr>
              <a:t>‹#›</a:t>
            </a:fld>
            <a:endParaRPr lang="en-US" sz="1000" dirty="0">
              <a:solidFill>
                <a:schemeClr val="bg1">
                  <a:lumMod val="50000"/>
                </a:schemeClr>
              </a:solidFill>
              <a:latin typeface="Arial" pitchFamily="34" charset="0"/>
              <a:cs typeface="Arial" pitchFamily="34" charset="0"/>
            </a:endParaRPr>
          </a:p>
        </p:txBody>
      </p:sp>
      <p:sp>
        <p:nvSpPr>
          <p:cNvPr id="19" name="Footer Placeholder 4"/>
          <p:cNvSpPr>
            <a:spLocks noGrp="1"/>
          </p:cNvSpPr>
          <p:nvPr/>
        </p:nvSpPr>
        <p:spPr>
          <a:xfrm>
            <a:off x="451134" y="6450013"/>
            <a:ext cx="1486996" cy="244475"/>
          </a:xfrm>
          <a:prstGeom prst="rect">
            <a:avLst/>
          </a:prstGeom>
        </p:spPr>
        <p:txBody>
          <a:bodyPr vert="horz" lIns="91440" tIns="45720" rIns="91440" bIns="45720" rtlCol="0" anchor="ct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r>
              <a:rPr lang="en-US" sz="900" dirty="0">
                <a:solidFill>
                  <a:schemeClr val="bg1">
                    <a:lumMod val="50000"/>
                  </a:schemeClr>
                </a:solidFill>
                <a:latin typeface="Arial" pitchFamily="34" charset="0"/>
                <a:cs typeface="Arial" pitchFamily="34" charset="0"/>
              </a:rPr>
              <a:t>MTS CONFIDENTIAL</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7606" y="334801"/>
            <a:ext cx="687984" cy="414004"/>
          </a:xfrm>
          <a:prstGeom prst="rect">
            <a:avLst/>
          </a:prstGeom>
        </p:spPr>
      </p:pic>
      <p:sp>
        <p:nvSpPr>
          <p:cNvPr id="14" name="TextBox 17"/>
          <p:cNvSpPr txBox="1"/>
          <p:nvPr/>
        </p:nvSpPr>
        <p:spPr>
          <a:xfrm>
            <a:off x="3284211" y="6461910"/>
            <a:ext cx="2138850" cy="246221"/>
          </a:xfrm>
          <a:prstGeom prst="rect">
            <a:avLst/>
          </a:prstGeom>
          <a:noFill/>
        </p:spPr>
        <p:txBody>
          <a:bodyPr wrap="square" rtlCol="0">
            <a:spAutoFit/>
          </a:bodyPr>
          <a:lstStyle>
            <a:defPPr>
              <a:defRPr lang="en-US"/>
            </a:defPPr>
            <a:lvl1pPr algn="l" rtl="0" fontAlgn="base">
              <a:spcBef>
                <a:spcPct val="0"/>
              </a:spcBef>
              <a:spcAft>
                <a:spcPct val="0"/>
              </a:spcAft>
              <a:defRPr sz="20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0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0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0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a:lstStyle>
          <a:p>
            <a:pPr algn="ctr"/>
            <a:r>
              <a:rPr lang="en-US" sz="1000" spc="300" baseline="0">
                <a:solidFill>
                  <a:schemeClr val="bg1">
                    <a:lumMod val="50000"/>
                  </a:schemeClr>
                </a:solidFill>
                <a:latin typeface="Arial" pitchFamily="34" charset="0"/>
                <a:cs typeface="Arial" pitchFamily="34" charset="0"/>
              </a:rPr>
              <a:t>HUMAN RESOURCES</a:t>
            </a:r>
            <a:endParaRPr lang="en-US" sz="1000" spc="300" baseline="0" dirty="0">
              <a:solidFill>
                <a:schemeClr val="bg1">
                  <a:lumMod val="50000"/>
                </a:schemeClr>
              </a:solidFill>
              <a:latin typeface="Arial" pitchFamily="34" charset="0"/>
              <a:cs typeface="Arial" pitchFamily="34" charset="0"/>
            </a:endParaRPr>
          </a:p>
        </p:txBody>
      </p:sp>
      <p:grpSp>
        <p:nvGrpSpPr>
          <p:cNvPr id="15" name="Group 14"/>
          <p:cNvGrpSpPr/>
          <p:nvPr/>
        </p:nvGrpSpPr>
        <p:grpSpPr>
          <a:xfrm>
            <a:off x="3418114" y="6461915"/>
            <a:ext cx="1839686" cy="246216"/>
            <a:chOff x="3592383" y="6418373"/>
            <a:chExt cx="2141351" cy="328288"/>
          </a:xfrm>
        </p:grpSpPr>
        <p:cxnSp>
          <p:nvCxnSpPr>
            <p:cNvPr id="17" name="Straight Connector 16"/>
            <p:cNvCxnSpPr/>
            <p:nvPr userDrawn="1"/>
          </p:nvCxnSpPr>
          <p:spPr>
            <a:xfrm flipV="1">
              <a:off x="3592383" y="6728470"/>
              <a:ext cx="2141351" cy="18191"/>
            </a:xfrm>
            <a:prstGeom prst="line">
              <a:avLst/>
            </a:prstGeom>
            <a:ln w="6350" cmpd="sng">
              <a:solidFill>
                <a:srgbClr val="7F7F7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userDrawn="1"/>
          </p:nvCxnSpPr>
          <p:spPr>
            <a:xfrm>
              <a:off x="3592383" y="6418373"/>
              <a:ext cx="2141351" cy="0"/>
            </a:xfrm>
            <a:prstGeom prst="line">
              <a:avLst/>
            </a:prstGeom>
            <a:ln w="6350" cmpd="sng">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775388220"/>
      </p:ext>
    </p:extLst>
  </p:cSld>
  <p:clrMap bg1="lt1" tx1="dk1" bg2="lt2" tx2="dk2" accent1="accent1" accent2="accent2" accent3="accent3" accent4="accent4" accent5="accent5" accent6="accent6" hlink="hlink" folHlink="folHlink"/>
  <p:sldLayoutIdLst>
    <p:sldLayoutId id="2147483720" r:id="rId1"/>
    <p:sldLayoutId id="2147483726" r:id="rId2"/>
  </p:sldLayoutIdLst>
  <p:hf hdr="0" dt="0"/>
  <p:txStyles>
    <p:title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p:titleStyle>
    <p:body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hyperlink" Target="mailto:mts_risk_and_compliance@mts.com" TargetMode="External"/><Relationship Id="rId7" Type="http://schemas.openxmlformats.org/officeDocument/2006/relationships/image" Target="../media/image14.png"/><Relationship Id="rId12" Type="http://schemas.openxmlformats.org/officeDocument/2006/relationships/image" Target="../media/image19.sv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3.svg"/><Relationship Id="rId11" Type="http://schemas.openxmlformats.org/officeDocument/2006/relationships/image" Target="../media/image18.png"/><Relationship Id="rId5" Type="http://schemas.openxmlformats.org/officeDocument/2006/relationships/image" Target="../media/image12.png"/><Relationship Id="rId15" Type="http://schemas.openxmlformats.org/officeDocument/2006/relationships/image" Target="../media/image22.jpeg"/><Relationship Id="rId10" Type="http://schemas.openxmlformats.org/officeDocument/2006/relationships/image" Target="../media/image17.svg"/><Relationship Id="rId4" Type="http://schemas.openxmlformats.org/officeDocument/2006/relationships/hyperlink" Target="https://alertline.com/" TargetMode="External"/><Relationship Id="rId9" Type="http://schemas.openxmlformats.org/officeDocument/2006/relationships/image" Target="../media/image16.png"/><Relationship Id="rId14" Type="http://schemas.openxmlformats.org/officeDocument/2006/relationships/image" Target="../media/image21.svg"/></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mailto:mts_risk_and_compliance@mts.com" TargetMode="External"/><Relationship Id="rId3" Type="http://schemas.openxmlformats.org/officeDocument/2006/relationships/hyperlink" Target="mailto:privacy@mts.com" TargetMode="External"/><Relationship Id="rId7" Type="http://schemas.openxmlformats.org/officeDocument/2006/relationships/hyperlink" Target="mailto:MTS_Risk_&amp;_Compliance@mts.com" TargetMode="External"/><Relationship Id="rId2" Type="http://schemas.openxmlformats.org/officeDocument/2006/relationships/hyperlink" Target="mailto:infosecurity@mts.com" TargetMode="External"/><Relationship Id="rId1" Type="http://schemas.openxmlformats.org/officeDocument/2006/relationships/slideLayout" Target="../slideLayouts/slideLayout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Legal@pcb.com" TargetMode="External"/><Relationship Id="rId2" Type="http://schemas.openxmlformats.org/officeDocument/2006/relationships/hyperlink" Target="mailto:mport-Export-screening-ep@mts.co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mailto:import-export-screening-ep@mts.com"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mailto:Legal@pcb.com"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9.png"/><Relationship Id="rId1" Type="http://schemas.openxmlformats.org/officeDocument/2006/relationships/slideLayout" Target="../slideLayouts/slideLayout9.xml"/><Relationship Id="rId4" Type="http://schemas.openxmlformats.org/officeDocument/2006/relationships/image" Target="../media/image34.sv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5.jpeg"/><Relationship Id="rId1" Type="http://schemas.openxmlformats.org/officeDocument/2006/relationships/slideLayout" Target="../slideLayouts/slideLayout8.xml"/><Relationship Id="rId4" Type="http://schemas.openxmlformats.org/officeDocument/2006/relationships/image" Target="../media/image7.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jpeg"/><Relationship Id="rId1" Type="http://schemas.openxmlformats.org/officeDocument/2006/relationships/slideLayout" Target="../slideLayouts/slideLayout3.xml"/><Relationship Id="rId4" Type="http://schemas.openxmlformats.org/officeDocument/2006/relationships/image" Target="../media/image7.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531628" y="4724400"/>
            <a:ext cx="8231371" cy="1625600"/>
          </a:xfrm>
        </p:spPr>
        <p:txBody>
          <a:bodyPr>
            <a:normAutofit/>
          </a:bodyPr>
          <a:lstStyle/>
          <a:p>
            <a:r>
              <a:rPr lang="en-US" dirty="0">
                <a:solidFill>
                  <a:srgbClr val="C00000"/>
                </a:solidFill>
                <a:latin typeface="Open Sans"/>
              </a:rPr>
              <a:t>Global Code of Ethical Business Conduct </a:t>
            </a:r>
            <a:br>
              <a:rPr lang="en-US" sz="2000" dirty="0">
                <a:solidFill>
                  <a:srgbClr val="C00000"/>
                </a:solidFill>
                <a:latin typeface="Open Sans"/>
              </a:rPr>
            </a:br>
            <a:r>
              <a:rPr lang="en-US" sz="2000" dirty="0">
                <a:solidFill>
                  <a:srgbClr val="C00000"/>
                </a:solidFill>
                <a:latin typeface="Open Sans"/>
              </a:rPr>
              <a:t>Training</a:t>
            </a:r>
            <a:endParaRPr lang="en-US" altLang="en-US" sz="2000" dirty="0">
              <a:solidFill>
                <a:srgbClr val="C00000"/>
              </a:solidFill>
              <a:latin typeface="Open Sans"/>
              <a:ea typeface="ＭＳ Ｐゴシック" pitchFamily="34" charset="-128"/>
            </a:endParaRPr>
          </a:p>
        </p:txBody>
      </p:sp>
      <p:sp>
        <p:nvSpPr>
          <p:cNvPr id="2" name="TextBox 1">
            <a:extLst>
              <a:ext uri="{FF2B5EF4-FFF2-40B4-BE49-F238E27FC236}">
                <a16:creationId xmlns:a16="http://schemas.microsoft.com/office/drawing/2014/main" id="{AA8D16A8-5C6E-4679-B04F-7EBBC057985E}"/>
              </a:ext>
            </a:extLst>
          </p:cNvPr>
          <p:cNvSpPr txBox="1"/>
          <p:nvPr/>
        </p:nvSpPr>
        <p:spPr>
          <a:xfrm>
            <a:off x="5608320" y="508000"/>
            <a:ext cx="3342640" cy="436880"/>
          </a:xfrm>
          <a:prstGeom prst="rect">
            <a:avLst/>
          </a:prstGeom>
          <a:solidFill>
            <a:schemeClr val="bg1"/>
          </a:solidFill>
        </p:spPr>
        <p:txBody>
          <a:bodyPr wrap="square" rtlCol="0">
            <a:spAutoFit/>
          </a:bodyPr>
          <a:lstStyle/>
          <a:p>
            <a:endParaRPr lang="en-US" dirty="0"/>
          </a:p>
        </p:txBody>
      </p:sp>
      <p:cxnSp>
        <p:nvCxnSpPr>
          <p:cNvPr id="4" name="Straight Connector 3">
            <a:extLst>
              <a:ext uri="{FF2B5EF4-FFF2-40B4-BE49-F238E27FC236}">
                <a16:creationId xmlns:a16="http://schemas.microsoft.com/office/drawing/2014/main" id="{383F97EC-2784-4D59-AAE9-0360D5A2B464}"/>
              </a:ext>
            </a:extLst>
          </p:cNvPr>
          <p:cNvCxnSpPr>
            <a:cxnSpLocks/>
          </p:cNvCxnSpPr>
          <p:nvPr/>
        </p:nvCxnSpPr>
        <p:spPr>
          <a:xfrm>
            <a:off x="172720" y="4724400"/>
            <a:ext cx="8778240" cy="0"/>
          </a:xfrm>
          <a:prstGeom prst="line">
            <a:avLst/>
          </a:prstGeom>
          <a:ln w="12700">
            <a:solidFill>
              <a:srgbClr val="0071BC"/>
            </a:solidFill>
          </a:ln>
          <a:effectLst/>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07EB8DB3-0000-4706-A217-7C7AA50E2814}"/>
              </a:ext>
            </a:extLst>
          </p:cNvPr>
          <p:cNvSpPr txBox="1"/>
          <p:nvPr/>
        </p:nvSpPr>
        <p:spPr>
          <a:xfrm>
            <a:off x="7746714" y="6503542"/>
            <a:ext cx="1313180" cy="215444"/>
          </a:xfrm>
          <a:prstGeom prst="rect">
            <a:avLst/>
          </a:prstGeom>
          <a:noFill/>
        </p:spPr>
        <p:txBody>
          <a:bodyPr wrap="none" rtlCol="0">
            <a:spAutoFit/>
          </a:bodyPr>
          <a:lstStyle/>
          <a:p>
            <a:r>
              <a:rPr lang="en-US" sz="800" dirty="0">
                <a:latin typeface="Open Sans"/>
              </a:rPr>
              <a:t>Updated as of June 2021</a:t>
            </a:r>
          </a:p>
        </p:txBody>
      </p:sp>
    </p:spTree>
    <p:extLst>
      <p:ext uri="{BB962C8B-B14F-4D97-AF65-F5344CB8AC3E}">
        <p14:creationId xmlns:p14="http://schemas.microsoft.com/office/powerpoint/2010/main" val="3929394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25416" y="3331227"/>
            <a:ext cx="7521964" cy="307777"/>
          </a:xfrm>
          <a:prstGeom prst="rect">
            <a:avLst/>
          </a:prstGeom>
        </p:spPr>
        <p:txBody>
          <a:bodyPr wrap="square">
            <a:spAutoFit/>
          </a:bodyPr>
          <a:lstStyle/>
          <a:p>
            <a:pPr>
              <a:spcBef>
                <a:spcPts val="600"/>
              </a:spcBef>
            </a:pPr>
            <a:r>
              <a:rPr lang="en-US" sz="1400" b="1" dirty="0">
                <a:solidFill>
                  <a:srgbClr val="0071BC"/>
                </a:solidFill>
                <a:latin typeface="Open Sans"/>
              </a:rPr>
              <a:t>Talk </a:t>
            </a:r>
            <a:r>
              <a:rPr lang="en-US" sz="1400" dirty="0">
                <a:latin typeface="Open Sans"/>
              </a:rPr>
              <a:t>to the Office of Risk and Compliance, or your Supervisor, or HR</a:t>
            </a:r>
            <a:endParaRPr lang="en-US" sz="1400" dirty="0">
              <a:highlight>
                <a:srgbClr val="FFFF00"/>
              </a:highlight>
              <a:latin typeface="Open Sans"/>
            </a:endParaRPr>
          </a:p>
        </p:txBody>
      </p:sp>
      <p:sp>
        <p:nvSpPr>
          <p:cNvPr id="7" name="Rectangle 6"/>
          <p:cNvSpPr/>
          <p:nvPr/>
        </p:nvSpPr>
        <p:spPr>
          <a:xfrm>
            <a:off x="1325416" y="3941813"/>
            <a:ext cx="7275333" cy="600164"/>
          </a:xfrm>
          <a:prstGeom prst="rect">
            <a:avLst/>
          </a:prstGeom>
        </p:spPr>
        <p:txBody>
          <a:bodyPr wrap="square">
            <a:spAutoFit/>
          </a:bodyPr>
          <a:lstStyle/>
          <a:p>
            <a:pPr>
              <a:spcBef>
                <a:spcPts val="600"/>
              </a:spcBef>
            </a:pPr>
            <a:r>
              <a:rPr lang="en-US" sz="1400" b="1" dirty="0">
                <a:solidFill>
                  <a:srgbClr val="0071BC"/>
                </a:solidFill>
                <a:latin typeface="Open Sans"/>
              </a:rPr>
              <a:t>Email </a:t>
            </a:r>
            <a:r>
              <a:rPr lang="en-US" sz="1400" dirty="0">
                <a:latin typeface="Open Sans"/>
              </a:rPr>
              <a:t>the Office of Risk and Compliance at </a:t>
            </a:r>
            <a:r>
              <a:rPr lang="en-US" sz="1400" dirty="0">
                <a:latin typeface="Open Sans"/>
                <a:hlinkClick r:id="rId3"/>
              </a:rPr>
              <a:t>mts_risk_and_compliance@mts.com</a:t>
            </a:r>
            <a:endParaRPr lang="en-US" sz="1400" dirty="0">
              <a:latin typeface="Open Sans"/>
            </a:endParaRPr>
          </a:p>
          <a:p>
            <a:pPr>
              <a:spcBef>
                <a:spcPts val="600"/>
              </a:spcBef>
            </a:pPr>
            <a:endParaRPr lang="en-US" sz="1400" dirty="0">
              <a:latin typeface="Open Sans"/>
            </a:endParaRPr>
          </a:p>
        </p:txBody>
      </p:sp>
      <p:sp>
        <p:nvSpPr>
          <p:cNvPr id="8" name="Rectangle 7"/>
          <p:cNvSpPr/>
          <p:nvPr/>
        </p:nvSpPr>
        <p:spPr>
          <a:xfrm>
            <a:off x="1325416" y="4582713"/>
            <a:ext cx="6247185" cy="307777"/>
          </a:xfrm>
          <a:prstGeom prst="rect">
            <a:avLst/>
          </a:prstGeom>
        </p:spPr>
        <p:txBody>
          <a:bodyPr wrap="square">
            <a:spAutoFit/>
          </a:bodyPr>
          <a:lstStyle/>
          <a:p>
            <a:pPr>
              <a:spcBef>
                <a:spcPts val="600"/>
              </a:spcBef>
            </a:pPr>
            <a:r>
              <a:rPr lang="en-US" sz="1400" b="1" dirty="0">
                <a:solidFill>
                  <a:srgbClr val="0071BC"/>
                </a:solidFill>
                <a:latin typeface="Open Sans"/>
              </a:rPr>
              <a:t>Visit </a:t>
            </a:r>
            <a:r>
              <a:rPr lang="en-US" sz="1400" dirty="0">
                <a:latin typeface="Open Sans"/>
              </a:rPr>
              <a:t>MTS AlertLine - </a:t>
            </a:r>
            <a:r>
              <a:rPr lang="en-US" sz="1400" dirty="0">
                <a:latin typeface="Open Sans"/>
                <a:hlinkClick r:id="rId4"/>
              </a:rPr>
              <a:t>https://alertline.com</a:t>
            </a:r>
            <a:endParaRPr lang="en-US" sz="1400" b="1" dirty="0">
              <a:solidFill>
                <a:srgbClr val="C00000"/>
              </a:solidFill>
              <a:latin typeface="Open Sans"/>
            </a:endParaRPr>
          </a:p>
        </p:txBody>
      </p:sp>
      <p:sp>
        <p:nvSpPr>
          <p:cNvPr id="20" name="Rectangle 19"/>
          <p:cNvSpPr/>
          <p:nvPr/>
        </p:nvSpPr>
        <p:spPr>
          <a:xfrm>
            <a:off x="1325416" y="5211438"/>
            <a:ext cx="7160407" cy="307777"/>
          </a:xfrm>
          <a:prstGeom prst="rect">
            <a:avLst/>
          </a:prstGeom>
        </p:spPr>
        <p:txBody>
          <a:bodyPr wrap="square">
            <a:spAutoFit/>
          </a:bodyPr>
          <a:lstStyle/>
          <a:p>
            <a:pPr>
              <a:spcBef>
                <a:spcPts val="600"/>
              </a:spcBef>
            </a:pPr>
            <a:r>
              <a:rPr lang="de-DE" sz="1400" b="1" dirty="0">
                <a:solidFill>
                  <a:srgbClr val="0071BC"/>
                </a:solidFill>
                <a:latin typeface="Open Sans"/>
              </a:rPr>
              <a:t>Call </a:t>
            </a:r>
            <a:r>
              <a:rPr lang="de-DE" sz="1400" dirty="0">
                <a:latin typeface="Open Sans"/>
              </a:rPr>
              <a:t>the AlertLine* Number 888-321-5562 (Regional phone numbers listed in Code)</a:t>
            </a:r>
          </a:p>
        </p:txBody>
      </p:sp>
      <p:sp>
        <p:nvSpPr>
          <p:cNvPr id="10" name="Rectangle 9"/>
          <p:cNvSpPr/>
          <p:nvPr/>
        </p:nvSpPr>
        <p:spPr>
          <a:xfrm>
            <a:off x="1657294" y="5864658"/>
            <a:ext cx="5221026" cy="276999"/>
          </a:xfrm>
          <a:prstGeom prst="rect">
            <a:avLst/>
          </a:prstGeom>
        </p:spPr>
        <p:txBody>
          <a:bodyPr wrap="square">
            <a:spAutoFit/>
          </a:bodyPr>
          <a:lstStyle/>
          <a:p>
            <a:r>
              <a:rPr lang="en-US" sz="1200" dirty="0">
                <a:latin typeface="Open Sans"/>
              </a:rPr>
              <a:t>Reports to the AlertLine have the option to be made anonymously.</a:t>
            </a:r>
          </a:p>
        </p:txBody>
      </p:sp>
      <p:sp>
        <p:nvSpPr>
          <p:cNvPr id="11" name="Rectangle 10">
            <a:extLst>
              <a:ext uri="{FF2B5EF4-FFF2-40B4-BE49-F238E27FC236}">
                <a16:creationId xmlns:a16="http://schemas.microsoft.com/office/drawing/2014/main" id="{5CEB9711-34E8-4B3A-A5CE-F43251A94A7A}"/>
              </a:ext>
            </a:extLst>
          </p:cNvPr>
          <p:cNvSpPr/>
          <p:nvPr/>
        </p:nvSpPr>
        <p:spPr>
          <a:xfrm>
            <a:off x="1254760" y="2573730"/>
            <a:ext cx="6634480" cy="584775"/>
          </a:xfrm>
          <a:prstGeom prst="rect">
            <a:avLst/>
          </a:prstGeom>
        </p:spPr>
        <p:txBody>
          <a:bodyPr wrap="square">
            <a:spAutoFit/>
          </a:bodyPr>
          <a:lstStyle/>
          <a:p>
            <a:pPr algn="ctr"/>
            <a:endParaRPr lang="en-US" sz="1200" dirty="0">
              <a:solidFill>
                <a:srgbClr val="0071BC"/>
              </a:solidFill>
              <a:latin typeface="Open Sans"/>
            </a:endParaRPr>
          </a:p>
          <a:p>
            <a:r>
              <a:rPr lang="en-US" dirty="0">
                <a:solidFill>
                  <a:srgbClr val="0071BC"/>
                </a:solidFill>
                <a:latin typeface="Open Sans"/>
              </a:rPr>
              <a:t>       How To Seek Guidance or Report a Concern</a:t>
            </a:r>
          </a:p>
        </p:txBody>
      </p:sp>
      <p:pic>
        <p:nvPicPr>
          <p:cNvPr id="13" name="Graphic 12" descr="Speech">
            <a:extLst>
              <a:ext uri="{FF2B5EF4-FFF2-40B4-BE49-F238E27FC236}">
                <a16:creationId xmlns:a16="http://schemas.microsoft.com/office/drawing/2014/main" id="{CB5388AC-580D-4126-AB3A-CEE29A41CE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3679" y="3331197"/>
            <a:ext cx="454387" cy="454387"/>
          </a:xfrm>
          <a:prstGeom prst="rect">
            <a:avLst/>
          </a:prstGeom>
        </p:spPr>
      </p:pic>
      <p:pic>
        <p:nvPicPr>
          <p:cNvPr id="27" name="Graphic 26" descr="Email">
            <a:extLst>
              <a:ext uri="{FF2B5EF4-FFF2-40B4-BE49-F238E27FC236}">
                <a16:creationId xmlns:a16="http://schemas.microsoft.com/office/drawing/2014/main" id="{D18012B7-3E56-44D2-B3CE-7371D983B9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3469" y="3910102"/>
            <a:ext cx="371198" cy="371198"/>
          </a:xfrm>
          <a:prstGeom prst="rect">
            <a:avLst/>
          </a:prstGeom>
        </p:spPr>
      </p:pic>
      <p:pic>
        <p:nvPicPr>
          <p:cNvPr id="29" name="Graphic 28" descr="Laptop">
            <a:extLst>
              <a:ext uri="{FF2B5EF4-FFF2-40B4-BE49-F238E27FC236}">
                <a16:creationId xmlns:a16="http://schemas.microsoft.com/office/drawing/2014/main" id="{E8733621-7E12-4160-9DD6-7B44DA33F8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44139" y="4509407"/>
            <a:ext cx="454388" cy="454388"/>
          </a:xfrm>
          <a:prstGeom prst="rect">
            <a:avLst/>
          </a:prstGeom>
        </p:spPr>
      </p:pic>
      <p:pic>
        <p:nvPicPr>
          <p:cNvPr id="31" name="Graphic 30" descr="Smart Phone">
            <a:extLst>
              <a:ext uri="{FF2B5EF4-FFF2-40B4-BE49-F238E27FC236}">
                <a16:creationId xmlns:a16="http://schemas.microsoft.com/office/drawing/2014/main" id="{38A80C0B-3A07-4241-890C-AE2ED362006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182" y="5191902"/>
            <a:ext cx="399771" cy="399771"/>
          </a:xfrm>
          <a:prstGeom prst="rect">
            <a:avLst/>
          </a:prstGeom>
        </p:spPr>
      </p:pic>
      <p:cxnSp>
        <p:nvCxnSpPr>
          <p:cNvPr id="2055" name="Straight Connector 2054">
            <a:extLst>
              <a:ext uri="{FF2B5EF4-FFF2-40B4-BE49-F238E27FC236}">
                <a16:creationId xmlns:a16="http://schemas.microsoft.com/office/drawing/2014/main" id="{1EF07FF1-6BCE-464B-80DF-615E06CC2322}"/>
              </a:ext>
            </a:extLst>
          </p:cNvPr>
          <p:cNvCxnSpPr>
            <a:cxnSpLocks/>
          </p:cNvCxnSpPr>
          <p:nvPr/>
        </p:nvCxnSpPr>
        <p:spPr>
          <a:xfrm>
            <a:off x="1201982" y="3295083"/>
            <a:ext cx="0" cy="244348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2063" name="Graphic 2062" descr="Paper">
            <a:extLst>
              <a:ext uri="{FF2B5EF4-FFF2-40B4-BE49-F238E27FC236}">
                <a16:creationId xmlns:a16="http://schemas.microsoft.com/office/drawing/2014/main" id="{2E2C4488-B432-4E14-9D05-A7CBE3F4C67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412583" y="5840163"/>
            <a:ext cx="325991" cy="325991"/>
          </a:xfrm>
          <a:prstGeom prst="rect">
            <a:avLst/>
          </a:prstGeom>
        </p:spPr>
      </p:pic>
      <p:pic>
        <p:nvPicPr>
          <p:cNvPr id="49" name="Picture 48" descr="A close up of a snow covered bridge&#10;&#10;Description automatically generated">
            <a:extLst>
              <a:ext uri="{FF2B5EF4-FFF2-40B4-BE49-F238E27FC236}">
                <a16:creationId xmlns:a16="http://schemas.microsoft.com/office/drawing/2014/main" id="{D74C56BF-53C5-4041-B5A8-1E929DCF8472}"/>
              </a:ext>
            </a:extLst>
          </p:cNvPr>
          <p:cNvPicPr>
            <a:picLocks noChangeAspect="1"/>
          </p:cNvPicPr>
          <p:nvPr/>
        </p:nvPicPr>
        <p:blipFill>
          <a:blip r:embed="rId15"/>
          <a:stretch>
            <a:fillRect/>
          </a:stretch>
        </p:blipFill>
        <p:spPr>
          <a:xfrm>
            <a:off x="0" y="1060819"/>
            <a:ext cx="9144000" cy="1631216"/>
          </a:xfrm>
          <a:prstGeom prst="rect">
            <a:avLst/>
          </a:prstGeom>
        </p:spPr>
      </p:pic>
      <p:sp>
        <p:nvSpPr>
          <p:cNvPr id="22" name="Title 3">
            <a:extLst>
              <a:ext uri="{FF2B5EF4-FFF2-40B4-BE49-F238E27FC236}">
                <a16:creationId xmlns:a16="http://schemas.microsoft.com/office/drawing/2014/main" id="{E8734901-F9EB-4798-8FD8-E0A3A9BAC5DD}"/>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Using the MTS Code of Conduct</a:t>
            </a:r>
          </a:p>
        </p:txBody>
      </p:sp>
      <p:sp>
        <p:nvSpPr>
          <p:cNvPr id="16" name="TextBox 15">
            <a:extLst>
              <a:ext uri="{FF2B5EF4-FFF2-40B4-BE49-F238E27FC236}">
                <a16:creationId xmlns:a16="http://schemas.microsoft.com/office/drawing/2014/main" id="{73774275-2E78-4ED7-89A5-9CFB9CF890AF}"/>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10</a:t>
            </a:r>
          </a:p>
        </p:txBody>
      </p:sp>
    </p:spTree>
    <p:extLst>
      <p:ext uri="{BB962C8B-B14F-4D97-AF65-F5344CB8AC3E}">
        <p14:creationId xmlns:p14="http://schemas.microsoft.com/office/powerpoint/2010/main" val="3361850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5771845" y="2795558"/>
            <a:ext cx="2821939" cy="1695449"/>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a:lstStyle>
          <a:p>
            <a:pPr marL="0" indent="0">
              <a:buNone/>
            </a:pPr>
            <a:r>
              <a:rPr lang="en-US" sz="1400" kern="0" dirty="0">
                <a:solidFill>
                  <a:srgbClr val="0071BC"/>
                </a:solidFill>
                <a:latin typeface="Open Sans"/>
              </a:rPr>
              <a:t>Occurs when an employee suffers punishment or harassment from co-workers, supervisors, or senior management for reporting a concern or cooperating in an investigation.</a:t>
            </a:r>
          </a:p>
        </p:txBody>
      </p:sp>
      <p:sp>
        <p:nvSpPr>
          <p:cNvPr id="4" name="Rectangle 3"/>
          <p:cNvSpPr/>
          <p:nvPr/>
        </p:nvSpPr>
        <p:spPr>
          <a:xfrm>
            <a:off x="611267" y="2366625"/>
            <a:ext cx="4081459" cy="2862322"/>
          </a:xfrm>
          <a:prstGeom prst="rect">
            <a:avLst/>
          </a:prstGeom>
        </p:spPr>
        <p:txBody>
          <a:bodyPr wrap="square">
            <a:spAutoFit/>
          </a:bodyPr>
          <a:lstStyle/>
          <a:p>
            <a:r>
              <a:rPr lang="en-US" sz="1800" dirty="0">
                <a:latin typeface="Open Sans"/>
              </a:rPr>
              <a:t>Anyone who engages in retaliation violates our Code and may face discipline, up to and including termination.</a:t>
            </a:r>
          </a:p>
          <a:p>
            <a:endParaRPr lang="en-US" sz="1800" dirty="0">
              <a:latin typeface="Open Sans"/>
            </a:endParaRPr>
          </a:p>
          <a:p>
            <a:endParaRPr lang="en-US" sz="1800" dirty="0">
              <a:latin typeface="Open Sans"/>
            </a:endParaRPr>
          </a:p>
          <a:p>
            <a:r>
              <a:rPr lang="en-US" sz="1800" dirty="0">
                <a:latin typeface="Open Sans"/>
              </a:rPr>
              <a:t>If you have concerns about retaliation, talk with the Office of Risk and Compliance or your HR business partner.</a:t>
            </a:r>
          </a:p>
        </p:txBody>
      </p:sp>
      <p:sp>
        <p:nvSpPr>
          <p:cNvPr id="9" name="Content Placeholder 2"/>
          <p:cNvSpPr txBox="1">
            <a:spLocks/>
          </p:cNvSpPr>
          <p:nvPr/>
        </p:nvSpPr>
        <p:spPr bwMode="auto">
          <a:xfrm>
            <a:off x="5771845" y="4961354"/>
            <a:ext cx="2821939" cy="992908"/>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ts val="0"/>
              </a:spcBef>
              <a:spcAft>
                <a:spcPts val="60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ts val="0"/>
              </a:spcBef>
              <a:spcAft>
                <a:spcPts val="60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ts val="0"/>
              </a:spcBef>
              <a:spcAft>
                <a:spcPts val="60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ts val="0"/>
              </a:spcBef>
              <a:spcAft>
                <a:spcPts val="60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ts val="0"/>
              </a:spcBef>
              <a:spcAft>
                <a:spcPts val="60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a:lstStyle>
          <a:p>
            <a:pPr marL="0" indent="0">
              <a:buNone/>
            </a:pPr>
            <a:r>
              <a:rPr lang="en-US" sz="1400" kern="0" dirty="0">
                <a:solidFill>
                  <a:srgbClr val="0071BC"/>
                </a:solidFill>
                <a:latin typeface="Open Sans"/>
              </a:rPr>
              <a:t>A sincere belief without any malice or the desire to defraud others.  It does not mean that we are always right.</a:t>
            </a:r>
          </a:p>
        </p:txBody>
      </p:sp>
      <p:cxnSp>
        <p:nvCxnSpPr>
          <p:cNvPr id="11" name="Straight Connector 10"/>
          <p:cNvCxnSpPr/>
          <p:nvPr/>
        </p:nvCxnSpPr>
        <p:spPr>
          <a:xfrm>
            <a:off x="5286375" y="2409759"/>
            <a:ext cx="0" cy="3581400"/>
          </a:xfrm>
          <a:prstGeom prst="line">
            <a:avLst/>
          </a:prstGeom>
          <a:ln w="127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2D67921-9EAA-405B-98C8-3FFE2717FA5A}"/>
              </a:ext>
            </a:extLst>
          </p:cNvPr>
          <p:cNvSpPr txBox="1"/>
          <p:nvPr/>
        </p:nvSpPr>
        <p:spPr>
          <a:xfrm>
            <a:off x="5771845" y="2366625"/>
            <a:ext cx="2252484" cy="338554"/>
          </a:xfrm>
          <a:prstGeom prst="rect">
            <a:avLst/>
          </a:prstGeom>
          <a:noFill/>
        </p:spPr>
        <p:txBody>
          <a:bodyPr wrap="square" rtlCol="0">
            <a:spAutoFit/>
          </a:bodyPr>
          <a:lstStyle/>
          <a:p>
            <a:r>
              <a:rPr lang="en-US" sz="1600" b="1" dirty="0">
                <a:latin typeface="Open Sans"/>
              </a:rPr>
              <a:t>Retaliation</a:t>
            </a:r>
          </a:p>
        </p:txBody>
      </p:sp>
      <p:sp>
        <p:nvSpPr>
          <p:cNvPr id="22" name="TextBox 21">
            <a:extLst>
              <a:ext uri="{FF2B5EF4-FFF2-40B4-BE49-F238E27FC236}">
                <a16:creationId xmlns:a16="http://schemas.microsoft.com/office/drawing/2014/main" id="{D02E3B38-7281-4FE7-9FDC-C7A22E5D733B}"/>
              </a:ext>
            </a:extLst>
          </p:cNvPr>
          <p:cNvSpPr txBox="1"/>
          <p:nvPr/>
        </p:nvSpPr>
        <p:spPr>
          <a:xfrm>
            <a:off x="5771845" y="4598505"/>
            <a:ext cx="1236557" cy="338554"/>
          </a:xfrm>
          <a:prstGeom prst="rect">
            <a:avLst/>
          </a:prstGeom>
          <a:noFill/>
        </p:spPr>
        <p:txBody>
          <a:bodyPr wrap="none" rtlCol="0">
            <a:spAutoFit/>
          </a:bodyPr>
          <a:lstStyle/>
          <a:p>
            <a:r>
              <a:rPr lang="en-US" sz="1600" b="1" dirty="0">
                <a:latin typeface="Open Sans"/>
              </a:rPr>
              <a:t>Good Faith</a:t>
            </a:r>
          </a:p>
        </p:txBody>
      </p:sp>
      <p:sp>
        <p:nvSpPr>
          <p:cNvPr id="14" name="Title 3">
            <a:extLst>
              <a:ext uri="{FF2B5EF4-FFF2-40B4-BE49-F238E27FC236}">
                <a16:creationId xmlns:a16="http://schemas.microsoft.com/office/drawing/2014/main" id="{53751967-00E3-40C4-AA74-E162F2ABA096}"/>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We Do Not Tolerate Retaliation</a:t>
            </a:r>
          </a:p>
        </p:txBody>
      </p:sp>
      <p:sp>
        <p:nvSpPr>
          <p:cNvPr id="12" name="Rectangle 11">
            <a:extLst>
              <a:ext uri="{FF2B5EF4-FFF2-40B4-BE49-F238E27FC236}">
                <a16:creationId xmlns:a16="http://schemas.microsoft.com/office/drawing/2014/main" id="{7B373421-644B-4D70-B3FF-5B8B8A562A4C}"/>
              </a:ext>
            </a:extLst>
          </p:cNvPr>
          <p:cNvSpPr/>
          <p:nvPr/>
        </p:nvSpPr>
        <p:spPr>
          <a:xfrm>
            <a:off x="0" y="1198788"/>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Open Sans"/>
              </a:rPr>
              <a:t>  MTS prohibits retaliation against anyone who voices a concern in good faith </a:t>
            </a:r>
          </a:p>
        </p:txBody>
      </p:sp>
      <p:pic>
        <p:nvPicPr>
          <p:cNvPr id="13" name="Graphic 12" descr="Warning">
            <a:extLst>
              <a:ext uri="{FF2B5EF4-FFF2-40B4-BE49-F238E27FC236}">
                <a16:creationId xmlns:a16="http://schemas.microsoft.com/office/drawing/2014/main" id="{8738E2E3-BD3A-4AE6-8E52-BD998114C93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1773" y="3820965"/>
            <a:ext cx="379494" cy="379494"/>
          </a:xfrm>
          <a:prstGeom prst="rect">
            <a:avLst/>
          </a:prstGeom>
        </p:spPr>
      </p:pic>
      <p:sp>
        <p:nvSpPr>
          <p:cNvPr id="15" name="TextBox 14">
            <a:extLst>
              <a:ext uri="{FF2B5EF4-FFF2-40B4-BE49-F238E27FC236}">
                <a16:creationId xmlns:a16="http://schemas.microsoft.com/office/drawing/2014/main" id="{97BA8C4F-045A-4653-A19B-CC3D500F113E}"/>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11</a:t>
            </a:r>
          </a:p>
        </p:txBody>
      </p:sp>
    </p:spTree>
    <p:extLst>
      <p:ext uri="{BB962C8B-B14F-4D97-AF65-F5344CB8AC3E}">
        <p14:creationId xmlns:p14="http://schemas.microsoft.com/office/powerpoint/2010/main" val="72477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5613" y="1412875"/>
            <a:ext cx="8231187" cy="4519613"/>
          </a:xfrm>
          <a:noFill/>
        </p:spPr>
        <p:txBody>
          <a:bodyPr anchor="ctr"/>
          <a:lstStyle/>
          <a:p>
            <a:pPr marL="0" indent="0" algn="ctr">
              <a:buNone/>
            </a:pPr>
            <a:r>
              <a:rPr lang="en-US" sz="2400" b="1" dirty="0">
                <a:solidFill>
                  <a:srgbClr val="C00000"/>
                </a:solidFill>
                <a:latin typeface="Open Sans"/>
              </a:rPr>
              <a:t>Privacy &amp; Security</a:t>
            </a:r>
          </a:p>
        </p:txBody>
      </p:sp>
      <p:cxnSp>
        <p:nvCxnSpPr>
          <p:cNvPr id="3" name="Straight Connector 2">
            <a:extLst>
              <a:ext uri="{FF2B5EF4-FFF2-40B4-BE49-F238E27FC236}">
                <a16:creationId xmlns:a16="http://schemas.microsoft.com/office/drawing/2014/main" id="{30F669E7-5492-4725-9B87-B1D9ADEA8897}"/>
              </a:ext>
            </a:extLst>
          </p:cNvPr>
          <p:cNvCxnSpPr>
            <a:cxnSpLocks/>
          </p:cNvCxnSpPr>
          <p:nvPr/>
        </p:nvCxnSpPr>
        <p:spPr>
          <a:xfrm>
            <a:off x="2636520" y="3242899"/>
            <a:ext cx="387096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DA55882-F1ED-4763-996F-2BBB4F56CD31}"/>
              </a:ext>
            </a:extLst>
          </p:cNvPr>
          <p:cNvCxnSpPr>
            <a:cxnSpLocks/>
          </p:cNvCxnSpPr>
          <p:nvPr/>
        </p:nvCxnSpPr>
        <p:spPr>
          <a:xfrm>
            <a:off x="2636520" y="4183441"/>
            <a:ext cx="387096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3">
            <a:extLst>
              <a:ext uri="{FF2B5EF4-FFF2-40B4-BE49-F238E27FC236}">
                <a16:creationId xmlns:a16="http://schemas.microsoft.com/office/drawing/2014/main" id="{32B1DBF4-8BCF-4F0B-968A-DC53095F04E8}"/>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Key Highlight</a:t>
            </a:r>
          </a:p>
        </p:txBody>
      </p:sp>
      <p:sp>
        <p:nvSpPr>
          <p:cNvPr id="7" name="TextBox 6">
            <a:extLst>
              <a:ext uri="{FF2B5EF4-FFF2-40B4-BE49-F238E27FC236}">
                <a16:creationId xmlns:a16="http://schemas.microsoft.com/office/drawing/2014/main" id="{9DF47438-FDAC-4A7B-8941-FE736FC29B61}"/>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12</a:t>
            </a:r>
          </a:p>
        </p:txBody>
      </p:sp>
    </p:spTree>
    <p:extLst>
      <p:ext uri="{BB962C8B-B14F-4D97-AF65-F5344CB8AC3E}">
        <p14:creationId xmlns:p14="http://schemas.microsoft.com/office/powerpoint/2010/main" val="361194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4DABDE0-0066-4EB4-9430-1A333D50A88A}"/>
              </a:ext>
            </a:extLst>
          </p:cNvPr>
          <p:cNvSpPr/>
          <p:nvPr/>
        </p:nvSpPr>
        <p:spPr>
          <a:xfrm>
            <a:off x="400952" y="2254071"/>
            <a:ext cx="4002142" cy="1200329"/>
          </a:xfrm>
          <a:prstGeom prst="rect">
            <a:avLst/>
          </a:prstGeom>
        </p:spPr>
        <p:txBody>
          <a:bodyPr wrap="square">
            <a:spAutoFit/>
          </a:bodyPr>
          <a:lstStyle/>
          <a:p>
            <a:pPr marL="73660">
              <a:lnSpc>
                <a:spcPct val="100000"/>
              </a:lnSpc>
              <a:spcBef>
                <a:spcPts val="100"/>
              </a:spcBef>
            </a:pPr>
            <a:r>
              <a:rPr lang="en-US" sz="1800" b="1" spc="-20" dirty="0">
                <a:solidFill>
                  <a:srgbClr val="0071BC"/>
                </a:solidFill>
                <a:latin typeface="Open Sans"/>
                <a:cs typeface="Cambria"/>
              </a:rPr>
              <a:t>Privacy</a:t>
            </a:r>
            <a:r>
              <a:rPr lang="en-US" sz="1800" b="1" spc="-20" dirty="0">
                <a:latin typeface="Open Sans"/>
                <a:cs typeface="Cambria"/>
              </a:rPr>
              <a:t> </a:t>
            </a:r>
            <a:r>
              <a:rPr lang="en-US" sz="1800" dirty="0">
                <a:latin typeface="Open Sans"/>
                <a:cs typeface="Cambria"/>
              </a:rPr>
              <a:t>in </a:t>
            </a:r>
            <a:r>
              <a:rPr lang="en-US" sz="1800" spc="-5" dirty="0">
                <a:latin typeface="Open Sans"/>
                <a:cs typeface="Cambria"/>
              </a:rPr>
              <a:t>the </a:t>
            </a:r>
            <a:r>
              <a:rPr lang="en-US" sz="1800" spc="-10" dirty="0">
                <a:latin typeface="Open Sans"/>
                <a:cs typeface="Cambria"/>
              </a:rPr>
              <a:t>workplace refers </a:t>
            </a:r>
            <a:r>
              <a:rPr lang="en-US" sz="1800" spc="-5" dirty="0">
                <a:latin typeface="Open Sans"/>
                <a:cs typeface="Cambria"/>
              </a:rPr>
              <a:t>to protecting information that</a:t>
            </a:r>
            <a:r>
              <a:rPr lang="en-US" sz="1800" spc="45" dirty="0">
                <a:latin typeface="Open Sans"/>
                <a:cs typeface="Cambria"/>
              </a:rPr>
              <a:t> </a:t>
            </a:r>
            <a:r>
              <a:rPr lang="en-US" sz="1800" dirty="0">
                <a:latin typeface="Open Sans"/>
                <a:cs typeface="Cambria"/>
              </a:rPr>
              <a:t>is </a:t>
            </a:r>
            <a:r>
              <a:rPr lang="en-US" sz="1800" spc="-5" dirty="0">
                <a:latin typeface="Open Sans"/>
                <a:cs typeface="Cambria"/>
              </a:rPr>
              <a:t>considered personal </a:t>
            </a:r>
            <a:r>
              <a:rPr lang="en-US" sz="1800" dirty="0">
                <a:latin typeface="Open Sans"/>
                <a:cs typeface="Cambria"/>
              </a:rPr>
              <a:t>or </a:t>
            </a:r>
            <a:r>
              <a:rPr lang="en-US" sz="1800" spc="-15" dirty="0">
                <a:latin typeface="Open Sans"/>
                <a:cs typeface="Cambria"/>
              </a:rPr>
              <a:t>private </a:t>
            </a:r>
            <a:r>
              <a:rPr lang="en-US" sz="1800" spc="-10" dirty="0">
                <a:latin typeface="Open Sans"/>
                <a:cs typeface="Cambria"/>
              </a:rPr>
              <a:t>from </a:t>
            </a:r>
            <a:r>
              <a:rPr lang="en-US" sz="1800" spc="-5" dirty="0">
                <a:latin typeface="Open Sans"/>
                <a:cs typeface="Cambria"/>
              </a:rPr>
              <a:t>corruption, compromise </a:t>
            </a:r>
            <a:r>
              <a:rPr lang="en-US" sz="1800" dirty="0">
                <a:latin typeface="Open Sans"/>
                <a:cs typeface="Cambria"/>
              </a:rPr>
              <a:t>or</a:t>
            </a:r>
            <a:r>
              <a:rPr lang="en-US" sz="1800" spc="80" dirty="0">
                <a:latin typeface="Open Sans"/>
                <a:cs typeface="Cambria"/>
              </a:rPr>
              <a:t> </a:t>
            </a:r>
            <a:r>
              <a:rPr lang="en-US" sz="1800" spc="-5" dirty="0">
                <a:latin typeface="Open Sans"/>
                <a:cs typeface="Cambria"/>
              </a:rPr>
              <a:t>loss.</a:t>
            </a:r>
            <a:endParaRPr lang="en-US" sz="1800" dirty="0">
              <a:latin typeface="Open Sans"/>
              <a:cs typeface="Cambria"/>
            </a:endParaRPr>
          </a:p>
        </p:txBody>
      </p:sp>
      <p:cxnSp>
        <p:nvCxnSpPr>
          <p:cNvPr id="20" name="Straight Connector 19">
            <a:extLst>
              <a:ext uri="{FF2B5EF4-FFF2-40B4-BE49-F238E27FC236}">
                <a16:creationId xmlns:a16="http://schemas.microsoft.com/office/drawing/2014/main" id="{B98D1F5C-1024-4D71-BCB9-3049CCE70277}"/>
              </a:ext>
            </a:extLst>
          </p:cNvPr>
          <p:cNvCxnSpPr>
            <a:cxnSpLocks/>
          </p:cNvCxnSpPr>
          <p:nvPr/>
        </p:nvCxnSpPr>
        <p:spPr>
          <a:xfrm>
            <a:off x="4572000" y="2440672"/>
            <a:ext cx="0" cy="2753360"/>
          </a:xfrm>
          <a:prstGeom prst="line">
            <a:avLst/>
          </a:prstGeom>
          <a:ln w="12700">
            <a:solidFill>
              <a:srgbClr val="0071BC"/>
            </a:solidFill>
          </a:ln>
          <a:effectLst/>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936F8A95-D1FC-476A-BCD0-230A6EB1E6C8}"/>
              </a:ext>
            </a:extLst>
          </p:cNvPr>
          <p:cNvSpPr/>
          <p:nvPr/>
        </p:nvSpPr>
        <p:spPr>
          <a:xfrm>
            <a:off x="4754511" y="2254071"/>
            <a:ext cx="4152451" cy="923330"/>
          </a:xfrm>
          <a:prstGeom prst="rect">
            <a:avLst/>
          </a:prstGeom>
        </p:spPr>
        <p:txBody>
          <a:bodyPr wrap="square">
            <a:spAutoFit/>
          </a:bodyPr>
          <a:lstStyle/>
          <a:p>
            <a:pPr marL="73660">
              <a:lnSpc>
                <a:spcPct val="100000"/>
              </a:lnSpc>
              <a:spcBef>
                <a:spcPts val="100"/>
              </a:spcBef>
            </a:pPr>
            <a:r>
              <a:rPr lang="en-US" sz="1800" b="1" spc="-20" dirty="0">
                <a:solidFill>
                  <a:srgbClr val="0071BC"/>
                </a:solidFill>
                <a:latin typeface="Open Sans"/>
                <a:cs typeface="Cambria"/>
              </a:rPr>
              <a:t>Security</a:t>
            </a:r>
            <a:r>
              <a:rPr lang="en-US" sz="1800" b="1" spc="-20" dirty="0">
                <a:latin typeface="Open Sans"/>
                <a:cs typeface="Cambria"/>
              </a:rPr>
              <a:t> </a:t>
            </a:r>
            <a:r>
              <a:rPr lang="en-US" sz="1800" spc="-20" dirty="0">
                <a:latin typeface="Open Sans"/>
                <a:cs typeface="Cambria"/>
              </a:rPr>
              <a:t>is the protection of the confidentiality, integrity and availability of information.</a:t>
            </a:r>
            <a:endParaRPr lang="en-US" sz="1800" dirty="0">
              <a:latin typeface="Open Sans"/>
              <a:cs typeface="Cambria"/>
            </a:endParaRPr>
          </a:p>
        </p:txBody>
      </p:sp>
      <p:sp>
        <p:nvSpPr>
          <p:cNvPr id="22" name="Rectangle 21">
            <a:extLst>
              <a:ext uri="{FF2B5EF4-FFF2-40B4-BE49-F238E27FC236}">
                <a16:creationId xmlns:a16="http://schemas.microsoft.com/office/drawing/2014/main" id="{29855232-E30C-454E-AEBB-950BA9189C9E}"/>
              </a:ext>
            </a:extLst>
          </p:cNvPr>
          <p:cNvSpPr/>
          <p:nvPr/>
        </p:nvSpPr>
        <p:spPr>
          <a:xfrm>
            <a:off x="492760" y="3717903"/>
            <a:ext cx="3647441" cy="58825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Open Sans"/>
              </a:rPr>
              <a:t>Policies ORC-012, ORC-013, ORC-014, ORC-015</a:t>
            </a:r>
          </a:p>
        </p:txBody>
      </p:sp>
      <p:sp>
        <p:nvSpPr>
          <p:cNvPr id="23" name="Rectangle 22">
            <a:extLst>
              <a:ext uri="{FF2B5EF4-FFF2-40B4-BE49-F238E27FC236}">
                <a16:creationId xmlns:a16="http://schemas.microsoft.com/office/drawing/2014/main" id="{EE6A2D10-849A-4C3D-877B-6BEBF181FBB8}"/>
              </a:ext>
            </a:extLst>
          </p:cNvPr>
          <p:cNvSpPr/>
          <p:nvPr/>
        </p:nvSpPr>
        <p:spPr>
          <a:xfrm>
            <a:off x="5030693" y="3717903"/>
            <a:ext cx="3647441" cy="58825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bg1"/>
                </a:solidFill>
                <a:latin typeface="Open Sans"/>
              </a:rPr>
              <a:t>Policies IT-013 and IT-021</a:t>
            </a:r>
          </a:p>
        </p:txBody>
      </p:sp>
      <p:sp>
        <p:nvSpPr>
          <p:cNvPr id="10" name="Rectangle 9">
            <a:extLst>
              <a:ext uri="{FF2B5EF4-FFF2-40B4-BE49-F238E27FC236}">
                <a16:creationId xmlns:a16="http://schemas.microsoft.com/office/drawing/2014/main" id="{47610150-736D-4433-8035-604311230E0E}"/>
              </a:ext>
            </a:extLst>
          </p:cNvPr>
          <p:cNvSpPr/>
          <p:nvPr/>
        </p:nvSpPr>
        <p:spPr>
          <a:xfrm>
            <a:off x="400952" y="4569658"/>
            <a:ext cx="3715571" cy="1384995"/>
          </a:xfrm>
          <a:prstGeom prst="rect">
            <a:avLst/>
          </a:prstGeom>
        </p:spPr>
        <p:txBody>
          <a:bodyPr wrap="square">
            <a:spAutoFit/>
          </a:bodyPr>
          <a:lstStyle/>
          <a:p>
            <a:pPr marL="91440">
              <a:lnSpc>
                <a:spcPct val="100000"/>
              </a:lnSpc>
              <a:tabLst>
                <a:tab pos="378460" algn="l"/>
                <a:tab pos="379095" algn="l"/>
              </a:tabLst>
            </a:pPr>
            <a:r>
              <a:rPr lang="en-US" sz="1400" b="1" spc="-5" dirty="0">
                <a:solidFill>
                  <a:srgbClr val="0071BC"/>
                </a:solidFill>
                <a:latin typeface="Open Sans"/>
                <a:cs typeface="Cambria"/>
              </a:rPr>
              <a:t>Examples of Personal Information</a:t>
            </a:r>
          </a:p>
          <a:p>
            <a:pPr marL="378460" indent="-287020">
              <a:lnSpc>
                <a:spcPct val="100000"/>
              </a:lnSpc>
              <a:buFont typeface="Wingdings" panose="05000000000000000000" pitchFamily="2" charset="2"/>
              <a:buChar char="§"/>
              <a:tabLst>
                <a:tab pos="378460" algn="l"/>
                <a:tab pos="379095" algn="l"/>
              </a:tabLst>
            </a:pPr>
            <a:r>
              <a:rPr lang="en-US" sz="1400" spc="-5" dirty="0">
                <a:latin typeface="Open Sans"/>
                <a:cs typeface="Cambria"/>
              </a:rPr>
              <a:t>Name</a:t>
            </a:r>
            <a:endParaRPr lang="en-US" sz="1400" dirty="0">
              <a:latin typeface="Open Sans"/>
              <a:cs typeface="Cambria"/>
            </a:endParaRPr>
          </a:p>
          <a:p>
            <a:pPr marL="378460" indent="-287020">
              <a:lnSpc>
                <a:spcPct val="100000"/>
              </a:lnSpc>
              <a:buFont typeface="Wingdings" panose="05000000000000000000" pitchFamily="2" charset="2"/>
              <a:buChar char="§"/>
              <a:tabLst>
                <a:tab pos="378460" algn="l"/>
                <a:tab pos="379095" algn="l"/>
              </a:tabLst>
            </a:pPr>
            <a:r>
              <a:rPr lang="en-US" sz="1400" spc="-10" dirty="0">
                <a:latin typeface="Open Sans"/>
                <a:cs typeface="Cambria"/>
              </a:rPr>
              <a:t>Age</a:t>
            </a:r>
            <a:endParaRPr lang="en-US" sz="1400" dirty="0">
              <a:latin typeface="Open Sans"/>
              <a:cs typeface="Cambria"/>
            </a:endParaRPr>
          </a:p>
          <a:p>
            <a:pPr marL="378460" indent="-287020">
              <a:lnSpc>
                <a:spcPct val="100000"/>
              </a:lnSpc>
              <a:buFont typeface="Wingdings" panose="05000000000000000000" pitchFamily="2" charset="2"/>
              <a:buChar char="§"/>
              <a:tabLst>
                <a:tab pos="378460" algn="l"/>
                <a:tab pos="379095" algn="l"/>
              </a:tabLst>
            </a:pPr>
            <a:r>
              <a:rPr lang="en-US" sz="1400" spc="-10" dirty="0">
                <a:latin typeface="Open Sans"/>
                <a:cs typeface="Cambria"/>
              </a:rPr>
              <a:t>Date and </a:t>
            </a:r>
            <a:r>
              <a:rPr lang="en-US" sz="1400" spc="-5" dirty="0">
                <a:latin typeface="Open Sans"/>
                <a:cs typeface="Cambria"/>
              </a:rPr>
              <a:t>place of</a:t>
            </a:r>
            <a:r>
              <a:rPr lang="en-US" sz="1400" spc="-20" dirty="0">
                <a:latin typeface="Open Sans"/>
                <a:cs typeface="Cambria"/>
              </a:rPr>
              <a:t> </a:t>
            </a:r>
            <a:r>
              <a:rPr lang="en-US" sz="1400" spc="-5" dirty="0">
                <a:latin typeface="Open Sans"/>
                <a:cs typeface="Cambria"/>
              </a:rPr>
              <a:t>birth</a:t>
            </a:r>
            <a:endParaRPr lang="en-US" sz="1400" dirty="0">
              <a:latin typeface="Open Sans"/>
              <a:cs typeface="Cambria"/>
            </a:endParaRPr>
          </a:p>
          <a:p>
            <a:pPr marL="378460" indent="-287020">
              <a:lnSpc>
                <a:spcPct val="100000"/>
              </a:lnSpc>
              <a:buFont typeface="Wingdings" panose="05000000000000000000" pitchFamily="2" charset="2"/>
              <a:buChar char="§"/>
              <a:tabLst>
                <a:tab pos="378460" algn="l"/>
                <a:tab pos="379095" algn="l"/>
              </a:tabLst>
            </a:pPr>
            <a:r>
              <a:rPr lang="en-US" sz="1400" spc="-5" dirty="0">
                <a:latin typeface="Open Sans"/>
                <a:cs typeface="Cambria"/>
              </a:rPr>
              <a:t>Home phone number</a:t>
            </a:r>
          </a:p>
          <a:p>
            <a:pPr marL="378460" indent="-287020">
              <a:lnSpc>
                <a:spcPct val="100000"/>
              </a:lnSpc>
              <a:buFont typeface="Wingdings" panose="05000000000000000000" pitchFamily="2" charset="2"/>
              <a:buChar char="§"/>
              <a:tabLst>
                <a:tab pos="378460" algn="l"/>
                <a:tab pos="379095" algn="l"/>
              </a:tabLst>
            </a:pPr>
            <a:r>
              <a:rPr lang="en-US" sz="1400" spc="-5" dirty="0">
                <a:latin typeface="Open Sans"/>
                <a:cs typeface="Cambria"/>
              </a:rPr>
              <a:t>Medical records</a:t>
            </a:r>
            <a:endParaRPr lang="en-US" sz="1400" dirty="0">
              <a:latin typeface="Open Sans"/>
              <a:cs typeface="Cambria"/>
            </a:endParaRPr>
          </a:p>
        </p:txBody>
      </p:sp>
      <p:sp>
        <p:nvSpPr>
          <p:cNvPr id="27" name="Rectangle 26">
            <a:extLst>
              <a:ext uri="{FF2B5EF4-FFF2-40B4-BE49-F238E27FC236}">
                <a16:creationId xmlns:a16="http://schemas.microsoft.com/office/drawing/2014/main" id="{0EB4C865-474C-40A2-BAF0-4F4BE40480D8}"/>
              </a:ext>
            </a:extLst>
          </p:cNvPr>
          <p:cNvSpPr/>
          <p:nvPr/>
        </p:nvSpPr>
        <p:spPr>
          <a:xfrm>
            <a:off x="4839237" y="4569658"/>
            <a:ext cx="3996604" cy="1646605"/>
          </a:xfrm>
          <a:prstGeom prst="rect">
            <a:avLst/>
          </a:prstGeom>
        </p:spPr>
        <p:txBody>
          <a:bodyPr wrap="square">
            <a:spAutoFit/>
          </a:bodyPr>
          <a:lstStyle/>
          <a:p>
            <a:pPr marL="91440">
              <a:lnSpc>
                <a:spcPct val="100000"/>
              </a:lnSpc>
              <a:tabLst>
                <a:tab pos="378460" algn="l"/>
                <a:tab pos="379095" algn="l"/>
              </a:tabLst>
            </a:pPr>
            <a:r>
              <a:rPr lang="en-US" sz="1400" b="1" spc="-5" dirty="0">
                <a:solidFill>
                  <a:srgbClr val="0071BC"/>
                </a:solidFill>
                <a:latin typeface="Open Sans"/>
                <a:cs typeface="Cambria"/>
              </a:rPr>
              <a:t>Scope</a:t>
            </a:r>
          </a:p>
          <a:p>
            <a:pPr marL="377190" indent="-285750">
              <a:lnSpc>
                <a:spcPct val="100000"/>
              </a:lnSpc>
              <a:buFont typeface="Wingdings" panose="05000000000000000000" pitchFamily="2" charset="2"/>
              <a:buChar char="§"/>
              <a:tabLst>
                <a:tab pos="378460" algn="l"/>
                <a:tab pos="379095" algn="l"/>
              </a:tabLst>
            </a:pPr>
            <a:r>
              <a:rPr lang="en-US" sz="1400" spc="-5" dirty="0">
                <a:latin typeface="Open Sans"/>
                <a:cs typeface="Cambria"/>
              </a:rPr>
              <a:t>Protect information from accidental or intentional unauthorized modification, destruction or disclosure </a:t>
            </a:r>
          </a:p>
          <a:p>
            <a:pPr marL="91440">
              <a:lnSpc>
                <a:spcPct val="100000"/>
              </a:lnSpc>
              <a:tabLst>
                <a:tab pos="378460" algn="l"/>
                <a:tab pos="379095" algn="l"/>
              </a:tabLst>
            </a:pPr>
            <a:endParaRPr lang="en-US" sz="300" spc="-5" dirty="0">
              <a:latin typeface="Open Sans"/>
              <a:cs typeface="Cambria"/>
            </a:endParaRPr>
          </a:p>
          <a:p>
            <a:pPr marL="377190" indent="-285750">
              <a:lnSpc>
                <a:spcPct val="100000"/>
              </a:lnSpc>
              <a:buFont typeface="Wingdings" panose="05000000000000000000" pitchFamily="2" charset="2"/>
              <a:buChar char="§"/>
              <a:tabLst>
                <a:tab pos="378460" algn="l"/>
                <a:tab pos="379095" algn="l"/>
              </a:tabLst>
            </a:pPr>
            <a:r>
              <a:rPr lang="en-US" sz="1400" spc="-5" dirty="0">
                <a:latin typeface="Open Sans"/>
                <a:cs typeface="Cambria"/>
              </a:rPr>
              <a:t>Secure equipment and software used to process, store and transmit information</a:t>
            </a:r>
          </a:p>
          <a:p>
            <a:pPr marL="91440">
              <a:lnSpc>
                <a:spcPct val="100000"/>
              </a:lnSpc>
              <a:tabLst>
                <a:tab pos="378460" algn="l"/>
                <a:tab pos="379095" algn="l"/>
              </a:tabLst>
            </a:pPr>
            <a:endParaRPr lang="en-US" sz="1400" dirty="0">
              <a:latin typeface="Open Sans"/>
              <a:cs typeface="Cambria"/>
            </a:endParaRPr>
          </a:p>
        </p:txBody>
      </p:sp>
      <p:sp>
        <p:nvSpPr>
          <p:cNvPr id="14" name="Title 3">
            <a:extLst>
              <a:ext uri="{FF2B5EF4-FFF2-40B4-BE49-F238E27FC236}">
                <a16:creationId xmlns:a16="http://schemas.microsoft.com/office/drawing/2014/main" id="{4EFFEDCE-96A5-4FD1-9591-DC10F063EB44}"/>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What is Privacy and Security?</a:t>
            </a:r>
          </a:p>
        </p:txBody>
      </p:sp>
      <p:sp>
        <p:nvSpPr>
          <p:cNvPr id="11" name="Rectangle 10">
            <a:extLst>
              <a:ext uri="{FF2B5EF4-FFF2-40B4-BE49-F238E27FC236}">
                <a16:creationId xmlns:a16="http://schemas.microsoft.com/office/drawing/2014/main" id="{AE4B004E-8EE5-4416-B210-B7DA66DAC8AA}"/>
              </a:ext>
            </a:extLst>
          </p:cNvPr>
          <p:cNvSpPr/>
          <p:nvPr/>
        </p:nvSpPr>
        <p:spPr>
          <a:xfrm>
            <a:off x="0" y="1194191"/>
            <a:ext cx="9144000" cy="646331"/>
          </a:xfrm>
          <a:prstGeom prst="rect">
            <a:avLst/>
          </a:prstGeom>
          <a:solidFill>
            <a:schemeClr val="bg1">
              <a:lumMod val="65000"/>
            </a:schemeClr>
          </a:solidFill>
        </p:spPr>
        <p:txBody>
          <a:bodyPr wrap="square">
            <a:spAutoFit/>
          </a:bodyPr>
          <a:lstStyle/>
          <a:p>
            <a:pPr lvl="0">
              <a:defRPr/>
            </a:pPr>
            <a:r>
              <a:rPr lang="en-US" sz="1800" dirty="0">
                <a:solidFill>
                  <a:schemeClr val="bg1"/>
                </a:solidFill>
                <a:latin typeface="Open Sans"/>
              </a:rPr>
              <a:t>  MTS is committed to protecting the privacy and security of personal and confidential</a:t>
            </a:r>
          </a:p>
          <a:p>
            <a:pPr lvl="0">
              <a:defRPr/>
            </a:pPr>
            <a:r>
              <a:rPr lang="en-US" sz="1800" dirty="0">
                <a:solidFill>
                  <a:schemeClr val="bg1"/>
                </a:solidFill>
                <a:latin typeface="Open Sans"/>
              </a:rPr>
              <a:t>  information of its employees, customers, suppliers and other third parties.</a:t>
            </a:r>
          </a:p>
        </p:txBody>
      </p:sp>
      <p:sp>
        <p:nvSpPr>
          <p:cNvPr id="12" name="TextBox 11">
            <a:extLst>
              <a:ext uri="{FF2B5EF4-FFF2-40B4-BE49-F238E27FC236}">
                <a16:creationId xmlns:a16="http://schemas.microsoft.com/office/drawing/2014/main" id="{1331B9CE-2B66-48AB-85DE-340A99E91F25}"/>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13</a:t>
            </a:r>
          </a:p>
        </p:txBody>
      </p:sp>
    </p:spTree>
    <p:extLst>
      <p:ext uri="{BB962C8B-B14F-4D97-AF65-F5344CB8AC3E}">
        <p14:creationId xmlns:p14="http://schemas.microsoft.com/office/powerpoint/2010/main" val="2003085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7C12B76-4158-4EB4-AF4E-5479A754C936}"/>
              </a:ext>
            </a:extLst>
          </p:cNvPr>
          <p:cNvSpPr txBox="1"/>
          <p:nvPr/>
        </p:nvSpPr>
        <p:spPr>
          <a:xfrm>
            <a:off x="203444" y="2173190"/>
            <a:ext cx="2237536" cy="369332"/>
          </a:xfrm>
          <a:prstGeom prst="rect">
            <a:avLst/>
          </a:prstGeom>
          <a:noFill/>
        </p:spPr>
        <p:txBody>
          <a:bodyPr wrap="none" rtlCol="0">
            <a:spAutoFit/>
          </a:bodyPr>
          <a:lstStyle/>
          <a:p>
            <a:r>
              <a:rPr lang="en-US" sz="1800" b="1" dirty="0">
                <a:solidFill>
                  <a:srgbClr val="0071BC"/>
                </a:solidFill>
                <a:latin typeface="Open Sans"/>
              </a:rPr>
              <a:t>Privacy Reminders:</a:t>
            </a:r>
          </a:p>
        </p:txBody>
      </p:sp>
      <p:sp>
        <p:nvSpPr>
          <p:cNvPr id="22" name="Title 3">
            <a:extLst>
              <a:ext uri="{FF2B5EF4-FFF2-40B4-BE49-F238E27FC236}">
                <a16:creationId xmlns:a16="http://schemas.microsoft.com/office/drawing/2014/main" id="{D030FB49-09CF-4B92-BBB0-EAB478BC50D8}"/>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Our Responsibilities - Privacy </a:t>
            </a:r>
          </a:p>
        </p:txBody>
      </p:sp>
      <p:sp>
        <p:nvSpPr>
          <p:cNvPr id="23" name="Rectangle 22">
            <a:extLst>
              <a:ext uri="{FF2B5EF4-FFF2-40B4-BE49-F238E27FC236}">
                <a16:creationId xmlns:a16="http://schemas.microsoft.com/office/drawing/2014/main" id="{7A1E61A5-75B2-4352-8C57-B6CEEDA4A1DA}"/>
              </a:ext>
            </a:extLst>
          </p:cNvPr>
          <p:cNvSpPr/>
          <p:nvPr/>
        </p:nvSpPr>
        <p:spPr>
          <a:xfrm>
            <a:off x="0" y="1191330"/>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chemeClr val="bg1"/>
                </a:solidFill>
                <a:latin typeface="Open Sans"/>
              </a:rPr>
              <a:t>  </a:t>
            </a:r>
            <a:r>
              <a:rPr lang="en-US" sz="1800" dirty="0">
                <a:latin typeface="Open Sans"/>
              </a:rPr>
              <a:t>Protecting the privacy of personal information is everyone’s responsibility &amp; there</a:t>
            </a:r>
          </a:p>
          <a:p>
            <a:r>
              <a:rPr lang="en-US" sz="1800" dirty="0">
                <a:latin typeface="Open Sans"/>
              </a:rPr>
              <a:t>  are security measures we can all take every day in our role at MTS.</a:t>
            </a:r>
          </a:p>
        </p:txBody>
      </p:sp>
      <p:sp>
        <p:nvSpPr>
          <p:cNvPr id="24" name="TextBox 23">
            <a:extLst>
              <a:ext uri="{FF2B5EF4-FFF2-40B4-BE49-F238E27FC236}">
                <a16:creationId xmlns:a16="http://schemas.microsoft.com/office/drawing/2014/main" id="{D189FC15-1298-4684-8407-BE9EFB919FA0}"/>
              </a:ext>
            </a:extLst>
          </p:cNvPr>
          <p:cNvSpPr txBox="1"/>
          <p:nvPr/>
        </p:nvSpPr>
        <p:spPr>
          <a:xfrm>
            <a:off x="296863" y="2718123"/>
            <a:ext cx="6145034" cy="3432799"/>
          </a:xfrm>
          <a:prstGeom prst="rect">
            <a:avLst/>
          </a:prstGeom>
          <a:noFill/>
        </p:spPr>
        <p:txBody>
          <a:bodyPr wrap="square">
            <a:spAutoFit/>
          </a:bodyPr>
          <a:lstStyle/>
          <a:p>
            <a:pPr marL="342900" indent="-342900">
              <a:lnSpc>
                <a:spcPct val="107000"/>
              </a:lnSpc>
              <a:spcBef>
                <a:spcPts val="600"/>
              </a:spcBef>
              <a:spcAft>
                <a:spcPts val="300"/>
              </a:spcAft>
              <a:buClr>
                <a:schemeClr val="tx1">
                  <a:lumMod val="50000"/>
                  <a:lumOff val="50000"/>
                </a:schemeClr>
              </a:buClr>
              <a:buFont typeface="Wingdings" panose="05000000000000000000" pitchFamily="2" charset="2"/>
              <a:buChar char="ü"/>
              <a:tabLst>
                <a:tab pos="457200" algn="l"/>
              </a:tabLst>
            </a:pPr>
            <a:r>
              <a:rPr lang="en-US" sz="1600" dirty="0">
                <a:latin typeface="Open Sans"/>
                <a:ea typeface="Calibri" panose="020F0502020204030204" pitchFamily="34" charset="0"/>
                <a:cs typeface="Times New Roman" panose="02020603050405020304" pitchFamily="18" charset="0"/>
              </a:rPr>
              <a:t>Collect, u</a:t>
            </a:r>
            <a:r>
              <a:rPr lang="en-US" sz="1600" dirty="0">
                <a:effectLst/>
                <a:latin typeface="Open Sans"/>
                <a:ea typeface="Calibri" panose="020F0502020204030204" pitchFamily="34" charset="0"/>
                <a:cs typeface="Times New Roman" panose="02020603050405020304" pitchFamily="18" charset="0"/>
              </a:rPr>
              <a:t>se, share, and store only the minimum amount of personal information necessary for your work.</a:t>
            </a:r>
          </a:p>
          <a:p>
            <a:pPr marL="342900" indent="-342900">
              <a:lnSpc>
                <a:spcPct val="107000"/>
              </a:lnSpc>
              <a:spcBef>
                <a:spcPts val="600"/>
              </a:spcBef>
              <a:spcAft>
                <a:spcPts val="300"/>
              </a:spcAft>
              <a:buClr>
                <a:schemeClr val="tx1">
                  <a:lumMod val="50000"/>
                  <a:lumOff val="50000"/>
                </a:schemeClr>
              </a:buClr>
              <a:buFont typeface="Wingdings" panose="05000000000000000000" pitchFamily="2" charset="2"/>
              <a:buChar char="ü"/>
              <a:tabLst>
                <a:tab pos="457200" algn="l"/>
              </a:tabLst>
            </a:pPr>
            <a:r>
              <a:rPr lang="en-US" sz="1600" dirty="0">
                <a:effectLst/>
                <a:latin typeface="Open Sans"/>
                <a:ea typeface="Times New Roman" panose="02020603050405020304" pitchFamily="18" charset="0"/>
              </a:rPr>
              <a:t>Further protect </a:t>
            </a:r>
            <a:r>
              <a:rPr lang="en-US" sz="1600" u="sng" dirty="0">
                <a:effectLst/>
                <a:latin typeface="Open Sans"/>
                <a:ea typeface="Times New Roman" panose="02020603050405020304" pitchFamily="18" charset="0"/>
              </a:rPr>
              <a:t>sensitive</a:t>
            </a:r>
            <a:r>
              <a:rPr lang="en-US" sz="1600" dirty="0">
                <a:effectLst/>
                <a:latin typeface="Open Sans"/>
                <a:ea typeface="Times New Roman" panose="02020603050405020304" pitchFamily="18" charset="0"/>
              </a:rPr>
              <a:t> personal information by adding additional security controls on documents, such as password protection.</a:t>
            </a:r>
            <a:endParaRPr lang="en-US" sz="1600" dirty="0">
              <a:effectLst/>
              <a:latin typeface="Open Sans"/>
              <a:ea typeface="Calibri" panose="020F0502020204030204" pitchFamily="34" charset="0"/>
              <a:cs typeface="Times New Roman" panose="02020603050405020304" pitchFamily="18" charset="0"/>
            </a:endParaRPr>
          </a:p>
          <a:p>
            <a:pPr marL="342900" marR="0" lvl="0" indent="-342900">
              <a:lnSpc>
                <a:spcPct val="107000"/>
              </a:lnSpc>
              <a:spcBef>
                <a:spcPts val="600"/>
              </a:spcBef>
              <a:spcAft>
                <a:spcPts val="300"/>
              </a:spcAft>
              <a:buClr>
                <a:schemeClr val="tx1">
                  <a:lumMod val="50000"/>
                  <a:lumOff val="50000"/>
                </a:schemeClr>
              </a:buClr>
              <a:buFont typeface="Wingdings" panose="05000000000000000000" pitchFamily="2" charset="2"/>
              <a:buChar char="ü"/>
              <a:tabLst>
                <a:tab pos="457200" algn="l"/>
              </a:tabLst>
            </a:pPr>
            <a:r>
              <a:rPr lang="en-US" sz="1600" dirty="0">
                <a:effectLst/>
                <a:latin typeface="Open Sans"/>
                <a:ea typeface="Calibri" panose="020F0502020204030204" pitchFamily="34" charset="0"/>
                <a:cs typeface="Times New Roman" panose="02020603050405020304" pitchFamily="18" charset="0"/>
              </a:rPr>
              <a:t>Only share personal information with those who need it to do their job.</a:t>
            </a:r>
          </a:p>
          <a:p>
            <a:pPr marL="342900" indent="-342900">
              <a:lnSpc>
                <a:spcPct val="107000"/>
              </a:lnSpc>
              <a:spcBef>
                <a:spcPts val="600"/>
              </a:spcBef>
              <a:spcAft>
                <a:spcPts val="300"/>
              </a:spcAft>
              <a:buClr>
                <a:schemeClr val="tx1">
                  <a:lumMod val="50000"/>
                  <a:lumOff val="50000"/>
                </a:schemeClr>
              </a:buClr>
              <a:buFont typeface="Wingdings" panose="05000000000000000000" pitchFamily="2" charset="2"/>
              <a:buChar char="ü"/>
              <a:tabLst>
                <a:tab pos="457200" algn="l"/>
              </a:tabLst>
            </a:pPr>
            <a:r>
              <a:rPr lang="en-US" sz="1600" dirty="0">
                <a:effectLst/>
                <a:latin typeface="Open Sans"/>
                <a:ea typeface="Calibri" panose="020F0502020204030204" pitchFamily="34" charset="0"/>
                <a:cs typeface="Times New Roman" panose="02020603050405020304" pitchFamily="18" charset="0"/>
              </a:rPr>
              <a:t>Keep personal information only to fulfill the reasonable business purposes for which it was collected.</a:t>
            </a:r>
          </a:p>
          <a:p>
            <a:pPr marL="342900" marR="0" lvl="0" indent="-342900">
              <a:lnSpc>
                <a:spcPct val="107000"/>
              </a:lnSpc>
              <a:spcBef>
                <a:spcPts val="600"/>
              </a:spcBef>
              <a:spcAft>
                <a:spcPts val="300"/>
              </a:spcAft>
              <a:buClr>
                <a:schemeClr val="tx1">
                  <a:lumMod val="50000"/>
                  <a:lumOff val="50000"/>
                </a:schemeClr>
              </a:buClr>
              <a:buFont typeface="Wingdings" panose="05000000000000000000" pitchFamily="2" charset="2"/>
              <a:buChar char="ü"/>
              <a:tabLst>
                <a:tab pos="457200" algn="l"/>
              </a:tabLst>
            </a:pPr>
            <a:r>
              <a:rPr lang="en-US" sz="1600" dirty="0">
                <a:effectLst/>
                <a:latin typeface="Open Sans"/>
                <a:ea typeface="Calibri" panose="020F0502020204030204" pitchFamily="34" charset="0"/>
                <a:cs typeface="Times New Roman" panose="02020603050405020304" pitchFamily="18" charset="0"/>
              </a:rPr>
              <a:t>Destroy, delete, or anonymize personal information once it is no longer needed.</a:t>
            </a:r>
            <a:endParaRPr lang="en-US" sz="1600" i="1" dirty="0">
              <a:effectLst/>
              <a:latin typeface="Open Sans"/>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AB818B75-9B69-4042-8A90-5298F67D443A}"/>
              </a:ext>
            </a:extLst>
          </p:cNvPr>
          <p:cNvSpPr/>
          <p:nvPr/>
        </p:nvSpPr>
        <p:spPr>
          <a:xfrm>
            <a:off x="6686226" y="3173524"/>
            <a:ext cx="1942616" cy="2434481"/>
          </a:xfrm>
          <a:prstGeom prst="rect">
            <a:avLst/>
          </a:prstGeom>
          <a:solidFill>
            <a:srgbClr val="0071BC"/>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bg1"/>
                </a:solidFill>
                <a:latin typeface="Open Sans"/>
              </a:rPr>
              <a:t>Take caution to dispose of sensitive company or personal information on hard drives or network drives when no longer needed.  </a:t>
            </a:r>
          </a:p>
        </p:txBody>
      </p:sp>
      <p:pic>
        <p:nvPicPr>
          <p:cNvPr id="7" name="Graphic 6" descr="Warning">
            <a:extLst>
              <a:ext uri="{FF2B5EF4-FFF2-40B4-BE49-F238E27FC236}">
                <a16:creationId xmlns:a16="http://schemas.microsoft.com/office/drawing/2014/main" id="{4475846E-7A97-4280-A5EF-07EFA1C950D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86226" y="2718123"/>
            <a:ext cx="379494" cy="379494"/>
          </a:xfrm>
          <a:prstGeom prst="rect">
            <a:avLst/>
          </a:prstGeom>
        </p:spPr>
      </p:pic>
      <p:sp>
        <p:nvSpPr>
          <p:cNvPr id="8" name="TextBox 7">
            <a:extLst>
              <a:ext uri="{FF2B5EF4-FFF2-40B4-BE49-F238E27FC236}">
                <a16:creationId xmlns:a16="http://schemas.microsoft.com/office/drawing/2014/main" id="{32EE70EC-33D0-4B6F-B1E1-136670C24B40}"/>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14</a:t>
            </a:r>
          </a:p>
        </p:txBody>
      </p:sp>
    </p:spTree>
    <p:extLst>
      <p:ext uri="{BB962C8B-B14F-4D97-AF65-F5344CB8AC3E}">
        <p14:creationId xmlns:p14="http://schemas.microsoft.com/office/powerpoint/2010/main" val="660911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DA7D-BDE3-44FD-959A-EA385EF7BF50}"/>
              </a:ext>
            </a:extLst>
          </p:cNvPr>
          <p:cNvSpPr>
            <a:spLocks noGrp="1"/>
          </p:cNvSpPr>
          <p:nvPr>
            <p:ph type="title"/>
          </p:nvPr>
        </p:nvSpPr>
        <p:spPr>
          <a:xfrm>
            <a:off x="325402" y="179614"/>
            <a:ext cx="7600593" cy="695186"/>
          </a:xfrm>
        </p:spPr>
        <p:txBody>
          <a:bodyPr>
            <a:normAutofit/>
          </a:bodyPr>
          <a:lstStyle/>
          <a:p>
            <a:r>
              <a:rPr lang="en-US" sz="2400" dirty="0">
                <a:latin typeface="Open Sans"/>
              </a:rPr>
              <a:t>Cybersecurity Highlight</a:t>
            </a:r>
          </a:p>
        </p:txBody>
      </p:sp>
      <p:sp>
        <p:nvSpPr>
          <p:cNvPr id="10" name="TextBox 9">
            <a:extLst>
              <a:ext uri="{FF2B5EF4-FFF2-40B4-BE49-F238E27FC236}">
                <a16:creationId xmlns:a16="http://schemas.microsoft.com/office/drawing/2014/main" id="{455A8FD0-FD64-4D9B-B6CB-D799A7927A6E}"/>
              </a:ext>
            </a:extLst>
          </p:cNvPr>
          <p:cNvSpPr txBox="1"/>
          <p:nvPr/>
        </p:nvSpPr>
        <p:spPr>
          <a:xfrm>
            <a:off x="275717" y="2502677"/>
            <a:ext cx="5580554" cy="3131627"/>
          </a:xfrm>
          <a:prstGeom prst="rect">
            <a:avLst/>
          </a:prstGeom>
          <a:noFill/>
        </p:spPr>
        <p:txBody>
          <a:bodyPr wrap="square">
            <a:spAutoFit/>
          </a:bodyPr>
          <a:lstStyle/>
          <a:p>
            <a:pPr>
              <a:spcBef>
                <a:spcPts val="300"/>
              </a:spcBef>
              <a:spcAft>
                <a:spcPts val="300"/>
              </a:spcAft>
            </a:pPr>
            <a:r>
              <a:rPr lang="en-US" sz="1600" b="1" dirty="0">
                <a:solidFill>
                  <a:srgbClr val="0071BC"/>
                </a:solidFill>
                <a:latin typeface="Open Sans"/>
              </a:rPr>
              <a:t>How Cyber-Attacks Happen</a:t>
            </a:r>
          </a:p>
          <a:p>
            <a:pPr marL="285750" indent="-285750">
              <a:spcBef>
                <a:spcPts val="600"/>
              </a:spcBef>
              <a:spcAft>
                <a:spcPts val="600"/>
              </a:spcAft>
              <a:buFont typeface="Arial" panose="020B0604020202020204" pitchFamily="34" charset="0"/>
              <a:buChar char="•"/>
            </a:pPr>
            <a:r>
              <a:rPr lang="en-US" sz="1600" dirty="0">
                <a:latin typeface="Open Sans"/>
              </a:rPr>
              <a:t>Most cyber-attacks start with employees.</a:t>
            </a:r>
          </a:p>
          <a:p>
            <a:pPr marL="285750" indent="-285750">
              <a:spcBef>
                <a:spcPts val="600"/>
              </a:spcBef>
              <a:spcAft>
                <a:spcPts val="600"/>
              </a:spcAft>
              <a:buFont typeface="Arial" panose="020B0604020202020204" pitchFamily="34" charset="0"/>
              <a:buChar char="•"/>
            </a:pPr>
            <a:r>
              <a:rPr lang="en-US" sz="1600" dirty="0">
                <a:latin typeface="Open Sans"/>
              </a:rPr>
              <a:t>Employees fall prey to a malware or phishing event, often by opening email </a:t>
            </a:r>
            <a:r>
              <a:rPr lang="en-US" sz="1600" i="1" dirty="0">
                <a:latin typeface="Open Sans"/>
              </a:rPr>
              <a:t>(with a link to a web site or an attachment), </a:t>
            </a:r>
            <a:r>
              <a:rPr lang="en-US" sz="1600" dirty="0">
                <a:latin typeface="Open Sans"/>
              </a:rPr>
              <a:t>or by visiting a web site.</a:t>
            </a:r>
          </a:p>
          <a:p>
            <a:pPr marL="285750" indent="-285750">
              <a:spcBef>
                <a:spcPts val="600"/>
              </a:spcBef>
              <a:spcAft>
                <a:spcPts val="600"/>
              </a:spcAft>
              <a:buFont typeface="Arial" panose="020B0604020202020204" pitchFamily="34" charset="0"/>
              <a:buChar char="•"/>
            </a:pPr>
            <a:r>
              <a:rPr lang="en-US" sz="1600" dirty="0">
                <a:latin typeface="Open Sans"/>
              </a:rPr>
              <a:t>Doing so will launch a cyber-attack on a PC.</a:t>
            </a:r>
          </a:p>
          <a:p>
            <a:pPr marL="285750" indent="-285750">
              <a:spcBef>
                <a:spcPts val="600"/>
              </a:spcBef>
              <a:spcAft>
                <a:spcPts val="600"/>
              </a:spcAft>
              <a:buFont typeface="Arial" panose="020B0604020202020204" pitchFamily="34" charset="0"/>
              <a:buChar char="•"/>
            </a:pPr>
            <a:r>
              <a:rPr lang="en-US" sz="1600" dirty="0">
                <a:latin typeface="Open Sans"/>
              </a:rPr>
              <a:t>Once your PC is attacked, it takes a short amount of time for a sophisticated criminal organization to laterally move through a company’s IT systems and find sensitive data.</a:t>
            </a:r>
          </a:p>
        </p:txBody>
      </p:sp>
      <p:sp>
        <p:nvSpPr>
          <p:cNvPr id="13" name="Rectangle 12">
            <a:extLst>
              <a:ext uri="{FF2B5EF4-FFF2-40B4-BE49-F238E27FC236}">
                <a16:creationId xmlns:a16="http://schemas.microsoft.com/office/drawing/2014/main" id="{6F0F86C5-BFAE-40EA-8650-F316484E1C64}"/>
              </a:ext>
            </a:extLst>
          </p:cNvPr>
          <p:cNvSpPr/>
          <p:nvPr/>
        </p:nvSpPr>
        <p:spPr>
          <a:xfrm>
            <a:off x="0" y="1191330"/>
            <a:ext cx="9144000" cy="771031"/>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chemeClr val="bg1"/>
                </a:solidFill>
                <a:latin typeface="Open Sans"/>
              </a:rPr>
              <a:t>  Cyber-attacks are increasing in sophistication and frequency every year and are a major</a:t>
            </a:r>
          </a:p>
          <a:p>
            <a:r>
              <a:rPr lang="en-US" sz="1800" dirty="0">
                <a:solidFill>
                  <a:schemeClr val="bg1"/>
                </a:solidFill>
                <a:latin typeface="Open Sans"/>
              </a:rPr>
              <a:t>  risk in our society. They happen to organizations large and small.  </a:t>
            </a:r>
          </a:p>
        </p:txBody>
      </p:sp>
      <p:pic>
        <p:nvPicPr>
          <p:cNvPr id="4" name="Picture 3">
            <a:extLst>
              <a:ext uri="{FF2B5EF4-FFF2-40B4-BE49-F238E27FC236}">
                <a16:creationId xmlns:a16="http://schemas.microsoft.com/office/drawing/2014/main" id="{CE852132-9B30-4C06-BF1C-A0238700B74C}"/>
              </a:ext>
            </a:extLst>
          </p:cNvPr>
          <p:cNvPicPr>
            <a:picLocks noChangeAspect="1"/>
          </p:cNvPicPr>
          <p:nvPr/>
        </p:nvPicPr>
        <p:blipFill>
          <a:blip r:embed="rId2"/>
          <a:stretch>
            <a:fillRect/>
          </a:stretch>
        </p:blipFill>
        <p:spPr>
          <a:xfrm>
            <a:off x="6067889" y="3135449"/>
            <a:ext cx="2800394" cy="1877847"/>
          </a:xfrm>
          <a:prstGeom prst="rect">
            <a:avLst/>
          </a:prstGeom>
        </p:spPr>
      </p:pic>
      <p:sp>
        <p:nvSpPr>
          <p:cNvPr id="3" name="Rectangle 2">
            <a:extLst>
              <a:ext uri="{FF2B5EF4-FFF2-40B4-BE49-F238E27FC236}">
                <a16:creationId xmlns:a16="http://schemas.microsoft.com/office/drawing/2014/main" id="{37EE350E-A8E2-44F5-AFF3-0A256EB682D9}"/>
              </a:ext>
            </a:extLst>
          </p:cNvPr>
          <p:cNvSpPr/>
          <p:nvPr/>
        </p:nvSpPr>
        <p:spPr>
          <a:xfrm>
            <a:off x="0" y="5800031"/>
            <a:ext cx="9144000" cy="4672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tx1"/>
                </a:solidFill>
                <a:latin typeface="Open Sans"/>
              </a:rPr>
              <a:t>Cyber-crime has become a large for-profit industry estimated to be $6T in 2021. </a:t>
            </a:r>
            <a:endParaRPr lang="en-US" sz="1600" dirty="0">
              <a:solidFill>
                <a:schemeClr val="tx1"/>
              </a:solidFill>
            </a:endParaRPr>
          </a:p>
        </p:txBody>
      </p:sp>
      <p:sp>
        <p:nvSpPr>
          <p:cNvPr id="8" name="TextBox 7">
            <a:extLst>
              <a:ext uri="{FF2B5EF4-FFF2-40B4-BE49-F238E27FC236}">
                <a16:creationId xmlns:a16="http://schemas.microsoft.com/office/drawing/2014/main" id="{D8AB9427-29D2-4292-B3FD-60C3F5023370}"/>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15</a:t>
            </a:r>
          </a:p>
        </p:txBody>
      </p:sp>
    </p:spTree>
    <p:extLst>
      <p:ext uri="{BB962C8B-B14F-4D97-AF65-F5344CB8AC3E}">
        <p14:creationId xmlns:p14="http://schemas.microsoft.com/office/powerpoint/2010/main" val="3465715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140FCA2E-67D7-4B4F-ADAE-3085CC2F44A3}"/>
              </a:ext>
            </a:extLst>
          </p:cNvPr>
          <p:cNvSpPr txBox="1"/>
          <p:nvPr/>
        </p:nvSpPr>
        <p:spPr>
          <a:xfrm>
            <a:off x="134611" y="1933586"/>
            <a:ext cx="8975919" cy="369332"/>
          </a:xfrm>
          <a:prstGeom prst="rect">
            <a:avLst/>
          </a:prstGeom>
          <a:noFill/>
        </p:spPr>
        <p:txBody>
          <a:bodyPr wrap="none" rtlCol="0">
            <a:spAutoFit/>
          </a:bodyPr>
          <a:lstStyle/>
          <a:p>
            <a:r>
              <a:rPr lang="en-US" sz="1800" b="1" dirty="0">
                <a:solidFill>
                  <a:srgbClr val="0071BC"/>
                </a:solidFill>
                <a:latin typeface="Open Sans"/>
              </a:rPr>
              <a:t>Security Reminders: </a:t>
            </a:r>
            <a:r>
              <a:rPr lang="en-US" sz="1800" dirty="0">
                <a:solidFill>
                  <a:srgbClr val="0071BC"/>
                </a:solidFill>
                <a:latin typeface="Open Sans"/>
              </a:rPr>
              <a:t>Follow the below practices with all emails and web sites you visit:</a:t>
            </a:r>
          </a:p>
        </p:txBody>
      </p:sp>
      <p:sp>
        <p:nvSpPr>
          <p:cNvPr id="22" name="Title 3">
            <a:extLst>
              <a:ext uri="{FF2B5EF4-FFF2-40B4-BE49-F238E27FC236}">
                <a16:creationId xmlns:a16="http://schemas.microsoft.com/office/drawing/2014/main" id="{D030FB49-09CF-4B92-BBB0-EAB478BC50D8}"/>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Our Responsibilities - Cybersecurity </a:t>
            </a:r>
          </a:p>
        </p:txBody>
      </p:sp>
      <p:sp>
        <p:nvSpPr>
          <p:cNvPr id="23" name="Rectangle 22">
            <a:extLst>
              <a:ext uri="{FF2B5EF4-FFF2-40B4-BE49-F238E27FC236}">
                <a16:creationId xmlns:a16="http://schemas.microsoft.com/office/drawing/2014/main" id="{7A1E61A5-75B2-4352-8C57-B6CEEDA4A1DA}"/>
              </a:ext>
            </a:extLst>
          </p:cNvPr>
          <p:cNvSpPr/>
          <p:nvPr/>
        </p:nvSpPr>
        <p:spPr>
          <a:xfrm>
            <a:off x="0" y="1191331"/>
            <a:ext cx="9144000" cy="520160"/>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chemeClr val="bg1"/>
                </a:solidFill>
                <a:latin typeface="Open Sans"/>
              </a:rPr>
              <a:t> Preventing a cyb</a:t>
            </a:r>
            <a:r>
              <a:rPr lang="en-US" sz="1800" dirty="0">
                <a:latin typeface="Open Sans"/>
              </a:rPr>
              <a:t>er-attack is best started where it all begins - with our employees.</a:t>
            </a:r>
          </a:p>
        </p:txBody>
      </p:sp>
      <p:sp>
        <p:nvSpPr>
          <p:cNvPr id="11" name="TextBox 10">
            <a:extLst>
              <a:ext uri="{FF2B5EF4-FFF2-40B4-BE49-F238E27FC236}">
                <a16:creationId xmlns:a16="http://schemas.microsoft.com/office/drawing/2014/main" id="{00216770-E727-4002-83F6-95CFEF26221E}"/>
              </a:ext>
            </a:extLst>
          </p:cNvPr>
          <p:cNvSpPr txBox="1"/>
          <p:nvPr/>
        </p:nvSpPr>
        <p:spPr>
          <a:xfrm>
            <a:off x="6942942" y="3255982"/>
            <a:ext cx="1801453" cy="2246769"/>
          </a:xfrm>
          <a:prstGeom prst="rect">
            <a:avLst/>
          </a:prstGeom>
          <a:solidFill>
            <a:srgbClr val="0071BC"/>
          </a:solidFill>
        </p:spPr>
        <p:txBody>
          <a:bodyPr wrap="square">
            <a:spAutoFit/>
          </a:bodyPr>
          <a:lstStyle/>
          <a:p>
            <a:r>
              <a:rPr lang="en-US" sz="1400" dirty="0">
                <a:solidFill>
                  <a:schemeClr val="bg1"/>
                </a:solidFill>
                <a:latin typeface="Open Sans"/>
              </a:rPr>
              <a:t>Use professional skepticism when clicking on a web site or opening an external email with a web site link or attachment.</a:t>
            </a:r>
          </a:p>
          <a:p>
            <a:r>
              <a:rPr lang="en-US" sz="1400" dirty="0">
                <a:solidFill>
                  <a:schemeClr val="bg1"/>
                </a:solidFill>
                <a:latin typeface="Open Sans"/>
              </a:rPr>
              <a:t>Contact your IT Help Desk if you have questions. </a:t>
            </a:r>
          </a:p>
        </p:txBody>
      </p:sp>
      <p:sp>
        <p:nvSpPr>
          <p:cNvPr id="12" name="TextBox 11">
            <a:extLst>
              <a:ext uri="{FF2B5EF4-FFF2-40B4-BE49-F238E27FC236}">
                <a16:creationId xmlns:a16="http://schemas.microsoft.com/office/drawing/2014/main" id="{596065F3-656B-4DCC-9466-27FE07A9FDCC}"/>
              </a:ext>
            </a:extLst>
          </p:cNvPr>
          <p:cNvSpPr txBox="1"/>
          <p:nvPr/>
        </p:nvSpPr>
        <p:spPr>
          <a:xfrm>
            <a:off x="296863" y="2428832"/>
            <a:ext cx="6344292" cy="3685624"/>
          </a:xfrm>
          <a:prstGeom prst="rect">
            <a:avLst/>
          </a:prstGeom>
          <a:noFill/>
        </p:spPr>
        <p:txBody>
          <a:bodyPr wrap="square">
            <a:spAutoFit/>
          </a:bodyPr>
          <a:lstStyle/>
          <a:p>
            <a:pPr marL="285750" indent="-285750">
              <a:spcBef>
                <a:spcPts val="600"/>
              </a:spcBef>
              <a:spcAft>
                <a:spcPts val="300"/>
              </a:spcAft>
              <a:buFont typeface="Wingdings" panose="05000000000000000000" pitchFamily="2" charset="2"/>
              <a:buChar char="ü"/>
            </a:pPr>
            <a:r>
              <a:rPr lang="en-US" sz="1400" i="1" dirty="0">
                <a:latin typeface="Open Sans"/>
              </a:rPr>
              <a:t>Email Attachments: </a:t>
            </a:r>
            <a:r>
              <a:rPr lang="en-US" sz="1400" dirty="0">
                <a:latin typeface="Open Sans"/>
              </a:rPr>
              <a:t>Never open an attachment in an email from an external source when the sender is unknown, the attachment was not expected, or if anything looks questionable. </a:t>
            </a:r>
          </a:p>
          <a:p>
            <a:pPr marL="285750" indent="-285750">
              <a:spcBef>
                <a:spcPts val="600"/>
              </a:spcBef>
              <a:spcAft>
                <a:spcPts val="300"/>
              </a:spcAft>
              <a:buFont typeface="Wingdings" panose="05000000000000000000" pitchFamily="2" charset="2"/>
              <a:buChar char="ü"/>
            </a:pPr>
            <a:r>
              <a:rPr lang="en-US" sz="1400" i="1" dirty="0">
                <a:latin typeface="Open Sans"/>
              </a:rPr>
              <a:t>Email Links: </a:t>
            </a:r>
            <a:r>
              <a:rPr lang="en-US" sz="1400" dirty="0">
                <a:latin typeface="Open Sans"/>
              </a:rPr>
              <a:t>Never click on a web site link in an email from a sender you don’t know, or to a site you don’t recognize. Carefully examine the actual site address to be sure it matches the sender site that appears in the text. </a:t>
            </a:r>
          </a:p>
          <a:p>
            <a:pPr marL="285750" indent="-285750">
              <a:spcBef>
                <a:spcPts val="600"/>
              </a:spcBef>
              <a:spcAft>
                <a:spcPts val="300"/>
              </a:spcAft>
              <a:buFont typeface="Wingdings" panose="05000000000000000000" pitchFamily="2" charset="2"/>
              <a:buChar char="ü"/>
            </a:pPr>
            <a:r>
              <a:rPr lang="en-US" sz="1400" i="1" dirty="0">
                <a:latin typeface="Open Sans"/>
              </a:rPr>
              <a:t>Web Sites: </a:t>
            </a:r>
            <a:r>
              <a:rPr lang="en-US" sz="1400" dirty="0">
                <a:latin typeface="Open Sans"/>
              </a:rPr>
              <a:t>Never visit a web site that is not from a well-established company, whether for business or personal use.</a:t>
            </a:r>
          </a:p>
          <a:p>
            <a:pPr marL="285750" indent="-285750">
              <a:spcBef>
                <a:spcPts val="600"/>
              </a:spcBef>
              <a:spcAft>
                <a:spcPts val="300"/>
              </a:spcAft>
              <a:buFont typeface="Wingdings" panose="05000000000000000000" pitchFamily="2" charset="2"/>
              <a:buChar char="ü"/>
            </a:pPr>
            <a:r>
              <a:rPr lang="en-US" sz="1400" i="1" dirty="0">
                <a:latin typeface="Open Sans"/>
              </a:rPr>
              <a:t>Software: </a:t>
            </a:r>
            <a:r>
              <a:rPr lang="en-US" sz="1400" dirty="0">
                <a:latin typeface="Open Sans"/>
              </a:rPr>
              <a:t>Never install unapproved software or software downloaded from unknown sources.  </a:t>
            </a:r>
          </a:p>
          <a:p>
            <a:pPr marL="285750" indent="-285750">
              <a:spcBef>
                <a:spcPts val="600"/>
              </a:spcBef>
              <a:spcAft>
                <a:spcPts val="300"/>
              </a:spcAft>
              <a:buFont typeface="Wingdings" panose="05000000000000000000" pitchFamily="2" charset="2"/>
              <a:buChar char="ü"/>
            </a:pPr>
            <a:r>
              <a:rPr lang="en-US" sz="1400" i="1" dirty="0">
                <a:latin typeface="Open Sans"/>
              </a:rPr>
              <a:t>Workstation: </a:t>
            </a:r>
            <a:r>
              <a:rPr lang="en-US" sz="1400" dirty="0">
                <a:latin typeface="Open Sans"/>
              </a:rPr>
              <a:t>Cooperate with the Information Security department if your workstation is isolated due to a potential security threat. </a:t>
            </a:r>
          </a:p>
          <a:p>
            <a:pPr marL="285750" indent="-285750">
              <a:spcBef>
                <a:spcPts val="600"/>
              </a:spcBef>
              <a:spcAft>
                <a:spcPts val="300"/>
              </a:spcAft>
              <a:buFont typeface="Wingdings" panose="05000000000000000000" pitchFamily="2" charset="2"/>
              <a:buChar char="ü"/>
            </a:pPr>
            <a:r>
              <a:rPr lang="en-US" sz="1400" i="1" dirty="0">
                <a:latin typeface="Open Sans"/>
              </a:rPr>
              <a:t>Help Desk: </a:t>
            </a:r>
            <a:r>
              <a:rPr lang="en-US" sz="1400" dirty="0">
                <a:latin typeface="Open Sans"/>
              </a:rPr>
              <a:t>If you have questions, contact your IT Help Desk to request assistance from the Information Security department.</a:t>
            </a:r>
          </a:p>
        </p:txBody>
      </p:sp>
      <p:pic>
        <p:nvPicPr>
          <p:cNvPr id="13" name="Graphic 12" descr="Warning">
            <a:extLst>
              <a:ext uri="{FF2B5EF4-FFF2-40B4-BE49-F238E27FC236}">
                <a16:creationId xmlns:a16="http://schemas.microsoft.com/office/drawing/2014/main" id="{A3D5DA60-E6E1-471F-81CA-B98343C365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942942" y="2876488"/>
            <a:ext cx="379494" cy="379494"/>
          </a:xfrm>
          <a:prstGeom prst="rect">
            <a:avLst/>
          </a:prstGeom>
        </p:spPr>
      </p:pic>
      <p:sp>
        <p:nvSpPr>
          <p:cNvPr id="8" name="TextBox 7">
            <a:extLst>
              <a:ext uri="{FF2B5EF4-FFF2-40B4-BE49-F238E27FC236}">
                <a16:creationId xmlns:a16="http://schemas.microsoft.com/office/drawing/2014/main" id="{8B4A6C69-92D8-4B1E-8F3F-771EA4BC2224}"/>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16</a:t>
            </a:r>
          </a:p>
        </p:txBody>
      </p:sp>
    </p:spTree>
    <p:extLst>
      <p:ext uri="{BB962C8B-B14F-4D97-AF65-F5344CB8AC3E}">
        <p14:creationId xmlns:p14="http://schemas.microsoft.com/office/powerpoint/2010/main" val="34988073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1D3A92F-EF37-4882-AFA7-BAAEC69FF95A}"/>
              </a:ext>
            </a:extLst>
          </p:cNvPr>
          <p:cNvSpPr/>
          <p:nvPr/>
        </p:nvSpPr>
        <p:spPr>
          <a:xfrm>
            <a:off x="5096132" y="4334775"/>
            <a:ext cx="2740500" cy="1173507"/>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Open Sans"/>
              </a:rPr>
              <a:t>Security Incident or Concern</a:t>
            </a:r>
          </a:p>
          <a:p>
            <a:pPr algn="ctr"/>
            <a:r>
              <a:rPr lang="en-US" sz="1400" dirty="0">
                <a:solidFill>
                  <a:schemeClr val="bg1"/>
                </a:solidFill>
                <a:latin typeface="Open Sans"/>
                <a:hlinkClick r:id="rId2"/>
              </a:rPr>
              <a:t>informationsecurity@mts.com</a:t>
            </a:r>
            <a:r>
              <a:rPr lang="en-US" sz="1400" dirty="0">
                <a:solidFill>
                  <a:schemeClr val="tx1"/>
                </a:solidFill>
                <a:latin typeface="Open Sans"/>
              </a:rPr>
              <a:t>, or</a:t>
            </a:r>
          </a:p>
          <a:p>
            <a:pPr algn="ctr"/>
            <a:r>
              <a:rPr lang="en-US" sz="1400" dirty="0">
                <a:solidFill>
                  <a:schemeClr val="tx1"/>
                </a:solidFill>
                <a:latin typeface="Open Sans"/>
              </a:rPr>
              <a:t>Your Local IT Service Desk</a:t>
            </a:r>
            <a:endParaRPr lang="en-US" sz="1400" b="1" dirty="0">
              <a:solidFill>
                <a:schemeClr val="tx1"/>
              </a:solidFill>
              <a:latin typeface="Open Sans"/>
            </a:endParaRPr>
          </a:p>
          <a:p>
            <a:pPr algn="ctr"/>
            <a:endParaRPr lang="en-US" sz="1400" dirty="0">
              <a:solidFill>
                <a:schemeClr val="tx1"/>
              </a:solidFill>
            </a:endParaRPr>
          </a:p>
        </p:txBody>
      </p:sp>
      <p:sp>
        <p:nvSpPr>
          <p:cNvPr id="2" name="Rectangle 1">
            <a:extLst>
              <a:ext uri="{FF2B5EF4-FFF2-40B4-BE49-F238E27FC236}">
                <a16:creationId xmlns:a16="http://schemas.microsoft.com/office/drawing/2014/main" id="{B147CE8C-39EE-4690-A13C-06EF1ED0CFDA}"/>
              </a:ext>
            </a:extLst>
          </p:cNvPr>
          <p:cNvSpPr/>
          <p:nvPr/>
        </p:nvSpPr>
        <p:spPr>
          <a:xfrm>
            <a:off x="1307368" y="4317970"/>
            <a:ext cx="2740500" cy="1173507"/>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tx1"/>
                </a:solidFill>
                <a:latin typeface="Open Sans"/>
              </a:rPr>
              <a:t>Privacy Incident or Concern</a:t>
            </a:r>
          </a:p>
          <a:p>
            <a:pPr algn="ctr"/>
            <a:r>
              <a:rPr lang="en-US" sz="1400" dirty="0">
                <a:solidFill>
                  <a:schemeClr val="bg1"/>
                </a:solidFill>
                <a:latin typeface="Open Sans"/>
                <a:hlinkClick r:id="rId3"/>
              </a:rPr>
              <a:t>privacy@mts.com</a:t>
            </a:r>
            <a:endParaRPr lang="en-US" sz="1400" dirty="0">
              <a:solidFill>
                <a:schemeClr val="bg1"/>
              </a:solidFill>
              <a:latin typeface="Open Sans"/>
            </a:endParaRPr>
          </a:p>
          <a:p>
            <a:pPr algn="ctr"/>
            <a:endParaRPr lang="en-US" sz="1400" dirty="0">
              <a:solidFill>
                <a:schemeClr val="bg1"/>
              </a:solidFill>
              <a:latin typeface="Open Sans"/>
            </a:endParaRPr>
          </a:p>
        </p:txBody>
      </p:sp>
      <p:sp>
        <p:nvSpPr>
          <p:cNvPr id="3" name="Rectangle 2">
            <a:extLst>
              <a:ext uri="{FF2B5EF4-FFF2-40B4-BE49-F238E27FC236}">
                <a16:creationId xmlns:a16="http://schemas.microsoft.com/office/drawing/2014/main" id="{11693479-AB1B-4E8C-88B8-60BBF6BEC690}"/>
              </a:ext>
            </a:extLst>
          </p:cNvPr>
          <p:cNvSpPr/>
          <p:nvPr/>
        </p:nvSpPr>
        <p:spPr>
          <a:xfrm>
            <a:off x="323628" y="3780656"/>
            <a:ext cx="8820372" cy="369332"/>
          </a:xfrm>
          <a:prstGeom prst="rect">
            <a:avLst/>
          </a:prstGeom>
        </p:spPr>
        <p:txBody>
          <a:bodyPr wrap="square">
            <a:spAutoFit/>
          </a:bodyPr>
          <a:lstStyle/>
          <a:p>
            <a:pPr algn="ctr"/>
            <a:r>
              <a:rPr lang="en-US" altLang="en-US" sz="1800" dirty="0">
                <a:latin typeface="Open Sans"/>
              </a:rPr>
              <a:t>Promptly report any incidents or concerns</a:t>
            </a:r>
          </a:p>
        </p:txBody>
      </p:sp>
      <p:pic>
        <p:nvPicPr>
          <p:cNvPr id="6" name="Picture 5" descr="A picture containing device&#10;&#10;Description automatically generated">
            <a:extLst>
              <a:ext uri="{FF2B5EF4-FFF2-40B4-BE49-F238E27FC236}">
                <a16:creationId xmlns:a16="http://schemas.microsoft.com/office/drawing/2014/main" id="{ECC30D3E-4EBD-46AC-9BA4-F85B0DB34252}"/>
              </a:ext>
            </a:extLst>
          </p:cNvPr>
          <p:cNvPicPr>
            <a:picLocks noChangeAspect="1"/>
          </p:cNvPicPr>
          <p:nvPr/>
        </p:nvPicPr>
        <p:blipFill>
          <a:blip r:embed="rId4"/>
          <a:stretch>
            <a:fillRect/>
          </a:stretch>
        </p:blipFill>
        <p:spPr>
          <a:xfrm>
            <a:off x="0" y="1072640"/>
            <a:ext cx="9144000" cy="1740166"/>
          </a:xfrm>
          <a:prstGeom prst="rect">
            <a:avLst/>
          </a:prstGeom>
        </p:spPr>
      </p:pic>
      <p:sp>
        <p:nvSpPr>
          <p:cNvPr id="7" name="Rectangle 6">
            <a:extLst>
              <a:ext uri="{FF2B5EF4-FFF2-40B4-BE49-F238E27FC236}">
                <a16:creationId xmlns:a16="http://schemas.microsoft.com/office/drawing/2014/main" id="{133989AB-0A7D-45CA-81AB-6AE792FBCA32}"/>
              </a:ext>
            </a:extLst>
          </p:cNvPr>
          <p:cNvSpPr/>
          <p:nvPr/>
        </p:nvSpPr>
        <p:spPr>
          <a:xfrm>
            <a:off x="323628" y="2921169"/>
            <a:ext cx="8393652" cy="707886"/>
          </a:xfrm>
          <a:prstGeom prst="rect">
            <a:avLst/>
          </a:prstGeom>
        </p:spPr>
        <p:txBody>
          <a:bodyPr wrap="square">
            <a:spAutoFit/>
          </a:bodyPr>
          <a:lstStyle/>
          <a:p>
            <a:pPr algn="ctr"/>
            <a:r>
              <a:rPr lang="en-US" altLang="en-US" dirty="0">
                <a:solidFill>
                  <a:srgbClr val="0071BC"/>
                </a:solidFill>
                <a:latin typeface="Open Sans"/>
              </a:rPr>
              <a:t>Both MTS and its employees are responsible for complying with privacy and security laws and regulations.</a:t>
            </a:r>
            <a:endParaRPr lang="en-US" dirty="0">
              <a:solidFill>
                <a:srgbClr val="0071BC"/>
              </a:solidFill>
              <a:latin typeface="Open Sans"/>
            </a:endParaRPr>
          </a:p>
        </p:txBody>
      </p:sp>
      <p:pic>
        <p:nvPicPr>
          <p:cNvPr id="19" name="Graphic 18" descr="Warning">
            <a:extLst>
              <a:ext uri="{FF2B5EF4-FFF2-40B4-BE49-F238E27FC236}">
                <a16:creationId xmlns:a16="http://schemas.microsoft.com/office/drawing/2014/main" id="{775A01BD-B094-42AB-89FB-A6FDBF250E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6947" y="3736722"/>
            <a:ext cx="457200" cy="457200"/>
          </a:xfrm>
          <a:prstGeom prst="rect">
            <a:avLst/>
          </a:prstGeom>
        </p:spPr>
      </p:pic>
      <p:sp>
        <p:nvSpPr>
          <p:cNvPr id="13" name="Rectangle 12">
            <a:extLst>
              <a:ext uri="{FF2B5EF4-FFF2-40B4-BE49-F238E27FC236}">
                <a16:creationId xmlns:a16="http://schemas.microsoft.com/office/drawing/2014/main" id="{72887361-2F51-4D90-B710-90A7DD5F4B9D}"/>
              </a:ext>
            </a:extLst>
          </p:cNvPr>
          <p:cNvSpPr/>
          <p:nvPr/>
        </p:nvSpPr>
        <p:spPr>
          <a:xfrm>
            <a:off x="3081721" y="5587007"/>
            <a:ext cx="3018775" cy="954107"/>
          </a:xfrm>
          <a:prstGeom prst="rect">
            <a:avLst/>
          </a:prstGeom>
          <a:ln>
            <a:noFill/>
          </a:ln>
        </p:spPr>
        <p:txBody>
          <a:bodyPr wrap="none">
            <a:spAutoFit/>
          </a:bodyPr>
          <a:lstStyle/>
          <a:p>
            <a:pPr algn="ctr"/>
            <a:r>
              <a:rPr lang="en-US" altLang="en-US" sz="1400" dirty="0">
                <a:latin typeface="Open Sans"/>
              </a:rPr>
              <a:t>If you are unsure, you can email</a:t>
            </a:r>
          </a:p>
          <a:p>
            <a:pPr algn="ctr"/>
            <a:r>
              <a:rPr lang="en-US" altLang="en-US" sz="1400" dirty="0">
                <a:latin typeface="Open Sans"/>
              </a:rPr>
              <a:t>The Office of Risk and Compliance </a:t>
            </a:r>
            <a:endParaRPr lang="en-US" sz="1400" b="1" dirty="0">
              <a:latin typeface="Open Sans"/>
              <a:hlinkClick r:id="rId7"/>
            </a:endParaRPr>
          </a:p>
          <a:p>
            <a:pPr algn="ctr"/>
            <a:r>
              <a:rPr lang="en-US" sz="1400" dirty="0">
                <a:latin typeface="Open Sans"/>
                <a:hlinkClick r:id="rId8"/>
              </a:rPr>
              <a:t>mts_risk_and_compliance@mts.com</a:t>
            </a:r>
            <a:endParaRPr lang="en-US" sz="1400" dirty="0">
              <a:latin typeface="Open Sans"/>
            </a:endParaRPr>
          </a:p>
          <a:p>
            <a:pPr algn="ctr"/>
            <a:endParaRPr lang="en-US" sz="1400" dirty="0"/>
          </a:p>
        </p:txBody>
      </p:sp>
      <p:sp>
        <p:nvSpPr>
          <p:cNvPr id="30" name="TextBox 29">
            <a:extLst>
              <a:ext uri="{FF2B5EF4-FFF2-40B4-BE49-F238E27FC236}">
                <a16:creationId xmlns:a16="http://schemas.microsoft.com/office/drawing/2014/main" id="{8973CFA2-84F7-42C1-8792-D022DA3C1900}"/>
              </a:ext>
            </a:extLst>
          </p:cNvPr>
          <p:cNvSpPr txBox="1"/>
          <p:nvPr/>
        </p:nvSpPr>
        <p:spPr>
          <a:xfrm>
            <a:off x="4372138" y="4904724"/>
            <a:ext cx="437940" cy="307777"/>
          </a:xfrm>
          <a:prstGeom prst="rect">
            <a:avLst/>
          </a:prstGeom>
          <a:noFill/>
        </p:spPr>
        <p:txBody>
          <a:bodyPr wrap="none" rtlCol="0">
            <a:spAutoFit/>
          </a:bodyPr>
          <a:lstStyle/>
          <a:p>
            <a:pPr algn="ctr"/>
            <a:r>
              <a:rPr lang="en-US" sz="1400" b="1" dirty="0">
                <a:latin typeface="Open Sans"/>
              </a:rPr>
              <a:t>OR</a:t>
            </a:r>
          </a:p>
        </p:txBody>
      </p:sp>
      <p:sp>
        <p:nvSpPr>
          <p:cNvPr id="18" name="Title 3">
            <a:extLst>
              <a:ext uri="{FF2B5EF4-FFF2-40B4-BE49-F238E27FC236}">
                <a16:creationId xmlns:a16="http://schemas.microsoft.com/office/drawing/2014/main" id="{87298D00-E003-4CE9-9D7A-611B1FA6A320}"/>
              </a:ext>
            </a:extLst>
          </p:cNvPr>
          <p:cNvSpPr txBox="1">
            <a:spLocks/>
          </p:cNvSpPr>
          <p:nvPr/>
        </p:nvSpPr>
        <p:spPr>
          <a:xfrm>
            <a:off x="296863" y="237851"/>
            <a:ext cx="6853471" cy="520159"/>
          </a:xfrm>
          <a:prstGeom prst="rect">
            <a:avLst/>
          </a:prstGeom>
        </p:spPr>
        <p:txBody>
          <a:bodyPr vert="horz" lIns="91440" tIns="45720" rIns="91440" bIns="45720" rtlCol="0" anchor="ctr">
            <a:normAutofit/>
          </a:bodyPr>
          <a:lstStyle>
            <a:lvl1pPr algn="l" rtl="0" eaLnBrk="1" fontAlgn="base" hangingPunct="1">
              <a:spcBef>
                <a:spcPct val="0"/>
              </a:spcBef>
              <a:spcAft>
                <a:spcPct val="0"/>
              </a:spcAft>
              <a:defRPr sz="28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a:lstStyle>
          <a:p>
            <a:r>
              <a:rPr lang="en-US" sz="2400" kern="0" dirty="0">
                <a:solidFill>
                  <a:srgbClr val="C00000"/>
                </a:solidFill>
                <a:latin typeface="Open Sans"/>
              </a:rPr>
              <a:t>How to Report a Privacy or Security Concern</a:t>
            </a:r>
          </a:p>
        </p:txBody>
      </p:sp>
      <p:sp>
        <p:nvSpPr>
          <p:cNvPr id="11" name="TextBox 10">
            <a:extLst>
              <a:ext uri="{FF2B5EF4-FFF2-40B4-BE49-F238E27FC236}">
                <a16:creationId xmlns:a16="http://schemas.microsoft.com/office/drawing/2014/main" id="{54EA2543-D7BE-435E-913D-2AD1C7A07421}"/>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17</a:t>
            </a:r>
          </a:p>
        </p:txBody>
      </p:sp>
    </p:spTree>
    <p:extLst>
      <p:ext uri="{BB962C8B-B14F-4D97-AF65-F5344CB8AC3E}">
        <p14:creationId xmlns:p14="http://schemas.microsoft.com/office/powerpoint/2010/main" val="2440801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5613" y="1412875"/>
            <a:ext cx="8231187" cy="4519613"/>
          </a:xfrm>
          <a:noFill/>
        </p:spPr>
        <p:txBody>
          <a:bodyPr anchor="ctr"/>
          <a:lstStyle/>
          <a:p>
            <a:pPr marL="0" indent="0" algn="ctr">
              <a:buNone/>
            </a:pPr>
            <a:r>
              <a:rPr lang="en-US" sz="2400" b="1" dirty="0">
                <a:solidFill>
                  <a:srgbClr val="C00000"/>
                </a:solidFill>
                <a:latin typeface="Open Sans"/>
              </a:rPr>
              <a:t>Global Trade</a:t>
            </a:r>
            <a:endParaRPr lang="en-US" sz="2400" dirty="0">
              <a:solidFill>
                <a:srgbClr val="C00000"/>
              </a:solidFill>
              <a:latin typeface="Open Sans"/>
            </a:endParaRPr>
          </a:p>
        </p:txBody>
      </p:sp>
      <p:cxnSp>
        <p:nvCxnSpPr>
          <p:cNvPr id="3" name="Straight Connector 2">
            <a:extLst>
              <a:ext uri="{FF2B5EF4-FFF2-40B4-BE49-F238E27FC236}">
                <a16:creationId xmlns:a16="http://schemas.microsoft.com/office/drawing/2014/main" id="{30F669E7-5492-4725-9B87-B1D9ADEA8897}"/>
              </a:ext>
            </a:extLst>
          </p:cNvPr>
          <p:cNvCxnSpPr>
            <a:cxnSpLocks/>
          </p:cNvCxnSpPr>
          <p:nvPr/>
        </p:nvCxnSpPr>
        <p:spPr>
          <a:xfrm>
            <a:off x="2636520" y="3281427"/>
            <a:ext cx="387096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DA55882-F1ED-4763-996F-2BBB4F56CD31}"/>
              </a:ext>
            </a:extLst>
          </p:cNvPr>
          <p:cNvCxnSpPr>
            <a:cxnSpLocks/>
          </p:cNvCxnSpPr>
          <p:nvPr/>
        </p:nvCxnSpPr>
        <p:spPr>
          <a:xfrm>
            <a:off x="2636520" y="4111522"/>
            <a:ext cx="387096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3">
            <a:extLst>
              <a:ext uri="{FF2B5EF4-FFF2-40B4-BE49-F238E27FC236}">
                <a16:creationId xmlns:a16="http://schemas.microsoft.com/office/drawing/2014/main" id="{429C03D5-44F0-49B2-8C0C-03911B66C61A}"/>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Key Highlight</a:t>
            </a:r>
          </a:p>
        </p:txBody>
      </p:sp>
      <p:sp>
        <p:nvSpPr>
          <p:cNvPr id="7" name="TextBox 6">
            <a:extLst>
              <a:ext uri="{FF2B5EF4-FFF2-40B4-BE49-F238E27FC236}">
                <a16:creationId xmlns:a16="http://schemas.microsoft.com/office/drawing/2014/main" id="{28456439-0FD7-4477-88A5-890CA01C730C}"/>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18</a:t>
            </a:r>
          </a:p>
        </p:txBody>
      </p:sp>
    </p:spTree>
    <p:extLst>
      <p:ext uri="{BB962C8B-B14F-4D97-AF65-F5344CB8AC3E}">
        <p14:creationId xmlns:p14="http://schemas.microsoft.com/office/powerpoint/2010/main" val="2975937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FB886E2-5D02-460D-B5CF-34A6062C7135}"/>
              </a:ext>
            </a:extLst>
          </p:cNvPr>
          <p:cNvSpPr/>
          <p:nvPr/>
        </p:nvSpPr>
        <p:spPr>
          <a:xfrm>
            <a:off x="5573244" y="2371869"/>
            <a:ext cx="3106093" cy="1154162"/>
          </a:xfrm>
          <a:prstGeom prst="rect">
            <a:avLst/>
          </a:prstGeom>
          <a:noFill/>
        </p:spPr>
        <p:txBody>
          <a:bodyPr wrap="square">
            <a:sp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71BC"/>
                </a:solidFill>
                <a:effectLst/>
                <a:uLnTx/>
                <a:uFillTx/>
                <a:latin typeface="Open Sans"/>
              </a:rPr>
              <a:t>Exports</a:t>
            </a:r>
          </a:p>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ea typeface="Times New Roman" panose="02020603050405020304" pitchFamily="18" charset="0"/>
              </a:rPr>
              <a:t>Transferred </a:t>
            </a:r>
            <a:r>
              <a:rPr kumimoji="0" lang="en-US" sz="1600" b="1" i="1" u="none" strike="noStrike" kern="1200" cap="none" spc="0" normalizeH="0" baseline="0" noProof="0" dirty="0">
                <a:ln>
                  <a:noFill/>
                </a:ln>
                <a:solidFill>
                  <a:srgbClr val="000000"/>
                </a:solidFill>
                <a:effectLst/>
                <a:uLnTx/>
                <a:uFillTx/>
                <a:latin typeface="Open Sans"/>
                <a:ea typeface="Times New Roman" panose="02020603050405020304" pitchFamily="18" charset="0"/>
              </a:rPr>
              <a:t>out of </a:t>
            </a:r>
            <a:r>
              <a:rPr kumimoji="0" lang="en-US" sz="1600" b="0" i="0" u="none" strike="noStrike" kern="1200" cap="none" spc="0" normalizeH="0" baseline="0" noProof="0" dirty="0">
                <a:ln>
                  <a:noFill/>
                </a:ln>
                <a:solidFill>
                  <a:srgbClr val="000000"/>
                </a:solidFill>
                <a:effectLst/>
                <a:uLnTx/>
                <a:uFillTx/>
                <a:latin typeface="Open Sans"/>
                <a:ea typeface="Times New Roman" panose="02020603050405020304" pitchFamily="18" charset="0"/>
              </a:rPr>
              <a:t>one country or customs territory to another country</a:t>
            </a:r>
          </a:p>
        </p:txBody>
      </p:sp>
      <p:sp>
        <p:nvSpPr>
          <p:cNvPr id="13" name="Down Arrow 5">
            <a:extLst>
              <a:ext uri="{FF2B5EF4-FFF2-40B4-BE49-F238E27FC236}">
                <a16:creationId xmlns:a16="http://schemas.microsoft.com/office/drawing/2014/main" id="{FC31032C-0640-48E1-BDAF-1D38BA8815D9}"/>
              </a:ext>
            </a:extLst>
          </p:cNvPr>
          <p:cNvSpPr/>
          <p:nvPr/>
        </p:nvSpPr>
        <p:spPr>
          <a:xfrm>
            <a:off x="6884628" y="2055976"/>
            <a:ext cx="483326" cy="253973"/>
          </a:xfrm>
          <a:prstGeom prst="downArrow">
            <a:avLst/>
          </a:prstGeom>
          <a:solidFill>
            <a:schemeClr val="bg1">
              <a:lumMod val="6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Open Sans"/>
            </a:endParaRPr>
          </a:p>
        </p:txBody>
      </p:sp>
      <p:sp>
        <p:nvSpPr>
          <p:cNvPr id="15" name="Rectangle 14">
            <a:extLst>
              <a:ext uri="{FF2B5EF4-FFF2-40B4-BE49-F238E27FC236}">
                <a16:creationId xmlns:a16="http://schemas.microsoft.com/office/drawing/2014/main" id="{42EEED17-8D8E-41A7-9D1D-E96AA3A5EA1A}"/>
              </a:ext>
            </a:extLst>
          </p:cNvPr>
          <p:cNvSpPr/>
          <p:nvPr/>
        </p:nvSpPr>
        <p:spPr>
          <a:xfrm>
            <a:off x="464663" y="2371869"/>
            <a:ext cx="3106093" cy="1154162"/>
          </a:xfrm>
          <a:prstGeom prst="rect">
            <a:avLst/>
          </a:prstGeom>
          <a:noFill/>
        </p:spPr>
        <p:txBody>
          <a:bodyPr wrap="square">
            <a:spAutoFit/>
          </a:bodyPr>
          <a:lstStyle/>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0071BC"/>
                </a:solidFill>
                <a:effectLst/>
                <a:uLnTx/>
                <a:uFillTx/>
                <a:latin typeface="Open Sans"/>
              </a:rPr>
              <a:t>Imports</a:t>
            </a:r>
          </a:p>
          <a:p>
            <a:pPr marL="0" marR="0" lvl="0" indent="0" algn="ctr" defTabSz="914400" rtl="0" eaLnBrk="1" fontAlgn="base"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Open Sans"/>
                <a:ea typeface="Times New Roman" panose="02020603050405020304" pitchFamily="18" charset="0"/>
              </a:rPr>
              <a:t>Transferred </a:t>
            </a:r>
            <a:r>
              <a:rPr kumimoji="0" lang="en-US" sz="1600" b="1" i="1" u="none" strike="noStrike" kern="1200" cap="none" spc="0" normalizeH="0" baseline="0" noProof="0" dirty="0">
                <a:ln>
                  <a:noFill/>
                </a:ln>
                <a:solidFill>
                  <a:srgbClr val="000000"/>
                </a:solidFill>
                <a:effectLst/>
                <a:uLnTx/>
                <a:uFillTx/>
                <a:latin typeface="Open Sans"/>
                <a:ea typeface="Times New Roman" panose="02020603050405020304" pitchFamily="18" charset="0"/>
              </a:rPr>
              <a:t>into</a:t>
            </a:r>
            <a:r>
              <a:rPr kumimoji="0" lang="en-US" sz="1600" b="1" i="0" u="none" strike="noStrike" kern="1200" cap="none" spc="0" normalizeH="0" baseline="0" noProof="0" dirty="0">
                <a:ln>
                  <a:noFill/>
                </a:ln>
                <a:solidFill>
                  <a:srgbClr val="000000"/>
                </a:solidFill>
                <a:effectLst/>
                <a:uLnTx/>
                <a:uFillTx/>
                <a:latin typeface="Open Sans"/>
                <a:ea typeface="Times New Roman" panose="02020603050405020304" pitchFamily="18" charset="0"/>
              </a:rPr>
              <a:t> </a:t>
            </a:r>
            <a:r>
              <a:rPr kumimoji="0" lang="en-US" sz="1600" b="0" i="0" u="none" strike="noStrike" kern="1200" cap="none" spc="0" normalizeH="0" baseline="0" noProof="0" dirty="0">
                <a:ln>
                  <a:noFill/>
                </a:ln>
                <a:solidFill>
                  <a:srgbClr val="000000"/>
                </a:solidFill>
                <a:effectLst/>
                <a:uLnTx/>
                <a:uFillTx/>
                <a:latin typeface="Open Sans"/>
                <a:ea typeface="Times New Roman" panose="02020603050405020304" pitchFamily="18" charset="0"/>
              </a:rPr>
              <a:t>one country or customs territory from another country</a:t>
            </a:r>
          </a:p>
        </p:txBody>
      </p:sp>
      <p:sp>
        <p:nvSpPr>
          <p:cNvPr id="16" name="Down Arrow 5">
            <a:extLst>
              <a:ext uri="{FF2B5EF4-FFF2-40B4-BE49-F238E27FC236}">
                <a16:creationId xmlns:a16="http://schemas.microsoft.com/office/drawing/2014/main" id="{B780DC2A-21C3-4F16-B320-34797A124EFB}"/>
              </a:ext>
            </a:extLst>
          </p:cNvPr>
          <p:cNvSpPr/>
          <p:nvPr/>
        </p:nvSpPr>
        <p:spPr>
          <a:xfrm>
            <a:off x="1776047" y="2066855"/>
            <a:ext cx="483326" cy="253973"/>
          </a:xfrm>
          <a:prstGeom prst="downArrow">
            <a:avLst/>
          </a:prstGeom>
          <a:solidFill>
            <a:schemeClr val="bg1">
              <a:lumMod val="65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Open Sans"/>
            </a:endParaRPr>
          </a:p>
        </p:txBody>
      </p:sp>
      <p:sp>
        <p:nvSpPr>
          <p:cNvPr id="3" name="Rectangle 2">
            <a:extLst>
              <a:ext uri="{FF2B5EF4-FFF2-40B4-BE49-F238E27FC236}">
                <a16:creationId xmlns:a16="http://schemas.microsoft.com/office/drawing/2014/main" id="{9D60F60A-7CAB-4E11-90A1-86B10E88F2DC}"/>
              </a:ext>
            </a:extLst>
          </p:cNvPr>
          <p:cNvSpPr/>
          <p:nvPr/>
        </p:nvSpPr>
        <p:spPr>
          <a:xfrm>
            <a:off x="221222" y="3763634"/>
            <a:ext cx="8679337" cy="584775"/>
          </a:xfrm>
          <a:prstGeom prst="rect">
            <a:avLst/>
          </a:prstGeom>
        </p:spPr>
        <p:txBody>
          <a:bodyPr wrap="square">
            <a:spAutoFit/>
          </a:bodyPr>
          <a:lstStyle/>
          <a:p>
            <a:pPr lvl="0">
              <a:defRPr/>
            </a:pPr>
            <a:r>
              <a:rPr lang="en-US" sz="1600" dirty="0">
                <a:solidFill>
                  <a:srgbClr val="0071BC"/>
                </a:solidFill>
                <a:latin typeface="Open Sans"/>
              </a:rPr>
              <a:t>MTS is subject to numerous </a:t>
            </a:r>
            <a:r>
              <a:rPr lang="en-US" sz="1600" b="1" dirty="0">
                <a:solidFill>
                  <a:srgbClr val="0071BC"/>
                </a:solidFill>
                <a:latin typeface="Open Sans"/>
              </a:rPr>
              <a:t>import and export laws and regulations </a:t>
            </a:r>
            <a:r>
              <a:rPr lang="en-US" sz="1600" dirty="0">
                <a:solidFill>
                  <a:srgbClr val="0071BC"/>
                </a:solidFill>
                <a:latin typeface="Open Sans"/>
              </a:rPr>
              <a:t>in all countries to which we do business across the globe. Follow MTS Global Trade policies to support compliance.</a:t>
            </a:r>
          </a:p>
        </p:txBody>
      </p:sp>
      <p:cxnSp>
        <p:nvCxnSpPr>
          <p:cNvPr id="19" name="Straight Connector 18">
            <a:extLst>
              <a:ext uri="{FF2B5EF4-FFF2-40B4-BE49-F238E27FC236}">
                <a16:creationId xmlns:a16="http://schemas.microsoft.com/office/drawing/2014/main" id="{3646BEE3-3A6E-4DAF-A178-556E7EF4A49C}"/>
              </a:ext>
            </a:extLst>
          </p:cNvPr>
          <p:cNvCxnSpPr>
            <a:cxnSpLocks/>
          </p:cNvCxnSpPr>
          <p:nvPr/>
        </p:nvCxnSpPr>
        <p:spPr>
          <a:xfrm>
            <a:off x="221222" y="3633121"/>
            <a:ext cx="8701556" cy="0"/>
          </a:xfrm>
          <a:prstGeom prst="line">
            <a:avLst/>
          </a:prstGeom>
          <a:ln w="12700">
            <a:solidFill>
              <a:srgbClr val="0071BC"/>
            </a:solidFill>
          </a:ln>
          <a:effectLst/>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B4D1F831-1A7F-4B0A-91D2-EBC2DAF16F4E}"/>
              </a:ext>
            </a:extLst>
          </p:cNvPr>
          <p:cNvPicPr>
            <a:picLocks noChangeAspect="1"/>
          </p:cNvPicPr>
          <p:nvPr/>
        </p:nvPicPr>
        <p:blipFill>
          <a:blip r:embed="rId2"/>
          <a:stretch>
            <a:fillRect/>
          </a:stretch>
        </p:blipFill>
        <p:spPr>
          <a:xfrm>
            <a:off x="6390526" y="4407433"/>
            <a:ext cx="2265629" cy="2001934"/>
          </a:xfrm>
          <a:prstGeom prst="rect">
            <a:avLst/>
          </a:prstGeom>
        </p:spPr>
      </p:pic>
      <p:sp>
        <p:nvSpPr>
          <p:cNvPr id="7" name="Rectangle 6">
            <a:extLst>
              <a:ext uri="{FF2B5EF4-FFF2-40B4-BE49-F238E27FC236}">
                <a16:creationId xmlns:a16="http://schemas.microsoft.com/office/drawing/2014/main" id="{7FF6E77B-D629-49B4-9ECD-4304ACC8C1CA}"/>
              </a:ext>
            </a:extLst>
          </p:cNvPr>
          <p:cNvSpPr/>
          <p:nvPr/>
        </p:nvSpPr>
        <p:spPr>
          <a:xfrm>
            <a:off x="504361" y="5383741"/>
            <a:ext cx="5083720" cy="815608"/>
          </a:xfrm>
          <a:prstGeom prst="rect">
            <a:avLst/>
          </a:prstGeom>
          <a:solidFill>
            <a:schemeClr val="bg1">
              <a:lumMod val="95000"/>
            </a:schemeClr>
          </a:solidFill>
        </p:spPr>
        <p:txBody>
          <a:bodyPr wrap="square">
            <a:spAutoFit/>
          </a:bodyPr>
          <a:lstStyle/>
          <a:p>
            <a:pPr marL="285750" indent="-285750">
              <a:spcBef>
                <a:spcPts val="300"/>
              </a:spcBef>
              <a:spcAft>
                <a:spcPts val="0"/>
              </a:spcAft>
              <a:buClrTx/>
              <a:buFont typeface="Wingdings" panose="05000000000000000000" pitchFamily="2" charset="2"/>
              <a:buChar char="§"/>
            </a:pPr>
            <a:r>
              <a:rPr lang="en-US" sz="1400" dirty="0">
                <a:latin typeface="Open Sans"/>
              </a:rPr>
              <a:t>Laws change frequently and may differ country to country</a:t>
            </a:r>
          </a:p>
          <a:p>
            <a:pPr marL="285750" indent="-285750">
              <a:spcBef>
                <a:spcPts val="300"/>
              </a:spcBef>
              <a:spcAft>
                <a:spcPts val="0"/>
              </a:spcAft>
              <a:buClrTx/>
              <a:buFont typeface="Wingdings" panose="05000000000000000000" pitchFamily="2" charset="2"/>
              <a:buChar char="§"/>
            </a:pPr>
            <a:r>
              <a:rPr lang="en-US" sz="1400" dirty="0">
                <a:latin typeface="Open Sans"/>
              </a:rPr>
              <a:t>A violation is illegal</a:t>
            </a:r>
          </a:p>
          <a:p>
            <a:pPr marL="285750" indent="-285750">
              <a:spcBef>
                <a:spcPts val="300"/>
              </a:spcBef>
              <a:spcAft>
                <a:spcPts val="0"/>
              </a:spcAft>
              <a:buClrTx/>
              <a:buFont typeface="Wingdings" panose="05000000000000000000" pitchFamily="2" charset="2"/>
              <a:buChar char="§"/>
            </a:pPr>
            <a:r>
              <a:rPr lang="en-US" sz="1400" dirty="0">
                <a:latin typeface="Open Sans"/>
              </a:rPr>
              <a:t>Penalties for violations can be severe</a:t>
            </a:r>
          </a:p>
        </p:txBody>
      </p:sp>
      <p:sp>
        <p:nvSpPr>
          <p:cNvPr id="20" name="Title 3">
            <a:extLst>
              <a:ext uri="{FF2B5EF4-FFF2-40B4-BE49-F238E27FC236}">
                <a16:creationId xmlns:a16="http://schemas.microsoft.com/office/drawing/2014/main" id="{17BB7339-13DC-403C-ACF5-4327D45D4F6F}"/>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What is Global Trade?</a:t>
            </a:r>
          </a:p>
        </p:txBody>
      </p:sp>
      <p:sp>
        <p:nvSpPr>
          <p:cNvPr id="14" name="Rectangle 13">
            <a:extLst>
              <a:ext uri="{FF2B5EF4-FFF2-40B4-BE49-F238E27FC236}">
                <a16:creationId xmlns:a16="http://schemas.microsoft.com/office/drawing/2014/main" id="{0940BF4E-B650-41C9-AA97-77B6DC38D282}"/>
              </a:ext>
            </a:extLst>
          </p:cNvPr>
          <p:cNvSpPr/>
          <p:nvPr/>
        </p:nvSpPr>
        <p:spPr>
          <a:xfrm>
            <a:off x="0" y="1198336"/>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solidFill>
                  <a:schemeClr val="bg1"/>
                </a:solidFill>
                <a:latin typeface="Open Sans"/>
              </a:rPr>
              <a:t>Global Trade is the transfer of goods, services, technology, knowledge, and software across international borders.   The transfer could be an import or export.</a:t>
            </a:r>
          </a:p>
        </p:txBody>
      </p:sp>
      <p:sp>
        <p:nvSpPr>
          <p:cNvPr id="21" name="Rectangle 20">
            <a:extLst>
              <a:ext uri="{FF2B5EF4-FFF2-40B4-BE49-F238E27FC236}">
                <a16:creationId xmlns:a16="http://schemas.microsoft.com/office/drawing/2014/main" id="{A342FD04-A8C9-47A7-B2B8-8244A49D9772}"/>
              </a:ext>
            </a:extLst>
          </p:cNvPr>
          <p:cNvSpPr/>
          <p:nvPr/>
        </p:nvSpPr>
        <p:spPr>
          <a:xfrm>
            <a:off x="504361" y="4571949"/>
            <a:ext cx="2618984" cy="588252"/>
          </a:xfrm>
          <a:prstGeom prst="rect">
            <a:avLst/>
          </a:prstGeom>
          <a:solidFill>
            <a:srgbClr val="0071BC"/>
          </a:solidFill>
        </p:spPr>
        <p:style>
          <a:lnRef idx="1">
            <a:schemeClr val="accent1"/>
          </a:lnRef>
          <a:fillRef idx="3">
            <a:schemeClr val="accent1"/>
          </a:fillRef>
          <a:effectRef idx="2">
            <a:schemeClr val="accent1"/>
          </a:effectRef>
          <a:fontRef idx="minor">
            <a:schemeClr val="lt1"/>
          </a:fontRef>
        </p:style>
        <p:txBody>
          <a:bodyPr rtlCol="0" anchor="ctr"/>
          <a:lstStyle/>
          <a:p>
            <a:r>
              <a:rPr lang="en-US" sz="1200" dirty="0">
                <a:solidFill>
                  <a:schemeClr val="bg1"/>
                </a:solidFill>
                <a:latin typeface="Open Sans"/>
              </a:rPr>
              <a:t>Global Trade Policy ORC-008</a:t>
            </a:r>
          </a:p>
          <a:p>
            <a:r>
              <a:rPr lang="en-US" sz="1200" dirty="0">
                <a:solidFill>
                  <a:schemeClr val="bg1"/>
                </a:solidFill>
                <a:latin typeface="Open Sans"/>
              </a:rPr>
              <a:t>Supporting ORC-008 Procedures</a:t>
            </a:r>
          </a:p>
        </p:txBody>
      </p:sp>
      <p:sp>
        <p:nvSpPr>
          <p:cNvPr id="17" name="TextBox 16">
            <a:extLst>
              <a:ext uri="{FF2B5EF4-FFF2-40B4-BE49-F238E27FC236}">
                <a16:creationId xmlns:a16="http://schemas.microsoft.com/office/drawing/2014/main" id="{D2654B6A-6A27-4CAB-80E8-50D3647ED4AE}"/>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19</a:t>
            </a:r>
          </a:p>
        </p:txBody>
      </p:sp>
    </p:spTree>
    <p:extLst>
      <p:ext uri="{BB962C8B-B14F-4D97-AF65-F5344CB8AC3E}">
        <p14:creationId xmlns:p14="http://schemas.microsoft.com/office/powerpoint/2010/main" val="4101028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735019"/>
            <a:ext cx="9144000" cy="55646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indent="0" algn="ctr">
              <a:buNone/>
            </a:pPr>
            <a:r>
              <a:rPr lang="en-US" dirty="0">
                <a:solidFill>
                  <a:srgbClr val="0071BC"/>
                </a:solidFill>
                <a:latin typeface="Open Sans"/>
              </a:rPr>
              <a:t>After completing this training, you should understand the following:</a:t>
            </a:r>
          </a:p>
        </p:txBody>
      </p:sp>
      <p:sp>
        <p:nvSpPr>
          <p:cNvPr id="4" name="Title 3"/>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Training Overview</a:t>
            </a:r>
          </a:p>
        </p:txBody>
      </p:sp>
      <p:sp>
        <p:nvSpPr>
          <p:cNvPr id="5" name="Content Placeholder 4"/>
          <p:cNvSpPr>
            <a:spLocks noGrp="1"/>
          </p:cNvSpPr>
          <p:nvPr>
            <p:ph sz="quarter" idx="10"/>
          </p:nvPr>
        </p:nvSpPr>
        <p:spPr>
          <a:xfrm>
            <a:off x="500063" y="3357164"/>
            <a:ext cx="8334539" cy="3086958"/>
          </a:xfrm>
        </p:spPr>
        <p:txBody>
          <a:bodyPr/>
          <a:lstStyle/>
          <a:p>
            <a:pPr>
              <a:spcBef>
                <a:spcPts val="300"/>
              </a:spcBef>
              <a:spcAft>
                <a:spcPts val="300"/>
              </a:spcAft>
              <a:buClrTx/>
              <a:buFont typeface="Cambria" panose="02040503050406030204" pitchFamily="18" charset="0"/>
              <a:buChar char="»"/>
            </a:pPr>
            <a:r>
              <a:rPr lang="en-US" sz="1800" dirty="0">
                <a:latin typeface="Open Sans"/>
              </a:rPr>
              <a:t>The importance of ethics in business</a:t>
            </a:r>
          </a:p>
          <a:p>
            <a:pPr>
              <a:spcBef>
                <a:spcPts val="300"/>
              </a:spcBef>
              <a:spcAft>
                <a:spcPts val="300"/>
              </a:spcAft>
              <a:buClrTx/>
              <a:buFont typeface="Cambria" panose="02040503050406030204" pitchFamily="18" charset="0"/>
              <a:buChar char="»"/>
            </a:pPr>
            <a:r>
              <a:rPr lang="en-US" sz="1800" dirty="0">
                <a:latin typeface="Open Sans"/>
              </a:rPr>
              <a:t>How to use the MTS Global Code of Ethical Business Conduct</a:t>
            </a:r>
          </a:p>
          <a:p>
            <a:pPr>
              <a:spcBef>
                <a:spcPts val="300"/>
              </a:spcBef>
              <a:spcAft>
                <a:spcPts val="300"/>
              </a:spcAft>
              <a:buClrTx/>
              <a:buFont typeface="Cambria" panose="02040503050406030204" pitchFamily="18" charset="0"/>
              <a:buChar char="»"/>
            </a:pPr>
            <a:r>
              <a:rPr lang="en-US" sz="1800" dirty="0">
                <a:latin typeface="Open Sans"/>
              </a:rPr>
              <a:t>How to report a concern</a:t>
            </a:r>
          </a:p>
          <a:p>
            <a:pPr>
              <a:spcBef>
                <a:spcPts val="300"/>
              </a:spcBef>
              <a:spcAft>
                <a:spcPts val="300"/>
              </a:spcAft>
              <a:buClrTx/>
              <a:buFont typeface="Cambria" panose="02040503050406030204" pitchFamily="18" charset="0"/>
              <a:buChar char="»"/>
            </a:pPr>
            <a:r>
              <a:rPr lang="en-US" sz="1800" dirty="0">
                <a:latin typeface="Open Sans"/>
              </a:rPr>
              <a:t>MTS’ stance on retaliation</a:t>
            </a:r>
          </a:p>
          <a:p>
            <a:pPr>
              <a:spcBef>
                <a:spcPts val="300"/>
              </a:spcBef>
              <a:spcAft>
                <a:spcPts val="300"/>
              </a:spcAft>
              <a:buClrTx/>
              <a:buFont typeface="Cambria" panose="02040503050406030204" pitchFamily="18" charset="0"/>
              <a:buChar char="»"/>
            </a:pPr>
            <a:r>
              <a:rPr lang="en-US" sz="1800" dirty="0">
                <a:latin typeface="Open Sans"/>
              </a:rPr>
              <a:t>Key highlights:</a:t>
            </a:r>
          </a:p>
          <a:p>
            <a:pPr lvl="1">
              <a:spcBef>
                <a:spcPts val="300"/>
              </a:spcBef>
              <a:spcAft>
                <a:spcPts val="300"/>
              </a:spcAft>
              <a:buClrTx/>
              <a:buFont typeface="Arial" panose="020B0604020202020204" pitchFamily="34" charset="0"/>
              <a:buChar char="•"/>
            </a:pPr>
            <a:r>
              <a:rPr lang="en-US" sz="1800" dirty="0">
                <a:latin typeface="Open Sans"/>
              </a:rPr>
              <a:t>Privacy and Security</a:t>
            </a:r>
          </a:p>
          <a:p>
            <a:pPr lvl="1">
              <a:spcBef>
                <a:spcPts val="300"/>
              </a:spcBef>
              <a:spcAft>
                <a:spcPts val="300"/>
              </a:spcAft>
              <a:buClrTx/>
              <a:buFont typeface="Arial" panose="020B0604020202020204" pitchFamily="34" charset="0"/>
              <a:buChar char="•"/>
            </a:pPr>
            <a:r>
              <a:rPr lang="en-US" sz="1800" dirty="0">
                <a:latin typeface="Open Sans"/>
              </a:rPr>
              <a:t>Global Trade</a:t>
            </a:r>
          </a:p>
          <a:p>
            <a:pPr lvl="1">
              <a:spcBef>
                <a:spcPts val="300"/>
              </a:spcBef>
              <a:spcAft>
                <a:spcPts val="300"/>
              </a:spcAft>
              <a:buClrTx/>
              <a:buFont typeface="Arial" panose="020B0604020202020204" pitchFamily="34" charset="0"/>
              <a:buChar char="•"/>
            </a:pPr>
            <a:r>
              <a:rPr lang="en-US" sz="1800" dirty="0">
                <a:latin typeface="Open Sans"/>
              </a:rPr>
              <a:t>Anti-Bribery (FCPA)</a:t>
            </a:r>
          </a:p>
        </p:txBody>
      </p:sp>
      <p:pic>
        <p:nvPicPr>
          <p:cNvPr id="11" name="Picture 10" descr="A picture containing indoor, building, window, table&#10;&#10;Description automatically generated">
            <a:extLst>
              <a:ext uri="{FF2B5EF4-FFF2-40B4-BE49-F238E27FC236}">
                <a16:creationId xmlns:a16="http://schemas.microsoft.com/office/drawing/2014/main" id="{6E92E76A-73D9-4128-B3EA-01D7C2C5A623}"/>
              </a:ext>
            </a:extLst>
          </p:cNvPr>
          <p:cNvPicPr>
            <a:picLocks noChangeAspect="1"/>
          </p:cNvPicPr>
          <p:nvPr/>
        </p:nvPicPr>
        <p:blipFill>
          <a:blip r:embed="rId2"/>
          <a:stretch>
            <a:fillRect/>
          </a:stretch>
        </p:blipFill>
        <p:spPr>
          <a:xfrm>
            <a:off x="0" y="1016659"/>
            <a:ext cx="9144000" cy="1652684"/>
          </a:xfrm>
          <a:prstGeom prst="rect">
            <a:avLst/>
          </a:prstGeom>
        </p:spPr>
      </p:pic>
      <p:sp>
        <p:nvSpPr>
          <p:cNvPr id="6" name="TextBox 5">
            <a:extLst>
              <a:ext uri="{FF2B5EF4-FFF2-40B4-BE49-F238E27FC236}">
                <a16:creationId xmlns:a16="http://schemas.microsoft.com/office/drawing/2014/main" id="{4C42CE53-B638-40D8-B1B5-04F161A04117}"/>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2</a:t>
            </a:r>
          </a:p>
        </p:txBody>
      </p:sp>
      <p:sp>
        <p:nvSpPr>
          <p:cNvPr id="8" name="TextBox 7">
            <a:extLst>
              <a:ext uri="{FF2B5EF4-FFF2-40B4-BE49-F238E27FC236}">
                <a16:creationId xmlns:a16="http://schemas.microsoft.com/office/drawing/2014/main" id="{40960AFF-9416-4C97-8494-C27C492D1C1F}"/>
              </a:ext>
            </a:extLst>
          </p:cNvPr>
          <p:cNvSpPr txBox="1"/>
          <p:nvPr/>
        </p:nvSpPr>
        <p:spPr>
          <a:xfrm>
            <a:off x="4392202" y="4513606"/>
            <a:ext cx="4094252" cy="1569660"/>
          </a:xfrm>
          <a:prstGeom prst="rect">
            <a:avLst/>
          </a:prstGeom>
          <a:solidFill>
            <a:srgbClr val="0071BC"/>
          </a:solidFill>
        </p:spPr>
        <p:txBody>
          <a:bodyPr wrap="square">
            <a:spAutoFit/>
          </a:bodyPr>
          <a:lstStyle/>
          <a:p>
            <a:pPr marL="0" marR="0">
              <a:spcBef>
                <a:spcPts val="0"/>
              </a:spcBef>
              <a:spcAft>
                <a:spcPts val="0"/>
              </a:spcAft>
            </a:pPr>
            <a:r>
              <a:rPr lang="en-US" sz="1600" dirty="0">
                <a:solidFill>
                  <a:schemeClr val="bg1"/>
                </a:solidFill>
                <a:effectLst/>
                <a:latin typeface="Open Sans"/>
                <a:ea typeface="Calibri" panose="020F0502020204030204" pitchFamily="34" charset="0"/>
              </a:rPr>
              <a:t>Even considering our pending acquisition, it is still important we follow the guidance included in our Code of Conduct. Please continue to use the Code and company policies related to your role at MTS to help guide your business decisions.</a:t>
            </a:r>
          </a:p>
        </p:txBody>
      </p:sp>
    </p:spTree>
    <p:extLst>
      <p:ext uri="{BB962C8B-B14F-4D97-AF65-F5344CB8AC3E}">
        <p14:creationId xmlns:p14="http://schemas.microsoft.com/office/powerpoint/2010/main" val="73049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3">
            <a:extLst>
              <a:ext uri="{FF2B5EF4-FFF2-40B4-BE49-F238E27FC236}">
                <a16:creationId xmlns:a16="http://schemas.microsoft.com/office/drawing/2014/main" id="{46CD2B4E-CFCA-44DD-B6D3-D45D9168883C}"/>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Know Your Customer</a:t>
            </a:r>
          </a:p>
        </p:txBody>
      </p:sp>
      <p:sp>
        <p:nvSpPr>
          <p:cNvPr id="19" name="Rectangle 18">
            <a:extLst>
              <a:ext uri="{FF2B5EF4-FFF2-40B4-BE49-F238E27FC236}">
                <a16:creationId xmlns:a16="http://schemas.microsoft.com/office/drawing/2014/main" id="{404A9058-092F-4250-AAD5-AE63070FE021}"/>
              </a:ext>
            </a:extLst>
          </p:cNvPr>
          <p:cNvSpPr/>
          <p:nvPr/>
        </p:nvSpPr>
        <p:spPr>
          <a:xfrm>
            <a:off x="0" y="1198337"/>
            <a:ext cx="9144000" cy="774302"/>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07000"/>
              </a:lnSpc>
              <a:spcBef>
                <a:spcPts val="0"/>
              </a:spcBef>
              <a:spcAft>
                <a:spcPts val="0"/>
              </a:spcAft>
            </a:pPr>
            <a:r>
              <a:rPr lang="en-GB" sz="1800" dirty="0">
                <a:solidFill>
                  <a:schemeClr val="bg1"/>
                </a:solidFill>
                <a:latin typeface="Open Sans"/>
                <a:ea typeface="Calibri" panose="020F0502020204030204" pitchFamily="34" charset="0"/>
                <a:cs typeface="Times New Roman" panose="02020603050405020304" pitchFamily="18" charset="0"/>
              </a:rPr>
              <a:t>Companies, and you, have </a:t>
            </a:r>
            <a:r>
              <a:rPr lang="en-GB" sz="1800" dirty="0">
                <a:solidFill>
                  <a:schemeClr val="bg1"/>
                </a:solidFill>
                <a:effectLst/>
                <a:latin typeface="Open Sans"/>
                <a:ea typeface="Calibri" panose="020F0502020204030204" pitchFamily="34" charset="0"/>
                <a:cs typeface="Times New Roman" panose="02020603050405020304" pitchFamily="18" charset="0"/>
              </a:rPr>
              <a:t>an important role to play to effectively control exports and re-exports, in support of national security and foreign policy interests.  </a:t>
            </a:r>
          </a:p>
        </p:txBody>
      </p:sp>
      <p:sp>
        <p:nvSpPr>
          <p:cNvPr id="21" name="TextBox 20">
            <a:extLst>
              <a:ext uri="{FF2B5EF4-FFF2-40B4-BE49-F238E27FC236}">
                <a16:creationId xmlns:a16="http://schemas.microsoft.com/office/drawing/2014/main" id="{0E1F5106-18E3-44F4-8B98-21141048EEAA}"/>
              </a:ext>
            </a:extLst>
          </p:cNvPr>
          <p:cNvSpPr txBox="1"/>
          <p:nvPr/>
        </p:nvSpPr>
        <p:spPr>
          <a:xfrm>
            <a:off x="184391" y="2081337"/>
            <a:ext cx="8775218" cy="663258"/>
          </a:xfrm>
          <a:prstGeom prst="rect">
            <a:avLst/>
          </a:prstGeom>
          <a:noFill/>
        </p:spPr>
        <p:txBody>
          <a:bodyPr wrap="square">
            <a:spAutoFit/>
          </a:bodyPr>
          <a:lstStyle/>
          <a:p>
            <a:pPr marL="0" marR="0">
              <a:lnSpc>
                <a:spcPct val="107000"/>
              </a:lnSpc>
              <a:spcBef>
                <a:spcPts val="0"/>
              </a:spcBef>
              <a:spcAft>
                <a:spcPts val="0"/>
              </a:spcAft>
            </a:pPr>
            <a:r>
              <a:rPr lang="en-US" sz="1800" dirty="0">
                <a:solidFill>
                  <a:srgbClr val="0071BC"/>
                </a:solidFill>
                <a:effectLst/>
                <a:latin typeface="Open Sans"/>
                <a:ea typeface="Calibri" panose="020F0502020204030204" pitchFamily="34" charset="0"/>
                <a:cs typeface="Calibri" panose="020F0502020204030204" pitchFamily="34" charset="0"/>
              </a:rPr>
              <a:t>MTS has policies</a:t>
            </a:r>
            <a:r>
              <a:rPr lang="en-US" sz="1800" dirty="0">
                <a:solidFill>
                  <a:srgbClr val="0071BC"/>
                </a:solidFill>
                <a:latin typeface="Open Sans"/>
                <a:ea typeface="Calibri" panose="020F0502020204030204" pitchFamily="34" charset="0"/>
                <a:cs typeface="Calibri" panose="020F0502020204030204" pitchFamily="34" charset="0"/>
              </a:rPr>
              <a:t> </a:t>
            </a:r>
            <a:r>
              <a:rPr lang="en-US" sz="1800" dirty="0">
                <a:solidFill>
                  <a:srgbClr val="0071BC"/>
                </a:solidFill>
                <a:effectLst/>
                <a:latin typeface="Open Sans"/>
                <a:ea typeface="Calibri" panose="020F0502020204030204" pitchFamily="34" charset="0"/>
                <a:cs typeface="Calibri" panose="020F0502020204030204" pitchFamily="34" charset="0"/>
              </a:rPr>
              <a:t>in place to effectively control exports.  An example of an MTS policy requirement for employees is to </a:t>
            </a:r>
            <a:r>
              <a:rPr lang="en-US" sz="1800" b="1" dirty="0">
                <a:solidFill>
                  <a:srgbClr val="0071BC"/>
                </a:solidFill>
                <a:effectLst/>
                <a:latin typeface="Open Sans"/>
                <a:ea typeface="Calibri" panose="020F0502020204030204" pitchFamily="34" charset="0"/>
                <a:cs typeface="Calibri" panose="020F0502020204030204" pitchFamily="34" charset="0"/>
              </a:rPr>
              <a:t>know your customer</a:t>
            </a:r>
            <a:r>
              <a:rPr lang="en-US" sz="1800" dirty="0">
                <a:solidFill>
                  <a:srgbClr val="0071BC"/>
                </a:solidFill>
                <a:effectLst/>
                <a:latin typeface="Open Sans"/>
                <a:ea typeface="Calibri" panose="020F0502020204030204" pitchFamily="34" charset="0"/>
                <a:cs typeface="Calibri" panose="020F0502020204030204" pitchFamily="34" charset="0"/>
              </a:rPr>
              <a:t>. </a:t>
            </a:r>
            <a:endParaRPr lang="en-US" sz="1800" dirty="0">
              <a:solidFill>
                <a:srgbClr val="0071BC"/>
              </a:solidFill>
              <a:effectLst/>
              <a:latin typeface="Open Sans"/>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C96A5D61-89D5-445A-84DB-EE9A35411ECA}"/>
              </a:ext>
            </a:extLst>
          </p:cNvPr>
          <p:cNvSpPr/>
          <p:nvPr/>
        </p:nvSpPr>
        <p:spPr>
          <a:xfrm>
            <a:off x="322911" y="3091571"/>
            <a:ext cx="1814114" cy="2485900"/>
          </a:xfrm>
          <a:prstGeom prst="rect">
            <a:avLst/>
          </a:prstGeom>
          <a:solidFill>
            <a:srgbClr val="0071BC"/>
          </a:solidFill>
        </p:spPr>
        <p:style>
          <a:lnRef idx="1">
            <a:schemeClr val="accent1"/>
          </a:lnRef>
          <a:fillRef idx="3">
            <a:schemeClr val="accent1"/>
          </a:fillRef>
          <a:effectRef idx="2">
            <a:schemeClr val="accent1"/>
          </a:effectRef>
          <a:fontRef idx="minor">
            <a:schemeClr val="lt1"/>
          </a:fontRef>
        </p:style>
        <p:txBody>
          <a:bodyPr rtlCol="0" anchor="ctr"/>
          <a:lstStyle/>
          <a:p>
            <a:r>
              <a:rPr lang="en-US" sz="1600" dirty="0">
                <a:solidFill>
                  <a:schemeClr val="bg1"/>
                </a:solidFill>
                <a:latin typeface="Open Sans"/>
              </a:rPr>
              <a:t>“Know your customer” means verifying the legitimacy of our customers so that MTS does not do business with prohibited parties.</a:t>
            </a:r>
          </a:p>
        </p:txBody>
      </p:sp>
      <p:sp>
        <p:nvSpPr>
          <p:cNvPr id="25" name="TextBox 24">
            <a:extLst>
              <a:ext uri="{FF2B5EF4-FFF2-40B4-BE49-F238E27FC236}">
                <a16:creationId xmlns:a16="http://schemas.microsoft.com/office/drawing/2014/main" id="{DD3683E5-4582-4A9D-9945-330C420EA88D}"/>
              </a:ext>
            </a:extLst>
          </p:cNvPr>
          <p:cNvSpPr txBox="1"/>
          <p:nvPr/>
        </p:nvSpPr>
        <p:spPr>
          <a:xfrm>
            <a:off x="2421112" y="3053831"/>
            <a:ext cx="6399977" cy="3087255"/>
          </a:xfrm>
          <a:prstGeom prst="rect">
            <a:avLst/>
          </a:prstGeom>
          <a:noFill/>
        </p:spPr>
        <p:txBody>
          <a:bodyPr wrap="square" rtlCol="0">
            <a:spAutoFit/>
          </a:bodyPr>
          <a:lstStyle/>
          <a:p>
            <a:pPr marR="0">
              <a:lnSpc>
                <a:spcPct val="107000"/>
              </a:lnSpc>
              <a:spcBef>
                <a:spcPts val="0"/>
              </a:spcBef>
              <a:spcAft>
                <a:spcPts val="800"/>
              </a:spcAft>
            </a:pPr>
            <a:r>
              <a:rPr lang="en-US" sz="1800" dirty="0">
                <a:solidFill>
                  <a:srgbClr val="C00000"/>
                </a:solidFill>
                <a:effectLst/>
                <a:latin typeface="Open Sans"/>
                <a:ea typeface="Times New Roman" panose="02020603050405020304" pitchFamily="18" charset="0"/>
                <a:cs typeface="Times New Roman" panose="02020603050405020304" pitchFamily="18" charset="0"/>
              </a:rPr>
              <a:t>Your Responsibilities</a:t>
            </a:r>
          </a:p>
          <a:p>
            <a:pPr marL="171450" marR="0" indent="-171450">
              <a:lnSpc>
                <a:spcPct val="107000"/>
              </a:lnSpc>
              <a:spcBef>
                <a:spcPts val="0"/>
              </a:spcBef>
              <a:spcAft>
                <a:spcPts val="800"/>
              </a:spcAft>
              <a:buFont typeface="Wingdings" panose="05000000000000000000" pitchFamily="2" charset="2"/>
              <a:buChar char="ü"/>
            </a:pPr>
            <a:r>
              <a:rPr lang="en-US" sz="1400" b="1" dirty="0">
                <a:effectLst/>
                <a:latin typeface="Open Sans"/>
                <a:ea typeface="Times New Roman" panose="02020603050405020304" pitchFamily="18" charset="0"/>
                <a:cs typeface="Times New Roman" panose="02020603050405020304" pitchFamily="18" charset="0"/>
              </a:rPr>
              <a:t>Be Transparent: </a:t>
            </a:r>
            <a:r>
              <a:rPr lang="en-US" sz="1400" dirty="0">
                <a:latin typeface="Open Sans"/>
                <a:ea typeface="Times New Roman" panose="02020603050405020304" pitchFamily="18" charset="0"/>
                <a:cs typeface="Times New Roman" panose="02020603050405020304" pitchFamily="18" charset="0"/>
              </a:rPr>
              <a:t>Be aware of all </a:t>
            </a:r>
            <a:r>
              <a:rPr lang="en-US" sz="1400" dirty="0">
                <a:effectLst/>
                <a:latin typeface="Open Sans"/>
                <a:ea typeface="Times New Roman" panose="02020603050405020304" pitchFamily="18" charset="0"/>
                <a:cs typeface="Times New Roman" panose="02020603050405020304" pitchFamily="18" charset="0"/>
              </a:rPr>
              <a:t>information that is provided by the parties you are engaging with, and document information </a:t>
            </a:r>
            <a:r>
              <a:rPr lang="en-US" sz="1400" dirty="0">
                <a:latin typeface="Open Sans"/>
                <a:ea typeface="Times New Roman" panose="02020603050405020304" pitchFamily="18" charset="0"/>
                <a:cs typeface="Times New Roman" panose="02020603050405020304" pitchFamily="18" charset="0"/>
              </a:rPr>
              <a:t>learned </a:t>
            </a:r>
            <a:r>
              <a:rPr lang="en-US" sz="1400" dirty="0">
                <a:effectLst/>
                <a:latin typeface="Open Sans"/>
                <a:ea typeface="Times New Roman" panose="02020603050405020304" pitchFamily="18" charset="0"/>
                <a:cs typeface="Times New Roman" panose="02020603050405020304" pitchFamily="18" charset="0"/>
              </a:rPr>
              <a:t>within our business systems. </a:t>
            </a:r>
          </a:p>
          <a:p>
            <a:pPr marL="171450" marR="0" indent="-171450">
              <a:lnSpc>
                <a:spcPct val="107000"/>
              </a:lnSpc>
              <a:spcBef>
                <a:spcPts val="0"/>
              </a:spcBef>
              <a:spcAft>
                <a:spcPts val="800"/>
              </a:spcAft>
              <a:buFont typeface="Wingdings" panose="05000000000000000000" pitchFamily="2" charset="2"/>
              <a:buChar char="ü"/>
            </a:pPr>
            <a:r>
              <a:rPr lang="en-US" sz="1400" b="1" dirty="0">
                <a:effectLst/>
                <a:latin typeface="Open Sans"/>
                <a:ea typeface="Times New Roman" panose="02020603050405020304" pitchFamily="18" charset="0"/>
                <a:cs typeface="Times New Roman" panose="02020603050405020304" pitchFamily="18" charset="0"/>
              </a:rPr>
              <a:t>Look for Red Flags:  </a:t>
            </a:r>
            <a:r>
              <a:rPr lang="en-US" sz="1400" dirty="0">
                <a:effectLst/>
                <a:latin typeface="Open Sans"/>
                <a:ea typeface="Times New Roman" panose="02020603050405020304" pitchFamily="18" charset="0"/>
                <a:cs typeface="Times New Roman" panose="02020603050405020304" pitchFamily="18" charset="0"/>
              </a:rPr>
              <a:t>Be mindful of abnormal circumstances in a transaction that indicate</a:t>
            </a:r>
            <a:r>
              <a:rPr lang="en-US" sz="1400" dirty="0">
                <a:effectLst/>
                <a:latin typeface="Open Sans"/>
                <a:ea typeface="Times New Roman" panose="02020603050405020304" pitchFamily="18" charset="0"/>
              </a:rPr>
              <a:t> an export may be planned for an inappropriate end-use, end-user, or destination.</a:t>
            </a:r>
          </a:p>
          <a:p>
            <a:pPr marL="171450" indent="-171450">
              <a:lnSpc>
                <a:spcPct val="107000"/>
              </a:lnSpc>
              <a:spcBef>
                <a:spcPts val="0"/>
              </a:spcBef>
              <a:spcAft>
                <a:spcPts val="800"/>
              </a:spcAft>
              <a:buFont typeface="Wingdings" panose="05000000000000000000" pitchFamily="2" charset="2"/>
              <a:buChar char="ü"/>
            </a:pPr>
            <a:r>
              <a:rPr lang="en-US" sz="1400" b="1" dirty="0">
                <a:latin typeface="Open Sans"/>
                <a:ea typeface="Times New Roman" panose="02020603050405020304" pitchFamily="18" charset="0"/>
              </a:rPr>
              <a:t>Partner with Global Trade Team: </a:t>
            </a:r>
            <a:r>
              <a:rPr lang="en-US" sz="1400" dirty="0">
                <a:latin typeface="Open Sans"/>
                <a:ea typeface="Times New Roman" panose="02020603050405020304" pitchFamily="18" charset="0"/>
              </a:rPr>
              <a:t> Proactively seek guidance from your Global Trade team with questions by contacting                                      </a:t>
            </a:r>
            <a:r>
              <a:rPr lang="en-US" sz="1400" u="sng" dirty="0">
                <a:solidFill>
                  <a:srgbClr val="0071BC"/>
                </a:solidFill>
                <a:latin typeface="Open Sans"/>
                <a:ea typeface="Times New Roman" panose="02020603050405020304" pitchFamily="18" charset="0"/>
              </a:rPr>
              <a:t>I</a:t>
            </a:r>
            <a:r>
              <a:rPr lang="en-US" sz="1400" u="sng" dirty="0">
                <a:solidFill>
                  <a:srgbClr val="0071BC"/>
                </a:solidFill>
                <a:latin typeface="Open Sans"/>
                <a:ea typeface="Times New Roman" panose="02020603050405020304" pitchFamily="18" charset="0"/>
                <a:hlinkClick r:id="rId2">
                  <a:extLst>
                    <a:ext uri="{A12FA001-AC4F-418D-AE19-62706E023703}">
                      <ahyp:hlinkClr xmlns:ahyp="http://schemas.microsoft.com/office/drawing/2018/hyperlinkcolor" val="tx"/>
                    </a:ext>
                  </a:extLst>
                </a:hlinkClick>
              </a:rPr>
              <a:t>mport-Export-Screening-EP@mts.com</a:t>
            </a:r>
            <a:r>
              <a:rPr lang="en-US" sz="1400" u="sng" dirty="0">
                <a:solidFill>
                  <a:srgbClr val="0071BC"/>
                </a:solidFill>
                <a:latin typeface="Open Sans"/>
                <a:ea typeface="Times New Roman" panose="02020603050405020304" pitchFamily="18" charset="0"/>
              </a:rPr>
              <a:t> </a:t>
            </a:r>
            <a:r>
              <a:rPr lang="en-US" sz="1400" dirty="0">
                <a:latin typeface="Open Sans"/>
                <a:ea typeface="Times New Roman" panose="02020603050405020304" pitchFamily="18" charset="0"/>
              </a:rPr>
              <a:t>or </a:t>
            </a:r>
            <a:r>
              <a:rPr lang="en-US" sz="1400" u="sng" dirty="0">
                <a:solidFill>
                  <a:srgbClr val="0070C0"/>
                </a:solidFill>
                <a:effectLst/>
                <a:latin typeface="Open Sans"/>
                <a:ea typeface="Calibri" panose="020F0502020204030204" pitchFamily="34" charset="0"/>
                <a:hlinkClick r:id="rId3">
                  <a:extLst>
                    <a:ext uri="{A12FA001-AC4F-418D-AE19-62706E023703}">
                      <ahyp:hlinkClr xmlns:ahyp="http://schemas.microsoft.com/office/drawing/2018/hyperlinkcolor" val="tx"/>
                    </a:ext>
                  </a:extLst>
                </a:hlinkClick>
              </a:rPr>
              <a:t>Legal@pcb</a:t>
            </a:r>
            <a:r>
              <a:rPr lang="en-US" sz="1400" u="sng" dirty="0">
                <a:solidFill>
                  <a:srgbClr val="5D98E2"/>
                </a:solidFill>
                <a:effectLst/>
                <a:latin typeface="Open Sans"/>
                <a:ea typeface="Calibri" panose="020F0502020204030204" pitchFamily="34" charset="0"/>
                <a:hlinkClick r:id="rId3">
                  <a:extLst>
                    <a:ext uri="{A12FA001-AC4F-418D-AE19-62706E023703}">
                      <ahyp:hlinkClr xmlns:ahyp="http://schemas.microsoft.com/office/drawing/2018/hyperlinkcolor" val="tx"/>
                    </a:ext>
                  </a:extLst>
                </a:hlinkClick>
              </a:rPr>
              <a:t>.</a:t>
            </a:r>
            <a:r>
              <a:rPr lang="en-US" sz="1400" u="sng" dirty="0">
                <a:solidFill>
                  <a:srgbClr val="0070C0"/>
                </a:solidFill>
                <a:effectLst/>
                <a:latin typeface="Open Sans"/>
                <a:ea typeface="Calibri" panose="020F0502020204030204" pitchFamily="34" charset="0"/>
                <a:hlinkClick r:id="rId3">
                  <a:extLst>
                    <a:ext uri="{A12FA001-AC4F-418D-AE19-62706E023703}">
                      <ahyp:hlinkClr xmlns:ahyp="http://schemas.microsoft.com/office/drawing/2018/hyperlinkcolor" val="tx"/>
                    </a:ext>
                  </a:extLst>
                </a:hlinkClick>
              </a:rPr>
              <a:t>com</a:t>
            </a:r>
            <a:r>
              <a:rPr lang="en-US" sz="1400" dirty="0">
                <a:solidFill>
                  <a:srgbClr val="0563C1"/>
                </a:solidFill>
                <a:effectLst/>
                <a:latin typeface="Open Sans"/>
                <a:ea typeface="Calibri" panose="020F0502020204030204" pitchFamily="34" charset="0"/>
              </a:rPr>
              <a:t>.</a:t>
            </a:r>
            <a:endParaRPr lang="en-US" sz="1400" dirty="0">
              <a:effectLst/>
              <a:latin typeface="Open Sans"/>
              <a:ea typeface="Calibri" panose="020F0502020204030204" pitchFamily="34" charset="0"/>
            </a:endParaRPr>
          </a:p>
          <a:p>
            <a:pPr marL="171450" indent="-171450">
              <a:lnSpc>
                <a:spcPct val="107000"/>
              </a:lnSpc>
              <a:spcBef>
                <a:spcPts val="0"/>
              </a:spcBef>
              <a:spcAft>
                <a:spcPts val="800"/>
              </a:spcAft>
              <a:buFont typeface="Wingdings" panose="05000000000000000000" pitchFamily="2" charset="2"/>
              <a:buChar char="ü"/>
            </a:pPr>
            <a:endParaRPr lang="en-US" sz="1400" dirty="0">
              <a:effectLst/>
              <a:highlight>
                <a:srgbClr val="FFFF00"/>
              </a:highlight>
              <a:latin typeface="Open Sans"/>
              <a:ea typeface="Calibri" panose="020F0502020204030204" pitchFamily="34" charset="0"/>
              <a:cs typeface="Times New Roman" panose="02020603050405020304" pitchFamily="18" charset="0"/>
            </a:endParaRPr>
          </a:p>
        </p:txBody>
      </p:sp>
      <p:sp>
        <p:nvSpPr>
          <p:cNvPr id="32" name="TextBox 31">
            <a:extLst>
              <a:ext uri="{FF2B5EF4-FFF2-40B4-BE49-F238E27FC236}">
                <a16:creationId xmlns:a16="http://schemas.microsoft.com/office/drawing/2014/main" id="{34376AE9-79D1-4702-8598-C71DDF189CAD}"/>
              </a:ext>
            </a:extLst>
          </p:cNvPr>
          <p:cNvSpPr txBox="1"/>
          <p:nvPr/>
        </p:nvSpPr>
        <p:spPr>
          <a:xfrm>
            <a:off x="296863" y="5861407"/>
            <a:ext cx="8524226" cy="473015"/>
          </a:xfrm>
          <a:prstGeom prst="rect">
            <a:avLst/>
          </a:prstGeom>
          <a:solidFill>
            <a:schemeClr val="bg1">
              <a:lumMod val="95000"/>
            </a:schemeClr>
          </a:solidFill>
        </p:spPr>
        <p:txBody>
          <a:bodyPr wrap="square">
            <a:spAutoFit/>
          </a:bodyPr>
          <a:lstStyle/>
          <a:p>
            <a:pPr>
              <a:lnSpc>
                <a:spcPct val="107000"/>
              </a:lnSpc>
              <a:spcBef>
                <a:spcPts val="0"/>
              </a:spcBef>
              <a:spcAft>
                <a:spcPts val="800"/>
              </a:spcAft>
            </a:pPr>
            <a:r>
              <a:rPr lang="en-US" sz="1200" dirty="0">
                <a:solidFill>
                  <a:srgbClr val="555555"/>
                </a:solidFill>
                <a:effectLst/>
                <a:latin typeface="Open Sans"/>
                <a:ea typeface="Times New Roman" panose="02020603050405020304" pitchFamily="18" charset="0"/>
                <a:cs typeface="Times New Roman" panose="02020603050405020304" pitchFamily="18" charset="0"/>
              </a:rPr>
              <a:t>The Global Trade team reviews </a:t>
            </a:r>
            <a:r>
              <a:rPr lang="en-US" sz="1200" dirty="0">
                <a:solidFill>
                  <a:srgbClr val="555555"/>
                </a:solidFill>
                <a:latin typeface="Open Sans"/>
                <a:ea typeface="Times New Roman" panose="02020603050405020304" pitchFamily="18" charset="0"/>
                <a:cs typeface="Times New Roman" panose="02020603050405020304" pitchFamily="18" charset="0"/>
              </a:rPr>
              <a:t>g</a:t>
            </a:r>
            <a:r>
              <a:rPr lang="en-US" sz="1200" dirty="0">
                <a:solidFill>
                  <a:srgbClr val="555555"/>
                </a:solidFill>
                <a:effectLst/>
                <a:latin typeface="Open Sans"/>
                <a:ea typeface="Times New Roman" panose="02020603050405020304" pitchFamily="18" charset="0"/>
                <a:cs typeface="Times New Roman" panose="02020603050405020304" pitchFamily="18" charset="0"/>
              </a:rPr>
              <a:t>overnment </a:t>
            </a:r>
            <a:r>
              <a:rPr lang="en-US" sz="1200" dirty="0">
                <a:solidFill>
                  <a:srgbClr val="555555"/>
                </a:solidFill>
                <a:latin typeface="Open Sans"/>
                <a:ea typeface="Times New Roman" panose="02020603050405020304" pitchFamily="18" charset="0"/>
                <a:cs typeface="Times New Roman" panose="02020603050405020304" pitchFamily="18" charset="0"/>
              </a:rPr>
              <a:t>l</a:t>
            </a:r>
            <a:r>
              <a:rPr lang="en-US" sz="1200" dirty="0">
                <a:solidFill>
                  <a:srgbClr val="555555"/>
                </a:solidFill>
                <a:effectLst/>
                <a:latin typeface="Open Sans"/>
                <a:ea typeface="Times New Roman" panose="02020603050405020304" pitchFamily="18" charset="0"/>
                <a:cs typeface="Times New Roman" panose="02020603050405020304" pitchFamily="18" charset="0"/>
              </a:rPr>
              <a:t>ists to monitor people or organizations prohibited or restricted from participating in export transactions or requiring licenses to do business. </a:t>
            </a:r>
            <a:endParaRPr lang="en-US" sz="1200" dirty="0">
              <a:effectLst/>
              <a:latin typeface="Open Sans"/>
              <a:ea typeface="Calibri" panose="020F0502020204030204" pitchFamily="34"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02B7082A-093C-4AC9-A23C-95B1AC1CC622}"/>
              </a:ext>
            </a:extLst>
          </p:cNvPr>
          <p:cNvCxnSpPr/>
          <p:nvPr/>
        </p:nvCxnSpPr>
        <p:spPr>
          <a:xfrm>
            <a:off x="296863" y="2866490"/>
            <a:ext cx="8524226" cy="0"/>
          </a:xfrm>
          <a:prstGeom prst="line">
            <a:avLst/>
          </a:prstGeom>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718A34F-B4B7-4C88-A822-FDAAA18B5856}"/>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20</a:t>
            </a:r>
          </a:p>
        </p:txBody>
      </p:sp>
    </p:spTree>
    <p:extLst>
      <p:ext uri="{BB962C8B-B14F-4D97-AF65-F5344CB8AC3E}">
        <p14:creationId xmlns:p14="http://schemas.microsoft.com/office/powerpoint/2010/main" val="28353581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026DE-9038-4A80-A804-C63433532722}"/>
              </a:ext>
            </a:extLst>
          </p:cNvPr>
          <p:cNvSpPr>
            <a:spLocks noGrp="1"/>
          </p:cNvSpPr>
          <p:nvPr>
            <p:ph type="title"/>
          </p:nvPr>
        </p:nvSpPr>
        <p:spPr>
          <a:xfrm>
            <a:off x="346753" y="230985"/>
            <a:ext cx="7600593" cy="652593"/>
          </a:xfrm>
        </p:spPr>
        <p:txBody>
          <a:bodyPr>
            <a:normAutofit/>
          </a:bodyPr>
          <a:lstStyle/>
          <a:p>
            <a:r>
              <a:rPr lang="en-US" sz="2400" dirty="0">
                <a:latin typeface="Open Sans"/>
              </a:rPr>
              <a:t>Know Your Customer – Red Flags</a:t>
            </a:r>
          </a:p>
        </p:txBody>
      </p:sp>
      <p:sp>
        <p:nvSpPr>
          <p:cNvPr id="5" name="TextBox 4">
            <a:extLst>
              <a:ext uri="{FF2B5EF4-FFF2-40B4-BE49-F238E27FC236}">
                <a16:creationId xmlns:a16="http://schemas.microsoft.com/office/drawing/2014/main" id="{2DC6F80C-0D40-4552-8FE2-F4C9A3715552}"/>
              </a:ext>
            </a:extLst>
          </p:cNvPr>
          <p:cNvSpPr txBox="1"/>
          <p:nvPr/>
        </p:nvSpPr>
        <p:spPr>
          <a:xfrm>
            <a:off x="229879" y="1613497"/>
            <a:ext cx="8684231" cy="4119076"/>
          </a:xfrm>
          <a:prstGeom prst="rect">
            <a:avLst/>
          </a:prstGeom>
          <a:noFill/>
        </p:spPr>
        <p:txBody>
          <a:bodyPr wrap="square">
            <a:spAutoFit/>
          </a:bodyPr>
          <a:lstStyle/>
          <a:p>
            <a:pPr marR="0" lvl="0">
              <a:lnSpc>
                <a:spcPts val="1560"/>
              </a:lnSpc>
              <a:spcBef>
                <a:spcPts val="300"/>
              </a:spcBef>
              <a:spcAft>
                <a:spcPts val="0"/>
              </a:spcAft>
              <a:buSzPts val="1000"/>
              <a:tabLst>
                <a:tab pos="457200" algn="l"/>
              </a:tabLst>
            </a:pPr>
            <a:r>
              <a:rPr lang="en-GB" sz="1400" b="1" dirty="0">
                <a:solidFill>
                  <a:srgbClr val="0071BC"/>
                </a:solidFill>
                <a:effectLst/>
                <a:latin typeface="Open Sans"/>
                <a:ea typeface="Times New Roman" panose="02020603050405020304" pitchFamily="18" charset="0"/>
                <a:cs typeface="Times New Roman" panose="02020603050405020304" pitchFamily="18" charset="0"/>
              </a:rPr>
              <a:t>Lack of Transparency: </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The customer is reluctant to offer information about the end-use of the item.</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When questioned, the buyer is evasive and especially unclear about whether the purchased product is for domestic use, for export, or for re-export.</a:t>
            </a:r>
            <a:endParaRPr lang="en-US" sz="200" dirty="0">
              <a:latin typeface="Open Sans"/>
              <a:ea typeface="Times New Roman" panose="02020603050405020304" pitchFamily="18" charset="0"/>
              <a:cs typeface="Times New Roman" panose="02020603050405020304" pitchFamily="18" charset="0"/>
            </a:endParaRPr>
          </a:p>
          <a:p>
            <a:pPr marR="0" lvl="0">
              <a:lnSpc>
                <a:spcPts val="1560"/>
              </a:lnSpc>
              <a:spcBef>
                <a:spcPts val="300"/>
              </a:spcBef>
              <a:spcAft>
                <a:spcPts val="0"/>
              </a:spcAft>
              <a:buSzPts val="1000"/>
              <a:tabLst>
                <a:tab pos="457200" algn="l"/>
              </a:tabLst>
            </a:pPr>
            <a:r>
              <a:rPr lang="en-GB" sz="1400" b="1" dirty="0">
                <a:solidFill>
                  <a:srgbClr val="0071BC"/>
                </a:solidFill>
                <a:latin typeface="Open Sans"/>
                <a:ea typeface="Times New Roman" panose="02020603050405020304" pitchFamily="18" charset="0"/>
                <a:cs typeface="Times New Roman" panose="02020603050405020304" pitchFamily="18" charset="0"/>
              </a:rPr>
              <a:t>Inconsistencies with Typical Business Activities: </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The product's capabilities do not fit the buyer's line of business</a:t>
            </a:r>
            <a:r>
              <a:rPr lang="en-US" sz="1400" dirty="0">
                <a:effectLst/>
                <a:latin typeface="Open Sans"/>
                <a:ea typeface="Times New Roman" panose="02020603050405020304" pitchFamily="18" charset="0"/>
                <a:cs typeface="Times New Roman" panose="02020603050405020304" pitchFamily="18" charset="0"/>
              </a:rPr>
              <a:t>.</a:t>
            </a:r>
            <a:endParaRPr lang="en-US" sz="1400" dirty="0">
              <a:latin typeface="Open Sans"/>
              <a:ea typeface="Times New Roman" panose="02020603050405020304" pitchFamily="18" charset="0"/>
              <a:cs typeface="Times New Roman" panose="02020603050405020304" pitchFamily="18" charset="0"/>
            </a:endParaRP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The item ordered is incompatible with the technical level of the country to which it is being shipped</a:t>
            </a:r>
            <a:r>
              <a:rPr lang="en-US" sz="1400" dirty="0">
                <a:effectLst/>
                <a:latin typeface="Open Sans"/>
                <a:ea typeface="Times New Roman" panose="02020603050405020304" pitchFamily="18" charset="0"/>
                <a:cs typeface="Times New Roman" panose="02020603050405020304" pitchFamily="18" charset="0"/>
              </a:rPr>
              <a:t>.</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The customer has little or no business background.</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latin typeface="Open Sans"/>
                <a:ea typeface="Times New Roman" panose="02020603050405020304" pitchFamily="18" charset="0"/>
                <a:cs typeface="Times New Roman" panose="02020603050405020304" pitchFamily="18" charset="0"/>
              </a:rPr>
              <a:t>T</a:t>
            </a:r>
            <a:r>
              <a:rPr lang="en-GB" sz="1400" dirty="0">
                <a:effectLst/>
                <a:latin typeface="Open Sans"/>
                <a:ea typeface="Times New Roman" panose="02020603050405020304" pitchFamily="18" charset="0"/>
                <a:cs typeface="Times New Roman" panose="02020603050405020304" pitchFamily="18" charset="0"/>
              </a:rPr>
              <a:t>he customer is unfamiliar with the product's performance characteristics but still wants the product.</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Routine installation, training, or maintenance services are declined by the customer.</a:t>
            </a:r>
          </a:p>
          <a:p>
            <a:pPr marR="0" lvl="0">
              <a:lnSpc>
                <a:spcPts val="1560"/>
              </a:lnSpc>
              <a:spcBef>
                <a:spcPts val="300"/>
              </a:spcBef>
              <a:spcAft>
                <a:spcPts val="0"/>
              </a:spcAft>
              <a:buSzPts val="1000"/>
              <a:tabLst>
                <a:tab pos="457200" algn="l"/>
              </a:tabLst>
            </a:pPr>
            <a:r>
              <a:rPr lang="en-GB" sz="1400" b="1" dirty="0">
                <a:solidFill>
                  <a:srgbClr val="0071BC"/>
                </a:solidFill>
                <a:effectLst/>
                <a:latin typeface="Open Sans"/>
                <a:ea typeface="Times New Roman" panose="02020603050405020304" pitchFamily="18" charset="0"/>
                <a:cs typeface="Times New Roman" panose="02020603050405020304" pitchFamily="18" charset="0"/>
              </a:rPr>
              <a:t>Logistics:</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The shipping route is abnormal for the product and destination.</a:t>
            </a:r>
            <a:endParaRPr lang="en-US" sz="1400" dirty="0">
              <a:latin typeface="Open Sans"/>
              <a:ea typeface="Times New Roman" panose="02020603050405020304" pitchFamily="18" charset="0"/>
              <a:cs typeface="Times New Roman" panose="02020603050405020304" pitchFamily="18" charset="0"/>
            </a:endParaRP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Packaging is inconsistent with the stated method of shipment or destination.</a:t>
            </a:r>
          </a:p>
          <a:p>
            <a:pPr marL="28575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Delivery dates are vague, or deliveries are planned for destinations that are out of the way.</a:t>
            </a:r>
            <a:endParaRPr lang="en-US" sz="1400" dirty="0">
              <a:latin typeface="Open Sans"/>
              <a:ea typeface="Times New Roman" panose="02020603050405020304" pitchFamily="18" charset="0"/>
              <a:cs typeface="Times New Roman" panose="02020603050405020304" pitchFamily="18" charset="0"/>
            </a:endParaRPr>
          </a:p>
          <a:p>
            <a:pPr marR="0" lvl="0">
              <a:lnSpc>
                <a:spcPts val="1560"/>
              </a:lnSpc>
              <a:spcBef>
                <a:spcPts val="300"/>
              </a:spcBef>
              <a:spcAft>
                <a:spcPts val="0"/>
              </a:spcAft>
              <a:buSzPts val="1000"/>
              <a:tabLst>
                <a:tab pos="457200" algn="l"/>
              </a:tabLst>
            </a:pPr>
            <a:r>
              <a:rPr lang="en-GB" sz="1400" b="1" dirty="0">
                <a:solidFill>
                  <a:srgbClr val="0071BC"/>
                </a:solidFill>
                <a:effectLst/>
                <a:latin typeface="Open Sans"/>
                <a:ea typeface="Times New Roman" panose="02020603050405020304" pitchFamily="18" charset="0"/>
                <a:cs typeface="Times New Roman" panose="02020603050405020304" pitchFamily="18" charset="0"/>
              </a:rPr>
              <a:t>Payment Terms: </a:t>
            </a:r>
          </a:p>
          <a:p>
            <a:pPr marL="285750" marR="0" lvl="0" indent="-285750">
              <a:lnSpc>
                <a:spcPts val="1560"/>
              </a:lnSpc>
              <a:spcBef>
                <a:spcPts val="300"/>
              </a:spcBef>
              <a:spcAft>
                <a:spcPts val="0"/>
              </a:spcAft>
              <a:buSzPts val="1000"/>
              <a:buFont typeface="Arial" panose="020B0604020202020204" pitchFamily="34" charset="0"/>
              <a:buChar char="•"/>
              <a:tabLst>
                <a:tab pos="457200" algn="l"/>
              </a:tabLst>
            </a:pPr>
            <a:r>
              <a:rPr lang="en-GB" sz="1400" dirty="0">
                <a:effectLst/>
                <a:latin typeface="Open Sans"/>
                <a:ea typeface="Times New Roman" panose="02020603050405020304" pitchFamily="18" charset="0"/>
                <a:cs typeface="Times New Roman" panose="02020603050405020304" pitchFamily="18" charset="0"/>
              </a:rPr>
              <a:t>The customer is willing to pay cash for a very expensive item when the terms of sale would normally call for financing</a:t>
            </a:r>
            <a:r>
              <a:rPr lang="en-GB" sz="1200" dirty="0">
                <a:effectLst/>
                <a:latin typeface="Open Sans"/>
                <a:ea typeface="Times New Roman" panose="02020603050405020304" pitchFamily="18" charset="0"/>
                <a:cs typeface="Times New Roman" panose="02020603050405020304" pitchFamily="18" charset="0"/>
              </a:rPr>
              <a:t>.</a:t>
            </a:r>
            <a:endParaRPr lang="en-US" sz="1200" dirty="0">
              <a:latin typeface="Open Sans"/>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0B3840B9-47EA-432A-9D29-4C230F43052B}"/>
              </a:ext>
            </a:extLst>
          </p:cNvPr>
          <p:cNvSpPr/>
          <p:nvPr/>
        </p:nvSpPr>
        <p:spPr>
          <a:xfrm>
            <a:off x="-5" y="1150524"/>
            <a:ext cx="9144000" cy="360322"/>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07000"/>
              </a:lnSpc>
              <a:spcBef>
                <a:spcPts val="0"/>
              </a:spcBef>
              <a:spcAft>
                <a:spcPts val="0"/>
              </a:spcAft>
            </a:pPr>
            <a:r>
              <a:rPr lang="en-GB" sz="1800" dirty="0">
                <a:solidFill>
                  <a:schemeClr val="bg1"/>
                </a:solidFill>
                <a:latin typeface="Open Sans"/>
                <a:ea typeface="Calibri" panose="020F0502020204030204" pitchFamily="34" charset="0"/>
                <a:cs typeface="Times New Roman" panose="02020603050405020304" pitchFamily="18" charset="0"/>
              </a:rPr>
              <a:t>Below are examples of red flags to be aware of when working with customers. </a:t>
            </a:r>
            <a:endParaRPr lang="en-GB" sz="1800" dirty="0">
              <a:solidFill>
                <a:schemeClr val="bg1"/>
              </a:solidFill>
              <a:effectLst/>
              <a:latin typeface="Open Sans"/>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A5E9ADB8-F88D-4CAF-B1C6-0EA1C3B13EB7}"/>
              </a:ext>
            </a:extLst>
          </p:cNvPr>
          <p:cNvSpPr txBox="1"/>
          <p:nvPr/>
        </p:nvSpPr>
        <p:spPr>
          <a:xfrm>
            <a:off x="-3" y="5835224"/>
            <a:ext cx="9143999" cy="473015"/>
          </a:xfrm>
          <a:prstGeom prst="rect">
            <a:avLst/>
          </a:prstGeom>
          <a:solidFill>
            <a:schemeClr val="bg1">
              <a:lumMod val="95000"/>
            </a:schemeClr>
          </a:solidFill>
        </p:spPr>
        <p:txBody>
          <a:bodyPr wrap="square">
            <a:spAutoFit/>
          </a:bodyPr>
          <a:lstStyle/>
          <a:p>
            <a:pPr>
              <a:lnSpc>
                <a:spcPct val="107000"/>
              </a:lnSpc>
              <a:spcBef>
                <a:spcPts val="0"/>
              </a:spcBef>
              <a:spcAft>
                <a:spcPts val="800"/>
              </a:spcAft>
            </a:pPr>
            <a:r>
              <a:rPr lang="en-US" sz="1200" dirty="0">
                <a:effectLst/>
                <a:latin typeface="Open Sans"/>
                <a:ea typeface="Times New Roman" panose="02020603050405020304" pitchFamily="18" charset="0"/>
                <a:cs typeface="Times New Roman" panose="02020603050405020304" pitchFamily="18" charset="0"/>
              </a:rPr>
              <a:t>If you identify any of these red flags or activities that are unusual, escalate the request to your supervisor or contact your local Global Trade team </a:t>
            </a:r>
            <a:r>
              <a:rPr lang="en-US" sz="1200" dirty="0">
                <a:latin typeface="Open Sans"/>
                <a:ea typeface="Times New Roman" panose="02020603050405020304" pitchFamily="18" charset="0"/>
                <a:cs typeface="Times New Roman" panose="02020603050405020304" pitchFamily="18" charset="0"/>
              </a:rPr>
              <a:t>for further review, or email</a:t>
            </a:r>
            <a:r>
              <a:rPr lang="en-US" sz="1200" dirty="0">
                <a:effectLst/>
                <a:latin typeface="Open Sans"/>
                <a:ea typeface="Times New Roman" panose="02020603050405020304" pitchFamily="18" charset="0"/>
                <a:cs typeface="Times New Roman" panose="02020603050405020304" pitchFamily="18" charset="0"/>
              </a:rPr>
              <a:t> </a:t>
            </a:r>
            <a:r>
              <a:rPr lang="en-US" sz="1200" u="sng" dirty="0">
                <a:solidFill>
                  <a:srgbClr val="0071BC"/>
                </a:solidFill>
                <a:effectLst/>
                <a:latin typeface="Open Sans"/>
                <a:ea typeface="Times New Roman" panose="02020603050405020304" pitchFamily="18" charset="0"/>
                <a:cs typeface="Times New Roman" panose="02020603050405020304" pitchFamily="18" charset="0"/>
              </a:rPr>
              <a:t>I</a:t>
            </a:r>
            <a:r>
              <a:rPr lang="en-US" sz="1200" u="sng" dirty="0">
                <a:solidFill>
                  <a:srgbClr val="0071BC"/>
                </a:solidFill>
                <a:latin typeface="Open Sans"/>
                <a:ea typeface="Times New Roman" panose="02020603050405020304" pitchFamily="18" charset="0"/>
                <a:hlinkClick r:id="rId3">
                  <a:extLst>
                    <a:ext uri="{A12FA001-AC4F-418D-AE19-62706E023703}">
                      <ahyp:hlinkClr xmlns:ahyp="http://schemas.microsoft.com/office/drawing/2018/hyperlinkcolor" val="tx"/>
                    </a:ext>
                  </a:extLst>
                </a:hlinkClick>
              </a:rPr>
              <a:t>mport-Export-Screening-EP@mts.com</a:t>
            </a:r>
            <a:r>
              <a:rPr lang="en-US" sz="1200" u="sng" dirty="0">
                <a:solidFill>
                  <a:srgbClr val="0071BC"/>
                </a:solidFill>
                <a:latin typeface="Open Sans"/>
                <a:ea typeface="Times New Roman" panose="02020603050405020304" pitchFamily="18" charset="0"/>
              </a:rPr>
              <a:t> </a:t>
            </a:r>
            <a:r>
              <a:rPr lang="en-US" sz="1200" dirty="0">
                <a:latin typeface="Open Sans"/>
                <a:ea typeface="Times New Roman" panose="02020603050405020304" pitchFamily="18" charset="0"/>
              </a:rPr>
              <a:t>or </a:t>
            </a:r>
            <a:r>
              <a:rPr lang="en-US" sz="1200" u="sng" dirty="0">
                <a:solidFill>
                  <a:srgbClr val="0071BC"/>
                </a:solidFill>
                <a:effectLst/>
                <a:latin typeface="Open Sans"/>
                <a:ea typeface="Calibri" panose="020F0502020204030204" pitchFamily="34" charset="0"/>
                <a:hlinkClick r:id="rId4">
                  <a:extLst>
                    <a:ext uri="{A12FA001-AC4F-418D-AE19-62706E023703}">
                      <ahyp:hlinkClr xmlns:ahyp="http://schemas.microsoft.com/office/drawing/2018/hyperlinkcolor" val="tx"/>
                    </a:ext>
                  </a:extLst>
                </a:hlinkClick>
              </a:rPr>
              <a:t>Legal@pcb.com</a:t>
            </a:r>
            <a:r>
              <a:rPr lang="en-US" sz="1200" u="sng" dirty="0">
                <a:solidFill>
                  <a:srgbClr val="0071BC"/>
                </a:solidFill>
                <a:latin typeface="Open Sans"/>
                <a:ea typeface="Calibri" panose="020F0502020204030204" pitchFamily="34" charset="0"/>
              </a:rPr>
              <a:t>.</a:t>
            </a:r>
            <a:endParaRPr lang="en-US" sz="1200" dirty="0">
              <a:effectLst/>
              <a:latin typeface="Open Sans"/>
              <a:ea typeface="Calibri" panose="020F0502020204030204" pitchFamily="34" charset="0"/>
            </a:endParaRPr>
          </a:p>
        </p:txBody>
      </p:sp>
      <p:sp>
        <p:nvSpPr>
          <p:cNvPr id="6" name="TextBox 5">
            <a:extLst>
              <a:ext uri="{FF2B5EF4-FFF2-40B4-BE49-F238E27FC236}">
                <a16:creationId xmlns:a16="http://schemas.microsoft.com/office/drawing/2014/main" id="{6B0A6173-DC98-4D07-8164-8AE9D0785A6C}"/>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21</a:t>
            </a:r>
          </a:p>
        </p:txBody>
      </p:sp>
    </p:spTree>
    <p:extLst>
      <p:ext uri="{BB962C8B-B14F-4D97-AF65-F5344CB8AC3E}">
        <p14:creationId xmlns:p14="http://schemas.microsoft.com/office/powerpoint/2010/main" val="19565221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73205-2A2B-460A-8BDE-7673D526864C}"/>
              </a:ext>
            </a:extLst>
          </p:cNvPr>
          <p:cNvSpPr>
            <a:spLocks noGrp="1"/>
          </p:cNvSpPr>
          <p:nvPr>
            <p:ph type="title"/>
          </p:nvPr>
        </p:nvSpPr>
        <p:spPr>
          <a:xfrm>
            <a:off x="294361" y="165411"/>
            <a:ext cx="7600593" cy="693689"/>
          </a:xfrm>
        </p:spPr>
        <p:txBody>
          <a:bodyPr>
            <a:normAutofit/>
          </a:bodyPr>
          <a:lstStyle/>
          <a:p>
            <a:r>
              <a:rPr lang="en-US" sz="2400" dirty="0">
                <a:latin typeface="Open Sans"/>
              </a:rPr>
              <a:t>Order Information Accuracy</a:t>
            </a:r>
          </a:p>
        </p:txBody>
      </p:sp>
      <p:sp>
        <p:nvSpPr>
          <p:cNvPr id="6" name="Rectangle 5">
            <a:extLst>
              <a:ext uri="{FF2B5EF4-FFF2-40B4-BE49-F238E27FC236}">
                <a16:creationId xmlns:a16="http://schemas.microsoft.com/office/drawing/2014/main" id="{62D8B765-5502-4B10-8E3A-42FF42EF7484}"/>
              </a:ext>
            </a:extLst>
          </p:cNvPr>
          <p:cNvSpPr/>
          <p:nvPr/>
        </p:nvSpPr>
        <p:spPr>
          <a:xfrm>
            <a:off x="0" y="1198337"/>
            <a:ext cx="9144000" cy="693689"/>
          </a:xfrm>
          <a:prstGeom prst="rect">
            <a:avLst/>
          </a:prstGeom>
          <a:solidFill>
            <a:schemeClr val="bg1">
              <a:lumMod val="6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marL="0" marR="0">
              <a:lnSpc>
                <a:spcPct val="107000"/>
              </a:lnSpc>
              <a:spcBef>
                <a:spcPts val="0"/>
              </a:spcBef>
              <a:spcAft>
                <a:spcPts val="0"/>
              </a:spcAft>
            </a:pPr>
            <a:r>
              <a:rPr lang="en-GB" sz="1800" dirty="0">
                <a:solidFill>
                  <a:schemeClr val="bg1"/>
                </a:solidFill>
                <a:latin typeface="Open Sans"/>
                <a:ea typeface="Calibri" panose="020F0502020204030204" pitchFamily="34" charset="0"/>
                <a:cs typeface="Times New Roman" panose="02020603050405020304" pitchFamily="18" charset="0"/>
              </a:rPr>
              <a:t>The accuracy of order information is critical for MTS to make appropriate business decisions, and also to ensure compliance with global trade requirements.</a:t>
            </a:r>
            <a:endParaRPr lang="en-GB" sz="1800" dirty="0">
              <a:solidFill>
                <a:schemeClr val="bg1"/>
              </a:solidFill>
              <a:effectLst/>
              <a:latin typeface="Open Sans"/>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6906810E-27CA-45FF-BA51-834FDBCFC3FA}"/>
              </a:ext>
            </a:extLst>
          </p:cNvPr>
          <p:cNvSpPr txBox="1"/>
          <p:nvPr/>
        </p:nvSpPr>
        <p:spPr>
          <a:xfrm>
            <a:off x="184391" y="2081337"/>
            <a:ext cx="8775218" cy="863378"/>
          </a:xfrm>
          <a:prstGeom prst="rect">
            <a:avLst/>
          </a:prstGeom>
          <a:noFill/>
        </p:spPr>
        <p:txBody>
          <a:bodyPr wrap="square">
            <a:spAutoFit/>
          </a:bodyPr>
          <a:lstStyle/>
          <a:p>
            <a:pPr marL="0" marR="0">
              <a:lnSpc>
                <a:spcPct val="107000"/>
              </a:lnSpc>
              <a:spcBef>
                <a:spcPts val="0"/>
              </a:spcBef>
              <a:spcAft>
                <a:spcPts val="0"/>
              </a:spcAft>
            </a:pPr>
            <a:r>
              <a:rPr lang="en-US" sz="1600" dirty="0">
                <a:solidFill>
                  <a:srgbClr val="0071BC"/>
                </a:solidFill>
                <a:latin typeface="Open Sans"/>
                <a:ea typeface="Calibri" panose="020F0502020204030204" pitchFamily="34" charset="0"/>
                <a:cs typeface="Calibri" panose="020F0502020204030204" pitchFamily="34" charset="0"/>
              </a:rPr>
              <a:t>Order information is relied upon by Sales, Finance, Tax, Treasury, Accounts Payable, Accounts Receivable, Engineers, Production, Operations, and the Office of Risk and Compliance, so all information associated with an order needs to be</a:t>
            </a:r>
            <a:r>
              <a:rPr lang="en-US" sz="1600" dirty="0">
                <a:solidFill>
                  <a:srgbClr val="0071BC"/>
                </a:solidFill>
                <a:effectLst/>
                <a:latin typeface="Open Sans"/>
                <a:ea typeface="Calibri" panose="020F0502020204030204" pitchFamily="34" charset="0"/>
                <a:cs typeface="Calibri" panose="020F0502020204030204" pitchFamily="34" charset="0"/>
              </a:rPr>
              <a:t> accurate and complete in the system.</a:t>
            </a:r>
            <a:endParaRPr lang="en-US" sz="1600" dirty="0">
              <a:solidFill>
                <a:srgbClr val="0071BC"/>
              </a:solidFill>
              <a:effectLst/>
              <a:latin typeface="Open Sans"/>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16CEEC-8E2E-4F50-A00A-D492BCC191A1}"/>
              </a:ext>
            </a:extLst>
          </p:cNvPr>
          <p:cNvSpPr txBox="1"/>
          <p:nvPr/>
        </p:nvSpPr>
        <p:spPr>
          <a:xfrm>
            <a:off x="184391" y="3297059"/>
            <a:ext cx="5661606" cy="2675028"/>
          </a:xfrm>
          <a:prstGeom prst="rect">
            <a:avLst/>
          </a:prstGeom>
          <a:noFill/>
        </p:spPr>
        <p:txBody>
          <a:bodyPr wrap="square" rtlCol="0">
            <a:spAutoFit/>
          </a:bodyPr>
          <a:lstStyle/>
          <a:p>
            <a:pPr marR="0">
              <a:lnSpc>
                <a:spcPct val="107000"/>
              </a:lnSpc>
              <a:spcBef>
                <a:spcPts val="300"/>
              </a:spcBef>
              <a:spcAft>
                <a:spcPts val="300"/>
              </a:spcAft>
            </a:pPr>
            <a:r>
              <a:rPr lang="en-US" sz="1600" b="1" dirty="0">
                <a:solidFill>
                  <a:srgbClr val="C00000"/>
                </a:solidFill>
                <a:effectLst/>
                <a:latin typeface="Open Sans"/>
                <a:ea typeface="Times New Roman" panose="02020603050405020304" pitchFamily="18" charset="0"/>
                <a:cs typeface="Times New Roman" panose="02020603050405020304" pitchFamily="18" charset="0"/>
              </a:rPr>
              <a:t>What is Accurate and Complete “Order Information”?</a:t>
            </a:r>
          </a:p>
          <a:p>
            <a:pPr marL="285750" marR="0" indent="-285750">
              <a:lnSpc>
                <a:spcPct val="107000"/>
              </a:lnSpc>
              <a:spcBef>
                <a:spcPts val="300"/>
              </a:spcBef>
              <a:spcAft>
                <a:spcPts val="300"/>
              </a:spcAft>
              <a:buFont typeface="Arial" panose="020B0604020202020204" pitchFamily="34" charset="0"/>
              <a:buChar char="•"/>
            </a:pPr>
            <a:r>
              <a:rPr lang="en-US" sz="1600" b="1" dirty="0">
                <a:effectLst/>
                <a:latin typeface="Open Sans"/>
                <a:ea typeface="Calibri" panose="020F0502020204030204" pitchFamily="34" charset="0"/>
                <a:cs typeface="Times New Roman" panose="02020603050405020304" pitchFamily="18" charset="0"/>
              </a:rPr>
              <a:t>Parties: </a:t>
            </a:r>
            <a:r>
              <a:rPr lang="en-US" sz="1600" dirty="0">
                <a:effectLst/>
                <a:latin typeface="Open Sans"/>
                <a:ea typeface="Calibri" panose="020F0502020204030204" pitchFamily="34" charset="0"/>
                <a:cs typeface="Times New Roman" panose="02020603050405020304" pitchFamily="18" charset="0"/>
              </a:rPr>
              <a:t> Identification of all parties involved in purchasing, using, moving, sourcing, and paying. </a:t>
            </a:r>
          </a:p>
          <a:p>
            <a:pPr marL="285750" marR="0" indent="-285750">
              <a:lnSpc>
                <a:spcPct val="107000"/>
              </a:lnSpc>
              <a:spcBef>
                <a:spcPts val="300"/>
              </a:spcBef>
              <a:spcAft>
                <a:spcPts val="300"/>
              </a:spcAft>
              <a:buFont typeface="Arial" panose="020B0604020202020204" pitchFamily="34" charset="0"/>
              <a:buChar char="•"/>
            </a:pPr>
            <a:r>
              <a:rPr lang="en-US" sz="1600" b="1" dirty="0">
                <a:effectLst/>
                <a:latin typeface="Open Sans"/>
                <a:ea typeface="Calibri" panose="020F0502020204030204" pitchFamily="34" charset="0"/>
                <a:cs typeface="Times New Roman" panose="02020603050405020304" pitchFamily="18" charset="0"/>
              </a:rPr>
              <a:t>Products and Services: </a:t>
            </a:r>
            <a:r>
              <a:rPr lang="en-US" sz="1600" dirty="0">
                <a:latin typeface="Open Sans"/>
                <a:ea typeface="Calibri" panose="020F0502020204030204" pitchFamily="34" charset="0"/>
                <a:cs typeface="Times New Roman" panose="02020603050405020304" pitchFamily="18" charset="0"/>
              </a:rPr>
              <a:t>D</a:t>
            </a:r>
            <a:r>
              <a:rPr lang="en-US" sz="1600" dirty="0">
                <a:effectLst/>
                <a:latin typeface="Open Sans"/>
                <a:ea typeface="Calibri" panose="020F0502020204030204" pitchFamily="34" charset="0"/>
                <a:cs typeface="Times New Roman" panose="02020603050405020304" pitchFamily="18" charset="0"/>
              </a:rPr>
              <a:t>escription of products and services based on standardized language from existing business tools.</a:t>
            </a:r>
            <a:endParaRPr lang="en-US" sz="1600" dirty="0">
              <a:latin typeface="Open Sans"/>
              <a:ea typeface="Calibri" panose="020F0502020204030204" pitchFamily="34" charset="0"/>
              <a:cs typeface="Times New Roman" panose="02020603050405020304" pitchFamily="18" charset="0"/>
            </a:endParaRPr>
          </a:p>
          <a:p>
            <a:pPr marL="285750" marR="0" indent="-285750">
              <a:lnSpc>
                <a:spcPct val="107000"/>
              </a:lnSpc>
              <a:spcBef>
                <a:spcPts val="300"/>
              </a:spcBef>
              <a:spcAft>
                <a:spcPts val="300"/>
              </a:spcAft>
              <a:buFont typeface="Arial" panose="020B0604020202020204" pitchFamily="34" charset="0"/>
              <a:buChar char="•"/>
            </a:pPr>
            <a:r>
              <a:rPr lang="en-US" sz="1600" b="1" dirty="0">
                <a:latin typeface="Open Sans"/>
                <a:ea typeface="Calibri" panose="020F0502020204030204" pitchFamily="34" charset="0"/>
                <a:cs typeface="Times New Roman" panose="02020603050405020304" pitchFamily="18" charset="0"/>
              </a:rPr>
              <a:t>Pricing: </a:t>
            </a:r>
            <a:r>
              <a:rPr lang="en-US" sz="1600" dirty="0">
                <a:latin typeface="Open Sans"/>
                <a:ea typeface="Calibri" panose="020F0502020204030204" pitchFamily="34" charset="0"/>
                <a:cs typeface="Times New Roman" panose="02020603050405020304" pitchFamily="18" charset="0"/>
              </a:rPr>
              <a:t>Pricing of products and services, including types of deductions, discounts, commissions, and other pricing details.</a:t>
            </a:r>
            <a:endParaRPr lang="en-US" sz="1600" dirty="0">
              <a:highlight>
                <a:srgbClr val="FFFF00"/>
              </a:highlight>
              <a:latin typeface="Open Sans"/>
              <a:ea typeface="Calibri" panose="020F0502020204030204" pitchFamily="34"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909A0B90-6054-478D-8EBE-0255B79825BC}"/>
              </a:ext>
            </a:extLst>
          </p:cNvPr>
          <p:cNvCxnSpPr/>
          <p:nvPr/>
        </p:nvCxnSpPr>
        <p:spPr>
          <a:xfrm>
            <a:off x="294361" y="3143890"/>
            <a:ext cx="8524226" cy="0"/>
          </a:xfrm>
          <a:prstGeom prst="line">
            <a:avLst/>
          </a:prstGeom>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A8FBEC7-1F3A-4035-998C-20E155ED1165}"/>
              </a:ext>
            </a:extLst>
          </p:cNvPr>
          <p:cNvSpPr txBox="1"/>
          <p:nvPr/>
        </p:nvSpPr>
        <p:spPr>
          <a:xfrm>
            <a:off x="6137303" y="3586177"/>
            <a:ext cx="2537446" cy="2385910"/>
          </a:xfrm>
          <a:prstGeom prst="rect">
            <a:avLst/>
          </a:prstGeom>
          <a:solidFill>
            <a:srgbClr val="0071BC"/>
          </a:solidFill>
        </p:spPr>
        <p:txBody>
          <a:bodyPr wrap="square" rtlCol="0">
            <a:spAutoFit/>
          </a:bodyPr>
          <a:lstStyle/>
          <a:p>
            <a:pPr marR="0" lvl="0" algn="l" defTabSz="914400" rtl="0" eaLnBrk="1" fontAlgn="base" latinLnBrk="0" hangingPunct="1">
              <a:lnSpc>
                <a:spcPct val="107000"/>
              </a:lnSpc>
              <a:spcBef>
                <a:spcPts val="0"/>
              </a:spcBef>
              <a:spcAft>
                <a:spcPts val="800"/>
              </a:spcAft>
              <a:buClrTx/>
              <a:buSzTx/>
              <a:tabLst/>
              <a:defRPr/>
            </a:pPr>
            <a:r>
              <a:rPr kumimoji="0" lang="en-US" sz="1600" b="1" i="0" u="none" strike="noStrike" kern="1200" cap="none" spc="0" normalizeH="0" baseline="0" noProof="0" dirty="0">
                <a:ln>
                  <a:noFill/>
                </a:ln>
                <a:solidFill>
                  <a:schemeClr val="bg1"/>
                </a:solidFill>
                <a:effectLst/>
                <a:uLnTx/>
                <a:uFillTx/>
                <a:latin typeface="Open Sans"/>
                <a:ea typeface="Calibri" panose="020F0502020204030204" pitchFamily="34" charset="0"/>
                <a:cs typeface="Times New Roman" panose="02020603050405020304" pitchFamily="18" charset="0"/>
              </a:rPr>
              <a:t>Key Reminders:</a:t>
            </a:r>
          </a:p>
          <a:p>
            <a:pPr marL="171450" indent="-171450">
              <a:lnSpc>
                <a:spcPct val="107000"/>
              </a:lnSpc>
              <a:spcBef>
                <a:spcPts val="0"/>
              </a:spcBef>
              <a:spcAft>
                <a:spcPts val="800"/>
              </a:spcAft>
              <a:buFont typeface="Wingdings" panose="05000000000000000000" pitchFamily="2" charset="2"/>
              <a:buChar char="ü"/>
              <a:defRPr/>
            </a:pPr>
            <a:r>
              <a:rPr kumimoji="0" lang="en-US" sz="1600" b="0" i="0" u="none" strike="noStrike" kern="1200" cap="none" spc="0" normalizeH="0" baseline="0" noProof="0" dirty="0">
                <a:ln>
                  <a:noFill/>
                </a:ln>
                <a:solidFill>
                  <a:schemeClr val="bg1"/>
                </a:solidFill>
                <a:effectLst/>
                <a:uLnTx/>
                <a:uFillTx/>
                <a:latin typeface="Open Sans"/>
                <a:ea typeface="Calibri" panose="020F0502020204030204" pitchFamily="34" charset="0"/>
                <a:cs typeface="Times New Roman" panose="02020603050405020304" pitchFamily="18" charset="0"/>
              </a:rPr>
              <a:t>Use </a:t>
            </a:r>
            <a:r>
              <a:rPr lang="en-US" sz="1600" dirty="0">
                <a:solidFill>
                  <a:schemeClr val="bg1"/>
                </a:solidFill>
                <a:latin typeface="Open Sans"/>
                <a:ea typeface="Calibri" panose="020F0502020204030204" pitchFamily="34" charset="0"/>
                <a:cs typeface="Times New Roman" panose="02020603050405020304" pitchFamily="18" charset="0"/>
              </a:rPr>
              <a:t>company </a:t>
            </a:r>
            <a:r>
              <a:rPr kumimoji="0" lang="en-US" sz="1600" b="0" i="0" u="none" strike="noStrike" kern="1200" cap="none" spc="0" normalizeH="0" baseline="0" noProof="0" dirty="0">
                <a:ln>
                  <a:noFill/>
                </a:ln>
                <a:solidFill>
                  <a:schemeClr val="bg1"/>
                </a:solidFill>
                <a:effectLst/>
                <a:uLnTx/>
                <a:uFillTx/>
                <a:latin typeface="Open Sans"/>
                <a:ea typeface="Calibri" panose="020F0502020204030204" pitchFamily="34" charset="0"/>
                <a:cs typeface="Times New Roman" panose="02020603050405020304" pitchFamily="18" charset="0"/>
              </a:rPr>
              <a:t>preferred contracting terms and conditions. </a:t>
            </a:r>
          </a:p>
          <a:p>
            <a:pPr marL="171450" indent="-171450">
              <a:lnSpc>
                <a:spcPct val="107000"/>
              </a:lnSpc>
              <a:spcBef>
                <a:spcPts val="0"/>
              </a:spcBef>
              <a:spcAft>
                <a:spcPts val="800"/>
              </a:spcAft>
              <a:buFont typeface="Wingdings" panose="05000000000000000000" pitchFamily="2" charset="2"/>
              <a:buChar char="ü"/>
              <a:defRPr/>
            </a:pPr>
            <a:r>
              <a:rPr kumimoji="0" lang="en-US" sz="1600" b="0" i="0" u="none" strike="noStrike" kern="1200" cap="none" spc="0" normalizeH="0" baseline="0" noProof="0" dirty="0">
                <a:ln>
                  <a:noFill/>
                </a:ln>
                <a:solidFill>
                  <a:schemeClr val="bg1"/>
                </a:solidFill>
                <a:effectLst/>
                <a:uLnTx/>
                <a:uFillTx/>
                <a:latin typeface="Open Sans"/>
                <a:ea typeface="Calibri" panose="020F0502020204030204" pitchFamily="34" charset="0"/>
                <a:cs typeface="Times New Roman" panose="02020603050405020304" pitchFamily="18" charset="0"/>
              </a:rPr>
              <a:t>Use the most current version of business tools, templates, and worksheets available.</a:t>
            </a:r>
          </a:p>
        </p:txBody>
      </p:sp>
      <p:sp>
        <p:nvSpPr>
          <p:cNvPr id="8" name="TextBox 7">
            <a:extLst>
              <a:ext uri="{FF2B5EF4-FFF2-40B4-BE49-F238E27FC236}">
                <a16:creationId xmlns:a16="http://schemas.microsoft.com/office/drawing/2014/main" id="{DC169763-9A9E-4F24-BCEF-B57CE8231E21}"/>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22</a:t>
            </a:r>
          </a:p>
        </p:txBody>
      </p:sp>
    </p:spTree>
    <p:extLst>
      <p:ext uri="{BB962C8B-B14F-4D97-AF65-F5344CB8AC3E}">
        <p14:creationId xmlns:p14="http://schemas.microsoft.com/office/powerpoint/2010/main" val="3588116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5613" y="1412875"/>
            <a:ext cx="8231187" cy="4519613"/>
          </a:xfrm>
          <a:noFill/>
        </p:spPr>
        <p:txBody>
          <a:bodyPr anchor="ctr"/>
          <a:lstStyle/>
          <a:p>
            <a:pPr marL="0" indent="0" algn="ctr">
              <a:buNone/>
            </a:pPr>
            <a:r>
              <a:rPr lang="en-US" sz="2400" b="1" dirty="0">
                <a:solidFill>
                  <a:srgbClr val="C00000"/>
                </a:solidFill>
                <a:latin typeface="Open Sans"/>
              </a:rPr>
              <a:t>Anti-Bribery (FCPA)</a:t>
            </a:r>
            <a:endParaRPr lang="en-US" sz="2400" dirty="0">
              <a:solidFill>
                <a:srgbClr val="C00000"/>
              </a:solidFill>
              <a:latin typeface="Open Sans"/>
            </a:endParaRPr>
          </a:p>
        </p:txBody>
      </p:sp>
      <p:cxnSp>
        <p:nvCxnSpPr>
          <p:cNvPr id="3" name="Straight Connector 2">
            <a:extLst>
              <a:ext uri="{FF2B5EF4-FFF2-40B4-BE49-F238E27FC236}">
                <a16:creationId xmlns:a16="http://schemas.microsoft.com/office/drawing/2014/main" id="{30F669E7-5492-4725-9B87-B1D9ADEA8897}"/>
              </a:ext>
            </a:extLst>
          </p:cNvPr>
          <p:cNvCxnSpPr>
            <a:cxnSpLocks/>
          </p:cNvCxnSpPr>
          <p:nvPr/>
        </p:nvCxnSpPr>
        <p:spPr>
          <a:xfrm>
            <a:off x="2635726" y="3263448"/>
            <a:ext cx="387096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FDA55882-F1ED-4763-996F-2BBB4F56CD31}"/>
              </a:ext>
            </a:extLst>
          </p:cNvPr>
          <p:cNvCxnSpPr>
            <a:cxnSpLocks/>
          </p:cNvCxnSpPr>
          <p:nvPr/>
        </p:nvCxnSpPr>
        <p:spPr>
          <a:xfrm>
            <a:off x="2635726" y="4101247"/>
            <a:ext cx="3870960" cy="0"/>
          </a:xfrm>
          <a:prstGeom prst="line">
            <a:avLst/>
          </a:prstGeom>
          <a:ln w="1270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6" name="Title 3">
            <a:extLst>
              <a:ext uri="{FF2B5EF4-FFF2-40B4-BE49-F238E27FC236}">
                <a16:creationId xmlns:a16="http://schemas.microsoft.com/office/drawing/2014/main" id="{A82480C9-9CDD-45F1-B09C-B9492D46E106}"/>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Key Highlight</a:t>
            </a:r>
          </a:p>
        </p:txBody>
      </p:sp>
      <p:sp>
        <p:nvSpPr>
          <p:cNvPr id="7" name="TextBox 6">
            <a:extLst>
              <a:ext uri="{FF2B5EF4-FFF2-40B4-BE49-F238E27FC236}">
                <a16:creationId xmlns:a16="http://schemas.microsoft.com/office/drawing/2014/main" id="{4D788466-0BA3-4072-82B1-773D89D04054}"/>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23</a:t>
            </a:r>
          </a:p>
        </p:txBody>
      </p:sp>
    </p:spTree>
    <p:extLst>
      <p:ext uri="{BB962C8B-B14F-4D97-AF65-F5344CB8AC3E}">
        <p14:creationId xmlns:p14="http://schemas.microsoft.com/office/powerpoint/2010/main" val="2071637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2505125"/>
            <a:ext cx="9144000" cy="923330"/>
          </a:xfrm>
          <a:noFill/>
        </p:spPr>
        <p:txBody>
          <a:bodyPr/>
          <a:lstStyle/>
          <a:p>
            <a:pPr marL="114300" indent="0">
              <a:buNone/>
            </a:pPr>
            <a:r>
              <a:rPr lang="en-US" sz="1600" b="1" dirty="0">
                <a:solidFill>
                  <a:srgbClr val="0071BC"/>
                </a:solidFill>
                <a:latin typeface="Open Sans"/>
              </a:rPr>
              <a:t>The FCPA </a:t>
            </a:r>
            <a:r>
              <a:rPr lang="en-US" sz="1600" dirty="0">
                <a:latin typeface="Open Sans"/>
              </a:rPr>
              <a:t>prohibits MTS employees and anyone who conducts business on our behalf from offering corrupt payments or anything of value to a government official in order to obtain/retain business or gain an undue business advantage.</a:t>
            </a:r>
            <a:endParaRPr lang="en-US" sz="1600" b="1" u="sng" dirty="0">
              <a:solidFill>
                <a:srgbClr val="C00000"/>
              </a:solidFill>
              <a:latin typeface="Open Sans"/>
            </a:endParaRPr>
          </a:p>
          <a:p>
            <a:pPr marL="114300" indent="0">
              <a:buNone/>
            </a:pPr>
            <a:endParaRPr lang="en-US" sz="1600" b="1" u="sng" dirty="0">
              <a:solidFill>
                <a:srgbClr val="C00000"/>
              </a:solidFill>
              <a:latin typeface="Open Sans"/>
            </a:endParaRPr>
          </a:p>
          <a:p>
            <a:pPr marL="114300" indent="0">
              <a:buNone/>
            </a:pPr>
            <a:endParaRPr lang="en-US" sz="1600" b="1" u="sng" dirty="0">
              <a:solidFill>
                <a:srgbClr val="C00000"/>
              </a:solidFill>
              <a:latin typeface="Open Sans"/>
            </a:endParaRPr>
          </a:p>
          <a:p>
            <a:pPr marL="114300" indent="0">
              <a:buNone/>
            </a:pPr>
            <a:endParaRPr lang="en-US" sz="1600" b="1" u="sng" dirty="0">
              <a:solidFill>
                <a:srgbClr val="C00000"/>
              </a:solidFill>
              <a:latin typeface="Open Sans"/>
            </a:endParaRPr>
          </a:p>
          <a:p>
            <a:pPr marL="114300" indent="0">
              <a:buNone/>
            </a:pPr>
            <a:endParaRPr lang="en-US" sz="1600" b="1" u="sng" dirty="0">
              <a:solidFill>
                <a:srgbClr val="C00000"/>
              </a:solidFill>
              <a:latin typeface="Open Sans"/>
            </a:endParaRPr>
          </a:p>
          <a:p>
            <a:pPr marL="114300" indent="0">
              <a:buNone/>
            </a:pPr>
            <a:endParaRPr lang="en-US" sz="1600" b="1" u="sng" dirty="0">
              <a:solidFill>
                <a:srgbClr val="C00000"/>
              </a:solidFill>
              <a:latin typeface="Open Sans"/>
            </a:endParaRPr>
          </a:p>
          <a:p>
            <a:pPr marL="114300" indent="0">
              <a:buNone/>
            </a:pPr>
            <a:endParaRPr lang="en-US" sz="1600" b="1" u="sng" dirty="0">
              <a:solidFill>
                <a:srgbClr val="C00000"/>
              </a:solidFill>
              <a:latin typeface="Open Sans"/>
            </a:endParaRPr>
          </a:p>
        </p:txBody>
      </p:sp>
      <p:sp>
        <p:nvSpPr>
          <p:cNvPr id="7" name="Title 1"/>
          <p:cNvSpPr txBox="1">
            <a:spLocks/>
          </p:cNvSpPr>
          <p:nvPr/>
        </p:nvSpPr>
        <p:spPr>
          <a:xfrm>
            <a:off x="1847970" y="6113674"/>
            <a:ext cx="8534399" cy="685800"/>
          </a:xfrm>
          <a:prstGeom prst="rect">
            <a:avLst/>
          </a:prstGeom>
        </p:spPr>
        <p:txBody>
          <a:bodyPr vert="horz" lIns="91440" tIns="45720" rIns="91440" bIns="45720" rtlCol="0" anchor="ctr">
            <a:noAutofit/>
          </a:bodyPr>
          <a:lstStyle>
            <a:lvl1pPr algn="l" rtl="0" eaLnBrk="1" fontAlgn="base" hangingPunct="1">
              <a:spcBef>
                <a:spcPct val="0"/>
              </a:spcBef>
              <a:spcAft>
                <a:spcPct val="0"/>
              </a:spcAft>
              <a:defRPr sz="2400">
                <a:solidFill>
                  <a:srgbClr val="CC1543"/>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2pPr>
            <a:lvl3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3pPr>
            <a:lvl4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4pPr>
            <a:lvl5pPr algn="l" rtl="0" eaLnBrk="1" fontAlgn="base" hangingPunct="1">
              <a:spcBef>
                <a:spcPct val="0"/>
              </a:spcBef>
              <a:spcAft>
                <a:spcPct val="0"/>
              </a:spcAft>
              <a:defRPr sz="2800">
                <a:solidFill>
                  <a:srgbClr val="CC0000"/>
                </a:solidFill>
                <a:latin typeface="Arial Narrow" pitchFamily="-107" charset="0"/>
                <a:ea typeface="ＭＳ Ｐゴシック" charset="0"/>
                <a:cs typeface="ＭＳ Ｐゴシック" charset="0"/>
              </a:defRPr>
            </a:lvl5pPr>
            <a:lvl6pPr marL="457200" algn="l" rtl="0" eaLnBrk="1" fontAlgn="base" hangingPunct="1">
              <a:spcBef>
                <a:spcPct val="0"/>
              </a:spcBef>
              <a:spcAft>
                <a:spcPct val="0"/>
              </a:spcAft>
              <a:defRPr sz="2800">
                <a:solidFill>
                  <a:srgbClr val="CC0000"/>
                </a:solidFill>
                <a:latin typeface="Arial Narrow" pitchFamily="-107" charset="0"/>
              </a:defRPr>
            </a:lvl6pPr>
            <a:lvl7pPr marL="914400" algn="l" rtl="0" eaLnBrk="1" fontAlgn="base" hangingPunct="1">
              <a:spcBef>
                <a:spcPct val="0"/>
              </a:spcBef>
              <a:spcAft>
                <a:spcPct val="0"/>
              </a:spcAft>
              <a:defRPr sz="2800">
                <a:solidFill>
                  <a:srgbClr val="CC0000"/>
                </a:solidFill>
                <a:latin typeface="Arial Narrow" pitchFamily="-107" charset="0"/>
              </a:defRPr>
            </a:lvl7pPr>
            <a:lvl8pPr marL="1371600" algn="l" rtl="0" eaLnBrk="1" fontAlgn="base" hangingPunct="1">
              <a:spcBef>
                <a:spcPct val="0"/>
              </a:spcBef>
              <a:spcAft>
                <a:spcPct val="0"/>
              </a:spcAft>
              <a:defRPr sz="2800">
                <a:solidFill>
                  <a:srgbClr val="CC0000"/>
                </a:solidFill>
                <a:latin typeface="Arial Narrow" pitchFamily="-107" charset="0"/>
              </a:defRPr>
            </a:lvl8pPr>
            <a:lvl9pPr marL="1828800" algn="l" rtl="0" eaLnBrk="1" fontAlgn="base" hangingPunct="1">
              <a:spcBef>
                <a:spcPct val="0"/>
              </a:spcBef>
              <a:spcAft>
                <a:spcPct val="0"/>
              </a:spcAft>
              <a:defRPr sz="2800">
                <a:solidFill>
                  <a:srgbClr val="CC0000"/>
                </a:solidFill>
                <a:latin typeface="Arial Narrow" pitchFamily="-107" charset="0"/>
              </a:defRPr>
            </a:lvl9pPr>
          </a:lstStyle>
          <a:p>
            <a:endParaRPr lang="en-US" sz="1600" dirty="0">
              <a:solidFill>
                <a:srgbClr val="000000"/>
              </a:solidFill>
              <a:latin typeface="Cambria" panose="02040503050406030204" pitchFamily="18" charset="0"/>
            </a:endParaRPr>
          </a:p>
        </p:txBody>
      </p:sp>
      <p:sp>
        <p:nvSpPr>
          <p:cNvPr id="11" name="Title 3">
            <a:extLst>
              <a:ext uri="{FF2B5EF4-FFF2-40B4-BE49-F238E27FC236}">
                <a16:creationId xmlns:a16="http://schemas.microsoft.com/office/drawing/2014/main" id="{D6B4EBE2-CED9-4910-87A6-383894598965}"/>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What is Anti-Bribery?</a:t>
            </a:r>
          </a:p>
        </p:txBody>
      </p:sp>
      <p:sp>
        <p:nvSpPr>
          <p:cNvPr id="12" name="Rectangle 11">
            <a:extLst>
              <a:ext uri="{FF2B5EF4-FFF2-40B4-BE49-F238E27FC236}">
                <a16:creationId xmlns:a16="http://schemas.microsoft.com/office/drawing/2014/main" id="{83AC6A18-CEF4-413E-A188-34FC57E6BDE7}"/>
              </a:ext>
            </a:extLst>
          </p:cNvPr>
          <p:cNvSpPr/>
          <p:nvPr/>
        </p:nvSpPr>
        <p:spPr>
          <a:xfrm>
            <a:off x="0" y="1194191"/>
            <a:ext cx="9144000" cy="923330"/>
          </a:xfrm>
          <a:prstGeom prst="rect">
            <a:avLst/>
          </a:prstGeom>
          <a:solidFill>
            <a:schemeClr val="bg1">
              <a:lumMod val="65000"/>
            </a:schemeClr>
          </a:solidFill>
        </p:spPr>
        <p:txBody>
          <a:bodyPr wrap="square">
            <a:spAutoFit/>
          </a:bodyPr>
          <a:lstStyle/>
          <a:p>
            <a:pPr lvl="0">
              <a:defRPr/>
            </a:pPr>
            <a:r>
              <a:rPr lang="en-US" sz="1800" dirty="0">
                <a:solidFill>
                  <a:schemeClr val="bg1"/>
                </a:solidFill>
                <a:latin typeface="Open Sans"/>
              </a:rPr>
              <a:t>MTS takes a firm stance against corruption and bribery.  It is not tolerated, and bribery is illegal. MTS is subject to a variety of anti-corruption and anti-bribery laws across the globe.  The U.S. law is the Foreign Corrupt Practices Act (FCPA).</a:t>
            </a:r>
          </a:p>
        </p:txBody>
      </p:sp>
      <p:sp>
        <p:nvSpPr>
          <p:cNvPr id="2" name="Rectangle 1">
            <a:extLst>
              <a:ext uri="{FF2B5EF4-FFF2-40B4-BE49-F238E27FC236}">
                <a16:creationId xmlns:a16="http://schemas.microsoft.com/office/drawing/2014/main" id="{7D74D872-BA77-42D4-BC42-28D966A68D57}"/>
              </a:ext>
            </a:extLst>
          </p:cNvPr>
          <p:cNvSpPr/>
          <p:nvPr/>
        </p:nvSpPr>
        <p:spPr>
          <a:xfrm>
            <a:off x="810279" y="3735451"/>
            <a:ext cx="1921747" cy="48288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latin typeface="Open Sans"/>
              </a:rPr>
              <a:t>WHAT:</a:t>
            </a:r>
          </a:p>
        </p:txBody>
      </p:sp>
      <p:sp>
        <p:nvSpPr>
          <p:cNvPr id="8" name="Rectangle 7">
            <a:extLst>
              <a:ext uri="{FF2B5EF4-FFF2-40B4-BE49-F238E27FC236}">
                <a16:creationId xmlns:a16="http://schemas.microsoft.com/office/drawing/2014/main" id="{9B4ABA6E-9C84-403E-AC00-46825896BE21}"/>
              </a:ext>
            </a:extLst>
          </p:cNvPr>
          <p:cNvSpPr/>
          <p:nvPr/>
        </p:nvSpPr>
        <p:spPr>
          <a:xfrm>
            <a:off x="3611125" y="3741385"/>
            <a:ext cx="1921747" cy="48288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latin typeface="Open Sans"/>
              </a:rPr>
              <a:t>TO:</a:t>
            </a:r>
          </a:p>
        </p:txBody>
      </p:sp>
      <p:sp>
        <p:nvSpPr>
          <p:cNvPr id="10" name="Rectangle 9">
            <a:extLst>
              <a:ext uri="{FF2B5EF4-FFF2-40B4-BE49-F238E27FC236}">
                <a16:creationId xmlns:a16="http://schemas.microsoft.com/office/drawing/2014/main" id="{4AEEACDD-21FE-4A18-99C4-577F1E07472C}"/>
              </a:ext>
            </a:extLst>
          </p:cNvPr>
          <p:cNvSpPr/>
          <p:nvPr/>
        </p:nvSpPr>
        <p:spPr>
          <a:xfrm>
            <a:off x="6411971" y="3741385"/>
            <a:ext cx="1921747" cy="482886"/>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b="1" dirty="0">
                <a:latin typeface="Open Sans"/>
              </a:rPr>
              <a:t>WHY:</a:t>
            </a:r>
          </a:p>
        </p:txBody>
      </p:sp>
      <p:sp>
        <p:nvSpPr>
          <p:cNvPr id="13" name="Rectangle 12">
            <a:extLst>
              <a:ext uri="{FF2B5EF4-FFF2-40B4-BE49-F238E27FC236}">
                <a16:creationId xmlns:a16="http://schemas.microsoft.com/office/drawing/2014/main" id="{07F90CE9-FA91-4D32-BC21-360FBEB1E711}"/>
              </a:ext>
            </a:extLst>
          </p:cNvPr>
          <p:cNvSpPr/>
          <p:nvPr/>
        </p:nvSpPr>
        <p:spPr>
          <a:xfrm>
            <a:off x="810279" y="4323243"/>
            <a:ext cx="1921746" cy="1356756"/>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Open Sans"/>
              </a:rPr>
              <a:t>Cannot offer or pay anything of value, either directly or through a third party.</a:t>
            </a:r>
          </a:p>
        </p:txBody>
      </p:sp>
      <p:sp>
        <p:nvSpPr>
          <p:cNvPr id="14" name="Rectangle 13">
            <a:extLst>
              <a:ext uri="{FF2B5EF4-FFF2-40B4-BE49-F238E27FC236}">
                <a16:creationId xmlns:a16="http://schemas.microsoft.com/office/drawing/2014/main" id="{901C81C6-F983-41E1-9D00-D6D73C375509}"/>
              </a:ext>
            </a:extLst>
          </p:cNvPr>
          <p:cNvSpPr/>
          <p:nvPr/>
        </p:nvSpPr>
        <p:spPr>
          <a:xfrm>
            <a:off x="3611126" y="4323243"/>
            <a:ext cx="1921746" cy="1356756"/>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Open Sans"/>
              </a:rPr>
              <a:t>Any government official, employee of a government-owned business, or family member of a government official.</a:t>
            </a:r>
          </a:p>
        </p:txBody>
      </p:sp>
      <p:sp>
        <p:nvSpPr>
          <p:cNvPr id="15" name="Rectangle 14">
            <a:extLst>
              <a:ext uri="{FF2B5EF4-FFF2-40B4-BE49-F238E27FC236}">
                <a16:creationId xmlns:a16="http://schemas.microsoft.com/office/drawing/2014/main" id="{0214D5DA-E75D-43C8-AB36-A53FED198017}"/>
              </a:ext>
            </a:extLst>
          </p:cNvPr>
          <p:cNvSpPr/>
          <p:nvPr/>
        </p:nvSpPr>
        <p:spPr>
          <a:xfrm>
            <a:off x="6411971" y="4323243"/>
            <a:ext cx="1921746" cy="1356756"/>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latin typeface="Open Sans"/>
              </a:rPr>
              <a:t>To win business or to obtain an unfair business advantage.</a:t>
            </a:r>
          </a:p>
        </p:txBody>
      </p:sp>
      <p:sp>
        <p:nvSpPr>
          <p:cNvPr id="16" name="Right Arrow 9">
            <a:extLst>
              <a:ext uri="{FF2B5EF4-FFF2-40B4-BE49-F238E27FC236}">
                <a16:creationId xmlns:a16="http://schemas.microsoft.com/office/drawing/2014/main" id="{23BE14D1-D3A8-4C3B-ACC8-1278A86DB597}"/>
              </a:ext>
            </a:extLst>
          </p:cNvPr>
          <p:cNvSpPr/>
          <p:nvPr/>
        </p:nvSpPr>
        <p:spPr>
          <a:xfrm>
            <a:off x="3014950" y="4754163"/>
            <a:ext cx="313248" cy="314191"/>
          </a:xfrm>
          <a:prstGeom prst="rightArrow">
            <a:avLst/>
          </a:prstGeom>
          <a:solidFill>
            <a:srgbClr val="0071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7" name="Right Arrow 9">
            <a:extLst>
              <a:ext uri="{FF2B5EF4-FFF2-40B4-BE49-F238E27FC236}">
                <a16:creationId xmlns:a16="http://schemas.microsoft.com/office/drawing/2014/main" id="{A268FC02-5993-42E1-9610-8FAA3CA00662}"/>
              </a:ext>
            </a:extLst>
          </p:cNvPr>
          <p:cNvSpPr/>
          <p:nvPr/>
        </p:nvSpPr>
        <p:spPr>
          <a:xfrm>
            <a:off x="5815797" y="4776321"/>
            <a:ext cx="313248" cy="314191"/>
          </a:xfrm>
          <a:prstGeom prst="rightArrow">
            <a:avLst/>
          </a:prstGeom>
          <a:solidFill>
            <a:srgbClr val="0071BC"/>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panose="02040503050406030204" pitchFamily="18" charset="0"/>
            </a:endParaRPr>
          </a:p>
        </p:txBody>
      </p:sp>
      <p:sp>
        <p:nvSpPr>
          <p:cNvPr id="18" name="TextBox 17">
            <a:extLst>
              <a:ext uri="{FF2B5EF4-FFF2-40B4-BE49-F238E27FC236}">
                <a16:creationId xmlns:a16="http://schemas.microsoft.com/office/drawing/2014/main" id="{6204161A-A430-40AD-A31D-4DCFF83AACB6}"/>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24</a:t>
            </a:r>
          </a:p>
        </p:txBody>
      </p:sp>
    </p:spTree>
    <p:extLst>
      <p:ext uri="{BB962C8B-B14F-4D97-AF65-F5344CB8AC3E}">
        <p14:creationId xmlns:p14="http://schemas.microsoft.com/office/powerpoint/2010/main" val="3426286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097" y="3360877"/>
            <a:ext cx="1538701" cy="707886"/>
          </a:xfrm>
          <a:prstGeom prst="rect">
            <a:avLst/>
          </a:prstGeom>
          <a:noFill/>
        </p:spPr>
        <p:txBody>
          <a:bodyPr wrap="square" rtlCol="0">
            <a:spAutoFit/>
          </a:bodyPr>
          <a:lstStyle/>
          <a:p>
            <a:pPr algn="ctr"/>
            <a:r>
              <a:rPr lang="en-US" sz="1000" dirty="0">
                <a:latin typeface="Open Sans"/>
              </a:rPr>
              <a:t>Cash</a:t>
            </a:r>
          </a:p>
          <a:p>
            <a:pPr algn="ctr"/>
            <a:r>
              <a:rPr lang="en-US" sz="1000" dirty="0">
                <a:latin typeface="Open Sans"/>
              </a:rPr>
              <a:t>A Pricing Discount</a:t>
            </a:r>
          </a:p>
          <a:p>
            <a:pPr algn="ctr"/>
            <a:r>
              <a:rPr lang="en-US" sz="1000" dirty="0">
                <a:latin typeface="Open Sans"/>
              </a:rPr>
              <a:t>A Bonus</a:t>
            </a:r>
          </a:p>
          <a:p>
            <a:pPr algn="ctr"/>
            <a:r>
              <a:rPr lang="en-US" sz="1000" dirty="0">
                <a:latin typeface="Open Sans"/>
              </a:rPr>
              <a:t>Kickback</a:t>
            </a:r>
          </a:p>
        </p:txBody>
      </p:sp>
      <p:sp>
        <p:nvSpPr>
          <p:cNvPr id="16" name="TextBox 15"/>
          <p:cNvSpPr txBox="1"/>
          <p:nvPr/>
        </p:nvSpPr>
        <p:spPr>
          <a:xfrm>
            <a:off x="1016068" y="5440421"/>
            <a:ext cx="2387600" cy="553998"/>
          </a:xfrm>
          <a:prstGeom prst="rect">
            <a:avLst/>
          </a:prstGeom>
          <a:noFill/>
        </p:spPr>
        <p:txBody>
          <a:bodyPr wrap="square" rtlCol="0">
            <a:spAutoFit/>
          </a:bodyPr>
          <a:lstStyle/>
          <a:p>
            <a:pPr algn="ctr"/>
            <a:r>
              <a:rPr lang="en-US" sz="1000" b="1" dirty="0">
                <a:latin typeface="Open Sans"/>
              </a:rPr>
              <a:t>A Favor</a:t>
            </a:r>
            <a:r>
              <a:rPr lang="en-US" sz="1000" dirty="0">
                <a:latin typeface="Open Sans"/>
              </a:rPr>
              <a:t>, such as the use of materials, or equipment, use of facilities, a loan, or promise of a job.</a:t>
            </a:r>
          </a:p>
        </p:txBody>
      </p:sp>
      <p:sp>
        <p:nvSpPr>
          <p:cNvPr id="17" name="TextBox 16"/>
          <p:cNvSpPr txBox="1"/>
          <p:nvPr/>
        </p:nvSpPr>
        <p:spPr>
          <a:xfrm>
            <a:off x="2514951" y="3380719"/>
            <a:ext cx="1422399" cy="707886"/>
          </a:xfrm>
          <a:prstGeom prst="rect">
            <a:avLst/>
          </a:prstGeom>
          <a:noFill/>
        </p:spPr>
        <p:txBody>
          <a:bodyPr wrap="square" rtlCol="0">
            <a:spAutoFit/>
          </a:bodyPr>
          <a:lstStyle/>
          <a:p>
            <a:pPr algn="ctr"/>
            <a:r>
              <a:rPr lang="en-US" sz="1000" dirty="0">
                <a:latin typeface="Open Sans"/>
              </a:rPr>
              <a:t>Offered indirectly</a:t>
            </a:r>
          </a:p>
          <a:p>
            <a:pPr algn="ctr"/>
            <a:r>
              <a:rPr lang="en-US" sz="1000" i="1" dirty="0">
                <a:latin typeface="Open Sans"/>
              </a:rPr>
              <a:t>Such as a scholarship to a family member of a government official</a:t>
            </a:r>
          </a:p>
        </p:txBody>
      </p:sp>
      <p:sp>
        <p:nvSpPr>
          <p:cNvPr id="19" name="TextBox 18"/>
          <p:cNvSpPr txBox="1"/>
          <p:nvPr/>
        </p:nvSpPr>
        <p:spPr>
          <a:xfrm>
            <a:off x="4523551" y="3363210"/>
            <a:ext cx="2807463" cy="861774"/>
          </a:xfrm>
          <a:prstGeom prst="rect">
            <a:avLst/>
          </a:prstGeom>
          <a:noFill/>
        </p:spPr>
        <p:txBody>
          <a:bodyPr wrap="square" rtlCol="0">
            <a:spAutoFit/>
          </a:bodyPr>
          <a:lstStyle/>
          <a:p>
            <a:pPr algn="ctr"/>
            <a:r>
              <a:rPr lang="en-US" sz="1000" dirty="0">
                <a:latin typeface="Open Sans"/>
              </a:rPr>
              <a:t>Gifts</a:t>
            </a:r>
            <a:endParaRPr lang="en-US" sz="1000" i="1" dirty="0">
              <a:latin typeface="Open Sans"/>
            </a:endParaRPr>
          </a:p>
          <a:p>
            <a:pPr algn="ctr"/>
            <a:r>
              <a:rPr lang="en-US" sz="1000" dirty="0">
                <a:latin typeface="Open Sans"/>
              </a:rPr>
              <a:t>Gift Certificate</a:t>
            </a:r>
          </a:p>
          <a:p>
            <a:pPr algn="ctr"/>
            <a:r>
              <a:rPr lang="en-US" sz="1000" dirty="0">
                <a:latin typeface="Open Sans"/>
              </a:rPr>
              <a:t>Gift Cards</a:t>
            </a:r>
          </a:p>
          <a:p>
            <a:pPr algn="ctr"/>
            <a:r>
              <a:rPr lang="en-US" sz="1000" dirty="0">
                <a:latin typeface="Open Sans"/>
              </a:rPr>
              <a:t>Charity Contributions </a:t>
            </a:r>
          </a:p>
          <a:p>
            <a:pPr algn="ctr"/>
            <a:r>
              <a:rPr lang="en-US" sz="1000" dirty="0">
                <a:latin typeface="Open Sans"/>
              </a:rPr>
              <a:t>Political Contributions</a:t>
            </a:r>
          </a:p>
        </p:txBody>
      </p:sp>
      <p:sp>
        <p:nvSpPr>
          <p:cNvPr id="21" name="TextBox 20"/>
          <p:cNvSpPr txBox="1"/>
          <p:nvPr/>
        </p:nvSpPr>
        <p:spPr>
          <a:xfrm>
            <a:off x="7331014" y="3488440"/>
            <a:ext cx="1701800" cy="707886"/>
          </a:xfrm>
          <a:prstGeom prst="rect">
            <a:avLst/>
          </a:prstGeom>
          <a:noFill/>
        </p:spPr>
        <p:txBody>
          <a:bodyPr wrap="square" rtlCol="0">
            <a:spAutoFit/>
          </a:bodyPr>
          <a:lstStyle/>
          <a:p>
            <a:pPr algn="ctr"/>
            <a:r>
              <a:rPr lang="en-US" sz="1000" dirty="0">
                <a:latin typeface="Open Sans"/>
              </a:rPr>
              <a:t>Entertainment, such as:</a:t>
            </a:r>
          </a:p>
          <a:p>
            <a:pPr algn="ctr"/>
            <a:r>
              <a:rPr lang="en-US" sz="1000" dirty="0">
                <a:latin typeface="Open Sans"/>
              </a:rPr>
              <a:t>Concert tickets</a:t>
            </a:r>
          </a:p>
          <a:p>
            <a:pPr algn="ctr"/>
            <a:r>
              <a:rPr lang="en-US" sz="1000" dirty="0">
                <a:latin typeface="Open Sans"/>
              </a:rPr>
              <a:t>Sporting event tickets</a:t>
            </a:r>
          </a:p>
          <a:p>
            <a:pPr algn="ctr"/>
            <a:r>
              <a:rPr lang="en-US" sz="1000" dirty="0">
                <a:latin typeface="Open Sans"/>
              </a:rPr>
              <a:t>A trip</a:t>
            </a:r>
          </a:p>
        </p:txBody>
      </p:sp>
      <p:sp>
        <p:nvSpPr>
          <p:cNvPr id="23" name="TextBox 22"/>
          <p:cNvSpPr txBox="1"/>
          <p:nvPr/>
        </p:nvSpPr>
        <p:spPr>
          <a:xfrm>
            <a:off x="5846007" y="5292413"/>
            <a:ext cx="2524095" cy="861774"/>
          </a:xfrm>
          <a:prstGeom prst="rect">
            <a:avLst/>
          </a:prstGeom>
          <a:noFill/>
        </p:spPr>
        <p:txBody>
          <a:bodyPr wrap="square" rtlCol="0">
            <a:spAutoFit/>
          </a:bodyPr>
          <a:lstStyle/>
          <a:p>
            <a:pPr algn="ctr"/>
            <a:r>
              <a:rPr lang="en-US" sz="1000" b="1" dirty="0">
                <a:latin typeface="Open Sans"/>
              </a:rPr>
              <a:t>Hospitality</a:t>
            </a:r>
            <a:r>
              <a:rPr lang="en-US" sz="1000" dirty="0">
                <a:latin typeface="Open Sans"/>
              </a:rPr>
              <a:t> that is unreasonable, excessive or does not support a legitimate business purpose. Hospitality includes items such as meals, drinks, travel, lodging, or transportation.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2386" y="4415115"/>
            <a:ext cx="1163216" cy="8463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98" y="2416252"/>
            <a:ext cx="1587447" cy="945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7697" y="2640843"/>
            <a:ext cx="1361209" cy="73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46018" y="2447201"/>
            <a:ext cx="999979" cy="981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4553" y="2640843"/>
            <a:ext cx="1303193" cy="721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7521" y="4415115"/>
            <a:ext cx="697489" cy="871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0" y="1062035"/>
            <a:ext cx="9144000" cy="1107996"/>
          </a:xfrm>
          <a:prstGeom prst="rect">
            <a:avLst/>
          </a:prstGeom>
          <a:solidFill>
            <a:schemeClr val="bg1">
              <a:lumMod val="95000"/>
            </a:schemeClr>
          </a:solidFill>
        </p:spPr>
        <p:txBody>
          <a:bodyPr wrap="square">
            <a:spAutoFit/>
          </a:bodyPr>
          <a:lstStyle/>
          <a:p>
            <a:pPr marL="114300" indent="0" algn="ctr">
              <a:buNone/>
            </a:pPr>
            <a:r>
              <a:rPr lang="en-US" dirty="0">
                <a:solidFill>
                  <a:srgbClr val="0071BC"/>
                </a:solidFill>
                <a:latin typeface="Open Sans"/>
              </a:rPr>
              <a:t>A bribe is illegal, no matter how small</a:t>
            </a:r>
          </a:p>
          <a:p>
            <a:pPr marL="114300" indent="0" algn="ctr">
              <a:buNone/>
            </a:pPr>
            <a:endParaRPr lang="en-US" sz="800" b="1" dirty="0">
              <a:solidFill>
                <a:srgbClr val="C00000"/>
              </a:solidFill>
              <a:latin typeface="Open Sans"/>
            </a:endParaRPr>
          </a:p>
          <a:p>
            <a:pPr marL="114300" algn="ctr">
              <a:buClrTx/>
            </a:pPr>
            <a:r>
              <a:rPr lang="en-US" sz="1800" dirty="0">
                <a:latin typeface="Open Sans"/>
              </a:rPr>
              <a:t>Offering ‘anything of value’ is a bribe.  </a:t>
            </a:r>
          </a:p>
          <a:p>
            <a:pPr marL="114300" algn="ctr">
              <a:buClrTx/>
            </a:pPr>
            <a:r>
              <a:rPr lang="en-US" sz="1800" dirty="0">
                <a:latin typeface="Open Sans"/>
              </a:rPr>
              <a:t>A bribe has a broader definition than just a cash payment.</a:t>
            </a:r>
            <a:r>
              <a:rPr lang="en-US" b="1" dirty="0">
                <a:latin typeface="Open Sans"/>
              </a:rPr>
              <a:t> </a:t>
            </a:r>
          </a:p>
        </p:txBody>
      </p:sp>
      <p:sp>
        <p:nvSpPr>
          <p:cNvPr id="22" name="Title 3">
            <a:extLst>
              <a:ext uri="{FF2B5EF4-FFF2-40B4-BE49-F238E27FC236}">
                <a16:creationId xmlns:a16="http://schemas.microsoft.com/office/drawing/2014/main" id="{2E0B53C0-DB55-4402-B61A-8DF3B885D0A1}"/>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What is a Bribe?</a:t>
            </a:r>
          </a:p>
        </p:txBody>
      </p:sp>
      <p:sp>
        <p:nvSpPr>
          <p:cNvPr id="20" name="TextBox 19">
            <a:extLst>
              <a:ext uri="{FF2B5EF4-FFF2-40B4-BE49-F238E27FC236}">
                <a16:creationId xmlns:a16="http://schemas.microsoft.com/office/drawing/2014/main" id="{A0F55F06-A4EA-4B75-9C93-A6548644A545}"/>
              </a:ext>
            </a:extLst>
          </p:cNvPr>
          <p:cNvSpPr txBox="1"/>
          <p:nvPr/>
        </p:nvSpPr>
        <p:spPr>
          <a:xfrm>
            <a:off x="3532631" y="4615090"/>
            <a:ext cx="1981839" cy="1323439"/>
          </a:xfrm>
          <a:prstGeom prst="rect">
            <a:avLst/>
          </a:prstGeom>
          <a:solidFill>
            <a:srgbClr val="0071BC"/>
          </a:solidFill>
        </p:spPr>
        <p:txBody>
          <a:bodyPr wrap="square">
            <a:spAutoFit/>
          </a:bodyPr>
          <a:lstStyle/>
          <a:p>
            <a:pPr lvl="0" algn="ctr"/>
            <a:r>
              <a:rPr lang="en-US" sz="1600" dirty="0">
                <a:solidFill>
                  <a:schemeClr val="bg1"/>
                </a:solidFill>
                <a:latin typeface="Open Sans"/>
                <a:cs typeface="Arial" panose="020B0604020202020204" pitchFamily="34" charset="0"/>
              </a:rPr>
              <a:t>Anything used to gain an u</a:t>
            </a:r>
            <a:r>
              <a:rPr lang="en-US" sz="1600" b="0" i="0" dirty="0">
                <a:solidFill>
                  <a:schemeClr val="bg1"/>
                </a:solidFill>
                <a:latin typeface="Open Sans"/>
                <a:cs typeface="Arial" panose="020B0604020202020204" pitchFamily="34" charset="0"/>
              </a:rPr>
              <a:t>nfair business advantage is considered a bribe.</a:t>
            </a:r>
          </a:p>
        </p:txBody>
      </p:sp>
      <p:sp>
        <p:nvSpPr>
          <p:cNvPr id="18" name="TextBox 17">
            <a:extLst>
              <a:ext uri="{FF2B5EF4-FFF2-40B4-BE49-F238E27FC236}">
                <a16:creationId xmlns:a16="http://schemas.microsoft.com/office/drawing/2014/main" id="{950BF3BB-3380-4461-9090-82F88E4276A8}"/>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25</a:t>
            </a:r>
          </a:p>
        </p:txBody>
      </p:sp>
    </p:spTree>
    <p:extLst>
      <p:ext uri="{BB962C8B-B14F-4D97-AF65-F5344CB8AC3E}">
        <p14:creationId xmlns:p14="http://schemas.microsoft.com/office/powerpoint/2010/main" val="40095434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1076325"/>
            <a:ext cx="9144000" cy="2028825"/>
          </a:xfrm>
          <a:prstGeom prst="rect">
            <a:avLst/>
          </a:prstGeom>
          <a:solidFill>
            <a:schemeClr val="bg1">
              <a:lumMod val="9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592012" y="3656515"/>
            <a:ext cx="8163982" cy="1934659"/>
          </a:xfrm>
        </p:spPr>
        <p:txBody>
          <a:bodyPr/>
          <a:lstStyle/>
          <a:p>
            <a:pPr marL="0" indent="0">
              <a:spcAft>
                <a:spcPts val="1200"/>
              </a:spcAft>
              <a:buNone/>
            </a:pPr>
            <a:r>
              <a:rPr lang="en-US" sz="1800" dirty="0">
                <a:latin typeface="Open Sans"/>
                <a:ea typeface="Arial" charset="0"/>
              </a:rPr>
              <a:t>Read and understand anti-bribery MTS policies and procedures.</a:t>
            </a:r>
          </a:p>
          <a:p>
            <a:pPr marL="0" indent="0">
              <a:spcAft>
                <a:spcPts val="1200"/>
              </a:spcAft>
              <a:buNone/>
            </a:pPr>
            <a:r>
              <a:rPr lang="en-US" sz="1800" dirty="0">
                <a:latin typeface="Open Sans"/>
                <a:ea typeface="Arial" charset="0"/>
              </a:rPr>
              <a:t>Consistently execute your work in alignment with these MTS policies and procedures.</a:t>
            </a:r>
          </a:p>
          <a:p>
            <a:pPr marL="0" indent="0">
              <a:spcAft>
                <a:spcPts val="1200"/>
              </a:spcAft>
              <a:buNone/>
            </a:pPr>
            <a:r>
              <a:rPr lang="en-US" sz="1800" dirty="0">
                <a:latin typeface="Open Sans"/>
                <a:ea typeface="Arial" charset="0"/>
              </a:rPr>
              <a:t>Report concerns using the reporting options listed on slide 10. </a:t>
            </a:r>
          </a:p>
        </p:txBody>
      </p:sp>
      <p:sp>
        <p:nvSpPr>
          <p:cNvPr id="6" name="Content Placeholder 2"/>
          <p:cNvSpPr txBox="1">
            <a:spLocks/>
          </p:cNvSpPr>
          <p:nvPr/>
        </p:nvSpPr>
        <p:spPr bwMode="auto">
          <a:xfrm>
            <a:off x="1819275" y="1264128"/>
            <a:ext cx="6749371" cy="152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lr>
                <a:srgbClr val="CC1543"/>
              </a:buClr>
              <a:buFont typeface="Arial Narrow" charset="0"/>
              <a:buChar char="»"/>
              <a:defRPr sz="2000">
                <a:solidFill>
                  <a:schemeClr val="tx1"/>
                </a:solidFill>
                <a:latin typeface="Arial" pitchFamily="34" charset="0"/>
                <a:ea typeface="ＭＳ Ｐゴシック" charset="0"/>
                <a:cs typeface="Arial" pitchFamily="34" charset="0"/>
              </a:defRPr>
            </a:lvl1pPr>
            <a:lvl2pPr marL="742950" indent="-285750" algn="l" rtl="0" eaLnBrk="1" fontAlgn="base" hangingPunct="1">
              <a:spcBef>
                <a:spcPct val="20000"/>
              </a:spcBef>
              <a:spcAft>
                <a:spcPct val="0"/>
              </a:spcAft>
              <a:buClr>
                <a:srgbClr val="CC1543"/>
              </a:buClr>
              <a:buChar char="–"/>
              <a:defRPr sz="2000">
                <a:solidFill>
                  <a:schemeClr val="tx1"/>
                </a:solidFill>
                <a:latin typeface="Arial" pitchFamily="34" charset="0"/>
                <a:ea typeface="ＭＳ Ｐゴシック" pitchFamily="-107" charset="-128"/>
                <a:cs typeface="Arial" pitchFamily="34" charset="0"/>
              </a:defRPr>
            </a:lvl2pPr>
            <a:lvl3pPr marL="1143000" indent="-228600" algn="l" rtl="0" eaLnBrk="1" fontAlgn="base" hangingPunct="1">
              <a:spcBef>
                <a:spcPct val="20000"/>
              </a:spcBef>
              <a:spcAft>
                <a:spcPct val="0"/>
              </a:spcAft>
              <a:buClr>
                <a:srgbClr val="CC1543"/>
              </a:buClr>
              <a:buFont typeface="Arial"/>
              <a:buChar char="•"/>
              <a:defRPr sz="2000">
                <a:solidFill>
                  <a:schemeClr val="tx1"/>
                </a:solidFill>
                <a:latin typeface="Arial" pitchFamily="34" charset="0"/>
                <a:ea typeface="ＭＳ Ｐゴシック" pitchFamily="-107" charset="-128"/>
                <a:cs typeface="Arial" pitchFamily="34" charset="0"/>
              </a:defRPr>
            </a:lvl3pPr>
            <a:lvl4pPr marL="1600200" indent="-228600" algn="l" rtl="0" eaLnBrk="1" fontAlgn="base" hangingPunct="1">
              <a:spcBef>
                <a:spcPct val="20000"/>
              </a:spcBef>
              <a:spcAft>
                <a:spcPct val="0"/>
              </a:spcAft>
              <a:buClr>
                <a:srgbClr val="CC1543"/>
              </a:buClr>
              <a:buFont typeface="Lucida Grande"/>
              <a:buChar char="›"/>
              <a:defRPr sz="2000">
                <a:solidFill>
                  <a:schemeClr val="tx1"/>
                </a:solidFill>
                <a:latin typeface="Arial" pitchFamily="34" charset="0"/>
                <a:ea typeface="ＭＳ Ｐゴシック" pitchFamily="-107" charset="-128"/>
                <a:cs typeface="Arial" pitchFamily="34" charset="0"/>
              </a:defRPr>
            </a:lvl4pPr>
            <a:lvl5pPr marL="2057400" indent="-228600" algn="l" rtl="0" eaLnBrk="1" fontAlgn="base" hangingPunct="1">
              <a:spcBef>
                <a:spcPct val="20000"/>
              </a:spcBef>
              <a:spcAft>
                <a:spcPct val="0"/>
              </a:spcAft>
              <a:buClr>
                <a:srgbClr val="CC1543"/>
              </a:buClr>
              <a:buFont typeface="Wingdings" charset="2"/>
              <a:buChar char="§"/>
              <a:defRPr sz="2000">
                <a:solidFill>
                  <a:schemeClr val="tx1"/>
                </a:solidFill>
                <a:latin typeface="Arial" pitchFamily="34" charset="0"/>
                <a:ea typeface="ＭＳ Ｐゴシック" pitchFamily="-107" charset="-128"/>
                <a:cs typeface="Arial" pitchFamily="34" charset="0"/>
              </a:defRPr>
            </a:lvl5pPr>
            <a:lvl6pPr marL="25146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lr>
                <a:srgbClr val="CC0000"/>
              </a:buClr>
              <a:buFont typeface="Arial Narrow" pitchFamily="-107" charset="0"/>
              <a:buChar char="»"/>
              <a:defRPr sz="2000">
                <a:solidFill>
                  <a:schemeClr val="tx1"/>
                </a:solidFill>
                <a:latin typeface="+mn-lt"/>
                <a:ea typeface="ＭＳ Ｐゴシック" pitchFamily="-107" charset="-128"/>
              </a:defRPr>
            </a:lvl9pPr>
          </a:lstStyle>
          <a:p>
            <a:pPr marL="0" indent="0">
              <a:spcAft>
                <a:spcPts val="1200"/>
              </a:spcAft>
              <a:buFont typeface="Arial Narrow" charset="0"/>
              <a:buNone/>
            </a:pPr>
            <a:r>
              <a:rPr lang="en-US" kern="0" dirty="0">
                <a:latin typeface="Open Sans"/>
                <a:ea typeface="Arial" charset="0"/>
                <a:cs typeface="Arial" charset="0"/>
              </a:rPr>
              <a:t>MTS takes a firm stance against corruption and bribery, regardless of impact on business performance.  </a:t>
            </a:r>
          </a:p>
          <a:p>
            <a:pPr marL="0" indent="0">
              <a:spcAft>
                <a:spcPts val="1200"/>
              </a:spcAft>
              <a:buFont typeface="Arial Narrow" charset="0"/>
              <a:buNone/>
            </a:pPr>
            <a:r>
              <a:rPr lang="en-US" kern="0" dirty="0">
                <a:latin typeface="Open Sans"/>
                <a:ea typeface="Arial" charset="0"/>
                <a:cs typeface="Arial" charset="0"/>
              </a:rPr>
              <a:t>This applies to all of us, regardless of where we work and regardless of local customs.</a:t>
            </a: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212" y="1573130"/>
            <a:ext cx="1202425" cy="746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317713" y="1352550"/>
            <a:ext cx="1297924" cy="1352550"/>
          </a:xfrm>
          <a:prstGeom prst="ellipse">
            <a:avLst/>
          </a:prstGeom>
          <a:noFill/>
          <a:ln w="1047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Connector 10"/>
          <p:cNvCxnSpPr>
            <a:stCxn id="4" idx="7"/>
            <a:endCxn id="4" idx="3"/>
          </p:cNvCxnSpPr>
          <p:nvPr/>
        </p:nvCxnSpPr>
        <p:spPr>
          <a:xfrm flipH="1">
            <a:off x="507790" y="1550626"/>
            <a:ext cx="917770" cy="956398"/>
          </a:xfrm>
          <a:prstGeom prst="line">
            <a:avLst/>
          </a:prstGeom>
          <a:ln w="104775">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6" name="Title 3">
            <a:extLst>
              <a:ext uri="{FF2B5EF4-FFF2-40B4-BE49-F238E27FC236}">
                <a16:creationId xmlns:a16="http://schemas.microsoft.com/office/drawing/2014/main" id="{95D0BCDB-68D5-4F7A-BFD5-57F06FA76C24}"/>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Our Responsibilities</a:t>
            </a:r>
          </a:p>
        </p:txBody>
      </p:sp>
      <p:pic>
        <p:nvPicPr>
          <p:cNvPr id="17" name="Graphic 16" descr="Checkmark">
            <a:extLst>
              <a:ext uri="{FF2B5EF4-FFF2-40B4-BE49-F238E27FC236}">
                <a16:creationId xmlns:a16="http://schemas.microsoft.com/office/drawing/2014/main" id="{7634D9EA-FF85-48D6-AA6A-0D27A76F99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863" y="3752851"/>
            <a:ext cx="273749" cy="273749"/>
          </a:xfrm>
          <a:prstGeom prst="rect">
            <a:avLst/>
          </a:prstGeom>
        </p:spPr>
      </p:pic>
      <p:pic>
        <p:nvPicPr>
          <p:cNvPr id="18" name="Graphic 17" descr="Checkmark">
            <a:extLst>
              <a:ext uri="{FF2B5EF4-FFF2-40B4-BE49-F238E27FC236}">
                <a16:creationId xmlns:a16="http://schemas.microsoft.com/office/drawing/2014/main" id="{668EF81B-5CE1-429F-821E-DD1D4582A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337" y="4210210"/>
            <a:ext cx="273749" cy="273749"/>
          </a:xfrm>
          <a:prstGeom prst="rect">
            <a:avLst/>
          </a:prstGeom>
        </p:spPr>
      </p:pic>
      <p:sp>
        <p:nvSpPr>
          <p:cNvPr id="19" name="Rectangle 18">
            <a:extLst>
              <a:ext uri="{FF2B5EF4-FFF2-40B4-BE49-F238E27FC236}">
                <a16:creationId xmlns:a16="http://schemas.microsoft.com/office/drawing/2014/main" id="{70CF7F14-2951-44B8-B00A-80E0B5C573C1}"/>
              </a:ext>
            </a:extLst>
          </p:cNvPr>
          <p:cNvSpPr/>
          <p:nvPr/>
        </p:nvSpPr>
        <p:spPr>
          <a:xfrm>
            <a:off x="5108553" y="5591174"/>
            <a:ext cx="3647441" cy="588252"/>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bg1"/>
                </a:solidFill>
                <a:latin typeface="Open Sans"/>
              </a:rPr>
              <a:t>FCPA Policy ORC-010</a:t>
            </a:r>
          </a:p>
          <a:p>
            <a:pPr algn="ctr"/>
            <a:r>
              <a:rPr lang="en-US" sz="1400" dirty="0">
                <a:solidFill>
                  <a:schemeClr val="bg1"/>
                </a:solidFill>
                <a:latin typeface="Open Sans"/>
              </a:rPr>
              <a:t>Supporting ORC-010 Procedures</a:t>
            </a:r>
          </a:p>
        </p:txBody>
      </p:sp>
      <p:pic>
        <p:nvPicPr>
          <p:cNvPr id="12" name="Graphic 11" descr="Checkmark">
            <a:extLst>
              <a:ext uri="{FF2B5EF4-FFF2-40B4-BE49-F238E27FC236}">
                <a16:creationId xmlns:a16="http://schemas.microsoft.com/office/drawing/2014/main" id="{D580D8B8-2AB1-4C63-8787-2C0ED7C8D4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6336" y="4818628"/>
            <a:ext cx="273749" cy="273749"/>
          </a:xfrm>
          <a:prstGeom prst="rect">
            <a:avLst/>
          </a:prstGeom>
        </p:spPr>
      </p:pic>
      <p:sp>
        <p:nvSpPr>
          <p:cNvPr id="13" name="TextBox 12">
            <a:extLst>
              <a:ext uri="{FF2B5EF4-FFF2-40B4-BE49-F238E27FC236}">
                <a16:creationId xmlns:a16="http://schemas.microsoft.com/office/drawing/2014/main" id="{03DD8D10-FEC4-4369-861E-421BCE34ED47}"/>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26</a:t>
            </a:r>
          </a:p>
        </p:txBody>
      </p:sp>
    </p:spTree>
    <p:extLst>
      <p:ext uri="{BB962C8B-B14F-4D97-AF65-F5344CB8AC3E}">
        <p14:creationId xmlns:p14="http://schemas.microsoft.com/office/powerpoint/2010/main" val="15535720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1490F76-D428-4A6A-AE76-F2A1AC40F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4736" y="3889654"/>
            <a:ext cx="2974674" cy="20841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5A70F9B-762D-4962-8890-C9499ED2D91D}"/>
              </a:ext>
            </a:extLst>
          </p:cNvPr>
          <p:cNvSpPr/>
          <p:nvPr/>
        </p:nvSpPr>
        <p:spPr>
          <a:xfrm>
            <a:off x="172720" y="2138748"/>
            <a:ext cx="8514820" cy="646331"/>
          </a:xfrm>
          <a:prstGeom prst="rect">
            <a:avLst/>
          </a:prstGeom>
        </p:spPr>
        <p:txBody>
          <a:bodyPr wrap="square">
            <a:spAutoFit/>
          </a:bodyPr>
          <a:lstStyle/>
          <a:p>
            <a:pPr marL="0" indent="0">
              <a:buNone/>
            </a:pPr>
            <a:r>
              <a:rPr lang="en-US" sz="1800" dirty="0">
                <a:solidFill>
                  <a:srgbClr val="0071BC"/>
                </a:solidFill>
                <a:latin typeface="Open Sans"/>
              </a:rPr>
              <a:t>Our responsibility to follow legal, compliance and ethical obligations cannot be fully defined by one set of written rules.  </a:t>
            </a:r>
          </a:p>
        </p:txBody>
      </p:sp>
      <p:sp>
        <p:nvSpPr>
          <p:cNvPr id="4" name="Rectangle 3">
            <a:extLst>
              <a:ext uri="{FF2B5EF4-FFF2-40B4-BE49-F238E27FC236}">
                <a16:creationId xmlns:a16="http://schemas.microsoft.com/office/drawing/2014/main" id="{F8A9E2DE-9BDD-4115-B42A-44DA51BC86E6}"/>
              </a:ext>
            </a:extLst>
          </p:cNvPr>
          <p:cNvSpPr/>
          <p:nvPr/>
        </p:nvSpPr>
        <p:spPr>
          <a:xfrm>
            <a:off x="588338" y="3087323"/>
            <a:ext cx="6217920" cy="2923877"/>
          </a:xfrm>
          <a:prstGeom prst="rect">
            <a:avLst/>
          </a:prstGeom>
        </p:spPr>
        <p:txBody>
          <a:bodyPr wrap="square">
            <a:spAutoFit/>
          </a:bodyPr>
          <a:lstStyle/>
          <a:p>
            <a:pPr marL="0" indent="0">
              <a:spcBef>
                <a:spcPts val="400"/>
              </a:spcBef>
              <a:spcAft>
                <a:spcPts val="400"/>
              </a:spcAft>
              <a:buNone/>
            </a:pPr>
            <a:endParaRPr lang="en-US" sz="1800" dirty="0">
              <a:latin typeface="Open Sans"/>
            </a:endParaRPr>
          </a:p>
          <a:p>
            <a:pPr marL="0" indent="0">
              <a:spcBef>
                <a:spcPts val="400"/>
              </a:spcBef>
              <a:spcAft>
                <a:spcPts val="400"/>
              </a:spcAft>
              <a:buNone/>
            </a:pPr>
            <a:r>
              <a:rPr lang="en-US" sz="1800" dirty="0">
                <a:latin typeface="Open Sans"/>
              </a:rPr>
              <a:t>Understand what is expected of you as an MTS employee</a:t>
            </a:r>
          </a:p>
          <a:p>
            <a:pPr marL="0" indent="0">
              <a:spcBef>
                <a:spcPts val="400"/>
              </a:spcBef>
              <a:spcAft>
                <a:spcPts val="400"/>
              </a:spcAft>
              <a:buNone/>
            </a:pPr>
            <a:r>
              <a:rPr lang="en-US" sz="1800" dirty="0">
                <a:latin typeface="Open Sans"/>
              </a:rPr>
              <a:t>Help answer your questions</a:t>
            </a:r>
          </a:p>
          <a:p>
            <a:pPr marL="0" indent="0">
              <a:spcBef>
                <a:spcPts val="400"/>
              </a:spcBef>
              <a:spcAft>
                <a:spcPts val="400"/>
              </a:spcAft>
              <a:buNone/>
            </a:pPr>
            <a:r>
              <a:rPr lang="en-US" sz="1800" dirty="0">
                <a:latin typeface="Open Sans"/>
              </a:rPr>
              <a:t>Know where to report a concern</a:t>
            </a:r>
          </a:p>
          <a:p>
            <a:pPr marL="0" indent="0">
              <a:buNone/>
            </a:pPr>
            <a:endParaRPr lang="en-US" sz="1800" dirty="0">
              <a:latin typeface="Open Sans"/>
            </a:endParaRPr>
          </a:p>
          <a:p>
            <a:pPr marL="0" indent="0">
              <a:spcBef>
                <a:spcPts val="400"/>
              </a:spcBef>
              <a:spcAft>
                <a:spcPts val="400"/>
              </a:spcAft>
              <a:buNone/>
            </a:pPr>
            <a:endParaRPr lang="en-US" sz="1800" dirty="0">
              <a:latin typeface="Open Sans"/>
            </a:endParaRPr>
          </a:p>
          <a:p>
            <a:pPr marL="0" indent="0">
              <a:spcBef>
                <a:spcPts val="400"/>
              </a:spcBef>
              <a:spcAft>
                <a:spcPts val="400"/>
              </a:spcAft>
              <a:buNone/>
            </a:pPr>
            <a:r>
              <a:rPr lang="en-US" sz="1800" dirty="0">
                <a:latin typeface="Open Sans"/>
              </a:rPr>
              <a:t>Do the right thing</a:t>
            </a:r>
          </a:p>
          <a:p>
            <a:pPr marL="0" indent="0">
              <a:spcBef>
                <a:spcPts val="400"/>
              </a:spcBef>
              <a:spcAft>
                <a:spcPts val="400"/>
              </a:spcAft>
              <a:buNone/>
            </a:pPr>
            <a:r>
              <a:rPr lang="en-US" sz="1800" dirty="0">
                <a:latin typeface="Open Sans"/>
              </a:rPr>
              <a:t>Base decisions on ethical principles + MTS Values</a:t>
            </a:r>
          </a:p>
        </p:txBody>
      </p:sp>
      <p:pic>
        <p:nvPicPr>
          <p:cNvPr id="20" name="Graphic 19" descr="Checkmark">
            <a:extLst>
              <a:ext uri="{FF2B5EF4-FFF2-40B4-BE49-F238E27FC236}">
                <a16:creationId xmlns:a16="http://schemas.microsoft.com/office/drawing/2014/main" id="{0D1D96FE-80E5-4E8D-BDD0-AD8C34FF33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589" y="3501425"/>
            <a:ext cx="273749" cy="273749"/>
          </a:xfrm>
          <a:prstGeom prst="rect">
            <a:avLst/>
          </a:prstGeom>
        </p:spPr>
      </p:pic>
      <p:pic>
        <p:nvPicPr>
          <p:cNvPr id="21" name="Graphic 20" descr="Checkmark">
            <a:extLst>
              <a:ext uri="{FF2B5EF4-FFF2-40B4-BE49-F238E27FC236}">
                <a16:creationId xmlns:a16="http://schemas.microsoft.com/office/drawing/2014/main" id="{DE84D99E-6D0E-413D-AB70-1B92D6AB16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589" y="3904900"/>
            <a:ext cx="273749" cy="273749"/>
          </a:xfrm>
          <a:prstGeom prst="rect">
            <a:avLst/>
          </a:prstGeom>
        </p:spPr>
      </p:pic>
      <p:pic>
        <p:nvPicPr>
          <p:cNvPr id="22" name="Graphic 21" descr="Checkmark">
            <a:extLst>
              <a:ext uri="{FF2B5EF4-FFF2-40B4-BE49-F238E27FC236}">
                <a16:creationId xmlns:a16="http://schemas.microsoft.com/office/drawing/2014/main" id="{19EE5702-E5F7-4A7D-B3FF-21B9F9D83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589" y="4288340"/>
            <a:ext cx="273749" cy="273749"/>
          </a:xfrm>
          <a:prstGeom prst="rect">
            <a:avLst/>
          </a:prstGeom>
        </p:spPr>
      </p:pic>
      <p:pic>
        <p:nvPicPr>
          <p:cNvPr id="23" name="Graphic 22" descr="Checkmark">
            <a:extLst>
              <a:ext uri="{FF2B5EF4-FFF2-40B4-BE49-F238E27FC236}">
                <a16:creationId xmlns:a16="http://schemas.microsoft.com/office/drawing/2014/main" id="{AF524943-8FC5-4BED-BA8F-3CFB23E720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589" y="5278147"/>
            <a:ext cx="273749" cy="273749"/>
          </a:xfrm>
          <a:prstGeom prst="rect">
            <a:avLst/>
          </a:prstGeom>
        </p:spPr>
      </p:pic>
      <p:pic>
        <p:nvPicPr>
          <p:cNvPr id="24" name="Graphic 23" descr="Checkmark">
            <a:extLst>
              <a:ext uri="{FF2B5EF4-FFF2-40B4-BE49-F238E27FC236}">
                <a16:creationId xmlns:a16="http://schemas.microsoft.com/office/drawing/2014/main" id="{1ED58DD1-25E8-402E-93A9-5764E1207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4589" y="5700054"/>
            <a:ext cx="273749" cy="273749"/>
          </a:xfrm>
          <a:prstGeom prst="rect">
            <a:avLst/>
          </a:prstGeom>
        </p:spPr>
      </p:pic>
      <p:sp>
        <p:nvSpPr>
          <p:cNvPr id="5" name="Rectangle 4">
            <a:extLst>
              <a:ext uri="{FF2B5EF4-FFF2-40B4-BE49-F238E27FC236}">
                <a16:creationId xmlns:a16="http://schemas.microsoft.com/office/drawing/2014/main" id="{C95F6418-D512-460D-8539-4C2130A523D1}"/>
              </a:ext>
            </a:extLst>
          </p:cNvPr>
          <p:cNvSpPr/>
          <p:nvPr/>
        </p:nvSpPr>
        <p:spPr>
          <a:xfrm>
            <a:off x="172720" y="3017266"/>
            <a:ext cx="1969514" cy="369332"/>
          </a:xfrm>
          <a:prstGeom prst="rect">
            <a:avLst/>
          </a:prstGeom>
        </p:spPr>
        <p:txBody>
          <a:bodyPr wrap="none">
            <a:spAutoFit/>
          </a:bodyPr>
          <a:lstStyle/>
          <a:p>
            <a:pPr marL="0" indent="0">
              <a:spcBef>
                <a:spcPts val="400"/>
              </a:spcBef>
              <a:spcAft>
                <a:spcPts val="400"/>
              </a:spcAft>
              <a:buNone/>
            </a:pPr>
            <a:r>
              <a:rPr lang="en-US" sz="1800" b="1" dirty="0">
                <a:solidFill>
                  <a:srgbClr val="0071BC"/>
                </a:solidFill>
                <a:latin typeface="Open Sans"/>
              </a:rPr>
              <a:t>Use the Code to:</a:t>
            </a:r>
          </a:p>
        </p:txBody>
      </p:sp>
      <p:sp>
        <p:nvSpPr>
          <p:cNvPr id="8" name="Rectangle 7">
            <a:extLst>
              <a:ext uri="{FF2B5EF4-FFF2-40B4-BE49-F238E27FC236}">
                <a16:creationId xmlns:a16="http://schemas.microsoft.com/office/drawing/2014/main" id="{38ECD7B7-0BCB-4C16-BE1A-ABE03FED5C64}"/>
              </a:ext>
            </a:extLst>
          </p:cNvPr>
          <p:cNvSpPr/>
          <p:nvPr/>
        </p:nvSpPr>
        <p:spPr>
          <a:xfrm>
            <a:off x="172720" y="4804991"/>
            <a:ext cx="2778389" cy="369332"/>
          </a:xfrm>
          <a:prstGeom prst="rect">
            <a:avLst/>
          </a:prstGeom>
        </p:spPr>
        <p:txBody>
          <a:bodyPr wrap="none">
            <a:spAutoFit/>
          </a:bodyPr>
          <a:lstStyle/>
          <a:p>
            <a:pPr marL="0" indent="0">
              <a:spcBef>
                <a:spcPts val="400"/>
              </a:spcBef>
              <a:spcAft>
                <a:spcPts val="400"/>
              </a:spcAft>
              <a:buNone/>
            </a:pPr>
            <a:r>
              <a:rPr lang="en-US" sz="1800" b="1" dirty="0">
                <a:solidFill>
                  <a:srgbClr val="0071BC"/>
                </a:solidFill>
                <a:latin typeface="Open Sans"/>
              </a:rPr>
              <a:t>Use your good sense to:</a:t>
            </a:r>
          </a:p>
        </p:txBody>
      </p:sp>
      <p:cxnSp>
        <p:nvCxnSpPr>
          <p:cNvPr id="25" name="Straight Connector 24">
            <a:extLst>
              <a:ext uri="{FF2B5EF4-FFF2-40B4-BE49-F238E27FC236}">
                <a16:creationId xmlns:a16="http://schemas.microsoft.com/office/drawing/2014/main" id="{EB2661EC-7D6C-4F2B-88C8-93F1D81538B9}"/>
              </a:ext>
            </a:extLst>
          </p:cNvPr>
          <p:cNvCxnSpPr>
            <a:cxnSpLocks/>
          </p:cNvCxnSpPr>
          <p:nvPr/>
        </p:nvCxnSpPr>
        <p:spPr>
          <a:xfrm>
            <a:off x="273949" y="2915920"/>
            <a:ext cx="5354320" cy="0"/>
          </a:xfrm>
          <a:prstGeom prst="line">
            <a:avLst/>
          </a:prstGeom>
          <a:ln w="12700">
            <a:solidFill>
              <a:srgbClr val="0071BC"/>
            </a:solidFill>
          </a:ln>
          <a:effectLst/>
        </p:spPr>
        <p:style>
          <a:lnRef idx="2">
            <a:schemeClr val="accent1"/>
          </a:lnRef>
          <a:fillRef idx="0">
            <a:schemeClr val="accent1"/>
          </a:fillRef>
          <a:effectRef idx="1">
            <a:schemeClr val="accent1"/>
          </a:effectRef>
          <a:fontRef idx="minor">
            <a:schemeClr val="tx1"/>
          </a:fontRef>
        </p:style>
      </p:cxnSp>
      <p:sp>
        <p:nvSpPr>
          <p:cNvPr id="17" name="Title 3">
            <a:extLst>
              <a:ext uri="{FF2B5EF4-FFF2-40B4-BE49-F238E27FC236}">
                <a16:creationId xmlns:a16="http://schemas.microsoft.com/office/drawing/2014/main" id="{E1A4A0D7-C66D-4EDA-978F-C0E267E68893}"/>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In Summary</a:t>
            </a:r>
          </a:p>
        </p:txBody>
      </p:sp>
      <p:sp>
        <p:nvSpPr>
          <p:cNvPr id="18" name="Rectangle 17">
            <a:extLst>
              <a:ext uri="{FF2B5EF4-FFF2-40B4-BE49-F238E27FC236}">
                <a16:creationId xmlns:a16="http://schemas.microsoft.com/office/drawing/2014/main" id="{A67FE052-4E37-4997-ABE7-6B7D5CBE7002}"/>
              </a:ext>
            </a:extLst>
          </p:cNvPr>
          <p:cNvSpPr/>
          <p:nvPr/>
        </p:nvSpPr>
        <p:spPr>
          <a:xfrm>
            <a:off x="0" y="1189213"/>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sz="1800" dirty="0">
                <a:latin typeface="Open Sans"/>
              </a:rPr>
              <a:t>  The confidence in our business reputation rests on the honesty, integrity and</a:t>
            </a:r>
          </a:p>
          <a:p>
            <a:r>
              <a:rPr lang="en-US" sz="1800" dirty="0">
                <a:latin typeface="Open Sans"/>
              </a:rPr>
              <a:t>  good common sense within each of us.  </a:t>
            </a:r>
          </a:p>
        </p:txBody>
      </p:sp>
      <p:sp>
        <p:nvSpPr>
          <p:cNvPr id="15" name="TextBox 14">
            <a:extLst>
              <a:ext uri="{FF2B5EF4-FFF2-40B4-BE49-F238E27FC236}">
                <a16:creationId xmlns:a16="http://schemas.microsoft.com/office/drawing/2014/main" id="{31D4B539-E166-46DA-B1C1-9C628197A418}"/>
              </a:ext>
            </a:extLst>
          </p:cNvPr>
          <p:cNvSpPr txBox="1"/>
          <p:nvPr/>
        </p:nvSpPr>
        <p:spPr>
          <a:xfrm>
            <a:off x="8593830" y="6509798"/>
            <a:ext cx="296876" cy="215444"/>
          </a:xfrm>
          <a:prstGeom prst="rect">
            <a:avLst/>
          </a:prstGeom>
          <a:noFill/>
        </p:spPr>
        <p:txBody>
          <a:bodyPr wrap="none" rtlCol="0">
            <a:spAutoFit/>
          </a:bodyPr>
          <a:lstStyle/>
          <a:p>
            <a:r>
              <a:rPr lang="en-US" sz="800" dirty="0">
                <a:latin typeface="Open Sans"/>
              </a:rPr>
              <a:t>27</a:t>
            </a:r>
          </a:p>
        </p:txBody>
      </p:sp>
    </p:spTree>
    <p:extLst>
      <p:ext uri="{BB962C8B-B14F-4D97-AF65-F5344CB8AC3E}">
        <p14:creationId xmlns:p14="http://schemas.microsoft.com/office/powerpoint/2010/main" val="30512565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9790703C-1E19-44B9-AFC4-D358E1F29D5D}"/>
              </a:ext>
            </a:extLst>
          </p:cNvPr>
          <p:cNvSpPr/>
          <p:nvPr/>
        </p:nvSpPr>
        <p:spPr>
          <a:xfrm>
            <a:off x="0" y="1187165"/>
            <a:ext cx="9144000" cy="1927555"/>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a:endParaRPr>
          </a:p>
        </p:txBody>
      </p:sp>
      <p:sp>
        <p:nvSpPr>
          <p:cNvPr id="3" name="Content Placeholder 2"/>
          <p:cNvSpPr>
            <a:spLocks noGrp="1"/>
          </p:cNvSpPr>
          <p:nvPr>
            <p:ph sz="quarter" idx="10"/>
          </p:nvPr>
        </p:nvSpPr>
        <p:spPr>
          <a:xfrm>
            <a:off x="488950" y="1469204"/>
            <a:ext cx="8121650" cy="1635946"/>
          </a:xfrm>
        </p:spPr>
        <p:txBody>
          <a:bodyPr/>
          <a:lstStyle/>
          <a:p>
            <a:pPr marL="0" lvl="1" indent="0" algn="ctr">
              <a:buNone/>
            </a:pPr>
            <a:r>
              <a:rPr lang="en-US" b="1" dirty="0">
                <a:solidFill>
                  <a:srgbClr val="0071BC"/>
                </a:solidFill>
                <a:latin typeface="Open Sans"/>
              </a:rPr>
              <a:t>Ethics</a:t>
            </a:r>
            <a:r>
              <a:rPr lang="en-US" dirty="0">
                <a:solidFill>
                  <a:srgbClr val="C00000"/>
                </a:solidFill>
                <a:latin typeface="Open Sans"/>
              </a:rPr>
              <a:t> </a:t>
            </a:r>
            <a:r>
              <a:rPr lang="en-US" dirty="0">
                <a:latin typeface="Open Sans"/>
              </a:rPr>
              <a:t>simply means doing the right thing.  </a:t>
            </a:r>
          </a:p>
          <a:p>
            <a:pPr marL="0" lvl="1" indent="0" algn="ctr">
              <a:buNone/>
            </a:pPr>
            <a:endParaRPr lang="en-US" dirty="0">
              <a:latin typeface="Open Sans"/>
            </a:endParaRPr>
          </a:p>
          <a:p>
            <a:pPr marL="0" lvl="1" indent="0" algn="ctr">
              <a:buNone/>
            </a:pPr>
            <a:r>
              <a:rPr lang="en-US" dirty="0">
                <a:latin typeface="Open Sans"/>
              </a:rPr>
              <a:t>It goes beyond what is allowed by laws and regulations.</a:t>
            </a:r>
          </a:p>
        </p:txBody>
      </p:sp>
      <p:sp>
        <p:nvSpPr>
          <p:cNvPr id="4" name="Rectangle 3"/>
          <p:cNvSpPr/>
          <p:nvPr/>
        </p:nvSpPr>
        <p:spPr>
          <a:xfrm>
            <a:off x="304018" y="3297844"/>
            <a:ext cx="5120740" cy="2308324"/>
          </a:xfrm>
          <a:prstGeom prst="rect">
            <a:avLst/>
          </a:prstGeom>
          <a:solidFill>
            <a:schemeClr val="bg1">
              <a:lumMod val="65000"/>
            </a:schemeClr>
          </a:solidFill>
        </p:spPr>
        <p:txBody>
          <a:bodyPr wrap="square">
            <a:spAutoFit/>
          </a:bodyPr>
          <a:lstStyle/>
          <a:p>
            <a:r>
              <a:rPr lang="en-US" sz="1800" dirty="0">
                <a:solidFill>
                  <a:schemeClr val="bg1"/>
                </a:solidFill>
                <a:effectLst/>
                <a:latin typeface="Open Sans"/>
              </a:rPr>
              <a:t>When a company uses business ethics as its foundation, it can have a significant impact on long-term business profitability and success.</a:t>
            </a:r>
            <a:r>
              <a:rPr lang="en-US" sz="1800" dirty="0">
                <a:solidFill>
                  <a:schemeClr val="bg1"/>
                </a:solidFill>
                <a:latin typeface="Open Sans"/>
              </a:rPr>
              <a:t> </a:t>
            </a:r>
          </a:p>
          <a:p>
            <a:endParaRPr lang="en-US" sz="1800" dirty="0">
              <a:solidFill>
                <a:schemeClr val="bg1"/>
              </a:solidFill>
              <a:latin typeface="Open Sans"/>
            </a:endParaRPr>
          </a:p>
          <a:p>
            <a:r>
              <a:rPr lang="en-US" sz="1800" dirty="0">
                <a:solidFill>
                  <a:schemeClr val="bg1"/>
                </a:solidFill>
                <a:latin typeface="Open Sans"/>
              </a:rPr>
              <a:t>A strong ethical culture builds confidence and trust with a company’s employees, customers, suppliers, investors and other stakeholders, increasing a company’s competitive advantage.</a:t>
            </a:r>
          </a:p>
        </p:txBody>
      </p:sp>
      <p:sp>
        <p:nvSpPr>
          <p:cNvPr id="9" name="Title 3">
            <a:extLst>
              <a:ext uri="{FF2B5EF4-FFF2-40B4-BE49-F238E27FC236}">
                <a16:creationId xmlns:a16="http://schemas.microsoft.com/office/drawing/2014/main" id="{C6C1B0C3-6B23-487B-A432-3099C58C943D}"/>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The Importance of Ethics in Business</a:t>
            </a:r>
          </a:p>
        </p:txBody>
      </p:sp>
      <p:pic>
        <p:nvPicPr>
          <p:cNvPr id="5" name="Picture 4">
            <a:extLst>
              <a:ext uri="{FF2B5EF4-FFF2-40B4-BE49-F238E27FC236}">
                <a16:creationId xmlns:a16="http://schemas.microsoft.com/office/drawing/2014/main" id="{5DAD3AF1-F9A4-4519-899D-6E487F1419A2}"/>
              </a:ext>
            </a:extLst>
          </p:cNvPr>
          <p:cNvPicPr>
            <a:picLocks noChangeAspect="1"/>
          </p:cNvPicPr>
          <p:nvPr/>
        </p:nvPicPr>
        <p:blipFill>
          <a:blip r:embed="rId3"/>
          <a:stretch>
            <a:fillRect/>
          </a:stretch>
        </p:blipFill>
        <p:spPr>
          <a:xfrm>
            <a:off x="5699218" y="3297843"/>
            <a:ext cx="3137262" cy="2308323"/>
          </a:xfrm>
          <a:prstGeom prst="rect">
            <a:avLst/>
          </a:prstGeom>
        </p:spPr>
      </p:pic>
      <p:sp>
        <p:nvSpPr>
          <p:cNvPr id="7" name="TextBox 6">
            <a:extLst>
              <a:ext uri="{FF2B5EF4-FFF2-40B4-BE49-F238E27FC236}">
                <a16:creationId xmlns:a16="http://schemas.microsoft.com/office/drawing/2014/main" id="{9538230F-6AD3-475C-99EC-A8C775C5B784}"/>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3</a:t>
            </a:r>
          </a:p>
        </p:txBody>
      </p:sp>
    </p:spTree>
    <p:extLst>
      <p:ext uri="{BB962C8B-B14F-4D97-AF65-F5344CB8AC3E}">
        <p14:creationId xmlns:p14="http://schemas.microsoft.com/office/powerpoint/2010/main" val="895910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87165"/>
            <a:ext cx="9144000" cy="1927555"/>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Open Sans"/>
            </a:endParaRPr>
          </a:p>
        </p:txBody>
      </p:sp>
      <p:sp>
        <p:nvSpPr>
          <p:cNvPr id="3" name="Content Placeholder 2"/>
          <p:cNvSpPr>
            <a:spLocks noGrp="1"/>
          </p:cNvSpPr>
          <p:nvPr>
            <p:ph sz="quarter" idx="10"/>
          </p:nvPr>
        </p:nvSpPr>
        <p:spPr>
          <a:xfrm>
            <a:off x="761999" y="3700784"/>
            <a:ext cx="5254625" cy="1927562"/>
          </a:xfrm>
        </p:spPr>
        <p:txBody>
          <a:bodyPr/>
          <a:lstStyle/>
          <a:p>
            <a:pPr marL="0" indent="0">
              <a:buNone/>
            </a:pPr>
            <a:r>
              <a:rPr lang="en-US" sz="1800" dirty="0">
                <a:latin typeface="Open Sans"/>
              </a:rPr>
              <a:t>By accepting employment at MTS, the Code applies to you.</a:t>
            </a:r>
          </a:p>
          <a:p>
            <a:pPr marL="0" indent="0">
              <a:buNone/>
            </a:pPr>
            <a:endParaRPr lang="en-US" sz="1800" dirty="0">
              <a:latin typeface="Open Sans"/>
            </a:endParaRPr>
          </a:p>
          <a:p>
            <a:pPr marL="0" indent="0">
              <a:buNone/>
            </a:pPr>
            <a:r>
              <a:rPr lang="en-US" sz="1800" dirty="0">
                <a:latin typeface="Open Sans"/>
              </a:rPr>
              <a:t>The Code places an obligation on all of us to take responsibility for our own conduct.</a:t>
            </a:r>
            <a:endParaRPr lang="en-US" sz="1800" dirty="0">
              <a:solidFill>
                <a:srgbClr val="C00000"/>
              </a:solidFill>
              <a:latin typeface="Open Sans"/>
            </a:endParaRPr>
          </a:p>
        </p:txBody>
      </p:sp>
      <p:sp>
        <p:nvSpPr>
          <p:cNvPr id="6" name="TextBox 5"/>
          <p:cNvSpPr txBox="1"/>
          <p:nvPr/>
        </p:nvSpPr>
        <p:spPr>
          <a:xfrm>
            <a:off x="6200775" y="3633513"/>
            <a:ext cx="2638426" cy="2062103"/>
          </a:xfrm>
          <a:prstGeom prst="rect">
            <a:avLst/>
          </a:prstGeom>
          <a:solidFill>
            <a:srgbClr val="0071BC"/>
          </a:solidFill>
        </p:spPr>
        <p:txBody>
          <a:bodyPr wrap="square" rtlCol="0">
            <a:spAutoFit/>
          </a:bodyPr>
          <a:lstStyle/>
          <a:p>
            <a:pPr algn="r"/>
            <a:r>
              <a:rPr lang="en-US" sz="1600" dirty="0">
                <a:solidFill>
                  <a:schemeClr val="bg1"/>
                </a:solidFill>
                <a:latin typeface="Open Sans"/>
              </a:rPr>
              <a:t>It is important that you read, understand and conduct business as outlined in our MTS Code.  It applies to all levels of our Company, including employees, board members and officers alike.</a:t>
            </a:r>
          </a:p>
        </p:txBody>
      </p:sp>
      <p:sp>
        <p:nvSpPr>
          <p:cNvPr id="15" name="Rectangle 14"/>
          <p:cNvSpPr/>
          <p:nvPr/>
        </p:nvSpPr>
        <p:spPr>
          <a:xfrm>
            <a:off x="172720" y="1244709"/>
            <a:ext cx="8829040" cy="1446550"/>
          </a:xfrm>
          <a:prstGeom prst="rect">
            <a:avLst/>
          </a:prstGeom>
        </p:spPr>
        <p:txBody>
          <a:bodyPr wrap="square">
            <a:spAutoFit/>
          </a:bodyPr>
          <a:lstStyle/>
          <a:p>
            <a:pPr marL="0" lvl="1" indent="0" algn="ctr">
              <a:buNone/>
            </a:pPr>
            <a:r>
              <a:rPr lang="en-US" dirty="0">
                <a:latin typeface="Open Sans"/>
              </a:rPr>
              <a:t>The MTS Global Code of Ethical Business Conduct (the “Code”) establishes a common understanding of the behavior expected of each of us.</a:t>
            </a:r>
          </a:p>
          <a:p>
            <a:pPr marL="0" lvl="1" indent="0" algn="ctr">
              <a:buNone/>
            </a:pPr>
            <a:endParaRPr lang="en-US" sz="800" dirty="0">
              <a:latin typeface="Cambria" panose="02040503050406030204" pitchFamily="18" charset="0"/>
            </a:endParaRPr>
          </a:p>
          <a:p>
            <a:pPr marL="0" lvl="1" indent="0" algn="ctr">
              <a:buNone/>
            </a:pPr>
            <a:endParaRPr lang="en-US" dirty="0">
              <a:latin typeface="Cambria" panose="02040503050406030204" pitchFamily="18" charset="0"/>
            </a:endParaRPr>
          </a:p>
          <a:p>
            <a:pPr marL="0" lvl="1" indent="0" algn="ctr">
              <a:buNone/>
            </a:pPr>
            <a:r>
              <a:rPr lang="en-US" dirty="0">
                <a:latin typeface="Open Sans"/>
              </a:rPr>
              <a:t>Behavior that guides us in doing the right thing.</a:t>
            </a:r>
          </a:p>
        </p:txBody>
      </p:sp>
      <p:pic>
        <p:nvPicPr>
          <p:cNvPr id="14" name="Graphic 13" descr="Checkmark">
            <a:extLst>
              <a:ext uri="{FF2B5EF4-FFF2-40B4-BE49-F238E27FC236}">
                <a16:creationId xmlns:a16="http://schemas.microsoft.com/office/drawing/2014/main" id="{9AE019D9-2C30-4857-B30F-E29D97D6DB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293" y="4702558"/>
            <a:ext cx="273749" cy="273749"/>
          </a:xfrm>
          <a:prstGeom prst="rect">
            <a:avLst/>
          </a:prstGeom>
        </p:spPr>
      </p:pic>
      <p:pic>
        <p:nvPicPr>
          <p:cNvPr id="16" name="Graphic 15" descr="Checkmark">
            <a:extLst>
              <a:ext uri="{FF2B5EF4-FFF2-40B4-BE49-F238E27FC236}">
                <a16:creationId xmlns:a16="http://schemas.microsoft.com/office/drawing/2014/main" id="{10750FE4-379D-431D-A168-BAD998FBF5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3294" y="3743280"/>
            <a:ext cx="273749" cy="273749"/>
          </a:xfrm>
          <a:prstGeom prst="rect">
            <a:avLst/>
          </a:prstGeom>
        </p:spPr>
      </p:pic>
      <p:sp>
        <p:nvSpPr>
          <p:cNvPr id="12" name="Title 3">
            <a:extLst>
              <a:ext uri="{FF2B5EF4-FFF2-40B4-BE49-F238E27FC236}">
                <a16:creationId xmlns:a16="http://schemas.microsoft.com/office/drawing/2014/main" id="{7D89FCE1-59B1-40A4-B729-040020527DB9}"/>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The Importance of Ethics in Business</a:t>
            </a:r>
          </a:p>
        </p:txBody>
      </p:sp>
      <p:sp>
        <p:nvSpPr>
          <p:cNvPr id="9" name="TextBox 8">
            <a:extLst>
              <a:ext uri="{FF2B5EF4-FFF2-40B4-BE49-F238E27FC236}">
                <a16:creationId xmlns:a16="http://schemas.microsoft.com/office/drawing/2014/main" id="{C351ADBB-5596-4A39-9B87-75F7D275D529}"/>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4</a:t>
            </a:r>
          </a:p>
        </p:txBody>
      </p:sp>
    </p:spTree>
    <p:extLst>
      <p:ext uri="{BB962C8B-B14F-4D97-AF65-F5344CB8AC3E}">
        <p14:creationId xmlns:p14="http://schemas.microsoft.com/office/powerpoint/2010/main" val="1779076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EAE223-5735-4D50-BEDD-1DA7E117103D}"/>
              </a:ext>
            </a:extLst>
          </p:cNvPr>
          <p:cNvSpPr/>
          <p:nvPr/>
        </p:nvSpPr>
        <p:spPr>
          <a:xfrm>
            <a:off x="352002" y="2109826"/>
            <a:ext cx="4635453" cy="1815882"/>
          </a:xfrm>
          <a:prstGeom prst="rect">
            <a:avLst/>
          </a:prstGeom>
        </p:spPr>
        <p:txBody>
          <a:bodyPr wrap="square">
            <a:spAutoFit/>
          </a:bodyPr>
          <a:lstStyle/>
          <a:p>
            <a:r>
              <a:rPr lang="en-US" sz="1600" dirty="0">
                <a:latin typeface="Open Sans"/>
                <a:ea typeface="Cambria" panose="02040503050406030204" pitchFamily="18" charset="0"/>
              </a:rPr>
              <a:t>At MTS, we engineer technology to make the world’s products better.  We bring our Company purpose to life through our people and our culture. Our Code of Conduct and MTS Values provide a strong foundation for our culture, guiding how we work as a team and how we engage our customers.</a:t>
            </a:r>
          </a:p>
        </p:txBody>
      </p:sp>
      <p:pic>
        <p:nvPicPr>
          <p:cNvPr id="6" name="Picture 5" descr="A picture containing device, clock&#10;&#10;Description automatically generated">
            <a:extLst>
              <a:ext uri="{FF2B5EF4-FFF2-40B4-BE49-F238E27FC236}">
                <a16:creationId xmlns:a16="http://schemas.microsoft.com/office/drawing/2014/main" id="{F5261164-A2EB-4CC2-98D9-D6F99B2EBF33}"/>
              </a:ext>
            </a:extLst>
          </p:cNvPr>
          <p:cNvPicPr>
            <a:picLocks noChangeAspect="1"/>
          </p:cNvPicPr>
          <p:nvPr/>
        </p:nvPicPr>
        <p:blipFill>
          <a:blip r:embed="rId2"/>
          <a:stretch>
            <a:fillRect/>
          </a:stretch>
        </p:blipFill>
        <p:spPr>
          <a:xfrm>
            <a:off x="5180495" y="2513693"/>
            <a:ext cx="3731213" cy="3729405"/>
          </a:xfrm>
          <a:prstGeom prst="rect">
            <a:avLst/>
          </a:prstGeom>
        </p:spPr>
      </p:pic>
      <p:sp>
        <p:nvSpPr>
          <p:cNvPr id="7" name="Rectangle 6">
            <a:extLst>
              <a:ext uri="{FF2B5EF4-FFF2-40B4-BE49-F238E27FC236}">
                <a16:creationId xmlns:a16="http://schemas.microsoft.com/office/drawing/2014/main" id="{BF19D9C0-8727-4909-960A-89CC81D4ACA3}"/>
              </a:ext>
            </a:extLst>
          </p:cNvPr>
          <p:cNvSpPr/>
          <p:nvPr/>
        </p:nvSpPr>
        <p:spPr>
          <a:xfrm>
            <a:off x="411859" y="4716950"/>
            <a:ext cx="4515741" cy="1301934"/>
          </a:xfrm>
          <a:prstGeom prst="rect">
            <a:avLst/>
          </a:prstGeom>
          <a:solidFill>
            <a:schemeClr val="bg1">
              <a:lumMod val="95000"/>
            </a:schemeClr>
          </a:solidFill>
          <a:ln>
            <a:solidFill>
              <a:schemeClr val="bg1">
                <a:lumMod val="95000"/>
              </a:schemeClr>
            </a:solidFill>
          </a:ln>
          <a:effectLst/>
        </p:spPr>
        <p:style>
          <a:lnRef idx="1">
            <a:schemeClr val="accent1"/>
          </a:lnRef>
          <a:fillRef idx="3">
            <a:schemeClr val="accent1"/>
          </a:fillRef>
          <a:effectRef idx="2">
            <a:schemeClr val="accent1"/>
          </a:effectRef>
          <a:fontRef idx="minor">
            <a:schemeClr val="lt1"/>
          </a:fontRef>
        </p:style>
        <p:txBody>
          <a:bodyPr rtlCol="0" anchor="t"/>
          <a:lstStyle/>
          <a:p>
            <a:pPr marL="285750" lvl="0" indent="-285750">
              <a:spcBef>
                <a:spcPts val="600"/>
              </a:spcBef>
              <a:buFont typeface="Wingdings" panose="05000000000000000000" pitchFamily="2" charset="2"/>
              <a:buChar char="§"/>
            </a:pPr>
            <a:r>
              <a:rPr lang="en-US" sz="1400" dirty="0">
                <a:solidFill>
                  <a:schemeClr val="tx1"/>
                </a:solidFill>
                <a:latin typeface="Open Sans"/>
                <a:ea typeface="Arial" charset="0"/>
                <a:cs typeface="Arial" charset="0"/>
              </a:rPr>
              <a:t>Our ethical responsibilities </a:t>
            </a:r>
          </a:p>
          <a:p>
            <a:pPr marL="285750" lvl="0" indent="-285750">
              <a:spcBef>
                <a:spcPts val="600"/>
              </a:spcBef>
              <a:buFont typeface="Wingdings" panose="05000000000000000000" pitchFamily="2" charset="2"/>
              <a:buChar char="§"/>
            </a:pPr>
            <a:r>
              <a:rPr lang="en-US" sz="1400" dirty="0">
                <a:solidFill>
                  <a:schemeClr val="tx1"/>
                </a:solidFill>
                <a:latin typeface="Open Sans"/>
                <a:ea typeface="Arial" charset="0"/>
                <a:cs typeface="Arial" charset="0"/>
              </a:rPr>
              <a:t>Business focus areas</a:t>
            </a:r>
          </a:p>
          <a:p>
            <a:pPr marL="285750" lvl="0" indent="-285750">
              <a:spcBef>
                <a:spcPts val="600"/>
              </a:spcBef>
              <a:buFont typeface="Wingdings" panose="05000000000000000000" pitchFamily="2" charset="2"/>
              <a:buChar char="§"/>
            </a:pPr>
            <a:r>
              <a:rPr lang="en-US" sz="1400" dirty="0">
                <a:solidFill>
                  <a:schemeClr val="tx1"/>
                </a:solidFill>
                <a:latin typeface="Open Sans"/>
                <a:ea typeface="Arial" charset="0"/>
                <a:cs typeface="Arial" charset="0"/>
              </a:rPr>
              <a:t>Q&amp;A and practical guidance</a:t>
            </a:r>
          </a:p>
          <a:p>
            <a:pPr marL="285750" lvl="0" indent="-285750">
              <a:spcBef>
                <a:spcPts val="600"/>
              </a:spcBef>
              <a:buFont typeface="Wingdings" panose="05000000000000000000" pitchFamily="2" charset="2"/>
              <a:buChar char="§"/>
            </a:pPr>
            <a:r>
              <a:rPr lang="en-US" sz="1400" dirty="0">
                <a:solidFill>
                  <a:schemeClr val="tx1"/>
                </a:solidFill>
                <a:latin typeface="Open Sans"/>
                <a:ea typeface="Arial" charset="0"/>
                <a:cs typeface="Arial" charset="0"/>
              </a:rPr>
              <a:t>Resources to ask questions and report concerns</a:t>
            </a:r>
          </a:p>
        </p:txBody>
      </p:sp>
      <p:sp>
        <p:nvSpPr>
          <p:cNvPr id="8" name="TextBox 7">
            <a:extLst>
              <a:ext uri="{FF2B5EF4-FFF2-40B4-BE49-F238E27FC236}">
                <a16:creationId xmlns:a16="http://schemas.microsoft.com/office/drawing/2014/main" id="{5C5C2014-9579-4EB4-AAF8-E4C1FDBF911D}"/>
              </a:ext>
            </a:extLst>
          </p:cNvPr>
          <p:cNvSpPr txBox="1"/>
          <p:nvPr/>
        </p:nvSpPr>
        <p:spPr>
          <a:xfrm>
            <a:off x="411859" y="4378396"/>
            <a:ext cx="2618922" cy="338554"/>
          </a:xfrm>
          <a:prstGeom prst="rect">
            <a:avLst/>
          </a:prstGeom>
          <a:noFill/>
        </p:spPr>
        <p:txBody>
          <a:bodyPr wrap="none" rtlCol="0">
            <a:spAutoFit/>
          </a:bodyPr>
          <a:lstStyle/>
          <a:p>
            <a:r>
              <a:rPr lang="en-US" sz="1600" b="1" dirty="0">
                <a:latin typeface="Open Sans"/>
              </a:rPr>
              <a:t>Code of Conduct Content</a:t>
            </a:r>
          </a:p>
        </p:txBody>
      </p:sp>
      <p:sp>
        <p:nvSpPr>
          <p:cNvPr id="11" name="Title 3">
            <a:extLst>
              <a:ext uri="{FF2B5EF4-FFF2-40B4-BE49-F238E27FC236}">
                <a16:creationId xmlns:a16="http://schemas.microsoft.com/office/drawing/2014/main" id="{2C2F4DBD-3C74-4FFF-9BEF-E01C504CDE17}"/>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The Importance of Ethics in Business</a:t>
            </a:r>
          </a:p>
        </p:txBody>
      </p:sp>
      <p:sp>
        <p:nvSpPr>
          <p:cNvPr id="9" name="Rectangle 8">
            <a:extLst>
              <a:ext uri="{FF2B5EF4-FFF2-40B4-BE49-F238E27FC236}">
                <a16:creationId xmlns:a16="http://schemas.microsoft.com/office/drawing/2014/main" id="{BB470E4F-FDD1-4B10-8CC0-5C38486D04B4}"/>
              </a:ext>
            </a:extLst>
          </p:cNvPr>
          <p:cNvSpPr/>
          <p:nvPr/>
        </p:nvSpPr>
        <p:spPr>
          <a:xfrm>
            <a:off x="0" y="1150276"/>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Open Sans"/>
              </a:rPr>
              <a:t>  MTS Values are a key part of the foundation of our Code of Conduct</a:t>
            </a:r>
          </a:p>
        </p:txBody>
      </p:sp>
      <p:sp>
        <p:nvSpPr>
          <p:cNvPr id="10" name="TextBox 9">
            <a:extLst>
              <a:ext uri="{FF2B5EF4-FFF2-40B4-BE49-F238E27FC236}">
                <a16:creationId xmlns:a16="http://schemas.microsoft.com/office/drawing/2014/main" id="{A18B6F8A-A39B-4BC1-8D3D-59A5A00649DA}"/>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5</a:t>
            </a:r>
          </a:p>
        </p:txBody>
      </p:sp>
    </p:spTree>
    <p:extLst>
      <p:ext uri="{BB962C8B-B14F-4D97-AF65-F5344CB8AC3E}">
        <p14:creationId xmlns:p14="http://schemas.microsoft.com/office/powerpoint/2010/main" val="8199036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1082" y="2169001"/>
            <a:ext cx="4953001" cy="3693319"/>
          </a:xfrm>
          <a:prstGeom prst="rect">
            <a:avLst/>
          </a:prstGeom>
        </p:spPr>
        <p:txBody>
          <a:bodyPr wrap="square">
            <a:spAutoFit/>
          </a:bodyPr>
          <a:lstStyle/>
          <a:p>
            <a:pPr fontAlgn="ctr"/>
            <a:r>
              <a:rPr lang="en-US" sz="1800" dirty="0">
                <a:latin typeface="Open Sans"/>
              </a:rPr>
              <a:t>Read through the entire Code</a:t>
            </a:r>
          </a:p>
          <a:p>
            <a:pPr fontAlgn="ctr"/>
            <a:endParaRPr lang="en-US" sz="1800" dirty="0">
              <a:latin typeface="Open Sans"/>
            </a:endParaRPr>
          </a:p>
          <a:p>
            <a:pPr fontAlgn="ctr"/>
            <a:r>
              <a:rPr lang="en-US" sz="1800" dirty="0">
                <a:latin typeface="Open Sans"/>
              </a:rPr>
              <a:t>Think about how the Code applies to your job</a:t>
            </a:r>
          </a:p>
          <a:p>
            <a:pPr fontAlgn="ctr"/>
            <a:endParaRPr lang="en-US" sz="1800" dirty="0">
              <a:latin typeface="Open Sans"/>
            </a:endParaRPr>
          </a:p>
          <a:p>
            <a:pPr fontAlgn="ctr"/>
            <a:r>
              <a:rPr lang="en-US" sz="1800" dirty="0">
                <a:latin typeface="Open Sans"/>
              </a:rPr>
              <a:t>Follow the Code, Company policies, and laws and regulations that apply to your job</a:t>
            </a:r>
          </a:p>
          <a:p>
            <a:pPr fontAlgn="ctr"/>
            <a:endParaRPr lang="en-US" sz="1800" dirty="0">
              <a:latin typeface="Open Sans"/>
            </a:endParaRPr>
          </a:p>
          <a:p>
            <a:pPr fontAlgn="ctr"/>
            <a:r>
              <a:rPr lang="en-US" sz="1800" dirty="0">
                <a:latin typeface="Open Sans"/>
              </a:rPr>
              <a:t>Use the Code questions and answers to help clarify situations encountered</a:t>
            </a:r>
          </a:p>
          <a:p>
            <a:pPr fontAlgn="ctr"/>
            <a:endParaRPr lang="en-US" sz="1800" dirty="0">
              <a:latin typeface="Open Sans"/>
            </a:endParaRPr>
          </a:p>
          <a:p>
            <a:pPr fontAlgn="ctr"/>
            <a:r>
              <a:rPr lang="en-US" sz="1800" dirty="0">
                <a:latin typeface="Open Sans"/>
              </a:rPr>
              <a:t>Seek guidance before acting if you have questions</a:t>
            </a:r>
          </a:p>
          <a:p>
            <a:pPr fontAlgn="ctr"/>
            <a:endParaRPr lang="en-US" sz="1800" dirty="0">
              <a:latin typeface="Open Sans"/>
            </a:endParaRPr>
          </a:p>
        </p:txBody>
      </p:sp>
      <p:sp>
        <p:nvSpPr>
          <p:cNvPr id="3" name="Rectangle 2"/>
          <p:cNvSpPr/>
          <p:nvPr/>
        </p:nvSpPr>
        <p:spPr>
          <a:xfrm>
            <a:off x="6138781" y="2630666"/>
            <a:ext cx="2575435" cy="2462213"/>
          </a:xfrm>
          <a:prstGeom prst="rect">
            <a:avLst/>
          </a:prstGeom>
          <a:solidFill>
            <a:srgbClr val="0070C0"/>
          </a:solidFill>
        </p:spPr>
        <p:txBody>
          <a:bodyPr wrap="square">
            <a:spAutoFit/>
          </a:bodyPr>
          <a:lstStyle/>
          <a:p>
            <a:pPr algn="ctr"/>
            <a:r>
              <a:rPr lang="en-US" sz="1400" dirty="0">
                <a:solidFill>
                  <a:schemeClr val="bg1"/>
                </a:solidFill>
                <a:highlight>
                  <a:srgbClr val="0071BC"/>
                </a:highlight>
                <a:latin typeface="Open Sans"/>
              </a:rPr>
              <a:t>No code or manual can provide complete answers to all questions.  In the end, we must rely on our good sense to assess if our actions align to MTS’s high ethical standards. The Office of Risk and Compliance is here to offer support, answer questions, and help address your concerns. </a:t>
            </a:r>
          </a:p>
        </p:txBody>
      </p:sp>
      <p:pic>
        <p:nvPicPr>
          <p:cNvPr id="21" name="Graphic 20" descr="Checkmark">
            <a:extLst>
              <a:ext uri="{FF2B5EF4-FFF2-40B4-BE49-F238E27FC236}">
                <a16:creationId xmlns:a16="http://schemas.microsoft.com/office/drawing/2014/main" id="{C127702B-7FD7-47F1-B263-370409A3EB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333" y="4956005"/>
            <a:ext cx="273749" cy="273749"/>
          </a:xfrm>
          <a:prstGeom prst="rect">
            <a:avLst/>
          </a:prstGeom>
        </p:spPr>
      </p:pic>
      <p:pic>
        <p:nvPicPr>
          <p:cNvPr id="22" name="Graphic 21" descr="Checkmark">
            <a:extLst>
              <a:ext uri="{FF2B5EF4-FFF2-40B4-BE49-F238E27FC236}">
                <a16:creationId xmlns:a16="http://schemas.microsoft.com/office/drawing/2014/main" id="{4BE35E24-C686-4440-A933-DFFF21F1117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333" y="4186564"/>
            <a:ext cx="273749" cy="273749"/>
          </a:xfrm>
          <a:prstGeom prst="rect">
            <a:avLst/>
          </a:prstGeom>
        </p:spPr>
      </p:pic>
      <p:pic>
        <p:nvPicPr>
          <p:cNvPr id="23" name="Graphic 22" descr="Checkmark">
            <a:extLst>
              <a:ext uri="{FF2B5EF4-FFF2-40B4-BE49-F238E27FC236}">
                <a16:creationId xmlns:a16="http://schemas.microsoft.com/office/drawing/2014/main" id="{5CB1018D-70C4-4515-A569-CDEDC5C606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1460" y="3282666"/>
            <a:ext cx="273749" cy="273749"/>
          </a:xfrm>
          <a:prstGeom prst="rect">
            <a:avLst/>
          </a:prstGeom>
        </p:spPr>
      </p:pic>
      <p:pic>
        <p:nvPicPr>
          <p:cNvPr id="24" name="Graphic 23" descr="Checkmark">
            <a:extLst>
              <a:ext uri="{FF2B5EF4-FFF2-40B4-BE49-F238E27FC236}">
                <a16:creationId xmlns:a16="http://schemas.microsoft.com/office/drawing/2014/main" id="{8DEEC6A4-A761-4421-A3DB-1B5A70C0B7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9397" y="2741911"/>
            <a:ext cx="273749" cy="273749"/>
          </a:xfrm>
          <a:prstGeom prst="rect">
            <a:avLst/>
          </a:prstGeom>
        </p:spPr>
      </p:pic>
      <p:pic>
        <p:nvPicPr>
          <p:cNvPr id="25" name="Graphic 24" descr="Checkmark">
            <a:extLst>
              <a:ext uri="{FF2B5EF4-FFF2-40B4-BE49-F238E27FC236}">
                <a16:creationId xmlns:a16="http://schemas.microsoft.com/office/drawing/2014/main" id="{334212AD-FF0E-40C8-BEE3-DF70D9639C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7333" y="2222985"/>
            <a:ext cx="273749" cy="273749"/>
          </a:xfrm>
          <a:prstGeom prst="rect">
            <a:avLst/>
          </a:prstGeom>
        </p:spPr>
      </p:pic>
      <p:sp>
        <p:nvSpPr>
          <p:cNvPr id="14" name="Title 3">
            <a:extLst>
              <a:ext uri="{FF2B5EF4-FFF2-40B4-BE49-F238E27FC236}">
                <a16:creationId xmlns:a16="http://schemas.microsoft.com/office/drawing/2014/main" id="{D180134B-DEEF-4E7E-97DA-3AEB0F317946}"/>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Using the MTS Code of Conduct</a:t>
            </a:r>
          </a:p>
        </p:txBody>
      </p:sp>
      <p:sp>
        <p:nvSpPr>
          <p:cNvPr id="2" name="Rectangle 1">
            <a:extLst>
              <a:ext uri="{FF2B5EF4-FFF2-40B4-BE49-F238E27FC236}">
                <a16:creationId xmlns:a16="http://schemas.microsoft.com/office/drawing/2014/main" id="{0639A6E9-0C0D-4088-A6C3-6D04BD2B8BA8}"/>
              </a:ext>
            </a:extLst>
          </p:cNvPr>
          <p:cNvSpPr/>
          <p:nvPr/>
        </p:nvSpPr>
        <p:spPr>
          <a:xfrm>
            <a:off x="0" y="1163614"/>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Open Sans"/>
              </a:rPr>
              <a:t>  You Have An Important Role</a:t>
            </a:r>
          </a:p>
        </p:txBody>
      </p:sp>
      <p:sp>
        <p:nvSpPr>
          <p:cNvPr id="11" name="TextBox 10">
            <a:extLst>
              <a:ext uri="{FF2B5EF4-FFF2-40B4-BE49-F238E27FC236}">
                <a16:creationId xmlns:a16="http://schemas.microsoft.com/office/drawing/2014/main" id="{AED417A0-01A2-4E81-98E6-3F42B1917CA6}"/>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6</a:t>
            </a:r>
          </a:p>
        </p:txBody>
      </p:sp>
    </p:spTree>
    <p:extLst>
      <p:ext uri="{BB962C8B-B14F-4D97-AF65-F5344CB8AC3E}">
        <p14:creationId xmlns:p14="http://schemas.microsoft.com/office/powerpoint/2010/main" val="1598019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2720" y="2149057"/>
            <a:ext cx="5556252" cy="2308324"/>
          </a:xfrm>
          <a:prstGeom prst="rect">
            <a:avLst/>
          </a:prstGeom>
        </p:spPr>
        <p:txBody>
          <a:bodyPr wrap="square">
            <a:spAutoFit/>
          </a:bodyPr>
          <a:lstStyle/>
          <a:p>
            <a:pPr fontAlgn="ctr"/>
            <a:r>
              <a:rPr lang="en-US" sz="1800" dirty="0">
                <a:latin typeface="Open Sans"/>
              </a:rPr>
              <a:t>You should feel comfortable seeking guidance, asking questions and reporting concerns about actions that may not adhere to our Code. </a:t>
            </a:r>
          </a:p>
          <a:p>
            <a:pPr fontAlgn="ctr"/>
            <a:endParaRPr lang="en-US" sz="1800" dirty="0">
              <a:latin typeface="Open Sans"/>
            </a:endParaRPr>
          </a:p>
          <a:p>
            <a:pPr fontAlgn="ctr"/>
            <a:r>
              <a:rPr lang="en-US" sz="1800" dirty="0">
                <a:latin typeface="Open Sans"/>
              </a:rPr>
              <a:t>Part of our success is MTS’s continued focus on a </a:t>
            </a:r>
          </a:p>
          <a:p>
            <a:pPr fontAlgn="ctr"/>
            <a:r>
              <a:rPr lang="en-US" sz="1800" b="1" dirty="0">
                <a:solidFill>
                  <a:srgbClr val="0071BC"/>
                </a:solidFill>
                <a:latin typeface="Open Sans"/>
              </a:rPr>
              <a:t>Speak Up </a:t>
            </a:r>
            <a:r>
              <a:rPr lang="en-US" sz="1800" dirty="0">
                <a:latin typeface="Open Sans"/>
              </a:rPr>
              <a:t>culture. </a:t>
            </a:r>
          </a:p>
          <a:p>
            <a:pPr fontAlgn="ctr"/>
            <a:endParaRPr lang="en-US" sz="1800" dirty="0">
              <a:latin typeface="Open Sans"/>
            </a:endParaRPr>
          </a:p>
          <a:p>
            <a:pPr fontAlgn="ctr"/>
            <a:endParaRPr lang="en-US" sz="1800" dirty="0">
              <a:latin typeface="Open Sans"/>
            </a:endParaRPr>
          </a:p>
        </p:txBody>
      </p:sp>
      <p:sp>
        <p:nvSpPr>
          <p:cNvPr id="9" name="Rectangle 8"/>
          <p:cNvSpPr/>
          <p:nvPr/>
        </p:nvSpPr>
        <p:spPr>
          <a:xfrm>
            <a:off x="1014680" y="4264341"/>
            <a:ext cx="4390440" cy="1477328"/>
          </a:xfrm>
          <a:prstGeom prst="rect">
            <a:avLst/>
          </a:prstGeom>
        </p:spPr>
        <p:txBody>
          <a:bodyPr wrap="square">
            <a:spAutoFit/>
          </a:bodyPr>
          <a:lstStyle/>
          <a:p>
            <a:pPr fontAlgn="ctr"/>
            <a:r>
              <a:rPr lang="en-US" sz="1800" dirty="0">
                <a:latin typeface="Open Sans"/>
              </a:rPr>
              <a:t>We encourage you to talk openly about risks or challenges you may encounter.</a:t>
            </a:r>
          </a:p>
          <a:p>
            <a:pPr fontAlgn="ctr"/>
            <a:endParaRPr lang="en-US" sz="1800" dirty="0">
              <a:latin typeface="Open Sans"/>
            </a:endParaRPr>
          </a:p>
          <a:p>
            <a:pPr fontAlgn="ctr"/>
            <a:r>
              <a:rPr lang="en-US" sz="1800" dirty="0">
                <a:latin typeface="Open Sans"/>
              </a:rPr>
              <a:t>There are multiple options for you to </a:t>
            </a:r>
            <a:r>
              <a:rPr lang="en-US" sz="1800" b="1" dirty="0">
                <a:solidFill>
                  <a:srgbClr val="0071BC"/>
                </a:solidFill>
                <a:latin typeface="Open Sans"/>
              </a:rPr>
              <a:t>Speak Up</a:t>
            </a:r>
            <a:r>
              <a:rPr lang="en-US" sz="1800" dirty="0">
                <a:solidFill>
                  <a:srgbClr val="0071BC"/>
                </a:solidFill>
                <a:latin typeface="Open Sans"/>
              </a:rPr>
              <a:t>.  </a:t>
            </a:r>
            <a:r>
              <a:rPr lang="en-US" sz="1800" dirty="0">
                <a:latin typeface="Open Sans"/>
              </a:rPr>
              <a:t>See details on slide 10.</a:t>
            </a:r>
          </a:p>
        </p:txBody>
      </p:sp>
      <p:sp>
        <p:nvSpPr>
          <p:cNvPr id="13" name="Rectangle 12">
            <a:extLst>
              <a:ext uri="{FF2B5EF4-FFF2-40B4-BE49-F238E27FC236}">
                <a16:creationId xmlns:a16="http://schemas.microsoft.com/office/drawing/2014/main" id="{FAEFA7B2-3D0F-411F-AE88-7E8866615EBA}"/>
              </a:ext>
            </a:extLst>
          </p:cNvPr>
          <p:cNvSpPr/>
          <p:nvPr/>
        </p:nvSpPr>
        <p:spPr>
          <a:xfrm>
            <a:off x="0" y="1231007"/>
            <a:ext cx="9144000" cy="769441"/>
          </a:xfrm>
          <a:prstGeom prst="rect">
            <a:avLst/>
          </a:prstGeom>
          <a:solidFill>
            <a:schemeClr val="bg1">
              <a:lumMod val="65000"/>
            </a:schemeClr>
          </a:solidFill>
        </p:spPr>
        <p:txBody>
          <a:bodyPr wrap="square">
            <a:spAutoFit/>
          </a:bodyPr>
          <a:lstStyle/>
          <a:p>
            <a:pPr algn="ctr"/>
            <a:endParaRPr lang="en-US" sz="1200" dirty="0">
              <a:solidFill>
                <a:schemeClr val="bg1"/>
              </a:solidFill>
              <a:latin typeface="Open Sans"/>
            </a:endParaRPr>
          </a:p>
          <a:p>
            <a:r>
              <a:rPr lang="en-US" dirty="0">
                <a:solidFill>
                  <a:schemeClr val="bg1"/>
                </a:solidFill>
                <a:latin typeface="Open Sans"/>
              </a:rPr>
              <a:t>   Speak Up!</a:t>
            </a:r>
          </a:p>
          <a:p>
            <a:pPr algn="ctr"/>
            <a:endParaRPr lang="en-US" sz="1200" dirty="0">
              <a:solidFill>
                <a:schemeClr val="bg1"/>
              </a:solidFill>
              <a:latin typeface="Open Sans"/>
            </a:endParaRPr>
          </a:p>
        </p:txBody>
      </p:sp>
      <p:pic>
        <p:nvPicPr>
          <p:cNvPr id="14" name="Picture 13" descr="A sign on a pole&#10;&#10;Description automatically generated">
            <a:extLst>
              <a:ext uri="{FF2B5EF4-FFF2-40B4-BE49-F238E27FC236}">
                <a16:creationId xmlns:a16="http://schemas.microsoft.com/office/drawing/2014/main" id="{26984117-9EA4-4FC4-B0B7-33C185908EF4}"/>
              </a:ext>
            </a:extLst>
          </p:cNvPr>
          <p:cNvPicPr>
            <a:picLocks noChangeAspect="1"/>
          </p:cNvPicPr>
          <p:nvPr/>
        </p:nvPicPr>
        <p:blipFill>
          <a:blip r:embed="rId2"/>
          <a:stretch>
            <a:fillRect/>
          </a:stretch>
        </p:blipFill>
        <p:spPr>
          <a:xfrm>
            <a:off x="5527040" y="2171520"/>
            <a:ext cx="3028239" cy="3723424"/>
          </a:xfrm>
          <a:prstGeom prst="rect">
            <a:avLst/>
          </a:prstGeom>
        </p:spPr>
      </p:pic>
      <p:pic>
        <p:nvPicPr>
          <p:cNvPr id="19" name="Graphic 18" descr="Checkmark">
            <a:extLst>
              <a:ext uri="{FF2B5EF4-FFF2-40B4-BE49-F238E27FC236}">
                <a16:creationId xmlns:a16="http://schemas.microsoft.com/office/drawing/2014/main" id="{7E1C2B8C-AFC6-4737-944B-A3F7EAE2D1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3000" y="4320506"/>
            <a:ext cx="273749" cy="273749"/>
          </a:xfrm>
          <a:prstGeom prst="rect">
            <a:avLst/>
          </a:prstGeom>
        </p:spPr>
      </p:pic>
      <p:pic>
        <p:nvPicPr>
          <p:cNvPr id="20" name="Graphic 19" descr="Checkmark">
            <a:extLst>
              <a:ext uri="{FF2B5EF4-FFF2-40B4-BE49-F238E27FC236}">
                <a16:creationId xmlns:a16="http://schemas.microsoft.com/office/drawing/2014/main" id="{72702E2A-6C06-4EAC-B40C-DBDE93AA81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2999" y="5150047"/>
            <a:ext cx="273749" cy="273749"/>
          </a:xfrm>
          <a:prstGeom prst="rect">
            <a:avLst/>
          </a:prstGeom>
        </p:spPr>
      </p:pic>
      <p:sp>
        <p:nvSpPr>
          <p:cNvPr id="15" name="Title 3">
            <a:extLst>
              <a:ext uri="{FF2B5EF4-FFF2-40B4-BE49-F238E27FC236}">
                <a16:creationId xmlns:a16="http://schemas.microsoft.com/office/drawing/2014/main" id="{49E94D63-6261-4E7A-8A06-6030656B02F9}"/>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Using the MTS Code of Conduct</a:t>
            </a:r>
          </a:p>
        </p:txBody>
      </p:sp>
      <p:sp>
        <p:nvSpPr>
          <p:cNvPr id="10" name="TextBox 9">
            <a:extLst>
              <a:ext uri="{FF2B5EF4-FFF2-40B4-BE49-F238E27FC236}">
                <a16:creationId xmlns:a16="http://schemas.microsoft.com/office/drawing/2014/main" id="{9466B501-B371-477F-BE80-6A3DE0BACE37}"/>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7</a:t>
            </a:r>
          </a:p>
        </p:txBody>
      </p:sp>
    </p:spTree>
    <p:extLst>
      <p:ext uri="{BB962C8B-B14F-4D97-AF65-F5344CB8AC3E}">
        <p14:creationId xmlns:p14="http://schemas.microsoft.com/office/powerpoint/2010/main" val="2593166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450" y="2063483"/>
            <a:ext cx="5486400" cy="3970318"/>
          </a:xfrm>
          <a:prstGeom prst="rect">
            <a:avLst/>
          </a:prstGeom>
        </p:spPr>
        <p:txBody>
          <a:bodyPr wrap="square">
            <a:spAutoFit/>
          </a:bodyPr>
          <a:lstStyle/>
          <a:p>
            <a:pPr fontAlgn="ctr"/>
            <a:r>
              <a:rPr lang="en-US" sz="1800" dirty="0">
                <a:latin typeface="Open Sans"/>
              </a:rPr>
              <a:t>Lead by example</a:t>
            </a:r>
          </a:p>
          <a:p>
            <a:pPr fontAlgn="ctr"/>
            <a:endParaRPr lang="en-US" sz="1800" dirty="0">
              <a:latin typeface="Open Sans"/>
            </a:endParaRPr>
          </a:p>
          <a:p>
            <a:pPr fontAlgn="ctr"/>
            <a:r>
              <a:rPr lang="en-US" sz="1800" dirty="0">
                <a:latin typeface="Open Sans"/>
              </a:rPr>
              <a:t>Communicate and promote legal, ethical and compliant practices in adherence to the Code</a:t>
            </a:r>
          </a:p>
          <a:p>
            <a:pPr fontAlgn="ctr"/>
            <a:endParaRPr lang="en-US" sz="1800" dirty="0">
              <a:latin typeface="Open Sans"/>
            </a:endParaRPr>
          </a:p>
          <a:p>
            <a:pPr fontAlgn="ctr"/>
            <a:r>
              <a:rPr lang="en-US" sz="1800" dirty="0">
                <a:latin typeface="Open Sans"/>
              </a:rPr>
              <a:t>Create and promote a </a:t>
            </a:r>
            <a:r>
              <a:rPr lang="en-US" sz="1800" b="1" dirty="0">
                <a:solidFill>
                  <a:srgbClr val="0071BC"/>
                </a:solidFill>
                <a:latin typeface="Open Sans"/>
              </a:rPr>
              <a:t>Speak Up </a:t>
            </a:r>
            <a:r>
              <a:rPr lang="en-US" sz="1800" dirty="0">
                <a:latin typeface="Open Sans"/>
              </a:rPr>
              <a:t>culture</a:t>
            </a:r>
          </a:p>
          <a:p>
            <a:pPr fontAlgn="ctr"/>
            <a:endParaRPr lang="en-US" sz="1800" dirty="0">
              <a:latin typeface="Open Sans"/>
            </a:endParaRPr>
          </a:p>
          <a:p>
            <a:pPr fontAlgn="ctr"/>
            <a:r>
              <a:rPr lang="en-US" sz="1800" dirty="0">
                <a:latin typeface="Open Sans"/>
              </a:rPr>
              <a:t>Promptly escalate reports you receive from employees </a:t>
            </a:r>
          </a:p>
          <a:p>
            <a:pPr fontAlgn="ctr"/>
            <a:endParaRPr lang="en-US" sz="1800" dirty="0">
              <a:latin typeface="Open Sans"/>
            </a:endParaRPr>
          </a:p>
          <a:p>
            <a:pPr fontAlgn="ctr"/>
            <a:r>
              <a:rPr lang="en-US" sz="1800" dirty="0">
                <a:latin typeface="Open Sans"/>
              </a:rPr>
              <a:t>Acknowledge and appropriately recognize employees for their sound ethical conduct</a:t>
            </a:r>
          </a:p>
          <a:p>
            <a:pPr fontAlgn="ctr"/>
            <a:endParaRPr lang="en-US" sz="1800" dirty="0">
              <a:latin typeface="Open Sans"/>
            </a:endParaRPr>
          </a:p>
          <a:p>
            <a:pPr fontAlgn="ctr"/>
            <a:r>
              <a:rPr lang="en-US" sz="1800" dirty="0">
                <a:latin typeface="Open Sans"/>
              </a:rPr>
              <a:t>Ensure employees complete required trainings</a:t>
            </a:r>
          </a:p>
        </p:txBody>
      </p:sp>
      <p:pic>
        <p:nvPicPr>
          <p:cNvPr id="17" name="Graphic 16" descr="Checkmark">
            <a:extLst>
              <a:ext uri="{FF2B5EF4-FFF2-40B4-BE49-F238E27FC236}">
                <a16:creationId xmlns:a16="http://schemas.microsoft.com/office/drawing/2014/main" id="{CAC08855-ABB3-402E-8310-2088DEEC2E7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701" y="2158828"/>
            <a:ext cx="273749" cy="273749"/>
          </a:xfrm>
          <a:prstGeom prst="rect">
            <a:avLst/>
          </a:prstGeom>
        </p:spPr>
      </p:pic>
      <p:pic>
        <p:nvPicPr>
          <p:cNvPr id="18" name="Graphic 17" descr="Checkmark">
            <a:extLst>
              <a:ext uri="{FF2B5EF4-FFF2-40B4-BE49-F238E27FC236}">
                <a16:creationId xmlns:a16="http://schemas.microsoft.com/office/drawing/2014/main" id="{D235226A-262A-4803-8BCE-096AEFC9D6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701" y="2725477"/>
            <a:ext cx="273749" cy="273749"/>
          </a:xfrm>
          <a:prstGeom prst="rect">
            <a:avLst/>
          </a:prstGeom>
        </p:spPr>
      </p:pic>
      <p:pic>
        <p:nvPicPr>
          <p:cNvPr id="19" name="Graphic 18" descr="Checkmark">
            <a:extLst>
              <a:ext uri="{FF2B5EF4-FFF2-40B4-BE49-F238E27FC236}">
                <a16:creationId xmlns:a16="http://schemas.microsoft.com/office/drawing/2014/main" id="{B7ADC331-A3DA-4E47-A006-96AED015B9A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701" y="3507034"/>
            <a:ext cx="273749" cy="273749"/>
          </a:xfrm>
          <a:prstGeom prst="rect">
            <a:avLst/>
          </a:prstGeom>
        </p:spPr>
      </p:pic>
      <p:pic>
        <p:nvPicPr>
          <p:cNvPr id="20" name="Graphic 19" descr="Checkmark">
            <a:extLst>
              <a:ext uri="{FF2B5EF4-FFF2-40B4-BE49-F238E27FC236}">
                <a16:creationId xmlns:a16="http://schemas.microsoft.com/office/drawing/2014/main" id="{2CF34DE6-C7A4-48F6-A1D7-9BDB934F7AA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701" y="4087637"/>
            <a:ext cx="273749" cy="273749"/>
          </a:xfrm>
          <a:prstGeom prst="rect">
            <a:avLst/>
          </a:prstGeom>
        </p:spPr>
      </p:pic>
      <p:pic>
        <p:nvPicPr>
          <p:cNvPr id="21" name="Graphic 20" descr="Checkmark">
            <a:extLst>
              <a:ext uri="{FF2B5EF4-FFF2-40B4-BE49-F238E27FC236}">
                <a16:creationId xmlns:a16="http://schemas.microsoft.com/office/drawing/2014/main" id="{19E1BDED-C65D-4CD5-8E37-69030F91A8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701" y="4956005"/>
            <a:ext cx="273749" cy="273749"/>
          </a:xfrm>
          <a:prstGeom prst="rect">
            <a:avLst/>
          </a:prstGeom>
        </p:spPr>
      </p:pic>
      <p:pic>
        <p:nvPicPr>
          <p:cNvPr id="22" name="Graphic 21" descr="Checkmark">
            <a:extLst>
              <a:ext uri="{FF2B5EF4-FFF2-40B4-BE49-F238E27FC236}">
                <a16:creationId xmlns:a16="http://schemas.microsoft.com/office/drawing/2014/main" id="{43888CD3-3A8C-462B-A359-74EB079130C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701" y="5719007"/>
            <a:ext cx="273749" cy="273749"/>
          </a:xfrm>
          <a:prstGeom prst="rect">
            <a:avLst/>
          </a:prstGeom>
        </p:spPr>
      </p:pic>
      <p:cxnSp>
        <p:nvCxnSpPr>
          <p:cNvPr id="23" name="Straight Connector 22">
            <a:extLst>
              <a:ext uri="{FF2B5EF4-FFF2-40B4-BE49-F238E27FC236}">
                <a16:creationId xmlns:a16="http://schemas.microsoft.com/office/drawing/2014/main" id="{322B8ED1-29BE-4166-9F55-D5CE484C2040}"/>
              </a:ext>
            </a:extLst>
          </p:cNvPr>
          <p:cNvCxnSpPr/>
          <p:nvPr/>
        </p:nvCxnSpPr>
        <p:spPr>
          <a:xfrm>
            <a:off x="6180054" y="2316250"/>
            <a:ext cx="1940560" cy="0"/>
          </a:xfrm>
          <a:prstGeom prst="line">
            <a:avLst/>
          </a:prstGeom>
          <a:ln w="12700">
            <a:solidFill>
              <a:srgbClr val="0071BC"/>
            </a:solidFill>
          </a:ln>
          <a:effectLst/>
        </p:spPr>
        <p:style>
          <a:lnRef idx="2">
            <a:schemeClr val="accent1"/>
          </a:lnRef>
          <a:fillRef idx="0">
            <a:schemeClr val="accent1"/>
          </a:fillRef>
          <a:effectRef idx="1">
            <a:schemeClr val="accent1"/>
          </a:effectRef>
          <a:fontRef idx="minor">
            <a:schemeClr val="tx1"/>
          </a:fontRef>
        </p:style>
      </p:cxnSp>
      <p:sp>
        <p:nvSpPr>
          <p:cNvPr id="24" name="Title 3">
            <a:extLst>
              <a:ext uri="{FF2B5EF4-FFF2-40B4-BE49-F238E27FC236}">
                <a16:creationId xmlns:a16="http://schemas.microsoft.com/office/drawing/2014/main" id="{FFCF5AFE-7A05-4D9A-9E5D-E4EA1ACE9E91}"/>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Using the MTS Code of Conduct</a:t>
            </a:r>
          </a:p>
        </p:txBody>
      </p:sp>
      <p:sp>
        <p:nvSpPr>
          <p:cNvPr id="14" name="Rectangle 13">
            <a:extLst>
              <a:ext uri="{FF2B5EF4-FFF2-40B4-BE49-F238E27FC236}">
                <a16:creationId xmlns:a16="http://schemas.microsoft.com/office/drawing/2014/main" id="{6AFBF7CB-AAAF-4B2C-A9F3-2F86D8646359}"/>
              </a:ext>
            </a:extLst>
          </p:cNvPr>
          <p:cNvSpPr/>
          <p:nvPr/>
        </p:nvSpPr>
        <p:spPr>
          <a:xfrm>
            <a:off x="0" y="1163614"/>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Open Sans"/>
              </a:rPr>
              <a:t>  Additional Responsibilities for Supervisors</a:t>
            </a:r>
          </a:p>
        </p:txBody>
      </p:sp>
      <p:pic>
        <p:nvPicPr>
          <p:cNvPr id="3" name="Picture 2">
            <a:extLst>
              <a:ext uri="{FF2B5EF4-FFF2-40B4-BE49-F238E27FC236}">
                <a16:creationId xmlns:a16="http://schemas.microsoft.com/office/drawing/2014/main" id="{F48FC653-4866-4DE9-BA30-87E53ABCCAD0}"/>
              </a:ext>
            </a:extLst>
          </p:cNvPr>
          <p:cNvPicPr>
            <a:picLocks noChangeAspect="1"/>
          </p:cNvPicPr>
          <p:nvPr/>
        </p:nvPicPr>
        <p:blipFill>
          <a:blip r:embed="rId4"/>
          <a:stretch>
            <a:fillRect/>
          </a:stretch>
        </p:blipFill>
        <p:spPr>
          <a:xfrm>
            <a:off x="5856595" y="2501621"/>
            <a:ext cx="2637452" cy="1624808"/>
          </a:xfrm>
          <a:prstGeom prst="rect">
            <a:avLst/>
          </a:prstGeom>
        </p:spPr>
      </p:pic>
      <p:pic>
        <p:nvPicPr>
          <p:cNvPr id="6" name="Picture 5">
            <a:extLst>
              <a:ext uri="{FF2B5EF4-FFF2-40B4-BE49-F238E27FC236}">
                <a16:creationId xmlns:a16="http://schemas.microsoft.com/office/drawing/2014/main" id="{30E8D281-3360-4366-BD69-B9869EA43BFC}"/>
              </a:ext>
            </a:extLst>
          </p:cNvPr>
          <p:cNvPicPr>
            <a:picLocks noChangeAspect="1"/>
          </p:cNvPicPr>
          <p:nvPr/>
        </p:nvPicPr>
        <p:blipFill>
          <a:blip r:embed="rId5"/>
          <a:stretch>
            <a:fillRect/>
          </a:stretch>
        </p:blipFill>
        <p:spPr>
          <a:xfrm>
            <a:off x="5856595" y="4287580"/>
            <a:ext cx="2637452" cy="1633258"/>
          </a:xfrm>
          <a:prstGeom prst="rect">
            <a:avLst/>
          </a:prstGeom>
        </p:spPr>
      </p:pic>
      <p:cxnSp>
        <p:nvCxnSpPr>
          <p:cNvPr id="26" name="Straight Connector 25">
            <a:extLst>
              <a:ext uri="{FF2B5EF4-FFF2-40B4-BE49-F238E27FC236}">
                <a16:creationId xmlns:a16="http://schemas.microsoft.com/office/drawing/2014/main" id="{F3071337-C1F8-43ED-90B8-5D9CAAFE6B48}"/>
              </a:ext>
            </a:extLst>
          </p:cNvPr>
          <p:cNvCxnSpPr/>
          <p:nvPr/>
        </p:nvCxnSpPr>
        <p:spPr>
          <a:xfrm>
            <a:off x="6205041" y="6074897"/>
            <a:ext cx="1940560" cy="0"/>
          </a:xfrm>
          <a:prstGeom prst="line">
            <a:avLst/>
          </a:prstGeom>
          <a:ln w="12700">
            <a:solidFill>
              <a:srgbClr val="0071BC"/>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9E77CD8-B787-4272-BA60-2348E342F906}"/>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8</a:t>
            </a:r>
          </a:p>
        </p:txBody>
      </p:sp>
    </p:spTree>
    <p:extLst>
      <p:ext uri="{BB962C8B-B14F-4D97-AF65-F5344CB8AC3E}">
        <p14:creationId xmlns:p14="http://schemas.microsoft.com/office/powerpoint/2010/main" val="750990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5230" y="3170794"/>
            <a:ext cx="4572000" cy="2646878"/>
          </a:xfrm>
          <a:prstGeom prst="rect">
            <a:avLst/>
          </a:prstGeom>
        </p:spPr>
        <p:txBody>
          <a:bodyPr>
            <a:spAutoFit/>
          </a:bodyPr>
          <a:lstStyle/>
          <a:p>
            <a:pPr fontAlgn="ctr">
              <a:spcBef>
                <a:spcPts val="600"/>
              </a:spcBef>
              <a:spcAft>
                <a:spcPts val="600"/>
              </a:spcAft>
            </a:pPr>
            <a:r>
              <a:rPr lang="en-US" sz="1800" dirty="0">
                <a:latin typeface="Open Sans"/>
              </a:rPr>
              <a:t>Is this legal?</a:t>
            </a:r>
          </a:p>
          <a:p>
            <a:pPr fontAlgn="ctr">
              <a:spcBef>
                <a:spcPts val="600"/>
              </a:spcBef>
              <a:spcAft>
                <a:spcPts val="600"/>
              </a:spcAft>
            </a:pPr>
            <a:r>
              <a:rPr lang="en-US" sz="1800" dirty="0">
                <a:latin typeface="Open Sans"/>
              </a:rPr>
              <a:t>Is this consistent with MTS Values?</a:t>
            </a:r>
          </a:p>
          <a:p>
            <a:pPr fontAlgn="ctr">
              <a:spcBef>
                <a:spcPts val="600"/>
              </a:spcBef>
              <a:spcAft>
                <a:spcPts val="600"/>
              </a:spcAft>
            </a:pPr>
            <a:r>
              <a:rPr lang="en-US" sz="1800" dirty="0">
                <a:latin typeface="Open Sans"/>
              </a:rPr>
              <a:t>Does this comply with corporate and local policies and procedures?</a:t>
            </a:r>
          </a:p>
          <a:p>
            <a:pPr fontAlgn="ctr">
              <a:spcBef>
                <a:spcPts val="600"/>
              </a:spcBef>
              <a:spcAft>
                <a:spcPts val="600"/>
              </a:spcAft>
            </a:pPr>
            <a:r>
              <a:rPr lang="en-US" sz="1800" dirty="0">
                <a:latin typeface="Open Sans"/>
              </a:rPr>
              <a:t>Do you feel this may be wrong, but feel pressured to do it anyway?</a:t>
            </a:r>
          </a:p>
          <a:p>
            <a:pPr fontAlgn="ctr">
              <a:spcBef>
                <a:spcPts val="600"/>
              </a:spcBef>
              <a:spcAft>
                <a:spcPts val="600"/>
              </a:spcAft>
            </a:pPr>
            <a:r>
              <a:rPr lang="en-US" sz="1800" dirty="0">
                <a:latin typeface="Open Sans"/>
              </a:rPr>
              <a:t>Do you feel good about your decision?</a:t>
            </a:r>
          </a:p>
        </p:txBody>
      </p:sp>
      <p:sp>
        <p:nvSpPr>
          <p:cNvPr id="15" name="Rectangle 14"/>
          <p:cNvSpPr/>
          <p:nvPr/>
        </p:nvSpPr>
        <p:spPr>
          <a:xfrm>
            <a:off x="419098" y="1964743"/>
            <a:ext cx="8258175" cy="923330"/>
          </a:xfrm>
          <a:prstGeom prst="rect">
            <a:avLst/>
          </a:prstGeom>
        </p:spPr>
        <p:txBody>
          <a:bodyPr wrap="square">
            <a:spAutoFit/>
          </a:bodyPr>
          <a:lstStyle/>
          <a:p>
            <a:r>
              <a:rPr lang="en-US" sz="1800" dirty="0">
                <a:solidFill>
                  <a:srgbClr val="0071BC"/>
                </a:solidFill>
                <a:latin typeface="Open Sans"/>
              </a:rPr>
              <a:t>There are no shortcuts in doing what is right. When faced with a difficult situation, ask yourself questions like those below to support making the right ethical decisions.</a:t>
            </a:r>
          </a:p>
        </p:txBody>
      </p:sp>
      <p:sp>
        <p:nvSpPr>
          <p:cNvPr id="6" name="Rectangle 5"/>
          <p:cNvSpPr/>
          <p:nvPr/>
        </p:nvSpPr>
        <p:spPr>
          <a:xfrm>
            <a:off x="5762625" y="3340071"/>
            <a:ext cx="2828925" cy="2308324"/>
          </a:xfrm>
          <a:prstGeom prst="rect">
            <a:avLst/>
          </a:prstGeom>
          <a:solidFill>
            <a:srgbClr val="0071BC"/>
          </a:solidFill>
        </p:spPr>
        <p:txBody>
          <a:bodyPr wrap="square">
            <a:spAutoFit/>
          </a:bodyPr>
          <a:lstStyle/>
          <a:p>
            <a:r>
              <a:rPr lang="en-US" sz="1600" dirty="0">
                <a:solidFill>
                  <a:schemeClr val="bg1"/>
                </a:solidFill>
                <a:latin typeface="Open Sans"/>
              </a:rPr>
              <a:t>The Code will never be able to provide an exhaustive list of what to do in </a:t>
            </a:r>
            <a:r>
              <a:rPr lang="en-US" sz="1600" b="1" dirty="0">
                <a:solidFill>
                  <a:schemeClr val="bg1"/>
                </a:solidFill>
                <a:latin typeface="Open Sans"/>
              </a:rPr>
              <a:t>every</a:t>
            </a:r>
            <a:r>
              <a:rPr lang="en-US" sz="1600" dirty="0">
                <a:solidFill>
                  <a:schemeClr val="bg1"/>
                </a:solidFill>
                <a:latin typeface="Open Sans"/>
              </a:rPr>
              <a:t> aspect of your work. </a:t>
            </a:r>
          </a:p>
          <a:p>
            <a:endParaRPr lang="en-US" sz="1600" dirty="0">
              <a:solidFill>
                <a:schemeClr val="bg1"/>
              </a:solidFill>
              <a:latin typeface="Open Sans"/>
            </a:endParaRPr>
          </a:p>
          <a:p>
            <a:r>
              <a:rPr lang="en-US" sz="1600" dirty="0">
                <a:solidFill>
                  <a:schemeClr val="bg1"/>
                </a:solidFill>
                <a:latin typeface="Open Sans"/>
              </a:rPr>
              <a:t>It also is not a substitute for good judgment, so when in doubt ask questions and speak up!</a:t>
            </a:r>
          </a:p>
        </p:txBody>
      </p:sp>
      <p:pic>
        <p:nvPicPr>
          <p:cNvPr id="13" name="Graphic 12" descr="Checkmark">
            <a:extLst>
              <a:ext uri="{FF2B5EF4-FFF2-40B4-BE49-F238E27FC236}">
                <a16:creationId xmlns:a16="http://schemas.microsoft.com/office/drawing/2014/main" id="{B3547A75-7914-4B92-80D6-B38B68638C0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3227455"/>
            <a:ext cx="273749" cy="273749"/>
          </a:xfrm>
          <a:prstGeom prst="rect">
            <a:avLst/>
          </a:prstGeom>
        </p:spPr>
      </p:pic>
      <p:pic>
        <p:nvPicPr>
          <p:cNvPr id="14" name="Graphic 13" descr="Checkmark">
            <a:extLst>
              <a:ext uri="{FF2B5EF4-FFF2-40B4-BE49-F238E27FC236}">
                <a16:creationId xmlns:a16="http://schemas.microsoft.com/office/drawing/2014/main" id="{EAC14C22-FA5C-417F-8016-7D6CAE1047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3696179"/>
            <a:ext cx="273749" cy="273749"/>
          </a:xfrm>
          <a:prstGeom prst="rect">
            <a:avLst/>
          </a:prstGeom>
        </p:spPr>
      </p:pic>
      <p:pic>
        <p:nvPicPr>
          <p:cNvPr id="17" name="Graphic 16" descr="Checkmark">
            <a:extLst>
              <a:ext uri="{FF2B5EF4-FFF2-40B4-BE49-F238E27FC236}">
                <a16:creationId xmlns:a16="http://schemas.microsoft.com/office/drawing/2014/main" id="{CA1E2CC4-C2B6-499D-B7A4-A3DF6C4D6C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4086130"/>
            <a:ext cx="273749" cy="273749"/>
          </a:xfrm>
          <a:prstGeom prst="rect">
            <a:avLst/>
          </a:prstGeom>
        </p:spPr>
      </p:pic>
      <p:pic>
        <p:nvPicPr>
          <p:cNvPr id="18" name="Graphic 17" descr="Checkmark">
            <a:extLst>
              <a:ext uri="{FF2B5EF4-FFF2-40B4-BE49-F238E27FC236}">
                <a16:creationId xmlns:a16="http://schemas.microsoft.com/office/drawing/2014/main" id="{9299F5A4-E118-4D74-B701-5C7458DF206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4790268"/>
            <a:ext cx="273749" cy="273749"/>
          </a:xfrm>
          <a:prstGeom prst="rect">
            <a:avLst/>
          </a:prstGeom>
        </p:spPr>
      </p:pic>
      <p:pic>
        <p:nvPicPr>
          <p:cNvPr id="19" name="Graphic 18" descr="Checkmark">
            <a:extLst>
              <a:ext uri="{FF2B5EF4-FFF2-40B4-BE49-F238E27FC236}">
                <a16:creationId xmlns:a16="http://schemas.microsoft.com/office/drawing/2014/main" id="{414AEACE-AF09-48BC-B02A-ED7ADAE38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2450" y="5494406"/>
            <a:ext cx="273749" cy="273749"/>
          </a:xfrm>
          <a:prstGeom prst="rect">
            <a:avLst/>
          </a:prstGeom>
        </p:spPr>
      </p:pic>
      <p:sp>
        <p:nvSpPr>
          <p:cNvPr id="16" name="Title 3">
            <a:extLst>
              <a:ext uri="{FF2B5EF4-FFF2-40B4-BE49-F238E27FC236}">
                <a16:creationId xmlns:a16="http://schemas.microsoft.com/office/drawing/2014/main" id="{669BC5E0-E1FD-4465-AEEF-2390294498C5}"/>
              </a:ext>
            </a:extLst>
          </p:cNvPr>
          <p:cNvSpPr>
            <a:spLocks noGrp="1"/>
          </p:cNvSpPr>
          <p:nvPr>
            <p:ph type="title"/>
          </p:nvPr>
        </p:nvSpPr>
        <p:spPr>
          <a:xfrm>
            <a:off x="296863" y="237851"/>
            <a:ext cx="6853471" cy="520159"/>
          </a:xfrm>
        </p:spPr>
        <p:txBody>
          <a:bodyPr>
            <a:normAutofit/>
          </a:bodyPr>
          <a:lstStyle/>
          <a:p>
            <a:r>
              <a:rPr lang="en-US" sz="2400" dirty="0">
                <a:solidFill>
                  <a:srgbClr val="C00000"/>
                </a:solidFill>
                <a:latin typeface="Open Sans"/>
              </a:rPr>
              <a:t>Using the MTS Code of Conduct</a:t>
            </a:r>
          </a:p>
        </p:txBody>
      </p:sp>
      <p:sp>
        <p:nvSpPr>
          <p:cNvPr id="20" name="Rectangle 19">
            <a:extLst>
              <a:ext uri="{FF2B5EF4-FFF2-40B4-BE49-F238E27FC236}">
                <a16:creationId xmlns:a16="http://schemas.microsoft.com/office/drawing/2014/main" id="{6AABB242-5B5E-45C6-A5D5-DBDD114FD161}"/>
              </a:ext>
            </a:extLst>
          </p:cNvPr>
          <p:cNvSpPr/>
          <p:nvPr/>
        </p:nvSpPr>
        <p:spPr>
          <a:xfrm>
            <a:off x="0" y="1134050"/>
            <a:ext cx="9144000" cy="733206"/>
          </a:xfrm>
          <a:prstGeom prst="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r>
              <a:rPr lang="en-US" dirty="0">
                <a:solidFill>
                  <a:schemeClr val="bg1"/>
                </a:solidFill>
                <a:latin typeface="Open Sans"/>
              </a:rPr>
              <a:t>  Seek guidance before acting if you have questions</a:t>
            </a:r>
          </a:p>
        </p:txBody>
      </p:sp>
      <p:sp>
        <p:nvSpPr>
          <p:cNvPr id="12" name="TextBox 11">
            <a:extLst>
              <a:ext uri="{FF2B5EF4-FFF2-40B4-BE49-F238E27FC236}">
                <a16:creationId xmlns:a16="http://schemas.microsoft.com/office/drawing/2014/main" id="{AF7EEFC1-6AE3-4479-B18F-3D30FBCBF248}"/>
              </a:ext>
            </a:extLst>
          </p:cNvPr>
          <p:cNvSpPr txBox="1"/>
          <p:nvPr/>
        </p:nvSpPr>
        <p:spPr>
          <a:xfrm>
            <a:off x="8593830" y="6509798"/>
            <a:ext cx="240772" cy="215444"/>
          </a:xfrm>
          <a:prstGeom prst="rect">
            <a:avLst/>
          </a:prstGeom>
          <a:noFill/>
        </p:spPr>
        <p:txBody>
          <a:bodyPr wrap="none" rtlCol="0">
            <a:spAutoFit/>
          </a:bodyPr>
          <a:lstStyle/>
          <a:p>
            <a:r>
              <a:rPr lang="en-US" sz="800" dirty="0">
                <a:latin typeface="Open Sans"/>
              </a:rPr>
              <a:t>9</a:t>
            </a:r>
          </a:p>
        </p:txBody>
      </p:sp>
    </p:spTree>
    <p:extLst>
      <p:ext uri="{BB962C8B-B14F-4D97-AF65-F5344CB8AC3E}">
        <p14:creationId xmlns:p14="http://schemas.microsoft.com/office/powerpoint/2010/main" val="1737332198"/>
      </p:ext>
    </p:extLst>
  </p:cSld>
  <p:clrMapOvr>
    <a:masterClrMapping/>
  </p:clrMapOvr>
</p:sld>
</file>

<file path=ppt/theme/theme1.xml><?xml version="1.0" encoding="utf-8"?>
<a:theme xmlns:a="http://schemas.openxmlformats.org/drawingml/2006/main" name="0t- kls'Debra's BoD CORP template- 2013'0410">
  <a:themeElements>
    <a:clrScheme name="Custom 2">
      <a:dk1>
        <a:srgbClr val="000000"/>
      </a:dk1>
      <a:lt1>
        <a:srgbClr val="FFFFFF"/>
      </a:lt1>
      <a:dk2>
        <a:srgbClr val="CC0000"/>
      </a:dk2>
      <a:lt2>
        <a:srgbClr val="2D2015"/>
      </a:lt2>
      <a:accent1>
        <a:srgbClr val="D9D9D9"/>
      </a:accent1>
      <a:accent2>
        <a:srgbClr val="4D6A8A"/>
      </a:accent2>
      <a:accent3>
        <a:srgbClr val="487AB9"/>
      </a:accent3>
      <a:accent4>
        <a:srgbClr val="587C05"/>
      </a:accent4>
      <a:accent5>
        <a:srgbClr val="D25900"/>
      </a:accent5>
      <a:accent6>
        <a:srgbClr val="C4C4C4"/>
      </a:accent6>
      <a:hlink>
        <a:srgbClr val="5D98E2"/>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st">
  <a:themeElements>
    <a:clrScheme name="KLS Strat Plan- BoD w'cal">
      <a:dk1>
        <a:srgbClr val="000000"/>
      </a:dk1>
      <a:lt1>
        <a:srgbClr val="FFFFFF"/>
      </a:lt1>
      <a:dk2>
        <a:srgbClr val="CC0000"/>
      </a:dk2>
      <a:lt2>
        <a:srgbClr val="2D2015"/>
      </a:lt2>
      <a:accent1>
        <a:srgbClr val="9D9282"/>
      </a:accent1>
      <a:accent2>
        <a:srgbClr val="4D6A8A"/>
      </a:accent2>
      <a:accent3>
        <a:srgbClr val="AB7D04"/>
      </a:accent3>
      <a:accent4>
        <a:srgbClr val="4C5931"/>
      </a:accent4>
      <a:accent5>
        <a:srgbClr val="D25900"/>
      </a:accent5>
      <a:accent6>
        <a:srgbClr val="DDD9C3"/>
      </a:accent6>
      <a:hlink>
        <a:srgbClr val="537779"/>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nsors">
  <a:themeElements>
    <a:clrScheme name="KLS Strat Plan- BoD w'cal">
      <a:dk1>
        <a:srgbClr val="000000"/>
      </a:dk1>
      <a:lt1>
        <a:srgbClr val="FFFFFF"/>
      </a:lt1>
      <a:dk2>
        <a:srgbClr val="CC0000"/>
      </a:dk2>
      <a:lt2>
        <a:srgbClr val="2D2015"/>
      </a:lt2>
      <a:accent1>
        <a:srgbClr val="9D9282"/>
      </a:accent1>
      <a:accent2>
        <a:srgbClr val="4D6A8A"/>
      </a:accent2>
      <a:accent3>
        <a:srgbClr val="AB7D04"/>
      </a:accent3>
      <a:accent4>
        <a:srgbClr val="4C5931"/>
      </a:accent4>
      <a:accent5>
        <a:srgbClr val="D25900"/>
      </a:accent5>
      <a:accent6>
        <a:srgbClr val="DDD9C3"/>
      </a:accent6>
      <a:hlink>
        <a:srgbClr val="537779"/>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nance">
  <a:themeElements>
    <a:clrScheme name="KLS Strat Plan- BoD w'cal">
      <a:dk1>
        <a:srgbClr val="000000"/>
      </a:dk1>
      <a:lt1>
        <a:srgbClr val="FFFFFF"/>
      </a:lt1>
      <a:dk2>
        <a:srgbClr val="CC0000"/>
      </a:dk2>
      <a:lt2>
        <a:srgbClr val="2D2015"/>
      </a:lt2>
      <a:accent1>
        <a:srgbClr val="9D9282"/>
      </a:accent1>
      <a:accent2>
        <a:srgbClr val="4D6A8A"/>
      </a:accent2>
      <a:accent3>
        <a:srgbClr val="AB7D04"/>
      </a:accent3>
      <a:accent4>
        <a:srgbClr val="4C5931"/>
      </a:accent4>
      <a:accent5>
        <a:srgbClr val="D25900"/>
      </a:accent5>
      <a:accent6>
        <a:srgbClr val="DDD9C3"/>
      </a:accent6>
      <a:hlink>
        <a:srgbClr val="537779"/>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Legal">
  <a:themeElements>
    <a:clrScheme name="KLS Strat Plan- BoD w'cal">
      <a:dk1>
        <a:srgbClr val="000000"/>
      </a:dk1>
      <a:lt1>
        <a:srgbClr val="FFFFFF"/>
      </a:lt1>
      <a:dk2>
        <a:srgbClr val="CC0000"/>
      </a:dk2>
      <a:lt2>
        <a:srgbClr val="2D2015"/>
      </a:lt2>
      <a:accent1>
        <a:srgbClr val="9D9282"/>
      </a:accent1>
      <a:accent2>
        <a:srgbClr val="4D6A8A"/>
      </a:accent2>
      <a:accent3>
        <a:srgbClr val="AB7D04"/>
      </a:accent3>
      <a:accent4>
        <a:srgbClr val="4C5931"/>
      </a:accent4>
      <a:accent5>
        <a:srgbClr val="D25900"/>
      </a:accent5>
      <a:accent6>
        <a:srgbClr val="DDD9C3"/>
      </a:accent6>
      <a:hlink>
        <a:srgbClr val="537779"/>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IT">
  <a:themeElements>
    <a:clrScheme name="KLS Strat Plan- BoD w'cal">
      <a:dk1>
        <a:srgbClr val="000000"/>
      </a:dk1>
      <a:lt1>
        <a:srgbClr val="FFFFFF"/>
      </a:lt1>
      <a:dk2>
        <a:srgbClr val="CC0000"/>
      </a:dk2>
      <a:lt2>
        <a:srgbClr val="2D2015"/>
      </a:lt2>
      <a:accent1>
        <a:srgbClr val="9D9282"/>
      </a:accent1>
      <a:accent2>
        <a:srgbClr val="4D6A8A"/>
      </a:accent2>
      <a:accent3>
        <a:srgbClr val="AB7D04"/>
      </a:accent3>
      <a:accent4>
        <a:srgbClr val="4C5931"/>
      </a:accent4>
      <a:accent5>
        <a:srgbClr val="D25900"/>
      </a:accent5>
      <a:accent6>
        <a:srgbClr val="DDD9C3"/>
      </a:accent6>
      <a:hlink>
        <a:srgbClr val="537779"/>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HR">
  <a:themeElements>
    <a:clrScheme name="KLS Strat Plan- BoD w'cal">
      <a:dk1>
        <a:srgbClr val="000000"/>
      </a:dk1>
      <a:lt1>
        <a:srgbClr val="FFFFFF"/>
      </a:lt1>
      <a:dk2>
        <a:srgbClr val="CC0000"/>
      </a:dk2>
      <a:lt2>
        <a:srgbClr val="2D2015"/>
      </a:lt2>
      <a:accent1>
        <a:srgbClr val="9D9282"/>
      </a:accent1>
      <a:accent2>
        <a:srgbClr val="4D6A8A"/>
      </a:accent2>
      <a:accent3>
        <a:srgbClr val="AB7D04"/>
      </a:accent3>
      <a:accent4>
        <a:srgbClr val="4C5931"/>
      </a:accent4>
      <a:accent5>
        <a:srgbClr val="D25900"/>
      </a:accent5>
      <a:accent6>
        <a:srgbClr val="DDD9C3"/>
      </a:accent6>
      <a:hlink>
        <a:srgbClr val="537779"/>
      </a:hlink>
      <a:folHlink>
        <a:srgbClr val="85A5A7"/>
      </a:folHlink>
    </a:clrScheme>
    <a:fontScheme name="seismic_templat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ismic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ismic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ismic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ismic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ismic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ismic_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ismic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ismic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ismic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ismic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ismic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ismic_template 13">
        <a:dk1>
          <a:srgbClr val="000000"/>
        </a:dk1>
        <a:lt1>
          <a:srgbClr val="FFFFFF"/>
        </a:lt1>
        <a:dk2>
          <a:srgbClr val="CC0000"/>
        </a:dk2>
        <a:lt2>
          <a:srgbClr val="808080"/>
        </a:lt2>
        <a:accent1>
          <a:srgbClr val="8BCACF"/>
        </a:accent1>
        <a:accent2>
          <a:srgbClr val="0099FF"/>
        </a:accent2>
        <a:accent3>
          <a:srgbClr val="FFFFFF"/>
        </a:accent3>
        <a:accent4>
          <a:srgbClr val="000000"/>
        </a:accent4>
        <a:accent5>
          <a:srgbClr val="C4E1E4"/>
        </a:accent5>
        <a:accent6>
          <a:srgbClr val="008A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ismic_template 14">
        <a:dk1>
          <a:srgbClr val="000000"/>
        </a:dk1>
        <a:lt1>
          <a:srgbClr val="FFFFFF"/>
        </a:lt1>
        <a:dk2>
          <a:srgbClr val="CC0000"/>
        </a:dk2>
        <a:lt2>
          <a:srgbClr val="2D2015"/>
        </a:lt2>
        <a:accent1>
          <a:srgbClr val="8C7B70"/>
        </a:accent1>
        <a:accent2>
          <a:srgbClr val="8F5F2F"/>
        </a:accent2>
        <a:accent3>
          <a:srgbClr val="FFFFFF"/>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seismic_template 15">
        <a:dk1>
          <a:srgbClr val="000000"/>
        </a:dk1>
        <a:lt1>
          <a:srgbClr val="FFFFFF"/>
        </a:lt1>
        <a:dk2>
          <a:srgbClr val="CC0000"/>
        </a:dk2>
        <a:lt2>
          <a:srgbClr val="2D2015"/>
        </a:lt2>
        <a:accent1>
          <a:srgbClr val="A9A9A9"/>
        </a:accent1>
        <a:accent2>
          <a:srgbClr val="5F9CD3"/>
        </a:accent2>
        <a:accent3>
          <a:srgbClr val="FFFFFF"/>
        </a:accent3>
        <a:accent4>
          <a:srgbClr val="000000"/>
        </a:accent4>
        <a:accent5>
          <a:srgbClr val="D1D1D1"/>
        </a:accent5>
        <a:accent6>
          <a:srgbClr val="558DBF"/>
        </a:accent6>
        <a:hlink>
          <a:srgbClr val="537779"/>
        </a:hlink>
        <a:folHlink>
          <a:srgbClr val="85A5A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95B9CCB6831F04E81508F837DC8C87E" ma:contentTypeVersion="4" ma:contentTypeDescription="Create a new document." ma:contentTypeScope="" ma:versionID="bcdf95b5ca07b9224624b4feaf9cc33d">
  <xsd:schema xmlns:xsd="http://www.w3.org/2001/XMLSchema" xmlns:xs="http://www.w3.org/2001/XMLSchema" xmlns:p="http://schemas.microsoft.com/office/2006/metadata/properties" xmlns:ns2="521e8435-151f-47d9-8662-afbb28439372" targetNamespace="http://schemas.microsoft.com/office/2006/metadata/properties" ma:root="true" ma:fieldsID="23f16bde8eca1ff0ec2a7863355d592a" ns2:_="">
    <xsd:import namespace="521e8435-151f-47d9-8662-afbb28439372"/>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1e8435-151f-47d9-8662-afbb284393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F67A1E-9268-4086-9D85-655E262DD4EC}"/>
</file>

<file path=customXml/itemProps2.xml><?xml version="1.0" encoding="utf-8"?>
<ds:datastoreItem xmlns:ds="http://schemas.openxmlformats.org/officeDocument/2006/customXml" ds:itemID="{7B1FFD00-3AB6-4343-9684-8AE664D24E84}"/>
</file>

<file path=customXml/itemProps3.xml><?xml version="1.0" encoding="utf-8"?>
<ds:datastoreItem xmlns:ds="http://schemas.openxmlformats.org/officeDocument/2006/customXml" ds:itemID="{E94022E8-D300-469E-9184-7EED2382F495}"/>
</file>

<file path=docProps/app.xml><?xml version="1.0" encoding="utf-8"?>
<Properties xmlns="http://schemas.openxmlformats.org/officeDocument/2006/extended-properties" xmlns:vt="http://schemas.openxmlformats.org/officeDocument/2006/docPropsVTypes">
  <Template>0t- kls'Debra's BoD CORP template- 2013'0410</Template>
  <TotalTime>47973</TotalTime>
  <Words>2909</Words>
  <Application>Microsoft Office PowerPoint</Application>
  <PresentationFormat>On-screen Show (4:3)</PresentationFormat>
  <Paragraphs>305</Paragraphs>
  <Slides>27</Slides>
  <Notes>7</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27</vt:i4>
      </vt:variant>
    </vt:vector>
  </HeadingPairs>
  <TitlesOfParts>
    <vt:vector size="40" baseType="lpstr">
      <vt:lpstr>Arial</vt:lpstr>
      <vt:lpstr>Arial Narrow</vt:lpstr>
      <vt:lpstr>Cambria</vt:lpstr>
      <vt:lpstr>Lucida Grande</vt:lpstr>
      <vt:lpstr>Open Sans</vt:lpstr>
      <vt:lpstr>Wingdings</vt:lpstr>
      <vt:lpstr>0t- kls'Debra's BoD CORP template- 2013'0410</vt:lpstr>
      <vt:lpstr>Test</vt:lpstr>
      <vt:lpstr>Sensors</vt:lpstr>
      <vt:lpstr>Finance</vt:lpstr>
      <vt:lpstr>Legal</vt:lpstr>
      <vt:lpstr>IT</vt:lpstr>
      <vt:lpstr>HR</vt:lpstr>
      <vt:lpstr>Global Code of Ethical Business Conduct  Training</vt:lpstr>
      <vt:lpstr>Training Overview</vt:lpstr>
      <vt:lpstr>The Importance of Ethics in Business</vt:lpstr>
      <vt:lpstr>The Importance of Ethics in Business</vt:lpstr>
      <vt:lpstr>The Importance of Ethics in Business</vt:lpstr>
      <vt:lpstr>Using the MTS Code of Conduct</vt:lpstr>
      <vt:lpstr>Using the MTS Code of Conduct</vt:lpstr>
      <vt:lpstr>Using the MTS Code of Conduct</vt:lpstr>
      <vt:lpstr>Using the MTS Code of Conduct</vt:lpstr>
      <vt:lpstr>Using the MTS Code of Conduct</vt:lpstr>
      <vt:lpstr>We Do Not Tolerate Retaliation</vt:lpstr>
      <vt:lpstr>Key Highlight</vt:lpstr>
      <vt:lpstr>What is Privacy and Security?</vt:lpstr>
      <vt:lpstr>Our Responsibilities - Privacy </vt:lpstr>
      <vt:lpstr>Cybersecurity Highlight</vt:lpstr>
      <vt:lpstr>Our Responsibilities - Cybersecurity </vt:lpstr>
      <vt:lpstr>PowerPoint Presentation</vt:lpstr>
      <vt:lpstr>Key Highlight</vt:lpstr>
      <vt:lpstr>What is Global Trade?</vt:lpstr>
      <vt:lpstr>Know Your Customer</vt:lpstr>
      <vt:lpstr>Know Your Customer – Red Flags</vt:lpstr>
      <vt:lpstr>Order Information Accuracy</vt:lpstr>
      <vt:lpstr>Key Highlight</vt:lpstr>
      <vt:lpstr>What is Anti-Bribery?</vt:lpstr>
      <vt:lpstr>What is a Bribe?</vt:lpstr>
      <vt:lpstr>Our Responsibilities</vt:lpstr>
      <vt:lpstr>In Summary</vt:lpstr>
    </vt:vector>
  </TitlesOfParts>
  <Company>MTS Systems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FY21 Code Training</dc:title>
  <dc:creator>CFO's office</dc:creator>
  <cp:lastModifiedBy>Ronneberg, Melanie</cp:lastModifiedBy>
  <cp:revision>1056</cp:revision>
  <cp:lastPrinted>2016-05-18T20:01:37Z</cp:lastPrinted>
  <dcterms:created xsi:type="dcterms:W3CDTF">2014-02-10T22:38:06Z</dcterms:created>
  <dcterms:modified xsi:type="dcterms:W3CDTF">2021-06-26T11:55:06Z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0x010100F95B9CCB6831F04E81508F837DC8C87E</vt:lpwstr>
  </property>
</Properties>
</file>