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4" r:id="rId5"/>
    <p:sldMasterId id="2147483711" r:id="rId6"/>
    <p:sldMasterId id="2147483713" r:id="rId7"/>
    <p:sldMasterId id="2147483715" r:id="rId8"/>
    <p:sldMasterId id="2147483717" r:id="rId9"/>
    <p:sldMasterId id="2147483719" r:id="rId10"/>
  </p:sldMasterIdLst>
  <p:notesMasterIdLst>
    <p:notesMasterId r:id="rId38"/>
  </p:notesMasterIdLst>
  <p:handoutMasterIdLst>
    <p:handoutMasterId r:id="rId39"/>
  </p:handoutMasterIdLst>
  <p:sldIdLst>
    <p:sldId id="443" r:id="rId11"/>
    <p:sldId id="444" r:id="rId12"/>
    <p:sldId id="469" r:id="rId13"/>
    <p:sldId id="445" r:id="rId14"/>
    <p:sldId id="471" r:id="rId15"/>
    <p:sldId id="470" r:id="rId16"/>
    <p:sldId id="488" r:id="rId17"/>
    <p:sldId id="475" r:id="rId18"/>
    <p:sldId id="474" r:id="rId19"/>
    <p:sldId id="473" r:id="rId20"/>
    <p:sldId id="452" r:id="rId21"/>
    <p:sldId id="519" r:id="rId22"/>
    <p:sldId id="525" r:id="rId23"/>
    <p:sldId id="532" r:id="rId24"/>
    <p:sldId id="533" r:id="rId25"/>
    <p:sldId id="534" r:id="rId26"/>
    <p:sldId id="528" r:id="rId27"/>
    <p:sldId id="535" r:id="rId28"/>
    <p:sldId id="520" r:id="rId29"/>
    <p:sldId id="536" r:id="rId30"/>
    <p:sldId id="537" r:id="rId31"/>
    <p:sldId id="540" r:id="rId32"/>
    <p:sldId id="541" r:id="rId33"/>
    <p:sldId id="465" r:id="rId34"/>
    <p:sldId id="476" r:id="rId35"/>
    <p:sldId id="480" r:id="rId36"/>
    <p:sldId id="524" r:id="rId3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398">
          <p15:clr>
            <a:srgbClr val="A4A3A4"/>
          </p15:clr>
        </p15:guide>
        <p15:guide id="2" orient="horz" pos="4225">
          <p15:clr>
            <a:srgbClr val="A4A3A4"/>
          </p15:clr>
        </p15:guide>
        <p15:guide id="3" orient="horz" pos="775">
          <p15:clr>
            <a:srgbClr val="A4A3A4"/>
          </p15:clr>
        </p15:guide>
        <p15:guide id="4" orient="horz" pos="2654">
          <p15:clr>
            <a:srgbClr val="A4A3A4"/>
          </p15:clr>
        </p15:guide>
        <p15:guide id="5" orient="horz" pos="1928">
          <p15:clr>
            <a:srgbClr val="A4A3A4"/>
          </p15:clr>
        </p15:guide>
        <p15:guide id="6" orient="horz" pos="1196">
          <p15:clr>
            <a:srgbClr val="A4A3A4"/>
          </p15:clr>
        </p15:guide>
        <p15:guide id="7" pos="2880">
          <p15:clr>
            <a:srgbClr val="A4A3A4"/>
          </p15:clr>
        </p15:guide>
        <p15:guide id="8" pos="5459">
          <p15:clr>
            <a:srgbClr val="A4A3A4"/>
          </p15:clr>
        </p15:guide>
        <p15:guide id="9" pos="308">
          <p15:clr>
            <a:srgbClr val="A4A3A4"/>
          </p15:clr>
        </p15:guide>
        <p15:guide id="10" orient="horz" pos="3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son, Kim" initials="JK" lastIdx="3" clrIdx="0">
    <p:extLst>
      <p:ext uri="{19B8F6BF-5375-455C-9EA6-DF929625EA0E}">
        <p15:presenceInfo xmlns:p15="http://schemas.microsoft.com/office/powerpoint/2012/main" userId="S::johnsoki@go.mts.com::acffbbaa-cf79-4a7f-99fd-dc68406d97b0" providerId="AD"/>
      </p:ext>
    </p:extLst>
  </p:cmAuthor>
  <p:cmAuthor id="2" name="Song, JungHwa" initials="SJ" lastIdx="1" clrIdx="1">
    <p:extLst>
      <p:ext uri="{19B8F6BF-5375-455C-9EA6-DF929625EA0E}">
        <p15:presenceInfo xmlns:p15="http://schemas.microsoft.com/office/powerpoint/2012/main" userId="S::SONGJH@asia.mts.com::b8bcd7ae-fe11-4ec7-aee0-6c12b2855dd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BC"/>
    <a:srgbClr val="3FB1FF"/>
    <a:srgbClr val="0097FE"/>
    <a:srgbClr val="002A46"/>
    <a:srgbClr val="A7DBFF"/>
    <a:srgbClr val="0000FF"/>
    <a:srgbClr val="CC1E43"/>
    <a:srgbClr val="92D04F"/>
    <a:srgbClr val="B4A2C7"/>
    <a:srgbClr val="C0E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17" autoAdjust="0"/>
    <p:restoredTop sz="94687" autoAdjust="0"/>
  </p:normalViewPr>
  <p:slideViewPr>
    <p:cSldViewPr snapToGrid="0">
      <p:cViewPr varScale="1">
        <p:scale>
          <a:sx n="62" d="100"/>
          <a:sy n="62" d="100"/>
        </p:scale>
        <p:origin x="1516" y="56"/>
      </p:cViewPr>
      <p:guideLst>
        <p:guide orient="horz" pos="3398"/>
        <p:guide orient="horz" pos="4225"/>
        <p:guide orient="horz" pos="775"/>
        <p:guide orient="horz" pos="2654"/>
        <p:guide orient="horz" pos="1928"/>
        <p:guide orient="horz" pos="1196"/>
        <p:guide pos="2880"/>
        <p:guide pos="5459"/>
        <p:guide pos="308"/>
        <p:guide orient="horz" pos="3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3114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1"/>
            <a:ext cx="3037840" cy="464820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r">
              <a:defRPr sz="1200"/>
            </a:lvl1pPr>
          </a:lstStyle>
          <a:p>
            <a:fld id="{E4AB3E03-81DD-6F4A-91AD-BC2B58DDF677}" type="datetimeFigureOut">
              <a:rPr lang="en-US" smtClean="0"/>
              <a:t>7/13/2021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r">
              <a:defRPr sz="1200"/>
            </a:lvl1pPr>
          </a:lstStyle>
          <a:p>
            <a:fld id="{2D7A45CD-4A43-FD41-BB1F-93F01C5288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6180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9" y="1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1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9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49123059-AD18-2644-A422-F81F304BF9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2615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123059-AD18-2644-A422-F81F304BF9A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338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1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123059-AD18-2644-A422-F81F304BF9A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84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123059-AD18-2644-A422-F81F304BF9A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349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123059-AD18-2644-A422-F81F304BF9A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407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123059-AD18-2644-A422-F81F304BF9A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649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123059-AD18-2644-A422-F81F304BF9A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48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191"/>
            <a:ext cx="9144000" cy="467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4724400"/>
            <a:ext cx="6553200" cy="533400"/>
          </a:xfrm>
          <a:prstGeom prst="rect">
            <a:avLst/>
          </a:prstGeom>
        </p:spPr>
        <p:txBody>
          <a:bodyPr/>
          <a:lstStyle>
            <a:lvl1pPr algn="r">
              <a:defRPr sz="2400">
                <a:solidFill>
                  <a:srgbClr val="CC154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53000" y="5257800"/>
            <a:ext cx="3810000" cy="381000"/>
          </a:xfrm>
        </p:spPr>
        <p:txBody>
          <a:bodyPr/>
          <a:lstStyle>
            <a:lvl1pPr marL="0" indent="0" algn="r">
              <a:spcBef>
                <a:spcPts val="0"/>
              </a:spcBef>
              <a:buFont typeface="Arial Narrow" pitchFamily="-107" charset="0"/>
              <a:buNone/>
              <a:defRPr sz="1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34854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88950" y="1230313"/>
            <a:ext cx="8138160" cy="49560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9919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7824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88950" y="1230313"/>
            <a:ext cx="8138160" cy="49560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7464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7824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88950" y="1230313"/>
            <a:ext cx="8138160" cy="49560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2573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7824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88950" y="1230313"/>
            <a:ext cx="8138160" cy="49560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501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7824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88950" y="1230313"/>
            <a:ext cx="8138160" cy="49560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8764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7824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95400" y="3677478"/>
            <a:ext cx="6553200" cy="533400"/>
          </a:xfrm>
          <a:prstGeom prst="rect">
            <a:avLst/>
          </a:prstGeom>
        </p:spPr>
        <p:txBody>
          <a:bodyPr/>
          <a:lstStyle>
            <a:lvl1pPr algn="ctr">
              <a:defRPr sz="2400" baseline="0">
                <a:solidFill>
                  <a:srgbClr val="CC154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Business Unit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295400" y="4346712"/>
            <a:ext cx="6553200" cy="1736036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 Narrow" pitchFamily="-107" charset="0"/>
              <a:buNone/>
              <a:defRPr sz="2000" i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Business unit vision statement</a:t>
            </a:r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54"/>
          <a:stretch/>
        </p:blipFill>
        <p:spPr bwMode="auto">
          <a:xfrm>
            <a:off x="0" y="6191"/>
            <a:ext cx="9144000" cy="335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773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RMATION TECHN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88949" y="1230313"/>
            <a:ext cx="8229600" cy="49560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4073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123" y="1229139"/>
            <a:ext cx="8262938" cy="4953000"/>
          </a:xfrm>
        </p:spPr>
        <p:txBody>
          <a:bodyPr/>
          <a:lstStyle>
            <a:lvl1pPr>
              <a:spcBef>
                <a:spcPts val="0"/>
              </a:spcBef>
              <a:defRPr>
                <a:latin typeface="Arial" pitchFamily="34" charset="0"/>
                <a:cs typeface="Arial" pitchFamily="34" charset="0"/>
              </a:defRPr>
            </a:lvl1pPr>
            <a:lvl2pPr>
              <a:spcBef>
                <a:spcPts val="0"/>
              </a:spcBef>
              <a:defRPr sz="1800">
                <a:latin typeface="Arial" pitchFamily="34" charset="0"/>
                <a:cs typeface="Arial" pitchFamily="34" charset="0"/>
              </a:defRPr>
            </a:lvl2pPr>
            <a:lvl3pPr>
              <a:spcBef>
                <a:spcPts val="0"/>
              </a:spcBef>
              <a:defRPr sz="1600">
                <a:latin typeface="Arial" pitchFamily="34" charset="0"/>
                <a:cs typeface="Arial" pitchFamily="34" charset="0"/>
              </a:defRPr>
            </a:lvl3pPr>
            <a:lvl4pPr>
              <a:spcBef>
                <a:spcPts val="0"/>
              </a:spcBef>
              <a:defRPr sz="1600">
                <a:latin typeface="Arial" pitchFamily="34" charset="0"/>
                <a:cs typeface="Arial" pitchFamily="34" charset="0"/>
              </a:defRPr>
            </a:lvl4pPr>
            <a:lvl5pPr>
              <a:spcBef>
                <a:spcPts val="0"/>
              </a:spcBef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8576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88950" y="1230313"/>
            <a:ext cx="8138160" cy="49560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2984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7824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88950" y="1348033"/>
            <a:ext cx="8138160" cy="48383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2421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6120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191"/>
            <a:ext cx="9144000" cy="467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4724400"/>
            <a:ext cx="6553200" cy="533400"/>
          </a:xfrm>
          <a:prstGeom prst="rect">
            <a:avLst/>
          </a:prstGeom>
        </p:spPr>
        <p:txBody>
          <a:bodyPr/>
          <a:lstStyle>
            <a:lvl1pPr algn="r">
              <a:defRPr sz="2400">
                <a:solidFill>
                  <a:srgbClr val="CC154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53000" y="5257800"/>
            <a:ext cx="3810000" cy="381000"/>
          </a:xfrm>
        </p:spPr>
        <p:txBody>
          <a:bodyPr/>
          <a:lstStyle>
            <a:lvl1pPr marL="0" indent="0" algn="r">
              <a:spcBef>
                <a:spcPts val="0"/>
              </a:spcBef>
              <a:buFont typeface="Arial Narrow" pitchFamily="-107" charset="0"/>
              <a:buNone/>
              <a:defRPr sz="16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50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RPO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62" y="1219200"/>
            <a:ext cx="8138160" cy="495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859" y="76200"/>
            <a:ext cx="7570775" cy="868362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4789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412875"/>
            <a:ext cx="4040187" cy="4519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41775" cy="4519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31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2300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88950" y="1348033"/>
            <a:ext cx="8138160" cy="48383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9601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jpg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g"/><Relationship Id="rId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jpg"/><Relationship Id="rId4" Type="http://schemas.openxmlformats.org/officeDocument/2006/relationships/image" Target="../media/image2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.jpg"/><Relationship Id="rId4" Type="http://schemas.openxmlformats.org/officeDocument/2006/relationships/image" Target="../media/image2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jp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.jpg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0063" y="1219200"/>
            <a:ext cx="8138160" cy="495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noProof="0"/>
              <a:t>Click to edit Master text styles</a:t>
            </a:r>
          </a:p>
          <a:p>
            <a:pPr lvl="1"/>
            <a:r>
              <a:rPr lang="en-US" altLang="ko-KR" noProof="0"/>
              <a:t>Second level</a:t>
            </a:r>
          </a:p>
          <a:p>
            <a:pPr lvl="2"/>
            <a:r>
              <a:rPr lang="en-US" altLang="ko-KR" noProof="0"/>
              <a:t>Third level</a:t>
            </a:r>
          </a:p>
          <a:p>
            <a:pPr lvl="3"/>
            <a:r>
              <a:rPr lang="en-US" altLang="ko-KR" noProof="0"/>
              <a:t>Fourth level</a:t>
            </a:r>
          </a:p>
          <a:p>
            <a:pPr lvl="4"/>
            <a:r>
              <a:rPr lang="en-US" altLang="ko-KR" noProof="0"/>
              <a:t>Fifth level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500063" y="179614"/>
            <a:ext cx="760059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noProof="0"/>
              <a:t>Click to edit Master title style</a:t>
            </a:r>
          </a:p>
        </p:txBody>
      </p:sp>
      <p:sp>
        <p:nvSpPr>
          <p:cNvPr id="9" name="TextBox 17"/>
          <p:cNvSpPr txBox="1"/>
          <p:nvPr/>
        </p:nvSpPr>
        <p:spPr>
          <a:xfrm>
            <a:off x="3870284" y="6461910"/>
            <a:ext cx="14034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altLang="ko-KR" sz="1000" spc="300" baseline="0" noProof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CORPORATE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946794" y="6461907"/>
            <a:ext cx="1244698" cy="246224"/>
            <a:chOff x="3956909" y="6418362"/>
            <a:chExt cx="1448799" cy="328299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3956909" y="6746661"/>
              <a:ext cx="1448799" cy="0"/>
            </a:xfrm>
            <a:prstGeom prst="line">
              <a:avLst/>
            </a:prstGeom>
            <a:ln w="6350" cmpd="sng"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3956909" y="6418362"/>
              <a:ext cx="1448799" cy="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27" y="315643"/>
            <a:ext cx="687984" cy="414004"/>
          </a:xfrm>
          <a:prstGeom prst="rect">
            <a:avLst/>
          </a:prstGeom>
        </p:spPr>
      </p:pic>
      <p:pic>
        <p:nvPicPr>
          <p:cNvPr id="14" name="Picture 13" descr="Corp2.jpg">
            <a:extLst>
              <a:ext uri="{FF2B5EF4-FFF2-40B4-BE49-F238E27FC236}">
                <a16:creationId xmlns:a16="http://schemas.microsoft.com/office/drawing/2014/main" id="{7C35E9B2-EC2E-4A66-BFE3-9E131C8124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26"/>
          <a:stretch/>
        </p:blipFill>
        <p:spPr>
          <a:xfrm>
            <a:off x="0" y="974749"/>
            <a:ext cx="9144000" cy="168251"/>
          </a:xfrm>
          <a:prstGeom prst="rect">
            <a:avLst/>
          </a:prstGeom>
        </p:spPr>
      </p:pic>
      <p:sp>
        <p:nvSpPr>
          <p:cNvPr id="16" name="Footer Placeholder 4"/>
          <p:cNvSpPr>
            <a:spLocks noGrp="1"/>
          </p:cNvSpPr>
          <p:nvPr userDrawn="1"/>
        </p:nvSpPr>
        <p:spPr>
          <a:xfrm>
            <a:off x="451134" y="6433911"/>
            <a:ext cx="1486996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ko-KR" sz="900" baseline="0" noProof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MTS </a:t>
            </a:r>
            <a:r>
              <a:rPr lang="ko-KR" altLang="en-US" sz="900" baseline="0" noProof="0">
                <a:solidFill>
                  <a:schemeClr val="bg1">
                    <a:lumMod val="50000"/>
                  </a:schemeClr>
                </a:solidFill>
                <a:latin typeface="Gulim" pitchFamily="34" charset="-127"/>
                <a:ea typeface="Gulim" pitchFamily="34" charset="-127"/>
                <a:cs typeface="Arial" pitchFamily="34" charset="0"/>
              </a:rPr>
              <a:t>기밀 정보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43" r:id="rId2"/>
    <p:sldLayoutId id="2147483696" r:id="rId3"/>
    <p:sldLayoutId id="2147483703" r:id="rId4"/>
    <p:sldLayoutId id="2147483735" r:id="rId5"/>
    <p:sldLayoutId id="2147483736" r:id="rId6"/>
    <p:sldLayoutId id="2147483744" r:id="rId7"/>
    <p:sldLayoutId id="2147483747" r:id="rId8"/>
    <p:sldLayoutId id="2147483748" r:id="rId9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aseline="0">
          <a:solidFill>
            <a:srgbClr val="CC1543"/>
          </a:solidFill>
          <a:latin typeface="Arial" pitchFamily="34" charset="0"/>
          <a:ea typeface="Gulim" pitchFamily="34" charset="-127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9pPr>
    </p:titleStyle>
    <p:bodyStyle>
      <a:lvl1pPr marL="342900" indent="-34290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Font typeface="Arial Narrow" charset="0"/>
        <a:buChar char="»"/>
        <a:defRPr sz="2000" baseline="0">
          <a:solidFill>
            <a:schemeClr val="tx1"/>
          </a:solidFill>
          <a:latin typeface="Arial" pitchFamily="34" charset="0"/>
          <a:ea typeface="Gulim" pitchFamily="34" charset="-127"/>
          <a:cs typeface="Arial" pitchFamily="34" charset="0"/>
        </a:defRPr>
      </a:lvl1pPr>
      <a:lvl2pPr marL="742950" indent="-28575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Char char="–"/>
        <a:defRPr sz="2000" baseline="0">
          <a:solidFill>
            <a:schemeClr val="tx1"/>
          </a:solidFill>
          <a:latin typeface="Arial" pitchFamily="34" charset="0"/>
          <a:ea typeface="Gulim" pitchFamily="34" charset="-127"/>
          <a:cs typeface="Arial" pitchFamily="34" charset="0"/>
        </a:defRPr>
      </a:lvl2pPr>
      <a:lvl3pPr marL="1143000" indent="-22860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Font typeface="Arial"/>
        <a:buChar char="•"/>
        <a:defRPr sz="2000" baseline="0">
          <a:solidFill>
            <a:schemeClr val="tx1"/>
          </a:solidFill>
          <a:latin typeface="Arial" pitchFamily="34" charset="0"/>
          <a:ea typeface="Gulim" pitchFamily="34" charset="-127"/>
          <a:cs typeface="Arial" pitchFamily="34" charset="0"/>
        </a:defRPr>
      </a:lvl3pPr>
      <a:lvl4pPr marL="1600200" indent="-22860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Font typeface="Lucida Grande"/>
        <a:buChar char="›"/>
        <a:defRPr sz="2000" baseline="0">
          <a:solidFill>
            <a:schemeClr val="tx1"/>
          </a:solidFill>
          <a:latin typeface="Arial" pitchFamily="34" charset="0"/>
          <a:ea typeface="Gulim" pitchFamily="34" charset="-127"/>
          <a:cs typeface="Arial" pitchFamily="34" charset="0"/>
        </a:defRPr>
      </a:lvl4pPr>
      <a:lvl5pPr marL="2057400" indent="-22860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Font typeface="Wingdings" charset="2"/>
        <a:buChar char="§"/>
        <a:defRPr sz="2000" baseline="0">
          <a:solidFill>
            <a:schemeClr val="tx1"/>
          </a:solidFill>
          <a:latin typeface="Arial" pitchFamily="34" charset="0"/>
          <a:ea typeface="Gulim" pitchFamily="34" charset="-127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rp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26"/>
          <a:stretch/>
        </p:blipFill>
        <p:spPr>
          <a:xfrm>
            <a:off x="0" y="974749"/>
            <a:ext cx="9144000" cy="168251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124" y="1229139"/>
            <a:ext cx="8138160" cy="495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489859" y="76200"/>
            <a:ext cx="6812866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5695950" y="6450013"/>
            <a:ext cx="3124199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Strategy</a:t>
            </a:r>
            <a:r>
              <a:rPr lang="en-US" sz="1000" baseline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FY18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en-US" sz="1000" baseline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x-none" sz="1000" baseline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2/21/17</a:t>
            </a:r>
            <a:r>
              <a:rPr lang="en-US" sz="1000" baseline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|  Page </a:t>
            </a:r>
            <a:fld id="{E36DE0CC-8049-C84D-AF7B-19EE6E2E5EFF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Footer Placeholder 4"/>
          <p:cNvSpPr>
            <a:spLocks noGrp="1"/>
          </p:cNvSpPr>
          <p:nvPr/>
        </p:nvSpPr>
        <p:spPr>
          <a:xfrm>
            <a:off x="451134" y="6450013"/>
            <a:ext cx="1486996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MTS CONFIDENTIAL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06" y="334801"/>
            <a:ext cx="687984" cy="414004"/>
          </a:xfrm>
          <a:prstGeom prst="rect">
            <a:avLst/>
          </a:prstGeom>
        </p:spPr>
      </p:pic>
      <p:sp>
        <p:nvSpPr>
          <p:cNvPr id="14" name="TextBox 17"/>
          <p:cNvSpPr txBox="1"/>
          <p:nvPr/>
        </p:nvSpPr>
        <p:spPr>
          <a:xfrm>
            <a:off x="3870284" y="6461910"/>
            <a:ext cx="14034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000" spc="300" baseline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TEST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949651" y="6461907"/>
            <a:ext cx="1244698" cy="228600"/>
            <a:chOff x="3956909" y="6418362"/>
            <a:chExt cx="1448799" cy="304800"/>
          </a:xfrm>
        </p:grpSpPr>
        <p:cxnSp>
          <p:nvCxnSpPr>
            <p:cNvPr id="17" name="Straight Connector 16"/>
            <p:cNvCxnSpPr/>
            <p:nvPr userDrawn="1"/>
          </p:nvCxnSpPr>
          <p:spPr>
            <a:xfrm>
              <a:off x="3956909" y="6723162"/>
              <a:ext cx="1448799" cy="0"/>
            </a:xfrm>
            <a:prstGeom prst="line">
              <a:avLst/>
            </a:prstGeom>
            <a:ln w="6350" cmpd="sng"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3956909" y="6418362"/>
              <a:ext cx="1448799" cy="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082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21" r:id="rId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CC1543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9pPr>
    </p:titleStyle>
    <p:bodyStyle>
      <a:lvl1pPr marL="342900" indent="-34290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Font typeface="Arial Narrow" charset="0"/>
        <a:buChar char="»"/>
        <a:defRPr sz="20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Char char="–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2pPr>
      <a:lvl3pPr marL="1143000" indent="-22860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Font typeface="Arial"/>
        <a:buChar char="•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3pPr>
      <a:lvl4pPr marL="1600200" indent="-22860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Font typeface="Lucida Grande"/>
        <a:buChar char="›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4pPr>
      <a:lvl5pPr marL="2057400" indent="-22860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Font typeface="Wingdings" charset="2"/>
        <a:buChar char="§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rp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26"/>
          <a:stretch/>
        </p:blipFill>
        <p:spPr>
          <a:xfrm>
            <a:off x="0" y="974749"/>
            <a:ext cx="9144000" cy="168251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0063" y="1219200"/>
            <a:ext cx="8138160" cy="495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489859" y="76200"/>
            <a:ext cx="6812866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5695950" y="6450013"/>
            <a:ext cx="3124199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Strategy</a:t>
            </a:r>
            <a:r>
              <a:rPr lang="en-US" sz="1000" baseline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FY18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en-US" sz="1000" baseline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x-none" sz="1000" baseline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2/21/17</a:t>
            </a:r>
            <a:r>
              <a:rPr lang="en-US" sz="1000" baseline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|  Page </a:t>
            </a:r>
            <a:fld id="{E36DE0CC-8049-C84D-AF7B-19EE6E2E5EFF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Footer Placeholder 4"/>
          <p:cNvSpPr>
            <a:spLocks noGrp="1"/>
          </p:cNvSpPr>
          <p:nvPr/>
        </p:nvSpPr>
        <p:spPr>
          <a:xfrm>
            <a:off x="451134" y="6450013"/>
            <a:ext cx="1486996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MTS CONFIDENTIAL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06" y="334801"/>
            <a:ext cx="687984" cy="414004"/>
          </a:xfrm>
          <a:prstGeom prst="rect">
            <a:avLst/>
          </a:prstGeom>
        </p:spPr>
      </p:pic>
      <p:sp>
        <p:nvSpPr>
          <p:cNvPr id="14" name="TextBox 17"/>
          <p:cNvSpPr txBox="1"/>
          <p:nvPr/>
        </p:nvSpPr>
        <p:spPr>
          <a:xfrm>
            <a:off x="3870284" y="6461910"/>
            <a:ext cx="14034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000" spc="300" baseline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SENSORS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949651" y="6470720"/>
            <a:ext cx="1244698" cy="228600"/>
            <a:chOff x="3956909" y="6418362"/>
            <a:chExt cx="1448799" cy="304800"/>
          </a:xfrm>
        </p:grpSpPr>
        <p:cxnSp>
          <p:nvCxnSpPr>
            <p:cNvPr id="17" name="Straight Connector 16"/>
            <p:cNvCxnSpPr/>
            <p:nvPr userDrawn="1"/>
          </p:nvCxnSpPr>
          <p:spPr>
            <a:xfrm>
              <a:off x="3956909" y="6723162"/>
              <a:ext cx="1448799" cy="0"/>
            </a:xfrm>
            <a:prstGeom prst="line">
              <a:avLst/>
            </a:prstGeom>
            <a:ln w="6350" cmpd="sng"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3956909" y="6418362"/>
              <a:ext cx="1448799" cy="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1944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22" r:id="rId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CC1543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9pPr>
    </p:titleStyle>
    <p:bodyStyle>
      <a:lvl1pPr marL="342900" indent="-34290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Font typeface="Arial Narrow" charset="0"/>
        <a:buChar char="»"/>
        <a:defRPr sz="20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Char char="–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2pPr>
      <a:lvl3pPr marL="1143000" indent="-22860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Font typeface="Arial"/>
        <a:buChar char="•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3pPr>
      <a:lvl4pPr marL="1600200" indent="-22860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Font typeface="Lucida Grande"/>
        <a:buChar char="›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4pPr>
      <a:lvl5pPr marL="2057400" indent="-22860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Font typeface="Wingdings" charset="2"/>
        <a:buChar char="§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rp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26"/>
          <a:stretch/>
        </p:blipFill>
        <p:spPr>
          <a:xfrm>
            <a:off x="0" y="974749"/>
            <a:ext cx="9144000" cy="168251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0063" y="1219200"/>
            <a:ext cx="8138160" cy="495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489859" y="76200"/>
            <a:ext cx="6812866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5695950" y="6450013"/>
            <a:ext cx="3124199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Strategy</a:t>
            </a:r>
            <a:r>
              <a:rPr lang="en-US" sz="1000" baseline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FY18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en-US" sz="1000" baseline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x-none" sz="1000" baseline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2/21/17</a:t>
            </a:r>
            <a:r>
              <a:rPr lang="en-US" sz="1000" baseline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|  Page </a:t>
            </a:r>
            <a:fld id="{E36DE0CC-8049-C84D-AF7B-19EE6E2E5EFF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Footer Placeholder 4"/>
          <p:cNvSpPr>
            <a:spLocks noGrp="1"/>
          </p:cNvSpPr>
          <p:nvPr/>
        </p:nvSpPr>
        <p:spPr>
          <a:xfrm>
            <a:off x="451134" y="6450013"/>
            <a:ext cx="1486996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MTS CONFIDENTIAL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06" y="334801"/>
            <a:ext cx="687984" cy="414004"/>
          </a:xfrm>
          <a:prstGeom prst="rect">
            <a:avLst/>
          </a:prstGeom>
        </p:spPr>
      </p:pic>
      <p:sp>
        <p:nvSpPr>
          <p:cNvPr id="14" name="TextBox 17"/>
          <p:cNvSpPr txBox="1"/>
          <p:nvPr/>
        </p:nvSpPr>
        <p:spPr>
          <a:xfrm>
            <a:off x="3870284" y="6461910"/>
            <a:ext cx="14034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000" spc="300" baseline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FINANCE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949651" y="6461907"/>
            <a:ext cx="1244698" cy="228600"/>
            <a:chOff x="3956909" y="6418362"/>
            <a:chExt cx="1448799" cy="304800"/>
          </a:xfrm>
        </p:grpSpPr>
        <p:cxnSp>
          <p:nvCxnSpPr>
            <p:cNvPr id="17" name="Straight Connector 16"/>
            <p:cNvCxnSpPr/>
            <p:nvPr userDrawn="1"/>
          </p:nvCxnSpPr>
          <p:spPr>
            <a:xfrm>
              <a:off x="3956909" y="6723162"/>
              <a:ext cx="1448799" cy="0"/>
            </a:xfrm>
            <a:prstGeom prst="line">
              <a:avLst/>
            </a:prstGeom>
            <a:ln w="6350" cmpd="sng"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3956909" y="6418362"/>
              <a:ext cx="1448799" cy="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662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23" r:id="rId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CC1543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9pPr>
    </p:titleStyle>
    <p:bodyStyle>
      <a:lvl1pPr marL="342900" indent="-34290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Font typeface="Arial Narrow" charset="0"/>
        <a:buChar char="»"/>
        <a:defRPr sz="20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Char char="–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2pPr>
      <a:lvl3pPr marL="1143000" indent="-22860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Font typeface="Arial"/>
        <a:buChar char="•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3pPr>
      <a:lvl4pPr marL="1600200" indent="-22860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Font typeface="Lucida Grande"/>
        <a:buChar char="›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4pPr>
      <a:lvl5pPr marL="2057400" indent="-22860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Font typeface="Wingdings" charset="2"/>
        <a:buChar char="§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rp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26"/>
          <a:stretch/>
        </p:blipFill>
        <p:spPr>
          <a:xfrm>
            <a:off x="0" y="974749"/>
            <a:ext cx="9144000" cy="168251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0063" y="1219200"/>
            <a:ext cx="8138160" cy="495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489859" y="76200"/>
            <a:ext cx="6812866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5695950" y="6450013"/>
            <a:ext cx="3124199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Strategy</a:t>
            </a:r>
            <a:r>
              <a:rPr lang="en-US" sz="1000" baseline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FY18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en-US" sz="1000" baseline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x-none" sz="1000" baseline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2/21/17</a:t>
            </a:r>
            <a:r>
              <a:rPr lang="en-US" sz="1000" baseline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|  Page </a:t>
            </a:r>
            <a:fld id="{E36DE0CC-8049-C84D-AF7B-19EE6E2E5EFF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Footer Placeholder 4"/>
          <p:cNvSpPr>
            <a:spLocks noGrp="1"/>
          </p:cNvSpPr>
          <p:nvPr/>
        </p:nvSpPr>
        <p:spPr>
          <a:xfrm>
            <a:off x="451134" y="6450013"/>
            <a:ext cx="1486996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MTS CONFIDENTIAL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06" y="334801"/>
            <a:ext cx="687984" cy="414004"/>
          </a:xfrm>
          <a:prstGeom prst="rect">
            <a:avLst/>
          </a:prstGeom>
        </p:spPr>
      </p:pic>
      <p:sp>
        <p:nvSpPr>
          <p:cNvPr id="14" name="TextBox 17"/>
          <p:cNvSpPr txBox="1"/>
          <p:nvPr/>
        </p:nvSpPr>
        <p:spPr>
          <a:xfrm>
            <a:off x="3870284" y="6461910"/>
            <a:ext cx="14034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000" spc="300" baseline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LEGAL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949651" y="6461907"/>
            <a:ext cx="1244698" cy="228600"/>
            <a:chOff x="3956909" y="6418362"/>
            <a:chExt cx="1448799" cy="304800"/>
          </a:xfrm>
        </p:grpSpPr>
        <p:cxnSp>
          <p:nvCxnSpPr>
            <p:cNvPr id="17" name="Straight Connector 16"/>
            <p:cNvCxnSpPr/>
            <p:nvPr userDrawn="1"/>
          </p:nvCxnSpPr>
          <p:spPr>
            <a:xfrm>
              <a:off x="3956909" y="6723162"/>
              <a:ext cx="1448799" cy="0"/>
            </a:xfrm>
            <a:prstGeom prst="line">
              <a:avLst/>
            </a:prstGeom>
            <a:ln w="6350" cmpd="sng"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3956909" y="6418362"/>
              <a:ext cx="1448799" cy="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505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24" r:id="rId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CC1543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9pPr>
    </p:titleStyle>
    <p:bodyStyle>
      <a:lvl1pPr marL="342900" indent="-34290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Font typeface="Arial Narrow" charset="0"/>
        <a:buChar char="»"/>
        <a:defRPr sz="20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Char char="–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2pPr>
      <a:lvl3pPr marL="1143000" indent="-22860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Font typeface="Arial"/>
        <a:buChar char="•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3pPr>
      <a:lvl4pPr marL="1600200" indent="-22860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Font typeface="Lucida Grande"/>
        <a:buChar char="›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4pPr>
      <a:lvl5pPr marL="2057400" indent="-22860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Font typeface="Wingdings" charset="2"/>
        <a:buChar char="§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rp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26"/>
          <a:stretch/>
        </p:blipFill>
        <p:spPr>
          <a:xfrm>
            <a:off x="0" y="974749"/>
            <a:ext cx="9144000" cy="168251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0063" y="1219200"/>
            <a:ext cx="8138160" cy="495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489859" y="76200"/>
            <a:ext cx="6812866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5695950" y="6450013"/>
            <a:ext cx="3124199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Strategy</a:t>
            </a:r>
            <a:r>
              <a:rPr lang="en-US" sz="1000" baseline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FY18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en-US" sz="1000" baseline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x-none" sz="1000" baseline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2/21/17</a:t>
            </a:r>
            <a:r>
              <a:rPr lang="en-US" sz="1000" baseline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|  Page </a:t>
            </a:r>
            <a:fld id="{E36DE0CC-8049-C84D-AF7B-19EE6E2E5EFF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Footer Placeholder 4"/>
          <p:cNvSpPr>
            <a:spLocks noGrp="1"/>
          </p:cNvSpPr>
          <p:nvPr/>
        </p:nvSpPr>
        <p:spPr>
          <a:xfrm>
            <a:off x="451134" y="6450013"/>
            <a:ext cx="1486996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MTS CONFIDENTIAL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06" y="334801"/>
            <a:ext cx="687984" cy="41400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283026" y="6449872"/>
            <a:ext cx="2577949" cy="251191"/>
            <a:chOff x="796124" y="3968548"/>
            <a:chExt cx="2577949" cy="251191"/>
          </a:xfrm>
        </p:grpSpPr>
        <p:sp>
          <p:nvSpPr>
            <p:cNvPr id="21" name="TextBox 17"/>
            <p:cNvSpPr txBox="1"/>
            <p:nvPr/>
          </p:nvSpPr>
          <p:spPr>
            <a:xfrm>
              <a:off x="796124" y="3973518"/>
              <a:ext cx="2577949" cy="246221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r"/>
              <a:r>
                <a:rPr lang="en-US" sz="1000" spc="200" baseline="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INFORMATION TECHNOLOGY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804938" y="4214948"/>
              <a:ext cx="2560320" cy="0"/>
            </a:xfrm>
            <a:prstGeom prst="line">
              <a:avLst/>
            </a:prstGeom>
            <a:ln w="6350" cmpd="sng"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04938" y="3968548"/>
              <a:ext cx="2560320" cy="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751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5" r:id="rId2"/>
    <p:sldLayoutId id="2147483728" r:id="rId3"/>
    <p:sldLayoutId id="2147483729" r:id="rId4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CC1543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9pPr>
    </p:titleStyle>
    <p:bodyStyle>
      <a:lvl1pPr marL="342900" indent="-34290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Font typeface="Arial Narrow" charset="0"/>
        <a:buChar char="»"/>
        <a:defRPr sz="20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Char char="–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2pPr>
      <a:lvl3pPr marL="1143000" indent="-22860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Font typeface="Arial"/>
        <a:buChar char="•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3pPr>
      <a:lvl4pPr marL="1600200" indent="-22860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Font typeface="Lucida Grande"/>
        <a:buChar char="›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4pPr>
      <a:lvl5pPr marL="2057400" indent="-22860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Font typeface="Wingdings" charset="2"/>
        <a:buChar char="§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rp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26"/>
          <a:stretch/>
        </p:blipFill>
        <p:spPr>
          <a:xfrm>
            <a:off x="0" y="974749"/>
            <a:ext cx="9144000" cy="168251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124" y="1229139"/>
            <a:ext cx="8138160" cy="495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489859" y="76200"/>
            <a:ext cx="6812866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5695950" y="6450013"/>
            <a:ext cx="3124199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Strategy</a:t>
            </a:r>
            <a:r>
              <a:rPr lang="en-US" sz="1000" baseline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FY18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en-US" sz="1000" baseline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x-none" sz="1000" baseline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2/21/17</a:t>
            </a:r>
            <a:r>
              <a:rPr lang="en-US" sz="1000" baseline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|  Page </a:t>
            </a:r>
            <a:fld id="{E36DE0CC-8049-C84D-AF7B-19EE6E2E5EFF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Footer Placeholder 4"/>
          <p:cNvSpPr>
            <a:spLocks noGrp="1"/>
          </p:cNvSpPr>
          <p:nvPr/>
        </p:nvSpPr>
        <p:spPr>
          <a:xfrm>
            <a:off x="451134" y="6450013"/>
            <a:ext cx="1486996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MTS CONFIDENTIAL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06" y="334801"/>
            <a:ext cx="687984" cy="414004"/>
          </a:xfrm>
          <a:prstGeom prst="rect">
            <a:avLst/>
          </a:prstGeom>
        </p:spPr>
      </p:pic>
      <p:sp>
        <p:nvSpPr>
          <p:cNvPr id="14" name="TextBox 17"/>
          <p:cNvSpPr txBox="1"/>
          <p:nvPr/>
        </p:nvSpPr>
        <p:spPr>
          <a:xfrm>
            <a:off x="3284211" y="6461910"/>
            <a:ext cx="21388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000" spc="300" baseline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HUMAN RESOURCES</a:t>
            </a:r>
            <a:endParaRPr lang="en-US" sz="1000" spc="300" baseline="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418114" y="6461915"/>
            <a:ext cx="1839686" cy="246216"/>
            <a:chOff x="3592383" y="6418373"/>
            <a:chExt cx="2141351" cy="328288"/>
          </a:xfrm>
        </p:grpSpPr>
        <p:cxnSp>
          <p:nvCxnSpPr>
            <p:cNvPr id="17" name="Straight Connector 16"/>
            <p:cNvCxnSpPr/>
            <p:nvPr userDrawn="1"/>
          </p:nvCxnSpPr>
          <p:spPr>
            <a:xfrm flipV="1">
              <a:off x="3592383" y="6728470"/>
              <a:ext cx="2141351" cy="18191"/>
            </a:xfrm>
            <a:prstGeom prst="line">
              <a:avLst/>
            </a:prstGeom>
            <a:ln w="6350" cmpd="sng"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3592383" y="6418373"/>
              <a:ext cx="2141351" cy="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538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6" r:id="rId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CC1543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9pPr>
    </p:titleStyle>
    <p:bodyStyle>
      <a:lvl1pPr marL="342900" indent="-34290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Font typeface="Arial Narrow" charset="0"/>
        <a:buChar char="»"/>
        <a:defRPr sz="20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Char char="–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2pPr>
      <a:lvl3pPr marL="1143000" indent="-22860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Font typeface="Arial"/>
        <a:buChar char="•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3pPr>
      <a:lvl4pPr marL="1600200" indent="-22860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Font typeface="Lucida Grande"/>
        <a:buChar char="›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4pPr>
      <a:lvl5pPr marL="2057400" indent="-228600" algn="l" rtl="0" eaLnBrk="1" fontAlgn="base" hangingPunct="1">
        <a:spcBef>
          <a:spcPts val="0"/>
        </a:spcBef>
        <a:spcAft>
          <a:spcPts val="600"/>
        </a:spcAft>
        <a:buClr>
          <a:srgbClr val="CC1543"/>
        </a:buClr>
        <a:buFont typeface="Wingdings" charset="2"/>
        <a:buChar char="§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hyperlink" Target="mailto:mts_risk_and_compliance@mts.com" TargetMode="Externa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jpeg"/><Relationship Id="rId10" Type="http://schemas.openxmlformats.org/officeDocument/2006/relationships/image" Target="../media/image17.svg"/><Relationship Id="rId4" Type="http://schemas.openxmlformats.org/officeDocument/2006/relationships/hyperlink" Target="https://alertline.com/" TargetMode="External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mailto:mts_risk_and_compliance@mts.com" TargetMode="External"/><Relationship Id="rId3" Type="http://schemas.openxmlformats.org/officeDocument/2006/relationships/hyperlink" Target="mailto:privacy@mts.com" TargetMode="External"/><Relationship Id="rId7" Type="http://schemas.openxmlformats.org/officeDocument/2006/relationships/hyperlink" Target="mailto:MTS_Risk_&amp;_Compliance@mts.com" TargetMode="External"/><Relationship Id="rId2" Type="http://schemas.openxmlformats.org/officeDocument/2006/relationships/hyperlink" Target="mailto:infosecurity@mts.com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Legal@pcb.com" TargetMode="External"/><Relationship Id="rId2" Type="http://schemas.openxmlformats.org/officeDocument/2006/relationships/hyperlink" Target="mailto:Import-Export-Screening-EP@mts.com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Import-Export-Screening-EP@mts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Legal@pcb.com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0" y="4724400"/>
            <a:ext cx="8762999" cy="1625600"/>
          </a:xfrm>
        </p:spPr>
        <p:txBody>
          <a:bodyPr>
            <a:normAutofit/>
          </a:bodyPr>
          <a:lstStyle/>
          <a:p>
            <a:r>
              <a:rPr lang="ko-KR" altLang="en-US" dirty="0">
                <a:latin typeface="Cambria" panose="02040503050406030204" pitchFamily="18" charset="0"/>
                <a:ea typeface="Gulim" pitchFamily="34" charset="-127"/>
              </a:rPr>
              <a:t>글로벌 업무 윤리 강령 </a:t>
            </a:r>
            <a:br>
              <a:rPr lang="en-US" dirty="0">
                <a:latin typeface="Cambria" panose="02040503050406030204" pitchFamily="18" charset="0"/>
                <a:ea typeface="Gulim" pitchFamily="34" charset="-127"/>
              </a:rPr>
            </a:br>
            <a:r>
              <a:rPr lang="ko-KR" altLang="en-US" dirty="0">
                <a:latin typeface="Cambria" panose="02040503050406030204" pitchFamily="18" charset="0"/>
                <a:ea typeface="Gulim" pitchFamily="34" charset="-127"/>
              </a:rPr>
              <a:t>교육</a:t>
            </a:r>
            <a:endParaRPr lang="en-US" altLang="en-US" sz="2000" i="1" dirty="0">
              <a:solidFill>
                <a:srgbClr val="C00000"/>
              </a:solidFill>
              <a:latin typeface="Open Sans"/>
              <a:ea typeface="Gulim" pitchFamily="34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8D16A8-5C6E-4679-B04F-7EBBC057985E}"/>
              </a:ext>
            </a:extLst>
          </p:cNvPr>
          <p:cNvSpPr txBox="1"/>
          <p:nvPr/>
        </p:nvSpPr>
        <p:spPr>
          <a:xfrm>
            <a:off x="5608320" y="508000"/>
            <a:ext cx="3342640" cy="436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83F97EC-2784-4D59-AAE9-0360D5A2B464}"/>
              </a:ext>
            </a:extLst>
          </p:cNvPr>
          <p:cNvCxnSpPr>
            <a:cxnSpLocks/>
          </p:cNvCxnSpPr>
          <p:nvPr/>
        </p:nvCxnSpPr>
        <p:spPr>
          <a:xfrm>
            <a:off x="172720" y="4724400"/>
            <a:ext cx="8778240" cy="0"/>
          </a:xfrm>
          <a:prstGeom prst="line">
            <a:avLst/>
          </a:prstGeom>
          <a:ln w="12700">
            <a:solidFill>
              <a:srgbClr val="0071B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F8A3F6B-9DEE-46C9-8CF4-B2C8FE07896B}"/>
              </a:ext>
            </a:extLst>
          </p:cNvPr>
          <p:cNvSpPr txBox="1"/>
          <p:nvPr/>
        </p:nvSpPr>
        <p:spPr>
          <a:xfrm>
            <a:off x="7106749" y="6463016"/>
            <a:ext cx="18442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800" dirty="0"/>
              <a:t>2021</a:t>
            </a:r>
            <a:r>
              <a:rPr lang="ko-KR" altLang="en-US" sz="800" dirty="0"/>
              <a:t>년 </a:t>
            </a:r>
            <a:r>
              <a:rPr lang="en-US" altLang="ko-KR" sz="800" dirty="0"/>
              <a:t>6</a:t>
            </a:r>
            <a:r>
              <a:rPr lang="ko-KR" altLang="en-US" sz="800" dirty="0"/>
              <a:t>월 현재 업데이트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929394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25416" y="3331227"/>
            <a:ext cx="75219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1200" b="1" dirty="0">
                <a:solidFill>
                  <a:srgbClr val="0071BC"/>
                </a:solidFill>
                <a:latin typeface="Cambria" panose="02040503050406030204" pitchFamily="18" charset="0"/>
              </a:rPr>
              <a:t>구두로 보고하고</a:t>
            </a:r>
            <a:r>
              <a:rPr lang="en-US" sz="1200" b="1" dirty="0">
                <a:solidFill>
                  <a:srgbClr val="0071BC"/>
                </a:solidFill>
                <a:latin typeface="Open Sans"/>
              </a:rPr>
              <a:t> </a:t>
            </a:r>
            <a:r>
              <a:rPr lang="ko-KR" altLang="en-US" sz="1200" dirty="0">
                <a:latin typeface="Cambria" panose="02040503050406030204" pitchFamily="18" charset="0"/>
              </a:rPr>
              <a:t>위험관리 및 준법팀</a:t>
            </a:r>
            <a:r>
              <a:rPr lang="en-US" altLang="ko-KR" sz="1200" dirty="0">
                <a:latin typeface="Cambria" panose="02040503050406030204" pitchFamily="18" charset="0"/>
              </a:rPr>
              <a:t>, </a:t>
            </a:r>
            <a:r>
              <a:rPr lang="ko-KR" altLang="en-US" sz="1200" dirty="0">
                <a:latin typeface="Cambria" panose="02040503050406030204" pitchFamily="18" charset="0"/>
              </a:rPr>
              <a:t>귀하의 상사</a:t>
            </a:r>
            <a:r>
              <a:rPr lang="en-US" altLang="ko-KR" sz="1200" dirty="0">
                <a:latin typeface="Cambria" panose="02040503050406030204" pitchFamily="18" charset="0"/>
              </a:rPr>
              <a:t>, HR </a:t>
            </a:r>
            <a:r>
              <a:rPr lang="ko-KR" altLang="en-US" sz="1200" dirty="0">
                <a:latin typeface="Cambria" panose="02040503050406030204" pitchFamily="18" charset="0"/>
              </a:rPr>
              <a:t>또는 현지 윤리 위원회</a:t>
            </a:r>
          </a:p>
        </p:txBody>
      </p:sp>
      <p:sp>
        <p:nvSpPr>
          <p:cNvPr id="7" name="Rectangle 6"/>
          <p:cNvSpPr/>
          <p:nvPr/>
        </p:nvSpPr>
        <p:spPr>
          <a:xfrm>
            <a:off x="1325416" y="3941813"/>
            <a:ext cx="7275333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1200" b="1" dirty="0">
                <a:solidFill>
                  <a:srgbClr val="0071BC"/>
                </a:solidFill>
                <a:latin typeface="Cambria" panose="02040503050406030204" pitchFamily="18" charset="0"/>
              </a:rPr>
              <a:t>이메일을 보내고 </a:t>
            </a:r>
            <a:r>
              <a:rPr lang="ko-KR" altLang="en-US" sz="1200" dirty="0">
                <a:latin typeface="Cambria" panose="02040503050406030204" pitchFamily="18" charset="0"/>
              </a:rPr>
              <a:t>위험관리 및 준법팀 </a:t>
            </a:r>
            <a:r>
              <a:rPr lang="en-US" sz="1200" dirty="0">
                <a:latin typeface="Open Sans"/>
                <a:hlinkClick r:id="rId3"/>
              </a:rPr>
              <a:t>mts_risk_and_compliance@mts.com</a:t>
            </a:r>
            <a:endParaRPr lang="en-US" sz="1200" dirty="0">
              <a:latin typeface="Open Sans"/>
            </a:endParaRPr>
          </a:p>
          <a:p>
            <a:pPr>
              <a:spcBef>
                <a:spcPts val="600"/>
              </a:spcBef>
            </a:pPr>
            <a:endParaRPr lang="en-US" sz="1200" dirty="0">
              <a:latin typeface="Open San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25416" y="4582713"/>
            <a:ext cx="62471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1200" b="1" dirty="0">
                <a:solidFill>
                  <a:srgbClr val="0071BC"/>
                </a:solidFill>
                <a:latin typeface="Cambria" panose="02040503050406030204" pitchFamily="18" charset="0"/>
              </a:rPr>
              <a:t>방문 보고하고 </a:t>
            </a:r>
            <a:r>
              <a:rPr lang="it-IT" sz="1200" dirty="0">
                <a:latin typeface="Open Sans"/>
              </a:rPr>
              <a:t>MTS AlertLine </a:t>
            </a:r>
            <a:r>
              <a:rPr lang="en-US" sz="1200" dirty="0">
                <a:latin typeface="Open Sans"/>
                <a:hlinkClick r:id="rId4"/>
              </a:rPr>
              <a:t>https://alertline.com</a:t>
            </a:r>
            <a:endParaRPr lang="en-US" sz="1200" b="1" dirty="0">
              <a:solidFill>
                <a:srgbClr val="C00000"/>
              </a:solidFill>
              <a:latin typeface="Open San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25416" y="5211438"/>
            <a:ext cx="71604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1200" b="1" dirty="0">
                <a:solidFill>
                  <a:srgbClr val="0071BC"/>
                </a:solidFill>
                <a:latin typeface="Cambria" panose="02040503050406030204" pitchFamily="18" charset="0"/>
              </a:rPr>
              <a:t>전화하십시오</a:t>
            </a:r>
            <a:r>
              <a:rPr lang="it-IT" sz="1200" b="1" dirty="0">
                <a:solidFill>
                  <a:srgbClr val="0000FF"/>
                </a:solidFill>
                <a:latin typeface="Open Sans"/>
              </a:rPr>
              <a:t> </a:t>
            </a:r>
            <a:r>
              <a:rPr lang="it-IT" sz="1200" dirty="0">
                <a:latin typeface="Open Sans"/>
              </a:rPr>
              <a:t>MTS AlertLine </a:t>
            </a:r>
            <a:r>
              <a:rPr lang="de-DE" sz="1200" dirty="0">
                <a:latin typeface="Open Sans"/>
              </a:rPr>
              <a:t>888-321-5562</a:t>
            </a:r>
            <a:r>
              <a:rPr lang="ko-KR" altLang="en-US" sz="1200" dirty="0">
                <a:latin typeface="Open Sans"/>
              </a:rPr>
              <a:t> </a:t>
            </a:r>
            <a:r>
              <a:rPr lang="en-US" altLang="ko-KR" sz="1200" dirty="0">
                <a:latin typeface="Cambria" panose="02040503050406030204" pitchFamily="18" charset="0"/>
              </a:rPr>
              <a:t>(</a:t>
            </a:r>
            <a:r>
              <a:rPr lang="ko-KR" altLang="en-US" sz="1200" dirty="0">
                <a:latin typeface="Cambria" panose="02040503050406030204" pitchFamily="18" charset="0"/>
              </a:rPr>
              <a:t>코드에 기재된 지역 전화번호</a:t>
            </a:r>
            <a:r>
              <a:rPr lang="en-US" altLang="ko-KR" sz="12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57294" y="5864658"/>
            <a:ext cx="67247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latin typeface="Cambria" panose="02040503050406030204" pitchFamily="18" charset="0"/>
              </a:rPr>
              <a:t>AlertLine</a:t>
            </a:r>
            <a:r>
              <a:rPr lang="ko-KR" altLang="en-US" sz="1200" dirty="0">
                <a:latin typeface="Cambria" panose="02040503050406030204" pitchFamily="18" charset="0"/>
              </a:rPr>
              <a:t>에 대한 보고는 익명으로 할 수 있습니다</a:t>
            </a:r>
            <a:endParaRPr lang="en-US" sz="1200" dirty="0">
              <a:latin typeface="Open San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EB9711-34E8-4B3A-A5CE-F43251A94A7A}"/>
              </a:ext>
            </a:extLst>
          </p:cNvPr>
          <p:cNvSpPr/>
          <p:nvPr/>
        </p:nvSpPr>
        <p:spPr>
          <a:xfrm>
            <a:off x="1254760" y="2573730"/>
            <a:ext cx="6634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800" dirty="0">
              <a:solidFill>
                <a:srgbClr val="0071BC"/>
              </a:solidFill>
              <a:latin typeface="Open Sans"/>
            </a:endParaRPr>
          </a:p>
          <a:p>
            <a:pPr algn="ctr"/>
            <a:r>
              <a:rPr lang="en-US" sz="1800" dirty="0">
                <a:solidFill>
                  <a:srgbClr val="0071BC"/>
                </a:solidFill>
                <a:latin typeface="Open Sans"/>
              </a:rPr>
              <a:t>  </a:t>
            </a:r>
            <a:r>
              <a:rPr lang="ko-KR" altLang="en-US" sz="1800" dirty="0">
                <a:solidFill>
                  <a:srgbClr val="0071BC"/>
                </a:solidFill>
                <a:latin typeface="Cambria" panose="02040503050406030204" pitchFamily="18" charset="0"/>
              </a:rPr>
              <a:t>조언을 구하거나 우려를 신고하는 방법</a:t>
            </a:r>
          </a:p>
        </p:txBody>
      </p:sp>
      <p:pic>
        <p:nvPicPr>
          <p:cNvPr id="13" name="Graphic 12" descr="Speech">
            <a:extLst>
              <a:ext uri="{FF2B5EF4-FFF2-40B4-BE49-F238E27FC236}">
                <a16:creationId xmlns:a16="http://schemas.microsoft.com/office/drawing/2014/main" id="{CB5388AC-580D-4126-AB3A-CEE29A41CE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679" y="3331197"/>
            <a:ext cx="454387" cy="454387"/>
          </a:xfrm>
          <a:prstGeom prst="rect">
            <a:avLst/>
          </a:prstGeom>
        </p:spPr>
      </p:pic>
      <p:pic>
        <p:nvPicPr>
          <p:cNvPr id="27" name="Graphic 26" descr="Email">
            <a:extLst>
              <a:ext uri="{FF2B5EF4-FFF2-40B4-BE49-F238E27FC236}">
                <a16:creationId xmlns:a16="http://schemas.microsoft.com/office/drawing/2014/main" id="{D18012B7-3E56-44D2-B3CE-7371D983B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3469" y="3910102"/>
            <a:ext cx="371198" cy="371198"/>
          </a:xfrm>
          <a:prstGeom prst="rect">
            <a:avLst/>
          </a:prstGeom>
        </p:spPr>
      </p:pic>
      <p:pic>
        <p:nvPicPr>
          <p:cNvPr id="29" name="Graphic 28" descr="Laptop">
            <a:extLst>
              <a:ext uri="{FF2B5EF4-FFF2-40B4-BE49-F238E27FC236}">
                <a16:creationId xmlns:a16="http://schemas.microsoft.com/office/drawing/2014/main" id="{E8733621-7E12-4160-9DD6-7B44DA33F8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4139" y="4509407"/>
            <a:ext cx="454388" cy="454388"/>
          </a:xfrm>
          <a:prstGeom prst="rect">
            <a:avLst/>
          </a:prstGeom>
        </p:spPr>
      </p:pic>
      <p:pic>
        <p:nvPicPr>
          <p:cNvPr id="31" name="Graphic 30" descr="Smart Phone">
            <a:extLst>
              <a:ext uri="{FF2B5EF4-FFF2-40B4-BE49-F238E27FC236}">
                <a16:creationId xmlns:a16="http://schemas.microsoft.com/office/drawing/2014/main" id="{38A80C0B-3A07-4241-890C-AE2ED36200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9182" y="5191902"/>
            <a:ext cx="399771" cy="399771"/>
          </a:xfrm>
          <a:prstGeom prst="rect">
            <a:avLst/>
          </a:prstGeom>
        </p:spPr>
      </p:pic>
      <p:cxnSp>
        <p:nvCxnSpPr>
          <p:cNvPr id="2055" name="Straight Connector 2054">
            <a:extLst>
              <a:ext uri="{FF2B5EF4-FFF2-40B4-BE49-F238E27FC236}">
                <a16:creationId xmlns:a16="http://schemas.microsoft.com/office/drawing/2014/main" id="{1EF07FF1-6BCE-464B-80DF-615E06CC2322}"/>
              </a:ext>
            </a:extLst>
          </p:cNvPr>
          <p:cNvCxnSpPr>
            <a:cxnSpLocks/>
          </p:cNvCxnSpPr>
          <p:nvPr/>
        </p:nvCxnSpPr>
        <p:spPr>
          <a:xfrm>
            <a:off x="1201982" y="3295083"/>
            <a:ext cx="0" cy="244348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63" name="Graphic 2062" descr="Paper">
            <a:extLst>
              <a:ext uri="{FF2B5EF4-FFF2-40B4-BE49-F238E27FC236}">
                <a16:creationId xmlns:a16="http://schemas.microsoft.com/office/drawing/2014/main" id="{2E2C4488-B432-4E14-9D05-A7CBE3F4C6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12583" y="5840163"/>
            <a:ext cx="325991" cy="325991"/>
          </a:xfrm>
          <a:prstGeom prst="rect">
            <a:avLst/>
          </a:prstGeom>
        </p:spPr>
      </p:pic>
      <p:pic>
        <p:nvPicPr>
          <p:cNvPr id="49" name="Picture 48" descr="A close up of a snow covered bridge&#10;&#10;Description automatically generated">
            <a:extLst>
              <a:ext uri="{FF2B5EF4-FFF2-40B4-BE49-F238E27FC236}">
                <a16:creationId xmlns:a16="http://schemas.microsoft.com/office/drawing/2014/main" id="{D74C56BF-53C5-4041-B5A8-1E929DCF84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1060819"/>
            <a:ext cx="9144000" cy="1631216"/>
          </a:xfrm>
          <a:prstGeom prst="rect">
            <a:avLst/>
          </a:prstGeom>
        </p:spPr>
      </p:pic>
      <p:sp>
        <p:nvSpPr>
          <p:cNvPr id="22" name="Title 3">
            <a:extLst>
              <a:ext uri="{FF2B5EF4-FFF2-40B4-BE49-F238E27FC236}">
                <a16:creationId xmlns:a16="http://schemas.microsoft.com/office/drawing/2014/main" id="{E8734901-F9EB-4798-8FD8-E0A3A9BAC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63" y="237851"/>
            <a:ext cx="6853471" cy="520159"/>
          </a:xfrm>
        </p:spPr>
        <p:txBody>
          <a:bodyPr>
            <a:normAutofit/>
          </a:bodyPr>
          <a:lstStyle/>
          <a:p>
            <a:r>
              <a:rPr lang="en-US" altLang="ko-KR" sz="2400" dirty="0">
                <a:solidFill>
                  <a:srgbClr val="C00000"/>
                </a:solidFill>
                <a:latin typeface="Open Sans"/>
              </a:rPr>
              <a:t>MTS </a:t>
            </a:r>
            <a:r>
              <a:rPr lang="ko-KR" altLang="en-US" sz="2400" dirty="0">
                <a:solidFill>
                  <a:srgbClr val="C00000"/>
                </a:solidFill>
                <a:latin typeface="Open Sans"/>
              </a:rPr>
              <a:t>업무윤리강령 적용</a:t>
            </a:r>
            <a:endParaRPr lang="en-US" sz="2400" dirty="0">
              <a:solidFill>
                <a:srgbClr val="C00000"/>
              </a:solidFill>
              <a:latin typeface="Open San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50B9A9-F2FB-4F96-8D2F-39841F20BE42}"/>
              </a:ext>
            </a:extLst>
          </p:cNvPr>
          <p:cNvSpPr txBox="1"/>
          <p:nvPr/>
        </p:nvSpPr>
        <p:spPr>
          <a:xfrm>
            <a:off x="8593830" y="6509798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Open San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61850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771845" y="2366625"/>
            <a:ext cx="2821939" cy="169544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CC154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CC1543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CC1543"/>
              </a:buClr>
              <a:buFont typeface="Lucida Grande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CC1543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buNone/>
            </a:pPr>
            <a:r>
              <a:rPr lang="ko-KR" altLang="en-US" sz="1600" b="1" kern="0" dirty="0">
                <a:solidFill>
                  <a:srgbClr val="0071BC"/>
                </a:solidFill>
                <a:latin typeface="Cambria" panose="02040503050406030204" pitchFamily="18" charset="0"/>
                <a:ea typeface="Gulim" pitchFamily="34" charset="-127"/>
              </a:rPr>
              <a:t>보복은 </a:t>
            </a:r>
            <a:r>
              <a:rPr lang="ko-KR" altLang="en-US" sz="1600" kern="0" dirty="0">
                <a:solidFill>
                  <a:srgbClr val="0071BC"/>
                </a:solidFill>
                <a:latin typeface="Cambria" panose="02040503050406030204" pitchFamily="18" charset="0"/>
                <a:ea typeface="Gulim" pitchFamily="34" charset="-127"/>
              </a:rPr>
              <a:t>직원이 문제를 제기하거나 조사에 협조한 이유로 동료</a:t>
            </a:r>
            <a:r>
              <a:rPr lang="en-US" altLang="ko-KR" sz="1600" kern="0" dirty="0">
                <a:solidFill>
                  <a:srgbClr val="0071BC"/>
                </a:solidFill>
                <a:latin typeface="Cambria" panose="02040503050406030204" pitchFamily="18" charset="0"/>
                <a:ea typeface="Gulim" pitchFamily="34" charset="-127"/>
              </a:rPr>
              <a:t>, </a:t>
            </a:r>
            <a:r>
              <a:rPr lang="ko-KR" altLang="en-US" sz="1600" kern="0" dirty="0">
                <a:solidFill>
                  <a:srgbClr val="0071BC"/>
                </a:solidFill>
                <a:latin typeface="Cambria" panose="02040503050406030204" pitchFamily="18" charset="0"/>
                <a:ea typeface="Gulim" pitchFamily="34" charset="-127"/>
              </a:rPr>
              <a:t>상사 또는 고위 경영진으로부터 처벌 또는 괴롭힘을 받은 경우에 발생합니다</a:t>
            </a:r>
            <a:r>
              <a:rPr lang="en-US" altLang="ko-KR" sz="1600" kern="0" dirty="0">
                <a:solidFill>
                  <a:srgbClr val="0071BC"/>
                </a:solidFill>
                <a:latin typeface="Cambria" panose="02040503050406030204" pitchFamily="18" charset="0"/>
                <a:ea typeface="Gulim" pitchFamily="34" charset="-127"/>
              </a:rPr>
              <a:t>.</a:t>
            </a:r>
            <a:endParaRPr lang="ko-KR" altLang="en-US" sz="1600" kern="0" dirty="0">
              <a:solidFill>
                <a:srgbClr val="0071BC"/>
              </a:solidFill>
              <a:latin typeface="Cambria" panose="02040503050406030204" pitchFamily="18" charset="0"/>
              <a:ea typeface="Gulim" pitchFamily="34" charset="-127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1267" y="2366625"/>
            <a:ext cx="408145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>
                <a:latin typeface="Cambria" panose="02040503050406030204" pitchFamily="18" charset="0"/>
                <a:ea typeface="Gulim" pitchFamily="34" charset="-127"/>
              </a:rPr>
              <a:t>보복에 관여하는 사람은 누구나 우리의 강령을 위반하는 것이며</a:t>
            </a:r>
            <a:r>
              <a:rPr lang="en-US" altLang="ko-KR" dirty="0">
                <a:latin typeface="Cambria" panose="02040503050406030204" pitchFamily="18" charset="0"/>
                <a:ea typeface="Gulim" pitchFamily="34" charset="-127"/>
              </a:rPr>
              <a:t>, </a:t>
            </a:r>
            <a:r>
              <a:rPr lang="ko-KR" altLang="en-US" dirty="0">
                <a:latin typeface="Cambria" panose="02040503050406030204" pitchFamily="18" charset="0"/>
                <a:ea typeface="Gulim" pitchFamily="34" charset="-127"/>
              </a:rPr>
              <a:t>최고 해고를 포함하는 징계에 처해질 수 있습니다</a:t>
            </a:r>
            <a:r>
              <a:rPr lang="en-US" altLang="ko-KR" dirty="0">
                <a:latin typeface="Cambria" panose="02040503050406030204" pitchFamily="18" charset="0"/>
                <a:ea typeface="Gulim" pitchFamily="34" charset="-127"/>
              </a:rPr>
              <a:t>.</a:t>
            </a:r>
          </a:p>
          <a:p>
            <a:endParaRPr lang="en-US" dirty="0">
              <a:latin typeface="Cambria" panose="02040503050406030204" pitchFamily="18" charset="0"/>
              <a:ea typeface="Gulim" pitchFamily="34" charset="-127"/>
            </a:endParaRPr>
          </a:p>
          <a:p>
            <a:endParaRPr lang="en-US" dirty="0">
              <a:latin typeface="Cambria" panose="02040503050406030204" pitchFamily="18" charset="0"/>
              <a:ea typeface="Gulim" pitchFamily="34" charset="-127"/>
            </a:endParaRPr>
          </a:p>
          <a:p>
            <a:r>
              <a:rPr lang="ko-KR" altLang="en-US" dirty="0">
                <a:latin typeface="Cambria" panose="02040503050406030204" pitchFamily="18" charset="0"/>
                <a:ea typeface="Gulim" pitchFamily="34" charset="-127"/>
              </a:rPr>
              <a:t>보복 및 의견 개진에 관해 우려가 있을 경우</a:t>
            </a:r>
            <a:r>
              <a:rPr lang="en-US" altLang="ko-KR" dirty="0">
                <a:latin typeface="Cambria" panose="02040503050406030204" pitchFamily="18" charset="0"/>
                <a:ea typeface="Gulim" pitchFamily="34" charset="-127"/>
              </a:rPr>
              <a:t>, </a:t>
            </a:r>
            <a:r>
              <a:rPr lang="ko-KR" altLang="en-US" dirty="0">
                <a:latin typeface="Cambria" panose="02040503050406030204" pitchFamily="18" charset="0"/>
                <a:ea typeface="Gulim" pitchFamily="34" charset="-127"/>
              </a:rPr>
              <a:t>의견을 개진하고 보고하십시오</a:t>
            </a:r>
            <a:r>
              <a:rPr lang="en-US" altLang="ko-KR" dirty="0">
                <a:latin typeface="Cambria" panose="02040503050406030204" pitchFamily="18" charset="0"/>
                <a:ea typeface="Gulim" pitchFamily="34" charset="-127"/>
              </a:rPr>
              <a:t>. </a:t>
            </a:r>
            <a:endParaRPr lang="ko-KR" altLang="en-US" dirty="0">
              <a:latin typeface="Cambria" panose="02040503050406030204" pitchFamily="18" charset="0"/>
              <a:ea typeface="Gulim" pitchFamily="34" charset="-127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771845" y="4598505"/>
            <a:ext cx="2821939" cy="99290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CC154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CC1543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CC1543"/>
              </a:buClr>
              <a:buFont typeface="Lucida Grande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CC1543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buNone/>
            </a:pPr>
            <a:r>
              <a:rPr lang="ko-KR" altLang="en-US" sz="1600" b="1" kern="0" dirty="0">
                <a:solidFill>
                  <a:srgbClr val="0071BC"/>
                </a:solidFill>
                <a:latin typeface="Cambria" panose="02040503050406030204" pitchFamily="18" charset="0"/>
                <a:ea typeface="Gulim" pitchFamily="34" charset="-127"/>
              </a:rPr>
              <a:t>선의</a:t>
            </a:r>
            <a:r>
              <a:rPr lang="ko-KR" altLang="en-US" sz="1600" kern="0" dirty="0">
                <a:solidFill>
                  <a:srgbClr val="0071BC"/>
                </a:solidFill>
                <a:latin typeface="Cambria" panose="02040503050406030204" pitchFamily="18" charset="0"/>
                <a:ea typeface="Gulim" pitchFamily="34" charset="-127"/>
              </a:rPr>
              <a:t>는 악의나 상대를 사취하려는 의도가 없는 진실된 생각을 의미합니다</a:t>
            </a:r>
            <a:r>
              <a:rPr lang="en-US" altLang="ko-KR" sz="1600" kern="0" dirty="0">
                <a:solidFill>
                  <a:srgbClr val="0071BC"/>
                </a:solidFill>
                <a:latin typeface="Cambria" panose="02040503050406030204" pitchFamily="18" charset="0"/>
                <a:ea typeface="Gulim" pitchFamily="34" charset="-127"/>
              </a:rPr>
              <a:t>. </a:t>
            </a:r>
            <a:r>
              <a:rPr lang="ko-KR" altLang="en-US" sz="1600" kern="0" dirty="0">
                <a:solidFill>
                  <a:srgbClr val="0071BC"/>
                </a:solidFill>
                <a:latin typeface="Cambria" panose="02040503050406030204" pitchFamily="18" charset="0"/>
                <a:ea typeface="Gulim" pitchFamily="34" charset="-127"/>
              </a:rPr>
              <a:t>우리가 항상 옳다는 의미는 아닙니다</a:t>
            </a:r>
            <a:r>
              <a:rPr lang="en-US" altLang="ko-KR" sz="1600" kern="0" dirty="0">
                <a:solidFill>
                  <a:srgbClr val="0071BC"/>
                </a:solidFill>
                <a:latin typeface="Cambria" panose="02040503050406030204" pitchFamily="18" charset="0"/>
                <a:ea typeface="Gulim" pitchFamily="34" charset="-127"/>
              </a:rPr>
              <a:t>.</a:t>
            </a:r>
          </a:p>
          <a:p>
            <a:pPr marL="0" indent="0">
              <a:buNone/>
            </a:pPr>
            <a:endParaRPr lang="it-IT" sz="1600" kern="0" dirty="0">
              <a:solidFill>
                <a:srgbClr val="0071BC"/>
              </a:solidFill>
              <a:latin typeface="Open Sans"/>
              <a:ea typeface="Gulim" pitchFamily="34" charset="-127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286375" y="2409759"/>
            <a:ext cx="0" cy="35814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Graphic 19" descr="Warning">
            <a:extLst>
              <a:ext uri="{FF2B5EF4-FFF2-40B4-BE49-F238E27FC236}">
                <a16:creationId xmlns:a16="http://schemas.microsoft.com/office/drawing/2014/main" id="{4CC2B3A2-E1D8-4105-965B-EEF64FE95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067" y="4141305"/>
            <a:ext cx="457200" cy="457200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53751967-00E3-40C4-AA74-E162F2ABA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63" y="237851"/>
            <a:ext cx="6853471" cy="520159"/>
          </a:xfrm>
        </p:spPr>
        <p:txBody>
          <a:bodyPr>
            <a:normAutofit/>
          </a:bodyPr>
          <a:lstStyle/>
          <a:p>
            <a:r>
              <a:rPr lang="en-US" altLang="ko-KR" sz="2400" dirty="0">
                <a:solidFill>
                  <a:srgbClr val="C00000"/>
                </a:solidFill>
                <a:latin typeface="Open Sans"/>
              </a:rPr>
              <a:t>MTS</a:t>
            </a:r>
            <a:r>
              <a:rPr lang="ko-KR" altLang="en-US" sz="2400" dirty="0">
                <a:solidFill>
                  <a:srgbClr val="C00000"/>
                </a:solidFill>
                <a:latin typeface="Open Sans"/>
              </a:rPr>
              <a:t>에서는 보복 행위를 용납하지 않습니다</a:t>
            </a:r>
            <a:r>
              <a:rPr lang="en-US" altLang="ko-KR" sz="2400" dirty="0">
                <a:solidFill>
                  <a:srgbClr val="C00000"/>
                </a:solidFill>
                <a:latin typeface="Open Sans"/>
              </a:rPr>
              <a:t>.</a:t>
            </a:r>
            <a:endParaRPr lang="en-US" sz="2400" dirty="0">
              <a:solidFill>
                <a:srgbClr val="C00000"/>
              </a:solidFill>
              <a:latin typeface="Open San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373421-644B-4D70-B3FF-5B8B8A562A4C}"/>
              </a:ext>
            </a:extLst>
          </p:cNvPr>
          <p:cNvSpPr/>
          <p:nvPr/>
        </p:nvSpPr>
        <p:spPr>
          <a:xfrm>
            <a:off x="0" y="1198788"/>
            <a:ext cx="9144000" cy="73320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800" dirty="0">
                <a:latin typeface="Open Sans"/>
                <a:ea typeface="Gulim" pitchFamily="34" charset="-127"/>
              </a:rPr>
              <a:t>  </a:t>
            </a:r>
            <a:r>
              <a:rPr lang="en-US" altLang="ko-KR" sz="1800" dirty="0">
                <a:latin typeface="Cambria" panose="02040503050406030204" pitchFamily="18" charset="0"/>
                <a:ea typeface="Gulim" pitchFamily="34" charset="-127"/>
              </a:rPr>
              <a:t>MTS</a:t>
            </a:r>
            <a:r>
              <a:rPr lang="ko-KR" altLang="en-US" sz="1800" dirty="0">
                <a:latin typeface="Cambria" panose="02040503050406030204" pitchFamily="18" charset="0"/>
                <a:ea typeface="Gulim" pitchFamily="34" charset="-127"/>
              </a:rPr>
              <a:t>는 선의로 문의하거나 문제를 제기하는 사람에 대한 보복을 금합니다</a:t>
            </a:r>
            <a:r>
              <a:rPr lang="en-US" altLang="ko-KR" sz="1800" dirty="0">
                <a:latin typeface="Cambria" panose="02040503050406030204" pitchFamily="18" charset="0"/>
                <a:ea typeface="Gulim" pitchFamily="34" charset="-127"/>
              </a:rPr>
              <a:t>.</a:t>
            </a:r>
            <a:endParaRPr lang="ko-KR" altLang="en-US" sz="1800" dirty="0">
              <a:latin typeface="Cambria" panose="02040503050406030204" pitchFamily="18" charset="0"/>
              <a:ea typeface="Gulim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2CFBE7-F817-4D87-AE05-D77560EDD35B}"/>
              </a:ext>
            </a:extLst>
          </p:cNvPr>
          <p:cNvSpPr txBox="1"/>
          <p:nvPr/>
        </p:nvSpPr>
        <p:spPr>
          <a:xfrm>
            <a:off x="8593830" y="6509798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Open Sans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724777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5613" y="1412875"/>
            <a:ext cx="8231187" cy="4519613"/>
          </a:xfrm>
          <a:noFill/>
        </p:spPr>
        <p:txBody>
          <a:bodyPr anchor="ctr"/>
          <a:lstStyle/>
          <a:p>
            <a:pPr marL="0" indent="0" algn="ctr">
              <a:buNone/>
            </a:pPr>
            <a:r>
              <a:rPr lang="ko-KR" altLang="en-US" sz="2400" dirty="0">
                <a:solidFill>
                  <a:srgbClr val="C00000"/>
                </a:solidFill>
                <a:latin typeface="Open Sans"/>
              </a:rPr>
              <a:t>비밀 보호 </a:t>
            </a:r>
            <a:r>
              <a:rPr lang="en-US" altLang="ko-KR" sz="2400" dirty="0">
                <a:solidFill>
                  <a:srgbClr val="C00000"/>
                </a:solidFill>
                <a:latin typeface="Open Sans"/>
              </a:rPr>
              <a:t>+ </a:t>
            </a:r>
            <a:r>
              <a:rPr lang="ko-KR" altLang="en-US" sz="2400" dirty="0">
                <a:solidFill>
                  <a:srgbClr val="C00000"/>
                </a:solidFill>
                <a:latin typeface="Open Sans"/>
              </a:rPr>
              <a:t>보안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F669E7-5492-4725-9B87-B1D9ADEA8897}"/>
              </a:ext>
            </a:extLst>
          </p:cNvPr>
          <p:cNvCxnSpPr>
            <a:cxnSpLocks/>
          </p:cNvCxnSpPr>
          <p:nvPr/>
        </p:nvCxnSpPr>
        <p:spPr>
          <a:xfrm>
            <a:off x="2636520" y="3253173"/>
            <a:ext cx="38709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A55882-F1ED-4763-996F-2BBB4F56CD31}"/>
              </a:ext>
            </a:extLst>
          </p:cNvPr>
          <p:cNvCxnSpPr>
            <a:cxnSpLocks/>
          </p:cNvCxnSpPr>
          <p:nvPr/>
        </p:nvCxnSpPr>
        <p:spPr>
          <a:xfrm>
            <a:off x="2604904" y="4152618"/>
            <a:ext cx="38709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58DB2157-647C-419E-BC15-3E5036537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63" y="237851"/>
            <a:ext cx="6853471" cy="520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2400" b="1" dirty="0">
                <a:solidFill>
                  <a:srgbClr val="C00000"/>
                </a:solidFill>
                <a:latin typeface="Open Sans"/>
              </a:rPr>
              <a:t>주요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A9246C-169B-4D90-9BAB-27570879F3A1}"/>
              </a:ext>
            </a:extLst>
          </p:cNvPr>
          <p:cNvSpPr txBox="1"/>
          <p:nvPr/>
        </p:nvSpPr>
        <p:spPr>
          <a:xfrm>
            <a:off x="8593830" y="6509798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Open San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504414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DABDE0-0066-4EB4-9430-1A333D50A88A}"/>
              </a:ext>
            </a:extLst>
          </p:cNvPr>
          <p:cNvSpPr/>
          <p:nvPr/>
        </p:nvSpPr>
        <p:spPr>
          <a:xfrm>
            <a:off x="400952" y="2254071"/>
            <a:ext cx="40021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660">
              <a:lnSpc>
                <a:spcPct val="100000"/>
              </a:lnSpc>
              <a:spcBef>
                <a:spcPts val="100"/>
              </a:spcBef>
            </a:pPr>
            <a:r>
              <a:rPr lang="ko-KR" altLang="en-US" sz="1800" b="1">
                <a:solidFill>
                  <a:srgbClr val="0071BC"/>
                </a:solidFill>
                <a:latin typeface="Open Sans"/>
                <a:ea typeface="Gulim" pitchFamily="34" charset="-127"/>
                <a:cs typeface="Cambria"/>
              </a:rPr>
              <a:t>‘직장 내</a:t>
            </a:r>
            <a:r>
              <a:rPr lang="ko-KR" altLang="en-US" sz="1800" b="1">
                <a:latin typeface="Open Sans"/>
                <a:ea typeface="Gulim" pitchFamily="34" charset="-127"/>
                <a:cs typeface="Cambria"/>
              </a:rPr>
              <a:t> </a:t>
            </a:r>
            <a:r>
              <a:rPr lang="ko-KR" altLang="en-US" sz="1800">
                <a:latin typeface="Open Sans"/>
                <a:ea typeface="Gulim" pitchFamily="34" charset="-127"/>
                <a:cs typeface="Cambria"/>
              </a:rPr>
              <a:t>개인 비밀 보호’란 개인 또는 개인 비밀에 속한 것으로 간주되는 정보가 손상</a:t>
            </a:r>
            <a:r>
              <a:rPr lang="en-US" altLang="ko-KR" sz="1800">
                <a:latin typeface="Open Sans"/>
                <a:ea typeface="Gulim" pitchFamily="34" charset="-127"/>
                <a:cs typeface="Cambria"/>
              </a:rPr>
              <a:t>, </a:t>
            </a:r>
            <a:r>
              <a:rPr lang="ko-KR" altLang="en-US" sz="1800">
                <a:latin typeface="Open Sans"/>
                <a:ea typeface="Gulim" pitchFamily="34" charset="-127"/>
                <a:cs typeface="Cambria"/>
              </a:rPr>
              <a:t>훼손 또는 손실되지 않도록 보호하는 것을 말합니다</a:t>
            </a:r>
            <a:r>
              <a:rPr lang="en-US" altLang="ko-KR" sz="1800">
                <a:latin typeface="Open Sans"/>
                <a:ea typeface="Gulim" pitchFamily="34" charset="-127"/>
                <a:cs typeface="Cambria"/>
              </a:rPr>
              <a:t>.</a:t>
            </a:r>
            <a:endParaRPr lang="ko-KR" altLang="en-US" sz="1800">
              <a:latin typeface="Open Sans"/>
              <a:ea typeface="Gulim" pitchFamily="34" charset="-127"/>
              <a:cs typeface="Cambria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98D1F5C-1024-4D71-BCB9-3049CCE70277}"/>
              </a:ext>
            </a:extLst>
          </p:cNvPr>
          <p:cNvCxnSpPr>
            <a:cxnSpLocks/>
          </p:cNvCxnSpPr>
          <p:nvPr/>
        </p:nvCxnSpPr>
        <p:spPr>
          <a:xfrm>
            <a:off x="4572000" y="2440672"/>
            <a:ext cx="0" cy="2753360"/>
          </a:xfrm>
          <a:prstGeom prst="line">
            <a:avLst/>
          </a:prstGeom>
          <a:ln w="12700">
            <a:solidFill>
              <a:srgbClr val="0071B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36F8A95-D1FC-476A-BCD0-230A6EB1E6C8}"/>
              </a:ext>
            </a:extLst>
          </p:cNvPr>
          <p:cNvSpPr/>
          <p:nvPr/>
        </p:nvSpPr>
        <p:spPr>
          <a:xfrm>
            <a:off x="4754511" y="2254071"/>
            <a:ext cx="41524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660">
              <a:lnSpc>
                <a:spcPct val="100000"/>
              </a:lnSpc>
              <a:spcBef>
                <a:spcPts val="100"/>
              </a:spcBef>
            </a:pPr>
            <a:r>
              <a:rPr lang="ko-KR" altLang="en-US" sz="1800" b="1">
                <a:solidFill>
                  <a:srgbClr val="0071BC"/>
                </a:solidFill>
                <a:latin typeface="Open Sans"/>
                <a:ea typeface="Gulim" pitchFamily="34" charset="-127"/>
                <a:cs typeface="Cambria"/>
              </a:rPr>
              <a:t>보안</a:t>
            </a:r>
            <a:r>
              <a:rPr lang="ko-KR" altLang="en-US" sz="1800">
                <a:latin typeface="Open Sans"/>
                <a:ea typeface="Gulim" pitchFamily="34" charset="-127"/>
                <a:cs typeface="Cambria"/>
              </a:rPr>
              <a:t>이란 정보의 기밀성</a:t>
            </a:r>
            <a:r>
              <a:rPr lang="en-US" altLang="ko-KR" sz="1800">
                <a:latin typeface="Open Sans"/>
                <a:ea typeface="Gulim" pitchFamily="34" charset="-127"/>
                <a:cs typeface="Cambria"/>
              </a:rPr>
              <a:t>, </a:t>
            </a:r>
            <a:r>
              <a:rPr lang="ko-KR" altLang="en-US" sz="1800">
                <a:latin typeface="Open Sans"/>
                <a:ea typeface="Gulim" pitchFamily="34" charset="-127"/>
                <a:cs typeface="Cambria"/>
              </a:rPr>
              <a:t>무결성 및 가용성을 보호하는 것을 말합니다</a:t>
            </a:r>
            <a:r>
              <a:rPr lang="en-US" altLang="ko-KR" sz="1800">
                <a:latin typeface="Open Sans"/>
                <a:ea typeface="Gulim" pitchFamily="34" charset="-127"/>
                <a:cs typeface="Cambria"/>
              </a:rPr>
              <a:t>.</a:t>
            </a:r>
            <a:endParaRPr lang="ko-KR" altLang="en-US" sz="1800">
              <a:latin typeface="Open Sans"/>
              <a:ea typeface="Gulim" pitchFamily="34" charset="-127"/>
              <a:cs typeface="Cambria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855232-E30C-454E-AEBB-950BA9189C9E}"/>
              </a:ext>
            </a:extLst>
          </p:cNvPr>
          <p:cNvSpPr/>
          <p:nvPr/>
        </p:nvSpPr>
        <p:spPr>
          <a:xfrm>
            <a:off x="492760" y="3717903"/>
            <a:ext cx="3647441" cy="5882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dirty="0">
                <a:solidFill>
                  <a:schemeClr val="bg1"/>
                </a:solidFill>
                <a:latin typeface="Open Sans"/>
                <a:ea typeface="Gulim" pitchFamily="34" charset="-127"/>
              </a:rPr>
              <a:t>정책 </a:t>
            </a:r>
            <a:r>
              <a:rPr lang="en-US" altLang="ko-KR" sz="1300" dirty="0">
                <a:solidFill>
                  <a:schemeClr val="bg1"/>
                </a:solidFill>
                <a:latin typeface="Open Sans"/>
                <a:ea typeface="Gulim" pitchFamily="34" charset="-127"/>
              </a:rPr>
              <a:t>ORC-012, ORC-013, ORC-014, ORC-015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6A2D10-849A-4C3D-877B-6BEBF181FBB8}"/>
              </a:ext>
            </a:extLst>
          </p:cNvPr>
          <p:cNvSpPr/>
          <p:nvPr/>
        </p:nvSpPr>
        <p:spPr>
          <a:xfrm>
            <a:off x="5030693" y="3717903"/>
            <a:ext cx="3647441" cy="5882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Open Sans"/>
                <a:ea typeface="Gulim" pitchFamily="34" charset="-127"/>
              </a:rPr>
              <a:t>정책 </a:t>
            </a:r>
            <a:r>
              <a:rPr lang="en-US" altLang="ko-KR" sz="1400" dirty="0">
                <a:solidFill>
                  <a:schemeClr val="bg1"/>
                </a:solidFill>
                <a:latin typeface="Open Sans"/>
                <a:ea typeface="Gulim" pitchFamily="34" charset="-127"/>
              </a:rPr>
              <a:t>IT-013,</a:t>
            </a:r>
            <a:r>
              <a:rPr lang="ko-KR" altLang="en-US" sz="1400" dirty="0">
                <a:solidFill>
                  <a:schemeClr val="bg1"/>
                </a:solidFill>
                <a:latin typeface="Open Sans"/>
                <a:ea typeface="Gulim" pitchFamily="34" charset="-127"/>
              </a:rPr>
              <a:t> </a:t>
            </a:r>
            <a:r>
              <a:rPr lang="en-US" altLang="ko-KR" sz="1400" dirty="0">
                <a:solidFill>
                  <a:schemeClr val="bg1"/>
                </a:solidFill>
                <a:latin typeface="Open Sans"/>
                <a:ea typeface="Gulim" pitchFamily="34" charset="-127"/>
              </a:rPr>
              <a:t>IT-021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610150-736D-4433-8035-604311230E0E}"/>
              </a:ext>
            </a:extLst>
          </p:cNvPr>
          <p:cNvSpPr/>
          <p:nvPr/>
        </p:nvSpPr>
        <p:spPr>
          <a:xfrm>
            <a:off x="400952" y="4569658"/>
            <a:ext cx="37155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>
              <a:lnSpc>
                <a:spcPct val="100000"/>
              </a:lnSpc>
              <a:tabLst>
                <a:tab pos="378460" algn="l"/>
                <a:tab pos="379095" algn="l"/>
              </a:tabLst>
            </a:pPr>
            <a:r>
              <a:rPr lang="ko-KR" altLang="en-US" sz="1400" b="1">
                <a:solidFill>
                  <a:srgbClr val="0071BC"/>
                </a:solidFill>
                <a:latin typeface="Open Sans"/>
                <a:ea typeface="Gulim" pitchFamily="34" charset="-127"/>
                <a:cs typeface="Cambria"/>
              </a:rPr>
              <a:t>개인 정보의 예</a:t>
            </a:r>
          </a:p>
          <a:p>
            <a:pPr marL="378460" indent="-28702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378460" algn="l"/>
                <a:tab pos="379095" algn="l"/>
              </a:tabLst>
            </a:pPr>
            <a:r>
              <a:rPr lang="ko-KR" altLang="en-US" sz="1400">
                <a:latin typeface="Open Sans"/>
                <a:ea typeface="Gulim" pitchFamily="34" charset="-127"/>
                <a:cs typeface="Cambria"/>
              </a:rPr>
              <a:t>이름</a:t>
            </a:r>
          </a:p>
          <a:p>
            <a:pPr marL="378460" indent="-28702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378460" algn="l"/>
                <a:tab pos="379095" algn="l"/>
              </a:tabLst>
            </a:pPr>
            <a:r>
              <a:rPr lang="ko-KR" altLang="en-US" sz="1400">
                <a:latin typeface="Open Sans"/>
                <a:ea typeface="Gulim" pitchFamily="34" charset="-127"/>
                <a:cs typeface="Cambria"/>
              </a:rPr>
              <a:t>나이</a:t>
            </a:r>
          </a:p>
          <a:p>
            <a:pPr marL="378460" indent="-28702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378460" algn="l"/>
                <a:tab pos="379095" algn="l"/>
              </a:tabLst>
            </a:pPr>
            <a:r>
              <a:rPr lang="ko-KR" altLang="en-US" sz="1400">
                <a:latin typeface="Open Sans"/>
                <a:ea typeface="Gulim" pitchFamily="34" charset="-127"/>
                <a:cs typeface="Cambria"/>
              </a:rPr>
              <a:t>생년월일 및 출생지</a:t>
            </a:r>
          </a:p>
          <a:p>
            <a:pPr marL="378460" indent="-28702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378460" algn="l"/>
                <a:tab pos="379095" algn="l"/>
              </a:tabLst>
            </a:pPr>
            <a:r>
              <a:rPr lang="ko-KR" altLang="en-US" sz="1400">
                <a:latin typeface="Open Sans"/>
                <a:ea typeface="Gulim" pitchFamily="34" charset="-127"/>
                <a:cs typeface="Cambria"/>
              </a:rPr>
              <a:t>집 전화번호</a:t>
            </a:r>
          </a:p>
          <a:p>
            <a:pPr marL="378460" indent="-28702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378460" algn="l"/>
                <a:tab pos="379095" algn="l"/>
              </a:tabLst>
            </a:pPr>
            <a:r>
              <a:rPr lang="ko-KR" altLang="en-US" sz="1400">
                <a:latin typeface="Open Sans"/>
                <a:ea typeface="Gulim" pitchFamily="34" charset="-127"/>
                <a:cs typeface="Cambria"/>
              </a:rPr>
              <a:t>의료 기록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EB4C865-474C-40A2-BAF0-4F4BE40480D8}"/>
              </a:ext>
            </a:extLst>
          </p:cNvPr>
          <p:cNvSpPr/>
          <p:nvPr/>
        </p:nvSpPr>
        <p:spPr>
          <a:xfrm>
            <a:off x="4839237" y="4569658"/>
            <a:ext cx="3996604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>
              <a:lnSpc>
                <a:spcPct val="100000"/>
              </a:lnSpc>
              <a:tabLst>
                <a:tab pos="378460" algn="l"/>
                <a:tab pos="379095" algn="l"/>
              </a:tabLst>
            </a:pPr>
            <a:r>
              <a:rPr lang="ko-KR" altLang="en-US" sz="1400" b="1">
                <a:solidFill>
                  <a:srgbClr val="0071BC"/>
                </a:solidFill>
                <a:latin typeface="Open Sans"/>
                <a:ea typeface="Gulim" pitchFamily="34" charset="-127"/>
                <a:cs typeface="Cambria"/>
              </a:rPr>
              <a:t>범위</a:t>
            </a: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378460" algn="l"/>
                <a:tab pos="379095" algn="l"/>
              </a:tabLst>
            </a:pPr>
            <a:r>
              <a:rPr lang="ko-KR" altLang="en-US" sz="1400">
                <a:latin typeface="Open Sans"/>
                <a:ea typeface="Gulim" pitchFamily="34" charset="-127"/>
                <a:cs typeface="Cambria"/>
              </a:rPr>
              <a:t>우발적이거나 고의적인 무단 변경</a:t>
            </a:r>
            <a:r>
              <a:rPr lang="en-US" altLang="ko-KR" sz="1400">
                <a:latin typeface="Open Sans"/>
                <a:ea typeface="Gulim" pitchFamily="34" charset="-127"/>
                <a:cs typeface="Cambria"/>
              </a:rPr>
              <a:t>, </a:t>
            </a:r>
            <a:r>
              <a:rPr lang="ko-KR" altLang="en-US" sz="1400">
                <a:latin typeface="Open Sans"/>
                <a:ea typeface="Gulim" pitchFamily="34" charset="-127"/>
                <a:cs typeface="Cambria"/>
              </a:rPr>
              <a:t>파기 또는 공개로부터 정보를 보호 </a:t>
            </a:r>
          </a:p>
          <a:p>
            <a:pPr marL="91440">
              <a:lnSpc>
                <a:spcPct val="100000"/>
              </a:lnSpc>
              <a:tabLst>
                <a:tab pos="378460" algn="l"/>
                <a:tab pos="379095" algn="l"/>
              </a:tabLst>
            </a:pPr>
            <a:endParaRPr lang="ko-KR" altLang="en-US" sz="300" spc="-5">
              <a:latin typeface="Open Sans"/>
              <a:ea typeface="Gulim" pitchFamily="34" charset="-127"/>
              <a:cs typeface="Cambria"/>
            </a:endParaRPr>
          </a:p>
          <a:p>
            <a:pPr marL="377190" indent="-2857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378460" algn="l"/>
                <a:tab pos="379095" algn="l"/>
              </a:tabLst>
            </a:pPr>
            <a:r>
              <a:rPr lang="ko-KR" altLang="en-US" sz="1400">
                <a:latin typeface="Open Sans"/>
                <a:ea typeface="Gulim" pitchFamily="34" charset="-127"/>
                <a:cs typeface="Cambria"/>
              </a:rPr>
              <a:t>정보를 처리</a:t>
            </a:r>
            <a:r>
              <a:rPr lang="en-US" altLang="ko-KR" sz="1400">
                <a:latin typeface="Open Sans"/>
                <a:ea typeface="Gulim" pitchFamily="34" charset="-127"/>
                <a:cs typeface="Cambria"/>
              </a:rPr>
              <a:t>, </a:t>
            </a:r>
            <a:r>
              <a:rPr lang="ko-KR" altLang="en-US" sz="1400">
                <a:latin typeface="Open Sans"/>
                <a:ea typeface="Gulim" pitchFamily="34" charset="-127"/>
                <a:cs typeface="Cambria"/>
              </a:rPr>
              <a:t>저장</a:t>
            </a:r>
            <a:r>
              <a:rPr lang="en-US" altLang="ko-KR" sz="1400">
                <a:latin typeface="Open Sans"/>
                <a:ea typeface="Gulim" pitchFamily="34" charset="-127"/>
                <a:cs typeface="Cambria"/>
              </a:rPr>
              <a:t>, </a:t>
            </a:r>
            <a:r>
              <a:rPr lang="ko-KR" altLang="en-US" sz="1400">
                <a:latin typeface="Open Sans"/>
                <a:ea typeface="Gulim" pitchFamily="34" charset="-127"/>
                <a:cs typeface="Cambria"/>
              </a:rPr>
              <a:t>전송하는 데 사용되는 보안 장비 및 소프트웨어</a:t>
            </a:r>
          </a:p>
          <a:p>
            <a:pPr marL="91440">
              <a:lnSpc>
                <a:spcPct val="100000"/>
              </a:lnSpc>
              <a:tabLst>
                <a:tab pos="378460" algn="l"/>
                <a:tab pos="379095" algn="l"/>
              </a:tabLst>
            </a:pPr>
            <a:endParaRPr lang="ko-KR" altLang="en-US" sz="1400">
              <a:latin typeface="Open Sans"/>
              <a:ea typeface="Gulim" pitchFamily="34" charset="-127"/>
              <a:cs typeface="Cambria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4EFFEDCE-96A5-4FD1-9591-DC10F063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63" y="237851"/>
            <a:ext cx="6853471" cy="520159"/>
          </a:xfrm>
        </p:spPr>
        <p:txBody>
          <a:bodyPr>
            <a:normAutofit/>
          </a:bodyPr>
          <a:lstStyle/>
          <a:p>
            <a:r>
              <a:rPr lang="ko-KR" altLang="en-US" sz="2400">
                <a:solidFill>
                  <a:srgbClr val="C00000"/>
                </a:solidFill>
                <a:latin typeface="Open Sans"/>
              </a:rPr>
              <a:t>개인 비밀 보호 및 보안이란 무엇인가요</a:t>
            </a:r>
            <a:r>
              <a:rPr lang="en-US" altLang="ko-KR" sz="2400">
                <a:solidFill>
                  <a:srgbClr val="C00000"/>
                </a:solidFill>
                <a:latin typeface="Open Sans"/>
              </a:rPr>
              <a:t>?</a:t>
            </a:r>
            <a:endParaRPr lang="ko-KR" altLang="en-US" sz="2400">
              <a:solidFill>
                <a:srgbClr val="C00000"/>
              </a:solidFill>
              <a:latin typeface="Open San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4B004E-8EE5-4416-B210-B7DA66DAC8AA}"/>
              </a:ext>
            </a:extLst>
          </p:cNvPr>
          <p:cNvSpPr/>
          <p:nvPr/>
        </p:nvSpPr>
        <p:spPr>
          <a:xfrm>
            <a:off x="0" y="1194191"/>
            <a:ext cx="9144000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800">
                <a:solidFill>
                  <a:schemeClr val="bg1"/>
                </a:solidFill>
                <a:latin typeface="Open Sans"/>
                <a:ea typeface="Gulim" pitchFamily="34" charset="-127"/>
              </a:rPr>
              <a:t>MTS</a:t>
            </a:r>
            <a:r>
              <a:rPr lang="ko-KR" altLang="en-US" sz="1800">
                <a:solidFill>
                  <a:schemeClr val="bg1"/>
                </a:solidFill>
                <a:latin typeface="Open Sans"/>
                <a:ea typeface="Gulim" pitchFamily="34" charset="-127"/>
              </a:rPr>
              <a:t>는 직원</a:t>
            </a:r>
            <a:r>
              <a:rPr lang="en-US" altLang="ko-KR" sz="1800">
                <a:solidFill>
                  <a:schemeClr val="bg1"/>
                </a:solidFill>
                <a:latin typeface="Open Sans"/>
                <a:ea typeface="Gulim" pitchFamily="34" charset="-127"/>
              </a:rPr>
              <a:t>, </a:t>
            </a:r>
            <a:r>
              <a:rPr lang="ko-KR" altLang="en-US" sz="1800">
                <a:solidFill>
                  <a:schemeClr val="bg1"/>
                </a:solidFill>
                <a:latin typeface="Open Sans"/>
                <a:ea typeface="Gulim" pitchFamily="34" charset="-127"/>
              </a:rPr>
              <a:t>고객</a:t>
            </a:r>
            <a:r>
              <a:rPr lang="en-US" altLang="ko-KR" sz="1800">
                <a:solidFill>
                  <a:schemeClr val="bg1"/>
                </a:solidFill>
                <a:latin typeface="Open Sans"/>
                <a:ea typeface="Gulim" pitchFamily="34" charset="-127"/>
              </a:rPr>
              <a:t>, </a:t>
            </a:r>
            <a:r>
              <a:rPr lang="ko-KR" altLang="en-US" sz="1800">
                <a:solidFill>
                  <a:schemeClr val="bg1"/>
                </a:solidFill>
                <a:latin typeface="Open Sans"/>
                <a:ea typeface="Gulim" pitchFamily="34" charset="-127"/>
              </a:rPr>
              <a:t>공급업체 및 그 외 제</a:t>
            </a:r>
            <a:r>
              <a:rPr lang="en-US" altLang="ko-KR" sz="1800">
                <a:solidFill>
                  <a:schemeClr val="bg1"/>
                </a:solidFill>
                <a:latin typeface="Open Sans"/>
                <a:ea typeface="Gulim" pitchFamily="34" charset="-127"/>
              </a:rPr>
              <a:t>3</a:t>
            </a:r>
            <a:r>
              <a:rPr lang="ko-KR" altLang="en-US" sz="1800">
                <a:solidFill>
                  <a:schemeClr val="bg1"/>
                </a:solidFill>
                <a:latin typeface="Open Sans"/>
                <a:ea typeface="Gulim" pitchFamily="34" charset="-127"/>
              </a:rPr>
              <a:t>자의 개인 정보에 대한 개인 비밀 및 보안을 보호하기 위해 노력하고 있습니다</a:t>
            </a:r>
            <a:r>
              <a:rPr lang="en-US" altLang="ko-KR" sz="1800">
                <a:solidFill>
                  <a:schemeClr val="bg1"/>
                </a:solidFill>
                <a:latin typeface="Open Sans"/>
                <a:ea typeface="Gulim" pitchFamily="34" charset="-127"/>
              </a:rPr>
              <a:t>.</a:t>
            </a:r>
            <a:endParaRPr lang="ko-KR" altLang="en-US" sz="1800">
              <a:solidFill>
                <a:schemeClr val="bg1"/>
              </a:solidFill>
              <a:latin typeface="Open Sans"/>
              <a:ea typeface="Gulim" pitchFamily="34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C97A93-DF21-4D56-A651-E345CE8DC772}"/>
              </a:ext>
            </a:extLst>
          </p:cNvPr>
          <p:cNvSpPr txBox="1"/>
          <p:nvPr/>
        </p:nvSpPr>
        <p:spPr>
          <a:xfrm>
            <a:off x="8593830" y="6509798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Open Sans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640460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7C12B76-4158-4EB4-AF4E-5479A754C936}"/>
              </a:ext>
            </a:extLst>
          </p:cNvPr>
          <p:cNvSpPr txBox="1"/>
          <p:nvPr/>
        </p:nvSpPr>
        <p:spPr>
          <a:xfrm>
            <a:off x="203444" y="2173190"/>
            <a:ext cx="228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800" b="1" dirty="0">
                <a:solidFill>
                  <a:srgbClr val="0071BC"/>
                </a:solidFill>
                <a:latin typeface="Open Sans"/>
              </a:rPr>
              <a:t>개인 정보 보호 알림</a:t>
            </a:r>
            <a:r>
              <a:rPr lang="en-US" altLang="ko-KR" sz="1800" b="1" dirty="0">
                <a:solidFill>
                  <a:srgbClr val="0071BC"/>
                </a:solidFill>
                <a:latin typeface="Open Sans"/>
              </a:rPr>
              <a:t>: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D030FB49-09CF-4B92-BBB0-EAB478BC5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63" y="237851"/>
            <a:ext cx="6853471" cy="520159"/>
          </a:xfrm>
        </p:spPr>
        <p:txBody>
          <a:bodyPr>
            <a:normAutofit/>
          </a:bodyPr>
          <a:lstStyle/>
          <a:p>
            <a:r>
              <a:rPr lang="ko-KR" altLang="en-US" sz="2400" dirty="0">
                <a:solidFill>
                  <a:srgbClr val="C00000"/>
                </a:solidFill>
                <a:latin typeface="Open Sans"/>
              </a:rPr>
              <a:t>우리의 책임 </a:t>
            </a:r>
            <a:r>
              <a:rPr lang="en-US" altLang="ko-KR" sz="2400" dirty="0">
                <a:solidFill>
                  <a:srgbClr val="C00000"/>
                </a:solidFill>
                <a:latin typeface="Open Sans"/>
              </a:rPr>
              <a:t>- </a:t>
            </a:r>
            <a:r>
              <a:rPr lang="ko-KR" altLang="en-US" sz="2400" dirty="0">
                <a:solidFill>
                  <a:srgbClr val="C00000"/>
                </a:solidFill>
                <a:latin typeface="Open Sans"/>
              </a:rPr>
              <a:t>개인 정보 보호</a:t>
            </a:r>
            <a:endParaRPr lang="en-US" sz="2400" dirty="0">
              <a:solidFill>
                <a:srgbClr val="C00000"/>
              </a:solidFill>
              <a:latin typeface="Open San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1E61A5-75B2-4352-8C57-B6CEEDA4A1DA}"/>
              </a:ext>
            </a:extLst>
          </p:cNvPr>
          <p:cNvSpPr/>
          <p:nvPr/>
        </p:nvSpPr>
        <p:spPr>
          <a:xfrm>
            <a:off x="0" y="1191330"/>
            <a:ext cx="9144000" cy="73320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800" dirty="0">
                <a:latin typeface="Open Sans"/>
              </a:rPr>
              <a:t>개인 정보의 보호는 모든 사람의 책임이며</a:t>
            </a:r>
            <a:r>
              <a:rPr lang="en-US" altLang="ko-KR" sz="1800" dirty="0">
                <a:latin typeface="Open Sans"/>
              </a:rPr>
              <a:t>, MTS</a:t>
            </a:r>
            <a:r>
              <a:rPr lang="ko-KR" altLang="en-US" sz="1800" dirty="0">
                <a:latin typeface="Open Sans"/>
              </a:rPr>
              <a:t>에서 매일 취해야 하는 보안 조치입니다</a:t>
            </a:r>
            <a:r>
              <a:rPr lang="en-US" altLang="ko-KR" sz="1800" dirty="0">
                <a:latin typeface="Open Sans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89FC15-1298-4684-8407-BE9EFB919FA0}"/>
              </a:ext>
            </a:extLst>
          </p:cNvPr>
          <p:cNvSpPr txBox="1"/>
          <p:nvPr/>
        </p:nvSpPr>
        <p:spPr>
          <a:xfrm>
            <a:off x="296863" y="2718123"/>
            <a:ext cx="6145034" cy="3338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ko-KR" altLang="en-US" sz="1700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작업에 필요한 최소한의 개인 정보만 수집</a:t>
            </a:r>
            <a:r>
              <a:rPr lang="en-US" altLang="ko-KR" sz="1700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ko-KR" altLang="en-US" sz="1700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사용</a:t>
            </a:r>
            <a:r>
              <a:rPr lang="en-US" altLang="ko-KR" sz="1700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ko-KR" altLang="en-US" sz="1700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공유 및 저장합니다</a:t>
            </a:r>
            <a:r>
              <a:rPr lang="en-US" altLang="ko-KR" sz="1700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ko-KR" altLang="en-US" sz="1700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또한 암호 보호와 같은 문서에 추가 보안 제어를 추가하여 민감한 개인 정보를 보호합니다</a:t>
            </a:r>
            <a:r>
              <a:rPr lang="en-US" altLang="ko-KR" sz="1700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ko-KR" altLang="en-US" sz="1700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개인 정보를 자신의 일을 하기 위해  필요로 하는 </a:t>
            </a:r>
            <a:r>
              <a:rPr lang="ko-KR" altLang="en-US" sz="1700" dirty="0" err="1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사람들과만</a:t>
            </a:r>
            <a:r>
              <a:rPr lang="ko-KR" altLang="en-US" sz="1700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 공유합니다</a:t>
            </a:r>
            <a:r>
              <a:rPr lang="en-US" altLang="ko-KR" sz="1700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ko-KR" altLang="en-US" sz="1700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수집된 합리적인 사업 목적을 달성하기 위해서만 개인 정보를 보관하십시오</a:t>
            </a:r>
            <a:r>
              <a:rPr lang="en-US" altLang="ko-KR" sz="1700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ko-KR" altLang="en-US" sz="1700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더 이상 필요하지 않은 경우 개인 정보를 삭제</a:t>
            </a:r>
            <a:r>
              <a:rPr lang="en-US" altLang="ko-KR" sz="1700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o-KR" altLang="en-US" sz="1700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하거나 </a:t>
            </a:r>
            <a:r>
              <a:rPr lang="ko-KR" altLang="en-US" sz="1700" dirty="0" err="1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익명화하십시오</a:t>
            </a:r>
            <a:r>
              <a:rPr lang="en-US" altLang="ko-KR" sz="1700" dirty="0"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700" i="1" dirty="0">
              <a:effectLst/>
              <a:latin typeface="Open San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818B75-9B69-4042-8A90-5298F67D443A}"/>
              </a:ext>
            </a:extLst>
          </p:cNvPr>
          <p:cNvSpPr/>
          <p:nvPr/>
        </p:nvSpPr>
        <p:spPr>
          <a:xfrm>
            <a:off x="6686226" y="3173524"/>
            <a:ext cx="1942616" cy="2434481"/>
          </a:xfrm>
          <a:prstGeom prst="rect">
            <a:avLst/>
          </a:prstGeom>
          <a:solidFill>
            <a:srgbClr val="0071B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600" dirty="0">
                <a:solidFill>
                  <a:schemeClr val="bg1"/>
                </a:solidFill>
                <a:latin typeface="Open Sans"/>
              </a:rPr>
              <a:t>더 이상 필요하지 않은 경우 하드 드라이브 또는 네트워크 드라이브에 있는 민감한 회사 또는 개인 정보를 삭제하도록 주의하십시오</a:t>
            </a:r>
            <a:r>
              <a:rPr lang="en-US" altLang="ko-KR" sz="1600" dirty="0">
                <a:solidFill>
                  <a:schemeClr val="bg1"/>
                </a:solidFill>
                <a:latin typeface="Open Sans"/>
              </a:rPr>
              <a:t>.</a:t>
            </a:r>
            <a:endParaRPr lang="en-US" sz="1600" dirty="0">
              <a:solidFill>
                <a:schemeClr val="bg1"/>
              </a:solidFill>
              <a:latin typeface="Open Sans"/>
            </a:endParaRPr>
          </a:p>
        </p:txBody>
      </p:sp>
      <p:pic>
        <p:nvPicPr>
          <p:cNvPr id="7" name="Graphic 6" descr="Warning">
            <a:extLst>
              <a:ext uri="{FF2B5EF4-FFF2-40B4-BE49-F238E27FC236}">
                <a16:creationId xmlns:a16="http://schemas.microsoft.com/office/drawing/2014/main" id="{4475846E-7A97-4280-A5EF-07EFA1C95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6226" y="2718123"/>
            <a:ext cx="379494" cy="3794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EE70EC-33D0-4B6F-B1E1-136670C24B40}"/>
              </a:ext>
            </a:extLst>
          </p:cNvPr>
          <p:cNvSpPr txBox="1"/>
          <p:nvPr/>
        </p:nvSpPr>
        <p:spPr>
          <a:xfrm>
            <a:off x="8593830" y="6509798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Open Sans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660911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4DA7D-BDE3-44FD-959A-EA385EF7B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02" y="179614"/>
            <a:ext cx="7600593" cy="695186"/>
          </a:xfrm>
        </p:spPr>
        <p:txBody>
          <a:bodyPr>
            <a:normAutofit/>
          </a:bodyPr>
          <a:lstStyle/>
          <a:p>
            <a:r>
              <a:rPr lang="ko-KR" altLang="en-US" sz="2400" dirty="0">
                <a:latin typeface="Open Sans"/>
              </a:rPr>
              <a:t>사이버 보안 하이라이트</a:t>
            </a:r>
            <a:endParaRPr lang="en-US" sz="2400" dirty="0">
              <a:latin typeface="Open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5A8FD0-FD64-4D9B-B6CB-D799A7927A6E}"/>
              </a:ext>
            </a:extLst>
          </p:cNvPr>
          <p:cNvSpPr txBox="1"/>
          <p:nvPr/>
        </p:nvSpPr>
        <p:spPr>
          <a:xfrm>
            <a:off x="275717" y="2502677"/>
            <a:ext cx="5580554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ko-KR" altLang="en-US" sz="1700" b="1" dirty="0">
                <a:solidFill>
                  <a:srgbClr val="0071BC"/>
                </a:solidFill>
                <a:latin typeface="Open Sans"/>
              </a:rPr>
              <a:t> 사이버 공격이 발생하는 방법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700" dirty="0">
                <a:latin typeface="Open Sans"/>
              </a:rPr>
              <a:t>대부분의 사이버 공격은 직원으로 시작됩니다</a:t>
            </a:r>
            <a:r>
              <a:rPr lang="en-US" altLang="ko-KR" sz="1700" dirty="0">
                <a:latin typeface="Open Sans"/>
              </a:rPr>
              <a:t>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700" dirty="0">
                <a:latin typeface="Open Sans"/>
              </a:rPr>
              <a:t>직원들은 종종 이메일을 열거나</a:t>
            </a:r>
            <a:r>
              <a:rPr lang="en-US" altLang="ko-KR" sz="1700" dirty="0">
                <a:latin typeface="Open Sans"/>
              </a:rPr>
              <a:t>(</a:t>
            </a:r>
            <a:r>
              <a:rPr lang="ko-KR" altLang="en-US" sz="1700" dirty="0">
                <a:latin typeface="Open Sans"/>
              </a:rPr>
              <a:t>웹 사이트 또는 첨부 파일 링크있음</a:t>
            </a:r>
            <a:r>
              <a:rPr lang="en-US" altLang="ko-KR" sz="1700" dirty="0">
                <a:latin typeface="Open Sans"/>
              </a:rPr>
              <a:t>) </a:t>
            </a:r>
            <a:r>
              <a:rPr lang="ko-KR" altLang="en-US" sz="1700" dirty="0">
                <a:latin typeface="Open Sans"/>
              </a:rPr>
              <a:t>또는 웹 사이트를 방문하여 맬웨어 또는 피싱 이벤트에 대한 먹이가 됩니다</a:t>
            </a:r>
            <a:r>
              <a:rPr lang="en-US" altLang="ko-KR" sz="1700" dirty="0">
                <a:latin typeface="Open Sans"/>
              </a:rPr>
              <a:t>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700" dirty="0">
                <a:latin typeface="Open Sans"/>
              </a:rPr>
              <a:t>이렇게 하면 </a:t>
            </a:r>
            <a:r>
              <a:rPr lang="en-US" altLang="ko-KR" sz="1700" dirty="0">
                <a:latin typeface="Open Sans"/>
              </a:rPr>
              <a:t>PC</a:t>
            </a:r>
            <a:r>
              <a:rPr lang="ko-KR" altLang="en-US" sz="1700" dirty="0">
                <a:latin typeface="Open Sans"/>
              </a:rPr>
              <a:t>에 대한 사이버 공격이 시작됩니다</a:t>
            </a:r>
            <a:r>
              <a:rPr lang="en-US" altLang="ko-KR" sz="1700" dirty="0">
                <a:latin typeface="Open Sans"/>
              </a:rPr>
              <a:t>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ko-KR" sz="1700" dirty="0">
                <a:latin typeface="Open Sans"/>
              </a:rPr>
              <a:t>PC</a:t>
            </a:r>
            <a:r>
              <a:rPr lang="ko-KR" altLang="en-US" sz="1700" dirty="0">
                <a:latin typeface="Open Sans"/>
              </a:rPr>
              <a:t>가 공격을 받으면 정교한 범죄 조직이 회사의 </a:t>
            </a:r>
            <a:r>
              <a:rPr lang="en-US" altLang="ko-KR" sz="1700" dirty="0">
                <a:latin typeface="Open Sans"/>
              </a:rPr>
              <a:t>IT </a:t>
            </a:r>
            <a:r>
              <a:rPr lang="ko-KR" altLang="en-US" sz="1700" dirty="0">
                <a:latin typeface="Open Sans"/>
              </a:rPr>
              <a:t>시스템을 통해 측면으로 이동하고 중요한 데이터를 찾는 데 시간이 얼마 걸리지 않습니다</a:t>
            </a:r>
            <a:r>
              <a:rPr lang="en-US" altLang="ko-KR" sz="1700" dirty="0">
                <a:latin typeface="Open Sans"/>
              </a:rPr>
              <a:t>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altLang="ko-KR" sz="1700" dirty="0">
              <a:latin typeface="Open San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0F86C5-BFAE-40EA-8650-F316484E1C64}"/>
              </a:ext>
            </a:extLst>
          </p:cNvPr>
          <p:cNvSpPr/>
          <p:nvPr/>
        </p:nvSpPr>
        <p:spPr>
          <a:xfrm>
            <a:off x="0" y="1191330"/>
            <a:ext cx="9144000" cy="7710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800" dirty="0">
                <a:solidFill>
                  <a:schemeClr val="bg1"/>
                </a:solidFill>
                <a:latin typeface="Open Sans"/>
              </a:rPr>
              <a:t>사이버 공격은 매년 정교함과 빈도가 증가하고 있으며 주요 공격입니다</a:t>
            </a:r>
            <a:r>
              <a:rPr lang="en-US" altLang="ko-KR" sz="1800" dirty="0">
                <a:solidFill>
                  <a:schemeClr val="bg1"/>
                </a:solidFill>
                <a:latin typeface="Open Sans"/>
              </a:rPr>
              <a:t>. </a:t>
            </a:r>
            <a:r>
              <a:rPr lang="ko-KR" altLang="en-US" sz="1800" dirty="0">
                <a:solidFill>
                  <a:schemeClr val="bg1"/>
                </a:solidFill>
                <a:latin typeface="Open Sans"/>
              </a:rPr>
              <a:t>우리 사회의 위험</a:t>
            </a:r>
            <a:r>
              <a:rPr lang="en-US" altLang="ko-KR" sz="1800" dirty="0">
                <a:solidFill>
                  <a:schemeClr val="bg1"/>
                </a:solidFill>
                <a:latin typeface="Open Sans"/>
              </a:rPr>
              <a:t>. </a:t>
            </a:r>
            <a:r>
              <a:rPr lang="ko-KR" altLang="en-US" sz="1800" dirty="0">
                <a:solidFill>
                  <a:schemeClr val="bg1"/>
                </a:solidFill>
                <a:latin typeface="Open Sans"/>
              </a:rPr>
              <a:t>크고 작은 조직에 발생합니다</a:t>
            </a:r>
            <a:r>
              <a:rPr lang="en-US" altLang="ko-KR" sz="1800" dirty="0">
                <a:solidFill>
                  <a:schemeClr val="bg1"/>
                </a:solidFill>
                <a:latin typeface="Open Sans"/>
              </a:rPr>
              <a:t>.  </a:t>
            </a:r>
            <a:endParaRPr lang="en-US" sz="1800" dirty="0">
              <a:solidFill>
                <a:schemeClr val="bg1"/>
              </a:solidFill>
              <a:latin typeface="Open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852132-9B30-4C06-BF1C-A0238700B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889" y="3135449"/>
            <a:ext cx="2800394" cy="18778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EE350E-A8E2-44F5-AFF3-0A256EB682D9}"/>
              </a:ext>
            </a:extLst>
          </p:cNvPr>
          <p:cNvSpPr/>
          <p:nvPr/>
        </p:nvSpPr>
        <p:spPr>
          <a:xfrm>
            <a:off x="0" y="5800031"/>
            <a:ext cx="9144000" cy="4672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tx1"/>
                </a:solidFill>
                <a:latin typeface="Open Sans"/>
              </a:rPr>
              <a:t>사이버 범죄는 </a:t>
            </a:r>
            <a:r>
              <a:rPr lang="en-US" altLang="ko-KR" sz="1600" dirty="0">
                <a:solidFill>
                  <a:schemeClr val="tx1"/>
                </a:solidFill>
                <a:latin typeface="Open Sans"/>
              </a:rPr>
              <a:t>2021</a:t>
            </a:r>
            <a:r>
              <a:rPr lang="ko-KR" altLang="en-US" sz="1600" dirty="0">
                <a:solidFill>
                  <a:schemeClr val="tx1"/>
                </a:solidFill>
                <a:latin typeface="Open Sans"/>
              </a:rPr>
              <a:t>년에 </a:t>
            </a:r>
            <a:r>
              <a:rPr lang="en-US" altLang="ko-KR" sz="1600" dirty="0">
                <a:solidFill>
                  <a:schemeClr val="tx1"/>
                </a:solidFill>
                <a:latin typeface="Open Sans"/>
              </a:rPr>
              <a:t>$6T</a:t>
            </a:r>
            <a:r>
              <a:rPr lang="ko-KR" altLang="en-US" sz="1600" dirty="0">
                <a:solidFill>
                  <a:schemeClr val="tx1"/>
                </a:solidFill>
                <a:latin typeface="Open Sans"/>
              </a:rPr>
              <a:t>로 추정되는 대규모 영리 산업이 되었습니다</a:t>
            </a:r>
            <a:r>
              <a:rPr lang="en-US" altLang="ko-KR" sz="1600" dirty="0">
                <a:solidFill>
                  <a:schemeClr val="tx1"/>
                </a:solidFill>
                <a:latin typeface="Open Sans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AB9427-29D2-4292-B3FD-60C3F5023370}"/>
              </a:ext>
            </a:extLst>
          </p:cNvPr>
          <p:cNvSpPr txBox="1"/>
          <p:nvPr/>
        </p:nvSpPr>
        <p:spPr>
          <a:xfrm>
            <a:off x="8593830" y="6509798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Open Sans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465715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40FCA2E-67D7-4B4F-ADAE-3085CC2F44A3}"/>
              </a:ext>
            </a:extLst>
          </p:cNvPr>
          <p:cNvSpPr txBox="1"/>
          <p:nvPr/>
        </p:nvSpPr>
        <p:spPr>
          <a:xfrm>
            <a:off x="134611" y="1933586"/>
            <a:ext cx="7888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800" b="1" dirty="0">
                <a:solidFill>
                  <a:srgbClr val="0071BC"/>
                </a:solidFill>
                <a:latin typeface="Open Sans"/>
              </a:rPr>
              <a:t>보안 알림</a:t>
            </a:r>
            <a:r>
              <a:rPr lang="en-US" altLang="ko-KR" sz="1800" b="1" dirty="0">
                <a:solidFill>
                  <a:srgbClr val="0071BC"/>
                </a:solidFill>
                <a:latin typeface="Open Sans"/>
              </a:rPr>
              <a:t>: </a:t>
            </a:r>
            <a:r>
              <a:rPr lang="ko-KR" altLang="en-US" sz="1800" dirty="0">
                <a:solidFill>
                  <a:srgbClr val="0071BC"/>
                </a:solidFill>
                <a:latin typeface="Open Sans"/>
              </a:rPr>
              <a:t>모든 이메일 및  방문하는 웹 사이트에서 아래 사례를 따르십시오</a:t>
            </a:r>
            <a:r>
              <a:rPr lang="en-US" altLang="ko-KR" sz="1800" dirty="0">
                <a:solidFill>
                  <a:srgbClr val="0071BC"/>
                </a:solidFill>
                <a:latin typeface="Open Sans"/>
              </a:rPr>
              <a:t>.</a:t>
            </a:r>
          </a:p>
          <a:p>
            <a:endParaRPr lang="en-US" altLang="ko-KR" sz="1800" b="1" dirty="0">
              <a:solidFill>
                <a:srgbClr val="0071BC"/>
              </a:solidFill>
              <a:latin typeface="Open Sans"/>
            </a:endParaRP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D030FB49-09CF-4B92-BBB0-EAB478BC5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63" y="237851"/>
            <a:ext cx="6853471" cy="520159"/>
          </a:xfrm>
        </p:spPr>
        <p:txBody>
          <a:bodyPr>
            <a:normAutofit/>
          </a:bodyPr>
          <a:lstStyle/>
          <a:p>
            <a:r>
              <a:rPr lang="ko-KR" altLang="en-US" sz="2400" dirty="0">
                <a:solidFill>
                  <a:srgbClr val="C00000"/>
                </a:solidFill>
                <a:latin typeface="Open Sans"/>
              </a:rPr>
              <a:t>우리의 책임 </a:t>
            </a:r>
            <a:r>
              <a:rPr lang="en-US" altLang="ko-KR" sz="2400" dirty="0">
                <a:solidFill>
                  <a:srgbClr val="C00000"/>
                </a:solidFill>
                <a:latin typeface="Open Sans"/>
              </a:rPr>
              <a:t>- </a:t>
            </a:r>
            <a:r>
              <a:rPr lang="ko-KR" altLang="en-US" sz="2400" dirty="0">
                <a:solidFill>
                  <a:srgbClr val="C00000"/>
                </a:solidFill>
                <a:latin typeface="Open Sans"/>
              </a:rPr>
              <a:t>사이버 보안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1E61A5-75B2-4352-8C57-B6CEEDA4A1DA}"/>
              </a:ext>
            </a:extLst>
          </p:cNvPr>
          <p:cNvSpPr/>
          <p:nvPr/>
        </p:nvSpPr>
        <p:spPr>
          <a:xfrm>
            <a:off x="0" y="1191331"/>
            <a:ext cx="9144000" cy="52016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ko-KR" altLang="en-US" sz="1800" dirty="0">
                <a:solidFill>
                  <a:schemeClr val="bg1"/>
                </a:solidFill>
                <a:latin typeface="Open Sans"/>
              </a:rPr>
              <a:t>사이버 공격을 방지하는 것이 직원들과 함께 시작해야하는 가장 좋은 시작점 입니다</a:t>
            </a:r>
            <a:r>
              <a:rPr lang="en-US" altLang="ko-KR" sz="1800" dirty="0">
                <a:solidFill>
                  <a:schemeClr val="bg1"/>
                </a:solidFill>
                <a:latin typeface="Open Sans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216770-E727-4002-83F6-95CFEF26221E}"/>
              </a:ext>
            </a:extLst>
          </p:cNvPr>
          <p:cNvSpPr txBox="1"/>
          <p:nvPr/>
        </p:nvSpPr>
        <p:spPr>
          <a:xfrm>
            <a:off x="6942942" y="3255982"/>
            <a:ext cx="1801453" cy="2246769"/>
          </a:xfrm>
          <a:prstGeom prst="rect">
            <a:avLst/>
          </a:prstGeom>
          <a:solidFill>
            <a:srgbClr val="0071BC"/>
          </a:solidFill>
        </p:spPr>
        <p:txBody>
          <a:bodyPr wrap="square">
            <a:spAutoFit/>
          </a:bodyPr>
          <a:lstStyle/>
          <a:p>
            <a:r>
              <a:rPr lang="ko-KR" altLang="en-US" sz="1400" dirty="0">
                <a:solidFill>
                  <a:schemeClr val="bg1"/>
                </a:solidFill>
                <a:latin typeface="Open Sans"/>
              </a:rPr>
              <a:t>웹 사이트를 클릭하거나 웹 사이트 링크 또는 첨부 파일로 외부 전자 메일을 열 때  우선 전문성 있는 의심을 해봅니다</a:t>
            </a:r>
            <a:r>
              <a:rPr lang="en-US" altLang="ko-KR" sz="1400" dirty="0">
                <a:solidFill>
                  <a:schemeClr val="bg1"/>
                </a:solidFill>
                <a:latin typeface="Open Sans"/>
              </a:rPr>
              <a:t>.</a:t>
            </a:r>
          </a:p>
          <a:p>
            <a:r>
              <a:rPr lang="ko-KR" altLang="en-US" sz="1400" dirty="0">
                <a:solidFill>
                  <a:schemeClr val="bg1"/>
                </a:solidFill>
                <a:latin typeface="Open Sans"/>
              </a:rPr>
              <a:t>질문이 있는 경우 </a:t>
            </a:r>
            <a:r>
              <a:rPr lang="en-US" altLang="ko-KR" sz="1400" dirty="0">
                <a:solidFill>
                  <a:schemeClr val="bg1"/>
                </a:solidFill>
                <a:latin typeface="Open Sans"/>
              </a:rPr>
              <a:t>IT </a:t>
            </a:r>
            <a:r>
              <a:rPr lang="ko-KR" altLang="en-US" sz="1400" dirty="0">
                <a:solidFill>
                  <a:schemeClr val="bg1"/>
                </a:solidFill>
                <a:latin typeface="Open Sans"/>
              </a:rPr>
              <a:t>헬프 데스크에 문의하십시오</a:t>
            </a:r>
            <a:r>
              <a:rPr lang="en-US" altLang="ko-KR" sz="1400" dirty="0">
                <a:solidFill>
                  <a:schemeClr val="bg1"/>
                </a:solidFill>
                <a:latin typeface="Open Sans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6065F3-656B-4DCC-9466-27FE07A9FDCC}"/>
              </a:ext>
            </a:extLst>
          </p:cNvPr>
          <p:cNvSpPr txBox="1"/>
          <p:nvPr/>
        </p:nvSpPr>
        <p:spPr>
          <a:xfrm>
            <a:off x="296863" y="2428832"/>
            <a:ext cx="6344292" cy="3685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ko-KR" altLang="en-US" sz="1400" i="1" dirty="0">
                <a:latin typeface="Open Sans"/>
              </a:rPr>
              <a:t>이메일 첨부 파일</a:t>
            </a:r>
            <a:r>
              <a:rPr lang="en-US" altLang="ko-KR" sz="1400" i="1" dirty="0">
                <a:latin typeface="Open Sans"/>
              </a:rPr>
              <a:t>: </a:t>
            </a:r>
            <a:r>
              <a:rPr lang="ko-KR" altLang="en-US" sz="1400" dirty="0">
                <a:latin typeface="Open Sans"/>
              </a:rPr>
              <a:t>보낸 사람 알 수 없거나 첨부 파일이 예상되지 않거나 의심스러운 경우 외부 소스의 전자 메일에 첨부된 파일을 열지 마십시오</a:t>
            </a:r>
            <a:r>
              <a:rPr lang="en-US" altLang="ko-KR" sz="1400" dirty="0">
                <a:latin typeface="Open Sans"/>
              </a:rPr>
              <a:t>.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ko-KR" altLang="en-US" sz="1400" i="1" dirty="0">
                <a:latin typeface="Open Sans"/>
              </a:rPr>
              <a:t>이메일 링크</a:t>
            </a:r>
            <a:r>
              <a:rPr lang="en-US" altLang="ko-KR" sz="1400" i="1" dirty="0">
                <a:latin typeface="Open Sans"/>
              </a:rPr>
              <a:t>: </a:t>
            </a:r>
            <a:r>
              <a:rPr lang="ko-KR" altLang="en-US" sz="1400" dirty="0">
                <a:latin typeface="Open Sans"/>
              </a:rPr>
              <a:t>모르는 사람이 보낸  이메일 또는 모르는 사이트에서 보낸  웹 사이트 링크를 클릭하지 마십시오</a:t>
            </a:r>
            <a:r>
              <a:rPr lang="en-US" altLang="ko-KR" sz="1400" dirty="0">
                <a:latin typeface="Open Sans"/>
              </a:rPr>
              <a:t>. </a:t>
            </a:r>
            <a:r>
              <a:rPr lang="ko-KR" altLang="en-US" sz="1400" dirty="0">
                <a:latin typeface="Open Sans"/>
              </a:rPr>
              <a:t>실제 사이트 주소를 주의 깊게 검사하여 텍스트에 나타나는 사이트의 주소가 보낸  사람의 사이트와 일치하는지 확인합니다</a:t>
            </a:r>
            <a:r>
              <a:rPr lang="en-US" altLang="ko-KR" sz="1400" dirty="0">
                <a:latin typeface="Open Sans"/>
              </a:rPr>
              <a:t>.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ko-KR" altLang="en-US" sz="1400" i="1" dirty="0">
                <a:latin typeface="Open Sans"/>
              </a:rPr>
              <a:t>웹 사이트</a:t>
            </a:r>
            <a:r>
              <a:rPr lang="en-US" altLang="ko-KR" sz="1400" i="1" dirty="0">
                <a:latin typeface="Open Sans"/>
              </a:rPr>
              <a:t>: </a:t>
            </a:r>
            <a:r>
              <a:rPr lang="ko-KR" altLang="en-US" sz="1400" dirty="0">
                <a:latin typeface="Open Sans"/>
              </a:rPr>
              <a:t>비즈니스 또는 개인적인 용도에 관계없이 제대로 설립된 회사에서 온 웹 사이트가 아니라면 방문하지 마십시오</a:t>
            </a:r>
            <a:r>
              <a:rPr lang="en-US" altLang="ko-KR" sz="1400" dirty="0">
                <a:latin typeface="Open Sans"/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ko-KR" altLang="en-US" sz="1400" i="1" dirty="0">
                <a:latin typeface="Open Sans"/>
              </a:rPr>
              <a:t>소프트웨어</a:t>
            </a:r>
            <a:r>
              <a:rPr lang="en-US" altLang="ko-KR" sz="1400" i="1" dirty="0">
                <a:latin typeface="Open Sans"/>
              </a:rPr>
              <a:t>: </a:t>
            </a:r>
            <a:r>
              <a:rPr lang="ko-KR" altLang="en-US" sz="1400" dirty="0">
                <a:latin typeface="Open Sans"/>
              </a:rPr>
              <a:t>알 수 없는 소스에서 다운로드한 승인되지 않은 소프트웨어 또는 소프트웨어를 설치하지 마십시오</a:t>
            </a:r>
            <a:r>
              <a:rPr lang="en-US" altLang="ko-KR" sz="1400" dirty="0">
                <a:latin typeface="Open Sans"/>
              </a:rPr>
              <a:t>. 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ko-KR" altLang="en-US" sz="1400" i="1" dirty="0">
                <a:latin typeface="Open Sans"/>
              </a:rPr>
              <a:t>워크스테이션</a:t>
            </a:r>
            <a:r>
              <a:rPr lang="en-US" altLang="ko-KR" sz="1400" i="1" dirty="0">
                <a:latin typeface="Open Sans"/>
              </a:rPr>
              <a:t>: </a:t>
            </a:r>
            <a:r>
              <a:rPr lang="ko-KR" altLang="en-US" sz="1400" dirty="0">
                <a:latin typeface="Open Sans"/>
              </a:rPr>
              <a:t>잠재적인 보안 위협으로 인해 워크스테이션이 격리된 경우 정보 보안 부서와 협력하십시오</a:t>
            </a:r>
            <a:r>
              <a:rPr lang="en-US" altLang="ko-KR" sz="1400" dirty="0">
                <a:latin typeface="Open Sans"/>
              </a:rPr>
              <a:t>.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ko-KR" altLang="en-US" sz="1400" i="1" dirty="0">
                <a:latin typeface="Open Sans"/>
              </a:rPr>
              <a:t>헬프 데스크</a:t>
            </a:r>
            <a:r>
              <a:rPr lang="en-US" altLang="ko-KR" sz="1400" i="1" dirty="0">
                <a:latin typeface="Open Sans"/>
              </a:rPr>
              <a:t>: </a:t>
            </a:r>
            <a:r>
              <a:rPr lang="ko-KR" altLang="en-US" sz="1400" dirty="0">
                <a:latin typeface="Open Sans"/>
              </a:rPr>
              <a:t>질문이 있는 경우 </a:t>
            </a:r>
            <a:r>
              <a:rPr lang="en-US" altLang="ko-KR" sz="1400" dirty="0">
                <a:latin typeface="Open Sans"/>
              </a:rPr>
              <a:t>IT </a:t>
            </a:r>
            <a:r>
              <a:rPr lang="ko-KR" altLang="en-US" sz="1400" dirty="0">
                <a:latin typeface="Open Sans"/>
              </a:rPr>
              <a:t>헬프 데스크에 문의하여 정보 보안 부서에 도움을 요청하십시오</a:t>
            </a:r>
            <a:r>
              <a:rPr lang="en-US" altLang="ko-KR" sz="1400" dirty="0">
                <a:latin typeface="Open Sans"/>
              </a:rPr>
              <a:t>.</a:t>
            </a:r>
          </a:p>
        </p:txBody>
      </p:sp>
      <p:pic>
        <p:nvPicPr>
          <p:cNvPr id="13" name="Graphic 12" descr="Warning">
            <a:extLst>
              <a:ext uri="{FF2B5EF4-FFF2-40B4-BE49-F238E27FC236}">
                <a16:creationId xmlns:a16="http://schemas.microsoft.com/office/drawing/2014/main" id="{A3D5DA60-E6E1-471F-81CA-B98343C36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42942" y="2876488"/>
            <a:ext cx="379494" cy="3794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4A6C69-92D8-4B1E-8F3F-771EA4BC2224}"/>
              </a:ext>
            </a:extLst>
          </p:cNvPr>
          <p:cNvSpPr txBox="1"/>
          <p:nvPr/>
        </p:nvSpPr>
        <p:spPr>
          <a:xfrm>
            <a:off x="8593830" y="6509798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Open San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498807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1D3A92F-EF37-4882-AFA7-BAAEC69FF95A}"/>
              </a:ext>
            </a:extLst>
          </p:cNvPr>
          <p:cNvSpPr/>
          <p:nvPr/>
        </p:nvSpPr>
        <p:spPr>
          <a:xfrm>
            <a:off x="5096132" y="4427241"/>
            <a:ext cx="2740500" cy="11735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latin typeface="Open Sans"/>
                <a:ea typeface="Gulim" pitchFamily="34" charset="-127"/>
              </a:rPr>
              <a:t>보안 사고 또는 문제</a:t>
            </a:r>
          </a:p>
          <a:p>
            <a:pPr algn="ctr"/>
            <a:r>
              <a:rPr lang="en-US" altLang="ko-KR" sz="1400" dirty="0">
                <a:solidFill>
                  <a:schemeClr val="bg1"/>
                </a:solidFill>
                <a:latin typeface="Open Sans"/>
                <a:ea typeface="Gulim" pitchFamily="34" charset="-127"/>
                <a:hlinkClick r:id="rId2"/>
              </a:rPr>
              <a:t>informationsecurity@mts.com</a:t>
            </a:r>
            <a:r>
              <a:rPr lang="ko-KR" altLang="en-US" sz="1400" dirty="0">
                <a:solidFill>
                  <a:schemeClr val="tx1"/>
                </a:solidFill>
                <a:latin typeface="Open Sans"/>
                <a:ea typeface="Gulim" pitchFamily="34" charset="-127"/>
              </a:rPr>
              <a:t> 또는 </a:t>
            </a:r>
            <a:r>
              <a:rPr lang="en-US" altLang="ko-KR" sz="1400" dirty="0">
                <a:solidFill>
                  <a:schemeClr val="tx1"/>
                </a:solidFill>
                <a:latin typeface="Open Sans"/>
                <a:ea typeface="Gulim" pitchFamily="34" charset="-127"/>
              </a:rPr>
              <a:t>IT </a:t>
            </a:r>
            <a:r>
              <a:rPr lang="ko-KR" altLang="en-US" sz="1400" dirty="0">
                <a:solidFill>
                  <a:schemeClr val="tx1"/>
                </a:solidFill>
                <a:latin typeface="Open Sans"/>
                <a:ea typeface="Gulim" pitchFamily="34" charset="-127"/>
              </a:rPr>
              <a:t>서비스 데스크</a:t>
            </a:r>
            <a:endParaRPr lang="ko-KR" altLang="en-US" sz="1400" b="1" dirty="0">
              <a:solidFill>
                <a:schemeClr val="tx1"/>
              </a:solidFill>
              <a:latin typeface="Open Sans"/>
              <a:ea typeface="Gulim" pitchFamily="34" charset="-12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47CE8C-39EE-4690-A13C-06EF1ED0CFDA}"/>
              </a:ext>
            </a:extLst>
          </p:cNvPr>
          <p:cNvSpPr/>
          <p:nvPr/>
        </p:nvSpPr>
        <p:spPr>
          <a:xfrm>
            <a:off x="1307368" y="4410436"/>
            <a:ext cx="2740500" cy="11735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>
                <a:solidFill>
                  <a:schemeClr val="tx1"/>
                </a:solidFill>
                <a:latin typeface="Open Sans"/>
                <a:ea typeface="Gulim" pitchFamily="34" charset="-127"/>
              </a:rPr>
              <a:t>개인 비밀 사고 또는 문제</a:t>
            </a:r>
          </a:p>
          <a:p>
            <a:pPr algn="ctr"/>
            <a:r>
              <a:rPr lang="en-US" altLang="ko-KR" sz="1400">
                <a:solidFill>
                  <a:schemeClr val="bg1"/>
                </a:solidFill>
                <a:latin typeface="Open Sans"/>
                <a:ea typeface="Gulim" pitchFamily="34" charset="-127"/>
                <a:hlinkClick r:id="rId3"/>
              </a:rPr>
              <a:t>privacy@mts.com</a:t>
            </a:r>
            <a:endParaRPr lang="ko-KR" altLang="en-US" sz="1400">
              <a:solidFill>
                <a:schemeClr val="bg1"/>
              </a:solidFill>
              <a:latin typeface="Open Sans"/>
              <a:ea typeface="Gulim" pitchFamily="34" charset="-127"/>
            </a:endParaRPr>
          </a:p>
          <a:p>
            <a:pPr algn="ctr"/>
            <a:endParaRPr lang="ko-KR" altLang="en-US" sz="1400">
              <a:solidFill>
                <a:schemeClr val="bg1"/>
              </a:solidFill>
              <a:latin typeface="Open Sans"/>
              <a:ea typeface="Gulim" pitchFamily="34" charset="-12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693479-AB1B-4E8C-88B8-60BBF6BEC690}"/>
              </a:ext>
            </a:extLst>
          </p:cNvPr>
          <p:cNvSpPr/>
          <p:nvPr/>
        </p:nvSpPr>
        <p:spPr>
          <a:xfrm>
            <a:off x="323628" y="3780656"/>
            <a:ext cx="8820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800">
                <a:latin typeface="Open Sans"/>
                <a:ea typeface="Gulim" pitchFamily="34" charset="-127"/>
              </a:rPr>
              <a:t>모든 사건 또는 문제는 즉시 보고하세요</a:t>
            </a:r>
            <a:r>
              <a:rPr lang="en-US" altLang="ko-KR" sz="1800">
                <a:latin typeface="Open Sans"/>
                <a:ea typeface="Gulim" pitchFamily="34" charset="-127"/>
              </a:rPr>
              <a:t>.</a:t>
            </a:r>
          </a:p>
        </p:txBody>
      </p:sp>
      <p:pic>
        <p:nvPicPr>
          <p:cNvPr id="6" name="Picture 5" descr="A picture containing device&#10;&#10;Description automatically generated">
            <a:extLst>
              <a:ext uri="{FF2B5EF4-FFF2-40B4-BE49-F238E27FC236}">
                <a16:creationId xmlns:a16="http://schemas.microsoft.com/office/drawing/2014/main" id="{ECC30D3E-4EBD-46AC-9BA4-F85B0DB34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2640"/>
            <a:ext cx="9144000" cy="17401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3989AB-0A7D-45CA-81AB-6AE792FBCA32}"/>
              </a:ext>
            </a:extLst>
          </p:cNvPr>
          <p:cNvSpPr/>
          <p:nvPr/>
        </p:nvSpPr>
        <p:spPr>
          <a:xfrm>
            <a:off x="323628" y="2921169"/>
            <a:ext cx="8393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>
                <a:solidFill>
                  <a:srgbClr val="0071BC"/>
                </a:solidFill>
                <a:latin typeface="Open Sans"/>
                <a:ea typeface="Gulim" pitchFamily="34" charset="-127"/>
              </a:rPr>
              <a:t>MTS</a:t>
            </a:r>
            <a:r>
              <a:rPr lang="ko-KR" altLang="en-US">
                <a:solidFill>
                  <a:srgbClr val="0071BC"/>
                </a:solidFill>
                <a:latin typeface="Open Sans"/>
                <a:ea typeface="Gulim" pitchFamily="34" charset="-127"/>
              </a:rPr>
              <a:t>와 직원들은 모두 개인 비밀 및 보안에 관한 법규를 준수해야 할 책임이 있습니다</a:t>
            </a:r>
            <a:r>
              <a:rPr lang="en-US" altLang="ko-KR">
                <a:solidFill>
                  <a:srgbClr val="0071BC"/>
                </a:solidFill>
                <a:latin typeface="Open Sans"/>
                <a:ea typeface="Gulim" pitchFamily="34" charset="-127"/>
              </a:rPr>
              <a:t>.</a:t>
            </a:r>
            <a:endParaRPr lang="ko-KR" altLang="en-US">
              <a:solidFill>
                <a:srgbClr val="0071BC"/>
              </a:solidFill>
              <a:latin typeface="Open Sans"/>
              <a:ea typeface="Gulim" pitchFamily="34" charset="-127"/>
            </a:endParaRPr>
          </a:p>
        </p:txBody>
      </p:sp>
      <p:pic>
        <p:nvPicPr>
          <p:cNvPr id="19" name="Graphic 18" descr="Warning">
            <a:extLst>
              <a:ext uri="{FF2B5EF4-FFF2-40B4-BE49-F238E27FC236}">
                <a16:creationId xmlns:a16="http://schemas.microsoft.com/office/drawing/2014/main" id="{775A01BD-B094-42AB-89FB-A6FDBF250E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16947" y="3736722"/>
            <a:ext cx="457200" cy="457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2887361-2F51-4D90-B710-90A7DD5F4B9D}"/>
              </a:ext>
            </a:extLst>
          </p:cNvPr>
          <p:cNvSpPr/>
          <p:nvPr/>
        </p:nvSpPr>
        <p:spPr>
          <a:xfrm>
            <a:off x="3081721" y="5778640"/>
            <a:ext cx="3018775" cy="60016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o-KR" altLang="en-US" sz="1400" dirty="0">
                <a:latin typeface="Open Sans"/>
                <a:ea typeface="Gulim" pitchFamily="34" charset="-127"/>
              </a:rPr>
              <a:t>위험 관리 및 준법 사무국 </a:t>
            </a:r>
            <a:endParaRPr lang="ko-KR" altLang="en-US" sz="1400" b="1" dirty="0">
              <a:latin typeface="Open Sans"/>
              <a:ea typeface="Gulim" pitchFamily="34" charset="-127"/>
              <a:hlinkClick r:id="rId7"/>
            </a:endParaRPr>
          </a:p>
          <a:p>
            <a:pPr>
              <a:spcBef>
                <a:spcPts val="600"/>
              </a:spcBef>
            </a:pPr>
            <a:r>
              <a:rPr lang="en-US" sz="1400" dirty="0">
                <a:latin typeface="Open Sans"/>
                <a:hlinkClick r:id="rId8"/>
              </a:rPr>
              <a:t>mts_risk_and_compliance@mts.com</a:t>
            </a:r>
            <a:endParaRPr lang="en-US" sz="1400" dirty="0">
              <a:latin typeface="Open San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973CFA2-84F7-42C1-8792-D022DA3C1900}"/>
              </a:ext>
            </a:extLst>
          </p:cNvPr>
          <p:cNvSpPr txBox="1"/>
          <p:nvPr/>
        </p:nvSpPr>
        <p:spPr>
          <a:xfrm>
            <a:off x="4322445" y="4997190"/>
            <a:ext cx="537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b="1">
                <a:latin typeface="Open Sans"/>
                <a:ea typeface="Gulim" pitchFamily="34" charset="-127"/>
              </a:rPr>
              <a:t>또는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87298D00-E003-4CE9-9D7A-611B1FA6A320}"/>
              </a:ext>
            </a:extLst>
          </p:cNvPr>
          <p:cNvSpPr txBox="1">
            <a:spLocks/>
          </p:cNvSpPr>
          <p:nvPr/>
        </p:nvSpPr>
        <p:spPr>
          <a:xfrm>
            <a:off x="296863" y="237851"/>
            <a:ext cx="6853471" cy="520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1543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</a:defRPr>
            </a:lvl9pPr>
          </a:lstStyle>
          <a:p>
            <a:r>
              <a:rPr lang="ko-KR" altLang="en-US" sz="2400">
                <a:solidFill>
                  <a:srgbClr val="C00000"/>
                </a:solidFill>
                <a:latin typeface="Open Sans"/>
                <a:ea typeface="Gulim" pitchFamily="34" charset="-127"/>
              </a:rPr>
              <a:t>개인 비밀 또는 보안 문제를 보고하는 방법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2C92F7-6FA5-4BD8-9CED-DC3344C1F54E}"/>
              </a:ext>
            </a:extLst>
          </p:cNvPr>
          <p:cNvSpPr txBox="1"/>
          <p:nvPr/>
        </p:nvSpPr>
        <p:spPr>
          <a:xfrm>
            <a:off x="8593830" y="6509798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Open Sans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504713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5613" y="1412875"/>
            <a:ext cx="8231187" cy="4519613"/>
          </a:xfrm>
          <a:noFill/>
        </p:spPr>
        <p:txBody>
          <a:bodyPr anchor="ctr"/>
          <a:lstStyle/>
          <a:p>
            <a:pPr marL="57150" indent="0" algn="ctr">
              <a:spcBef>
                <a:spcPts val="300"/>
              </a:spcBef>
              <a:spcAft>
                <a:spcPts val="300"/>
              </a:spcAft>
              <a:buClrTx/>
              <a:buNone/>
            </a:pPr>
            <a:r>
              <a:rPr lang="ko-KR" altLang="en-US" sz="2400" dirty="0">
                <a:solidFill>
                  <a:srgbClr val="C00000"/>
                </a:solidFill>
                <a:latin typeface="Cambria" panose="02040503050406030204" pitchFamily="18" charset="0"/>
                <a:ea typeface="Gulim" pitchFamily="34" charset="-127"/>
              </a:rPr>
              <a:t>글로벌 교역</a:t>
            </a:r>
            <a:endParaRPr lang="en-US" altLang="ko-KR" sz="2400" dirty="0">
              <a:solidFill>
                <a:srgbClr val="C00000"/>
              </a:solidFill>
              <a:latin typeface="Cambria" panose="02040503050406030204" pitchFamily="18" charset="0"/>
              <a:ea typeface="Gulim" pitchFamily="34" charset="-12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F669E7-5492-4725-9B87-B1D9ADEA8897}"/>
              </a:ext>
            </a:extLst>
          </p:cNvPr>
          <p:cNvCxnSpPr>
            <a:cxnSpLocks/>
          </p:cNvCxnSpPr>
          <p:nvPr/>
        </p:nvCxnSpPr>
        <p:spPr>
          <a:xfrm>
            <a:off x="2636520" y="3253173"/>
            <a:ext cx="38709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A55882-F1ED-4763-996F-2BBB4F56CD31}"/>
              </a:ext>
            </a:extLst>
          </p:cNvPr>
          <p:cNvCxnSpPr>
            <a:cxnSpLocks/>
          </p:cNvCxnSpPr>
          <p:nvPr/>
        </p:nvCxnSpPr>
        <p:spPr>
          <a:xfrm>
            <a:off x="2604904" y="4152618"/>
            <a:ext cx="38709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58DB2157-647C-419E-BC15-3E5036537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63" y="237851"/>
            <a:ext cx="6853471" cy="520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2400" b="1" dirty="0">
                <a:solidFill>
                  <a:srgbClr val="C00000"/>
                </a:solidFill>
                <a:latin typeface="Open Sans"/>
              </a:rPr>
              <a:t>주요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4D55C1-1897-46D6-8891-7D2168C3CE52}"/>
              </a:ext>
            </a:extLst>
          </p:cNvPr>
          <p:cNvSpPr txBox="1"/>
          <p:nvPr/>
        </p:nvSpPr>
        <p:spPr>
          <a:xfrm>
            <a:off x="8593830" y="6509798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Open Sans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651579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FB886E2-5D02-460D-B5CF-34A6062C7135}"/>
              </a:ext>
            </a:extLst>
          </p:cNvPr>
          <p:cNvSpPr/>
          <p:nvPr/>
        </p:nvSpPr>
        <p:spPr>
          <a:xfrm>
            <a:off x="5573244" y="2371869"/>
            <a:ext cx="3106093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ko-KR" altLang="en-US" sz="1600" b="1" dirty="0">
                <a:solidFill>
                  <a:srgbClr val="0071BC"/>
                </a:solidFill>
                <a:latin typeface="Open Sans"/>
                <a:ea typeface="Gulim" pitchFamily="34" charset="-127"/>
              </a:rPr>
              <a:t>수출</a:t>
            </a:r>
          </a:p>
          <a:p>
            <a:pPr lvl="0" algn="ctr">
              <a:spcBef>
                <a:spcPts val="600"/>
              </a:spcBef>
              <a:defRPr/>
            </a:pPr>
            <a:r>
              <a:rPr lang="ko-KR" altLang="en-US" sz="1600" dirty="0">
                <a:solidFill>
                  <a:srgbClr val="000000"/>
                </a:solidFill>
                <a:latin typeface="Open Sans"/>
                <a:ea typeface="Gulim" pitchFamily="34" charset="-127"/>
              </a:rPr>
              <a:t>하나의 국가 또는 관세 구역</a:t>
            </a:r>
            <a:r>
              <a:rPr lang="ko-KR" altLang="en-US" sz="1600" b="1" i="1" dirty="0">
                <a:solidFill>
                  <a:srgbClr val="000000"/>
                </a:solidFill>
                <a:latin typeface="Open Sans"/>
                <a:ea typeface="Gulim" pitchFamily="34" charset="-127"/>
              </a:rPr>
              <a:t>에서 </a:t>
            </a:r>
            <a:r>
              <a:rPr lang="ko-KR" altLang="en-US" sz="1600" dirty="0">
                <a:solidFill>
                  <a:srgbClr val="000000"/>
                </a:solidFill>
                <a:latin typeface="Open Sans"/>
                <a:ea typeface="Gulim" pitchFamily="34" charset="-127"/>
              </a:rPr>
              <a:t>다른 국가로 이전</a:t>
            </a:r>
          </a:p>
        </p:txBody>
      </p:sp>
      <p:sp>
        <p:nvSpPr>
          <p:cNvPr id="13" name="Down Arrow 5">
            <a:extLst>
              <a:ext uri="{FF2B5EF4-FFF2-40B4-BE49-F238E27FC236}">
                <a16:creationId xmlns:a16="http://schemas.microsoft.com/office/drawing/2014/main" id="{FC31032C-0640-48E1-BDAF-1D38BA8815D9}"/>
              </a:ext>
            </a:extLst>
          </p:cNvPr>
          <p:cNvSpPr/>
          <p:nvPr/>
        </p:nvSpPr>
        <p:spPr>
          <a:xfrm>
            <a:off x="6884628" y="2055976"/>
            <a:ext cx="483326" cy="253973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EEED17-8D8E-41A7-9D1D-E96AA3A5EA1A}"/>
              </a:ext>
            </a:extLst>
          </p:cNvPr>
          <p:cNvSpPr/>
          <p:nvPr/>
        </p:nvSpPr>
        <p:spPr>
          <a:xfrm>
            <a:off x="464663" y="2371869"/>
            <a:ext cx="3106093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ko-KR" altLang="en-US" sz="1600" b="1" dirty="0">
                <a:solidFill>
                  <a:srgbClr val="0071BC"/>
                </a:solidFill>
                <a:latin typeface="Open Sans"/>
                <a:ea typeface="Gulim" pitchFamily="34" charset="-127"/>
              </a:rPr>
              <a:t>수입</a:t>
            </a:r>
          </a:p>
          <a:p>
            <a:pPr lvl="0" algn="ctr">
              <a:spcBef>
                <a:spcPts val="600"/>
              </a:spcBef>
              <a:defRPr/>
            </a:pPr>
            <a:r>
              <a:rPr lang="ko-KR" altLang="en-US" sz="1600" dirty="0">
                <a:solidFill>
                  <a:srgbClr val="000000"/>
                </a:solidFill>
                <a:latin typeface="Open Sans"/>
                <a:ea typeface="Gulim" pitchFamily="34" charset="-127"/>
              </a:rPr>
              <a:t>다른 국가</a:t>
            </a:r>
            <a:r>
              <a:rPr lang="ko-KR" altLang="en-US" sz="1600" b="1" i="1" dirty="0">
                <a:solidFill>
                  <a:srgbClr val="000000"/>
                </a:solidFill>
                <a:latin typeface="Open Sans"/>
                <a:ea typeface="Gulim" pitchFamily="34" charset="-127"/>
              </a:rPr>
              <a:t>에서</a:t>
            </a:r>
            <a:r>
              <a:rPr lang="ko-KR" altLang="en-US" sz="1600" b="1" dirty="0">
                <a:solidFill>
                  <a:srgbClr val="000000"/>
                </a:solidFill>
                <a:latin typeface="Open Sans"/>
                <a:ea typeface="Gulim" pitchFamily="34" charset="-127"/>
              </a:rPr>
              <a:t> </a:t>
            </a:r>
            <a:r>
              <a:rPr lang="ko-KR" altLang="en-US" sz="1600" dirty="0">
                <a:solidFill>
                  <a:srgbClr val="000000"/>
                </a:solidFill>
                <a:latin typeface="Open Sans"/>
                <a:ea typeface="Gulim" pitchFamily="34" charset="-127"/>
              </a:rPr>
              <a:t>하나의 국가 또는 관세 구역으로 이전</a:t>
            </a:r>
          </a:p>
        </p:txBody>
      </p:sp>
      <p:sp>
        <p:nvSpPr>
          <p:cNvPr id="16" name="Down Arrow 5">
            <a:extLst>
              <a:ext uri="{FF2B5EF4-FFF2-40B4-BE49-F238E27FC236}">
                <a16:creationId xmlns:a16="http://schemas.microsoft.com/office/drawing/2014/main" id="{B780DC2A-21C3-4F16-B320-34797A124EFB}"/>
              </a:ext>
            </a:extLst>
          </p:cNvPr>
          <p:cNvSpPr/>
          <p:nvPr/>
        </p:nvSpPr>
        <p:spPr>
          <a:xfrm>
            <a:off x="1776047" y="2066855"/>
            <a:ext cx="483326" cy="253973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60F60A-7CAB-4E11-90A1-86B10E88F2DC}"/>
              </a:ext>
            </a:extLst>
          </p:cNvPr>
          <p:cNvSpPr/>
          <p:nvPr/>
        </p:nvSpPr>
        <p:spPr>
          <a:xfrm>
            <a:off x="464663" y="3757172"/>
            <a:ext cx="8679337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700" dirty="0">
                <a:solidFill>
                  <a:srgbClr val="0071BC"/>
                </a:solidFill>
                <a:latin typeface="Open Sans"/>
              </a:rPr>
              <a:t>MTS</a:t>
            </a:r>
            <a:r>
              <a:rPr lang="ko-KR" altLang="en-US" sz="1700" dirty="0">
                <a:solidFill>
                  <a:srgbClr val="0071BC"/>
                </a:solidFill>
                <a:latin typeface="Open Sans"/>
              </a:rPr>
              <a:t>는 회사가 사업을 수행하는 모든 국가에서 전 세계의 수많은 </a:t>
            </a:r>
            <a:r>
              <a:rPr lang="ko-KR" altLang="en-US" sz="1700" b="1" dirty="0">
                <a:solidFill>
                  <a:srgbClr val="0071BC"/>
                </a:solidFill>
                <a:latin typeface="Open Sans"/>
              </a:rPr>
              <a:t>수출입 관련 </a:t>
            </a:r>
            <a:br>
              <a:rPr lang="en-US" altLang="ko-KR" sz="1700" b="1" dirty="0">
                <a:solidFill>
                  <a:srgbClr val="0071BC"/>
                </a:solidFill>
                <a:latin typeface="Open Sans"/>
              </a:rPr>
            </a:br>
            <a:r>
              <a:rPr lang="ko-KR" altLang="en-US" sz="1700" b="1" dirty="0">
                <a:solidFill>
                  <a:srgbClr val="0071BC"/>
                </a:solidFill>
                <a:latin typeface="Open Sans"/>
              </a:rPr>
              <a:t>법률 및 규정</a:t>
            </a:r>
            <a:r>
              <a:rPr lang="ko-KR" altLang="en-US" sz="1700" dirty="0">
                <a:solidFill>
                  <a:srgbClr val="0071BC"/>
                </a:solidFill>
                <a:latin typeface="Open Sans"/>
              </a:rPr>
              <a:t>을 따르고 있습니다</a:t>
            </a:r>
            <a:r>
              <a:rPr lang="en-US" altLang="ko-KR" sz="1700" dirty="0">
                <a:solidFill>
                  <a:srgbClr val="0071BC"/>
                </a:solidFill>
                <a:latin typeface="Open Sans"/>
              </a:rPr>
              <a:t>. MTS </a:t>
            </a:r>
            <a:r>
              <a:rPr lang="ko-KR" altLang="en-US" sz="1700" dirty="0">
                <a:solidFill>
                  <a:srgbClr val="0071BC"/>
                </a:solidFill>
                <a:latin typeface="Open Sans"/>
              </a:rPr>
              <a:t>글로벌 무역 정책을 준수하여 규정 준수를 지원합니다</a:t>
            </a:r>
            <a:r>
              <a:rPr lang="en-US" altLang="ko-KR" sz="1700" dirty="0">
                <a:solidFill>
                  <a:srgbClr val="0071BC"/>
                </a:solidFill>
                <a:latin typeface="Open Sans"/>
              </a:rPr>
              <a:t>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646BEE3-3A6E-4DAF-A178-556E7EF4A49C}"/>
              </a:ext>
            </a:extLst>
          </p:cNvPr>
          <p:cNvCxnSpPr>
            <a:cxnSpLocks/>
          </p:cNvCxnSpPr>
          <p:nvPr/>
        </p:nvCxnSpPr>
        <p:spPr>
          <a:xfrm>
            <a:off x="172720" y="3756411"/>
            <a:ext cx="8701556" cy="0"/>
          </a:xfrm>
          <a:prstGeom prst="line">
            <a:avLst/>
          </a:prstGeom>
          <a:ln w="12700">
            <a:solidFill>
              <a:srgbClr val="0071B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B4D1F831-1A7F-4B0A-91D2-EBC2DAF16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912" y="4552686"/>
            <a:ext cx="2101243" cy="18566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F6E77B-D629-49B4-9ECD-4304ACC8C1CA}"/>
              </a:ext>
            </a:extLst>
          </p:cNvPr>
          <p:cNvSpPr/>
          <p:nvPr/>
        </p:nvSpPr>
        <p:spPr>
          <a:xfrm>
            <a:off x="548548" y="5481026"/>
            <a:ext cx="4747748" cy="78483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</a:pPr>
            <a:r>
              <a:rPr lang="ko-KR" altLang="en-US" sz="1500" dirty="0">
                <a:solidFill>
                  <a:schemeClr val="bg1"/>
                </a:solidFill>
                <a:latin typeface="Open Sans"/>
              </a:rPr>
              <a:t>법률은 자주 변경되며 나라마다 다를 수 있습니다</a:t>
            </a:r>
            <a:r>
              <a:rPr lang="en-US" altLang="ko-KR" sz="1500" dirty="0">
                <a:solidFill>
                  <a:schemeClr val="bg1"/>
                </a:solidFill>
                <a:latin typeface="Open Sans"/>
              </a:rPr>
              <a:t>.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</a:pPr>
            <a:r>
              <a:rPr lang="ko-KR" altLang="en-US" sz="1500" dirty="0">
                <a:solidFill>
                  <a:schemeClr val="bg1"/>
                </a:solidFill>
                <a:latin typeface="Open Sans"/>
              </a:rPr>
              <a:t>위반은 불법을 의미합니다</a:t>
            </a:r>
            <a:r>
              <a:rPr lang="en-US" altLang="ko-KR" sz="1500" dirty="0">
                <a:solidFill>
                  <a:schemeClr val="bg1"/>
                </a:solidFill>
                <a:latin typeface="Open Sans"/>
              </a:rPr>
              <a:t>.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</a:pPr>
            <a:r>
              <a:rPr lang="ko-KR" altLang="en-US" sz="1500" dirty="0">
                <a:solidFill>
                  <a:schemeClr val="bg1"/>
                </a:solidFill>
                <a:latin typeface="Open Sans"/>
              </a:rPr>
              <a:t>법률 위반 시 중한 처벌을 받을 수 있습니다</a:t>
            </a:r>
            <a:r>
              <a:rPr lang="en-US" altLang="ko-KR" sz="1500" dirty="0">
                <a:solidFill>
                  <a:schemeClr val="bg1"/>
                </a:solidFill>
                <a:latin typeface="Open Sans"/>
              </a:rPr>
              <a:t>.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17BB7339-13DC-403C-ACF5-4327D45D4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63" y="237851"/>
            <a:ext cx="6853471" cy="520159"/>
          </a:xfrm>
        </p:spPr>
        <p:txBody>
          <a:bodyPr>
            <a:normAutofit/>
          </a:bodyPr>
          <a:lstStyle/>
          <a:p>
            <a:r>
              <a:rPr lang="ko-KR" altLang="en-US" sz="2400" dirty="0">
                <a:solidFill>
                  <a:srgbClr val="C00000"/>
                </a:solidFill>
                <a:latin typeface="Open Sans"/>
              </a:rPr>
              <a:t>글로벌 교역이란 무엇입니까</a:t>
            </a:r>
            <a:r>
              <a:rPr lang="en-US" altLang="ko-KR" sz="2400" dirty="0">
                <a:solidFill>
                  <a:srgbClr val="C00000"/>
                </a:solidFill>
                <a:latin typeface="Open Sans"/>
              </a:rPr>
              <a:t>?</a:t>
            </a:r>
            <a:endParaRPr lang="en-US" sz="2400" dirty="0">
              <a:solidFill>
                <a:srgbClr val="C00000"/>
              </a:solidFill>
              <a:latin typeface="Open San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40BF4E-B650-41C9-AA97-77B6DC38D282}"/>
              </a:ext>
            </a:extLst>
          </p:cNvPr>
          <p:cNvSpPr/>
          <p:nvPr/>
        </p:nvSpPr>
        <p:spPr>
          <a:xfrm>
            <a:off x="0" y="1198336"/>
            <a:ext cx="9144000" cy="73320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800" dirty="0">
                <a:solidFill>
                  <a:schemeClr val="bg1"/>
                </a:solidFill>
                <a:latin typeface="Open Sans"/>
              </a:rPr>
              <a:t>글로벌 교역이란 국경을 넘어 상품</a:t>
            </a:r>
            <a:r>
              <a:rPr lang="en-US" altLang="ko-KR" sz="1800" dirty="0">
                <a:solidFill>
                  <a:schemeClr val="bg1"/>
                </a:solidFill>
                <a:latin typeface="Open Sans"/>
              </a:rPr>
              <a:t>, </a:t>
            </a:r>
            <a:r>
              <a:rPr lang="ko-KR" altLang="en-US" sz="1800" dirty="0">
                <a:solidFill>
                  <a:schemeClr val="bg1"/>
                </a:solidFill>
                <a:latin typeface="Open Sans"/>
              </a:rPr>
              <a:t>서비스</a:t>
            </a:r>
            <a:r>
              <a:rPr lang="en-US" altLang="ko-KR" sz="1800" dirty="0">
                <a:solidFill>
                  <a:schemeClr val="bg1"/>
                </a:solidFill>
                <a:latin typeface="Open Sans"/>
              </a:rPr>
              <a:t>, </a:t>
            </a:r>
            <a:r>
              <a:rPr lang="ko-KR" altLang="en-US" sz="1800" dirty="0">
                <a:solidFill>
                  <a:schemeClr val="bg1"/>
                </a:solidFill>
                <a:latin typeface="Open Sans"/>
              </a:rPr>
              <a:t>기술</a:t>
            </a:r>
            <a:r>
              <a:rPr lang="en-US" altLang="ko-KR" sz="1800" dirty="0">
                <a:solidFill>
                  <a:schemeClr val="bg1"/>
                </a:solidFill>
                <a:latin typeface="Open Sans"/>
              </a:rPr>
              <a:t>, </a:t>
            </a:r>
            <a:r>
              <a:rPr lang="ko-KR" altLang="en-US" sz="1800" dirty="0">
                <a:solidFill>
                  <a:schemeClr val="bg1"/>
                </a:solidFill>
                <a:latin typeface="Open Sans"/>
              </a:rPr>
              <a:t>지식 및 소프트웨어를 이전하는 것을 말합니다</a:t>
            </a:r>
            <a:r>
              <a:rPr lang="en-US" altLang="ko-KR" sz="1800" dirty="0">
                <a:solidFill>
                  <a:schemeClr val="bg1"/>
                </a:solidFill>
                <a:latin typeface="Open Sans"/>
              </a:rPr>
              <a:t>. </a:t>
            </a:r>
            <a:r>
              <a:rPr lang="ko-KR" altLang="en-US" sz="1800" dirty="0">
                <a:solidFill>
                  <a:schemeClr val="bg1"/>
                </a:solidFill>
                <a:latin typeface="Open Sans"/>
              </a:rPr>
              <a:t>여기서 ‘이전’은 수출 또는 수입으로 나타날 수 있습니다</a:t>
            </a:r>
            <a:r>
              <a:rPr lang="en-US" altLang="ko-KR" sz="1800" dirty="0">
                <a:solidFill>
                  <a:schemeClr val="bg1"/>
                </a:solidFill>
                <a:latin typeface="Open Sans"/>
              </a:rPr>
              <a:t>.</a:t>
            </a:r>
            <a:endParaRPr lang="ko-KR" altLang="en-US" sz="1800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89FBCA-2C5B-4DCA-8894-F10A8AA636F1}"/>
              </a:ext>
            </a:extLst>
          </p:cNvPr>
          <p:cNvSpPr/>
          <p:nvPr/>
        </p:nvSpPr>
        <p:spPr>
          <a:xfrm>
            <a:off x="548548" y="4799236"/>
            <a:ext cx="2618984" cy="588252"/>
          </a:xfrm>
          <a:prstGeom prst="rect">
            <a:avLst/>
          </a:prstGeom>
          <a:solidFill>
            <a:srgbClr val="0071B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bg1"/>
                </a:solidFill>
                <a:latin typeface="Open Sans"/>
              </a:rPr>
              <a:t>Global Trade Policy ORC-008</a:t>
            </a:r>
          </a:p>
          <a:p>
            <a:r>
              <a:rPr lang="en-US" sz="1200" dirty="0">
                <a:solidFill>
                  <a:schemeClr val="bg1"/>
                </a:solidFill>
                <a:latin typeface="Open Sans"/>
              </a:rPr>
              <a:t>Supporting ORC-008 Procedures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9E8C38-A0A8-48BE-94CD-A652EAD685A0}"/>
              </a:ext>
            </a:extLst>
          </p:cNvPr>
          <p:cNvSpPr txBox="1"/>
          <p:nvPr/>
        </p:nvSpPr>
        <p:spPr>
          <a:xfrm>
            <a:off x="8593830" y="6509798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Open Sans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4101028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863" y="237851"/>
            <a:ext cx="6853471" cy="520159"/>
          </a:xfrm>
        </p:spPr>
        <p:txBody>
          <a:bodyPr>
            <a:normAutofit/>
          </a:bodyPr>
          <a:lstStyle/>
          <a:p>
            <a:r>
              <a:rPr lang="ko-KR" altLang="en-US" sz="2400" dirty="0">
                <a:solidFill>
                  <a:srgbClr val="C00000"/>
                </a:solidFill>
                <a:latin typeface="Open Sans"/>
                <a:ea typeface="Gulim" pitchFamily="34" charset="-127"/>
              </a:rPr>
              <a:t>교육 개요</a:t>
            </a:r>
            <a:endParaRPr lang="en-US" sz="2400" dirty="0">
              <a:solidFill>
                <a:srgbClr val="C00000"/>
              </a:solidFill>
              <a:latin typeface="Open Sans"/>
              <a:ea typeface="Gulim" pitchFamily="34" charset="-127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500063" y="3357164"/>
            <a:ext cx="8334539" cy="3086958"/>
          </a:xfrm>
        </p:spPr>
        <p:txBody>
          <a:bodyPr/>
          <a:lstStyle/>
          <a:p>
            <a:pPr>
              <a:spcBef>
                <a:spcPts val="600"/>
              </a:spcBef>
              <a:buClrTx/>
              <a:buFont typeface="Wingdings" panose="05000000000000000000" pitchFamily="2" charset="2"/>
              <a:buChar char="Ø"/>
            </a:pPr>
            <a:r>
              <a:rPr lang="ko-KR" altLang="en-US" sz="1600" dirty="0">
                <a:latin typeface="Cambria" panose="02040503050406030204" pitchFamily="18" charset="0"/>
                <a:ea typeface="Gulim" pitchFamily="34" charset="-127"/>
              </a:rPr>
              <a:t>업무 윤리의 중요성</a:t>
            </a:r>
          </a:p>
          <a:p>
            <a:pPr>
              <a:spcBef>
                <a:spcPts val="60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Cambria" panose="02040503050406030204" pitchFamily="18" charset="0"/>
                <a:ea typeface="Gulim" pitchFamily="34" charset="-127"/>
              </a:rPr>
              <a:t>MTS </a:t>
            </a:r>
            <a:r>
              <a:rPr lang="ko-KR" altLang="en-US" sz="1600" dirty="0">
                <a:latin typeface="Cambria" panose="02040503050406030204" pitchFamily="18" charset="0"/>
                <a:ea typeface="Gulim" pitchFamily="34" charset="-127"/>
              </a:rPr>
              <a:t>글로벌 업무 윤리 강령의 사용 방법</a:t>
            </a:r>
          </a:p>
          <a:p>
            <a:pPr>
              <a:spcBef>
                <a:spcPts val="600"/>
              </a:spcBef>
              <a:buClrTx/>
              <a:buFont typeface="Wingdings" panose="05000000000000000000" pitchFamily="2" charset="2"/>
              <a:buChar char="Ø"/>
            </a:pPr>
            <a:r>
              <a:rPr lang="ko-KR" altLang="en-US" sz="1600" dirty="0">
                <a:latin typeface="Cambria" panose="02040503050406030204" pitchFamily="18" charset="0"/>
                <a:ea typeface="Gulim" pitchFamily="34" charset="-127"/>
              </a:rPr>
              <a:t>우려를 신고하는 방법</a:t>
            </a:r>
          </a:p>
          <a:p>
            <a:pPr>
              <a:spcBef>
                <a:spcPts val="600"/>
              </a:spcBef>
              <a:buClrTx/>
              <a:buFont typeface="Wingdings" panose="05000000000000000000" pitchFamily="2" charset="2"/>
              <a:buChar char="Ø"/>
            </a:pPr>
            <a:r>
              <a:rPr lang="ko-KR" altLang="en-US" sz="1600" dirty="0">
                <a:latin typeface="Cambria" panose="02040503050406030204" pitchFamily="18" charset="0"/>
                <a:ea typeface="Gulim" pitchFamily="34" charset="-127"/>
              </a:rPr>
              <a:t>보복에 대한 </a:t>
            </a:r>
            <a:r>
              <a:rPr lang="en-US" altLang="ko-KR" sz="1600" dirty="0">
                <a:latin typeface="Cambria" panose="02040503050406030204" pitchFamily="18" charset="0"/>
                <a:ea typeface="Gulim" pitchFamily="34" charset="-127"/>
              </a:rPr>
              <a:t>MTS</a:t>
            </a:r>
            <a:r>
              <a:rPr lang="ko-KR" altLang="en-US" sz="1600" dirty="0">
                <a:latin typeface="Cambria" panose="02040503050406030204" pitchFamily="18" charset="0"/>
                <a:ea typeface="Gulim" pitchFamily="34" charset="-127"/>
              </a:rPr>
              <a:t>의 입장</a:t>
            </a:r>
          </a:p>
          <a:p>
            <a:pPr>
              <a:spcBef>
                <a:spcPts val="600"/>
              </a:spcBef>
              <a:buClrTx/>
              <a:buFont typeface="Wingdings" panose="05000000000000000000" pitchFamily="2" charset="2"/>
              <a:buChar char="Ø"/>
            </a:pPr>
            <a:r>
              <a:rPr lang="ko-KR" altLang="en-US" sz="1600" dirty="0">
                <a:latin typeface="Cambria" panose="02040503050406030204" pitchFamily="18" charset="0"/>
                <a:ea typeface="Gulim" pitchFamily="34" charset="-127"/>
              </a:rPr>
              <a:t>핵심 요약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Cambria" panose="02040503050406030204" pitchFamily="18" charset="0"/>
                <a:ea typeface="Gulim" pitchFamily="34" charset="-127"/>
              </a:rPr>
              <a:t>비밀 보호 </a:t>
            </a:r>
            <a:r>
              <a:rPr lang="en-US" altLang="ko-KR" sz="1600" dirty="0">
                <a:latin typeface="Cambria" panose="02040503050406030204" pitchFamily="18" charset="0"/>
                <a:ea typeface="Gulim" pitchFamily="34" charset="-127"/>
              </a:rPr>
              <a:t>+ </a:t>
            </a:r>
            <a:r>
              <a:rPr lang="ko-KR" altLang="en-US" sz="1600" dirty="0">
                <a:latin typeface="Cambria" panose="02040503050406030204" pitchFamily="18" charset="0"/>
                <a:ea typeface="Gulim" pitchFamily="34" charset="-127"/>
              </a:rPr>
              <a:t>보안</a:t>
            </a:r>
            <a:endParaRPr lang="en-US" altLang="ko-KR" sz="1600" dirty="0">
              <a:latin typeface="Cambria" panose="02040503050406030204" pitchFamily="18" charset="0"/>
              <a:ea typeface="Gulim" pitchFamily="34" charset="-127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Cambria" panose="02040503050406030204" pitchFamily="18" charset="0"/>
                <a:ea typeface="Gulim" pitchFamily="34" charset="-127"/>
              </a:rPr>
              <a:t>글로벌 교역</a:t>
            </a:r>
            <a:endParaRPr lang="en-US" altLang="ko-KR" sz="1600" dirty="0">
              <a:latin typeface="Cambria" panose="02040503050406030204" pitchFamily="18" charset="0"/>
              <a:ea typeface="Gulim" pitchFamily="34" charset="-127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•"/>
            </a:pPr>
            <a:r>
              <a:rPr lang="ko-KR" sz="1600" dirty="0">
                <a:latin typeface="Cambria" panose="02040503050406030204" pitchFamily="18" charset="0"/>
              </a:rPr>
              <a:t>부정부패 방지</a:t>
            </a:r>
            <a:endParaRPr lang="ko-KR" altLang="en-US" sz="1600" dirty="0">
              <a:latin typeface="Cambria" panose="02040503050406030204" pitchFamily="18" charset="0"/>
              <a:ea typeface="Gulim" pitchFamily="34" charset="-127"/>
            </a:endParaRPr>
          </a:p>
        </p:txBody>
      </p:sp>
      <p:pic>
        <p:nvPicPr>
          <p:cNvPr id="11" name="Picture 10" descr="A picture containing indoor, building, window, table&#10;&#10;Description automatically generated">
            <a:extLst>
              <a:ext uri="{FF2B5EF4-FFF2-40B4-BE49-F238E27FC236}">
                <a16:creationId xmlns:a16="http://schemas.microsoft.com/office/drawing/2014/main" id="{6E92E76A-73D9-4128-B3EA-01D7C2C5A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6659"/>
            <a:ext cx="9144000" cy="16526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93E0EA-9950-4931-8DEC-705753AEE593}"/>
              </a:ext>
            </a:extLst>
          </p:cNvPr>
          <p:cNvSpPr/>
          <p:nvPr/>
        </p:nvSpPr>
        <p:spPr>
          <a:xfrm>
            <a:off x="0" y="284933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dirty="0">
                <a:solidFill>
                  <a:srgbClr val="0071BC"/>
                </a:solidFill>
                <a:latin typeface="Cambria" panose="02040503050406030204" pitchFamily="18" charset="0"/>
                <a:ea typeface="Gulim" pitchFamily="34" charset="-127"/>
              </a:rPr>
              <a:t>이 교육을 수료한 후</a:t>
            </a:r>
            <a:r>
              <a:rPr lang="en-US" altLang="ko-KR" dirty="0">
                <a:solidFill>
                  <a:srgbClr val="0071BC"/>
                </a:solidFill>
                <a:latin typeface="Cambria" panose="02040503050406030204" pitchFamily="18" charset="0"/>
                <a:ea typeface="Gulim" pitchFamily="34" charset="-127"/>
              </a:rPr>
              <a:t>, </a:t>
            </a:r>
            <a:r>
              <a:rPr lang="ko-KR" altLang="en-US" dirty="0">
                <a:solidFill>
                  <a:srgbClr val="0071BC"/>
                </a:solidFill>
                <a:latin typeface="Cambria" panose="02040503050406030204" pitchFamily="18" charset="0"/>
                <a:ea typeface="Gulim" pitchFamily="34" charset="-127"/>
              </a:rPr>
              <a:t>귀하는 다음에 대해 알아야 합니다</a:t>
            </a:r>
            <a:r>
              <a:rPr lang="en-US" altLang="ko-KR" dirty="0">
                <a:solidFill>
                  <a:srgbClr val="0071BC"/>
                </a:solidFill>
                <a:latin typeface="Cambria" panose="02040503050406030204" pitchFamily="18" charset="0"/>
                <a:ea typeface="Gulim" pitchFamily="34" charset="-127"/>
              </a:rPr>
              <a:t>.</a:t>
            </a:r>
            <a:endParaRPr lang="ko-KR" altLang="en-US" u="sng" dirty="0">
              <a:solidFill>
                <a:srgbClr val="0071BC"/>
              </a:solidFill>
              <a:latin typeface="Cambria" panose="02040503050406030204" pitchFamily="18" charset="0"/>
              <a:ea typeface="Gulim" pitchFamily="34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A7B8BA-C226-4AB6-8DC7-7B19716C87F7}"/>
              </a:ext>
            </a:extLst>
          </p:cNvPr>
          <p:cNvSpPr txBox="1"/>
          <p:nvPr/>
        </p:nvSpPr>
        <p:spPr>
          <a:xfrm>
            <a:off x="8593830" y="6509798"/>
            <a:ext cx="2407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Open Sans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84F592-EEBE-4681-AB57-E3FBE7644619}"/>
              </a:ext>
            </a:extLst>
          </p:cNvPr>
          <p:cNvSpPr txBox="1"/>
          <p:nvPr/>
        </p:nvSpPr>
        <p:spPr>
          <a:xfrm>
            <a:off x="4737650" y="4417888"/>
            <a:ext cx="3856180" cy="1569660"/>
          </a:xfrm>
          <a:prstGeom prst="rect">
            <a:avLst/>
          </a:prstGeom>
          <a:solidFill>
            <a:srgbClr val="0071BC"/>
          </a:solidFill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effectLst/>
                <a:latin typeface="Gulim" panose="020B0600000101010101" pitchFamily="34" charset="-127"/>
                <a:ea typeface="Gulim" panose="020B0600000101010101" pitchFamily="34" charset="-127"/>
                <a:cs typeface="Calibri" panose="020F0502020204030204" pitchFamily="34" charset="0"/>
              </a:rPr>
              <a:t>계</a:t>
            </a:r>
            <a:r>
              <a:rPr lang="ko-KR" sz="1600" dirty="0">
                <a:solidFill>
                  <a:schemeClr val="bg1"/>
                </a:solidFill>
                <a:effectLst/>
                <a:latin typeface="Gulim" panose="020B0600000101010101" pitchFamily="34" charset="-127"/>
                <a:ea typeface="Gulim" panose="020B0600000101010101" pitchFamily="34" charset="-127"/>
                <a:cs typeface="Calibri" panose="020F0502020204030204" pitchFamily="34" charset="0"/>
              </a:rPr>
              <a:t>류 중인 인수를 고려하더라도 행동 강령에 포함된 지침을 따르는 것이 중요합니다</a:t>
            </a:r>
            <a:r>
              <a:rPr lang="en-US" sz="1600" dirty="0">
                <a:solidFill>
                  <a:schemeClr val="bg1"/>
                </a:solidFill>
                <a:effectLst/>
                <a:latin typeface="Gulim" panose="020B0600000101010101" pitchFamily="34" charset="-127"/>
                <a:ea typeface="Gulim" panose="020B0600000101010101" pitchFamily="34" charset="-127"/>
                <a:cs typeface="Calibri" panose="020F0502020204030204" pitchFamily="34" charset="0"/>
              </a:rPr>
              <a:t>. MTS</a:t>
            </a:r>
            <a:r>
              <a:rPr lang="ko-KR" sz="1600" dirty="0">
                <a:solidFill>
                  <a:schemeClr val="bg1"/>
                </a:solidFill>
                <a:effectLst/>
                <a:latin typeface="Gulim" panose="020B0600000101010101" pitchFamily="34" charset="-127"/>
                <a:ea typeface="Gulim" panose="020B0600000101010101" pitchFamily="34" charset="-127"/>
                <a:cs typeface="Calibri" panose="020F0502020204030204" pitchFamily="34" charset="0"/>
              </a:rPr>
              <a:t>에서 귀하의 역할과 관련된 코드 및 회사 정책을 계속 사용하여 비즈니스 의사 결정을 내리시기 바랍니다</a:t>
            </a:r>
            <a:r>
              <a:rPr lang="en-US" sz="1600" dirty="0">
                <a:solidFill>
                  <a:schemeClr val="bg1"/>
                </a:solidFill>
                <a:effectLst/>
                <a:latin typeface="Gulim" panose="020B0600000101010101" pitchFamily="34" charset="-127"/>
                <a:ea typeface="Gulim" panose="020B0600000101010101" pitchFamily="34" charset="-127"/>
                <a:cs typeface="Calibri" panose="020F0502020204030204" pitchFamily="34" charset="0"/>
              </a:rPr>
              <a:t>.</a:t>
            </a:r>
            <a:endParaRPr lang="en-US" sz="1600" dirty="0">
              <a:solidFill>
                <a:schemeClr val="bg1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3049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3">
            <a:extLst>
              <a:ext uri="{FF2B5EF4-FFF2-40B4-BE49-F238E27FC236}">
                <a16:creationId xmlns:a16="http://schemas.microsoft.com/office/drawing/2014/main" id="{46CD2B4E-CFCA-44DD-B6D3-D45D91688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63" y="237851"/>
            <a:ext cx="6853471" cy="520159"/>
          </a:xfrm>
        </p:spPr>
        <p:txBody>
          <a:bodyPr>
            <a:normAutofit/>
          </a:bodyPr>
          <a:lstStyle/>
          <a:p>
            <a:r>
              <a:rPr lang="ko-KR" altLang="en-US" sz="2400" dirty="0">
                <a:solidFill>
                  <a:srgbClr val="C00000"/>
                </a:solidFill>
                <a:latin typeface="Open Sans"/>
              </a:rPr>
              <a:t>고객 파악</a:t>
            </a:r>
            <a:endParaRPr lang="en-US" sz="2400" dirty="0">
              <a:solidFill>
                <a:srgbClr val="C00000"/>
              </a:solidFill>
              <a:latin typeface="Open San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4A9058-092F-4250-AAD5-AE63070FE021}"/>
              </a:ext>
            </a:extLst>
          </p:cNvPr>
          <p:cNvSpPr/>
          <p:nvPr/>
        </p:nvSpPr>
        <p:spPr>
          <a:xfrm>
            <a:off x="0" y="1198337"/>
            <a:ext cx="9144000" cy="774302"/>
          </a:xfrm>
          <a:prstGeom prst="rect">
            <a:avLst/>
          </a:prstGeom>
          <a:solidFill>
            <a:schemeClr val="bg1">
              <a:lumMod val="6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dirty="0">
                <a:solidFill>
                  <a:schemeClr val="bg1"/>
                </a:solidFill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기업과 여러분은 국가 안보와 외교 정책 이익을 지원하기 위해 수출과 재수출을 효과적으로 통제하는 중요한 역할을 합니다</a:t>
            </a:r>
            <a:r>
              <a:rPr lang="en-US" altLang="ko-KR" sz="1800" dirty="0">
                <a:solidFill>
                  <a:schemeClr val="bg1"/>
                </a:solidFill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GB" sz="1800" dirty="0">
                <a:solidFill>
                  <a:schemeClr val="bg1"/>
                </a:solidFill>
                <a:effectLst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1F5106-18E3-44F4-8B98-21141048EEAA}"/>
              </a:ext>
            </a:extLst>
          </p:cNvPr>
          <p:cNvSpPr txBox="1"/>
          <p:nvPr/>
        </p:nvSpPr>
        <p:spPr>
          <a:xfrm>
            <a:off x="184391" y="2081337"/>
            <a:ext cx="8775218" cy="662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dirty="0">
                <a:solidFill>
                  <a:srgbClr val="0071BC"/>
                </a:solidFill>
                <a:effectLst/>
                <a:latin typeface="Open Sans"/>
                <a:ea typeface="Calibri" panose="020F0502020204030204" pitchFamily="34" charset="0"/>
                <a:cs typeface="Calibri" panose="020F0502020204030204" pitchFamily="34" charset="0"/>
              </a:rPr>
              <a:t>MTS</a:t>
            </a:r>
            <a:r>
              <a:rPr lang="ko-KR" altLang="en-US" sz="1800" dirty="0">
                <a:solidFill>
                  <a:srgbClr val="0071BC"/>
                </a:solidFill>
                <a:effectLst/>
                <a:latin typeface="Open Sans"/>
                <a:ea typeface="Calibri" panose="020F0502020204030204" pitchFamily="34" charset="0"/>
                <a:cs typeface="Calibri" panose="020F0502020204030204" pitchFamily="34" charset="0"/>
              </a:rPr>
              <a:t>는 수출을 효과적으로 통제할 수 있는 정책을 시행하고 있습니다</a:t>
            </a:r>
            <a:r>
              <a:rPr lang="en-US" altLang="ko-KR" sz="1800" dirty="0">
                <a:solidFill>
                  <a:srgbClr val="0071BC"/>
                </a:solidFill>
                <a:effectLst/>
                <a:latin typeface="Open Sans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ko-KR" altLang="en-US" sz="1800" dirty="0">
                <a:solidFill>
                  <a:srgbClr val="0071BC"/>
                </a:solidFill>
                <a:effectLst/>
                <a:latin typeface="Open Sans"/>
                <a:ea typeface="Calibri" panose="020F0502020204030204" pitchFamily="34" charset="0"/>
                <a:cs typeface="Calibri" panose="020F0502020204030204" pitchFamily="34" charset="0"/>
              </a:rPr>
              <a:t>직원에 대한 </a:t>
            </a:r>
            <a:r>
              <a:rPr lang="en-US" altLang="ko-KR" sz="1800" dirty="0">
                <a:solidFill>
                  <a:srgbClr val="0071BC"/>
                </a:solidFill>
                <a:effectLst/>
                <a:latin typeface="Open Sans"/>
                <a:ea typeface="Calibri" panose="020F0502020204030204" pitchFamily="34" charset="0"/>
                <a:cs typeface="Calibri" panose="020F0502020204030204" pitchFamily="34" charset="0"/>
              </a:rPr>
              <a:t>MTS </a:t>
            </a:r>
            <a:r>
              <a:rPr lang="ko-KR" altLang="en-US" sz="1800" dirty="0">
                <a:solidFill>
                  <a:srgbClr val="0071BC"/>
                </a:solidFill>
                <a:effectLst/>
                <a:latin typeface="Open Sans"/>
                <a:ea typeface="Calibri" panose="020F0502020204030204" pitchFamily="34" charset="0"/>
                <a:cs typeface="Calibri" panose="020F0502020204030204" pitchFamily="34" charset="0"/>
              </a:rPr>
              <a:t>정책 요구 사항의 예는 고객을 아는 것입니다</a:t>
            </a:r>
            <a:r>
              <a:rPr lang="en-US" altLang="ko-KR" sz="1800" dirty="0">
                <a:solidFill>
                  <a:srgbClr val="0071BC"/>
                </a:solidFill>
                <a:effectLst/>
                <a:latin typeface="Open Sans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96A5D61-89D5-445A-84DB-EE9A35411ECA}"/>
              </a:ext>
            </a:extLst>
          </p:cNvPr>
          <p:cNvSpPr/>
          <p:nvPr/>
        </p:nvSpPr>
        <p:spPr>
          <a:xfrm>
            <a:off x="322911" y="3091571"/>
            <a:ext cx="1814114" cy="2485900"/>
          </a:xfrm>
          <a:prstGeom prst="rect">
            <a:avLst/>
          </a:prstGeom>
          <a:solidFill>
            <a:srgbClr val="0071B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dirty="0">
                <a:solidFill>
                  <a:schemeClr val="bg1"/>
                </a:solidFill>
                <a:latin typeface="Open Sans"/>
              </a:rPr>
              <a:t>"</a:t>
            </a:r>
            <a:r>
              <a:rPr lang="ko-KR" altLang="en-US" sz="1600" dirty="0">
                <a:solidFill>
                  <a:schemeClr val="bg1"/>
                </a:solidFill>
                <a:latin typeface="Open Sans"/>
              </a:rPr>
              <a:t>고객 파악</a:t>
            </a:r>
            <a:r>
              <a:rPr lang="en-US" altLang="ko-KR" sz="1600" dirty="0">
                <a:solidFill>
                  <a:schemeClr val="bg1"/>
                </a:solidFill>
                <a:latin typeface="Open Sans"/>
              </a:rPr>
              <a:t>"</a:t>
            </a:r>
            <a:r>
              <a:rPr lang="ko-KR" altLang="en-US" sz="1600" dirty="0">
                <a:solidFill>
                  <a:schemeClr val="bg1"/>
                </a:solidFill>
                <a:latin typeface="Open Sans"/>
              </a:rPr>
              <a:t>은 </a:t>
            </a:r>
            <a:r>
              <a:rPr lang="en-US" altLang="ko-KR" sz="1600" dirty="0">
                <a:solidFill>
                  <a:schemeClr val="bg1"/>
                </a:solidFill>
                <a:latin typeface="Open Sans"/>
              </a:rPr>
              <a:t>MTS</a:t>
            </a:r>
            <a:r>
              <a:rPr lang="ko-KR" altLang="en-US" sz="1600" dirty="0">
                <a:solidFill>
                  <a:schemeClr val="bg1"/>
                </a:solidFill>
                <a:latin typeface="Open Sans"/>
              </a:rPr>
              <a:t>가 금지 된 당사자와 사업을하지 않도록 고객의 정당성을 확인하는 것을 의미합니다</a:t>
            </a:r>
            <a:r>
              <a:rPr lang="en-US" altLang="ko-KR" sz="1600" dirty="0">
                <a:solidFill>
                  <a:schemeClr val="bg1"/>
                </a:solidFill>
                <a:latin typeface="Open Sans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3683E5-4582-4A9D-9945-330C420EA88D}"/>
              </a:ext>
            </a:extLst>
          </p:cNvPr>
          <p:cNvSpPr txBox="1"/>
          <p:nvPr/>
        </p:nvSpPr>
        <p:spPr>
          <a:xfrm>
            <a:off x="2421112" y="3053831"/>
            <a:ext cx="6399977" cy="3113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altLang="en-US" sz="1800" dirty="0">
                <a:solidFill>
                  <a:srgbClr val="C00000"/>
                </a:solidFill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귀하의 책임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ko-KR" altLang="en-US" sz="1500" b="1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투명성 </a:t>
            </a:r>
            <a:r>
              <a:rPr lang="en-US" altLang="ko-KR" sz="1500" b="1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o-KR" altLang="en-US" sz="15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귀하가 참여하는 당사자가 제공하는 모든 정보를 인식하고 당사의 비즈니스 시스템에서 학습된 정보를 문서화합니다</a:t>
            </a:r>
            <a:r>
              <a:rPr lang="en-US" altLang="ko-KR" sz="15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ko-KR" altLang="en-US" sz="1500" b="1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적색 깃발 찾기</a:t>
            </a:r>
            <a:r>
              <a:rPr lang="en-US" altLang="ko-KR" sz="1500" b="1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o-KR" altLang="en-US" sz="15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부적절한 최종 사용</a:t>
            </a:r>
            <a:r>
              <a:rPr lang="en-US" altLang="ko-KR" sz="15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ko-KR" altLang="en-US" sz="15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최종 사용자 또는 대상에 대해 </a:t>
            </a:r>
            <a:r>
              <a:rPr lang="ko-KR" altLang="en-US" sz="1500" dirty="0"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수출을</a:t>
            </a:r>
            <a:r>
              <a:rPr lang="ko-KR" altLang="en-US" sz="15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 계획할 수 있음을 나타내는 트랜잭션의 비정상적인 상황을 염두에 두어야 합니다</a:t>
            </a:r>
            <a:r>
              <a:rPr lang="en-US" altLang="ko-KR" sz="15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ko-KR" altLang="en-US" sz="1500" b="1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글로벌 무역 팀과 협력</a:t>
            </a:r>
            <a:r>
              <a:rPr lang="en-US" altLang="ko-KR" sz="1500" b="1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sz="15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Import-Export-Screening-EP@mts.com</a:t>
            </a:r>
            <a:r>
              <a:rPr lang="en-US" altLang="ko-KR" sz="1500" dirty="0"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15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또는 </a:t>
            </a:r>
            <a:r>
              <a:rPr lang="en-US" altLang="ko-KR" sz="15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Legal@pcb.com</a:t>
            </a:r>
            <a:r>
              <a:rPr lang="en-US" altLang="ko-KR" sz="1500" dirty="0"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15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연락하여 글로벌 무역 팀의 지침을 사전에 구하십시오</a:t>
            </a:r>
            <a:r>
              <a:rPr lang="en-US" altLang="ko-KR" sz="15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n-US" altLang="ko-KR" sz="1600" b="1" dirty="0">
              <a:effectLst/>
              <a:latin typeface="Open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n-US" sz="1400" dirty="0">
              <a:effectLst/>
              <a:highlight>
                <a:srgbClr val="FFFF00"/>
              </a:highlight>
              <a:latin typeface="Open San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376AE9-79D1-4702-8598-C71DDF189CAD}"/>
              </a:ext>
            </a:extLst>
          </p:cNvPr>
          <p:cNvSpPr txBox="1"/>
          <p:nvPr/>
        </p:nvSpPr>
        <p:spPr>
          <a:xfrm>
            <a:off x="296863" y="5861407"/>
            <a:ext cx="8524226" cy="4727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altLang="en-US" sz="1200" dirty="0">
                <a:solidFill>
                  <a:srgbClr val="555555"/>
                </a:solidFill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글로벌 무역 팀은 수출 거래에 참여하거나 라이선스를 요구하는 사람 또는 조직을 모니터링하기 위해 정부 목록을 검토합니다</a:t>
            </a:r>
            <a:r>
              <a:rPr lang="en-US" altLang="ko-KR" sz="1200" dirty="0">
                <a:solidFill>
                  <a:srgbClr val="555555"/>
                </a:solidFill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B7082A-093C-4AC9-A23C-95B1AC1CC622}"/>
              </a:ext>
            </a:extLst>
          </p:cNvPr>
          <p:cNvCxnSpPr/>
          <p:nvPr/>
        </p:nvCxnSpPr>
        <p:spPr>
          <a:xfrm>
            <a:off x="296863" y="2866490"/>
            <a:ext cx="8524226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718A34F-B4B7-4C88-A822-FDAAA18B5856}"/>
              </a:ext>
            </a:extLst>
          </p:cNvPr>
          <p:cNvSpPr txBox="1"/>
          <p:nvPr/>
        </p:nvSpPr>
        <p:spPr>
          <a:xfrm>
            <a:off x="8593830" y="6509798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Open San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173748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26DE-9038-4A80-A804-C63433532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53" y="230985"/>
            <a:ext cx="7600593" cy="652593"/>
          </a:xfrm>
        </p:spPr>
        <p:txBody>
          <a:bodyPr>
            <a:normAutofit/>
          </a:bodyPr>
          <a:lstStyle/>
          <a:p>
            <a:r>
              <a:rPr lang="ko-KR" altLang="en-US" sz="2400" dirty="0">
                <a:latin typeface="Open Sans"/>
              </a:rPr>
              <a:t>고객 알기 </a:t>
            </a:r>
            <a:r>
              <a:rPr lang="en-US" altLang="ko-KR" sz="2400" dirty="0">
                <a:latin typeface="Open Sans"/>
              </a:rPr>
              <a:t>– </a:t>
            </a:r>
            <a:r>
              <a:rPr lang="ko-KR" altLang="en-US" sz="2400" dirty="0">
                <a:latin typeface="Open Sans"/>
              </a:rPr>
              <a:t>붉은 깃발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C6F80C-0D40-4552-8FE2-F4C9A3715552}"/>
              </a:ext>
            </a:extLst>
          </p:cNvPr>
          <p:cNvSpPr txBox="1"/>
          <p:nvPr/>
        </p:nvSpPr>
        <p:spPr>
          <a:xfrm>
            <a:off x="229879" y="1613497"/>
            <a:ext cx="8684231" cy="3913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ts val="1560"/>
              </a:lnSpc>
              <a:spcBef>
                <a:spcPts val="30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ko-KR" altLang="en-US" sz="1400" b="1" dirty="0">
                <a:solidFill>
                  <a:srgbClr val="0071BC"/>
                </a:solidFill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투명성 부족</a:t>
            </a:r>
            <a:r>
              <a:rPr lang="en-US" altLang="ko-KR" sz="1400" b="1" dirty="0">
                <a:solidFill>
                  <a:srgbClr val="0071BC"/>
                </a:solidFill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marR="0" lvl="0" indent="-285750">
              <a:lnSpc>
                <a:spcPts val="1560"/>
              </a:lnSpc>
              <a:spcBef>
                <a:spcPts val="30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altLang="en-US" sz="14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고객은 항목의 최종 사용에 대한 정보를 제공하기를 꺼려합니다</a:t>
            </a:r>
            <a:r>
              <a:rPr lang="en-US" altLang="ko-KR" sz="14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>
              <a:lnSpc>
                <a:spcPts val="1560"/>
              </a:lnSpc>
              <a:spcBef>
                <a:spcPts val="30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altLang="en-US" sz="14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의문을 제기하면 구매자는 구매한 제품이 국내 용</a:t>
            </a:r>
            <a:r>
              <a:rPr lang="en-US" altLang="ko-KR" sz="14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ko-KR" altLang="en-US" sz="14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수출 또는 재수출용인지 여부에 대해 회피적이고 특히 불분명합니다</a:t>
            </a:r>
            <a:r>
              <a:rPr lang="en-US" altLang="ko-KR" sz="14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ko-KR" sz="1400" b="1" dirty="0">
              <a:solidFill>
                <a:srgbClr val="0071BC"/>
              </a:solidFill>
              <a:effectLst/>
              <a:latin typeface="Open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lnSpc>
                <a:spcPts val="1560"/>
              </a:lnSpc>
              <a:spcBef>
                <a:spcPts val="30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ko-KR" altLang="en-US" sz="1400" b="1" dirty="0">
                <a:solidFill>
                  <a:srgbClr val="0071BC"/>
                </a:solidFill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일반적인 비즈니스 활동과의 불일치</a:t>
            </a:r>
            <a:r>
              <a:rPr lang="en-US" altLang="ko-KR" sz="1400" b="1" dirty="0">
                <a:solidFill>
                  <a:srgbClr val="0071BC"/>
                </a:solidFill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marR="0" lvl="0" indent="-285750">
              <a:lnSpc>
                <a:spcPts val="1560"/>
              </a:lnSpc>
              <a:spcBef>
                <a:spcPts val="30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altLang="en-US" sz="1400" dirty="0"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제품의 기능은 구매자의 비즈니스 라인에 맞지 않습니다</a:t>
            </a:r>
            <a:r>
              <a:rPr lang="en-US" altLang="ko-KR" sz="1400" dirty="0"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>
              <a:lnSpc>
                <a:spcPts val="1560"/>
              </a:lnSpc>
              <a:spcBef>
                <a:spcPts val="30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altLang="en-US" sz="1400" dirty="0"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주문된 품목은 배송 중인 국가의 기술 수준과 호환되지 않습니다</a:t>
            </a:r>
            <a:r>
              <a:rPr lang="en-US" altLang="ko-KR" sz="1400" dirty="0"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>
              <a:lnSpc>
                <a:spcPts val="1560"/>
              </a:lnSpc>
              <a:spcBef>
                <a:spcPts val="30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altLang="en-US" sz="1400" dirty="0"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고객은 비즈니스 배경이 거의 또는 전혀 없습니다</a:t>
            </a:r>
            <a:r>
              <a:rPr lang="en-US" altLang="ko-KR" sz="1400" dirty="0"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>
              <a:lnSpc>
                <a:spcPts val="1560"/>
              </a:lnSpc>
              <a:spcBef>
                <a:spcPts val="30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altLang="en-US" sz="1400" dirty="0"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고객은 제품의 성능 특성에 익숙하지 않지만 여전히 제품을 원합니다</a:t>
            </a:r>
            <a:r>
              <a:rPr lang="en-US" altLang="ko-KR" sz="1400" dirty="0"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>
              <a:lnSpc>
                <a:spcPts val="1560"/>
              </a:lnSpc>
              <a:spcBef>
                <a:spcPts val="30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altLang="en-US" sz="1400" dirty="0"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일상적인 설치</a:t>
            </a:r>
            <a:r>
              <a:rPr lang="en-US" altLang="ko-KR" sz="1400" dirty="0"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ko-KR" altLang="en-US" sz="1400" dirty="0"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교육 또는 유지 보수 서비스는 고객이 거부합니다</a:t>
            </a:r>
            <a:r>
              <a:rPr lang="en-US" altLang="ko-KR" sz="1400" dirty="0"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ko-KR" sz="1400" b="1" dirty="0">
              <a:solidFill>
                <a:srgbClr val="0071BC"/>
              </a:solidFill>
              <a:latin typeface="Open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lnSpc>
                <a:spcPts val="1560"/>
              </a:lnSpc>
              <a:spcBef>
                <a:spcPts val="30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ko-KR" altLang="en-US" sz="1400" b="1" dirty="0">
                <a:solidFill>
                  <a:srgbClr val="0071BC"/>
                </a:solidFill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물류</a:t>
            </a:r>
            <a:r>
              <a:rPr lang="en-US" altLang="ko-KR" sz="1400" b="1" dirty="0">
                <a:solidFill>
                  <a:srgbClr val="0071BC"/>
                </a:solidFill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>
              <a:lnSpc>
                <a:spcPts val="1560"/>
              </a:lnSpc>
              <a:spcBef>
                <a:spcPts val="30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altLang="en-US" sz="14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배송 경로는 제품 및 목적지에 대 한 비정상</a:t>
            </a:r>
            <a:r>
              <a:rPr lang="en-US" altLang="ko-KR" sz="14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>
              <a:lnSpc>
                <a:spcPts val="1560"/>
              </a:lnSpc>
              <a:spcBef>
                <a:spcPts val="30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altLang="en-US" sz="14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포장은 명시된 발송 방법 또는 목적지와 일치하지 않습니다</a:t>
            </a:r>
            <a:r>
              <a:rPr lang="en-US" altLang="ko-KR" sz="14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>
              <a:lnSpc>
                <a:spcPts val="1560"/>
              </a:lnSpc>
              <a:spcBef>
                <a:spcPts val="30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altLang="en-US" sz="14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배달 날짜는 모호하거나 배송이 목적지에서 벗어난 곳에 계획되어 있습니다</a:t>
            </a:r>
            <a:r>
              <a:rPr lang="en-US" altLang="ko-KR" sz="14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Open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lnSpc>
                <a:spcPts val="1560"/>
              </a:lnSpc>
              <a:spcBef>
                <a:spcPts val="30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ko-KR" altLang="en-US" sz="1400" b="1" dirty="0">
                <a:solidFill>
                  <a:srgbClr val="0071BC"/>
                </a:solidFill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지불 조건</a:t>
            </a:r>
            <a:r>
              <a:rPr lang="en-US" altLang="ko-KR" sz="1400" b="1" dirty="0">
                <a:solidFill>
                  <a:srgbClr val="0071BC"/>
                </a:solidFill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marR="0" lvl="0" indent="-285750">
              <a:lnSpc>
                <a:spcPts val="1560"/>
              </a:lnSpc>
              <a:spcBef>
                <a:spcPts val="30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ko-KR" altLang="en-US" sz="14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고객은 판매 조건이 일반적으로 자금 조달을 요구하는 고가의 품목에 대해 현금으로 지불하려고 합니다</a:t>
            </a:r>
            <a:r>
              <a:rPr lang="en-US" altLang="ko-KR" sz="14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3840B9-47EA-432A-9D29-4C230F43052B}"/>
              </a:ext>
            </a:extLst>
          </p:cNvPr>
          <p:cNvSpPr/>
          <p:nvPr/>
        </p:nvSpPr>
        <p:spPr>
          <a:xfrm>
            <a:off x="-5" y="1150524"/>
            <a:ext cx="9144000" cy="360322"/>
          </a:xfrm>
          <a:prstGeom prst="rect">
            <a:avLst/>
          </a:prstGeom>
          <a:solidFill>
            <a:schemeClr val="bg1">
              <a:lumMod val="6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dirty="0">
                <a:solidFill>
                  <a:schemeClr val="bg1"/>
                </a:solidFill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다음은 고객과 함께 작업할 때 주의해야 할 빨간색 플래그의 예입니다</a:t>
            </a:r>
            <a:r>
              <a:rPr lang="en-US" altLang="ko-KR" sz="1800" dirty="0">
                <a:solidFill>
                  <a:schemeClr val="bg1"/>
                </a:solidFill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E9ADB8-F88D-4CAF-B1C6-0EA1C3B13EB7}"/>
              </a:ext>
            </a:extLst>
          </p:cNvPr>
          <p:cNvSpPr txBox="1"/>
          <p:nvPr/>
        </p:nvSpPr>
        <p:spPr>
          <a:xfrm>
            <a:off x="-3" y="5835224"/>
            <a:ext cx="9143999" cy="4727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altLang="en-US" sz="12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이러한 빨간색 깃발이나 활동이 특이한 경우 감독자에게 요청을 에스컬레이션하거나 해당 글로벌 무역 팀에 연락하여 추가 검토 또는 </a:t>
            </a:r>
            <a:r>
              <a:rPr lang="en-US" altLang="ko-KR" sz="12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Import-Export-Screening-EP@mts.com</a:t>
            </a:r>
            <a:r>
              <a:rPr lang="en-US" altLang="ko-KR" sz="1200" dirty="0"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12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또는 </a:t>
            </a:r>
            <a:r>
              <a:rPr lang="en-US" altLang="ko-KR" sz="12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Legal@pcb.com</a:t>
            </a:r>
            <a:r>
              <a:rPr lang="en-US" altLang="ko-KR" sz="1200" dirty="0"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z="12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이메일을 보내십시오</a:t>
            </a:r>
            <a:r>
              <a:rPr lang="en-US" altLang="ko-KR" sz="1200" dirty="0"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0A6173-DC98-4D07-8164-8AE9D0785A6C}"/>
              </a:ext>
            </a:extLst>
          </p:cNvPr>
          <p:cNvSpPr txBox="1"/>
          <p:nvPr/>
        </p:nvSpPr>
        <p:spPr>
          <a:xfrm>
            <a:off x="8593830" y="6509798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Open San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956522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73205-2A2B-460A-8BDE-7673D5268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361" y="165411"/>
            <a:ext cx="7600593" cy="693689"/>
          </a:xfrm>
        </p:spPr>
        <p:txBody>
          <a:bodyPr>
            <a:normAutofit/>
          </a:bodyPr>
          <a:lstStyle/>
          <a:p>
            <a:r>
              <a:rPr lang="ko-KR" altLang="en-US" sz="2400" dirty="0">
                <a:latin typeface="Open Sans"/>
              </a:rPr>
              <a:t>주문 정보 정확도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D8B765-5502-4B10-8E3A-42FF42EF7484}"/>
              </a:ext>
            </a:extLst>
          </p:cNvPr>
          <p:cNvSpPr/>
          <p:nvPr/>
        </p:nvSpPr>
        <p:spPr>
          <a:xfrm>
            <a:off x="0" y="1198337"/>
            <a:ext cx="9144000" cy="693689"/>
          </a:xfrm>
          <a:prstGeom prst="rect">
            <a:avLst/>
          </a:prstGeom>
          <a:solidFill>
            <a:schemeClr val="bg1">
              <a:lumMod val="6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dirty="0">
                <a:solidFill>
                  <a:schemeClr val="bg1"/>
                </a:solidFill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주문 정보의 정확성은 </a:t>
            </a:r>
            <a:r>
              <a:rPr lang="en-US" altLang="ko-KR" sz="1800" dirty="0">
                <a:solidFill>
                  <a:schemeClr val="bg1"/>
                </a:solidFill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MTS</a:t>
            </a:r>
            <a:r>
              <a:rPr lang="ko-KR" altLang="en-US" sz="1800" dirty="0">
                <a:solidFill>
                  <a:schemeClr val="bg1"/>
                </a:solidFill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가 적절한 비즈니스 의사 결정을 내리고 글로벌 무역 요구 사항을 준수하는 데도 중요합니다</a:t>
            </a:r>
            <a:r>
              <a:rPr lang="en-US" altLang="ko-KR" sz="1800" dirty="0">
                <a:solidFill>
                  <a:schemeClr val="bg1"/>
                </a:solidFill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06810E-27CA-45FF-BA51-834FDBCFC3FA}"/>
              </a:ext>
            </a:extLst>
          </p:cNvPr>
          <p:cNvSpPr txBox="1"/>
          <p:nvPr/>
        </p:nvSpPr>
        <p:spPr>
          <a:xfrm>
            <a:off x="184391" y="2081337"/>
            <a:ext cx="8775218" cy="911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700" dirty="0">
                <a:solidFill>
                  <a:srgbClr val="0071BC"/>
                </a:solidFill>
                <a:latin typeface="Open Sans"/>
                <a:ea typeface="Calibri" panose="020F0502020204030204" pitchFamily="34" charset="0"/>
                <a:cs typeface="Calibri" panose="020F0502020204030204" pitchFamily="34" charset="0"/>
              </a:rPr>
              <a:t>주문 정보는 판매</a:t>
            </a:r>
            <a:r>
              <a:rPr lang="en-US" altLang="ko-KR" sz="1700" dirty="0">
                <a:solidFill>
                  <a:srgbClr val="0071BC"/>
                </a:solidFill>
                <a:latin typeface="Open Sans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ko-KR" altLang="en-US" sz="1700" dirty="0">
                <a:solidFill>
                  <a:srgbClr val="0071BC"/>
                </a:solidFill>
                <a:latin typeface="Open Sans"/>
                <a:ea typeface="Calibri" panose="020F0502020204030204" pitchFamily="34" charset="0"/>
                <a:cs typeface="Calibri" panose="020F0502020204030204" pitchFamily="34" charset="0"/>
              </a:rPr>
              <a:t>재무</a:t>
            </a:r>
            <a:r>
              <a:rPr lang="en-US" altLang="ko-KR" sz="1700" dirty="0">
                <a:solidFill>
                  <a:srgbClr val="0071BC"/>
                </a:solidFill>
                <a:latin typeface="Open Sans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ko-KR" altLang="en-US" sz="1700" dirty="0">
                <a:solidFill>
                  <a:srgbClr val="0071BC"/>
                </a:solidFill>
                <a:latin typeface="Open Sans"/>
                <a:ea typeface="Calibri" panose="020F0502020204030204" pitchFamily="34" charset="0"/>
                <a:cs typeface="Calibri" panose="020F0502020204030204" pitchFamily="34" charset="0"/>
              </a:rPr>
              <a:t>세금</a:t>
            </a:r>
            <a:r>
              <a:rPr lang="en-US" altLang="ko-KR" sz="1700" dirty="0">
                <a:solidFill>
                  <a:srgbClr val="0071BC"/>
                </a:solidFill>
                <a:latin typeface="Open Sans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ko-KR" altLang="en-US" sz="1700" dirty="0">
                <a:solidFill>
                  <a:srgbClr val="0071BC"/>
                </a:solidFill>
                <a:latin typeface="Open Sans"/>
                <a:ea typeface="Calibri" panose="020F0502020204030204" pitchFamily="34" charset="0"/>
                <a:cs typeface="Calibri" panose="020F0502020204030204" pitchFamily="34" charset="0"/>
              </a:rPr>
              <a:t>재무</a:t>
            </a:r>
            <a:r>
              <a:rPr lang="en-US" altLang="ko-KR" sz="1700" dirty="0">
                <a:solidFill>
                  <a:srgbClr val="0071BC"/>
                </a:solidFill>
                <a:latin typeface="Open Sans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ko-KR" altLang="en-US" sz="1700" dirty="0">
                <a:solidFill>
                  <a:srgbClr val="0071BC"/>
                </a:solidFill>
                <a:latin typeface="Open Sans"/>
                <a:ea typeface="Calibri" panose="020F0502020204030204" pitchFamily="34" charset="0"/>
                <a:cs typeface="Calibri" panose="020F0502020204030204" pitchFamily="34" charset="0"/>
              </a:rPr>
              <a:t>미지급</a:t>
            </a:r>
            <a:r>
              <a:rPr lang="en-US" altLang="ko-KR" sz="1700" dirty="0">
                <a:solidFill>
                  <a:srgbClr val="0071BC"/>
                </a:solidFill>
                <a:latin typeface="Open Sans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ko-KR" altLang="en-US" sz="1700" dirty="0">
                <a:solidFill>
                  <a:srgbClr val="0071BC"/>
                </a:solidFill>
                <a:latin typeface="Open Sans"/>
                <a:ea typeface="Calibri" panose="020F0502020204030204" pitchFamily="34" charset="0"/>
                <a:cs typeface="Calibri" panose="020F0502020204030204" pitchFamily="34" charset="0"/>
              </a:rPr>
              <a:t>미지급금</a:t>
            </a:r>
            <a:r>
              <a:rPr lang="en-US" altLang="ko-KR" sz="1700" dirty="0">
                <a:solidFill>
                  <a:srgbClr val="0071BC"/>
                </a:solidFill>
                <a:latin typeface="Open Sans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ko-KR" altLang="en-US" sz="1700" dirty="0">
                <a:solidFill>
                  <a:srgbClr val="0071BC"/>
                </a:solidFill>
                <a:latin typeface="Open Sans"/>
                <a:ea typeface="Calibri" panose="020F0502020204030204" pitchFamily="34" charset="0"/>
                <a:cs typeface="Calibri" panose="020F0502020204030204" pitchFamily="34" charset="0"/>
              </a:rPr>
              <a:t>엔지니어</a:t>
            </a:r>
            <a:r>
              <a:rPr lang="en-US" altLang="ko-KR" sz="1700" dirty="0">
                <a:solidFill>
                  <a:srgbClr val="0071BC"/>
                </a:solidFill>
                <a:latin typeface="Open Sans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ko-KR" altLang="en-US" sz="1700" dirty="0">
                <a:solidFill>
                  <a:srgbClr val="0071BC"/>
                </a:solidFill>
                <a:latin typeface="Open Sans"/>
                <a:ea typeface="Calibri" panose="020F0502020204030204" pitchFamily="34" charset="0"/>
                <a:cs typeface="Calibri" panose="020F0502020204030204" pitchFamily="34" charset="0"/>
              </a:rPr>
              <a:t>생산</a:t>
            </a:r>
            <a:r>
              <a:rPr lang="en-US" altLang="ko-KR" sz="1700" dirty="0">
                <a:solidFill>
                  <a:srgbClr val="0071BC"/>
                </a:solidFill>
                <a:latin typeface="Open Sans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ko-KR" altLang="en-US" sz="1700" dirty="0">
                <a:solidFill>
                  <a:srgbClr val="0071BC"/>
                </a:solidFill>
                <a:latin typeface="Open Sans"/>
                <a:ea typeface="Calibri" panose="020F0502020204030204" pitchFamily="34" charset="0"/>
                <a:cs typeface="Calibri" panose="020F0502020204030204" pitchFamily="34" charset="0"/>
              </a:rPr>
              <a:t>운영 및 위험 및 규정 준수 사무소에 의존하므로 주문과 관련된 모든 정보는 시스템에서 정확하고 완료되어야 합니다</a:t>
            </a:r>
            <a:r>
              <a:rPr lang="en-US" altLang="ko-KR" sz="1700" dirty="0">
                <a:solidFill>
                  <a:srgbClr val="0071BC"/>
                </a:solidFill>
                <a:latin typeface="Open Sans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16CEEC-8E2E-4F50-A00A-D492BCC191A1}"/>
              </a:ext>
            </a:extLst>
          </p:cNvPr>
          <p:cNvSpPr txBox="1"/>
          <p:nvPr/>
        </p:nvSpPr>
        <p:spPr>
          <a:xfrm>
            <a:off x="184391" y="3297059"/>
            <a:ext cx="5661606" cy="2541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ko-KR" altLang="en-US" sz="1700" b="1" dirty="0">
                <a:solidFill>
                  <a:srgbClr val="C00000"/>
                </a:solidFill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정확하고 완전한 </a:t>
            </a:r>
            <a:r>
              <a:rPr lang="en-US" altLang="ko-KR" sz="1700" b="1" dirty="0">
                <a:solidFill>
                  <a:srgbClr val="C00000"/>
                </a:solidFill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ko-KR" altLang="en-US" sz="1700" b="1" dirty="0">
                <a:solidFill>
                  <a:srgbClr val="C00000"/>
                </a:solidFill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주문 정보</a:t>
            </a:r>
            <a:r>
              <a:rPr lang="en-US" altLang="ko-KR" sz="1700" b="1" dirty="0">
                <a:solidFill>
                  <a:srgbClr val="C00000"/>
                </a:solidFill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ko-KR" altLang="en-US" sz="1700" b="1" dirty="0">
                <a:solidFill>
                  <a:srgbClr val="C00000"/>
                </a:solidFill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란 무엇입니까</a:t>
            </a:r>
            <a:r>
              <a:rPr lang="en-US" altLang="ko-KR" sz="1700" b="1" dirty="0">
                <a:solidFill>
                  <a:srgbClr val="C00000"/>
                </a:solidFill>
                <a:effectLst/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marR="0" indent="-28575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700" b="1" dirty="0">
                <a:effectLst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당사자</a:t>
            </a:r>
            <a:r>
              <a:rPr lang="en-US" altLang="ko-KR" sz="1700" b="1" dirty="0">
                <a:effectLst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ko-KR" altLang="en-US" sz="1700" dirty="0">
                <a:effectLst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구매</a:t>
            </a:r>
            <a:r>
              <a:rPr lang="en-US" altLang="ko-KR" sz="1700" dirty="0">
                <a:effectLst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ko-KR" altLang="en-US" sz="1700" dirty="0">
                <a:effectLst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사용</a:t>
            </a:r>
            <a:r>
              <a:rPr lang="en-US" altLang="ko-KR" sz="1700" dirty="0">
                <a:effectLst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ko-KR" altLang="en-US" sz="1700" dirty="0">
                <a:effectLst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이동</a:t>
            </a:r>
            <a:r>
              <a:rPr lang="en-US" altLang="ko-KR" sz="1700" dirty="0">
                <a:effectLst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ko-KR" altLang="en-US" sz="1700" dirty="0">
                <a:effectLst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소싱 및 지불과 관련된 모든 당사자를 식별합니다</a:t>
            </a:r>
            <a:r>
              <a:rPr lang="en-US" altLang="ko-KR" sz="1700" dirty="0">
                <a:effectLst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marR="0" indent="-28575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700" b="1" dirty="0">
                <a:effectLst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제품 및 서비스</a:t>
            </a:r>
            <a:r>
              <a:rPr lang="en-US" altLang="ko-KR" sz="1700" b="1" dirty="0">
                <a:effectLst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ko-KR" altLang="en-US" sz="1700" dirty="0">
                <a:effectLst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기존 비즈니스 도구의 표준화된 언어를 기반으로 하는 제품 및 서비스에 대한 설명입니다</a:t>
            </a:r>
            <a:r>
              <a:rPr lang="en-US" altLang="ko-KR" sz="1700" dirty="0">
                <a:effectLst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indent="-28575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700" b="1" dirty="0">
                <a:effectLst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가격</a:t>
            </a:r>
            <a:r>
              <a:rPr lang="en-US" altLang="ko-KR" sz="1700" b="1" dirty="0">
                <a:effectLst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ko-KR" altLang="en-US" sz="1700" dirty="0">
                <a:effectLst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공제</a:t>
            </a:r>
            <a:r>
              <a:rPr lang="en-US" altLang="ko-KR" sz="1700" dirty="0">
                <a:effectLst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ko-KR" altLang="en-US" sz="1700" dirty="0">
                <a:effectLst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할인</a:t>
            </a:r>
            <a:r>
              <a:rPr lang="en-US" altLang="ko-KR" sz="1700" dirty="0">
                <a:effectLst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ko-KR" altLang="en-US" sz="1700" dirty="0">
                <a:effectLst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커미션 및 기타 가격 세부 사항을 포함한 제품 및 서비스의 가격 책정</a:t>
            </a:r>
            <a:r>
              <a:rPr lang="en-US" altLang="ko-KR" sz="1700" dirty="0">
                <a:effectLst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09A0B90-6054-478D-8EBE-0255B79825BC}"/>
              </a:ext>
            </a:extLst>
          </p:cNvPr>
          <p:cNvCxnSpPr/>
          <p:nvPr/>
        </p:nvCxnSpPr>
        <p:spPr>
          <a:xfrm>
            <a:off x="184391" y="3102794"/>
            <a:ext cx="8524226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A8FBEC7-1F3A-4035-998C-20E155ED1165}"/>
              </a:ext>
            </a:extLst>
          </p:cNvPr>
          <p:cNvSpPr txBox="1"/>
          <p:nvPr/>
        </p:nvSpPr>
        <p:spPr>
          <a:xfrm>
            <a:off x="6137303" y="3586177"/>
            <a:ext cx="2537446" cy="2488502"/>
          </a:xfrm>
          <a:prstGeom prst="rect">
            <a:avLst/>
          </a:prstGeom>
          <a:solidFill>
            <a:srgbClr val="0071BC"/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주요 알림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ko-KR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회사가 선호하는 계약 약관을 사용합니다</a:t>
            </a:r>
            <a:r>
              <a:rPr kumimoji="0" lang="en-US" altLang="ko-KR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ko-KR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사용 가능한 비즈니스 도구</a:t>
            </a:r>
            <a:r>
              <a:rPr kumimoji="0" lang="en-US" altLang="ko-KR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ko-KR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템플릿 및 워크시트의 최신 버전을 사용합니다</a:t>
            </a:r>
            <a:r>
              <a:rPr kumimoji="0" lang="en-US" altLang="ko-KR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169763-9A9E-4F24-BCEF-B57CE8231E21}"/>
              </a:ext>
            </a:extLst>
          </p:cNvPr>
          <p:cNvSpPr txBox="1"/>
          <p:nvPr/>
        </p:nvSpPr>
        <p:spPr>
          <a:xfrm>
            <a:off x="8593830" y="6509798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Open Sans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588116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5613" y="1412875"/>
            <a:ext cx="8231187" cy="4519613"/>
          </a:xfrm>
          <a:noFill/>
        </p:spPr>
        <p:txBody>
          <a:bodyPr anchor="ctr"/>
          <a:lstStyle/>
          <a:p>
            <a:pPr marL="57150" indent="0" algn="ctr">
              <a:spcBef>
                <a:spcPts val="300"/>
              </a:spcBef>
              <a:spcAft>
                <a:spcPts val="300"/>
              </a:spcAft>
              <a:buClrTx/>
              <a:buNone/>
            </a:pPr>
            <a:r>
              <a:rPr lang="ko-KR" sz="2400" dirty="0">
                <a:solidFill>
                  <a:srgbClr val="C00000"/>
                </a:solidFill>
                <a:latin typeface="Cambria" panose="02040503050406030204" pitchFamily="18" charset="0"/>
              </a:rPr>
              <a:t>부정부패 방지</a:t>
            </a:r>
            <a:endParaRPr lang="en-US" altLang="ko-KR" sz="2400" dirty="0">
              <a:solidFill>
                <a:srgbClr val="C00000"/>
              </a:solidFill>
              <a:latin typeface="Cambria" panose="02040503050406030204" pitchFamily="18" charset="0"/>
              <a:ea typeface="Gulim" pitchFamily="34" charset="-12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F669E7-5492-4725-9B87-B1D9ADEA8897}"/>
              </a:ext>
            </a:extLst>
          </p:cNvPr>
          <p:cNvCxnSpPr>
            <a:cxnSpLocks/>
          </p:cNvCxnSpPr>
          <p:nvPr/>
        </p:nvCxnSpPr>
        <p:spPr>
          <a:xfrm>
            <a:off x="2636520" y="3253173"/>
            <a:ext cx="38709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A55882-F1ED-4763-996F-2BBB4F56CD31}"/>
              </a:ext>
            </a:extLst>
          </p:cNvPr>
          <p:cNvCxnSpPr>
            <a:cxnSpLocks/>
          </p:cNvCxnSpPr>
          <p:nvPr/>
        </p:nvCxnSpPr>
        <p:spPr>
          <a:xfrm>
            <a:off x="2604904" y="4152618"/>
            <a:ext cx="38709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58DB2157-647C-419E-BC15-3E5036537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63" y="237851"/>
            <a:ext cx="6853471" cy="520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2400" b="1" dirty="0">
                <a:solidFill>
                  <a:srgbClr val="C00000"/>
                </a:solidFill>
                <a:latin typeface="Open Sans"/>
              </a:rPr>
              <a:t>주요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763290-A09D-453F-AC06-6DC7D1D48E12}"/>
              </a:ext>
            </a:extLst>
          </p:cNvPr>
          <p:cNvSpPr txBox="1"/>
          <p:nvPr/>
        </p:nvSpPr>
        <p:spPr>
          <a:xfrm>
            <a:off x="8593830" y="6509798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Open Sans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975067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4901"/>
            <a:ext cx="9144000" cy="21717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114300" indent="0" algn="ctr" rtl="0">
              <a:buNone/>
            </a:pPr>
            <a:r>
              <a:rPr lang="ko-KR" sz="2400" dirty="0">
                <a:solidFill>
                  <a:srgbClr val="0071BC"/>
                </a:solidFill>
                <a:latin typeface="Cambria" panose="02040503050406030204" pitchFamily="18" charset="0"/>
              </a:rPr>
              <a:t>해외부패방지법(FCPA)이란?</a:t>
            </a:r>
          </a:p>
          <a:p>
            <a:pPr marL="114300" indent="0" algn="ctr">
              <a:buNone/>
            </a:pPr>
            <a:endParaRPr lang="en-US" sz="1600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114300" indent="0" algn="ctr" rtl="0">
              <a:buNone/>
            </a:pPr>
            <a:r>
              <a:rPr lang="ko-KR" sz="1800" dirty="0">
                <a:latin typeface="Cambria" panose="02040503050406030204" pitchFamily="18" charset="0"/>
              </a:rPr>
              <a:t>FCPA에 의거 MTS 직원과 당사를 대신하여 업무를 수행하는 사람은 누구나 사업 수주나 확보 또는 정당하지 않은 사업 혜택을 위해 정부 공무원에게 뇌물 또는 금전적 가치가 있는 물품을 제공할 수 없습니다.</a:t>
            </a:r>
          </a:p>
          <a:p>
            <a:pPr marL="114300" indent="0" algn="ctr">
              <a:buNone/>
            </a:pPr>
            <a:endParaRPr lang="en-US" sz="1800" b="1" u="sng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114300" indent="0" algn="ctr">
              <a:buNone/>
            </a:pPr>
            <a:endParaRPr lang="en-US" sz="1800" b="1" u="sng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114300" indent="0" algn="ctr">
              <a:buNone/>
            </a:pPr>
            <a:endParaRPr lang="en-US" sz="1600" b="1" u="sng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114300" indent="0" algn="ctr">
              <a:buNone/>
            </a:pPr>
            <a:endParaRPr lang="en-US" sz="1600" b="1" u="sng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114300" indent="0" algn="ctr">
              <a:buNone/>
            </a:pPr>
            <a:endParaRPr lang="en-US" sz="1400" b="1" u="sng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114300" indent="0" algn="ctr">
              <a:buNone/>
            </a:pPr>
            <a:endParaRPr lang="en-US" sz="1400" b="1" u="sng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114300" indent="0" algn="ctr">
              <a:buNone/>
            </a:pPr>
            <a:endParaRPr lang="en-US" sz="1400" b="1" u="sng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5601" y="76200"/>
            <a:ext cx="6812866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CC1543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</a:defRPr>
            </a:lvl9pPr>
          </a:lstStyle>
          <a:p>
            <a:pPr rtl="0"/>
            <a:r>
              <a:rPr lang="ko-KR" sz="2800">
                <a:solidFill>
                  <a:srgbClr val="C00000"/>
                </a:solidFill>
                <a:latin typeface="Cambria" panose="02040503050406030204" pitchFamily="18" charset="0"/>
              </a:rPr>
              <a:t>부정부패 방지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C3074C-AEAE-425E-9E5E-B6C0153461E2}"/>
              </a:ext>
            </a:extLst>
          </p:cNvPr>
          <p:cNvSpPr/>
          <p:nvPr/>
        </p:nvSpPr>
        <p:spPr>
          <a:xfrm>
            <a:off x="741263" y="3818396"/>
            <a:ext cx="1921747" cy="482886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spcAft>
                <a:spcPts val="0"/>
              </a:spcAft>
            </a:pPr>
            <a:r>
              <a:rPr lang="ko-KR" sz="1800" b="1" dirty="0">
                <a:latin typeface="Cambria" panose="02040503050406030204" pitchFamily="18" charset="0"/>
                <a:cs typeface="Arial" panose="020B0604020202020204" pitchFamily="34" charset="0"/>
              </a:rPr>
              <a:t>금지 대상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743E6E-D63B-419D-8DB9-2F2E31661CC6}"/>
              </a:ext>
            </a:extLst>
          </p:cNvPr>
          <p:cNvSpPr/>
          <p:nvPr/>
        </p:nvSpPr>
        <p:spPr>
          <a:xfrm>
            <a:off x="3542109" y="3824330"/>
            <a:ext cx="1921747" cy="482886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spcAft>
                <a:spcPts val="0"/>
              </a:spcAft>
            </a:pPr>
            <a:r>
              <a:rPr lang="ko-KR" sz="1800" b="1" dirty="0">
                <a:latin typeface="Cambria" panose="02040503050406030204" pitchFamily="18" charset="0"/>
                <a:cs typeface="Arial" panose="020B0604020202020204" pitchFamily="34" charset="0"/>
              </a:rPr>
              <a:t>누구에게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A708A2-2219-4865-AA4B-86798F0CC2B4}"/>
              </a:ext>
            </a:extLst>
          </p:cNvPr>
          <p:cNvSpPr/>
          <p:nvPr/>
        </p:nvSpPr>
        <p:spPr>
          <a:xfrm>
            <a:off x="6342955" y="3824330"/>
            <a:ext cx="1921747" cy="482886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spcAft>
                <a:spcPts val="0"/>
              </a:spcAft>
            </a:pPr>
            <a:r>
              <a:rPr lang="ko-KR" sz="1800" b="1" dirty="0">
                <a:latin typeface="Cambria" panose="02040503050406030204" pitchFamily="18" charset="0"/>
                <a:cs typeface="Arial" panose="020B0604020202020204" pitchFamily="34" charset="0"/>
              </a:rPr>
              <a:t>이유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15FFF3-5F18-48E2-B673-4EBAB722C5B8}"/>
              </a:ext>
            </a:extLst>
          </p:cNvPr>
          <p:cNvSpPr/>
          <p:nvPr/>
        </p:nvSpPr>
        <p:spPr>
          <a:xfrm>
            <a:off x="741263" y="4406188"/>
            <a:ext cx="1921746" cy="13567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spcAft>
                <a:spcPts val="0"/>
              </a:spcAft>
            </a:pPr>
            <a:r>
              <a:rPr lang="ko-KR" sz="1400" dirty="0">
                <a:latin typeface="Cambria" panose="02040503050406030204" pitchFamily="18" charset="0"/>
                <a:cs typeface="Arial" panose="020B0604020202020204" pitchFamily="34" charset="0"/>
              </a:rPr>
              <a:t>직접 또는 제 3자를 통해 금전적 가치가 있는 물품을 제공하거나 지불할 수 없습니다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51618A-3455-47C9-B974-25C25F0C0CA6}"/>
              </a:ext>
            </a:extLst>
          </p:cNvPr>
          <p:cNvSpPr/>
          <p:nvPr/>
        </p:nvSpPr>
        <p:spPr>
          <a:xfrm>
            <a:off x="3542110" y="4406188"/>
            <a:ext cx="1921746" cy="13567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spcAft>
                <a:spcPts val="0"/>
              </a:spcAft>
            </a:pPr>
            <a:r>
              <a:rPr lang="ko-KR" sz="1400" dirty="0">
                <a:latin typeface="Cambria" panose="02040503050406030204" pitchFamily="18" charset="0"/>
                <a:cs typeface="Arial" panose="020B0604020202020204" pitchFamily="34" charset="0"/>
              </a:rPr>
              <a:t>정부 공무원, 정부 소유 기업의 직원 또는 정부 공무원의 가족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B023F7-FE3C-4E3D-A541-A5A43C0D2F87}"/>
              </a:ext>
            </a:extLst>
          </p:cNvPr>
          <p:cNvSpPr/>
          <p:nvPr/>
        </p:nvSpPr>
        <p:spPr>
          <a:xfrm>
            <a:off x="6342955" y="4406188"/>
            <a:ext cx="1921746" cy="13567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spcAft>
                <a:spcPts val="0"/>
              </a:spcAft>
            </a:pPr>
            <a:r>
              <a:rPr lang="ko-KR" sz="1400" dirty="0">
                <a:latin typeface="Cambria" panose="02040503050406030204" pitchFamily="18" charset="0"/>
                <a:cs typeface="Arial" panose="020B0604020202020204" pitchFamily="34" charset="0"/>
              </a:rPr>
              <a:t>사업을 획득하거나 불공정한 사업적 이득을 취하기 위해</a:t>
            </a:r>
          </a:p>
        </p:txBody>
      </p:sp>
      <p:sp>
        <p:nvSpPr>
          <p:cNvPr id="15" name="Right Arrow 9">
            <a:extLst>
              <a:ext uri="{FF2B5EF4-FFF2-40B4-BE49-F238E27FC236}">
                <a16:creationId xmlns:a16="http://schemas.microsoft.com/office/drawing/2014/main" id="{1E662406-833E-4069-B804-C8A9F81ECFEF}"/>
              </a:ext>
            </a:extLst>
          </p:cNvPr>
          <p:cNvSpPr/>
          <p:nvPr/>
        </p:nvSpPr>
        <p:spPr>
          <a:xfrm>
            <a:off x="2945934" y="4893287"/>
            <a:ext cx="313248" cy="314191"/>
          </a:xfrm>
          <a:prstGeom prst="rightArrow">
            <a:avLst/>
          </a:prstGeom>
          <a:solidFill>
            <a:srgbClr val="0071B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6" name="Right Arrow 9">
            <a:extLst>
              <a:ext uri="{FF2B5EF4-FFF2-40B4-BE49-F238E27FC236}">
                <a16:creationId xmlns:a16="http://schemas.microsoft.com/office/drawing/2014/main" id="{C38B1D10-FFFC-4967-B5A1-E2716911435B}"/>
              </a:ext>
            </a:extLst>
          </p:cNvPr>
          <p:cNvSpPr/>
          <p:nvPr/>
        </p:nvSpPr>
        <p:spPr>
          <a:xfrm>
            <a:off x="5746781" y="4893287"/>
            <a:ext cx="313248" cy="314191"/>
          </a:xfrm>
          <a:prstGeom prst="rightArrow">
            <a:avLst/>
          </a:prstGeom>
          <a:solidFill>
            <a:srgbClr val="0071B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DD92D1-F4E6-496F-A6AB-D85E6BFAA9E7}"/>
              </a:ext>
            </a:extLst>
          </p:cNvPr>
          <p:cNvSpPr txBox="1"/>
          <p:nvPr/>
        </p:nvSpPr>
        <p:spPr>
          <a:xfrm>
            <a:off x="8593830" y="6509798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Open Sans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426286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97" y="3360877"/>
            <a:ext cx="1538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ko-KR" sz="1000" b="1" dirty="0">
                <a:latin typeface="Cambria" panose="02040503050406030204" pitchFamily="18" charset="0"/>
              </a:rPr>
              <a:t>현금</a:t>
            </a:r>
          </a:p>
          <a:p>
            <a:pPr algn="ctr" rtl="0"/>
            <a:r>
              <a:rPr lang="ko-KR" sz="1000" b="1" dirty="0">
                <a:latin typeface="Cambria" panose="02040503050406030204" pitchFamily="18" charset="0"/>
              </a:rPr>
              <a:t>가격 할인</a:t>
            </a:r>
          </a:p>
          <a:p>
            <a:pPr algn="ctr" rtl="0"/>
            <a:r>
              <a:rPr lang="ko-KR" sz="1000" b="1" dirty="0">
                <a:latin typeface="Cambria" panose="02040503050406030204" pitchFamily="18" charset="0"/>
              </a:rPr>
              <a:t>보너스</a:t>
            </a:r>
          </a:p>
          <a:p>
            <a:pPr algn="ctr" rtl="0"/>
            <a:r>
              <a:rPr lang="ko-KR" sz="1000" b="1" dirty="0">
                <a:latin typeface="Cambria" panose="02040503050406030204" pitchFamily="18" charset="0"/>
              </a:rPr>
              <a:t>리베이트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6205" y="5273244"/>
            <a:ext cx="2387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ko-KR" sz="1000" b="1">
                <a:latin typeface="Cambria" panose="02040503050406030204" pitchFamily="18" charset="0"/>
              </a:rPr>
              <a:t>다음과 같은 부탁:</a:t>
            </a:r>
          </a:p>
          <a:p>
            <a:pPr algn="ctr" rtl="0"/>
            <a:r>
              <a:rPr lang="ko-KR" sz="1000" b="1">
                <a:latin typeface="Cambria" panose="02040503050406030204" pitchFamily="18" charset="0"/>
              </a:rPr>
              <a:t>자재, 장비 등의 사용</a:t>
            </a:r>
          </a:p>
          <a:p>
            <a:pPr algn="ctr" rtl="0"/>
            <a:r>
              <a:rPr lang="ko-KR" sz="1000" b="1">
                <a:latin typeface="Cambria" panose="02040503050406030204" pitchFamily="18" charset="0"/>
              </a:rPr>
              <a:t>시설의 사용</a:t>
            </a:r>
          </a:p>
          <a:p>
            <a:pPr algn="ctr" rtl="0"/>
            <a:r>
              <a:rPr lang="ko-KR" sz="1000" b="1">
                <a:latin typeface="Cambria" panose="02040503050406030204" pitchFamily="18" charset="0"/>
              </a:rPr>
              <a:t>대출</a:t>
            </a:r>
          </a:p>
          <a:p>
            <a:pPr algn="ctr" rtl="0"/>
            <a:r>
              <a:rPr lang="ko-KR" sz="1000" b="1">
                <a:latin typeface="Cambria" panose="02040503050406030204" pitchFamily="18" charset="0"/>
              </a:rPr>
              <a:t>일자리 약속</a:t>
            </a:r>
          </a:p>
          <a:p>
            <a:pPr algn="ctr" rtl="0"/>
            <a:r>
              <a:rPr lang="ko-KR" sz="1000" b="1">
                <a:latin typeface="Cambria" panose="02040503050406030204" pitchFamily="18" charset="0"/>
              </a:rPr>
              <a:t>무료 상품 약속</a:t>
            </a:r>
          </a:p>
          <a:p>
            <a:pPr algn="ctr"/>
            <a:endParaRPr lang="en-US" sz="1000" b="1" dirty="0">
              <a:latin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4951" y="3380719"/>
            <a:ext cx="1422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ko-KR" sz="1000" b="1">
                <a:latin typeface="Cambria" panose="02040503050406030204" pitchFamily="18" charset="0"/>
              </a:rPr>
              <a:t>간접적인 제공</a:t>
            </a:r>
          </a:p>
          <a:p>
            <a:pPr algn="ctr" rtl="0"/>
            <a:r>
              <a:rPr lang="ko-KR" sz="1000" b="1" i="1">
                <a:latin typeface="Cambria" panose="02040503050406030204" pitchFamily="18" charset="0"/>
              </a:rPr>
              <a:t>예: 정부 공무원의 가족에 대한 장학금 지급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23551" y="3363210"/>
            <a:ext cx="28074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ko-KR" sz="1000" b="1">
                <a:latin typeface="Cambria" panose="02040503050406030204" pitchFamily="18" charset="0"/>
              </a:rPr>
              <a:t>선물</a:t>
            </a:r>
          </a:p>
          <a:p>
            <a:pPr algn="ctr" rtl="0"/>
            <a:r>
              <a:rPr lang="ko-KR" sz="1000" b="1">
                <a:latin typeface="Cambria" panose="02040503050406030204" pitchFamily="18" charset="0"/>
              </a:rPr>
              <a:t>상품권</a:t>
            </a:r>
          </a:p>
          <a:p>
            <a:pPr algn="ctr" rtl="0"/>
            <a:r>
              <a:rPr lang="ko-KR" sz="1000" b="1">
                <a:latin typeface="Cambria" panose="02040503050406030204" pitchFamily="18" charset="0"/>
              </a:rPr>
              <a:t>상품 카드</a:t>
            </a:r>
          </a:p>
          <a:p>
            <a:pPr algn="ctr" rtl="0"/>
            <a:r>
              <a:rPr lang="ko-KR" sz="1000" b="1">
                <a:latin typeface="Cambria" panose="02040503050406030204" pitchFamily="18" charset="0"/>
              </a:rPr>
              <a:t>자선 기부 </a:t>
            </a:r>
          </a:p>
          <a:p>
            <a:pPr algn="ctr" rtl="0"/>
            <a:r>
              <a:rPr lang="ko-KR" sz="1000" b="1">
                <a:latin typeface="Cambria" panose="02040503050406030204" pitchFamily="18" charset="0"/>
              </a:rPr>
              <a:t>정치 헌금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31014" y="3488440"/>
            <a:ext cx="170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ko-KR" sz="1000" b="1" dirty="0">
                <a:latin typeface="Cambria" panose="02040503050406030204" pitchFamily="18" charset="0"/>
              </a:rPr>
              <a:t>엔터테인먼트, </a:t>
            </a:r>
            <a:endParaRPr lang="en-US" altLang="ko-KR" sz="1000" b="1" dirty="0">
              <a:latin typeface="Cambria" panose="02040503050406030204" pitchFamily="18" charset="0"/>
            </a:endParaRPr>
          </a:p>
          <a:p>
            <a:pPr algn="ctr" rtl="0"/>
            <a:r>
              <a:rPr lang="ko-KR" sz="1000" b="1" dirty="0">
                <a:latin typeface="Cambria" panose="02040503050406030204" pitchFamily="18" charset="0"/>
              </a:rPr>
              <a:t>예:</a:t>
            </a:r>
            <a:r>
              <a:rPr lang="en-US" altLang="ko-KR" sz="1000" b="1" dirty="0">
                <a:latin typeface="Cambria" panose="02040503050406030204" pitchFamily="18" charset="0"/>
              </a:rPr>
              <a:t> </a:t>
            </a:r>
            <a:r>
              <a:rPr lang="ko-KR" sz="1000" b="1">
                <a:latin typeface="Cambria" panose="02040503050406030204" pitchFamily="18" charset="0"/>
              </a:rPr>
              <a:t>콘서트 </a:t>
            </a:r>
            <a:r>
              <a:rPr lang="ko-KR" sz="1000" b="1" dirty="0">
                <a:latin typeface="Cambria" panose="02040503050406030204" pitchFamily="18" charset="0"/>
              </a:rPr>
              <a:t>티켓</a:t>
            </a:r>
          </a:p>
          <a:p>
            <a:pPr algn="ctr" rtl="0"/>
            <a:r>
              <a:rPr lang="ko-KR" sz="1000" b="1" dirty="0">
                <a:latin typeface="Cambria" panose="02040503050406030204" pitchFamily="18" charset="0"/>
              </a:rPr>
              <a:t>스포츠 경기 티켓</a:t>
            </a:r>
          </a:p>
          <a:p>
            <a:pPr algn="ctr" rtl="0"/>
            <a:r>
              <a:rPr lang="ko-KR" sz="1000" b="1" dirty="0">
                <a:latin typeface="Cambria" panose="02040503050406030204" pitchFamily="18" charset="0"/>
              </a:rPr>
              <a:t>여행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96850" y="5115208"/>
            <a:ext cx="21709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o-KR" sz="1000" b="1" dirty="0">
                <a:solidFill>
                  <a:schemeClr val="tx1"/>
                </a:solidFill>
                <a:latin typeface="Cambria" panose="02040503050406030204" pitchFamily="18" charset="0"/>
              </a:rPr>
              <a:t>비용이 다음과 같을 때 환대는 뇌물로 간주됩니다</a:t>
            </a:r>
          </a:p>
          <a:p>
            <a:pPr marL="171450" indent="-171450" rtl="0">
              <a:buFontTx/>
              <a:buChar char="-"/>
            </a:pPr>
            <a:r>
              <a:rPr lang="ko-KR" sz="1000" b="1" dirty="0">
                <a:solidFill>
                  <a:schemeClr val="tx1"/>
                </a:solidFill>
                <a:latin typeface="Cambria" panose="02040503050406030204" pitchFamily="18" charset="0"/>
              </a:rPr>
              <a:t>불합리한 경우</a:t>
            </a:r>
          </a:p>
          <a:p>
            <a:pPr marL="171450" indent="-171450" rtl="0">
              <a:buFontTx/>
              <a:buChar char="-"/>
            </a:pPr>
            <a:r>
              <a:rPr lang="ko-KR" sz="1000" b="1" dirty="0">
                <a:solidFill>
                  <a:schemeClr val="tx1"/>
                </a:solidFill>
                <a:latin typeface="Cambria" panose="02040503050406030204" pitchFamily="18" charset="0"/>
              </a:rPr>
              <a:t>과다한 경우</a:t>
            </a:r>
          </a:p>
          <a:p>
            <a:pPr marL="171450" indent="-171450" rtl="0">
              <a:buFontTx/>
              <a:buChar char="-"/>
            </a:pPr>
            <a:r>
              <a:rPr lang="ko-KR" sz="1000" b="1" dirty="0">
                <a:solidFill>
                  <a:schemeClr val="tx1"/>
                </a:solidFill>
                <a:latin typeface="Cambria" panose="02040503050406030204" pitchFamily="18" charset="0"/>
              </a:rPr>
              <a:t>적법한 사업 목적을 지원하지 않는 경우</a:t>
            </a:r>
            <a:endParaRPr lang="en-US" altLang="ko-KR" sz="1000" b="1" dirty="0">
              <a:latin typeface="Cambria" panose="02040503050406030204" pitchFamily="18" charset="0"/>
            </a:endParaRPr>
          </a:p>
          <a:p>
            <a:pPr rtl="0"/>
            <a:r>
              <a:rPr lang="ko-KR" sz="1000" b="1" dirty="0">
                <a:latin typeface="Cambria" panose="02040503050406030204" pitchFamily="18" charset="0"/>
              </a:rPr>
              <a:t>다음과 같은 접대:</a:t>
            </a:r>
            <a:r>
              <a:rPr lang="en-US" altLang="ko-KR" sz="1000" b="1" dirty="0">
                <a:latin typeface="Cambria" panose="02040503050406030204" pitchFamily="18" charset="0"/>
              </a:rPr>
              <a:t> </a:t>
            </a:r>
            <a:r>
              <a:rPr lang="ko-KR" sz="1000" b="1" dirty="0">
                <a:latin typeface="Cambria" panose="02040503050406030204" pitchFamily="18" charset="0"/>
              </a:rPr>
              <a:t>식사</a:t>
            </a:r>
            <a:r>
              <a:rPr lang="en-US" altLang="ko-KR" sz="1000" b="1" dirty="0">
                <a:latin typeface="Cambria" panose="02040503050406030204" pitchFamily="18" charset="0"/>
              </a:rPr>
              <a:t>, </a:t>
            </a:r>
            <a:r>
              <a:rPr lang="ko-KR" sz="1000" b="1" dirty="0">
                <a:latin typeface="Cambria" panose="02040503050406030204" pitchFamily="18" charset="0"/>
              </a:rPr>
              <a:t>음료</a:t>
            </a:r>
            <a:r>
              <a:rPr lang="en-US" altLang="ko-KR" sz="1000" b="1" dirty="0">
                <a:latin typeface="Cambria" panose="02040503050406030204" pitchFamily="18" charset="0"/>
              </a:rPr>
              <a:t>, </a:t>
            </a:r>
            <a:r>
              <a:rPr lang="ko-KR" sz="1000" b="1" dirty="0">
                <a:latin typeface="Cambria" panose="02040503050406030204" pitchFamily="18" charset="0"/>
              </a:rPr>
              <a:t>호텔</a:t>
            </a:r>
            <a:r>
              <a:rPr lang="en-US" altLang="ko-KR" sz="1000" b="1" dirty="0">
                <a:latin typeface="Cambria" panose="02040503050406030204" pitchFamily="18" charset="0"/>
              </a:rPr>
              <a:t>, </a:t>
            </a:r>
            <a:r>
              <a:rPr lang="ko-KR" sz="1000" b="1" dirty="0">
                <a:latin typeface="Cambria" panose="02040503050406030204" pitchFamily="18" charset="0"/>
              </a:rPr>
              <a:t>숙박</a:t>
            </a:r>
            <a:r>
              <a:rPr lang="en-US" altLang="ko-KR" sz="1000" b="1" dirty="0">
                <a:latin typeface="Cambria" panose="02040503050406030204" pitchFamily="18" charset="0"/>
              </a:rPr>
              <a:t>, </a:t>
            </a:r>
            <a:r>
              <a:rPr lang="ko-KR" sz="1000" b="1" dirty="0">
                <a:latin typeface="Cambria" panose="02040503050406030204" pitchFamily="18" charset="0"/>
              </a:rPr>
              <a:t>여행</a:t>
            </a:r>
            <a:r>
              <a:rPr lang="en-US" altLang="ko-KR" sz="1000" b="1" dirty="0">
                <a:latin typeface="Cambria" panose="02040503050406030204" pitchFamily="18" charset="0"/>
              </a:rPr>
              <a:t>, </a:t>
            </a:r>
            <a:r>
              <a:rPr lang="ko-KR" sz="1000" b="1" dirty="0">
                <a:latin typeface="Cambria" panose="02040503050406030204" pitchFamily="18" charset="0"/>
              </a:rPr>
              <a:t>숙소 제공</a:t>
            </a:r>
            <a:r>
              <a:rPr lang="en-US" altLang="ko-KR" sz="1000" b="1" dirty="0">
                <a:latin typeface="Cambria" panose="02040503050406030204" pitchFamily="18" charset="0"/>
              </a:rPr>
              <a:t>, </a:t>
            </a:r>
            <a:r>
              <a:rPr lang="ko-KR" sz="1000" b="1" dirty="0">
                <a:latin typeface="Cambria" panose="02040503050406030204" pitchFamily="18" charset="0"/>
              </a:rPr>
              <a:t>교통비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809" y="4216546"/>
            <a:ext cx="1163216" cy="84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8" y="2416252"/>
            <a:ext cx="1587447" cy="94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697" y="2640843"/>
            <a:ext cx="1361209" cy="73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018" y="2447201"/>
            <a:ext cx="999979" cy="981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53" y="2640843"/>
            <a:ext cx="1303193" cy="72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59" y="4378873"/>
            <a:ext cx="697489" cy="87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062035"/>
            <a:ext cx="9144000" cy="13542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114300" indent="0" algn="ctr" rtl="0">
              <a:buNone/>
            </a:pPr>
            <a:r>
              <a:rPr lang="ko-KR" sz="2400" dirty="0">
                <a:solidFill>
                  <a:srgbClr val="0071BC"/>
                </a:solidFill>
                <a:latin typeface="Cambria" panose="02040503050406030204" pitchFamily="18" charset="0"/>
              </a:rPr>
              <a:t>뇌물은 아무리 적은 금액이어도 불법입니다.</a:t>
            </a:r>
          </a:p>
          <a:p>
            <a:pPr marL="114300" algn="ctr">
              <a:buClrTx/>
            </a:pPr>
            <a:endParaRPr lang="en-US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114300" algn="ctr" rtl="0">
              <a:buClrTx/>
            </a:pPr>
            <a:r>
              <a:rPr lang="ko-KR" sz="1800" dirty="0">
                <a:latin typeface="Cambria" panose="02040503050406030204" pitchFamily="18" charset="0"/>
              </a:rPr>
              <a:t>‘금전적 가치가 있는 물품’을 제공하는 것은 뇌물입니다. </a:t>
            </a:r>
          </a:p>
          <a:p>
            <a:pPr marL="114300" algn="ctr" rtl="0">
              <a:buClrTx/>
            </a:pPr>
            <a:r>
              <a:rPr lang="ko-KR" sz="1800" dirty="0">
                <a:latin typeface="Cambria" panose="02040503050406030204" pitchFamily="18" charset="0"/>
              </a:rPr>
              <a:t>뇌물은 단지 현금 지불 이외의 광범위한 정의를 가지고 있습니다.</a:t>
            </a:r>
            <a:r>
              <a:rPr lang="ko-KR" b="1" dirty="0"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17712" y="88722"/>
            <a:ext cx="7369872" cy="868362"/>
          </a:xfrm>
        </p:spPr>
        <p:txBody>
          <a:bodyPr>
            <a:normAutofit/>
          </a:bodyPr>
          <a:lstStyle/>
          <a:p>
            <a:pPr rtl="0"/>
            <a:r>
              <a:rPr lang="ko-KR">
                <a:latin typeface="Cambria" panose="02040503050406030204" pitchFamily="18" charset="0"/>
              </a:rPr>
              <a:t>부정부패 방지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5BC332-D0FB-45E8-89F9-FAA7B1873DB6}"/>
              </a:ext>
            </a:extLst>
          </p:cNvPr>
          <p:cNvSpPr txBox="1"/>
          <p:nvPr/>
        </p:nvSpPr>
        <p:spPr>
          <a:xfrm>
            <a:off x="3581080" y="4814582"/>
            <a:ext cx="1981839" cy="1077218"/>
          </a:xfrm>
          <a:prstGeom prst="rect">
            <a:avLst/>
          </a:prstGeom>
          <a:solidFill>
            <a:srgbClr val="0071BC"/>
          </a:solidFill>
        </p:spPr>
        <p:txBody>
          <a:bodyPr wrap="square">
            <a:spAutoFit/>
          </a:bodyPr>
          <a:lstStyle/>
          <a:p>
            <a:pPr lvl="0" algn="ctr"/>
            <a:r>
              <a:rPr lang="ko-KR" altLang="en-US" sz="1600" dirty="0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부당한 사업 우위를 확보하는 데 사용되는 것은 뇌물로 간주됩니다</a:t>
            </a:r>
            <a:r>
              <a:rPr lang="en-US" altLang="ko-KR" sz="1600" dirty="0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9E3A8B-4ECD-4D0A-8449-77C76D4B5995}"/>
              </a:ext>
            </a:extLst>
          </p:cNvPr>
          <p:cNvSpPr txBox="1"/>
          <p:nvPr/>
        </p:nvSpPr>
        <p:spPr>
          <a:xfrm>
            <a:off x="8593830" y="6509798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Open Sans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4009543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076325"/>
            <a:ext cx="9144000" cy="20288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712" y="88722"/>
            <a:ext cx="7369872" cy="868362"/>
          </a:xfrm>
        </p:spPr>
        <p:txBody>
          <a:bodyPr>
            <a:normAutofit/>
          </a:bodyPr>
          <a:lstStyle/>
          <a:p>
            <a:pPr rtl="0"/>
            <a:r>
              <a:rPr lang="ko-KR" dirty="0">
                <a:latin typeface="Cambria" panose="02040503050406030204" pitchFamily="18" charset="0"/>
              </a:rPr>
              <a:t>부정부패 방지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92012" y="3656515"/>
            <a:ext cx="8163982" cy="1934659"/>
          </a:xfrm>
        </p:spPr>
        <p:txBody>
          <a:bodyPr/>
          <a:lstStyle/>
          <a:p>
            <a:pPr marL="0" indent="0" rtl="0">
              <a:spcAft>
                <a:spcPts val="1200"/>
              </a:spcAft>
              <a:buNone/>
            </a:pPr>
            <a:r>
              <a:rPr lang="ko-KR" sz="1800" dirty="0">
                <a:latin typeface="Cambria" panose="02040503050406030204" pitchFamily="18" charset="0"/>
                <a:ea typeface="Arial" charset="0"/>
              </a:rPr>
              <a:t>뇌물 및 부정부패 방지에 관한 MTS의 정책 및 절차를 읽고 이해해야 합니다.</a:t>
            </a:r>
            <a:endParaRPr lang="en-US" sz="1800" dirty="0">
              <a:latin typeface="Cambria" panose="02040503050406030204" pitchFamily="18" charset="0"/>
              <a:ea typeface="Arial" charset="0"/>
            </a:endParaRPr>
          </a:p>
          <a:p>
            <a:pPr marL="0" indent="0" rtl="0">
              <a:spcAft>
                <a:spcPts val="1200"/>
              </a:spcAft>
              <a:buNone/>
            </a:pPr>
            <a:r>
              <a:rPr lang="ko-KR" sz="1800" dirty="0">
                <a:latin typeface="Cambria" panose="02040503050406030204" pitchFamily="18" charset="0"/>
                <a:ea typeface="Arial" charset="0"/>
              </a:rPr>
              <a:t>지속적으로 MTS의 정책 및 절차와 일치하는 방향으로 업무를 수행하십시오.</a:t>
            </a:r>
            <a:endParaRPr lang="en-US" altLang="ko-KR" sz="1800" dirty="0">
              <a:latin typeface="Cambria" panose="02040503050406030204" pitchFamily="18" charset="0"/>
              <a:ea typeface="Arial" charset="0"/>
            </a:endParaRPr>
          </a:p>
          <a:p>
            <a:pPr marL="0" indent="0" rtl="0">
              <a:spcAft>
                <a:spcPts val="1200"/>
              </a:spcAft>
              <a:buNone/>
            </a:pPr>
            <a:r>
              <a:rPr lang="ko-KR" altLang="en-US" sz="1800" dirty="0">
                <a:latin typeface="Cambria" panose="02040503050406030204" pitchFamily="18" charset="0"/>
                <a:ea typeface="Arial" charset="0"/>
              </a:rPr>
              <a:t>슬라이드 </a:t>
            </a:r>
            <a:r>
              <a:rPr lang="en-US" altLang="ko-KR" sz="1800" dirty="0">
                <a:latin typeface="Cambria" panose="02040503050406030204" pitchFamily="18" charset="0"/>
                <a:ea typeface="Arial" charset="0"/>
              </a:rPr>
              <a:t>10</a:t>
            </a:r>
            <a:r>
              <a:rPr lang="ko-KR" altLang="en-US" sz="1800" dirty="0">
                <a:latin typeface="Cambria" panose="02040503050406030204" pitchFamily="18" charset="0"/>
                <a:ea typeface="Arial" charset="0"/>
              </a:rPr>
              <a:t>에 나열된 보고 옵션을 사용하여 문제를 보고합니다</a:t>
            </a:r>
            <a:r>
              <a:rPr lang="en-US" altLang="ko-KR" sz="1800" dirty="0">
                <a:latin typeface="Cambria" panose="02040503050406030204" pitchFamily="18" charset="0"/>
                <a:ea typeface="Arial" charset="0"/>
              </a:rPr>
              <a:t>. </a:t>
            </a:r>
          </a:p>
          <a:p>
            <a:pPr marL="0" indent="0" rtl="0">
              <a:spcAft>
                <a:spcPts val="1200"/>
              </a:spcAft>
              <a:buNone/>
            </a:pPr>
            <a:endParaRPr lang="en-US" altLang="ko-KR" sz="1800" dirty="0">
              <a:latin typeface="Cambria" panose="02040503050406030204" pitchFamily="18" charset="0"/>
              <a:ea typeface="Arial" charset="0"/>
            </a:endParaRPr>
          </a:p>
          <a:p>
            <a:pPr marL="0" indent="0" rtl="0">
              <a:spcAft>
                <a:spcPts val="1200"/>
              </a:spcAft>
              <a:buNone/>
            </a:pPr>
            <a:endParaRPr lang="ko-KR" sz="1800" dirty="0">
              <a:latin typeface="Cambria" panose="02040503050406030204" pitchFamily="18" charset="0"/>
              <a:ea typeface="Arial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819275" y="1264128"/>
            <a:ext cx="6749371" cy="152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c="http://schemas.openxmlformats.org/drawingml/2006/chart" xmlns:c15="http://schemas.microsoft.com/office/drawing/2012/chart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Lucida Grande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 rtl="0">
              <a:spcAft>
                <a:spcPts val="1200"/>
              </a:spcAft>
              <a:buFont typeface="Arial Narrow" charset="0"/>
              <a:buNone/>
            </a:pPr>
            <a:r>
              <a:rPr lang="ko-KR" kern="0" dirty="0">
                <a:latin typeface="Cambria" panose="02040503050406030204" pitchFamily="18" charset="0"/>
                <a:ea typeface="Arial" charset="0"/>
                <a:cs typeface="Arial" charset="0"/>
              </a:rPr>
              <a:t>MTS는 사업 성과에 대한 영향에 상관없이 부패와 뇌물에 대해 엄격한 입장을 취합니다. </a:t>
            </a:r>
          </a:p>
          <a:p>
            <a:pPr marL="0" indent="0" rtl="0">
              <a:spcAft>
                <a:spcPts val="1200"/>
              </a:spcAft>
              <a:buFont typeface="Arial Narrow" charset="0"/>
              <a:buNone/>
            </a:pPr>
            <a:r>
              <a:rPr lang="ko-KR" kern="0" dirty="0">
                <a:latin typeface="Cambria" panose="02040503050406030204" pitchFamily="18" charset="0"/>
                <a:ea typeface="Arial" charset="0"/>
                <a:cs typeface="Arial" charset="0"/>
              </a:rPr>
              <a:t>이런 기준들은 근무하는 곳이나 현지 관행에 상관없이 우리 모두에게 적용됩니다.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12" y="1573130"/>
            <a:ext cx="1202425" cy="74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317713" y="1352550"/>
            <a:ext cx="1297924" cy="1352550"/>
          </a:xfrm>
          <a:prstGeom prst="ellipse">
            <a:avLst/>
          </a:prstGeom>
          <a:noFill/>
          <a:ln w="1047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4" idx="7"/>
            <a:endCxn id="4" idx="3"/>
          </p:cNvCxnSpPr>
          <p:nvPr/>
        </p:nvCxnSpPr>
        <p:spPr>
          <a:xfrm flipH="1">
            <a:off x="507790" y="1550626"/>
            <a:ext cx="917770" cy="956398"/>
          </a:xfrm>
          <a:prstGeom prst="line">
            <a:avLst/>
          </a:prstGeom>
          <a:ln w="104775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6259284" y="5691651"/>
            <a:ext cx="2668589" cy="477828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0"/>
            <a:r>
              <a:rPr lang="ko-KR" sz="1200" dirty="0">
                <a:solidFill>
                  <a:schemeClr val="bg1"/>
                </a:solidFill>
                <a:latin typeface="Cambria" panose="02040503050406030204" pitchFamily="18" charset="0"/>
              </a:rPr>
              <a:t>ORC-010 FCPA 정책  </a:t>
            </a:r>
          </a:p>
          <a:p>
            <a:pPr algn="r" rtl="0"/>
            <a:r>
              <a:rPr lang="ko-KR" sz="1200" i="1" dirty="0">
                <a:solidFill>
                  <a:schemeClr val="bg1"/>
                </a:solidFill>
                <a:latin typeface="Cambria" panose="02040503050406030204" pitchFamily="18" charset="0"/>
              </a:rPr>
              <a:t>(및 ORC-010 </a:t>
            </a:r>
            <a:r>
              <a:rPr lang="ko-KR" altLang="en-US" sz="1200" i="1" dirty="0">
                <a:solidFill>
                  <a:schemeClr val="bg1"/>
                </a:solidFill>
                <a:latin typeface="Cambria" panose="02040503050406030204" pitchFamily="18" charset="0"/>
              </a:rPr>
              <a:t>절</a:t>
            </a:r>
            <a:r>
              <a:rPr lang="ko-KR" sz="1200" i="1" dirty="0">
                <a:solidFill>
                  <a:schemeClr val="bg1"/>
                </a:solidFill>
                <a:latin typeface="Cambria" panose="02040503050406030204" pitchFamily="18" charset="0"/>
              </a:rPr>
              <a:t>차</a:t>
            </a:r>
            <a:r>
              <a:rPr lang="en-US" altLang="ko-KR" sz="12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ko-KR" altLang="en-US" sz="1200" i="1" dirty="0">
                <a:solidFill>
                  <a:schemeClr val="bg1"/>
                </a:solidFill>
                <a:latin typeface="Cambria" panose="02040503050406030204" pitchFamily="18" charset="0"/>
              </a:rPr>
              <a:t>지원</a:t>
            </a:r>
            <a:r>
              <a:rPr lang="ko-KR" sz="1200" i="1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</a:p>
        </p:txBody>
      </p:sp>
      <p:pic>
        <p:nvPicPr>
          <p:cNvPr id="12" name="Graphic 11" descr="Checkmark">
            <a:extLst>
              <a:ext uri="{FF2B5EF4-FFF2-40B4-BE49-F238E27FC236}">
                <a16:creationId xmlns:a16="http://schemas.microsoft.com/office/drawing/2014/main" id="{0B60A4C1-591F-47E6-972B-7E2FF99BC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9934" y="3724601"/>
            <a:ext cx="273749" cy="273749"/>
          </a:xfrm>
          <a:prstGeom prst="rect">
            <a:avLst/>
          </a:prstGeom>
        </p:spPr>
      </p:pic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0869F9B9-95FE-4D46-80CC-AB0348944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712" y="4124651"/>
            <a:ext cx="273749" cy="273749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6B2FD95C-6B0B-4AF7-94D6-48FFA3D6E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2945" y="4537426"/>
            <a:ext cx="273749" cy="2737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C9680BB-77FB-41BA-82DD-B551DE7C794A}"/>
              </a:ext>
            </a:extLst>
          </p:cNvPr>
          <p:cNvSpPr txBox="1"/>
          <p:nvPr/>
        </p:nvSpPr>
        <p:spPr>
          <a:xfrm>
            <a:off x="8593830" y="6509798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Open Sans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553572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1490F76-D428-4A6A-AE76-F2A1AC40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36" y="3889654"/>
            <a:ext cx="2974674" cy="208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A70F9B-762D-4962-8890-C9499ED2D91D}"/>
              </a:ext>
            </a:extLst>
          </p:cNvPr>
          <p:cNvSpPr/>
          <p:nvPr/>
        </p:nvSpPr>
        <p:spPr>
          <a:xfrm>
            <a:off x="172720" y="2054123"/>
            <a:ext cx="85148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>
                <a:latin typeface="Cambria" panose="02040503050406030204" pitchFamily="18" charset="0"/>
                <a:ea typeface="Gulim" pitchFamily="34" charset="-127"/>
              </a:rPr>
              <a:t>그러나 우리의 법적</a:t>
            </a:r>
            <a:r>
              <a:rPr lang="en-US" altLang="ko-KR" sz="1600">
                <a:latin typeface="Cambria" panose="02040503050406030204" pitchFamily="18" charset="0"/>
                <a:ea typeface="Gulim" pitchFamily="34" charset="-127"/>
              </a:rPr>
              <a:t>, </a:t>
            </a:r>
            <a:r>
              <a:rPr lang="ko-KR" altLang="en-US" sz="1600">
                <a:latin typeface="Cambria" panose="02040503050406030204" pitchFamily="18" charset="0"/>
                <a:ea typeface="Gulim" pitchFamily="34" charset="-127"/>
              </a:rPr>
              <a:t>윤리적 의무를 다할 책임을 명문화된 규칙만으로는 충분히 정의하거나 보장할 수 없습니다</a:t>
            </a:r>
            <a:r>
              <a:rPr lang="en-US" altLang="ko-KR" sz="1600">
                <a:latin typeface="Cambria" panose="02040503050406030204" pitchFamily="18" charset="0"/>
                <a:ea typeface="Gulim" pitchFamily="34" charset="-127"/>
              </a:rPr>
              <a:t>. </a:t>
            </a:r>
            <a:endParaRPr lang="ko-KR" altLang="en-US" sz="1600">
              <a:latin typeface="Cambria" panose="02040503050406030204" pitchFamily="18" charset="0"/>
              <a:ea typeface="Gulim" pitchFamily="34" charset="-127"/>
            </a:endParaRPr>
          </a:p>
        </p:txBody>
      </p:sp>
      <p:pic>
        <p:nvPicPr>
          <p:cNvPr id="20" name="Graphic 19" descr="Checkmark">
            <a:extLst>
              <a:ext uri="{FF2B5EF4-FFF2-40B4-BE49-F238E27FC236}">
                <a16:creationId xmlns:a16="http://schemas.microsoft.com/office/drawing/2014/main" id="{0D1D96FE-80E5-4E8D-BDD0-AD8C34FF3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589" y="3501425"/>
            <a:ext cx="273749" cy="273749"/>
          </a:xfrm>
          <a:prstGeom prst="rect">
            <a:avLst/>
          </a:prstGeom>
        </p:spPr>
      </p:pic>
      <p:pic>
        <p:nvPicPr>
          <p:cNvPr id="21" name="Graphic 20" descr="Checkmark">
            <a:extLst>
              <a:ext uri="{FF2B5EF4-FFF2-40B4-BE49-F238E27FC236}">
                <a16:creationId xmlns:a16="http://schemas.microsoft.com/office/drawing/2014/main" id="{DE84D99E-6D0E-413D-AB70-1B92D6AB1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589" y="3875781"/>
            <a:ext cx="273749" cy="273749"/>
          </a:xfrm>
          <a:prstGeom prst="rect">
            <a:avLst/>
          </a:prstGeom>
        </p:spPr>
      </p:pic>
      <p:pic>
        <p:nvPicPr>
          <p:cNvPr id="22" name="Graphic 21" descr="Checkmark">
            <a:extLst>
              <a:ext uri="{FF2B5EF4-FFF2-40B4-BE49-F238E27FC236}">
                <a16:creationId xmlns:a16="http://schemas.microsoft.com/office/drawing/2014/main" id="{19EE5702-E5F7-4A7D-B3FF-21B9F9D83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589" y="4218070"/>
            <a:ext cx="273749" cy="273749"/>
          </a:xfrm>
          <a:prstGeom prst="rect">
            <a:avLst/>
          </a:prstGeom>
        </p:spPr>
      </p:pic>
      <p:pic>
        <p:nvPicPr>
          <p:cNvPr id="23" name="Graphic 22" descr="Checkmark">
            <a:extLst>
              <a:ext uri="{FF2B5EF4-FFF2-40B4-BE49-F238E27FC236}">
                <a16:creationId xmlns:a16="http://schemas.microsoft.com/office/drawing/2014/main" id="{AF524943-8FC5-4BED-BA8F-3CFB23E72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589" y="5033005"/>
            <a:ext cx="273749" cy="273749"/>
          </a:xfrm>
          <a:prstGeom prst="rect">
            <a:avLst/>
          </a:prstGeom>
        </p:spPr>
      </p:pic>
      <p:pic>
        <p:nvPicPr>
          <p:cNvPr id="24" name="Graphic 23" descr="Checkmark">
            <a:extLst>
              <a:ext uri="{FF2B5EF4-FFF2-40B4-BE49-F238E27FC236}">
                <a16:creationId xmlns:a16="http://schemas.microsoft.com/office/drawing/2014/main" id="{1ED58DD1-25E8-402E-93A9-5764E1207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589" y="5377994"/>
            <a:ext cx="273749" cy="2737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B2661EC-7D6C-4F2B-88C8-93F1D81538B9}"/>
              </a:ext>
            </a:extLst>
          </p:cNvPr>
          <p:cNvCxnSpPr>
            <a:cxnSpLocks/>
          </p:cNvCxnSpPr>
          <p:nvPr/>
        </p:nvCxnSpPr>
        <p:spPr>
          <a:xfrm>
            <a:off x="172720" y="2844546"/>
            <a:ext cx="5354320" cy="0"/>
          </a:xfrm>
          <a:prstGeom prst="line">
            <a:avLst/>
          </a:prstGeom>
          <a:ln w="12700">
            <a:solidFill>
              <a:srgbClr val="0071B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E1A4A0D7-C66D-4EDA-978F-C0E267E68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63" y="237851"/>
            <a:ext cx="6853471" cy="520159"/>
          </a:xfrm>
        </p:spPr>
        <p:txBody>
          <a:bodyPr>
            <a:normAutofit/>
          </a:bodyPr>
          <a:lstStyle/>
          <a:p>
            <a:r>
              <a:rPr lang="ko-KR" altLang="en-US">
                <a:solidFill>
                  <a:srgbClr val="C00000"/>
                </a:solidFill>
                <a:latin typeface="Open Sans"/>
              </a:rPr>
              <a:t>요약</a:t>
            </a:r>
            <a:endParaRPr lang="ko-KR" altLang="en-US" sz="2400">
              <a:solidFill>
                <a:srgbClr val="C00000"/>
              </a:solidFill>
              <a:latin typeface="Open San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7FE052-4E37-4997-ABE7-6B7D5CBE7002}"/>
              </a:ext>
            </a:extLst>
          </p:cNvPr>
          <p:cNvSpPr/>
          <p:nvPr/>
        </p:nvSpPr>
        <p:spPr>
          <a:xfrm>
            <a:off x="0" y="1189213"/>
            <a:ext cx="9144000" cy="73320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800" dirty="0">
                <a:solidFill>
                  <a:schemeClr val="bg1"/>
                </a:solidFill>
                <a:latin typeface="Open Sans"/>
                <a:ea typeface="Gulim" pitchFamily="34" charset="-127"/>
              </a:rPr>
              <a:t>  </a:t>
            </a:r>
            <a:r>
              <a:rPr lang="ko-KR" altLang="en-US" sz="1800" dirty="0">
                <a:solidFill>
                  <a:schemeClr val="bg1"/>
                </a:solidFill>
                <a:latin typeface="Cambria" panose="02040503050406030204" pitchFamily="18" charset="0"/>
                <a:ea typeface="Gulim" pitchFamily="34" charset="-127"/>
              </a:rPr>
              <a:t>언제나 그래왔듯이 결국 우리의 자신감은 우리 안에 있는 정직</a:t>
            </a:r>
            <a:r>
              <a:rPr lang="en-US" altLang="ko-KR" sz="1800" dirty="0">
                <a:solidFill>
                  <a:schemeClr val="bg1"/>
                </a:solidFill>
                <a:latin typeface="Cambria" panose="02040503050406030204" pitchFamily="18" charset="0"/>
                <a:ea typeface="Gulim" pitchFamily="34" charset="-127"/>
              </a:rPr>
              <a:t>, </a:t>
            </a:r>
            <a:r>
              <a:rPr lang="ko-KR" altLang="en-US" sz="1800" dirty="0">
                <a:solidFill>
                  <a:schemeClr val="bg1"/>
                </a:solidFill>
                <a:latin typeface="Cambria" panose="02040503050406030204" pitchFamily="18" charset="0"/>
                <a:ea typeface="Gulim" pitchFamily="34" charset="-127"/>
              </a:rPr>
              <a:t>도덕성 그리고 분별력을</a:t>
            </a:r>
          </a:p>
          <a:p>
            <a:r>
              <a:rPr lang="ko-KR" altLang="en-US" sz="1800" dirty="0">
                <a:solidFill>
                  <a:schemeClr val="bg1"/>
                </a:solidFill>
                <a:latin typeface="Cambria" panose="02040503050406030204" pitchFamily="18" charset="0"/>
                <a:ea typeface="Gulim" pitchFamily="34" charset="-127"/>
              </a:rPr>
              <a:t>   바탕으로 해야 합니다</a:t>
            </a:r>
            <a:r>
              <a:rPr lang="en-US" altLang="ko-KR" sz="1800" dirty="0">
                <a:solidFill>
                  <a:schemeClr val="bg1"/>
                </a:solidFill>
                <a:latin typeface="Cambria" panose="02040503050406030204" pitchFamily="18" charset="0"/>
                <a:ea typeface="Gulim" pitchFamily="34" charset="-127"/>
              </a:rPr>
              <a:t>.</a:t>
            </a:r>
            <a:endParaRPr lang="ko-KR" altLang="en-US" sz="1800" dirty="0">
              <a:solidFill>
                <a:schemeClr val="bg1"/>
              </a:solidFill>
              <a:latin typeface="Cambria" panose="02040503050406030204" pitchFamily="18" charset="0"/>
              <a:ea typeface="Gulim" pitchFamily="34" charset="-12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33F41C-A5E2-4BA4-B973-2DEBE5B6E7B6}"/>
              </a:ext>
            </a:extLst>
          </p:cNvPr>
          <p:cNvSpPr/>
          <p:nvPr/>
        </p:nvSpPr>
        <p:spPr>
          <a:xfrm>
            <a:off x="588338" y="3060658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ko-KR" altLang="en-US" sz="1600" b="1">
                <a:solidFill>
                  <a:srgbClr val="0071BC"/>
                </a:solidFill>
                <a:latin typeface="Cambria" panose="02040503050406030204" pitchFamily="18" charset="0"/>
                <a:ea typeface="Gulim" pitchFamily="34" charset="-127"/>
              </a:rPr>
              <a:t>강령의 사용 예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altLang="ko-KR" sz="1600">
                <a:latin typeface="Cambria" panose="02040503050406030204" pitchFamily="18" charset="0"/>
                <a:ea typeface="Gulim" pitchFamily="34" charset="-127"/>
              </a:rPr>
              <a:t>MTS </a:t>
            </a:r>
            <a:r>
              <a:rPr lang="ko-KR" altLang="en-US" sz="1600">
                <a:latin typeface="Cambria" panose="02040503050406030204" pitchFamily="18" charset="0"/>
                <a:ea typeface="Gulim" pitchFamily="34" charset="-127"/>
              </a:rPr>
              <a:t>직원으로서 해야 할 의무 이해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ko-KR" altLang="en-US" sz="1600">
                <a:latin typeface="Cambria" panose="02040503050406030204" pitchFamily="18" charset="0"/>
                <a:ea typeface="Gulim" pitchFamily="34" charset="-127"/>
              </a:rPr>
              <a:t>질문에 대한 답변 도움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ko-KR" altLang="en-US" sz="1600">
                <a:latin typeface="Cambria" panose="02040503050406030204" pitchFamily="18" charset="0"/>
                <a:ea typeface="Gulim" pitchFamily="34" charset="-127"/>
              </a:rPr>
              <a:t>우려를 신고해야 하는 곳 알기</a:t>
            </a:r>
          </a:p>
          <a:p>
            <a:pPr marL="0" indent="0">
              <a:buNone/>
            </a:pPr>
            <a:endParaRPr lang="ko-KR" altLang="en-US" sz="1600">
              <a:latin typeface="Cambria" panose="02040503050406030204" pitchFamily="18" charset="0"/>
              <a:ea typeface="Gulim" pitchFamily="34" charset="-127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ko-KR" altLang="en-US" sz="1600" b="1">
                <a:solidFill>
                  <a:srgbClr val="0071BC"/>
                </a:solidFill>
                <a:latin typeface="Cambria" panose="02040503050406030204" pitchFamily="18" charset="0"/>
                <a:ea typeface="Gulim" pitchFamily="34" charset="-127"/>
              </a:rPr>
              <a:t>자신의 감각으로 다음을 수행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ko-KR" altLang="en-US" sz="1600">
                <a:latin typeface="Cambria" panose="02040503050406030204" pitchFamily="18" charset="0"/>
                <a:ea typeface="Gulim" pitchFamily="34" charset="-127"/>
              </a:rPr>
              <a:t>올바른 일 수행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ko-KR" altLang="en-US" sz="1600">
                <a:latin typeface="Cambria" panose="02040503050406030204" pitchFamily="18" charset="0"/>
                <a:ea typeface="Gulim" pitchFamily="34" charset="-127"/>
              </a:rPr>
              <a:t>윤리 원칙과 </a:t>
            </a:r>
            <a:r>
              <a:rPr lang="en-US" altLang="ko-KR" sz="1600">
                <a:latin typeface="Cambria" panose="02040503050406030204" pitchFamily="18" charset="0"/>
                <a:ea typeface="Gulim" pitchFamily="34" charset="-127"/>
              </a:rPr>
              <a:t>MTS </a:t>
            </a:r>
            <a:r>
              <a:rPr lang="ko-KR" altLang="en-US" sz="1600">
                <a:latin typeface="Cambria" panose="02040503050406030204" pitchFamily="18" charset="0"/>
                <a:ea typeface="Gulim" pitchFamily="34" charset="-127"/>
              </a:rPr>
              <a:t>가치를 바탕으로 결정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52F0EF-2867-47ED-BDD7-3DD385265E84}"/>
              </a:ext>
            </a:extLst>
          </p:cNvPr>
          <p:cNvSpPr txBox="1"/>
          <p:nvPr/>
        </p:nvSpPr>
        <p:spPr>
          <a:xfrm>
            <a:off x="8593830" y="6509798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Open Sans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051256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DBED1A-17C5-41F6-A7C6-489C03FE7D13}"/>
              </a:ext>
            </a:extLst>
          </p:cNvPr>
          <p:cNvSpPr/>
          <p:nvPr/>
        </p:nvSpPr>
        <p:spPr>
          <a:xfrm>
            <a:off x="0" y="1187165"/>
            <a:ext cx="9144000" cy="1927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11175" y="1314539"/>
            <a:ext cx="8121650" cy="1757117"/>
          </a:xfrm>
        </p:spPr>
        <p:txBody>
          <a:bodyPr/>
          <a:lstStyle/>
          <a:p>
            <a:pPr marL="0" lvl="1" indent="0" algn="ctr">
              <a:buNone/>
            </a:pPr>
            <a:r>
              <a:rPr lang="ko-KR" altLang="en-US" b="1" dirty="0">
                <a:solidFill>
                  <a:srgbClr val="0071BC"/>
                </a:solidFill>
                <a:latin typeface="Cambria" panose="02040503050406030204" pitchFamily="18" charset="0"/>
              </a:rPr>
              <a:t>윤리</a:t>
            </a:r>
            <a:r>
              <a:rPr lang="ko-KR" altLang="en-US" dirty="0">
                <a:latin typeface="Cambria" panose="02040503050406030204" pitchFamily="18" charset="0"/>
              </a:rPr>
              <a:t>란 간단히 말해서 올바른 일을 하는 것입니다</a:t>
            </a:r>
            <a:r>
              <a:rPr lang="en-US" altLang="ko-KR" dirty="0">
                <a:latin typeface="Cambria" panose="02040503050406030204" pitchFamily="18" charset="0"/>
              </a:rPr>
              <a:t>. </a:t>
            </a:r>
          </a:p>
          <a:p>
            <a:pPr marL="0" lvl="1" indent="0" algn="ctr">
              <a:buNone/>
            </a:pPr>
            <a:endParaRPr lang="en-US" dirty="0">
              <a:latin typeface="Cambria" panose="02040503050406030204" pitchFamily="18" charset="0"/>
            </a:endParaRPr>
          </a:p>
          <a:p>
            <a:pPr marL="0" lvl="1" indent="0" algn="ctr">
              <a:buNone/>
            </a:pPr>
            <a:r>
              <a:rPr lang="ko-KR" altLang="en-US" dirty="0">
                <a:latin typeface="Cambria" panose="02040503050406030204" pitchFamily="18" charset="0"/>
              </a:rPr>
              <a:t>법과 규정에서 허용된 것 이상을 의미합니다</a:t>
            </a:r>
            <a:r>
              <a:rPr lang="en-US" altLang="ko-KR" dirty="0">
                <a:latin typeface="Cambria" panose="02040503050406030204" pitchFamily="18" charset="0"/>
              </a:rPr>
              <a:t>.</a:t>
            </a:r>
          </a:p>
          <a:p>
            <a:pPr marL="0" lvl="1" indent="0" algn="ctr">
              <a:buNone/>
            </a:pPr>
            <a:endParaRPr lang="en-US" dirty="0">
              <a:latin typeface="Open Sans"/>
            </a:endParaRPr>
          </a:p>
          <a:p>
            <a:pPr algn="ctr"/>
            <a:endParaRPr lang="en-US" dirty="0">
              <a:latin typeface="Open Sans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6C1B0C3-6B23-487B-A432-3099C58C9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63" y="237851"/>
            <a:ext cx="6853471" cy="520159"/>
          </a:xfrm>
        </p:spPr>
        <p:txBody>
          <a:bodyPr>
            <a:normAutofit/>
          </a:bodyPr>
          <a:lstStyle/>
          <a:p>
            <a:r>
              <a:rPr lang="ko-KR" altLang="en-US" sz="2400" dirty="0">
                <a:solidFill>
                  <a:srgbClr val="C00000"/>
                </a:solidFill>
                <a:latin typeface="Open Sans"/>
              </a:rPr>
              <a:t>업무 윤리의 중요성</a:t>
            </a:r>
            <a:endParaRPr lang="en-US" sz="2400" dirty="0">
              <a:solidFill>
                <a:srgbClr val="C00000"/>
              </a:solidFill>
              <a:latin typeface="Open San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305508-F72E-4FAA-98D3-8666126785A2}"/>
              </a:ext>
            </a:extLst>
          </p:cNvPr>
          <p:cNvSpPr/>
          <p:nvPr/>
        </p:nvSpPr>
        <p:spPr>
          <a:xfrm>
            <a:off x="511175" y="3429000"/>
            <a:ext cx="5120740" cy="203132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sz="1800" dirty="0">
                <a:solidFill>
                  <a:schemeClr val="bg1"/>
                </a:solidFill>
                <a:effectLst/>
                <a:latin typeface="Open Sans"/>
              </a:rPr>
              <a:t>기업이 비즈니스 윤리를 기반으로 사용하면 장기적인 비즈니스 수익성과 성공에 큰 영향을 미칠 수 있습니다</a:t>
            </a:r>
            <a:r>
              <a:rPr lang="en-US" altLang="ko-KR" sz="1800" dirty="0">
                <a:solidFill>
                  <a:schemeClr val="bg1"/>
                </a:solidFill>
                <a:effectLst/>
                <a:latin typeface="Open Sans"/>
              </a:rPr>
              <a:t>. </a:t>
            </a:r>
          </a:p>
          <a:p>
            <a:endParaRPr lang="en-US" altLang="ko-KR" sz="1800" dirty="0">
              <a:solidFill>
                <a:schemeClr val="bg1"/>
              </a:solidFill>
              <a:effectLst/>
              <a:latin typeface="Open Sans"/>
            </a:endParaRPr>
          </a:p>
          <a:p>
            <a:r>
              <a:rPr lang="ko-KR" altLang="en-US" sz="1800" dirty="0">
                <a:solidFill>
                  <a:schemeClr val="bg1"/>
                </a:solidFill>
                <a:effectLst/>
                <a:latin typeface="Open Sans"/>
              </a:rPr>
              <a:t>강력한 윤리 문화는 회사의 직원</a:t>
            </a:r>
            <a:r>
              <a:rPr lang="en-US" altLang="ko-KR" sz="1800" dirty="0">
                <a:solidFill>
                  <a:schemeClr val="bg1"/>
                </a:solidFill>
                <a:effectLst/>
                <a:latin typeface="Open Sans"/>
              </a:rPr>
              <a:t>, </a:t>
            </a:r>
            <a:r>
              <a:rPr lang="ko-KR" altLang="en-US" sz="1800" dirty="0">
                <a:solidFill>
                  <a:schemeClr val="bg1"/>
                </a:solidFill>
                <a:effectLst/>
                <a:latin typeface="Open Sans"/>
              </a:rPr>
              <a:t>고객</a:t>
            </a:r>
            <a:r>
              <a:rPr lang="en-US" altLang="ko-KR" sz="1800" dirty="0">
                <a:solidFill>
                  <a:schemeClr val="bg1"/>
                </a:solidFill>
                <a:effectLst/>
                <a:latin typeface="Open Sans"/>
              </a:rPr>
              <a:t>, </a:t>
            </a:r>
            <a:r>
              <a:rPr lang="ko-KR" altLang="en-US" sz="1800" dirty="0">
                <a:solidFill>
                  <a:schemeClr val="bg1"/>
                </a:solidFill>
                <a:effectLst/>
                <a:latin typeface="Open Sans"/>
              </a:rPr>
              <a:t>공급업체</a:t>
            </a:r>
            <a:r>
              <a:rPr lang="en-US" altLang="ko-KR" sz="1800" dirty="0">
                <a:solidFill>
                  <a:schemeClr val="bg1"/>
                </a:solidFill>
                <a:effectLst/>
                <a:latin typeface="Open Sans"/>
              </a:rPr>
              <a:t>, </a:t>
            </a:r>
            <a:r>
              <a:rPr lang="ko-KR" altLang="en-US" sz="1800" dirty="0">
                <a:solidFill>
                  <a:schemeClr val="bg1"/>
                </a:solidFill>
                <a:effectLst/>
                <a:latin typeface="Open Sans"/>
              </a:rPr>
              <a:t>투자자 및 기타 이해 관계자에 대한 신뢰와 신뢰를 구축하여 회사의 경쟁 우위를 높입니다</a:t>
            </a:r>
            <a:r>
              <a:rPr lang="en-US" altLang="ko-KR" sz="1800" dirty="0">
                <a:solidFill>
                  <a:schemeClr val="bg1"/>
                </a:solidFill>
                <a:effectLst/>
                <a:latin typeface="Open Sans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996C38-CE40-4762-BFFB-64928E56B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034" y="3429000"/>
            <a:ext cx="2760791" cy="20313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270CDB-F284-40BE-BD18-1944186A7535}"/>
              </a:ext>
            </a:extLst>
          </p:cNvPr>
          <p:cNvSpPr txBox="1"/>
          <p:nvPr/>
        </p:nvSpPr>
        <p:spPr>
          <a:xfrm>
            <a:off x="8593830" y="6509798"/>
            <a:ext cx="2407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Open San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95910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87165"/>
            <a:ext cx="9144000" cy="1927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"/>
              <a:ea typeface="Gulim" pitchFamily="34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61999" y="3700784"/>
            <a:ext cx="5254625" cy="1927562"/>
          </a:xfrm>
        </p:spPr>
        <p:txBody>
          <a:bodyPr/>
          <a:lstStyle/>
          <a:p>
            <a:pPr marL="0" indent="0">
              <a:buNone/>
            </a:pPr>
            <a:r>
              <a:rPr lang="en-US" altLang="ko-KR" sz="1800" dirty="0">
                <a:latin typeface="Cambria" panose="02040503050406030204" pitchFamily="18" charset="0"/>
              </a:rPr>
              <a:t>MTS</a:t>
            </a:r>
            <a:r>
              <a:rPr lang="ko-KR" altLang="en-US" sz="1800" dirty="0">
                <a:latin typeface="Cambria" panose="02040503050406030204" pitchFamily="18" charset="0"/>
              </a:rPr>
              <a:t>의 고용계약을 수락하면</a:t>
            </a:r>
            <a:r>
              <a:rPr lang="en-US" altLang="ko-KR" sz="1800" dirty="0">
                <a:latin typeface="Cambria" panose="02040503050406030204" pitchFamily="18" charset="0"/>
              </a:rPr>
              <a:t>, </a:t>
            </a:r>
            <a:r>
              <a:rPr lang="ko-KR" altLang="en-US" sz="1800" dirty="0">
                <a:latin typeface="Cambria" panose="02040503050406030204" pitchFamily="18" charset="0"/>
              </a:rPr>
              <a:t>이 강령이 귀하에게 적용됩니다</a:t>
            </a:r>
            <a:r>
              <a:rPr lang="en-US" altLang="ko-KR" sz="1800" dirty="0">
                <a:latin typeface="Cambria" panose="02040503050406030204" pitchFamily="18" charset="0"/>
              </a:rPr>
              <a:t>.</a:t>
            </a:r>
          </a:p>
          <a:p>
            <a:pPr marL="0" indent="0">
              <a:buNone/>
            </a:pPr>
            <a:endParaRPr lang="en-US" sz="18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ko-KR" altLang="en-US" sz="1800" dirty="0">
                <a:latin typeface="Cambria" panose="02040503050406030204" pitchFamily="18" charset="0"/>
              </a:rPr>
              <a:t>이 강령은 우리 자신의 행동에 대해 책임을 가져야 할 의무를 부여합니다</a:t>
            </a:r>
            <a:r>
              <a:rPr lang="en-US" altLang="ko-KR" sz="1800" dirty="0">
                <a:latin typeface="Cambria" panose="02040503050406030204" pitchFamily="18" charset="0"/>
              </a:rPr>
              <a:t>.</a:t>
            </a:r>
            <a:endParaRPr lang="ko-KR" altLang="en-US" sz="1800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02628" y="3972067"/>
            <a:ext cx="2638426" cy="1384995"/>
          </a:xfrm>
          <a:prstGeom prst="rect">
            <a:avLst/>
          </a:prstGeom>
          <a:solidFill>
            <a:srgbClr val="0071BC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>
                <a:solidFill>
                  <a:schemeClr val="bg1"/>
                </a:solidFill>
                <a:latin typeface="Cambria" panose="02040503050406030204" pitchFamily="18" charset="0"/>
                <a:ea typeface="Gulim" pitchFamily="34" charset="-127"/>
              </a:rPr>
              <a:t>MTS </a:t>
            </a:r>
            <a:r>
              <a:rPr lang="ko-KR" altLang="en-US" sz="1400" dirty="0">
                <a:solidFill>
                  <a:schemeClr val="bg1"/>
                </a:solidFill>
                <a:latin typeface="Cambria" panose="02040503050406030204" pitchFamily="18" charset="0"/>
                <a:ea typeface="Gulim" pitchFamily="34" charset="-127"/>
              </a:rPr>
              <a:t>강령을 읽고 이해하며 강령에 기술된 바와 같이 업무를 수행해야 합니다</a:t>
            </a:r>
            <a:r>
              <a:rPr lang="en-US" altLang="ko-KR" sz="1400" dirty="0">
                <a:solidFill>
                  <a:schemeClr val="bg1"/>
                </a:solidFill>
                <a:latin typeface="Cambria" panose="02040503050406030204" pitchFamily="18" charset="0"/>
                <a:ea typeface="Gulim" pitchFamily="34" charset="-127"/>
              </a:rPr>
              <a:t>. </a:t>
            </a:r>
            <a:r>
              <a:rPr lang="ko-KR" altLang="en-US" sz="1400" dirty="0">
                <a:solidFill>
                  <a:schemeClr val="bg1"/>
                </a:solidFill>
                <a:latin typeface="Cambria" panose="02040503050406030204" pitchFamily="18" charset="0"/>
                <a:ea typeface="Gulim" pitchFamily="34" charset="-127"/>
              </a:rPr>
              <a:t>이 강령은 직원</a:t>
            </a:r>
            <a:r>
              <a:rPr lang="en-US" altLang="ko-KR" sz="1400" dirty="0">
                <a:solidFill>
                  <a:schemeClr val="bg1"/>
                </a:solidFill>
                <a:latin typeface="Cambria" panose="02040503050406030204" pitchFamily="18" charset="0"/>
                <a:ea typeface="Gulim" pitchFamily="34" charset="-127"/>
              </a:rPr>
              <a:t>, </a:t>
            </a:r>
            <a:r>
              <a:rPr lang="ko-KR" altLang="en-US" sz="1400" dirty="0">
                <a:solidFill>
                  <a:schemeClr val="bg1"/>
                </a:solidFill>
                <a:latin typeface="Cambria" panose="02040503050406030204" pitchFamily="18" charset="0"/>
                <a:ea typeface="Gulim" pitchFamily="34" charset="-127"/>
              </a:rPr>
              <a:t>이사회 구성원 및 임원들을 포함한 회사 내 모든 조직에 똑같이 적용됩니다</a:t>
            </a:r>
            <a:r>
              <a:rPr lang="en-US" altLang="ko-KR" sz="1400" dirty="0">
                <a:solidFill>
                  <a:schemeClr val="bg1"/>
                </a:solidFill>
                <a:latin typeface="Cambria" panose="02040503050406030204" pitchFamily="18" charset="0"/>
                <a:ea typeface="Gulim" pitchFamily="34" charset="-127"/>
              </a:rPr>
              <a:t>.</a:t>
            </a:r>
            <a:endParaRPr lang="ko-KR" altLang="en-US" sz="1400" dirty="0">
              <a:solidFill>
                <a:schemeClr val="bg1"/>
              </a:solidFill>
              <a:latin typeface="Cambria" panose="02040503050406030204" pitchFamily="18" charset="0"/>
              <a:ea typeface="Gulim" pitchFamily="34" charset="-127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7480" y="1415357"/>
            <a:ext cx="88290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altLang="ko-KR" dirty="0">
                <a:latin typeface="Cambria" panose="02040503050406030204" pitchFamily="18" charset="0"/>
                <a:ea typeface="Gulim" pitchFamily="34" charset="-127"/>
              </a:rPr>
              <a:t>MTS </a:t>
            </a:r>
            <a:r>
              <a:rPr lang="ko-KR" altLang="en-US" dirty="0">
                <a:latin typeface="Cambria" panose="02040503050406030204" pitchFamily="18" charset="0"/>
                <a:ea typeface="Gulim" pitchFamily="34" charset="-127"/>
              </a:rPr>
              <a:t>글로벌 업무 윤리 강령</a:t>
            </a:r>
            <a:r>
              <a:rPr lang="en-US" altLang="ko-KR" dirty="0">
                <a:latin typeface="Cambria" panose="02040503050406030204" pitchFamily="18" charset="0"/>
                <a:ea typeface="Gulim" pitchFamily="34" charset="-127"/>
              </a:rPr>
              <a:t>(“</a:t>
            </a:r>
            <a:r>
              <a:rPr lang="ko-KR" altLang="en-US" dirty="0">
                <a:latin typeface="Cambria" panose="02040503050406030204" pitchFamily="18" charset="0"/>
                <a:ea typeface="Gulim" pitchFamily="34" charset="-127"/>
              </a:rPr>
              <a:t>강령”</a:t>
            </a:r>
            <a:r>
              <a:rPr lang="en-US" altLang="ko-KR" dirty="0">
                <a:latin typeface="Cambria" panose="02040503050406030204" pitchFamily="18" charset="0"/>
                <a:ea typeface="Gulim" pitchFamily="34" charset="-127"/>
              </a:rPr>
              <a:t>)</a:t>
            </a:r>
            <a:r>
              <a:rPr lang="ko-KR" altLang="en-US" dirty="0">
                <a:latin typeface="Cambria" panose="02040503050406030204" pitchFamily="18" charset="0"/>
                <a:ea typeface="Gulim" pitchFamily="34" charset="-127"/>
              </a:rPr>
              <a:t>으로 우리 각자로부터 기대하는 행동에 대한 상식적인 이해를 수립해 나갈 수 있습니다</a:t>
            </a:r>
            <a:r>
              <a:rPr lang="en-US" altLang="ko-KR" dirty="0">
                <a:latin typeface="Cambria" panose="02040503050406030204" pitchFamily="18" charset="0"/>
                <a:ea typeface="Gulim" pitchFamily="34" charset="-127"/>
              </a:rPr>
              <a:t>.</a:t>
            </a:r>
          </a:p>
          <a:p>
            <a:pPr marL="0" lvl="1" indent="0" algn="ctr">
              <a:buNone/>
            </a:pPr>
            <a:endParaRPr lang="en-US" dirty="0">
              <a:latin typeface="Cambria" panose="02040503050406030204" pitchFamily="18" charset="0"/>
              <a:ea typeface="Gulim" pitchFamily="34" charset="-127"/>
            </a:endParaRPr>
          </a:p>
          <a:p>
            <a:pPr marL="0" lvl="1" algn="ctr"/>
            <a:r>
              <a:rPr lang="ko-KR" altLang="en-US" dirty="0">
                <a:latin typeface="Cambria" panose="02040503050406030204" pitchFamily="18" charset="0"/>
                <a:ea typeface="Gulim" pitchFamily="34" charset="-127"/>
              </a:rPr>
              <a:t>올바른 일을 하도록 이끄는 행동</a:t>
            </a:r>
            <a:r>
              <a:rPr lang="en-US" altLang="ko-KR" dirty="0">
                <a:latin typeface="Cambria" panose="02040503050406030204" pitchFamily="18" charset="0"/>
                <a:ea typeface="Gulim" pitchFamily="34" charset="-127"/>
              </a:rPr>
              <a:t>.</a:t>
            </a:r>
            <a:endParaRPr lang="ko-KR" altLang="en-US" dirty="0">
              <a:latin typeface="Cambria" panose="02040503050406030204" pitchFamily="18" charset="0"/>
              <a:ea typeface="Gulim" pitchFamily="34" charset="-127"/>
            </a:endParaRPr>
          </a:p>
        </p:txBody>
      </p:sp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9AE019D9-2C30-4857-B30F-E29D97D6D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3293" y="4702558"/>
            <a:ext cx="273749" cy="273749"/>
          </a:xfrm>
          <a:prstGeom prst="rect">
            <a:avLst/>
          </a:prstGeom>
        </p:spPr>
      </p:pic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id="{10750FE4-379D-431D-A168-BAD998FBF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049" y="3743281"/>
            <a:ext cx="273749" cy="273749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7D89FCE1-59B1-40A4-B729-040020527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63" y="237851"/>
            <a:ext cx="6853471" cy="520159"/>
          </a:xfrm>
        </p:spPr>
        <p:txBody>
          <a:bodyPr>
            <a:normAutofit/>
          </a:bodyPr>
          <a:lstStyle/>
          <a:p>
            <a:r>
              <a:rPr lang="ko-KR" altLang="en-US" sz="2400" dirty="0">
                <a:solidFill>
                  <a:srgbClr val="C00000"/>
                </a:solidFill>
                <a:latin typeface="Open Sans"/>
              </a:rPr>
              <a:t>업무 윤리의 중요성</a:t>
            </a:r>
            <a:endParaRPr lang="en-US" sz="2400" dirty="0">
              <a:solidFill>
                <a:srgbClr val="C00000"/>
              </a:solidFill>
              <a:latin typeface="Open San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8F393E-5C3D-4CBB-9ABE-AF0CFA81D7BA}"/>
              </a:ext>
            </a:extLst>
          </p:cNvPr>
          <p:cNvSpPr txBox="1"/>
          <p:nvPr/>
        </p:nvSpPr>
        <p:spPr>
          <a:xfrm>
            <a:off x="8593830" y="6509798"/>
            <a:ext cx="2407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Open San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79076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EAE223-5735-4D50-BEDD-1DA7E117103D}"/>
              </a:ext>
            </a:extLst>
          </p:cNvPr>
          <p:cNvSpPr/>
          <p:nvPr/>
        </p:nvSpPr>
        <p:spPr>
          <a:xfrm>
            <a:off x="352002" y="2109826"/>
            <a:ext cx="46354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/>
              <a:t>MTS</a:t>
            </a:r>
            <a:r>
              <a:rPr lang="ko-KR" altLang="en-US" sz="1600" dirty="0"/>
              <a:t>는 전 세계의 제품을 개선하기 위한 기술을 설계합니다</a:t>
            </a:r>
            <a:r>
              <a:rPr lang="en-US" altLang="ko-KR" sz="1600" dirty="0"/>
              <a:t>. </a:t>
            </a:r>
            <a:r>
              <a:rPr lang="ko-KR" altLang="en-US" sz="1600" dirty="0"/>
              <a:t>우리는 직원들과 조직 문화를 통해 회사의 사업 목적을 실현합니다</a:t>
            </a:r>
            <a:r>
              <a:rPr lang="en-US" altLang="ko-KR" sz="1600" dirty="0"/>
              <a:t>. MTS</a:t>
            </a:r>
            <a:r>
              <a:rPr lang="ko-KR" altLang="en-US" sz="1600" dirty="0"/>
              <a:t>의 업무윤리강령 및 </a:t>
            </a:r>
            <a:r>
              <a:rPr lang="en-US" altLang="ko-KR" sz="1600" dirty="0"/>
              <a:t>MTS </a:t>
            </a:r>
            <a:r>
              <a:rPr lang="ko-KR" altLang="en-US" sz="1600" dirty="0"/>
              <a:t>가치는 </a:t>
            </a:r>
            <a:r>
              <a:rPr lang="en-US" altLang="ko-KR" sz="1600" dirty="0"/>
              <a:t>MTS</a:t>
            </a:r>
            <a:r>
              <a:rPr lang="ko-KR" altLang="en-US" sz="1600" dirty="0"/>
              <a:t>의 조직 문화를 뒷받침하는 든든한 토대를 제공하며</a:t>
            </a:r>
            <a:r>
              <a:rPr lang="en-US" altLang="ko-KR" sz="1600" dirty="0"/>
              <a:t>, </a:t>
            </a:r>
            <a:r>
              <a:rPr lang="ko-KR" altLang="en-US" sz="1600" dirty="0"/>
              <a:t>우리가 하나의 팀으로서 어떻게 일하며 고객의 참여를 어떻게 유도하는지를 안내합니다 </a:t>
            </a:r>
          </a:p>
        </p:txBody>
      </p:sp>
      <p:pic>
        <p:nvPicPr>
          <p:cNvPr id="6" name="Picture 5" descr="A picture containing device, clock&#10;&#10;Description automatically generated">
            <a:extLst>
              <a:ext uri="{FF2B5EF4-FFF2-40B4-BE49-F238E27FC236}">
                <a16:creationId xmlns:a16="http://schemas.microsoft.com/office/drawing/2014/main" id="{F5261164-A2EB-4CC2-98D9-D6F99B2EB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495" y="2513693"/>
            <a:ext cx="3731213" cy="37294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19D9C0-8727-4909-960A-89CC81D4ACA3}"/>
              </a:ext>
            </a:extLst>
          </p:cNvPr>
          <p:cNvSpPr/>
          <p:nvPr/>
        </p:nvSpPr>
        <p:spPr>
          <a:xfrm>
            <a:off x="411859" y="4728996"/>
            <a:ext cx="4515741" cy="15702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ko-KR" altLang="en-US" sz="1600" dirty="0">
                <a:solidFill>
                  <a:schemeClr val="tx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최고 경영자 겸 최고 위험 관리 및 준법 책임자 인사말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ko-KR" altLang="en-US" sz="1600" dirty="0">
                <a:solidFill>
                  <a:schemeClr val="tx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우리의 윤리적 책임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ko-KR" altLang="en-US" sz="1600" dirty="0">
                <a:solidFill>
                  <a:schemeClr val="tx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비즈니스 중점 분야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ko-KR" altLang="en-US" sz="1600" dirty="0">
                <a:solidFill>
                  <a:schemeClr val="tx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질문과 답변</a:t>
            </a:r>
            <a:r>
              <a:rPr lang="en-US" altLang="ko-KR" sz="1600" dirty="0">
                <a:solidFill>
                  <a:schemeClr val="tx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, </a:t>
            </a:r>
            <a:r>
              <a:rPr lang="ko-KR" altLang="en-US" sz="1600" dirty="0">
                <a:solidFill>
                  <a:schemeClr val="tx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실무 안내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ko-KR" altLang="en-US" sz="1600" dirty="0">
                <a:solidFill>
                  <a:schemeClr val="tx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질문과 우려사항 보고를 위한 리소스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5C2014-9579-4EB4-AAF8-E4C1FDBF911D}"/>
              </a:ext>
            </a:extLst>
          </p:cNvPr>
          <p:cNvSpPr txBox="1"/>
          <p:nvPr/>
        </p:nvSpPr>
        <p:spPr>
          <a:xfrm>
            <a:off x="411859" y="4378395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ko-KR" altLang="en-US" sz="1600" b="1" dirty="0">
                <a:latin typeface="Cambria" panose="02040503050406030204" pitchFamily="18" charset="0"/>
                <a:ea typeface="Arial" charset="0"/>
                <a:cs typeface="Arial" charset="0"/>
              </a:rPr>
              <a:t>강령 내용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2C2F4DBD-3C74-4FFF-9BEF-E01C504CD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63" y="237851"/>
            <a:ext cx="6853471" cy="520159"/>
          </a:xfrm>
        </p:spPr>
        <p:txBody>
          <a:bodyPr>
            <a:normAutofit/>
          </a:bodyPr>
          <a:lstStyle/>
          <a:p>
            <a:r>
              <a:rPr lang="ko-KR" altLang="en-US" sz="2400" dirty="0">
                <a:solidFill>
                  <a:srgbClr val="C00000"/>
                </a:solidFill>
                <a:latin typeface="Open Sans"/>
              </a:rPr>
              <a:t>업무 윤리의 중요성</a:t>
            </a:r>
            <a:endParaRPr lang="en-US" sz="2400" dirty="0">
              <a:solidFill>
                <a:srgbClr val="C00000"/>
              </a:solidFill>
              <a:latin typeface="Open San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470E4F-FDD1-4B10-8CC0-5C38486D04B4}"/>
              </a:ext>
            </a:extLst>
          </p:cNvPr>
          <p:cNvSpPr/>
          <p:nvPr/>
        </p:nvSpPr>
        <p:spPr>
          <a:xfrm>
            <a:off x="0" y="1144253"/>
            <a:ext cx="9144000" cy="73320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latin typeface="Cambria" panose="02040503050406030204" pitchFamily="18" charset="0"/>
                <a:ea typeface="Gulim" pitchFamily="34" charset="-127"/>
              </a:rPr>
              <a:t>  이 강령은 </a:t>
            </a:r>
            <a:r>
              <a:rPr lang="en-US" altLang="ko-KR" dirty="0">
                <a:latin typeface="Cambria" panose="02040503050406030204" pitchFamily="18" charset="0"/>
                <a:ea typeface="Gulim" pitchFamily="34" charset="-127"/>
              </a:rPr>
              <a:t>MTS</a:t>
            </a:r>
            <a:r>
              <a:rPr lang="ko-KR" altLang="en-US" dirty="0">
                <a:latin typeface="Cambria" panose="02040503050406030204" pitchFamily="18" charset="0"/>
                <a:ea typeface="Gulim" pitchFamily="34" charset="-127"/>
              </a:rPr>
              <a:t>의 가치를 바탕으로 합니다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972455-6C7E-4BA1-81F0-2BC002E0501F}"/>
              </a:ext>
            </a:extLst>
          </p:cNvPr>
          <p:cNvSpPr txBox="1"/>
          <p:nvPr/>
        </p:nvSpPr>
        <p:spPr>
          <a:xfrm>
            <a:off x="8593830" y="6509798"/>
            <a:ext cx="2407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Open San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19903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1082" y="2169001"/>
            <a:ext cx="495300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ko-KR" altLang="en-US" sz="1800" dirty="0">
                <a:latin typeface="Cambria" panose="02040503050406030204" pitchFamily="18" charset="0"/>
              </a:rPr>
              <a:t>이 강령을 모두 읽으십시오</a:t>
            </a:r>
            <a:r>
              <a:rPr lang="en-US" altLang="ko-KR" sz="1800" dirty="0">
                <a:latin typeface="Cambria" panose="02040503050406030204" pitchFamily="18" charset="0"/>
              </a:rPr>
              <a:t>.</a:t>
            </a:r>
          </a:p>
          <a:p>
            <a:pPr fontAlgn="ctr"/>
            <a:endParaRPr lang="en-US" sz="1800" dirty="0">
              <a:latin typeface="Cambria" panose="02040503050406030204" pitchFamily="18" charset="0"/>
            </a:endParaRPr>
          </a:p>
          <a:p>
            <a:pPr fontAlgn="ctr"/>
            <a:r>
              <a:rPr lang="ko-KR" altLang="en-US" sz="1800" dirty="0">
                <a:latin typeface="Cambria" panose="02040503050406030204" pitchFamily="18" charset="0"/>
              </a:rPr>
              <a:t>강령이 귀하의 직무에 어떻게 적용되는지 생각해 보십시오</a:t>
            </a:r>
          </a:p>
          <a:p>
            <a:pPr fontAlgn="ctr"/>
            <a:endParaRPr lang="en-US" sz="1800" dirty="0">
              <a:latin typeface="Cambria" panose="02040503050406030204" pitchFamily="18" charset="0"/>
            </a:endParaRPr>
          </a:p>
          <a:p>
            <a:pPr fontAlgn="ctr"/>
            <a:r>
              <a:rPr lang="ko-KR" altLang="en-US" sz="1800" dirty="0">
                <a:latin typeface="Cambria" panose="02040503050406030204" pitchFamily="18" charset="0"/>
              </a:rPr>
              <a:t>업무에 적용되는 강령</a:t>
            </a:r>
            <a:r>
              <a:rPr lang="en-US" altLang="ko-KR" sz="1800" dirty="0">
                <a:latin typeface="Cambria" panose="02040503050406030204" pitchFamily="18" charset="0"/>
              </a:rPr>
              <a:t>, </a:t>
            </a:r>
            <a:r>
              <a:rPr lang="ko-KR" altLang="en-US" sz="1800" dirty="0">
                <a:latin typeface="Cambria" panose="02040503050406030204" pitchFamily="18" charset="0"/>
              </a:rPr>
              <a:t>회사 정책 및 법률과 규정을 따르십시오</a:t>
            </a:r>
            <a:r>
              <a:rPr lang="en-US" altLang="ko-KR" sz="1800" dirty="0">
                <a:latin typeface="Cambria" panose="02040503050406030204" pitchFamily="18" charset="0"/>
              </a:rPr>
              <a:t>.</a:t>
            </a:r>
          </a:p>
          <a:p>
            <a:pPr fontAlgn="ctr"/>
            <a:endParaRPr lang="en-US" sz="1800" dirty="0">
              <a:latin typeface="Cambria" panose="02040503050406030204" pitchFamily="18" charset="0"/>
            </a:endParaRPr>
          </a:p>
          <a:p>
            <a:pPr fontAlgn="ctr"/>
            <a:r>
              <a:rPr lang="ko-KR" altLang="en-US" sz="1800" dirty="0">
                <a:latin typeface="Cambria" panose="02040503050406030204" pitchFamily="18" charset="0"/>
              </a:rPr>
              <a:t>질문과 답변을 사용하면 닥친 상황을 명확히 하는 데 도움이 될 것입니다</a:t>
            </a:r>
            <a:r>
              <a:rPr lang="en-US" altLang="ko-KR" sz="1800" dirty="0">
                <a:latin typeface="Cambria" panose="02040503050406030204" pitchFamily="18" charset="0"/>
              </a:rPr>
              <a:t>.</a:t>
            </a:r>
          </a:p>
          <a:p>
            <a:pPr fontAlgn="ctr"/>
            <a:endParaRPr lang="en-US" sz="1800" dirty="0">
              <a:latin typeface="Cambria" panose="02040503050406030204" pitchFamily="18" charset="0"/>
            </a:endParaRPr>
          </a:p>
          <a:p>
            <a:pPr fontAlgn="ctr"/>
            <a:r>
              <a:rPr lang="ko-KR" altLang="en-US" sz="1800" dirty="0">
                <a:latin typeface="Cambria" panose="02040503050406030204" pitchFamily="18" charset="0"/>
              </a:rPr>
              <a:t>의문이 있을 경우 행동하기 전에 조언을 구하십시오</a:t>
            </a:r>
          </a:p>
        </p:txBody>
      </p:sp>
      <p:sp>
        <p:nvSpPr>
          <p:cNvPr id="3" name="Rectangle 2"/>
          <p:cNvSpPr/>
          <p:nvPr/>
        </p:nvSpPr>
        <p:spPr>
          <a:xfrm>
            <a:off x="6018395" y="2714412"/>
            <a:ext cx="2575435" cy="2246769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ko-KR" altLang="en-US" sz="1400" i="1" dirty="0">
                <a:solidFill>
                  <a:schemeClr val="bg1"/>
                </a:solidFill>
                <a:highlight>
                  <a:srgbClr val="0071BC"/>
                </a:highlight>
                <a:latin typeface="Cambria" panose="02040503050406030204" pitchFamily="18" charset="0"/>
              </a:rPr>
              <a:t>어떤 강령이나 매뉴얼도 모든 질문에 완전하게 답을 제공할 수는 없습니다</a:t>
            </a:r>
            <a:r>
              <a:rPr lang="en-US" altLang="ko-KR" sz="1400" i="1" dirty="0">
                <a:solidFill>
                  <a:schemeClr val="bg1"/>
                </a:solidFill>
                <a:highlight>
                  <a:srgbClr val="0071BC"/>
                </a:highlight>
                <a:latin typeface="Cambria" panose="02040503050406030204" pitchFamily="18" charset="0"/>
              </a:rPr>
              <a:t>. </a:t>
            </a:r>
            <a:r>
              <a:rPr lang="ko-KR" altLang="en-US" sz="1400" i="1" dirty="0">
                <a:solidFill>
                  <a:schemeClr val="bg1"/>
                </a:solidFill>
                <a:highlight>
                  <a:srgbClr val="0071BC"/>
                </a:highlight>
                <a:latin typeface="Cambria" panose="02040503050406030204" pitchFamily="18" charset="0"/>
              </a:rPr>
              <a:t>결국 우리는 우리의 행동이 </a:t>
            </a:r>
            <a:r>
              <a:rPr lang="en-US" altLang="ko-KR" sz="1400" i="1" dirty="0">
                <a:solidFill>
                  <a:schemeClr val="bg1"/>
                </a:solidFill>
                <a:highlight>
                  <a:srgbClr val="0071BC"/>
                </a:highlight>
                <a:latin typeface="Cambria" panose="02040503050406030204" pitchFamily="18" charset="0"/>
              </a:rPr>
              <a:t>MTS</a:t>
            </a:r>
            <a:r>
              <a:rPr lang="ko-KR" altLang="en-US" sz="1400" i="1" dirty="0">
                <a:solidFill>
                  <a:schemeClr val="bg1"/>
                </a:solidFill>
                <a:highlight>
                  <a:srgbClr val="0071BC"/>
                </a:highlight>
                <a:latin typeface="Cambria" panose="02040503050406030204" pitchFamily="18" charset="0"/>
              </a:rPr>
              <a:t>의 높은 윤리적 기준과 일치하는지 살피는 우리의 분별력에 의존해야 합니다</a:t>
            </a:r>
            <a:r>
              <a:rPr lang="en-US" altLang="ko-KR" sz="1400" i="1" dirty="0">
                <a:solidFill>
                  <a:schemeClr val="bg1"/>
                </a:solidFill>
                <a:highlight>
                  <a:srgbClr val="0071BC"/>
                </a:highlight>
                <a:latin typeface="Cambria" panose="02040503050406030204" pitchFamily="18" charset="0"/>
              </a:rPr>
              <a:t>. </a:t>
            </a:r>
            <a:r>
              <a:rPr lang="ko-KR" altLang="en-US" sz="1400" i="1" dirty="0">
                <a:solidFill>
                  <a:schemeClr val="bg1"/>
                </a:solidFill>
                <a:highlight>
                  <a:srgbClr val="0071BC"/>
                </a:highlight>
                <a:latin typeface="Cambria" panose="02040503050406030204" pitchFamily="18" charset="0"/>
              </a:rPr>
              <a:t>위험관리 및 준법팀이 지원</a:t>
            </a:r>
            <a:r>
              <a:rPr lang="en-US" altLang="ko-KR" sz="1400" i="1" dirty="0">
                <a:solidFill>
                  <a:schemeClr val="bg1"/>
                </a:solidFill>
                <a:highlight>
                  <a:srgbClr val="0071BC"/>
                </a:highlight>
                <a:latin typeface="Cambria" panose="02040503050406030204" pitchFamily="18" charset="0"/>
              </a:rPr>
              <a:t>, </a:t>
            </a:r>
            <a:r>
              <a:rPr lang="ko-KR" altLang="en-US" sz="1400" i="1" dirty="0">
                <a:solidFill>
                  <a:schemeClr val="bg1"/>
                </a:solidFill>
                <a:highlight>
                  <a:srgbClr val="0071BC"/>
                </a:highlight>
                <a:latin typeface="Cambria" panose="02040503050406030204" pitchFamily="18" charset="0"/>
              </a:rPr>
              <a:t>문의 답변 및 우려 사항 해결을 통해 도움을 드립니다</a:t>
            </a:r>
            <a:r>
              <a:rPr lang="en-US" altLang="ko-KR" sz="1400" i="1" dirty="0">
                <a:solidFill>
                  <a:schemeClr val="bg1"/>
                </a:solidFill>
                <a:highlight>
                  <a:srgbClr val="0071BC"/>
                </a:highlight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21" name="Graphic 20" descr="Checkmark">
            <a:extLst>
              <a:ext uri="{FF2B5EF4-FFF2-40B4-BE49-F238E27FC236}">
                <a16:creationId xmlns:a16="http://schemas.microsoft.com/office/drawing/2014/main" id="{C127702B-7FD7-47F1-B263-370409A3E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7332" y="4444501"/>
            <a:ext cx="273749" cy="273749"/>
          </a:xfrm>
          <a:prstGeom prst="rect">
            <a:avLst/>
          </a:prstGeom>
        </p:spPr>
      </p:pic>
      <p:pic>
        <p:nvPicPr>
          <p:cNvPr id="22" name="Graphic 21" descr="Checkmark">
            <a:extLst>
              <a:ext uri="{FF2B5EF4-FFF2-40B4-BE49-F238E27FC236}">
                <a16:creationId xmlns:a16="http://schemas.microsoft.com/office/drawing/2014/main" id="{4BE35E24-C686-4440-A933-DFFF21F11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397" y="3610371"/>
            <a:ext cx="273749" cy="273749"/>
          </a:xfrm>
          <a:prstGeom prst="rect">
            <a:avLst/>
          </a:prstGeom>
        </p:spPr>
      </p:pic>
      <p:pic>
        <p:nvPicPr>
          <p:cNvPr id="24" name="Graphic 23" descr="Checkmark">
            <a:extLst>
              <a:ext uri="{FF2B5EF4-FFF2-40B4-BE49-F238E27FC236}">
                <a16:creationId xmlns:a16="http://schemas.microsoft.com/office/drawing/2014/main" id="{8DEEC6A4-A761-4421-A3DB-1B5A70C0B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397" y="2741911"/>
            <a:ext cx="273749" cy="273749"/>
          </a:xfrm>
          <a:prstGeom prst="rect">
            <a:avLst/>
          </a:prstGeom>
        </p:spPr>
      </p:pic>
      <p:pic>
        <p:nvPicPr>
          <p:cNvPr id="25" name="Graphic 24" descr="Checkmark">
            <a:extLst>
              <a:ext uri="{FF2B5EF4-FFF2-40B4-BE49-F238E27FC236}">
                <a16:creationId xmlns:a16="http://schemas.microsoft.com/office/drawing/2014/main" id="{334212AD-FF0E-40C8-BEE3-DF70D9639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7333" y="2222985"/>
            <a:ext cx="273749" cy="273749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D180134B-DEEF-4E7E-97DA-3AEB0F317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63" y="237851"/>
            <a:ext cx="6853471" cy="520159"/>
          </a:xfrm>
        </p:spPr>
        <p:txBody>
          <a:bodyPr>
            <a:normAutofit/>
          </a:bodyPr>
          <a:lstStyle/>
          <a:p>
            <a:r>
              <a:rPr lang="en-US" altLang="ko-KR" sz="2400" dirty="0">
                <a:solidFill>
                  <a:srgbClr val="C00000"/>
                </a:solidFill>
                <a:latin typeface="Open Sans"/>
              </a:rPr>
              <a:t>MTS </a:t>
            </a:r>
            <a:r>
              <a:rPr lang="ko-KR" altLang="en-US" sz="2400" dirty="0">
                <a:solidFill>
                  <a:srgbClr val="C00000"/>
                </a:solidFill>
                <a:latin typeface="Open Sans"/>
              </a:rPr>
              <a:t>업무윤리강령 적용</a:t>
            </a:r>
            <a:endParaRPr lang="en-US" sz="2400" dirty="0">
              <a:solidFill>
                <a:srgbClr val="C00000"/>
              </a:solidFill>
              <a:latin typeface="Open San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39A6E9-0C0D-4088-A6C3-6D04BD2B8BA8}"/>
              </a:ext>
            </a:extLst>
          </p:cNvPr>
          <p:cNvSpPr/>
          <p:nvPr/>
        </p:nvSpPr>
        <p:spPr>
          <a:xfrm>
            <a:off x="0" y="1163614"/>
            <a:ext cx="9144000" cy="73320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latin typeface="Open Sans"/>
                <a:ea typeface="Gulim" pitchFamily="34" charset="-127"/>
              </a:rPr>
              <a:t>    </a:t>
            </a:r>
            <a:r>
              <a:rPr lang="ko-KR" altLang="en-US" dirty="0">
                <a:latin typeface="Cambria" panose="02040503050406030204" pitchFamily="18" charset="0"/>
                <a:ea typeface="Gulim" pitchFamily="34" charset="-127"/>
              </a:rPr>
              <a:t>귀하는 중요한 역할을 수행합니다</a:t>
            </a:r>
          </a:p>
        </p:txBody>
      </p:sp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1AB2A029-1E8C-42C1-9924-A0275E75A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7332" y="5295672"/>
            <a:ext cx="273749" cy="2737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E846C7-5D4B-4272-B2B1-88DFBD0EB9A6}"/>
              </a:ext>
            </a:extLst>
          </p:cNvPr>
          <p:cNvSpPr txBox="1"/>
          <p:nvPr/>
        </p:nvSpPr>
        <p:spPr>
          <a:xfrm>
            <a:off x="8593830" y="6509798"/>
            <a:ext cx="2407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Open San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98019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2720" y="2149057"/>
            <a:ext cx="5232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ko-KR" altLang="en-US" sz="1600" dirty="0">
                <a:latin typeface="Cambria" panose="02040503050406030204" pitchFamily="18" charset="0"/>
              </a:rPr>
              <a:t>우리의 강령에 일치하지 않을 수 있는 행동에 관해 조언을 구하고</a:t>
            </a:r>
            <a:r>
              <a:rPr lang="en-US" altLang="ko-KR" sz="1600" dirty="0">
                <a:latin typeface="Cambria" panose="02040503050406030204" pitchFamily="18" charset="0"/>
              </a:rPr>
              <a:t>, </a:t>
            </a:r>
            <a:r>
              <a:rPr lang="ko-KR" altLang="en-US" sz="1600" dirty="0">
                <a:latin typeface="Cambria" panose="02040503050406030204" pitchFamily="18" charset="0"/>
              </a:rPr>
              <a:t>질문하고</a:t>
            </a:r>
            <a:r>
              <a:rPr lang="en-US" altLang="ko-KR" sz="1600" dirty="0">
                <a:latin typeface="Cambria" panose="02040503050406030204" pitchFamily="18" charset="0"/>
              </a:rPr>
              <a:t>, </a:t>
            </a:r>
            <a:r>
              <a:rPr lang="ko-KR" altLang="en-US" sz="1600" dirty="0">
                <a:latin typeface="Cambria" panose="02040503050406030204" pitchFamily="18" charset="0"/>
              </a:rPr>
              <a:t>우려 사항을 보고할 때 불편한 느낌이 없어야 합니다</a:t>
            </a:r>
            <a:r>
              <a:rPr lang="en-US" altLang="ko-KR" sz="1600" dirty="0">
                <a:latin typeface="Cambria" panose="02040503050406030204" pitchFamily="18" charset="0"/>
              </a:rPr>
              <a:t>. </a:t>
            </a:r>
          </a:p>
          <a:p>
            <a:pPr fontAlgn="ctr"/>
            <a:endParaRPr lang="en-US" sz="1600" dirty="0">
              <a:latin typeface="Cambria" panose="02040503050406030204" pitchFamily="18" charset="0"/>
            </a:endParaRPr>
          </a:p>
          <a:p>
            <a:pPr fontAlgn="ctr"/>
            <a:r>
              <a:rPr lang="ko-KR" altLang="en-US" sz="1600" dirty="0">
                <a:latin typeface="Cambria" panose="02040503050406030204" pitchFamily="18" charset="0"/>
              </a:rPr>
              <a:t>우리의 성공요소에는 </a:t>
            </a:r>
          </a:p>
          <a:p>
            <a:pPr fontAlgn="ctr"/>
            <a:r>
              <a:rPr lang="ko-KR" altLang="en-US" sz="1600" b="1" dirty="0">
                <a:latin typeface="Cambria" panose="02040503050406030204" pitchFamily="18" charset="0"/>
              </a:rPr>
              <a:t>의견개진 </a:t>
            </a:r>
            <a:r>
              <a:rPr lang="ko-KR" altLang="en-US" sz="1600" dirty="0">
                <a:latin typeface="Cambria" panose="02040503050406030204" pitchFamily="18" charset="0"/>
              </a:rPr>
              <a:t>문화에 중점을 두는 </a:t>
            </a:r>
            <a:r>
              <a:rPr lang="en-US" altLang="ko-KR" sz="1600" dirty="0">
                <a:latin typeface="Cambria" panose="02040503050406030204" pitchFamily="18" charset="0"/>
              </a:rPr>
              <a:t>MTS</a:t>
            </a:r>
            <a:r>
              <a:rPr lang="ko-KR" altLang="en-US" sz="1600" dirty="0">
                <a:latin typeface="Cambria" panose="02040503050406030204" pitchFamily="18" charset="0"/>
              </a:rPr>
              <a:t>의 지속적인 노력이 포함됩니다</a:t>
            </a:r>
            <a:r>
              <a:rPr lang="en-US" altLang="ko-KR" sz="1600" dirty="0">
                <a:latin typeface="Cambria" panose="02040503050406030204" pitchFamily="18" charset="0"/>
              </a:rPr>
              <a:t>.</a:t>
            </a:r>
          </a:p>
          <a:p>
            <a:pPr fontAlgn="ctr"/>
            <a:endParaRPr lang="en-US" sz="1600" dirty="0">
              <a:latin typeface="Open San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14680" y="4264341"/>
            <a:ext cx="43904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ko-KR" altLang="en-US" sz="1600" dirty="0">
                <a:latin typeface="Cambria" panose="02040503050406030204" pitchFamily="18" charset="0"/>
              </a:rPr>
              <a:t>당면할 수 있는 위험 또는 문제에 관해 개방적으로 의견을 개진하도록 장려합니다</a:t>
            </a:r>
            <a:r>
              <a:rPr lang="en-US" altLang="ko-KR" sz="1600" dirty="0">
                <a:latin typeface="Cambria" panose="02040503050406030204" pitchFamily="18" charset="0"/>
              </a:rPr>
              <a:t>.</a:t>
            </a:r>
          </a:p>
          <a:p>
            <a:pPr fontAlgn="ctr"/>
            <a:endParaRPr lang="en-US" sz="1600" dirty="0">
              <a:latin typeface="Cambria" panose="02040503050406030204" pitchFamily="18" charset="0"/>
            </a:endParaRPr>
          </a:p>
          <a:p>
            <a:pPr fontAlgn="ctr"/>
            <a:r>
              <a:rPr lang="ko-KR" altLang="en-US" sz="1600" b="1" dirty="0">
                <a:latin typeface="Cambria" panose="02040503050406030204" pitchFamily="18" charset="0"/>
              </a:rPr>
              <a:t>의견개진</a:t>
            </a:r>
            <a:r>
              <a:rPr lang="ko-KR" altLang="en-US" sz="1600" dirty="0">
                <a:latin typeface="Cambria" panose="02040503050406030204" pitchFamily="18" charset="0"/>
              </a:rPr>
              <a:t>은 다양한 방법을 통해 할 수 있습니다</a:t>
            </a:r>
            <a:r>
              <a:rPr lang="en-US" altLang="ko-KR" sz="1600" dirty="0">
                <a:latin typeface="Cambria" panose="02040503050406030204" pitchFamily="18" charset="0"/>
              </a:rPr>
              <a:t>. </a:t>
            </a:r>
            <a:r>
              <a:rPr lang="ko-KR" altLang="en-US" sz="1600" dirty="0">
                <a:latin typeface="Cambria" panose="02040503050406030204" pitchFamily="18" charset="0"/>
              </a:rPr>
              <a:t>슬라이드 </a:t>
            </a:r>
            <a:r>
              <a:rPr lang="en-US" altLang="ko-KR" sz="1600" dirty="0">
                <a:latin typeface="Cambria" panose="02040503050406030204" pitchFamily="18" charset="0"/>
              </a:rPr>
              <a:t>10</a:t>
            </a:r>
            <a:r>
              <a:rPr lang="ko-KR" altLang="en-US" sz="1600" dirty="0">
                <a:latin typeface="Cambria" panose="02040503050406030204" pitchFamily="18" charset="0"/>
              </a:rPr>
              <a:t>에서 세부사항을 참조하십시오</a:t>
            </a:r>
            <a:r>
              <a:rPr lang="en-US" altLang="ko-KR" sz="1600" dirty="0">
                <a:latin typeface="Cambria" panose="02040503050406030204" pitchFamily="18" charset="0"/>
              </a:rPr>
              <a:t>.</a:t>
            </a:r>
            <a:endParaRPr lang="ko-KR" altLang="en-US" sz="1600" dirty="0">
              <a:latin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EFA7B2-3D0F-411F-AE88-7E8866615EBA}"/>
              </a:ext>
            </a:extLst>
          </p:cNvPr>
          <p:cNvSpPr/>
          <p:nvPr/>
        </p:nvSpPr>
        <p:spPr>
          <a:xfrm>
            <a:off x="0" y="1231007"/>
            <a:ext cx="9144000" cy="76944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endParaRPr lang="en-US" sz="1200" dirty="0">
              <a:solidFill>
                <a:schemeClr val="bg1"/>
              </a:solidFill>
              <a:latin typeface="Open Sans"/>
            </a:endParaRPr>
          </a:p>
          <a:p>
            <a:r>
              <a:rPr lang="en-US" dirty="0">
                <a:solidFill>
                  <a:schemeClr val="bg1"/>
                </a:solidFill>
                <a:latin typeface="Open Sans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Cambria" panose="02040503050406030204" pitchFamily="18" charset="0"/>
              </a:rPr>
              <a:t>자신의 의견을 표현하십시오</a:t>
            </a:r>
            <a:r>
              <a:rPr lang="en-US" altLang="ko-KR" dirty="0">
                <a:solidFill>
                  <a:schemeClr val="bg1"/>
                </a:solidFill>
                <a:latin typeface="Cambria" panose="02040503050406030204" pitchFamily="18" charset="0"/>
              </a:rPr>
              <a:t>!</a:t>
            </a:r>
          </a:p>
          <a:p>
            <a:endParaRPr lang="en-US" sz="1200" dirty="0">
              <a:solidFill>
                <a:schemeClr val="bg1"/>
              </a:solidFill>
              <a:latin typeface="Open Sans"/>
            </a:endParaRPr>
          </a:p>
        </p:txBody>
      </p:sp>
      <p:pic>
        <p:nvPicPr>
          <p:cNvPr id="14" name="Picture 13" descr="A sign on a pole&#10;&#10;Description automatically generated">
            <a:extLst>
              <a:ext uri="{FF2B5EF4-FFF2-40B4-BE49-F238E27FC236}">
                <a16:creationId xmlns:a16="http://schemas.microsoft.com/office/drawing/2014/main" id="{26984117-9EA4-4FC4-B0B7-33C185908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040" y="2171520"/>
            <a:ext cx="3028239" cy="3723424"/>
          </a:xfrm>
          <a:prstGeom prst="rect">
            <a:avLst/>
          </a:prstGeom>
        </p:spPr>
      </p:pic>
      <p:pic>
        <p:nvPicPr>
          <p:cNvPr id="19" name="Graphic 18" descr="Checkmark">
            <a:extLst>
              <a:ext uri="{FF2B5EF4-FFF2-40B4-BE49-F238E27FC236}">
                <a16:creationId xmlns:a16="http://schemas.microsoft.com/office/drawing/2014/main" id="{7E1C2B8C-AFC6-4737-944B-A3F7EAE2D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000" y="4320506"/>
            <a:ext cx="273749" cy="273749"/>
          </a:xfrm>
          <a:prstGeom prst="rect">
            <a:avLst/>
          </a:prstGeom>
        </p:spPr>
      </p:pic>
      <p:pic>
        <p:nvPicPr>
          <p:cNvPr id="20" name="Graphic 19" descr="Checkmark">
            <a:extLst>
              <a:ext uri="{FF2B5EF4-FFF2-40B4-BE49-F238E27FC236}">
                <a16:creationId xmlns:a16="http://schemas.microsoft.com/office/drawing/2014/main" id="{72702E2A-6C06-4EAC-B40C-DBDE93AA8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0931" y="5078924"/>
            <a:ext cx="273749" cy="273749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49E94D63-6261-4E7A-8A06-6030656B0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63" y="237851"/>
            <a:ext cx="6853471" cy="520159"/>
          </a:xfrm>
        </p:spPr>
        <p:txBody>
          <a:bodyPr>
            <a:normAutofit/>
          </a:bodyPr>
          <a:lstStyle/>
          <a:p>
            <a:r>
              <a:rPr lang="en-US" altLang="ko-KR" sz="2400" dirty="0">
                <a:solidFill>
                  <a:srgbClr val="C00000"/>
                </a:solidFill>
                <a:latin typeface="Open Sans"/>
              </a:rPr>
              <a:t>MTS </a:t>
            </a:r>
            <a:r>
              <a:rPr lang="ko-KR" altLang="en-US" sz="2400" dirty="0">
                <a:solidFill>
                  <a:srgbClr val="C00000"/>
                </a:solidFill>
                <a:latin typeface="Open Sans"/>
              </a:rPr>
              <a:t>업무윤리강령 적용</a:t>
            </a:r>
            <a:endParaRPr lang="en-US" sz="2400" dirty="0">
              <a:solidFill>
                <a:srgbClr val="C00000"/>
              </a:solidFill>
              <a:latin typeface="Open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284E19-F8AE-4EA9-95D6-B9E4DD8B5617}"/>
              </a:ext>
            </a:extLst>
          </p:cNvPr>
          <p:cNvSpPr txBox="1"/>
          <p:nvPr/>
        </p:nvSpPr>
        <p:spPr>
          <a:xfrm>
            <a:off x="8593830" y="6509798"/>
            <a:ext cx="2407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Open San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93166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2450" y="2208574"/>
            <a:ext cx="49339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ko-KR" altLang="en-US" sz="1800" dirty="0">
                <a:latin typeface="Cambria" panose="02040503050406030204" pitchFamily="18" charset="0"/>
              </a:rPr>
              <a:t>솔선수범합니다</a:t>
            </a:r>
            <a:r>
              <a:rPr lang="en-US" altLang="ko-KR" sz="1800" dirty="0">
                <a:latin typeface="Cambria" panose="02040503050406030204" pitchFamily="18" charset="0"/>
              </a:rPr>
              <a:t>.</a:t>
            </a:r>
          </a:p>
          <a:p>
            <a:pPr fontAlgn="ctr"/>
            <a:endParaRPr lang="en-US" sz="1800" dirty="0">
              <a:latin typeface="Cambria" panose="02040503050406030204" pitchFamily="18" charset="0"/>
            </a:endParaRPr>
          </a:p>
          <a:p>
            <a:pPr fontAlgn="ctr"/>
            <a:r>
              <a:rPr lang="ko-KR" altLang="en-US" sz="1800" dirty="0">
                <a:latin typeface="Cambria" panose="02040503050406030204" pitchFamily="18" charset="0"/>
              </a:rPr>
              <a:t>법적</a:t>
            </a:r>
            <a:r>
              <a:rPr lang="en-US" altLang="ko-KR" sz="1800" dirty="0">
                <a:latin typeface="Cambria" panose="02040503050406030204" pitchFamily="18" charset="0"/>
              </a:rPr>
              <a:t>, </a:t>
            </a:r>
            <a:r>
              <a:rPr lang="ko-KR" altLang="en-US" sz="1800" dirty="0">
                <a:latin typeface="Cambria" panose="02040503050406030204" pitchFamily="18" charset="0"/>
              </a:rPr>
              <a:t>윤리적 및 규정 준수 관행을 전달하고 장려합니다</a:t>
            </a:r>
            <a:r>
              <a:rPr lang="en-US" altLang="ko-KR" sz="1800" dirty="0">
                <a:latin typeface="Cambria" panose="02040503050406030204" pitchFamily="18" charset="0"/>
              </a:rPr>
              <a:t>.</a:t>
            </a:r>
          </a:p>
          <a:p>
            <a:pPr fontAlgn="ctr"/>
            <a:endParaRPr lang="en-US" sz="1800" dirty="0">
              <a:latin typeface="Cambria" panose="02040503050406030204" pitchFamily="18" charset="0"/>
            </a:endParaRPr>
          </a:p>
          <a:p>
            <a:pPr fontAlgn="ctr"/>
            <a:r>
              <a:rPr lang="ko-KR" altLang="en-US" sz="1800" b="1" dirty="0">
                <a:latin typeface="Cambria" panose="02040503050406030204" pitchFamily="18" charset="0"/>
              </a:rPr>
              <a:t>의견 개진</a:t>
            </a:r>
            <a:r>
              <a:rPr lang="ko-KR" altLang="en-US" sz="1800" dirty="0">
                <a:latin typeface="Cambria" panose="02040503050406030204" pitchFamily="18" charset="0"/>
              </a:rPr>
              <a:t> 문화를 만들고 장려합니다</a:t>
            </a:r>
            <a:r>
              <a:rPr lang="en-US" altLang="ko-KR" sz="1800" dirty="0">
                <a:latin typeface="Cambria" panose="02040503050406030204" pitchFamily="18" charset="0"/>
              </a:rPr>
              <a:t>.</a:t>
            </a:r>
          </a:p>
          <a:p>
            <a:pPr fontAlgn="ctr"/>
            <a:endParaRPr lang="en-US" sz="1800" dirty="0">
              <a:latin typeface="Cambria" panose="02040503050406030204" pitchFamily="18" charset="0"/>
            </a:endParaRPr>
          </a:p>
          <a:p>
            <a:pPr fontAlgn="ctr"/>
            <a:r>
              <a:rPr lang="ko-KR" altLang="en-US" sz="1800" dirty="0">
                <a:latin typeface="Cambria" panose="02040503050406030204" pitchFamily="18" charset="0"/>
              </a:rPr>
              <a:t>직원으로부터 받은 보고를 상부에 즉시 보고합니다 </a:t>
            </a:r>
          </a:p>
          <a:p>
            <a:pPr fontAlgn="ctr"/>
            <a:endParaRPr lang="en-US" sz="1800" dirty="0">
              <a:latin typeface="Cambria" panose="02040503050406030204" pitchFamily="18" charset="0"/>
            </a:endParaRPr>
          </a:p>
          <a:p>
            <a:pPr fontAlgn="ctr"/>
            <a:r>
              <a:rPr lang="ko-KR" altLang="en-US" sz="1800" dirty="0">
                <a:latin typeface="Cambria" panose="02040503050406030204" pitchFamily="18" charset="0"/>
              </a:rPr>
              <a:t>직원들의 건전한 윤리적 행동을 인정하고 이를 적절하게 높이 평가합니다</a:t>
            </a:r>
            <a:r>
              <a:rPr lang="en-US" altLang="ko-KR" sz="1800" dirty="0">
                <a:latin typeface="Cambria" panose="02040503050406030204" pitchFamily="18" charset="0"/>
              </a:rPr>
              <a:t>.</a:t>
            </a:r>
          </a:p>
          <a:p>
            <a:pPr fontAlgn="ctr"/>
            <a:endParaRPr lang="en-US" sz="1800" dirty="0">
              <a:latin typeface="Cambria" panose="02040503050406030204" pitchFamily="18" charset="0"/>
            </a:endParaRPr>
          </a:p>
          <a:p>
            <a:pPr fontAlgn="ctr"/>
            <a:r>
              <a:rPr lang="ko-KR" altLang="en-US" sz="1800" dirty="0">
                <a:latin typeface="Cambria" panose="02040503050406030204" pitchFamily="18" charset="0"/>
              </a:rPr>
              <a:t>직원들이 필요한 교육을 완료할 수 있도록 합니다</a:t>
            </a:r>
            <a:r>
              <a:rPr lang="en-US" altLang="ko-KR" sz="1800" dirty="0">
                <a:latin typeface="Cambria" panose="02040503050406030204" pitchFamily="18" charset="0"/>
              </a:rPr>
              <a:t>.</a:t>
            </a:r>
            <a:endParaRPr lang="ko-KR" altLang="en-US" sz="1800" dirty="0">
              <a:latin typeface="Cambria" panose="02040503050406030204" pitchFamily="18" charset="0"/>
            </a:endParaRPr>
          </a:p>
        </p:txBody>
      </p:sp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CAC08855-ABB3-402E-8310-2088DEEC2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701" y="2280290"/>
            <a:ext cx="273749" cy="273749"/>
          </a:xfrm>
          <a:prstGeom prst="rect">
            <a:avLst/>
          </a:prstGeom>
        </p:spPr>
      </p:pic>
      <p:pic>
        <p:nvPicPr>
          <p:cNvPr id="18" name="Graphic 17" descr="Checkmark">
            <a:extLst>
              <a:ext uri="{FF2B5EF4-FFF2-40B4-BE49-F238E27FC236}">
                <a16:creationId xmlns:a16="http://schemas.microsoft.com/office/drawing/2014/main" id="{D235226A-262A-4803-8BCE-096AEFC9D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701" y="2725477"/>
            <a:ext cx="273749" cy="273749"/>
          </a:xfrm>
          <a:prstGeom prst="rect">
            <a:avLst/>
          </a:prstGeom>
        </p:spPr>
      </p:pic>
      <p:pic>
        <p:nvPicPr>
          <p:cNvPr id="19" name="Graphic 18" descr="Checkmark">
            <a:extLst>
              <a:ext uri="{FF2B5EF4-FFF2-40B4-BE49-F238E27FC236}">
                <a16:creationId xmlns:a16="http://schemas.microsoft.com/office/drawing/2014/main" id="{B7ADC331-A3DA-4E47-A006-96AED015B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700" y="3614933"/>
            <a:ext cx="273749" cy="273749"/>
          </a:xfrm>
          <a:prstGeom prst="rect">
            <a:avLst/>
          </a:prstGeom>
        </p:spPr>
      </p:pic>
      <p:pic>
        <p:nvPicPr>
          <p:cNvPr id="20" name="Graphic 19" descr="Checkmark">
            <a:extLst>
              <a:ext uri="{FF2B5EF4-FFF2-40B4-BE49-F238E27FC236}">
                <a16:creationId xmlns:a16="http://schemas.microsoft.com/office/drawing/2014/main" id="{2CF34DE6-C7A4-48F6-A1D7-9BDB934F7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700" y="4244631"/>
            <a:ext cx="273749" cy="273749"/>
          </a:xfrm>
          <a:prstGeom prst="rect">
            <a:avLst/>
          </a:prstGeom>
        </p:spPr>
      </p:pic>
      <p:pic>
        <p:nvPicPr>
          <p:cNvPr id="21" name="Graphic 20" descr="Checkmark">
            <a:extLst>
              <a:ext uri="{FF2B5EF4-FFF2-40B4-BE49-F238E27FC236}">
                <a16:creationId xmlns:a16="http://schemas.microsoft.com/office/drawing/2014/main" id="{19E1BDED-C65D-4CD5-8E37-69030F91A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700" y="4982228"/>
            <a:ext cx="273749" cy="273749"/>
          </a:xfrm>
          <a:prstGeom prst="rect">
            <a:avLst/>
          </a:prstGeom>
        </p:spPr>
      </p:pic>
      <p:pic>
        <p:nvPicPr>
          <p:cNvPr id="22" name="Graphic 21" descr="Checkmark">
            <a:extLst>
              <a:ext uri="{FF2B5EF4-FFF2-40B4-BE49-F238E27FC236}">
                <a16:creationId xmlns:a16="http://schemas.microsoft.com/office/drawing/2014/main" id="{43888CD3-3A8C-462B-A359-74EB07913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700" y="5826193"/>
            <a:ext cx="273749" cy="273749"/>
          </a:xfrm>
          <a:prstGeom prst="rect">
            <a:avLst/>
          </a:prstGeom>
        </p:spPr>
      </p:pic>
      <p:sp>
        <p:nvSpPr>
          <p:cNvPr id="24" name="Title 3">
            <a:extLst>
              <a:ext uri="{FF2B5EF4-FFF2-40B4-BE49-F238E27FC236}">
                <a16:creationId xmlns:a16="http://schemas.microsoft.com/office/drawing/2014/main" id="{FFCF5AFE-7A05-4D9A-9E5D-E4EA1ACE9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63" y="237851"/>
            <a:ext cx="6853471" cy="520159"/>
          </a:xfrm>
        </p:spPr>
        <p:txBody>
          <a:bodyPr>
            <a:normAutofit/>
          </a:bodyPr>
          <a:lstStyle/>
          <a:p>
            <a:r>
              <a:rPr lang="en-US" altLang="ko-KR" sz="2400" dirty="0">
                <a:solidFill>
                  <a:srgbClr val="C00000"/>
                </a:solidFill>
                <a:latin typeface="Open Sans"/>
              </a:rPr>
              <a:t>MTS </a:t>
            </a:r>
            <a:r>
              <a:rPr lang="ko-KR" altLang="en-US" sz="2400" dirty="0">
                <a:solidFill>
                  <a:srgbClr val="C00000"/>
                </a:solidFill>
                <a:latin typeface="Open Sans"/>
              </a:rPr>
              <a:t>업무윤리강령 적용</a:t>
            </a:r>
            <a:endParaRPr lang="en-US" sz="2400" dirty="0">
              <a:solidFill>
                <a:srgbClr val="C00000"/>
              </a:solidFill>
              <a:latin typeface="Open San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FBF7CB-AAAF-4B2C-A9F3-2F86D8646359}"/>
              </a:ext>
            </a:extLst>
          </p:cNvPr>
          <p:cNvSpPr/>
          <p:nvPr/>
        </p:nvSpPr>
        <p:spPr>
          <a:xfrm>
            <a:off x="0" y="1164458"/>
            <a:ext cx="9144000" cy="73320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Open Sans"/>
                <a:ea typeface="Gulim" pitchFamily="34" charset="-127"/>
              </a:rPr>
              <a:t>   </a:t>
            </a:r>
            <a:r>
              <a:rPr lang="ko-KR" altLang="en-US" dirty="0">
                <a:latin typeface="Cambria" panose="02040503050406030204" pitchFamily="18" charset="0"/>
                <a:ea typeface="Gulim" pitchFamily="34" charset="-127"/>
              </a:rPr>
              <a:t>관리자의 추가 책임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B4F323-6B1A-4F1D-8AD3-BF0986901F68}"/>
              </a:ext>
            </a:extLst>
          </p:cNvPr>
          <p:cNvCxnSpPr/>
          <p:nvPr/>
        </p:nvCxnSpPr>
        <p:spPr>
          <a:xfrm>
            <a:off x="6180054" y="2316250"/>
            <a:ext cx="1940560" cy="0"/>
          </a:xfrm>
          <a:prstGeom prst="line">
            <a:avLst/>
          </a:prstGeom>
          <a:ln w="12700">
            <a:solidFill>
              <a:srgbClr val="0071B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9C5994E-B3AC-4DA9-A6C1-6C339B53B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595" y="2501621"/>
            <a:ext cx="2637452" cy="16248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9A642AC-D9F3-4C2B-990C-8200D943E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6595" y="4287580"/>
            <a:ext cx="2637452" cy="163325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C50A75E-D7B7-4E5C-907A-175ED0DA7678}"/>
              </a:ext>
            </a:extLst>
          </p:cNvPr>
          <p:cNvCxnSpPr/>
          <p:nvPr/>
        </p:nvCxnSpPr>
        <p:spPr>
          <a:xfrm>
            <a:off x="6205041" y="6074897"/>
            <a:ext cx="1940560" cy="0"/>
          </a:xfrm>
          <a:prstGeom prst="line">
            <a:avLst/>
          </a:prstGeom>
          <a:ln w="12700">
            <a:solidFill>
              <a:srgbClr val="0071B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371F1F5-DA81-415A-A38C-F87FFB09FE4F}"/>
              </a:ext>
            </a:extLst>
          </p:cNvPr>
          <p:cNvSpPr txBox="1"/>
          <p:nvPr/>
        </p:nvSpPr>
        <p:spPr>
          <a:xfrm>
            <a:off x="8593830" y="6509798"/>
            <a:ext cx="2407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Open San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5099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6199" y="305655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ctr"/>
            <a:r>
              <a:rPr lang="ko-KR" altLang="en-US" sz="1800" dirty="0">
                <a:latin typeface="Cambria" panose="02040503050406030204" pitchFamily="18" charset="0"/>
              </a:rPr>
              <a:t>이것은 적법한가</a:t>
            </a:r>
            <a:r>
              <a:rPr lang="en-US" altLang="ko-KR" sz="1800" dirty="0">
                <a:latin typeface="Cambria" panose="02040503050406030204" pitchFamily="18" charset="0"/>
              </a:rPr>
              <a:t>?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endParaRPr lang="en-US" sz="1800" dirty="0">
              <a:latin typeface="Cambria" panose="02040503050406030204" pitchFamily="18" charset="0"/>
            </a:endParaRPr>
          </a:p>
          <a:p>
            <a:pPr fontAlgn="ctr"/>
            <a:r>
              <a:rPr lang="ko-KR" altLang="en-US" sz="1800" dirty="0">
                <a:latin typeface="Cambria" panose="02040503050406030204" pitchFamily="18" charset="0"/>
              </a:rPr>
              <a:t>이것은 </a:t>
            </a:r>
            <a:r>
              <a:rPr lang="en-US" altLang="ko-KR" sz="1800" dirty="0">
                <a:latin typeface="Cambria" panose="02040503050406030204" pitchFamily="18" charset="0"/>
              </a:rPr>
              <a:t>MTS </a:t>
            </a:r>
            <a:r>
              <a:rPr lang="ko-KR" altLang="en-US" sz="1800" dirty="0">
                <a:latin typeface="Cambria" panose="02040503050406030204" pitchFamily="18" charset="0"/>
              </a:rPr>
              <a:t>가치와 일치하는가</a:t>
            </a:r>
            <a:r>
              <a:rPr lang="en-US" altLang="ko-KR" sz="1800" dirty="0">
                <a:latin typeface="Cambria" panose="02040503050406030204" pitchFamily="18" charset="0"/>
              </a:rPr>
              <a:t>?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endParaRPr lang="en-US" sz="1800" dirty="0">
              <a:latin typeface="Cambria" panose="02040503050406030204" pitchFamily="18" charset="0"/>
            </a:endParaRPr>
          </a:p>
          <a:p>
            <a:pPr fontAlgn="ctr"/>
            <a:r>
              <a:rPr lang="ko-KR" altLang="en-US" sz="1800" dirty="0">
                <a:latin typeface="Cambria" panose="02040503050406030204" pitchFamily="18" charset="0"/>
              </a:rPr>
              <a:t>이것은 회사 및 현지의 정책과 절차를 준수하는가</a:t>
            </a:r>
            <a:r>
              <a:rPr lang="en-US" altLang="ko-KR" sz="1800" dirty="0">
                <a:latin typeface="Cambria" panose="02040503050406030204" pitchFamily="18" charset="0"/>
              </a:rPr>
              <a:t>?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endParaRPr lang="en-US" sz="1800" dirty="0">
              <a:latin typeface="Cambria" panose="02040503050406030204" pitchFamily="18" charset="0"/>
            </a:endParaRPr>
          </a:p>
          <a:p>
            <a:pPr fontAlgn="ctr"/>
            <a:r>
              <a:rPr lang="ko-KR" altLang="en-US" sz="1800" dirty="0">
                <a:latin typeface="Cambria" panose="02040503050406030204" pitchFamily="18" charset="0"/>
              </a:rPr>
              <a:t>이것이 잘못된 것일 수 있다고 느끼지만 어쨌든 해야 한다는 압박감을 느끼는가</a:t>
            </a:r>
            <a:r>
              <a:rPr lang="en-US" altLang="ko-KR" sz="1800" dirty="0">
                <a:latin typeface="Cambria" panose="02040503050406030204" pitchFamily="18" charset="0"/>
              </a:rPr>
              <a:t>?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endParaRPr lang="en-US" sz="1800" dirty="0">
              <a:latin typeface="Cambria" panose="02040503050406030204" pitchFamily="18" charset="0"/>
            </a:endParaRPr>
          </a:p>
          <a:p>
            <a:pPr fontAlgn="ctr"/>
            <a:r>
              <a:rPr lang="ko-KR" altLang="en-US" sz="1800" dirty="0">
                <a:latin typeface="Cambria" panose="02040503050406030204" pitchFamily="18" charset="0"/>
              </a:rPr>
              <a:t>내 결정에 만족하는가</a:t>
            </a:r>
            <a:r>
              <a:rPr lang="en-US" altLang="ko-KR" sz="1800" dirty="0">
                <a:latin typeface="Cambria" panose="02040503050406030204" pitchFamily="18" charset="0"/>
              </a:rPr>
              <a:t>?</a:t>
            </a:r>
          </a:p>
          <a:p>
            <a:pPr fontAlgn="ctr"/>
            <a:endParaRPr lang="it-IT" sz="1800" dirty="0">
              <a:latin typeface="Open 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2912" y="2053399"/>
            <a:ext cx="8258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800" dirty="0">
                <a:solidFill>
                  <a:srgbClr val="0071BC"/>
                </a:solidFill>
                <a:latin typeface="Cambria" panose="02040503050406030204" pitchFamily="18" charset="0"/>
                <a:ea typeface="Gulim" pitchFamily="34" charset="-127"/>
              </a:rPr>
              <a:t>옳은 일을 하는 데 지름길은 없습니다</a:t>
            </a:r>
            <a:r>
              <a:rPr lang="en-US" altLang="ko-KR" sz="1800" dirty="0">
                <a:solidFill>
                  <a:srgbClr val="0071BC"/>
                </a:solidFill>
                <a:latin typeface="Cambria" panose="02040503050406030204" pitchFamily="18" charset="0"/>
                <a:ea typeface="Gulim" pitchFamily="34" charset="-127"/>
              </a:rPr>
              <a:t>. </a:t>
            </a:r>
            <a:r>
              <a:rPr lang="ko-KR" altLang="en-US" sz="1800" dirty="0">
                <a:solidFill>
                  <a:srgbClr val="0071BC"/>
                </a:solidFill>
                <a:latin typeface="Cambria" panose="02040503050406030204" pitchFamily="18" charset="0"/>
                <a:ea typeface="Gulim" pitchFamily="34" charset="-127"/>
              </a:rPr>
              <a:t>어려운 상황과 마주쳤을 때 아래의 사항들을 자문해 보면 올바른 윤리적 결정을 내리는 데 도움이 될 수 있습니다</a:t>
            </a:r>
            <a:r>
              <a:rPr lang="en-US" altLang="ko-KR" sz="1800" dirty="0">
                <a:solidFill>
                  <a:srgbClr val="0071BC"/>
                </a:solidFill>
                <a:latin typeface="Cambria" panose="02040503050406030204" pitchFamily="18" charset="0"/>
                <a:ea typeface="Gulim" pitchFamily="34" charset="-127"/>
              </a:rPr>
              <a:t>.</a:t>
            </a:r>
            <a:endParaRPr lang="ko-KR" altLang="en-US" sz="1800" dirty="0">
              <a:solidFill>
                <a:srgbClr val="0071BC"/>
              </a:solidFill>
              <a:latin typeface="Cambria" panose="02040503050406030204" pitchFamily="18" charset="0"/>
              <a:ea typeface="Gulim" pitchFamily="34" charset="-127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57116" y="3364329"/>
            <a:ext cx="2828925" cy="2308324"/>
          </a:xfrm>
          <a:prstGeom prst="rect">
            <a:avLst/>
          </a:prstGeom>
          <a:solidFill>
            <a:srgbClr val="0071BC"/>
          </a:solidFill>
        </p:spPr>
        <p:txBody>
          <a:bodyPr wrap="square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Cambria" panose="02040503050406030204" pitchFamily="18" charset="0"/>
              </a:rPr>
              <a:t>이 강령은 업무 중 일어나는 </a:t>
            </a:r>
            <a:r>
              <a:rPr lang="ko-KR" altLang="en-US" sz="1600" b="1" dirty="0">
                <a:solidFill>
                  <a:schemeClr val="bg1"/>
                </a:solidFill>
                <a:latin typeface="Cambria" panose="02040503050406030204" pitchFamily="18" charset="0"/>
              </a:rPr>
              <a:t>모든</a:t>
            </a:r>
            <a:r>
              <a:rPr lang="ko-KR" altLang="en-US" sz="1600" dirty="0">
                <a:solidFill>
                  <a:schemeClr val="bg1"/>
                </a:solidFill>
                <a:latin typeface="Cambria" panose="02040503050406030204" pitchFamily="18" charset="0"/>
              </a:rPr>
              <a:t> 측면에서 해야 할 일의 완전한 목록을 제공하지 않습니다</a:t>
            </a:r>
            <a:r>
              <a:rPr lang="en-US" altLang="ko-KR" sz="1600" dirty="0">
                <a:solidFill>
                  <a:schemeClr val="bg1"/>
                </a:solidFill>
                <a:latin typeface="Cambria" panose="02040503050406030204" pitchFamily="18" charset="0"/>
              </a:rPr>
              <a:t>. </a:t>
            </a:r>
          </a:p>
          <a:p>
            <a:endParaRPr lang="en-US" sz="16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ko-KR" altLang="en-US" sz="1600" dirty="0">
                <a:solidFill>
                  <a:schemeClr val="bg1"/>
                </a:solidFill>
                <a:latin typeface="Cambria" panose="02040503050406030204" pitchFamily="18" charset="0"/>
              </a:rPr>
              <a:t>또한 올바른 판단에 대한 대안이 아닙니다</a:t>
            </a:r>
            <a:r>
              <a:rPr lang="en-US" altLang="ko-KR" sz="1600" dirty="0">
                <a:solidFill>
                  <a:schemeClr val="bg1"/>
                </a:solidFill>
                <a:latin typeface="Cambria" panose="02040503050406030204" pitchFamily="18" charset="0"/>
              </a:rPr>
              <a:t>. </a:t>
            </a:r>
            <a:r>
              <a:rPr lang="ko-KR" altLang="en-US" sz="1600" dirty="0">
                <a:solidFill>
                  <a:schemeClr val="bg1"/>
                </a:solidFill>
                <a:latin typeface="Cambria" panose="02040503050406030204" pitchFamily="18" charset="0"/>
              </a:rPr>
              <a:t>그러므로 의문이 있을 때는 의견을 개진 하십시오</a:t>
            </a:r>
            <a:r>
              <a:rPr lang="en-US" altLang="ko-KR" sz="1600" dirty="0">
                <a:solidFill>
                  <a:schemeClr val="bg1"/>
                </a:solidFill>
                <a:latin typeface="Cambria" panose="02040503050406030204" pitchFamily="18" charset="0"/>
              </a:rPr>
              <a:t>!</a:t>
            </a:r>
            <a:endParaRPr lang="ko-KR" altLang="en-US" sz="16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B3547A75-7914-4B92-80D6-B38B68638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450" y="3048738"/>
            <a:ext cx="273749" cy="273749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EAC14C22-FA5C-417F-8016-7D6CAE104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450" y="3696179"/>
            <a:ext cx="273749" cy="273749"/>
          </a:xfrm>
          <a:prstGeom prst="rect">
            <a:avLst/>
          </a:prstGeom>
        </p:spPr>
      </p:pic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CA1E2CC4-C2B6-499D-B7A4-A3DF6C4D6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450" y="4249500"/>
            <a:ext cx="273749" cy="273749"/>
          </a:xfrm>
          <a:prstGeom prst="rect">
            <a:avLst/>
          </a:prstGeom>
        </p:spPr>
      </p:pic>
      <p:pic>
        <p:nvPicPr>
          <p:cNvPr id="18" name="Graphic 17" descr="Checkmark">
            <a:extLst>
              <a:ext uri="{FF2B5EF4-FFF2-40B4-BE49-F238E27FC236}">
                <a16:creationId xmlns:a16="http://schemas.microsoft.com/office/drawing/2014/main" id="{9299F5A4-E118-4D74-B701-5C7458DF2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450" y="5048333"/>
            <a:ext cx="273749" cy="273749"/>
          </a:xfrm>
          <a:prstGeom prst="rect">
            <a:avLst/>
          </a:prstGeom>
        </p:spPr>
      </p:pic>
      <p:pic>
        <p:nvPicPr>
          <p:cNvPr id="19" name="Graphic 18" descr="Checkmark">
            <a:extLst>
              <a:ext uri="{FF2B5EF4-FFF2-40B4-BE49-F238E27FC236}">
                <a16:creationId xmlns:a16="http://schemas.microsoft.com/office/drawing/2014/main" id="{414AEACE-AF09-48BC-B02A-ED7ADAE38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450" y="5825431"/>
            <a:ext cx="273749" cy="273749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669BC5E0-E1FD-4465-AEEF-239029449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63" y="237851"/>
            <a:ext cx="6853471" cy="520159"/>
          </a:xfrm>
        </p:spPr>
        <p:txBody>
          <a:bodyPr>
            <a:normAutofit/>
          </a:bodyPr>
          <a:lstStyle/>
          <a:p>
            <a:r>
              <a:rPr lang="en-US" altLang="ko-KR" sz="2400" dirty="0">
                <a:solidFill>
                  <a:srgbClr val="C00000"/>
                </a:solidFill>
                <a:latin typeface="Open Sans"/>
              </a:rPr>
              <a:t>MTS </a:t>
            </a:r>
            <a:r>
              <a:rPr lang="ko-KR" altLang="en-US" sz="2400" dirty="0">
                <a:solidFill>
                  <a:srgbClr val="C00000"/>
                </a:solidFill>
                <a:latin typeface="Open Sans"/>
              </a:rPr>
              <a:t>업무윤리강령 적용</a:t>
            </a:r>
            <a:endParaRPr lang="en-US" sz="2400" dirty="0">
              <a:solidFill>
                <a:srgbClr val="C00000"/>
              </a:solidFill>
              <a:latin typeface="Open San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ABB242-5B5E-45C6-A5D5-DBDD114FD161}"/>
              </a:ext>
            </a:extLst>
          </p:cNvPr>
          <p:cNvSpPr/>
          <p:nvPr/>
        </p:nvSpPr>
        <p:spPr>
          <a:xfrm>
            <a:off x="0" y="1134050"/>
            <a:ext cx="9144000" cy="73320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Open Sans"/>
                <a:ea typeface="Gulim" pitchFamily="34" charset="-127"/>
              </a:rPr>
              <a:t>   </a:t>
            </a:r>
            <a:r>
              <a:rPr lang="ko-KR" altLang="en-US" dirty="0">
                <a:latin typeface="Cambria" panose="02040503050406030204" pitchFamily="18" charset="0"/>
                <a:ea typeface="Gulim" pitchFamily="34" charset="-127"/>
              </a:rPr>
              <a:t>의문이 들 경우 행동하기 전에 조언을 구하십시오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398327-A85C-4EC1-9281-ABC11D358959}"/>
              </a:ext>
            </a:extLst>
          </p:cNvPr>
          <p:cNvSpPr txBox="1"/>
          <p:nvPr/>
        </p:nvSpPr>
        <p:spPr>
          <a:xfrm>
            <a:off x="8593830" y="6509798"/>
            <a:ext cx="2407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Open San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737332198"/>
      </p:ext>
    </p:extLst>
  </p:cSld>
  <p:clrMapOvr>
    <a:masterClrMapping/>
  </p:clrMapOvr>
</p:sld>
</file>

<file path=ppt/theme/theme1.xml><?xml version="1.0" encoding="utf-8"?>
<a:theme xmlns:a="http://schemas.openxmlformats.org/drawingml/2006/main" name="0t- kls'Debra's BoD CORP template- 2013'0410">
  <a:themeElements>
    <a:clrScheme name="Custom 2">
      <a:dk1>
        <a:srgbClr val="000000"/>
      </a:dk1>
      <a:lt1>
        <a:srgbClr val="FFFFFF"/>
      </a:lt1>
      <a:dk2>
        <a:srgbClr val="CC0000"/>
      </a:dk2>
      <a:lt2>
        <a:srgbClr val="2D2015"/>
      </a:lt2>
      <a:accent1>
        <a:srgbClr val="D9D9D9"/>
      </a:accent1>
      <a:accent2>
        <a:srgbClr val="4D6A8A"/>
      </a:accent2>
      <a:accent3>
        <a:srgbClr val="487AB9"/>
      </a:accent3>
      <a:accent4>
        <a:srgbClr val="587C05"/>
      </a:accent4>
      <a:accent5>
        <a:srgbClr val="D25900"/>
      </a:accent5>
      <a:accent6>
        <a:srgbClr val="C4C4C4"/>
      </a:accent6>
      <a:hlink>
        <a:srgbClr val="5D98E2"/>
      </a:hlink>
      <a:folHlink>
        <a:srgbClr val="85A5A7"/>
      </a:folHlink>
    </a:clrScheme>
    <a:fontScheme name="seismic_templat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eismic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3">
        <a:dk1>
          <a:srgbClr val="000000"/>
        </a:dk1>
        <a:lt1>
          <a:srgbClr val="FFFFFF"/>
        </a:lt1>
        <a:dk2>
          <a:srgbClr val="CC0000"/>
        </a:dk2>
        <a:lt2>
          <a:srgbClr val="808080"/>
        </a:lt2>
        <a:accent1>
          <a:srgbClr val="8BCACF"/>
        </a:accent1>
        <a:accent2>
          <a:srgbClr val="0099FF"/>
        </a:accent2>
        <a:accent3>
          <a:srgbClr val="FFFFFF"/>
        </a:accent3>
        <a:accent4>
          <a:srgbClr val="000000"/>
        </a:accent4>
        <a:accent5>
          <a:srgbClr val="C4E1E4"/>
        </a:accent5>
        <a:accent6>
          <a:srgbClr val="008A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14">
        <a:dk1>
          <a:srgbClr val="000000"/>
        </a:dk1>
        <a:lt1>
          <a:srgbClr val="FFFFFF"/>
        </a:lt1>
        <a:dk2>
          <a:srgbClr val="CC0000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FFFFFF"/>
        </a:accent3>
        <a:accent4>
          <a:srgbClr val="000000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15">
        <a:dk1>
          <a:srgbClr val="000000"/>
        </a:dk1>
        <a:lt1>
          <a:srgbClr val="FFFFFF"/>
        </a:lt1>
        <a:dk2>
          <a:srgbClr val="CC0000"/>
        </a:dk2>
        <a:lt2>
          <a:srgbClr val="2D2015"/>
        </a:lt2>
        <a:accent1>
          <a:srgbClr val="A9A9A9"/>
        </a:accent1>
        <a:accent2>
          <a:srgbClr val="5F9CD3"/>
        </a:accent2>
        <a:accent3>
          <a:srgbClr val="FFFFFF"/>
        </a:accent3>
        <a:accent4>
          <a:srgbClr val="000000"/>
        </a:accent4>
        <a:accent5>
          <a:srgbClr val="D1D1D1"/>
        </a:accent5>
        <a:accent6>
          <a:srgbClr val="558DBF"/>
        </a:accent6>
        <a:hlink>
          <a:srgbClr val="537779"/>
        </a:hlink>
        <a:folHlink>
          <a:srgbClr val="85A5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st">
  <a:themeElements>
    <a:clrScheme name="KLS Strat Plan- BoD w'cal">
      <a:dk1>
        <a:srgbClr val="000000"/>
      </a:dk1>
      <a:lt1>
        <a:srgbClr val="FFFFFF"/>
      </a:lt1>
      <a:dk2>
        <a:srgbClr val="CC0000"/>
      </a:dk2>
      <a:lt2>
        <a:srgbClr val="2D2015"/>
      </a:lt2>
      <a:accent1>
        <a:srgbClr val="9D9282"/>
      </a:accent1>
      <a:accent2>
        <a:srgbClr val="4D6A8A"/>
      </a:accent2>
      <a:accent3>
        <a:srgbClr val="AB7D04"/>
      </a:accent3>
      <a:accent4>
        <a:srgbClr val="4C5931"/>
      </a:accent4>
      <a:accent5>
        <a:srgbClr val="D25900"/>
      </a:accent5>
      <a:accent6>
        <a:srgbClr val="DDD9C3"/>
      </a:accent6>
      <a:hlink>
        <a:srgbClr val="537779"/>
      </a:hlink>
      <a:folHlink>
        <a:srgbClr val="85A5A7"/>
      </a:folHlink>
    </a:clrScheme>
    <a:fontScheme name="seismic_templat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eismic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3">
        <a:dk1>
          <a:srgbClr val="000000"/>
        </a:dk1>
        <a:lt1>
          <a:srgbClr val="FFFFFF"/>
        </a:lt1>
        <a:dk2>
          <a:srgbClr val="CC0000"/>
        </a:dk2>
        <a:lt2>
          <a:srgbClr val="808080"/>
        </a:lt2>
        <a:accent1>
          <a:srgbClr val="8BCACF"/>
        </a:accent1>
        <a:accent2>
          <a:srgbClr val="0099FF"/>
        </a:accent2>
        <a:accent3>
          <a:srgbClr val="FFFFFF"/>
        </a:accent3>
        <a:accent4>
          <a:srgbClr val="000000"/>
        </a:accent4>
        <a:accent5>
          <a:srgbClr val="C4E1E4"/>
        </a:accent5>
        <a:accent6>
          <a:srgbClr val="008A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14">
        <a:dk1>
          <a:srgbClr val="000000"/>
        </a:dk1>
        <a:lt1>
          <a:srgbClr val="FFFFFF"/>
        </a:lt1>
        <a:dk2>
          <a:srgbClr val="CC0000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FFFFFF"/>
        </a:accent3>
        <a:accent4>
          <a:srgbClr val="000000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15">
        <a:dk1>
          <a:srgbClr val="000000"/>
        </a:dk1>
        <a:lt1>
          <a:srgbClr val="FFFFFF"/>
        </a:lt1>
        <a:dk2>
          <a:srgbClr val="CC0000"/>
        </a:dk2>
        <a:lt2>
          <a:srgbClr val="2D2015"/>
        </a:lt2>
        <a:accent1>
          <a:srgbClr val="A9A9A9"/>
        </a:accent1>
        <a:accent2>
          <a:srgbClr val="5F9CD3"/>
        </a:accent2>
        <a:accent3>
          <a:srgbClr val="FFFFFF"/>
        </a:accent3>
        <a:accent4>
          <a:srgbClr val="000000"/>
        </a:accent4>
        <a:accent5>
          <a:srgbClr val="D1D1D1"/>
        </a:accent5>
        <a:accent6>
          <a:srgbClr val="558DBF"/>
        </a:accent6>
        <a:hlink>
          <a:srgbClr val="537779"/>
        </a:hlink>
        <a:folHlink>
          <a:srgbClr val="85A5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ensors">
  <a:themeElements>
    <a:clrScheme name="KLS Strat Plan- BoD w'cal">
      <a:dk1>
        <a:srgbClr val="000000"/>
      </a:dk1>
      <a:lt1>
        <a:srgbClr val="FFFFFF"/>
      </a:lt1>
      <a:dk2>
        <a:srgbClr val="CC0000"/>
      </a:dk2>
      <a:lt2>
        <a:srgbClr val="2D2015"/>
      </a:lt2>
      <a:accent1>
        <a:srgbClr val="9D9282"/>
      </a:accent1>
      <a:accent2>
        <a:srgbClr val="4D6A8A"/>
      </a:accent2>
      <a:accent3>
        <a:srgbClr val="AB7D04"/>
      </a:accent3>
      <a:accent4>
        <a:srgbClr val="4C5931"/>
      </a:accent4>
      <a:accent5>
        <a:srgbClr val="D25900"/>
      </a:accent5>
      <a:accent6>
        <a:srgbClr val="DDD9C3"/>
      </a:accent6>
      <a:hlink>
        <a:srgbClr val="537779"/>
      </a:hlink>
      <a:folHlink>
        <a:srgbClr val="85A5A7"/>
      </a:folHlink>
    </a:clrScheme>
    <a:fontScheme name="seismic_templat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eismic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3">
        <a:dk1>
          <a:srgbClr val="000000"/>
        </a:dk1>
        <a:lt1>
          <a:srgbClr val="FFFFFF"/>
        </a:lt1>
        <a:dk2>
          <a:srgbClr val="CC0000"/>
        </a:dk2>
        <a:lt2>
          <a:srgbClr val="808080"/>
        </a:lt2>
        <a:accent1>
          <a:srgbClr val="8BCACF"/>
        </a:accent1>
        <a:accent2>
          <a:srgbClr val="0099FF"/>
        </a:accent2>
        <a:accent3>
          <a:srgbClr val="FFFFFF"/>
        </a:accent3>
        <a:accent4>
          <a:srgbClr val="000000"/>
        </a:accent4>
        <a:accent5>
          <a:srgbClr val="C4E1E4"/>
        </a:accent5>
        <a:accent6>
          <a:srgbClr val="008A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14">
        <a:dk1>
          <a:srgbClr val="000000"/>
        </a:dk1>
        <a:lt1>
          <a:srgbClr val="FFFFFF"/>
        </a:lt1>
        <a:dk2>
          <a:srgbClr val="CC0000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FFFFFF"/>
        </a:accent3>
        <a:accent4>
          <a:srgbClr val="000000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15">
        <a:dk1>
          <a:srgbClr val="000000"/>
        </a:dk1>
        <a:lt1>
          <a:srgbClr val="FFFFFF"/>
        </a:lt1>
        <a:dk2>
          <a:srgbClr val="CC0000"/>
        </a:dk2>
        <a:lt2>
          <a:srgbClr val="2D2015"/>
        </a:lt2>
        <a:accent1>
          <a:srgbClr val="A9A9A9"/>
        </a:accent1>
        <a:accent2>
          <a:srgbClr val="5F9CD3"/>
        </a:accent2>
        <a:accent3>
          <a:srgbClr val="FFFFFF"/>
        </a:accent3>
        <a:accent4>
          <a:srgbClr val="000000"/>
        </a:accent4>
        <a:accent5>
          <a:srgbClr val="D1D1D1"/>
        </a:accent5>
        <a:accent6>
          <a:srgbClr val="558DBF"/>
        </a:accent6>
        <a:hlink>
          <a:srgbClr val="537779"/>
        </a:hlink>
        <a:folHlink>
          <a:srgbClr val="85A5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Finance">
  <a:themeElements>
    <a:clrScheme name="KLS Strat Plan- BoD w'cal">
      <a:dk1>
        <a:srgbClr val="000000"/>
      </a:dk1>
      <a:lt1>
        <a:srgbClr val="FFFFFF"/>
      </a:lt1>
      <a:dk2>
        <a:srgbClr val="CC0000"/>
      </a:dk2>
      <a:lt2>
        <a:srgbClr val="2D2015"/>
      </a:lt2>
      <a:accent1>
        <a:srgbClr val="9D9282"/>
      </a:accent1>
      <a:accent2>
        <a:srgbClr val="4D6A8A"/>
      </a:accent2>
      <a:accent3>
        <a:srgbClr val="AB7D04"/>
      </a:accent3>
      <a:accent4>
        <a:srgbClr val="4C5931"/>
      </a:accent4>
      <a:accent5>
        <a:srgbClr val="D25900"/>
      </a:accent5>
      <a:accent6>
        <a:srgbClr val="DDD9C3"/>
      </a:accent6>
      <a:hlink>
        <a:srgbClr val="537779"/>
      </a:hlink>
      <a:folHlink>
        <a:srgbClr val="85A5A7"/>
      </a:folHlink>
    </a:clrScheme>
    <a:fontScheme name="seismic_templat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eismic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3">
        <a:dk1>
          <a:srgbClr val="000000"/>
        </a:dk1>
        <a:lt1>
          <a:srgbClr val="FFFFFF"/>
        </a:lt1>
        <a:dk2>
          <a:srgbClr val="CC0000"/>
        </a:dk2>
        <a:lt2>
          <a:srgbClr val="808080"/>
        </a:lt2>
        <a:accent1>
          <a:srgbClr val="8BCACF"/>
        </a:accent1>
        <a:accent2>
          <a:srgbClr val="0099FF"/>
        </a:accent2>
        <a:accent3>
          <a:srgbClr val="FFFFFF"/>
        </a:accent3>
        <a:accent4>
          <a:srgbClr val="000000"/>
        </a:accent4>
        <a:accent5>
          <a:srgbClr val="C4E1E4"/>
        </a:accent5>
        <a:accent6>
          <a:srgbClr val="008A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14">
        <a:dk1>
          <a:srgbClr val="000000"/>
        </a:dk1>
        <a:lt1>
          <a:srgbClr val="FFFFFF"/>
        </a:lt1>
        <a:dk2>
          <a:srgbClr val="CC0000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FFFFFF"/>
        </a:accent3>
        <a:accent4>
          <a:srgbClr val="000000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15">
        <a:dk1>
          <a:srgbClr val="000000"/>
        </a:dk1>
        <a:lt1>
          <a:srgbClr val="FFFFFF"/>
        </a:lt1>
        <a:dk2>
          <a:srgbClr val="CC0000"/>
        </a:dk2>
        <a:lt2>
          <a:srgbClr val="2D2015"/>
        </a:lt2>
        <a:accent1>
          <a:srgbClr val="A9A9A9"/>
        </a:accent1>
        <a:accent2>
          <a:srgbClr val="5F9CD3"/>
        </a:accent2>
        <a:accent3>
          <a:srgbClr val="FFFFFF"/>
        </a:accent3>
        <a:accent4>
          <a:srgbClr val="000000"/>
        </a:accent4>
        <a:accent5>
          <a:srgbClr val="D1D1D1"/>
        </a:accent5>
        <a:accent6>
          <a:srgbClr val="558DBF"/>
        </a:accent6>
        <a:hlink>
          <a:srgbClr val="537779"/>
        </a:hlink>
        <a:folHlink>
          <a:srgbClr val="85A5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egal">
  <a:themeElements>
    <a:clrScheme name="KLS Strat Plan- BoD w'cal">
      <a:dk1>
        <a:srgbClr val="000000"/>
      </a:dk1>
      <a:lt1>
        <a:srgbClr val="FFFFFF"/>
      </a:lt1>
      <a:dk2>
        <a:srgbClr val="CC0000"/>
      </a:dk2>
      <a:lt2>
        <a:srgbClr val="2D2015"/>
      </a:lt2>
      <a:accent1>
        <a:srgbClr val="9D9282"/>
      </a:accent1>
      <a:accent2>
        <a:srgbClr val="4D6A8A"/>
      </a:accent2>
      <a:accent3>
        <a:srgbClr val="AB7D04"/>
      </a:accent3>
      <a:accent4>
        <a:srgbClr val="4C5931"/>
      </a:accent4>
      <a:accent5>
        <a:srgbClr val="D25900"/>
      </a:accent5>
      <a:accent6>
        <a:srgbClr val="DDD9C3"/>
      </a:accent6>
      <a:hlink>
        <a:srgbClr val="537779"/>
      </a:hlink>
      <a:folHlink>
        <a:srgbClr val="85A5A7"/>
      </a:folHlink>
    </a:clrScheme>
    <a:fontScheme name="seismic_templat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eismic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3">
        <a:dk1>
          <a:srgbClr val="000000"/>
        </a:dk1>
        <a:lt1>
          <a:srgbClr val="FFFFFF"/>
        </a:lt1>
        <a:dk2>
          <a:srgbClr val="CC0000"/>
        </a:dk2>
        <a:lt2>
          <a:srgbClr val="808080"/>
        </a:lt2>
        <a:accent1>
          <a:srgbClr val="8BCACF"/>
        </a:accent1>
        <a:accent2>
          <a:srgbClr val="0099FF"/>
        </a:accent2>
        <a:accent3>
          <a:srgbClr val="FFFFFF"/>
        </a:accent3>
        <a:accent4>
          <a:srgbClr val="000000"/>
        </a:accent4>
        <a:accent5>
          <a:srgbClr val="C4E1E4"/>
        </a:accent5>
        <a:accent6>
          <a:srgbClr val="008A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14">
        <a:dk1>
          <a:srgbClr val="000000"/>
        </a:dk1>
        <a:lt1>
          <a:srgbClr val="FFFFFF"/>
        </a:lt1>
        <a:dk2>
          <a:srgbClr val="CC0000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FFFFFF"/>
        </a:accent3>
        <a:accent4>
          <a:srgbClr val="000000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15">
        <a:dk1>
          <a:srgbClr val="000000"/>
        </a:dk1>
        <a:lt1>
          <a:srgbClr val="FFFFFF"/>
        </a:lt1>
        <a:dk2>
          <a:srgbClr val="CC0000"/>
        </a:dk2>
        <a:lt2>
          <a:srgbClr val="2D2015"/>
        </a:lt2>
        <a:accent1>
          <a:srgbClr val="A9A9A9"/>
        </a:accent1>
        <a:accent2>
          <a:srgbClr val="5F9CD3"/>
        </a:accent2>
        <a:accent3>
          <a:srgbClr val="FFFFFF"/>
        </a:accent3>
        <a:accent4>
          <a:srgbClr val="000000"/>
        </a:accent4>
        <a:accent5>
          <a:srgbClr val="D1D1D1"/>
        </a:accent5>
        <a:accent6>
          <a:srgbClr val="558DBF"/>
        </a:accent6>
        <a:hlink>
          <a:srgbClr val="537779"/>
        </a:hlink>
        <a:folHlink>
          <a:srgbClr val="85A5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IT">
  <a:themeElements>
    <a:clrScheme name="KLS Strat Plan- BoD w'cal">
      <a:dk1>
        <a:srgbClr val="000000"/>
      </a:dk1>
      <a:lt1>
        <a:srgbClr val="FFFFFF"/>
      </a:lt1>
      <a:dk2>
        <a:srgbClr val="CC0000"/>
      </a:dk2>
      <a:lt2>
        <a:srgbClr val="2D2015"/>
      </a:lt2>
      <a:accent1>
        <a:srgbClr val="9D9282"/>
      </a:accent1>
      <a:accent2>
        <a:srgbClr val="4D6A8A"/>
      </a:accent2>
      <a:accent3>
        <a:srgbClr val="AB7D04"/>
      </a:accent3>
      <a:accent4>
        <a:srgbClr val="4C5931"/>
      </a:accent4>
      <a:accent5>
        <a:srgbClr val="D25900"/>
      </a:accent5>
      <a:accent6>
        <a:srgbClr val="DDD9C3"/>
      </a:accent6>
      <a:hlink>
        <a:srgbClr val="537779"/>
      </a:hlink>
      <a:folHlink>
        <a:srgbClr val="85A5A7"/>
      </a:folHlink>
    </a:clrScheme>
    <a:fontScheme name="seismic_templat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eismic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3">
        <a:dk1>
          <a:srgbClr val="000000"/>
        </a:dk1>
        <a:lt1>
          <a:srgbClr val="FFFFFF"/>
        </a:lt1>
        <a:dk2>
          <a:srgbClr val="CC0000"/>
        </a:dk2>
        <a:lt2>
          <a:srgbClr val="808080"/>
        </a:lt2>
        <a:accent1>
          <a:srgbClr val="8BCACF"/>
        </a:accent1>
        <a:accent2>
          <a:srgbClr val="0099FF"/>
        </a:accent2>
        <a:accent3>
          <a:srgbClr val="FFFFFF"/>
        </a:accent3>
        <a:accent4>
          <a:srgbClr val="000000"/>
        </a:accent4>
        <a:accent5>
          <a:srgbClr val="C4E1E4"/>
        </a:accent5>
        <a:accent6>
          <a:srgbClr val="008A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14">
        <a:dk1>
          <a:srgbClr val="000000"/>
        </a:dk1>
        <a:lt1>
          <a:srgbClr val="FFFFFF"/>
        </a:lt1>
        <a:dk2>
          <a:srgbClr val="CC0000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FFFFFF"/>
        </a:accent3>
        <a:accent4>
          <a:srgbClr val="000000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15">
        <a:dk1>
          <a:srgbClr val="000000"/>
        </a:dk1>
        <a:lt1>
          <a:srgbClr val="FFFFFF"/>
        </a:lt1>
        <a:dk2>
          <a:srgbClr val="CC0000"/>
        </a:dk2>
        <a:lt2>
          <a:srgbClr val="2D2015"/>
        </a:lt2>
        <a:accent1>
          <a:srgbClr val="A9A9A9"/>
        </a:accent1>
        <a:accent2>
          <a:srgbClr val="5F9CD3"/>
        </a:accent2>
        <a:accent3>
          <a:srgbClr val="FFFFFF"/>
        </a:accent3>
        <a:accent4>
          <a:srgbClr val="000000"/>
        </a:accent4>
        <a:accent5>
          <a:srgbClr val="D1D1D1"/>
        </a:accent5>
        <a:accent6>
          <a:srgbClr val="558DBF"/>
        </a:accent6>
        <a:hlink>
          <a:srgbClr val="537779"/>
        </a:hlink>
        <a:folHlink>
          <a:srgbClr val="85A5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HR">
  <a:themeElements>
    <a:clrScheme name="KLS Strat Plan- BoD w'cal">
      <a:dk1>
        <a:srgbClr val="000000"/>
      </a:dk1>
      <a:lt1>
        <a:srgbClr val="FFFFFF"/>
      </a:lt1>
      <a:dk2>
        <a:srgbClr val="CC0000"/>
      </a:dk2>
      <a:lt2>
        <a:srgbClr val="2D2015"/>
      </a:lt2>
      <a:accent1>
        <a:srgbClr val="9D9282"/>
      </a:accent1>
      <a:accent2>
        <a:srgbClr val="4D6A8A"/>
      </a:accent2>
      <a:accent3>
        <a:srgbClr val="AB7D04"/>
      </a:accent3>
      <a:accent4>
        <a:srgbClr val="4C5931"/>
      </a:accent4>
      <a:accent5>
        <a:srgbClr val="D25900"/>
      </a:accent5>
      <a:accent6>
        <a:srgbClr val="DDD9C3"/>
      </a:accent6>
      <a:hlink>
        <a:srgbClr val="537779"/>
      </a:hlink>
      <a:folHlink>
        <a:srgbClr val="85A5A7"/>
      </a:folHlink>
    </a:clrScheme>
    <a:fontScheme name="seismic_templat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eismic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3">
        <a:dk1>
          <a:srgbClr val="000000"/>
        </a:dk1>
        <a:lt1>
          <a:srgbClr val="FFFFFF"/>
        </a:lt1>
        <a:dk2>
          <a:srgbClr val="CC0000"/>
        </a:dk2>
        <a:lt2>
          <a:srgbClr val="808080"/>
        </a:lt2>
        <a:accent1>
          <a:srgbClr val="8BCACF"/>
        </a:accent1>
        <a:accent2>
          <a:srgbClr val="0099FF"/>
        </a:accent2>
        <a:accent3>
          <a:srgbClr val="FFFFFF"/>
        </a:accent3>
        <a:accent4>
          <a:srgbClr val="000000"/>
        </a:accent4>
        <a:accent5>
          <a:srgbClr val="C4E1E4"/>
        </a:accent5>
        <a:accent6>
          <a:srgbClr val="008A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14">
        <a:dk1>
          <a:srgbClr val="000000"/>
        </a:dk1>
        <a:lt1>
          <a:srgbClr val="FFFFFF"/>
        </a:lt1>
        <a:dk2>
          <a:srgbClr val="CC0000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FFFFFF"/>
        </a:accent3>
        <a:accent4>
          <a:srgbClr val="000000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15">
        <a:dk1>
          <a:srgbClr val="000000"/>
        </a:dk1>
        <a:lt1>
          <a:srgbClr val="FFFFFF"/>
        </a:lt1>
        <a:dk2>
          <a:srgbClr val="CC0000"/>
        </a:dk2>
        <a:lt2>
          <a:srgbClr val="2D2015"/>
        </a:lt2>
        <a:accent1>
          <a:srgbClr val="A9A9A9"/>
        </a:accent1>
        <a:accent2>
          <a:srgbClr val="5F9CD3"/>
        </a:accent2>
        <a:accent3>
          <a:srgbClr val="FFFFFF"/>
        </a:accent3>
        <a:accent4>
          <a:srgbClr val="000000"/>
        </a:accent4>
        <a:accent5>
          <a:srgbClr val="D1D1D1"/>
        </a:accent5>
        <a:accent6>
          <a:srgbClr val="558DBF"/>
        </a:accent6>
        <a:hlink>
          <a:srgbClr val="537779"/>
        </a:hlink>
        <a:folHlink>
          <a:srgbClr val="85A5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5B9CCB6831F04E81508F837DC8C87E" ma:contentTypeVersion="4" ma:contentTypeDescription="Create a new document." ma:contentTypeScope="" ma:versionID="bcdf95b5ca07b9224624b4feaf9cc33d">
  <xsd:schema xmlns:xsd="http://www.w3.org/2001/XMLSchema" xmlns:xs="http://www.w3.org/2001/XMLSchema" xmlns:p="http://schemas.microsoft.com/office/2006/metadata/properties" xmlns:ns2="521e8435-151f-47d9-8662-afbb28439372" targetNamespace="http://schemas.microsoft.com/office/2006/metadata/properties" ma:root="true" ma:fieldsID="23f16bde8eca1ff0ec2a7863355d592a" ns2:_="">
    <xsd:import namespace="521e8435-151f-47d9-8662-afbb2843937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1e8435-151f-47d9-8662-afbb2843937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6A64A2-7BD3-4375-9502-34A5174315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1e8435-151f-47d9-8662-afbb284393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1FFD00-3AB6-4343-9684-8AE664D24E84}">
  <ds:schemaRefs>
    <ds:schemaRef ds:uri="http://purl.org/dc/terms/"/>
    <ds:schemaRef ds:uri="http://schemas.openxmlformats.org/package/2006/metadata/core-properties"/>
    <ds:schemaRef ds:uri="http://purl.org/dc/dcmitype/"/>
    <ds:schemaRef ds:uri="521e8435-151f-47d9-8662-afbb28439372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8F67A1E-9268-4086-9D85-655E262DD4E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0t- kls'Debra's BoD CORP template- 2013'0410</Template>
  <TotalTime>34064</TotalTime>
  <Words>2278</Words>
  <Application>Microsoft Office PowerPoint</Application>
  <PresentationFormat>On-screen Show (4:3)</PresentationFormat>
  <Paragraphs>311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Gulim</vt:lpstr>
      <vt:lpstr>Arial</vt:lpstr>
      <vt:lpstr>Arial Narrow</vt:lpstr>
      <vt:lpstr>Cambria</vt:lpstr>
      <vt:lpstr>Lucida Grande</vt:lpstr>
      <vt:lpstr>Open Sans</vt:lpstr>
      <vt:lpstr>Wingdings</vt:lpstr>
      <vt:lpstr>0t- kls'Debra's BoD CORP template- 2013'0410</vt:lpstr>
      <vt:lpstr>Test</vt:lpstr>
      <vt:lpstr>Sensors</vt:lpstr>
      <vt:lpstr>Finance</vt:lpstr>
      <vt:lpstr>Legal</vt:lpstr>
      <vt:lpstr>IT</vt:lpstr>
      <vt:lpstr>HR</vt:lpstr>
      <vt:lpstr>글로벌 업무 윤리 강령  교육</vt:lpstr>
      <vt:lpstr>교육 개요</vt:lpstr>
      <vt:lpstr>업무 윤리의 중요성</vt:lpstr>
      <vt:lpstr>업무 윤리의 중요성</vt:lpstr>
      <vt:lpstr>업무 윤리의 중요성</vt:lpstr>
      <vt:lpstr>MTS 업무윤리강령 적용</vt:lpstr>
      <vt:lpstr>MTS 업무윤리강령 적용</vt:lpstr>
      <vt:lpstr>MTS 업무윤리강령 적용</vt:lpstr>
      <vt:lpstr>MTS 업무윤리강령 적용</vt:lpstr>
      <vt:lpstr>MTS 업무윤리강령 적용</vt:lpstr>
      <vt:lpstr>MTS에서는 보복 행위를 용납하지 않습니다.</vt:lpstr>
      <vt:lpstr>주요 특징</vt:lpstr>
      <vt:lpstr>개인 비밀 보호 및 보안이란 무엇인가요?</vt:lpstr>
      <vt:lpstr>우리의 책임 - 개인 정보 보호</vt:lpstr>
      <vt:lpstr>사이버 보안 하이라이트</vt:lpstr>
      <vt:lpstr>우리의 책임 - 사이버 보안 </vt:lpstr>
      <vt:lpstr>PowerPoint Presentation</vt:lpstr>
      <vt:lpstr>주요 특징</vt:lpstr>
      <vt:lpstr>글로벌 교역이란 무엇입니까?</vt:lpstr>
      <vt:lpstr>고객 파악</vt:lpstr>
      <vt:lpstr>고객 알기 – 붉은 깃발</vt:lpstr>
      <vt:lpstr>주문 정보 정확도</vt:lpstr>
      <vt:lpstr>주요 특징</vt:lpstr>
      <vt:lpstr>PowerPoint Presentation</vt:lpstr>
      <vt:lpstr>부정부패 방지</vt:lpstr>
      <vt:lpstr>부정부패 방지</vt:lpstr>
      <vt:lpstr>요약</vt:lpstr>
    </vt:vector>
  </TitlesOfParts>
  <Company>MTS Systems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FY21 Code Training</dc:title>
  <dc:creator>CFO's office</dc:creator>
  <cp:lastModifiedBy>Ronneberg, Melanie</cp:lastModifiedBy>
  <cp:revision>1041</cp:revision>
  <cp:lastPrinted>2016-05-18T20:01:37Z</cp:lastPrinted>
  <dcterms:created xsi:type="dcterms:W3CDTF">2014-02-10T22:38:06Z</dcterms:created>
  <dcterms:modified xsi:type="dcterms:W3CDTF">2021-07-13T14:53:26Z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0x010100F95B9CCB6831F04E81508F837DC8C87E</vt:lpwstr>
  </property>
</Properties>
</file>