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73" r:id="rId6"/>
    <p:sldId id="513" r:id="rId7"/>
    <p:sldId id="531" r:id="rId8"/>
    <p:sldId id="523" r:id="rId9"/>
    <p:sldId id="520" r:id="rId10"/>
    <p:sldId id="532" r:id="rId11"/>
    <p:sldId id="47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Ward" initials="JW" lastIdx="4" clrIdx="0"/>
  <p:cmAuthor id="2" name="Keval V Patel" initials="KVP" lastIdx="20" clrIdx="1"/>
  <p:cmAuthor id="3" name="Elliot Allen" initials="EA" lastIdx="8" clrIdx="2"/>
  <p:cmAuthor id="4" name="Mikhail Belov" initials="MB" lastIdx="13" clrIdx="3"/>
  <p:cmAuthor id="5" name="Nick W Fischenich" initials="NWF" lastIdx="24" clrIdx="4"/>
  <p:cmAuthor id="6" name="Jake J Heller" initials="JJH" lastIdx="17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0000"/>
    <a:srgbClr val="CC0000"/>
    <a:srgbClr val="E9EEF4"/>
    <a:srgbClr val="CC1543"/>
    <a:srgbClr val="D1DBE8"/>
    <a:srgbClr val="FFC000"/>
    <a:srgbClr val="2E567A"/>
    <a:srgbClr val="10273C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8" autoAdjust="0"/>
    <p:restoredTop sz="94434" autoAdjust="0"/>
  </p:normalViewPr>
  <p:slideViewPr>
    <p:cSldViewPr snapToGrid="0">
      <p:cViewPr varScale="1">
        <p:scale>
          <a:sx n="104" d="100"/>
          <a:sy n="104" d="100"/>
        </p:scale>
        <p:origin x="14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AA70B-447A-4BD8-8B8C-A1F500ECE06F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263324C-CC03-4A12-BDE4-F5D98A7EEF88}">
      <dgm:prSet phldrT="[Text]" custT="1"/>
      <dgm:spPr>
        <a:solidFill>
          <a:schemeClr val="bg1">
            <a:lumMod val="85000"/>
          </a:schemeClr>
        </a:solidFill>
        <a:ln w="12700">
          <a:solidFill>
            <a:schemeClr val="bg1">
              <a:lumMod val="65000"/>
            </a:schemeClr>
          </a:solidFill>
        </a:ln>
      </dgm:spPr>
      <dgm:t>
        <a:bodyPr anchor="t"/>
        <a:lstStyle/>
        <a:p>
          <a:pPr>
            <a:buClrTx/>
            <a:buNone/>
          </a:pPr>
          <a:r>
            <a:rPr lang="en-US" sz="18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A conflict of interest can be one of the following:</a:t>
          </a:r>
        </a:p>
      </dgm:t>
    </dgm:pt>
    <dgm:pt modelId="{00992804-86C4-409B-AD3E-97424DF7EDF8}" type="parTrans" cxnId="{C80CD7EA-9536-4CD0-91B2-52DA503EBA88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AB7D8377-7334-4577-B839-5D7976E2E13B}" type="sibTrans" cxnId="{C80CD7EA-9536-4CD0-91B2-52DA503EBA88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F99EF073-77F1-4C72-A550-034CB778568A}">
      <dgm:prSet phldrT="[Text]" custT="1"/>
      <dgm:spPr>
        <a:ln w="9525">
          <a:solidFill>
            <a:schemeClr val="bg1">
              <a:lumMod val="85000"/>
            </a:schemeClr>
          </a:solidFill>
        </a:ln>
      </dgm:spPr>
      <dgm:t>
        <a:bodyPr anchor="t"/>
        <a:lstStyle/>
        <a:p>
          <a:pPr>
            <a:lnSpc>
              <a:spcPct val="90000"/>
            </a:lnSpc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n-US" sz="400" dirty="0">
            <a:solidFill>
              <a:srgbClr val="C00000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800" b="0" dirty="0">
              <a:solidFill>
                <a:srgbClr val="C00000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Actual:</a:t>
          </a:r>
        </a:p>
        <a:p>
          <a:pPr>
            <a:lnSpc>
              <a:spcPct val="100000"/>
            </a:lnSpc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Situations* that </a:t>
          </a:r>
          <a:r>
            <a:rPr lang="en-US" sz="1600" b="1" i="0" u="none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do create </a:t>
          </a: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a conflict</a:t>
          </a:r>
          <a:endParaRPr lang="en-US" sz="1600" i="1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</dgm:t>
    </dgm:pt>
    <dgm:pt modelId="{677428E5-3F24-49F7-8F44-7DBC301ABE4B}" type="parTrans" cxnId="{6277CA1A-41D4-4635-AB1D-97B69E79E217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F5F8323C-A1A7-45E1-8DC8-A341A392CE03}" type="sibTrans" cxnId="{6277CA1A-41D4-4635-AB1D-97B69E79E217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B8F763E7-0437-4532-A17A-0E283789A4F1}">
      <dgm:prSet phldrT="[Text]" custT="1"/>
      <dgm:spPr>
        <a:ln w="9525">
          <a:solidFill>
            <a:schemeClr val="bg1">
              <a:lumMod val="85000"/>
            </a:schemeClr>
          </a:solidFill>
        </a:ln>
      </dgm:spPr>
      <dgm:t>
        <a:bodyPr anchor="t"/>
        <a:lstStyle/>
        <a:p>
          <a:pPr>
            <a:lnSpc>
              <a:spcPct val="90000"/>
            </a:lnSpc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n-US" sz="40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800" b="0" dirty="0">
              <a:solidFill>
                <a:srgbClr val="C00000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Perceived:</a:t>
          </a:r>
        </a:p>
        <a:p>
          <a:pPr>
            <a:lnSpc>
              <a:spcPct val="100000"/>
            </a:lnSpc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Situations* that </a:t>
          </a:r>
          <a:r>
            <a:rPr lang="en-US" sz="1600" b="1" i="0" u="none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could be perceived </a:t>
          </a: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by others, or </a:t>
          </a:r>
          <a:r>
            <a:rPr lang="en-US" sz="1600" b="1" i="0" u="none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have the appearance of</a:t>
          </a: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, creating a conflict</a:t>
          </a:r>
        </a:p>
        <a:p>
          <a:pPr>
            <a:lnSpc>
              <a:spcPct val="100000"/>
            </a:lnSpc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n-US" sz="1600" i="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200" i="1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(Whether or not this is in fact the case)</a:t>
          </a:r>
        </a:p>
      </dgm:t>
    </dgm:pt>
    <dgm:pt modelId="{B7FCF9E1-5659-4F67-AF7E-C22D0516E267}" type="parTrans" cxnId="{EA2A9BA9-706E-4A5E-B027-C39472D3E2CB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251877AF-A255-4A74-B58F-9F5BAAC08B90}" type="sibTrans" cxnId="{EA2A9BA9-706E-4A5E-B027-C39472D3E2CB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C78CFAA6-22E4-41B7-AF9F-376B2E6FC082}">
      <dgm:prSet phldrT="[Text]" custT="1"/>
      <dgm:spPr>
        <a:ln w="9525">
          <a:solidFill>
            <a:schemeClr val="bg1">
              <a:lumMod val="85000"/>
            </a:schemeClr>
          </a:solidFill>
        </a:ln>
      </dgm:spPr>
      <dgm:t>
        <a:bodyPr anchor="t"/>
        <a:lstStyle/>
        <a:p>
          <a:pPr algn="ctr">
            <a:lnSpc>
              <a:spcPct val="90000"/>
            </a:lnSpc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endParaRPr lang="en-US" sz="40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 algn="ctr">
            <a:lnSpc>
              <a:spcPct val="90000"/>
            </a:lnSpc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800" b="0" dirty="0">
              <a:solidFill>
                <a:srgbClr val="C00000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Potential:</a:t>
          </a:r>
        </a:p>
        <a:p>
          <a:pPr algn="ctr">
            <a:lnSpc>
              <a:spcPct val="100000"/>
            </a:lnSpc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Situations* that </a:t>
          </a:r>
          <a:r>
            <a:rPr lang="en-US" sz="1600" b="1" i="0" u="none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may </a:t>
          </a:r>
          <a:r>
            <a:rPr lang="en-US" sz="1600" b="0" i="0" u="none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presently</a:t>
          </a:r>
          <a:r>
            <a:rPr lang="en-US" sz="1600" b="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, </a:t>
          </a: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or </a:t>
          </a:r>
          <a:r>
            <a:rPr lang="en-US" sz="1600" b="1" i="0" u="none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in the future, </a:t>
          </a:r>
          <a:r>
            <a:rPr lang="en-US" sz="1600" i="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create a conflict</a:t>
          </a:r>
        </a:p>
      </dgm:t>
    </dgm:pt>
    <dgm:pt modelId="{572CC8A7-2455-4BF8-A095-17DC9CD3B954}" type="parTrans" cxnId="{27D07A4E-2CE4-40E7-BCA1-088789BD05A7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1635B756-10DA-4126-BF24-944BCC43DF25}" type="sibTrans" cxnId="{27D07A4E-2CE4-40E7-BCA1-088789BD05A7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35C75689-02D4-4103-9AD1-968677DCC4E9}">
      <dgm:prSet/>
      <dgm:spPr/>
      <dgm:t>
        <a:bodyPr/>
        <a:lstStyle/>
        <a:p>
          <a:endParaRPr lang="en-US">
            <a:latin typeface="Open sans"/>
          </a:endParaRPr>
        </a:p>
      </dgm:t>
    </dgm:pt>
    <dgm:pt modelId="{B896DA46-40FC-476E-B71B-2708F97BDFA7}" type="sibTrans" cxnId="{400F6DDB-BACB-4920-B500-161A6AB0E8B8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EA8851E8-14BE-4EA1-B388-9944896D7E64}" type="parTrans" cxnId="{400F6DDB-BACB-4920-B500-161A6AB0E8B8}">
      <dgm:prSet/>
      <dgm:spPr/>
      <dgm:t>
        <a:bodyPr/>
        <a:lstStyle/>
        <a:p>
          <a:endParaRPr lang="en-US">
            <a:solidFill>
              <a:schemeClr val="tx1"/>
            </a:solidFill>
            <a:latin typeface="Open sans"/>
            <a:ea typeface="Cambria" panose="02040503050406030204" pitchFamily="18" charset="0"/>
          </a:endParaRPr>
        </a:p>
      </dgm:t>
    </dgm:pt>
    <dgm:pt modelId="{5981846A-BF0D-4485-8811-4E30078F2466}" type="pres">
      <dgm:prSet presAssocID="{4A8AA70B-447A-4BD8-8B8C-A1F500ECE06F}" presName="composite" presStyleCnt="0">
        <dgm:presLayoutVars>
          <dgm:chMax val="1"/>
          <dgm:dir/>
          <dgm:resizeHandles val="exact"/>
        </dgm:presLayoutVars>
      </dgm:prSet>
      <dgm:spPr/>
    </dgm:pt>
    <dgm:pt modelId="{013192CA-6E8C-4617-9750-6D8013034227}" type="pres">
      <dgm:prSet presAssocID="{C263324C-CC03-4A12-BDE4-F5D98A7EEF88}" presName="roof" presStyleLbl="dkBgShp" presStyleIdx="0" presStyleCnt="2" custScaleY="37500" custLinFactNeighborY="-20562"/>
      <dgm:spPr/>
    </dgm:pt>
    <dgm:pt modelId="{1AE85595-CD8E-4E74-B127-631ECD7F757F}" type="pres">
      <dgm:prSet presAssocID="{C263324C-CC03-4A12-BDE4-F5D98A7EEF88}" presName="pillars" presStyleCnt="0"/>
      <dgm:spPr/>
    </dgm:pt>
    <dgm:pt modelId="{C5C248A6-C536-474F-B4EF-A338EBB1B8B6}" type="pres">
      <dgm:prSet presAssocID="{C263324C-CC03-4A12-BDE4-F5D98A7EEF88}" presName="pillar1" presStyleLbl="node1" presStyleIdx="0" presStyleCnt="3" custScaleY="110002" custLinFactNeighborX="-147" custLinFactNeighborY="-13512">
        <dgm:presLayoutVars>
          <dgm:bulletEnabled val="1"/>
        </dgm:presLayoutVars>
      </dgm:prSet>
      <dgm:spPr/>
    </dgm:pt>
    <dgm:pt modelId="{0D00C9B9-B434-4B16-B3BB-E8653DCE1E02}" type="pres">
      <dgm:prSet presAssocID="{B8F763E7-0437-4532-A17A-0E283789A4F1}" presName="pillarX" presStyleLbl="node1" presStyleIdx="1" presStyleCnt="3" custScaleY="110077" custLinFactNeighborX="0" custLinFactNeighborY="-13239">
        <dgm:presLayoutVars>
          <dgm:bulletEnabled val="1"/>
        </dgm:presLayoutVars>
      </dgm:prSet>
      <dgm:spPr/>
    </dgm:pt>
    <dgm:pt modelId="{4329FA5B-B801-4D4A-B005-7FE440F4C7B6}" type="pres">
      <dgm:prSet presAssocID="{C78CFAA6-22E4-41B7-AF9F-376B2E6FC082}" presName="pillarX" presStyleLbl="node1" presStyleIdx="2" presStyleCnt="3" custScaleY="109892" custLinFactNeighborX="147" custLinFactNeighborY="-13239">
        <dgm:presLayoutVars>
          <dgm:bulletEnabled val="1"/>
        </dgm:presLayoutVars>
      </dgm:prSet>
      <dgm:spPr/>
    </dgm:pt>
    <dgm:pt modelId="{330C4155-E71D-4B55-AA7A-1410AD52AB52}" type="pres">
      <dgm:prSet presAssocID="{C263324C-CC03-4A12-BDE4-F5D98A7EEF88}" presName="base" presStyleLbl="dkBgShp" presStyleIdx="1" presStyleCnt="2" custScaleY="19800" custLinFactY="-22536" custLinFactNeighborY="-100000"/>
      <dgm:spPr>
        <a:noFill/>
        <a:ln>
          <a:noFill/>
        </a:ln>
      </dgm:spPr>
    </dgm:pt>
  </dgm:ptLst>
  <dgm:cxnLst>
    <dgm:cxn modelId="{334C9D03-E811-478A-8608-457F2745BB83}" type="presOf" srcId="{C263324C-CC03-4A12-BDE4-F5D98A7EEF88}" destId="{013192CA-6E8C-4617-9750-6D8013034227}" srcOrd="0" destOrd="0" presId="urn:microsoft.com/office/officeart/2005/8/layout/hList3"/>
    <dgm:cxn modelId="{2E56BA17-74CB-4B9F-B45F-B6E3574A4BCB}" type="presOf" srcId="{C78CFAA6-22E4-41B7-AF9F-376B2E6FC082}" destId="{4329FA5B-B801-4D4A-B005-7FE440F4C7B6}" srcOrd="0" destOrd="0" presId="urn:microsoft.com/office/officeart/2005/8/layout/hList3"/>
    <dgm:cxn modelId="{6277CA1A-41D4-4635-AB1D-97B69E79E217}" srcId="{C263324C-CC03-4A12-BDE4-F5D98A7EEF88}" destId="{F99EF073-77F1-4C72-A550-034CB778568A}" srcOrd="0" destOrd="0" parTransId="{677428E5-3F24-49F7-8F44-7DBC301ABE4B}" sibTransId="{F5F8323C-A1A7-45E1-8DC8-A341A392CE03}"/>
    <dgm:cxn modelId="{27D07A4E-2CE4-40E7-BCA1-088789BD05A7}" srcId="{C263324C-CC03-4A12-BDE4-F5D98A7EEF88}" destId="{C78CFAA6-22E4-41B7-AF9F-376B2E6FC082}" srcOrd="2" destOrd="0" parTransId="{572CC8A7-2455-4BF8-A095-17DC9CD3B954}" sibTransId="{1635B756-10DA-4126-BF24-944BCC43DF25}"/>
    <dgm:cxn modelId="{C58D0A6F-83B8-4894-8F7B-CF3DF88123FF}" type="presOf" srcId="{B8F763E7-0437-4532-A17A-0E283789A4F1}" destId="{0D00C9B9-B434-4B16-B3BB-E8653DCE1E02}" srcOrd="0" destOrd="0" presId="urn:microsoft.com/office/officeart/2005/8/layout/hList3"/>
    <dgm:cxn modelId="{B7DA3BA8-60FA-46B6-B2AF-7F0C0FA776F6}" type="presOf" srcId="{4A8AA70B-447A-4BD8-8B8C-A1F500ECE06F}" destId="{5981846A-BF0D-4485-8811-4E30078F2466}" srcOrd="0" destOrd="0" presId="urn:microsoft.com/office/officeart/2005/8/layout/hList3"/>
    <dgm:cxn modelId="{EA2A9BA9-706E-4A5E-B027-C39472D3E2CB}" srcId="{C263324C-CC03-4A12-BDE4-F5D98A7EEF88}" destId="{B8F763E7-0437-4532-A17A-0E283789A4F1}" srcOrd="1" destOrd="0" parTransId="{B7FCF9E1-5659-4F67-AF7E-C22D0516E267}" sibTransId="{251877AF-A255-4A74-B58F-9F5BAAC08B90}"/>
    <dgm:cxn modelId="{400F6DDB-BACB-4920-B500-161A6AB0E8B8}" srcId="{4A8AA70B-447A-4BD8-8B8C-A1F500ECE06F}" destId="{35C75689-02D4-4103-9AD1-968677DCC4E9}" srcOrd="1" destOrd="0" parTransId="{EA8851E8-14BE-4EA1-B388-9944896D7E64}" sibTransId="{B896DA46-40FC-476E-B71B-2708F97BDFA7}"/>
    <dgm:cxn modelId="{BBB51FE0-AECC-439F-B146-083B9C825187}" type="presOf" srcId="{F99EF073-77F1-4C72-A550-034CB778568A}" destId="{C5C248A6-C536-474F-B4EF-A338EBB1B8B6}" srcOrd="0" destOrd="0" presId="urn:microsoft.com/office/officeart/2005/8/layout/hList3"/>
    <dgm:cxn modelId="{C80CD7EA-9536-4CD0-91B2-52DA503EBA88}" srcId="{4A8AA70B-447A-4BD8-8B8C-A1F500ECE06F}" destId="{C263324C-CC03-4A12-BDE4-F5D98A7EEF88}" srcOrd="0" destOrd="0" parTransId="{00992804-86C4-409B-AD3E-97424DF7EDF8}" sibTransId="{AB7D8377-7334-4577-B839-5D7976E2E13B}"/>
    <dgm:cxn modelId="{93A34D31-785E-44CA-834B-50FBE37425F3}" type="presParOf" srcId="{5981846A-BF0D-4485-8811-4E30078F2466}" destId="{013192CA-6E8C-4617-9750-6D8013034227}" srcOrd="0" destOrd="0" presId="urn:microsoft.com/office/officeart/2005/8/layout/hList3"/>
    <dgm:cxn modelId="{CF4B935E-89B4-4DB5-B5B8-B7CB6FB031E1}" type="presParOf" srcId="{5981846A-BF0D-4485-8811-4E30078F2466}" destId="{1AE85595-CD8E-4E74-B127-631ECD7F757F}" srcOrd="1" destOrd="0" presId="urn:microsoft.com/office/officeart/2005/8/layout/hList3"/>
    <dgm:cxn modelId="{426966E6-0981-4C48-9C26-49F0431FA602}" type="presParOf" srcId="{1AE85595-CD8E-4E74-B127-631ECD7F757F}" destId="{C5C248A6-C536-474F-B4EF-A338EBB1B8B6}" srcOrd="0" destOrd="0" presId="urn:microsoft.com/office/officeart/2005/8/layout/hList3"/>
    <dgm:cxn modelId="{3689C6F9-B163-4B8C-88BB-0288F48D94CA}" type="presParOf" srcId="{1AE85595-CD8E-4E74-B127-631ECD7F757F}" destId="{0D00C9B9-B434-4B16-B3BB-E8653DCE1E02}" srcOrd="1" destOrd="0" presId="urn:microsoft.com/office/officeart/2005/8/layout/hList3"/>
    <dgm:cxn modelId="{30C71C52-8709-4BCC-91EE-F47F91BCD086}" type="presParOf" srcId="{1AE85595-CD8E-4E74-B127-631ECD7F757F}" destId="{4329FA5B-B801-4D4A-B005-7FE440F4C7B6}" srcOrd="2" destOrd="0" presId="urn:microsoft.com/office/officeart/2005/8/layout/hList3"/>
    <dgm:cxn modelId="{9670F346-2BEC-4D80-A704-89495FC828C5}" type="presParOf" srcId="{5981846A-BF0D-4485-8811-4E30078F2466}" destId="{330C4155-E71D-4B55-AA7A-1410AD52AB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192CA-6E8C-4617-9750-6D8013034227}">
      <dsp:nvSpPr>
        <dsp:cNvPr id="0" name=""/>
        <dsp:cNvSpPr/>
      </dsp:nvSpPr>
      <dsp:spPr>
        <a:xfrm>
          <a:off x="0" y="0"/>
          <a:ext cx="7932420" cy="345986"/>
        </a:xfrm>
        <a:prstGeom prst="rect">
          <a:avLst/>
        </a:prstGeom>
        <a:solidFill>
          <a:schemeClr val="bg1">
            <a:lumMod val="85000"/>
          </a:schemeClr>
        </a:solidFill>
        <a:ln w="12700"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None/>
          </a:pPr>
          <a:r>
            <a:rPr lang="en-US" sz="180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A conflict of interest can be one of the following:</a:t>
          </a:r>
        </a:p>
      </dsp:txBody>
      <dsp:txXfrm>
        <a:off x="0" y="0"/>
        <a:ext cx="7932420" cy="345986"/>
      </dsp:txXfrm>
    </dsp:sp>
    <dsp:sp modelId="{C5C248A6-C536-474F-B4EF-A338EBB1B8B6}">
      <dsp:nvSpPr>
        <dsp:cNvPr id="0" name=""/>
        <dsp:cNvSpPr/>
      </dsp:nvSpPr>
      <dsp:spPr>
        <a:xfrm>
          <a:off x="0" y="462939"/>
          <a:ext cx="2641557" cy="21313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endParaRPr lang="en-US" sz="400" kern="1200" dirty="0">
            <a:solidFill>
              <a:srgbClr val="C00000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800" b="0" kern="1200" dirty="0">
              <a:solidFill>
                <a:srgbClr val="C00000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Actual:</a:t>
          </a:r>
        </a:p>
        <a:p>
          <a:pPr marL="0" lvl="0" indent="0" algn="ctr" defTabSz="1778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Situations* that </a:t>
          </a:r>
          <a:r>
            <a:rPr lang="en-US" sz="1600" b="1" i="0" u="none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do create </a:t>
          </a: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a conflict</a:t>
          </a:r>
          <a:endParaRPr lang="en-US" sz="1600" i="1" kern="120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</dsp:txBody>
      <dsp:txXfrm>
        <a:off x="0" y="462939"/>
        <a:ext cx="2641557" cy="2131315"/>
      </dsp:txXfrm>
    </dsp:sp>
    <dsp:sp modelId="{0D00C9B9-B434-4B16-B3BB-E8653DCE1E02}">
      <dsp:nvSpPr>
        <dsp:cNvPr id="0" name=""/>
        <dsp:cNvSpPr/>
      </dsp:nvSpPr>
      <dsp:spPr>
        <a:xfrm>
          <a:off x="2645431" y="467502"/>
          <a:ext cx="2641557" cy="21327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endParaRPr lang="en-US" sz="400" kern="120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800" b="0" kern="1200" dirty="0">
              <a:solidFill>
                <a:srgbClr val="C00000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Perceived:</a:t>
          </a:r>
        </a:p>
        <a:p>
          <a:pPr marL="0" lvl="0" indent="0" algn="ctr" defTabSz="1778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Situations* that </a:t>
          </a:r>
          <a:r>
            <a:rPr lang="en-US" sz="1600" b="1" i="0" u="none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could be perceived </a:t>
          </a: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by others, or </a:t>
          </a:r>
          <a:r>
            <a:rPr lang="en-US" sz="1600" b="1" i="0" u="none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have the appearance of</a:t>
          </a: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, creating a conflict</a:t>
          </a:r>
        </a:p>
        <a:p>
          <a:pPr marL="0" lvl="0" indent="0" algn="ctr" defTabSz="1778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None/>
          </a:pPr>
          <a:endParaRPr lang="en-US" sz="1600" i="0" kern="120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 marL="0" lvl="0" indent="0" algn="ctr" defTabSz="1778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200" i="1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(Whether or not this is in fact the case)</a:t>
          </a:r>
        </a:p>
      </dsp:txBody>
      <dsp:txXfrm>
        <a:off x="2645431" y="467502"/>
        <a:ext cx="2641557" cy="2132769"/>
      </dsp:txXfrm>
    </dsp:sp>
    <dsp:sp modelId="{4329FA5B-B801-4D4A-B005-7FE440F4C7B6}">
      <dsp:nvSpPr>
        <dsp:cNvPr id="0" name=""/>
        <dsp:cNvSpPr/>
      </dsp:nvSpPr>
      <dsp:spPr>
        <a:xfrm>
          <a:off x="5290862" y="469294"/>
          <a:ext cx="2641557" cy="2129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endParaRPr lang="en-US" sz="400" kern="1200" dirty="0">
            <a:solidFill>
              <a:schemeClr val="tx1"/>
            </a:solidFill>
            <a:latin typeface="Open sans"/>
            <a:ea typeface="Cambria" panose="02040503050406030204" pitchFamily="18" charset="0"/>
            <a:cs typeface="Arial" panose="020B0604020202020204" pitchFamily="34" charset="0"/>
          </a:endParaRPr>
        </a:p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800" b="0" kern="1200" dirty="0">
              <a:solidFill>
                <a:srgbClr val="C00000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Potential:</a:t>
          </a:r>
        </a:p>
        <a:p>
          <a:pPr marL="0" lvl="0" indent="0" algn="ctr" defTabSz="17780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C00000"/>
            </a:buClr>
            <a:buFont typeface="Wingdings" panose="05000000000000000000" pitchFamily="2" charset="2"/>
            <a:buNone/>
          </a:pP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Situations* that </a:t>
          </a:r>
          <a:r>
            <a:rPr lang="en-US" sz="1600" b="1" i="0" u="none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may </a:t>
          </a:r>
          <a:r>
            <a:rPr lang="en-US" sz="1600" b="0" i="0" u="none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presently</a:t>
          </a:r>
          <a:r>
            <a:rPr lang="en-US" sz="1600" b="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, </a:t>
          </a: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or </a:t>
          </a:r>
          <a:r>
            <a:rPr lang="en-US" sz="1600" b="1" i="0" u="none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in the future, </a:t>
          </a:r>
          <a:r>
            <a:rPr lang="en-US" sz="1600" i="0" kern="1200" dirty="0">
              <a:solidFill>
                <a:schemeClr val="tx1"/>
              </a:solidFill>
              <a:latin typeface="Open sans"/>
              <a:ea typeface="Cambria" panose="02040503050406030204" pitchFamily="18" charset="0"/>
              <a:cs typeface="Arial" panose="020B0604020202020204" pitchFamily="34" charset="0"/>
            </a:rPr>
            <a:t>create a conflict</a:t>
          </a:r>
        </a:p>
      </dsp:txBody>
      <dsp:txXfrm>
        <a:off x="5290862" y="469294"/>
        <a:ext cx="2641557" cy="2129184"/>
      </dsp:txXfrm>
    </dsp:sp>
    <dsp:sp modelId="{330C4155-E71D-4B55-AA7A-1410AD52AB52}">
      <dsp:nvSpPr>
        <dsp:cNvPr id="0" name=""/>
        <dsp:cNvSpPr/>
      </dsp:nvSpPr>
      <dsp:spPr>
        <a:xfrm>
          <a:off x="0" y="2581689"/>
          <a:ext cx="7932420" cy="4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7/27/2021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6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6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7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1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on icon to insert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71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92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CONFIDENTIAL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626836" y="6418362"/>
            <a:ext cx="1890328" cy="523220"/>
            <a:chOff x="3703648" y="6418362"/>
            <a:chExt cx="189032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703648" y="6418362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/>
              <a:r>
                <a:rPr lang="en-US"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CORPORATE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9" r:id="rId8"/>
    <p:sldLayoutId id="214748369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9947" y="5141845"/>
            <a:ext cx="8331337" cy="533400"/>
          </a:xfrm>
        </p:spPr>
        <p:txBody>
          <a:bodyPr>
            <a:noAutofit/>
          </a:bodyPr>
          <a:lstStyle/>
          <a:p>
            <a:r>
              <a:rPr lang="en-US" dirty="0">
                <a:latin typeface="Open sans"/>
              </a:rPr>
              <a:t>Conflict of Interest</a:t>
            </a:r>
            <a:br>
              <a:rPr lang="en-US" dirty="0">
                <a:latin typeface="Open sans"/>
              </a:rPr>
            </a:br>
            <a:r>
              <a:rPr lang="en-US" sz="2000" i="1" dirty="0">
                <a:latin typeface="Open sans"/>
              </a:rPr>
              <a:t>Training</a:t>
            </a:r>
            <a:endParaRPr lang="en-US" dirty="0">
              <a:latin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E75F5-C7EF-4B51-8E26-FFBD05FDF3BB}"/>
              </a:ext>
            </a:extLst>
          </p:cNvPr>
          <p:cNvSpPr txBox="1"/>
          <p:nvPr/>
        </p:nvSpPr>
        <p:spPr>
          <a:xfrm>
            <a:off x="7724775" y="6562725"/>
            <a:ext cx="1313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</a:rPr>
              <a:t>Updated as of June 2021</a:t>
            </a:r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23488"/>
            <a:ext cx="6812866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Training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07444"/>
            <a:ext cx="9144000" cy="55945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Open sans"/>
              </a:rPr>
              <a:t>     After reviewing these materials, you should understand the following: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36562" y="2046173"/>
            <a:ext cx="4681373" cy="3504383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What is a conflict of interest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What are MTS policy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What are some common examples of conflicts of interest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</a:rPr>
              <a:t>How to report a concern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AFE3E-CDC4-453E-B522-21F73BA8F7D4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392A93-B903-4101-BD98-B6C5F698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699" y="2420987"/>
            <a:ext cx="2733675" cy="28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904" y="61700"/>
            <a:ext cx="7616536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  <a:ea typeface="Cambria" panose="02040503050406030204" pitchFamily="18" charset="0"/>
              </a:rPr>
              <a:t>Conflict of Interest</a:t>
            </a:r>
            <a:br>
              <a:rPr lang="en-US" dirty="0">
                <a:solidFill>
                  <a:srgbClr val="C00000"/>
                </a:solidFill>
                <a:latin typeface="Open sans"/>
                <a:ea typeface="Cambria" panose="02040503050406030204" pitchFamily="18" charset="0"/>
              </a:rPr>
            </a:br>
            <a:r>
              <a:rPr lang="en-US" sz="2000" i="1" dirty="0">
                <a:solidFill>
                  <a:srgbClr val="C00000"/>
                </a:solidFill>
                <a:latin typeface="Open sans"/>
                <a:ea typeface="Cambria" panose="02040503050406030204" pitchFamily="18" charset="0"/>
              </a:rPr>
              <a:t>What is it?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08488"/>
            <a:ext cx="9144000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/>
                <a:ea typeface="Cambria" panose="02040503050406030204" pitchFamily="18" charset="0"/>
                <a:cs typeface="Arial" panose="020B0604020202020204" pitchFamily="34" charset="0"/>
              </a:rPr>
              <a:t>A conflict of interest exists when a situation* may interfere with someone’s responsibility to MTS, or affect their judgment or ability to conduct business in the best interest of MTS.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F29759-73FA-46A1-A878-F52177AB6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678056"/>
              </p:ext>
            </p:extLst>
          </p:nvPr>
        </p:nvGraphicFramePr>
        <p:xfrm>
          <a:off x="605790" y="2592213"/>
          <a:ext cx="7932420" cy="307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11132CB-BD57-44C6-A93C-C48A89BEF6BE}"/>
              </a:ext>
            </a:extLst>
          </p:cNvPr>
          <p:cNvSpPr/>
          <p:nvPr/>
        </p:nvSpPr>
        <p:spPr>
          <a:xfrm>
            <a:off x="552204" y="5427336"/>
            <a:ext cx="8591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Open sans"/>
                <a:ea typeface="Cambria" panose="02040503050406030204" pitchFamily="18" charset="0"/>
                <a:cs typeface="Arial" panose="020B0604020202020204" pitchFamily="34" charset="0"/>
              </a:rPr>
              <a:t>* Situations could be other employment outside of MTS, a relationship, or an outside business interest.</a:t>
            </a:r>
          </a:p>
        </p:txBody>
      </p:sp>
    </p:spTree>
    <p:extLst>
      <p:ext uri="{BB962C8B-B14F-4D97-AF65-F5344CB8AC3E}">
        <p14:creationId xmlns:p14="http://schemas.microsoft.com/office/powerpoint/2010/main" val="410343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62" y="66675"/>
            <a:ext cx="6812866" cy="8683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Conflict of Interest</a:t>
            </a:r>
            <a:br>
              <a:rPr lang="en-US" dirty="0">
                <a:solidFill>
                  <a:srgbClr val="C00000"/>
                </a:solidFill>
                <a:latin typeface="Open sans"/>
              </a:rPr>
            </a:br>
            <a:r>
              <a:rPr lang="en-US" sz="2000" i="1" dirty="0">
                <a:solidFill>
                  <a:srgbClr val="C00000"/>
                </a:solidFill>
                <a:latin typeface="Open sans"/>
              </a:rPr>
              <a:t>Examples</a:t>
            </a:r>
            <a:endParaRPr lang="en-US" sz="2000" i="1" dirty="0"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E845B-ADD8-410F-882D-06DFD4E8D21D}"/>
              </a:ext>
            </a:extLst>
          </p:cNvPr>
          <p:cNvSpPr>
            <a:spLocks/>
          </p:cNvSpPr>
          <p:nvPr/>
        </p:nvSpPr>
        <p:spPr>
          <a:xfrm>
            <a:off x="402152" y="1293223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Open sans"/>
              </a:rPr>
              <a:t>Outside Financial Interest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C7A64-EB43-4192-BEF3-E49768317751}"/>
              </a:ext>
            </a:extLst>
          </p:cNvPr>
          <p:cNvSpPr>
            <a:spLocks/>
          </p:cNvSpPr>
          <p:nvPr/>
        </p:nvSpPr>
        <p:spPr>
          <a:xfrm>
            <a:off x="402152" y="1985106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Open sans"/>
              </a:rPr>
              <a:t>Outside Competing Business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49287F-FDE2-418F-BC01-F0325F8E85DC}"/>
              </a:ext>
            </a:extLst>
          </p:cNvPr>
          <p:cNvSpPr>
            <a:spLocks/>
          </p:cNvSpPr>
          <p:nvPr/>
        </p:nvSpPr>
        <p:spPr>
          <a:xfrm>
            <a:off x="402152" y="2676989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  <a:latin typeface="Open sans"/>
              </a:rPr>
              <a:t>Other Business Relationships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4514A-431B-4C10-8704-0D431794F2BF}"/>
              </a:ext>
            </a:extLst>
          </p:cNvPr>
          <p:cNvSpPr>
            <a:spLocks/>
          </p:cNvSpPr>
          <p:nvPr/>
        </p:nvSpPr>
        <p:spPr>
          <a:xfrm>
            <a:off x="402152" y="3368872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  <a:latin typeface="Open sans"/>
              </a:rPr>
              <a:t>MTS Business Opportunities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CFF7B5-16D3-467C-AA6B-FCFF82E10D31}"/>
              </a:ext>
            </a:extLst>
          </p:cNvPr>
          <p:cNvSpPr>
            <a:spLocks/>
          </p:cNvSpPr>
          <p:nvPr/>
        </p:nvSpPr>
        <p:spPr>
          <a:xfrm>
            <a:off x="402152" y="4060755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  <a:latin typeface="Open sans"/>
              </a:rPr>
              <a:t>MTS Non-Public Information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EF91E-FE0D-4331-8447-C5BBDDFB47A7}"/>
              </a:ext>
            </a:extLst>
          </p:cNvPr>
          <p:cNvSpPr>
            <a:spLocks/>
          </p:cNvSpPr>
          <p:nvPr/>
        </p:nvSpPr>
        <p:spPr>
          <a:xfrm>
            <a:off x="402152" y="4752638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  <a:latin typeface="Open sans"/>
              </a:rPr>
              <a:t>MTS Resource Use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C8FD4-95B4-467A-8A9B-64A50E811B18}"/>
              </a:ext>
            </a:extLst>
          </p:cNvPr>
          <p:cNvSpPr>
            <a:spLocks/>
          </p:cNvSpPr>
          <p:nvPr/>
        </p:nvSpPr>
        <p:spPr>
          <a:xfrm>
            <a:off x="402152" y="5444523"/>
            <a:ext cx="1783977" cy="5029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>
                <a:solidFill>
                  <a:schemeClr val="tx1"/>
                </a:solidFill>
                <a:latin typeface="Open sans"/>
              </a:rPr>
              <a:t>Gifts / Gratuity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4B14EC-AC9D-4743-9A00-BCD72BBDA2BD}"/>
              </a:ext>
            </a:extLst>
          </p:cNvPr>
          <p:cNvSpPr>
            <a:spLocks/>
          </p:cNvSpPr>
          <p:nvPr/>
        </p:nvSpPr>
        <p:spPr>
          <a:xfrm>
            <a:off x="2229321" y="1293223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Having a financial interest or relationship with an MTS competitor, supplier or customer.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389B81-AB35-4156-B5A4-786CD1B65AA7}"/>
              </a:ext>
            </a:extLst>
          </p:cNvPr>
          <p:cNvSpPr>
            <a:spLocks/>
          </p:cNvSpPr>
          <p:nvPr/>
        </p:nvSpPr>
        <p:spPr>
          <a:xfrm>
            <a:off x="2229321" y="1985106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Owning your own business or providing consulting services where your business is a competitor, supplier or customer to MTS.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A62A85-86D7-462D-B089-86E5F9FEA410}"/>
              </a:ext>
            </a:extLst>
          </p:cNvPr>
          <p:cNvSpPr>
            <a:spLocks/>
          </p:cNvSpPr>
          <p:nvPr/>
        </p:nvSpPr>
        <p:spPr>
          <a:xfrm>
            <a:off x="2229321" y="2676989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Participating in any MTS business decision which has the potential to benefit another company.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748DB4-1DE2-4286-83EF-54E4175E2F4C}"/>
              </a:ext>
            </a:extLst>
          </p:cNvPr>
          <p:cNvSpPr>
            <a:spLocks/>
          </p:cNvSpPr>
          <p:nvPr/>
        </p:nvSpPr>
        <p:spPr>
          <a:xfrm>
            <a:off x="2229321" y="3368872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Participating in an outside business or relationship that has the potential to deprive MTS of an opportunity relating to its business.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71D981-7CDC-4A6C-9F41-47DD850345F5}"/>
              </a:ext>
            </a:extLst>
          </p:cNvPr>
          <p:cNvSpPr>
            <a:spLocks/>
          </p:cNvSpPr>
          <p:nvPr/>
        </p:nvSpPr>
        <p:spPr>
          <a:xfrm>
            <a:off x="2229321" y="4060755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Using MTS proprietary information, trade secrets, or other non-public information for personal gain or improper benefit to others.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B6A132-8EA6-47CC-A2C9-51D8BA5E0961}"/>
              </a:ext>
            </a:extLst>
          </p:cNvPr>
          <p:cNvSpPr>
            <a:spLocks/>
          </p:cNvSpPr>
          <p:nvPr/>
        </p:nvSpPr>
        <p:spPr>
          <a:xfrm>
            <a:off x="2229321" y="4752638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Using MTS resources in a manner inconsistent with any other MTS policy or the Global Code of Ethical Business Conduct for gain or advantage in any outside activity or for personal interest.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F8D80F-78F8-4627-BB5C-CD425FAA4486}"/>
              </a:ext>
            </a:extLst>
          </p:cNvPr>
          <p:cNvSpPr>
            <a:spLocks/>
          </p:cNvSpPr>
          <p:nvPr/>
        </p:nvSpPr>
        <p:spPr>
          <a:xfrm>
            <a:off x="2229321" y="5444523"/>
            <a:ext cx="6548901" cy="502920"/>
          </a:xfrm>
          <a:prstGeom prst="round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tx1"/>
                </a:solidFill>
                <a:latin typeface="Open sans"/>
                <a:ea typeface="Cambria" panose="02040503050406030204" pitchFamily="18" charset="0"/>
              </a:rPr>
              <a:t>Accepting and giving a business gratuity or gift to/from a competitor, supplier, or customer that is inconsistent with MTS policy.</a:t>
            </a:r>
          </a:p>
        </p:txBody>
      </p:sp>
    </p:spTree>
    <p:extLst>
      <p:ext uri="{BB962C8B-B14F-4D97-AF65-F5344CB8AC3E}">
        <p14:creationId xmlns:p14="http://schemas.microsoft.com/office/powerpoint/2010/main" val="6624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FA5FE-C6BF-4EE6-B3E9-A77C7980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2" y="66675"/>
            <a:ext cx="6812866" cy="8683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Conflict of Interest</a:t>
            </a:r>
            <a:br>
              <a:rPr lang="en-US" dirty="0">
                <a:solidFill>
                  <a:srgbClr val="C00000"/>
                </a:solidFill>
                <a:latin typeface="Open sans"/>
              </a:rPr>
            </a:br>
            <a:r>
              <a:rPr lang="en-US" sz="2000" i="1" dirty="0">
                <a:solidFill>
                  <a:srgbClr val="C00000"/>
                </a:solidFill>
                <a:latin typeface="Open sans"/>
              </a:rPr>
              <a:t>Examples - Gifts &amp; Gratuities </a:t>
            </a:r>
            <a:endParaRPr lang="en-US" sz="2000" i="1" dirty="0">
              <a:latin typeface="Open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BAF0C-7020-4F40-A190-F1739176BF09}"/>
              </a:ext>
            </a:extLst>
          </p:cNvPr>
          <p:cNvSpPr/>
          <p:nvPr/>
        </p:nvSpPr>
        <p:spPr>
          <a:xfrm>
            <a:off x="738108" y="2265423"/>
            <a:ext cx="3524250" cy="294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Modest items of food (snacks, coffee, soft drinks)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Greeting cards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Other items of limited intrinsic value used for presentation purposes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0139C9-E59E-44D0-B1F1-6B32EC78A63A}"/>
              </a:ext>
            </a:extLst>
          </p:cNvPr>
          <p:cNvSpPr/>
          <p:nvPr/>
        </p:nvSpPr>
        <p:spPr>
          <a:xfrm>
            <a:off x="4724402" y="2265423"/>
            <a:ext cx="3524250" cy="29447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Gifts of cash or equivalent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Gifts that violate FCPA standards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Gifts given as a bribe / kickback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Tickets to events (such as sports or concerts)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Gifts  to/from government officials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/>
              </a:rPr>
              <a:t>Gifts to / from organizations where MTS has agreed to gift restrictions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5D01F-218F-452C-A00E-7E45AB8453FC}"/>
              </a:ext>
            </a:extLst>
          </p:cNvPr>
          <p:cNvSpPr txBox="1"/>
          <p:nvPr/>
        </p:nvSpPr>
        <p:spPr>
          <a:xfrm>
            <a:off x="762000" y="1733550"/>
            <a:ext cx="1738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Gifts Allowed: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37BCBF-4D6E-42A9-A05C-E51C88EE4694}"/>
              </a:ext>
            </a:extLst>
          </p:cNvPr>
          <p:cNvSpPr txBox="1"/>
          <p:nvPr/>
        </p:nvSpPr>
        <p:spPr>
          <a:xfrm>
            <a:off x="4724402" y="1733550"/>
            <a:ext cx="224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Gifts Not Allowed: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D9A4F1-383F-436F-814F-2A100401CE66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3396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37903" y="1126424"/>
            <a:ext cx="8270593" cy="4217102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dirty="0">
                <a:solidFill>
                  <a:srgbClr val="C00000"/>
                </a:solidFill>
                <a:latin typeface="Open sans"/>
              </a:rPr>
              <a:t>As an MTS employees, you must:</a:t>
            </a:r>
          </a:p>
          <a:p>
            <a:pPr marL="0" indent="0">
              <a:buClrTx/>
              <a:buNone/>
            </a:pPr>
            <a:endParaRPr lang="en-US" sz="400" b="1" dirty="0">
              <a:latin typeface="Open sans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Act in the best interest of MTS.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Avoid outside activities or personal interests that could adversely influence your judgment or objectivity to MTS.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Not engage in outside activities or personal interests that are an actual, perceived, or potential conflict of interest.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Inform the Office of Risk and Compliance when serving on the board of directors of a registered 501(c)3 entity such as a charitable, educational, or other nonprofit board, other than a religious organization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</a:pPr>
            <a:r>
              <a:rPr lang="en-US" sz="1600" dirty="0">
                <a:latin typeface="Open sans"/>
              </a:rPr>
              <a:t>Seek approval from your VP and the Office of Risk and Compliance to take part in legitimate outside activities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37904" y="61700"/>
            <a:ext cx="7616536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Open sans"/>
              </a:rPr>
              <a:t>Conflict of Interest </a:t>
            </a:r>
            <a:br>
              <a:rPr lang="en-US" dirty="0">
                <a:solidFill>
                  <a:srgbClr val="C00000"/>
                </a:solidFill>
                <a:latin typeface="Open sans"/>
              </a:rPr>
            </a:br>
            <a:r>
              <a:rPr lang="en-US" sz="2000" i="1" dirty="0">
                <a:solidFill>
                  <a:srgbClr val="C00000"/>
                </a:solidFill>
                <a:latin typeface="Open sans"/>
              </a:rPr>
              <a:t>Policy Requirements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7840233" y="4172981"/>
            <a:ext cx="215301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Open sans"/>
              </a:rPr>
              <a:t>See Form ORC-007.01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0E8A40C-DE28-4607-B09D-18BBCF8C5377}"/>
              </a:ext>
            </a:extLst>
          </p:cNvPr>
          <p:cNvSpPr/>
          <p:nvPr/>
        </p:nvSpPr>
        <p:spPr>
          <a:xfrm>
            <a:off x="8437064" y="3234975"/>
            <a:ext cx="269033" cy="2028706"/>
          </a:xfrm>
          <a:prstGeom prst="rightBrace">
            <a:avLst/>
          </a:prstGeom>
          <a:ln w="63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6F36E-44EA-48F2-AC32-50679936CF1B}"/>
              </a:ext>
            </a:extLst>
          </p:cNvPr>
          <p:cNvSpPr txBox="1"/>
          <p:nvPr/>
        </p:nvSpPr>
        <p:spPr>
          <a:xfrm>
            <a:off x="798937" y="5343526"/>
            <a:ext cx="740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Open sans"/>
                <a:ea typeface="Cambria" panose="02040503050406030204" pitchFamily="18" charset="0"/>
              </a:rPr>
              <a:t>MTS expectations and requirements can be found here: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9684A-FFB1-4E11-8EFC-5ACDB69175BB}"/>
              </a:ext>
            </a:extLst>
          </p:cNvPr>
          <p:cNvSpPr txBox="1"/>
          <p:nvPr/>
        </p:nvSpPr>
        <p:spPr>
          <a:xfrm>
            <a:off x="365760" y="6039653"/>
            <a:ext cx="841247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Open sans"/>
                <a:ea typeface="Cambria" panose="02040503050406030204" pitchFamily="18" charset="0"/>
                <a:cs typeface="Arial" panose="020B0604020202020204" pitchFamily="34" charset="0"/>
              </a:rPr>
              <a:t>ORC.007 MTS Conflict of Interest Policy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8E16B-5FE8-4CD9-AC11-4C5BFEBA2B88}"/>
              </a:ext>
            </a:extLst>
          </p:cNvPr>
          <p:cNvSpPr txBox="1"/>
          <p:nvPr/>
        </p:nvSpPr>
        <p:spPr>
          <a:xfrm>
            <a:off x="365760" y="5701099"/>
            <a:ext cx="841248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Open sans"/>
                <a:ea typeface="Cambria" panose="02040503050406030204" pitchFamily="18" charset="0"/>
                <a:cs typeface="Arial" panose="020B0604020202020204" pitchFamily="34" charset="0"/>
              </a:rPr>
              <a:t>ORC.001 MTS Global Code of Ethical Business Conduct</a:t>
            </a:r>
          </a:p>
        </p:txBody>
      </p:sp>
    </p:spTree>
    <p:extLst>
      <p:ext uri="{BB962C8B-B14F-4D97-AF65-F5344CB8AC3E}">
        <p14:creationId xmlns:p14="http://schemas.microsoft.com/office/powerpoint/2010/main" val="101476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71BC"/>
                </a:solidFill>
                <a:latin typeface="Open Sans"/>
              </a:rPr>
              <a:t>Talk </a:t>
            </a:r>
            <a:r>
              <a:rPr lang="en-US" sz="1400" dirty="0">
                <a:latin typeface="Open Sans"/>
              </a:rPr>
              <a:t>to the Office of Risk and Compliance, or your Supervisor, or HR</a:t>
            </a:r>
            <a:endParaRPr lang="en-US" sz="1400" dirty="0">
              <a:highlight>
                <a:srgbClr val="FFFF00"/>
              </a:highlight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71BC"/>
                </a:solidFill>
                <a:latin typeface="Open Sans"/>
              </a:rPr>
              <a:t>Email </a:t>
            </a:r>
            <a:r>
              <a:rPr lang="en-US" sz="1400" dirty="0">
                <a:latin typeface="Open Sans"/>
              </a:rPr>
              <a:t>the Office of Risk and Compliance at </a:t>
            </a:r>
            <a:r>
              <a:rPr lang="en-US" sz="1400" dirty="0">
                <a:latin typeface="Open Sans"/>
                <a:hlinkClick r:id="rId3"/>
              </a:rPr>
              <a:t>mts_risk_and_compliance@mts.com</a:t>
            </a:r>
            <a:endParaRPr lang="en-US" sz="14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en-US" sz="14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71BC"/>
                </a:solidFill>
                <a:latin typeface="Open Sans"/>
              </a:rPr>
              <a:t>Visit </a:t>
            </a:r>
            <a:r>
              <a:rPr lang="en-US" sz="1400" dirty="0">
                <a:latin typeface="Open Sans"/>
              </a:rPr>
              <a:t>MTS AlertLine - </a:t>
            </a:r>
            <a:r>
              <a:rPr lang="en-US" sz="1400" dirty="0">
                <a:latin typeface="Open Sans"/>
                <a:hlinkClick r:id="rId4"/>
              </a:rPr>
              <a:t>https://alertline.com</a:t>
            </a:r>
            <a:endParaRPr lang="en-US" sz="14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71BC"/>
                </a:solidFill>
                <a:latin typeface="Open Sans"/>
              </a:rPr>
              <a:t>Call </a:t>
            </a:r>
            <a:r>
              <a:rPr lang="de-DE" sz="1400" dirty="0">
                <a:latin typeface="Open Sans"/>
              </a:rPr>
              <a:t>the AlertLine* Number 888-321-5562 (Regional phone numbers listed in Code)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5221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Open Sans"/>
              </a:rPr>
              <a:t>Reports to the AlertLine have the option to be made anonymously.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0071BC"/>
              </a:solidFill>
              <a:latin typeface="Open Sans"/>
            </a:endParaRPr>
          </a:p>
          <a:p>
            <a:r>
              <a:rPr lang="en-US" dirty="0">
                <a:solidFill>
                  <a:srgbClr val="0071BC"/>
                </a:solidFill>
                <a:latin typeface="Open Sans"/>
              </a:rPr>
              <a:t>       How To Seek Guidance or Report a Concern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7851"/>
            <a:ext cx="6853471" cy="520159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C00000"/>
                </a:solidFill>
                <a:latin typeface="Open Sans"/>
              </a:rPr>
              <a:t>Conflict of Interest</a:t>
            </a:r>
            <a:br>
              <a:rPr lang="en-US" sz="2400" dirty="0">
                <a:solidFill>
                  <a:srgbClr val="C00000"/>
                </a:solidFill>
                <a:latin typeface="Open Sans"/>
              </a:rPr>
            </a:br>
            <a:r>
              <a:rPr lang="en-US" sz="2200" i="1" dirty="0">
                <a:solidFill>
                  <a:srgbClr val="C00000"/>
                </a:solidFill>
                <a:latin typeface="Open Sans"/>
              </a:rPr>
              <a:t>How to Report a Concern</a:t>
            </a:r>
            <a:endParaRPr lang="en-US" sz="22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74275-2E78-4ED7-89A5-9CFB9CF890AF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b5744b12-f1bc-4780-8577-ba39858743d7" origin="userSelected"/>
</file>

<file path=customXml/itemProps1.xml><?xml version="1.0" encoding="utf-8"?>
<ds:datastoreItem xmlns:ds="http://schemas.openxmlformats.org/officeDocument/2006/customXml" ds:itemID="{CBA3FA1B-4865-421F-9D01-6F3845EA51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EE75BB-DDE0-4F1B-B315-84E868E1F1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50E49C-BB2B-443B-87C6-732F5AC7C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e8435-151f-47d9-8662-afbb28439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97C8629-1002-4DA3-96E4-8BC1A8D8C2D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77524</TotalTime>
  <Words>682</Words>
  <Application>Microsoft Office PowerPoint</Application>
  <PresentationFormat>On-screen Show (4:3)</PresentationFormat>
  <Paragraphs>78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Cambria</vt:lpstr>
      <vt:lpstr>Lucida Grande</vt:lpstr>
      <vt:lpstr>Open Sans</vt:lpstr>
      <vt:lpstr>Open Sans</vt:lpstr>
      <vt:lpstr>Wingdings</vt:lpstr>
      <vt:lpstr>BoardTemplate_corporate2</vt:lpstr>
      <vt:lpstr>Conflict of Interest Training</vt:lpstr>
      <vt:lpstr>Training Agenda</vt:lpstr>
      <vt:lpstr>Conflict of Interest What is it?</vt:lpstr>
      <vt:lpstr>Conflict of Interest Examples</vt:lpstr>
      <vt:lpstr>Conflict of Interest Examples - Gifts &amp; Gratuities </vt:lpstr>
      <vt:lpstr>Conflict of Interest  Policy Requirements</vt:lpstr>
      <vt:lpstr>Conflict of Interest How to Report a Concern</vt:lpstr>
    </vt:vector>
  </TitlesOfParts>
  <Company>MTS Systems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1015</cp:revision>
  <cp:lastPrinted>2017-10-30T13:45:18Z</cp:lastPrinted>
  <dcterms:created xsi:type="dcterms:W3CDTF">2009-07-02T15:23:46Z</dcterms:created>
  <dcterms:modified xsi:type="dcterms:W3CDTF">2021-07-27T14:10:18Z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0x010100F95B9CCB6831F04E81508F837DC8C87E</vt:lpwstr>
  </property>
  <property fmtid="{D5CDD505-2E9C-101B-9397-08002B2CF9AE}" pid="3" name="docIndexRef">
    <vt:lpwstr>0ddc8543-bec3-4e3b-a1e4-882ca4a657aa</vt:lpwstr>
  </property>
  <property fmtid="{D5CDD505-2E9C-101B-9397-08002B2CF9AE}" pid="4" name="bjDocumentSecurityLabel">
    <vt:lpwstr>This item has no classification</vt:lpwstr>
  </property>
  <property fmtid="{D5CDD505-2E9C-101B-9397-08002B2CF9AE}" pid="5" name="bjClsUserRVM">
    <vt:lpwstr>[]</vt:lpwstr>
  </property>
  <property fmtid="{D5CDD505-2E9C-101B-9397-08002B2CF9AE}" pid="6" name="bjSaver">
    <vt:lpwstr>b5uRTIfFVJvnskMNf5rWi6vC4tCygNd0</vt:lpwstr>
  </property>
</Properties>
</file>