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3" r:id="rId5"/>
    <p:sldId id="513" r:id="rId6"/>
    <p:sldId id="518" r:id="rId7"/>
    <p:sldId id="516" r:id="rId8"/>
    <p:sldId id="400" r:id="rId9"/>
    <p:sldId id="519" r:id="rId10"/>
    <p:sldId id="515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Ward" initials="JW" lastIdx="4" clrIdx="0">
    <p:extLst/>
  </p:cmAuthor>
  <p:cmAuthor id="2" name="Keval V Patel" initials="KVP" lastIdx="20" clrIdx="1">
    <p:extLst/>
  </p:cmAuthor>
  <p:cmAuthor id="3" name="Elliot Allen" initials="EA" lastIdx="8" clrIdx="2">
    <p:extLst/>
  </p:cmAuthor>
  <p:cmAuthor id="4" name="Mikhail Belov" initials="MB" lastIdx="13" clrIdx="3">
    <p:extLst/>
  </p:cmAuthor>
  <p:cmAuthor id="5" name="Nick W Fischenich" initials="NWF" lastIdx="24" clrIdx="4">
    <p:extLst/>
  </p:cmAuthor>
  <p:cmAuthor id="6" name="Jake J Heller" initials="JJH" lastIdx="17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0000"/>
    <a:srgbClr val="CC0000"/>
    <a:srgbClr val="E9EEF4"/>
    <a:srgbClr val="CC1543"/>
    <a:srgbClr val="D1DBE8"/>
    <a:srgbClr val="FFC000"/>
    <a:srgbClr val="2E567A"/>
    <a:srgbClr val="10273C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48" autoAdjust="0"/>
    <p:restoredTop sz="94434" autoAdjust="0"/>
  </p:normalViewPr>
  <p:slideViewPr>
    <p:cSldViewPr snapToGrid="0">
      <p:cViewPr>
        <p:scale>
          <a:sx n="125" d="100"/>
          <a:sy n="125" d="100"/>
        </p:scale>
        <p:origin x="-121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6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1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1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034328" y="6491194"/>
            <a:ext cx="1633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Leading with Integrity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368" y="6401388"/>
            <a:ext cx="501709" cy="45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2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26836" y="6418362"/>
            <a:ext cx="1890328" cy="523220"/>
            <a:chOff x="3703648" y="6418362"/>
            <a:chExt cx="1890328" cy="523220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703648" y="6418362"/>
              <a:ext cx="1890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/>
              <a:r>
                <a:rPr lang="en-US" sz="1400" spc="5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CORPORATE</a:t>
              </a:r>
              <a:endParaRPr lang="en-US" sz="1400" spc="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663306" cy="304800"/>
              <a:chOff x="3892611" y="6418362"/>
              <a:chExt cx="1576955" cy="30480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576955" cy="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57695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368" y="6401388"/>
            <a:ext cx="501709" cy="45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7072996" y="6491194"/>
            <a:ext cx="1633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Leading with Integrity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9" r:id="rId8"/>
    <p:sldLayoutId id="2147483694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MTS_Risk_&amp;_Compliance@mts.com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alertlin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9947" y="5141845"/>
            <a:ext cx="8331337" cy="533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Q1 FY18 Ethics Committee</a:t>
            </a:r>
            <a:r>
              <a:rPr lang="en-US" b="1" dirty="0" smtClean="0">
                <a:latin typeface="Cambria" panose="02040503050406030204" pitchFamily="18" charset="0"/>
              </a:rPr>
              <a:t/>
            </a:r>
            <a:br>
              <a:rPr lang="en-US" b="1" dirty="0" smtClean="0">
                <a:latin typeface="Cambria" panose="02040503050406030204" pitchFamily="18" charset="0"/>
              </a:rPr>
            </a:br>
            <a:r>
              <a:rPr lang="en-US" sz="2200" b="1" dirty="0" smtClean="0">
                <a:latin typeface="Cambria" panose="02040503050406030204" pitchFamily="18" charset="0"/>
              </a:rPr>
              <a:t>Key Reminders </a:t>
            </a:r>
            <a:r>
              <a:rPr lang="en-US" sz="2200" b="1" smtClean="0">
                <a:latin typeface="Cambria" panose="02040503050406030204" pitchFamily="18" charset="0"/>
              </a:rPr>
              <a:t>- Conflict </a:t>
            </a:r>
            <a:r>
              <a:rPr lang="en-US" sz="2200" b="1" dirty="0" smtClean="0">
                <a:latin typeface="Cambria" panose="02040503050406030204" pitchFamily="18" charset="0"/>
              </a:rPr>
              <a:t>of Interest</a:t>
            </a:r>
            <a:endParaRPr lang="en-US" sz="2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23488"/>
            <a:ext cx="6812866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Agenda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2" y="1532525"/>
            <a:ext cx="8437274" cy="87701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After reviewing these key reminders, you should have an understanding of the following: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3691" y="2408374"/>
            <a:ext cx="4681373" cy="3504383"/>
          </a:xfrm>
        </p:spPr>
        <p:txBody>
          <a:bodyPr/>
          <a:lstStyle/>
          <a:p>
            <a:pPr marL="0" indent="0">
              <a:buClrTx/>
              <a:buNone/>
            </a:pPr>
            <a:endParaRPr lang="en-US" sz="1800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mbria" panose="02040503050406030204" pitchFamily="18" charset="0"/>
              </a:rPr>
              <a:t>What is a conflict of interest</a:t>
            </a:r>
          </a:p>
          <a:p>
            <a:pPr marL="0" indent="0">
              <a:buNone/>
            </a:pPr>
            <a:endParaRPr lang="en-US" sz="18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What </a:t>
            </a:r>
            <a:r>
              <a:rPr lang="en-US" sz="1800" dirty="0" smtClean="0">
                <a:latin typeface="Cambria" panose="02040503050406030204" pitchFamily="18" charset="0"/>
              </a:rPr>
              <a:t>are MTS policy requirements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mbria" panose="02040503050406030204" pitchFamily="18" charset="0"/>
              </a:rPr>
              <a:t>What are some common examples of conflicts of interest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mbria" panose="02040503050406030204" pitchFamily="18" charset="0"/>
              </a:rPr>
              <a:t>How to report a concern</a:t>
            </a:r>
            <a:endParaRPr lang="en-US" sz="1800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66" y="3106882"/>
            <a:ext cx="3632180" cy="17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99257" y="2701789"/>
            <a:ext cx="7964054" cy="2983673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ClrTx/>
              <a:buNone/>
            </a:pP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An outside activity would be considered a conflict of interest if it:</a:t>
            </a:r>
            <a:endParaRPr lang="en-US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Aft>
                <a:spcPts val="0"/>
              </a:spcAft>
              <a:buClrTx/>
              <a:buNone/>
            </a:pPr>
            <a:endParaRPr lang="en-US" sz="16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mbria" panose="02040503050406030204" pitchFamily="18" charset="0"/>
              </a:rPr>
              <a:t>Has a negative impact on MTS business interests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mbria" panose="02040503050406030204" pitchFamily="18" charset="0"/>
              </a:rPr>
              <a:t>Negatively affects MTS’ reputation or relations with others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mbria" panose="02040503050406030204" pitchFamily="18" charset="0"/>
              </a:rPr>
              <a:t>Interferes with an individual’s judgment in carrying out his or her job duties</a:t>
            </a:r>
            <a:endParaRPr lang="en-US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MTS expectations and requirements can be found here: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7904" y="61700"/>
            <a:ext cx="7616536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Conflict of Interest – What is it?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257" y="1378350"/>
            <a:ext cx="7964054" cy="1323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 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</a:rPr>
              <a:t>conflict of interest </a:t>
            </a:r>
            <a:r>
              <a:rPr lang="en-US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occurs when an individual’s outside activities or personal interests </a:t>
            </a:r>
            <a:r>
              <a:rPr lang="en-US" b="1" i="1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conflict</a:t>
            </a:r>
            <a:r>
              <a:rPr lang="en-US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, or </a:t>
            </a:r>
            <a:r>
              <a:rPr lang="en-US" b="1" i="1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appear to conflict</a:t>
            </a:r>
            <a:r>
              <a:rPr lang="en-US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, with his or her responsibilities to MTS, compromising judgment or the ability to conduct business in the best interest of MTS.</a:t>
            </a:r>
            <a:endParaRPr lang="en-US" b="1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257" y="5547547"/>
            <a:ext cx="796405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Cambria" panose="02040503050406030204" pitchFamily="18" charset="0"/>
              </a:rPr>
              <a:t>OGC.010 MTS Conflict of Interest Policy</a:t>
            </a:r>
            <a:endParaRPr lang="en-US" sz="1400" i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257" y="5179498"/>
            <a:ext cx="796405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Cambria" panose="02040503050406030204" pitchFamily="18" charset="0"/>
              </a:rPr>
              <a:t>OGC.001 MTS Global Code of Ethical Business Conduct</a:t>
            </a:r>
            <a:endParaRPr lang="en-US" sz="1400" i="1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257" y="5936414"/>
            <a:ext cx="796405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Cambria" panose="02040503050406030204" pitchFamily="18" charset="0"/>
              </a:rPr>
              <a:t>OGC.009 MTS Gifts, Business Courtesies and Sponsorships Policy</a:t>
            </a:r>
            <a:endParaRPr lang="en-US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35501" y="1211612"/>
            <a:ext cx="6370544" cy="5153553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b="1" dirty="0" smtClean="0">
                <a:latin typeface="Cambria" panose="02040503050406030204" pitchFamily="18" charset="0"/>
              </a:rPr>
              <a:t>As an MTS employees, you must:</a:t>
            </a:r>
          </a:p>
          <a:p>
            <a:pPr marL="0" indent="0">
              <a:buClrTx/>
              <a:buNone/>
            </a:pPr>
            <a:endParaRPr lang="en-US" sz="1800" b="1" dirty="0" smtClean="0"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</a:rPr>
              <a:t>Act in the best interest of MTS 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</a:rPr>
              <a:t>Make business decisions free from any conflict of interest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– do not engage in outside interests that interfere with or impact your ability to do so 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</a:rPr>
              <a:t>Make business decisions based on reasoning that is objective and impartial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</a:rPr>
              <a:t>Inform the </a:t>
            </a:r>
            <a:r>
              <a:rPr lang="en-US" sz="1600" dirty="0">
                <a:latin typeface="Cambria" panose="02040503050406030204" pitchFamily="18" charset="0"/>
              </a:rPr>
              <a:t>Office of Risk and Compliance when </a:t>
            </a:r>
            <a:r>
              <a:rPr lang="en-US" sz="1600" dirty="0" smtClean="0">
                <a:latin typeface="Cambria" panose="02040503050406030204" pitchFamily="18" charset="0"/>
              </a:rPr>
              <a:t>serving on </a:t>
            </a:r>
            <a:r>
              <a:rPr lang="en-US" sz="1600" dirty="0">
                <a:latin typeface="Cambria" panose="02040503050406030204" pitchFamily="18" charset="0"/>
              </a:rPr>
              <a:t>the board of directors of a registered 501(c)3 entity such as a charitable, educational, or other nonprofit board, other than a religious organization</a:t>
            </a:r>
            <a:endParaRPr lang="en-US" sz="1600" dirty="0" smtClean="0"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</a:rPr>
              <a:t>Seek approval from your VP and the Office of Risk and Compliance to take </a:t>
            </a:r>
            <a:r>
              <a:rPr lang="en-US" sz="1600" dirty="0">
                <a:latin typeface="Cambria" panose="02040503050406030204" pitchFamily="18" charset="0"/>
              </a:rPr>
              <a:t>part in legitimate outside </a:t>
            </a:r>
            <a:r>
              <a:rPr lang="en-US" sz="1600" dirty="0" smtClean="0">
                <a:latin typeface="Cambria" panose="02040503050406030204" pitchFamily="18" charset="0"/>
              </a:rPr>
              <a:t>activities by completing and submitting the OGC-010.01 disclosure form</a:t>
            </a:r>
          </a:p>
          <a:p>
            <a:pPr marL="0" indent="0">
              <a:buNone/>
            </a:pPr>
            <a:endParaRPr lang="en-US" sz="1800" dirty="0" smtClean="0">
              <a:latin typeface="Cambria" panose="02040503050406030204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7904" y="61700"/>
            <a:ext cx="7616536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Conflict of Interest – Policy Requirements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42512" y="5112015"/>
            <a:ext cx="1324842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OGC-010.01 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Outside Interest </a:t>
            </a:r>
            <a:r>
              <a:rPr lang="en-US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and 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Activities </a:t>
            </a:r>
            <a:r>
              <a:rPr lang="en-US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Disclosure Form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164530" y="1502389"/>
            <a:ext cx="0" cy="45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6603421" y="5476043"/>
            <a:ext cx="955964" cy="2876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66675"/>
            <a:ext cx="6812866" cy="8683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Conflict of Interest Examples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09922" y="1294804"/>
            <a:ext cx="8228022" cy="4348157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Cambria" panose="02040503050406030204" pitchFamily="18" charset="0"/>
              </a:rPr>
              <a:t>Outside Financial Interest: </a:t>
            </a:r>
            <a:r>
              <a:rPr lang="en-US" sz="1800" dirty="0" smtClean="0">
                <a:latin typeface="Cambria" panose="02040503050406030204" pitchFamily="18" charset="0"/>
              </a:rPr>
              <a:t>Having a financial interest or relationship with an MTS competitor, supplier or customer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Cambria" panose="02040503050406030204" pitchFamily="18" charset="0"/>
              </a:rPr>
              <a:t>Outside Competing Business: </a:t>
            </a:r>
            <a:r>
              <a:rPr lang="en-US" sz="1800" dirty="0" smtClean="0">
                <a:latin typeface="Cambria" panose="02040503050406030204" pitchFamily="18" charset="0"/>
              </a:rPr>
              <a:t>Owning </a:t>
            </a:r>
            <a:r>
              <a:rPr lang="en-US" sz="1800" dirty="0">
                <a:latin typeface="Cambria" panose="02040503050406030204" pitchFamily="18" charset="0"/>
              </a:rPr>
              <a:t>your own business or providing consulting services where your </a:t>
            </a:r>
            <a:r>
              <a:rPr lang="en-US" sz="1800" dirty="0" smtClean="0">
                <a:latin typeface="Cambria" panose="02040503050406030204" pitchFamily="18" charset="0"/>
              </a:rPr>
              <a:t>business </a:t>
            </a:r>
            <a:r>
              <a:rPr lang="en-US" sz="1800" dirty="0">
                <a:latin typeface="Cambria" panose="02040503050406030204" pitchFamily="18" charset="0"/>
              </a:rPr>
              <a:t>is a competitor, supplier or customer to </a:t>
            </a:r>
            <a:r>
              <a:rPr lang="en-US" sz="1800" dirty="0" smtClean="0">
                <a:latin typeface="Cambria" panose="02040503050406030204" pitchFamily="18" charset="0"/>
              </a:rPr>
              <a:t>MTS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Cambria" panose="02040503050406030204" pitchFamily="18" charset="0"/>
              </a:rPr>
              <a:t>MTS Non-Public Information: </a:t>
            </a:r>
            <a:r>
              <a:rPr lang="en-US" sz="1800" dirty="0" smtClean="0">
                <a:latin typeface="Cambria" panose="02040503050406030204" pitchFamily="18" charset="0"/>
              </a:rPr>
              <a:t>Using MTS proprietary information, trade secrets, or other non-public information for personal gain or improper benefit of others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Cambria" panose="02040503050406030204" pitchFamily="18" charset="0"/>
              </a:rPr>
              <a:t>Engaging in </a:t>
            </a:r>
            <a:r>
              <a:rPr lang="en-US" sz="1800" b="1" dirty="0">
                <a:latin typeface="Cambria" panose="02040503050406030204" pitchFamily="18" charset="0"/>
              </a:rPr>
              <a:t>a</a:t>
            </a:r>
            <a:r>
              <a:rPr lang="en-US" sz="1800" b="1" dirty="0" smtClean="0">
                <a:latin typeface="Cambria" panose="02040503050406030204" pitchFamily="18" charset="0"/>
              </a:rPr>
              <a:t> Personal Relationship: </a:t>
            </a:r>
            <a:r>
              <a:rPr lang="en-US" sz="1800" dirty="0" smtClean="0">
                <a:latin typeface="Cambria" panose="02040503050406030204" pitchFamily="18" charset="0"/>
              </a:rPr>
              <a:t>Engaging in a personal relationship with another MTS employee that is inconsistent with MTS policy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mbria" panose="02040503050406030204" pitchFamily="18" charset="0"/>
              </a:rPr>
              <a:t>Gifts / Gratuity: </a:t>
            </a:r>
            <a:r>
              <a:rPr lang="en-US" sz="1800" dirty="0">
                <a:latin typeface="Cambria" panose="02040503050406030204" pitchFamily="18" charset="0"/>
              </a:rPr>
              <a:t>Accepting and </a:t>
            </a:r>
            <a:r>
              <a:rPr lang="en-US" sz="1800" dirty="0" smtClean="0">
                <a:latin typeface="Cambria" panose="02040503050406030204" pitchFamily="18" charset="0"/>
              </a:rPr>
              <a:t>giving </a:t>
            </a:r>
            <a:r>
              <a:rPr lang="en-US" sz="1800" dirty="0">
                <a:latin typeface="Cambria" panose="02040503050406030204" pitchFamily="18" charset="0"/>
              </a:rPr>
              <a:t>a business gratuity or gift </a:t>
            </a:r>
            <a:r>
              <a:rPr lang="en-US" sz="1800" dirty="0" smtClean="0">
                <a:latin typeface="Cambria" panose="02040503050406030204" pitchFamily="18" charset="0"/>
              </a:rPr>
              <a:t>to/from </a:t>
            </a:r>
            <a:r>
              <a:rPr lang="en-US" sz="1800" dirty="0">
                <a:latin typeface="Cambria" panose="02040503050406030204" pitchFamily="18" charset="0"/>
              </a:rPr>
              <a:t>a competitor, supplier, or customer that is inconsistent with MTS </a:t>
            </a:r>
            <a:r>
              <a:rPr lang="en-US" sz="1800" dirty="0" smtClean="0">
                <a:latin typeface="Cambria" panose="02040503050406030204" pitchFamily="18" charset="0"/>
              </a:rPr>
              <a:t>policy</a:t>
            </a:r>
            <a:endParaRPr 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66675"/>
            <a:ext cx="6812866" cy="8683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Conflict of Interest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- Gifts &amp; Gratuities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4860" y="1167214"/>
            <a:ext cx="8632060" cy="104435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What is meant by gift?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 smtClean="0">
                <a:latin typeface="Cambria" panose="02040503050406030204" pitchFamily="18" charset="0"/>
              </a:rPr>
              <a:t>Includes any gratuity, favor, discount, entertainment, hospitality, loan, forbearance, gifts of services (i.e. training, transportation, local travel)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99" y="47988"/>
            <a:ext cx="828426" cy="81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570921" y="2583711"/>
            <a:ext cx="2158409" cy="148952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mbria" panose="02040503050406030204" pitchFamily="18" charset="0"/>
              </a:rPr>
              <a:t>Gifts Allowed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mbria" panose="02040503050406030204" pitchFamily="18" charset="0"/>
              </a:rPr>
              <a:t>Modest items of food (snacks, coffee, soft drinks)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mbria" panose="02040503050406030204" pitchFamily="18" charset="0"/>
              </a:rPr>
              <a:t>Greeting cards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mbria" panose="02040503050406030204" pitchFamily="18" charset="0"/>
              </a:rPr>
              <a:t>Other items of limited intrinsic value used for presentation purposes</a:t>
            </a:r>
          </a:p>
          <a:p>
            <a:pPr algn="ctr"/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1945" y="4401879"/>
            <a:ext cx="2796362" cy="167994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mbria" panose="02040503050406030204" pitchFamily="18" charset="0"/>
              </a:rPr>
              <a:t>Gifts NOT Allowed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mbria" panose="02040503050406030204" pitchFamily="18" charset="0"/>
              </a:rPr>
              <a:t>Gifts </a:t>
            </a:r>
            <a:r>
              <a:rPr lang="en-US" sz="1100" dirty="0">
                <a:latin typeface="Cambria" panose="02040503050406030204" pitchFamily="18" charset="0"/>
              </a:rPr>
              <a:t>of cash </a:t>
            </a:r>
            <a:r>
              <a:rPr lang="en-US" sz="1100" dirty="0" smtClean="0">
                <a:latin typeface="Cambria" panose="02040503050406030204" pitchFamily="18" charset="0"/>
              </a:rPr>
              <a:t>or equivalent</a:t>
            </a:r>
            <a:endParaRPr lang="en-US" sz="1100" dirty="0">
              <a:latin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</a:rPr>
              <a:t>Gifts that </a:t>
            </a:r>
            <a:r>
              <a:rPr lang="en-US" sz="1100" dirty="0" smtClean="0">
                <a:latin typeface="Cambria" panose="02040503050406030204" pitchFamily="18" charset="0"/>
              </a:rPr>
              <a:t>violate </a:t>
            </a:r>
            <a:r>
              <a:rPr lang="en-US" sz="1100" dirty="0">
                <a:latin typeface="Cambria" panose="02040503050406030204" pitchFamily="18" charset="0"/>
              </a:rPr>
              <a:t>FCPA </a:t>
            </a:r>
            <a:r>
              <a:rPr lang="en-US" sz="1100" dirty="0" smtClean="0">
                <a:latin typeface="Cambria" panose="02040503050406030204" pitchFamily="18" charset="0"/>
              </a:rPr>
              <a:t>standards</a:t>
            </a:r>
            <a:endParaRPr lang="en-US" sz="1100" dirty="0">
              <a:latin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</a:rPr>
              <a:t>Gifts given as a bribe / kickback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mbria" panose="02040503050406030204" pitchFamily="18" charset="0"/>
              </a:rPr>
              <a:t>Tickets to events (i.e. sports, concerts)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mbria" panose="02040503050406030204" pitchFamily="18" charset="0"/>
              </a:rPr>
              <a:t>Gifts  </a:t>
            </a:r>
            <a:r>
              <a:rPr lang="en-US" sz="1100" dirty="0">
                <a:latin typeface="Cambria" panose="02040503050406030204" pitchFamily="18" charset="0"/>
              </a:rPr>
              <a:t>to/from </a:t>
            </a:r>
            <a:r>
              <a:rPr lang="en-US" sz="1100" dirty="0" smtClean="0">
                <a:latin typeface="Cambria" panose="02040503050406030204" pitchFamily="18" charset="0"/>
              </a:rPr>
              <a:t>government officials Gifts </a:t>
            </a:r>
            <a:r>
              <a:rPr lang="en-US" sz="1100" dirty="0">
                <a:latin typeface="Cambria" panose="02040503050406030204" pitchFamily="18" charset="0"/>
              </a:rPr>
              <a:t>to / from organizations where </a:t>
            </a:r>
            <a:r>
              <a:rPr lang="en-US" sz="1100" dirty="0" smtClean="0">
                <a:latin typeface="Cambria" panose="02040503050406030204" pitchFamily="18" charset="0"/>
              </a:rPr>
              <a:t>MTS </a:t>
            </a:r>
            <a:r>
              <a:rPr lang="en-US" sz="1100" dirty="0">
                <a:latin typeface="Cambria" panose="02040503050406030204" pitchFamily="18" charset="0"/>
              </a:rPr>
              <a:t>has agreed to gift restrictions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18756" y="2255279"/>
            <a:ext cx="6324795" cy="434815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When is it okay to give/accept a gift to/from a supplier, customer, or competitor?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</a:rPr>
              <a:t>It is consistent with customary business practices (i.e. holiday, cultural, a business event) and the industry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</a:rPr>
              <a:t>Does not exceed monetary limits set in OGC-009 policy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</a:rPr>
              <a:t>Does not create the appearance of preferential treatment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</a:rPr>
              <a:t>Would not embarrass MTS or the gift giver if disclosed publicly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</a:rPr>
              <a:t>Does not create a real or potential conflict of interest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</a:rPr>
              <a:t>Is accurately recorded on MTS’ books and records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</a:rPr>
              <a:t>Promotes, demonstrates or explains MTS products/services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</a:rPr>
              <a:t>Enhances knowledge of MTS’ industry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dirty="0" smtClean="0">
              <a:latin typeface="Cambria" panose="020405030504060302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dirty="0" smtClean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40304" y="2264735"/>
            <a:ext cx="0" cy="427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6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761" y="1053102"/>
            <a:ext cx="8262938" cy="5323202"/>
          </a:xfrm>
        </p:spPr>
        <p:txBody>
          <a:bodyPr/>
          <a:lstStyle/>
          <a:p>
            <a:pPr marL="914400" lvl="2" indent="0">
              <a:buNone/>
            </a:pPr>
            <a:endParaRPr lang="en-US" sz="1400" dirty="0" smtClean="0"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endParaRPr lang="en-US" sz="1400" dirty="0" smtClean="0"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r>
              <a:rPr lang="en-US" sz="1400" dirty="0" smtClean="0">
                <a:latin typeface="Cambria" panose="02040503050406030204" pitchFamily="18" charset="0"/>
              </a:rPr>
              <a:t>	To your Supervisor, HR, </a:t>
            </a:r>
            <a:r>
              <a:rPr lang="en-US" sz="1400" dirty="0">
                <a:latin typeface="Cambria" panose="02040503050406030204" pitchFamily="18" charset="0"/>
              </a:rPr>
              <a:t>Local </a:t>
            </a:r>
            <a:r>
              <a:rPr lang="en-US" sz="1400" dirty="0" smtClean="0">
                <a:latin typeface="Cambria" panose="02040503050406030204" pitchFamily="18" charset="0"/>
              </a:rPr>
              <a:t>Ethics Committee member or other member of 	management</a:t>
            </a:r>
          </a:p>
          <a:p>
            <a:pPr marL="914400" lvl="2" indent="0">
              <a:buNone/>
            </a:pPr>
            <a:endParaRPr lang="en-US" sz="1400" dirty="0"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r>
              <a:rPr lang="en-US" sz="1400" dirty="0" smtClean="0">
                <a:latin typeface="Cambria" panose="02040503050406030204" pitchFamily="18" charset="0"/>
              </a:rPr>
              <a:t>	Office of Risk and Compliance</a:t>
            </a:r>
            <a:endParaRPr lang="en-US" sz="1400" dirty="0">
              <a:latin typeface="Cambria" panose="02040503050406030204" pitchFamily="18" charset="0"/>
            </a:endParaRPr>
          </a:p>
          <a:p>
            <a:pPr marL="1828800" lvl="4" indent="0">
              <a:buNone/>
            </a:pPr>
            <a:r>
              <a:rPr lang="en-US" sz="1400" dirty="0" smtClean="0">
                <a:latin typeface="Cambria" panose="02040503050406030204" pitchFamily="18" charset="0"/>
                <a:hlinkClick r:id="rId3"/>
              </a:rPr>
              <a:t>MTS_Risk</a:t>
            </a:r>
            <a:r>
              <a:rPr lang="en-US" sz="1400" dirty="0">
                <a:latin typeface="Cambria" panose="02040503050406030204" pitchFamily="18" charset="0"/>
                <a:hlinkClick r:id="rId3"/>
              </a:rPr>
              <a:t>_&amp;_</a:t>
            </a:r>
            <a:r>
              <a:rPr lang="en-US" sz="1400" dirty="0" smtClean="0">
                <a:latin typeface="Cambria" panose="02040503050406030204" pitchFamily="18" charset="0"/>
                <a:hlinkClick r:id="rId3"/>
              </a:rPr>
              <a:t>Compliance@mts.com</a:t>
            </a:r>
            <a:endParaRPr lang="en-US" sz="1400" dirty="0" smtClean="0"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endParaRPr lang="en-US" sz="1400" dirty="0"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r>
              <a:rPr lang="en-US" sz="1400" dirty="0" smtClean="0">
                <a:latin typeface="Cambria" panose="02040503050406030204" pitchFamily="18" charset="0"/>
              </a:rPr>
              <a:t>	MTS Alert Line</a:t>
            </a:r>
          </a:p>
          <a:p>
            <a:pPr marL="1828800" lvl="4" indent="0">
              <a:buNone/>
            </a:pPr>
            <a:r>
              <a:rPr lang="en-US" sz="1400" dirty="0" smtClean="0">
                <a:latin typeface="Cambria" panose="02040503050406030204" pitchFamily="18" charset="0"/>
                <a:hlinkClick r:id="rId4"/>
              </a:rPr>
              <a:t>https://alertline.com</a:t>
            </a:r>
            <a:endParaRPr lang="en-US" sz="1400" dirty="0" smtClean="0"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endParaRPr lang="en-US" sz="1600" dirty="0" smtClean="0"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endParaRPr lang="en-US" sz="1600" dirty="0" smtClean="0"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endParaRPr lang="en-US" sz="1600" dirty="0"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endParaRPr lang="en-US" sz="1600" dirty="0" smtClean="0"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endParaRPr lang="en-US" sz="1600" dirty="0"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endParaRPr lang="en-US" sz="1600" dirty="0"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2873" y="1596260"/>
            <a:ext cx="62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TALK</a:t>
            </a:r>
            <a:endParaRPr lang="en-US" sz="12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2873" y="3828749"/>
            <a:ext cx="62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CALL</a:t>
            </a:r>
            <a:endParaRPr lang="en-US" sz="12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2873" y="2373058"/>
            <a:ext cx="71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EMAIL</a:t>
            </a:r>
            <a:endParaRPr lang="en-US" sz="12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2873" y="3138514"/>
            <a:ext cx="71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VISIT</a:t>
            </a:r>
            <a:endParaRPr lang="en-US" sz="12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59" y="1126130"/>
            <a:ext cx="827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SPEAK UP! </a:t>
            </a:r>
            <a:r>
              <a:rPr lang="en-US" sz="1600" b="1" dirty="0" smtClean="0">
                <a:latin typeface="Cambria" panose="02040503050406030204" pitchFamily="18" charset="0"/>
              </a:rPr>
              <a:t>If you have concerns about adherence to the Conflict of Interest Policy</a:t>
            </a:r>
            <a:endParaRPr lang="en-US" sz="1600" b="1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3" y="3138514"/>
            <a:ext cx="566345" cy="43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6" y="2373825"/>
            <a:ext cx="578874" cy="55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8" y="3828749"/>
            <a:ext cx="640113" cy="3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6" y="1574532"/>
            <a:ext cx="578873" cy="51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84516"/>
              </p:ext>
            </p:extLst>
          </p:nvPr>
        </p:nvGraphicFramePr>
        <p:xfrm>
          <a:off x="2388543" y="3858672"/>
          <a:ext cx="5275837" cy="2386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176"/>
                <a:gridCol w="2004646"/>
                <a:gridCol w="1354015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  <a:latin typeface="Cambria" panose="02040503050406030204" pitchFamily="18" charset="0"/>
                        </a:rPr>
                        <a:t>Country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Direct Access Number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Alert Line Number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North America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888-321-5562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China, PRC (Northern Region)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108-888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888-321-5562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China, PRC (Southern Region)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108-11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888-321-5562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Japan (KOOI)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00 539-111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888-321-5562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Japan (NTT)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0034-811-001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888-321-5562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Korea (Korea Telecom)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0072-911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888-321-5562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France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0800-99-0011 or 085-701-288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888-321-5562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Germany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0-800-2255-288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888-321-5562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4" marR="7620" marT="7620" marB="9144" anchor="b"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Italy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800-172-444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888-321-5562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Sweden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020-799-111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888-321-5562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United Kingdom (BT)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0800-89-0011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888-321-5562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United Kingdom (C&amp;W)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0800-89-0011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888-321-5562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</a:tbl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945" y="12714"/>
            <a:ext cx="6812866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How to Report a Concern - Do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the Right Thing!</a:t>
            </a:r>
          </a:p>
        </p:txBody>
      </p:sp>
    </p:spTree>
    <p:extLst>
      <p:ext uri="{BB962C8B-B14F-4D97-AF65-F5344CB8AC3E}">
        <p14:creationId xmlns:p14="http://schemas.microsoft.com/office/powerpoint/2010/main" val="37496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B9CCB6831F04E81508F837DC8C87E" ma:contentTypeVersion="0" ma:contentTypeDescription="Create a new document." ma:contentTypeScope="" ma:versionID="0840d1721d8dcbc01d1e8b7365dae1e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bb0e4eda639ad38f4ffadfe7f49c49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E48E6B-03CF-483B-A07A-33B0233E01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A3FA1B-4865-421F-9D01-6F3845EA511B}">
  <ds:schemaRefs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6EE75BB-DDE0-4F1B-B315-84E868E1F1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77443</TotalTime>
  <Words>735</Words>
  <Application>Microsoft Office PowerPoint</Application>
  <PresentationFormat>On-screen Show (4:3)</PresentationFormat>
  <Paragraphs>119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BoardTemplate_corporate2</vt:lpstr>
      <vt:lpstr>Q1 FY18 Ethics Committee Key Reminders - Conflict of Interest</vt:lpstr>
      <vt:lpstr>Agenda</vt:lpstr>
      <vt:lpstr>Conflict of Interest – What is it?</vt:lpstr>
      <vt:lpstr>Conflict of Interest – Policy Requirements</vt:lpstr>
      <vt:lpstr>Conflict of Interest Examples</vt:lpstr>
      <vt:lpstr>Conflict of Interest - Gifts &amp; Gratuities </vt:lpstr>
      <vt:lpstr>How to Report a Concern - Do the Right Thing!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Charadva, Bhavini</cp:lastModifiedBy>
  <cp:revision>1002</cp:revision>
  <cp:lastPrinted>2017-10-30T13:45:18Z</cp:lastPrinted>
  <dcterms:created xsi:type="dcterms:W3CDTF">2009-07-02T15:23:46Z</dcterms:created>
  <dcterms:modified xsi:type="dcterms:W3CDTF">2017-11-28T02:01:09Z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0x010100F95B9CCB6831F04E81508F837DC8C87E</vt:lpwstr>
  </property>
</Properties>
</file>