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81" r:id="rId7"/>
    <p:sldId id="260" r:id="rId8"/>
    <p:sldId id="287" r:id="rId9"/>
    <p:sldId id="262" r:id="rId10"/>
    <p:sldId id="280" r:id="rId11"/>
    <p:sldId id="259" r:id="rId12"/>
    <p:sldId id="283" r:id="rId13"/>
    <p:sldId id="275" r:id="rId14"/>
    <p:sldId id="304" r:id="rId15"/>
    <p:sldId id="305" r:id="rId16"/>
    <p:sldId id="284" r:id="rId17"/>
    <p:sldId id="309" r:id="rId18"/>
    <p:sldId id="310" r:id="rId19"/>
    <p:sldId id="311" r:id="rId20"/>
    <p:sldId id="312" r:id="rId21"/>
    <p:sldId id="313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R Mallery" initials="TRM" lastIdx="17" clrIdx="0">
    <p:extLst/>
  </p:cmAuthor>
  <p:cmAuthor id="2" name="Matthew S Cotton" initials="MSC" lastIdx="12" clrIdx="1">
    <p:extLst/>
  </p:cmAuthor>
  <p:cmAuthor id="3" name="Ronneberg, Melanie" initials="RM" lastIdx="1" clrIdx="2"/>
  <p:cmAuthor id="4" name="Nordstrom, Phyllis" initials="NP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24A"/>
    <a:srgbClr val="345A54"/>
    <a:srgbClr val="4C837A"/>
    <a:srgbClr val="F77D03"/>
    <a:srgbClr val="D36B03"/>
    <a:srgbClr val="FF9900"/>
    <a:srgbClr val="000000"/>
    <a:srgbClr val="BFBFBF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5" autoAdjust="0"/>
    <p:restoredTop sz="90819" autoAdjust="0"/>
  </p:normalViewPr>
  <p:slideViewPr>
    <p:cSldViewPr snapToGrid="0">
      <p:cViewPr varScale="1">
        <p:scale>
          <a:sx n="54" d="100"/>
          <a:sy n="54" d="100"/>
        </p:scale>
        <p:origin x="15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"/>
    </p:cViewPr>
  </p:sorterViewPr>
  <p:notesViewPr>
    <p:cSldViewPr snapToGrid="0">
      <p:cViewPr varScale="1">
        <p:scale>
          <a:sx n="82" d="100"/>
          <a:sy n="82" d="100"/>
        </p:scale>
        <p:origin x="-318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/>
          <a:lstStyle>
            <a:lvl1pPr algn="r">
              <a:defRPr sz="1200"/>
            </a:lvl1pPr>
          </a:lstStyle>
          <a:p>
            <a:fld id="{E4AB3E03-81DD-6F4A-91AD-BC2B58DDF677}" type="datetimeFigureOut">
              <a:rPr lang="en-US" smtClean="0"/>
              <a:t>8/22/2019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 anchor="b"/>
          <a:lstStyle>
            <a:lvl1pPr algn="r">
              <a:defRPr sz="1200"/>
            </a:lvl1pPr>
          </a:lstStyle>
          <a:p>
            <a:fld id="{2D7A45CD-4A43-FD41-BB1F-93F01C528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1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1" y="4415791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9123059-AD18-2644-A422-F81F304BF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615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1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4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3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3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23059-AD18-2644-A422-F81F304BF9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7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23059-AD18-2644-A422-F81F304BF9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34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23059-AD18-2644-A422-F81F304BF9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5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ecert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400800"/>
            <a:ext cx="898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or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724400"/>
            <a:ext cx="6553200" cy="53340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CC15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5257800"/>
            <a:ext cx="3810000" cy="381000"/>
          </a:xfrm>
        </p:spPr>
        <p:txBody>
          <a:bodyPr/>
          <a:lstStyle>
            <a:lvl1pPr marL="0" indent="0" algn="r">
              <a:spcBef>
                <a:spcPts val="0"/>
              </a:spcBef>
              <a:buFont typeface="Arial Narrow" pitchFamily="-107" charset="0"/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5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495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27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495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76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2629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533401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73" y="300662"/>
            <a:ext cx="739227" cy="44484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3626836" y="6418362"/>
            <a:ext cx="1890328" cy="523220"/>
            <a:chOff x="3703648" y="6418362"/>
            <a:chExt cx="1890328" cy="523220"/>
          </a:xfrm>
        </p:grpSpPr>
        <p:sp>
          <p:nvSpPr>
            <p:cNvPr id="11" name="TextBox 17"/>
            <p:cNvSpPr txBox="1"/>
            <p:nvPr userDrawn="1"/>
          </p:nvSpPr>
          <p:spPr>
            <a:xfrm>
              <a:off x="3703648" y="6418362"/>
              <a:ext cx="1890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r"/>
              <a:r>
                <a:rPr lang="en-US" sz="1400" spc="5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CORPORATE</a:t>
              </a: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3806261" y="6418362"/>
              <a:ext cx="1663306" cy="304800"/>
              <a:chOff x="3892611" y="6418362"/>
              <a:chExt cx="1576955" cy="304800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3892611" y="6723162"/>
                <a:ext cx="1576955" cy="0"/>
              </a:xfrm>
              <a:prstGeom prst="line">
                <a:avLst/>
              </a:prstGeom>
              <a:ln w="6350" cmpd="sng"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3892611" y="6418362"/>
                <a:ext cx="1576955" cy="0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4"/>
          <p:cNvSpPr>
            <a:spLocks noGrp="1" noChangeArrowheads="1"/>
          </p:cNvSpPr>
          <p:nvPr userDrawn="1"/>
        </p:nvSpPr>
        <p:spPr bwMode="auto">
          <a:xfrm>
            <a:off x="5788715" y="6461126"/>
            <a:ext cx="316478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US Exports and Export Control Training /</a:t>
            </a:r>
            <a:r>
              <a:rPr lang="en-US" sz="1000" baseline="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Page </a:t>
            </a:r>
            <a:fld id="{CDAE13CE-31CE-A44C-9F86-F7B4B1D61468}" type="slidenum">
              <a:rPr lang="en-US" sz="100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710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TS_Risk_&amp;_Compliance@mts.com" TargetMode="External"/><Relationship Id="rId2" Type="http://schemas.openxmlformats.org/officeDocument/2006/relationships/hyperlink" Target="mailto:E2Mglobaltrade@mts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83F6-D9F9-4459-BD8B-AE7A66383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Exports and Export Control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92D0B-4F2E-4260-9D7C-63A8FD4030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International Traffic in Arms Regulations</a:t>
            </a:r>
          </a:p>
        </p:txBody>
      </p:sp>
    </p:spTree>
    <p:extLst>
      <p:ext uri="{BB962C8B-B14F-4D97-AF65-F5344CB8AC3E}">
        <p14:creationId xmlns:p14="http://schemas.microsoft.com/office/powerpoint/2010/main" val="1612463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A2FCD-84C1-4F83-A7F3-35ED3A42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179044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C00000"/>
                </a:solidFill>
              </a:rPr>
              <a:t>Scope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Products, technical data and services are designated as “defense articles” or “defense services” 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Provides the equivalent performance capabilities of a “defense article” on the U.S. Munitions List (USML)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A0BC8-6938-4E4B-AC29-CDEE8292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Traffic in Arms Regulations (ITAR)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61535B-4E0F-4AA2-9F2B-975B053662A0}"/>
              </a:ext>
            </a:extLst>
          </p:cNvPr>
          <p:cNvSpPr txBox="1">
            <a:spLocks noChangeArrowheads="1"/>
          </p:cNvSpPr>
          <p:nvPr/>
        </p:nvSpPr>
        <p:spPr>
          <a:xfrm>
            <a:off x="463885" y="1480887"/>
            <a:ext cx="7878010" cy="4652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09613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077913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1433513" indent="-355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787525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CC1543"/>
              </a:buClr>
              <a:buNone/>
            </a:pPr>
            <a:endParaRPr lang="en-US" altLang="en-US" sz="2000" dirty="0">
              <a:solidFill>
                <a:schemeClr val="tx1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B1CDE-0F61-4F6A-A7B3-0C9FEB574FC9}"/>
              </a:ext>
            </a:extLst>
          </p:cNvPr>
          <p:cNvSpPr/>
          <p:nvPr/>
        </p:nvSpPr>
        <p:spPr>
          <a:xfrm>
            <a:off x="502074" y="4103709"/>
            <a:ext cx="2651760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Any item or technical data on the USML</a:t>
            </a:r>
          </a:p>
          <a:p>
            <a:pPr marL="171450" lvl="0" indent="-17145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Items “specially designed” </a:t>
            </a: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for military purpose or not</a:t>
            </a:r>
          </a:p>
          <a:p>
            <a:pPr marL="171450" lvl="0" indent="-17145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“See-through” rule: if a part or component is subject to the ITAR and used in a larger system, the entire larger system becomes subject to ITAR regulation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C35D38-88E5-4EB0-8895-230CDC055B55}"/>
              </a:ext>
            </a:extLst>
          </p:cNvPr>
          <p:cNvSpPr/>
          <p:nvPr/>
        </p:nvSpPr>
        <p:spPr>
          <a:xfrm>
            <a:off x="1222660" y="3830924"/>
            <a:ext cx="12105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Defense Article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BB478-731D-469F-815C-5B8E0466D416}"/>
              </a:ext>
            </a:extLst>
          </p:cNvPr>
          <p:cNvSpPr/>
          <p:nvPr/>
        </p:nvSpPr>
        <p:spPr>
          <a:xfrm>
            <a:off x="3246120" y="4103709"/>
            <a:ext cx="26517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Providing assistance (including training) to non-US related to creation or use of defense articles; or</a:t>
            </a:r>
          </a:p>
          <a:p>
            <a:pPr marL="171450" lvl="0" indent="-17145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Providing technical data to non-US persons; or </a:t>
            </a:r>
          </a:p>
          <a:p>
            <a:pPr marL="171450" lvl="0" indent="-17145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Providing military training to non-US units or forces.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BD9983-1E12-43C7-9D62-F41FB134E42C}"/>
              </a:ext>
            </a:extLst>
          </p:cNvPr>
          <p:cNvSpPr/>
          <p:nvPr/>
        </p:nvSpPr>
        <p:spPr>
          <a:xfrm>
            <a:off x="3895372" y="3830924"/>
            <a:ext cx="1353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Defense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48C740-6B39-4EC3-84E3-3C2F5D54AB65}"/>
              </a:ext>
            </a:extLst>
          </p:cNvPr>
          <p:cNvSpPr/>
          <p:nvPr/>
        </p:nvSpPr>
        <p:spPr>
          <a:xfrm>
            <a:off x="5994950" y="4103709"/>
            <a:ext cx="265176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Information related to creation or use of defense articles; </a:t>
            </a:r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Classified information relating to defense articles and defense services on:</a:t>
            </a:r>
          </a:p>
          <a:p>
            <a:pPr marL="514350" lvl="1" indent="-171450"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Font typeface="Arial" panose="020B0604020202020204" pitchFamily="34" charset="0"/>
              <a:buChar char="‒"/>
              <a:tabLst>
                <a:tab pos="460375" algn="l"/>
              </a:tabLst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US Munitions List</a:t>
            </a:r>
          </a:p>
          <a:p>
            <a:pPr marL="514350" lvl="1" indent="-171450"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Font typeface="Arial" panose="020B0604020202020204" pitchFamily="34" charset="0"/>
              <a:buChar char="‒"/>
              <a:tabLst>
                <a:tab pos="460375" algn="l"/>
              </a:tabLst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600-series items controlled by the Commerce Control List</a:t>
            </a:r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Information covered by an invention secrecy order, </a:t>
            </a:r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Font typeface="Arial" panose="020B0604020202020204" pitchFamily="34" charset="0"/>
              <a:buChar char="•"/>
            </a:pPr>
            <a:r>
              <a:rPr lang="en-US" sz="105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Software directly related to defense articles.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42962-BD6F-41CD-9ED0-8BFF8E918CE3}"/>
              </a:ext>
            </a:extLst>
          </p:cNvPr>
          <p:cNvSpPr/>
          <p:nvPr/>
        </p:nvSpPr>
        <p:spPr>
          <a:xfrm>
            <a:off x="6464666" y="3830924"/>
            <a:ext cx="17123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Technical Data means: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756A98-B8DC-447D-A6FB-124DE2F1530E}"/>
              </a:ext>
            </a:extLst>
          </p:cNvPr>
          <p:cNvGrpSpPr>
            <a:grpSpLocks noChangeAspect="1"/>
          </p:cNvGrpSpPr>
          <p:nvPr/>
        </p:nvGrpSpPr>
        <p:grpSpPr>
          <a:xfrm>
            <a:off x="4342075" y="3170725"/>
            <a:ext cx="459851" cy="517130"/>
            <a:chOff x="5259770" y="4566569"/>
            <a:chExt cx="243617" cy="273964"/>
          </a:xfrm>
        </p:grpSpPr>
        <p:sp>
          <p:nvSpPr>
            <p:cNvPr id="15" name="Freeform 47" descr="© INSCALE GmbH, 21.06.2010">
              <a:extLst>
                <a:ext uri="{FF2B5EF4-FFF2-40B4-BE49-F238E27FC236}">
                  <a16:creationId xmlns:a16="http://schemas.microsoft.com/office/drawing/2014/main" id="{F094CBAD-9FBF-4949-9F95-5474FA0D97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259770" y="4566569"/>
              <a:ext cx="243617" cy="273964"/>
            </a:xfrm>
            <a:custGeom>
              <a:avLst/>
              <a:gdLst>
                <a:gd name="T0" fmla="*/ 288 w 298"/>
                <a:gd name="T1" fmla="*/ 45 h 336"/>
                <a:gd name="T2" fmla="*/ 194 w 298"/>
                <a:gd name="T3" fmla="*/ 45 h 336"/>
                <a:gd name="T4" fmla="*/ 149 w 298"/>
                <a:gd name="T5" fmla="*/ 0 h 336"/>
                <a:gd name="T6" fmla="*/ 104 w 298"/>
                <a:gd name="T7" fmla="*/ 45 h 336"/>
                <a:gd name="T8" fmla="*/ 10 w 298"/>
                <a:gd name="T9" fmla="*/ 45 h 336"/>
                <a:gd name="T10" fmla="*/ 149 w 298"/>
                <a:gd name="T11" fmla="*/ 336 h 336"/>
                <a:gd name="T12" fmla="*/ 288 w 298"/>
                <a:gd name="T13" fmla="*/ 4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8" h="336">
                  <a:moveTo>
                    <a:pt x="288" y="45"/>
                  </a:moveTo>
                  <a:cubicBezTo>
                    <a:pt x="194" y="45"/>
                    <a:pt x="194" y="45"/>
                    <a:pt x="194" y="45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0" y="263"/>
                    <a:pt x="149" y="336"/>
                    <a:pt x="149" y="336"/>
                  </a:cubicBezTo>
                  <a:cubicBezTo>
                    <a:pt x="149" y="336"/>
                    <a:pt x="298" y="263"/>
                    <a:pt x="288" y="4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solidFill>
                  <a:srgbClr val="808080"/>
                </a:solidFill>
                <a:latin typeface="EYInterstate" panose="02000503020000020004" pitchFamily="2" charset="0"/>
              </a:endParaRPr>
            </a:p>
          </p:txBody>
        </p:sp>
        <p:sp>
          <p:nvSpPr>
            <p:cNvPr id="16" name="Freeform 49" descr="© INSCALE GmbH, 21.06.2010">
              <a:extLst>
                <a:ext uri="{FF2B5EF4-FFF2-40B4-BE49-F238E27FC236}">
                  <a16:creationId xmlns:a16="http://schemas.microsoft.com/office/drawing/2014/main" id="{BDA600B2-07BD-4998-BFDF-877B9C9EBD4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3622" y="4622186"/>
              <a:ext cx="169437" cy="136560"/>
            </a:xfrm>
            <a:custGeom>
              <a:avLst/>
              <a:gdLst>
                <a:gd name="T0" fmla="*/ 0 w 489"/>
                <a:gd name="T1" fmla="*/ 371 h 397"/>
                <a:gd name="T2" fmla="*/ 19 w 489"/>
                <a:gd name="T3" fmla="*/ 397 h 397"/>
                <a:gd name="T4" fmla="*/ 489 w 489"/>
                <a:gd name="T5" fmla="*/ 26 h 397"/>
                <a:gd name="T6" fmla="*/ 470 w 489"/>
                <a:gd name="T7" fmla="*/ 0 h 397"/>
                <a:gd name="T8" fmla="*/ 0 w 489"/>
                <a:gd name="T9" fmla="*/ 37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397">
                  <a:moveTo>
                    <a:pt x="0" y="371"/>
                  </a:moveTo>
                  <a:lnTo>
                    <a:pt x="19" y="397"/>
                  </a:lnTo>
                  <a:lnTo>
                    <a:pt x="489" y="26"/>
                  </a:lnTo>
                  <a:lnTo>
                    <a:pt x="470" y="0"/>
                  </a:lnTo>
                  <a:lnTo>
                    <a:pt x="0" y="37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dirty="0">
                <a:solidFill>
                  <a:srgbClr val="808080"/>
                </a:solidFill>
                <a:latin typeface="EYInterstate" panose="02000503020000020004" pitchFamily="2" charset="0"/>
              </a:endParaRPr>
            </a:p>
          </p:txBody>
        </p:sp>
      </p:grpSp>
      <p:grpSp>
        <p:nvGrpSpPr>
          <p:cNvPr id="17" name="Group 87">
            <a:extLst>
              <a:ext uri="{FF2B5EF4-FFF2-40B4-BE49-F238E27FC236}">
                <a16:creationId xmlns:a16="http://schemas.microsoft.com/office/drawing/2014/main" id="{8CF946E1-A4B3-4E89-B99B-D6ED3C9603F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062655" y="3188666"/>
            <a:ext cx="516351" cy="481248"/>
            <a:chOff x="517" y="930"/>
            <a:chExt cx="456" cy="4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8" name="Freeform 542">
              <a:extLst>
                <a:ext uri="{FF2B5EF4-FFF2-40B4-BE49-F238E27FC236}">
                  <a16:creationId xmlns:a16="http://schemas.microsoft.com/office/drawing/2014/main" id="{26C4B38E-436E-4059-8AE8-39CC094EF539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" y="980"/>
              <a:ext cx="15" cy="10"/>
            </a:xfrm>
            <a:custGeom>
              <a:avLst/>
              <a:gdLst>
                <a:gd name="T0" fmla="*/ 3 w 6"/>
                <a:gd name="T1" fmla="*/ 3 h 4"/>
                <a:gd name="T2" fmla="*/ 1 w 6"/>
                <a:gd name="T3" fmla="*/ 3 h 4"/>
                <a:gd name="T4" fmla="*/ 5 w 6"/>
                <a:gd name="T5" fmla="*/ 3 h 4"/>
                <a:gd name="T6" fmla="*/ 5 w 6"/>
                <a:gd name="T7" fmla="*/ 3 h 4"/>
                <a:gd name="T8" fmla="*/ 5 w 6"/>
                <a:gd name="T9" fmla="*/ 4 h 4"/>
                <a:gd name="T10" fmla="*/ 6 w 6"/>
                <a:gd name="T11" fmla="*/ 4 h 4"/>
                <a:gd name="T12" fmla="*/ 6 w 6"/>
                <a:gd name="T13" fmla="*/ 3 h 4"/>
                <a:gd name="T14" fmla="*/ 6 w 6"/>
                <a:gd name="T15" fmla="*/ 3 h 4"/>
                <a:gd name="T16" fmla="*/ 6 w 6"/>
                <a:gd name="T17" fmla="*/ 3 h 4"/>
                <a:gd name="T18" fmla="*/ 3 w 6"/>
                <a:gd name="T19" fmla="*/ 3 h 4"/>
                <a:gd name="T20" fmla="*/ 4 w 6"/>
                <a:gd name="T21" fmla="*/ 2 h 4"/>
                <a:gd name="T22" fmla="*/ 1 w 6"/>
                <a:gd name="T23" fmla="*/ 1 h 4"/>
                <a:gd name="T24" fmla="*/ 5 w 6"/>
                <a:gd name="T25" fmla="*/ 1 h 4"/>
                <a:gd name="T26" fmla="*/ 3 w 6"/>
                <a:gd name="T27" fmla="*/ 1 h 4"/>
                <a:gd name="T28" fmla="*/ 2 w 6"/>
                <a:gd name="T29" fmla="*/ 0 h 4"/>
                <a:gd name="T30" fmla="*/ 0 w 6"/>
                <a:gd name="T31" fmla="*/ 3 h 4"/>
                <a:gd name="T32" fmla="*/ 3 w 6"/>
                <a:gd name="T3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3" y="3"/>
                    <a:pt x="1" y="3"/>
                    <a:pt x="1" y="3"/>
                  </a:cubicBezTo>
                  <a:cubicBezTo>
                    <a:pt x="2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3" y="2"/>
                    <a:pt x="1" y="3"/>
                    <a:pt x="1" y="1"/>
                  </a:cubicBezTo>
                  <a:cubicBezTo>
                    <a:pt x="2" y="1"/>
                    <a:pt x="5" y="1"/>
                    <a:pt x="5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2"/>
                    <a:pt x="2" y="2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9" name="Freeform 543">
              <a:extLst>
                <a:ext uri="{FF2B5EF4-FFF2-40B4-BE49-F238E27FC236}">
                  <a16:creationId xmlns:a16="http://schemas.microsoft.com/office/drawing/2014/main" id="{E35299AF-22C6-47A7-AA43-1A2F37917F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" y="1067"/>
              <a:ext cx="3" cy="9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4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0" name="Freeform 544">
              <a:extLst>
                <a:ext uri="{FF2B5EF4-FFF2-40B4-BE49-F238E27FC236}">
                  <a16:creationId xmlns:a16="http://schemas.microsoft.com/office/drawing/2014/main" id="{A8A1D916-F8F2-4341-829B-20D69F108D18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" y="1009"/>
              <a:ext cx="7" cy="10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4 h 4"/>
                <a:gd name="T4" fmla="*/ 3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3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1" name="Freeform 545">
              <a:extLst>
                <a:ext uri="{FF2B5EF4-FFF2-40B4-BE49-F238E27FC236}">
                  <a16:creationId xmlns:a16="http://schemas.microsoft.com/office/drawing/2014/main" id="{F48592EF-9AE2-422E-8FE2-EE9D0A0AE85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" y="1019"/>
              <a:ext cx="8" cy="7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2"/>
                    <a:pt x="0" y="3"/>
                  </a:cubicBezTo>
                  <a:cubicBezTo>
                    <a:pt x="1" y="2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2" name="Freeform 546">
              <a:extLst>
                <a:ext uri="{FF2B5EF4-FFF2-40B4-BE49-F238E27FC236}">
                  <a16:creationId xmlns:a16="http://schemas.microsoft.com/office/drawing/2014/main" id="{060C5190-5538-4DE3-8CB3-7B140DE74BD7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" y="1004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3" name="Freeform 547">
              <a:extLst>
                <a:ext uri="{FF2B5EF4-FFF2-40B4-BE49-F238E27FC236}">
                  <a16:creationId xmlns:a16="http://schemas.microsoft.com/office/drawing/2014/main" id="{F91B4F52-DDDA-49F1-8AAB-457CA2607A1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" y="1026"/>
              <a:ext cx="4" cy="7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1" y="3"/>
                    <a:pt x="0" y="3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4" name="Freeform 548">
              <a:extLst>
                <a:ext uri="{FF2B5EF4-FFF2-40B4-BE49-F238E27FC236}">
                  <a16:creationId xmlns:a16="http://schemas.microsoft.com/office/drawing/2014/main" id="{418906DA-4141-4DED-968A-83E541EA94F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" y="1050"/>
              <a:ext cx="9" cy="17"/>
            </a:xfrm>
            <a:custGeom>
              <a:avLst/>
              <a:gdLst>
                <a:gd name="T0" fmla="*/ 4 w 4"/>
                <a:gd name="T1" fmla="*/ 0 h 7"/>
                <a:gd name="T2" fmla="*/ 0 w 4"/>
                <a:gd name="T3" fmla="*/ 7 h 7"/>
                <a:gd name="T4" fmla="*/ 4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cubicBezTo>
                    <a:pt x="3" y="3"/>
                    <a:pt x="2" y="5"/>
                    <a:pt x="0" y="7"/>
                  </a:cubicBezTo>
                  <a:cubicBezTo>
                    <a:pt x="2" y="5"/>
                    <a:pt x="3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5" name="Freeform 549">
              <a:extLst>
                <a:ext uri="{FF2B5EF4-FFF2-40B4-BE49-F238E27FC236}">
                  <a16:creationId xmlns:a16="http://schemas.microsoft.com/office/drawing/2014/main" id="{80B1FE18-F5FE-425E-8461-A00A0430FB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" y="1033"/>
              <a:ext cx="5" cy="12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5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1"/>
                    <a:pt x="1" y="3"/>
                    <a:pt x="0" y="5"/>
                  </a:cubicBezTo>
                  <a:cubicBezTo>
                    <a:pt x="1" y="3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6" name="Freeform 550">
              <a:extLst>
                <a:ext uri="{FF2B5EF4-FFF2-40B4-BE49-F238E27FC236}">
                  <a16:creationId xmlns:a16="http://schemas.microsoft.com/office/drawing/2014/main" id="{89C3C95E-54FA-4488-9B93-63CA15F8372D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" y="1045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7" name="Freeform 551">
              <a:extLst>
                <a:ext uri="{FF2B5EF4-FFF2-40B4-BE49-F238E27FC236}">
                  <a16:creationId xmlns:a16="http://schemas.microsoft.com/office/drawing/2014/main" id="{F3F566DC-3640-4F1C-B839-74CCDEB919A7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" y="1136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8" name="Freeform 552">
              <a:extLst>
                <a:ext uri="{FF2B5EF4-FFF2-40B4-BE49-F238E27FC236}">
                  <a16:creationId xmlns:a16="http://schemas.microsoft.com/office/drawing/2014/main" id="{E06EE455-6398-4F66-BDA5-4B3DB79E38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75" y="1280"/>
              <a:ext cx="3" cy="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29" name="Freeform 553">
              <a:extLst>
                <a:ext uri="{FF2B5EF4-FFF2-40B4-BE49-F238E27FC236}">
                  <a16:creationId xmlns:a16="http://schemas.microsoft.com/office/drawing/2014/main" id="{81D91ED9-0066-4E6F-83F7-79AC6BD4C9CD}"/>
                </a:ext>
              </a:extLst>
            </p:cNvPr>
            <p:cNvSpPr>
              <a:spLocks/>
            </p:cNvSpPr>
            <p:nvPr/>
          </p:nvSpPr>
          <p:spPr bwMode="gray">
            <a:xfrm>
              <a:off x="752" y="983"/>
              <a:ext cx="5" cy="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1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0" name="Freeform 554">
              <a:extLst>
                <a:ext uri="{FF2B5EF4-FFF2-40B4-BE49-F238E27FC236}">
                  <a16:creationId xmlns:a16="http://schemas.microsoft.com/office/drawing/2014/main" id="{D0BD954C-DE3D-4ACB-9B48-0733ADE04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680" y="992"/>
              <a:ext cx="5" cy="3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1 h 1"/>
                <a:gd name="T6" fmla="*/ 2 w 2"/>
                <a:gd name="T7" fmla="*/ 1 h 1"/>
                <a:gd name="T8" fmla="*/ 0 w 2"/>
                <a:gd name="T9" fmla="*/ 0 h 1"/>
                <a:gd name="T10" fmla="*/ 1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1" name="Freeform 555">
              <a:extLst>
                <a:ext uri="{FF2B5EF4-FFF2-40B4-BE49-F238E27FC236}">
                  <a16:creationId xmlns:a16="http://schemas.microsoft.com/office/drawing/2014/main" id="{2ABB8100-3534-4AA5-ABBC-26BB2F58FBFD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" y="992"/>
              <a:ext cx="3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2" name="Freeform 556">
              <a:extLst>
                <a:ext uri="{FF2B5EF4-FFF2-40B4-BE49-F238E27FC236}">
                  <a16:creationId xmlns:a16="http://schemas.microsoft.com/office/drawing/2014/main" id="{2A82332F-FB19-400D-9DB8-917A2924C1A3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" y="988"/>
              <a:ext cx="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3" name="Freeform 557">
              <a:extLst>
                <a:ext uri="{FF2B5EF4-FFF2-40B4-BE49-F238E27FC236}">
                  <a16:creationId xmlns:a16="http://schemas.microsoft.com/office/drawing/2014/main" id="{2683F175-55D6-4A25-BF3F-BEA799394B68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" y="1043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4" name="Freeform 558">
              <a:extLst>
                <a:ext uri="{FF2B5EF4-FFF2-40B4-BE49-F238E27FC236}">
                  <a16:creationId xmlns:a16="http://schemas.microsoft.com/office/drawing/2014/main" id="{CA0CACCA-EC30-4621-B3F5-D7FB9E97DD1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67" y="930"/>
              <a:ext cx="214" cy="425"/>
            </a:xfrm>
            <a:custGeom>
              <a:avLst/>
              <a:gdLst>
                <a:gd name="T0" fmla="*/ 77 w 89"/>
                <a:gd name="T1" fmla="*/ 21 h 177"/>
                <a:gd name="T2" fmla="*/ 75 w 89"/>
                <a:gd name="T3" fmla="*/ 15 h 177"/>
                <a:gd name="T4" fmla="*/ 89 w 89"/>
                <a:gd name="T5" fmla="*/ 0 h 177"/>
                <a:gd name="T6" fmla="*/ 40 w 89"/>
                <a:gd name="T7" fmla="*/ 20 h 177"/>
                <a:gd name="T8" fmla="*/ 39 w 89"/>
                <a:gd name="T9" fmla="*/ 24 h 177"/>
                <a:gd name="T10" fmla="*/ 48 w 89"/>
                <a:gd name="T11" fmla="*/ 23 h 177"/>
                <a:gd name="T12" fmla="*/ 54 w 89"/>
                <a:gd name="T13" fmla="*/ 24 h 177"/>
                <a:gd name="T14" fmla="*/ 59 w 89"/>
                <a:gd name="T15" fmla="*/ 21 h 177"/>
                <a:gd name="T16" fmla="*/ 66 w 89"/>
                <a:gd name="T17" fmla="*/ 24 h 177"/>
                <a:gd name="T18" fmla="*/ 60 w 89"/>
                <a:gd name="T19" fmla="*/ 27 h 177"/>
                <a:gd name="T20" fmla="*/ 53 w 89"/>
                <a:gd name="T21" fmla="*/ 26 h 177"/>
                <a:gd name="T22" fmla="*/ 46 w 89"/>
                <a:gd name="T23" fmla="*/ 29 h 177"/>
                <a:gd name="T24" fmla="*/ 47 w 89"/>
                <a:gd name="T25" fmla="*/ 39 h 177"/>
                <a:gd name="T26" fmla="*/ 60 w 89"/>
                <a:gd name="T27" fmla="*/ 31 h 177"/>
                <a:gd name="T28" fmla="*/ 59 w 89"/>
                <a:gd name="T29" fmla="*/ 43 h 177"/>
                <a:gd name="T30" fmla="*/ 57 w 89"/>
                <a:gd name="T31" fmla="*/ 46 h 177"/>
                <a:gd name="T32" fmla="*/ 52 w 89"/>
                <a:gd name="T33" fmla="*/ 49 h 177"/>
                <a:gd name="T34" fmla="*/ 42 w 89"/>
                <a:gd name="T35" fmla="*/ 56 h 177"/>
                <a:gd name="T36" fmla="*/ 27 w 89"/>
                <a:gd name="T37" fmla="*/ 64 h 177"/>
                <a:gd name="T38" fmla="*/ 41 w 89"/>
                <a:gd name="T39" fmla="*/ 84 h 177"/>
                <a:gd name="T40" fmla="*/ 65 w 89"/>
                <a:gd name="T41" fmla="*/ 99 h 177"/>
                <a:gd name="T42" fmla="*/ 51 w 89"/>
                <a:gd name="T43" fmla="*/ 143 h 177"/>
                <a:gd name="T44" fmla="*/ 47 w 89"/>
                <a:gd name="T45" fmla="*/ 155 h 177"/>
                <a:gd name="T46" fmla="*/ 44 w 89"/>
                <a:gd name="T47" fmla="*/ 143 h 177"/>
                <a:gd name="T48" fmla="*/ 26 w 89"/>
                <a:gd name="T49" fmla="*/ 82 h 177"/>
                <a:gd name="T50" fmla="*/ 89 w 89"/>
                <a:gd name="T51" fmla="*/ 27 h 177"/>
                <a:gd name="T52" fmla="*/ 44 w 89"/>
                <a:gd name="T53" fmla="*/ 24 h 177"/>
                <a:gd name="T54" fmla="*/ 60 w 89"/>
                <a:gd name="T55" fmla="*/ 24 h 177"/>
                <a:gd name="T56" fmla="*/ 59 w 89"/>
                <a:gd name="T57" fmla="*/ 24 h 177"/>
                <a:gd name="T58" fmla="*/ 53 w 89"/>
                <a:gd name="T59" fmla="*/ 30 h 177"/>
                <a:gd name="T60" fmla="*/ 55 w 89"/>
                <a:gd name="T61" fmla="*/ 29 h 177"/>
                <a:gd name="T62" fmla="*/ 56 w 89"/>
                <a:gd name="T63" fmla="*/ 30 h 177"/>
                <a:gd name="T64" fmla="*/ 64 w 89"/>
                <a:gd name="T65" fmla="*/ 31 h 177"/>
                <a:gd name="T66" fmla="*/ 37 w 89"/>
                <a:gd name="T67" fmla="*/ 71 h 177"/>
                <a:gd name="T68" fmla="*/ 36 w 89"/>
                <a:gd name="T69" fmla="*/ 77 h 177"/>
                <a:gd name="T70" fmla="*/ 35 w 89"/>
                <a:gd name="T71" fmla="*/ 72 h 177"/>
                <a:gd name="T72" fmla="*/ 45 w 89"/>
                <a:gd name="T73" fmla="*/ 77 h 177"/>
                <a:gd name="T74" fmla="*/ 48 w 89"/>
                <a:gd name="T75" fmla="*/ 85 h 177"/>
                <a:gd name="T76" fmla="*/ 52 w 89"/>
                <a:gd name="T77" fmla="*/ 61 h 177"/>
                <a:gd name="T78" fmla="*/ 51 w 89"/>
                <a:gd name="T79" fmla="*/ 84 h 177"/>
                <a:gd name="T80" fmla="*/ 52 w 89"/>
                <a:gd name="T81" fmla="*/ 80 h 177"/>
                <a:gd name="T82" fmla="*/ 51 w 89"/>
                <a:gd name="T83" fmla="*/ 83 h 177"/>
                <a:gd name="T84" fmla="*/ 64 w 89"/>
                <a:gd name="T85" fmla="*/ 46 h 177"/>
                <a:gd name="T86" fmla="*/ 65 w 89"/>
                <a:gd name="T87" fmla="*/ 43 h 177"/>
                <a:gd name="T88" fmla="*/ 55 w 89"/>
                <a:gd name="T89" fmla="*/ 14 h 177"/>
                <a:gd name="T90" fmla="*/ 56 w 89"/>
                <a:gd name="T91" fmla="*/ 17 h 177"/>
                <a:gd name="T92" fmla="*/ 52 w 89"/>
                <a:gd name="T93" fmla="*/ 15 h 177"/>
                <a:gd name="T94" fmla="*/ 47 w 89"/>
                <a:gd name="T95" fmla="*/ 15 h 177"/>
                <a:gd name="T96" fmla="*/ 47 w 89"/>
                <a:gd name="T97" fmla="*/ 18 h 177"/>
                <a:gd name="T98" fmla="*/ 41 w 89"/>
                <a:gd name="T99" fmla="*/ 18 h 177"/>
                <a:gd name="T100" fmla="*/ 42 w 89"/>
                <a:gd name="T101" fmla="*/ 16 h 177"/>
                <a:gd name="T102" fmla="*/ 50 w 89"/>
                <a:gd name="T103" fmla="*/ 20 h 177"/>
                <a:gd name="T104" fmla="*/ 49 w 89"/>
                <a:gd name="T105" fmla="*/ 18 h 177"/>
                <a:gd name="T106" fmla="*/ 54 w 89"/>
                <a:gd name="T107" fmla="*/ 18 h 177"/>
                <a:gd name="T108" fmla="*/ 57 w 89"/>
                <a:gd name="T109" fmla="*/ 18 h 177"/>
                <a:gd name="T110" fmla="*/ 59 w 89"/>
                <a:gd name="T111" fmla="*/ 14 h 177"/>
                <a:gd name="T112" fmla="*/ 61 w 89"/>
                <a:gd name="T113" fmla="*/ 154 h 177"/>
                <a:gd name="T114" fmla="*/ 88 w 89"/>
                <a:gd name="T115" fmla="*/ 80 h 177"/>
                <a:gd name="T116" fmla="*/ 86 w 89"/>
                <a:gd name="T117" fmla="*/ 56 h 177"/>
                <a:gd name="T118" fmla="*/ 87 w 89"/>
                <a:gd name="T119" fmla="*/ 82 h 177"/>
                <a:gd name="T120" fmla="*/ 88 w 89"/>
                <a:gd name="T121" fmla="*/ 82 h 177"/>
                <a:gd name="T122" fmla="*/ 89 w 89"/>
                <a:gd name="T123" fmla="*/ 80 h 177"/>
                <a:gd name="T124" fmla="*/ 89 w 89"/>
                <a:gd name="T125" fmla="*/ 5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" h="177">
                  <a:moveTo>
                    <a:pt x="88" y="27"/>
                  </a:moveTo>
                  <a:cubicBezTo>
                    <a:pt x="84" y="30"/>
                    <a:pt x="78" y="33"/>
                    <a:pt x="79" y="34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7" y="33"/>
                    <a:pt x="76" y="31"/>
                    <a:pt x="76" y="30"/>
                  </a:cubicBezTo>
                  <a:cubicBezTo>
                    <a:pt x="75" y="29"/>
                    <a:pt x="75" y="28"/>
                    <a:pt x="76" y="26"/>
                  </a:cubicBezTo>
                  <a:cubicBezTo>
                    <a:pt x="75" y="26"/>
                    <a:pt x="76" y="25"/>
                    <a:pt x="77" y="24"/>
                  </a:cubicBezTo>
                  <a:cubicBezTo>
                    <a:pt x="76" y="24"/>
                    <a:pt x="77" y="23"/>
                    <a:pt x="77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6" y="22"/>
                    <a:pt x="77" y="21"/>
                    <a:pt x="77" y="21"/>
                  </a:cubicBezTo>
                  <a:cubicBezTo>
                    <a:pt x="77" y="21"/>
                    <a:pt x="77" y="22"/>
                    <a:pt x="77" y="21"/>
                  </a:cubicBezTo>
                  <a:cubicBezTo>
                    <a:pt x="77" y="21"/>
                    <a:pt x="77" y="21"/>
                    <a:pt x="77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19"/>
                    <a:pt x="77" y="19"/>
                  </a:cubicBezTo>
                  <a:cubicBezTo>
                    <a:pt x="77" y="18"/>
                    <a:pt x="77" y="19"/>
                    <a:pt x="77" y="18"/>
                  </a:cubicBezTo>
                  <a:cubicBezTo>
                    <a:pt x="77" y="18"/>
                    <a:pt x="72" y="18"/>
                    <a:pt x="73" y="18"/>
                  </a:cubicBezTo>
                  <a:cubicBezTo>
                    <a:pt x="72" y="18"/>
                    <a:pt x="70" y="18"/>
                    <a:pt x="70" y="17"/>
                  </a:cubicBezTo>
                  <a:cubicBezTo>
                    <a:pt x="70" y="17"/>
                    <a:pt x="71" y="17"/>
                    <a:pt x="71" y="17"/>
                  </a:cubicBezTo>
                  <a:cubicBezTo>
                    <a:pt x="71" y="17"/>
                    <a:pt x="70" y="17"/>
                    <a:pt x="70" y="16"/>
                  </a:cubicBezTo>
                  <a:cubicBezTo>
                    <a:pt x="70" y="15"/>
                    <a:pt x="77" y="16"/>
                    <a:pt x="77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3"/>
                    <a:pt x="85" y="13"/>
                    <a:pt x="84" y="14"/>
                  </a:cubicBezTo>
                  <a:cubicBezTo>
                    <a:pt x="84" y="14"/>
                    <a:pt x="86" y="14"/>
                    <a:pt x="87" y="14"/>
                  </a:cubicBezTo>
                  <a:cubicBezTo>
                    <a:pt x="86" y="14"/>
                    <a:pt x="86" y="14"/>
                    <a:pt x="86" y="13"/>
                  </a:cubicBezTo>
                  <a:cubicBezTo>
                    <a:pt x="86" y="13"/>
                    <a:pt x="88" y="13"/>
                    <a:pt x="89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9" y="14"/>
                    <a:pt x="88" y="14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2" y="1"/>
                    <a:pt x="74" y="2"/>
                    <a:pt x="66" y="4"/>
                  </a:cubicBezTo>
                  <a:cubicBezTo>
                    <a:pt x="56" y="6"/>
                    <a:pt x="47" y="11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7" y="18"/>
                    <a:pt x="36" y="18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7" y="21"/>
                    <a:pt x="37" y="18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20"/>
                    <a:pt x="41" y="21"/>
                  </a:cubicBezTo>
                  <a:cubicBezTo>
                    <a:pt x="42" y="20"/>
                    <a:pt x="42" y="19"/>
                    <a:pt x="44" y="19"/>
                  </a:cubicBezTo>
                  <a:cubicBezTo>
                    <a:pt x="43" y="18"/>
                    <a:pt x="46" y="19"/>
                    <a:pt x="46" y="19"/>
                  </a:cubicBezTo>
                  <a:cubicBezTo>
                    <a:pt x="46" y="19"/>
                    <a:pt x="42" y="21"/>
                    <a:pt x="42" y="22"/>
                  </a:cubicBezTo>
                  <a:cubicBezTo>
                    <a:pt x="43" y="22"/>
                    <a:pt x="44" y="22"/>
                    <a:pt x="44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1" y="23"/>
                    <a:pt x="41" y="24"/>
                    <a:pt x="39" y="24"/>
                  </a:cubicBezTo>
                  <a:cubicBezTo>
                    <a:pt x="40" y="24"/>
                    <a:pt x="41" y="24"/>
                    <a:pt x="40" y="24"/>
                  </a:cubicBezTo>
                  <a:cubicBezTo>
                    <a:pt x="41" y="24"/>
                    <a:pt x="44" y="24"/>
                    <a:pt x="45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3"/>
                    <a:pt x="47" y="23"/>
                    <a:pt x="47" y="23"/>
                  </a:cubicBezTo>
                  <a:cubicBezTo>
                    <a:pt x="47" y="24"/>
                    <a:pt x="45" y="24"/>
                    <a:pt x="4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5" y="24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4"/>
                    <a:pt x="48" y="24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7" y="23"/>
                    <a:pt x="47" y="22"/>
                  </a:cubicBezTo>
                  <a:cubicBezTo>
                    <a:pt x="47" y="22"/>
                    <a:pt x="54" y="17"/>
                    <a:pt x="55" y="19"/>
                  </a:cubicBezTo>
                  <a:cubicBezTo>
                    <a:pt x="54" y="19"/>
                    <a:pt x="51" y="20"/>
                    <a:pt x="50" y="21"/>
                  </a:cubicBezTo>
                  <a:cubicBezTo>
                    <a:pt x="52" y="22"/>
                    <a:pt x="50" y="23"/>
                    <a:pt x="50" y="23"/>
                  </a:cubicBezTo>
                  <a:cubicBezTo>
                    <a:pt x="50" y="23"/>
                    <a:pt x="52" y="23"/>
                    <a:pt x="51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2" y="24"/>
                    <a:pt x="52" y="24"/>
                    <a:pt x="51" y="24"/>
                  </a:cubicBezTo>
                  <a:cubicBezTo>
                    <a:pt x="51" y="24"/>
                    <a:pt x="51" y="25"/>
                    <a:pt x="52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3" y="24"/>
                    <a:pt x="55" y="23"/>
                    <a:pt x="56" y="23"/>
                  </a:cubicBezTo>
                  <a:cubicBezTo>
                    <a:pt x="55" y="23"/>
                    <a:pt x="53" y="23"/>
                    <a:pt x="53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0"/>
                    <a:pt x="59" y="18"/>
                    <a:pt x="59" y="19"/>
                  </a:cubicBezTo>
                  <a:cubicBezTo>
                    <a:pt x="59" y="20"/>
                    <a:pt x="56" y="20"/>
                    <a:pt x="56" y="21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7" y="22"/>
                    <a:pt x="57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61" y="19"/>
                    <a:pt x="61" y="19"/>
                  </a:cubicBezTo>
                  <a:cubicBezTo>
                    <a:pt x="61" y="20"/>
                    <a:pt x="60" y="21"/>
                    <a:pt x="59" y="21"/>
                  </a:cubicBezTo>
                  <a:cubicBezTo>
                    <a:pt x="59" y="21"/>
                    <a:pt x="63" y="21"/>
                    <a:pt x="63" y="20"/>
                  </a:cubicBezTo>
                  <a:cubicBezTo>
                    <a:pt x="62" y="20"/>
                    <a:pt x="61" y="21"/>
                    <a:pt x="61" y="20"/>
                  </a:cubicBezTo>
                  <a:cubicBezTo>
                    <a:pt x="61" y="19"/>
                    <a:pt x="63" y="19"/>
                    <a:pt x="63" y="20"/>
                  </a:cubicBezTo>
                  <a:cubicBezTo>
                    <a:pt x="64" y="21"/>
                    <a:pt x="64" y="21"/>
                    <a:pt x="65" y="22"/>
                  </a:cubicBezTo>
                  <a:cubicBezTo>
                    <a:pt x="65" y="21"/>
                    <a:pt x="67" y="22"/>
                    <a:pt x="67" y="23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7" y="23"/>
                    <a:pt x="68" y="23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8" y="24"/>
                    <a:pt x="66" y="24"/>
                    <a:pt x="66" y="24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8" y="28"/>
                    <a:pt x="65" y="27"/>
                    <a:pt x="65" y="27"/>
                  </a:cubicBezTo>
                  <a:cubicBezTo>
                    <a:pt x="65" y="27"/>
                    <a:pt x="65" y="28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9"/>
                    <a:pt x="65" y="30"/>
                    <a:pt x="65" y="30"/>
                  </a:cubicBezTo>
                  <a:cubicBezTo>
                    <a:pt x="64" y="30"/>
                    <a:pt x="63" y="29"/>
                    <a:pt x="62" y="29"/>
                  </a:cubicBezTo>
                  <a:cubicBezTo>
                    <a:pt x="62" y="29"/>
                    <a:pt x="64" y="31"/>
                    <a:pt x="63" y="31"/>
                  </a:cubicBezTo>
                  <a:cubicBezTo>
                    <a:pt x="62" y="31"/>
                    <a:pt x="56" y="26"/>
                    <a:pt x="56" y="28"/>
                  </a:cubicBezTo>
                  <a:cubicBezTo>
                    <a:pt x="56" y="26"/>
                    <a:pt x="59" y="28"/>
                    <a:pt x="60" y="27"/>
                  </a:cubicBezTo>
                  <a:cubicBezTo>
                    <a:pt x="60" y="26"/>
                    <a:pt x="62" y="26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1" y="26"/>
                    <a:pt x="61" y="25"/>
                  </a:cubicBezTo>
                  <a:cubicBezTo>
                    <a:pt x="60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0" y="24"/>
                    <a:pt x="60" y="23"/>
                    <a:pt x="59" y="23"/>
                  </a:cubicBezTo>
                  <a:cubicBezTo>
                    <a:pt x="60" y="24"/>
                    <a:pt x="56" y="24"/>
                    <a:pt x="57" y="24"/>
                  </a:cubicBezTo>
                  <a:cubicBezTo>
                    <a:pt x="58" y="25"/>
                    <a:pt x="53" y="25"/>
                    <a:pt x="53" y="26"/>
                  </a:cubicBezTo>
                  <a:cubicBezTo>
                    <a:pt x="53" y="26"/>
                    <a:pt x="53" y="27"/>
                    <a:pt x="53" y="27"/>
                  </a:cubicBezTo>
                  <a:cubicBezTo>
                    <a:pt x="53" y="27"/>
                    <a:pt x="53" y="26"/>
                    <a:pt x="52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6"/>
                    <a:pt x="53" y="28"/>
                    <a:pt x="53" y="28"/>
                  </a:cubicBezTo>
                  <a:cubicBezTo>
                    <a:pt x="53" y="28"/>
                    <a:pt x="54" y="29"/>
                    <a:pt x="53" y="29"/>
                  </a:cubicBezTo>
                  <a:cubicBezTo>
                    <a:pt x="54" y="29"/>
                    <a:pt x="49" y="29"/>
                    <a:pt x="49" y="30"/>
                  </a:cubicBezTo>
                  <a:cubicBezTo>
                    <a:pt x="49" y="29"/>
                    <a:pt x="52" y="29"/>
                    <a:pt x="48" y="29"/>
                  </a:cubicBezTo>
                  <a:cubicBezTo>
                    <a:pt x="49" y="28"/>
                    <a:pt x="50" y="27"/>
                    <a:pt x="52" y="26"/>
                  </a:cubicBezTo>
                  <a:cubicBezTo>
                    <a:pt x="48" y="27"/>
                    <a:pt x="47" y="30"/>
                    <a:pt x="44" y="28"/>
                  </a:cubicBezTo>
                  <a:cubicBezTo>
                    <a:pt x="44" y="29"/>
                    <a:pt x="46" y="28"/>
                    <a:pt x="46" y="29"/>
                  </a:cubicBezTo>
                  <a:cubicBezTo>
                    <a:pt x="46" y="28"/>
                    <a:pt x="39" y="33"/>
                    <a:pt x="39" y="33"/>
                  </a:cubicBezTo>
                  <a:cubicBezTo>
                    <a:pt x="40" y="33"/>
                    <a:pt x="40" y="33"/>
                    <a:pt x="41" y="33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5"/>
                    <a:pt x="45" y="36"/>
                    <a:pt x="44" y="37"/>
                  </a:cubicBezTo>
                  <a:cubicBezTo>
                    <a:pt x="44" y="36"/>
                    <a:pt x="46" y="36"/>
                    <a:pt x="46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6" y="37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47" y="39"/>
                    <a:pt x="47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40"/>
                    <a:pt x="46" y="40"/>
                    <a:pt x="46" y="40"/>
                  </a:cubicBezTo>
                  <a:cubicBezTo>
                    <a:pt x="47" y="41"/>
                    <a:pt x="47" y="43"/>
                    <a:pt x="47" y="41"/>
                  </a:cubicBezTo>
                  <a:cubicBezTo>
                    <a:pt x="49" y="37"/>
                    <a:pt x="51" y="35"/>
                    <a:pt x="53" y="32"/>
                  </a:cubicBezTo>
                  <a:cubicBezTo>
                    <a:pt x="53" y="32"/>
                    <a:pt x="56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30"/>
                    <a:pt x="59" y="30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59" y="31"/>
                  </a:cubicBezTo>
                  <a:cubicBezTo>
                    <a:pt x="59" y="32"/>
                    <a:pt x="59" y="34"/>
                    <a:pt x="59" y="34"/>
                  </a:cubicBezTo>
                  <a:cubicBezTo>
                    <a:pt x="59" y="36"/>
                    <a:pt x="64" y="32"/>
                    <a:pt x="64" y="32"/>
                  </a:cubicBezTo>
                  <a:cubicBezTo>
                    <a:pt x="65" y="32"/>
                    <a:pt x="64" y="36"/>
                    <a:pt x="64" y="36"/>
                  </a:cubicBezTo>
                  <a:cubicBezTo>
                    <a:pt x="65" y="36"/>
                    <a:pt x="64" y="37"/>
                    <a:pt x="64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7" y="39"/>
                    <a:pt x="66" y="43"/>
                    <a:pt x="63" y="42"/>
                  </a:cubicBezTo>
                  <a:cubicBezTo>
                    <a:pt x="62" y="43"/>
                    <a:pt x="60" y="43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0" y="43"/>
                    <a:pt x="60" y="43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3"/>
                    <a:pt x="58" y="43"/>
                    <a:pt x="58" y="43"/>
                  </a:cubicBezTo>
                  <a:cubicBezTo>
                    <a:pt x="56" y="43"/>
                    <a:pt x="53" y="44"/>
                    <a:pt x="51" y="46"/>
                  </a:cubicBezTo>
                  <a:cubicBezTo>
                    <a:pt x="51" y="46"/>
                    <a:pt x="59" y="43"/>
                    <a:pt x="58" y="44"/>
                  </a:cubicBezTo>
                  <a:cubicBezTo>
                    <a:pt x="57" y="44"/>
                    <a:pt x="56" y="45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7" y="45"/>
                    <a:pt x="57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8" y="47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6"/>
                    <a:pt x="60" y="46"/>
                  </a:cubicBezTo>
                  <a:cubicBezTo>
                    <a:pt x="61" y="46"/>
                    <a:pt x="58" y="49"/>
                    <a:pt x="56" y="49"/>
                  </a:cubicBezTo>
                  <a:cubicBezTo>
                    <a:pt x="56" y="49"/>
                    <a:pt x="54" y="50"/>
                    <a:pt x="54" y="49"/>
                  </a:cubicBezTo>
                  <a:cubicBezTo>
                    <a:pt x="53" y="48"/>
                    <a:pt x="57" y="49"/>
                    <a:pt x="56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9"/>
                    <a:pt x="49" y="50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1" y="51"/>
                    <a:pt x="48" y="52"/>
                    <a:pt x="48" y="52"/>
                  </a:cubicBezTo>
                  <a:cubicBezTo>
                    <a:pt x="48" y="51"/>
                    <a:pt x="48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6" y="53"/>
                    <a:pt x="44" y="55"/>
                    <a:pt x="44" y="55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3" y="57"/>
                    <a:pt x="42" y="56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2" y="54"/>
                    <a:pt x="42" y="57"/>
                    <a:pt x="42" y="57"/>
                  </a:cubicBezTo>
                  <a:cubicBezTo>
                    <a:pt x="41" y="58"/>
                    <a:pt x="41" y="60"/>
                    <a:pt x="39" y="60"/>
                  </a:cubicBezTo>
                  <a:cubicBezTo>
                    <a:pt x="35" y="61"/>
                    <a:pt x="35" y="69"/>
                    <a:pt x="35" y="69"/>
                  </a:cubicBezTo>
                  <a:cubicBezTo>
                    <a:pt x="34" y="69"/>
                    <a:pt x="34" y="67"/>
                    <a:pt x="34" y="67"/>
                  </a:cubicBezTo>
                  <a:cubicBezTo>
                    <a:pt x="35" y="65"/>
                    <a:pt x="29" y="63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8" y="64"/>
                    <a:pt x="27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7" y="65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5"/>
                    <a:pt x="22" y="64"/>
                    <a:pt x="22" y="64"/>
                  </a:cubicBezTo>
                  <a:cubicBezTo>
                    <a:pt x="22" y="61"/>
                    <a:pt x="17" y="74"/>
                    <a:pt x="18" y="73"/>
                  </a:cubicBezTo>
                  <a:cubicBezTo>
                    <a:pt x="19" y="76"/>
                    <a:pt x="24" y="77"/>
                    <a:pt x="24" y="75"/>
                  </a:cubicBezTo>
                  <a:cubicBezTo>
                    <a:pt x="23" y="74"/>
                    <a:pt x="29" y="71"/>
                    <a:pt x="27" y="74"/>
                  </a:cubicBezTo>
                  <a:cubicBezTo>
                    <a:pt x="26" y="76"/>
                    <a:pt x="26" y="78"/>
                    <a:pt x="25" y="79"/>
                  </a:cubicBezTo>
                  <a:cubicBezTo>
                    <a:pt x="27" y="80"/>
                    <a:pt x="33" y="80"/>
                    <a:pt x="29" y="83"/>
                  </a:cubicBezTo>
                  <a:cubicBezTo>
                    <a:pt x="28" y="85"/>
                    <a:pt x="31" y="86"/>
                    <a:pt x="34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8"/>
                    <a:pt x="41" y="81"/>
                    <a:pt x="41" y="8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1" y="86"/>
                    <a:pt x="42" y="84"/>
                    <a:pt x="42" y="84"/>
                  </a:cubicBezTo>
                  <a:cubicBezTo>
                    <a:pt x="43" y="84"/>
                    <a:pt x="47" y="86"/>
                    <a:pt x="49" y="86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49" y="86"/>
                  </a:cubicBezTo>
                  <a:cubicBezTo>
                    <a:pt x="50" y="86"/>
                    <a:pt x="51" y="87"/>
                    <a:pt x="51" y="88"/>
                  </a:cubicBezTo>
                  <a:cubicBezTo>
                    <a:pt x="52" y="88"/>
                    <a:pt x="53" y="88"/>
                    <a:pt x="53" y="90"/>
                  </a:cubicBezTo>
                  <a:cubicBezTo>
                    <a:pt x="53" y="89"/>
                    <a:pt x="59" y="93"/>
                    <a:pt x="59" y="93"/>
                  </a:cubicBezTo>
                  <a:cubicBezTo>
                    <a:pt x="61" y="93"/>
                    <a:pt x="61" y="99"/>
                    <a:pt x="61" y="100"/>
                  </a:cubicBezTo>
                  <a:cubicBezTo>
                    <a:pt x="63" y="98"/>
                    <a:pt x="65" y="99"/>
                    <a:pt x="65" y="99"/>
                  </a:cubicBezTo>
                  <a:cubicBezTo>
                    <a:pt x="66" y="99"/>
                    <a:pt x="66" y="101"/>
                    <a:pt x="66" y="101"/>
                  </a:cubicBezTo>
                  <a:cubicBezTo>
                    <a:pt x="66" y="101"/>
                    <a:pt x="69" y="101"/>
                    <a:pt x="70" y="101"/>
                  </a:cubicBezTo>
                  <a:cubicBezTo>
                    <a:pt x="71" y="100"/>
                    <a:pt x="72" y="104"/>
                    <a:pt x="74" y="104"/>
                  </a:cubicBezTo>
                  <a:cubicBezTo>
                    <a:pt x="78" y="103"/>
                    <a:pt x="71" y="112"/>
                    <a:pt x="71" y="113"/>
                  </a:cubicBezTo>
                  <a:cubicBezTo>
                    <a:pt x="71" y="115"/>
                    <a:pt x="71" y="118"/>
                    <a:pt x="71" y="120"/>
                  </a:cubicBezTo>
                  <a:cubicBezTo>
                    <a:pt x="70" y="124"/>
                    <a:pt x="66" y="123"/>
                    <a:pt x="65" y="124"/>
                  </a:cubicBezTo>
                  <a:cubicBezTo>
                    <a:pt x="64" y="125"/>
                    <a:pt x="63" y="132"/>
                    <a:pt x="61" y="132"/>
                  </a:cubicBezTo>
                  <a:cubicBezTo>
                    <a:pt x="60" y="135"/>
                    <a:pt x="55" y="138"/>
                    <a:pt x="55" y="136"/>
                  </a:cubicBezTo>
                  <a:cubicBezTo>
                    <a:pt x="55" y="139"/>
                    <a:pt x="60" y="138"/>
                    <a:pt x="53" y="140"/>
                  </a:cubicBezTo>
                  <a:cubicBezTo>
                    <a:pt x="53" y="140"/>
                    <a:pt x="53" y="142"/>
                    <a:pt x="53" y="142"/>
                  </a:cubicBezTo>
                  <a:cubicBezTo>
                    <a:pt x="55" y="143"/>
                    <a:pt x="51" y="143"/>
                    <a:pt x="51" y="143"/>
                  </a:cubicBezTo>
                  <a:cubicBezTo>
                    <a:pt x="50" y="143"/>
                    <a:pt x="53" y="144"/>
                    <a:pt x="53" y="144"/>
                  </a:cubicBezTo>
                  <a:cubicBezTo>
                    <a:pt x="53" y="145"/>
                    <a:pt x="52" y="143"/>
                    <a:pt x="52" y="144"/>
                  </a:cubicBezTo>
                  <a:cubicBezTo>
                    <a:pt x="52" y="144"/>
                    <a:pt x="53" y="147"/>
                    <a:pt x="52" y="147"/>
                  </a:cubicBezTo>
                  <a:cubicBezTo>
                    <a:pt x="49" y="147"/>
                    <a:pt x="53" y="149"/>
                    <a:pt x="53" y="150"/>
                  </a:cubicBezTo>
                  <a:cubicBezTo>
                    <a:pt x="53" y="153"/>
                    <a:pt x="50" y="155"/>
                    <a:pt x="56" y="157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8"/>
                    <a:pt x="55" y="158"/>
                    <a:pt x="55" y="158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5" y="159"/>
                    <a:pt x="54" y="158"/>
                    <a:pt x="54" y="158"/>
                  </a:cubicBezTo>
                  <a:cubicBezTo>
                    <a:pt x="54" y="157"/>
                    <a:pt x="47" y="156"/>
                    <a:pt x="47" y="155"/>
                  </a:cubicBezTo>
                  <a:cubicBezTo>
                    <a:pt x="47" y="155"/>
                    <a:pt x="47" y="155"/>
                    <a:pt x="48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48" y="155"/>
                    <a:pt x="43" y="150"/>
                    <a:pt x="46" y="149"/>
                  </a:cubicBezTo>
                  <a:cubicBezTo>
                    <a:pt x="46" y="149"/>
                    <a:pt x="46" y="149"/>
                    <a:pt x="46" y="148"/>
                  </a:cubicBezTo>
                  <a:cubicBezTo>
                    <a:pt x="46" y="149"/>
                    <a:pt x="44" y="149"/>
                    <a:pt x="44" y="149"/>
                  </a:cubicBezTo>
                  <a:cubicBezTo>
                    <a:pt x="44" y="149"/>
                    <a:pt x="45" y="145"/>
                    <a:pt x="44" y="145"/>
                  </a:cubicBezTo>
                  <a:cubicBezTo>
                    <a:pt x="45" y="145"/>
                    <a:pt x="45" y="146"/>
                    <a:pt x="45" y="146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4" y="143"/>
                    <a:pt x="45" y="145"/>
                    <a:pt x="44" y="145"/>
                  </a:cubicBezTo>
                  <a:cubicBezTo>
                    <a:pt x="43" y="145"/>
                    <a:pt x="43" y="143"/>
                    <a:pt x="44" y="143"/>
                  </a:cubicBezTo>
                  <a:cubicBezTo>
                    <a:pt x="42" y="142"/>
                    <a:pt x="41" y="125"/>
                    <a:pt x="42" y="124"/>
                  </a:cubicBezTo>
                  <a:cubicBezTo>
                    <a:pt x="46" y="118"/>
                    <a:pt x="37" y="116"/>
                    <a:pt x="35" y="112"/>
                  </a:cubicBezTo>
                  <a:cubicBezTo>
                    <a:pt x="34" y="107"/>
                    <a:pt x="31" y="105"/>
                    <a:pt x="32" y="99"/>
                  </a:cubicBezTo>
                  <a:cubicBezTo>
                    <a:pt x="30" y="102"/>
                    <a:pt x="35" y="92"/>
                    <a:pt x="35" y="93"/>
                  </a:cubicBezTo>
                  <a:cubicBezTo>
                    <a:pt x="35" y="93"/>
                    <a:pt x="34" y="89"/>
                    <a:pt x="34" y="87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3" y="87"/>
                    <a:pt x="31" y="89"/>
                    <a:pt x="31" y="89"/>
                  </a:cubicBezTo>
                  <a:cubicBezTo>
                    <a:pt x="30" y="89"/>
                    <a:pt x="30" y="88"/>
                    <a:pt x="30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0" y="87"/>
                    <a:pt x="29" y="88"/>
                    <a:pt x="29" y="88"/>
                  </a:cubicBezTo>
                  <a:cubicBezTo>
                    <a:pt x="28" y="88"/>
                    <a:pt x="27" y="82"/>
                    <a:pt x="26" y="82"/>
                  </a:cubicBezTo>
                  <a:cubicBezTo>
                    <a:pt x="24" y="82"/>
                    <a:pt x="22" y="81"/>
                    <a:pt x="22" y="80"/>
                  </a:cubicBezTo>
                  <a:cubicBezTo>
                    <a:pt x="20" y="78"/>
                    <a:pt x="17" y="80"/>
                    <a:pt x="15" y="78"/>
                  </a:cubicBezTo>
                  <a:cubicBezTo>
                    <a:pt x="10" y="74"/>
                    <a:pt x="9" y="69"/>
                    <a:pt x="6" y="65"/>
                  </a:cubicBezTo>
                  <a:cubicBezTo>
                    <a:pt x="5" y="64"/>
                    <a:pt x="6" y="61"/>
                    <a:pt x="6" y="61"/>
                  </a:cubicBezTo>
                  <a:cubicBezTo>
                    <a:pt x="5" y="62"/>
                    <a:pt x="5" y="63"/>
                    <a:pt x="5" y="64"/>
                  </a:cubicBezTo>
                  <a:cubicBezTo>
                    <a:pt x="5" y="65"/>
                    <a:pt x="7" y="71"/>
                    <a:pt x="6" y="71"/>
                  </a:cubicBezTo>
                  <a:cubicBezTo>
                    <a:pt x="5" y="71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1" y="80"/>
                    <a:pt x="0" y="96"/>
                    <a:pt x="4" y="111"/>
                  </a:cubicBezTo>
                  <a:cubicBezTo>
                    <a:pt x="15" y="150"/>
                    <a:pt x="50" y="176"/>
                    <a:pt x="89" y="177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9" y="27"/>
                    <a:pt x="89" y="27"/>
                    <a:pt x="88" y="27"/>
                  </a:cubicBezTo>
                  <a:close/>
                  <a:moveTo>
                    <a:pt x="34" y="21"/>
                  </a:moveTo>
                  <a:cubicBezTo>
                    <a:pt x="35" y="21"/>
                    <a:pt x="34" y="21"/>
                    <a:pt x="34" y="21"/>
                  </a:cubicBezTo>
                  <a:close/>
                  <a:moveTo>
                    <a:pt x="42" y="24"/>
                  </a:moveTo>
                  <a:cubicBezTo>
                    <a:pt x="42" y="24"/>
                    <a:pt x="42" y="24"/>
                    <a:pt x="42" y="24"/>
                  </a:cubicBezTo>
                  <a:close/>
                  <a:moveTo>
                    <a:pt x="42" y="24"/>
                  </a:moveTo>
                  <a:cubicBezTo>
                    <a:pt x="42" y="24"/>
                    <a:pt x="42" y="24"/>
                    <a:pt x="42" y="24"/>
                  </a:cubicBezTo>
                  <a:close/>
                  <a:moveTo>
                    <a:pt x="44" y="24"/>
                  </a:moveTo>
                  <a:cubicBezTo>
                    <a:pt x="44" y="24"/>
                    <a:pt x="42" y="24"/>
                    <a:pt x="44" y="24"/>
                  </a:cubicBezTo>
                  <a:close/>
                  <a:moveTo>
                    <a:pt x="44" y="24"/>
                  </a:moveTo>
                  <a:cubicBezTo>
                    <a:pt x="41" y="24"/>
                    <a:pt x="44" y="24"/>
                    <a:pt x="44" y="24"/>
                  </a:cubicBezTo>
                  <a:close/>
                  <a:moveTo>
                    <a:pt x="45" y="22"/>
                  </a:moveTo>
                  <a:cubicBezTo>
                    <a:pt x="44" y="22"/>
                    <a:pt x="46" y="22"/>
                    <a:pt x="45" y="22"/>
                  </a:cubicBezTo>
                  <a:close/>
                  <a:moveTo>
                    <a:pt x="45" y="22"/>
                  </a:moveTo>
                  <a:cubicBezTo>
                    <a:pt x="45" y="22"/>
                    <a:pt x="44" y="22"/>
                    <a:pt x="45" y="22"/>
                  </a:cubicBezTo>
                  <a:close/>
                  <a:moveTo>
                    <a:pt x="58" y="24"/>
                  </a:moveTo>
                  <a:cubicBezTo>
                    <a:pt x="59" y="24"/>
                    <a:pt x="58" y="24"/>
                    <a:pt x="58" y="24"/>
                  </a:cubicBezTo>
                  <a:close/>
                  <a:moveTo>
                    <a:pt x="60" y="24"/>
                  </a:moveTo>
                  <a:cubicBezTo>
                    <a:pt x="62" y="24"/>
                    <a:pt x="59" y="25"/>
                    <a:pt x="59" y="25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lose/>
                  <a:moveTo>
                    <a:pt x="59" y="24"/>
                  </a:moveTo>
                  <a:cubicBezTo>
                    <a:pt x="60" y="24"/>
                    <a:pt x="61" y="24"/>
                    <a:pt x="59" y="24"/>
                  </a:cubicBezTo>
                  <a:close/>
                  <a:moveTo>
                    <a:pt x="60" y="24"/>
                  </a:moveTo>
                  <a:cubicBezTo>
                    <a:pt x="61" y="23"/>
                    <a:pt x="59" y="24"/>
                    <a:pt x="60" y="24"/>
                  </a:cubicBezTo>
                  <a:close/>
                  <a:moveTo>
                    <a:pt x="59" y="24"/>
                  </a:moveTo>
                  <a:cubicBezTo>
                    <a:pt x="59" y="23"/>
                    <a:pt x="59" y="23"/>
                    <a:pt x="59" y="23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4"/>
                    <a:pt x="59" y="24"/>
                    <a:pt x="59" y="24"/>
                  </a:cubicBezTo>
                  <a:close/>
                  <a:moveTo>
                    <a:pt x="58" y="24"/>
                  </a:moveTo>
                  <a:cubicBezTo>
                    <a:pt x="59" y="24"/>
                    <a:pt x="58" y="24"/>
                    <a:pt x="58" y="24"/>
                  </a:cubicBezTo>
                  <a:close/>
                  <a:moveTo>
                    <a:pt x="52" y="30"/>
                  </a:moveTo>
                  <a:cubicBezTo>
                    <a:pt x="52" y="30"/>
                    <a:pt x="51" y="30"/>
                    <a:pt x="51" y="30"/>
                  </a:cubicBezTo>
                  <a:cubicBezTo>
                    <a:pt x="51" y="30"/>
                    <a:pt x="50" y="30"/>
                    <a:pt x="50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3" y="30"/>
                    <a:pt x="53" y="30"/>
                    <a:pt x="52" y="30"/>
                  </a:cubicBezTo>
                  <a:cubicBezTo>
                    <a:pt x="52" y="30"/>
                    <a:pt x="52" y="30"/>
                    <a:pt x="52" y="30"/>
                  </a:cubicBezTo>
                  <a:close/>
                  <a:moveTo>
                    <a:pt x="53" y="30"/>
                  </a:move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lose/>
                  <a:moveTo>
                    <a:pt x="55" y="30"/>
                  </a:moveTo>
                  <a:cubicBezTo>
                    <a:pt x="54" y="29"/>
                    <a:pt x="56" y="29"/>
                    <a:pt x="55" y="30"/>
                  </a:cubicBezTo>
                  <a:close/>
                  <a:moveTo>
                    <a:pt x="55" y="29"/>
                  </a:moveTo>
                  <a:cubicBezTo>
                    <a:pt x="57" y="30"/>
                    <a:pt x="54" y="28"/>
                    <a:pt x="55" y="29"/>
                  </a:cubicBezTo>
                  <a:close/>
                  <a:moveTo>
                    <a:pt x="56" y="29"/>
                  </a:moveTo>
                  <a:cubicBezTo>
                    <a:pt x="55" y="29"/>
                    <a:pt x="55" y="29"/>
                    <a:pt x="56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28"/>
                    <a:pt x="55" y="29"/>
                    <a:pt x="56" y="29"/>
                  </a:cubicBezTo>
                  <a:cubicBezTo>
                    <a:pt x="56" y="29"/>
                    <a:pt x="57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56" y="29"/>
                  </a:moveTo>
                  <a:cubicBezTo>
                    <a:pt x="55" y="28"/>
                    <a:pt x="57" y="30"/>
                    <a:pt x="56" y="29"/>
                  </a:cubicBezTo>
                  <a:close/>
                  <a:moveTo>
                    <a:pt x="56" y="30"/>
                  </a:moveTo>
                  <a:cubicBezTo>
                    <a:pt x="56" y="30"/>
                    <a:pt x="57" y="29"/>
                    <a:pt x="56" y="30"/>
                  </a:cubicBezTo>
                  <a:close/>
                  <a:moveTo>
                    <a:pt x="58" y="30"/>
                  </a:moveTo>
                  <a:cubicBezTo>
                    <a:pt x="59" y="30"/>
                    <a:pt x="57" y="30"/>
                    <a:pt x="58" y="30"/>
                  </a:cubicBezTo>
                  <a:close/>
                  <a:moveTo>
                    <a:pt x="61" y="32"/>
                  </a:moveTo>
                  <a:cubicBezTo>
                    <a:pt x="61" y="32"/>
                    <a:pt x="59" y="32"/>
                    <a:pt x="61" y="32"/>
                  </a:cubicBezTo>
                  <a:close/>
                  <a:moveTo>
                    <a:pt x="61" y="32"/>
                  </a:moveTo>
                  <a:cubicBezTo>
                    <a:pt x="61" y="33"/>
                    <a:pt x="61" y="31"/>
                    <a:pt x="61" y="32"/>
                  </a:cubicBezTo>
                  <a:close/>
                  <a:moveTo>
                    <a:pt x="64" y="30"/>
                  </a:moveTo>
                  <a:cubicBezTo>
                    <a:pt x="63" y="32"/>
                    <a:pt x="64" y="30"/>
                    <a:pt x="64" y="30"/>
                  </a:cubicBezTo>
                  <a:close/>
                  <a:moveTo>
                    <a:pt x="64" y="31"/>
                  </a:moveTo>
                  <a:cubicBezTo>
                    <a:pt x="64" y="32"/>
                    <a:pt x="65" y="30"/>
                    <a:pt x="64" y="31"/>
                  </a:cubicBezTo>
                  <a:close/>
                  <a:moveTo>
                    <a:pt x="59" y="45"/>
                  </a:moveTo>
                  <a:cubicBezTo>
                    <a:pt x="59" y="45"/>
                    <a:pt x="59" y="47"/>
                    <a:pt x="59" y="45"/>
                  </a:cubicBezTo>
                  <a:close/>
                  <a:moveTo>
                    <a:pt x="59" y="45"/>
                  </a:moveTo>
                  <a:cubicBezTo>
                    <a:pt x="60" y="46"/>
                    <a:pt x="59" y="45"/>
                    <a:pt x="59" y="45"/>
                  </a:cubicBezTo>
                  <a:close/>
                  <a:moveTo>
                    <a:pt x="41" y="74"/>
                  </a:moveTo>
                  <a:cubicBezTo>
                    <a:pt x="41" y="74"/>
                    <a:pt x="41" y="74"/>
                    <a:pt x="41" y="74"/>
                  </a:cubicBezTo>
                  <a:close/>
                  <a:moveTo>
                    <a:pt x="41" y="74"/>
                  </a:moveTo>
                  <a:cubicBezTo>
                    <a:pt x="41" y="74"/>
                    <a:pt x="41" y="74"/>
                    <a:pt x="41" y="74"/>
                  </a:cubicBezTo>
                  <a:close/>
                  <a:moveTo>
                    <a:pt x="37" y="69"/>
                  </a:moveTo>
                  <a:cubicBezTo>
                    <a:pt x="37" y="69"/>
                    <a:pt x="37" y="69"/>
                    <a:pt x="37" y="70"/>
                  </a:cubicBezTo>
                  <a:cubicBezTo>
                    <a:pt x="37" y="70"/>
                    <a:pt x="37" y="70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0"/>
                    <a:pt x="36" y="70"/>
                    <a:pt x="36" y="70"/>
                  </a:cubicBezTo>
                  <a:cubicBezTo>
                    <a:pt x="36" y="70"/>
                    <a:pt x="36" y="69"/>
                    <a:pt x="37" y="69"/>
                  </a:cubicBezTo>
                  <a:close/>
                  <a:moveTo>
                    <a:pt x="32" y="74"/>
                  </a:moveTo>
                  <a:cubicBezTo>
                    <a:pt x="30" y="74"/>
                    <a:pt x="33" y="73"/>
                    <a:pt x="32" y="74"/>
                  </a:cubicBezTo>
                  <a:close/>
                  <a:moveTo>
                    <a:pt x="32" y="73"/>
                  </a:moveTo>
                  <a:cubicBezTo>
                    <a:pt x="32" y="74"/>
                    <a:pt x="31" y="74"/>
                    <a:pt x="32" y="73"/>
                  </a:cubicBezTo>
                  <a:close/>
                  <a:moveTo>
                    <a:pt x="37" y="77"/>
                  </a:moveTo>
                  <a:cubicBezTo>
                    <a:pt x="37" y="78"/>
                    <a:pt x="36" y="78"/>
                    <a:pt x="36" y="77"/>
                  </a:cubicBezTo>
                  <a:cubicBezTo>
                    <a:pt x="35" y="78"/>
                    <a:pt x="35" y="77"/>
                    <a:pt x="35" y="77"/>
                  </a:cubicBezTo>
                  <a:cubicBezTo>
                    <a:pt x="35" y="76"/>
                    <a:pt x="35" y="76"/>
                    <a:pt x="36" y="76"/>
                  </a:cubicBezTo>
                  <a:cubicBezTo>
                    <a:pt x="36" y="76"/>
                    <a:pt x="38" y="77"/>
                    <a:pt x="37" y="77"/>
                  </a:cubicBezTo>
                  <a:close/>
                  <a:moveTo>
                    <a:pt x="38" y="75"/>
                  </a:moveTo>
                  <a:cubicBezTo>
                    <a:pt x="37" y="75"/>
                    <a:pt x="37" y="75"/>
                    <a:pt x="37" y="75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6" y="74"/>
                    <a:pt x="37" y="74"/>
                    <a:pt x="37" y="74"/>
                  </a:cubicBezTo>
                  <a:cubicBezTo>
                    <a:pt x="36" y="74"/>
                    <a:pt x="33" y="73"/>
                    <a:pt x="33" y="73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2" y="72"/>
                    <a:pt x="30" y="73"/>
                    <a:pt x="29" y="73"/>
                  </a:cubicBezTo>
                  <a:cubicBezTo>
                    <a:pt x="31" y="71"/>
                    <a:pt x="33" y="71"/>
                    <a:pt x="35" y="72"/>
                  </a:cubicBezTo>
                  <a:cubicBezTo>
                    <a:pt x="37" y="73"/>
                    <a:pt x="40" y="74"/>
                    <a:pt x="40" y="74"/>
                  </a:cubicBezTo>
                  <a:cubicBezTo>
                    <a:pt x="40" y="75"/>
                    <a:pt x="38" y="75"/>
                    <a:pt x="38" y="75"/>
                  </a:cubicBezTo>
                  <a:cubicBezTo>
                    <a:pt x="38" y="75"/>
                    <a:pt x="38" y="75"/>
                    <a:pt x="38" y="75"/>
                  </a:cubicBezTo>
                  <a:close/>
                  <a:moveTo>
                    <a:pt x="45" y="77"/>
                  </a:moveTo>
                  <a:cubicBezTo>
                    <a:pt x="45" y="77"/>
                    <a:pt x="45" y="77"/>
                    <a:pt x="44" y="77"/>
                  </a:cubicBezTo>
                  <a:cubicBezTo>
                    <a:pt x="43" y="78"/>
                    <a:pt x="42" y="78"/>
                    <a:pt x="42" y="78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6"/>
                    <a:pt x="40" y="76"/>
                    <a:pt x="41" y="76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5"/>
                    <a:pt x="43" y="75"/>
                    <a:pt x="44" y="76"/>
                  </a:cubicBezTo>
                  <a:cubicBezTo>
                    <a:pt x="45" y="76"/>
                    <a:pt x="46" y="76"/>
                    <a:pt x="45" y="77"/>
                  </a:cubicBezTo>
                  <a:close/>
                  <a:moveTo>
                    <a:pt x="47" y="78"/>
                  </a:moveTo>
                  <a:cubicBezTo>
                    <a:pt x="46" y="78"/>
                    <a:pt x="46" y="78"/>
                    <a:pt x="46" y="78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8"/>
                    <a:pt x="47" y="78"/>
                  </a:cubicBezTo>
                  <a:close/>
                  <a:moveTo>
                    <a:pt x="48" y="85"/>
                  </a:moveTo>
                  <a:cubicBezTo>
                    <a:pt x="49" y="85"/>
                    <a:pt x="47" y="85"/>
                    <a:pt x="48" y="85"/>
                  </a:cubicBezTo>
                  <a:close/>
                  <a:moveTo>
                    <a:pt x="48" y="86"/>
                  </a:moveTo>
                  <a:cubicBezTo>
                    <a:pt x="48" y="86"/>
                    <a:pt x="48" y="85"/>
                    <a:pt x="48" y="86"/>
                  </a:cubicBezTo>
                  <a:close/>
                  <a:moveTo>
                    <a:pt x="50" y="77"/>
                  </a:moveTo>
                  <a:cubicBezTo>
                    <a:pt x="50" y="76"/>
                    <a:pt x="49" y="79"/>
                    <a:pt x="50" y="77"/>
                  </a:cubicBezTo>
                  <a:close/>
                  <a:moveTo>
                    <a:pt x="50" y="78"/>
                  </a:moveTo>
                  <a:cubicBezTo>
                    <a:pt x="49" y="78"/>
                    <a:pt x="51" y="78"/>
                    <a:pt x="50" y="78"/>
                  </a:cubicBezTo>
                  <a:close/>
                  <a:moveTo>
                    <a:pt x="51" y="61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2"/>
                    <a:pt x="51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1"/>
                    <a:pt x="51" y="61"/>
                    <a:pt x="51" y="61"/>
                  </a:cubicBezTo>
                  <a:close/>
                  <a:moveTo>
                    <a:pt x="52" y="80"/>
                  </a:moveTo>
                  <a:cubicBezTo>
                    <a:pt x="51" y="82"/>
                    <a:pt x="52" y="80"/>
                    <a:pt x="52" y="80"/>
                  </a:cubicBezTo>
                  <a:close/>
                  <a:moveTo>
                    <a:pt x="52" y="81"/>
                  </a:moveTo>
                  <a:cubicBezTo>
                    <a:pt x="52" y="81"/>
                    <a:pt x="51" y="82"/>
                    <a:pt x="52" y="81"/>
                  </a:cubicBezTo>
                  <a:close/>
                  <a:moveTo>
                    <a:pt x="51" y="84"/>
                  </a:moveTo>
                  <a:cubicBezTo>
                    <a:pt x="51" y="84"/>
                    <a:pt x="50" y="85"/>
                    <a:pt x="51" y="84"/>
                  </a:cubicBezTo>
                  <a:close/>
                  <a:moveTo>
                    <a:pt x="51" y="84"/>
                  </a:moveTo>
                  <a:cubicBezTo>
                    <a:pt x="50" y="85"/>
                    <a:pt x="50" y="84"/>
                    <a:pt x="51" y="84"/>
                  </a:cubicBezTo>
                  <a:close/>
                  <a:moveTo>
                    <a:pt x="51" y="80"/>
                  </a:moveTo>
                  <a:cubicBezTo>
                    <a:pt x="50" y="80"/>
                    <a:pt x="52" y="79"/>
                    <a:pt x="51" y="80"/>
                  </a:cubicBezTo>
                  <a:close/>
                  <a:moveTo>
                    <a:pt x="51" y="79"/>
                  </a:moveTo>
                  <a:cubicBezTo>
                    <a:pt x="50" y="79"/>
                    <a:pt x="51" y="79"/>
                    <a:pt x="51" y="79"/>
                  </a:cubicBezTo>
                  <a:close/>
                  <a:moveTo>
                    <a:pt x="51" y="80"/>
                  </a:moveTo>
                  <a:cubicBezTo>
                    <a:pt x="52" y="80"/>
                    <a:pt x="50" y="80"/>
                    <a:pt x="51" y="80"/>
                  </a:cubicBezTo>
                  <a:close/>
                  <a:moveTo>
                    <a:pt x="52" y="80"/>
                  </a:moveTo>
                  <a:cubicBezTo>
                    <a:pt x="51" y="81"/>
                    <a:pt x="52" y="79"/>
                    <a:pt x="52" y="80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1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6"/>
                    <a:pt x="51" y="86"/>
                    <a:pt x="51" y="86"/>
                  </a:cubicBezTo>
                  <a:close/>
                  <a:moveTo>
                    <a:pt x="51" y="83"/>
                  </a:move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2" y="82"/>
                    <a:pt x="52" y="82"/>
                    <a:pt x="51" y="83"/>
                  </a:cubicBezTo>
                  <a:close/>
                  <a:moveTo>
                    <a:pt x="52" y="81"/>
                  </a:moveTo>
                  <a:cubicBezTo>
                    <a:pt x="51" y="82"/>
                    <a:pt x="53" y="80"/>
                    <a:pt x="52" y="81"/>
                  </a:cubicBezTo>
                  <a:close/>
                  <a:moveTo>
                    <a:pt x="64" y="46"/>
                  </a:moveTo>
                  <a:cubicBezTo>
                    <a:pt x="64" y="47"/>
                    <a:pt x="64" y="46"/>
                    <a:pt x="64" y="46"/>
                  </a:cubicBezTo>
                  <a:close/>
                  <a:moveTo>
                    <a:pt x="64" y="46"/>
                  </a:moveTo>
                  <a:cubicBezTo>
                    <a:pt x="64" y="47"/>
                    <a:pt x="64" y="46"/>
                    <a:pt x="64" y="46"/>
                  </a:cubicBezTo>
                  <a:close/>
                  <a:moveTo>
                    <a:pt x="67" y="45"/>
                  </a:moveTo>
                  <a:cubicBezTo>
                    <a:pt x="67" y="46"/>
                    <a:pt x="65" y="48"/>
                    <a:pt x="66" y="46"/>
                  </a:cubicBezTo>
                  <a:cubicBezTo>
                    <a:pt x="65" y="46"/>
                    <a:pt x="65" y="47"/>
                    <a:pt x="65" y="47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4" y="47"/>
                    <a:pt x="64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1" y="46"/>
                    <a:pt x="61" y="45"/>
                  </a:cubicBezTo>
                  <a:cubicBezTo>
                    <a:pt x="61" y="44"/>
                    <a:pt x="66" y="42"/>
                    <a:pt x="66" y="42"/>
                  </a:cubicBezTo>
                  <a:cubicBezTo>
                    <a:pt x="66" y="42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3"/>
                    <a:pt x="67" y="43"/>
                    <a:pt x="67" y="44"/>
                  </a:cubicBezTo>
                  <a:cubicBezTo>
                    <a:pt x="67" y="44"/>
                    <a:pt x="67" y="44"/>
                    <a:pt x="66" y="44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45"/>
                    <a:pt x="66" y="44"/>
                    <a:pt x="67" y="44"/>
                  </a:cubicBezTo>
                  <a:cubicBezTo>
                    <a:pt x="67" y="45"/>
                    <a:pt x="66" y="45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lose/>
                  <a:moveTo>
                    <a:pt x="55" y="14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6" y="15"/>
                    <a:pt x="56" y="14"/>
                    <a:pt x="55" y="14"/>
                  </a:cubicBezTo>
                  <a:cubicBezTo>
                    <a:pt x="56" y="14"/>
                    <a:pt x="56" y="14"/>
                    <a:pt x="56" y="15"/>
                  </a:cubicBezTo>
                  <a:cubicBezTo>
                    <a:pt x="55" y="15"/>
                    <a:pt x="55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lose/>
                  <a:moveTo>
                    <a:pt x="56" y="15"/>
                  </a:moveTo>
                  <a:cubicBezTo>
                    <a:pt x="56" y="15"/>
                    <a:pt x="57" y="15"/>
                    <a:pt x="57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4" y="16"/>
                  </a:cubicBezTo>
                  <a:cubicBezTo>
                    <a:pt x="54" y="15"/>
                    <a:pt x="55" y="15"/>
                    <a:pt x="56" y="15"/>
                  </a:cubicBezTo>
                  <a:close/>
                  <a:moveTo>
                    <a:pt x="52" y="15"/>
                  </a:moveTo>
                  <a:cubicBezTo>
                    <a:pt x="53" y="14"/>
                    <a:pt x="53" y="14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1" y="15"/>
                  </a:cubicBezTo>
                  <a:cubicBezTo>
                    <a:pt x="51" y="16"/>
                    <a:pt x="51" y="15"/>
                    <a:pt x="52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5"/>
                  </a:cubicBezTo>
                  <a:close/>
                  <a:moveTo>
                    <a:pt x="49" y="16"/>
                  </a:move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6"/>
                    <a:pt x="49" y="16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8" y="17"/>
                  </a:cubicBezTo>
                  <a:cubicBezTo>
                    <a:pt x="48" y="16"/>
                    <a:pt x="49" y="16"/>
                    <a:pt x="49" y="16"/>
                  </a:cubicBezTo>
                  <a:close/>
                  <a:moveTo>
                    <a:pt x="45" y="15"/>
                  </a:moveTo>
                  <a:cubicBezTo>
                    <a:pt x="45" y="16"/>
                    <a:pt x="46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5"/>
                    <a:pt x="47" y="16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6"/>
                    <a:pt x="45" y="16"/>
                    <a:pt x="44" y="16"/>
                  </a:cubicBezTo>
                  <a:cubicBezTo>
                    <a:pt x="45" y="16"/>
                    <a:pt x="45" y="16"/>
                    <a:pt x="46" y="16"/>
                  </a:cubicBezTo>
                  <a:cubicBezTo>
                    <a:pt x="45" y="16"/>
                    <a:pt x="45" y="16"/>
                    <a:pt x="45" y="15"/>
                  </a:cubicBezTo>
                  <a:close/>
                  <a:moveTo>
                    <a:pt x="47" y="18"/>
                  </a:moveTo>
                  <a:cubicBezTo>
                    <a:pt x="48" y="18"/>
                    <a:pt x="47" y="18"/>
                    <a:pt x="47" y="18"/>
                  </a:cubicBezTo>
                  <a:close/>
                  <a:moveTo>
                    <a:pt x="47" y="18"/>
                  </a:moveTo>
                  <a:cubicBezTo>
                    <a:pt x="46" y="18"/>
                    <a:pt x="48" y="18"/>
                    <a:pt x="47" y="18"/>
                  </a:cubicBezTo>
                  <a:close/>
                  <a:moveTo>
                    <a:pt x="43" y="17"/>
                  </a:moveTo>
                  <a:cubicBezTo>
                    <a:pt x="44" y="17"/>
                    <a:pt x="41" y="16"/>
                    <a:pt x="43" y="17"/>
                  </a:cubicBezTo>
                  <a:close/>
                  <a:moveTo>
                    <a:pt x="43" y="17"/>
                  </a:moveTo>
                  <a:cubicBezTo>
                    <a:pt x="43" y="17"/>
                    <a:pt x="41" y="17"/>
                    <a:pt x="43" y="17"/>
                  </a:cubicBezTo>
                  <a:close/>
                  <a:moveTo>
                    <a:pt x="35" y="20"/>
                  </a:moveTo>
                  <a:cubicBezTo>
                    <a:pt x="35" y="19"/>
                    <a:pt x="35" y="20"/>
                    <a:pt x="35" y="20"/>
                  </a:cubicBezTo>
                  <a:close/>
                  <a:moveTo>
                    <a:pt x="40" y="18"/>
                  </a:moveTo>
                  <a:cubicBezTo>
                    <a:pt x="40" y="18"/>
                    <a:pt x="41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38" y="18"/>
                    <a:pt x="39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8"/>
                    <a:pt x="40" y="17"/>
                    <a:pt x="40" y="17"/>
                  </a:cubicBezTo>
                  <a:cubicBezTo>
                    <a:pt x="40" y="18"/>
                    <a:pt x="38" y="18"/>
                    <a:pt x="38" y="18"/>
                  </a:cubicBezTo>
                  <a:cubicBezTo>
                    <a:pt x="38" y="18"/>
                    <a:pt x="38" y="18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6"/>
                    <a:pt x="42" y="15"/>
                    <a:pt x="42" y="16"/>
                  </a:cubicBezTo>
                  <a:cubicBezTo>
                    <a:pt x="43" y="16"/>
                    <a:pt x="41" y="17"/>
                    <a:pt x="41" y="17"/>
                  </a:cubicBezTo>
                  <a:cubicBezTo>
                    <a:pt x="44" y="17"/>
                    <a:pt x="44" y="18"/>
                    <a:pt x="47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7" y="18"/>
                    <a:pt x="47" y="17"/>
                    <a:pt x="47" y="17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0" y="18"/>
                    <a:pt x="40" y="18"/>
                  </a:cubicBezTo>
                  <a:close/>
                  <a:moveTo>
                    <a:pt x="50" y="19"/>
                  </a:moveTo>
                  <a:cubicBezTo>
                    <a:pt x="50" y="19"/>
                    <a:pt x="50" y="19"/>
                    <a:pt x="50" y="19"/>
                  </a:cubicBezTo>
                  <a:cubicBezTo>
                    <a:pt x="49" y="19"/>
                    <a:pt x="49" y="20"/>
                    <a:pt x="49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20"/>
                    <a:pt x="50" y="19"/>
                    <a:pt x="50" y="20"/>
                  </a:cubicBezTo>
                  <a:cubicBezTo>
                    <a:pt x="50" y="20"/>
                    <a:pt x="46" y="22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20"/>
                    <a:pt x="47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1" y="18"/>
                    <a:pt x="51" y="19"/>
                    <a:pt x="50" y="19"/>
                  </a:cubicBezTo>
                  <a:close/>
                  <a:moveTo>
                    <a:pt x="52" y="18"/>
                  </a:moveTo>
                  <a:cubicBezTo>
                    <a:pt x="51" y="18"/>
                    <a:pt x="50" y="18"/>
                    <a:pt x="49" y="18"/>
                  </a:cubicBezTo>
                  <a:cubicBezTo>
                    <a:pt x="48" y="18"/>
                    <a:pt x="47" y="18"/>
                    <a:pt x="48" y="18"/>
                  </a:cubicBezTo>
                  <a:cubicBezTo>
                    <a:pt x="49" y="16"/>
                    <a:pt x="49" y="18"/>
                    <a:pt x="50" y="18"/>
                  </a:cubicBezTo>
                  <a:cubicBezTo>
                    <a:pt x="49" y="17"/>
                    <a:pt x="52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lose/>
                  <a:moveTo>
                    <a:pt x="52" y="18"/>
                  </a:moveTo>
                  <a:cubicBezTo>
                    <a:pt x="53" y="18"/>
                    <a:pt x="53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3" y="19"/>
                    <a:pt x="53" y="18"/>
                    <a:pt x="52" y="18"/>
                  </a:cubicBezTo>
                  <a:close/>
                  <a:moveTo>
                    <a:pt x="68" y="17"/>
                  </a:move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5" y="17"/>
                    <a:pt x="65" y="17"/>
                  </a:cubicBezTo>
                  <a:cubicBezTo>
                    <a:pt x="65" y="18"/>
                    <a:pt x="59" y="17"/>
                    <a:pt x="58" y="18"/>
                  </a:cubicBezTo>
                  <a:cubicBezTo>
                    <a:pt x="59" y="18"/>
                    <a:pt x="61" y="18"/>
                    <a:pt x="64" y="18"/>
                  </a:cubicBezTo>
                  <a:cubicBezTo>
                    <a:pt x="61" y="19"/>
                    <a:pt x="59" y="19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9"/>
                    <a:pt x="54" y="18"/>
                    <a:pt x="54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4" y="18"/>
                    <a:pt x="54" y="18"/>
                    <a:pt x="53" y="17"/>
                  </a:cubicBezTo>
                  <a:cubicBezTo>
                    <a:pt x="55" y="17"/>
                    <a:pt x="57" y="17"/>
                    <a:pt x="59" y="17"/>
                  </a:cubicBezTo>
                  <a:cubicBezTo>
                    <a:pt x="59" y="17"/>
                    <a:pt x="59" y="17"/>
                    <a:pt x="58" y="17"/>
                  </a:cubicBezTo>
                  <a:cubicBezTo>
                    <a:pt x="57" y="17"/>
                    <a:pt x="59" y="17"/>
                    <a:pt x="59" y="17"/>
                  </a:cubicBezTo>
                  <a:cubicBezTo>
                    <a:pt x="59" y="17"/>
                    <a:pt x="60" y="17"/>
                    <a:pt x="61" y="17"/>
                  </a:cubicBezTo>
                  <a:cubicBezTo>
                    <a:pt x="60" y="17"/>
                    <a:pt x="59" y="16"/>
                    <a:pt x="59" y="16"/>
                  </a:cubicBezTo>
                  <a:cubicBezTo>
                    <a:pt x="58" y="16"/>
                    <a:pt x="57" y="15"/>
                    <a:pt x="57" y="15"/>
                  </a:cubicBezTo>
                  <a:cubicBezTo>
                    <a:pt x="57" y="14"/>
                    <a:pt x="57" y="14"/>
                    <a:pt x="59" y="14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61" y="13"/>
                    <a:pt x="63" y="14"/>
                    <a:pt x="64" y="14"/>
                  </a:cubicBezTo>
                  <a:cubicBezTo>
                    <a:pt x="63" y="14"/>
                    <a:pt x="63" y="14"/>
                    <a:pt x="61" y="13"/>
                  </a:cubicBezTo>
                  <a:cubicBezTo>
                    <a:pt x="67" y="12"/>
                    <a:pt x="75" y="11"/>
                    <a:pt x="80" y="13"/>
                  </a:cubicBezTo>
                  <a:cubicBezTo>
                    <a:pt x="79" y="13"/>
                    <a:pt x="78" y="13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4"/>
                    <a:pt x="73" y="15"/>
                    <a:pt x="71" y="15"/>
                  </a:cubicBezTo>
                  <a:cubicBezTo>
                    <a:pt x="70" y="16"/>
                    <a:pt x="69" y="16"/>
                    <a:pt x="68" y="17"/>
                  </a:cubicBezTo>
                  <a:close/>
                  <a:moveTo>
                    <a:pt x="58" y="17"/>
                  </a:moveTo>
                  <a:cubicBezTo>
                    <a:pt x="58" y="16"/>
                    <a:pt x="59" y="16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lose/>
                  <a:moveTo>
                    <a:pt x="61" y="154"/>
                  </a:moveTo>
                  <a:cubicBezTo>
                    <a:pt x="61" y="155"/>
                    <a:pt x="61" y="155"/>
                    <a:pt x="61" y="155"/>
                  </a:cubicBezTo>
                  <a:cubicBezTo>
                    <a:pt x="60" y="155"/>
                    <a:pt x="60" y="155"/>
                    <a:pt x="60" y="155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9" y="155"/>
                    <a:pt x="58" y="155"/>
                    <a:pt x="59" y="155"/>
                  </a:cubicBezTo>
                  <a:cubicBezTo>
                    <a:pt x="59" y="154"/>
                    <a:pt x="59" y="155"/>
                    <a:pt x="59" y="155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3"/>
                    <a:pt x="60" y="154"/>
                    <a:pt x="59" y="155"/>
                  </a:cubicBezTo>
                  <a:cubicBezTo>
                    <a:pt x="60" y="154"/>
                    <a:pt x="60" y="153"/>
                    <a:pt x="61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54"/>
                    <a:pt x="61" y="154"/>
                    <a:pt x="61" y="154"/>
                  </a:cubicBezTo>
                  <a:close/>
                  <a:moveTo>
                    <a:pt x="88" y="80"/>
                  </a:moveTo>
                  <a:cubicBezTo>
                    <a:pt x="88" y="80"/>
                    <a:pt x="88" y="80"/>
                    <a:pt x="88" y="80"/>
                  </a:cubicBezTo>
                  <a:close/>
                  <a:moveTo>
                    <a:pt x="87" y="56"/>
                  </a:moveTo>
                  <a:cubicBezTo>
                    <a:pt x="87" y="56"/>
                    <a:pt x="87" y="55"/>
                    <a:pt x="87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7" y="56"/>
                    <a:pt x="87" y="56"/>
                  </a:cubicBezTo>
                  <a:close/>
                  <a:moveTo>
                    <a:pt x="85" y="56"/>
                  </a:moveTo>
                  <a:cubicBezTo>
                    <a:pt x="85" y="56"/>
                    <a:pt x="85" y="56"/>
                    <a:pt x="85" y="56"/>
                  </a:cubicBezTo>
                  <a:cubicBezTo>
                    <a:pt x="85" y="56"/>
                    <a:pt x="85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6"/>
                    <a:pt x="85" y="56"/>
                    <a:pt x="85" y="56"/>
                  </a:cubicBezTo>
                  <a:close/>
                  <a:moveTo>
                    <a:pt x="86" y="80"/>
                  </a:move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5" y="79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lose/>
                  <a:moveTo>
                    <a:pt x="87" y="82"/>
                  </a:moveTo>
                  <a:cubicBezTo>
                    <a:pt x="86" y="81"/>
                    <a:pt x="87" y="82"/>
                    <a:pt x="87" y="82"/>
                  </a:cubicBezTo>
                  <a:close/>
                  <a:moveTo>
                    <a:pt x="87" y="82"/>
                  </a:moveTo>
                  <a:cubicBezTo>
                    <a:pt x="87" y="83"/>
                    <a:pt x="86" y="81"/>
                    <a:pt x="87" y="82"/>
                  </a:cubicBezTo>
                  <a:close/>
                  <a:moveTo>
                    <a:pt x="87" y="80"/>
                  </a:moveTo>
                  <a:cubicBezTo>
                    <a:pt x="87" y="80"/>
                    <a:pt x="87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7" y="80"/>
                    <a:pt x="87" y="80"/>
                    <a:pt x="87" y="80"/>
                  </a:cubicBezTo>
                  <a:close/>
                  <a:moveTo>
                    <a:pt x="87" y="81"/>
                  </a:moveTo>
                  <a:cubicBezTo>
                    <a:pt x="88" y="82"/>
                    <a:pt x="87" y="82"/>
                    <a:pt x="87" y="81"/>
                  </a:cubicBezTo>
                  <a:close/>
                  <a:moveTo>
                    <a:pt x="88" y="82"/>
                  </a:moveTo>
                  <a:cubicBezTo>
                    <a:pt x="87" y="80"/>
                    <a:pt x="88" y="83"/>
                    <a:pt x="88" y="82"/>
                  </a:cubicBezTo>
                  <a:close/>
                  <a:moveTo>
                    <a:pt x="88" y="81"/>
                  </a:moveTo>
                  <a:cubicBezTo>
                    <a:pt x="88" y="81"/>
                    <a:pt x="88" y="81"/>
                    <a:pt x="88" y="81"/>
                  </a:cubicBezTo>
                  <a:cubicBezTo>
                    <a:pt x="88" y="82"/>
                    <a:pt x="88" y="81"/>
                    <a:pt x="88" y="81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8" y="81"/>
                    <a:pt x="88" y="81"/>
                  </a:cubicBezTo>
                  <a:close/>
                  <a:moveTo>
                    <a:pt x="88" y="80"/>
                  </a:moveTo>
                  <a:cubicBezTo>
                    <a:pt x="89" y="80"/>
                    <a:pt x="88" y="80"/>
                    <a:pt x="88" y="80"/>
                  </a:cubicBezTo>
                  <a:close/>
                  <a:moveTo>
                    <a:pt x="89" y="80"/>
                  </a:moveTo>
                  <a:cubicBezTo>
                    <a:pt x="88" y="81"/>
                    <a:pt x="88" y="81"/>
                    <a:pt x="88" y="81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88" y="80"/>
                    <a:pt x="88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lose/>
                  <a:moveTo>
                    <a:pt x="89" y="57"/>
                  </a:moveTo>
                  <a:cubicBezTo>
                    <a:pt x="88" y="56"/>
                    <a:pt x="89" y="57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5" name="Freeform 559">
              <a:extLst>
                <a:ext uri="{FF2B5EF4-FFF2-40B4-BE49-F238E27FC236}">
                  <a16:creationId xmlns:a16="http://schemas.microsoft.com/office/drawing/2014/main" id="{35D84705-1AF5-409B-AD5D-3C886EC68872}"/>
                </a:ext>
              </a:extLst>
            </p:cNvPr>
            <p:cNvSpPr>
              <a:spLocks/>
            </p:cNvSpPr>
            <p:nvPr/>
          </p:nvSpPr>
          <p:spPr bwMode="gray">
            <a:xfrm>
              <a:off x="793" y="942"/>
              <a:ext cx="5" cy="36"/>
            </a:xfrm>
            <a:custGeom>
              <a:avLst/>
              <a:gdLst>
                <a:gd name="T0" fmla="*/ 1 w 2"/>
                <a:gd name="T1" fmla="*/ 14 h 15"/>
                <a:gd name="T2" fmla="*/ 1 w 2"/>
                <a:gd name="T3" fmla="*/ 1 h 15"/>
                <a:gd name="T4" fmla="*/ 1 w 2"/>
                <a:gd name="T5" fmla="*/ 1 h 15"/>
                <a:gd name="T6" fmla="*/ 0 w 2"/>
                <a:gd name="T7" fmla="*/ 1 h 15"/>
                <a:gd name="T8" fmla="*/ 0 w 2"/>
                <a:gd name="T9" fmla="*/ 1 h 15"/>
                <a:gd name="T10" fmla="*/ 0 w 2"/>
                <a:gd name="T11" fmla="*/ 0 h 15"/>
                <a:gd name="T12" fmla="*/ 0 w 2"/>
                <a:gd name="T13" fmla="*/ 0 h 15"/>
                <a:gd name="T14" fmla="*/ 2 w 2"/>
                <a:gd name="T15" fmla="*/ 0 h 15"/>
                <a:gd name="T16" fmla="*/ 2 w 2"/>
                <a:gd name="T17" fmla="*/ 0 h 15"/>
                <a:gd name="T18" fmla="*/ 2 w 2"/>
                <a:gd name="T19" fmla="*/ 0 h 15"/>
                <a:gd name="T20" fmla="*/ 2 w 2"/>
                <a:gd name="T21" fmla="*/ 14 h 15"/>
                <a:gd name="T22" fmla="*/ 2 w 2"/>
                <a:gd name="T23" fmla="*/ 15 h 15"/>
                <a:gd name="T24" fmla="*/ 1 w 2"/>
                <a:gd name="T25" fmla="*/ 15 h 15"/>
                <a:gd name="T26" fmla="*/ 1 w 2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5">
                  <a:moveTo>
                    <a:pt x="1" y="14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6" name="Freeform 560">
              <a:extLst>
                <a:ext uri="{FF2B5EF4-FFF2-40B4-BE49-F238E27FC236}">
                  <a16:creationId xmlns:a16="http://schemas.microsoft.com/office/drawing/2014/main" id="{54AAC5A9-8008-4539-8412-0CB1A45D3163}"/>
                </a:ext>
              </a:extLst>
            </p:cNvPr>
            <p:cNvSpPr>
              <a:spLocks/>
            </p:cNvSpPr>
            <p:nvPr/>
          </p:nvSpPr>
          <p:spPr bwMode="gray">
            <a:xfrm>
              <a:off x="805" y="942"/>
              <a:ext cx="7" cy="36"/>
            </a:xfrm>
            <a:custGeom>
              <a:avLst/>
              <a:gdLst>
                <a:gd name="T0" fmla="*/ 2 w 3"/>
                <a:gd name="T1" fmla="*/ 14 h 15"/>
                <a:gd name="T2" fmla="*/ 2 w 3"/>
                <a:gd name="T3" fmla="*/ 1 h 15"/>
                <a:gd name="T4" fmla="*/ 1 w 3"/>
                <a:gd name="T5" fmla="*/ 1 h 15"/>
                <a:gd name="T6" fmla="*/ 0 w 3"/>
                <a:gd name="T7" fmla="*/ 1 h 15"/>
                <a:gd name="T8" fmla="*/ 0 w 3"/>
                <a:gd name="T9" fmla="*/ 1 h 15"/>
                <a:gd name="T10" fmla="*/ 0 w 3"/>
                <a:gd name="T11" fmla="*/ 0 h 15"/>
                <a:gd name="T12" fmla="*/ 0 w 3"/>
                <a:gd name="T13" fmla="*/ 0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3 w 3"/>
                <a:gd name="T23" fmla="*/ 15 h 15"/>
                <a:gd name="T24" fmla="*/ 2 w 3"/>
                <a:gd name="T25" fmla="*/ 15 h 15"/>
                <a:gd name="T26" fmla="*/ 2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2" y="14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7" name="Freeform 561">
              <a:extLst>
                <a:ext uri="{FF2B5EF4-FFF2-40B4-BE49-F238E27FC236}">
                  <a16:creationId xmlns:a16="http://schemas.microsoft.com/office/drawing/2014/main" id="{907AC269-39A1-4493-9717-0A337A80EE7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3" y="988"/>
              <a:ext cx="17" cy="40"/>
            </a:xfrm>
            <a:custGeom>
              <a:avLst/>
              <a:gdLst>
                <a:gd name="T0" fmla="*/ 0 w 7"/>
                <a:gd name="T1" fmla="*/ 8 h 17"/>
                <a:gd name="T2" fmla="*/ 3 w 7"/>
                <a:gd name="T3" fmla="*/ 0 h 17"/>
                <a:gd name="T4" fmla="*/ 7 w 7"/>
                <a:gd name="T5" fmla="*/ 8 h 17"/>
                <a:gd name="T6" fmla="*/ 3 w 7"/>
                <a:gd name="T7" fmla="*/ 17 h 17"/>
                <a:gd name="T8" fmla="*/ 0 w 7"/>
                <a:gd name="T9" fmla="*/ 8 h 17"/>
                <a:gd name="T10" fmla="*/ 5 w 7"/>
                <a:gd name="T11" fmla="*/ 8 h 17"/>
                <a:gd name="T12" fmla="*/ 3 w 7"/>
                <a:gd name="T13" fmla="*/ 2 h 17"/>
                <a:gd name="T14" fmla="*/ 1 w 7"/>
                <a:gd name="T15" fmla="*/ 8 h 17"/>
                <a:gd name="T16" fmla="*/ 3 w 7"/>
                <a:gd name="T17" fmla="*/ 15 h 17"/>
                <a:gd name="T18" fmla="*/ 5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8"/>
                  </a:cubicBezTo>
                  <a:cubicBezTo>
                    <a:pt x="7" y="15"/>
                    <a:pt x="5" y="17"/>
                    <a:pt x="3" y="17"/>
                  </a:cubicBezTo>
                  <a:cubicBezTo>
                    <a:pt x="1" y="17"/>
                    <a:pt x="0" y="15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5" y="2"/>
                    <a:pt x="3" y="2"/>
                  </a:cubicBezTo>
                  <a:cubicBezTo>
                    <a:pt x="2" y="2"/>
                    <a:pt x="1" y="4"/>
                    <a:pt x="1" y="8"/>
                  </a:cubicBezTo>
                  <a:cubicBezTo>
                    <a:pt x="1" y="13"/>
                    <a:pt x="2" y="15"/>
                    <a:pt x="3" y="15"/>
                  </a:cubicBezTo>
                  <a:cubicBezTo>
                    <a:pt x="5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8" name="Freeform 562">
              <a:extLst>
                <a:ext uri="{FF2B5EF4-FFF2-40B4-BE49-F238E27FC236}">
                  <a16:creationId xmlns:a16="http://schemas.microsoft.com/office/drawing/2014/main" id="{0D212C27-04EC-4C66-BE00-7F7CB1FCC825}"/>
                </a:ext>
              </a:extLst>
            </p:cNvPr>
            <p:cNvSpPr>
              <a:spLocks/>
            </p:cNvSpPr>
            <p:nvPr/>
          </p:nvSpPr>
          <p:spPr bwMode="gray">
            <a:xfrm>
              <a:off x="814" y="988"/>
              <a:ext cx="8" cy="38"/>
            </a:xfrm>
            <a:custGeom>
              <a:avLst/>
              <a:gdLst>
                <a:gd name="T0" fmla="*/ 1 w 3"/>
                <a:gd name="T1" fmla="*/ 15 h 16"/>
                <a:gd name="T2" fmla="*/ 1 w 3"/>
                <a:gd name="T3" fmla="*/ 3 h 16"/>
                <a:gd name="T4" fmla="*/ 1 w 3"/>
                <a:gd name="T5" fmla="*/ 3 h 16"/>
                <a:gd name="T6" fmla="*/ 0 w 3"/>
                <a:gd name="T7" fmla="*/ 3 h 16"/>
                <a:gd name="T8" fmla="*/ 0 w 3"/>
                <a:gd name="T9" fmla="*/ 2 h 16"/>
                <a:gd name="T10" fmla="*/ 0 w 3"/>
                <a:gd name="T11" fmla="*/ 2 h 16"/>
                <a:gd name="T12" fmla="*/ 0 w 3"/>
                <a:gd name="T13" fmla="*/ 1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1 h 16"/>
                <a:gd name="T20" fmla="*/ 3 w 3"/>
                <a:gd name="T21" fmla="*/ 15 h 16"/>
                <a:gd name="T22" fmla="*/ 3 w 3"/>
                <a:gd name="T23" fmla="*/ 16 h 16"/>
                <a:gd name="T24" fmla="*/ 1 w 3"/>
                <a:gd name="T25" fmla="*/ 16 h 16"/>
                <a:gd name="T26" fmla="*/ 1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39" name="Freeform 563">
              <a:extLst>
                <a:ext uri="{FF2B5EF4-FFF2-40B4-BE49-F238E27FC236}">
                  <a16:creationId xmlns:a16="http://schemas.microsoft.com/office/drawing/2014/main" id="{5E3E2CD7-B026-496F-8FF5-EE9E7EF4C4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6" y="988"/>
              <a:ext cx="17" cy="40"/>
            </a:xfrm>
            <a:custGeom>
              <a:avLst/>
              <a:gdLst>
                <a:gd name="T0" fmla="*/ 0 w 7"/>
                <a:gd name="T1" fmla="*/ 8 h 17"/>
                <a:gd name="T2" fmla="*/ 4 w 7"/>
                <a:gd name="T3" fmla="*/ 0 h 17"/>
                <a:gd name="T4" fmla="*/ 7 w 7"/>
                <a:gd name="T5" fmla="*/ 8 h 17"/>
                <a:gd name="T6" fmla="*/ 4 w 7"/>
                <a:gd name="T7" fmla="*/ 17 h 17"/>
                <a:gd name="T8" fmla="*/ 0 w 7"/>
                <a:gd name="T9" fmla="*/ 8 h 17"/>
                <a:gd name="T10" fmla="*/ 6 w 7"/>
                <a:gd name="T11" fmla="*/ 8 h 17"/>
                <a:gd name="T12" fmla="*/ 4 w 7"/>
                <a:gd name="T13" fmla="*/ 2 h 17"/>
                <a:gd name="T14" fmla="*/ 2 w 7"/>
                <a:gd name="T15" fmla="*/ 8 h 17"/>
                <a:gd name="T16" fmla="*/ 4 w 7"/>
                <a:gd name="T17" fmla="*/ 15 h 17"/>
                <a:gd name="T18" fmla="*/ 6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8"/>
                  </a:cubicBezTo>
                  <a:cubicBezTo>
                    <a:pt x="7" y="15"/>
                    <a:pt x="6" y="17"/>
                    <a:pt x="4" y="17"/>
                  </a:cubicBezTo>
                  <a:cubicBezTo>
                    <a:pt x="2" y="17"/>
                    <a:pt x="0" y="15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6" y="2"/>
                    <a:pt x="4" y="2"/>
                  </a:cubicBezTo>
                  <a:cubicBezTo>
                    <a:pt x="3" y="2"/>
                    <a:pt x="2" y="4"/>
                    <a:pt x="2" y="8"/>
                  </a:cubicBezTo>
                  <a:cubicBezTo>
                    <a:pt x="2" y="13"/>
                    <a:pt x="3" y="15"/>
                    <a:pt x="4" y="15"/>
                  </a:cubicBezTo>
                  <a:cubicBezTo>
                    <a:pt x="6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0" name="Freeform 564">
              <a:extLst>
                <a:ext uri="{FF2B5EF4-FFF2-40B4-BE49-F238E27FC236}">
                  <a16:creationId xmlns:a16="http://schemas.microsoft.com/office/drawing/2014/main" id="{5CC8795A-3595-4969-9EC7-50A15CBFDA6D}"/>
                </a:ext>
              </a:extLst>
            </p:cNvPr>
            <p:cNvSpPr>
              <a:spLocks/>
            </p:cNvSpPr>
            <p:nvPr/>
          </p:nvSpPr>
          <p:spPr bwMode="gray">
            <a:xfrm>
              <a:off x="850" y="988"/>
              <a:ext cx="8" cy="38"/>
            </a:xfrm>
            <a:custGeom>
              <a:avLst/>
              <a:gdLst>
                <a:gd name="T0" fmla="*/ 1 w 3"/>
                <a:gd name="T1" fmla="*/ 15 h 16"/>
                <a:gd name="T2" fmla="*/ 1 w 3"/>
                <a:gd name="T3" fmla="*/ 3 h 16"/>
                <a:gd name="T4" fmla="*/ 1 w 3"/>
                <a:gd name="T5" fmla="*/ 3 h 16"/>
                <a:gd name="T6" fmla="*/ 0 w 3"/>
                <a:gd name="T7" fmla="*/ 3 h 16"/>
                <a:gd name="T8" fmla="*/ 0 w 3"/>
                <a:gd name="T9" fmla="*/ 2 h 16"/>
                <a:gd name="T10" fmla="*/ 0 w 3"/>
                <a:gd name="T11" fmla="*/ 2 h 16"/>
                <a:gd name="T12" fmla="*/ 0 w 3"/>
                <a:gd name="T13" fmla="*/ 1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1 h 16"/>
                <a:gd name="T20" fmla="*/ 3 w 3"/>
                <a:gd name="T21" fmla="*/ 15 h 16"/>
                <a:gd name="T22" fmla="*/ 3 w 3"/>
                <a:gd name="T23" fmla="*/ 16 h 16"/>
                <a:gd name="T24" fmla="*/ 1 w 3"/>
                <a:gd name="T25" fmla="*/ 16 h 16"/>
                <a:gd name="T26" fmla="*/ 1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1" name="Freeform 565">
              <a:extLst>
                <a:ext uri="{FF2B5EF4-FFF2-40B4-BE49-F238E27FC236}">
                  <a16:creationId xmlns:a16="http://schemas.microsoft.com/office/drawing/2014/main" id="{543F8363-AEF9-4F1D-97C2-83814A1E982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2" y="988"/>
              <a:ext cx="17" cy="40"/>
            </a:xfrm>
            <a:custGeom>
              <a:avLst/>
              <a:gdLst>
                <a:gd name="T0" fmla="*/ 0 w 7"/>
                <a:gd name="T1" fmla="*/ 8 h 17"/>
                <a:gd name="T2" fmla="*/ 4 w 7"/>
                <a:gd name="T3" fmla="*/ 0 h 17"/>
                <a:gd name="T4" fmla="*/ 7 w 7"/>
                <a:gd name="T5" fmla="*/ 8 h 17"/>
                <a:gd name="T6" fmla="*/ 4 w 7"/>
                <a:gd name="T7" fmla="*/ 17 h 17"/>
                <a:gd name="T8" fmla="*/ 0 w 7"/>
                <a:gd name="T9" fmla="*/ 8 h 17"/>
                <a:gd name="T10" fmla="*/ 6 w 7"/>
                <a:gd name="T11" fmla="*/ 8 h 17"/>
                <a:gd name="T12" fmla="*/ 4 w 7"/>
                <a:gd name="T13" fmla="*/ 2 h 17"/>
                <a:gd name="T14" fmla="*/ 2 w 7"/>
                <a:gd name="T15" fmla="*/ 8 h 17"/>
                <a:gd name="T16" fmla="*/ 4 w 7"/>
                <a:gd name="T17" fmla="*/ 15 h 17"/>
                <a:gd name="T18" fmla="*/ 6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8"/>
                  </a:cubicBezTo>
                  <a:cubicBezTo>
                    <a:pt x="7" y="15"/>
                    <a:pt x="6" y="17"/>
                    <a:pt x="4" y="17"/>
                  </a:cubicBezTo>
                  <a:cubicBezTo>
                    <a:pt x="2" y="17"/>
                    <a:pt x="0" y="15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5" y="2"/>
                    <a:pt x="4" y="2"/>
                  </a:cubicBezTo>
                  <a:cubicBezTo>
                    <a:pt x="3" y="2"/>
                    <a:pt x="2" y="4"/>
                    <a:pt x="2" y="8"/>
                  </a:cubicBezTo>
                  <a:cubicBezTo>
                    <a:pt x="2" y="13"/>
                    <a:pt x="3" y="15"/>
                    <a:pt x="4" y="15"/>
                  </a:cubicBezTo>
                  <a:cubicBezTo>
                    <a:pt x="5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2" name="Freeform 566">
              <a:extLst>
                <a:ext uri="{FF2B5EF4-FFF2-40B4-BE49-F238E27FC236}">
                  <a16:creationId xmlns:a16="http://schemas.microsoft.com/office/drawing/2014/main" id="{9F2A05B1-E8ED-4BE5-B798-45EB0ADE1463}"/>
                </a:ext>
              </a:extLst>
            </p:cNvPr>
            <p:cNvSpPr>
              <a:spLocks/>
            </p:cNvSpPr>
            <p:nvPr/>
          </p:nvSpPr>
          <p:spPr bwMode="gray">
            <a:xfrm>
              <a:off x="886" y="988"/>
              <a:ext cx="5" cy="38"/>
            </a:xfrm>
            <a:custGeom>
              <a:avLst/>
              <a:gdLst>
                <a:gd name="T0" fmla="*/ 1 w 2"/>
                <a:gd name="T1" fmla="*/ 15 h 16"/>
                <a:gd name="T2" fmla="*/ 1 w 2"/>
                <a:gd name="T3" fmla="*/ 3 h 16"/>
                <a:gd name="T4" fmla="*/ 1 w 2"/>
                <a:gd name="T5" fmla="*/ 3 h 16"/>
                <a:gd name="T6" fmla="*/ 0 w 2"/>
                <a:gd name="T7" fmla="*/ 3 h 16"/>
                <a:gd name="T8" fmla="*/ 0 w 2"/>
                <a:gd name="T9" fmla="*/ 2 h 16"/>
                <a:gd name="T10" fmla="*/ 0 w 2"/>
                <a:gd name="T11" fmla="*/ 2 h 16"/>
                <a:gd name="T12" fmla="*/ 0 w 2"/>
                <a:gd name="T13" fmla="*/ 1 h 16"/>
                <a:gd name="T14" fmla="*/ 2 w 2"/>
                <a:gd name="T15" fmla="*/ 0 h 16"/>
                <a:gd name="T16" fmla="*/ 2 w 2"/>
                <a:gd name="T17" fmla="*/ 0 h 16"/>
                <a:gd name="T18" fmla="*/ 2 w 2"/>
                <a:gd name="T19" fmla="*/ 1 h 16"/>
                <a:gd name="T20" fmla="*/ 2 w 2"/>
                <a:gd name="T21" fmla="*/ 15 h 16"/>
                <a:gd name="T22" fmla="*/ 2 w 2"/>
                <a:gd name="T23" fmla="*/ 16 h 16"/>
                <a:gd name="T24" fmla="*/ 1 w 2"/>
                <a:gd name="T25" fmla="*/ 16 h 16"/>
                <a:gd name="T26" fmla="*/ 1 w 2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6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3" name="Freeform 567">
              <a:extLst>
                <a:ext uri="{FF2B5EF4-FFF2-40B4-BE49-F238E27FC236}">
                  <a16:creationId xmlns:a16="http://schemas.microsoft.com/office/drawing/2014/main" id="{3140018E-3ED3-4684-9886-F2629E27D93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98" y="988"/>
              <a:ext cx="17" cy="40"/>
            </a:xfrm>
            <a:custGeom>
              <a:avLst/>
              <a:gdLst>
                <a:gd name="T0" fmla="*/ 0 w 7"/>
                <a:gd name="T1" fmla="*/ 8 h 17"/>
                <a:gd name="T2" fmla="*/ 3 w 7"/>
                <a:gd name="T3" fmla="*/ 0 h 17"/>
                <a:gd name="T4" fmla="*/ 7 w 7"/>
                <a:gd name="T5" fmla="*/ 8 h 17"/>
                <a:gd name="T6" fmla="*/ 3 w 7"/>
                <a:gd name="T7" fmla="*/ 17 h 17"/>
                <a:gd name="T8" fmla="*/ 0 w 7"/>
                <a:gd name="T9" fmla="*/ 8 h 17"/>
                <a:gd name="T10" fmla="*/ 6 w 7"/>
                <a:gd name="T11" fmla="*/ 8 h 17"/>
                <a:gd name="T12" fmla="*/ 3 w 7"/>
                <a:gd name="T13" fmla="*/ 2 h 17"/>
                <a:gd name="T14" fmla="*/ 2 w 7"/>
                <a:gd name="T15" fmla="*/ 8 h 17"/>
                <a:gd name="T16" fmla="*/ 3 w 7"/>
                <a:gd name="T17" fmla="*/ 15 h 17"/>
                <a:gd name="T18" fmla="*/ 6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6" y="0"/>
                    <a:pt x="7" y="2"/>
                    <a:pt x="7" y="8"/>
                  </a:cubicBezTo>
                  <a:cubicBezTo>
                    <a:pt x="7" y="15"/>
                    <a:pt x="6" y="17"/>
                    <a:pt x="3" y="17"/>
                  </a:cubicBezTo>
                  <a:cubicBezTo>
                    <a:pt x="2" y="17"/>
                    <a:pt x="0" y="15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5" y="2"/>
                    <a:pt x="3" y="2"/>
                  </a:cubicBezTo>
                  <a:cubicBezTo>
                    <a:pt x="2" y="2"/>
                    <a:pt x="2" y="4"/>
                    <a:pt x="2" y="8"/>
                  </a:cubicBezTo>
                  <a:cubicBezTo>
                    <a:pt x="2" y="13"/>
                    <a:pt x="2" y="15"/>
                    <a:pt x="3" y="15"/>
                  </a:cubicBezTo>
                  <a:cubicBezTo>
                    <a:pt x="5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4" name="Freeform 568">
              <a:extLst>
                <a:ext uri="{FF2B5EF4-FFF2-40B4-BE49-F238E27FC236}">
                  <a16:creationId xmlns:a16="http://schemas.microsoft.com/office/drawing/2014/main" id="{E724A62E-F2C6-4C78-B20D-E362D28B5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793" y="1038"/>
              <a:ext cx="5" cy="38"/>
            </a:xfrm>
            <a:custGeom>
              <a:avLst/>
              <a:gdLst>
                <a:gd name="T0" fmla="*/ 1 w 2"/>
                <a:gd name="T1" fmla="*/ 15 h 16"/>
                <a:gd name="T2" fmla="*/ 1 w 2"/>
                <a:gd name="T3" fmla="*/ 3 h 16"/>
                <a:gd name="T4" fmla="*/ 1 w 2"/>
                <a:gd name="T5" fmla="*/ 2 h 16"/>
                <a:gd name="T6" fmla="*/ 0 w 2"/>
                <a:gd name="T7" fmla="*/ 3 h 16"/>
                <a:gd name="T8" fmla="*/ 0 w 2"/>
                <a:gd name="T9" fmla="*/ 2 h 16"/>
                <a:gd name="T10" fmla="*/ 0 w 2"/>
                <a:gd name="T11" fmla="*/ 1 h 16"/>
                <a:gd name="T12" fmla="*/ 0 w 2"/>
                <a:gd name="T13" fmla="*/ 1 h 16"/>
                <a:gd name="T14" fmla="*/ 2 w 2"/>
                <a:gd name="T15" fmla="*/ 0 h 16"/>
                <a:gd name="T16" fmla="*/ 2 w 2"/>
                <a:gd name="T17" fmla="*/ 0 h 16"/>
                <a:gd name="T18" fmla="*/ 2 w 2"/>
                <a:gd name="T19" fmla="*/ 1 h 16"/>
                <a:gd name="T20" fmla="*/ 2 w 2"/>
                <a:gd name="T21" fmla="*/ 15 h 16"/>
                <a:gd name="T22" fmla="*/ 2 w 2"/>
                <a:gd name="T23" fmla="*/ 16 h 16"/>
                <a:gd name="T24" fmla="*/ 1 w 2"/>
                <a:gd name="T25" fmla="*/ 16 h 16"/>
                <a:gd name="T26" fmla="*/ 1 w 2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6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5" name="Freeform 569">
              <a:extLst>
                <a:ext uri="{FF2B5EF4-FFF2-40B4-BE49-F238E27FC236}">
                  <a16:creationId xmlns:a16="http://schemas.microsoft.com/office/drawing/2014/main" id="{4910316E-A592-449D-A2F8-D4A3155E9C93}"/>
                </a:ext>
              </a:extLst>
            </p:cNvPr>
            <p:cNvSpPr>
              <a:spLocks/>
            </p:cNvSpPr>
            <p:nvPr/>
          </p:nvSpPr>
          <p:spPr bwMode="gray">
            <a:xfrm>
              <a:off x="805" y="1038"/>
              <a:ext cx="7" cy="38"/>
            </a:xfrm>
            <a:custGeom>
              <a:avLst/>
              <a:gdLst>
                <a:gd name="T0" fmla="*/ 2 w 3"/>
                <a:gd name="T1" fmla="*/ 15 h 16"/>
                <a:gd name="T2" fmla="*/ 2 w 3"/>
                <a:gd name="T3" fmla="*/ 3 h 16"/>
                <a:gd name="T4" fmla="*/ 1 w 3"/>
                <a:gd name="T5" fmla="*/ 2 h 16"/>
                <a:gd name="T6" fmla="*/ 0 w 3"/>
                <a:gd name="T7" fmla="*/ 3 h 16"/>
                <a:gd name="T8" fmla="*/ 0 w 3"/>
                <a:gd name="T9" fmla="*/ 2 h 16"/>
                <a:gd name="T10" fmla="*/ 0 w 3"/>
                <a:gd name="T11" fmla="*/ 1 h 16"/>
                <a:gd name="T12" fmla="*/ 0 w 3"/>
                <a:gd name="T13" fmla="*/ 1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1 h 16"/>
                <a:gd name="T20" fmla="*/ 3 w 3"/>
                <a:gd name="T21" fmla="*/ 15 h 16"/>
                <a:gd name="T22" fmla="*/ 3 w 3"/>
                <a:gd name="T23" fmla="*/ 16 h 16"/>
                <a:gd name="T24" fmla="*/ 2 w 3"/>
                <a:gd name="T25" fmla="*/ 16 h 16"/>
                <a:gd name="T26" fmla="*/ 2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2" y="15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6" name="Freeform 570">
              <a:extLst>
                <a:ext uri="{FF2B5EF4-FFF2-40B4-BE49-F238E27FC236}">
                  <a16:creationId xmlns:a16="http://schemas.microsoft.com/office/drawing/2014/main" id="{724F8439-56C6-4B3D-BD89-E7D0E191833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19" y="1038"/>
              <a:ext cx="17" cy="38"/>
            </a:xfrm>
            <a:custGeom>
              <a:avLst/>
              <a:gdLst>
                <a:gd name="T0" fmla="*/ 0 w 7"/>
                <a:gd name="T1" fmla="*/ 8 h 16"/>
                <a:gd name="T2" fmla="*/ 3 w 7"/>
                <a:gd name="T3" fmla="*/ 0 h 16"/>
                <a:gd name="T4" fmla="*/ 7 w 7"/>
                <a:gd name="T5" fmla="*/ 8 h 16"/>
                <a:gd name="T6" fmla="*/ 3 w 7"/>
                <a:gd name="T7" fmla="*/ 16 h 16"/>
                <a:gd name="T8" fmla="*/ 0 w 7"/>
                <a:gd name="T9" fmla="*/ 8 h 16"/>
                <a:gd name="T10" fmla="*/ 5 w 7"/>
                <a:gd name="T11" fmla="*/ 8 h 16"/>
                <a:gd name="T12" fmla="*/ 3 w 7"/>
                <a:gd name="T13" fmla="*/ 1 h 16"/>
                <a:gd name="T14" fmla="*/ 1 w 7"/>
                <a:gd name="T15" fmla="*/ 8 h 16"/>
                <a:gd name="T16" fmla="*/ 3 w 7"/>
                <a:gd name="T17" fmla="*/ 15 h 16"/>
                <a:gd name="T18" fmla="*/ 5 w 7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8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8"/>
                  </a:cubicBezTo>
                  <a:cubicBezTo>
                    <a:pt x="7" y="14"/>
                    <a:pt x="5" y="16"/>
                    <a:pt x="3" y="16"/>
                  </a:cubicBezTo>
                  <a:cubicBezTo>
                    <a:pt x="1" y="16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4" y="1"/>
                    <a:pt x="3" y="1"/>
                  </a:cubicBezTo>
                  <a:cubicBezTo>
                    <a:pt x="2" y="1"/>
                    <a:pt x="1" y="4"/>
                    <a:pt x="1" y="8"/>
                  </a:cubicBezTo>
                  <a:cubicBezTo>
                    <a:pt x="1" y="13"/>
                    <a:pt x="2" y="15"/>
                    <a:pt x="3" y="15"/>
                  </a:cubicBezTo>
                  <a:cubicBezTo>
                    <a:pt x="4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7" name="Freeform 571">
              <a:extLst>
                <a:ext uri="{FF2B5EF4-FFF2-40B4-BE49-F238E27FC236}">
                  <a16:creationId xmlns:a16="http://schemas.microsoft.com/office/drawing/2014/main" id="{C7C28074-A07F-4B72-999A-D121D91D27D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1" y="1038"/>
              <a:ext cx="17" cy="38"/>
            </a:xfrm>
            <a:custGeom>
              <a:avLst/>
              <a:gdLst>
                <a:gd name="T0" fmla="*/ 0 w 7"/>
                <a:gd name="T1" fmla="*/ 8 h 16"/>
                <a:gd name="T2" fmla="*/ 4 w 7"/>
                <a:gd name="T3" fmla="*/ 0 h 16"/>
                <a:gd name="T4" fmla="*/ 7 w 7"/>
                <a:gd name="T5" fmla="*/ 8 h 16"/>
                <a:gd name="T6" fmla="*/ 4 w 7"/>
                <a:gd name="T7" fmla="*/ 16 h 16"/>
                <a:gd name="T8" fmla="*/ 0 w 7"/>
                <a:gd name="T9" fmla="*/ 8 h 16"/>
                <a:gd name="T10" fmla="*/ 6 w 7"/>
                <a:gd name="T11" fmla="*/ 8 h 16"/>
                <a:gd name="T12" fmla="*/ 4 w 7"/>
                <a:gd name="T13" fmla="*/ 1 h 16"/>
                <a:gd name="T14" fmla="*/ 1 w 7"/>
                <a:gd name="T15" fmla="*/ 8 h 16"/>
                <a:gd name="T16" fmla="*/ 4 w 7"/>
                <a:gd name="T17" fmla="*/ 15 h 16"/>
                <a:gd name="T18" fmla="*/ 6 w 7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8"/>
                  </a:move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7" y="1"/>
                    <a:pt x="7" y="8"/>
                  </a:cubicBezTo>
                  <a:cubicBezTo>
                    <a:pt x="7" y="14"/>
                    <a:pt x="6" y="16"/>
                    <a:pt x="4" y="16"/>
                  </a:cubicBezTo>
                  <a:cubicBezTo>
                    <a:pt x="1" y="16"/>
                    <a:pt x="0" y="14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5" y="1"/>
                    <a:pt x="4" y="1"/>
                  </a:cubicBezTo>
                  <a:cubicBezTo>
                    <a:pt x="2" y="1"/>
                    <a:pt x="1" y="4"/>
                    <a:pt x="1" y="8"/>
                  </a:cubicBezTo>
                  <a:cubicBezTo>
                    <a:pt x="1" y="13"/>
                    <a:pt x="2" y="15"/>
                    <a:pt x="4" y="15"/>
                  </a:cubicBezTo>
                  <a:cubicBezTo>
                    <a:pt x="5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8" name="Freeform 572">
              <a:extLst>
                <a:ext uri="{FF2B5EF4-FFF2-40B4-BE49-F238E27FC236}">
                  <a16:creationId xmlns:a16="http://schemas.microsoft.com/office/drawing/2014/main" id="{A99451FA-2185-4259-94CD-16219EF3E59C}"/>
                </a:ext>
              </a:extLst>
            </p:cNvPr>
            <p:cNvSpPr>
              <a:spLocks/>
            </p:cNvSpPr>
            <p:nvPr/>
          </p:nvSpPr>
          <p:spPr bwMode="gray">
            <a:xfrm>
              <a:off x="862" y="1038"/>
              <a:ext cx="8" cy="38"/>
            </a:xfrm>
            <a:custGeom>
              <a:avLst/>
              <a:gdLst>
                <a:gd name="T0" fmla="*/ 1 w 3"/>
                <a:gd name="T1" fmla="*/ 15 h 16"/>
                <a:gd name="T2" fmla="*/ 1 w 3"/>
                <a:gd name="T3" fmla="*/ 3 h 16"/>
                <a:gd name="T4" fmla="*/ 1 w 3"/>
                <a:gd name="T5" fmla="*/ 2 h 16"/>
                <a:gd name="T6" fmla="*/ 0 w 3"/>
                <a:gd name="T7" fmla="*/ 3 h 16"/>
                <a:gd name="T8" fmla="*/ 0 w 3"/>
                <a:gd name="T9" fmla="*/ 2 h 16"/>
                <a:gd name="T10" fmla="*/ 0 w 3"/>
                <a:gd name="T11" fmla="*/ 1 h 16"/>
                <a:gd name="T12" fmla="*/ 0 w 3"/>
                <a:gd name="T13" fmla="*/ 1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1 h 16"/>
                <a:gd name="T20" fmla="*/ 3 w 3"/>
                <a:gd name="T21" fmla="*/ 15 h 16"/>
                <a:gd name="T22" fmla="*/ 3 w 3"/>
                <a:gd name="T23" fmla="*/ 16 h 16"/>
                <a:gd name="T24" fmla="*/ 2 w 3"/>
                <a:gd name="T25" fmla="*/ 16 h 16"/>
                <a:gd name="T26" fmla="*/ 1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1" y="16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49" name="Freeform 573">
              <a:extLst>
                <a:ext uri="{FF2B5EF4-FFF2-40B4-BE49-F238E27FC236}">
                  <a16:creationId xmlns:a16="http://schemas.microsoft.com/office/drawing/2014/main" id="{815CE628-5560-4330-8EB2-BE697F5DAB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4" y="1038"/>
              <a:ext cx="20" cy="38"/>
            </a:xfrm>
            <a:custGeom>
              <a:avLst/>
              <a:gdLst>
                <a:gd name="T0" fmla="*/ 0 w 8"/>
                <a:gd name="T1" fmla="*/ 8 h 16"/>
                <a:gd name="T2" fmla="*/ 5 w 8"/>
                <a:gd name="T3" fmla="*/ 0 h 16"/>
                <a:gd name="T4" fmla="*/ 8 w 8"/>
                <a:gd name="T5" fmla="*/ 8 h 16"/>
                <a:gd name="T6" fmla="*/ 5 w 8"/>
                <a:gd name="T7" fmla="*/ 16 h 16"/>
                <a:gd name="T8" fmla="*/ 0 w 8"/>
                <a:gd name="T9" fmla="*/ 8 h 16"/>
                <a:gd name="T10" fmla="*/ 6 w 8"/>
                <a:gd name="T11" fmla="*/ 8 h 16"/>
                <a:gd name="T12" fmla="*/ 5 w 8"/>
                <a:gd name="T13" fmla="*/ 1 h 16"/>
                <a:gd name="T14" fmla="*/ 2 w 8"/>
                <a:gd name="T15" fmla="*/ 8 h 16"/>
                <a:gd name="T16" fmla="*/ 5 w 8"/>
                <a:gd name="T17" fmla="*/ 15 h 16"/>
                <a:gd name="T18" fmla="*/ 6 w 8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">
                  <a:moveTo>
                    <a:pt x="0" y="8"/>
                  </a:moveTo>
                  <a:cubicBezTo>
                    <a:pt x="0" y="1"/>
                    <a:pt x="2" y="0"/>
                    <a:pt x="5" y="0"/>
                  </a:cubicBezTo>
                  <a:cubicBezTo>
                    <a:pt x="6" y="0"/>
                    <a:pt x="8" y="1"/>
                    <a:pt x="8" y="8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2" y="16"/>
                    <a:pt x="0" y="14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6" y="1"/>
                    <a:pt x="5" y="1"/>
                  </a:cubicBezTo>
                  <a:cubicBezTo>
                    <a:pt x="3" y="1"/>
                    <a:pt x="2" y="4"/>
                    <a:pt x="2" y="8"/>
                  </a:cubicBezTo>
                  <a:cubicBezTo>
                    <a:pt x="2" y="13"/>
                    <a:pt x="3" y="15"/>
                    <a:pt x="5" y="15"/>
                  </a:cubicBezTo>
                  <a:cubicBezTo>
                    <a:pt x="6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0" name="Freeform 574">
              <a:extLst>
                <a:ext uri="{FF2B5EF4-FFF2-40B4-BE49-F238E27FC236}">
                  <a16:creationId xmlns:a16="http://schemas.microsoft.com/office/drawing/2014/main" id="{82EF28E1-47F6-47EA-A885-F32D865EFA85}"/>
                </a:ext>
              </a:extLst>
            </p:cNvPr>
            <p:cNvSpPr>
              <a:spLocks/>
            </p:cNvSpPr>
            <p:nvPr/>
          </p:nvSpPr>
          <p:spPr bwMode="gray">
            <a:xfrm>
              <a:off x="898" y="1038"/>
              <a:ext cx="8" cy="38"/>
            </a:xfrm>
            <a:custGeom>
              <a:avLst/>
              <a:gdLst>
                <a:gd name="T0" fmla="*/ 1 w 3"/>
                <a:gd name="T1" fmla="*/ 15 h 16"/>
                <a:gd name="T2" fmla="*/ 1 w 3"/>
                <a:gd name="T3" fmla="*/ 3 h 16"/>
                <a:gd name="T4" fmla="*/ 1 w 3"/>
                <a:gd name="T5" fmla="*/ 2 h 16"/>
                <a:gd name="T6" fmla="*/ 0 w 3"/>
                <a:gd name="T7" fmla="*/ 3 h 16"/>
                <a:gd name="T8" fmla="*/ 0 w 3"/>
                <a:gd name="T9" fmla="*/ 2 h 16"/>
                <a:gd name="T10" fmla="*/ 0 w 3"/>
                <a:gd name="T11" fmla="*/ 1 h 16"/>
                <a:gd name="T12" fmla="*/ 0 w 3"/>
                <a:gd name="T13" fmla="*/ 1 h 16"/>
                <a:gd name="T14" fmla="*/ 2 w 3"/>
                <a:gd name="T15" fmla="*/ 0 h 16"/>
                <a:gd name="T16" fmla="*/ 2 w 3"/>
                <a:gd name="T17" fmla="*/ 0 h 16"/>
                <a:gd name="T18" fmla="*/ 3 w 3"/>
                <a:gd name="T19" fmla="*/ 1 h 16"/>
                <a:gd name="T20" fmla="*/ 3 w 3"/>
                <a:gd name="T21" fmla="*/ 15 h 16"/>
                <a:gd name="T22" fmla="*/ 2 w 3"/>
                <a:gd name="T23" fmla="*/ 16 h 16"/>
                <a:gd name="T24" fmla="*/ 1 w 3"/>
                <a:gd name="T25" fmla="*/ 16 h 16"/>
                <a:gd name="T26" fmla="*/ 1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1" name="Freeform 575">
              <a:extLst>
                <a:ext uri="{FF2B5EF4-FFF2-40B4-BE49-F238E27FC236}">
                  <a16:creationId xmlns:a16="http://schemas.microsoft.com/office/drawing/2014/main" id="{51611BDF-7844-4251-89FF-3AF70D47A2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13" y="1038"/>
              <a:ext cx="17" cy="38"/>
            </a:xfrm>
            <a:custGeom>
              <a:avLst/>
              <a:gdLst>
                <a:gd name="T0" fmla="*/ 0 w 7"/>
                <a:gd name="T1" fmla="*/ 8 h 16"/>
                <a:gd name="T2" fmla="*/ 3 w 7"/>
                <a:gd name="T3" fmla="*/ 0 h 16"/>
                <a:gd name="T4" fmla="*/ 7 w 7"/>
                <a:gd name="T5" fmla="*/ 8 h 16"/>
                <a:gd name="T6" fmla="*/ 3 w 7"/>
                <a:gd name="T7" fmla="*/ 16 h 16"/>
                <a:gd name="T8" fmla="*/ 0 w 7"/>
                <a:gd name="T9" fmla="*/ 8 h 16"/>
                <a:gd name="T10" fmla="*/ 5 w 7"/>
                <a:gd name="T11" fmla="*/ 8 h 16"/>
                <a:gd name="T12" fmla="*/ 3 w 7"/>
                <a:gd name="T13" fmla="*/ 1 h 16"/>
                <a:gd name="T14" fmla="*/ 1 w 7"/>
                <a:gd name="T15" fmla="*/ 8 h 16"/>
                <a:gd name="T16" fmla="*/ 3 w 7"/>
                <a:gd name="T17" fmla="*/ 15 h 16"/>
                <a:gd name="T18" fmla="*/ 5 w 7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8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8"/>
                  </a:cubicBezTo>
                  <a:cubicBezTo>
                    <a:pt x="7" y="14"/>
                    <a:pt x="5" y="16"/>
                    <a:pt x="3" y="16"/>
                  </a:cubicBezTo>
                  <a:cubicBezTo>
                    <a:pt x="1" y="16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4" y="1"/>
                    <a:pt x="3" y="1"/>
                  </a:cubicBezTo>
                  <a:cubicBezTo>
                    <a:pt x="1" y="1"/>
                    <a:pt x="1" y="4"/>
                    <a:pt x="1" y="8"/>
                  </a:cubicBezTo>
                  <a:cubicBezTo>
                    <a:pt x="1" y="13"/>
                    <a:pt x="1" y="15"/>
                    <a:pt x="3" y="15"/>
                  </a:cubicBezTo>
                  <a:cubicBezTo>
                    <a:pt x="4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2" name="Freeform 576">
              <a:extLst>
                <a:ext uri="{FF2B5EF4-FFF2-40B4-BE49-F238E27FC236}">
                  <a16:creationId xmlns:a16="http://schemas.microsoft.com/office/drawing/2014/main" id="{DCBD37DD-2C46-41D6-81A6-6023E6C19C90}"/>
                </a:ext>
              </a:extLst>
            </p:cNvPr>
            <p:cNvSpPr>
              <a:spLocks/>
            </p:cNvSpPr>
            <p:nvPr/>
          </p:nvSpPr>
          <p:spPr bwMode="gray">
            <a:xfrm>
              <a:off x="932" y="1038"/>
              <a:ext cx="10" cy="38"/>
            </a:xfrm>
            <a:custGeom>
              <a:avLst/>
              <a:gdLst>
                <a:gd name="T0" fmla="*/ 2 w 4"/>
                <a:gd name="T1" fmla="*/ 15 h 16"/>
                <a:gd name="T2" fmla="*/ 2 w 4"/>
                <a:gd name="T3" fmla="*/ 3 h 16"/>
                <a:gd name="T4" fmla="*/ 1 w 4"/>
                <a:gd name="T5" fmla="*/ 2 h 16"/>
                <a:gd name="T6" fmla="*/ 0 w 4"/>
                <a:gd name="T7" fmla="*/ 3 h 16"/>
                <a:gd name="T8" fmla="*/ 0 w 4"/>
                <a:gd name="T9" fmla="*/ 2 h 16"/>
                <a:gd name="T10" fmla="*/ 0 w 4"/>
                <a:gd name="T11" fmla="*/ 1 h 16"/>
                <a:gd name="T12" fmla="*/ 0 w 4"/>
                <a:gd name="T13" fmla="*/ 1 h 16"/>
                <a:gd name="T14" fmla="*/ 3 w 4"/>
                <a:gd name="T15" fmla="*/ 0 h 16"/>
                <a:gd name="T16" fmla="*/ 3 w 4"/>
                <a:gd name="T17" fmla="*/ 0 h 16"/>
                <a:gd name="T18" fmla="*/ 4 w 4"/>
                <a:gd name="T19" fmla="*/ 1 h 16"/>
                <a:gd name="T20" fmla="*/ 4 w 4"/>
                <a:gd name="T21" fmla="*/ 15 h 16"/>
                <a:gd name="T22" fmla="*/ 3 w 4"/>
                <a:gd name="T23" fmla="*/ 16 h 16"/>
                <a:gd name="T24" fmla="*/ 2 w 4"/>
                <a:gd name="T25" fmla="*/ 16 h 16"/>
                <a:gd name="T26" fmla="*/ 2 w 4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6">
                  <a:moveTo>
                    <a:pt x="2" y="15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3" name="Freeform 577">
              <a:extLst>
                <a:ext uri="{FF2B5EF4-FFF2-40B4-BE49-F238E27FC236}">
                  <a16:creationId xmlns:a16="http://schemas.microsoft.com/office/drawing/2014/main" id="{DED5D832-4088-4A02-AD68-1A9FE7CC5038}"/>
                </a:ext>
              </a:extLst>
            </p:cNvPr>
            <p:cNvSpPr>
              <a:spLocks/>
            </p:cNvSpPr>
            <p:nvPr/>
          </p:nvSpPr>
          <p:spPr bwMode="gray">
            <a:xfrm>
              <a:off x="944" y="1038"/>
              <a:ext cx="10" cy="38"/>
            </a:xfrm>
            <a:custGeom>
              <a:avLst/>
              <a:gdLst>
                <a:gd name="T0" fmla="*/ 2 w 4"/>
                <a:gd name="T1" fmla="*/ 15 h 16"/>
                <a:gd name="T2" fmla="*/ 2 w 4"/>
                <a:gd name="T3" fmla="*/ 3 h 16"/>
                <a:gd name="T4" fmla="*/ 2 w 4"/>
                <a:gd name="T5" fmla="*/ 2 h 16"/>
                <a:gd name="T6" fmla="*/ 1 w 4"/>
                <a:gd name="T7" fmla="*/ 3 h 16"/>
                <a:gd name="T8" fmla="*/ 0 w 4"/>
                <a:gd name="T9" fmla="*/ 2 h 16"/>
                <a:gd name="T10" fmla="*/ 0 w 4"/>
                <a:gd name="T11" fmla="*/ 1 h 16"/>
                <a:gd name="T12" fmla="*/ 1 w 4"/>
                <a:gd name="T13" fmla="*/ 1 h 16"/>
                <a:gd name="T14" fmla="*/ 3 w 4"/>
                <a:gd name="T15" fmla="*/ 0 h 16"/>
                <a:gd name="T16" fmla="*/ 4 w 4"/>
                <a:gd name="T17" fmla="*/ 0 h 16"/>
                <a:gd name="T18" fmla="*/ 4 w 4"/>
                <a:gd name="T19" fmla="*/ 1 h 16"/>
                <a:gd name="T20" fmla="*/ 4 w 4"/>
                <a:gd name="T21" fmla="*/ 15 h 16"/>
                <a:gd name="T22" fmla="*/ 4 w 4"/>
                <a:gd name="T23" fmla="*/ 16 h 16"/>
                <a:gd name="T24" fmla="*/ 2 w 4"/>
                <a:gd name="T25" fmla="*/ 16 h 16"/>
                <a:gd name="T26" fmla="*/ 2 w 4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6">
                  <a:moveTo>
                    <a:pt x="2" y="15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4" name="Freeform 578">
              <a:extLst>
                <a:ext uri="{FF2B5EF4-FFF2-40B4-BE49-F238E27FC236}">
                  <a16:creationId xmlns:a16="http://schemas.microsoft.com/office/drawing/2014/main" id="{D7693BCA-9D28-4EDD-9034-8CACA86A8A3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3" y="1088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3 w 7"/>
                <a:gd name="T3" fmla="*/ 0 h 15"/>
                <a:gd name="T4" fmla="*/ 7 w 7"/>
                <a:gd name="T5" fmla="*/ 8 h 15"/>
                <a:gd name="T6" fmla="*/ 3 w 7"/>
                <a:gd name="T7" fmla="*/ 15 h 15"/>
                <a:gd name="T8" fmla="*/ 0 w 7"/>
                <a:gd name="T9" fmla="*/ 8 h 15"/>
                <a:gd name="T10" fmla="*/ 5 w 7"/>
                <a:gd name="T11" fmla="*/ 8 h 15"/>
                <a:gd name="T12" fmla="*/ 3 w 7"/>
                <a:gd name="T13" fmla="*/ 1 h 15"/>
                <a:gd name="T14" fmla="*/ 1 w 7"/>
                <a:gd name="T15" fmla="*/ 8 h 15"/>
                <a:gd name="T16" fmla="*/ 3 w 7"/>
                <a:gd name="T17" fmla="*/ 14 h 15"/>
                <a:gd name="T18" fmla="*/ 5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8"/>
                  </a:cubicBezTo>
                  <a:cubicBezTo>
                    <a:pt x="7" y="14"/>
                    <a:pt x="5" y="15"/>
                    <a:pt x="3" y="15"/>
                  </a:cubicBezTo>
                  <a:cubicBezTo>
                    <a:pt x="1" y="15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2"/>
                    <a:pt x="5" y="1"/>
                    <a:pt x="3" y="1"/>
                  </a:cubicBezTo>
                  <a:cubicBezTo>
                    <a:pt x="2" y="1"/>
                    <a:pt x="1" y="2"/>
                    <a:pt x="1" y="8"/>
                  </a:cubicBezTo>
                  <a:cubicBezTo>
                    <a:pt x="1" y="12"/>
                    <a:pt x="2" y="14"/>
                    <a:pt x="3" y="14"/>
                  </a:cubicBezTo>
                  <a:cubicBezTo>
                    <a:pt x="5" y="14"/>
                    <a:pt x="5" y="12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5" name="Freeform 579">
              <a:extLst>
                <a:ext uri="{FF2B5EF4-FFF2-40B4-BE49-F238E27FC236}">
                  <a16:creationId xmlns:a16="http://schemas.microsoft.com/office/drawing/2014/main" id="{15998B77-77A6-45C3-95DB-60889D2E531C}"/>
                </a:ext>
              </a:extLst>
            </p:cNvPr>
            <p:cNvSpPr>
              <a:spLocks/>
            </p:cNvSpPr>
            <p:nvPr/>
          </p:nvSpPr>
          <p:spPr bwMode="gray">
            <a:xfrm>
              <a:off x="814" y="1088"/>
              <a:ext cx="8" cy="36"/>
            </a:xfrm>
            <a:custGeom>
              <a:avLst/>
              <a:gdLst>
                <a:gd name="T0" fmla="*/ 1 w 3"/>
                <a:gd name="T1" fmla="*/ 14 h 15"/>
                <a:gd name="T2" fmla="*/ 1 w 3"/>
                <a:gd name="T3" fmla="*/ 2 h 15"/>
                <a:gd name="T4" fmla="*/ 1 w 3"/>
                <a:gd name="T5" fmla="*/ 1 h 15"/>
                <a:gd name="T6" fmla="*/ 0 w 3"/>
                <a:gd name="T7" fmla="*/ 1 h 15"/>
                <a:gd name="T8" fmla="*/ 0 w 3"/>
                <a:gd name="T9" fmla="*/ 1 h 15"/>
                <a:gd name="T10" fmla="*/ 0 w 3"/>
                <a:gd name="T11" fmla="*/ 1 h 15"/>
                <a:gd name="T12" fmla="*/ 0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3 w 3"/>
                <a:gd name="T23" fmla="*/ 15 h 15"/>
                <a:gd name="T24" fmla="*/ 1 w 3"/>
                <a:gd name="T25" fmla="*/ 15 h 15"/>
                <a:gd name="T26" fmla="*/ 1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6" name="Freeform 580">
              <a:extLst>
                <a:ext uri="{FF2B5EF4-FFF2-40B4-BE49-F238E27FC236}">
                  <a16:creationId xmlns:a16="http://schemas.microsoft.com/office/drawing/2014/main" id="{4F36E4E0-3F8F-41E4-954D-36B4E47399C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6" y="1088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4 w 7"/>
                <a:gd name="T3" fmla="*/ 0 h 15"/>
                <a:gd name="T4" fmla="*/ 7 w 7"/>
                <a:gd name="T5" fmla="*/ 8 h 15"/>
                <a:gd name="T6" fmla="*/ 4 w 7"/>
                <a:gd name="T7" fmla="*/ 15 h 15"/>
                <a:gd name="T8" fmla="*/ 0 w 7"/>
                <a:gd name="T9" fmla="*/ 8 h 15"/>
                <a:gd name="T10" fmla="*/ 6 w 7"/>
                <a:gd name="T11" fmla="*/ 8 h 15"/>
                <a:gd name="T12" fmla="*/ 4 w 7"/>
                <a:gd name="T13" fmla="*/ 1 h 15"/>
                <a:gd name="T14" fmla="*/ 2 w 7"/>
                <a:gd name="T15" fmla="*/ 8 h 15"/>
                <a:gd name="T16" fmla="*/ 4 w 7"/>
                <a:gd name="T17" fmla="*/ 14 h 15"/>
                <a:gd name="T18" fmla="*/ 6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8"/>
                  </a:cubicBezTo>
                  <a:cubicBezTo>
                    <a:pt x="7" y="14"/>
                    <a:pt x="6" y="15"/>
                    <a:pt x="4" y="15"/>
                  </a:cubicBezTo>
                  <a:cubicBezTo>
                    <a:pt x="2" y="15"/>
                    <a:pt x="0" y="14"/>
                    <a:pt x="0" y="8"/>
                  </a:cubicBezTo>
                  <a:close/>
                  <a:moveTo>
                    <a:pt x="6" y="8"/>
                  </a:moveTo>
                  <a:cubicBezTo>
                    <a:pt x="6" y="2"/>
                    <a:pt x="6" y="1"/>
                    <a:pt x="4" y="1"/>
                  </a:cubicBezTo>
                  <a:cubicBezTo>
                    <a:pt x="3" y="1"/>
                    <a:pt x="2" y="2"/>
                    <a:pt x="2" y="8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6" y="14"/>
                    <a:pt x="6" y="12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7" name="Freeform 581">
              <a:extLst>
                <a:ext uri="{FF2B5EF4-FFF2-40B4-BE49-F238E27FC236}">
                  <a16:creationId xmlns:a16="http://schemas.microsoft.com/office/drawing/2014/main" id="{E91B8865-D683-4F0F-8F3E-1839B8B5D49B}"/>
                </a:ext>
              </a:extLst>
            </p:cNvPr>
            <p:cNvSpPr>
              <a:spLocks/>
            </p:cNvSpPr>
            <p:nvPr/>
          </p:nvSpPr>
          <p:spPr bwMode="gray">
            <a:xfrm>
              <a:off x="850" y="1088"/>
              <a:ext cx="8" cy="36"/>
            </a:xfrm>
            <a:custGeom>
              <a:avLst/>
              <a:gdLst>
                <a:gd name="T0" fmla="*/ 1 w 3"/>
                <a:gd name="T1" fmla="*/ 14 h 15"/>
                <a:gd name="T2" fmla="*/ 1 w 3"/>
                <a:gd name="T3" fmla="*/ 2 h 15"/>
                <a:gd name="T4" fmla="*/ 1 w 3"/>
                <a:gd name="T5" fmla="*/ 1 h 15"/>
                <a:gd name="T6" fmla="*/ 0 w 3"/>
                <a:gd name="T7" fmla="*/ 1 h 15"/>
                <a:gd name="T8" fmla="*/ 0 w 3"/>
                <a:gd name="T9" fmla="*/ 1 h 15"/>
                <a:gd name="T10" fmla="*/ 0 w 3"/>
                <a:gd name="T11" fmla="*/ 1 h 15"/>
                <a:gd name="T12" fmla="*/ 0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3 w 3"/>
                <a:gd name="T23" fmla="*/ 15 h 15"/>
                <a:gd name="T24" fmla="*/ 1 w 3"/>
                <a:gd name="T25" fmla="*/ 15 h 15"/>
                <a:gd name="T26" fmla="*/ 1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8" name="Freeform 582">
              <a:extLst>
                <a:ext uri="{FF2B5EF4-FFF2-40B4-BE49-F238E27FC236}">
                  <a16:creationId xmlns:a16="http://schemas.microsoft.com/office/drawing/2014/main" id="{EF441BDC-221E-4202-A12D-DF06B0373545}"/>
                </a:ext>
              </a:extLst>
            </p:cNvPr>
            <p:cNvSpPr>
              <a:spLocks/>
            </p:cNvSpPr>
            <p:nvPr/>
          </p:nvSpPr>
          <p:spPr bwMode="gray">
            <a:xfrm>
              <a:off x="862" y="1088"/>
              <a:ext cx="8" cy="36"/>
            </a:xfrm>
            <a:custGeom>
              <a:avLst/>
              <a:gdLst>
                <a:gd name="T0" fmla="*/ 1 w 3"/>
                <a:gd name="T1" fmla="*/ 14 h 15"/>
                <a:gd name="T2" fmla="*/ 1 w 3"/>
                <a:gd name="T3" fmla="*/ 2 h 15"/>
                <a:gd name="T4" fmla="*/ 1 w 3"/>
                <a:gd name="T5" fmla="*/ 1 h 15"/>
                <a:gd name="T6" fmla="*/ 0 w 3"/>
                <a:gd name="T7" fmla="*/ 1 h 15"/>
                <a:gd name="T8" fmla="*/ 0 w 3"/>
                <a:gd name="T9" fmla="*/ 1 h 15"/>
                <a:gd name="T10" fmla="*/ 0 w 3"/>
                <a:gd name="T11" fmla="*/ 1 h 15"/>
                <a:gd name="T12" fmla="*/ 0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3 w 3"/>
                <a:gd name="T23" fmla="*/ 15 h 15"/>
                <a:gd name="T24" fmla="*/ 2 w 3"/>
                <a:gd name="T25" fmla="*/ 15 h 15"/>
                <a:gd name="T26" fmla="*/ 1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59" name="Freeform 583">
              <a:extLst>
                <a:ext uri="{FF2B5EF4-FFF2-40B4-BE49-F238E27FC236}">
                  <a16:creationId xmlns:a16="http://schemas.microsoft.com/office/drawing/2014/main" id="{6BBB4EDF-12F6-40C1-965C-1EC90A9E2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874" y="1088"/>
              <a:ext cx="10" cy="36"/>
            </a:xfrm>
            <a:custGeom>
              <a:avLst/>
              <a:gdLst>
                <a:gd name="T0" fmla="*/ 2 w 4"/>
                <a:gd name="T1" fmla="*/ 14 h 15"/>
                <a:gd name="T2" fmla="*/ 2 w 4"/>
                <a:gd name="T3" fmla="*/ 2 h 15"/>
                <a:gd name="T4" fmla="*/ 2 w 4"/>
                <a:gd name="T5" fmla="*/ 1 h 15"/>
                <a:gd name="T6" fmla="*/ 0 w 4"/>
                <a:gd name="T7" fmla="*/ 1 h 15"/>
                <a:gd name="T8" fmla="*/ 0 w 4"/>
                <a:gd name="T9" fmla="*/ 1 h 15"/>
                <a:gd name="T10" fmla="*/ 0 w 4"/>
                <a:gd name="T11" fmla="*/ 1 h 15"/>
                <a:gd name="T12" fmla="*/ 0 w 4"/>
                <a:gd name="T13" fmla="*/ 1 h 15"/>
                <a:gd name="T14" fmla="*/ 3 w 4"/>
                <a:gd name="T15" fmla="*/ 0 h 15"/>
                <a:gd name="T16" fmla="*/ 3 w 4"/>
                <a:gd name="T17" fmla="*/ 0 h 15"/>
                <a:gd name="T18" fmla="*/ 4 w 4"/>
                <a:gd name="T19" fmla="*/ 0 h 15"/>
                <a:gd name="T20" fmla="*/ 4 w 4"/>
                <a:gd name="T21" fmla="*/ 14 h 15"/>
                <a:gd name="T22" fmla="*/ 3 w 4"/>
                <a:gd name="T23" fmla="*/ 15 h 15"/>
                <a:gd name="T24" fmla="*/ 2 w 4"/>
                <a:gd name="T25" fmla="*/ 15 h 15"/>
                <a:gd name="T26" fmla="*/ 2 w 4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5">
                  <a:moveTo>
                    <a:pt x="2" y="14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0" name="Freeform 584">
              <a:extLst>
                <a:ext uri="{FF2B5EF4-FFF2-40B4-BE49-F238E27FC236}">
                  <a16:creationId xmlns:a16="http://schemas.microsoft.com/office/drawing/2014/main" id="{15D3CD6D-0FE8-4CCD-B758-CB45E0153B7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" y="1088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4 w 7"/>
                <a:gd name="T3" fmla="*/ 0 h 15"/>
                <a:gd name="T4" fmla="*/ 7 w 7"/>
                <a:gd name="T5" fmla="*/ 8 h 15"/>
                <a:gd name="T6" fmla="*/ 4 w 7"/>
                <a:gd name="T7" fmla="*/ 15 h 15"/>
                <a:gd name="T8" fmla="*/ 0 w 7"/>
                <a:gd name="T9" fmla="*/ 8 h 15"/>
                <a:gd name="T10" fmla="*/ 5 w 7"/>
                <a:gd name="T11" fmla="*/ 8 h 15"/>
                <a:gd name="T12" fmla="*/ 4 w 7"/>
                <a:gd name="T13" fmla="*/ 1 h 15"/>
                <a:gd name="T14" fmla="*/ 2 w 7"/>
                <a:gd name="T15" fmla="*/ 8 h 15"/>
                <a:gd name="T16" fmla="*/ 4 w 7"/>
                <a:gd name="T17" fmla="*/ 14 h 15"/>
                <a:gd name="T18" fmla="*/ 5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8"/>
                  </a:cubicBezTo>
                  <a:cubicBezTo>
                    <a:pt x="7" y="14"/>
                    <a:pt x="5" y="15"/>
                    <a:pt x="4" y="15"/>
                  </a:cubicBezTo>
                  <a:cubicBezTo>
                    <a:pt x="2" y="15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2" y="1"/>
                    <a:pt x="2" y="2"/>
                    <a:pt x="2" y="8"/>
                  </a:cubicBezTo>
                  <a:cubicBezTo>
                    <a:pt x="2" y="12"/>
                    <a:pt x="2" y="14"/>
                    <a:pt x="4" y="14"/>
                  </a:cubicBezTo>
                  <a:cubicBezTo>
                    <a:pt x="5" y="14"/>
                    <a:pt x="5" y="12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1" name="Freeform 585">
              <a:extLst>
                <a:ext uri="{FF2B5EF4-FFF2-40B4-BE49-F238E27FC236}">
                  <a16:creationId xmlns:a16="http://schemas.microsoft.com/office/drawing/2014/main" id="{D020BDEB-6B15-4ACA-85BF-8CFCD1BD227F}"/>
                </a:ext>
              </a:extLst>
            </p:cNvPr>
            <p:cNvSpPr>
              <a:spLocks/>
            </p:cNvSpPr>
            <p:nvPr/>
          </p:nvSpPr>
          <p:spPr bwMode="gray">
            <a:xfrm>
              <a:off x="911" y="1088"/>
              <a:ext cx="7" cy="36"/>
            </a:xfrm>
            <a:custGeom>
              <a:avLst/>
              <a:gdLst>
                <a:gd name="T0" fmla="*/ 2 w 3"/>
                <a:gd name="T1" fmla="*/ 14 h 15"/>
                <a:gd name="T2" fmla="*/ 2 w 3"/>
                <a:gd name="T3" fmla="*/ 2 h 15"/>
                <a:gd name="T4" fmla="*/ 2 w 3"/>
                <a:gd name="T5" fmla="*/ 1 h 15"/>
                <a:gd name="T6" fmla="*/ 0 w 3"/>
                <a:gd name="T7" fmla="*/ 1 h 15"/>
                <a:gd name="T8" fmla="*/ 0 w 3"/>
                <a:gd name="T9" fmla="*/ 1 h 15"/>
                <a:gd name="T10" fmla="*/ 0 w 3"/>
                <a:gd name="T11" fmla="*/ 1 h 15"/>
                <a:gd name="T12" fmla="*/ 1 w 3"/>
                <a:gd name="T13" fmla="*/ 1 h 15"/>
                <a:gd name="T14" fmla="*/ 2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2 w 3"/>
                <a:gd name="T23" fmla="*/ 15 h 15"/>
                <a:gd name="T24" fmla="*/ 2 w 3"/>
                <a:gd name="T25" fmla="*/ 15 h 15"/>
                <a:gd name="T26" fmla="*/ 2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2" y="14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2" name="Freeform 586">
              <a:extLst>
                <a:ext uri="{FF2B5EF4-FFF2-40B4-BE49-F238E27FC236}">
                  <a16:creationId xmlns:a16="http://schemas.microsoft.com/office/drawing/2014/main" id="{9F939A2B-B6EC-41CB-96E6-7EFF0B3AD05F}"/>
                </a:ext>
              </a:extLst>
            </p:cNvPr>
            <p:cNvSpPr>
              <a:spLocks/>
            </p:cNvSpPr>
            <p:nvPr/>
          </p:nvSpPr>
          <p:spPr bwMode="gray">
            <a:xfrm>
              <a:off x="923" y="1088"/>
              <a:ext cx="7" cy="36"/>
            </a:xfrm>
            <a:custGeom>
              <a:avLst/>
              <a:gdLst>
                <a:gd name="T0" fmla="*/ 2 w 3"/>
                <a:gd name="T1" fmla="*/ 14 h 15"/>
                <a:gd name="T2" fmla="*/ 2 w 3"/>
                <a:gd name="T3" fmla="*/ 2 h 15"/>
                <a:gd name="T4" fmla="*/ 2 w 3"/>
                <a:gd name="T5" fmla="*/ 1 h 15"/>
                <a:gd name="T6" fmla="*/ 1 w 3"/>
                <a:gd name="T7" fmla="*/ 1 h 15"/>
                <a:gd name="T8" fmla="*/ 0 w 3"/>
                <a:gd name="T9" fmla="*/ 1 h 15"/>
                <a:gd name="T10" fmla="*/ 0 w 3"/>
                <a:gd name="T11" fmla="*/ 1 h 15"/>
                <a:gd name="T12" fmla="*/ 1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3 w 3"/>
                <a:gd name="T23" fmla="*/ 15 h 15"/>
                <a:gd name="T24" fmla="*/ 2 w 3"/>
                <a:gd name="T25" fmla="*/ 15 h 15"/>
                <a:gd name="T26" fmla="*/ 2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2" y="14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3" name="Freeform 587">
              <a:extLst>
                <a:ext uri="{FF2B5EF4-FFF2-40B4-BE49-F238E27FC236}">
                  <a16:creationId xmlns:a16="http://schemas.microsoft.com/office/drawing/2014/main" id="{7E34FB40-A2A0-4768-822E-F95F049996D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7" y="1088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3 w 7"/>
                <a:gd name="T3" fmla="*/ 0 h 15"/>
                <a:gd name="T4" fmla="*/ 7 w 7"/>
                <a:gd name="T5" fmla="*/ 8 h 15"/>
                <a:gd name="T6" fmla="*/ 3 w 7"/>
                <a:gd name="T7" fmla="*/ 15 h 15"/>
                <a:gd name="T8" fmla="*/ 0 w 7"/>
                <a:gd name="T9" fmla="*/ 8 h 15"/>
                <a:gd name="T10" fmla="*/ 5 w 7"/>
                <a:gd name="T11" fmla="*/ 8 h 15"/>
                <a:gd name="T12" fmla="*/ 3 w 7"/>
                <a:gd name="T13" fmla="*/ 1 h 15"/>
                <a:gd name="T14" fmla="*/ 2 w 7"/>
                <a:gd name="T15" fmla="*/ 8 h 15"/>
                <a:gd name="T16" fmla="*/ 3 w 7"/>
                <a:gd name="T17" fmla="*/ 14 h 15"/>
                <a:gd name="T18" fmla="*/ 5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8"/>
                  </a:cubicBezTo>
                  <a:cubicBezTo>
                    <a:pt x="7" y="14"/>
                    <a:pt x="5" y="15"/>
                    <a:pt x="3" y="15"/>
                  </a:cubicBezTo>
                  <a:cubicBezTo>
                    <a:pt x="2" y="15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2"/>
                    <a:pt x="5" y="1"/>
                    <a:pt x="3" y="1"/>
                  </a:cubicBezTo>
                  <a:cubicBezTo>
                    <a:pt x="3" y="1"/>
                    <a:pt x="2" y="2"/>
                    <a:pt x="2" y="8"/>
                  </a:cubicBezTo>
                  <a:cubicBezTo>
                    <a:pt x="2" y="12"/>
                    <a:pt x="3" y="14"/>
                    <a:pt x="3" y="14"/>
                  </a:cubicBezTo>
                  <a:cubicBezTo>
                    <a:pt x="5" y="14"/>
                    <a:pt x="5" y="12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4" name="Freeform 588">
              <a:extLst>
                <a:ext uri="{FF2B5EF4-FFF2-40B4-BE49-F238E27FC236}">
                  <a16:creationId xmlns:a16="http://schemas.microsoft.com/office/drawing/2014/main" id="{03F5AF2E-D23F-41C7-B985-7BF0C3AA2946}"/>
                </a:ext>
              </a:extLst>
            </p:cNvPr>
            <p:cNvSpPr>
              <a:spLocks/>
            </p:cNvSpPr>
            <p:nvPr/>
          </p:nvSpPr>
          <p:spPr bwMode="gray">
            <a:xfrm>
              <a:off x="961" y="1088"/>
              <a:ext cx="5" cy="36"/>
            </a:xfrm>
            <a:custGeom>
              <a:avLst/>
              <a:gdLst>
                <a:gd name="T0" fmla="*/ 0 w 2"/>
                <a:gd name="T1" fmla="*/ 14 h 15"/>
                <a:gd name="T2" fmla="*/ 0 w 2"/>
                <a:gd name="T3" fmla="*/ 2 h 15"/>
                <a:gd name="T4" fmla="*/ 0 w 2"/>
                <a:gd name="T5" fmla="*/ 1 h 15"/>
                <a:gd name="T6" fmla="*/ 0 w 2"/>
                <a:gd name="T7" fmla="*/ 1 h 15"/>
                <a:gd name="T8" fmla="*/ 0 w 2"/>
                <a:gd name="T9" fmla="*/ 1 h 15"/>
                <a:gd name="T10" fmla="*/ 0 w 2"/>
                <a:gd name="T11" fmla="*/ 1 h 15"/>
                <a:gd name="T12" fmla="*/ 0 w 2"/>
                <a:gd name="T13" fmla="*/ 1 h 15"/>
                <a:gd name="T14" fmla="*/ 2 w 2"/>
                <a:gd name="T15" fmla="*/ 0 h 15"/>
                <a:gd name="T16" fmla="*/ 2 w 2"/>
                <a:gd name="T17" fmla="*/ 0 h 15"/>
                <a:gd name="T18" fmla="*/ 2 w 2"/>
                <a:gd name="T19" fmla="*/ 0 h 15"/>
                <a:gd name="T20" fmla="*/ 2 w 2"/>
                <a:gd name="T21" fmla="*/ 14 h 15"/>
                <a:gd name="T22" fmla="*/ 2 w 2"/>
                <a:gd name="T23" fmla="*/ 15 h 15"/>
                <a:gd name="T24" fmla="*/ 0 w 2"/>
                <a:gd name="T25" fmla="*/ 15 h 15"/>
                <a:gd name="T26" fmla="*/ 0 w 2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5">
                  <a:moveTo>
                    <a:pt x="0" y="14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5" name="Freeform 589">
              <a:extLst>
                <a:ext uri="{FF2B5EF4-FFF2-40B4-BE49-F238E27FC236}">
                  <a16:creationId xmlns:a16="http://schemas.microsoft.com/office/drawing/2014/main" id="{06ECF68C-F37A-42E1-8B4A-1454CCD1AF3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3" y="1136"/>
              <a:ext cx="17" cy="39"/>
            </a:xfrm>
            <a:custGeom>
              <a:avLst/>
              <a:gdLst>
                <a:gd name="T0" fmla="*/ 0 w 7"/>
                <a:gd name="T1" fmla="*/ 7 h 16"/>
                <a:gd name="T2" fmla="*/ 3 w 7"/>
                <a:gd name="T3" fmla="*/ 0 h 16"/>
                <a:gd name="T4" fmla="*/ 7 w 7"/>
                <a:gd name="T5" fmla="*/ 7 h 16"/>
                <a:gd name="T6" fmla="*/ 3 w 7"/>
                <a:gd name="T7" fmla="*/ 16 h 16"/>
                <a:gd name="T8" fmla="*/ 0 w 7"/>
                <a:gd name="T9" fmla="*/ 7 h 16"/>
                <a:gd name="T10" fmla="*/ 5 w 7"/>
                <a:gd name="T11" fmla="*/ 7 h 16"/>
                <a:gd name="T12" fmla="*/ 3 w 7"/>
                <a:gd name="T13" fmla="*/ 1 h 16"/>
                <a:gd name="T14" fmla="*/ 1 w 7"/>
                <a:gd name="T15" fmla="*/ 7 h 16"/>
                <a:gd name="T16" fmla="*/ 3 w 7"/>
                <a:gd name="T17" fmla="*/ 14 h 16"/>
                <a:gd name="T18" fmla="*/ 5 w 7"/>
                <a:gd name="T1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7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7"/>
                  </a:cubicBezTo>
                  <a:cubicBezTo>
                    <a:pt x="7" y="14"/>
                    <a:pt x="5" y="16"/>
                    <a:pt x="3" y="16"/>
                  </a:cubicBezTo>
                  <a:cubicBezTo>
                    <a:pt x="1" y="16"/>
                    <a:pt x="0" y="14"/>
                    <a:pt x="0" y="7"/>
                  </a:cubicBezTo>
                  <a:close/>
                  <a:moveTo>
                    <a:pt x="5" y="7"/>
                  </a:moveTo>
                  <a:cubicBezTo>
                    <a:pt x="5" y="3"/>
                    <a:pt x="5" y="1"/>
                    <a:pt x="3" y="1"/>
                  </a:cubicBezTo>
                  <a:cubicBezTo>
                    <a:pt x="2" y="1"/>
                    <a:pt x="1" y="3"/>
                    <a:pt x="1" y="7"/>
                  </a:cubicBezTo>
                  <a:cubicBezTo>
                    <a:pt x="1" y="13"/>
                    <a:pt x="2" y="14"/>
                    <a:pt x="3" y="14"/>
                  </a:cubicBezTo>
                  <a:cubicBezTo>
                    <a:pt x="5" y="14"/>
                    <a:pt x="5" y="13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6" name="Freeform 590">
              <a:extLst>
                <a:ext uri="{FF2B5EF4-FFF2-40B4-BE49-F238E27FC236}">
                  <a16:creationId xmlns:a16="http://schemas.microsoft.com/office/drawing/2014/main" id="{87346EBF-A156-48ED-B570-AB46F776D10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14" y="1136"/>
              <a:ext cx="17" cy="39"/>
            </a:xfrm>
            <a:custGeom>
              <a:avLst/>
              <a:gdLst>
                <a:gd name="T0" fmla="*/ 0 w 7"/>
                <a:gd name="T1" fmla="*/ 7 h 16"/>
                <a:gd name="T2" fmla="*/ 4 w 7"/>
                <a:gd name="T3" fmla="*/ 0 h 16"/>
                <a:gd name="T4" fmla="*/ 7 w 7"/>
                <a:gd name="T5" fmla="*/ 7 h 16"/>
                <a:gd name="T6" fmla="*/ 4 w 7"/>
                <a:gd name="T7" fmla="*/ 16 h 16"/>
                <a:gd name="T8" fmla="*/ 0 w 7"/>
                <a:gd name="T9" fmla="*/ 7 h 16"/>
                <a:gd name="T10" fmla="*/ 5 w 7"/>
                <a:gd name="T11" fmla="*/ 7 h 16"/>
                <a:gd name="T12" fmla="*/ 4 w 7"/>
                <a:gd name="T13" fmla="*/ 1 h 16"/>
                <a:gd name="T14" fmla="*/ 2 w 7"/>
                <a:gd name="T15" fmla="*/ 7 h 16"/>
                <a:gd name="T16" fmla="*/ 4 w 7"/>
                <a:gd name="T17" fmla="*/ 14 h 16"/>
                <a:gd name="T18" fmla="*/ 5 w 7"/>
                <a:gd name="T1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7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7"/>
                  </a:cubicBezTo>
                  <a:cubicBezTo>
                    <a:pt x="7" y="14"/>
                    <a:pt x="5" y="16"/>
                    <a:pt x="4" y="16"/>
                  </a:cubicBezTo>
                  <a:cubicBezTo>
                    <a:pt x="2" y="16"/>
                    <a:pt x="0" y="14"/>
                    <a:pt x="0" y="7"/>
                  </a:cubicBezTo>
                  <a:close/>
                  <a:moveTo>
                    <a:pt x="5" y="7"/>
                  </a:moveTo>
                  <a:cubicBezTo>
                    <a:pt x="5" y="3"/>
                    <a:pt x="5" y="1"/>
                    <a:pt x="4" y="1"/>
                  </a:cubicBezTo>
                  <a:cubicBezTo>
                    <a:pt x="2" y="1"/>
                    <a:pt x="2" y="3"/>
                    <a:pt x="2" y="7"/>
                  </a:cubicBezTo>
                  <a:cubicBezTo>
                    <a:pt x="2" y="13"/>
                    <a:pt x="2" y="14"/>
                    <a:pt x="4" y="14"/>
                  </a:cubicBezTo>
                  <a:cubicBezTo>
                    <a:pt x="5" y="14"/>
                    <a:pt x="5" y="13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7" name="Freeform 591">
              <a:extLst>
                <a:ext uri="{FF2B5EF4-FFF2-40B4-BE49-F238E27FC236}">
                  <a16:creationId xmlns:a16="http://schemas.microsoft.com/office/drawing/2014/main" id="{C05AC117-B2C2-4997-8405-8C4DA7446E55}"/>
                </a:ext>
              </a:extLst>
            </p:cNvPr>
            <p:cNvSpPr>
              <a:spLocks/>
            </p:cNvSpPr>
            <p:nvPr/>
          </p:nvSpPr>
          <p:spPr bwMode="gray">
            <a:xfrm>
              <a:off x="836" y="1136"/>
              <a:ext cx="7" cy="39"/>
            </a:xfrm>
            <a:custGeom>
              <a:avLst/>
              <a:gdLst>
                <a:gd name="T0" fmla="*/ 2 w 3"/>
                <a:gd name="T1" fmla="*/ 15 h 16"/>
                <a:gd name="T2" fmla="*/ 2 w 3"/>
                <a:gd name="T3" fmla="*/ 2 h 16"/>
                <a:gd name="T4" fmla="*/ 2 w 3"/>
                <a:gd name="T5" fmla="*/ 2 h 16"/>
                <a:gd name="T6" fmla="*/ 1 w 3"/>
                <a:gd name="T7" fmla="*/ 2 h 16"/>
                <a:gd name="T8" fmla="*/ 0 w 3"/>
                <a:gd name="T9" fmla="*/ 2 h 16"/>
                <a:gd name="T10" fmla="*/ 0 w 3"/>
                <a:gd name="T11" fmla="*/ 1 h 16"/>
                <a:gd name="T12" fmla="*/ 1 w 3"/>
                <a:gd name="T13" fmla="*/ 0 h 16"/>
                <a:gd name="T14" fmla="*/ 2 w 3"/>
                <a:gd name="T15" fmla="*/ 0 h 16"/>
                <a:gd name="T16" fmla="*/ 3 w 3"/>
                <a:gd name="T17" fmla="*/ 0 h 16"/>
                <a:gd name="T18" fmla="*/ 3 w 3"/>
                <a:gd name="T19" fmla="*/ 0 h 16"/>
                <a:gd name="T20" fmla="*/ 3 w 3"/>
                <a:gd name="T21" fmla="*/ 15 h 16"/>
                <a:gd name="T22" fmla="*/ 3 w 3"/>
                <a:gd name="T23" fmla="*/ 16 h 16"/>
                <a:gd name="T24" fmla="*/ 2 w 3"/>
                <a:gd name="T25" fmla="*/ 16 h 16"/>
                <a:gd name="T26" fmla="*/ 2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2" y="15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8" name="Freeform 592">
              <a:extLst>
                <a:ext uri="{FF2B5EF4-FFF2-40B4-BE49-F238E27FC236}">
                  <a16:creationId xmlns:a16="http://schemas.microsoft.com/office/drawing/2014/main" id="{E7E88614-D885-4B54-AD54-B1CF43B7928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0" y="1136"/>
              <a:ext cx="17" cy="39"/>
            </a:xfrm>
            <a:custGeom>
              <a:avLst/>
              <a:gdLst>
                <a:gd name="T0" fmla="*/ 0 w 7"/>
                <a:gd name="T1" fmla="*/ 7 h 16"/>
                <a:gd name="T2" fmla="*/ 3 w 7"/>
                <a:gd name="T3" fmla="*/ 0 h 16"/>
                <a:gd name="T4" fmla="*/ 7 w 7"/>
                <a:gd name="T5" fmla="*/ 7 h 16"/>
                <a:gd name="T6" fmla="*/ 3 w 7"/>
                <a:gd name="T7" fmla="*/ 16 h 16"/>
                <a:gd name="T8" fmla="*/ 0 w 7"/>
                <a:gd name="T9" fmla="*/ 7 h 16"/>
                <a:gd name="T10" fmla="*/ 5 w 7"/>
                <a:gd name="T11" fmla="*/ 7 h 16"/>
                <a:gd name="T12" fmla="*/ 3 w 7"/>
                <a:gd name="T13" fmla="*/ 1 h 16"/>
                <a:gd name="T14" fmla="*/ 2 w 7"/>
                <a:gd name="T15" fmla="*/ 7 h 16"/>
                <a:gd name="T16" fmla="*/ 3 w 7"/>
                <a:gd name="T17" fmla="*/ 14 h 16"/>
                <a:gd name="T18" fmla="*/ 5 w 7"/>
                <a:gd name="T1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7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7"/>
                  </a:cubicBezTo>
                  <a:cubicBezTo>
                    <a:pt x="7" y="14"/>
                    <a:pt x="5" y="16"/>
                    <a:pt x="3" y="16"/>
                  </a:cubicBezTo>
                  <a:cubicBezTo>
                    <a:pt x="2" y="16"/>
                    <a:pt x="0" y="14"/>
                    <a:pt x="0" y="7"/>
                  </a:cubicBezTo>
                  <a:close/>
                  <a:moveTo>
                    <a:pt x="5" y="7"/>
                  </a:moveTo>
                  <a:cubicBezTo>
                    <a:pt x="5" y="3"/>
                    <a:pt x="5" y="1"/>
                    <a:pt x="3" y="1"/>
                  </a:cubicBezTo>
                  <a:cubicBezTo>
                    <a:pt x="2" y="1"/>
                    <a:pt x="2" y="3"/>
                    <a:pt x="2" y="7"/>
                  </a:cubicBezTo>
                  <a:cubicBezTo>
                    <a:pt x="2" y="13"/>
                    <a:pt x="2" y="14"/>
                    <a:pt x="3" y="14"/>
                  </a:cubicBezTo>
                  <a:cubicBezTo>
                    <a:pt x="5" y="14"/>
                    <a:pt x="5" y="13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69" name="Freeform 593">
              <a:extLst>
                <a:ext uri="{FF2B5EF4-FFF2-40B4-BE49-F238E27FC236}">
                  <a16:creationId xmlns:a16="http://schemas.microsoft.com/office/drawing/2014/main" id="{FB9E2F08-7045-42B3-A4D3-C9ED5881F5C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2" y="1136"/>
              <a:ext cx="17" cy="39"/>
            </a:xfrm>
            <a:custGeom>
              <a:avLst/>
              <a:gdLst>
                <a:gd name="T0" fmla="*/ 0 w 7"/>
                <a:gd name="T1" fmla="*/ 7 h 16"/>
                <a:gd name="T2" fmla="*/ 4 w 7"/>
                <a:gd name="T3" fmla="*/ 0 h 16"/>
                <a:gd name="T4" fmla="*/ 7 w 7"/>
                <a:gd name="T5" fmla="*/ 7 h 16"/>
                <a:gd name="T6" fmla="*/ 4 w 7"/>
                <a:gd name="T7" fmla="*/ 16 h 16"/>
                <a:gd name="T8" fmla="*/ 0 w 7"/>
                <a:gd name="T9" fmla="*/ 7 h 16"/>
                <a:gd name="T10" fmla="*/ 6 w 7"/>
                <a:gd name="T11" fmla="*/ 7 h 16"/>
                <a:gd name="T12" fmla="*/ 4 w 7"/>
                <a:gd name="T13" fmla="*/ 1 h 16"/>
                <a:gd name="T14" fmla="*/ 2 w 7"/>
                <a:gd name="T15" fmla="*/ 7 h 16"/>
                <a:gd name="T16" fmla="*/ 4 w 7"/>
                <a:gd name="T17" fmla="*/ 14 h 16"/>
                <a:gd name="T18" fmla="*/ 6 w 7"/>
                <a:gd name="T1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7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7"/>
                  </a:cubicBezTo>
                  <a:cubicBezTo>
                    <a:pt x="7" y="14"/>
                    <a:pt x="6" y="16"/>
                    <a:pt x="4" y="16"/>
                  </a:cubicBezTo>
                  <a:cubicBezTo>
                    <a:pt x="2" y="16"/>
                    <a:pt x="0" y="14"/>
                    <a:pt x="0" y="7"/>
                  </a:cubicBezTo>
                  <a:close/>
                  <a:moveTo>
                    <a:pt x="6" y="7"/>
                  </a:moveTo>
                  <a:cubicBezTo>
                    <a:pt x="6" y="3"/>
                    <a:pt x="5" y="1"/>
                    <a:pt x="4" y="1"/>
                  </a:cubicBezTo>
                  <a:cubicBezTo>
                    <a:pt x="2" y="1"/>
                    <a:pt x="2" y="3"/>
                    <a:pt x="2" y="7"/>
                  </a:cubicBezTo>
                  <a:cubicBezTo>
                    <a:pt x="2" y="13"/>
                    <a:pt x="2" y="14"/>
                    <a:pt x="4" y="14"/>
                  </a:cubicBezTo>
                  <a:cubicBezTo>
                    <a:pt x="5" y="14"/>
                    <a:pt x="6" y="13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0" name="Freeform 594">
              <a:extLst>
                <a:ext uri="{FF2B5EF4-FFF2-40B4-BE49-F238E27FC236}">
                  <a16:creationId xmlns:a16="http://schemas.microsoft.com/office/drawing/2014/main" id="{48496818-1FC6-48FB-A431-56CA063A0284}"/>
                </a:ext>
              </a:extLst>
            </p:cNvPr>
            <p:cNvSpPr>
              <a:spLocks/>
            </p:cNvSpPr>
            <p:nvPr/>
          </p:nvSpPr>
          <p:spPr bwMode="gray">
            <a:xfrm>
              <a:off x="894" y="1136"/>
              <a:ext cx="7" cy="39"/>
            </a:xfrm>
            <a:custGeom>
              <a:avLst/>
              <a:gdLst>
                <a:gd name="T0" fmla="*/ 2 w 3"/>
                <a:gd name="T1" fmla="*/ 15 h 16"/>
                <a:gd name="T2" fmla="*/ 2 w 3"/>
                <a:gd name="T3" fmla="*/ 2 h 16"/>
                <a:gd name="T4" fmla="*/ 2 w 3"/>
                <a:gd name="T5" fmla="*/ 2 h 16"/>
                <a:gd name="T6" fmla="*/ 0 w 3"/>
                <a:gd name="T7" fmla="*/ 2 h 16"/>
                <a:gd name="T8" fmla="*/ 0 w 3"/>
                <a:gd name="T9" fmla="*/ 2 h 16"/>
                <a:gd name="T10" fmla="*/ 0 w 3"/>
                <a:gd name="T11" fmla="*/ 1 h 16"/>
                <a:gd name="T12" fmla="*/ 0 w 3"/>
                <a:gd name="T13" fmla="*/ 0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0 h 16"/>
                <a:gd name="T20" fmla="*/ 3 w 3"/>
                <a:gd name="T21" fmla="*/ 15 h 16"/>
                <a:gd name="T22" fmla="*/ 3 w 3"/>
                <a:gd name="T23" fmla="*/ 16 h 16"/>
                <a:gd name="T24" fmla="*/ 2 w 3"/>
                <a:gd name="T25" fmla="*/ 16 h 16"/>
                <a:gd name="T26" fmla="*/ 2 w 3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2" y="15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1" name="Freeform 595">
              <a:extLst>
                <a:ext uri="{FF2B5EF4-FFF2-40B4-BE49-F238E27FC236}">
                  <a16:creationId xmlns:a16="http://schemas.microsoft.com/office/drawing/2014/main" id="{16944801-864A-4693-88E6-A5EA1E2287DE}"/>
                </a:ext>
              </a:extLst>
            </p:cNvPr>
            <p:cNvSpPr>
              <a:spLocks/>
            </p:cNvSpPr>
            <p:nvPr/>
          </p:nvSpPr>
          <p:spPr bwMode="gray">
            <a:xfrm>
              <a:off x="906" y="1136"/>
              <a:ext cx="9" cy="39"/>
            </a:xfrm>
            <a:custGeom>
              <a:avLst/>
              <a:gdLst>
                <a:gd name="T0" fmla="*/ 2 w 4"/>
                <a:gd name="T1" fmla="*/ 15 h 16"/>
                <a:gd name="T2" fmla="*/ 2 w 4"/>
                <a:gd name="T3" fmla="*/ 2 h 16"/>
                <a:gd name="T4" fmla="*/ 2 w 4"/>
                <a:gd name="T5" fmla="*/ 2 h 16"/>
                <a:gd name="T6" fmla="*/ 1 w 4"/>
                <a:gd name="T7" fmla="*/ 2 h 16"/>
                <a:gd name="T8" fmla="*/ 0 w 4"/>
                <a:gd name="T9" fmla="*/ 2 h 16"/>
                <a:gd name="T10" fmla="*/ 0 w 4"/>
                <a:gd name="T11" fmla="*/ 1 h 16"/>
                <a:gd name="T12" fmla="*/ 1 w 4"/>
                <a:gd name="T13" fmla="*/ 0 h 16"/>
                <a:gd name="T14" fmla="*/ 4 w 4"/>
                <a:gd name="T15" fmla="*/ 0 h 16"/>
                <a:gd name="T16" fmla="*/ 4 w 4"/>
                <a:gd name="T17" fmla="*/ 0 h 16"/>
                <a:gd name="T18" fmla="*/ 4 w 4"/>
                <a:gd name="T19" fmla="*/ 0 h 16"/>
                <a:gd name="T20" fmla="*/ 4 w 4"/>
                <a:gd name="T21" fmla="*/ 15 h 16"/>
                <a:gd name="T22" fmla="*/ 4 w 4"/>
                <a:gd name="T23" fmla="*/ 16 h 16"/>
                <a:gd name="T24" fmla="*/ 2 w 4"/>
                <a:gd name="T25" fmla="*/ 16 h 16"/>
                <a:gd name="T26" fmla="*/ 2 w 4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6">
                  <a:moveTo>
                    <a:pt x="2" y="15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2" name="Freeform 596">
              <a:extLst>
                <a:ext uri="{FF2B5EF4-FFF2-40B4-BE49-F238E27FC236}">
                  <a16:creationId xmlns:a16="http://schemas.microsoft.com/office/drawing/2014/main" id="{F25589FB-EAF7-4E32-BDC6-8205A7A865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0" y="1136"/>
              <a:ext cx="17" cy="39"/>
            </a:xfrm>
            <a:custGeom>
              <a:avLst/>
              <a:gdLst>
                <a:gd name="T0" fmla="*/ 0 w 7"/>
                <a:gd name="T1" fmla="*/ 7 h 16"/>
                <a:gd name="T2" fmla="*/ 4 w 7"/>
                <a:gd name="T3" fmla="*/ 0 h 16"/>
                <a:gd name="T4" fmla="*/ 7 w 7"/>
                <a:gd name="T5" fmla="*/ 7 h 16"/>
                <a:gd name="T6" fmla="*/ 4 w 7"/>
                <a:gd name="T7" fmla="*/ 16 h 16"/>
                <a:gd name="T8" fmla="*/ 0 w 7"/>
                <a:gd name="T9" fmla="*/ 7 h 16"/>
                <a:gd name="T10" fmla="*/ 5 w 7"/>
                <a:gd name="T11" fmla="*/ 7 h 16"/>
                <a:gd name="T12" fmla="*/ 4 w 7"/>
                <a:gd name="T13" fmla="*/ 1 h 16"/>
                <a:gd name="T14" fmla="*/ 2 w 7"/>
                <a:gd name="T15" fmla="*/ 7 h 16"/>
                <a:gd name="T16" fmla="*/ 4 w 7"/>
                <a:gd name="T17" fmla="*/ 14 h 16"/>
                <a:gd name="T18" fmla="*/ 5 w 7"/>
                <a:gd name="T1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7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7"/>
                  </a:cubicBezTo>
                  <a:cubicBezTo>
                    <a:pt x="7" y="14"/>
                    <a:pt x="5" y="16"/>
                    <a:pt x="4" y="16"/>
                  </a:cubicBezTo>
                  <a:cubicBezTo>
                    <a:pt x="2" y="16"/>
                    <a:pt x="0" y="14"/>
                    <a:pt x="0" y="7"/>
                  </a:cubicBezTo>
                  <a:close/>
                  <a:moveTo>
                    <a:pt x="5" y="7"/>
                  </a:moveTo>
                  <a:cubicBezTo>
                    <a:pt x="5" y="3"/>
                    <a:pt x="5" y="1"/>
                    <a:pt x="4" y="1"/>
                  </a:cubicBezTo>
                  <a:cubicBezTo>
                    <a:pt x="3" y="1"/>
                    <a:pt x="2" y="3"/>
                    <a:pt x="2" y="7"/>
                  </a:cubicBezTo>
                  <a:cubicBezTo>
                    <a:pt x="2" y="13"/>
                    <a:pt x="3" y="14"/>
                    <a:pt x="4" y="14"/>
                  </a:cubicBezTo>
                  <a:cubicBezTo>
                    <a:pt x="5" y="14"/>
                    <a:pt x="5" y="13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3" name="Freeform 597">
              <a:extLst>
                <a:ext uri="{FF2B5EF4-FFF2-40B4-BE49-F238E27FC236}">
                  <a16:creationId xmlns:a16="http://schemas.microsoft.com/office/drawing/2014/main" id="{486709C9-28E0-4B56-AF1A-5F9744AA49D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4" y="1136"/>
              <a:ext cx="17" cy="39"/>
            </a:xfrm>
            <a:custGeom>
              <a:avLst/>
              <a:gdLst>
                <a:gd name="T0" fmla="*/ 0 w 7"/>
                <a:gd name="T1" fmla="*/ 7 h 16"/>
                <a:gd name="T2" fmla="*/ 3 w 7"/>
                <a:gd name="T3" fmla="*/ 0 h 16"/>
                <a:gd name="T4" fmla="*/ 7 w 7"/>
                <a:gd name="T5" fmla="*/ 7 h 16"/>
                <a:gd name="T6" fmla="*/ 3 w 7"/>
                <a:gd name="T7" fmla="*/ 16 h 16"/>
                <a:gd name="T8" fmla="*/ 0 w 7"/>
                <a:gd name="T9" fmla="*/ 7 h 16"/>
                <a:gd name="T10" fmla="*/ 5 w 7"/>
                <a:gd name="T11" fmla="*/ 7 h 16"/>
                <a:gd name="T12" fmla="*/ 3 w 7"/>
                <a:gd name="T13" fmla="*/ 1 h 16"/>
                <a:gd name="T14" fmla="*/ 1 w 7"/>
                <a:gd name="T15" fmla="*/ 7 h 16"/>
                <a:gd name="T16" fmla="*/ 3 w 7"/>
                <a:gd name="T17" fmla="*/ 14 h 16"/>
                <a:gd name="T18" fmla="*/ 5 w 7"/>
                <a:gd name="T1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6">
                  <a:moveTo>
                    <a:pt x="0" y="7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7"/>
                  </a:cubicBezTo>
                  <a:cubicBezTo>
                    <a:pt x="7" y="14"/>
                    <a:pt x="5" y="16"/>
                    <a:pt x="3" y="16"/>
                  </a:cubicBezTo>
                  <a:cubicBezTo>
                    <a:pt x="1" y="16"/>
                    <a:pt x="0" y="14"/>
                    <a:pt x="0" y="7"/>
                  </a:cubicBezTo>
                  <a:close/>
                  <a:moveTo>
                    <a:pt x="5" y="7"/>
                  </a:moveTo>
                  <a:cubicBezTo>
                    <a:pt x="5" y="3"/>
                    <a:pt x="5" y="1"/>
                    <a:pt x="3" y="1"/>
                  </a:cubicBezTo>
                  <a:cubicBezTo>
                    <a:pt x="1" y="1"/>
                    <a:pt x="1" y="3"/>
                    <a:pt x="1" y="7"/>
                  </a:cubicBezTo>
                  <a:cubicBezTo>
                    <a:pt x="1" y="13"/>
                    <a:pt x="1" y="14"/>
                    <a:pt x="3" y="14"/>
                  </a:cubicBezTo>
                  <a:cubicBezTo>
                    <a:pt x="5" y="14"/>
                    <a:pt x="5" y="13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4" name="Freeform 598">
              <a:extLst>
                <a:ext uri="{FF2B5EF4-FFF2-40B4-BE49-F238E27FC236}">
                  <a16:creationId xmlns:a16="http://schemas.microsoft.com/office/drawing/2014/main" id="{10A31E68-412B-4090-B205-E983AE04677F}"/>
                </a:ext>
              </a:extLst>
            </p:cNvPr>
            <p:cNvSpPr>
              <a:spLocks/>
            </p:cNvSpPr>
            <p:nvPr/>
          </p:nvSpPr>
          <p:spPr bwMode="gray">
            <a:xfrm>
              <a:off x="963" y="1136"/>
              <a:ext cx="10" cy="39"/>
            </a:xfrm>
            <a:custGeom>
              <a:avLst/>
              <a:gdLst>
                <a:gd name="T0" fmla="*/ 2 w 4"/>
                <a:gd name="T1" fmla="*/ 15 h 16"/>
                <a:gd name="T2" fmla="*/ 2 w 4"/>
                <a:gd name="T3" fmla="*/ 2 h 16"/>
                <a:gd name="T4" fmla="*/ 2 w 4"/>
                <a:gd name="T5" fmla="*/ 2 h 16"/>
                <a:gd name="T6" fmla="*/ 1 w 4"/>
                <a:gd name="T7" fmla="*/ 2 h 16"/>
                <a:gd name="T8" fmla="*/ 0 w 4"/>
                <a:gd name="T9" fmla="*/ 2 h 16"/>
                <a:gd name="T10" fmla="*/ 0 w 4"/>
                <a:gd name="T11" fmla="*/ 1 h 16"/>
                <a:gd name="T12" fmla="*/ 1 w 4"/>
                <a:gd name="T13" fmla="*/ 0 h 16"/>
                <a:gd name="T14" fmla="*/ 4 w 4"/>
                <a:gd name="T15" fmla="*/ 0 h 16"/>
                <a:gd name="T16" fmla="*/ 4 w 4"/>
                <a:gd name="T17" fmla="*/ 0 h 16"/>
                <a:gd name="T18" fmla="*/ 4 w 4"/>
                <a:gd name="T19" fmla="*/ 0 h 16"/>
                <a:gd name="T20" fmla="*/ 4 w 4"/>
                <a:gd name="T21" fmla="*/ 15 h 16"/>
                <a:gd name="T22" fmla="*/ 4 w 4"/>
                <a:gd name="T23" fmla="*/ 16 h 16"/>
                <a:gd name="T24" fmla="*/ 2 w 4"/>
                <a:gd name="T25" fmla="*/ 16 h 16"/>
                <a:gd name="T26" fmla="*/ 2 w 4"/>
                <a:gd name="T2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6">
                  <a:moveTo>
                    <a:pt x="2" y="15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5" name="Freeform 599">
              <a:extLst>
                <a:ext uri="{FF2B5EF4-FFF2-40B4-BE49-F238E27FC236}">
                  <a16:creationId xmlns:a16="http://schemas.microsoft.com/office/drawing/2014/main" id="{57FD59A6-7C85-4E91-B1A0-A0C8D3462BB7}"/>
                </a:ext>
              </a:extLst>
            </p:cNvPr>
            <p:cNvSpPr>
              <a:spLocks/>
            </p:cNvSpPr>
            <p:nvPr/>
          </p:nvSpPr>
          <p:spPr bwMode="gray">
            <a:xfrm>
              <a:off x="793" y="1184"/>
              <a:ext cx="5" cy="39"/>
            </a:xfrm>
            <a:custGeom>
              <a:avLst/>
              <a:gdLst>
                <a:gd name="T0" fmla="*/ 1 w 2"/>
                <a:gd name="T1" fmla="*/ 16 h 16"/>
                <a:gd name="T2" fmla="*/ 1 w 2"/>
                <a:gd name="T3" fmla="*/ 3 h 16"/>
                <a:gd name="T4" fmla="*/ 1 w 2"/>
                <a:gd name="T5" fmla="*/ 3 h 16"/>
                <a:gd name="T6" fmla="*/ 0 w 2"/>
                <a:gd name="T7" fmla="*/ 3 h 16"/>
                <a:gd name="T8" fmla="*/ 0 w 2"/>
                <a:gd name="T9" fmla="*/ 3 h 16"/>
                <a:gd name="T10" fmla="*/ 0 w 2"/>
                <a:gd name="T11" fmla="*/ 2 h 16"/>
                <a:gd name="T12" fmla="*/ 0 w 2"/>
                <a:gd name="T13" fmla="*/ 1 h 16"/>
                <a:gd name="T14" fmla="*/ 2 w 2"/>
                <a:gd name="T15" fmla="*/ 0 h 16"/>
                <a:gd name="T16" fmla="*/ 2 w 2"/>
                <a:gd name="T17" fmla="*/ 0 h 16"/>
                <a:gd name="T18" fmla="*/ 2 w 2"/>
                <a:gd name="T19" fmla="*/ 1 h 16"/>
                <a:gd name="T20" fmla="*/ 2 w 2"/>
                <a:gd name="T21" fmla="*/ 16 h 16"/>
                <a:gd name="T22" fmla="*/ 2 w 2"/>
                <a:gd name="T23" fmla="*/ 16 h 16"/>
                <a:gd name="T24" fmla="*/ 1 w 2"/>
                <a:gd name="T25" fmla="*/ 16 h 16"/>
                <a:gd name="T26" fmla="*/ 1 w 2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6">
                  <a:moveTo>
                    <a:pt x="1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6" name="Freeform 600">
              <a:extLst>
                <a:ext uri="{FF2B5EF4-FFF2-40B4-BE49-F238E27FC236}">
                  <a16:creationId xmlns:a16="http://schemas.microsoft.com/office/drawing/2014/main" id="{08D22862-981D-4482-9441-D3B1B7CD0E1C}"/>
                </a:ext>
              </a:extLst>
            </p:cNvPr>
            <p:cNvSpPr>
              <a:spLocks/>
            </p:cNvSpPr>
            <p:nvPr/>
          </p:nvSpPr>
          <p:spPr bwMode="gray">
            <a:xfrm>
              <a:off x="805" y="1184"/>
              <a:ext cx="7" cy="39"/>
            </a:xfrm>
            <a:custGeom>
              <a:avLst/>
              <a:gdLst>
                <a:gd name="T0" fmla="*/ 2 w 3"/>
                <a:gd name="T1" fmla="*/ 16 h 16"/>
                <a:gd name="T2" fmla="*/ 2 w 3"/>
                <a:gd name="T3" fmla="*/ 3 h 16"/>
                <a:gd name="T4" fmla="*/ 1 w 3"/>
                <a:gd name="T5" fmla="*/ 3 h 16"/>
                <a:gd name="T6" fmla="*/ 0 w 3"/>
                <a:gd name="T7" fmla="*/ 3 h 16"/>
                <a:gd name="T8" fmla="*/ 0 w 3"/>
                <a:gd name="T9" fmla="*/ 3 h 16"/>
                <a:gd name="T10" fmla="*/ 0 w 3"/>
                <a:gd name="T11" fmla="*/ 2 h 16"/>
                <a:gd name="T12" fmla="*/ 0 w 3"/>
                <a:gd name="T13" fmla="*/ 1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1 h 16"/>
                <a:gd name="T20" fmla="*/ 3 w 3"/>
                <a:gd name="T21" fmla="*/ 16 h 16"/>
                <a:gd name="T22" fmla="*/ 3 w 3"/>
                <a:gd name="T23" fmla="*/ 16 h 16"/>
                <a:gd name="T24" fmla="*/ 2 w 3"/>
                <a:gd name="T25" fmla="*/ 16 h 16"/>
                <a:gd name="T26" fmla="*/ 2 w 3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2" y="16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7" name="Freeform 601">
              <a:extLst>
                <a:ext uri="{FF2B5EF4-FFF2-40B4-BE49-F238E27FC236}">
                  <a16:creationId xmlns:a16="http://schemas.microsoft.com/office/drawing/2014/main" id="{BAED44BD-26CF-4EE3-A439-DD3A9EE26F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19" y="1184"/>
              <a:ext cx="17" cy="41"/>
            </a:xfrm>
            <a:custGeom>
              <a:avLst/>
              <a:gdLst>
                <a:gd name="T0" fmla="*/ 0 w 7"/>
                <a:gd name="T1" fmla="*/ 8 h 17"/>
                <a:gd name="T2" fmla="*/ 3 w 7"/>
                <a:gd name="T3" fmla="*/ 0 h 17"/>
                <a:gd name="T4" fmla="*/ 7 w 7"/>
                <a:gd name="T5" fmla="*/ 8 h 17"/>
                <a:gd name="T6" fmla="*/ 3 w 7"/>
                <a:gd name="T7" fmla="*/ 17 h 17"/>
                <a:gd name="T8" fmla="*/ 0 w 7"/>
                <a:gd name="T9" fmla="*/ 8 h 17"/>
                <a:gd name="T10" fmla="*/ 5 w 7"/>
                <a:gd name="T11" fmla="*/ 8 h 17"/>
                <a:gd name="T12" fmla="*/ 3 w 7"/>
                <a:gd name="T13" fmla="*/ 2 h 17"/>
                <a:gd name="T14" fmla="*/ 1 w 7"/>
                <a:gd name="T15" fmla="*/ 8 h 17"/>
                <a:gd name="T16" fmla="*/ 3 w 7"/>
                <a:gd name="T17" fmla="*/ 15 h 17"/>
                <a:gd name="T18" fmla="*/ 5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8"/>
                  </a:cubicBezTo>
                  <a:cubicBezTo>
                    <a:pt x="7" y="15"/>
                    <a:pt x="5" y="17"/>
                    <a:pt x="3" y="17"/>
                  </a:cubicBezTo>
                  <a:cubicBezTo>
                    <a:pt x="1" y="17"/>
                    <a:pt x="0" y="15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4" y="2"/>
                    <a:pt x="3" y="2"/>
                  </a:cubicBezTo>
                  <a:cubicBezTo>
                    <a:pt x="2" y="2"/>
                    <a:pt x="1" y="4"/>
                    <a:pt x="1" y="8"/>
                  </a:cubicBezTo>
                  <a:cubicBezTo>
                    <a:pt x="1" y="13"/>
                    <a:pt x="2" y="15"/>
                    <a:pt x="3" y="15"/>
                  </a:cubicBezTo>
                  <a:cubicBezTo>
                    <a:pt x="4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8" name="Freeform 602">
              <a:extLst>
                <a:ext uri="{FF2B5EF4-FFF2-40B4-BE49-F238E27FC236}">
                  <a16:creationId xmlns:a16="http://schemas.microsoft.com/office/drawing/2014/main" id="{FFD8B360-F3E3-4B39-A8E5-3FE23A76C085}"/>
                </a:ext>
              </a:extLst>
            </p:cNvPr>
            <p:cNvSpPr>
              <a:spLocks/>
            </p:cNvSpPr>
            <p:nvPr/>
          </p:nvSpPr>
          <p:spPr bwMode="gray">
            <a:xfrm>
              <a:off x="841" y="1184"/>
              <a:ext cx="7" cy="39"/>
            </a:xfrm>
            <a:custGeom>
              <a:avLst/>
              <a:gdLst>
                <a:gd name="T0" fmla="*/ 1 w 3"/>
                <a:gd name="T1" fmla="*/ 16 h 16"/>
                <a:gd name="T2" fmla="*/ 1 w 3"/>
                <a:gd name="T3" fmla="*/ 3 h 16"/>
                <a:gd name="T4" fmla="*/ 0 w 3"/>
                <a:gd name="T5" fmla="*/ 3 h 16"/>
                <a:gd name="T6" fmla="*/ 0 w 3"/>
                <a:gd name="T7" fmla="*/ 3 h 16"/>
                <a:gd name="T8" fmla="*/ 0 w 3"/>
                <a:gd name="T9" fmla="*/ 3 h 16"/>
                <a:gd name="T10" fmla="*/ 0 w 3"/>
                <a:gd name="T11" fmla="*/ 2 h 16"/>
                <a:gd name="T12" fmla="*/ 0 w 3"/>
                <a:gd name="T13" fmla="*/ 1 h 16"/>
                <a:gd name="T14" fmla="*/ 2 w 3"/>
                <a:gd name="T15" fmla="*/ 0 h 16"/>
                <a:gd name="T16" fmla="*/ 2 w 3"/>
                <a:gd name="T17" fmla="*/ 0 h 16"/>
                <a:gd name="T18" fmla="*/ 3 w 3"/>
                <a:gd name="T19" fmla="*/ 1 h 16"/>
                <a:gd name="T20" fmla="*/ 3 w 3"/>
                <a:gd name="T21" fmla="*/ 16 h 16"/>
                <a:gd name="T22" fmla="*/ 2 w 3"/>
                <a:gd name="T23" fmla="*/ 16 h 16"/>
                <a:gd name="T24" fmla="*/ 1 w 3"/>
                <a:gd name="T25" fmla="*/ 16 h 16"/>
                <a:gd name="T26" fmla="*/ 1 w 3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1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79" name="Freeform 603">
              <a:extLst>
                <a:ext uri="{FF2B5EF4-FFF2-40B4-BE49-F238E27FC236}">
                  <a16:creationId xmlns:a16="http://schemas.microsoft.com/office/drawing/2014/main" id="{8DAA3C48-EFA3-4AE7-A10C-E52201249B5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5" y="1184"/>
              <a:ext cx="17" cy="41"/>
            </a:xfrm>
            <a:custGeom>
              <a:avLst/>
              <a:gdLst>
                <a:gd name="T0" fmla="*/ 0 w 7"/>
                <a:gd name="T1" fmla="*/ 8 h 17"/>
                <a:gd name="T2" fmla="*/ 3 w 7"/>
                <a:gd name="T3" fmla="*/ 0 h 17"/>
                <a:gd name="T4" fmla="*/ 7 w 7"/>
                <a:gd name="T5" fmla="*/ 8 h 17"/>
                <a:gd name="T6" fmla="*/ 3 w 7"/>
                <a:gd name="T7" fmla="*/ 17 h 17"/>
                <a:gd name="T8" fmla="*/ 0 w 7"/>
                <a:gd name="T9" fmla="*/ 8 h 17"/>
                <a:gd name="T10" fmla="*/ 5 w 7"/>
                <a:gd name="T11" fmla="*/ 8 h 17"/>
                <a:gd name="T12" fmla="*/ 3 w 7"/>
                <a:gd name="T13" fmla="*/ 2 h 17"/>
                <a:gd name="T14" fmla="*/ 1 w 7"/>
                <a:gd name="T15" fmla="*/ 8 h 17"/>
                <a:gd name="T16" fmla="*/ 3 w 7"/>
                <a:gd name="T17" fmla="*/ 15 h 17"/>
                <a:gd name="T18" fmla="*/ 5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8"/>
                  </a:cubicBezTo>
                  <a:cubicBezTo>
                    <a:pt x="7" y="15"/>
                    <a:pt x="5" y="17"/>
                    <a:pt x="3" y="17"/>
                  </a:cubicBezTo>
                  <a:cubicBezTo>
                    <a:pt x="1" y="17"/>
                    <a:pt x="0" y="15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4" y="2"/>
                    <a:pt x="3" y="2"/>
                  </a:cubicBezTo>
                  <a:cubicBezTo>
                    <a:pt x="1" y="2"/>
                    <a:pt x="1" y="4"/>
                    <a:pt x="1" y="8"/>
                  </a:cubicBezTo>
                  <a:cubicBezTo>
                    <a:pt x="1" y="13"/>
                    <a:pt x="1" y="15"/>
                    <a:pt x="3" y="15"/>
                  </a:cubicBezTo>
                  <a:cubicBezTo>
                    <a:pt x="4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0" name="Freeform 604">
              <a:extLst>
                <a:ext uri="{FF2B5EF4-FFF2-40B4-BE49-F238E27FC236}">
                  <a16:creationId xmlns:a16="http://schemas.microsoft.com/office/drawing/2014/main" id="{B9E25555-A6D5-421C-8610-F55961B17AE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4" y="1184"/>
              <a:ext cx="10" cy="39"/>
            </a:xfrm>
            <a:custGeom>
              <a:avLst/>
              <a:gdLst>
                <a:gd name="T0" fmla="*/ 2 w 4"/>
                <a:gd name="T1" fmla="*/ 16 h 16"/>
                <a:gd name="T2" fmla="*/ 2 w 4"/>
                <a:gd name="T3" fmla="*/ 3 h 16"/>
                <a:gd name="T4" fmla="*/ 2 w 4"/>
                <a:gd name="T5" fmla="*/ 3 h 16"/>
                <a:gd name="T6" fmla="*/ 0 w 4"/>
                <a:gd name="T7" fmla="*/ 3 h 16"/>
                <a:gd name="T8" fmla="*/ 0 w 4"/>
                <a:gd name="T9" fmla="*/ 3 h 16"/>
                <a:gd name="T10" fmla="*/ 0 w 4"/>
                <a:gd name="T11" fmla="*/ 2 h 16"/>
                <a:gd name="T12" fmla="*/ 0 w 4"/>
                <a:gd name="T13" fmla="*/ 1 h 16"/>
                <a:gd name="T14" fmla="*/ 3 w 4"/>
                <a:gd name="T15" fmla="*/ 0 h 16"/>
                <a:gd name="T16" fmla="*/ 3 w 4"/>
                <a:gd name="T17" fmla="*/ 0 h 16"/>
                <a:gd name="T18" fmla="*/ 4 w 4"/>
                <a:gd name="T19" fmla="*/ 1 h 16"/>
                <a:gd name="T20" fmla="*/ 4 w 4"/>
                <a:gd name="T21" fmla="*/ 16 h 16"/>
                <a:gd name="T22" fmla="*/ 3 w 4"/>
                <a:gd name="T23" fmla="*/ 16 h 16"/>
                <a:gd name="T24" fmla="*/ 2 w 4"/>
                <a:gd name="T25" fmla="*/ 16 h 16"/>
                <a:gd name="T26" fmla="*/ 2 w 4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6">
                  <a:moveTo>
                    <a:pt x="2" y="16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1" name="Freeform 605">
              <a:extLst>
                <a:ext uri="{FF2B5EF4-FFF2-40B4-BE49-F238E27FC236}">
                  <a16:creationId xmlns:a16="http://schemas.microsoft.com/office/drawing/2014/main" id="{5759CFFA-7B3E-4CC4-96E2-EE2E913E2B78}"/>
                </a:ext>
              </a:extLst>
            </p:cNvPr>
            <p:cNvSpPr>
              <a:spLocks/>
            </p:cNvSpPr>
            <p:nvPr/>
          </p:nvSpPr>
          <p:spPr bwMode="gray">
            <a:xfrm>
              <a:off x="889" y="1184"/>
              <a:ext cx="7" cy="39"/>
            </a:xfrm>
            <a:custGeom>
              <a:avLst/>
              <a:gdLst>
                <a:gd name="T0" fmla="*/ 1 w 3"/>
                <a:gd name="T1" fmla="*/ 16 h 16"/>
                <a:gd name="T2" fmla="*/ 1 w 3"/>
                <a:gd name="T3" fmla="*/ 3 h 16"/>
                <a:gd name="T4" fmla="*/ 1 w 3"/>
                <a:gd name="T5" fmla="*/ 3 h 16"/>
                <a:gd name="T6" fmla="*/ 0 w 3"/>
                <a:gd name="T7" fmla="*/ 3 h 16"/>
                <a:gd name="T8" fmla="*/ 0 w 3"/>
                <a:gd name="T9" fmla="*/ 3 h 16"/>
                <a:gd name="T10" fmla="*/ 0 w 3"/>
                <a:gd name="T11" fmla="*/ 2 h 16"/>
                <a:gd name="T12" fmla="*/ 0 w 3"/>
                <a:gd name="T13" fmla="*/ 1 h 16"/>
                <a:gd name="T14" fmla="*/ 3 w 3"/>
                <a:gd name="T15" fmla="*/ 0 h 16"/>
                <a:gd name="T16" fmla="*/ 3 w 3"/>
                <a:gd name="T17" fmla="*/ 0 h 16"/>
                <a:gd name="T18" fmla="*/ 3 w 3"/>
                <a:gd name="T19" fmla="*/ 1 h 16"/>
                <a:gd name="T20" fmla="*/ 3 w 3"/>
                <a:gd name="T21" fmla="*/ 16 h 16"/>
                <a:gd name="T22" fmla="*/ 3 w 3"/>
                <a:gd name="T23" fmla="*/ 16 h 16"/>
                <a:gd name="T24" fmla="*/ 1 w 3"/>
                <a:gd name="T25" fmla="*/ 16 h 16"/>
                <a:gd name="T26" fmla="*/ 1 w 3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6">
                  <a:moveTo>
                    <a:pt x="1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2" name="Freeform 606">
              <a:extLst>
                <a:ext uri="{FF2B5EF4-FFF2-40B4-BE49-F238E27FC236}">
                  <a16:creationId xmlns:a16="http://schemas.microsoft.com/office/drawing/2014/main" id="{AA6CF0FD-8BA3-479C-8287-82EA291B296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1" y="1184"/>
              <a:ext cx="17" cy="41"/>
            </a:xfrm>
            <a:custGeom>
              <a:avLst/>
              <a:gdLst>
                <a:gd name="T0" fmla="*/ 0 w 7"/>
                <a:gd name="T1" fmla="*/ 8 h 17"/>
                <a:gd name="T2" fmla="*/ 4 w 7"/>
                <a:gd name="T3" fmla="*/ 0 h 17"/>
                <a:gd name="T4" fmla="*/ 7 w 7"/>
                <a:gd name="T5" fmla="*/ 8 h 17"/>
                <a:gd name="T6" fmla="*/ 4 w 7"/>
                <a:gd name="T7" fmla="*/ 17 h 17"/>
                <a:gd name="T8" fmla="*/ 0 w 7"/>
                <a:gd name="T9" fmla="*/ 8 h 17"/>
                <a:gd name="T10" fmla="*/ 6 w 7"/>
                <a:gd name="T11" fmla="*/ 8 h 17"/>
                <a:gd name="T12" fmla="*/ 4 w 7"/>
                <a:gd name="T13" fmla="*/ 2 h 17"/>
                <a:gd name="T14" fmla="*/ 2 w 7"/>
                <a:gd name="T15" fmla="*/ 8 h 17"/>
                <a:gd name="T16" fmla="*/ 4 w 7"/>
                <a:gd name="T17" fmla="*/ 15 h 17"/>
                <a:gd name="T18" fmla="*/ 6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8"/>
                  </a:cubicBezTo>
                  <a:cubicBezTo>
                    <a:pt x="7" y="15"/>
                    <a:pt x="6" y="17"/>
                    <a:pt x="4" y="17"/>
                  </a:cubicBezTo>
                  <a:cubicBezTo>
                    <a:pt x="2" y="17"/>
                    <a:pt x="0" y="15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6" y="2"/>
                    <a:pt x="4" y="2"/>
                  </a:cubicBezTo>
                  <a:cubicBezTo>
                    <a:pt x="3" y="2"/>
                    <a:pt x="2" y="4"/>
                    <a:pt x="2" y="8"/>
                  </a:cubicBezTo>
                  <a:cubicBezTo>
                    <a:pt x="2" y="13"/>
                    <a:pt x="3" y="15"/>
                    <a:pt x="4" y="15"/>
                  </a:cubicBezTo>
                  <a:cubicBezTo>
                    <a:pt x="6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3" name="Freeform 607">
              <a:extLst>
                <a:ext uri="{FF2B5EF4-FFF2-40B4-BE49-F238E27FC236}">
                  <a16:creationId xmlns:a16="http://schemas.microsoft.com/office/drawing/2014/main" id="{DE65B6E8-354B-44E9-860C-116F236FF18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5" y="1184"/>
              <a:ext cx="17" cy="41"/>
            </a:xfrm>
            <a:custGeom>
              <a:avLst/>
              <a:gdLst>
                <a:gd name="T0" fmla="*/ 0 w 7"/>
                <a:gd name="T1" fmla="*/ 8 h 17"/>
                <a:gd name="T2" fmla="*/ 3 w 7"/>
                <a:gd name="T3" fmla="*/ 0 h 17"/>
                <a:gd name="T4" fmla="*/ 7 w 7"/>
                <a:gd name="T5" fmla="*/ 8 h 17"/>
                <a:gd name="T6" fmla="*/ 3 w 7"/>
                <a:gd name="T7" fmla="*/ 17 h 17"/>
                <a:gd name="T8" fmla="*/ 0 w 7"/>
                <a:gd name="T9" fmla="*/ 8 h 17"/>
                <a:gd name="T10" fmla="*/ 5 w 7"/>
                <a:gd name="T11" fmla="*/ 8 h 17"/>
                <a:gd name="T12" fmla="*/ 3 w 7"/>
                <a:gd name="T13" fmla="*/ 2 h 17"/>
                <a:gd name="T14" fmla="*/ 2 w 7"/>
                <a:gd name="T15" fmla="*/ 8 h 17"/>
                <a:gd name="T16" fmla="*/ 3 w 7"/>
                <a:gd name="T17" fmla="*/ 15 h 17"/>
                <a:gd name="T18" fmla="*/ 5 w 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7">
                  <a:moveTo>
                    <a:pt x="0" y="8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8"/>
                  </a:cubicBezTo>
                  <a:cubicBezTo>
                    <a:pt x="7" y="15"/>
                    <a:pt x="5" y="17"/>
                    <a:pt x="3" y="17"/>
                  </a:cubicBezTo>
                  <a:cubicBezTo>
                    <a:pt x="2" y="17"/>
                    <a:pt x="0" y="15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5" y="2"/>
                    <a:pt x="3" y="2"/>
                  </a:cubicBezTo>
                  <a:cubicBezTo>
                    <a:pt x="2" y="2"/>
                    <a:pt x="2" y="4"/>
                    <a:pt x="2" y="8"/>
                  </a:cubicBezTo>
                  <a:cubicBezTo>
                    <a:pt x="2" y="13"/>
                    <a:pt x="2" y="15"/>
                    <a:pt x="3" y="15"/>
                  </a:cubicBezTo>
                  <a:cubicBezTo>
                    <a:pt x="5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4" name="Freeform 608">
              <a:extLst>
                <a:ext uri="{FF2B5EF4-FFF2-40B4-BE49-F238E27FC236}">
                  <a16:creationId xmlns:a16="http://schemas.microsoft.com/office/drawing/2014/main" id="{B7A52CA2-538F-428D-8A59-87BA3816CB9E}"/>
                </a:ext>
              </a:extLst>
            </p:cNvPr>
            <p:cNvSpPr>
              <a:spLocks/>
            </p:cNvSpPr>
            <p:nvPr/>
          </p:nvSpPr>
          <p:spPr bwMode="gray">
            <a:xfrm>
              <a:off x="944" y="1184"/>
              <a:ext cx="10" cy="39"/>
            </a:xfrm>
            <a:custGeom>
              <a:avLst/>
              <a:gdLst>
                <a:gd name="T0" fmla="*/ 2 w 4"/>
                <a:gd name="T1" fmla="*/ 16 h 16"/>
                <a:gd name="T2" fmla="*/ 2 w 4"/>
                <a:gd name="T3" fmla="*/ 3 h 16"/>
                <a:gd name="T4" fmla="*/ 2 w 4"/>
                <a:gd name="T5" fmla="*/ 3 h 16"/>
                <a:gd name="T6" fmla="*/ 1 w 4"/>
                <a:gd name="T7" fmla="*/ 3 h 16"/>
                <a:gd name="T8" fmla="*/ 0 w 4"/>
                <a:gd name="T9" fmla="*/ 3 h 16"/>
                <a:gd name="T10" fmla="*/ 0 w 4"/>
                <a:gd name="T11" fmla="*/ 2 h 16"/>
                <a:gd name="T12" fmla="*/ 1 w 4"/>
                <a:gd name="T13" fmla="*/ 1 h 16"/>
                <a:gd name="T14" fmla="*/ 3 w 4"/>
                <a:gd name="T15" fmla="*/ 0 h 16"/>
                <a:gd name="T16" fmla="*/ 4 w 4"/>
                <a:gd name="T17" fmla="*/ 0 h 16"/>
                <a:gd name="T18" fmla="*/ 4 w 4"/>
                <a:gd name="T19" fmla="*/ 1 h 16"/>
                <a:gd name="T20" fmla="*/ 4 w 4"/>
                <a:gd name="T21" fmla="*/ 16 h 16"/>
                <a:gd name="T22" fmla="*/ 4 w 4"/>
                <a:gd name="T23" fmla="*/ 16 h 16"/>
                <a:gd name="T24" fmla="*/ 2 w 4"/>
                <a:gd name="T25" fmla="*/ 16 h 16"/>
                <a:gd name="T26" fmla="*/ 2 w 4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6">
                  <a:moveTo>
                    <a:pt x="2" y="16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5" name="Freeform 609">
              <a:extLst>
                <a:ext uri="{FF2B5EF4-FFF2-40B4-BE49-F238E27FC236}">
                  <a16:creationId xmlns:a16="http://schemas.microsoft.com/office/drawing/2014/main" id="{9FE6716D-E114-4E97-9F91-8CB9DC20FF4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3" y="1235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3 w 7"/>
                <a:gd name="T3" fmla="*/ 0 h 15"/>
                <a:gd name="T4" fmla="*/ 7 w 7"/>
                <a:gd name="T5" fmla="*/ 8 h 15"/>
                <a:gd name="T6" fmla="*/ 3 w 7"/>
                <a:gd name="T7" fmla="*/ 15 h 15"/>
                <a:gd name="T8" fmla="*/ 0 w 7"/>
                <a:gd name="T9" fmla="*/ 8 h 15"/>
                <a:gd name="T10" fmla="*/ 5 w 7"/>
                <a:gd name="T11" fmla="*/ 8 h 15"/>
                <a:gd name="T12" fmla="*/ 3 w 7"/>
                <a:gd name="T13" fmla="*/ 1 h 15"/>
                <a:gd name="T14" fmla="*/ 1 w 7"/>
                <a:gd name="T15" fmla="*/ 8 h 15"/>
                <a:gd name="T16" fmla="*/ 3 w 7"/>
                <a:gd name="T17" fmla="*/ 15 h 15"/>
                <a:gd name="T18" fmla="*/ 5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8"/>
                  </a:cubicBezTo>
                  <a:cubicBezTo>
                    <a:pt x="7" y="14"/>
                    <a:pt x="5" y="15"/>
                    <a:pt x="3" y="15"/>
                  </a:cubicBezTo>
                  <a:cubicBezTo>
                    <a:pt x="1" y="15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5" y="1"/>
                    <a:pt x="3" y="1"/>
                  </a:cubicBezTo>
                  <a:cubicBezTo>
                    <a:pt x="2" y="1"/>
                    <a:pt x="1" y="4"/>
                    <a:pt x="1" y="8"/>
                  </a:cubicBezTo>
                  <a:cubicBezTo>
                    <a:pt x="1" y="13"/>
                    <a:pt x="2" y="15"/>
                    <a:pt x="3" y="15"/>
                  </a:cubicBezTo>
                  <a:cubicBezTo>
                    <a:pt x="5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6" name="Freeform 610">
              <a:extLst>
                <a:ext uri="{FF2B5EF4-FFF2-40B4-BE49-F238E27FC236}">
                  <a16:creationId xmlns:a16="http://schemas.microsoft.com/office/drawing/2014/main" id="{36EF8E62-052B-475C-8D64-0CD11EDAAA22}"/>
                </a:ext>
              </a:extLst>
            </p:cNvPr>
            <p:cNvSpPr>
              <a:spLocks/>
            </p:cNvSpPr>
            <p:nvPr/>
          </p:nvSpPr>
          <p:spPr bwMode="gray">
            <a:xfrm>
              <a:off x="814" y="1235"/>
              <a:ext cx="8" cy="36"/>
            </a:xfrm>
            <a:custGeom>
              <a:avLst/>
              <a:gdLst>
                <a:gd name="T0" fmla="*/ 1 w 3"/>
                <a:gd name="T1" fmla="*/ 15 h 15"/>
                <a:gd name="T2" fmla="*/ 1 w 3"/>
                <a:gd name="T3" fmla="*/ 3 h 15"/>
                <a:gd name="T4" fmla="*/ 1 w 3"/>
                <a:gd name="T5" fmla="*/ 2 h 15"/>
                <a:gd name="T6" fmla="*/ 0 w 3"/>
                <a:gd name="T7" fmla="*/ 3 h 15"/>
                <a:gd name="T8" fmla="*/ 0 w 3"/>
                <a:gd name="T9" fmla="*/ 2 h 15"/>
                <a:gd name="T10" fmla="*/ 0 w 3"/>
                <a:gd name="T11" fmla="*/ 1 h 15"/>
                <a:gd name="T12" fmla="*/ 0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1 h 15"/>
                <a:gd name="T20" fmla="*/ 3 w 3"/>
                <a:gd name="T21" fmla="*/ 15 h 15"/>
                <a:gd name="T22" fmla="*/ 3 w 3"/>
                <a:gd name="T23" fmla="*/ 15 h 15"/>
                <a:gd name="T24" fmla="*/ 1 w 3"/>
                <a:gd name="T25" fmla="*/ 15 h 15"/>
                <a:gd name="T26" fmla="*/ 1 w 3"/>
                <a:gd name="T2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7" name="Freeform 611">
              <a:extLst>
                <a:ext uri="{FF2B5EF4-FFF2-40B4-BE49-F238E27FC236}">
                  <a16:creationId xmlns:a16="http://schemas.microsoft.com/office/drawing/2014/main" id="{4B652033-D461-46F9-9C1B-853BD2AF48DA}"/>
                </a:ext>
              </a:extLst>
            </p:cNvPr>
            <p:cNvSpPr>
              <a:spLocks/>
            </p:cNvSpPr>
            <p:nvPr/>
          </p:nvSpPr>
          <p:spPr bwMode="gray">
            <a:xfrm>
              <a:off x="826" y="1235"/>
              <a:ext cx="8" cy="36"/>
            </a:xfrm>
            <a:custGeom>
              <a:avLst/>
              <a:gdLst>
                <a:gd name="T0" fmla="*/ 1 w 3"/>
                <a:gd name="T1" fmla="*/ 15 h 15"/>
                <a:gd name="T2" fmla="*/ 1 w 3"/>
                <a:gd name="T3" fmla="*/ 3 h 15"/>
                <a:gd name="T4" fmla="*/ 1 w 3"/>
                <a:gd name="T5" fmla="*/ 2 h 15"/>
                <a:gd name="T6" fmla="*/ 0 w 3"/>
                <a:gd name="T7" fmla="*/ 3 h 15"/>
                <a:gd name="T8" fmla="*/ 0 w 3"/>
                <a:gd name="T9" fmla="*/ 2 h 15"/>
                <a:gd name="T10" fmla="*/ 0 w 3"/>
                <a:gd name="T11" fmla="*/ 1 h 15"/>
                <a:gd name="T12" fmla="*/ 0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1 h 15"/>
                <a:gd name="T20" fmla="*/ 3 w 3"/>
                <a:gd name="T21" fmla="*/ 15 h 15"/>
                <a:gd name="T22" fmla="*/ 3 w 3"/>
                <a:gd name="T23" fmla="*/ 15 h 15"/>
                <a:gd name="T24" fmla="*/ 2 w 3"/>
                <a:gd name="T25" fmla="*/ 15 h 15"/>
                <a:gd name="T26" fmla="*/ 1 w 3"/>
                <a:gd name="T2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8" name="Freeform 612">
              <a:extLst>
                <a:ext uri="{FF2B5EF4-FFF2-40B4-BE49-F238E27FC236}">
                  <a16:creationId xmlns:a16="http://schemas.microsoft.com/office/drawing/2014/main" id="{3CD09735-8ACD-4E6F-911E-BDB8DB8AF6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1" y="1235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4 w 7"/>
                <a:gd name="T3" fmla="*/ 0 h 15"/>
                <a:gd name="T4" fmla="*/ 7 w 7"/>
                <a:gd name="T5" fmla="*/ 8 h 15"/>
                <a:gd name="T6" fmla="*/ 4 w 7"/>
                <a:gd name="T7" fmla="*/ 15 h 15"/>
                <a:gd name="T8" fmla="*/ 0 w 7"/>
                <a:gd name="T9" fmla="*/ 8 h 15"/>
                <a:gd name="T10" fmla="*/ 6 w 7"/>
                <a:gd name="T11" fmla="*/ 8 h 15"/>
                <a:gd name="T12" fmla="*/ 4 w 7"/>
                <a:gd name="T13" fmla="*/ 1 h 15"/>
                <a:gd name="T14" fmla="*/ 1 w 7"/>
                <a:gd name="T15" fmla="*/ 8 h 15"/>
                <a:gd name="T16" fmla="*/ 4 w 7"/>
                <a:gd name="T17" fmla="*/ 15 h 15"/>
                <a:gd name="T18" fmla="*/ 6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7" y="1"/>
                    <a:pt x="7" y="8"/>
                  </a:cubicBezTo>
                  <a:cubicBezTo>
                    <a:pt x="7" y="14"/>
                    <a:pt x="6" y="15"/>
                    <a:pt x="4" y="15"/>
                  </a:cubicBezTo>
                  <a:cubicBezTo>
                    <a:pt x="1" y="15"/>
                    <a:pt x="0" y="14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5" y="1"/>
                    <a:pt x="4" y="1"/>
                  </a:cubicBezTo>
                  <a:cubicBezTo>
                    <a:pt x="2" y="1"/>
                    <a:pt x="1" y="4"/>
                    <a:pt x="1" y="8"/>
                  </a:cubicBezTo>
                  <a:cubicBezTo>
                    <a:pt x="1" y="13"/>
                    <a:pt x="2" y="15"/>
                    <a:pt x="4" y="15"/>
                  </a:cubicBezTo>
                  <a:cubicBezTo>
                    <a:pt x="5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89" name="Freeform 613">
              <a:extLst>
                <a:ext uri="{FF2B5EF4-FFF2-40B4-BE49-F238E27FC236}">
                  <a16:creationId xmlns:a16="http://schemas.microsoft.com/office/drawing/2014/main" id="{A5BDB0DC-BDCB-49EB-92C5-F668EB55A2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2" y="1235"/>
              <a:ext cx="17" cy="36"/>
            </a:xfrm>
            <a:custGeom>
              <a:avLst/>
              <a:gdLst>
                <a:gd name="T0" fmla="*/ 0 w 7"/>
                <a:gd name="T1" fmla="*/ 8 h 15"/>
                <a:gd name="T2" fmla="*/ 4 w 7"/>
                <a:gd name="T3" fmla="*/ 0 h 15"/>
                <a:gd name="T4" fmla="*/ 7 w 7"/>
                <a:gd name="T5" fmla="*/ 8 h 15"/>
                <a:gd name="T6" fmla="*/ 4 w 7"/>
                <a:gd name="T7" fmla="*/ 15 h 15"/>
                <a:gd name="T8" fmla="*/ 0 w 7"/>
                <a:gd name="T9" fmla="*/ 8 h 15"/>
                <a:gd name="T10" fmla="*/ 6 w 7"/>
                <a:gd name="T11" fmla="*/ 8 h 15"/>
                <a:gd name="T12" fmla="*/ 4 w 7"/>
                <a:gd name="T13" fmla="*/ 1 h 15"/>
                <a:gd name="T14" fmla="*/ 2 w 7"/>
                <a:gd name="T15" fmla="*/ 8 h 15"/>
                <a:gd name="T16" fmla="*/ 4 w 7"/>
                <a:gd name="T17" fmla="*/ 15 h 15"/>
                <a:gd name="T18" fmla="*/ 6 w 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8"/>
                  </a:cubicBezTo>
                  <a:cubicBezTo>
                    <a:pt x="7" y="14"/>
                    <a:pt x="6" y="15"/>
                    <a:pt x="4" y="15"/>
                  </a:cubicBezTo>
                  <a:cubicBezTo>
                    <a:pt x="2" y="15"/>
                    <a:pt x="0" y="14"/>
                    <a:pt x="0" y="8"/>
                  </a:cubicBezTo>
                  <a:close/>
                  <a:moveTo>
                    <a:pt x="6" y="8"/>
                  </a:moveTo>
                  <a:cubicBezTo>
                    <a:pt x="6" y="4"/>
                    <a:pt x="5" y="1"/>
                    <a:pt x="4" y="1"/>
                  </a:cubicBezTo>
                  <a:cubicBezTo>
                    <a:pt x="3" y="1"/>
                    <a:pt x="2" y="4"/>
                    <a:pt x="2" y="8"/>
                  </a:cubicBezTo>
                  <a:cubicBezTo>
                    <a:pt x="2" y="13"/>
                    <a:pt x="3" y="15"/>
                    <a:pt x="4" y="15"/>
                  </a:cubicBezTo>
                  <a:cubicBezTo>
                    <a:pt x="5" y="15"/>
                    <a:pt x="6" y="1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0" name="Freeform 614">
              <a:extLst>
                <a:ext uri="{FF2B5EF4-FFF2-40B4-BE49-F238E27FC236}">
                  <a16:creationId xmlns:a16="http://schemas.microsoft.com/office/drawing/2014/main" id="{B3B44C46-7B17-441A-8607-20CBE7EE144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6" y="1235"/>
              <a:ext cx="15" cy="36"/>
            </a:xfrm>
            <a:custGeom>
              <a:avLst/>
              <a:gdLst>
                <a:gd name="T0" fmla="*/ 0 w 6"/>
                <a:gd name="T1" fmla="*/ 8 h 15"/>
                <a:gd name="T2" fmla="*/ 3 w 6"/>
                <a:gd name="T3" fmla="*/ 0 h 15"/>
                <a:gd name="T4" fmla="*/ 6 w 6"/>
                <a:gd name="T5" fmla="*/ 8 h 15"/>
                <a:gd name="T6" fmla="*/ 3 w 6"/>
                <a:gd name="T7" fmla="*/ 15 h 15"/>
                <a:gd name="T8" fmla="*/ 0 w 6"/>
                <a:gd name="T9" fmla="*/ 8 h 15"/>
                <a:gd name="T10" fmla="*/ 5 w 6"/>
                <a:gd name="T11" fmla="*/ 8 h 15"/>
                <a:gd name="T12" fmla="*/ 3 w 6"/>
                <a:gd name="T13" fmla="*/ 1 h 15"/>
                <a:gd name="T14" fmla="*/ 1 w 6"/>
                <a:gd name="T15" fmla="*/ 8 h 15"/>
                <a:gd name="T16" fmla="*/ 3 w 6"/>
                <a:gd name="T17" fmla="*/ 15 h 15"/>
                <a:gd name="T18" fmla="*/ 5 w 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5">
                  <a:moveTo>
                    <a:pt x="0" y="8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8"/>
                  </a:cubicBezTo>
                  <a:cubicBezTo>
                    <a:pt x="6" y="14"/>
                    <a:pt x="5" y="15"/>
                    <a:pt x="3" y="15"/>
                  </a:cubicBezTo>
                  <a:cubicBezTo>
                    <a:pt x="1" y="15"/>
                    <a:pt x="0" y="14"/>
                    <a:pt x="0" y="8"/>
                  </a:cubicBezTo>
                  <a:close/>
                  <a:moveTo>
                    <a:pt x="5" y="8"/>
                  </a:moveTo>
                  <a:cubicBezTo>
                    <a:pt x="5" y="4"/>
                    <a:pt x="5" y="1"/>
                    <a:pt x="3" y="1"/>
                  </a:cubicBezTo>
                  <a:cubicBezTo>
                    <a:pt x="2" y="1"/>
                    <a:pt x="1" y="4"/>
                    <a:pt x="1" y="8"/>
                  </a:cubicBezTo>
                  <a:cubicBezTo>
                    <a:pt x="1" y="13"/>
                    <a:pt x="2" y="15"/>
                    <a:pt x="3" y="15"/>
                  </a:cubicBezTo>
                  <a:cubicBezTo>
                    <a:pt x="5" y="15"/>
                    <a:pt x="5" y="13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1" name="Freeform 615">
              <a:extLst>
                <a:ext uri="{FF2B5EF4-FFF2-40B4-BE49-F238E27FC236}">
                  <a16:creationId xmlns:a16="http://schemas.microsoft.com/office/drawing/2014/main" id="{ACF74F37-66A2-47AE-9892-5CB233CDE17D}"/>
                </a:ext>
              </a:extLst>
            </p:cNvPr>
            <p:cNvSpPr>
              <a:spLocks/>
            </p:cNvSpPr>
            <p:nvPr/>
          </p:nvSpPr>
          <p:spPr bwMode="gray">
            <a:xfrm>
              <a:off x="906" y="1235"/>
              <a:ext cx="9" cy="36"/>
            </a:xfrm>
            <a:custGeom>
              <a:avLst/>
              <a:gdLst>
                <a:gd name="T0" fmla="*/ 2 w 4"/>
                <a:gd name="T1" fmla="*/ 15 h 15"/>
                <a:gd name="T2" fmla="*/ 2 w 4"/>
                <a:gd name="T3" fmla="*/ 3 h 15"/>
                <a:gd name="T4" fmla="*/ 2 w 4"/>
                <a:gd name="T5" fmla="*/ 2 h 15"/>
                <a:gd name="T6" fmla="*/ 1 w 4"/>
                <a:gd name="T7" fmla="*/ 3 h 15"/>
                <a:gd name="T8" fmla="*/ 0 w 4"/>
                <a:gd name="T9" fmla="*/ 2 h 15"/>
                <a:gd name="T10" fmla="*/ 0 w 4"/>
                <a:gd name="T11" fmla="*/ 1 h 15"/>
                <a:gd name="T12" fmla="*/ 1 w 4"/>
                <a:gd name="T13" fmla="*/ 1 h 15"/>
                <a:gd name="T14" fmla="*/ 4 w 4"/>
                <a:gd name="T15" fmla="*/ 0 h 15"/>
                <a:gd name="T16" fmla="*/ 4 w 4"/>
                <a:gd name="T17" fmla="*/ 0 h 15"/>
                <a:gd name="T18" fmla="*/ 4 w 4"/>
                <a:gd name="T19" fmla="*/ 1 h 15"/>
                <a:gd name="T20" fmla="*/ 4 w 4"/>
                <a:gd name="T21" fmla="*/ 15 h 15"/>
                <a:gd name="T22" fmla="*/ 4 w 4"/>
                <a:gd name="T23" fmla="*/ 15 h 15"/>
                <a:gd name="T24" fmla="*/ 2 w 4"/>
                <a:gd name="T25" fmla="*/ 15 h 15"/>
                <a:gd name="T26" fmla="*/ 2 w 4"/>
                <a:gd name="T2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2" name="Freeform 616">
              <a:extLst>
                <a:ext uri="{FF2B5EF4-FFF2-40B4-BE49-F238E27FC236}">
                  <a16:creationId xmlns:a16="http://schemas.microsoft.com/office/drawing/2014/main" id="{6C8FD089-E01B-42D4-B456-15413953E6D5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" y="1235"/>
              <a:ext cx="7" cy="36"/>
            </a:xfrm>
            <a:custGeom>
              <a:avLst/>
              <a:gdLst>
                <a:gd name="T0" fmla="*/ 1 w 3"/>
                <a:gd name="T1" fmla="*/ 15 h 15"/>
                <a:gd name="T2" fmla="*/ 1 w 3"/>
                <a:gd name="T3" fmla="*/ 3 h 15"/>
                <a:gd name="T4" fmla="*/ 1 w 3"/>
                <a:gd name="T5" fmla="*/ 2 h 15"/>
                <a:gd name="T6" fmla="*/ 0 w 3"/>
                <a:gd name="T7" fmla="*/ 3 h 15"/>
                <a:gd name="T8" fmla="*/ 0 w 3"/>
                <a:gd name="T9" fmla="*/ 2 h 15"/>
                <a:gd name="T10" fmla="*/ 0 w 3"/>
                <a:gd name="T11" fmla="*/ 1 h 15"/>
                <a:gd name="T12" fmla="*/ 0 w 3"/>
                <a:gd name="T13" fmla="*/ 1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1 h 15"/>
                <a:gd name="T20" fmla="*/ 3 w 3"/>
                <a:gd name="T21" fmla="*/ 15 h 15"/>
                <a:gd name="T22" fmla="*/ 3 w 3"/>
                <a:gd name="T23" fmla="*/ 15 h 15"/>
                <a:gd name="T24" fmla="*/ 2 w 3"/>
                <a:gd name="T25" fmla="*/ 15 h 15"/>
                <a:gd name="T26" fmla="*/ 1 w 3"/>
                <a:gd name="T2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3" name="Freeform 617">
              <a:extLst>
                <a:ext uri="{FF2B5EF4-FFF2-40B4-BE49-F238E27FC236}">
                  <a16:creationId xmlns:a16="http://schemas.microsoft.com/office/drawing/2014/main" id="{03D7A0DB-D223-48E7-85CF-3C161FFFCBDE}"/>
                </a:ext>
              </a:extLst>
            </p:cNvPr>
            <p:cNvSpPr>
              <a:spLocks/>
            </p:cNvSpPr>
            <p:nvPr/>
          </p:nvSpPr>
          <p:spPr bwMode="gray">
            <a:xfrm>
              <a:off x="793" y="1285"/>
              <a:ext cx="5" cy="36"/>
            </a:xfrm>
            <a:custGeom>
              <a:avLst/>
              <a:gdLst>
                <a:gd name="T0" fmla="*/ 1 w 2"/>
                <a:gd name="T1" fmla="*/ 14 h 15"/>
                <a:gd name="T2" fmla="*/ 1 w 2"/>
                <a:gd name="T3" fmla="*/ 2 h 15"/>
                <a:gd name="T4" fmla="*/ 1 w 2"/>
                <a:gd name="T5" fmla="*/ 1 h 15"/>
                <a:gd name="T6" fmla="*/ 0 w 2"/>
                <a:gd name="T7" fmla="*/ 2 h 15"/>
                <a:gd name="T8" fmla="*/ 0 w 2"/>
                <a:gd name="T9" fmla="*/ 1 h 15"/>
                <a:gd name="T10" fmla="*/ 0 w 2"/>
                <a:gd name="T11" fmla="*/ 0 h 15"/>
                <a:gd name="T12" fmla="*/ 0 w 2"/>
                <a:gd name="T13" fmla="*/ 0 h 15"/>
                <a:gd name="T14" fmla="*/ 2 w 2"/>
                <a:gd name="T15" fmla="*/ 0 h 15"/>
                <a:gd name="T16" fmla="*/ 2 w 2"/>
                <a:gd name="T17" fmla="*/ 0 h 15"/>
                <a:gd name="T18" fmla="*/ 2 w 2"/>
                <a:gd name="T19" fmla="*/ 0 h 15"/>
                <a:gd name="T20" fmla="*/ 2 w 2"/>
                <a:gd name="T21" fmla="*/ 14 h 15"/>
                <a:gd name="T22" fmla="*/ 2 w 2"/>
                <a:gd name="T23" fmla="*/ 15 h 15"/>
                <a:gd name="T24" fmla="*/ 1 w 2"/>
                <a:gd name="T25" fmla="*/ 15 h 15"/>
                <a:gd name="T26" fmla="*/ 1 w 2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5">
                  <a:moveTo>
                    <a:pt x="1" y="1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4" name="Freeform 618">
              <a:extLst>
                <a:ext uri="{FF2B5EF4-FFF2-40B4-BE49-F238E27FC236}">
                  <a16:creationId xmlns:a16="http://schemas.microsoft.com/office/drawing/2014/main" id="{23431FAD-E770-4117-94C5-0A99247F49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5" y="1285"/>
              <a:ext cx="19" cy="36"/>
            </a:xfrm>
            <a:custGeom>
              <a:avLst/>
              <a:gdLst>
                <a:gd name="T0" fmla="*/ 0 w 8"/>
                <a:gd name="T1" fmla="*/ 7 h 15"/>
                <a:gd name="T2" fmla="*/ 3 w 8"/>
                <a:gd name="T3" fmla="*/ 0 h 15"/>
                <a:gd name="T4" fmla="*/ 8 w 8"/>
                <a:gd name="T5" fmla="*/ 7 h 15"/>
                <a:gd name="T6" fmla="*/ 3 w 8"/>
                <a:gd name="T7" fmla="*/ 15 h 15"/>
                <a:gd name="T8" fmla="*/ 0 w 8"/>
                <a:gd name="T9" fmla="*/ 7 h 15"/>
                <a:gd name="T10" fmla="*/ 6 w 8"/>
                <a:gd name="T11" fmla="*/ 7 h 15"/>
                <a:gd name="T12" fmla="*/ 3 w 8"/>
                <a:gd name="T13" fmla="*/ 0 h 15"/>
                <a:gd name="T14" fmla="*/ 2 w 8"/>
                <a:gd name="T15" fmla="*/ 7 h 15"/>
                <a:gd name="T16" fmla="*/ 3 w 8"/>
                <a:gd name="T17" fmla="*/ 13 h 15"/>
                <a:gd name="T18" fmla="*/ 6 w 8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5">
                  <a:moveTo>
                    <a:pt x="0" y="7"/>
                  </a:moveTo>
                  <a:cubicBezTo>
                    <a:pt x="0" y="0"/>
                    <a:pt x="2" y="0"/>
                    <a:pt x="3" y="0"/>
                  </a:cubicBezTo>
                  <a:cubicBezTo>
                    <a:pt x="6" y="0"/>
                    <a:pt x="8" y="0"/>
                    <a:pt x="8" y="7"/>
                  </a:cubicBezTo>
                  <a:cubicBezTo>
                    <a:pt x="8" y="13"/>
                    <a:pt x="6" y="15"/>
                    <a:pt x="3" y="15"/>
                  </a:cubicBezTo>
                  <a:cubicBezTo>
                    <a:pt x="2" y="15"/>
                    <a:pt x="0" y="13"/>
                    <a:pt x="0" y="7"/>
                  </a:cubicBezTo>
                  <a:close/>
                  <a:moveTo>
                    <a:pt x="6" y="7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3" y="0"/>
                    <a:pt x="2" y="2"/>
                    <a:pt x="2" y="7"/>
                  </a:cubicBezTo>
                  <a:cubicBezTo>
                    <a:pt x="2" y="12"/>
                    <a:pt x="3" y="13"/>
                    <a:pt x="3" y="13"/>
                  </a:cubicBezTo>
                  <a:cubicBezTo>
                    <a:pt x="5" y="13"/>
                    <a:pt x="6" y="12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5" name="Freeform 619">
              <a:extLst>
                <a:ext uri="{FF2B5EF4-FFF2-40B4-BE49-F238E27FC236}">
                  <a16:creationId xmlns:a16="http://schemas.microsoft.com/office/drawing/2014/main" id="{5B39115D-CB3C-4860-87D3-9B056F3279FE}"/>
                </a:ext>
              </a:extLst>
            </p:cNvPr>
            <p:cNvSpPr>
              <a:spLocks/>
            </p:cNvSpPr>
            <p:nvPr/>
          </p:nvSpPr>
          <p:spPr bwMode="gray">
            <a:xfrm>
              <a:off x="826" y="1285"/>
              <a:ext cx="8" cy="36"/>
            </a:xfrm>
            <a:custGeom>
              <a:avLst/>
              <a:gdLst>
                <a:gd name="T0" fmla="*/ 1 w 3"/>
                <a:gd name="T1" fmla="*/ 14 h 15"/>
                <a:gd name="T2" fmla="*/ 1 w 3"/>
                <a:gd name="T3" fmla="*/ 2 h 15"/>
                <a:gd name="T4" fmla="*/ 1 w 3"/>
                <a:gd name="T5" fmla="*/ 1 h 15"/>
                <a:gd name="T6" fmla="*/ 0 w 3"/>
                <a:gd name="T7" fmla="*/ 2 h 15"/>
                <a:gd name="T8" fmla="*/ 0 w 3"/>
                <a:gd name="T9" fmla="*/ 1 h 15"/>
                <a:gd name="T10" fmla="*/ 0 w 3"/>
                <a:gd name="T11" fmla="*/ 0 h 15"/>
                <a:gd name="T12" fmla="*/ 0 w 3"/>
                <a:gd name="T13" fmla="*/ 0 h 15"/>
                <a:gd name="T14" fmla="*/ 3 w 3"/>
                <a:gd name="T15" fmla="*/ 0 h 15"/>
                <a:gd name="T16" fmla="*/ 3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3 w 3"/>
                <a:gd name="T23" fmla="*/ 15 h 15"/>
                <a:gd name="T24" fmla="*/ 2 w 3"/>
                <a:gd name="T25" fmla="*/ 15 h 15"/>
                <a:gd name="T26" fmla="*/ 1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6" name="Freeform 620">
              <a:extLst>
                <a:ext uri="{FF2B5EF4-FFF2-40B4-BE49-F238E27FC236}">
                  <a16:creationId xmlns:a16="http://schemas.microsoft.com/office/drawing/2014/main" id="{551139D5-2CB5-4EC6-84CA-1305CC0C3014}"/>
                </a:ext>
              </a:extLst>
            </p:cNvPr>
            <p:cNvSpPr>
              <a:spLocks/>
            </p:cNvSpPr>
            <p:nvPr/>
          </p:nvSpPr>
          <p:spPr bwMode="gray">
            <a:xfrm>
              <a:off x="841" y="1285"/>
              <a:ext cx="7" cy="36"/>
            </a:xfrm>
            <a:custGeom>
              <a:avLst/>
              <a:gdLst>
                <a:gd name="T0" fmla="*/ 1 w 3"/>
                <a:gd name="T1" fmla="*/ 14 h 15"/>
                <a:gd name="T2" fmla="*/ 1 w 3"/>
                <a:gd name="T3" fmla="*/ 2 h 15"/>
                <a:gd name="T4" fmla="*/ 0 w 3"/>
                <a:gd name="T5" fmla="*/ 1 h 15"/>
                <a:gd name="T6" fmla="*/ 0 w 3"/>
                <a:gd name="T7" fmla="*/ 2 h 15"/>
                <a:gd name="T8" fmla="*/ 0 w 3"/>
                <a:gd name="T9" fmla="*/ 1 h 15"/>
                <a:gd name="T10" fmla="*/ 0 w 3"/>
                <a:gd name="T11" fmla="*/ 0 h 15"/>
                <a:gd name="T12" fmla="*/ 0 w 3"/>
                <a:gd name="T13" fmla="*/ 0 h 15"/>
                <a:gd name="T14" fmla="*/ 2 w 3"/>
                <a:gd name="T15" fmla="*/ 0 h 15"/>
                <a:gd name="T16" fmla="*/ 2 w 3"/>
                <a:gd name="T17" fmla="*/ 0 h 15"/>
                <a:gd name="T18" fmla="*/ 3 w 3"/>
                <a:gd name="T19" fmla="*/ 0 h 15"/>
                <a:gd name="T20" fmla="*/ 3 w 3"/>
                <a:gd name="T21" fmla="*/ 14 h 15"/>
                <a:gd name="T22" fmla="*/ 2 w 3"/>
                <a:gd name="T23" fmla="*/ 15 h 15"/>
                <a:gd name="T24" fmla="*/ 1 w 3"/>
                <a:gd name="T25" fmla="*/ 15 h 15"/>
                <a:gd name="T26" fmla="*/ 1 w 3"/>
                <a:gd name="T2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5">
                  <a:moveTo>
                    <a:pt x="1" y="1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7" name="Freeform 621">
              <a:extLst>
                <a:ext uri="{FF2B5EF4-FFF2-40B4-BE49-F238E27FC236}">
                  <a16:creationId xmlns:a16="http://schemas.microsoft.com/office/drawing/2014/main" id="{87236D4C-3B46-4D98-831E-CA680B4AA3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55" y="1285"/>
              <a:ext cx="17" cy="36"/>
            </a:xfrm>
            <a:custGeom>
              <a:avLst/>
              <a:gdLst>
                <a:gd name="T0" fmla="*/ 0 w 7"/>
                <a:gd name="T1" fmla="*/ 7 h 15"/>
                <a:gd name="T2" fmla="*/ 3 w 7"/>
                <a:gd name="T3" fmla="*/ 0 h 15"/>
                <a:gd name="T4" fmla="*/ 7 w 7"/>
                <a:gd name="T5" fmla="*/ 7 h 15"/>
                <a:gd name="T6" fmla="*/ 3 w 7"/>
                <a:gd name="T7" fmla="*/ 15 h 15"/>
                <a:gd name="T8" fmla="*/ 0 w 7"/>
                <a:gd name="T9" fmla="*/ 7 h 15"/>
                <a:gd name="T10" fmla="*/ 5 w 7"/>
                <a:gd name="T11" fmla="*/ 7 h 15"/>
                <a:gd name="T12" fmla="*/ 3 w 7"/>
                <a:gd name="T13" fmla="*/ 0 h 15"/>
                <a:gd name="T14" fmla="*/ 1 w 7"/>
                <a:gd name="T15" fmla="*/ 7 h 15"/>
                <a:gd name="T16" fmla="*/ 3 w 7"/>
                <a:gd name="T17" fmla="*/ 13 h 15"/>
                <a:gd name="T18" fmla="*/ 5 w 7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5">
                  <a:moveTo>
                    <a:pt x="0" y="7"/>
                  </a:moveTo>
                  <a:cubicBezTo>
                    <a:pt x="0" y="0"/>
                    <a:pt x="1" y="0"/>
                    <a:pt x="3" y="0"/>
                  </a:cubicBezTo>
                  <a:cubicBezTo>
                    <a:pt x="5" y="0"/>
                    <a:pt x="7" y="0"/>
                    <a:pt x="7" y="7"/>
                  </a:cubicBezTo>
                  <a:cubicBezTo>
                    <a:pt x="7" y="13"/>
                    <a:pt x="5" y="15"/>
                    <a:pt x="3" y="15"/>
                  </a:cubicBezTo>
                  <a:cubicBezTo>
                    <a:pt x="1" y="15"/>
                    <a:pt x="0" y="13"/>
                    <a:pt x="0" y="7"/>
                  </a:cubicBezTo>
                  <a:close/>
                  <a:moveTo>
                    <a:pt x="5" y="7"/>
                  </a:moveTo>
                  <a:cubicBezTo>
                    <a:pt x="5" y="2"/>
                    <a:pt x="4" y="0"/>
                    <a:pt x="3" y="0"/>
                  </a:cubicBezTo>
                  <a:cubicBezTo>
                    <a:pt x="1" y="0"/>
                    <a:pt x="1" y="2"/>
                    <a:pt x="1" y="7"/>
                  </a:cubicBezTo>
                  <a:cubicBezTo>
                    <a:pt x="1" y="12"/>
                    <a:pt x="1" y="13"/>
                    <a:pt x="3" y="13"/>
                  </a:cubicBezTo>
                  <a:cubicBezTo>
                    <a:pt x="4" y="13"/>
                    <a:pt x="5" y="12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8" name="Freeform 622">
              <a:extLst>
                <a:ext uri="{FF2B5EF4-FFF2-40B4-BE49-F238E27FC236}">
                  <a16:creationId xmlns:a16="http://schemas.microsoft.com/office/drawing/2014/main" id="{2DDF90B5-0A5F-4063-8044-00350071E4EE}"/>
                </a:ext>
              </a:extLst>
            </p:cNvPr>
            <p:cNvSpPr>
              <a:spLocks/>
            </p:cNvSpPr>
            <p:nvPr/>
          </p:nvSpPr>
          <p:spPr bwMode="gray">
            <a:xfrm>
              <a:off x="517" y="930"/>
              <a:ext cx="21" cy="130"/>
            </a:xfrm>
            <a:custGeom>
              <a:avLst/>
              <a:gdLst>
                <a:gd name="T0" fmla="*/ 0 w 21"/>
                <a:gd name="T1" fmla="*/ 0 h 130"/>
                <a:gd name="T2" fmla="*/ 21 w 21"/>
                <a:gd name="T3" fmla="*/ 0 h 130"/>
                <a:gd name="T4" fmla="*/ 21 w 21"/>
                <a:gd name="T5" fmla="*/ 130 h 130"/>
                <a:gd name="T6" fmla="*/ 0 w 21"/>
                <a:gd name="T7" fmla="*/ 130 h 130"/>
                <a:gd name="T8" fmla="*/ 0 w 21"/>
                <a:gd name="T9" fmla="*/ 0 h 130"/>
                <a:gd name="T10" fmla="*/ 0 w 21"/>
                <a:gd name="T1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0">
                  <a:moveTo>
                    <a:pt x="0" y="0"/>
                  </a:moveTo>
                  <a:lnTo>
                    <a:pt x="21" y="0"/>
                  </a:lnTo>
                  <a:lnTo>
                    <a:pt x="2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99" name="Freeform 623">
              <a:extLst>
                <a:ext uri="{FF2B5EF4-FFF2-40B4-BE49-F238E27FC236}">
                  <a16:creationId xmlns:a16="http://schemas.microsoft.com/office/drawing/2014/main" id="{76DAA846-13F0-45DE-BAD4-8E7D0E47BBF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" y="942"/>
              <a:ext cx="21" cy="118"/>
            </a:xfrm>
            <a:custGeom>
              <a:avLst/>
              <a:gdLst>
                <a:gd name="T0" fmla="*/ 0 w 21"/>
                <a:gd name="T1" fmla="*/ 0 h 118"/>
                <a:gd name="T2" fmla="*/ 21 w 21"/>
                <a:gd name="T3" fmla="*/ 0 h 118"/>
                <a:gd name="T4" fmla="*/ 21 w 21"/>
                <a:gd name="T5" fmla="*/ 118 h 118"/>
                <a:gd name="T6" fmla="*/ 0 w 21"/>
                <a:gd name="T7" fmla="*/ 118 h 118"/>
                <a:gd name="T8" fmla="*/ 0 w 21"/>
                <a:gd name="T9" fmla="*/ 0 h 118"/>
                <a:gd name="T10" fmla="*/ 0 w 21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8">
                  <a:moveTo>
                    <a:pt x="0" y="0"/>
                  </a:moveTo>
                  <a:lnTo>
                    <a:pt x="21" y="0"/>
                  </a:lnTo>
                  <a:lnTo>
                    <a:pt x="21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00" name="Freeform 624">
              <a:extLst>
                <a:ext uri="{FF2B5EF4-FFF2-40B4-BE49-F238E27FC236}">
                  <a16:creationId xmlns:a16="http://schemas.microsoft.com/office/drawing/2014/main" id="{EC9AF312-5A78-4790-852C-491620056591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" y="980"/>
              <a:ext cx="22" cy="80"/>
            </a:xfrm>
            <a:custGeom>
              <a:avLst/>
              <a:gdLst>
                <a:gd name="T0" fmla="*/ 0 w 22"/>
                <a:gd name="T1" fmla="*/ 0 h 80"/>
                <a:gd name="T2" fmla="*/ 22 w 22"/>
                <a:gd name="T3" fmla="*/ 0 h 80"/>
                <a:gd name="T4" fmla="*/ 22 w 22"/>
                <a:gd name="T5" fmla="*/ 80 h 80"/>
                <a:gd name="T6" fmla="*/ 0 w 22"/>
                <a:gd name="T7" fmla="*/ 80 h 80"/>
                <a:gd name="T8" fmla="*/ 0 w 22"/>
                <a:gd name="T9" fmla="*/ 0 h 80"/>
                <a:gd name="T10" fmla="*/ 0 w 22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80">
                  <a:moveTo>
                    <a:pt x="0" y="0"/>
                  </a:moveTo>
                  <a:lnTo>
                    <a:pt x="22" y="0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01" name="Freeform 625">
              <a:extLst>
                <a:ext uri="{FF2B5EF4-FFF2-40B4-BE49-F238E27FC236}">
                  <a16:creationId xmlns:a16="http://schemas.microsoft.com/office/drawing/2014/main" id="{2E1C1D13-74C8-465A-94C3-47C8A41CF93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" y="956"/>
              <a:ext cx="24" cy="104"/>
            </a:xfrm>
            <a:custGeom>
              <a:avLst/>
              <a:gdLst>
                <a:gd name="T0" fmla="*/ 0 w 24"/>
                <a:gd name="T1" fmla="*/ 0 h 104"/>
                <a:gd name="T2" fmla="*/ 24 w 24"/>
                <a:gd name="T3" fmla="*/ 0 h 104"/>
                <a:gd name="T4" fmla="*/ 24 w 24"/>
                <a:gd name="T5" fmla="*/ 104 h 104"/>
                <a:gd name="T6" fmla="*/ 0 w 24"/>
                <a:gd name="T7" fmla="*/ 104 h 104"/>
                <a:gd name="T8" fmla="*/ 0 w 24"/>
                <a:gd name="T9" fmla="*/ 0 h 104"/>
                <a:gd name="T10" fmla="*/ 0 w 24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04">
                  <a:moveTo>
                    <a:pt x="0" y="0"/>
                  </a:moveTo>
                  <a:lnTo>
                    <a:pt x="24" y="0"/>
                  </a:lnTo>
                  <a:lnTo>
                    <a:pt x="24" y="104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02" name="Freeform 626">
              <a:extLst>
                <a:ext uri="{FF2B5EF4-FFF2-40B4-BE49-F238E27FC236}">
                  <a16:creationId xmlns:a16="http://schemas.microsoft.com/office/drawing/2014/main" id="{CE9B3CC9-72B8-4539-9601-355005F25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886" y="1283"/>
              <a:ext cx="77" cy="57"/>
            </a:xfrm>
            <a:custGeom>
              <a:avLst/>
              <a:gdLst>
                <a:gd name="T0" fmla="*/ 41 w 77"/>
                <a:gd name="T1" fmla="*/ 57 h 57"/>
                <a:gd name="T2" fmla="*/ 25 w 77"/>
                <a:gd name="T3" fmla="*/ 24 h 57"/>
                <a:gd name="T4" fmla="*/ 3 w 77"/>
                <a:gd name="T5" fmla="*/ 53 h 57"/>
                <a:gd name="T6" fmla="*/ 0 w 77"/>
                <a:gd name="T7" fmla="*/ 50 h 57"/>
                <a:gd name="T8" fmla="*/ 27 w 77"/>
                <a:gd name="T9" fmla="*/ 12 h 57"/>
                <a:gd name="T10" fmla="*/ 44 w 77"/>
                <a:gd name="T11" fmla="*/ 45 h 57"/>
                <a:gd name="T12" fmla="*/ 75 w 77"/>
                <a:gd name="T13" fmla="*/ 0 h 57"/>
                <a:gd name="T14" fmla="*/ 77 w 77"/>
                <a:gd name="T15" fmla="*/ 2 h 57"/>
                <a:gd name="T16" fmla="*/ 41 w 77"/>
                <a:gd name="T17" fmla="*/ 57 h 57"/>
                <a:gd name="T18" fmla="*/ 41 w 77"/>
                <a:gd name="T19" fmla="*/ 57 h 57"/>
                <a:gd name="T20" fmla="*/ 41 w 77"/>
                <a:gd name="T2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57">
                  <a:moveTo>
                    <a:pt x="41" y="57"/>
                  </a:moveTo>
                  <a:lnTo>
                    <a:pt x="25" y="24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27" y="12"/>
                  </a:lnTo>
                  <a:lnTo>
                    <a:pt x="44" y="45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03" name="Freeform 627">
              <a:extLst>
                <a:ext uri="{FF2B5EF4-FFF2-40B4-BE49-F238E27FC236}">
                  <a16:creationId xmlns:a16="http://schemas.microsoft.com/office/drawing/2014/main" id="{3B62FBF6-0C23-4E7E-83C9-A4AC3EF6FCC0}"/>
                </a:ext>
              </a:extLst>
            </p:cNvPr>
            <p:cNvSpPr>
              <a:spLocks/>
            </p:cNvSpPr>
            <p:nvPr/>
          </p:nvSpPr>
          <p:spPr bwMode="gray">
            <a:xfrm>
              <a:off x="944" y="1271"/>
              <a:ext cx="29" cy="29"/>
            </a:xfrm>
            <a:custGeom>
              <a:avLst/>
              <a:gdLst>
                <a:gd name="T0" fmla="*/ 12 w 12"/>
                <a:gd name="T1" fmla="*/ 0 h 12"/>
                <a:gd name="T2" fmla="*/ 11 w 12"/>
                <a:gd name="T3" fmla="*/ 12 h 12"/>
                <a:gd name="T4" fmla="*/ 7 w 12"/>
                <a:gd name="T5" fmla="*/ 6 h 12"/>
                <a:gd name="T6" fmla="*/ 0 w 12"/>
                <a:gd name="T7" fmla="*/ 5 h 12"/>
                <a:gd name="T8" fmla="*/ 12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cubicBezTo>
                    <a:pt x="11" y="3"/>
                    <a:pt x="10" y="8"/>
                    <a:pt x="11" y="1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4"/>
                    <a:pt x="9" y="2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</p:grpSp>
      <p:sp>
        <p:nvSpPr>
          <p:cNvPr id="104" name="Freeform 13">
            <a:extLst>
              <a:ext uri="{FF2B5EF4-FFF2-40B4-BE49-F238E27FC236}">
                <a16:creationId xmlns:a16="http://schemas.microsoft.com/office/drawing/2014/main" id="{A5A4E267-4136-4E9B-A7EE-30C68B687BA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52411" y="3181577"/>
            <a:ext cx="751087" cy="495426"/>
          </a:xfrm>
          <a:custGeom>
            <a:avLst/>
            <a:gdLst>
              <a:gd name="T0" fmla="*/ 1534 w 3402"/>
              <a:gd name="T1" fmla="*/ 1031 h 2244"/>
              <a:gd name="T2" fmla="*/ 1436 w 3402"/>
              <a:gd name="T3" fmla="*/ 899 h 2244"/>
              <a:gd name="T4" fmla="*/ 1674 w 3402"/>
              <a:gd name="T5" fmla="*/ 985 h 2244"/>
              <a:gd name="T6" fmla="*/ 1576 w 3402"/>
              <a:gd name="T7" fmla="*/ 1107 h 2244"/>
              <a:gd name="T8" fmla="*/ 1770 w 3402"/>
              <a:gd name="T9" fmla="*/ 1190 h 2244"/>
              <a:gd name="T10" fmla="*/ 1770 w 3402"/>
              <a:gd name="T11" fmla="*/ 1496 h 2244"/>
              <a:gd name="T12" fmla="*/ 986 w 3402"/>
              <a:gd name="T13" fmla="*/ 1405 h 2244"/>
              <a:gd name="T14" fmla="*/ 2611 w 3402"/>
              <a:gd name="T15" fmla="*/ 1474 h 2244"/>
              <a:gd name="T16" fmla="*/ 837 w 3402"/>
              <a:gd name="T17" fmla="*/ 0 h 2244"/>
              <a:gd name="T18" fmla="*/ 1991 w 3402"/>
              <a:gd name="T19" fmla="*/ 1623 h 2244"/>
              <a:gd name="T20" fmla="*/ 1249 w 3402"/>
              <a:gd name="T21" fmla="*/ 659 h 2244"/>
              <a:gd name="T22" fmla="*/ 2348 w 3402"/>
              <a:gd name="T23" fmla="*/ 748 h 2244"/>
              <a:gd name="T24" fmla="*/ 2342 w 3402"/>
              <a:gd name="T25" fmla="*/ 705 h 2244"/>
              <a:gd name="T26" fmla="*/ 1284 w 3402"/>
              <a:gd name="T27" fmla="*/ 625 h 2244"/>
              <a:gd name="T28" fmla="*/ 1368 w 3402"/>
              <a:gd name="T29" fmla="*/ 429 h 2244"/>
              <a:gd name="T30" fmla="*/ 1360 w 3402"/>
              <a:gd name="T31" fmla="*/ 385 h 2244"/>
              <a:gd name="T32" fmla="*/ 988 w 3402"/>
              <a:gd name="T33" fmla="*/ 529 h 2244"/>
              <a:gd name="T34" fmla="*/ 1190 w 3402"/>
              <a:gd name="T35" fmla="*/ 568 h 2244"/>
              <a:gd name="T36" fmla="*/ 966 w 3402"/>
              <a:gd name="T37" fmla="*/ 649 h 2244"/>
              <a:gd name="T38" fmla="*/ 360 w 3402"/>
              <a:gd name="T39" fmla="*/ 1035 h 2244"/>
              <a:gd name="T40" fmla="*/ 649 w 3402"/>
              <a:gd name="T41" fmla="*/ 1050 h 2244"/>
              <a:gd name="T42" fmla="*/ 692 w 3402"/>
              <a:gd name="T43" fmla="*/ 666 h 2244"/>
              <a:gd name="T44" fmla="*/ 595 w 3402"/>
              <a:gd name="T45" fmla="*/ 727 h 2244"/>
              <a:gd name="T46" fmla="*/ 498 w 3402"/>
              <a:gd name="T47" fmla="*/ 1000 h 2244"/>
              <a:gd name="T48" fmla="*/ 456 w 3402"/>
              <a:gd name="T49" fmla="*/ 579 h 2244"/>
              <a:gd name="T50" fmla="*/ 358 w 3402"/>
              <a:gd name="T51" fmla="*/ 700 h 2244"/>
              <a:gd name="T52" fmla="*/ 2700 w 3402"/>
              <a:gd name="T53" fmla="*/ 1424 h 2244"/>
              <a:gd name="T54" fmla="*/ 3263 w 3402"/>
              <a:gd name="T55" fmla="*/ 1610 h 2244"/>
              <a:gd name="T56" fmla="*/ 3308 w 3402"/>
              <a:gd name="T57" fmla="*/ 1660 h 2244"/>
              <a:gd name="T58" fmla="*/ 3321 w 3402"/>
              <a:gd name="T59" fmla="*/ 1703 h 2244"/>
              <a:gd name="T60" fmla="*/ 3320 w 3402"/>
              <a:gd name="T61" fmla="*/ 1737 h 2244"/>
              <a:gd name="T62" fmla="*/ 3296 w 3402"/>
              <a:gd name="T63" fmla="*/ 1789 h 2244"/>
              <a:gd name="T64" fmla="*/ 3255 w 3402"/>
              <a:gd name="T65" fmla="*/ 1828 h 2244"/>
              <a:gd name="T66" fmla="*/ 2406 w 3402"/>
              <a:gd name="T67" fmla="*/ 2118 h 2244"/>
              <a:gd name="T68" fmla="*/ 2397 w 3402"/>
              <a:gd name="T69" fmla="*/ 2032 h 2244"/>
              <a:gd name="T70" fmla="*/ 2356 w 3402"/>
              <a:gd name="T71" fmla="*/ 1956 h 2244"/>
              <a:gd name="T72" fmla="*/ 2311 w 3402"/>
              <a:gd name="T73" fmla="*/ 1915 h 2244"/>
              <a:gd name="T74" fmla="*/ 0 w 3402"/>
              <a:gd name="T75" fmla="*/ 1240 h 2244"/>
              <a:gd name="T76" fmla="*/ 2266 w 3402"/>
              <a:gd name="T77" fmla="*/ 1983 h 2244"/>
              <a:gd name="T78" fmla="*/ 2311 w 3402"/>
              <a:gd name="T79" fmla="*/ 2033 h 2244"/>
              <a:gd name="T80" fmla="*/ 2325 w 3402"/>
              <a:gd name="T81" fmla="*/ 2075 h 2244"/>
              <a:gd name="T82" fmla="*/ 2321 w 3402"/>
              <a:gd name="T83" fmla="*/ 2140 h 2244"/>
              <a:gd name="T84" fmla="*/ 2296 w 3402"/>
              <a:gd name="T85" fmla="*/ 2162 h 2244"/>
              <a:gd name="T86" fmla="*/ 0 w 3402"/>
              <a:gd name="T87" fmla="*/ 1415 h 2244"/>
              <a:gd name="T88" fmla="*/ 2266 w 3402"/>
              <a:gd name="T89" fmla="*/ 2242 h 2244"/>
              <a:gd name="T90" fmla="*/ 2302 w 3402"/>
              <a:gd name="T91" fmla="*/ 2243 h 2244"/>
              <a:gd name="T92" fmla="*/ 3266 w 3402"/>
              <a:gd name="T93" fmla="*/ 1912 h 2244"/>
              <a:gd name="T94" fmla="*/ 3321 w 3402"/>
              <a:gd name="T95" fmla="*/ 1882 h 2244"/>
              <a:gd name="T96" fmla="*/ 3372 w 3402"/>
              <a:gd name="T97" fmla="*/ 1824 h 2244"/>
              <a:gd name="T98" fmla="*/ 3400 w 3402"/>
              <a:gd name="T99" fmla="*/ 1752 h 2244"/>
              <a:gd name="T100" fmla="*/ 3402 w 3402"/>
              <a:gd name="T101" fmla="*/ 1696 h 2244"/>
              <a:gd name="T102" fmla="*/ 3379 w 3402"/>
              <a:gd name="T103" fmla="*/ 1622 h 2244"/>
              <a:gd name="T104" fmla="*/ 3332 w 3402"/>
              <a:gd name="T105" fmla="*/ 1562 h 2244"/>
              <a:gd name="T106" fmla="*/ 3265 w 3402"/>
              <a:gd name="T107" fmla="*/ 1523 h 2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02" h="2244">
                <a:moveTo>
                  <a:pt x="1393" y="1291"/>
                </a:moveTo>
                <a:lnTo>
                  <a:pt x="1479" y="1320"/>
                </a:lnTo>
                <a:lnTo>
                  <a:pt x="1479" y="1031"/>
                </a:lnTo>
                <a:lnTo>
                  <a:pt x="1534" y="1106"/>
                </a:lnTo>
                <a:lnTo>
                  <a:pt x="1534" y="1031"/>
                </a:lnTo>
                <a:lnTo>
                  <a:pt x="1437" y="899"/>
                </a:lnTo>
                <a:lnTo>
                  <a:pt x="1437" y="899"/>
                </a:lnTo>
                <a:lnTo>
                  <a:pt x="1436" y="899"/>
                </a:lnTo>
                <a:lnTo>
                  <a:pt x="1436" y="899"/>
                </a:lnTo>
                <a:lnTo>
                  <a:pt x="1436" y="899"/>
                </a:lnTo>
                <a:lnTo>
                  <a:pt x="1339" y="961"/>
                </a:lnTo>
                <a:lnTo>
                  <a:pt x="1339" y="1020"/>
                </a:lnTo>
                <a:lnTo>
                  <a:pt x="1393" y="987"/>
                </a:lnTo>
                <a:lnTo>
                  <a:pt x="1393" y="1291"/>
                </a:lnTo>
                <a:close/>
                <a:moveTo>
                  <a:pt x="1674" y="985"/>
                </a:moveTo>
                <a:lnTo>
                  <a:pt x="1674" y="986"/>
                </a:lnTo>
                <a:lnTo>
                  <a:pt x="1674" y="985"/>
                </a:lnTo>
                <a:lnTo>
                  <a:pt x="1674" y="986"/>
                </a:lnTo>
                <a:lnTo>
                  <a:pt x="1576" y="1047"/>
                </a:lnTo>
                <a:lnTo>
                  <a:pt x="1576" y="1107"/>
                </a:lnTo>
                <a:lnTo>
                  <a:pt x="1629" y="1073"/>
                </a:lnTo>
                <a:lnTo>
                  <a:pt x="1629" y="1370"/>
                </a:lnTo>
                <a:lnTo>
                  <a:pt x="1716" y="1398"/>
                </a:lnTo>
                <a:lnTo>
                  <a:pt x="1716" y="1117"/>
                </a:lnTo>
                <a:lnTo>
                  <a:pt x="1770" y="1190"/>
                </a:lnTo>
                <a:lnTo>
                  <a:pt x="1770" y="1118"/>
                </a:lnTo>
                <a:lnTo>
                  <a:pt x="1674" y="986"/>
                </a:lnTo>
                <a:lnTo>
                  <a:pt x="1674" y="985"/>
                </a:lnTo>
                <a:close/>
                <a:moveTo>
                  <a:pt x="1341" y="1355"/>
                </a:moveTo>
                <a:lnTo>
                  <a:pt x="1770" y="1496"/>
                </a:lnTo>
                <a:lnTo>
                  <a:pt x="1770" y="1450"/>
                </a:lnTo>
                <a:lnTo>
                  <a:pt x="1341" y="1309"/>
                </a:lnTo>
                <a:lnTo>
                  <a:pt x="1341" y="1355"/>
                </a:lnTo>
                <a:close/>
                <a:moveTo>
                  <a:pt x="182" y="1140"/>
                </a:moveTo>
                <a:lnTo>
                  <a:pt x="986" y="1405"/>
                </a:lnTo>
                <a:lnTo>
                  <a:pt x="1164" y="1336"/>
                </a:lnTo>
                <a:lnTo>
                  <a:pt x="1164" y="1429"/>
                </a:lnTo>
                <a:lnTo>
                  <a:pt x="1164" y="1460"/>
                </a:lnTo>
                <a:lnTo>
                  <a:pt x="1967" y="1725"/>
                </a:lnTo>
                <a:lnTo>
                  <a:pt x="2611" y="1474"/>
                </a:lnTo>
                <a:lnTo>
                  <a:pt x="2611" y="577"/>
                </a:lnTo>
                <a:lnTo>
                  <a:pt x="1818" y="320"/>
                </a:lnTo>
                <a:lnTo>
                  <a:pt x="1629" y="395"/>
                </a:lnTo>
                <a:lnTo>
                  <a:pt x="1629" y="258"/>
                </a:lnTo>
                <a:lnTo>
                  <a:pt x="837" y="0"/>
                </a:lnTo>
                <a:lnTo>
                  <a:pt x="181" y="259"/>
                </a:lnTo>
                <a:lnTo>
                  <a:pt x="182" y="1109"/>
                </a:lnTo>
                <a:lnTo>
                  <a:pt x="182" y="1140"/>
                </a:lnTo>
                <a:close/>
                <a:moveTo>
                  <a:pt x="2524" y="1415"/>
                </a:moveTo>
                <a:lnTo>
                  <a:pt x="1991" y="1623"/>
                </a:lnTo>
                <a:lnTo>
                  <a:pt x="1991" y="969"/>
                </a:lnTo>
                <a:lnTo>
                  <a:pt x="1947" y="969"/>
                </a:lnTo>
                <a:lnTo>
                  <a:pt x="1947" y="1627"/>
                </a:lnTo>
                <a:lnTo>
                  <a:pt x="1250" y="1398"/>
                </a:lnTo>
                <a:lnTo>
                  <a:pt x="1249" y="659"/>
                </a:lnTo>
                <a:lnTo>
                  <a:pt x="1971" y="895"/>
                </a:lnTo>
                <a:lnTo>
                  <a:pt x="2172" y="817"/>
                </a:lnTo>
                <a:lnTo>
                  <a:pt x="2172" y="997"/>
                </a:lnTo>
                <a:lnTo>
                  <a:pt x="2350" y="927"/>
                </a:lnTo>
                <a:lnTo>
                  <a:pt x="2348" y="748"/>
                </a:lnTo>
                <a:lnTo>
                  <a:pt x="2524" y="680"/>
                </a:lnTo>
                <a:lnTo>
                  <a:pt x="2524" y="1415"/>
                </a:lnTo>
                <a:close/>
                <a:moveTo>
                  <a:pt x="1820" y="412"/>
                </a:moveTo>
                <a:lnTo>
                  <a:pt x="2515" y="637"/>
                </a:lnTo>
                <a:lnTo>
                  <a:pt x="2342" y="705"/>
                </a:lnTo>
                <a:lnTo>
                  <a:pt x="1650" y="479"/>
                </a:lnTo>
                <a:lnTo>
                  <a:pt x="1820" y="412"/>
                </a:lnTo>
                <a:close/>
                <a:moveTo>
                  <a:pt x="2128" y="787"/>
                </a:moveTo>
                <a:lnTo>
                  <a:pt x="1969" y="849"/>
                </a:lnTo>
                <a:lnTo>
                  <a:pt x="1284" y="625"/>
                </a:lnTo>
                <a:lnTo>
                  <a:pt x="1439" y="564"/>
                </a:lnTo>
                <a:lnTo>
                  <a:pt x="2128" y="787"/>
                </a:lnTo>
                <a:close/>
                <a:moveTo>
                  <a:pt x="1543" y="429"/>
                </a:moveTo>
                <a:lnTo>
                  <a:pt x="1368" y="498"/>
                </a:lnTo>
                <a:lnTo>
                  <a:pt x="1368" y="429"/>
                </a:lnTo>
                <a:lnTo>
                  <a:pt x="1543" y="360"/>
                </a:lnTo>
                <a:lnTo>
                  <a:pt x="1543" y="429"/>
                </a:lnTo>
                <a:close/>
                <a:moveTo>
                  <a:pt x="839" y="92"/>
                </a:moveTo>
                <a:lnTo>
                  <a:pt x="1534" y="318"/>
                </a:lnTo>
                <a:lnTo>
                  <a:pt x="1360" y="385"/>
                </a:lnTo>
                <a:lnTo>
                  <a:pt x="669" y="160"/>
                </a:lnTo>
                <a:lnTo>
                  <a:pt x="839" y="92"/>
                </a:lnTo>
                <a:close/>
                <a:moveTo>
                  <a:pt x="458" y="243"/>
                </a:moveTo>
                <a:lnTo>
                  <a:pt x="1147" y="467"/>
                </a:lnTo>
                <a:lnTo>
                  <a:pt x="988" y="529"/>
                </a:lnTo>
                <a:lnTo>
                  <a:pt x="302" y="305"/>
                </a:lnTo>
                <a:lnTo>
                  <a:pt x="458" y="243"/>
                </a:lnTo>
                <a:close/>
                <a:moveTo>
                  <a:pt x="990" y="575"/>
                </a:moveTo>
                <a:lnTo>
                  <a:pt x="1190" y="497"/>
                </a:lnTo>
                <a:lnTo>
                  <a:pt x="1190" y="568"/>
                </a:lnTo>
                <a:lnTo>
                  <a:pt x="1163" y="579"/>
                </a:lnTo>
                <a:lnTo>
                  <a:pt x="1164" y="1243"/>
                </a:lnTo>
                <a:lnTo>
                  <a:pt x="1009" y="1303"/>
                </a:lnTo>
                <a:lnTo>
                  <a:pt x="1009" y="649"/>
                </a:lnTo>
                <a:lnTo>
                  <a:pt x="966" y="649"/>
                </a:lnTo>
                <a:lnTo>
                  <a:pt x="966" y="1307"/>
                </a:lnTo>
                <a:lnTo>
                  <a:pt x="269" y="1078"/>
                </a:lnTo>
                <a:lnTo>
                  <a:pt x="268" y="339"/>
                </a:lnTo>
                <a:lnTo>
                  <a:pt x="990" y="575"/>
                </a:lnTo>
                <a:close/>
                <a:moveTo>
                  <a:pt x="360" y="1035"/>
                </a:moveTo>
                <a:lnTo>
                  <a:pt x="789" y="1177"/>
                </a:lnTo>
                <a:lnTo>
                  <a:pt x="789" y="1130"/>
                </a:lnTo>
                <a:lnTo>
                  <a:pt x="360" y="989"/>
                </a:lnTo>
                <a:lnTo>
                  <a:pt x="360" y="1035"/>
                </a:lnTo>
                <a:close/>
                <a:moveTo>
                  <a:pt x="649" y="1050"/>
                </a:moveTo>
                <a:lnTo>
                  <a:pt x="736" y="1078"/>
                </a:lnTo>
                <a:lnTo>
                  <a:pt x="736" y="797"/>
                </a:lnTo>
                <a:lnTo>
                  <a:pt x="789" y="870"/>
                </a:lnTo>
                <a:lnTo>
                  <a:pt x="789" y="798"/>
                </a:lnTo>
                <a:lnTo>
                  <a:pt x="692" y="666"/>
                </a:lnTo>
                <a:lnTo>
                  <a:pt x="692" y="666"/>
                </a:lnTo>
                <a:lnTo>
                  <a:pt x="692" y="666"/>
                </a:lnTo>
                <a:lnTo>
                  <a:pt x="692" y="666"/>
                </a:lnTo>
                <a:lnTo>
                  <a:pt x="692" y="666"/>
                </a:lnTo>
                <a:lnTo>
                  <a:pt x="595" y="727"/>
                </a:lnTo>
                <a:lnTo>
                  <a:pt x="595" y="787"/>
                </a:lnTo>
                <a:lnTo>
                  <a:pt x="649" y="752"/>
                </a:lnTo>
                <a:lnTo>
                  <a:pt x="649" y="1050"/>
                </a:lnTo>
                <a:close/>
                <a:moveTo>
                  <a:pt x="411" y="971"/>
                </a:moveTo>
                <a:lnTo>
                  <a:pt x="498" y="1000"/>
                </a:lnTo>
                <a:lnTo>
                  <a:pt x="498" y="711"/>
                </a:lnTo>
                <a:lnTo>
                  <a:pt x="552" y="786"/>
                </a:lnTo>
                <a:lnTo>
                  <a:pt x="552" y="711"/>
                </a:lnTo>
                <a:lnTo>
                  <a:pt x="456" y="579"/>
                </a:lnTo>
                <a:lnTo>
                  <a:pt x="456" y="579"/>
                </a:lnTo>
                <a:lnTo>
                  <a:pt x="456" y="579"/>
                </a:lnTo>
                <a:lnTo>
                  <a:pt x="455" y="579"/>
                </a:lnTo>
                <a:lnTo>
                  <a:pt x="455" y="579"/>
                </a:lnTo>
                <a:lnTo>
                  <a:pt x="358" y="641"/>
                </a:lnTo>
                <a:lnTo>
                  <a:pt x="358" y="700"/>
                </a:lnTo>
                <a:lnTo>
                  <a:pt x="411" y="667"/>
                </a:lnTo>
                <a:lnTo>
                  <a:pt x="411" y="971"/>
                </a:lnTo>
                <a:close/>
                <a:moveTo>
                  <a:pt x="3265" y="1523"/>
                </a:moveTo>
                <a:lnTo>
                  <a:pt x="2700" y="1338"/>
                </a:lnTo>
                <a:lnTo>
                  <a:pt x="2700" y="1424"/>
                </a:lnTo>
                <a:lnTo>
                  <a:pt x="3240" y="1599"/>
                </a:lnTo>
                <a:lnTo>
                  <a:pt x="3240" y="1599"/>
                </a:lnTo>
                <a:lnTo>
                  <a:pt x="3248" y="1602"/>
                </a:lnTo>
                <a:lnTo>
                  <a:pt x="3255" y="1606"/>
                </a:lnTo>
                <a:lnTo>
                  <a:pt x="3263" y="1610"/>
                </a:lnTo>
                <a:lnTo>
                  <a:pt x="3270" y="1616"/>
                </a:lnTo>
                <a:lnTo>
                  <a:pt x="3278" y="1622"/>
                </a:lnTo>
                <a:lnTo>
                  <a:pt x="3284" y="1628"/>
                </a:lnTo>
                <a:lnTo>
                  <a:pt x="3296" y="1644"/>
                </a:lnTo>
                <a:lnTo>
                  <a:pt x="3308" y="1660"/>
                </a:lnTo>
                <a:lnTo>
                  <a:pt x="3312" y="1668"/>
                </a:lnTo>
                <a:lnTo>
                  <a:pt x="3315" y="1677"/>
                </a:lnTo>
                <a:lnTo>
                  <a:pt x="3318" y="1686"/>
                </a:lnTo>
                <a:lnTo>
                  <a:pt x="3320" y="1695"/>
                </a:lnTo>
                <a:lnTo>
                  <a:pt x="3321" y="1703"/>
                </a:lnTo>
                <a:lnTo>
                  <a:pt x="3321" y="1712"/>
                </a:lnTo>
                <a:lnTo>
                  <a:pt x="3321" y="1721"/>
                </a:lnTo>
                <a:lnTo>
                  <a:pt x="3321" y="1721"/>
                </a:lnTo>
                <a:lnTo>
                  <a:pt x="3321" y="1729"/>
                </a:lnTo>
                <a:lnTo>
                  <a:pt x="3320" y="1737"/>
                </a:lnTo>
                <a:lnTo>
                  <a:pt x="3318" y="1746"/>
                </a:lnTo>
                <a:lnTo>
                  <a:pt x="3315" y="1755"/>
                </a:lnTo>
                <a:lnTo>
                  <a:pt x="3312" y="1764"/>
                </a:lnTo>
                <a:lnTo>
                  <a:pt x="3308" y="1773"/>
                </a:lnTo>
                <a:lnTo>
                  <a:pt x="3296" y="1789"/>
                </a:lnTo>
                <a:lnTo>
                  <a:pt x="3284" y="1805"/>
                </a:lnTo>
                <a:lnTo>
                  <a:pt x="3278" y="1812"/>
                </a:lnTo>
                <a:lnTo>
                  <a:pt x="3270" y="1818"/>
                </a:lnTo>
                <a:lnTo>
                  <a:pt x="3263" y="1824"/>
                </a:lnTo>
                <a:lnTo>
                  <a:pt x="3255" y="1828"/>
                </a:lnTo>
                <a:lnTo>
                  <a:pt x="3248" y="1832"/>
                </a:lnTo>
                <a:lnTo>
                  <a:pt x="3240" y="1835"/>
                </a:lnTo>
                <a:lnTo>
                  <a:pt x="2405" y="2124"/>
                </a:lnTo>
                <a:lnTo>
                  <a:pt x="2405" y="2124"/>
                </a:lnTo>
                <a:lnTo>
                  <a:pt x="2406" y="2118"/>
                </a:lnTo>
                <a:lnTo>
                  <a:pt x="2406" y="2084"/>
                </a:lnTo>
                <a:lnTo>
                  <a:pt x="2406" y="2084"/>
                </a:lnTo>
                <a:lnTo>
                  <a:pt x="2405" y="2066"/>
                </a:lnTo>
                <a:lnTo>
                  <a:pt x="2402" y="2048"/>
                </a:lnTo>
                <a:lnTo>
                  <a:pt x="2397" y="2032"/>
                </a:lnTo>
                <a:lnTo>
                  <a:pt x="2392" y="2015"/>
                </a:lnTo>
                <a:lnTo>
                  <a:pt x="2385" y="1999"/>
                </a:lnTo>
                <a:lnTo>
                  <a:pt x="2376" y="1984"/>
                </a:lnTo>
                <a:lnTo>
                  <a:pt x="2366" y="1969"/>
                </a:lnTo>
                <a:lnTo>
                  <a:pt x="2356" y="1956"/>
                </a:lnTo>
                <a:lnTo>
                  <a:pt x="2658" y="1843"/>
                </a:lnTo>
                <a:lnTo>
                  <a:pt x="2645" y="1805"/>
                </a:lnTo>
                <a:lnTo>
                  <a:pt x="2324" y="1924"/>
                </a:lnTo>
                <a:lnTo>
                  <a:pt x="2324" y="1924"/>
                </a:lnTo>
                <a:lnTo>
                  <a:pt x="2311" y="1915"/>
                </a:lnTo>
                <a:lnTo>
                  <a:pt x="2297" y="1907"/>
                </a:lnTo>
                <a:lnTo>
                  <a:pt x="2283" y="1901"/>
                </a:lnTo>
                <a:lnTo>
                  <a:pt x="2268" y="1895"/>
                </a:lnTo>
                <a:lnTo>
                  <a:pt x="0" y="1155"/>
                </a:lnTo>
                <a:lnTo>
                  <a:pt x="0" y="1240"/>
                </a:lnTo>
                <a:lnTo>
                  <a:pt x="2244" y="1972"/>
                </a:lnTo>
                <a:lnTo>
                  <a:pt x="2244" y="1972"/>
                </a:lnTo>
                <a:lnTo>
                  <a:pt x="2251" y="1974"/>
                </a:lnTo>
                <a:lnTo>
                  <a:pt x="2258" y="1978"/>
                </a:lnTo>
                <a:lnTo>
                  <a:pt x="2266" y="1983"/>
                </a:lnTo>
                <a:lnTo>
                  <a:pt x="2274" y="1988"/>
                </a:lnTo>
                <a:lnTo>
                  <a:pt x="2281" y="1994"/>
                </a:lnTo>
                <a:lnTo>
                  <a:pt x="2287" y="2001"/>
                </a:lnTo>
                <a:lnTo>
                  <a:pt x="2301" y="2016"/>
                </a:lnTo>
                <a:lnTo>
                  <a:pt x="2311" y="2033"/>
                </a:lnTo>
                <a:lnTo>
                  <a:pt x="2315" y="2041"/>
                </a:lnTo>
                <a:lnTo>
                  <a:pt x="2318" y="2049"/>
                </a:lnTo>
                <a:lnTo>
                  <a:pt x="2322" y="2058"/>
                </a:lnTo>
                <a:lnTo>
                  <a:pt x="2323" y="2067"/>
                </a:lnTo>
                <a:lnTo>
                  <a:pt x="2325" y="2075"/>
                </a:lnTo>
                <a:lnTo>
                  <a:pt x="2325" y="2084"/>
                </a:lnTo>
                <a:lnTo>
                  <a:pt x="2325" y="2118"/>
                </a:lnTo>
                <a:lnTo>
                  <a:pt x="2325" y="2118"/>
                </a:lnTo>
                <a:lnTo>
                  <a:pt x="2323" y="2130"/>
                </a:lnTo>
                <a:lnTo>
                  <a:pt x="2321" y="2140"/>
                </a:lnTo>
                <a:lnTo>
                  <a:pt x="2318" y="2147"/>
                </a:lnTo>
                <a:lnTo>
                  <a:pt x="2314" y="2153"/>
                </a:lnTo>
                <a:lnTo>
                  <a:pt x="2309" y="2156"/>
                </a:lnTo>
                <a:lnTo>
                  <a:pt x="2303" y="2160"/>
                </a:lnTo>
                <a:lnTo>
                  <a:pt x="2296" y="2162"/>
                </a:lnTo>
                <a:lnTo>
                  <a:pt x="2288" y="2163"/>
                </a:lnTo>
                <a:lnTo>
                  <a:pt x="2288" y="2163"/>
                </a:lnTo>
                <a:lnTo>
                  <a:pt x="2279" y="2162"/>
                </a:lnTo>
                <a:lnTo>
                  <a:pt x="2268" y="2160"/>
                </a:lnTo>
                <a:lnTo>
                  <a:pt x="0" y="1415"/>
                </a:lnTo>
                <a:lnTo>
                  <a:pt x="0" y="1500"/>
                </a:lnTo>
                <a:lnTo>
                  <a:pt x="2244" y="2236"/>
                </a:lnTo>
                <a:lnTo>
                  <a:pt x="2244" y="2236"/>
                </a:lnTo>
                <a:lnTo>
                  <a:pt x="2255" y="2240"/>
                </a:lnTo>
                <a:lnTo>
                  <a:pt x="2266" y="2242"/>
                </a:lnTo>
                <a:lnTo>
                  <a:pt x="2277" y="2243"/>
                </a:lnTo>
                <a:lnTo>
                  <a:pt x="2288" y="2244"/>
                </a:lnTo>
                <a:lnTo>
                  <a:pt x="2289" y="2244"/>
                </a:lnTo>
                <a:lnTo>
                  <a:pt x="2289" y="2244"/>
                </a:lnTo>
                <a:lnTo>
                  <a:pt x="2302" y="2243"/>
                </a:lnTo>
                <a:lnTo>
                  <a:pt x="2314" y="2241"/>
                </a:lnTo>
                <a:lnTo>
                  <a:pt x="2326" y="2237"/>
                </a:lnTo>
                <a:lnTo>
                  <a:pt x="2337" y="2233"/>
                </a:lnTo>
                <a:lnTo>
                  <a:pt x="2337" y="2234"/>
                </a:lnTo>
                <a:lnTo>
                  <a:pt x="3266" y="1912"/>
                </a:lnTo>
                <a:lnTo>
                  <a:pt x="3266" y="1912"/>
                </a:lnTo>
                <a:lnTo>
                  <a:pt x="3281" y="1906"/>
                </a:lnTo>
                <a:lnTo>
                  <a:pt x="3295" y="1898"/>
                </a:lnTo>
                <a:lnTo>
                  <a:pt x="3308" y="1891"/>
                </a:lnTo>
                <a:lnTo>
                  <a:pt x="3321" y="1882"/>
                </a:lnTo>
                <a:lnTo>
                  <a:pt x="3332" y="1872"/>
                </a:lnTo>
                <a:lnTo>
                  <a:pt x="3343" y="1861"/>
                </a:lnTo>
                <a:lnTo>
                  <a:pt x="3354" y="1849"/>
                </a:lnTo>
                <a:lnTo>
                  <a:pt x="3363" y="1836"/>
                </a:lnTo>
                <a:lnTo>
                  <a:pt x="3372" y="1824"/>
                </a:lnTo>
                <a:lnTo>
                  <a:pt x="3380" y="1811"/>
                </a:lnTo>
                <a:lnTo>
                  <a:pt x="3386" y="1796"/>
                </a:lnTo>
                <a:lnTo>
                  <a:pt x="3392" y="1782"/>
                </a:lnTo>
                <a:lnTo>
                  <a:pt x="3396" y="1767"/>
                </a:lnTo>
                <a:lnTo>
                  <a:pt x="3400" y="1752"/>
                </a:lnTo>
                <a:lnTo>
                  <a:pt x="3402" y="1736"/>
                </a:lnTo>
                <a:lnTo>
                  <a:pt x="3402" y="1721"/>
                </a:lnTo>
                <a:lnTo>
                  <a:pt x="3402" y="1712"/>
                </a:lnTo>
                <a:lnTo>
                  <a:pt x="3402" y="1712"/>
                </a:lnTo>
                <a:lnTo>
                  <a:pt x="3402" y="1696"/>
                </a:lnTo>
                <a:lnTo>
                  <a:pt x="3400" y="1680"/>
                </a:lnTo>
                <a:lnTo>
                  <a:pt x="3395" y="1665"/>
                </a:lnTo>
                <a:lnTo>
                  <a:pt x="3391" y="1650"/>
                </a:lnTo>
                <a:lnTo>
                  <a:pt x="3385" y="1636"/>
                </a:lnTo>
                <a:lnTo>
                  <a:pt x="3379" y="1622"/>
                </a:lnTo>
                <a:lnTo>
                  <a:pt x="3371" y="1608"/>
                </a:lnTo>
                <a:lnTo>
                  <a:pt x="3363" y="1596"/>
                </a:lnTo>
                <a:lnTo>
                  <a:pt x="3353" y="1584"/>
                </a:lnTo>
                <a:lnTo>
                  <a:pt x="3343" y="1572"/>
                </a:lnTo>
                <a:lnTo>
                  <a:pt x="3332" y="1562"/>
                </a:lnTo>
                <a:lnTo>
                  <a:pt x="3320" y="1552"/>
                </a:lnTo>
                <a:lnTo>
                  <a:pt x="3306" y="1543"/>
                </a:lnTo>
                <a:lnTo>
                  <a:pt x="3293" y="1535"/>
                </a:lnTo>
                <a:lnTo>
                  <a:pt x="3280" y="1528"/>
                </a:lnTo>
                <a:lnTo>
                  <a:pt x="3265" y="1523"/>
                </a:lnTo>
                <a:lnTo>
                  <a:pt x="3265" y="152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bg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9B00DFC-11A0-40BD-9879-339844A45A33}"/>
              </a:ext>
            </a:extLst>
          </p:cNvPr>
          <p:cNvSpPr/>
          <p:nvPr/>
        </p:nvSpPr>
        <p:spPr>
          <a:xfrm>
            <a:off x="1281867" y="3090937"/>
            <a:ext cx="1092175" cy="676706"/>
          </a:xfrm>
          <a:prstGeom prst="roundRect">
            <a:avLst/>
          </a:prstGeom>
          <a:noFill/>
          <a:ln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73B99AC-4B0E-4728-8819-2E469ECF4586}"/>
              </a:ext>
            </a:extLst>
          </p:cNvPr>
          <p:cNvSpPr/>
          <p:nvPr/>
        </p:nvSpPr>
        <p:spPr>
          <a:xfrm>
            <a:off x="4025913" y="3090937"/>
            <a:ext cx="1092175" cy="676706"/>
          </a:xfrm>
          <a:prstGeom prst="roundRect">
            <a:avLst/>
          </a:prstGeom>
          <a:noFill/>
          <a:ln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FFDA7AA-16BE-4584-8B69-2A1936E934C8}"/>
              </a:ext>
            </a:extLst>
          </p:cNvPr>
          <p:cNvSpPr/>
          <p:nvPr/>
        </p:nvSpPr>
        <p:spPr>
          <a:xfrm>
            <a:off x="6774743" y="3090937"/>
            <a:ext cx="1092175" cy="676706"/>
          </a:xfrm>
          <a:prstGeom prst="roundRect">
            <a:avLst/>
          </a:prstGeom>
          <a:noFill/>
          <a:ln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CFA03F2-73DA-4C33-9322-8C63EDD148F3}"/>
              </a:ext>
            </a:extLst>
          </p:cNvPr>
          <p:cNvCxnSpPr/>
          <p:nvPr/>
        </p:nvCxnSpPr>
        <p:spPr>
          <a:xfrm>
            <a:off x="3153834" y="3132881"/>
            <a:ext cx="0" cy="32004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58C06CF-99BE-4B1C-A135-00D47781659B}"/>
              </a:ext>
            </a:extLst>
          </p:cNvPr>
          <p:cNvCxnSpPr/>
          <p:nvPr/>
        </p:nvCxnSpPr>
        <p:spPr>
          <a:xfrm>
            <a:off x="5933274" y="3132881"/>
            <a:ext cx="0" cy="32004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82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302EAE-6BC4-4088-A611-8FE85C88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58010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Export Controls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A82569-F6F6-4307-8735-8C9B147C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Traffic in Arms Regulations (ITAR)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83235F-38E2-4B34-BBEE-DFAFE9E1E58E}"/>
              </a:ext>
            </a:extLst>
          </p:cNvPr>
          <p:cNvSpPr/>
          <p:nvPr/>
        </p:nvSpPr>
        <p:spPr>
          <a:xfrm>
            <a:off x="715364" y="1754154"/>
            <a:ext cx="1005840" cy="914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12ED2-23BE-4FC0-A0ED-E64024C0484B}"/>
              </a:ext>
            </a:extLst>
          </p:cNvPr>
          <p:cNvSpPr/>
          <p:nvPr/>
        </p:nvSpPr>
        <p:spPr>
          <a:xfrm>
            <a:off x="715364" y="2943192"/>
            <a:ext cx="1005840" cy="914400"/>
          </a:xfrm>
          <a:prstGeom prst="ellipse">
            <a:avLst/>
          </a:prstGeom>
          <a:solidFill>
            <a:srgbClr val="4C83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D72C11-68CC-4C2F-B4B0-267CF39EE8D4}"/>
              </a:ext>
            </a:extLst>
          </p:cNvPr>
          <p:cNvSpPr/>
          <p:nvPr/>
        </p:nvSpPr>
        <p:spPr>
          <a:xfrm>
            <a:off x="715364" y="5321268"/>
            <a:ext cx="1005840" cy="914400"/>
          </a:xfrm>
          <a:prstGeom prst="ellipse">
            <a:avLst/>
          </a:prstGeom>
          <a:solidFill>
            <a:srgbClr val="9C9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56E589-D06E-4ED0-98B7-4B28A3885A1D}"/>
              </a:ext>
            </a:extLst>
          </p:cNvPr>
          <p:cNvSpPr/>
          <p:nvPr/>
        </p:nvSpPr>
        <p:spPr>
          <a:xfrm>
            <a:off x="715364" y="4132230"/>
            <a:ext cx="1005840" cy="914400"/>
          </a:xfrm>
          <a:prstGeom prst="ellipse">
            <a:avLst/>
          </a:prstGeom>
          <a:solidFill>
            <a:srgbClr val="345A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C7C00-6E7C-49E1-896F-52318471BF49}"/>
              </a:ext>
            </a:extLst>
          </p:cNvPr>
          <p:cNvSpPr/>
          <p:nvPr/>
        </p:nvSpPr>
        <p:spPr>
          <a:xfrm>
            <a:off x="2215789" y="1986739"/>
            <a:ext cx="233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United States Munitions List (“USML”)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85279A-D7F1-4D8A-83B5-A0190FAA5DB9}"/>
              </a:ext>
            </a:extLst>
          </p:cNvPr>
          <p:cNvSpPr/>
          <p:nvPr/>
        </p:nvSpPr>
        <p:spPr>
          <a:xfrm>
            <a:off x="2215789" y="3261892"/>
            <a:ext cx="2331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 Users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E50A13-BF68-4B44-A7CD-E741324B536D}"/>
              </a:ext>
            </a:extLst>
          </p:cNvPr>
          <p:cNvSpPr/>
          <p:nvPr/>
        </p:nvSpPr>
        <p:spPr>
          <a:xfrm>
            <a:off x="2215789" y="4367509"/>
            <a:ext cx="233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Country of Ultimate Destination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A4EFA-5A29-4A80-AED2-CDA635E1E00F}"/>
              </a:ext>
            </a:extLst>
          </p:cNvPr>
          <p:cNvSpPr/>
          <p:nvPr/>
        </p:nvSpPr>
        <p:spPr>
          <a:xfrm>
            <a:off x="2215789" y="5639968"/>
            <a:ext cx="2331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 Uses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6B14F13-B375-43D2-88F7-579D0A397B07}"/>
              </a:ext>
            </a:extLst>
          </p:cNvPr>
          <p:cNvSpPr/>
          <p:nvPr/>
        </p:nvSpPr>
        <p:spPr>
          <a:xfrm rot="5400000">
            <a:off x="1846341" y="2109034"/>
            <a:ext cx="272352" cy="19999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B04BD29-8667-4D1B-A026-E5009B01D3A9}"/>
              </a:ext>
            </a:extLst>
          </p:cNvPr>
          <p:cNvSpPr/>
          <p:nvPr/>
        </p:nvSpPr>
        <p:spPr>
          <a:xfrm rot="5400000">
            <a:off x="1846341" y="3302719"/>
            <a:ext cx="272352" cy="199992"/>
          </a:xfrm>
          <a:prstGeom prst="triangle">
            <a:avLst/>
          </a:prstGeom>
          <a:solidFill>
            <a:srgbClr val="4C83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9736BC1-D2F6-484E-8D1C-79F8A8D32D91}"/>
              </a:ext>
            </a:extLst>
          </p:cNvPr>
          <p:cNvSpPr/>
          <p:nvPr/>
        </p:nvSpPr>
        <p:spPr>
          <a:xfrm rot="5400000">
            <a:off x="1846341" y="4496404"/>
            <a:ext cx="272352" cy="199992"/>
          </a:xfrm>
          <a:prstGeom prst="triangle">
            <a:avLst/>
          </a:prstGeom>
          <a:solidFill>
            <a:srgbClr val="345A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8E4EEED-C7E1-4243-8353-6D5259A81EE0}"/>
              </a:ext>
            </a:extLst>
          </p:cNvPr>
          <p:cNvSpPr/>
          <p:nvPr/>
        </p:nvSpPr>
        <p:spPr>
          <a:xfrm rot="5400000">
            <a:off x="1846341" y="5676148"/>
            <a:ext cx="272352" cy="199992"/>
          </a:xfrm>
          <a:prstGeom prst="triangle">
            <a:avLst/>
          </a:prstGeom>
          <a:solidFill>
            <a:srgbClr val="9C9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4B231-F7CD-47BF-8F38-3D32A4C29510}"/>
              </a:ext>
            </a:extLst>
          </p:cNvPr>
          <p:cNvSpPr/>
          <p:nvPr/>
        </p:nvSpPr>
        <p:spPr>
          <a:xfrm>
            <a:off x="4704336" y="1764760"/>
            <a:ext cx="3749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Export of certain products, software (including source code), and technology to a particular destination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USML determines a need for export licensing requirements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40E7E4-5523-4FDD-AF06-659C2DA7AE64}"/>
              </a:ext>
            </a:extLst>
          </p:cNvPr>
          <p:cNvSpPr/>
          <p:nvPr/>
        </p:nvSpPr>
        <p:spPr>
          <a:xfrm>
            <a:off x="4704336" y="3175565"/>
            <a:ext cx="3749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Activities with prohibited or restricted individuals, governments, militaries, regimes, companies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B852CF-E288-4CC2-89D5-0120C7E5B246}"/>
              </a:ext>
            </a:extLst>
          </p:cNvPr>
          <p:cNvSpPr/>
          <p:nvPr/>
        </p:nvSpPr>
        <p:spPr>
          <a:xfrm>
            <a:off x="4704336" y="4304012"/>
            <a:ext cx="374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Activities related to embargoed or sanctioned countries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Activities with heightened risk factors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F1DB78-2490-494E-9F51-58ED9C2760C4}"/>
              </a:ext>
            </a:extLst>
          </p:cNvPr>
          <p:cNvSpPr/>
          <p:nvPr/>
        </p:nvSpPr>
        <p:spPr>
          <a:xfrm>
            <a:off x="4704336" y="5476062"/>
            <a:ext cx="3749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Export of all goods, software and technology intended for prohibited end uses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90B92E-6B61-47CF-A2EA-3835E96722D4}"/>
              </a:ext>
            </a:extLst>
          </p:cNvPr>
          <p:cNvCxnSpPr/>
          <p:nvPr/>
        </p:nvCxnSpPr>
        <p:spPr>
          <a:xfrm>
            <a:off x="715364" y="2819891"/>
            <a:ext cx="77380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F0250-6CEE-476E-BBF8-F7CED7D52FDB}"/>
              </a:ext>
            </a:extLst>
          </p:cNvPr>
          <p:cNvCxnSpPr/>
          <p:nvPr/>
        </p:nvCxnSpPr>
        <p:spPr>
          <a:xfrm>
            <a:off x="715364" y="3986980"/>
            <a:ext cx="77380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D2F9F6-EF8F-461B-A1FF-D60426C5A385}"/>
              </a:ext>
            </a:extLst>
          </p:cNvPr>
          <p:cNvCxnSpPr/>
          <p:nvPr/>
        </p:nvCxnSpPr>
        <p:spPr>
          <a:xfrm>
            <a:off x="715364" y="5189466"/>
            <a:ext cx="77380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07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302EAE-6BC4-4088-A611-8FE85C88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1"/>
            <a:ext cx="8262938" cy="40354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C00000"/>
                </a:solidFill>
              </a:rPr>
              <a:t>Violations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A82569-F6F6-4307-8735-8C9B147C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Traffic in Arms Regulations (ITAR)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2961B8-9C7C-4449-829C-9FD154219647}"/>
              </a:ext>
            </a:extLst>
          </p:cNvPr>
          <p:cNvSpPr/>
          <p:nvPr/>
        </p:nvSpPr>
        <p:spPr>
          <a:xfrm>
            <a:off x="631231" y="1813073"/>
            <a:ext cx="788153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Violations of the ITAR are subject to both criminal and administrative (civil) penalties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6EE1F-72A6-42F0-85AF-033276A4AD51}"/>
              </a:ext>
            </a:extLst>
          </p:cNvPr>
          <p:cNvSpPr/>
          <p:nvPr/>
        </p:nvSpPr>
        <p:spPr>
          <a:xfrm>
            <a:off x="1300315" y="2900358"/>
            <a:ext cx="70585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Criminal penalties can range up to $1M per violation along with up to 20 years in prison for individuals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Administrative penalties depend on the type of violation that occurred, but generally range up to $500,000 per violation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A7D3E7-B71D-4D71-831B-05A900F90F6E}"/>
              </a:ext>
            </a:extLst>
          </p:cNvPr>
          <p:cNvGrpSpPr/>
          <p:nvPr/>
        </p:nvGrpSpPr>
        <p:grpSpPr>
          <a:xfrm>
            <a:off x="976755" y="3041090"/>
            <a:ext cx="529132" cy="611088"/>
            <a:chOff x="2588484" y="3169357"/>
            <a:chExt cx="390649" cy="451156"/>
          </a:xfrm>
          <a:solidFill>
            <a:srgbClr val="C00000"/>
          </a:solidFill>
        </p:grpSpPr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C616389D-9989-42B5-B00A-69533E170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8484" y="3169357"/>
              <a:ext cx="390649" cy="451156"/>
            </a:xfrm>
            <a:custGeom>
              <a:avLst/>
              <a:gdLst>
                <a:gd name="T0" fmla="*/ 0 w 310"/>
                <a:gd name="T1" fmla="*/ 26 h 358"/>
                <a:gd name="T2" fmla="*/ 310 w 310"/>
                <a:gd name="T3" fmla="*/ 0 h 358"/>
                <a:gd name="T4" fmla="*/ 298 w 310"/>
                <a:gd name="T5" fmla="*/ 27 h 358"/>
                <a:gd name="T6" fmla="*/ 310 w 310"/>
                <a:gd name="T7" fmla="*/ 332 h 358"/>
                <a:gd name="T8" fmla="*/ 0 w 310"/>
                <a:gd name="T9" fmla="*/ 358 h 358"/>
                <a:gd name="T10" fmla="*/ 11 w 310"/>
                <a:gd name="T11" fmla="*/ 331 h 358"/>
                <a:gd name="T12" fmla="*/ 66 w 310"/>
                <a:gd name="T13" fmla="*/ 247 h 358"/>
                <a:gd name="T14" fmla="*/ 42 w 310"/>
                <a:gd name="T15" fmla="*/ 224 h 358"/>
                <a:gd name="T16" fmla="*/ 61 w 310"/>
                <a:gd name="T17" fmla="*/ 197 h 358"/>
                <a:gd name="T18" fmla="*/ 66 w 310"/>
                <a:gd name="T19" fmla="*/ 35 h 358"/>
                <a:gd name="T20" fmla="*/ 26 w 310"/>
                <a:gd name="T21" fmla="*/ 27 h 358"/>
                <a:gd name="T22" fmla="*/ 66 w 310"/>
                <a:gd name="T23" fmla="*/ 331 h 358"/>
                <a:gd name="T24" fmla="*/ 243 w 310"/>
                <a:gd name="T25" fmla="*/ 331 h 358"/>
                <a:gd name="T26" fmla="*/ 283 w 310"/>
                <a:gd name="T27" fmla="*/ 27 h 358"/>
                <a:gd name="T28" fmla="*/ 243 w 310"/>
                <a:gd name="T29" fmla="*/ 33 h 358"/>
                <a:gd name="T30" fmla="*/ 248 w 310"/>
                <a:gd name="T31" fmla="*/ 195 h 358"/>
                <a:gd name="T32" fmla="*/ 267 w 310"/>
                <a:gd name="T33" fmla="*/ 243 h 358"/>
                <a:gd name="T34" fmla="*/ 243 w 310"/>
                <a:gd name="T35" fmla="*/ 240 h 358"/>
                <a:gd name="T36" fmla="*/ 229 w 310"/>
                <a:gd name="T37" fmla="*/ 178 h 358"/>
                <a:gd name="T38" fmla="*/ 189 w 310"/>
                <a:gd name="T39" fmla="*/ 27 h 358"/>
                <a:gd name="T40" fmla="*/ 229 w 310"/>
                <a:gd name="T41" fmla="*/ 331 h 358"/>
                <a:gd name="T42" fmla="*/ 229 w 310"/>
                <a:gd name="T43" fmla="*/ 249 h 358"/>
                <a:gd name="T44" fmla="*/ 204 w 310"/>
                <a:gd name="T45" fmla="*/ 229 h 358"/>
                <a:gd name="T46" fmla="*/ 210 w 310"/>
                <a:gd name="T47" fmla="*/ 201 h 358"/>
                <a:gd name="T48" fmla="*/ 192 w 310"/>
                <a:gd name="T49" fmla="*/ 202 h 358"/>
                <a:gd name="T50" fmla="*/ 229 w 310"/>
                <a:gd name="T51" fmla="*/ 178 h 358"/>
                <a:gd name="T52" fmla="*/ 81 w 310"/>
                <a:gd name="T53" fmla="*/ 179 h 358"/>
                <a:gd name="T54" fmla="*/ 116 w 310"/>
                <a:gd name="T55" fmla="*/ 155 h 358"/>
                <a:gd name="T56" fmla="*/ 81 w 310"/>
                <a:gd name="T57" fmla="*/ 200 h 358"/>
                <a:gd name="T58" fmla="*/ 97 w 310"/>
                <a:gd name="T59" fmla="*/ 201 h 358"/>
                <a:gd name="T60" fmla="*/ 116 w 310"/>
                <a:gd name="T61" fmla="*/ 216 h 358"/>
                <a:gd name="T62" fmla="*/ 81 w 310"/>
                <a:gd name="T63" fmla="*/ 232 h 358"/>
                <a:gd name="T64" fmla="*/ 120 w 310"/>
                <a:gd name="T65" fmla="*/ 331 h 358"/>
                <a:gd name="T66" fmla="*/ 81 w 310"/>
                <a:gd name="T67" fmla="*/ 27 h 358"/>
                <a:gd name="T68" fmla="*/ 135 w 310"/>
                <a:gd name="T69" fmla="*/ 331 h 358"/>
                <a:gd name="T70" fmla="*/ 173 w 310"/>
                <a:gd name="T71" fmla="*/ 2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0" h="358">
                  <a:moveTo>
                    <a:pt x="11" y="27"/>
                  </a:moveTo>
                  <a:cubicBezTo>
                    <a:pt x="7" y="26"/>
                    <a:pt x="4" y="26"/>
                    <a:pt x="0" y="26"/>
                  </a:cubicBezTo>
                  <a:cubicBezTo>
                    <a:pt x="0" y="17"/>
                    <a:pt x="0" y="9"/>
                    <a:pt x="0" y="0"/>
                  </a:cubicBezTo>
                  <a:cubicBezTo>
                    <a:pt x="103" y="0"/>
                    <a:pt x="207" y="0"/>
                    <a:pt x="310" y="0"/>
                  </a:cubicBezTo>
                  <a:cubicBezTo>
                    <a:pt x="310" y="8"/>
                    <a:pt x="310" y="17"/>
                    <a:pt x="310" y="26"/>
                  </a:cubicBezTo>
                  <a:cubicBezTo>
                    <a:pt x="306" y="26"/>
                    <a:pt x="303" y="26"/>
                    <a:pt x="298" y="27"/>
                  </a:cubicBezTo>
                  <a:cubicBezTo>
                    <a:pt x="298" y="128"/>
                    <a:pt x="298" y="229"/>
                    <a:pt x="298" y="331"/>
                  </a:cubicBezTo>
                  <a:cubicBezTo>
                    <a:pt x="302" y="331"/>
                    <a:pt x="306" y="331"/>
                    <a:pt x="310" y="332"/>
                  </a:cubicBezTo>
                  <a:cubicBezTo>
                    <a:pt x="310" y="340"/>
                    <a:pt x="310" y="349"/>
                    <a:pt x="310" y="358"/>
                  </a:cubicBezTo>
                  <a:cubicBezTo>
                    <a:pt x="207" y="358"/>
                    <a:pt x="104" y="358"/>
                    <a:pt x="0" y="358"/>
                  </a:cubicBezTo>
                  <a:cubicBezTo>
                    <a:pt x="0" y="349"/>
                    <a:pt x="0" y="341"/>
                    <a:pt x="0" y="332"/>
                  </a:cubicBezTo>
                  <a:cubicBezTo>
                    <a:pt x="4" y="331"/>
                    <a:pt x="7" y="331"/>
                    <a:pt x="11" y="331"/>
                  </a:cubicBezTo>
                  <a:cubicBezTo>
                    <a:pt x="11" y="230"/>
                    <a:pt x="11" y="129"/>
                    <a:pt x="11" y="27"/>
                  </a:cubicBezTo>
                  <a:close/>
                  <a:moveTo>
                    <a:pt x="66" y="247"/>
                  </a:moveTo>
                  <a:cubicBezTo>
                    <a:pt x="58" y="253"/>
                    <a:pt x="51" y="253"/>
                    <a:pt x="44" y="247"/>
                  </a:cubicBezTo>
                  <a:cubicBezTo>
                    <a:pt x="38" y="242"/>
                    <a:pt x="38" y="232"/>
                    <a:pt x="42" y="224"/>
                  </a:cubicBezTo>
                  <a:cubicBezTo>
                    <a:pt x="44" y="220"/>
                    <a:pt x="45" y="217"/>
                    <a:pt x="48" y="215"/>
                  </a:cubicBezTo>
                  <a:cubicBezTo>
                    <a:pt x="52" y="209"/>
                    <a:pt x="57" y="203"/>
                    <a:pt x="61" y="197"/>
                  </a:cubicBezTo>
                  <a:cubicBezTo>
                    <a:pt x="64" y="194"/>
                    <a:pt x="66" y="189"/>
                    <a:pt x="66" y="185"/>
                  </a:cubicBezTo>
                  <a:cubicBezTo>
                    <a:pt x="66" y="135"/>
                    <a:pt x="66" y="85"/>
                    <a:pt x="66" y="35"/>
                  </a:cubicBezTo>
                  <a:cubicBezTo>
                    <a:pt x="66" y="32"/>
                    <a:pt x="66" y="29"/>
                    <a:pt x="66" y="27"/>
                  </a:cubicBezTo>
                  <a:cubicBezTo>
                    <a:pt x="52" y="27"/>
                    <a:pt x="39" y="27"/>
                    <a:pt x="26" y="27"/>
                  </a:cubicBezTo>
                  <a:cubicBezTo>
                    <a:pt x="26" y="128"/>
                    <a:pt x="26" y="229"/>
                    <a:pt x="26" y="331"/>
                  </a:cubicBezTo>
                  <a:cubicBezTo>
                    <a:pt x="40" y="331"/>
                    <a:pt x="53" y="331"/>
                    <a:pt x="66" y="331"/>
                  </a:cubicBezTo>
                  <a:cubicBezTo>
                    <a:pt x="66" y="303"/>
                    <a:pt x="66" y="275"/>
                    <a:pt x="66" y="247"/>
                  </a:cubicBezTo>
                  <a:close/>
                  <a:moveTo>
                    <a:pt x="243" y="331"/>
                  </a:moveTo>
                  <a:cubicBezTo>
                    <a:pt x="257" y="331"/>
                    <a:pt x="270" y="331"/>
                    <a:pt x="283" y="331"/>
                  </a:cubicBezTo>
                  <a:cubicBezTo>
                    <a:pt x="283" y="229"/>
                    <a:pt x="283" y="128"/>
                    <a:pt x="283" y="27"/>
                  </a:cubicBezTo>
                  <a:cubicBezTo>
                    <a:pt x="269" y="27"/>
                    <a:pt x="257" y="27"/>
                    <a:pt x="244" y="27"/>
                  </a:cubicBezTo>
                  <a:cubicBezTo>
                    <a:pt x="244" y="29"/>
                    <a:pt x="243" y="31"/>
                    <a:pt x="243" y="33"/>
                  </a:cubicBezTo>
                  <a:cubicBezTo>
                    <a:pt x="243" y="83"/>
                    <a:pt x="243" y="134"/>
                    <a:pt x="243" y="185"/>
                  </a:cubicBezTo>
                  <a:cubicBezTo>
                    <a:pt x="243" y="188"/>
                    <a:pt x="246" y="192"/>
                    <a:pt x="248" y="195"/>
                  </a:cubicBezTo>
                  <a:cubicBezTo>
                    <a:pt x="255" y="205"/>
                    <a:pt x="264" y="213"/>
                    <a:pt x="270" y="223"/>
                  </a:cubicBezTo>
                  <a:cubicBezTo>
                    <a:pt x="275" y="230"/>
                    <a:pt x="273" y="239"/>
                    <a:pt x="267" y="243"/>
                  </a:cubicBezTo>
                  <a:cubicBezTo>
                    <a:pt x="261" y="248"/>
                    <a:pt x="254" y="247"/>
                    <a:pt x="248" y="243"/>
                  </a:cubicBezTo>
                  <a:cubicBezTo>
                    <a:pt x="247" y="242"/>
                    <a:pt x="245" y="241"/>
                    <a:pt x="243" y="240"/>
                  </a:cubicBezTo>
                  <a:cubicBezTo>
                    <a:pt x="243" y="271"/>
                    <a:pt x="243" y="300"/>
                    <a:pt x="243" y="331"/>
                  </a:cubicBezTo>
                  <a:close/>
                  <a:moveTo>
                    <a:pt x="229" y="178"/>
                  </a:moveTo>
                  <a:cubicBezTo>
                    <a:pt x="229" y="127"/>
                    <a:pt x="229" y="77"/>
                    <a:pt x="229" y="27"/>
                  </a:cubicBezTo>
                  <a:cubicBezTo>
                    <a:pt x="215" y="27"/>
                    <a:pt x="202" y="27"/>
                    <a:pt x="189" y="27"/>
                  </a:cubicBezTo>
                  <a:cubicBezTo>
                    <a:pt x="189" y="129"/>
                    <a:pt x="189" y="230"/>
                    <a:pt x="189" y="331"/>
                  </a:cubicBezTo>
                  <a:cubicBezTo>
                    <a:pt x="202" y="331"/>
                    <a:pt x="215" y="331"/>
                    <a:pt x="229" y="331"/>
                  </a:cubicBezTo>
                  <a:cubicBezTo>
                    <a:pt x="229" y="328"/>
                    <a:pt x="229" y="325"/>
                    <a:pt x="229" y="322"/>
                  </a:cubicBezTo>
                  <a:cubicBezTo>
                    <a:pt x="229" y="298"/>
                    <a:pt x="229" y="273"/>
                    <a:pt x="229" y="249"/>
                  </a:cubicBezTo>
                  <a:cubicBezTo>
                    <a:pt x="229" y="231"/>
                    <a:pt x="229" y="231"/>
                    <a:pt x="212" y="230"/>
                  </a:cubicBezTo>
                  <a:cubicBezTo>
                    <a:pt x="209" y="230"/>
                    <a:pt x="207" y="229"/>
                    <a:pt x="204" y="229"/>
                  </a:cubicBezTo>
                  <a:cubicBezTo>
                    <a:pt x="196" y="227"/>
                    <a:pt x="191" y="219"/>
                    <a:pt x="194" y="211"/>
                  </a:cubicBezTo>
                  <a:cubicBezTo>
                    <a:pt x="197" y="203"/>
                    <a:pt x="203" y="201"/>
                    <a:pt x="210" y="201"/>
                  </a:cubicBezTo>
                  <a:cubicBezTo>
                    <a:pt x="216" y="201"/>
                    <a:pt x="222" y="201"/>
                    <a:pt x="230" y="201"/>
                  </a:cubicBezTo>
                  <a:cubicBezTo>
                    <a:pt x="223" y="194"/>
                    <a:pt x="206" y="195"/>
                    <a:pt x="192" y="202"/>
                  </a:cubicBezTo>
                  <a:cubicBezTo>
                    <a:pt x="192" y="186"/>
                    <a:pt x="192" y="171"/>
                    <a:pt x="192" y="154"/>
                  </a:cubicBezTo>
                  <a:cubicBezTo>
                    <a:pt x="208" y="156"/>
                    <a:pt x="216" y="170"/>
                    <a:pt x="229" y="178"/>
                  </a:cubicBezTo>
                  <a:close/>
                  <a:moveTo>
                    <a:pt x="81" y="27"/>
                  </a:moveTo>
                  <a:cubicBezTo>
                    <a:pt x="81" y="77"/>
                    <a:pt x="81" y="127"/>
                    <a:pt x="81" y="179"/>
                  </a:cubicBezTo>
                  <a:cubicBezTo>
                    <a:pt x="88" y="173"/>
                    <a:pt x="93" y="168"/>
                    <a:pt x="99" y="164"/>
                  </a:cubicBezTo>
                  <a:cubicBezTo>
                    <a:pt x="104" y="160"/>
                    <a:pt x="109" y="154"/>
                    <a:pt x="116" y="155"/>
                  </a:cubicBezTo>
                  <a:cubicBezTo>
                    <a:pt x="116" y="171"/>
                    <a:pt x="116" y="186"/>
                    <a:pt x="116" y="202"/>
                  </a:cubicBezTo>
                  <a:cubicBezTo>
                    <a:pt x="104" y="194"/>
                    <a:pt x="84" y="193"/>
                    <a:pt x="81" y="200"/>
                  </a:cubicBezTo>
                  <a:cubicBezTo>
                    <a:pt x="82" y="200"/>
                    <a:pt x="82" y="201"/>
                    <a:pt x="83" y="201"/>
                  </a:cubicBezTo>
                  <a:cubicBezTo>
                    <a:pt x="87" y="201"/>
                    <a:pt x="92" y="201"/>
                    <a:pt x="97" y="201"/>
                  </a:cubicBezTo>
                  <a:cubicBezTo>
                    <a:pt x="99" y="201"/>
                    <a:pt x="102" y="201"/>
                    <a:pt x="104" y="201"/>
                  </a:cubicBezTo>
                  <a:cubicBezTo>
                    <a:pt x="111" y="203"/>
                    <a:pt x="116" y="209"/>
                    <a:pt x="116" y="216"/>
                  </a:cubicBezTo>
                  <a:cubicBezTo>
                    <a:pt x="115" y="223"/>
                    <a:pt x="110" y="229"/>
                    <a:pt x="103" y="230"/>
                  </a:cubicBezTo>
                  <a:cubicBezTo>
                    <a:pt x="96" y="231"/>
                    <a:pt x="88" y="231"/>
                    <a:pt x="81" y="232"/>
                  </a:cubicBezTo>
                  <a:cubicBezTo>
                    <a:pt x="81" y="266"/>
                    <a:pt x="81" y="298"/>
                    <a:pt x="81" y="331"/>
                  </a:cubicBezTo>
                  <a:cubicBezTo>
                    <a:pt x="94" y="331"/>
                    <a:pt x="107" y="331"/>
                    <a:pt x="120" y="331"/>
                  </a:cubicBezTo>
                  <a:cubicBezTo>
                    <a:pt x="120" y="229"/>
                    <a:pt x="120" y="128"/>
                    <a:pt x="120" y="27"/>
                  </a:cubicBezTo>
                  <a:cubicBezTo>
                    <a:pt x="107" y="27"/>
                    <a:pt x="95" y="27"/>
                    <a:pt x="81" y="27"/>
                  </a:cubicBezTo>
                  <a:close/>
                  <a:moveTo>
                    <a:pt x="135" y="27"/>
                  </a:moveTo>
                  <a:cubicBezTo>
                    <a:pt x="135" y="128"/>
                    <a:pt x="135" y="230"/>
                    <a:pt x="135" y="331"/>
                  </a:cubicBezTo>
                  <a:cubicBezTo>
                    <a:pt x="148" y="331"/>
                    <a:pt x="161" y="331"/>
                    <a:pt x="173" y="331"/>
                  </a:cubicBezTo>
                  <a:cubicBezTo>
                    <a:pt x="173" y="229"/>
                    <a:pt x="173" y="128"/>
                    <a:pt x="173" y="27"/>
                  </a:cubicBezTo>
                  <a:cubicBezTo>
                    <a:pt x="161" y="27"/>
                    <a:pt x="148" y="27"/>
                    <a:pt x="135" y="2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5E03DC19-86EE-49CF-B4CD-48E4D0B2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181" y="3283112"/>
              <a:ext cx="40339" cy="101908"/>
            </a:xfrm>
            <a:custGeom>
              <a:avLst/>
              <a:gdLst>
                <a:gd name="T0" fmla="*/ 0 w 32"/>
                <a:gd name="T1" fmla="*/ 1 h 81"/>
                <a:gd name="T2" fmla="*/ 26 w 32"/>
                <a:gd name="T3" fmla="*/ 1 h 81"/>
                <a:gd name="T4" fmla="*/ 31 w 32"/>
                <a:gd name="T5" fmla="*/ 7 h 81"/>
                <a:gd name="T6" fmla="*/ 31 w 32"/>
                <a:gd name="T7" fmla="*/ 75 h 81"/>
                <a:gd name="T8" fmla="*/ 27 w 32"/>
                <a:gd name="T9" fmla="*/ 80 h 81"/>
                <a:gd name="T10" fmla="*/ 5 w 32"/>
                <a:gd name="T11" fmla="*/ 81 h 81"/>
                <a:gd name="T12" fmla="*/ 0 w 32"/>
                <a:gd name="T13" fmla="*/ 76 h 81"/>
                <a:gd name="T14" fmla="*/ 0 w 32"/>
                <a:gd name="T15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81">
                  <a:moveTo>
                    <a:pt x="0" y="1"/>
                  </a:moveTo>
                  <a:cubicBezTo>
                    <a:pt x="9" y="1"/>
                    <a:pt x="18" y="0"/>
                    <a:pt x="26" y="1"/>
                  </a:cubicBezTo>
                  <a:cubicBezTo>
                    <a:pt x="28" y="1"/>
                    <a:pt x="31" y="5"/>
                    <a:pt x="31" y="7"/>
                  </a:cubicBezTo>
                  <a:cubicBezTo>
                    <a:pt x="32" y="30"/>
                    <a:pt x="31" y="52"/>
                    <a:pt x="31" y="75"/>
                  </a:cubicBezTo>
                  <a:cubicBezTo>
                    <a:pt x="31" y="77"/>
                    <a:pt x="29" y="80"/>
                    <a:pt x="27" y="80"/>
                  </a:cubicBezTo>
                  <a:cubicBezTo>
                    <a:pt x="20" y="81"/>
                    <a:pt x="12" y="81"/>
                    <a:pt x="5" y="81"/>
                  </a:cubicBezTo>
                  <a:cubicBezTo>
                    <a:pt x="3" y="80"/>
                    <a:pt x="0" y="77"/>
                    <a:pt x="0" y="76"/>
                  </a:cubicBezTo>
                  <a:cubicBezTo>
                    <a:pt x="0" y="51"/>
                    <a:pt x="0" y="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84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1C862-CFCD-48FA-B2E7-043C71485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Your Obligation</a:t>
            </a:r>
          </a:p>
        </p:txBody>
      </p:sp>
    </p:spTree>
    <p:extLst>
      <p:ext uri="{BB962C8B-B14F-4D97-AF65-F5344CB8AC3E}">
        <p14:creationId xmlns:p14="http://schemas.microsoft.com/office/powerpoint/2010/main" val="94604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B076F6-66E3-47BE-A383-379AE7481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219652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8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In your everyday work at MTS, you have an obligation to: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Know your customer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Know your product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Know your delivery 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3EE786-E1C5-4FB5-8284-701A56F8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Obligation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98952B1-E507-4166-9FEC-BBEA399C98EE}"/>
              </a:ext>
            </a:extLst>
          </p:cNvPr>
          <p:cNvSpPr txBox="1">
            <a:spLocks/>
          </p:cNvSpPr>
          <p:nvPr/>
        </p:nvSpPr>
        <p:spPr bwMode="auto">
          <a:xfrm>
            <a:off x="500062" y="4123649"/>
            <a:ext cx="8262938" cy="40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For more information, access the ‘Global Trade Compliance Policy’ (ORC-008), which includes policy related guidelines and procedures: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C01684-B8AA-4996-82B3-7F036E220716}"/>
              </a:ext>
            </a:extLst>
          </p:cNvPr>
          <p:cNvSpPr/>
          <p:nvPr/>
        </p:nvSpPr>
        <p:spPr>
          <a:xfrm>
            <a:off x="678426" y="4883233"/>
            <a:ext cx="7787149" cy="3435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07" charset="-128"/>
                <a:cs typeface="Arial" pitchFamily="34" charset="0"/>
              </a:rPr>
              <a:t>ORC-008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07" charset="-128"/>
                <a:cs typeface="Arial" pitchFamily="34" charset="0"/>
              </a:rPr>
              <a:t>Global Trade Compliance Policy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1DF11D-F3CD-49DD-9E82-79D2AFB1908A}"/>
              </a:ext>
            </a:extLst>
          </p:cNvPr>
          <p:cNvCxnSpPr/>
          <p:nvPr/>
        </p:nvCxnSpPr>
        <p:spPr>
          <a:xfrm>
            <a:off x="594360" y="3993866"/>
            <a:ext cx="7955280" cy="0"/>
          </a:xfrm>
          <a:prstGeom prst="line">
            <a:avLst/>
          </a:prstGeom>
          <a:ln w="127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35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F96A-33D8-483A-A771-40044F0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customers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CD3E4D-695D-45FC-90CD-76E16A06B860}"/>
              </a:ext>
            </a:extLst>
          </p:cNvPr>
          <p:cNvSpPr txBox="1">
            <a:spLocks/>
          </p:cNvSpPr>
          <p:nvPr/>
        </p:nvSpPr>
        <p:spPr bwMode="auto">
          <a:xfrm>
            <a:off x="503704" y="1353918"/>
            <a:ext cx="8136593" cy="994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MTS must verify the legitimacy of its customer so that it does not transact with prohibited companies or individuals under export control and/or sanctions rules.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4B2E58-D650-469D-86A8-BD51EEB8AE19}"/>
              </a:ext>
            </a:extLst>
          </p:cNvPr>
          <p:cNvSpPr txBox="1">
            <a:spLocks/>
          </p:cNvSpPr>
          <p:nvPr/>
        </p:nvSpPr>
        <p:spPr bwMode="auto">
          <a:xfrm>
            <a:off x="500062" y="2530836"/>
            <a:ext cx="5493683" cy="32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0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What you need to do: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Identify and document the legal names and addresses of all parties involved in the sale/shipment.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Understand each party’s role in the transaction.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Verify who the customer is, including what they do and are known for, where they operate and which customers / business partners they are affiliated with.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Ensure that the customer is a legitimate business in the jurisdiction(s) it operates.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Do not proceed with unverified persons/entities.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000AFA-BDFE-4301-9257-1A4F3768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290561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398C1C-F3AB-40DD-A36C-0022B639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345879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10642F-E45D-456F-BB4F-9D050B41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3918162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5E5FBD-6F00-4B01-9132-8ED6DA3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4680070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C508ED5-37B2-48EC-9963-9E7A19C8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5275938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47F112-C3D4-46AE-9EEA-5209F4EFFEA7}"/>
              </a:ext>
            </a:extLst>
          </p:cNvPr>
          <p:cNvSpPr txBox="1">
            <a:spLocks/>
          </p:cNvSpPr>
          <p:nvPr/>
        </p:nvSpPr>
        <p:spPr bwMode="auto">
          <a:xfrm>
            <a:off x="5946413" y="2597827"/>
            <a:ext cx="2693884" cy="3566160"/>
          </a:xfrm>
          <a:prstGeom prst="roundRect">
            <a:avLst>
              <a:gd name="adj" fmla="val 9379"/>
            </a:avLst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Examples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company’s website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marketing materials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product requirements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usage for self or others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Visit Customer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9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F96A-33D8-483A-A771-40044F0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products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CD3E4D-695D-45FC-90CD-76E16A06B860}"/>
              </a:ext>
            </a:extLst>
          </p:cNvPr>
          <p:cNvSpPr txBox="1">
            <a:spLocks/>
          </p:cNvSpPr>
          <p:nvPr/>
        </p:nvSpPr>
        <p:spPr bwMode="auto">
          <a:xfrm>
            <a:off x="503704" y="1353918"/>
            <a:ext cx="8136593" cy="994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MTS must understand how our products </a:t>
            </a: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will likely be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used by our customers and how our products </a:t>
            </a: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can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be used to minimize the chance of unlawful misuse contrary to export control rules. 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4B2E58-D650-469D-86A8-BD51EEB8AE19}"/>
              </a:ext>
            </a:extLst>
          </p:cNvPr>
          <p:cNvSpPr txBox="1">
            <a:spLocks/>
          </p:cNvSpPr>
          <p:nvPr/>
        </p:nvSpPr>
        <p:spPr bwMode="auto">
          <a:xfrm>
            <a:off x="500062" y="2530836"/>
            <a:ext cx="5493683" cy="32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0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What you need to do: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Understand what we are selling, including:</a:t>
            </a:r>
          </a:p>
          <a:p>
            <a:pPr marL="1031875" marR="0" lvl="1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Customizations (i.e., non-standard configurations)</a:t>
            </a:r>
          </a:p>
          <a:p>
            <a:pPr marL="1031875" marR="0" lvl="1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Usage in rugged environments (extreme temperatures, radiation exposure, etc.),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Verify how the product will be used including any intended transfer or re-export.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Is the requested product common/appropriate for the customer based on business, facility/location, etc.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If customer declines typical accessories/options, training and/or in-person FAT, ask why and document the customer’s rationale.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Determine how the product could be used.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000AFA-BDFE-4301-9257-1A4F3768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290561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398C1C-F3AB-40DD-A36C-0022B639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415020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10642F-E45D-456F-BB4F-9D050B41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466322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5E5FBD-6F00-4B01-9132-8ED6DA3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4" y="517623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C508ED5-37B2-48EC-9963-9E7A19C8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4" y="568925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47F112-C3D4-46AE-9EEA-5209F4EFFEA7}"/>
              </a:ext>
            </a:extLst>
          </p:cNvPr>
          <p:cNvSpPr txBox="1">
            <a:spLocks/>
          </p:cNvSpPr>
          <p:nvPr/>
        </p:nvSpPr>
        <p:spPr bwMode="auto">
          <a:xfrm>
            <a:off x="5946413" y="2597827"/>
            <a:ext cx="2693884" cy="3566160"/>
          </a:xfrm>
          <a:prstGeom prst="roundRect">
            <a:avLst>
              <a:gd name="adj" fmla="val 9379"/>
            </a:avLst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Examples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company’s website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marketing materials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product requirements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usage for self or others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Visit Customer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9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F96A-33D8-483A-A771-40044F0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delivery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CD3E4D-695D-45FC-90CD-76E16A06B860}"/>
              </a:ext>
            </a:extLst>
          </p:cNvPr>
          <p:cNvSpPr txBox="1">
            <a:spLocks/>
          </p:cNvSpPr>
          <p:nvPr/>
        </p:nvSpPr>
        <p:spPr bwMode="auto">
          <a:xfrm>
            <a:off x="503704" y="1353918"/>
            <a:ext cx="8136593" cy="994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MTS must minimize opportunities for our products to be diverted from lawful end uses, users and destinations to unauthorized ones contrary to export control and/or sanctions rules.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4B2E58-D650-469D-86A8-BD51EEB8AE19}"/>
              </a:ext>
            </a:extLst>
          </p:cNvPr>
          <p:cNvSpPr txBox="1">
            <a:spLocks/>
          </p:cNvSpPr>
          <p:nvPr/>
        </p:nvSpPr>
        <p:spPr bwMode="auto">
          <a:xfrm>
            <a:off x="500062" y="2530836"/>
            <a:ext cx="5493683" cy="32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0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What you need to do: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Verify that preferred incoterms are utilized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Communicate to the Global Trade team any customer requests to change parties to the transaction (e.g., end user, consignee, etc.) and/or end destinations (e.g., delivery address).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Verify the appropriate parties are identified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Verify the address information is appropriate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000AFA-BDFE-4301-9257-1A4F3768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290561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398C1C-F3AB-40DD-A36C-0022B639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332229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10642F-E45D-456F-BB4F-9D050B41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408126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5E5FBD-6F00-4B01-9132-8ED6DA3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3" y="4508156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47F112-C3D4-46AE-9EEA-5209F4EFFEA7}"/>
              </a:ext>
            </a:extLst>
          </p:cNvPr>
          <p:cNvSpPr txBox="1">
            <a:spLocks/>
          </p:cNvSpPr>
          <p:nvPr/>
        </p:nvSpPr>
        <p:spPr bwMode="auto">
          <a:xfrm>
            <a:off x="5946413" y="2597827"/>
            <a:ext cx="2693884" cy="3566160"/>
          </a:xfrm>
          <a:prstGeom prst="roundRect">
            <a:avLst>
              <a:gd name="adj" fmla="val 9379"/>
            </a:avLst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Examples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company’s website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marketing materials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product requirements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usage for self or others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Visit Customer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22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2967E6-0892-40D2-9DD1-E9C29011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89718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/>
              <a:t>Contact the Global Trade team or the Office of Risk and Compliance (</a:t>
            </a:r>
            <a:r>
              <a:rPr lang="en-US" sz="1400" b="1" dirty="0">
                <a:hlinkClick r:id="rId2"/>
              </a:rPr>
              <a:t>E2Mglobaltrade@mts.com</a:t>
            </a:r>
            <a:r>
              <a:rPr lang="en-US" sz="1400" b="1" dirty="0"/>
              <a:t>)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have questions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for further advice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for consultation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/>
              <a:t>Contact the Office of Risk and Compliance (</a:t>
            </a:r>
            <a:r>
              <a:rPr lang="en-US" sz="1400" b="1" dirty="0">
                <a:hlinkClick r:id="rId3"/>
              </a:rPr>
              <a:t>MTS_Risk_&amp;_Compliance@mts.com</a:t>
            </a:r>
            <a:r>
              <a:rPr lang="en-US" sz="1400" b="1" dirty="0"/>
              <a:t>) or the other reporting channels available as listed in the MTS Global Code of Ethical Business Conduct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know of a violation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suspect a violation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would like to report a concern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/>
              <a:t>MTS will investigate and take action on each matter as appropriate.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MTS prohibits retaliation of any kind against employees who report in good faith potential or actual ethics or compliance violations.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Our employees’ commitment to compliance with our legal obligations and ethical standards is valued, respected and essential.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3BC64-8ABA-4448-887D-7BE67350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 Right Thing!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A466BA7-35A2-4FE8-8A32-B345E7249567}"/>
              </a:ext>
            </a:extLst>
          </p:cNvPr>
          <p:cNvSpPr txBox="1">
            <a:spLocks/>
          </p:cNvSpPr>
          <p:nvPr/>
        </p:nvSpPr>
        <p:spPr bwMode="auto">
          <a:xfrm>
            <a:off x="503704" y="5934751"/>
            <a:ext cx="8136593" cy="30086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You are critical to MTS’ Global Trade business and are MTS’ first line of PROTECTION AND DEFENSE! </a:t>
            </a:r>
          </a:p>
        </p:txBody>
      </p:sp>
    </p:spTree>
    <p:extLst>
      <p:ext uri="{BB962C8B-B14F-4D97-AF65-F5344CB8AC3E}">
        <p14:creationId xmlns:p14="http://schemas.microsoft.com/office/powerpoint/2010/main" val="109091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330ECA-A857-403D-A1FB-F0FBE437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After completing this training, you should have an understanding of the following topics: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 marL="631825" indent="-34925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An overview of US Exports and Export Controls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 marL="631825" indent="-34925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US Export Laws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International Traffic in Arms Regulations (ITAR)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 marL="631825" indent="-34925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MTS Trade Policy &amp; Procedures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Your Obligations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13674-048C-46BD-8DB0-387537DF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19AE7-49DD-4FC5-BCC3-0FCA74DE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8" y="231424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80A7E-269B-4F89-84EE-9B46BBBF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8" y="310377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B3117-73ED-45CB-AE9F-7F351BF0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7" y="4689722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80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23D5D-85B5-4A8B-A7D8-13E38A1B7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An overview of US Exports and Export Controls </a:t>
            </a:r>
          </a:p>
        </p:txBody>
      </p:sp>
    </p:spTree>
    <p:extLst>
      <p:ext uri="{BB962C8B-B14F-4D97-AF65-F5344CB8AC3E}">
        <p14:creationId xmlns:p14="http://schemas.microsoft.com/office/powerpoint/2010/main" val="200358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D53C31F4-CA89-43F4-9655-49E57021A725}"/>
              </a:ext>
            </a:extLst>
          </p:cNvPr>
          <p:cNvSpPr/>
          <p:nvPr/>
        </p:nvSpPr>
        <p:spPr>
          <a:xfrm>
            <a:off x="857501" y="4465498"/>
            <a:ext cx="314767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39D411-C1B2-4497-B55F-4DFDDD300BF9}"/>
              </a:ext>
            </a:extLst>
          </p:cNvPr>
          <p:cNvSpPr/>
          <p:nvPr/>
        </p:nvSpPr>
        <p:spPr>
          <a:xfrm>
            <a:off x="5106897" y="4465498"/>
            <a:ext cx="314767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2967E6-0892-40D2-9DD1-E9C29011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89718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What is an export?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The definition of export in the US is not always straight forward…</a:t>
            </a:r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3BC64-8ABA-4448-887D-7BE67350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US Exports and Export Controls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19F8C-C77F-4548-8E1C-A5EA07D7A39E}"/>
              </a:ext>
            </a:extLst>
          </p:cNvPr>
          <p:cNvSpPr/>
          <p:nvPr/>
        </p:nvSpPr>
        <p:spPr>
          <a:xfrm>
            <a:off x="679917" y="3106216"/>
            <a:ext cx="384048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Physical goods (commodities)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Software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Technology, or technical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CD502-53CE-4E07-BA4D-E73FF5CBEDA4}"/>
              </a:ext>
            </a:extLst>
          </p:cNvPr>
          <p:cNvSpPr/>
          <p:nvPr/>
        </p:nvSpPr>
        <p:spPr>
          <a:xfrm>
            <a:off x="4861031" y="3102880"/>
            <a:ext cx="384048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Physical exports (shipping, mail, etc.)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E-mails, servers and databases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Telephone conversations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Meetings or presentations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F48020-B9AA-4EA9-85B7-37E44BA8C5FA}"/>
              </a:ext>
            </a:extLst>
          </p:cNvPr>
          <p:cNvGrpSpPr/>
          <p:nvPr/>
        </p:nvGrpSpPr>
        <p:grpSpPr>
          <a:xfrm>
            <a:off x="6292001" y="4497002"/>
            <a:ext cx="777469" cy="668512"/>
            <a:chOff x="6292001" y="4353103"/>
            <a:chExt cx="777469" cy="668512"/>
          </a:xfrm>
        </p:grpSpPr>
        <p:pic>
          <p:nvPicPr>
            <p:cNvPr id="16" name="Graphic 15" descr="User">
              <a:extLst>
                <a:ext uri="{FF2B5EF4-FFF2-40B4-BE49-F238E27FC236}">
                  <a16:creationId xmlns:a16="http://schemas.microsoft.com/office/drawing/2014/main" id="{B807F02D-8A0C-4265-AE14-390BE97F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6480" y="4353103"/>
              <a:ext cx="668512" cy="66851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D702D6-E766-4060-A0B2-6C0F966082EC}"/>
                </a:ext>
              </a:extLst>
            </p:cNvPr>
            <p:cNvSpPr/>
            <p:nvPr/>
          </p:nvSpPr>
          <p:spPr>
            <a:xfrm>
              <a:off x="6292001" y="4716135"/>
              <a:ext cx="7774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non-US</a:t>
              </a:r>
            </a:p>
          </p:txBody>
        </p:sp>
      </p:grpSp>
      <p:pic>
        <p:nvPicPr>
          <p:cNvPr id="20" name="Graphic 19" descr="Box">
            <a:extLst>
              <a:ext uri="{FF2B5EF4-FFF2-40B4-BE49-F238E27FC236}">
                <a16:creationId xmlns:a16="http://schemas.microsoft.com/office/drawing/2014/main" id="{0E49F3E4-9000-4B8A-8888-11FEB198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747" y="4471261"/>
            <a:ext cx="719995" cy="719995"/>
          </a:xfrm>
          <a:prstGeom prst="rect">
            <a:avLst/>
          </a:prstGeom>
        </p:spPr>
      </p:pic>
      <p:pic>
        <p:nvPicPr>
          <p:cNvPr id="22" name="Graphic 21" descr="Processor">
            <a:extLst>
              <a:ext uri="{FF2B5EF4-FFF2-40B4-BE49-F238E27FC236}">
                <a16:creationId xmlns:a16="http://schemas.microsoft.com/office/drawing/2014/main" id="{FF848F80-C5AE-4B3E-A401-7D90769A1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9426" y="4471261"/>
            <a:ext cx="719995" cy="719995"/>
          </a:xfrm>
          <a:prstGeom prst="rect">
            <a:avLst/>
          </a:prstGeom>
        </p:spPr>
      </p:pic>
      <p:grpSp>
        <p:nvGrpSpPr>
          <p:cNvPr id="122" name="Group 4">
            <a:extLst>
              <a:ext uri="{FF2B5EF4-FFF2-40B4-BE49-F238E27FC236}">
                <a16:creationId xmlns:a16="http://schemas.microsoft.com/office/drawing/2014/main" id="{AF93CDBC-D20B-4AF1-B041-35BDE294B72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039391" y="4548442"/>
            <a:ext cx="783898" cy="565632"/>
            <a:chOff x="1421" y="1088"/>
            <a:chExt cx="589" cy="42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23" name="Freeform 803">
              <a:extLst>
                <a:ext uri="{FF2B5EF4-FFF2-40B4-BE49-F238E27FC236}">
                  <a16:creationId xmlns:a16="http://schemas.microsoft.com/office/drawing/2014/main" id="{2FDA7B42-5929-4CB8-9318-D005B7EE0DEE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1" y="1213"/>
              <a:ext cx="103" cy="96"/>
            </a:xfrm>
            <a:custGeom>
              <a:avLst/>
              <a:gdLst>
                <a:gd name="T0" fmla="*/ 17 w 43"/>
                <a:gd name="T1" fmla="*/ 8 h 40"/>
                <a:gd name="T2" fmla="*/ 36 w 43"/>
                <a:gd name="T3" fmla="*/ 17 h 40"/>
                <a:gd name="T4" fmla="*/ 36 w 43"/>
                <a:gd name="T5" fmla="*/ 22 h 40"/>
                <a:gd name="T6" fmla="*/ 37 w 43"/>
                <a:gd name="T7" fmla="*/ 23 h 40"/>
                <a:gd name="T8" fmla="*/ 40 w 43"/>
                <a:gd name="T9" fmla="*/ 31 h 40"/>
                <a:gd name="T10" fmla="*/ 41 w 43"/>
                <a:gd name="T11" fmla="*/ 15 h 40"/>
                <a:gd name="T12" fmla="*/ 15 w 43"/>
                <a:gd name="T13" fmla="*/ 3 h 40"/>
                <a:gd name="T14" fmla="*/ 3 w 43"/>
                <a:gd name="T15" fmla="*/ 29 h 40"/>
                <a:gd name="T16" fmla="*/ 14 w 43"/>
                <a:gd name="T17" fmla="*/ 40 h 40"/>
                <a:gd name="T18" fmla="*/ 11 w 43"/>
                <a:gd name="T19" fmla="*/ 32 h 40"/>
                <a:gd name="T20" fmla="*/ 11 w 43"/>
                <a:gd name="T21" fmla="*/ 31 h 40"/>
                <a:gd name="T22" fmla="*/ 8 w 43"/>
                <a:gd name="T23" fmla="*/ 27 h 40"/>
                <a:gd name="T24" fmla="*/ 17 w 43"/>
                <a:gd name="T25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0">
                  <a:moveTo>
                    <a:pt x="17" y="8"/>
                  </a:moveTo>
                  <a:cubicBezTo>
                    <a:pt x="25" y="6"/>
                    <a:pt x="33" y="10"/>
                    <a:pt x="36" y="17"/>
                  </a:cubicBezTo>
                  <a:cubicBezTo>
                    <a:pt x="36" y="19"/>
                    <a:pt x="36" y="21"/>
                    <a:pt x="36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2" y="27"/>
                    <a:pt x="43" y="21"/>
                    <a:pt x="41" y="15"/>
                  </a:cubicBezTo>
                  <a:cubicBezTo>
                    <a:pt x="37" y="5"/>
                    <a:pt x="26" y="0"/>
                    <a:pt x="15" y="3"/>
                  </a:cubicBezTo>
                  <a:cubicBezTo>
                    <a:pt x="5" y="7"/>
                    <a:pt x="0" y="18"/>
                    <a:pt x="3" y="29"/>
                  </a:cubicBezTo>
                  <a:cubicBezTo>
                    <a:pt x="5" y="34"/>
                    <a:pt x="9" y="38"/>
                    <a:pt x="14" y="4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1"/>
                  </a:cubicBezTo>
                  <a:cubicBezTo>
                    <a:pt x="10" y="30"/>
                    <a:pt x="9" y="29"/>
                    <a:pt x="8" y="27"/>
                  </a:cubicBezTo>
                  <a:cubicBezTo>
                    <a:pt x="6" y="19"/>
                    <a:pt x="10" y="11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24" name="Freeform 804">
              <a:extLst>
                <a:ext uri="{FF2B5EF4-FFF2-40B4-BE49-F238E27FC236}">
                  <a16:creationId xmlns:a16="http://schemas.microsoft.com/office/drawing/2014/main" id="{42C07E3E-9EEA-41A9-BD04-946CE12BE801}"/>
                </a:ext>
              </a:extLst>
            </p:cNvPr>
            <p:cNvSpPr>
              <a:spLocks/>
            </p:cNvSpPr>
            <p:nvPr/>
          </p:nvSpPr>
          <p:spPr bwMode="gray">
            <a:xfrm>
              <a:off x="1699" y="1160"/>
              <a:ext cx="203" cy="199"/>
            </a:xfrm>
            <a:custGeom>
              <a:avLst/>
              <a:gdLst>
                <a:gd name="T0" fmla="*/ 78 w 85"/>
                <a:gd name="T1" fmla="*/ 63 h 83"/>
                <a:gd name="T2" fmla="*/ 81 w 85"/>
                <a:gd name="T3" fmla="*/ 31 h 83"/>
                <a:gd name="T4" fmla="*/ 31 w 85"/>
                <a:gd name="T5" fmla="*/ 7 h 83"/>
                <a:gd name="T6" fmla="*/ 7 w 85"/>
                <a:gd name="T7" fmla="*/ 57 h 83"/>
                <a:gd name="T8" fmla="*/ 43 w 85"/>
                <a:gd name="T9" fmla="*/ 83 h 83"/>
                <a:gd name="T10" fmla="*/ 42 w 85"/>
                <a:gd name="T11" fmla="*/ 78 h 83"/>
                <a:gd name="T12" fmla="*/ 12 w 85"/>
                <a:gd name="T13" fmla="*/ 55 h 83"/>
                <a:gd name="T14" fmla="*/ 33 w 85"/>
                <a:gd name="T15" fmla="*/ 12 h 83"/>
                <a:gd name="T16" fmla="*/ 76 w 85"/>
                <a:gd name="T17" fmla="*/ 33 h 83"/>
                <a:gd name="T18" fmla="*/ 73 w 85"/>
                <a:gd name="T19" fmla="*/ 62 h 83"/>
                <a:gd name="T20" fmla="*/ 78 w 85"/>
                <a:gd name="T21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3">
                  <a:moveTo>
                    <a:pt x="78" y="63"/>
                  </a:moveTo>
                  <a:cubicBezTo>
                    <a:pt x="83" y="54"/>
                    <a:pt x="85" y="42"/>
                    <a:pt x="81" y="31"/>
                  </a:cubicBezTo>
                  <a:cubicBezTo>
                    <a:pt x="74" y="11"/>
                    <a:pt x="51" y="0"/>
                    <a:pt x="31" y="7"/>
                  </a:cubicBezTo>
                  <a:cubicBezTo>
                    <a:pt x="11" y="14"/>
                    <a:pt x="0" y="37"/>
                    <a:pt x="7" y="57"/>
                  </a:cubicBezTo>
                  <a:cubicBezTo>
                    <a:pt x="13" y="73"/>
                    <a:pt x="28" y="83"/>
                    <a:pt x="43" y="83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29" y="77"/>
                    <a:pt x="17" y="68"/>
                    <a:pt x="12" y="55"/>
                  </a:cubicBezTo>
                  <a:cubicBezTo>
                    <a:pt x="6" y="38"/>
                    <a:pt x="15" y="18"/>
                    <a:pt x="33" y="12"/>
                  </a:cubicBezTo>
                  <a:cubicBezTo>
                    <a:pt x="50" y="6"/>
                    <a:pt x="70" y="15"/>
                    <a:pt x="76" y="33"/>
                  </a:cubicBezTo>
                  <a:cubicBezTo>
                    <a:pt x="79" y="43"/>
                    <a:pt x="78" y="53"/>
                    <a:pt x="73" y="62"/>
                  </a:cubicBezTo>
                  <a:cubicBezTo>
                    <a:pt x="75" y="62"/>
                    <a:pt x="76" y="62"/>
                    <a:pt x="78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25" name="Freeform 805">
              <a:extLst>
                <a:ext uri="{FF2B5EF4-FFF2-40B4-BE49-F238E27FC236}">
                  <a16:creationId xmlns:a16="http://schemas.microsoft.com/office/drawing/2014/main" id="{CD4509B3-5420-431C-9C17-5A6EFC21E0F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1" y="1088"/>
              <a:ext cx="476" cy="384"/>
            </a:xfrm>
            <a:custGeom>
              <a:avLst/>
              <a:gdLst>
                <a:gd name="T0" fmla="*/ 148 w 199"/>
                <a:gd name="T1" fmla="*/ 149 h 160"/>
                <a:gd name="T2" fmla="*/ 142 w 199"/>
                <a:gd name="T3" fmla="*/ 136 h 160"/>
                <a:gd name="T4" fmla="*/ 135 w 199"/>
                <a:gd name="T5" fmla="*/ 133 h 160"/>
                <a:gd name="T6" fmla="*/ 96 w 199"/>
                <a:gd name="T7" fmla="*/ 133 h 160"/>
                <a:gd name="T8" fmla="*/ 89 w 199"/>
                <a:gd name="T9" fmla="*/ 136 h 160"/>
                <a:gd name="T10" fmla="*/ 83 w 199"/>
                <a:gd name="T11" fmla="*/ 149 h 160"/>
                <a:gd name="T12" fmla="*/ 21 w 199"/>
                <a:gd name="T13" fmla="*/ 149 h 160"/>
                <a:gd name="T14" fmla="*/ 19 w 199"/>
                <a:gd name="T15" fmla="*/ 145 h 160"/>
                <a:gd name="T16" fmla="*/ 35 w 199"/>
                <a:gd name="T17" fmla="*/ 117 h 160"/>
                <a:gd name="T18" fmla="*/ 41 w 199"/>
                <a:gd name="T19" fmla="*/ 113 h 160"/>
                <a:gd name="T20" fmla="*/ 135 w 199"/>
                <a:gd name="T21" fmla="*/ 113 h 160"/>
                <a:gd name="T22" fmla="*/ 123 w 199"/>
                <a:gd name="T23" fmla="*/ 102 h 160"/>
                <a:gd name="T24" fmla="*/ 46 w 199"/>
                <a:gd name="T25" fmla="*/ 102 h 160"/>
                <a:gd name="T26" fmla="*/ 41 w 199"/>
                <a:gd name="T27" fmla="*/ 97 h 160"/>
                <a:gd name="T28" fmla="*/ 41 w 199"/>
                <a:gd name="T29" fmla="*/ 16 h 160"/>
                <a:gd name="T30" fmla="*/ 46 w 199"/>
                <a:gd name="T31" fmla="*/ 11 h 160"/>
                <a:gd name="T32" fmla="*/ 184 w 199"/>
                <a:gd name="T33" fmla="*/ 11 h 160"/>
                <a:gd name="T34" fmla="*/ 188 w 199"/>
                <a:gd name="T35" fmla="*/ 16 h 160"/>
                <a:gd name="T36" fmla="*/ 188 w 199"/>
                <a:gd name="T37" fmla="*/ 37 h 160"/>
                <a:gd name="T38" fmla="*/ 199 w 199"/>
                <a:gd name="T39" fmla="*/ 49 h 160"/>
                <a:gd name="T40" fmla="*/ 199 w 199"/>
                <a:gd name="T41" fmla="*/ 11 h 160"/>
                <a:gd name="T42" fmla="*/ 188 w 199"/>
                <a:gd name="T43" fmla="*/ 0 h 160"/>
                <a:gd name="T44" fmla="*/ 41 w 199"/>
                <a:gd name="T45" fmla="*/ 0 h 160"/>
                <a:gd name="T46" fmla="*/ 30 w 199"/>
                <a:gd name="T47" fmla="*/ 11 h 160"/>
                <a:gd name="T48" fmla="*/ 30 w 199"/>
                <a:gd name="T49" fmla="*/ 102 h 160"/>
                <a:gd name="T50" fmla="*/ 3 w 199"/>
                <a:gd name="T51" fmla="*/ 150 h 160"/>
                <a:gd name="T52" fmla="*/ 8 w 199"/>
                <a:gd name="T53" fmla="*/ 160 h 160"/>
                <a:gd name="T54" fmla="*/ 163 w 199"/>
                <a:gd name="T55" fmla="*/ 160 h 160"/>
                <a:gd name="T56" fmla="*/ 155 w 199"/>
                <a:gd name="T57" fmla="*/ 149 h 160"/>
                <a:gd name="T58" fmla="*/ 148 w 199"/>
                <a:gd name="T59" fmla="*/ 14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9" h="160">
                  <a:moveTo>
                    <a:pt x="148" y="149"/>
                  </a:moveTo>
                  <a:cubicBezTo>
                    <a:pt x="142" y="136"/>
                    <a:pt x="142" y="136"/>
                    <a:pt x="142" y="136"/>
                  </a:cubicBezTo>
                  <a:cubicBezTo>
                    <a:pt x="141" y="134"/>
                    <a:pt x="138" y="133"/>
                    <a:pt x="135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3" y="133"/>
                    <a:pt x="90" y="134"/>
                    <a:pt x="89" y="136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18" y="149"/>
                    <a:pt x="17" y="147"/>
                    <a:pt x="19" y="145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6" y="114"/>
                    <a:pt x="39" y="113"/>
                    <a:pt x="41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0" y="110"/>
                    <a:pt x="126" y="106"/>
                    <a:pt x="123" y="102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3" y="102"/>
                    <a:pt x="41" y="100"/>
                    <a:pt x="41" y="9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3"/>
                    <a:pt x="43" y="11"/>
                    <a:pt x="46" y="11"/>
                  </a:cubicBezTo>
                  <a:cubicBezTo>
                    <a:pt x="184" y="11"/>
                    <a:pt x="184" y="11"/>
                    <a:pt x="184" y="11"/>
                  </a:cubicBezTo>
                  <a:cubicBezTo>
                    <a:pt x="186" y="11"/>
                    <a:pt x="188" y="13"/>
                    <a:pt x="188" y="16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92" y="40"/>
                    <a:pt x="196" y="44"/>
                    <a:pt x="199" y="49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5"/>
                    <a:pt x="194" y="0"/>
                    <a:pt x="188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0" y="5"/>
                    <a:pt x="30" y="1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0" y="156"/>
                    <a:pt x="2" y="160"/>
                    <a:pt x="8" y="160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61" y="157"/>
                    <a:pt x="158" y="153"/>
                    <a:pt x="155" y="149"/>
                  </a:cubicBezTo>
                  <a:lnTo>
                    <a:pt x="148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26" name="Freeform 806">
              <a:extLst>
                <a:ext uri="{FF2B5EF4-FFF2-40B4-BE49-F238E27FC236}">
                  <a16:creationId xmlns:a16="http://schemas.microsoft.com/office/drawing/2014/main" id="{62530936-C254-4ED8-9296-0D9E1EC535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6" y="1253"/>
              <a:ext cx="244" cy="260"/>
            </a:xfrm>
            <a:custGeom>
              <a:avLst/>
              <a:gdLst>
                <a:gd name="T0" fmla="*/ 93 w 102"/>
                <a:gd name="T1" fmla="*/ 59 h 108"/>
                <a:gd name="T2" fmla="*/ 93 w 102"/>
                <a:gd name="T3" fmla="*/ 59 h 108"/>
                <a:gd name="T4" fmla="*/ 93 w 102"/>
                <a:gd name="T5" fmla="*/ 59 h 108"/>
                <a:gd name="T6" fmla="*/ 86 w 102"/>
                <a:gd name="T7" fmla="*/ 38 h 108"/>
                <a:gd name="T8" fmla="*/ 76 w 102"/>
                <a:gd name="T9" fmla="*/ 33 h 108"/>
                <a:gd name="T10" fmla="*/ 71 w 102"/>
                <a:gd name="T11" fmla="*/ 38 h 108"/>
                <a:gd name="T12" fmla="*/ 70 w 102"/>
                <a:gd name="T13" fmla="*/ 36 h 108"/>
                <a:gd name="T14" fmla="*/ 59 w 102"/>
                <a:gd name="T15" fmla="*/ 30 h 108"/>
                <a:gd name="T16" fmla="*/ 54 w 102"/>
                <a:gd name="T17" fmla="*/ 37 h 108"/>
                <a:gd name="T18" fmla="*/ 53 w 102"/>
                <a:gd name="T19" fmla="*/ 34 h 108"/>
                <a:gd name="T20" fmla="*/ 42 w 102"/>
                <a:gd name="T21" fmla="*/ 29 h 108"/>
                <a:gd name="T22" fmla="*/ 36 w 102"/>
                <a:gd name="T23" fmla="*/ 37 h 108"/>
                <a:gd name="T24" fmla="*/ 26 w 102"/>
                <a:gd name="T25" fmla="*/ 8 h 108"/>
                <a:gd name="T26" fmla="*/ 15 w 102"/>
                <a:gd name="T27" fmla="*/ 2 h 108"/>
                <a:gd name="T28" fmla="*/ 10 w 102"/>
                <a:gd name="T29" fmla="*/ 14 h 108"/>
                <a:gd name="T30" fmla="*/ 28 w 102"/>
                <a:gd name="T31" fmla="*/ 63 h 108"/>
                <a:gd name="T32" fmla="*/ 22 w 102"/>
                <a:gd name="T33" fmla="*/ 57 h 108"/>
                <a:gd name="T34" fmla="*/ 6 w 102"/>
                <a:gd name="T35" fmla="*/ 50 h 108"/>
                <a:gd name="T36" fmla="*/ 13 w 102"/>
                <a:gd name="T37" fmla="*/ 70 h 108"/>
                <a:gd name="T38" fmla="*/ 27 w 102"/>
                <a:gd name="T39" fmla="*/ 89 h 108"/>
                <a:gd name="T40" fmla="*/ 38 w 102"/>
                <a:gd name="T41" fmla="*/ 100 h 108"/>
                <a:gd name="T42" fmla="*/ 73 w 102"/>
                <a:gd name="T43" fmla="*/ 104 h 108"/>
                <a:gd name="T44" fmla="*/ 93 w 102"/>
                <a:gd name="T45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108">
                  <a:moveTo>
                    <a:pt x="93" y="59"/>
                  </a:move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4" y="34"/>
                    <a:pt x="80" y="32"/>
                    <a:pt x="76" y="33"/>
                  </a:cubicBezTo>
                  <a:cubicBezTo>
                    <a:pt x="73" y="34"/>
                    <a:pt x="72" y="36"/>
                    <a:pt x="71" y="3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1"/>
                    <a:pt x="64" y="29"/>
                    <a:pt x="59" y="30"/>
                  </a:cubicBezTo>
                  <a:cubicBezTo>
                    <a:pt x="56" y="31"/>
                    <a:pt x="54" y="34"/>
                    <a:pt x="54" y="37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1" y="29"/>
                    <a:pt x="46" y="27"/>
                    <a:pt x="42" y="29"/>
                  </a:cubicBezTo>
                  <a:cubicBezTo>
                    <a:pt x="38" y="30"/>
                    <a:pt x="36" y="33"/>
                    <a:pt x="36" y="37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4" y="3"/>
                    <a:pt x="19" y="0"/>
                    <a:pt x="15" y="2"/>
                  </a:cubicBezTo>
                  <a:cubicBezTo>
                    <a:pt x="11" y="3"/>
                    <a:pt x="9" y="9"/>
                    <a:pt x="10" y="1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1"/>
                    <a:pt x="24" y="58"/>
                    <a:pt x="22" y="57"/>
                  </a:cubicBezTo>
                  <a:cubicBezTo>
                    <a:pt x="17" y="50"/>
                    <a:pt x="10" y="48"/>
                    <a:pt x="6" y="50"/>
                  </a:cubicBezTo>
                  <a:cubicBezTo>
                    <a:pt x="0" y="54"/>
                    <a:pt x="9" y="63"/>
                    <a:pt x="13" y="70"/>
                  </a:cubicBezTo>
                  <a:cubicBezTo>
                    <a:pt x="17" y="76"/>
                    <a:pt x="25" y="87"/>
                    <a:pt x="27" y="89"/>
                  </a:cubicBezTo>
                  <a:cubicBezTo>
                    <a:pt x="31" y="94"/>
                    <a:pt x="35" y="97"/>
                    <a:pt x="38" y="100"/>
                  </a:cubicBezTo>
                  <a:cubicBezTo>
                    <a:pt x="48" y="108"/>
                    <a:pt x="61" y="108"/>
                    <a:pt x="73" y="104"/>
                  </a:cubicBezTo>
                  <a:cubicBezTo>
                    <a:pt x="87" y="99"/>
                    <a:pt x="102" y="84"/>
                    <a:pt x="9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80EF330B-E5DE-4296-A65F-A2A7F6F40C5E}"/>
              </a:ext>
            </a:extLst>
          </p:cNvPr>
          <p:cNvSpPr/>
          <p:nvPr/>
        </p:nvSpPr>
        <p:spPr>
          <a:xfrm>
            <a:off x="4897389" y="2318442"/>
            <a:ext cx="3566695" cy="73152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a non-US person, entity or destination either inside</a:t>
            </a:r>
            <a:r>
              <a:rPr lang="en-US" sz="1400" b="1" kern="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or outside of the US in any form, including: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29C1686A-82AC-46F9-B854-0F99C2A449EA}"/>
              </a:ext>
            </a:extLst>
          </p:cNvPr>
          <p:cNvSpPr/>
          <p:nvPr/>
        </p:nvSpPr>
        <p:spPr>
          <a:xfrm>
            <a:off x="679917" y="2321493"/>
            <a:ext cx="3566695" cy="73152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CC1543"/>
              </a:buClr>
            </a:pP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Generally, an export is the movement or transfer of:</a:t>
            </a:r>
          </a:p>
        </p:txBody>
      </p:sp>
      <p:sp>
        <p:nvSpPr>
          <p:cNvPr id="143" name="Arrow: Right 142">
            <a:extLst>
              <a:ext uri="{FF2B5EF4-FFF2-40B4-BE49-F238E27FC236}">
                <a16:creationId xmlns:a16="http://schemas.microsoft.com/office/drawing/2014/main" id="{660B6AF0-1A32-4B5E-9761-039A49FCFE75}"/>
              </a:ext>
            </a:extLst>
          </p:cNvPr>
          <p:cNvSpPr/>
          <p:nvPr/>
        </p:nvSpPr>
        <p:spPr>
          <a:xfrm>
            <a:off x="4383504" y="2478328"/>
            <a:ext cx="376992" cy="41174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Arrow: Right 143">
            <a:extLst>
              <a:ext uri="{FF2B5EF4-FFF2-40B4-BE49-F238E27FC236}">
                <a16:creationId xmlns:a16="http://schemas.microsoft.com/office/drawing/2014/main" id="{7E55B845-5C0E-4C73-8E89-268584DC131E}"/>
              </a:ext>
            </a:extLst>
          </p:cNvPr>
          <p:cNvSpPr/>
          <p:nvPr/>
        </p:nvSpPr>
        <p:spPr>
          <a:xfrm>
            <a:off x="4383504" y="4625384"/>
            <a:ext cx="376992" cy="411748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C2F8773-A1A1-4BC9-A548-2101E6B8C9B1}"/>
              </a:ext>
            </a:extLst>
          </p:cNvPr>
          <p:cNvSpPr txBox="1">
            <a:spLocks/>
          </p:cNvSpPr>
          <p:nvPr/>
        </p:nvSpPr>
        <p:spPr bwMode="auto">
          <a:xfrm>
            <a:off x="679917" y="5829154"/>
            <a:ext cx="7784167" cy="3967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kern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export to a foreign national located in the United States (such as a foreign national employee of a US company) is a “deemed export,” so called because the transfer is “deemed” to be an export to the person’s home country.</a:t>
            </a:r>
            <a:endParaRPr lang="en-US" sz="11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3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C71709-0070-454D-A30A-BC11B6D2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5169218" cy="461526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What are export controls?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Regulation of cross-border movements of [</a:t>
            </a:r>
            <a:r>
              <a:rPr lang="en-US" sz="1600" i="1" dirty="0"/>
              <a:t>product</a:t>
            </a:r>
            <a:r>
              <a:rPr lang="en-US" sz="1600" dirty="0"/>
              <a:t>]: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Physical goods (commodities)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Software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Technology, or technical data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Export controls are determined by the type of product (or technology) being exported: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Who it is going to [</a:t>
            </a:r>
            <a:r>
              <a:rPr lang="en-US" sz="1600" i="1" dirty="0"/>
              <a:t>people</a:t>
            </a:r>
            <a:r>
              <a:rPr lang="en-US" sz="1600" dirty="0"/>
              <a:t>] </a:t>
            </a:r>
            <a:endParaRPr lang="en-US" sz="1600" b="1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Where it is going [</a:t>
            </a:r>
            <a:r>
              <a:rPr lang="en-US" sz="1600" i="1" dirty="0"/>
              <a:t>place</a:t>
            </a:r>
            <a:r>
              <a:rPr lang="en-US" sz="1600" dirty="0"/>
              <a:t>]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What it will ultimately be used for [</a:t>
            </a:r>
            <a:r>
              <a:rPr lang="en-US" sz="1600" i="1" dirty="0"/>
              <a:t>purpose</a:t>
            </a:r>
            <a:r>
              <a:rPr lang="en-US" sz="1600" dirty="0"/>
              <a:t>]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068FDE-86E4-4B73-8E34-AFDE95914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US Exports and Export Controls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68E904-9968-4B1A-8B26-4BDB1A824E89}"/>
              </a:ext>
            </a:extLst>
          </p:cNvPr>
          <p:cNvSpPr/>
          <p:nvPr/>
        </p:nvSpPr>
        <p:spPr>
          <a:xfrm>
            <a:off x="6797627" y="1427503"/>
            <a:ext cx="1188720" cy="109728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53D66C-3AC7-4294-B288-30F7B7B95B17}"/>
              </a:ext>
            </a:extLst>
          </p:cNvPr>
          <p:cNvSpPr/>
          <p:nvPr/>
        </p:nvSpPr>
        <p:spPr>
          <a:xfrm>
            <a:off x="6797627" y="2641045"/>
            <a:ext cx="1188720" cy="1097280"/>
          </a:xfrm>
          <a:prstGeom prst="ellipse">
            <a:avLst/>
          </a:prstGeom>
          <a:solidFill>
            <a:srgbClr val="4C83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AAB023-9C19-41CA-8258-0A83B0A63CEA}"/>
              </a:ext>
            </a:extLst>
          </p:cNvPr>
          <p:cNvSpPr/>
          <p:nvPr/>
        </p:nvSpPr>
        <p:spPr>
          <a:xfrm>
            <a:off x="6797627" y="5019121"/>
            <a:ext cx="1188720" cy="1097280"/>
          </a:xfrm>
          <a:prstGeom prst="ellipse">
            <a:avLst/>
          </a:prstGeom>
          <a:solidFill>
            <a:srgbClr val="9C9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010B0-9E77-4F72-AE67-114274B01DD4}"/>
              </a:ext>
            </a:extLst>
          </p:cNvPr>
          <p:cNvSpPr/>
          <p:nvPr/>
        </p:nvSpPr>
        <p:spPr>
          <a:xfrm>
            <a:off x="6797627" y="3830083"/>
            <a:ext cx="1188720" cy="1097280"/>
          </a:xfrm>
          <a:prstGeom prst="ellipse">
            <a:avLst/>
          </a:prstGeom>
          <a:solidFill>
            <a:srgbClr val="345A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10FB03A-C69F-45C6-826B-48A3720F9E6C}"/>
              </a:ext>
            </a:extLst>
          </p:cNvPr>
          <p:cNvSpPr/>
          <p:nvPr/>
        </p:nvSpPr>
        <p:spPr>
          <a:xfrm rot="5400000">
            <a:off x="3861103" y="3492830"/>
            <a:ext cx="4253710" cy="490990"/>
          </a:xfrm>
          <a:prstGeom prst="triangle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Controls</a:t>
            </a:r>
          </a:p>
        </p:txBody>
      </p:sp>
    </p:spTree>
    <p:extLst>
      <p:ext uri="{BB962C8B-B14F-4D97-AF65-F5344CB8AC3E}">
        <p14:creationId xmlns:p14="http://schemas.microsoft.com/office/powerpoint/2010/main" val="193537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D310E-7AA8-40CF-A909-61685F420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Why are export controls important in the US?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27432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The US, like many countries, has</a:t>
            </a:r>
            <a:r>
              <a:rPr lang="en-US" sz="1600" b="1" dirty="0"/>
              <a:t> </a:t>
            </a:r>
            <a:r>
              <a:rPr lang="en-US" sz="1600" b="1" u="sng" dirty="0"/>
              <a:t>laws which control the export of certain products and technologies</a:t>
            </a:r>
            <a:r>
              <a:rPr lang="en-US" sz="1600" b="1" dirty="0"/>
              <a:t> </a:t>
            </a:r>
            <a:r>
              <a:rPr lang="en-US" sz="1600" dirty="0"/>
              <a:t>for strategic reasons</a:t>
            </a:r>
          </a:p>
          <a:p>
            <a:pPr marL="27432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AEDCFD-0BC4-4480-8E50-5463A9AD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US Exports and Export Controls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7272E-3C14-4582-9834-A2FB5743D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" t="36896" r="20522" b="10033"/>
          <a:stretch/>
        </p:blipFill>
        <p:spPr>
          <a:xfrm>
            <a:off x="533401" y="1887232"/>
            <a:ext cx="2578018" cy="117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2F9DF-EB00-4AF5-B08A-65435A785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b="15706"/>
          <a:stretch/>
        </p:blipFill>
        <p:spPr>
          <a:xfrm>
            <a:off x="533401" y="3315433"/>
            <a:ext cx="2578018" cy="1178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9E3AB-9182-472C-B146-0962919B3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70"/>
          <a:stretch/>
        </p:blipFill>
        <p:spPr>
          <a:xfrm>
            <a:off x="533401" y="4743634"/>
            <a:ext cx="2583917" cy="11787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A43435-EBBA-4BAE-B09E-50D4A9745D12}"/>
              </a:ext>
            </a:extLst>
          </p:cNvPr>
          <p:cNvSpPr/>
          <p:nvPr/>
        </p:nvSpPr>
        <p:spPr>
          <a:xfrm>
            <a:off x="3241695" y="5040645"/>
            <a:ext cx="5341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Violations can result in both </a:t>
            </a:r>
            <a:r>
              <a:rPr lang="en-US" sz="1600" b="1" u="sng" dirty="0"/>
              <a:t>criminal and administrative penalties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7B2C0F-AAD1-45B4-BE26-2A61036819E1}"/>
              </a:ext>
            </a:extLst>
          </p:cNvPr>
          <p:cNvSpPr/>
          <p:nvPr/>
        </p:nvSpPr>
        <p:spPr>
          <a:xfrm>
            <a:off x="3241695" y="3489333"/>
            <a:ext cx="5341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Without an appreciation of US export controls, our employees (both in the US and elsewhere) </a:t>
            </a:r>
            <a:r>
              <a:rPr lang="en-US" sz="1600" b="1" u="sng" dirty="0"/>
              <a:t>risk violations</a:t>
            </a:r>
            <a:r>
              <a:rPr lang="en-US" sz="1600" dirty="0"/>
              <a:t> (intentional or unintentional)</a:t>
            </a:r>
          </a:p>
        </p:txBody>
      </p:sp>
    </p:spTree>
    <p:extLst>
      <p:ext uri="{BB962C8B-B14F-4D97-AF65-F5344CB8AC3E}">
        <p14:creationId xmlns:p14="http://schemas.microsoft.com/office/powerpoint/2010/main" val="284251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64A14-61F9-4417-92B0-72ACD4DB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US Export Laws</a:t>
            </a:r>
          </a:p>
        </p:txBody>
      </p:sp>
    </p:spTree>
    <p:extLst>
      <p:ext uri="{BB962C8B-B14F-4D97-AF65-F5344CB8AC3E}">
        <p14:creationId xmlns:p14="http://schemas.microsoft.com/office/powerpoint/2010/main" val="3533594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BBA088-B717-43E1-A94A-4FCB07BDF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1"/>
            <a:ext cx="8262938" cy="71254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The US has </a:t>
            </a:r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key export laws that guide US export control regulations: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D6D547-B1B6-4421-8594-AC66F5DD7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Export Laws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5C6215-5666-4A29-9532-87B3191A06C5}"/>
              </a:ext>
            </a:extLst>
          </p:cNvPr>
          <p:cNvSpPr/>
          <p:nvPr/>
        </p:nvSpPr>
        <p:spPr>
          <a:xfrm>
            <a:off x="683741" y="3847772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EAR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covers commercial available products and services; driven by the product type and use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E43985-770D-4B36-809C-94A9BD234300}"/>
              </a:ext>
            </a:extLst>
          </p:cNvPr>
          <p:cNvSpPr/>
          <p:nvPr/>
        </p:nvSpPr>
        <p:spPr>
          <a:xfrm>
            <a:off x="683741" y="4958871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Generally less restrictive export requirements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8C89F-7D81-43C2-A36E-FA47BB5DDEDC}"/>
              </a:ext>
            </a:extLst>
          </p:cNvPr>
          <p:cNvSpPr/>
          <p:nvPr/>
        </p:nvSpPr>
        <p:spPr>
          <a:xfrm>
            <a:off x="467253" y="2421707"/>
            <a:ext cx="3678320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Export Administration Regulations </a:t>
            </a:r>
            <a:r>
              <a:rPr lang="en-US" sz="16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control commodities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31DC9-48A5-47AD-8421-B6D40688EC7D}"/>
              </a:ext>
            </a:extLst>
          </p:cNvPr>
          <p:cNvSpPr/>
          <p:nvPr/>
        </p:nvSpPr>
        <p:spPr>
          <a:xfrm>
            <a:off x="5006472" y="2421707"/>
            <a:ext cx="3678320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International Traffic in Arms Regulations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6049A-59EC-4A05-88A5-F7CECB59486F}"/>
              </a:ext>
            </a:extLst>
          </p:cNvPr>
          <p:cNvSpPr/>
          <p:nvPr/>
        </p:nvSpPr>
        <p:spPr>
          <a:xfrm>
            <a:off x="5222960" y="3849879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ITAR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focuses primarily on military and defense related products and services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4C0538-B24B-4245-82EE-89967CBD3A16}"/>
              </a:ext>
            </a:extLst>
          </p:cNvPr>
          <p:cNvSpPr/>
          <p:nvPr/>
        </p:nvSpPr>
        <p:spPr>
          <a:xfrm>
            <a:off x="5222960" y="4958871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Restrictive and defined export requirements (license or agreement required in most cases)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40AFB7-4240-4964-AE86-7B80A52F7B6F}"/>
              </a:ext>
            </a:extLst>
          </p:cNvPr>
          <p:cNvSpPr/>
          <p:nvPr/>
        </p:nvSpPr>
        <p:spPr>
          <a:xfrm>
            <a:off x="1846190" y="1864312"/>
            <a:ext cx="920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EAR</a:t>
            </a:r>
            <a:r>
              <a:rPr lang="en-US" sz="2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9527F-EED1-4C2A-B6F5-6F08085FB781}"/>
              </a:ext>
            </a:extLst>
          </p:cNvPr>
          <p:cNvSpPr/>
          <p:nvPr/>
        </p:nvSpPr>
        <p:spPr>
          <a:xfrm>
            <a:off x="6351746" y="1864312"/>
            <a:ext cx="987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ITAR </a:t>
            </a:r>
            <a:endParaRPr lang="en-US" sz="24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293968C-2A48-437B-86B5-A92B6DA4B67E}"/>
              </a:ext>
            </a:extLst>
          </p:cNvPr>
          <p:cNvSpPr/>
          <p:nvPr/>
        </p:nvSpPr>
        <p:spPr>
          <a:xfrm rot="5400000">
            <a:off x="6657135" y="3162140"/>
            <a:ext cx="376992" cy="41174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03642A9-C3CA-46C0-B1EB-6BBED863BA23}"/>
              </a:ext>
            </a:extLst>
          </p:cNvPr>
          <p:cNvSpPr/>
          <p:nvPr/>
        </p:nvSpPr>
        <p:spPr>
          <a:xfrm rot="5400000">
            <a:off x="2117916" y="3162140"/>
            <a:ext cx="376992" cy="41174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B6B293-F266-4FBF-A63A-7673FA6895A4}"/>
              </a:ext>
            </a:extLst>
          </p:cNvPr>
          <p:cNvCxnSpPr/>
          <p:nvPr/>
        </p:nvCxnSpPr>
        <p:spPr>
          <a:xfrm>
            <a:off x="4572000" y="2011262"/>
            <a:ext cx="0" cy="4023360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65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1C862-CFCD-48FA-B2E7-043C71485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International Traffic in Arms Regulations (ITAR)</a:t>
            </a:r>
          </a:p>
        </p:txBody>
      </p:sp>
    </p:spTree>
    <p:extLst>
      <p:ext uri="{BB962C8B-B14F-4D97-AF65-F5344CB8AC3E}">
        <p14:creationId xmlns:p14="http://schemas.microsoft.com/office/powerpoint/2010/main" val="2368320438"/>
      </p:ext>
    </p:extLst>
  </p:cSld>
  <p:clrMapOvr>
    <a:masterClrMapping/>
  </p:clrMapOvr>
</p:sld>
</file>

<file path=ppt/theme/theme1.xml><?xml version="1.0" encoding="utf-8"?>
<a:theme xmlns:a="http://schemas.openxmlformats.org/drawingml/2006/main" name="BoardTemplate_corporate2">
  <a:themeElements>
    <a:clrScheme name="seismic_template 15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A9A9A9"/>
      </a:accent1>
      <a:accent2>
        <a:srgbClr val="5F9CD3"/>
      </a:accent2>
      <a:accent3>
        <a:srgbClr val="FFFFFF"/>
      </a:accent3>
      <a:accent4>
        <a:srgbClr val="000000"/>
      </a:accent4>
      <a:accent5>
        <a:srgbClr val="D1D1D1"/>
      </a:accent5>
      <a:accent6>
        <a:srgbClr val="558DBF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9CCB6831F04E81508F837DC8C87E" ma:contentTypeVersion="0" ma:contentTypeDescription="Create a new document." ma:contentTypeScope="" ma:versionID="0840d1721d8dcbc01d1e8b7365dae1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bb0e4eda639ad38f4ffadfe7f49c49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C47404-5142-4C89-A77D-3D4E3AD23D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F9118F-DF3B-4884-A389-5B1EEC449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C7B89B8-CD08-4B27-BBAE-7F801AAB582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45931</TotalTime>
  <Words>1414</Words>
  <Application>Microsoft Office PowerPoint</Application>
  <PresentationFormat>On-screen Show (4:3)</PresentationFormat>
  <Paragraphs>178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黑体</vt:lpstr>
      <vt:lpstr>Arial</vt:lpstr>
      <vt:lpstr>Arial Narrow</vt:lpstr>
      <vt:lpstr>EYInterstate</vt:lpstr>
      <vt:lpstr>EYInterstate Light</vt:lpstr>
      <vt:lpstr>Lucida Grande</vt:lpstr>
      <vt:lpstr>Wingdings</vt:lpstr>
      <vt:lpstr>BoardTemplate_corporate2</vt:lpstr>
      <vt:lpstr>US Exports and Export Control Training</vt:lpstr>
      <vt:lpstr>Training Agenda</vt:lpstr>
      <vt:lpstr>PowerPoint Presentation</vt:lpstr>
      <vt:lpstr>An overview of US Exports and Export Controls </vt:lpstr>
      <vt:lpstr>An overview of US Exports and Export Controls </vt:lpstr>
      <vt:lpstr>An overview of US Exports and Export Controls </vt:lpstr>
      <vt:lpstr>PowerPoint Presentation</vt:lpstr>
      <vt:lpstr>US Export Laws</vt:lpstr>
      <vt:lpstr>PowerPoint Presentation</vt:lpstr>
      <vt:lpstr>International Traffic in Arms Regulations (ITAR)</vt:lpstr>
      <vt:lpstr>International Traffic in Arms Regulations (ITAR)</vt:lpstr>
      <vt:lpstr>International Traffic in Arms Regulations (ITAR)</vt:lpstr>
      <vt:lpstr>PowerPoint Presentation</vt:lpstr>
      <vt:lpstr>Your Obligation</vt:lpstr>
      <vt:lpstr>Know your customers</vt:lpstr>
      <vt:lpstr>Know your products</vt:lpstr>
      <vt:lpstr>Know your delivery</vt:lpstr>
      <vt:lpstr>Do the Right Thing!</vt:lpstr>
    </vt:vector>
  </TitlesOfParts>
  <Company>MTS Systems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DeeAnn Hendricks</dc:creator>
  <cp:lastModifiedBy>Johnson, Kim</cp:lastModifiedBy>
  <cp:revision>2125</cp:revision>
  <cp:lastPrinted>2018-01-12T19:04:11Z</cp:lastPrinted>
  <dcterms:created xsi:type="dcterms:W3CDTF">2009-07-02T15:23:46Z</dcterms:created>
  <dcterms:modified xsi:type="dcterms:W3CDTF">2019-08-22T13:16:29Z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0x010100F95B9CCB6831F04E81508F837DC8C87E</vt:lpwstr>
  </property>
</Properties>
</file>