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9" r:id="rId2"/>
    <p:sldId id="292" r:id="rId3"/>
    <p:sldId id="323" r:id="rId4"/>
    <p:sldId id="312" r:id="rId5"/>
    <p:sldId id="318" r:id="rId6"/>
    <p:sldId id="313" r:id="rId7"/>
    <p:sldId id="314" r:id="rId8"/>
    <p:sldId id="301" r:id="rId9"/>
    <p:sldId id="294" r:id="rId10"/>
    <p:sldId id="324" r:id="rId11"/>
    <p:sldId id="297" r:id="rId12"/>
    <p:sldId id="320" r:id="rId13"/>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78669" autoAdjust="0"/>
  </p:normalViewPr>
  <p:slideViewPr>
    <p:cSldViewPr>
      <p:cViewPr varScale="1">
        <p:scale>
          <a:sx n="89" d="100"/>
          <a:sy n="89" d="100"/>
        </p:scale>
        <p:origin x="2100" y="96"/>
      </p:cViewPr>
      <p:guideLst>
        <p:guide orient="horz" pos="2160"/>
        <p:guide pos="2880"/>
      </p:guideLst>
    </p:cSldViewPr>
  </p:slideViewPr>
  <p:outlineViewPr>
    <p:cViewPr>
      <p:scale>
        <a:sx n="33" d="100"/>
        <a:sy n="33" d="100"/>
      </p:scale>
      <p:origin x="0" y="19192"/>
    </p:cViewPr>
  </p:outlineViewPr>
  <p:notesTextViewPr>
    <p:cViewPr>
      <p:scale>
        <a:sx n="100" d="100"/>
        <a:sy n="100" d="100"/>
      </p:scale>
      <p:origin x="0" y="0"/>
    </p:cViewPr>
  </p:notesTextViewPr>
  <p:notesViewPr>
    <p:cSldViewPr snapToGrid="0" snapToObjects="1">
      <p:cViewPr varScale="1">
        <p:scale>
          <a:sx n="78" d="100"/>
          <a:sy n="78" d="100"/>
        </p:scale>
        <p:origin x="-189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D4FFC68-A7B3-4226-B416-93D29E72D51A}" type="datetimeFigureOut">
              <a:rPr lang="en-US" smtClean="0"/>
              <a:t>5/8/2020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44C2C29-3BA5-4FD8-8C56-C43DBA1CE482}" type="slidenum">
              <a:rPr lang="en-US" smtClean="0"/>
              <a:t>‹#›</a:t>
            </a:fld>
            <a:endParaRPr lang="en-US" dirty="0"/>
          </a:p>
        </p:txBody>
      </p:sp>
    </p:spTree>
    <p:extLst>
      <p:ext uri="{BB962C8B-B14F-4D97-AF65-F5344CB8AC3E}">
        <p14:creationId xmlns:p14="http://schemas.microsoft.com/office/powerpoint/2010/main" val="983215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46DF3AA7-B5DC-42A9-9E8B-02BF18F7B424}" type="slidenum">
              <a:rPr lang="en-US"/>
              <a:pPr/>
              <a:t>‹#›</a:t>
            </a:fld>
            <a:endParaRPr lang="en-US" dirty="0"/>
          </a:p>
        </p:txBody>
      </p:sp>
    </p:spTree>
    <p:extLst>
      <p:ext uri="{BB962C8B-B14F-4D97-AF65-F5344CB8AC3E}">
        <p14:creationId xmlns:p14="http://schemas.microsoft.com/office/powerpoint/2010/main" val="31589148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1</a:t>
            </a:fld>
            <a:endParaRPr lang="en-US" dirty="0"/>
          </a:p>
        </p:txBody>
      </p:sp>
    </p:spTree>
    <p:extLst>
      <p:ext uri="{BB962C8B-B14F-4D97-AF65-F5344CB8AC3E}">
        <p14:creationId xmlns:p14="http://schemas.microsoft.com/office/powerpoint/2010/main" val="29192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5591" indent="-255591"/>
            <a:r>
              <a:rPr lang="en-US" sz="800" dirty="0"/>
              <a:t> Test equipment for vending machines, not customization done, this would not apply</a:t>
            </a:r>
          </a:p>
          <a:p>
            <a:pPr marL="255591" indent="-255591"/>
            <a:r>
              <a:rPr lang="en-US" sz="800" dirty="0"/>
              <a:t>US Army orders depending on specific products and end use and why GT needs to review</a:t>
            </a:r>
          </a:p>
          <a:p>
            <a:pPr marL="255591" indent="-255591"/>
            <a:r>
              <a:rPr lang="en-US" sz="800" dirty="0"/>
              <a:t>When there are additional controls these are requirements</a:t>
            </a:r>
          </a:p>
          <a:p>
            <a:pPr marL="255591" indent="-255591"/>
            <a:r>
              <a:rPr lang="en-US" sz="800" dirty="0"/>
              <a:t>Link to website: https://www.bis.doc.gov/index.php/regulations/export-administration-regulations-ear</a:t>
            </a:r>
          </a:p>
        </p:txBody>
      </p:sp>
      <p:sp>
        <p:nvSpPr>
          <p:cNvPr id="4" name="Slide Number Placeholder 3"/>
          <p:cNvSpPr>
            <a:spLocks noGrp="1"/>
          </p:cNvSpPr>
          <p:nvPr>
            <p:ph type="sldNum" sz="quarter" idx="10"/>
          </p:nvPr>
        </p:nvSpPr>
        <p:spPr/>
        <p:txBody>
          <a:bodyPr/>
          <a:lstStyle/>
          <a:p>
            <a:fld id="{46DF3AA7-B5DC-42A9-9E8B-02BF18F7B424}" type="slidenum">
              <a:rPr lang="en-US" smtClean="0"/>
              <a:pPr/>
              <a:t>2</a:t>
            </a:fld>
            <a:endParaRPr lang="en-US" dirty="0"/>
          </a:p>
        </p:txBody>
      </p:sp>
    </p:spTree>
    <p:extLst>
      <p:ext uri="{BB962C8B-B14F-4D97-AF65-F5344CB8AC3E}">
        <p14:creationId xmlns:p14="http://schemas.microsoft.com/office/powerpoint/2010/main" val="1073368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800" baseline="0"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5</a:t>
            </a:fld>
            <a:endParaRPr lang="en-US" dirty="0"/>
          </a:p>
        </p:txBody>
      </p:sp>
    </p:spTree>
    <p:extLst>
      <p:ext uri="{BB962C8B-B14F-4D97-AF65-F5344CB8AC3E}">
        <p14:creationId xmlns:p14="http://schemas.microsoft.com/office/powerpoint/2010/main" val="1073368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7</a:t>
            </a:fld>
            <a:endParaRPr lang="en-US" dirty="0"/>
          </a:p>
        </p:txBody>
      </p:sp>
    </p:spTree>
    <p:extLst>
      <p:ext uri="{BB962C8B-B14F-4D97-AF65-F5344CB8AC3E}">
        <p14:creationId xmlns:p14="http://schemas.microsoft.com/office/powerpoint/2010/main" val="709073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5591" indent="-255591">
              <a:buAutoNum type="alphaLcParenR"/>
            </a:pPr>
            <a:endParaRPr lang="en-US" sz="800"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8</a:t>
            </a:fld>
            <a:endParaRPr lang="en-US" dirty="0"/>
          </a:p>
        </p:txBody>
      </p:sp>
    </p:spTree>
    <p:extLst>
      <p:ext uri="{BB962C8B-B14F-4D97-AF65-F5344CB8AC3E}">
        <p14:creationId xmlns:p14="http://schemas.microsoft.com/office/powerpoint/2010/main" val="1073368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5591" indent="-255591"/>
            <a:endParaRPr lang="en-US" sz="800"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9</a:t>
            </a:fld>
            <a:endParaRPr lang="en-US" dirty="0"/>
          </a:p>
        </p:txBody>
      </p:sp>
    </p:spTree>
    <p:extLst>
      <p:ext uri="{BB962C8B-B14F-4D97-AF65-F5344CB8AC3E}">
        <p14:creationId xmlns:p14="http://schemas.microsoft.com/office/powerpoint/2010/main" val="1073368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5591" indent="-255591"/>
            <a:endParaRPr lang="en-US" sz="800"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10</a:t>
            </a:fld>
            <a:endParaRPr lang="en-US" dirty="0"/>
          </a:p>
        </p:txBody>
      </p:sp>
    </p:spTree>
    <p:extLst>
      <p:ext uri="{BB962C8B-B14F-4D97-AF65-F5344CB8AC3E}">
        <p14:creationId xmlns:p14="http://schemas.microsoft.com/office/powerpoint/2010/main" val="3836124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sz="800" baseline="0" dirty="0"/>
          </a:p>
        </p:txBody>
      </p:sp>
      <p:sp>
        <p:nvSpPr>
          <p:cNvPr id="4" name="Slide Number Placeholder 3"/>
          <p:cNvSpPr>
            <a:spLocks noGrp="1"/>
          </p:cNvSpPr>
          <p:nvPr>
            <p:ph type="sldNum" sz="quarter" idx="10"/>
          </p:nvPr>
        </p:nvSpPr>
        <p:spPr/>
        <p:txBody>
          <a:bodyPr/>
          <a:lstStyle/>
          <a:p>
            <a:fld id="{46DF3AA7-B5DC-42A9-9E8B-02BF18F7B424}" type="slidenum">
              <a:rPr lang="en-US" smtClean="0"/>
              <a:pPr/>
              <a:t>11</a:t>
            </a:fld>
            <a:endParaRPr lang="en-US" dirty="0"/>
          </a:p>
        </p:txBody>
      </p:sp>
    </p:spTree>
    <p:extLst>
      <p:ext uri="{BB962C8B-B14F-4D97-AF65-F5344CB8AC3E}">
        <p14:creationId xmlns:p14="http://schemas.microsoft.com/office/powerpoint/2010/main" val="10733681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209800" y="4800600"/>
            <a:ext cx="6553200" cy="533400"/>
          </a:xfrm>
        </p:spPr>
        <p:txBody>
          <a:bodyPr/>
          <a:lstStyle>
            <a:lvl1pPr algn="r">
              <a:defRPr sz="2400"/>
            </a:lvl1pPr>
          </a:lstStyle>
          <a:p>
            <a:r>
              <a:rPr lang="en-US"/>
              <a:t>Click to edit Master title style</a:t>
            </a:r>
          </a:p>
        </p:txBody>
      </p:sp>
      <p:sp>
        <p:nvSpPr>
          <p:cNvPr id="7171" name="Rectangle 3"/>
          <p:cNvSpPr>
            <a:spLocks noGrp="1" noChangeArrowheads="1"/>
          </p:cNvSpPr>
          <p:nvPr>
            <p:ph type="subTitle" idx="1"/>
          </p:nvPr>
        </p:nvSpPr>
        <p:spPr>
          <a:xfrm>
            <a:off x="4953000" y="5410200"/>
            <a:ext cx="3810000" cy="304800"/>
          </a:xfrm>
        </p:spPr>
        <p:txBody>
          <a:bodyPr/>
          <a:lstStyle>
            <a:lvl1pPr marL="0" indent="0" algn="r">
              <a:buFont typeface="Arial Narrow" pitchFamily="34" charset="0"/>
              <a:buNone/>
              <a:defRPr sz="1500"/>
            </a:lvl1pPr>
          </a:lstStyle>
          <a:p>
            <a:r>
              <a:rPr lang="en-US"/>
              <a:t>Click to edit Master subtitle style</a:t>
            </a:r>
          </a:p>
        </p:txBody>
      </p:sp>
      <p:pic>
        <p:nvPicPr>
          <p:cNvPr id="7179" name="Picture 11" descr="becertain_ppt"/>
          <p:cNvPicPr>
            <a:picLocks noChangeAspect="1" noChangeArrowheads="1"/>
          </p:cNvPicPr>
          <p:nvPr/>
        </p:nvPicPr>
        <p:blipFill>
          <a:blip r:embed="rId2" cstate="print"/>
          <a:srcRect/>
          <a:stretch>
            <a:fillRect/>
          </a:stretch>
        </p:blipFill>
        <p:spPr bwMode="auto">
          <a:xfrm>
            <a:off x="7924800" y="6400800"/>
            <a:ext cx="838200" cy="196850"/>
          </a:xfrm>
          <a:prstGeom prst="rect">
            <a:avLst/>
          </a:prstGeom>
          <a:noFill/>
        </p:spPr>
      </p:pic>
      <p:pic>
        <p:nvPicPr>
          <p:cNvPr id="7188" name="Picture 20" descr="training_titlepg"/>
          <p:cNvPicPr>
            <a:picLocks noChangeAspect="1" noChangeArrowheads="1"/>
          </p:cNvPicPr>
          <p:nvPr/>
        </p:nvPicPr>
        <p:blipFill>
          <a:blip r:embed="rId3" cstate="print"/>
          <a:srcRect/>
          <a:stretch>
            <a:fillRect/>
          </a:stretch>
        </p:blipFill>
        <p:spPr bwMode="auto">
          <a:xfrm>
            <a:off x="0" y="0"/>
            <a:ext cx="9144000" cy="45561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base" latinLnBrk="0" hangingPunct="1">
              <a:lnSpc>
                <a:spcPct val="100000"/>
              </a:lnSpc>
              <a:spcBef>
                <a:spcPct val="0"/>
              </a:spcBef>
              <a:spcAft>
                <a:spcPct val="0"/>
              </a:spcAft>
              <a:buClrTx/>
              <a:buSzTx/>
              <a:buFontTx/>
              <a:buNone/>
              <a:tabLst/>
              <a:defRPr/>
            </a:lvl1pPr>
          </a:lstStyle>
          <a:p>
            <a:r>
              <a:rPr lang="en-US" dirty="0"/>
              <a:t>Last updated 03/11/2012</a:t>
            </a:r>
          </a:p>
          <a:p>
            <a:endParaRPr lang="en-US" dirty="0"/>
          </a:p>
        </p:txBody>
      </p:sp>
      <p:sp>
        <p:nvSpPr>
          <p:cNvPr id="5" name="Slide Number Placeholder 4"/>
          <p:cNvSpPr>
            <a:spLocks noGrp="1"/>
          </p:cNvSpPr>
          <p:nvPr>
            <p:ph type="sldNum" sz="quarter" idx="11"/>
          </p:nvPr>
        </p:nvSpPr>
        <p:spPr/>
        <p:txBody>
          <a:bodyPr/>
          <a:lstStyle>
            <a:lvl1pPr>
              <a:defRPr/>
            </a:lvl1pPr>
          </a:lstStyle>
          <a:p>
            <a:r>
              <a:rPr lang="en-US" dirty="0"/>
              <a:t>Page </a:t>
            </a:r>
            <a:fld id="{A56616A8-72A8-49B2-9DBB-CA1A9CF0D166}"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4800" y="152400"/>
            <a:ext cx="2065338"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452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base" latinLnBrk="0" hangingPunct="1">
              <a:lnSpc>
                <a:spcPct val="100000"/>
              </a:lnSpc>
              <a:spcBef>
                <a:spcPct val="0"/>
              </a:spcBef>
              <a:spcAft>
                <a:spcPct val="0"/>
              </a:spcAft>
              <a:buClrTx/>
              <a:buSzTx/>
              <a:buFontTx/>
              <a:buNone/>
              <a:tabLst/>
              <a:defRPr/>
            </a:lvl1pPr>
          </a:lstStyle>
          <a:p>
            <a:r>
              <a:rPr lang="en-US" dirty="0"/>
              <a:t>Last updated 03/11/2012</a:t>
            </a:r>
          </a:p>
          <a:p>
            <a:endParaRPr lang="en-US" dirty="0"/>
          </a:p>
        </p:txBody>
      </p:sp>
      <p:sp>
        <p:nvSpPr>
          <p:cNvPr id="5" name="Slide Number Placeholder 4"/>
          <p:cNvSpPr>
            <a:spLocks noGrp="1"/>
          </p:cNvSpPr>
          <p:nvPr>
            <p:ph type="sldNum" sz="quarter" idx="11"/>
          </p:nvPr>
        </p:nvSpPr>
        <p:spPr/>
        <p:txBody>
          <a:bodyPr/>
          <a:lstStyle>
            <a:lvl1pPr>
              <a:defRPr/>
            </a:lvl1pPr>
          </a:lstStyle>
          <a:p>
            <a:r>
              <a:rPr lang="en-US" dirty="0"/>
              <a:t>Page </a:t>
            </a:r>
            <a:fld id="{EF4B5D0C-CF88-4DAA-8FAE-BF5BFAC41C48}"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553200" cy="990600"/>
          </a:xfrm>
        </p:spPr>
        <p:txBody>
          <a:bodyPr/>
          <a:lstStyle/>
          <a:p>
            <a:r>
              <a:rPr lang="en-US"/>
              <a:t>Click to edit Master title style</a:t>
            </a:r>
          </a:p>
        </p:txBody>
      </p:sp>
      <p:sp>
        <p:nvSpPr>
          <p:cNvPr id="3" name="Chart Placeholder 2"/>
          <p:cNvSpPr>
            <a:spLocks noGrp="1"/>
          </p:cNvSpPr>
          <p:nvPr>
            <p:ph type="chart" idx="1"/>
          </p:nvPr>
        </p:nvSpPr>
        <p:spPr>
          <a:xfrm>
            <a:off x="457200" y="1295400"/>
            <a:ext cx="8262938" cy="5029200"/>
          </a:xfrm>
        </p:spPr>
        <p:txBody>
          <a:bodyPr/>
          <a:lstStyle/>
          <a:p>
            <a:r>
              <a:rPr lang="en-US" dirty="0"/>
              <a:t>Click icon to add chart</a:t>
            </a:r>
          </a:p>
        </p:txBody>
      </p:sp>
      <p:sp>
        <p:nvSpPr>
          <p:cNvPr id="4" name="Date Placeholder 3"/>
          <p:cNvSpPr>
            <a:spLocks noGrp="1"/>
          </p:cNvSpPr>
          <p:nvPr>
            <p:ph type="dt" sz="half" idx="10"/>
          </p:nvPr>
        </p:nvSpPr>
        <p:spPr>
          <a:xfrm>
            <a:off x="457200" y="6477000"/>
            <a:ext cx="2133600" cy="244475"/>
          </a:xfrm>
        </p:spPr>
        <p:txBody>
          <a:bodyPr/>
          <a:lstStyle>
            <a:lvl1pPr>
              <a:defRPr/>
            </a:lvl1pPr>
          </a:lstStyle>
          <a:p>
            <a:r>
              <a:rPr lang="en-US" dirty="0"/>
              <a:t>Last updated 03/11/2012</a:t>
            </a:r>
          </a:p>
        </p:txBody>
      </p:sp>
      <p:sp>
        <p:nvSpPr>
          <p:cNvPr id="5" name="Slide Number Placeholder 4"/>
          <p:cNvSpPr>
            <a:spLocks noGrp="1"/>
          </p:cNvSpPr>
          <p:nvPr>
            <p:ph type="sldNum" sz="quarter" idx="11"/>
          </p:nvPr>
        </p:nvSpPr>
        <p:spPr>
          <a:xfrm>
            <a:off x="6553200" y="6477000"/>
            <a:ext cx="2133600" cy="244475"/>
          </a:xfrm>
        </p:spPr>
        <p:txBody>
          <a:bodyPr/>
          <a:lstStyle>
            <a:lvl1pPr>
              <a:defRPr/>
            </a:lvl1pPr>
          </a:lstStyle>
          <a:p>
            <a:r>
              <a:rPr lang="en-US" dirty="0"/>
              <a:t>Page </a:t>
            </a:r>
            <a:fld id="{A3A0DB52-7CCB-42A1-8DEB-3DDE66155342}"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a:t>Last updated 03/11/2012</a:t>
            </a:r>
          </a:p>
        </p:txBody>
      </p:sp>
      <p:sp>
        <p:nvSpPr>
          <p:cNvPr id="5" name="Slide Number Placeholder 4"/>
          <p:cNvSpPr>
            <a:spLocks noGrp="1"/>
          </p:cNvSpPr>
          <p:nvPr>
            <p:ph type="sldNum" sz="quarter" idx="11"/>
          </p:nvPr>
        </p:nvSpPr>
        <p:spPr/>
        <p:txBody>
          <a:bodyPr/>
          <a:lstStyle>
            <a:lvl1pPr>
              <a:defRPr/>
            </a:lvl1pPr>
          </a:lstStyle>
          <a:p>
            <a:r>
              <a:rPr lang="en-US" dirty="0"/>
              <a:t>Page </a:t>
            </a:r>
            <a:fld id="{7D46C628-FB86-4E27-9ED2-F82220A5EA3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dirty="0"/>
              <a:t>Last updated 03/11/2012</a:t>
            </a:r>
          </a:p>
        </p:txBody>
      </p:sp>
      <p:sp>
        <p:nvSpPr>
          <p:cNvPr id="5" name="Slide Number Placeholder 4"/>
          <p:cNvSpPr>
            <a:spLocks noGrp="1"/>
          </p:cNvSpPr>
          <p:nvPr>
            <p:ph type="sldNum" sz="quarter" idx="11"/>
          </p:nvPr>
        </p:nvSpPr>
        <p:spPr/>
        <p:txBody>
          <a:bodyPr/>
          <a:lstStyle>
            <a:lvl1pPr>
              <a:defRPr/>
            </a:lvl1pPr>
          </a:lstStyle>
          <a:p>
            <a:r>
              <a:rPr lang="en-US" dirty="0"/>
              <a:t>Page </a:t>
            </a:r>
            <a:fld id="{4C35458B-6B2C-4BDC-8360-8F1D76A4B400}"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54475"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4075" y="1295400"/>
            <a:ext cx="4056063"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dirty="0"/>
              <a:t>Last updated 03/11/2012</a:t>
            </a:r>
          </a:p>
        </p:txBody>
      </p:sp>
      <p:sp>
        <p:nvSpPr>
          <p:cNvPr id="6" name="Slide Number Placeholder 5"/>
          <p:cNvSpPr>
            <a:spLocks noGrp="1"/>
          </p:cNvSpPr>
          <p:nvPr>
            <p:ph type="sldNum" sz="quarter" idx="11"/>
          </p:nvPr>
        </p:nvSpPr>
        <p:spPr/>
        <p:txBody>
          <a:bodyPr/>
          <a:lstStyle>
            <a:lvl1pPr>
              <a:defRPr/>
            </a:lvl1pPr>
          </a:lstStyle>
          <a:p>
            <a:r>
              <a:rPr lang="en-US" dirty="0"/>
              <a:t>Page </a:t>
            </a:r>
            <a:fld id="{389A6F0D-399E-409C-AFB4-DADCDFC38CFD}"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dirty="0"/>
              <a:t>Last updated 03/11/2012</a:t>
            </a:r>
          </a:p>
        </p:txBody>
      </p:sp>
      <p:sp>
        <p:nvSpPr>
          <p:cNvPr id="8" name="Slide Number Placeholder 7"/>
          <p:cNvSpPr>
            <a:spLocks noGrp="1"/>
          </p:cNvSpPr>
          <p:nvPr>
            <p:ph type="sldNum" sz="quarter" idx="11"/>
          </p:nvPr>
        </p:nvSpPr>
        <p:spPr/>
        <p:txBody>
          <a:bodyPr/>
          <a:lstStyle>
            <a:lvl1pPr>
              <a:defRPr/>
            </a:lvl1pPr>
          </a:lstStyle>
          <a:p>
            <a:r>
              <a:rPr lang="en-US" dirty="0"/>
              <a:t>Page </a:t>
            </a:r>
            <a:fld id="{E725BACF-756E-46C2-A129-526D11D51A12}"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Last updated 03/11/2012</a:t>
            </a:r>
          </a:p>
        </p:txBody>
      </p:sp>
      <p:sp>
        <p:nvSpPr>
          <p:cNvPr id="4" name="Slide Number Placeholder 3"/>
          <p:cNvSpPr>
            <a:spLocks noGrp="1"/>
          </p:cNvSpPr>
          <p:nvPr>
            <p:ph type="sldNum" sz="quarter" idx="11"/>
          </p:nvPr>
        </p:nvSpPr>
        <p:spPr/>
        <p:txBody>
          <a:bodyPr/>
          <a:lstStyle>
            <a:lvl1pPr>
              <a:defRPr/>
            </a:lvl1pPr>
          </a:lstStyle>
          <a:p>
            <a:r>
              <a:rPr lang="en-US" dirty="0"/>
              <a:t>Page </a:t>
            </a:r>
            <a:fld id="{DF7B1CAA-087A-41B5-B5BC-F19DA0F349F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Last updated 03/11/2012</a:t>
            </a:r>
          </a:p>
        </p:txBody>
      </p:sp>
      <p:sp>
        <p:nvSpPr>
          <p:cNvPr id="3" name="Slide Number Placeholder 2"/>
          <p:cNvSpPr>
            <a:spLocks noGrp="1"/>
          </p:cNvSpPr>
          <p:nvPr>
            <p:ph type="sldNum" sz="quarter" idx="11"/>
          </p:nvPr>
        </p:nvSpPr>
        <p:spPr/>
        <p:txBody>
          <a:bodyPr/>
          <a:lstStyle>
            <a:lvl1pPr>
              <a:defRPr/>
            </a:lvl1pPr>
          </a:lstStyle>
          <a:p>
            <a:r>
              <a:rPr lang="en-US" dirty="0"/>
              <a:t>Page </a:t>
            </a:r>
            <a:fld id="{3B33985D-F36A-4F60-A02F-4D866DD86303}"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Last updated 03/11/2012</a:t>
            </a:r>
          </a:p>
        </p:txBody>
      </p:sp>
      <p:sp>
        <p:nvSpPr>
          <p:cNvPr id="6" name="Slide Number Placeholder 5"/>
          <p:cNvSpPr>
            <a:spLocks noGrp="1"/>
          </p:cNvSpPr>
          <p:nvPr>
            <p:ph type="sldNum" sz="quarter" idx="11"/>
          </p:nvPr>
        </p:nvSpPr>
        <p:spPr/>
        <p:txBody>
          <a:bodyPr/>
          <a:lstStyle>
            <a:lvl1pPr>
              <a:defRPr/>
            </a:lvl1pPr>
          </a:lstStyle>
          <a:p>
            <a:r>
              <a:rPr lang="en-US" dirty="0"/>
              <a:t>Page </a:t>
            </a:r>
            <a:fld id="{B8E68350-F8DE-47B5-A018-CD56AE0F886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marL="0" marR="0" indent="0" algn="l" defTabSz="914400" rtl="0" eaLnBrk="1" fontAlgn="base" latinLnBrk="0" hangingPunct="1">
              <a:lnSpc>
                <a:spcPct val="100000"/>
              </a:lnSpc>
              <a:spcBef>
                <a:spcPct val="0"/>
              </a:spcBef>
              <a:spcAft>
                <a:spcPct val="0"/>
              </a:spcAft>
              <a:buClrTx/>
              <a:buSzTx/>
              <a:buFontTx/>
              <a:buNone/>
              <a:tabLst/>
              <a:defRPr/>
            </a:lvl1pPr>
          </a:lstStyle>
          <a:p>
            <a:r>
              <a:rPr lang="en-US" dirty="0"/>
              <a:t>Last updated 03/11/2012</a:t>
            </a:r>
          </a:p>
          <a:p>
            <a:endParaRPr lang="en-US" dirty="0"/>
          </a:p>
        </p:txBody>
      </p:sp>
      <p:sp>
        <p:nvSpPr>
          <p:cNvPr id="6" name="Slide Number Placeholder 5"/>
          <p:cNvSpPr>
            <a:spLocks noGrp="1"/>
          </p:cNvSpPr>
          <p:nvPr>
            <p:ph type="sldNum" sz="quarter" idx="11"/>
          </p:nvPr>
        </p:nvSpPr>
        <p:spPr/>
        <p:txBody>
          <a:bodyPr/>
          <a:lstStyle>
            <a:lvl1pPr>
              <a:defRPr/>
            </a:lvl1pPr>
          </a:lstStyle>
          <a:p>
            <a:r>
              <a:rPr lang="en-US" dirty="0"/>
              <a:t>Page </a:t>
            </a:r>
            <a:fld id="{37BE0E69-9A04-4125-A9C2-89E930C5BFE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65532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95400"/>
            <a:ext cx="8262938"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 Fifth level</a:t>
            </a:r>
          </a:p>
        </p:txBody>
      </p:sp>
      <p:sp>
        <p:nvSpPr>
          <p:cNvPr id="1028" name="Rectangle 4"/>
          <p:cNvSpPr>
            <a:spLocks noGrp="1" noChangeArrowheads="1"/>
          </p:cNvSpPr>
          <p:nvPr>
            <p:ph type="dt" sz="half" idx="2"/>
          </p:nvPr>
        </p:nvSpPr>
        <p:spPr bwMode="auto">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latin typeface="+mn-lt"/>
              </a:defRPr>
            </a:lvl1pPr>
          </a:lstStyle>
          <a:p>
            <a:fld id="{B8ADAB5C-9B1B-41CA-9509-99496AF47402}" type="datetime1">
              <a:rPr lang="en-US" smtClean="0"/>
              <a:pPr/>
              <a:t>5/8/2020</a:t>
            </a:fld>
            <a:endParaRPr lang="en-US" dirty="0"/>
          </a:p>
        </p:txBody>
      </p:sp>
      <p:sp>
        <p:nvSpPr>
          <p:cNvPr id="1030" name="Rectangle 6"/>
          <p:cNvSpPr>
            <a:spLocks noGrp="1" noChangeArrowheads="1"/>
          </p:cNvSpPr>
          <p:nvPr>
            <p:ph type="sldNum" sz="quarter" idx="4"/>
          </p:nvPr>
        </p:nvSpPr>
        <p:spPr bwMode="auto">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2"/>
                </a:solidFill>
                <a:latin typeface="+mn-lt"/>
              </a:defRPr>
            </a:lvl1pPr>
          </a:lstStyle>
          <a:p>
            <a:r>
              <a:rPr lang="en-US" dirty="0"/>
              <a:t>Page </a:t>
            </a:r>
            <a:fld id="{CF95DA61-389F-4A37-B268-C83AD158A06F}" type="slidenum">
              <a:rPr lang="en-US"/>
              <a:pPr/>
              <a:t>‹#›</a:t>
            </a:fld>
            <a:endParaRPr lang="en-US" dirty="0"/>
          </a:p>
        </p:txBody>
      </p:sp>
      <p:pic>
        <p:nvPicPr>
          <p:cNvPr id="1050" name="Picture 26" descr="TrainingCnr"/>
          <p:cNvPicPr>
            <a:picLocks noChangeAspect="1" noChangeArrowheads="1"/>
          </p:cNvPicPr>
          <p:nvPr/>
        </p:nvPicPr>
        <p:blipFill>
          <a:blip r:embed="rId14" cstate="print"/>
          <a:srcRect/>
          <a:stretch>
            <a:fillRect/>
          </a:stretch>
        </p:blipFill>
        <p:spPr bwMode="auto">
          <a:xfrm>
            <a:off x="6886575" y="0"/>
            <a:ext cx="2257425" cy="90487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rtl="0" eaLnBrk="1" fontAlgn="base" hangingPunct="1">
        <a:lnSpc>
          <a:spcPct val="90000"/>
        </a:lnSpc>
        <a:spcBef>
          <a:spcPct val="0"/>
        </a:spcBef>
        <a:spcAft>
          <a:spcPct val="0"/>
        </a:spcAft>
        <a:defRPr sz="2800">
          <a:solidFill>
            <a:srgbClr val="CC0000"/>
          </a:solidFill>
          <a:latin typeface="+mj-lt"/>
          <a:ea typeface="+mj-ea"/>
          <a:cs typeface="+mj-cs"/>
        </a:defRPr>
      </a:lvl1pPr>
      <a:lvl2pPr algn="l" rtl="0" eaLnBrk="1" fontAlgn="base" hangingPunct="1">
        <a:lnSpc>
          <a:spcPct val="90000"/>
        </a:lnSpc>
        <a:spcBef>
          <a:spcPct val="0"/>
        </a:spcBef>
        <a:spcAft>
          <a:spcPct val="0"/>
        </a:spcAft>
        <a:defRPr sz="2800">
          <a:solidFill>
            <a:srgbClr val="CC0000"/>
          </a:solidFill>
          <a:latin typeface="Arial Narrow" pitchFamily="34" charset="0"/>
        </a:defRPr>
      </a:lvl2pPr>
      <a:lvl3pPr algn="l" rtl="0" eaLnBrk="1" fontAlgn="base" hangingPunct="1">
        <a:lnSpc>
          <a:spcPct val="90000"/>
        </a:lnSpc>
        <a:spcBef>
          <a:spcPct val="0"/>
        </a:spcBef>
        <a:spcAft>
          <a:spcPct val="0"/>
        </a:spcAft>
        <a:defRPr sz="2800">
          <a:solidFill>
            <a:srgbClr val="CC0000"/>
          </a:solidFill>
          <a:latin typeface="Arial Narrow" pitchFamily="34" charset="0"/>
        </a:defRPr>
      </a:lvl3pPr>
      <a:lvl4pPr algn="l" rtl="0" eaLnBrk="1" fontAlgn="base" hangingPunct="1">
        <a:lnSpc>
          <a:spcPct val="90000"/>
        </a:lnSpc>
        <a:spcBef>
          <a:spcPct val="0"/>
        </a:spcBef>
        <a:spcAft>
          <a:spcPct val="0"/>
        </a:spcAft>
        <a:defRPr sz="2800">
          <a:solidFill>
            <a:srgbClr val="CC0000"/>
          </a:solidFill>
          <a:latin typeface="Arial Narrow" pitchFamily="34" charset="0"/>
        </a:defRPr>
      </a:lvl4pPr>
      <a:lvl5pPr algn="l" rtl="0" eaLnBrk="1" fontAlgn="base" hangingPunct="1">
        <a:lnSpc>
          <a:spcPct val="90000"/>
        </a:lnSpc>
        <a:spcBef>
          <a:spcPct val="0"/>
        </a:spcBef>
        <a:spcAft>
          <a:spcPct val="0"/>
        </a:spcAft>
        <a:defRPr sz="2800">
          <a:solidFill>
            <a:srgbClr val="CC0000"/>
          </a:solidFill>
          <a:latin typeface="Arial Narrow" pitchFamily="34" charset="0"/>
        </a:defRPr>
      </a:lvl5pPr>
      <a:lvl6pPr marL="457200" algn="l" rtl="0" eaLnBrk="1" fontAlgn="base" hangingPunct="1">
        <a:lnSpc>
          <a:spcPct val="90000"/>
        </a:lnSpc>
        <a:spcBef>
          <a:spcPct val="0"/>
        </a:spcBef>
        <a:spcAft>
          <a:spcPct val="0"/>
        </a:spcAft>
        <a:defRPr sz="2800">
          <a:solidFill>
            <a:srgbClr val="CC0000"/>
          </a:solidFill>
          <a:latin typeface="Arial Narrow" pitchFamily="34" charset="0"/>
        </a:defRPr>
      </a:lvl6pPr>
      <a:lvl7pPr marL="914400" algn="l" rtl="0" eaLnBrk="1" fontAlgn="base" hangingPunct="1">
        <a:lnSpc>
          <a:spcPct val="90000"/>
        </a:lnSpc>
        <a:spcBef>
          <a:spcPct val="0"/>
        </a:spcBef>
        <a:spcAft>
          <a:spcPct val="0"/>
        </a:spcAft>
        <a:defRPr sz="2800">
          <a:solidFill>
            <a:srgbClr val="CC0000"/>
          </a:solidFill>
          <a:latin typeface="Arial Narrow" pitchFamily="34" charset="0"/>
        </a:defRPr>
      </a:lvl7pPr>
      <a:lvl8pPr marL="1371600" algn="l" rtl="0" eaLnBrk="1" fontAlgn="base" hangingPunct="1">
        <a:lnSpc>
          <a:spcPct val="90000"/>
        </a:lnSpc>
        <a:spcBef>
          <a:spcPct val="0"/>
        </a:spcBef>
        <a:spcAft>
          <a:spcPct val="0"/>
        </a:spcAft>
        <a:defRPr sz="2800">
          <a:solidFill>
            <a:srgbClr val="CC0000"/>
          </a:solidFill>
          <a:latin typeface="Arial Narrow" pitchFamily="34" charset="0"/>
        </a:defRPr>
      </a:lvl8pPr>
      <a:lvl9pPr marL="1828800" algn="l" rtl="0" eaLnBrk="1" fontAlgn="base" hangingPunct="1">
        <a:lnSpc>
          <a:spcPct val="90000"/>
        </a:lnSpc>
        <a:spcBef>
          <a:spcPct val="0"/>
        </a:spcBef>
        <a:spcAft>
          <a:spcPct val="0"/>
        </a:spcAft>
        <a:defRPr sz="2800">
          <a:solidFill>
            <a:srgbClr val="CC0000"/>
          </a:solidFill>
          <a:latin typeface="Arial Narrow" pitchFamily="34" charset="0"/>
        </a:defRPr>
      </a:lvl9pPr>
    </p:titleStyle>
    <p:bodyStyle>
      <a:lvl1pPr marL="342900" indent="-3429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lr>
          <a:srgbClr val="CC0000"/>
        </a:buClr>
        <a:buChar char="–"/>
        <a:defRPr sz="2000">
          <a:solidFill>
            <a:schemeClr val="tx1"/>
          </a:solidFill>
          <a:latin typeface="+mn-lt"/>
        </a:defRPr>
      </a:lvl2pPr>
      <a:lvl3pPr marL="11430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3pPr>
      <a:lvl4pPr marL="1600200" indent="-228600" algn="l" rtl="0" eaLnBrk="1" fontAlgn="base" hangingPunct="1">
        <a:spcBef>
          <a:spcPct val="20000"/>
        </a:spcBef>
        <a:spcAft>
          <a:spcPct val="0"/>
        </a:spcAft>
        <a:buClr>
          <a:srgbClr val="CC0000"/>
        </a:buClr>
        <a:buChar char="–"/>
        <a:defRPr sz="2000">
          <a:solidFill>
            <a:schemeClr val="tx1"/>
          </a:solidFill>
          <a:latin typeface="+mn-lt"/>
        </a:defRPr>
      </a:lvl4pPr>
      <a:lvl5pPr marL="20574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6pPr>
      <a:lvl7pPr marL="29718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7pPr>
      <a:lvl8pPr marL="34290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8pPr>
      <a:lvl9pPr marL="3886200" indent="-228600" algn="l" rtl="0" eaLnBrk="1" fontAlgn="base" hangingPunct="1">
        <a:spcBef>
          <a:spcPct val="20000"/>
        </a:spcBef>
        <a:spcAft>
          <a:spcPct val="0"/>
        </a:spcAft>
        <a:buClr>
          <a:srgbClr val="CC0000"/>
        </a:buClr>
        <a:buFont typeface="Arial Narrow"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ctrTitle"/>
          </p:nvPr>
        </p:nvSpPr>
        <p:spPr>
          <a:xfrm>
            <a:off x="1447800" y="4800600"/>
            <a:ext cx="7315200" cy="838200"/>
          </a:xfrm>
        </p:spPr>
        <p:txBody>
          <a:bodyPr/>
          <a:lstStyle/>
          <a:p>
            <a:r>
              <a:rPr lang="en-US" dirty="0"/>
              <a:t>US Dept. of Commerce - Bureau of Industry and Security (BIS)</a:t>
            </a:r>
            <a:br>
              <a:rPr lang="en-US" dirty="0"/>
            </a:br>
            <a:r>
              <a:rPr lang="en-US" dirty="0"/>
              <a:t>Export Controls</a:t>
            </a:r>
          </a:p>
        </p:txBody>
      </p:sp>
      <p:sp>
        <p:nvSpPr>
          <p:cNvPr id="3" name="TextBox 2"/>
          <p:cNvSpPr txBox="1"/>
          <p:nvPr/>
        </p:nvSpPr>
        <p:spPr>
          <a:xfrm>
            <a:off x="152400" y="6477000"/>
            <a:ext cx="2145792" cy="276999"/>
          </a:xfrm>
          <a:prstGeom prst="rect">
            <a:avLst/>
          </a:prstGeom>
          <a:noFill/>
        </p:spPr>
        <p:txBody>
          <a:bodyPr wrap="square" rtlCol="0">
            <a:spAutoFit/>
          </a:bodyPr>
          <a:lstStyle/>
          <a:p>
            <a:r>
              <a:rPr lang="en-US" sz="1200" dirty="0"/>
              <a:t>Revised 11/26/2018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10</a:t>
            </a:fld>
            <a:endParaRPr lang="en-US" dirty="0"/>
          </a:p>
        </p:txBody>
      </p:sp>
      <p:sp>
        <p:nvSpPr>
          <p:cNvPr id="12290" name="Rectangle 2"/>
          <p:cNvSpPr>
            <a:spLocks noGrp="1" noChangeArrowheads="1"/>
          </p:cNvSpPr>
          <p:nvPr>
            <p:ph type="title"/>
          </p:nvPr>
        </p:nvSpPr>
        <p:spPr/>
        <p:txBody>
          <a:bodyPr/>
          <a:lstStyle/>
          <a:p>
            <a:r>
              <a:rPr lang="en-US" dirty="0"/>
              <a:t>Post-sale through Shipment</a:t>
            </a:r>
          </a:p>
        </p:txBody>
      </p:sp>
      <p:sp>
        <p:nvSpPr>
          <p:cNvPr id="12291" name="Rectangle 3"/>
          <p:cNvSpPr>
            <a:spLocks noGrp="1" noChangeArrowheads="1"/>
          </p:cNvSpPr>
          <p:nvPr>
            <p:ph type="body" idx="1"/>
          </p:nvPr>
        </p:nvSpPr>
        <p:spPr>
          <a:xfrm>
            <a:off x="342900" y="1209606"/>
            <a:ext cx="8458200" cy="609600"/>
          </a:xfrm>
        </p:spPr>
        <p:txBody>
          <a:bodyPr/>
          <a:lstStyle/>
          <a:p>
            <a:pPr algn="ctr">
              <a:buNone/>
            </a:pPr>
            <a:r>
              <a:rPr lang="en-US" sz="1800" u="sng" dirty="0">
                <a:latin typeface="Arial Narrow" panose="020B0606020202030204" pitchFamily="34" charset="0"/>
              </a:rPr>
              <a:t>Once drawing is released by engineering, how does MTS flag a specific part number as controlled?</a:t>
            </a:r>
          </a:p>
          <a:p>
            <a:pPr algn="ctr">
              <a:buNone/>
            </a:pPr>
            <a:r>
              <a:rPr lang="en-US" sz="1800" dirty="0">
                <a:latin typeface="Arial Narrow" panose="020B0606020202030204" pitchFamily="34" charset="0"/>
              </a:rPr>
              <a:t>Currently done by Connie Norman and team</a:t>
            </a:r>
          </a:p>
          <a:p>
            <a:endParaRPr lang="en-US" sz="2400" dirty="0">
              <a:latin typeface="Verdana"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885813"/>
            <a:ext cx="5715000" cy="44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a:off x="1143000" y="49530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39295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11</a:t>
            </a:fld>
            <a:endParaRPr lang="en-US" dirty="0"/>
          </a:p>
        </p:txBody>
      </p:sp>
      <p:sp>
        <p:nvSpPr>
          <p:cNvPr id="12290" name="Rectangle 2"/>
          <p:cNvSpPr>
            <a:spLocks noGrp="1" noChangeArrowheads="1"/>
          </p:cNvSpPr>
          <p:nvPr>
            <p:ph type="title"/>
          </p:nvPr>
        </p:nvSpPr>
        <p:spPr/>
        <p:txBody>
          <a:bodyPr/>
          <a:lstStyle/>
          <a:p>
            <a:r>
              <a:rPr lang="en-US" dirty="0"/>
              <a:t>Post-sale through Shipment</a:t>
            </a:r>
          </a:p>
        </p:txBody>
      </p:sp>
      <p:sp>
        <p:nvSpPr>
          <p:cNvPr id="12291" name="Rectangle 3"/>
          <p:cNvSpPr>
            <a:spLocks noGrp="1" noChangeArrowheads="1"/>
          </p:cNvSpPr>
          <p:nvPr>
            <p:ph type="body" idx="1"/>
          </p:nvPr>
        </p:nvSpPr>
        <p:spPr/>
        <p:txBody>
          <a:bodyPr/>
          <a:lstStyle/>
          <a:p>
            <a:endParaRPr lang="en-US" dirty="0">
              <a:solidFill>
                <a:srgbClr val="FF0000"/>
              </a:solidFill>
              <a:latin typeface="Arial Narrow" panose="020B0606020202030204" pitchFamily="34" charset="0"/>
            </a:endParaRPr>
          </a:p>
          <a:p>
            <a:r>
              <a:rPr lang="en-US" dirty="0">
                <a:latin typeface="Arial Narrow" panose="020B0606020202030204" pitchFamily="34" charset="0"/>
              </a:rPr>
              <a:t>By checking the “Military Goods” checkbox within a material master record, the engineering drawing associated with that material is directed to a secured storage location</a:t>
            </a:r>
          </a:p>
          <a:p>
            <a:r>
              <a:rPr lang="en-US" dirty="0">
                <a:latin typeface="Arial Narrow" panose="020B0606020202030204" pitchFamily="34" charset="0"/>
              </a:rPr>
              <a:t>Access to the secured storage location is controlled by Global Trade Compliance</a:t>
            </a:r>
          </a:p>
          <a:p>
            <a:r>
              <a:rPr lang="en-US" dirty="0">
                <a:latin typeface="Arial Narrow" panose="020B0606020202030204" pitchFamily="34" charset="0"/>
              </a:rPr>
              <a:t>To gain access, e-mail:</a:t>
            </a:r>
          </a:p>
          <a:p>
            <a:pPr lvl="1"/>
            <a:r>
              <a:rPr lang="en-US" dirty="0">
                <a:latin typeface="Arial Narrow" panose="020B0606020202030204" pitchFamily="34" charset="0"/>
              </a:rPr>
              <a:t>Name, country of birth, country of citizenship, proof of citizenship and SAP User ID to GlobalTrade@mts.com</a:t>
            </a:r>
          </a:p>
          <a:p>
            <a:r>
              <a:rPr lang="en-US" dirty="0">
                <a:latin typeface="Arial Narrow" panose="020B0606020202030204" pitchFamily="34" charset="0"/>
              </a:rPr>
              <a:t>Once access is provided, you will be able to access all controlled drawings via DOD, but not Finder</a:t>
            </a:r>
          </a:p>
          <a:p>
            <a:r>
              <a:rPr lang="en-US" dirty="0"/>
              <a:t>Okay storing technical data on MTS network drives</a:t>
            </a:r>
          </a:p>
          <a:p>
            <a:r>
              <a:rPr lang="en-US" dirty="0"/>
              <a:t>Okay storing technical data on MTS desktop or laptop computers</a:t>
            </a:r>
            <a:endParaRPr lang="en-US" dirty="0">
              <a:latin typeface="Arial Narrow" panose="020B0606020202030204" pitchFamily="34" charset="0"/>
            </a:endParaRPr>
          </a:p>
          <a:p>
            <a:pPr marL="0" indent="0">
              <a:buNone/>
            </a:pPr>
            <a:endParaRPr lang="en-US" dirty="0">
              <a:solidFill>
                <a:srgbClr val="FF0000"/>
              </a:solidFill>
              <a:latin typeface="Arial Narrow" panose="020B0606020202030204" pitchFamily="34" charset="0"/>
            </a:endParaRPr>
          </a:p>
          <a:p>
            <a:pPr marL="0" indent="0">
              <a:buNone/>
            </a:pPr>
            <a:endParaRPr lang="en-US" dirty="0">
              <a:solidFill>
                <a:srgbClr val="FF0000"/>
              </a:solidFill>
              <a:latin typeface="Arial Narrow" panose="020B0606020202030204" pitchFamily="34" charset="0"/>
            </a:endParaRPr>
          </a:p>
          <a:p>
            <a:endParaRPr lang="en-US" sz="2400" dirty="0">
              <a:latin typeface="Verdana" charset="0"/>
            </a:endParaRPr>
          </a:p>
        </p:txBody>
      </p:sp>
    </p:spTree>
    <p:extLst>
      <p:ext uri="{BB962C8B-B14F-4D97-AF65-F5344CB8AC3E}">
        <p14:creationId xmlns:p14="http://schemas.microsoft.com/office/powerpoint/2010/main" val="2070962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Protect electronic data and hard copies</a:t>
            </a:r>
          </a:p>
          <a:p>
            <a:r>
              <a:rPr lang="en-US" dirty="0"/>
              <a:t>Restrict involvement to US Persons unless authorization is received</a:t>
            </a:r>
          </a:p>
          <a:p>
            <a:r>
              <a:rPr lang="en-US" dirty="0"/>
              <a:t>Keep Global Trade Compliance informed</a:t>
            </a:r>
          </a:p>
          <a:p>
            <a:r>
              <a:rPr lang="en-US" dirty="0"/>
              <a:t>If you have questions or concerns on topics we have not covered, please ask us!</a:t>
            </a:r>
          </a:p>
        </p:txBody>
      </p:sp>
      <p:sp>
        <p:nvSpPr>
          <p:cNvPr id="4" name="Date Placeholder 3"/>
          <p:cNvSpPr>
            <a:spLocks noGrp="1"/>
          </p:cNvSpPr>
          <p:nvPr>
            <p:ph type="dt" sz="half" idx="10"/>
          </p:nvPr>
        </p:nvSpPr>
        <p:spPr/>
        <p:txBody>
          <a:bodyPr/>
          <a:lstStyle/>
          <a:p>
            <a:r>
              <a:rPr lang="en-US"/>
              <a:t>Last updated 03/11/2012</a:t>
            </a:r>
            <a:endParaRPr lang="en-US" dirty="0"/>
          </a:p>
        </p:txBody>
      </p:sp>
      <p:sp>
        <p:nvSpPr>
          <p:cNvPr id="5" name="Slide Number Placeholder 4"/>
          <p:cNvSpPr>
            <a:spLocks noGrp="1"/>
          </p:cNvSpPr>
          <p:nvPr>
            <p:ph type="sldNum" sz="quarter" idx="11"/>
          </p:nvPr>
        </p:nvSpPr>
        <p:spPr/>
        <p:txBody>
          <a:bodyPr/>
          <a:lstStyle/>
          <a:p>
            <a:r>
              <a:rPr lang="en-US"/>
              <a:t>Page </a:t>
            </a:r>
            <a:fld id="{7D46C628-FB86-4E27-9ED2-F82220A5EA39}" type="slidenum">
              <a:rPr lang="en-US" smtClean="0"/>
              <a:pPr/>
              <a:t>12</a:t>
            </a:fld>
            <a:endParaRPr lang="en-US" dirty="0"/>
          </a:p>
        </p:txBody>
      </p:sp>
    </p:spTree>
    <p:extLst>
      <p:ext uri="{BB962C8B-B14F-4D97-AF65-F5344CB8AC3E}">
        <p14:creationId xmlns:p14="http://schemas.microsoft.com/office/powerpoint/2010/main" val="56910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2</a:t>
            </a:fld>
            <a:endParaRPr lang="en-US" dirty="0"/>
          </a:p>
        </p:txBody>
      </p:sp>
      <p:sp>
        <p:nvSpPr>
          <p:cNvPr id="12290" name="Rectangle 2"/>
          <p:cNvSpPr>
            <a:spLocks noGrp="1" noChangeArrowheads="1"/>
          </p:cNvSpPr>
          <p:nvPr>
            <p:ph type="title"/>
          </p:nvPr>
        </p:nvSpPr>
        <p:spPr/>
        <p:txBody>
          <a:bodyPr/>
          <a:lstStyle/>
          <a:p>
            <a:r>
              <a:rPr lang="en-US" dirty="0"/>
              <a:t>BIS EAR Export Controls</a:t>
            </a:r>
          </a:p>
        </p:txBody>
      </p:sp>
      <p:sp>
        <p:nvSpPr>
          <p:cNvPr id="12291" name="Rectangle 3"/>
          <p:cNvSpPr>
            <a:spLocks noGrp="1" noChangeArrowheads="1"/>
          </p:cNvSpPr>
          <p:nvPr>
            <p:ph type="body" idx="1"/>
          </p:nvPr>
        </p:nvSpPr>
        <p:spPr>
          <a:xfrm>
            <a:off x="418641" y="799502"/>
            <a:ext cx="8262938" cy="5029200"/>
          </a:xfrm>
        </p:spPr>
        <p:txBody>
          <a:bodyPr/>
          <a:lstStyle/>
          <a:p>
            <a:pPr marL="0" indent="0">
              <a:buNone/>
            </a:pPr>
            <a:endParaRPr lang="en-US" dirty="0">
              <a:latin typeface="Arial Narrow" panose="020B0606020202030204" pitchFamily="34" charset="0"/>
            </a:endParaRPr>
          </a:p>
          <a:p>
            <a:r>
              <a:rPr lang="en-US" dirty="0">
                <a:latin typeface="Arial Narrow" panose="020B0606020202030204" pitchFamily="34" charset="0"/>
              </a:rPr>
              <a:t>The Export Administration Regulations (EAR) are administered by the Bureau of Industry of Security within the US Dept. of Commerce</a:t>
            </a:r>
          </a:p>
          <a:p>
            <a:r>
              <a:rPr lang="en-US" dirty="0">
                <a:latin typeface="Arial Narrow" panose="020B0606020202030204" pitchFamily="34" charset="0"/>
              </a:rPr>
              <a:t>The EAR can apply to both domestic and international work, products, &amp; technology</a:t>
            </a:r>
          </a:p>
          <a:p>
            <a:r>
              <a:rPr lang="en-US" dirty="0">
                <a:latin typeface="Arial Narrow" panose="020B0606020202030204" pitchFamily="34" charset="0"/>
              </a:rPr>
              <a:t>MTS ITAR internal process controls are somewhat similar for EAR</a:t>
            </a:r>
          </a:p>
          <a:p>
            <a:r>
              <a:rPr lang="en-US" dirty="0">
                <a:latin typeface="Arial Narrow" panose="020B0606020202030204" pitchFamily="34" charset="0"/>
              </a:rPr>
              <a:t>The scope can include: </a:t>
            </a:r>
          </a:p>
          <a:p>
            <a:pPr lvl="1"/>
            <a:r>
              <a:rPr lang="en-US" dirty="0">
                <a:latin typeface="Arial Narrow" panose="020B0606020202030204" pitchFamily="34" charset="0"/>
              </a:rPr>
              <a:t>Specially designed products and test equipment for use by military and not regulated by ITAR	</a:t>
            </a:r>
          </a:p>
          <a:p>
            <a:pPr lvl="1"/>
            <a:r>
              <a:rPr lang="en-US" dirty="0">
                <a:latin typeface="Arial Narrow" panose="020B0606020202030204" pitchFamily="34" charset="0"/>
              </a:rPr>
              <a:t>Commercial orders that have dual use or restricted end use/user</a:t>
            </a:r>
          </a:p>
          <a:p>
            <a:r>
              <a:rPr lang="en-US" dirty="0">
                <a:latin typeface="Arial Narrow" panose="020B0606020202030204" pitchFamily="34" charset="0"/>
              </a:rPr>
              <a:t>MTS Global Trade Compliance team is responsible for making a determination taking into account a number of factors related to opportunity:</a:t>
            </a:r>
            <a:endParaRPr lang="en-US" sz="2400" dirty="0">
              <a:latin typeface="Arial Narrow" panose="020B0606020202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652642744"/>
              </p:ext>
            </p:extLst>
          </p:nvPr>
        </p:nvGraphicFramePr>
        <p:xfrm>
          <a:off x="838200" y="4728284"/>
          <a:ext cx="7010400" cy="1747520"/>
        </p:xfrm>
        <a:graphic>
          <a:graphicData uri="http://schemas.openxmlformats.org/drawingml/2006/table">
            <a:tbl>
              <a:tblPr firstRow="1" bandRow="1">
                <a:tableStyleId>{2D5ABB26-0587-4C30-8999-92F81FD0307C}</a:tableStyleId>
              </a:tblPr>
              <a:tblGrid>
                <a:gridCol w="3173128">
                  <a:extLst>
                    <a:ext uri="{9D8B030D-6E8A-4147-A177-3AD203B41FA5}">
                      <a16:colId xmlns:a16="http://schemas.microsoft.com/office/drawing/2014/main" val="20000"/>
                    </a:ext>
                  </a:extLst>
                </a:gridCol>
                <a:gridCol w="3837272">
                  <a:extLst>
                    <a:ext uri="{9D8B030D-6E8A-4147-A177-3AD203B41FA5}">
                      <a16:colId xmlns:a16="http://schemas.microsoft.com/office/drawing/2014/main" val="20001"/>
                    </a:ext>
                  </a:extLst>
                </a:gridCol>
              </a:tblGrid>
              <a:tr h="142240">
                <a:tc>
                  <a:txBody>
                    <a:bodyPr/>
                    <a:lstStyle/>
                    <a:p>
                      <a:pPr marL="285750" indent="-285750">
                        <a:buFont typeface="Arial" pitchFamily="34" charset="0"/>
                        <a:buChar char="•"/>
                      </a:pPr>
                      <a:r>
                        <a:rPr lang="en-US" dirty="0"/>
                        <a:t>Customer input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Presence of new part numbers</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en-US" dirty="0"/>
                        <a:t>Customer’s test specimen</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Presence of engineering</a:t>
                      </a:r>
                      <a:r>
                        <a:rPr lang="en-US" baseline="0" dirty="0"/>
                        <a:t> hours</a:t>
                      </a:r>
                      <a:endParaRPr lang="en-US" dirty="0"/>
                    </a:p>
                  </a:txBody>
                  <a:tcPr/>
                </a:tc>
                <a:extLst>
                  <a:ext uri="{0D108BD9-81ED-4DB2-BD59-A6C34878D82A}">
                    <a16:rowId xmlns:a16="http://schemas.microsoft.com/office/drawing/2014/main" val="10001"/>
                  </a:ext>
                </a:extLst>
              </a:tr>
              <a:tr h="370840">
                <a:tc>
                  <a:txBody>
                    <a:bodyPr/>
                    <a:lstStyle/>
                    <a:p>
                      <a:pPr marL="285750" indent="-285750">
                        <a:buFont typeface="Arial" pitchFamily="34" charset="0"/>
                        <a:buChar char="•"/>
                      </a:pPr>
                      <a:r>
                        <a:rPr lang="en-US" dirty="0"/>
                        <a:t>Vendor input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Presence of a controlled item</a:t>
                      </a:r>
                      <a:r>
                        <a:rPr lang="en-US" baseline="0" dirty="0"/>
                        <a:t> in BOM</a:t>
                      </a:r>
                      <a:endParaRPr lang="en-US" dirty="0"/>
                    </a:p>
                  </a:txBody>
                  <a:tcPr/>
                </a:tc>
                <a:extLst>
                  <a:ext uri="{0D108BD9-81ED-4DB2-BD59-A6C34878D82A}">
                    <a16:rowId xmlns:a16="http://schemas.microsoft.com/office/drawing/2014/main" val="10002"/>
                  </a:ext>
                </a:extLst>
              </a:tr>
              <a:tr h="370840">
                <a:tc>
                  <a:txBody>
                    <a:bodyPr/>
                    <a:lstStyle/>
                    <a:p>
                      <a:pPr marL="285750" indent="-285750">
                        <a:buFont typeface="Arial" pitchFamily="34" charset="0"/>
                        <a:buChar char="•"/>
                      </a:pPr>
                      <a:r>
                        <a:rPr lang="en-US" dirty="0"/>
                        <a:t>Engineering input</a:t>
                      </a:r>
                    </a:p>
                  </a:txBody>
                  <a:tcPr/>
                </a:tc>
                <a:tc>
                  <a:txBody>
                    <a:bodyPr/>
                    <a:lstStyle/>
                    <a:p>
                      <a:pPr marL="285750" indent="-285750">
                        <a:buFont typeface="Arial" pitchFamily="34" charset="0"/>
                        <a:buChar char="•"/>
                      </a:pPr>
                      <a:r>
                        <a:rPr lang="en-US" dirty="0"/>
                        <a:t>End use/End user</a:t>
                      </a:r>
                    </a:p>
                    <a:p>
                      <a:pPr marL="0" indent="0">
                        <a:buFont typeface="Arial" pitchFamily="34" charset="0"/>
                        <a:buNone/>
                      </a:pP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3977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MTS Legal</a:t>
            </a:r>
          </a:p>
        </p:txBody>
      </p:sp>
      <p:sp>
        <p:nvSpPr>
          <p:cNvPr id="3" name="Content Placeholder 2"/>
          <p:cNvSpPr>
            <a:spLocks noGrp="1"/>
          </p:cNvSpPr>
          <p:nvPr>
            <p:ph idx="1"/>
          </p:nvPr>
        </p:nvSpPr>
        <p:spPr>
          <a:xfrm>
            <a:off x="457200" y="1175133"/>
            <a:ext cx="7620000" cy="5029200"/>
          </a:xfrm>
        </p:spPr>
        <p:txBody>
          <a:bodyPr/>
          <a:lstStyle/>
          <a:p>
            <a:pPr marL="0" indent="0">
              <a:buNone/>
            </a:pPr>
            <a:endParaRPr lang="en-US" u="sng" dirty="0"/>
          </a:p>
          <a:p>
            <a:r>
              <a:rPr lang="en-US" u="sng" dirty="0"/>
              <a:t>Any US Govt. or Federal contracts (Example FARS)</a:t>
            </a:r>
          </a:p>
          <a:p>
            <a:endParaRPr lang="en-US" u="sng" dirty="0"/>
          </a:p>
          <a:p>
            <a:r>
              <a:rPr lang="en-US" u="sng" dirty="0"/>
              <a:t>Any Defense contracts (Example DFARS)</a:t>
            </a:r>
          </a:p>
          <a:p>
            <a:endParaRPr lang="en-US" u="sng" dirty="0"/>
          </a:p>
          <a:p>
            <a:r>
              <a:rPr lang="en-US" u="sng" dirty="0"/>
              <a:t>Any customer contract requirements</a:t>
            </a:r>
            <a:r>
              <a:rPr lang="en-US" dirty="0"/>
              <a:t> must be routed to MTS legal for guidance and not MTS Global Trade compliance</a:t>
            </a:r>
          </a:p>
          <a:p>
            <a:pPr lvl="1"/>
            <a:r>
              <a:rPr lang="en-US" dirty="0"/>
              <a:t>Examples include:</a:t>
            </a:r>
          </a:p>
          <a:p>
            <a:pPr lvl="2"/>
            <a:r>
              <a:rPr lang="en-US" dirty="0"/>
              <a:t>Any documents and agreements requested by any parties to the agreement</a:t>
            </a:r>
          </a:p>
          <a:p>
            <a:pPr lvl="2"/>
            <a:r>
              <a:rPr lang="en-US" dirty="0"/>
              <a:t>Project documents</a:t>
            </a:r>
          </a:p>
          <a:p>
            <a:pPr lvl="2"/>
            <a:r>
              <a:rPr lang="en-US" dirty="0"/>
              <a:t>Technical contractual agreements</a:t>
            </a:r>
          </a:p>
          <a:p>
            <a:pPr lvl="2"/>
            <a:r>
              <a:rPr lang="en-US" dirty="0"/>
              <a:t>IP/contract</a:t>
            </a:r>
          </a:p>
          <a:p>
            <a:pPr lvl="2"/>
            <a:endParaRPr lang="en-US" dirty="0"/>
          </a:p>
          <a:p>
            <a:endParaRPr lang="en-US" sz="1900" dirty="0"/>
          </a:p>
          <a:p>
            <a:pPr marL="0" indent="0">
              <a:buNone/>
            </a:pPr>
            <a:endParaRPr lang="en-US" dirty="0"/>
          </a:p>
          <a:p>
            <a:pPr marL="0" indent="0">
              <a:buNone/>
            </a:pPr>
            <a:endParaRPr lang="en-US" dirty="0"/>
          </a:p>
        </p:txBody>
      </p:sp>
      <p:sp>
        <p:nvSpPr>
          <p:cNvPr id="5" name="Slide Number Placeholder 4"/>
          <p:cNvSpPr>
            <a:spLocks noGrp="1"/>
          </p:cNvSpPr>
          <p:nvPr>
            <p:ph type="sldNum" sz="quarter" idx="11"/>
          </p:nvPr>
        </p:nvSpPr>
        <p:spPr/>
        <p:txBody>
          <a:bodyPr/>
          <a:lstStyle/>
          <a:p>
            <a:r>
              <a:rPr lang="en-US"/>
              <a:t>Page </a:t>
            </a:r>
            <a:fld id="{7D46C628-FB86-4E27-9ED2-F82220A5EA39}" type="slidenum">
              <a:rPr lang="en-US" smtClean="0"/>
              <a:pPr/>
              <a:t>3</a:t>
            </a:fld>
            <a:endParaRPr lang="en-US" dirty="0"/>
          </a:p>
        </p:txBody>
      </p:sp>
    </p:spTree>
    <p:extLst>
      <p:ext uri="{BB962C8B-B14F-4D97-AF65-F5344CB8AC3E}">
        <p14:creationId xmlns:p14="http://schemas.microsoft.com/office/powerpoint/2010/main" val="25611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Pre-Sale Process</a:t>
            </a:r>
          </a:p>
        </p:txBody>
      </p:sp>
      <p:sp>
        <p:nvSpPr>
          <p:cNvPr id="3" name="Content Placeholder 2"/>
          <p:cNvSpPr>
            <a:spLocks noGrp="1"/>
          </p:cNvSpPr>
          <p:nvPr>
            <p:ph idx="1"/>
          </p:nvPr>
        </p:nvSpPr>
        <p:spPr/>
        <p:txBody>
          <a:bodyPr/>
          <a:lstStyle/>
          <a:p>
            <a:r>
              <a:rPr lang="en-US" dirty="0"/>
              <a:t>If subject to EAR controls the following steps are taken:</a:t>
            </a:r>
          </a:p>
          <a:p>
            <a:pPr lvl="1"/>
            <a:r>
              <a:rPr lang="en-US" dirty="0"/>
              <a:t>Ensure all individuals involved on project are US Persons:</a:t>
            </a:r>
          </a:p>
          <a:p>
            <a:pPr lvl="2"/>
            <a:r>
              <a:rPr lang="en-US" dirty="0"/>
              <a:t>MTS coworkers, business partners, non-US Person customers (in and outside of US)</a:t>
            </a:r>
          </a:p>
          <a:p>
            <a:pPr lvl="2"/>
            <a:r>
              <a:rPr lang="en-US" dirty="0"/>
              <a:t>Verify with Global Trade Compliance</a:t>
            </a:r>
          </a:p>
          <a:p>
            <a:pPr lvl="2"/>
            <a:r>
              <a:rPr lang="en-US" dirty="0"/>
              <a:t>Non-US Persons may need an export license to be involved </a:t>
            </a:r>
          </a:p>
          <a:p>
            <a:pPr lvl="1"/>
            <a:r>
              <a:rPr lang="en-US" dirty="0"/>
              <a:t>Do not share “technical data” that is licensable. Stick with a simple quote outlining basic descriptions and prices. You can share information that’s already in the public domain (e.g., product brochures).</a:t>
            </a:r>
          </a:p>
          <a:p>
            <a:pPr lvl="1"/>
            <a:r>
              <a:rPr lang="en-US" dirty="0"/>
              <a:t>Restrict your discussions (“technical assistance”) to information already in the public domain and not derived from your experience or knowledge of work on systems built for the military</a:t>
            </a:r>
          </a:p>
          <a:p>
            <a:pPr marL="0" indent="0">
              <a:buNone/>
            </a:pPr>
            <a:endParaRPr lang="en-US" dirty="0"/>
          </a:p>
        </p:txBody>
      </p:sp>
      <p:sp>
        <p:nvSpPr>
          <p:cNvPr id="5" name="Slide Number Placeholder 4"/>
          <p:cNvSpPr>
            <a:spLocks noGrp="1"/>
          </p:cNvSpPr>
          <p:nvPr>
            <p:ph type="sldNum" sz="quarter" idx="11"/>
          </p:nvPr>
        </p:nvSpPr>
        <p:spPr/>
        <p:txBody>
          <a:bodyPr/>
          <a:lstStyle/>
          <a:p>
            <a:r>
              <a:rPr lang="en-US" dirty="0"/>
              <a:t>Page </a:t>
            </a:r>
            <a:fld id="{7D46C628-FB86-4E27-9ED2-F82220A5EA39}" type="slidenum">
              <a:rPr lang="en-US" smtClean="0"/>
              <a:pPr/>
              <a:t>4</a:t>
            </a:fld>
            <a:endParaRPr lang="en-US" dirty="0"/>
          </a:p>
        </p:txBody>
      </p:sp>
    </p:spTree>
    <p:extLst>
      <p:ext uri="{BB962C8B-B14F-4D97-AF65-F5344CB8AC3E}">
        <p14:creationId xmlns:p14="http://schemas.microsoft.com/office/powerpoint/2010/main" val="169168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5</a:t>
            </a:fld>
            <a:endParaRPr lang="en-US" dirty="0"/>
          </a:p>
        </p:txBody>
      </p:sp>
      <p:sp>
        <p:nvSpPr>
          <p:cNvPr id="12290" name="Rectangle 2"/>
          <p:cNvSpPr>
            <a:spLocks noGrp="1" noChangeArrowheads="1"/>
          </p:cNvSpPr>
          <p:nvPr>
            <p:ph type="title"/>
          </p:nvPr>
        </p:nvSpPr>
        <p:spPr/>
        <p:txBody>
          <a:bodyPr/>
          <a:lstStyle/>
          <a:p>
            <a:r>
              <a:rPr lang="en-US" dirty="0"/>
              <a:t>Pre-Sale Process</a:t>
            </a:r>
          </a:p>
        </p:txBody>
      </p:sp>
      <p:sp>
        <p:nvSpPr>
          <p:cNvPr id="12291" name="Rectangle 3"/>
          <p:cNvSpPr>
            <a:spLocks noGrp="1" noChangeArrowheads="1"/>
          </p:cNvSpPr>
          <p:nvPr>
            <p:ph type="body" idx="1"/>
          </p:nvPr>
        </p:nvSpPr>
        <p:spPr>
          <a:xfrm>
            <a:off x="457200" y="1295400"/>
            <a:ext cx="8262938" cy="4343400"/>
          </a:xfrm>
        </p:spPr>
        <p:txBody>
          <a:bodyPr/>
          <a:lstStyle/>
          <a:p>
            <a:r>
              <a:rPr lang="en-US" dirty="0">
                <a:latin typeface="Arial Narrow" panose="020B0606020202030204" pitchFamily="34" charset="0"/>
              </a:rPr>
              <a:t>Export license may be required for non-US Person involvement on transaction</a:t>
            </a:r>
          </a:p>
          <a:p>
            <a:pPr lvl="1"/>
            <a:r>
              <a:rPr lang="en-US" dirty="0">
                <a:latin typeface="Arial Narrow" panose="020B0606020202030204" pitchFamily="34" charset="0"/>
              </a:rPr>
              <a:t>A non-US Person can be located inside or outside the US (IE Engineer)</a:t>
            </a:r>
          </a:p>
          <a:p>
            <a:pPr lvl="2"/>
            <a:r>
              <a:rPr lang="en-US" dirty="0">
                <a:latin typeface="Arial Narrow" panose="020B0606020202030204" pitchFamily="34" charset="0"/>
              </a:rPr>
              <a:t>Considered deemed export while in US</a:t>
            </a:r>
          </a:p>
          <a:p>
            <a:r>
              <a:rPr lang="en-US" dirty="0">
                <a:latin typeface="Arial Narrow" panose="020B0606020202030204" pitchFamily="34" charset="0"/>
              </a:rPr>
              <a:t>License applications are submitted by Global Trade Compliance personnel to the U.S. Department of Commerce</a:t>
            </a:r>
          </a:p>
          <a:p>
            <a:r>
              <a:rPr lang="en-US" dirty="0">
                <a:latin typeface="Arial Narrow" panose="020B0606020202030204" pitchFamily="34" charset="0"/>
              </a:rPr>
              <a:t>No fee to MTS to submit individual license applications</a:t>
            </a:r>
          </a:p>
          <a:p>
            <a:r>
              <a:rPr lang="en-US" dirty="0">
                <a:latin typeface="Arial Narrow" panose="020B0606020202030204" pitchFamily="34" charset="0"/>
              </a:rPr>
              <a:t>Expect 2 weeks to prepare the application and 6-8 weeks on average to obtain a response</a:t>
            </a:r>
          </a:p>
          <a:p>
            <a:r>
              <a:rPr lang="en-US" dirty="0">
                <a:latin typeface="Arial Narrow" panose="020B0606020202030204" pitchFamily="34" charset="0"/>
              </a:rPr>
              <a:t>Government response may be Return Without Action, License approval, or License denial</a:t>
            </a:r>
          </a:p>
          <a:p>
            <a:r>
              <a:rPr lang="en-US" dirty="0">
                <a:latin typeface="Arial Narrow" panose="020B0606020202030204" pitchFamily="34" charset="0"/>
              </a:rPr>
              <a:t>Licenses expire once the quantity (or value) shipped reaches that authorized by the license, or when the license reaches its expiration date (4 years)</a:t>
            </a:r>
            <a:endParaRPr lang="en-US" dirty="0">
              <a:latin typeface="Verdana" charset="0"/>
            </a:endParaRPr>
          </a:p>
          <a:p>
            <a:pPr marL="0" indent="0">
              <a:buNone/>
            </a:pPr>
            <a:endParaRPr lang="en-US" sz="2400" dirty="0">
              <a:latin typeface="Verdana" charset="0"/>
            </a:endParaRPr>
          </a:p>
          <a:p>
            <a:pPr marL="0" indent="0">
              <a:buNone/>
            </a:pPr>
            <a:endParaRPr lang="en-US" sz="2400" dirty="0">
              <a:latin typeface="Verdana" charset="0"/>
            </a:endParaRPr>
          </a:p>
        </p:txBody>
      </p:sp>
    </p:spTree>
    <p:extLst>
      <p:ext uri="{BB962C8B-B14F-4D97-AF65-F5344CB8AC3E}">
        <p14:creationId xmlns:p14="http://schemas.microsoft.com/office/powerpoint/2010/main" val="4034922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Pre-sale Data Storage Requirements Through Shipment</a:t>
            </a:r>
          </a:p>
        </p:txBody>
      </p:sp>
      <p:sp>
        <p:nvSpPr>
          <p:cNvPr id="3" name="Content Placeholder 2"/>
          <p:cNvSpPr>
            <a:spLocks noGrp="1"/>
          </p:cNvSpPr>
          <p:nvPr>
            <p:ph idx="1"/>
          </p:nvPr>
        </p:nvSpPr>
        <p:spPr/>
        <p:txBody>
          <a:bodyPr/>
          <a:lstStyle/>
          <a:p>
            <a:endParaRPr lang="en-US" dirty="0"/>
          </a:p>
          <a:p>
            <a:r>
              <a:rPr lang="en-US" dirty="0"/>
              <a:t>Okay storing technical data on MTS network drives</a:t>
            </a:r>
          </a:p>
          <a:p>
            <a:pPr lvl="1"/>
            <a:r>
              <a:rPr lang="en-US" dirty="0"/>
              <a:t>Must be access controlled</a:t>
            </a:r>
          </a:p>
          <a:p>
            <a:r>
              <a:rPr lang="en-US" dirty="0"/>
              <a:t>Okay storing technical data on MTS desktop or laptop computers</a:t>
            </a:r>
          </a:p>
          <a:p>
            <a:pPr lvl="1"/>
            <a:r>
              <a:rPr lang="en-US" dirty="0"/>
              <a:t>Must be accessed controlled</a:t>
            </a:r>
          </a:p>
          <a:p>
            <a:r>
              <a:rPr lang="en-US" dirty="0"/>
              <a:t>Must have windows 10 if travelling outside United States</a:t>
            </a:r>
          </a:p>
          <a:p>
            <a:endParaRPr lang="en-US" dirty="0"/>
          </a:p>
        </p:txBody>
      </p:sp>
      <p:sp>
        <p:nvSpPr>
          <p:cNvPr id="5" name="Slide Number Placeholder 4"/>
          <p:cNvSpPr>
            <a:spLocks noGrp="1"/>
          </p:cNvSpPr>
          <p:nvPr>
            <p:ph type="sldNum" sz="quarter" idx="11"/>
          </p:nvPr>
        </p:nvSpPr>
        <p:spPr/>
        <p:txBody>
          <a:bodyPr/>
          <a:lstStyle/>
          <a:p>
            <a:r>
              <a:rPr lang="en-US"/>
              <a:t>Page </a:t>
            </a:r>
            <a:fld id="{7D46C628-FB86-4E27-9ED2-F82220A5EA39}" type="slidenum">
              <a:rPr lang="en-US" smtClean="0"/>
              <a:pPr/>
              <a:t>6</a:t>
            </a:fld>
            <a:endParaRPr lang="en-US" dirty="0"/>
          </a:p>
        </p:txBody>
      </p:sp>
    </p:spTree>
    <p:extLst>
      <p:ext uri="{BB962C8B-B14F-4D97-AF65-F5344CB8AC3E}">
        <p14:creationId xmlns:p14="http://schemas.microsoft.com/office/powerpoint/2010/main" val="371149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Post-sale through Shipment</a:t>
            </a:r>
          </a:p>
        </p:txBody>
      </p:sp>
      <p:sp>
        <p:nvSpPr>
          <p:cNvPr id="3" name="Content Placeholder 2"/>
          <p:cNvSpPr>
            <a:spLocks noGrp="1"/>
          </p:cNvSpPr>
          <p:nvPr>
            <p:ph idx="1"/>
          </p:nvPr>
        </p:nvSpPr>
        <p:spPr/>
        <p:txBody>
          <a:bodyPr/>
          <a:lstStyle/>
          <a:p>
            <a:r>
              <a:rPr lang="en-US" dirty="0"/>
              <a:t>Drawings and other technical data derived from EAR data received from the customer are themselves EAR and need protection</a:t>
            </a:r>
          </a:p>
          <a:p>
            <a:r>
              <a:rPr lang="en-US" dirty="0">
                <a:latin typeface="Arial Narrow" panose="020B0606020202030204" pitchFamily="34" charset="0"/>
              </a:rPr>
              <a:t>When creating technical data for projects:</a:t>
            </a:r>
          </a:p>
          <a:p>
            <a:pPr lvl="1"/>
            <a:r>
              <a:rPr lang="en-US" dirty="0">
                <a:latin typeface="Arial Narrow" panose="020B0606020202030204" pitchFamily="34" charset="0"/>
              </a:rPr>
              <a:t>A text block has been provided for each CAD package</a:t>
            </a:r>
          </a:p>
          <a:p>
            <a:pPr lvl="1"/>
            <a:r>
              <a:rPr lang="en-US" dirty="0">
                <a:latin typeface="Arial Narrow" panose="020B0606020202030204" pitchFamily="34" charset="0"/>
              </a:rPr>
              <a:t>Add text block near title block of drawing</a:t>
            </a:r>
          </a:p>
          <a:p>
            <a:r>
              <a:rPr lang="en-US" dirty="0">
                <a:latin typeface="+mj-lt"/>
              </a:rPr>
              <a:t>EXPORT CONTROLLED.  This document contains technical data controlled by the Export Administration Regulations (EAR) or International Traffic in Arms Regulations (ITAR) and is subject to export control laws of the U.S. Government.  Transfer of this data by any means to a foreign person, whether in the U.S. or abroad, without an export license or other approval from the appropriate jurisdictional agency, is prohibited.  Contact Global Trade Compliance for more information. </a:t>
            </a:r>
          </a:p>
          <a:p>
            <a:r>
              <a:rPr lang="en-US" dirty="0">
                <a:latin typeface="Arial Narrow" panose="020B0606020202030204" pitchFamily="34" charset="0"/>
              </a:rPr>
              <a:t>“EAR Technical Data Marking Guidelines” available from the Global Trade Compliance upon request</a:t>
            </a:r>
          </a:p>
        </p:txBody>
      </p:sp>
      <p:sp>
        <p:nvSpPr>
          <p:cNvPr id="5" name="Slide Number Placeholder 4"/>
          <p:cNvSpPr>
            <a:spLocks noGrp="1"/>
          </p:cNvSpPr>
          <p:nvPr>
            <p:ph type="sldNum" sz="quarter" idx="11"/>
          </p:nvPr>
        </p:nvSpPr>
        <p:spPr/>
        <p:txBody>
          <a:bodyPr/>
          <a:lstStyle/>
          <a:p>
            <a:r>
              <a:rPr lang="en-US"/>
              <a:t>Page </a:t>
            </a:r>
            <a:fld id="{7D46C628-FB86-4E27-9ED2-F82220A5EA39}" type="slidenum">
              <a:rPr lang="en-US" smtClean="0"/>
              <a:pPr/>
              <a:t>7</a:t>
            </a:fld>
            <a:endParaRPr lang="en-US" dirty="0"/>
          </a:p>
        </p:txBody>
      </p:sp>
    </p:spTree>
    <p:extLst>
      <p:ext uri="{BB962C8B-B14F-4D97-AF65-F5344CB8AC3E}">
        <p14:creationId xmlns:p14="http://schemas.microsoft.com/office/powerpoint/2010/main" val="721105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8</a:t>
            </a:fld>
            <a:endParaRPr lang="en-US" dirty="0"/>
          </a:p>
        </p:txBody>
      </p:sp>
      <p:sp>
        <p:nvSpPr>
          <p:cNvPr id="12290" name="Rectangle 2"/>
          <p:cNvSpPr>
            <a:spLocks noGrp="1" noChangeArrowheads="1"/>
          </p:cNvSpPr>
          <p:nvPr>
            <p:ph type="title"/>
          </p:nvPr>
        </p:nvSpPr>
        <p:spPr/>
        <p:txBody>
          <a:bodyPr/>
          <a:lstStyle/>
          <a:p>
            <a:r>
              <a:rPr lang="en-US" dirty="0"/>
              <a:t>Post-sale through Shipment</a:t>
            </a:r>
          </a:p>
        </p:txBody>
      </p:sp>
      <p:sp>
        <p:nvSpPr>
          <p:cNvPr id="12291" name="Rectangle 3"/>
          <p:cNvSpPr>
            <a:spLocks noGrp="1" noChangeArrowheads="1"/>
          </p:cNvSpPr>
          <p:nvPr>
            <p:ph type="body" idx="1"/>
          </p:nvPr>
        </p:nvSpPr>
        <p:spPr/>
        <p:txBody>
          <a:bodyPr/>
          <a:lstStyle/>
          <a:p>
            <a:endParaRPr lang="en-US" dirty="0"/>
          </a:p>
          <a:p>
            <a:r>
              <a:rPr lang="en-US" dirty="0"/>
              <a:t>When you create a new part number for a licensed EAR product or project, flag that item as Military checked controlled unless:</a:t>
            </a:r>
          </a:p>
          <a:p>
            <a:pPr lvl="1">
              <a:buFont typeface="Arial" pitchFamily="34" charset="0"/>
              <a:buChar char="•"/>
            </a:pPr>
            <a:r>
              <a:rPr lang="en-US" dirty="0"/>
              <a:t>Part number is an off-the-shelf purchased part not controlled</a:t>
            </a:r>
          </a:p>
          <a:p>
            <a:pPr lvl="1">
              <a:buFont typeface="Arial" pitchFamily="34" charset="0"/>
              <a:buChar char="•"/>
            </a:pPr>
            <a:r>
              <a:rPr lang="en-US" dirty="0"/>
              <a:t>Part number is created solely as a result of the way we run our projects</a:t>
            </a:r>
          </a:p>
          <a:p>
            <a:pPr lvl="1">
              <a:buFont typeface="Arial" pitchFamily="34" charset="0"/>
              <a:buChar char="•"/>
            </a:pPr>
            <a:r>
              <a:rPr lang="en-US" dirty="0"/>
              <a:t>Part number is created for some reason unrelated to the current project, could be different length or size unrelated to enhanced performance</a:t>
            </a:r>
            <a:endParaRPr lang="en-US" dirty="0">
              <a:solidFill>
                <a:srgbClr val="FF0000"/>
              </a:solidFill>
              <a:latin typeface="Arial Narrow" panose="020B0606020202030204" pitchFamily="34" charset="0"/>
            </a:endParaRPr>
          </a:p>
          <a:p>
            <a:r>
              <a:rPr lang="en-US" dirty="0">
                <a:latin typeface="Arial Narrow" panose="020B0606020202030204" pitchFamily="34" charset="0"/>
              </a:rPr>
              <a:t>Do not mix commercial goods and licensed EAR or ITAR products on the same engineering drawing.  Must be separated for tabulated drawings</a:t>
            </a:r>
          </a:p>
          <a:p>
            <a:r>
              <a:rPr lang="en-US" dirty="0">
                <a:latin typeface="Arial Narrow" panose="020B0606020202030204" pitchFamily="34" charset="0"/>
              </a:rPr>
              <a:t>Do not make a copy of a Military checked item, and call it commercial, just to avoid having to deal with the controls</a:t>
            </a:r>
          </a:p>
          <a:p>
            <a:r>
              <a:rPr lang="en-US" dirty="0">
                <a:latin typeface="Arial Narrow" panose="020B0606020202030204" pitchFamily="34" charset="0"/>
              </a:rPr>
              <a:t>Be careful when using an existing material master to create a new material master</a:t>
            </a:r>
          </a:p>
          <a:p>
            <a:pPr lvl="1">
              <a:buFont typeface="Arial" pitchFamily="34" charset="0"/>
              <a:buChar char="•"/>
            </a:pPr>
            <a:endParaRPr lang="en-US" dirty="0"/>
          </a:p>
        </p:txBody>
      </p:sp>
    </p:spTree>
    <p:extLst>
      <p:ext uri="{BB962C8B-B14F-4D97-AF65-F5344CB8AC3E}">
        <p14:creationId xmlns:p14="http://schemas.microsoft.com/office/powerpoint/2010/main" val="409114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dirty="0"/>
              <a:t>Page </a:t>
            </a:r>
            <a:fld id="{5FE8BC87-C0CD-40A1-A772-E9C103150217}" type="slidenum">
              <a:rPr lang="en-US"/>
              <a:pPr/>
              <a:t>9</a:t>
            </a:fld>
            <a:endParaRPr lang="en-US" dirty="0"/>
          </a:p>
        </p:txBody>
      </p:sp>
      <p:sp>
        <p:nvSpPr>
          <p:cNvPr id="12290" name="Rectangle 2"/>
          <p:cNvSpPr>
            <a:spLocks noGrp="1" noChangeArrowheads="1"/>
          </p:cNvSpPr>
          <p:nvPr>
            <p:ph type="title"/>
          </p:nvPr>
        </p:nvSpPr>
        <p:spPr/>
        <p:txBody>
          <a:bodyPr/>
          <a:lstStyle/>
          <a:p>
            <a:r>
              <a:rPr lang="en-US" dirty="0"/>
              <a:t>Post-sale through Shipment</a:t>
            </a:r>
          </a:p>
        </p:txBody>
      </p:sp>
      <p:sp>
        <p:nvSpPr>
          <p:cNvPr id="12291" name="Rectangle 3"/>
          <p:cNvSpPr>
            <a:spLocks noGrp="1" noChangeArrowheads="1"/>
          </p:cNvSpPr>
          <p:nvPr>
            <p:ph type="body" idx="1"/>
          </p:nvPr>
        </p:nvSpPr>
        <p:spPr>
          <a:xfrm>
            <a:off x="345225" y="984023"/>
            <a:ext cx="6553200" cy="360846"/>
          </a:xfrm>
        </p:spPr>
        <p:txBody>
          <a:bodyPr/>
          <a:lstStyle/>
          <a:p>
            <a:pPr algn="ctr">
              <a:buNone/>
            </a:pPr>
            <a:r>
              <a:rPr lang="en-US" u="sng" dirty="0">
                <a:latin typeface="Arial Narrow" panose="020B0606020202030204" pitchFamily="34" charset="0"/>
              </a:rPr>
              <a:t>How does Engineering flag a specific part number as controlled?</a:t>
            </a:r>
          </a:p>
          <a:p>
            <a:endParaRPr lang="en-US" sz="2400" dirty="0">
              <a:latin typeface="Verdana" charset="0"/>
            </a:endParaRPr>
          </a:p>
        </p:txBody>
      </p:sp>
      <p:pic>
        <p:nvPicPr>
          <p:cNvPr id="1026" name="Picture 1" descr="image001">
            <a:extLst>
              <a:ext uri="{FF2B5EF4-FFF2-40B4-BE49-F238E27FC236}">
                <a16:creationId xmlns:a16="http://schemas.microsoft.com/office/drawing/2014/main" id="{7884C8FE-C0F5-4A7D-A715-757C4C855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456" y="1488848"/>
            <a:ext cx="62141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E657B1F4-8D4D-4404-B3D6-6B6BD9EEFBD2}"/>
              </a:ext>
            </a:extLst>
          </p:cNvPr>
          <p:cNvPicPr>
            <a:picLocks noChangeAspect="1"/>
          </p:cNvPicPr>
          <p:nvPr/>
        </p:nvPicPr>
        <p:blipFill>
          <a:blip r:embed="rId4"/>
          <a:stretch>
            <a:fillRect/>
          </a:stretch>
        </p:blipFill>
        <p:spPr>
          <a:xfrm>
            <a:off x="661456" y="3589139"/>
            <a:ext cx="7934325" cy="1419225"/>
          </a:xfrm>
          <a:prstGeom prst="rect">
            <a:avLst/>
          </a:prstGeom>
        </p:spPr>
      </p:pic>
      <p:pic>
        <p:nvPicPr>
          <p:cNvPr id="4" name="Picture 3">
            <a:extLst>
              <a:ext uri="{FF2B5EF4-FFF2-40B4-BE49-F238E27FC236}">
                <a16:creationId xmlns:a16="http://schemas.microsoft.com/office/drawing/2014/main" id="{3F4F901D-AE46-479B-8567-E746BB68CC26}"/>
              </a:ext>
            </a:extLst>
          </p:cNvPr>
          <p:cNvPicPr>
            <a:picLocks noChangeAspect="1"/>
          </p:cNvPicPr>
          <p:nvPr/>
        </p:nvPicPr>
        <p:blipFill>
          <a:blip r:embed="rId5"/>
          <a:stretch>
            <a:fillRect/>
          </a:stretch>
        </p:blipFill>
        <p:spPr>
          <a:xfrm>
            <a:off x="708581" y="5101305"/>
            <a:ext cx="6324600" cy="1497932"/>
          </a:xfrm>
          <a:prstGeom prst="rect">
            <a:avLst/>
          </a:prstGeom>
        </p:spPr>
      </p:pic>
    </p:spTree>
    <p:extLst>
      <p:ext uri="{BB962C8B-B14F-4D97-AF65-F5344CB8AC3E}">
        <p14:creationId xmlns:p14="http://schemas.microsoft.com/office/powerpoint/2010/main" val="2811165762"/>
      </p:ext>
    </p:extLst>
  </p:cSld>
  <p:clrMapOvr>
    <a:masterClrMapping/>
  </p:clrMapOvr>
</p:sld>
</file>

<file path=ppt/theme/theme1.xml><?xml version="1.0" encoding="utf-8"?>
<a:theme xmlns:a="http://schemas.openxmlformats.org/drawingml/2006/main" name="training_template_Internal[1]">
  <a:themeElements>
    <a:clrScheme name="bio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bio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o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o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o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o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o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o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o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o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o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o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o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o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io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o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bio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training_template_Internal[1]</Template>
  <TotalTime>4354</TotalTime>
  <Words>1070</Words>
  <Application>Microsoft Office PowerPoint</Application>
  <PresentationFormat>On-screen Show (4:3)</PresentationFormat>
  <Paragraphs>117</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Narrow</vt:lpstr>
      <vt:lpstr>Verdana</vt:lpstr>
      <vt:lpstr>training_template_Internal[1]</vt:lpstr>
      <vt:lpstr>US Dept. of Commerce - Bureau of Industry and Security (BIS) Export Controls</vt:lpstr>
      <vt:lpstr>BIS EAR Export Controls</vt:lpstr>
      <vt:lpstr> MTS Legal</vt:lpstr>
      <vt:lpstr>Pre-Sale Process</vt:lpstr>
      <vt:lpstr>Pre-Sale Process</vt:lpstr>
      <vt:lpstr>Pre-sale Data Storage Requirements Through Shipment</vt:lpstr>
      <vt:lpstr>Post-sale through Shipment</vt:lpstr>
      <vt:lpstr>Post-sale through Shipment</vt:lpstr>
      <vt:lpstr>Post-sale through Shipment</vt:lpstr>
      <vt:lpstr>Post-sale through Shipment</vt:lpstr>
      <vt:lpstr>Post-sale through Shipment</vt:lpstr>
      <vt:lpstr>Summary</vt:lpstr>
    </vt:vector>
  </TitlesOfParts>
  <Company>MTS Systems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Jeff Zinsli</dc:creator>
  <cp:lastModifiedBy>Thyren, Debra</cp:lastModifiedBy>
  <cp:revision>296</cp:revision>
  <cp:lastPrinted>2018-11-26T16:19:54Z</cp:lastPrinted>
  <dcterms:created xsi:type="dcterms:W3CDTF">2012-03-05T19:49:43Z</dcterms:created>
  <dcterms:modified xsi:type="dcterms:W3CDTF">2020-05-08T12:28:25Z</dcterms:modified>
</cp:coreProperties>
</file>