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311" r:id="rId3"/>
    <p:sldId id="292" r:id="rId4"/>
    <p:sldId id="312" r:id="rId5"/>
    <p:sldId id="318" r:id="rId6"/>
    <p:sldId id="313" r:id="rId7"/>
    <p:sldId id="314" r:id="rId8"/>
    <p:sldId id="301" r:id="rId9"/>
    <p:sldId id="294" r:id="rId10"/>
    <p:sldId id="324" r:id="rId11"/>
    <p:sldId id="297" r:id="rId12"/>
    <p:sldId id="295" r:id="rId13"/>
    <p:sldId id="309" r:id="rId14"/>
    <p:sldId id="310" r:id="rId15"/>
    <p:sldId id="316" r:id="rId16"/>
    <p:sldId id="315" r:id="rId17"/>
    <p:sldId id="320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78669" autoAdjust="0"/>
  </p:normalViewPr>
  <p:slideViewPr>
    <p:cSldViewPr>
      <p:cViewPr varScale="1">
        <p:scale>
          <a:sx n="89" d="100"/>
          <a:sy n="89" d="100"/>
        </p:scale>
        <p:origin x="21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189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FFC68-A7B3-4226-B416-93D29E72D51A}" type="datetimeFigureOut">
              <a:rPr lang="en-US" smtClean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C2C29-3BA5-4FD8-8C56-C43DBA1CE4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15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DF3AA7-B5DC-42A9-9E8B-02BF18F7B4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14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F3AA7-B5DC-42A9-9E8B-02BF18F7B4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5591" indent="-255591"/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F3AA7-B5DC-42A9-9E8B-02BF18F7B4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6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F3AA7-B5DC-42A9-9E8B-02BF18F7B42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68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5591" indent="-255591">
              <a:buAutoNum type="alphaLcParenR"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F3AA7-B5DC-42A9-9E8B-02BF18F7B42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6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5591" indent="-255591"/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F3AA7-B5DC-42A9-9E8B-02BF18F7B42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68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5591" indent="-255591"/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F3AA7-B5DC-42A9-9E8B-02BF18F7B42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24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sz="8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F3AA7-B5DC-42A9-9E8B-02BF18F7B42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68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5591" indent="-255591"/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F3AA7-B5DC-42A9-9E8B-02BF18F7B42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68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F3AA7-B5DC-42A9-9E8B-02BF18F7B42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3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800600"/>
            <a:ext cx="6553200" cy="5334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410200"/>
            <a:ext cx="3810000" cy="304800"/>
          </a:xfrm>
        </p:spPr>
        <p:txBody>
          <a:bodyPr/>
          <a:lstStyle>
            <a:lvl1pPr marL="0" indent="0" algn="r">
              <a:buFont typeface="Arial Narrow" pitchFamily="34" charset="0"/>
              <a:buNone/>
              <a:defRPr sz="15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179" name="Picture 11" descr="becertain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6400800"/>
            <a:ext cx="838200" cy="196850"/>
          </a:xfrm>
          <a:prstGeom prst="rect">
            <a:avLst/>
          </a:prstGeom>
          <a:noFill/>
        </p:spPr>
      </p:pic>
      <p:pic>
        <p:nvPicPr>
          <p:cNvPr id="7188" name="Picture 20" descr="training_title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561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Last updated 03/11/2012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A56616A8-72A8-49B2-9DBB-CA1A9CF0D1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4800" y="152400"/>
            <a:ext cx="2065338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452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Last updated 03/11/2012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EF4B5D0C-CF88-4DAA-8FAE-BF5BFAC41C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53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62938" cy="50292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Last updated 03/11/2012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A3A0DB52-7CCB-42A1-8DEB-3DDE6615534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Last updated 03/11/2012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D46C628-FB86-4E27-9ED2-F82220A5EA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Last updated 03/11/2012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4C35458B-6B2C-4BDC-8360-8F1D76A4B4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544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295400"/>
            <a:ext cx="405606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Last updated 03/11/2012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389A6F0D-399E-409C-AFB4-DADCDFC38CF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Last updated 03/11/2012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E725BACF-756E-46C2-A129-526D11D51A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Last updated 03/11/2012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DF7B1CAA-087A-41B5-B5BC-F19DA0F349F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Last updated 03/11/2012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3B33985D-F36A-4F60-A02F-4D866DD8630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Last updated 03/11/2012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B8E68350-F8DE-47B5-A018-CD56AE0F88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Last updated 03/11/2012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37BE0E69-9A04-4125-A9C2-89E930C5BF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629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fld id="{B8ADAB5C-9B1B-41CA-9509-99496AF47402}" type="datetime1">
              <a:rPr lang="en-US" smtClean="0"/>
              <a:pPr/>
              <a:t>5/8/2020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Page </a:t>
            </a:r>
            <a:fld id="{CF95DA61-389F-4A37-B268-C83AD158A06F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50" name="Picture 26" descr="TrainingCn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86575" y="0"/>
            <a:ext cx="2257425" cy="904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34" charset="0"/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Traffic in Arms Regulations (ITAR)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477000"/>
            <a:ext cx="214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 05/31/2018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5FE8BC87-C0CD-40A1-A772-E9C10315021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Post-sale through Shipment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09606"/>
            <a:ext cx="8458200" cy="609600"/>
          </a:xfrm>
        </p:spPr>
        <p:txBody>
          <a:bodyPr/>
          <a:lstStyle/>
          <a:p>
            <a:pPr algn="ctr">
              <a:buNone/>
            </a:pPr>
            <a:r>
              <a:rPr lang="en-US" sz="1800" u="sng" dirty="0">
                <a:latin typeface="Arial Narrow" panose="020B0606020202030204" pitchFamily="34" charset="0"/>
              </a:rPr>
              <a:t>Once drawing is released by engineering, how does MTS flag a specific part number as controlled?</a:t>
            </a:r>
          </a:p>
          <a:p>
            <a:pPr algn="ctr">
              <a:buNone/>
            </a:pPr>
            <a:r>
              <a:rPr lang="en-US" sz="1800" dirty="0">
                <a:latin typeface="Arial Narrow" panose="020B0606020202030204" pitchFamily="34" charset="0"/>
              </a:rPr>
              <a:t>Currently done by Connie Norman and team</a:t>
            </a:r>
          </a:p>
          <a:p>
            <a:endParaRPr lang="en-US" sz="2400" dirty="0">
              <a:latin typeface="Verdana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85813"/>
            <a:ext cx="5715000" cy="44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143000" y="49530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9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5FE8BC87-C0CD-40A1-A772-E9C103150217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Post-sale through Shipment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By checking the “Military Goods” checkbox within a material master record, the engineering drawing associated with that material is directed to a secured storage location</a:t>
            </a:r>
          </a:p>
          <a:p>
            <a:r>
              <a:rPr lang="en-US" dirty="0">
                <a:latin typeface="Arial Narrow" panose="020B0606020202030204" pitchFamily="34" charset="0"/>
              </a:rPr>
              <a:t>Access to the secured storage location is controlled by Global Trade Compliance</a:t>
            </a:r>
          </a:p>
          <a:p>
            <a:r>
              <a:rPr lang="en-US" dirty="0">
                <a:latin typeface="Arial Narrow" panose="020B0606020202030204" pitchFamily="34" charset="0"/>
              </a:rPr>
              <a:t>To gain access, e-mail: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Name, country of birth, country of citizenship, proof of citizenship and SAP User ID to GlobalTrade@mts.com</a:t>
            </a:r>
          </a:p>
          <a:p>
            <a:r>
              <a:rPr lang="en-US" dirty="0">
                <a:latin typeface="Arial Narrow" panose="020B0606020202030204" pitchFamily="34" charset="0"/>
              </a:rPr>
              <a:t>Once access is provided, you will be able to access all controlled drawings via DOD, but not Finder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sz="24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6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5FE8BC87-C0CD-40A1-A772-E9C10315021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Post-sale through Shipment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7910"/>
            <a:ext cx="7250611" cy="51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143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</a:rPr>
              <a:t>Transaction code ZPP008:</a:t>
            </a:r>
          </a:p>
        </p:txBody>
      </p:sp>
    </p:spTree>
    <p:extLst>
      <p:ext uri="{BB962C8B-B14F-4D97-AF65-F5344CB8AC3E}">
        <p14:creationId xmlns:p14="http://schemas.microsoft.com/office/powerpoint/2010/main" val="3653907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Post-sale through Shipment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D46C628-FB86-4E27-9ED2-F82220A5EA3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mhtml:file://D:\users\zinsli\Desktop\Regulating%20Access%20to%20Military%20and%20Other%20Controlled%20Work%20Areas.mht!http://intranet.mts.com/news/files/2009/June/090617_01/BarrierAnd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35609"/>
            <a:ext cx="3200400" cy="526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07" y="1420168"/>
            <a:ext cx="2249093" cy="2131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3858568"/>
            <a:ext cx="1962150" cy="261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3551536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Floor markings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6474768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Signs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398" y="895290"/>
            <a:ext cx="504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Plant floor physical restrictions:</a:t>
            </a:r>
          </a:p>
        </p:txBody>
      </p:sp>
    </p:spTree>
    <p:extLst>
      <p:ext uri="{BB962C8B-B14F-4D97-AF65-F5344CB8AC3E}">
        <p14:creationId xmlns:p14="http://schemas.microsoft.com/office/powerpoint/2010/main" val="535738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Post-sale through Shipment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D46C628-FB86-4E27-9ED2-F82220A5EA3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2666584"/>
            <a:ext cx="4343401" cy="2867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" y="2057400"/>
            <a:ext cx="2627376" cy="408558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62938" cy="5029200"/>
          </a:xfrm>
        </p:spPr>
        <p:txBody>
          <a:bodyPr/>
          <a:lstStyle/>
          <a:p>
            <a:r>
              <a:rPr lang="en-US" dirty="0"/>
              <a:t>Red stripe on badge indicates non-US Person</a:t>
            </a:r>
          </a:p>
        </p:txBody>
      </p:sp>
    </p:spTree>
    <p:extLst>
      <p:ext uri="{BB962C8B-B14F-4D97-AF65-F5344CB8AC3E}">
        <p14:creationId xmlns:p14="http://schemas.microsoft.com/office/powerpoint/2010/main" val="1116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Post-sale through Shipment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subcontracting manufacturing, our vendor/supplier must be ITAR registered (if project is subject to ITAR)</a:t>
            </a:r>
          </a:p>
          <a:p>
            <a:endParaRPr lang="en-US" dirty="0"/>
          </a:p>
          <a:p>
            <a:r>
              <a:rPr lang="en-US" dirty="0"/>
              <a:t>Coordinate all international shipments with Global Trade Compliance and Logistics/Shipping</a:t>
            </a:r>
          </a:p>
          <a:p>
            <a:pPr lvl="1"/>
            <a:r>
              <a:rPr lang="en-US" dirty="0"/>
              <a:t>All ITAR international shipments require an export license</a:t>
            </a:r>
          </a:p>
          <a:p>
            <a:pPr lvl="1"/>
            <a:r>
              <a:rPr lang="en-US" dirty="0"/>
              <a:t>Best practice is to ship complete and not partial shipments</a:t>
            </a:r>
          </a:p>
          <a:p>
            <a:pPr lvl="1"/>
            <a:r>
              <a:rPr lang="en-US" dirty="0"/>
              <a:t>Forgotten items may require a separate export license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D46C628-FB86-4E27-9ED2-F82220A5EA3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0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Post-shipment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Coordinate all technical support and/or service calls with Global Trade Compliance</a:t>
            </a:r>
          </a:p>
          <a:p>
            <a:pPr lvl="1"/>
            <a:r>
              <a:rPr lang="en-US" dirty="0"/>
              <a:t>Post-installation support calls may require an export license if providing service outside of US</a:t>
            </a:r>
          </a:p>
          <a:p>
            <a:pPr lvl="1"/>
            <a:endParaRPr lang="en-US" dirty="0"/>
          </a:p>
          <a:p>
            <a:r>
              <a:rPr lang="en-US" dirty="0"/>
              <a:t>Coordinate all service parts orders with Global Trade Compliance</a:t>
            </a:r>
          </a:p>
          <a:p>
            <a:pPr lvl="1"/>
            <a:r>
              <a:rPr lang="en-US" dirty="0"/>
              <a:t>Parts orders may require an export license if shipping outside of US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D46C628-FB86-4E27-9ED2-F82220A5EA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48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electronic data and hard copies.</a:t>
            </a:r>
          </a:p>
          <a:p>
            <a:r>
              <a:rPr lang="en-US" dirty="0"/>
              <a:t>Protect data transmissions.</a:t>
            </a:r>
          </a:p>
          <a:p>
            <a:r>
              <a:rPr lang="en-US" dirty="0"/>
              <a:t>Restrict involvement to US Persons unless authorization is received.</a:t>
            </a:r>
          </a:p>
          <a:p>
            <a:r>
              <a:rPr lang="en-US" dirty="0"/>
              <a:t>Restrict access on plant floor.</a:t>
            </a:r>
          </a:p>
          <a:p>
            <a:r>
              <a:rPr lang="en-US" dirty="0"/>
              <a:t>Ensure all international shipments are licensed.</a:t>
            </a:r>
          </a:p>
          <a:p>
            <a:r>
              <a:rPr lang="en-US" dirty="0"/>
              <a:t>Be careful with post-installation activities.</a:t>
            </a:r>
          </a:p>
          <a:p>
            <a:r>
              <a:rPr lang="en-US" dirty="0"/>
              <a:t>Keep Global Trade Compliance informed.</a:t>
            </a:r>
          </a:p>
          <a:p>
            <a:r>
              <a:rPr lang="en-US" dirty="0"/>
              <a:t>If you have questions or concerns on topics we have not covered, please ask us!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Last updated 03/11/2012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D46C628-FB86-4E27-9ED2-F82220A5EA3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0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ITAR</a:t>
            </a:r>
          </a:p>
          <a:p>
            <a:pPr lvl="1"/>
            <a:r>
              <a:rPr lang="en-US" dirty="0"/>
              <a:t>International Traffic in Arms Regulations</a:t>
            </a:r>
          </a:p>
          <a:p>
            <a:pPr lvl="1"/>
            <a:r>
              <a:rPr lang="en-US" dirty="0"/>
              <a:t>Defense and military related technologies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 Person</a:t>
            </a:r>
          </a:p>
          <a:p>
            <a:pPr lvl="1"/>
            <a:r>
              <a:rPr lang="en-US" dirty="0"/>
              <a:t>US Citizen, Permanent Resident Alien (Green Card holder), Political </a:t>
            </a:r>
            <a:r>
              <a:rPr lang="en-US" dirty="0" err="1"/>
              <a:t>Asylee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latin typeface="Arial Narrow" panose="020B0606020202030204" pitchFamily="34" charset="0"/>
              </a:rPr>
              <a:t>Technical data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Drawings, plans, diagrams, models, formulae, tables, engineering designs and specifications, manuals, and other instructions</a:t>
            </a:r>
          </a:p>
          <a:p>
            <a:pPr lvl="1"/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Technical assistance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Instruction, skills, training, working knowledge, and consulting services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D46C628-FB86-4E27-9ED2-F82220A5EA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5FE8BC87-C0CD-40A1-A772-E9C10315021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ITAR applies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62938" cy="5029200"/>
          </a:xfrm>
        </p:spPr>
        <p:txBody>
          <a:bodyPr/>
          <a:lstStyle/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ITAR can apply to both domestic and international work</a:t>
            </a:r>
          </a:p>
          <a:p>
            <a:r>
              <a:rPr lang="en-US" dirty="0">
                <a:latin typeface="Arial Narrow" panose="020B0606020202030204" pitchFamily="34" charset="0"/>
              </a:rPr>
              <a:t>MTS Global Trade Compliance team is responsible for making a determination taking into account a number of factors: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725951"/>
              </p:ext>
            </p:extLst>
          </p:nvPr>
        </p:nvGraphicFramePr>
        <p:xfrm>
          <a:off x="1143000" y="3810000"/>
          <a:ext cx="70104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3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7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/>
                        <a:t>Customer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Presence of new part 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/>
                        <a:t>Customer’s test specimen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Presence of engineering</a:t>
                      </a:r>
                      <a:r>
                        <a:rPr lang="en-US" baseline="0" dirty="0"/>
                        <a:t> hours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/>
                        <a:t>Vendor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Presence of a controlled item</a:t>
                      </a:r>
                      <a:r>
                        <a:rPr lang="en-US" baseline="0" dirty="0"/>
                        <a:t> in BOM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/>
                        <a:t>Engineering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/>
                        <a:t>Commodity Jurisdiction Request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77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Pre-sale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the customer if project is subject to ITAR</a:t>
            </a:r>
          </a:p>
          <a:p>
            <a:r>
              <a:rPr lang="en-US" dirty="0"/>
              <a:t>Ensure all individuals involved are US Persons:</a:t>
            </a:r>
          </a:p>
          <a:p>
            <a:pPr lvl="1"/>
            <a:r>
              <a:rPr lang="en-US" dirty="0"/>
              <a:t>MTS coworkers, business partners, non-US Person customers (in and outside of US)</a:t>
            </a:r>
          </a:p>
          <a:p>
            <a:pPr lvl="1"/>
            <a:r>
              <a:rPr lang="en-US" dirty="0"/>
              <a:t>Verify with Global Trade Compliance</a:t>
            </a:r>
          </a:p>
          <a:p>
            <a:pPr lvl="1"/>
            <a:r>
              <a:rPr lang="en-US" dirty="0"/>
              <a:t>Non-US Persons may need an export license to be involved </a:t>
            </a:r>
          </a:p>
          <a:p>
            <a:r>
              <a:rPr lang="en-US" dirty="0"/>
              <a:t>Do not share “technical data” that is military specific. Stick with a simple quote outlining basic descriptions and prices. You can share information that’s already in the public domain (e.g., product brochures).</a:t>
            </a:r>
          </a:p>
          <a:p>
            <a:pPr lvl="0"/>
            <a:r>
              <a:rPr lang="en-US" dirty="0"/>
              <a:t>Restrict your discussions (“technical assistance”) to information already in the public domain and not derived from your experience or knowledge of work on systems built for the military. </a:t>
            </a:r>
          </a:p>
          <a:p>
            <a:pPr lvl="0"/>
            <a:r>
              <a:rPr lang="en-US" dirty="0"/>
              <a:t>Advise Global Trade Compliance that project is ITAR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D46C628-FB86-4E27-9ED2-F82220A5EA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8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5FE8BC87-C0CD-40A1-A772-E9C10315021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Pre-sale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62938" cy="4343400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Export license may be required for shipment and/or non-US Person involvement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A non-US Person can be located inside or outside the US</a:t>
            </a:r>
          </a:p>
          <a:p>
            <a:r>
              <a:rPr lang="en-US" dirty="0">
                <a:latin typeface="Arial Narrow" panose="020B0606020202030204" pitchFamily="34" charset="0"/>
              </a:rPr>
              <a:t>License applications are submitted by Global Trade Compliance personnel to the U.S. Department of State </a:t>
            </a:r>
          </a:p>
          <a:p>
            <a:r>
              <a:rPr lang="en-US" dirty="0">
                <a:latin typeface="Arial Narrow" panose="020B0606020202030204" pitchFamily="34" charset="0"/>
              </a:rPr>
              <a:t>No fee to MTS to submit individual license applications</a:t>
            </a:r>
          </a:p>
          <a:p>
            <a:r>
              <a:rPr lang="en-US" dirty="0">
                <a:latin typeface="Arial Narrow" panose="020B0606020202030204" pitchFamily="34" charset="0"/>
              </a:rPr>
              <a:t>Expect 2 weeks to prepare the application and 6-8 weeks on average to obtain a response</a:t>
            </a:r>
          </a:p>
          <a:p>
            <a:r>
              <a:rPr lang="en-US" dirty="0">
                <a:latin typeface="Arial Narrow" panose="020B0606020202030204" pitchFamily="34" charset="0"/>
              </a:rPr>
              <a:t>Government response may be Return Without Action, License approval, or License denial</a:t>
            </a:r>
          </a:p>
          <a:p>
            <a:r>
              <a:rPr lang="en-US" dirty="0">
                <a:latin typeface="Arial Narrow" panose="020B0606020202030204" pitchFamily="34" charset="0"/>
              </a:rPr>
              <a:t>Licenses expire once the quantity (or value) shipped reaches that authorized by the license, or when the license reaches its expiration date (4 years)</a:t>
            </a:r>
            <a:endParaRPr lang="en-US" dirty="0">
              <a:latin typeface="Verdana" charset="0"/>
            </a:endParaRPr>
          </a:p>
          <a:p>
            <a:pPr marL="0" indent="0">
              <a:buNone/>
            </a:pPr>
            <a:endParaRPr lang="en-US" sz="2400" dirty="0">
              <a:latin typeface="Verdana" charset="0"/>
            </a:endParaRPr>
          </a:p>
          <a:p>
            <a:pPr marL="0" indent="0">
              <a:buNone/>
            </a:pPr>
            <a:endParaRPr lang="en-US" sz="24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2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Pre-sale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receive technical data from customer, ask if it is controlled. If yes, it must be encrypted or secured:</a:t>
            </a:r>
          </a:p>
          <a:p>
            <a:r>
              <a:rPr lang="en-US" dirty="0"/>
              <a:t>Storing on network drives?</a:t>
            </a:r>
          </a:p>
          <a:p>
            <a:pPr lvl="1"/>
            <a:r>
              <a:rPr lang="en-US" dirty="0"/>
              <a:t>Company servers are encrypted but access must be controlled</a:t>
            </a:r>
          </a:p>
          <a:p>
            <a:pPr lvl="1"/>
            <a:r>
              <a:rPr lang="en-US" dirty="0"/>
              <a:t>Company SharePoint sites are encrypted but access must be controlled</a:t>
            </a:r>
          </a:p>
          <a:p>
            <a:r>
              <a:rPr lang="en-US" dirty="0"/>
              <a:t>Storing on desktop or laptop computers?</a:t>
            </a:r>
          </a:p>
          <a:p>
            <a:pPr lvl="1"/>
            <a:r>
              <a:rPr lang="en-US" dirty="0"/>
              <a:t>Windows 7 systems are not encrypted and do not meet requirements</a:t>
            </a:r>
          </a:p>
          <a:p>
            <a:pPr lvl="1"/>
            <a:r>
              <a:rPr lang="en-US" dirty="0"/>
              <a:t>Windows 10 meets encryption requirements</a:t>
            </a:r>
          </a:p>
          <a:p>
            <a:r>
              <a:rPr lang="en-US" dirty="0"/>
              <a:t>Transmitting technical data outside MTS?</a:t>
            </a:r>
          </a:p>
          <a:p>
            <a:pPr lvl="1"/>
            <a:r>
              <a:rPr lang="en-US" dirty="0"/>
              <a:t>Ask IT Security to ensure your e-mail encryption meets requirements</a:t>
            </a:r>
          </a:p>
          <a:p>
            <a:r>
              <a:rPr lang="en-US" dirty="0"/>
              <a:t>Storing hard copy (printed) files?</a:t>
            </a:r>
          </a:p>
          <a:p>
            <a:pPr lvl="1"/>
            <a:r>
              <a:rPr lang="en-US" dirty="0"/>
              <a:t>Ask Facilities to get keys for cabinets/offices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D46C628-FB86-4E27-9ED2-F82220A5EA3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9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Post-sale through Shipment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Drawings and other technical data derived from ITAR data received from the customer are themselves ITAR and need protection</a:t>
            </a:r>
          </a:p>
          <a:p>
            <a:r>
              <a:rPr lang="en-US" dirty="0">
                <a:latin typeface="Arial Narrow" panose="020B0606020202030204" pitchFamily="34" charset="0"/>
              </a:rPr>
              <a:t>When creating technical data for projects: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A text block has been provided for each CAD package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Add text block near title block of drawing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“ITAR Technical Data Marking Guidelines,” available from the Global Trade Compliance upon request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7D46C628-FB86-4E27-9ED2-F82220A5EA3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71825"/>
            <a:ext cx="66294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10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5FE8BC87-C0CD-40A1-A772-E9C10315021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Post-sale through Shipment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When you create a new part number for an ITAR product or project, flag that item as ITAR controlled unless: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Part number is an off-the-shelf purchased part not ITAR controlled.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Part number is created solely as a result of the way we run our projects.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Part number is created for some reason unrelated to the current project.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Do not mix commercial goods and ITAR controlled goods on the same engineering drawing</a:t>
            </a:r>
          </a:p>
          <a:p>
            <a:r>
              <a:rPr lang="en-US" dirty="0">
                <a:latin typeface="Arial Narrow" panose="020B0606020202030204" pitchFamily="34" charset="0"/>
              </a:rPr>
              <a:t>Do not make a copy of an ITAR controlled item, and call it commercial, just to avoid having to deal with the ITAR</a:t>
            </a:r>
          </a:p>
          <a:p>
            <a:r>
              <a:rPr lang="en-US" dirty="0">
                <a:latin typeface="Arial Narrow" panose="020B0606020202030204" pitchFamily="34" charset="0"/>
              </a:rPr>
              <a:t>Be careful when using an existing material master to create a new material master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4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5FE8BC87-C0CD-40A1-A772-E9C103150217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Post-sale through Shipment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5225" y="984023"/>
            <a:ext cx="6553200" cy="360846"/>
          </a:xfrm>
        </p:spPr>
        <p:txBody>
          <a:bodyPr/>
          <a:lstStyle/>
          <a:p>
            <a:pPr algn="ctr">
              <a:buNone/>
            </a:pPr>
            <a:r>
              <a:rPr lang="en-US" u="sng" dirty="0">
                <a:latin typeface="Arial Narrow" panose="020B0606020202030204" pitchFamily="34" charset="0"/>
              </a:rPr>
              <a:t>How does Engineering flag a specific part number as controlled?</a:t>
            </a:r>
          </a:p>
          <a:p>
            <a:endParaRPr lang="en-US" sz="2400" dirty="0">
              <a:latin typeface="Verdana" charset="0"/>
            </a:endParaRPr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7884C8FE-C0F5-4A7D-A715-757C4C855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6" y="1488848"/>
            <a:ext cx="62141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57B1F4-8D4D-4404-B3D6-6B6BD9EEF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56" y="3589139"/>
            <a:ext cx="7934325" cy="1419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4F901D-AE46-479B-8567-E746BB68C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81" y="5101305"/>
            <a:ext cx="6324600" cy="14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65762"/>
      </p:ext>
    </p:extLst>
  </p:cSld>
  <p:clrMapOvr>
    <a:masterClrMapping/>
  </p:clrMapOvr>
</p:sld>
</file>

<file path=ppt/theme/theme1.xml><?xml version="1.0" encoding="utf-8"?>
<a:theme xmlns:a="http://schemas.openxmlformats.org/drawingml/2006/main" name="training_template_Internal[1]">
  <a:themeElements>
    <a:clrScheme name="bio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bio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training_template_Internal[1]</Template>
  <TotalTime>4050</TotalTime>
  <Words>1039</Words>
  <Application>Microsoft Office PowerPoint</Application>
  <PresentationFormat>On-screen Show (4:3)</PresentationFormat>
  <Paragraphs>144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Verdana</vt:lpstr>
      <vt:lpstr>training_template_Internal[1]</vt:lpstr>
      <vt:lpstr>International Traffic in Arms Regulations (ITAR)</vt:lpstr>
      <vt:lpstr>Definitions</vt:lpstr>
      <vt:lpstr>When ITAR applies</vt:lpstr>
      <vt:lpstr>Pre-sale</vt:lpstr>
      <vt:lpstr>Pre-sale</vt:lpstr>
      <vt:lpstr>Pre-sale</vt:lpstr>
      <vt:lpstr>Post-sale through Shipment</vt:lpstr>
      <vt:lpstr>Post-sale through Shipment</vt:lpstr>
      <vt:lpstr>Post-sale through Shipment</vt:lpstr>
      <vt:lpstr>Post-sale through Shipment</vt:lpstr>
      <vt:lpstr>Post-sale through Shipment</vt:lpstr>
      <vt:lpstr>Post-sale through Shipment</vt:lpstr>
      <vt:lpstr>Post-sale through Shipment</vt:lpstr>
      <vt:lpstr>Post-sale through Shipment</vt:lpstr>
      <vt:lpstr>Post-sale through Shipment</vt:lpstr>
      <vt:lpstr>Post-shipment</vt:lpstr>
      <vt:lpstr>Summary</vt:lpstr>
    </vt:vector>
  </TitlesOfParts>
  <Company>MTS Systems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Jeff Zinsli</dc:creator>
  <cp:lastModifiedBy>Thyren, Debra</cp:lastModifiedBy>
  <cp:revision>259</cp:revision>
  <cp:lastPrinted>2013-08-22T20:04:46Z</cp:lastPrinted>
  <dcterms:created xsi:type="dcterms:W3CDTF">2012-03-05T19:49:43Z</dcterms:created>
  <dcterms:modified xsi:type="dcterms:W3CDTF">2020-05-08T12:32:51Z</dcterms:modified>
</cp:coreProperties>
</file>