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5.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0" r:id="rId3"/>
    <p:sldMasterId id="2147483724" r:id="rId4"/>
    <p:sldMasterId id="2147483790" r:id="rId5"/>
    <p:sldMasterId id="2147483800" r:id="rId6"/>
  </p:sldMasterIdLst>
  <p:notesMasterIdLst>
    <p:notesMasterId r:id="rId31"/>
  </p:notesMasterIdLst>
  <p:sldIdLst>
    <p:sldId id="259" r:id="rId7"/>
    <p:sldId id="452" r:id="rId8"/>
    <p:sldId id="453" r:id="rId9"/>
    <p:sldId id="454" r:id="rId10"/>
    <p:sldId id="456" r:id="rId11"/>
    <p:sldId id="457" r:id="rId12"/>
    <p:sldId id="459" r:id="rId13"/>
    <p:sldId id="460" r:id="rId14"/>
    <p:sldId id="461" r:id="rId15"/>
    <p:sldId id="462" r:id="rId16"/>
    <p:sldId id="441" r:id="rId17"/>
    <p:sldId id="463" r:id="rId18"/>
    <p:sldId id="474" r:id="rId19"/>
    <p:sldId id="336" r:id="rId20"/>
    <p:sldId id="464" r:id="rId21"/>
    <p:sldId id="467" r:id="rId22"/>
    <p:sldId id="468" r:id="rId23"/>
    <p:sldId id="469" r:id="rId24"/>
    <p:sldId id="470" r:id="rId25"/>
    <p:sldId id="471" r:id="rId26"/>
    <p:sldId id="472" r:id="rId27"/>
    <p:sldId id="285" r:id="rId28"/>
    <p:sldId id="319" r:id="rId29"/>
    <p:sldId id="32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3" autoAdjust="0"/>
    <p:restoredTop sz="85229" autoAdjust="0"/>
  </p:normalViewPr>
  <p:slideViewPr>
    <p:cSldViewPr>
      <p:cViewPr varScale="1">
        <p:scale>
          <a:sx n="54" d="100"/>
          <a:sy n="54" d="100"/>
        </p:scale>
        <p:origin x="1896"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82901-8A3F-4A15-A14D-F4D458B6C80B}" type="datetimeFigureOut">
              <a:rPr lang="en-US" smtClean="0"/>
              <a:t>5/13/2020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0AA45E-774A-41EF-B6FA-6B6B56A3B02A}" type="slidenum">
              <a:rPr lang="en-US" smtClean="0"/>
              <a:t>‹#›</a:t>
            </a:fld>
            <a:endParaRPr lang="en-US" dirty="0"/>
          </a:p>
        </p:txBody>
      </p:sp>
    </p:spTree>
    <p:extLst>
      <p:ext uri="{BB962C8B-B14F-4D97-AF65-F5344CB8AC3E}">
        <p14:creationId xmlns:p14="http://schemas.microsoft.com/office/powerpoint/2010/main" val="3298690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09684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7416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0583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6025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4213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9671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800"/>
              </a:spcBef>
              <a:spcAft>
                <a:spcPts val="600"/>
              </a:spcAft>
              <a:buClr>
                <a:srgbClr val="CC1543"/>
              </a:buClr>
              <a:buSzTx/>
              <a:buFont typeface="Arial Narrow" charset="0"/>
              <a:buNone/>
              <a:tabLst/>
              <a:defRPr/>
            </a:pPr>
            <a:endParaRPr lang="en-US" sz="1200" b="1"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42968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097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0AA45E-774A-41EF-B6FA-6B6B56A3B02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6331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0AA45E-774A-41EF-B6FA-6B6B56A3B02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5440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51269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8856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30295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0755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2647957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828601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3128938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324683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228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3171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68716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181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2806609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3112339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694563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80972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25951059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90890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008194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8606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34328"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78887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15708732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20670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40738200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1974090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35491920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01233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orporate">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084" y="1860176"/>
            <a:ext cx="8262938" cy="4512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173546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90051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59793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66727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31923132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21856943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1943808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6498740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27063933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8827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95771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73091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34328"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92202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34169177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2762065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21764469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7711199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206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37341296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Corporate">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084" y="1860176"/>
            <a:ext cx="8262938" cy="4512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500552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73650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5215438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Tree>
    <p:extLst>
      <p:ext uri="{BB962C8B-B14F-4D97-AF65-F5344CB8AC3E}">
        <p14:creationId xmlns:p14="http://schemas.microsoft.com/office/powerpoint/2010/main" val="1926086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2806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0516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404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374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jpeg"/><Relationship Id="rId5" Type="http://schemas.openxmlformats.org/officeDocument/2006/relationships/slideLayout" Target="../slideLayouts/slideLayout15.xml"/><Relationship Id="rId10" Type="http://schemas.openxmlformats.org/officeDocument/2006/relationships/image" Target="../media/image1.jpeg"/><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5.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2.jpeg"/><Relationship Id="rId5" Type="http://schemas.openxmlformats.org/officeDocument/2006/relationships/slideLayout" Target="../slideLayouts/slideLayout23.xml"/><Relationship Id="rId10" Type="http://schemas.openxmlformats.org/officeDocument/2006/relationships/image" Target="../media/image1.jpeg"/><Relationship Id="rId4" Type="http://schemas.openxmlformats.org/officeDocument/2006/relationships/slideLayout" Target="../slideLayouts/slideLayout2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6.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heme" Target="../theme/theme4.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image" Target="../media/image3.pn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image" Target="../media/image2.jpeg"/><Relationship Id="rId5" Type="http://schemas.openxmlformats.org/officeDocument/2006/relationships/slideLayout" Target="../slideLayouts/slideLayout40.xml"/><Relationship Id="rId10" Type="http://schemas.openxmlformats.org/officeDocument/2006/relationships/image" Target="../media/image1.jpeg"/><Relationship Id="rId4" Type="http://schemas.openxmlformats.org/officeDocument/2006/relationships/slideLayout" Target="../slideLayouts/slideLayout39.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image" Target="../media/image2.jpeg"/><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image" Target="../media/image1.jpeg"/><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theme" Target="../theme/theme6.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2">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p:nvGrpSpPr>
        <p:grpSpPr>
          <a:xfrm>
            <a:off x="3626836" y="6418362"/>
            <a:ext cx="1890328" cy="523220"/>
            <a:chOff x="3703648" y="6418362"/>
            <a:chExt cx="1890328" cy="523220"/>
          </a:xfrm>
        </p:grpSpPr>
        <p:sp>
          <p:nvSpPr>
            <p:cNvPr id="10" name="TextBox 17"/>
            <p:cNvSpPr txBox="1"/>
            <p:nvPr userDrawn="1"/>
          </p:nvSpPr>
          <p:spPr>
            <a:xfrm>
              <a:off x="3703648" y="6418362"/>
              <a:ext cx="1890328" cy="523220"/>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r"/>
              <a:r>
                <a:rPr lang="en-US" sz="1400" spc="500" dirty="0">
                  <a:solidFill>
                    <a:srgbClr val="FFFFFF">
                      <a:lumMod val="50000"/>
                    </a:srgbClr>
                  </a:solidFill>
                  <a:latin typeface="Arial" pitchFamily="34" charset="0"/>
                  <a:cs typeface="Arial" pitchFamily="34" charset="0"/>
                </a:rPr>
                <a:t>CORPORATE</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2086053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spTree>
    <p:extLst>
      <p:ext uri="{BB962C8B-B14F-4D97-AF65-F5344CB8AC3E}">
        <p14:creationId xmlns:p14="http://schemas.microsoft.com/office/powerpoint/2010/main" val="156125978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42289015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hf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1">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userDrawn="1"/>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userDrawn="1"/>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userDrawn="1"/>
        </p:nvSpPr>
        <p:spPr>
          <a:xfrm>
            <a:off x="7072996"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398202384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userDrawn="1"/>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userDrawn="1"/>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userDrawn="1"/>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spTree>
    <p:extLst>
      <p:ext uri="{BB962C8B-B14F-4D97-AF65-F5344CB8AC3E}">
        <p14:creationId xmlns:p14="http://schemas.microsoft.com/office/powerpoint/2010/main" val="1270873668"/>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Lst>
  <p:hf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2">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userDrawn="1"/>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userDrawn="1"/>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userDrawn="1"/>
        </p:nvSpPr>
        <p:spPr>
          <a:xfrm>
            <a:off x="7072996"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2303976717"/>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38.xml"/><Relationship Id="rId5" Type="http://schemas.openxmlformats.org/officeDocument/2006/relationships/hyperlink" Target="https://creativecommons.org/licenses/by-sa/3.0/" TargetMode="External"/><Relationship Id="rId4" Type="http://schemas.openxmlformats.org/officeDocument/2006/relationships/hyperlink" Target="http://tex.stackexchange.com/questions/254074/how-to-draw-a-bunch-of-documents-icon-with-tikz"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4.xml.rels><?xml version="1.0" encoding="UTF-8" standalone="yes"?>
<Relationships xmlns="http://schemas.openxmlformats.org/package/2006/relationships"><Relationship Id="rId3" Type="http://schemas.openxmlformats.org/officeDocument/2006/relationships/hyperlink" Target="mailto:MTS_Risk_&amp;_Compliance@mts.com" TargetMode="External"/><Relationship Id="rId7" Type="http://schemas.openxmlformats.org/officeDocument/2006/relationships/image" Target="../media/image22.jpeg"/><Relationship Id="rId2" Type="http://schemas.openxmlformats.org/officeDocument/2006/relationships/notesSlide" Target="../notesSlides/notesSlide11.xml"/><Relationship Id="rId1" Type="http://schemas.openxmlformats.org/officeDocument/2006/relationships/slideLayout" Target="../slideLayouts/slideLayout50.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hyperlink" Target="https://alertlin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39947" y="5141844"/>
            <a:ext cx="8323053" cy="1030355"/>
          </a:xfrm>
        </p:spPr>
        <p:txBody>
          <a:bodyPr>
            <a:noAutofit/>
          </a:bodyPr>
          <a:lstStyle/>
          <a:p>
            <a:r>
              <a:rPr lang="en-US" b="1" dirty="0">
                <a:latin typeface="Cambria" panose="02040503050406030204" pitchFamily="18" charset="0"/>
              </a:rPr>
              <a:t>Global Trade Education &amp; Training</a:t>
            </a:r>
          </a:p>
        </p:txBody>
      </p:sp>
    </p:spTree>
    <p:extLst>
      <p:ext uri="{BB962C8B-B14F-4D97-AF65-F5344CB8AC3E}">
        <p14:creationId xmlns:p14="http://schemas.microsoft.com/office/powerpoint/2010/main" val="17370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a:bodyPr>
          <a:lstStyle/>
          <a:p>
            <a:r>
              <a:rPr lang="en-US" sz="2800" dirty="0">
                <a:solidFill>
                  <a:srgbClr val="C00000"/>
                </a:solidFill>
                <a:latin typeface="Cambria" panose="02040503050406030204" pitchFamily="18" charset="0"/>
              </a:rPr>
              <a:t>Know your delivery</a:t>
            </a:r>
          </a:p>
        </p:txBody>
      </p:sp>
      <p:sp>
        <p:nvSpPr>
          <p:cNvPr id="17" name="Content Placeholder 2"/>
          <p:cNvSpPr>
            <a:spLocks noGrp="1"/>
          </p:cNvSpPr>
          <p:nvPr>
            <p:ph sz="half" idx="1"/>
          </p:nvPr>
        </p:nvSpPr>
        <p:spPr>
          <a:xfrm>
            <a:off x="326569" y="1080925"/>
            <a:ext cx="8451672" cy="933418"/>
          </a:xfrm>
          <a:solidFill>
            <a:schemeClr val="bg1">
              <a:lumMod val="95000"/>
            </a:schemeClr>
          </a:solidFill>
        </p:spPr>
        <p:txBody>
          <a:bodyPr/>
          <a:lstStyle/>
          <a:p>
            <a:pPr marL="0" indent="0" algn="ctr">
              <a:spcAft>
                <a:spcPts val="600"/>
              </a:spcAft>
              <a:buNone/>
            </a:pPr>
            <a:r>
              <a:rPr lang="en-US" sz="1800" dirty="0">
                <a:solidFill>
                  <a:srgbClr val="000000"/>
                </a:solidFill>
                <a:latin typeface="Cambria" panose="02040503050406030204" pitchFamily="18" charset="0"/>
              </a:rPr>
              <a:t>You must minimize opportunities for MTS products to be diverted from lawful end uses, users and destinations to unauthorized ones contrary to export control and/or sanctions rules. </a:t>
            </a:r>
          </a:p>
        </p:txBody>
      </p:sp>
      <p:sp>
        <p:nvSpPr>
          <p:cNvPr id="18" name="Content Placeholder 2"/>
          <p:cNvSpPr>
            <a:spLocks noGrp="1"/>
          </p:cNvSpPr>
          <p:nvPr>
            <p:ph sz="half" idx="1"/>
          </p:nvPr>
        </p:nvSpPr>
        <p:spPr>
          <a:xfrm>
            <a:off x="2689534" y="2117109"/>
            <a:ext cx="6165052" cy="3755837"/>
          </a:xfrm>
          <a:ln>
            <a:noFill/>
          </a:ln>
        </p:spPr>
        <p:txBody>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shipping the items:</a:t>
            </a:r>
          </a:p>
          <a:p>
            <a:pPr marL="457200" lvl="1" indent="0">
              <a:spcBef>
                <a:spcPts val="200"/>
              </a:spcBef>
              <a:spcAft>
                <a:spcPts val="200"/>
              </a:spcAft>
              <a:buNone/>
            </a:pPr>
            <a:endParaRPr lang="en-US" sz="1800" dirty="0">
              <a:latin typeface="Cambria" panose="02040503050406030204" pitchFamily="18" charset="0"/>
            </a:endParaRPr>
          </a:p>
          <a:p>
            <a:pPr marL="457200" lvl="1" indent="0">
              <a:spcBef>
                <a:spcPts val="200"/>
              </a:spcBef>
              <a:spcAft>
                <a:spcPts val="200"/>
              </a:spcAft>
              <a:buNone/>
            </a:pPr>
            <a:r>
              <a:rPr lang="en-US" sz="1800" dirty="0">
                <a:latin typeface="Cambria" panose="02040503050406030204" pitchFamily="18" charset="0"/>
              </a:rPr>
              <a:t>Verify that MTS preferred incoterms are utilized. </a:t>
            </a:r>
          </a:p>
          <a:p>
            <a:pPr marL="457200" lvl="1" indent="0">
              <a:spcBef>
                <a:spcPts val="200"/>
              </a:spcBef>
              <a:spcAft>
                <a:spcPts val="200"/>
              </a:spcAft>
              <a:buNone/>
            </a:pPr>
            <a:endParaRPr lang="en-US" sz="1800" dirty="0">
              <a:latin typeface="Cambria" panose="02040503050406030204" pitchFamily="18" charset="0"/>
            </a:endParaRPr>
          </a:p>
          <a:p>
            <a:pPr marL="457200" lvl="1" indent="0">
              <a:spcBef>
                <a:spcPts val="200"/>
              </a:spcBef>
              <a:spcAft>
                <a:spcPts val="200"/>
              </a:spcAft>
              <a:buNone/>
            </a:pPr>
            <a:r>
              <a:rPr lang="en-US" sz="1800" dirty="0">
                <a:latin typeface="Cambria" panose="02040503050406030204" pitchFamily="18" charset="0"/>
              </a:rPr>
              <a:t>Communicate to the Global Trade team any customer requests to change parties to the transaction (e.g., end user, consignee, etc.) and/or end destinations (e.g., delivery address).</a:t>
            </a:r>
          </a:p>
          <a:p>
            <a:pPr marL="457200" lvl="1" indent="0">
              <a:spcBef>
                <a:spcPts val="200"/>
              </a:spcBef>
              <a:spcAft>
                <a:spcPts val="200"/>
              </a:spcAft>
              <a:buNone/>
            </a:pPr>
            <a:endParaRPr lang="en-US" sz="1800" dirty="0">
              <a:solidFill>
                <a:srgbClr val="000000"/>
              </a:solidFill>
              <a:latin typeface="Cambria" panose="02040503050406030204" pitchFamily="18" charset="0"/>
              <a:ea typeface="ＭＳ Ｐゴシック" charset="0"/>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ＭＳ Ｐゴシック" charset="0"/>
              </a:rPr>
              <a:t>Communicate to the Global Trade team any customer requests to an unusual location or a shipping route that seems unusual based on your sales experience. </a:t>
            </a:r>
            <a:endParaRPr lang="en-US" sz="1800" b="1"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1832" y="3077046"/>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1831" y="37338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26569" y="2141773"/>
            <a:ext cx="2368220" cy="4640027"/>
          </a:xfrm>
          <a:solidFill>
            <a:srgbClr val="C00000"/>
          </a:solidFill>
        </p:spPr>
        <p:txBody>
          <a:bodyPr wrap="square" lIns="45720" rIns="45720" bIns="45720"/>
          <a:lstStyle/>
          <a:p>
            <a:pPr marL="0" indent="0" algn="ctr">
              <a:spcBef>
                <a:spcPts val="800"/>
              </a:spcBef>
              <a:spcAft>
                <a:spcPts val="600"/>
              </a:spcAft>
              <a:buNone/>
            </a:pPr>
            <a:r>
              <a:rPr lang="en-US" sz="2000" b="1" dirty="0">
                <a:solidFill>
                  <a:schemeClr val="bg1"/>
                </a:solidFill>
                <a:latin typeface="Cambria" panose="02040503050406030204" pitchFamily="18" charset="0"/>
              </a:rPr>
              <a:t>Typical diversion “red flags”</a:t>
            </a:r>
          </a:p>
          <a:p>
            <a:pPr marL="0" indent="0" algn="ctr">
              <a:spcBef>
                <a:spcPts val="800"/>
              </a:spcBef>
              <a:spcAft>
                <a:spcPts val="600"/>
              </a:spcAft>
              <a:buNone/>
            </a:pPr>
            <a:r>
              <a:rPr lang="en-US" sz="1800" dirty="0">
                <a:solidFill>
                  <a:schemeClr val="bg1"/>
                </a:solidFill>
                <a:latin typeface="Cambria" panose="02040503050406030204" pitchFamily="18" charset="0"/>
              </a:rPr>
              <a:t>“ Our customer requested delivery to an unusual destination or via a seemingly inconvenient shipping route.”</a:t>
            </a:r>
          </a:p>
          <a:p>
            <a:pPr marL="0" indent="0" algn="ctr">
              <a:spcBef>
                <a:spcPts val="800"/>
              </a:spcBef>
              <a:spcAft>
                <a:spcPts val="600"/>
              </a:spcAft>
              <a:buNone/>
            </a:pPr>
            <a:r>
              <a:rPr lang="en-US" sz="1800" dirty="0">
                <a:solidFill>
                  <a:schemeClr val="bg1"/>
                </a:solidFill>
                <a:latin typeface="Cambria" panose="02040503050406030204" pitchFamily="18" charset="0"/>
              </a:rPr>
              <a:t>“The customer listed its freight forwarder or a P.O. Box (except for UAE) as the final destination.”</a:t>
            </a:r>
          </a:p>
          <a:p>
            <a:pPr marL="0" indent="0" algn="ctr">
              <a:spcBef>
                <a:spcPts val="800"/>
              </a:spcBef>
              <a:spcAft>
                <a:spcPts val="600"/>
              </a:spcAft>
              <a:buNone/>
            </a:pPr>
            <a:endParaRPr lang="en-US" sz="2000" b="1" dirty="0">
              <a:solidFill>
                <a:schemeClr val="bg1"/>
              </a:solidFill>
              <a:latin typeface="Cambria" panose="02040503050406030204" pitchFamily="18" charset="0"/>
            </a:endParaRPr>
          </a:p>
          <a:p>
            <a:pPr marL="0" indent="0" algn="ctr">
              <a:spcBef>
                <a:spcPts val="800"/>
              </a:spcBef>
              <a:spcAft>
                <a:spcPts val="600"/>
              </a:spcAft>
              <a:buNone/>
            </a:pPr>
            <a:endParaRPr lang="en-US" sz="2000" b="1" dirty="0">
              <a:solidFill>
                <a:schemeClr val="bg1"/>
              </a:solidFill>
              <a:latin typeface="Cambria" panose="02040503050406030204" pitchFamily="18" charset="0"/>
            </a:endParaRPr>
          </a:p>
        </p:txBody>
      </p:sp>
      <p:sp>
        <p:nvSpPr>
          <p:cNvPr id="12" name="TextBox 11"/>
          <p:cNvSpPr txBox="1"/>
          <p:nvPr/>
        </p:nvSpPr>
        <p:spPr>
          <a:xfrm>
            <a:off x="6605013" y="6619662"/>
            <a:ext cx="926515"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2</a:t>
            </a:r>
          </a:p>
        </p:txBody>
      </p:sp>
      <p:pic>
        <p:nvPicPr>
          <p:cNvPr id="3" name="Picture 2">
            <a:extLst>
              <a:ext uri="{FF2B5EF4-FFF2-40B4-BE49-F238E27FC236}">
                <a16:creationId xmlns:a16="http://schemas.microsoft.com/office/drawing/2014/main" id="{B122B659-EEE2-472C-A7C9-D04A0BE9C3DD}"/>
              </a:ext>
            </a:extLst>
          </p:cNvPr>
          <p:cNvPicPr>
            <a:picLocks noChangeAspect="1"/>
          </p:cNvPicPr>
          <p:nvPr/>
        </p:nvPicPr>
        <p:blipFill>
          <a:blip r:embed="rId4"/>
          <a:stretch>
            <a:fillRect/>
          </a:stretch>
        </p:blipFill>
        <p:spPr>
          <a:xfrm>
            <a:off x="2851831" y="5292682"/>
            <a:ext cx="335309" cy="329213"/>
          </a:xfrm>
          <a:prstGeom prst="rect">
            <a:avLst/>
          </a:prstGeom>
        </p:spPr>
      </p:pic>
    </p:spTree>
    <p:extLst>
      <p:ext uri="{BB962C8B-B14F-4D97-AF65-F5344CB8AC3E}">
        <p14:creationId xmlns:p14="http://schemas.microsoft.com/office/powerpoint/2010/main" val="3285324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chemeClr val="bg1"/>
          </a:solidFill>
        </p:spPr>
        <p:txBody>
          <a:bodyPr anchor="ctr"/>
          <a:lstStyle/>
          <a:p>
            <a:pPr>
              <a:buFont typeface="Arial" panose="020B0604020202020204" pitchFamily="34" charset="0"/>
              <a:buChar char="•"/>
            </a:pPr>
            <a:r>
              <a:rPr lang="en-US" sz="1200" dirty="0"/>
              <a:t>The customer or its address is similar to one of the parties found on the Commerce Department's [BIS'] list of denied persons.</a:t>
            </a:r>
          </a:p>
          <a:p>
            <a:pPr>
              <a:buFont typeface="Arial" panose="020B0604020202020204" pitchFamily="34" charset="0"/>
              <a:buChar char="•"/>
            </a:pPr>
            <a:r>
              <a:rPr lang="en-US" sz="1200" dirty="0"/>
              <a:t>The customer or purchasing agent is reluctant to offer information about the end-use of the item.</a:t>
            </a:r>
          </a:p>
          <a:p>
            <a:pPr>
              <a:buFont typeface="Arial" panose="020B0604020202020204" pitchFamily="34" charset="0"/>
              <a:buChar char="•"/>
            </a:pPr>
            <a:r>
              <a:rPr lang="en-US" sz="1200" dirty="0"/>
              <a:t>The product's capabilities do not fit the buyer's line of business, such as an order for sophisticated computers for a small bakery.</a:t>
            </a:r>
          </a:p>
          <a:p>
            <a:pPr>
              <a:buFont typeface="Arial" panose="020B0604020202020204" pitchFamily="34" charset="0"/>
              <a:buChar char="•"/>
            </a:pPr>
            <a:r>
              <a:rPr lang="en-US" sz="1200" dirty="0"/>
              <a:t>The item ordered is incompatible with the technical level of the country to which it is being shipped, such as semiconductor manufacturing equipment being shipped to a country that has no electronics industry.</a:t>
            </a:r>
          </a:p>
          <a:p>
            <a:pPr>
              <a:buFont typeface="Arial" panose="020B0604020202020204" pitchFamily="34" charset="0"/>
              <a:buChar char="•"/>
            </a:pPr>
            <a:r>
              <a:rPr lang="en-US" sz="1200" dirty="0"/>
              <a:t>The customer is willing to pay cash for a very expensive item when the terms of sale would normally call for financing.</a:t>
            </a:r>
          </a:p>
          <a:p>
            <a:pPr>
              <a:buFont typeface="Arial" panose="020B0604020202020204" pitchFamily="34" charset="0"/>
              <a:buChar char="•"/>
            </a:pPr>
            <a:r>
              <a:rPr lang="en-US" sz="1200" dirty="0"/>
              <a:t>The customer has little or no business background.</a:t>
            </a:r>
          </a:p>
          <a:p>
            <a:pPr>
              <a:buFont typeface="Arial" panose="020B0604020202020204" pitchFamily="34" charset="0"/>
              <a:buChar char="•"/>
            </a:pPr>
            <a:r>
              <a:rPr lang="en-US" sz="1200" dirty="0"/>
              <a:t>The customer is unfamiliar with the product's performance characteristics but still wants the product.</a:t>
            </a:r>
          </a:p>
          <a:p>
            <a:pPr>
              <a:buFont typeface="Arial" panose="020B0604020202020204" pitchFamily="34" charset="0"/>
              <a:buChar char="•"/>
            </a:pPr>
            <a:r>
              <a:rPr lang="en-US" sz="1200" dirty="0"/>
              <a:t>Routine installation, training, or maintenance services are declined by the customer.</a:t>
            </a:r>
          </a:p>
          <a:p>
            <a:pPr>
              <a:buFont typeface="Arial" panose="020B0604020202020204" pitchFamily="34" charset="0"/>
              <a:buChar char="•"/>
            </a:pPr>
            <a:r>
              <a:rPr lang="en-US" sz="1200" dirty="0"/>
              <a:t>Delivery dates are vague, or deliveries are planned for out of the way destinations.</a:t>
            </a:r>
          </a:p>
          <a:p>
            <a:pPr>
              <a:buFont typeface="Arial" panose="020B0604020202020204" pitchFamily="34" charset="0"/>
              <a:buChar char="•"/>
            </a:pPr>
            <a:r>
              <a:rPr lang="en-US" sz="1200" dirty="0"/>
              <a:t>A freight forwarding firm is listed as the product's final destination.</a:t>
            </a:r>
          </a:p>
          <a:p>
            <a:pPr>
              <a:buFont typeface="Arial" panose="020B0604020202020204" pitchFamily="34" charset="0"/>
              <a:buChar char="•"/>
            </a:pPr>
            <a:r>
              <a:rPr lang="en-US" sz="1200" dirty="0"/>
              <a:t>The shipping route is abnormal for the product and destination.</a:t>
            </a:r>
          </a:p>
          <a:p>
            <a:pPr>
              <a:buFont typeface="Arial" panose="020B0604020202020204" pitchFamily="34" charset="0"/>
              <a:buChar char="•"/>
            </a:pPr>
            <a:r>
              <a:rPr lang="en-US" sz="1200" dirty="0"/>
              <a:t>Packaging is inconsistent with the stated method of shipment or destination.</a:t>
            </a:r>
          </a:p>
          <a:p>
            <a:pPr>
              <a:buFont typeface="Arial" panose="020B0604020202020204" pitchFamily="34" charset="0"/>
              <a:buChar char="•"/>
            </a:pPr>
            <a:r>
              <a:rPr lang="en-US" sz="1200" dirty="0"/>
              <a:t>When questioned, the buyer is evasive and especially unclear about whether the purchased product is for domestic use, for export, or for reexport.</a:t>
            </a:r>
          </a:p>
          <a:p>
            <a:pPr marL="0" indent="0" algn="ctr">
              <a:buNone/>
            </a:pPr>
            <a:endParaRPr lang="en-US" sz="2400" b="1" dirty="0">
              <a:solidFill>
                <a:schemeClr val="bg1"/>
              </a:solidFill>
              <a:latin typeface="Cambria" panose="02040503050406030204" pitchFamily="18" charset="0"/>
            </a:endParaRPr>
          </a:p>
        </p:txBody>
      </p:sp>
      <p:sp>
        <p:nvSpPr>
          <p:cNvPr id="3" name="TextBox 2">
            <a:extLst>
              <a:ext uri="{FF2B5EF4-FFF2-40B4-BE49-F238E27FC236}">
                <a16:creationId xmlns:a16="http://schemas.microsoft.com/office/drawing/2014/main" id="{8A264DD6-B1A4-47A1-9EEC-F76B316A7CDC}"/>
              </a:ext>
            </a:extLst>
          </p:cNvPr>
          <p:cNvSpPr txBox="1"/>
          <p:nvPr/>
        </p:nvSpPr>
        <p:spPr>
          <a:xfrm>
            <a:off x="533400" y="63738"/>
            <a:ext cx="64770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Listing of Red Flags (for reference - not all inclusive) </a:t>
            </a:r>
          </a:p>
        </p:txBody>
      </p:sp>
    </p:spTree>
    <p:extLst>
      <p:ext uri="{BB962C8B-B14F-4D97-AF65-F5344CB8AC3E}">
        <p14:creationId xmlns:p14="http://schemas.microsoft.com/office/powerpoint/2010/main" val="3173892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lnSpcReduction="10000"/>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Recap of Know Your Customer, Product, and Delivery</a:t>
            </a:r>
            <a:endParaRPr kumimoji="0" lang="en-US" sz="2400" b="0" i="1"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endParaRPr>
          </a:p>
        </p:txBody>
      </p:sp>
      <p:sp>
        <p:nvSpPr>
          <p:cNvPr id="2" name="TextBox 1"/>
          <p:cNvSpPr txBox="1"/>
          <p:nvPr/>
        </p:nvSpPr>
        <p:spPr>
          <a:xfrm>
            <a:off x="463257" y="2362200"/>
            <a:ext cx="5861343" cy="4160113"/>
          </a:xfrm>
          <a:prstGeom prst="rect">
            <a:avLst/>
          </a:prstGeom>
          <a:noFill/>
        </p:spPr>
        <p:txBody>
          <a:bodyPr wrap="square" rtlCol="0">
            <a:spAutoFit/>
          </a:bodyPr>
          <a:lstStyle/>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Times New Roman"/>
                <a:cs typeface="Arial" pitchFamily="34" charset="0"/>
              </a:rPr>
              <a:t>Proactively consult with Sales &amp; the Global Trade team as needed.</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Ask open-ended questions and make sure you receive clear and complete answers from Customers.</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Include detailed and updated information about end user and end use in all communications and documentation throughout the lifecycle of the transaction.</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ＭＳ Ｐゴシック" pitchFamily="-107" charset="-128"/>
                <a:cs typeface="Arial" pitchFamily="34" charset="0"/>
              </a:rPr>
              <a:t>Always report any suspicious or evasive responses to Sales &amp; the Global Trade team. </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ＭＳ Ｐゴシック" pitchFamily="-107" charset="-128"/>
                <a:cs typeface="Arial" pitchFamily="34" charset="0"/>
              </a:rPr>
              <a:t>Read and understand </a:t>
            </a:r>
            <a:r>
              <a:rPr lang="en-US" kern="0" dirty="0">
                <a:solidFill>
                  <a:srgbClr val="000000"/>
                </a:solidFill>
                <a:latin typeface="Cambria" panose="02040503050406030204" pitchFamily="18" charset="0"/>
                <a:ea typeface="ＭＳ Ｐゴシック" pitchFamily="-107" charset="-128"/>
                <a:cs typeface="Arial" pitchFamily="34" charset="0"/>
              </a:rPr>
              <a:t>MTS Code of Conduct</a:t>
            </a: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ＭＳ Ｐゴシック" pitchFamily="-107" charset="-128"/>
                <a:cs typeface="Arial" pitchFamily="34" charset="0"/>
              </a:rPr>
              <a:t>.</a:t>
            </a: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45720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ＭＳ Ｐゴシック" charset="0"/>
              <a:cs typeface="+mn-cs"/>
            </a:endParaRPr>
          </a:p>
        </p:txBody>
      </p:sp>
      <p:sp>
        <p:nvSpPr>
          <p:cNvPr id="6" name="Content Placeholder 2"/>
          <p:cNvSpPr>
            <a:spLocks noGrp="1"/>
          </p:cNvSpPr>
          <p:nvPr>
            <p:ph sz="half" idx="1"/>
          </p:nvPr>
        </p:nvSpPr>
        <p:spPr>
          <a:xfrm>
            <a:off x="490966" y="1371600"/>
            <a:ext cx="8264090" cy="798758"/>
          </a:xfrm>
          <a:solidFill>
            <a:schemeClr val="bg1">
              <a:lumMod val="50000"/>
            </a:schemeClr>
          </a:solidFill>
        </p:spPr>
        <p:txBody>
          <a:bodyPr wrap="square" lIns="45720" rIns="45720" bIns="45720"/>
          <a:lstStyle/>
          <a:p>
            <a:pPr marL="0" indent="0" algn="ctr">
              <a:spcBef>
                <a:spcPts val="1800"/>
              </a:spcBef>
              <a:spcAft>
                <a:spcPts val="600"/>
              </a:spcAft>
              <a:buNone/>
            </a:pPr>
            <a:r>
              <a:rPr lang="en-US" dirty="0">
                <a:solidFill>
                  <a:schemeClr val="bg1"/>
                </a:solidFill>
                <a:latin typeface="Cambria" panose="02040503050406030204" pitchFamily="18" charset="0"/>
              </a:rPr>
              <a:t>As an MTS Business Partner, you are critical to </a:t>
            </a:r>
            <a:r>
              <a:rPr lang="en-US" b="1" dirty="0">
                <a:solidFill>
                  <a:schemeClr val="bg1"/>
                </a:solidFill>
                <a:latin typeface="Cambria" panose="02040503050406030204" pitchFamily="18" charset="0"/>
              </a:rPr>
              <a:t>MTS’ Global Trade Business </a:t>
            </a:r>
            <a:r>
              <a:rPr lang="en-US" dirty="0">
                <a:solidFill>
                  <a:schemeClr val="bg1"/>
                </a:solidFill>
                <a:latin typeface="Cambria" panose="02040503050406030204" pitchFamily="18" charset="0"/>
              </a:rPr>
              <a:t>and are MTS’ first line of </a:t>
            </a:r>
            <a:r>
              <a:rPr lang="en-US" b="1" dirty="0">
                <a:solidFill>
                  <a:schemeClr val="bg1"/>
                </a:solidFill>
                <a:latin typeface="Cambria" panose="02040503050406030204" pitchFamily="18" charset="0"/>
              </a:rPr>
              <a:t>protection</a:t>
            </a:r>
            <a:r>
              <a:rPr lang="en-US" dirty="0">
                <a:solidFill>
                  <a:schemeClr val="bg1"/>
                </a:solidFill>
                <a:latin typeface="Cambria" panose="02040503050406030204" pitchFamily="18" charset="0"/>
              </a:rPr>
              <a:t> and </a:t>
            </a:r>
            <a:r>
              <a:rPr lang="en-US" b="1" dirty="0">
                <a:solidFill>
                  <a:schemeClr val="bg1"/>
                </a:solidFill>
                <a:latin typeface="Cambria" panose="02040503050406030204" pitchFamily="18" charset="0"/>
              </a:rPr>
              <a:t>defense</a:t>
            </a:r>
            <a:r>
              <a:rPr lang="en-US" dirty="0">
                <a:solidFill>
                  <a:schemeClr val="bg1"/>
                </a:solidFill>
                <a:latin typeface="Cambria" panose="02040503050406030204" pitchFamily="18" charset="0"/>
              </a:rPr>
              <a:t>! </a:t>
            </a:r>
          </a:p>
          <a:p>
            <a:pPr marL="0" indent="0" algn="ctr">
              <a:spcBef>
                <a:spcPts val="1800"/>
              </a:spcBef>
              <a:spcAft>
                <a:spcPts val="600"/>
              </a:spcAft>
              <a:buNone/>
            </a:pPr>
            <a:endParaRPr lang="en-US" dirty="0">
              <a:solidFill>
                <a:schemeClr val="bg1"/>
              </a:solidFill>
              <a:latin typeface="Cambria" panose="02040503050406030204" pitchFamily="18" charset="0"/>
            </a:endParaRP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23622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3101058"/>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8" y="3859074"/>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5" y="507812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6400800" y="2362200"/>
            <a:ext cx="2349601" cy="4011355"/>
          </a:xfrm>
          <a:prstGeom prst="rect">
            <a:avLst/>
          </a:prstGeom>
          <a:solidFill>
            <a:srgbClr val="C00000"/>
          </a:solidFill>
        </p:spPr>
        <p:txBody>
          <a:bodyPr wrap="square" rtlCol="0">
            <a:spAutoFit/>
          </a:bodyPr>
          <a:lstStyle/>
          <a:p>
            <a:pPr marL="0" marR="0" lvl="0"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MTS must clearly understand and confirm:</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Who our customers are</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How our customers will be using our products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reach our customers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are used by our customers for the stated purpose</a:t>
            </a:r>
            <a:endParaRPr kumimoji="0" lang="en-US" sz="1600" b="0" i="0" u="none" strike="noStrike" kern="1200" cap="none" spc="0" normalizeH="0" baseline="0" noProof="0" dirty="0">
              <a:ln>
                <a:noFill/>
              </a:ln>
              <a:solidFill>
                <a:srgbClr val="FFFFFF"/>
              </a:solidFill>
              <a:effectLst/>
              <a:uLnTx/>
              <a:uFillTx/>
              <a:latin typeface="Cambria" panose="02040503050406030204" pitchFamily="18" charset="0"/>
              <a:ea typeface="ＭＳ Ｐゴシック" charset="0"/>
              <a:cs typeface="+mn-cs"/>
            </a:endParaRPr>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57912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492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lnSpcReduction="10000"/>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Recap of Know Your Customer, Product, and Delivery</a:t>
            </a:r>
            <a:endParaRPr kumimoji="0" lang="en-US" sz="2400" b="0" i="1"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endParaRPr>
          </a:p>
        </p:txBody>
      </p:sp>
      <p:sp>
        <p:nvSpPr>
          <p:cNvPr id="2" name="TextBox 1"/>
          <p:cNvSpPr txBox="1"/>
          <p:nvPr/>
        </p:nvSpPr>
        <p:spPr>
          <a:xfrm>
            <a:off x="463257" y="2362200"/>
            <a:ext cx="5861343" cy="4247317"/>
          </a:xfrm>
          <a:prstGeom prst="rect">
            <a:avLst/>
          </a:prstGeom>
          <a:noFill/>
        </p:spPr>
        <p:txBody>
          <a:bodyPr wrap="square" rtlCol="0">
            <a:spAutoFit/>
          </a:bodyPr>
          <a:lstStyle/>
          <a:p>
            <a:pPr algn="just"/>
            <a:r>
              <a:rPr lang="en-US" dirty="0">
                <a:latin typeface="Times New Roman" panose="02020603050405020304" pitchFamily="18" charset="0"/>
                <a:ea typeface="Times" panose="02020603050405020304" pitchFamily="18" charset="0"/>
                <a:cs typeface="Times New Roman" panose="02020603050405020304" pitchFamily="18" charset="0"/>
              </a:rPr>
              <a:t>you Read and understand your MTS Business Partner Agreement.</a:t>
            </a:r>
          </a:p>
          <a:p>
            <a:pPr algn="just"/>
            <a:endParaRPr lang="en-US" dirty="0">
              <a:latin typeface="Times New Roman" panose="02020603050405020304" pitchFamily="18" charset="0"/>
              <a:ea typeface="Times" panose="02020603050405020304" pitchFamily="18" charset="0"/>
              <a:cs typeface="Times New Roman" panose="02020603050405020304" pitchFamily="18" charset="0"/>
            </a:endParaRPr>
          </a:p>
          <a:p>
            <a:pPr algn="just"/>
            <a:r>
              <a:rPr lang="en-US" dirty="0">
                <a:latin typeface="Times New Roman" panose="02020603050405020304" pitchFamily="18" charset="0"/>
                <a:ea typeface="Times" panose="02020603050405020304" pitchFamily="18" charset="0"/>
                <a:cs typeface="Times New Roman" panose="02020603050405020304" pitchFamily="18" charset="0"/>
              </a:rPr>
              <a:t>        Obtain and provide substantive information about direct and indirect parties to the purchase or funding of the purchase to Sales &amp; MTS Global Trade team to undertake the appropriate level of due diligence and to enable a thorough analysis of the end users and end uses and applicable U.S. export compliance regulations. </a:t>
            </a:r>
          </a:p>
          <a:p>
            <a:pPr algn="just"/>
            <a:r>
              <a:rPr lang="en-US" dirty="0">
                <a:latin typeface="Times New Roman" panose="02020603050405020304" pitchFamily="18" charset="0"/>
                <a:ea typeface="Times" panose="02020603050405020304" pitchFamily="18" charset="0"/>
                <a:cs typeface="Times New Roman" panose="02020603050405020304" pitchFamily="18" charset="0"/>
              </a:rPr>
              <a:t>          </a:t>
            </a:r>
          </a:p>
          <a:p>
            <a:pPr algn="just"/>
            <a:r>
              <a:rPr lang="en-US" dirty="0">
                <a:latin typeface="Times New Roman" panose="02020603050405020304" pitchFamily="18" charset="0"/>
                <a:ea typeface="Times" panose="02020603050405020304" pitchFamily="18" charset="0"/>
                <a:cs typeface="Times New Roman" panose="02020603050405020304" pitchFamily="18" charset="0"/>
              </a:rPr>
              <a:t>        Ensure end user and end use information provided is complete and accurate. If you are aware of any inaccurate, incomplete, or omitted end user and end use information, you have the obligation to provide it.</a:t>
            </a:r>
            <a:endParaRPr lang="en-US" sz="2800" dirty="0">
              <a:latin typeface="Times" panose="02020603050405020304" pitchFamily="18" charset="0"/>
              <a:ea typeface="Times" panose="02020603050405020304" pitchFamily="18" charset="0"/>
              <a:cs typeface="Times New Roman" panose="02020603050405020304" pitchFamily="18" charset="0"/>
            </a:endParaRPr>
          </a:p>
          <a:p>
            <a:pPr marL="45720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ＭＳ Ｐゴシック" charset="0"/>
              <a:cs typeface="+mn-cs"/>
            </a:endParaRPr>
          </a:p>
        </p:txBody>
      </p:sp>
      <p:sp>
        <p:nvSpPr>
          <p:cNvPr id="6" name="Content Placeholder 2"/>
          <p:cNvSpPr>
            <a:spLocks noGrp="1"/>
          </p:cNvSpPr>
          <p:nvPr>
            <p:ph sz="half" idx="1"/>
          </p:nvPr>
        </p:nvSpPr>
        <p:spPr>
          <a:xfrm>
            <a:off x="490966" y="1371600"/>
            <a:ext cx="8264090" cy="798758"/>
          </a:xfrm>
          <a:solidFill>
            <a:schemeClr val="bg1">
              <a:lumMod val="50000"/>
            </a:schemeClr>
          </a:solidFill>
        </p:spPr>
        <p:txBody>
          <a:bodyPr wrap="square" lIns="45720" rIns="45720" bIns="45720"/>
          <a:lstStyle/>
          <a:p>
            <a:pPr marL="0" indent="0" algn="ctr">
              <a:spcBef>
                <a:spcPts val="1800"/>
              </a:spcBef>
              <a:spcAft>
                <a:spcPts val="600"/>
              </a:spcAft>
              <a:buNone/>
            </a:pPr>
            <a:r>
              <a:rPr lang="en-US" dirty="0">
                <a:solidFill>
                  <a:schemeClr val="bg1"/>
                </a:solidFill>
                <a:latin typeface="Cambria" panose="02040503050406030204" pitchFamily="18" charset="0"/>
              </a:rPr>
              <a:t>As an MTS Business partner, you are critical to </a:t>
            </a:r>
            <a:r>
              <a:rPr lang="en-US" b="1" dirty="0">
                <a:solidFill>
                  <a:schemeClr val="bg1"/>
                </a:solidFill>
                <a:latin typeface="Cambria" panose="02040503050406030204" pitchFamily="18" charset="0"/>
              </a:rPr>
              <a:t>MTS’ Global Trade Business </a:t>
            </a:r>
            <a:r>
              <a:rPr lang="en-US" dirty="0">
                <a:solidFill>
                  <a:schemeClr val="bg1"/>
                </a:solidFill>
                <a:latin typeface="Cambria" panose="02040503050406030204" pitchFamily="18" charset="0"/>
              </a:rPr>
              <a:t>and are MTS’ first line of </a:t>
            </a:r>
            <a:r>
              <a:rPr lang="en-US" b="1" dirty="0">
                <a:solidFill>
                  <a:schemeClr val="bg1"/>
                </a:solidFill>
                <a:latin typeface="Cambria" panose="02040503050406030204" pitchFamily="18" charset="0"/>
              </a:rPr>
              <a:t>protection</a:t>
            </a:r>
            <a:r>
              <a:rPr lang="en-US" dirty="0">
                <a:solidFill>
                  <a:schemeClr val="bg1"/>
                </a:solidFill>
                <a:latin typeface="Cambria" panose="02040503050406030204" pitchFamily="18" charset="0"/>
              </a:rPr>
              <a:t> and </a:t>
            </a:r>
            <a:r>
              <a:rPr lang="en-US" b="1" dirty="0">
                <a:solidFill>
                  <a:schemeClr val="bg1"/>
                </a:solidFill>
                <a:latin typeface="Cambria" panose="02040503050406030204" pitchFamily="18" charset="0"/>
              </a:rPr>
              <a:t>defense</a:t>
            </a:r>
            <a:r>
              <a:rPr lang="en-US" dirty="0">
                <a:solidFill>
                  <a:schemeClr val="bg1"/>
                </a:solidFill>
                <a:latin typeface="Cambria" panose="02040503050406030204" pitchFamily="18" charset="0"/>
              </a:rPr>
              <a:t>! </a:t>
            </a:r>
          </a:p>
          <a:p>
            <a:pPr marL="0" indent="0" algn="ctr">
              <a:spcBef>
                <a:spcPts val="1800"/>
              </a:spcBef>
              <a:spcAft>
                <a:spcPts val="600"/>
              </a:spcAft>
              <a:buNone/>
            </a:pPr>
            <a:endParaRPr lang="en-US" dirty="0">
              <a:solidFill>
                <a:schemeClr val="bg1"/>
              </a:solidFill>
              <a:latin typeface="Cambria" panose="02040503050406030204" pitchFamily="18" charset="0"/>
            </a:endParaRP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23622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8" y="3201946"/>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6400800" y="2362200"/>
            <a:ext cx="2349601" cy="4011355"/>
          </a:xfrm>
          <a:prstGeom prst="rect">
            <a:avLst/>
          </a:prstGeom>
          <a:solidFill>
            <a:srgbClr val="C00000"/>
          </a:solidFill>
        </p:spPr>
        <p:txBody>
          <a:bodyPr wrap="square" rtlCol="0">
            <a:spAutoFit/>
          </a:bodyPr>
          <a:lstStyle/>
          <a:p>
            <a:pPr marL="0" marR="0" lvl="0"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MTS must clearly understand and confirm:</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Who our customers are</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How our customers will be using our products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reach our customers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are used by our customers for the stated purpose</a:t>
            </a:r>
            <a:endParaRPr kumimoji="0" lang="en-US" sz="1600" b="0" i="0" u="none" strike="noStrike" kern="1200" cap="none" spc="0" normalizeH="0" baseline="0" noProof="0" dirty="0">
              <a:ln>
                <a:noFill/>
              </a:ln>
              <a:solidFill>
                <a:srgbClr val="FFFFFF"/>
              </a:solidFill>
              <a:effectLst/>
              <a:uLnTx/>
              <a:uFillTx/>
              <a:latin typeface="Cambria" panose="02040503050406030204" pitchFamily="18" charset="0"/>
              <a:ea typeface="ＭＳ Ｐゴシック" charset="0"/>
              <a:cs typeface="+mn-cs"/>
            </a:endParaRPr>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8" y="5117704"/>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5231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rgbClr val="C00000"/>
          </a:solidFill>
        </p:spPr>
        <p:txBody>
          <a:bodyPr anchor="ctr"/>
          <a:lstStyle/>
          <a:p>
            <a:pPr marL="0" indent="0" algn="ctr">
              <a:buNone/>
            </a:pPr>
            <a:r>
              <a:rPr lang="en-US" sz="2400" b="1" dirty="0">
                <a:solidFill>
                  <a:schemeClr val="bg1"/>
                </a:solidFill>
                <a:latin typeface="Cambria" panose="02040503050406030204" pitchFamily="18" charset="0"/>
              </a:rPr>
              <a:t>Improvement Opportunities </a:t>
            </a:r>
          </a:p>
        </p:txBody>
      </p:sp>
    </p:spTree>
    <p:extLst>
      <p:ext uri="{BB962C8B-B14F-4D97-AF65-F5344CB8AC3E}">
        <p14:creationId xmlns:p14="http://schemas.microsoft.com/office/powerpoint/2010/main" val="1478602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#1 Opportunity</a:t>
            </a:r>
          </a:p>
        </p:txBody>
      </p:sp>
      <p:sp>
        <p:nvSpPr>
          <p:cNvPr id="4" name="Rectangle 3"/>
          <p:cNvSpPr/>
          <p:nvPr/>
        </p:nvSpPr>
        <p:spPr>
          <a:xfrm>
            <a:off x="295382" y="1322962"/>
            <a:ext cx="8447926" cy="4899803"/>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r>
              <a:rPr kumimoji="0" lang="en-US" sz="1800" b="0" i="0" u="none" strike="noStrike" kern="0" cap="none" spc="0" normalizeH="0" baseline="0" noProof="0" dirty="0">
                <a:ln>
                  <a:noFill/>
                </a:ln>
                <a:solidFill>
                  <a:srgbClr val="CC1543"/>
                </a:solidFill>
                <a:effectLst/>
                <a:uLnTx/>
                <a:uFillTx/>
                <a:latin typeface="Cambria" panose="02040503050406030204" pitchFamily="18" charset="0"/>
                <a:ea typeface="Cambria" panose="02040503050406030204" pitchFamily="18" charset="0"/>
                <a:cs typeface="Arial" pitchFamily="34" charset="0"/>
              </a:rPr>
              <a:t># 1 Enhance the quality of the End User / End Use Letters</a:t>
            </a:r>
          </a:p>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a:p>
            <a:pPr marL="800100" marR="0" lvl="1"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Ensure that the letters are complete and accurate</a:t>
            </a:r>
          </a:p>
          <a:p>
            <a:pPr marL="457200" marR="0" lvl="1" indent="0" algn="l" defTabSz="914400" rtl="0" eaLnBrk="1" fontAlgn="base" latinLnBrk="0" hangingPunct="1">
              <a:lnSpc>
                <a:spcPct val="100000"/>
              </a:lnSpc>
              <a:spcBef>
                <a:spcPct val="20000"/>
              </a:spcBef>
              <a:spcAft>
                <a:spcPct val="0"/>
              </a:spcAft>
              <a:buClr>
                <a:srgbClr val="CC1543"/>
              </a:buClr>
              <a:buSzTx/>
              <a:buFontTx/>
              <a:buNone/>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
                <a:srgbClr val="CC1543"/>
              </a:buClr>
              <a:buSzTx/>
              <a:buFont typeface="Arial Narrow" charset="0"/>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v"/>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NOTE – </a:t>
            </a:r>
          </a:p>
          <a:p>
            <a:pPr marL="800100" marR="0" lvl="1"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You MUST review the letter completed by the End User prior to returning the letter to the Global Trade team </a:t>
            </a:r>
          </a:p>
          <a:p>
            <a:pPr marL="800100" marR="0" lvl="1"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1257300" marR="0" lvl="2"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When you return the end user / end use statement</a:t>
            </a: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You are accountable for the completeness and accuracy of the information.</a:t>
            </a: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You are responsible for telling us if there is additional information that should be provided to allow us to complete our compliance review.</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04800"/>
            <a:ext cx="5181600" cy="372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9252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#2 Opportunity</a:t>
            </a:r>
          </a:p>
        </p:txBody>
      </p:sp>
      <p:sp>
        <p:nvSpPr>
          <p:cNvPr id="4" name="Rectangle 3"/>
          <p:cNvSpPr/>
          <p:nvPr/>
        </p:nvSpPr>
        <p:spPr>
          <a:xfrm>
            <a:off x="295382" y="1322962"/>
            <a:ext cx="8447926" cy="330962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600"/>
              </a:spcAft>
              <a:buClrTx/>
              <a:buSzTx/>
              <a:buFontTx/>
              <a:buNone/>
              <a:tabLst/>
              <a:defRPr/>
            </a:pP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mn-cs"/>
              </a:rPr>
              <a:t>#</a:t>
            </a:r>
            <a:r>
              <a:rPr lang="en-US" b="1" dirty="0">
                <a:solidFill>
                  <a:srgbClr val="C00000"/>
                </a:solidFill>
                <a:latin typeface="Cambria" panose="02040503050406030204" pitchFamily="18" charset="0"/>
                <a:ea typeface="ＭＳ Ｐゴシック" charset="0"/>
              </a:rPr>
              <a:t>2 </a:t>
            </a: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mn-cs"/>
              </a:rPr>
              <a:t>Enhance books and records</a:t>
            </a: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Include direct and indirect parties involved in the transaction</a:t>
            </a: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Include complete names, addresses, and role of all direct and indirect parties</a:t>
            </a: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Use Legal &amp; Compliance review to communicate information to  Trade team</a:t>
            </a:r>
          </a:p>
          <a:p>
            <a:pPr marL="1257300" marR="0" lvl="2"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1257300" marR="0" lvl="2"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NOTE - Continued on next 4 slides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21454"/>
            <a:ext cx="5257800" cy="377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241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BF1A15-E4BB-4753-809D-1BCFAEB774DD}"/>
              </a:ext>
            </a:extLst>
          </p:cNvPr>
          <p:cNvSpPr>
            <a:spLocks noGrp="1"/>
          </p:cNvSpPr>
          <p:nvPr>
            <p:ph type="title"/>
          </p:nvPr>
        </p:nvSpPr>
        <p:spPr/>
        <p:txBody>
          <a:bodyPr/>
          <a:lstStyle/>
          <a:p>
            <a:r>
              <a:rPr lang="en-US" dirty="0"/>
              <a:t>#2 Continued</a:t>
            </a:r>
          </a:p>
        </p:txBody>
      </p:sp>
      <p:pic>
        <p:nvPicPr>
          <p:cNvPr id="2050" name="Picture 1" descr="image001">
            <a:extLst>
              <a:ext uri="{FF2B5EF4-FFF2-40B4-BE49-F238E27FC236}">
                <a16:creationId xmlns:a16="http://schemas.microsoft.com/office/drawing/2014/main" id="{F271B385-2B47-4802-8642-0BB93FAE1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4" y="1143000"/>
            <a:ext cx="8591551"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195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EC9445-FF7A-486B-8677-D77AD7854673}"/>
              </a:ext>
            </a:extLst>
          </p:cNvPr>
          <p:cNvSpPr>
            <a:spLocks noGrp="1"/>
          </p:cNvSpPr>
          <p:nvPr>
            <p:ph type="title"/>
          </p:nvPr>
        </p:nvSpPr>
        <p:spPr/>
        <p:txBody>
          <a:bodyPr/>
          <a:lstStyle/>
          <a:p>
            <a:r>
              <a:rPr lang="en-US" dirty="0"/>
              <a:t>#2 Continued</a:t>
            </a:r>
          </a:p>
        </p:txBody>
      </p:sp>
      <p:pic>
        <p:nvPicPr>
          <p:cNvPr id="3074" name="Picture 2" descr="image002">
            <a:extLst>
              <a:ext uri="{FF2B5EF4-FFF2-40B4-BE49-F238E27FC236}">
                <a16:creationId xmlns:a16="http://schemas.microsoft.com/office/drawing/2014/main" id="{F31F9565-6920-4901-84C5-5C49F6EC4F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1426877"/>
            <a:ext cx="7772401" cy="4059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8031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6A4CBA8-8231-4BFF-BD5A-6CF12D200FA6}"/>
              </a:ext>
            </a:extLst>
          </p:cNvPr>
          <p:cNvPicPr>
            <a:picLocks noGrp="1" noChangeAspect="1"/>
          </p:cNvPicPr>
          <p:nvPr>
            <p:ph idx="1"/>
          </p:nvPr>
        </p:nvPicPr>
        <p:blipFill>
          <a:blip r:embed="rId2"/>
          <a:stretch>
            <a:fillRect/>
          </a:stretch>
        </p:blipFill>
        <p:spPr>
          <a:xfrm>
            <a:off x="732377" y="1371600"/>
            <a:ext cx="7679245" cy="4511675"/>
          </a:xfrm>
          <a:prstGeom prst="rect">
            <a:avLst/>
          </a:prstGeom>
        </p:spPr>
      </p:pic>
      <p:sp>
        <p:nvSpPr>
          <p:cNvPr id="3" name="Title 2">
            <a:extLst>
              <a:ext uri="{FF2B5EF4-FFF2-40B4-BE49-F238E27FC236}">
                <a16:creationId xmlns:a16="http://schemas.microsoft.com/office/drawing/2014/main" id="{A73DAA90-D0E4-4839-A574-BD17D921BCEC}"/>
              </a:ext>
            </a:extLst>
          </p:cNvPr>
          <p:cNvSpPr>
            <a:spLocks noGrp="1"/>
          </p:cNvSpPr>
          <p:nvPr>
            <p:ph type="title"/>
          </p:nvPr>
        </p:nvSpPr>
        <p:spPr/>
        <p:txBody>
          <a:bodyPr/>
          <a:lstStyle/>
          <a:p>
            <a:r>
              <a:rPr lang="en-US" dirty="0"/>
              <a:t>#2 Continued</a:t>
            </a:r>
          </a:p>
        </p:txBody>
      </p:sp>
    </p:spTree>
    <p:extLst>
      <p:ext uri="{BB962C8B-B14F-4D97-AF65-F5344CB8AC3E}">
        <p14:creationId xmlns:p14="http://schemas.microsoft.com/office/powerpoint/2010/main" val="1617350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dirty="0">
                <a:solidFill>
                  <a:srgbClr val="C00000"/>
                </a:solidFill>
                <a:latin typeface="Cambria" panose="02040503050406030204" pitchFamily="18" charset="0"/>
              </a:rPr>
              <a:t>Agenda</a:t>
            </a:r>
          </a:p>
        </p:txBody>
      </p:sp>
      <p:sp>
        <p:nvSpPr>
          <p:cNvPr id="3" name="Content Placeholder 2"/>
          <p:cNvSpPr>
            <a:spLocks noGrp="1"/>
          </p:cNvSpPr>
          <p:nvPr>
            <p:ph sz="half" idx="1"/>
          </p:nvPr>
        </p:nvSpPr>
        <p:spPr>
          <a:xfrm>
            <a:off x="436562" y="1345489"/>
            <a:ext cx="8359919" cy="877011"/>
          </a:xfrm>
        </p:spPr>
        <p:txBody>
          <a:bodyPr/>
          <a:lstStyle/>
          <a:p>
            <a:pPr marL="0" indent="0" algn="ctr">
              <a:buNone/>
            </a:pPr>
            <a:r>
              <a:rPr lang="en-US" sz="2000" b="1" dirty="0">
                <a:solidFill>
                  <a:srgbClr val="C00000"/>
                </a:solidFill>
                <a:latin typeface="Cambria" panose="02040503050406030204" pitchFamily="18" charset="0"/>
              </a:rPr>
              <a:t>After completing this training, you should have an understanding of </a:t>
            </a:r>
            <a:r>
              <a:rPr lang="en-US" sz="2000" b="1" u="sng" dirty="0">
                <a:solidFill>
                  <a:srgbClr val="C00000"/>
                </a:solidFill>
                <a:latin typeface="Cambria" panose="02040503050406030204" pitchFamily="18" charset="0"/>
              </a:rPr>
              <a:t> </a:t>
            </a:r>
            <a:r>
              <a:rPr lang="en-US" sz="2000" b="1" dirty="0">
                <a:solidFill>
                  <a:srgbClr val="C00000"/>
                </a:solidFill>
                <a:latin typeface="Cambria" panose="02040503050406030204" pitchFamily="18" charset="0"/>
              </a:rPr>
              <a:t>the following:</a:t>
            </a:r>
          </a:p>
        </p:txBody>
      </p:sp>
      <p:sp>
        <p:nvSpPr>
          <p:cNvPr id="9" name="Content Placeholder 2"/>
          <p:cNvSpPr>
            <a:spLocks noGrp="1"/>
          </p:cNvSpPr>
          <p:nvPr>
            <p:ph sz="half" idx="1"/>
          </p:nvPr>
        </p:nvSpPr>
        <p:spPr>
          <a:xfrm>
            <a:off x="461962" y="2133601"/>
            <a:ext cx="7996238" cy="3886200"/>
          </a:xfrm>
        </p:spPr>
        <p:txBody>
          <a:bodyPr/>
          <a:lstStyle/>
          <a:p>
            <a:pPr lvl="0">
              <a:buFont typeface="Wingdings" panose="05000000000000000000" pitchFamily="2" charset="2"/>
              <a:buChar char="Ø"/>
            </a:pPr>
            <a:r>
              <a:rPr lang="en-US" sz="2000" dirty="0">
                <a:solidFill>
                  <a:srgbClr val="000000"/>
                </a:solidFill>
                <a:latin typeface="Cambria" panose="02040503050406030204" pitchFamily="18" charset="0"/>
              </a:rPr>
              <a:t>MTS Legal History and Issues due to non-compliance with Trade Requirements</a:t>
            </a:r>
          </a:p>
          <a:p>
            <a:pPr lvl="0">
              <a:buFont typeface="Wingdings" panose="05000000000000000000" pitchFamily="2" charset="2"/>
              <a:buChar char="Ø"/>
            </a:pPr>
            <a:endParaRPr lang="en-US" sz="2000" dirty="0">
              <a:solidFill>
                <a:srgbClr val="000000"/>
              </a:solidFill>
              <a:latin typeface="Cambria" panose="02040503050406030204" pitchFamily="18" charset="0"/>
            </a:endParaRPr>
          </a:p>
          <a:p>
            <a:pPr lvl="0">
              <a:buFont typeface="Wingdings" panose="05000000000000000000" pitchFamily="2" charset="2"/>
              <a:buChar char="Ø"/>
            </a:pPr>
            <a:r>
              <a:rPr lang="en-US" sz="2000" dirty="0">
                <a:solidFill>
                  <a:srgbClr val="000000"/>
                </a:solidFill>
                <a:latin typeface="Cambria" panose="02040503050406030204" pitchFamily="18" charset="0"/>
              </a:rPr>
              <a:t>MTS Business Partner Role and Responsibilities in supporting Global Trade:</a:t>
            </a:r>
          </a:p>
          <a:p>
            <a:pPr lvl="2">
              <a:buFont typeface="Wingdings" panose="05000000000000000000" pitchFamily="2" charset="2"/>
              <a:buChar char="Ø"/>
            </a:pPr>
            <a:endParaRPr lang="en-US" dirty="0">
              <a:solidFill>
                <a:srgbClr val="000000"/>
              </a:solidFill>
              <a:latin typeface="Cambria" panose="02040503050406030204" pitchFamily="18" charset="0"/>
            </a:endParaRPr>
          </a:p>
          <a:p>
            <a:pPr lvl="2">
              <a:buFont typeface="Wingdings" panose="05000000000000000000" pitchFamily="2" charset="2"/>
              <a:buChar char="Ø"/>
            </a:pPr>
            <a:r>
              <a:rPr lang="en-US" dirty="0">
                <a:solidFill>
                  <a:srgbClr val="000000"/>
                </a:solidFill>
                <a:latin typeface="Cambria" panose="02040503050406030204" pitchFamily="18" charset="0"/>
              </a:rPr>
              <a:t>Know your customer, product, and delivery </a:t>
            </a:r>
          </a:p>
          <a:p>
            <a:pPr lvl="2">
              <a:buFont typeface="Wingdings" panose="05000000000000000000" pitchFamily="2" charset="2"/>
              <a:buChar char="Ø"/>
            </a:pPr>
            <a:endParaRPr lang="en-US" dirty="0">
              <a:solidFill>
                <a:srgbClr val="000000"/>
              </a:solidFill>
              <a:latin typeface="Cambria" panose="02040503050406030204" pitchFamily="18" charset="0"/>
              <a:ea typeface="ＭＳ Ｐゴシック" charset="0"/>
            </a:endParaRPr>
          </a:p>
          <a:p>
            <a:pPr>
              <a:buFont typeface="Wingdings" panose="05000000000000000000" pitchFamily="2" charset="2"/>
              <a:buChar char="Ø"/>
            </a:pPr>
            <a:r>
              <a:rPr lang="en-US" sz="2000" dirty="0">
                <a:solidFill>
                  <a:srgbClr val="000000"/>
                </a:solidFill>
                <a:latin typeface="Cambria" panose="02040503050406030204" pitchFamily="18" charset="0"/>
              </a:rPr>
              <a:t>Improvement Opportunities</a:t>
            </a:r>
          </a:p>
          <a:p>
            <a:pPr>
              <a:buFont typeface="Wingdings" panose="05000000000000000000" pitchFamily="2" charset="2"/>
              <a:buChar char="Ø"/>
            </a:pPr>
            <a:endParaRPr lang="en-US" sz="2000" dirty="0">
              <a:solidFill>
                <a:srgbClr val="000000"/>
              </a:solidFill>
              <a:latin typeface="Cambria" panose="02040503050406030204" pitchFamily="18" charset="0"/>
            </a:endParaRPr>
          </a:p>
          <a:p>
            <a:pPr>
              <a:buFont typeface="Wingdings" panose="05000000000000000000" pitchFamily="2" charset="2"/>
              <a:buChar char="Ø"/>
            </a:pPr>
            <a:r>
              <a:rPr lang="en-US" sz="2000" dirty="0">
                <a:solidFill>
                  <a:srgbClr val="000000"/>
                </a:solidFill>
                <a:latin typeface="Cambria" panose="02040503050406030204" pitchFamily="18" charset="0"/>
              </a:rPr>
              <a:t>Resources </a:t>
            </a:r>
          </a:p>
          <a:p>
            <a:pPr>
              <a:buFont typeface="Wingdings" panose="05000000000000000000" pitchFamily="2" charset="2"/>
              <a:buChar char="Ø"/>
            </a:pPr>
            <a:endParaRPr lang="en-US" sz="2000" dirty="0">
              <a:latin typeface="Cambria" panose="02040503050406030204" pitchFamily="18" charset="0"/>
            </a:endParaRPr>
          </a:p>
          <a:p>
            <a:pPr marL="0" indent="0">
              <a:buNone/>
            </a:pPr>
            <a:endParaRPr lang="en-US" sz="2000" dirty="0"/>
          </a:p>
        </p:txBody>
      </p:sp>
    </p:spTree>
    <p:extLst>
      <p:ext uri="{BB962C8B-B14F-4D97-AF65-F5344CB8AC3E}">
        <p14:creationId xmlns:p14="http://schemas.microsoft.com/office/powerpoint/2010/main" val="801682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BCE057E-29F9-4BE1-8B02-5F74DB97637C}"/>
              </a:ext>
            </a:extLst>
          </p:cNvPr>
          <p:cNvPicPr>
            <a:picLocks noGrp="1" noChangeAspect="1"/>
          </p:cNvPicPr>
          <p:nvPr>
            <p:ph idx="1"/>
          </p:nvPr>
        </p:nvPicPr>
        <p:blipFill>
          <a:blip r:embed="rId2"/>
          <a:stretch>
            <a:fillRect/>
          </a:stretch>
        </p:blipFill>
        <p:spPr>
          <a:xfrm>
            <a:off x="533402" y="1512259"/>
            <a:ext cx="7848598" cy="4431342"/>
          </a:xfrm>
          <a:prstGeom prst="rect">
            <a:avLst/>
          </a:prstGeom>
        </p:spPr>
      </p:pic>
      <p:sp>
        <p:nvSpPr>
          <p:cNvPr id="3" name="Title 2">
            <a:extLst>
              <a:ext uri="{FF2B5EF4-FFF2-40B4-BE49-F238E27FC236}">
                <a16:creationId xmlns:a16="http://schemas.microsoft.com/office/drawing/2014/main" id="{47F24281-65D7-4DEE-A29C-75D62C9A10BF}"/>
              </a:ext>
            </a:extLst>
          </p:cNvPr>
          <p:cNvSpPr>
            <a:spLocks noGrp="1"/>
          </p:cNvSpPr>
          <p:nvPr>
            <p:ph type="title"/>
          </p:nvPr>
        </p:nvSpPr>
        <p:spPr/>
        <p:txBody>
          <a:bodyPr/>
          <a:lstStyle/>
          <a:p>
            <a:r>
              <a:rPr lang="en-US" dirty="0"/>
              <a:t>#2 Continued</a:t>
            </a:r>
          </a:p>
        </p:txBody>
      </p:sp>
    </p:spTree>
    <p:extLst>
      <p:ext uri="{BB962C8B-B14F-4D97-AF65-F5344CB8AC3E}">
        <p14:creationId xmlns:p14="http://schemas.microsoft.com/office/powerpoint/2010/main" val="1315923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#3 Opportunity</a:t>
            </a:r>
          </a:p>
        </p:txBody>
      </p:sp>
      <p:sp>
        <p:nvSpPr>
          <p:cNvPr id="4" name="Rectangle 3"/>
          <p:cNvSpPr/>
          <p:nvPr/>
        </p:nvSpPr>
        <p:spPr>
          <a:xfrm>
            <a:off x="184935" y="991224"/>
            <a:ext cx="8447926" cy="6423297"/>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endParaRPr kumimoji="0" lang="en-US" sz="20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Cambria" panose="02040503050406030204" pitchFamily="18" charset="0"/>
                <a:cs typeface="+mn-cs"/>
              </a:rPr>
              <a:t>#4</a:t>
            </a:r>
            <a:r>
              <a:rPr kumimoji="0" lang="en-US" sz="1800" b="0" i="0" u="none" strike="noStrike" kern="0" cap="none" spc="0" normalizeH="0" baseline="0" noProof="0" dirty="0">
                <a:ln>
                  <a:noFill/>
                </a:ln>
                <a:solidFill>
                  <a:srgbClr val="CC1543"/>
                </a:solidFill>
                <a:effectLst/>
                <a:uLnTx/>
                <a:uFillTx/>
                <a:latin typeface="Cambria" panose="02040503050406030204" pitchFamily="18" charset="0"/>
                <a:ea typeface="Cambria" panose="02040503050406030204" pitchFamily="18" charset="0"/>
                <a:cs typeface="Arial" pitchFamily="34" charset="0"/>
              </a:rPr>
              <a:t> </a:t>
            </a: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Cambria" panose="02040503050406030204" pitchFamily="18" charset="0"/>
                <a:cs typeface="+mn-cs"/>
              </a:rPr>
              <a:t>Enhance and Retain Documentation </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Potential Customer (RFQ)</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Procurement Announcement </a:t>
            </a:r>
          </a:p>
          <a:p>
            <a:pPr marL="342900" indent="-342900" fontAlgn="base">
              <a:spcBef>
                <a:spcPct val="20000"/>
              </a:spcBef>
              <a:spcAft>
                <a:spcPct val="0"/>
              </a:spcAft>
              <a:buClr>
                <a:srgbClr val="CC1543"/>
              </a:buClr>
              <a:buFont typeface="Wingdings" panose="05000000000000000000" pitchFamily="2" charset="2"/>
              <a:buChar char="Ø"/>
            </a:pPr>
            <a:r>
              <a:rPr lang="en-US" dirty="0">
                <a:solidFill>
                  <a:srgbClr val="000000"/>
                </a:solidFill>
                <a:latin typeface="Cambria" panose="02040503050406030204" pitchFamily="18" charset="0"/>
                <a:ea typeface="Cambria" panose="02040503050406030204" pitchFamily="18" charset="0"/>
              </a:rPr>
              <a:t>From Customer </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Award Letter</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Customer</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PO to MTS or Copy of PO to 3rd party </a:t>
            </a: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and copy of 3rd party PO to MTS</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Potential Customer</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Tender Offer</a:t>
            </a:r>
          </a:p>
          <a:p>
            <a:pPr marL="342900" indent="-342900" fontAlgn="base">
              <a:spcBef>
                <a:spcPct val="20000"/>
              </a:spcBef>
              <a:spcAft>
                <a:spcPct val="0"/>
              </a:spcAft>
              <a:buClr>
                <a:srgbClr val="CC1543"/>
              </a:buClr>
              <a:buFont typeface="Wingdings" panose="05000000000000000000" pitchFamily="2" charset="2"/>
              <a:buChar char="Ø"/>
            </a:pPr>
            <a:r>
              <a:rPr lang="en-US" dirty="0">
                <a:solidFill>
                  <a:srgbClr val="000000"/>
                </a:solidFill>
                <a:latin typeface="Cambria" panose="02040503050406030204" pitchFamily="18" charset="0"/>
                <a:ea typeface="Cambria" panose="02040503050406030204" pitchFamily="18" charset="0"/>
              </a:rPr>
              <a:t>From MTS </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Tender Response Submitted</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Potential / Actual Customer</a:t>
            </a:r>
            <a:endParaRPr lang="en-US" dirty="0">
              <a:solidFill>
                <a:srgbClr val="000000"/>
              </a:solidFill>
              <a:latin typeface="Cambria" panose="02040503050406030204" pitchFamily="18" charset="0"/>
              <a:ea typeface="Cambria" panose="02040503050406030204" pitchFamily="18" charset="0"/>
            </a:endParaRP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any / all terms and conditions for procurement and tender processes </a:t>
            </a:r>
          </a:p>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21454"/>
            <a:ext cx="5029200" cy="361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descr="A picture containing drawing&#10;&#10;Description automatically generated">
            <a:extLst>
              <a:ext uri="{FF2B5EF4-FFF2-40B4-BE49-F238E27FC236}">
                <a16:creationId xmlns:a16="http://schemas.microsoft.com/office/drawing/2014/main" id="{3D719F39-DF7A-4CFB-BF85-B2F139BAC2B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638799" y="1262179"/>
            <a:ext cx="2082797" cy="1701796"/>
          </a:xfrm>
          <a:prstGeom prst="rect">
            <a:avLst/>
          </a:prstGeom>
        </p:spPr>
      </p:pic>
      <p:sp>
        <p:nvSpPr>
          <p:cNvPr id="6" name="TextBox 5">
            <a:extLst>
              <a:ext uri="{FF2B5EF4-FFF2-40B4-BE49-F238E27FC236}">
                <a16:creationId xmlns:a16="http://schemas.microsoft.com/office/drawing/2014/main" id="{AE4BA39C-0F33-4ED2-BF83-5C1FB179DBF4}"/>
              </a:ext>
            </a:extLst>
          </p:cNvPr>
          <p:cNvSpPr txBox="1"/>
          <p:nvPr/>
        </p:nvSpPr>
        <p:spPr>
          <a:xfrm>
            <a:off x="5803898" y="2963975"/>
            <a:ext cx="1752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Narrow"/>
                <a:ea typeface="+mn-ea"/>
                <a:cs typeface="+mn-cs"/>
                <a:hlinkClick r:id="rId4" tooltip="http://tex.stackexchange.com/questions/254074/how-to-draw-a-bunch-of-documents-icon-with-tikz"/>
              </a:rPr>
              <a:t>This Photo</a:t>
            </a:r>
            <a:r>
              <a:rPr kumimoji="0" lang="en-US" sz="900" b="0" i="0" u="none" strike="noStrike" kern="1200" cap="none" spc="0" normalizeH="0" baseline="0" noProof="0" dirty="0">
                <a:ln>
                  <a:noFill/>
                </a:ln>
                <a:solidFill>
                  <a:srgbClr val="000000"/>
                </a:solidFill>
                <a:effectLst/>
                <a:uLnTx/>
                <a:uFillTx/>
                <a:latin typeface="Arial Narrow"/>
                <a:ea typeface="+mn-ea"/>
                <a:cs typeface="+mn-cs"/>
              </a:rPr>
              <a:t> by Unknown Author is licensed under </a:t>
            </a:r>
            <a:r>
              <a:rPr kumimoji="0" lang="en-US" sz="900" b="0" i="0" u="none" strike="noStrike" kern="1200" cap="none" spc="0" normalizeH="0" baseline="0" noProof="0" dirty="0">
                <a:ln>
                  <a:noFill/>
                </a:ln>
                <a:solidFill>
                  <a:srgbClr val="000000"/>
                </a:solidFill>
                <a:effectLst/>
                <a:uLnTx/>
                <a:uFillTx/>
                <a:latin typeface="Arial Narrow"/>
                <a:ea typeface="+mn-ea"/>
                <a:cs typeface="+mn-cs"/>
                <a:hlinkClick r:id="rId5" tooltip="https://creativecommons.org/licenses/by-sa/3.0/"/>
              </a:rPr>
              <a:t>CC BY-SA</a:t>
            </a:r>
            <a:endParaRPr kumimoji="0" lang="en-US" sz="900" b="0" i="0" u="none" strike="noStrike" kern="1200" cap="none" spc="0" normalizeH="0" baseline="0" noProof="0" dirty="0">
              <a:ln>
                <a:noFill/>
              </a:ln>
              <a:solidFill>
                <a:srgbClr val="000000"/>
              </a:solidFill>
              <a:effectLst/>
              <a:uLnTx/>
              <a:uFillTx/>
              <a:latin typeface="Arial Narrow"/>
              <a:ea typeface="+mn-ea"/>
              <a:cs typeface="+mn-cs"/>
            </a:endParaRPr>
          </a:p>
        </p:txBody>
      </p:sp>
    </p:spTree>
    <p:extLst>
      <p:ext uri="{BB962C8B-B14F-4D97-AF65-F5344CB8AC3E}">
        <p14:creationId xmlns:p14="http://schemas.microsoft.com/office/powerpoint/2010/main" val="4168990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rgbClr val="C00000"/>
          </a:solidFill>
        </p:spPr>
        <p:txBody>
          <a:bodyPr anchor="ctr"/>
          <a:lstStyle/>
          <a:p>
            <a:pPr marL="0" indent="0" algn="ctr">
              <a:buNone/>
            </a:pPr>
            <a:r>
              <a:rPr lang="en-US" sz="2400" b="1" dirty="0">
                <a:solidFill>
                  <a:schemeClr val="bg1"/>
                </a:solidFill>
                <a:latin typeface="Cambria" panose="02040503050406030204" pitchFamily="18" charset="0"/>
              </a:rPr>
              <a:t>Resources</a:t>
            </a:r>
          </a:p>
        </p:txBody>
      </p:sp>
    </p:spTree>
    <p:extLst>
      <p:ext uri="{BB962C8B-B14F-4D97-AF65-F5344CB8AC3E}">
        <p14:creationId xmlns:p14="http://schemas.microsoft.com/office/powerpoint/2010/main" val="849325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55600" y="1344672"/>
            <a:ext cx="6226042" cy="312520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51819" tIns="333248" rIns="651819" bIns="113792" numCol="1" spcCol="1270" anchor="t" anchorCtr="0">
            <a:noAutofit/>
          </a:bodyPr>
          <a:lstStyle/>
          <a:p>
            <a:pPr marL="0" marR="0" lvl="1" indent="0" algn="l" defTabSz="711200" rtl="0" eaLnBrk="1" fontAlgn="base" latinLnBrk="0" hangingPunct="1">
              <a:lnSpc>
                <a:spcPct val="90000"/>
              </a:lnSpc>
              <a:spcBef>
                <a:spcPct val="0"/>
              </a:spcBef>
              <a:spcAft>
                <a:spcPct val="15000"/>
              </a:spcAft>
              <a:buClrTx/>
              <a:buSzTx/>
              <a:buFontTx/>
              <a:buNone/>
              <a:tabLst/>
              <a:defRPr/>
            </a:pPr>
            <a:endParaRPr kumimoji="0" lang="en-US" sz="1100" b="0" i="0" u="none" strike="noStrike" kern="1200" cap="none" spc="0" normalizeH="0" baseline="0" noProof="0" dirty="0">
              <a:ln>
                <a:noFill/>
              </a:ln>
              <a:solidFill>
                <a:srgbClr val="000000">
                  <a:hueOff val="0"/>
                  <a:satOff val="0"/>
                  <a:lumOff val="0"/>
                  <a:alphaOff val="0"/>
                </a:srgbClr>
              </a:solidFill>
              <a:effectLst/>
              <a:uLnTx/>
              <a:uFillTx/>
              <a:latin typeface="Arial Narrow"/>
              <a:ea typeface="+mn-ea"/>
              <a:cs typeface="+mn-cs"/>
            </a:endParaRPr>
          </a:p>
        </p:txBody>
      </p:sp>
      <p:sp>
        <p:nvSpPr>
          <p:cNvPr id="19" name="TextBox 18"/>
          <p:cNvSpPr txBox="1"/>
          <p:nvPr/>
        </p:nvSpPr>
        <p:spPr>
          <a:xfrm>
            <a:off x="5773244" y="1392300"/>
            <a:ext cx="2390503"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CC1E43"/>
                </a:solidFill>
                <a:effectLst/>
                <a:uLnTx/>
                <a:uFillTx/>
                <a:latin typeface="Cambria" panose="02040503050406030204" pitchFamily="18" charset="0"/>
                <a:ea typeface="ＭＳ Ｐゴシック" charset="0"/>
                <a:cs typeface="+mn-cs"/>
              </a:rPr>
              <a:t>Phyllis Nordstrom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Chief Risk and Compliance Officer</a:t>
            </a:r>
          </a:p>
        </p:txBody>
      </p:sp>
      <p:cxnSp>
        <p:nvCxnSpPr>
          <p:cNvPr id="37" name="Straight Arrow Connector 36"/>
          <p:cNvCxnSpPr/>
          <p:nvPr/>
        </p:nvCxnSpPr>
        <p:spPr>
          <a:xfrm flipH="1">
            <a:off x="1429632" y="2342893"/>
            <a:ext cx="1" cy="232166"/>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3545753" y="2342893"/>
            <a:ext cx="0" cy="2358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421833" y="2342893"/>
            <a:ext cx="6482761"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Rounded Rectangle 2"/>
          <p:cNvSpPr/>
          <p:nvPr/>
        </p:nvSpPr>
        <p:spPr>
          <a:xfrm>
            <a:off x="3800915" y="1257984"/>
            <a:ext cx="1907930" cy="79185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Office of Risk and Compliance</a:t>
            </a:r>
          </a:p>
        </p:txBody>
      </p:sp>
      <p:sp>
        <p:nvSpPr>
          <p:cNvPr id="18" name="Rounded Rectangle 17"/>
          <p:cNvSpPr/>
          <p:nvPr/>
        </p:nvSpPr>
        <p:spPr>
          <a:xfrm>
            <a:off x="2737355" y="2578717"/>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Corporate Compliance Programs</a:t>
            </a:r>
          </a:p>
        </p:txBody>
      </p:sp>
      <p:sp>
        <p:nvSpPr>
          <p:cNvPr id="26" name="Rounded Rectangle 25"/>
          <p:cNvSpPr/>
          <p:nvPr/>
        </p:nvSpPr>
        <p:spPr>
          <a:xfrm>
            <a:off x="574243" y="2576304"/>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Business Ethics, Investigations and Monitoring</a:t>
            </a:r>
          </a:p>
        </p:txBody>
      </p:sp>
      <p:sp>
        <p:nvSpPr>
          <p:cNvPr id="27" name="Rounded Rectangle 26"/>
          <p:cNvSpPr/>
          <p:nvPr/>
        </p:nvSpPr>
        <p:spPr>
          <a:xfrm>
            <a:off x="7096195" y="2564957"/>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Order and Contract Administration</a:t>
            </a:r>
          </a:p>
        </p:txBody>
      </p:sp>
      <p:sp>
        <p:nvSpPr>
          <p:cNvPr id="24" name="Title 1"/>
          <p:cNvSpPr txBox="1">
            <a:spLocks/>
          </p:cNvSpPr>
          <p:nvPr/>
        </p:nvSpPr>
        <p:spPr>
          <a:xfrm>
            <a:off x="355600" y="76200"/>
            <a:ext cx="7451305" cy="868362"/>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Global Trade Team</a:t>
            </a:r>
          </a:p>
        </p:txBody>
      </p:sp>
      <p:sp>
        <p:nvSpPr>
          <p:cNvPr id="23" name="TextBox 22"/>
          <p:cNvSpPr txBox="1"/>
          <p:nvPr/>
        </p:nvSpPr>
        <p:spPr>
          <a:xfrm>
            <a:off x="-3" y="6611779"/>
            <a:ext cx="653143"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Page 6</a:t>
            </a:r>
          </a:p>
        </p:txBody>
      </p:sp>
      <p:cxnSp>
        <p:nvCxnSpPr>
          <p:cNvPr id="25" name="Straight Arrow Connector 24"/>
          <p:cNvCxnSpPr>
            <a:endCxn id="40" idx="0"/>
          </p:cNvCxnSpPr>
          <p:nvPr/>
        </p:nvCxnSpPr>
        <p:spPr>
          <a:xfrm>
            <a:off x="4433596" y="3451523"/>
            <a:ext cx="0" cy="1095395"/>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964845" y="2564957"/>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Global Trade Team</a:t>
            </a:r>
          </a:p>
        </p:txBody>
      </p:sp>
      <p:cxnSp>
        <p:nvCxnSpPr>
          <p:cNvPr id="4" name="Straight Connector 3"/>
          <p:cNvCxnSpPr>
            <a:stCxn id="30" idx="2"/>
          </p:cNvCxnSpPr>
          <p:nvPr/>
        </p:nvCxnSpPr>
        <p:spPr>
          <a:xfrm>
            <a:off x="5773244" y="3238819"/>
            <a:ext cx="0" cy="21270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2063931" y="4483227"/>
            <a:ext cx="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endCxn id="42" idx="0"/>
          </p:cNvCxnSpPr>
          <p:nvPr/>
        </p:nvCxnSpPr>
        <p:spPr>
          <a:xfrm>
            <a:off x="7112891" y="3451523"/>
            <a:ext cx="0" cy="1095395"/>
          </a:xfrm>
          <a:prstGeom prst="straightConnector1">
            <a:avLst/>
          </a:prstGeom>
          <a:ln w="12700">
            <a:solidFill>
              <a:schemeClr val="tx1"/>
            </a:solidFill>
            <a:prstDash val="dash"/>
            <a:tailEnd type="triangle"/>
          </a:ln>
          <a:effectLst/>
        </p:spPr>
        <p:style>
          <a:lnRef idx="2">
            <a:schemeClr val="accent1"/>
          </a:lnRef>
          <a:fillRef idx="0">
            <a:schemeClr val="accent1"/>
          </a:fillRef>
          <a:effectRef idx="1">
            <a:schemeClr val="accent1"/>
          </a:effectRef>
          <a:fontRef idx="minor">
            <a:schemeClr val="tx1"/>
          </a:fontRef>
        </p:style>
      </p:cxnSp>
      <p:sp>
        <p:nvSpPr>
          <p:cNvPr id="40" name="Rounded Rectangle 39"/>
          <p:cNvSpPr/>
          <p:nvPr/>
        </p:nvSpPr>
        <p:spPr>
          <a:xfrm>
            <a:off x="4032868" y="4546918"/>
            <a:ext cx="801456"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Test</a:t>
            </a:r>
          </a:p>
        </p:txBody>
      </p:sp>
      <p:sp>
        <p:nvSpPr>
          <p:cNvPr id="42" name="Rounded Rectangle 41"/>
          <p:cNvSpPr/>
          <p:nvPr/>
        </p:nvSpPr>
        <p:spPr>
          <a:xfrm>
            <a:off x="6654618" y="4546918"/>
            <a:ext cx="916546"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Sensors</a:t>
            </a:r>
          </a:p>
        </p:txBody>
      </p:sp>
      <p:cxnSp>
        <p:nvCxnSpPr>
          <p:cNvPr id="43" name="Straight Connector 42"/>
          <p:cNvCxnSpPr/>
          <p:nvPr/>
        </p:nvCxnSpPr>
        <p:spPr>
          <a:xfrm>
            <a:off x="4433596" y="3451523"/>
            <a:ext cx="1339647"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5773244" y="3451523"/>
            <a:ext cx="1339647" cy="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4907250" y="3596853"/>
            <a:ext cx="1731985"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CC1E43"/>
                </a:solidFill>
                <a:effectLst/>
                <a:uLnTx/>
                <a:uFillTx/>
                <a:latin typeface="Cambria" panose="02040503050406030204" pitchFamily="18" charset="0"/>
                <a:ea typeface="ＭＳ Ｐゴシック" charset="0"/>
                <a:cs typeface="+mn-cs"/>
              </a:rPr>
              <a:t>Kim Johnson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Director, Global Trade</a:t>
            </a:r>
          </a:p>
        </p:txBody>
      </p:sp>
      <p:cxnSp>
        <p:nvCxnSpPr>
          <p:cNvPr id="33" name="Straight Arrow Connector 32"/>
          <p:cNvCxnSpPr/>
          <p:nvPr/>
        </p:nvCxnSpPr>
        <p:spPr>
          <a:xfrm>
            <a:off x="5773243" y="2329133"/>
            <a:ext cx="0" cy="2358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7904594" y="2339235"/>
            <a:ext cx="0" cy="2358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3" idx="2"/>
          </p:cNvCxnSpPr>
          <p:nvPr/>
        </p:nvCxnSpPr>
        <p:spPr>
          <a:xfrm>
            <a:off x="4754880" y="2049836"/>
            <a:ext cx="0" cy="293057"/>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5-Point Star 13"/>
          <p:cNvSpPr/>
          <p:nvPr/>
        </p:nvSpPr>
        <p:spPr>
          <a:xfrm>
            <a:off x="6312206" y="2447045"/>
            <a:ext cx="355776" cy="400307"/>
          </a:xfrm>
          <a:prstGeom prst="star5">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3322592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5250" y="1111441"/>
            <a:ext cx="8953500" cy="5106832"/>
          </a:xfrm>
        </p:spPr>
        <p:txBody>
          <a:bodyPr/>
          <a:lstStyle/>
          <a:p>
            <a:pPr marL="914400" lvl="2" indent="0">
              <a:spcBef>
                <a:spcPts val="1200"/>
              </a:spcBef>
              <a:buNone/>
            </a:pPr>
            <a:r>
              <a:rPr lang="en-US" sz="1400" dirty="0">
                <a:latin typeface="Cambria" panose="02040503050406030204" pitchFamily="18" charset="0"/>
              </a:rPr>
              <a:t>	</a:t>
            </a:r>
          </a:p>
          <a:p>
            <a:pPr marL="914400" lvl="2" indent="0">
              <a:spcBef>
                <a:spcPts val="1200"/>
              </a:spcBef>
              <a:buNone/>
            </a:pPr>
            <a:endParaRPr lang="en-US" sz="1400" dirty="0">
              <a:latin typeface="Cambria" panose="02040503050406030204" pitchFamily="18" charset="0"/>
            </a:endParaRPr>
          </a:p>
          <a:p>
            <a:pPr marL="914400" lvl="2" indent="0">
              <a:spcBef>
                <a:spcPts val="1200"/>
              </a:spcBef>
              <a:buNone/>
            </a:pPr>
            <a:r>
              <a:rPr lang="en-US" sz="1400" dirty="0">
                <a:latin typeface="Cambria" panose="02040503050406030204" pitchFamily="18" charset="0"/>
              </a:rPr>
              <a:t>                       </a:t>
            </a:r>
            <a:r>
              <a:rPr lang="en-US" sz="1600" dirty="0">
                <a:latin typeface="Cambria" panose="02040503050406030204" pitchFamily="18" charset="0"/>
              </a:rPr>
              <a:t>Office of Risk and Compliance </a:t>
            </a:r>
            <a:r>
              <a:rPr lang="en-US" sz="1600" dirty="0">
                <a:latin typeface="Cambria" panose="02040503050406030204" pitchFamily="18" charset="0"/>
                <a:hlinkClick r:id="rId3"/>
              </a:rPr>
              <a:t>MTS_Risk_&amp;_Compliance@mts.com</a:t>
            </a:r>
            <a:endParaRPr lang="en-US" sz="1600" dirty="0">
              <a:latin typeface="Cambria" panose="02040503050406030204" pitchFamily="18" charset="0"/>
            </a:endParaRPr>
          </a:p>
          <a:p>
            <a:pPr marL="914400" lvl="2" indent="0">
              <a:spcBef>
                <a:spcPts val="1200"/>
              </a:spcBef>
              <a:buNone/>
            </a:pPr>
            <a:r>
              <a:rPr lang="en-US" sz="1600" dirty="0">
                <a:latin typeface="Cambria" panose="02040503050406030204" pitchFamily="18" charset="0"/>
              </a:rPr>
              <a:t>	</a:t>
            </a:r>
          </a:p>
          <a:p>
            <a:pPr marL="914400" lvl="2" indent="0">
              <a:spcBef>
                <a:spcPts val="1200"/>
              </a:spcBef>
              <a:buNone/>
            </a:pPr>
            <a:r>
              <a:rPr lang="en-US" sz="1600" dirty="0">
                <a:latin typeface="Cambria" panose="02040503050406030204" pitchFamily="18" charset="0"/>
              </a:rPr>
              <a:t>                     MTS Alert Line </a:t>
            </a:r>
            <a:r>
              <a:rPr lang="en-US" sz="1600" dirty="0">
                <a:latin typeface="Cambria" panose="02040503050406030204" pitchFamily="18" charset="0"/>
                <a:hlinkClick r:id="rId4"/>
              </a:rPr>
              <a:t>https://alertline.com</a:t>
            </a:r>
            <a:endParaRPr lang="en-US" sz="1600" dirty="0">
              <a:latin typeface="Cambria" panose="02040503050406030204" pitchFamily="18" charset="0"/>
            </a:endParaRPr>
          </a:p>
          <a:p>
            <a:pPr marL="914400" lvl="2" indent="0">
              <a:spcBef>
                <a:spcPts val="1200"/>
              </a:spcBef>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p:txBody>
      </p:sp>
      <p:sp>
        <p:nvSpPr>
          <p:cNvPr id="16" name="TextBox 15"/>
          <p:cNvSpPr txBox="1"/>
          <p:nvPr/>
        </p:nvSpPr>
        <p:spPr>
          <a:xfrm>
            <a:off x="1085441" y="3360055"/>
            <a:ext cx="712027"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rPr>
              <a:t>CALL</a:t>
            </a:r>
          </a:p>
        </p:txBody>
      </p:sp>
      <p:sp>
        <p:nvSpPr>
          <p:cNvPr id="17" name="TextBox 16"/>
          <p:cNvSpPr txBox="1"/>
          <p:nvPr/>
        </p:nvSpPr>
        <p:spPr>
          <a:xfrm>
            <a:off x="1085441" y="1813197"/>
            <a:ext cx="806462"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rPr>
              <a:t>EMAIL</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endParaRPr>
          </a:p>
        </p:txBody>
      </p:sp>
      <p:sp>
        <p:nvSpPr>
          <p:cNvPr id="18" name="TextBox 17"/>
          <p:cNvSpPr txBox="1"/>
          <p:nvPr/>
        </p:nvSpPr>
        <p:spPr>
          <a:xfrm>
            <a:off x="1085441" y="2627995"/>
            <a:ext cx="806462"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rPr>
              <a:t>VISIT</a:t>
            </a:r>
          </a:p>
        </p:txBody>
      </p:sp>
      <p:sp>
        <p:nvSpPr>
          <p:cNvPr id="15" name="Title 1"/>
          <p:cNvSpPr txBox="1">
            <a:spLocks/>
          </p:cNvSpPr>
          <p:nvPr/>
        </p:nvSpPr>
        <p:spPr>
          <a:xfrm>
            <a:off x="378182" y="76200"/>
            <a:ext cx="7428723" cy="868362"/>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Report Global Trade Concerns</a:t>
            </a:r>
          </a:p>
        </p:txBody>
      </p:sp>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0050" y="2620963"/>
            <a:ext cx="448026" cy="345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0050" y="1889185"/>
            <a:ext cx="461141" cy="440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8182" y="3360055"/>
            <a:ext cx="491761" cy="286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a:off x="8048625" y="6642556"/>
            <a:ext cx="527709" cy="21544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Page 10</a:t>
            </a:r>
          </a:p>
        </p:txBody>
      </p:sp>
      <p:sp>
        <p:nvSpPr>
          <p:cNvPr id="20" name="TextBox 19"/>
          <p:cNvSpPr txBox="1"/>
          <p:nvPr/>
        </p:nvSpPr>
        <p:spPr>
          <a:xfrm>
            <a:off x="-3" y="6611779"/>
            <a:ext cx="653143"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Page 11</a:t>
            </a:r>
          </a:p>
        </p:txBody>
      </p:sp>
    </p:spTree>
    <p:extLst>
      <p:ext uri="{BB962C8B-B14F-4D97-AF65-F5344CB8AC3E}">
        <p14:creationId xmlns:p14="http://schemas.microsoft.com/office/powerpoint/2010/main" val="208519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51A0A-9AE9-4ECD-B070-B33475AE0E57}"/>
              </a:ext>
            </a:extLst>
          </p:cNvPr>
          <p:cNvSpPr>
            <a:spLocks noGrp="1"/>
          </p:cNvSpPr>
          <p:nvPr>
            <p:ph type="title"/>
          </p:nvPr>
        </p:nvSpPr>
        <p:spPr/>
        <p:txBody>
          <a:bodyPr/>
          <a:lstStyle/>
          <a:p>
            <a:r>
              <a:rPr lang="en-US" dirty="0"/>
              <a:t>MTS History </a:t>
            </a:r>
          </a:p>
        </p:txBody>
      </p:sp>
      <p:sp>
        <p:nvSpPr>
          <p:cNvPr id="3" name="Content Placeholder 2">
            <a:extLst>
              <a:ext uri="{FF2B5EF4-FFF2-40B4-BE49-F238E27FC236}">
                <a16:creationId xmlns:a16="http://schemas.microsoft.com/office/drawing/2014/main" id="{B21EBBD9-2AB5-402F-8D26-E89331ACBB25}"/>
              </a:ext>
            </a:extLst>
          </p:cNvPr>
          <p:cNvSpPr>
            <a:spLocks noGrp="1"/>
          </p:cNvSpPr>
          <p:nvPr>
            <p:ph sz="half" idx="1"/>
          </p:nvPr>
        </p:nvSpPr>
        <p:spPr>
          <a:xfrm>
            <a:off x="455613" y="1250229"/>
            <a:ext cx="4268787" cy="3768725"/>
          </a:xfrm>
        </p:spPr>
        <p:txBody>
          <a:bodyPr/>
          <a:lstStyle/>
          <a:p>
            <a:pPr marL="457200" indent="-457200">
              <a:buFont typeface="+mj-lt"/>
              <a:buAutoNum type="arabicPeriod"/>
            </a:pPr>
            <a:r>
              <a:rPr lang="en-US" sz="2000" dirty="0">
                <a:latin typeface="Cambria" panose="02040503050406030204" pitchFamily="18" charset="0"/>
                <a:ea typeface="Cambria" panose="02040503050406030204" pitchFamily="18" charset="0"/>
              </a:rPr>
              <a:t>2000 – Multiple Violations of Export Administration Regulations</a:t>
            </a:r>
          </a:p>
          <a:p>
            <a:pPr marL="457200" indent="-457200">
              <a:buFont typeface="+mj-lt"/>
              <a:buAutoNum type="arabicPeriod"/>
            </a:pPr>
            <a:endParaRPr lang="en-US" sz="2000" dirty="0">
              <a:latin typeface="Cambria" panose="02040503050406030204" pitchFamily="18" charset="0"/>
              <a:ea typeface="Cambria" panose="02040503050406030204" pitchFamily="18" charset="0"/>
            </a:endParaRPr>
          </a:p>
          <a:p>
            <a:pPr marL="457200" indent="-457200">
              <a:buFont typeface="+mj-lt"/>
              <a:buAutoNum type="arabicPeriod"/>
            </a:pPr>
            <a:r>
              <a:rPr lang="en-US" sz="2000" dirty="0">
                <a:latin typeface="Cambria" panose="02040503050406030204" pitchFamily="18" charset="0"/>
                <a:ea typeface="Cambria" panose="02040503050406030204" pitchFamily="18" charset="0"/>
              </a:rPr>
              <a:t>2003 - 2004 – Multiple Violations of Export Administration Regulations</a:t>
            </a:r>
          </a:p>
          <a:p>
            <a:pPr marL="457200" indent="-457200">
              <a:buFont typeface="+mj-lt"/>
              <a:buAutoNum type="arabicPeriod"/>
            </a:pPr>
            <a:endParaRPr lang="en-US" sz="2000" dirty="0">
              <a:latin typeface="Cambria" panose="02040503050406030204" pitchFamily="18" charset="0"/>
              <a:ea typeface="Cambria" panose="02040503050406030204" pitchFamily="18" charset="0"/>
            </a:endParaRPr>
          </a:p>
          <a:p>
            <a:pPr marL="457200" indent="-457200">
              <a:buFont typeface="+mj-lt"/>
              <a:buAutoNum type="arabicPeriod"/>
            </a:pPr>
            <a:r>
              <a:rPr lang="en-US" sz="2000" dirty="0">
                <a:latin typeface="Cambria" panose="02040503050406030204" pitchFamily="18" charset="0"/>
                <a:ea typeface="Cambria" panose="02040503050406030204" pitchFamily="18" charset="0"/>
              </a:rPr>
              <a:t>2008 - 2011 – Multiple Violations of Government Contracting Requirements</a:t>
            </a:r>
          </a:p>
        </p:txBody>
      </p:sp>
      <p:sp>
        <p:nvSpPr>
          <p:cNvPr id="4" name="Content Placeholder 3">
            <a:extLst>
              <a:ext uri="{FF2B5EF4-FFF2-40B4-BE49-F238E27FC236}">
                <a16:creationId xmlns:a16="http://schemas.microsoft.com/office/drawing/2014/main" id="{A98329EB-8593-4EF9-967B-7E0170ED5362}"/>
              </a:ext>
            </a:extLst>
          </p:cNvPr>
          <p:cNvSpPr>
            <a:spLocks noGrp="1"/>
          </p:cNvSpPr>
          <p:nvPr>
            <p:ph sz="half" idx="2"/>
          </p:nvPr>
        </p:nvSpPr>
        <p:spPr>
          <a:xfrm>
            <a:off x="4646612" y="1250229"/>
            <a:ext cx="4041775" cy="3692525"/>
          </a:xfrm>
        </p:spPr>
        <p:txBody>
          <a:bodyPr/>
          <a:lstStyle/>
          <a:p>
            <a:pPr lvl="1"/>
            <a:r>
              <a:rPr lang="en-US" sz="2000" dirty="0">
                <a:latin typeface="Cambria" panose="02040503050406030204" pitchFamily="18" charset="0"/>
                <a:ea typeface="Cambria" panose="02040503050406030204" pitchFamily="18" charset="0"/>
              </a:rPr>
              <a:t>Exporting product to a listed entity without a license</a:t>
            </a:r>
          </a:p>
          <a:p>
            <a:pPr lvl="1"/>
            <a:endParaRPr lang="en-US" sz="2000" dirty="0">
              <a:latin typeface="Cambria" panose="02040503050406030204" pitchFamily="18" charset="0"/>
              <a:ea typeface="Cambria" panose="02040503050406030204" pitchFamily="18" charset="0"/>
            </a:endParaRPr>
          </a:p>
          <a:p>
            <a:pPr lvl="1"/>
            <a:r>
              <a:rPr lang="en-US" sz="2000" dirty="0">
                <a:latin typeface="Cambria" panose="02040503050406030204" pitchFamily="18" charset="0"/>
                <a:ea typeface="Cambria" panose="02040503050406030204" pitchFamily="18" charset="0"/>
              </a:rPr>
              <a:t>Mis-representing material facts in obtaining export licenses</a:t>
            </a:r>
          </a:p>
          <a:p>
            <a:pPr lvl="1"/>
            <a:endParaRPr lang="en-US" sz="2000" dirty="0">
              <a:latin typeface="Cambria" panose="02040503050406030204" pitchFamily="18" charset="0"/>
              <a:ea typeface="Cambria" panose="02040503050406030204" pitchFamily="18" charset="0"/>
            </a:endParaRPr>
          </a:p>
          <a:p>
            <a:pPr lvl="1"/>
            <a:r>
              <a:rPr lang="en-US" sz="2000" dirty="0">
                <a:latin typeface="Cambria" panose="02040503050406030204" pitchFamily="18" charset="0"/>
                <a:ea typeface="Cambria" panose="02040503050406030204" pitchFamily="18" charset="0"/>
              </a:rPr>
              <a:t>Failing to disclosure prior regulatory violations on certifications</a:t>
            </a:r>
          </a:p>
          <a:p>
            <a:pPr lvl="1"/>
            <a:endParaRPr lang="en-US" sz="2000" dirty="0"/>
          </a:p>
          <a:p>
            <a:pPr lvl="1"/>
            <a:endParaRPr lang="en-US" sz="2000" dirty="0"/>
          </a:p>
          <a:p>
            <a:pPr lvl="1"/>
            <a:endParaRPr lang="en-US" sz="2000" dirty="0"/>
          </a:p>
          <a:p>
            <a:pPr lvl="1"/>
            <a:endParaRPr lang="en-US" sz="2000" dirty="0"/>
          </a:p>
          <a:p>
            <a:pPr lvl="1"/>
            <a:endParaRPr lang="en-US" dirty="0"/>
          </a:p>
          <a:p>
            <a:pPr lvl="1"/>
            <a:endParaRPr lang="en-US" dirty="0"/>
          </a:p>
        </p:txBody>
      </p:sp>
      <p:sp>
        <p:nvSpPr>
          <p:cNvPr id="5" name="TextBox 4">
            <a:extLst>
              <a:ext uri="{FF2B5EF4-FFF2-40B4-BE49-F238E27FC236}">
                <a16:creationId xmlns:a16="http://schemas.microsoft.com/office/drawing/2014/main" id="{DDF95C7F-D604-4084-8D75-B7230002ABB3}"/>
              </a:ext>
            </a:extLst>
          </p:cNvPr>
          <p:cNvSpPr txBox="1"/>
          <p:nvPr/>
        </p:nvSpPr>
        <p:spPr>
          <a:xfrm>
            <a:off x="533401" y="5035681"/>
            <a:ext cx="822959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Impacts: Fines &amp; Penalties, Negative Company Reputation, Banned from Business Opportunities - Federal &amp; State Contracts </a:t>
            </a:r>
          </a:p>
        </p:txBody>
      </p:sp>
    </p:spTree>
    <p:extLst>
      <p:ext uri="{BB962C8B-B14F-4D97-AF65-F5344CB8AC3E}">
        <p14:creationId xmlns:p14="http://schemas.microsoft.com/office/powerpoint/2010/main" val="386874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rgbClr val="C00000"/>
          </a:solidFill>
        </p:spPr>
        <p:txBody>
          <a:bodyPr anchor="ctr"/>
          <a:lstStyle/>
          <a:p>
            <a:pPr marL="0" indent="0" algn="ctr">
              <a:buNone/>
            </a:pPr>
            <a:r>
              <a:rPr lang="en-US" sz="2400" b="1" dirty="0">
                <a:solidFill>
                  <a:schemeClr val="bg1"/>
                </a:solidFill>
                <a:latin typeface="Cambria" panose="02040503050406030204" pitchFamily="18" charset="0"/>
              </a:rPr>
              <a:t>Your Responsibilities</a:t>
            </a:r>
          </a:p>
        </p:txBody>
      </p:sp>
    </p:spTree>
    <p:extLst>
      <p:ext uri="{BB962C8B-B14F-4D97-AF65-F5344CB8AC3E}">
        <p14:creationId xmlns:p14="http://schemas.microsoft.com/office/powerpoint/2010/main" val="95118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fontScale="90000"/>
          </a:bodyPr>
          <a:lstStyle/>
          <a:p>
            <a:r>
              <a:rPr lang="en-US" sz="2800" dirty="0">
                <a:solidFill>
                  <a:srgbClr val="C00000"/>
                </a:solidFill>
                <a:latin typeface="Cambria" panose="02040503050406030204" pitchFamily="18" charset="0"/>
              </a:rPr>
              <a:t>Know your customer – Research &amp; Teaching Institutes</a:t>
            </a:r>
          </a:p>
        </p:txBody>
      </p:sp>
      <p:sp>
        <p:nvSpPr>
          <p:cNvPr id="17" name="Content Placeholder 2"/>
          <p:cNvSpPr>
            <a:spLocks noGrp="1"/>
          </p:cNvSpPr>
          <p:nvPr>
            <p:ph sz="half" idx="1"/>
          </p:nvPr>
        </p:nvSpPr>
        <p:spPr>
          <a:xfrm>
            <a:off x="326569" y="1080925"/>
            <a:ext cx="8451672" cy="747875"/>
          </a:xfrm>
          <a:solidFill>
            <a:schemeClr val="bg1">
              <a:lumMod val="95000"/>
            </a:schemeClr>
          </a:solidFill>
        </p:spPr>
        <p:txBody>
          <a:bodyPr/>
          <a:lstStyle/>
          <a:p>
            <a:pPr marL="0" indent="0" algn="ctr">
              <a:spcAft>
                <a:spcPts val="600"/>
              </a:spcAft>
              <a:buNone/>
            </a:pPr>
            <a:r>
              <a:rPr lang="en-US" sz="1800" dirty="0">
                <a:solidFill>
                  <a:srgbClr val="000000"/>
                </a:solidFill>
                <a:latin typeface="Cambria" panose="02040503050406030204" pitchFamily="18" charset="0"/>
              </a:rPr>
              <a:t>You must verify the legitimacy of its customer so that MTS does not transact with prohibited companies or individuals under export control and/or sanctions rules. </a:t>
            </a:r>
          </a:p>
          <a:p>
            <a:pPr marL="0" lvl="0" indent="0">
              <a:spcAft>
                <a:spcPts val="600"/>
              </a:spcAft>
              <a:buNone/>
            </a:pPr>
            <a:endParaRPr lang="en-US" sz="1800" dirty="0">
              <a:solidFill>
                <a:srgbClr val="000000"/>
              </a:solidFill>
              <a:latin typeface="Cambria" panose="02040503050406030204" pitchFamily="18" charset="0"/>
            </a:endParaRPr>
          </a:p>
        </p:txBody>
      </p:sp>
      <p:sp>
        <p:nvSpPr>
          <p:cNvPr id="18" name="Content Placeholder 2"/>
          <p:cNvSpPr>
            <a:spLocks noGrp="1"/>
          </p:cNvSpPr>
          <p:nvPr>
            <p:ph sz="half" idx="1"/>
          </p:nvPr>
        </p:nvSpPr>
        <p:spPr>
          <a:xfrm>
            <a:off x="2590800" y="2158060"/>
            <a:ext cx="6165052" cy="4191000"/>
          </a:xfrm>
          <a:ln>
            <a:noFill/>
          </a:ln>
        </p:spPr>
        <p:txBody>
          <a:bodyPr>
            <a:normAutofit fontScale="85000" lnSpcReduction="20000"/>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doing business:</a:t>
            </a:r>
          </a:p>
          <a:p>
            <a:pPr marL="457200" lvl="1" indent="0">
              <a:spcBef>
                <a:spcPts val="200"/>
              </a:spcBef>
              <a:spcAft>
                <a:spcPts val="200"/>
              </a:spcAft>
              <a:buNone/>
            </a:pPr>
            <a:endParaRPr lang="en-US" sz="1800" b="1" dirty="0">
              <a:latin typeface="Cambria" panose="02040503050406030204" pitchFamily="18" charset="0"/>
            </a:endParaRPr>
          </a:p>
          <a:p>
            <a:pPr marL="457200" lvl="1" indent="0">
              <a:spcBef>
                <a:spcPts val="200"/>
              </a:spcBef>
              <a:spcAft>
                <a:spcPts val="200"/>
              </a:spcAft>
              <a:buNone/>
            </a:pPr>
            <a:r>
              <a:rPr lang="en-US" sz="1800" dirty="0">
                <a:solidFill>
                  <a:srgbClr val="000000"/>
                </a:solidFill>
                <a:latin typeface="Cambria" panose="02040503050406030204" pitchFamily="18" charset="0"/>
              </a:rPr>
              <a:t>Identify and document the legal names and addresses of all parties directly involved in the sale/shipment. Understand each party’s role in the transaction. </a:t>
            </a:r>
          </a:p>
          <a:p>
            <a:pPr marL="457200" lvl="1" indent="0">
              <a:spcBef>
                <a:spcPts val="200"/>
              </a:spcBef>
              <a:spcAft>
                <a:spcPts val="200"/>
              </a:spcAft>
              <a:buNone/>
            </a:pPr>
            <a:endParaRPr lang="en-US" sz="1800" dirty="0">
              <a:solidFill>
                <a:srgbClr val="000000"/>
              </a:solidFill>
              <a:latin typeface="Cambria" panose="02040503050406030204" pitchFamily="18" charset="0"/>
            </a:endParaRPr>
          </a:p>
          <a:p>
            <a:pPr marL="457200" lvl="1" indent="0">
              <a:spcBef>
                <a:spcPts val="200"/>
              </a:spcBef>
              <a:spcAft>
                <a:spcPts val="200"/>
              </a:spcAft>
              <a:buNone/>
            </a:pPr>
            <a:r>
              <a:rPr lang="en-US" sz="1800" dirty="0">
                <a:solidFill>
                  <a:srgbClr val="000000"/>
                </a:solidFill>
                <a:latin typeface="Cambria" panose="02040503050406030204" pitchFamily="18" charset="0"/>
              </a:rPr>
              <a:t>Identify and document the legal names and addresses of all parties indirectly involved in the sale/shipment. Understand each party’s role in the transaction. For example, parties overseeing, advising, benefitting, and/ or funding the Research or Teaching. </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Times New Roman"/>
              </a:rPr>
              <a:t>Verify who the customer is, including what they do and are known for, where they operate and which customers and business partners they are affiliated with.</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Times New Roman"/>
              </a:rPr>
              <a:t>Ensure that the customer is a legitimate business in the jurisdiction(s) it operates. </a:t>
            </a:r>
            <a:r>
              <a:rPr lang="en-US" sz="1800" dirty="0">
                <a:latin typeface="Cambria" panose="02040503050406030204" pitchFamily="18" charset="0"/>
              </a:rPr>
              <a:t>Do not proceed with unverified persons/entities. </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1200"/>
              </a:spcBef>
              <a:spcAft>
                <a:spcPts val="200"/>
              </a:spcAft>
              <a:buNone/>
            </a:pPr>
            <a:endParaRPr lang="en-US" sz="1800" b="1" dirty="0">
              <a:solidFill>
                <a:schemeClr val="tx2"/>
              </a:solidFill>
              <a:latin typeface="Cambria" panose="02040503050406030204" pitchFamily="18" charset="0"/>
            </a:endParaRPr>
          </a:p>
          <a:p>
            <a:pPr marL="457200" lvl="1" indent="0">
              <a:spcBef>
                <a:spcPts val="1200"/>
              </a:spcBef>
              <a:spcAft>
                <a:spcPts val="200"/>
              </a:spcAft>
              <a:buNone/>
            </a:pPr>
            <a:endParaRPr lang="en-US" sz="1800" dirty="0">
              <a:latin typeface="Cambria" panose="02040503050406030204" pitchFamily="18" charset="0"/>
            </a:endParaRPr>
          </a:p>
          <a:p>
            <a:pPr marL="457200" lvl="1" indent="0">
              <a:spcBef>
                <a:spcPts val="1200"/>
              </a:spcBef>
              <a:spcAft>
                <a:spcPts val="200"/>
              </a:spcAft>
              <a:buNone/>
            </a:pPr>
            <a:endParaRPr lang="en-US" sz="1800"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2864458"/>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3725879"/>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5512242"/>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26569" y="2157330"/>
            <a:ext cx="2368220" cy="4646242"/>
          </a:xfrm>
          <a:solidFill>
            <a:srgbClr val="C00000"/>
          </a:solidFill>
        </p:spPr>
        <p:txBody>
          <a:bodyPr wrap="square" lIns="45720" rIns="45720" bIns="45720"/>
          <a:lstStyle/>
          <a:p>
            <a:pPr marL="0" indent="0" algn="ctr">
              <a:spcBef>
                <a:spcPts val="800"/>
              </a:spcBef>
              <a:spcAft>
                <a:spcPts val="600"/>
              </a:spcAft>
              <a:buNone/>
            </a:pPr>
            <a:r>
              <a:rPr lang="en-US" sz="2000" b="1" dirty="0">
                <a:solidFill>
                  <a:schemeClr val="bg1"/>
                </a:solidFill>
                <a:latin typeface="Cambria" panose="02040503050406030204" pitchFamily="18" charset="0"/>
              </a:rPr>
              <a:t>Typical customer “red flags”</a:t>
            </a:r>
          </a:p>
          <a:p>
            <a:pPr marL="0" indent="0" algn="ctr">
              <a:spcBef>
                <a:spcPts val="800"/>
              </a:spcBef>
              <a:spcAft>
                <a:spcPts val="600"/>
              </a:spcAft>
              <a:buNone/>
            </a:pPr>
            <a:r>
              <a:rPr lang="en-US" sz="1800" dirty="0">
                <a:solidFill>
                  <a:schemeClr val="bg1"/>
                </a:solidFill>
                <a:latin typeface="Cambria" panose="02040503050406030204" pitchFamily="18" charset="0"/>
              </a:rPr>
              <a:t>“This new customer is great, he is willing to pay all cash without  our typical financing agreement.” </a:t>
            </a:r>
          </a:p>
          <a:p>
            <a:pPr marL="0" indent="0" algn="ctr">
              <a:spcBef>
                <a:spcPts val="800"/>
              </a:spcBef>
              <a:spcAft>
                <a:spcPts val="600"/>
              </a:spcAft>
              <a:buNone/>
            </a:pPr>
            <a:r>
              <a:rPr lang="en-US" sz="1800" dirty="0">
                <a:solidFill>
                  <a:schemeClr val="bg1"/>
                </a:solidFill>
                <a:latin typeface="Cambria" panose="02040503050406030204" pitchFamily="18" charset="0"/>
              </a:rPr>
              <a:t>“That’s odd, no one is familiar with our new customer’s business and we can’t find any background on its operations.” </a:t>
            </a:r>
          </a:p>
          <a:p>
            <a:pPr marL="0" indent="0" algn="ctr">
              <a:spcBef>
                <a:spcPts val="800"/>
              </a:spcBef>
              <a:spcAft>
                <a:spcPts val="600"/>
              </a:spcAft>
              <a:buNone/>
            </a:pPr>
            <a:endParaRPr lang="en-US" sz="1400" dirty="0">
              <a:solidFill>
                <a:schemeClr val="bg1"/>
              </a:solidFill>
              <a:latin typeface="Cambria" panose="02040503050406030204" pitchFamily="18" charset="0"/>
            </a:endParaRPr>
          </a:p>
        </p:txBody>
      </p:sp>
      <p:pic>
        <p:nvPicPr>
          <p:cNvPr id="3" name="Picture 2">
            <a:extLst>
              <a:ext uri="{FF2B5EF4-FFF2-40B4-BE49-F238E27FC236}">
                <a16:creationId xmlns:a16="http://schemas.microsoft.com/office/drawing/2014/main" id="{8206EC34-88B4-4F43-9C4C-9D5E2E5970C7}"/>
              </a:ext>
            </a:extLst>
          </p:cNvPr>
          <p:cNvPicPr>
            <a:picLocks noChangeAspect="1"/>
          </p:cNvPicPr>
          <p:nvPr/>
        </p:nvPicPr>
        <p:blipFill>
          <a:blip r:embed="rId4"/>
          <a:stretch>
            <a:fillRect/>
          </a:stretch>
        </p:blipFill>
        <p:spPr>
          <a:xfrm>
            <a:off x="2801886" y="4678292"/>
            <a:ext cx="335309" cy="329213"/>
          </a:xfrm>
          <a:prstGeom prst="rect">
            <a:avLst/>
          </a:prstGeom>
        </p:spPr>
      </p:pic>
    </p:spTree>
    <p:extLst>
      <p:ext uri="{BB962C8B-B14F-4D97-AF65-F5344CB8AC3E}">
        <p14:creationId xmlns:p14="http://schemas.microsoft.com/office/powerpoint/2010/main" val="203024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6106DD-3ECC-4CA1-A105-986BA975DBD6}"/>
              </a:ext>
            </a:extLst>
          </p:cNvPr>
          <p:cNvSpPr>
            <a:spLocks noGrp="1"/>
          </p:cNvSpPr>
          <p:nvPr>
            <p:ph idx="1"/>
          </p:nvPr>
        </p:nvSpPr>
        <p:spPr/>
        <p:txBody>
          <a:bodyPr/>
          <a:lstStyle/>
          <a:p>
            <a:pPr marL="0" indent="0">
              <a:buNone/>
            </a:pPr>
            <a:endParaRPr lang="en-US" dirty="0"/>
          </a:p>
          <a:p>
            <a:pPr marL="0" lvl="0" indent="0">
              <a:buNone/>
            </a:pPr>
            <a:endParaRPr lang="en-US" dirty="0">
              <a:solidFill>
                <a:srgbClr val="000000"/>
              </a:solidFill>
            </a:endParaRPr>
          </a:p>
        </p:txBody>
      </p:sp>
      <p:sp>
        <p:nvSpPr>
          <p:cNvPr id="3" name="Title 2">
            <a:extLst>
              <a:ext uri="{FF2B5EF4-FFF2-40B4-BE49-F238E27FC236}">
                <a16:creationId xmlns:a16="http://schemas.microsoft.com/office/drawing/2014/main" id="{5A7F56C3-9672-4311-A8BD-B1A90459F83F}"/>
              </a:ext>
            </a:extLst>
          </p:cNvPr>
          <p:cNvSpPr>
            <a:spLocks noGrp="1"/>
          </p:cNvSpPr>
          <p:nvPr>
            <p:ph type="title"/>
          </p:nvPr>
        </p:nvSpPr>
        <p:spPr/>
        <p:txBody>
          <a:bodyPr/>
          <a:lstStyle/>
          <a:p>
            <a:r>
              <a:rPr lang="en-US" dirty="0"/>
              <a:t>End User / Use Letter – USER SECTION ONLY</a:t>
            </a:r>
          </a:p>
        </p:txBody>
      </p:sp>
      <p:pic>
        <p:nvPicPr>
          <p:cNvPr id="4" name="Picture 3">
            <a:extLst>
              <a:ext uri="{FF2B5EF4-FFF2-40B4-BE49-F238E27FC236}">
                <a16:creationId xmlns:a16="http://schemas.microsoft.com/office/drawing/2014/main" id="{7AD628D9-643C-47C5-AC33-BF2413AFC00F}"/>
              </a:ext>
            </a:extLst>
          </p:cNvPr>
          <p:cNvPicPr>
            <a:picLocks noChangeAspect="1"/>
          </p:cNvPicPr>
          <p:nvPr/>
        </p:nvPicPr>
        <p:blipFill>
          <a:blip r:embed="rId2"/>
          <a:stretch>
            <a:fillRect/>
          </a:stretch>
        </p:blipFill>
        <p:spPr>
          <a:xfrm>
            <a:off x="685800" y="1219200"/>
            <a:ext cx="7772400" cy="4953000"/>
          </a:xfrm>
          <a:prstGeom prst="rect">
            <a:avLst/>
          </a:prstGeom>
        </p:spPr>
      </p:pic>
    </p:spTree>
    <p:extLst>
      <p:ext uri="{BB962C8B-B14F-4D97-AF65-F5344CB8AC3E}">
        <p14:creationId xmlns:p14="http://schemas.microsoft.com/office/powerpoint/2010/main" val="1269259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fontScale="90000"/>
          </a:bodyPr>
          <a:lstStyle/>
          <a:p>
            <a:r>
              <a:rPr lang="en-US" sz="2800" dirty="0">
                <a:solidFill>
                  <a:srgbClr val="C00000"/>
                </a:solidFill>
                <a:latin typeface="Cambria" panose="02040503050406030204" pitchFamily="18" charset="0"/>
              </a:rPr>
              <a:t>Know your product and use - </a:t>
            </a:r>
            <a:r>
              <a:rPr lang="en-US" sz="2500" dirty="0">
                <a:solidFill>
                  <a:srgbClr val="C00000"/>
                </a:solidFill>
                <a:latin typeface="Cambria" panose="02040503050406030204" pitchFamily="18" charset="0"/>
              </a:rPr>
              <a:t>Research &amp; Teaching Institutes</a:t>
            </a:r>
            <a:endParaRPr lang="en-US" sz="2800" dirty="0">
              <a:solidFill>
                <a:srgbClr val="C00000"/>
              </a:solidFill>
              <a:latin typeface="Cambria" panose="02040503050406030204" pitchFamily="18" charset="0"/>
            </a:endParaRPr>
          </a:p>
        </p:txBody>
      </p:sp>
      <p:sp>
        <p:nvSpPr>
          <p:cNvPr id="17" name="Content Placeholder 2"/>
          <p:cNvSpPr>
            <a:spLocks noGrp="1"/>
          </p:cNvSpPr>
          <p:nvPr>
            <p:ph sz="half" idx="1"/>
          </p:nvPr>
        </p:nvSpPr>
        <p:spPr>
          <a:xfrm>
            <a:off x="326569" y="1080925"/>
            <a:ext cx="8451672" cy="671675"/>
          </a:xfrm>
          <a:solidFill>
            <a:schemeClr val="bg1">
              <a:lumMod val="95000"/>
            </a:schemeClr>
          </a:solidFill>
        </p:spPr>
        <p:txBody>
          <a:bodyPr/>
          <a:lstStyle/>
          <a:p>
            <a:pPr marL="0" indent="0" algn="ctr">
              <a:spcAft>
                <a:spcPts val="600"/>
              </a:spcAft>
              <a:buNone/>
            </a:pPr>
            <a:r>
              <a:rPr lang="en-US" sz="1800" dirty="0">
                <a:latin typeface="Cambria" panose="02040503050406030204" pitchFamily="18" charset="0"/>
              </a:rPr>
              <a:t>You must understand how our products </a:t>
            </a:r>
            <a:r>
              <a:rPr lang="en-US" sz="1800" i="1" u="sng" dirty="0">
                <a:latin typeface="Cambria" panose="02040503050406030204" pitchFamily="18" charset="0"/>
              </a:rPr>
              <a:t>will be</a:t>
            </a:r>
            <a:r>
              <a:rPr lang="en-US" sz="1800" dirty="0">
                <a:latin typeface="Cambria" panose="02040503050406030204" pitchFamily="18" charset="0"/>
              </a:rPr>
              <a:t> used by our customers and how our products </a:t>
            </a:r>
            <a:r>
              <a:rPr lang="en-US" sz="1800" i="1" u="sng" dirty="0">
                <a:latin typeface="Cambria" panose="02040503050406030204" pitchFamily="18" charset="0"/>
              </a:rPr>
              <a:t>can</a:t>
            </a:r>
            <a:r>
              <a:rPr lang="en-US" sz="1800" dirty="0">
                <a:latin typeface="Cambria" panose="02040503050406030204" pitchFamily="18" charset="0"/>
              </a:rPr>
              <a:t> be used to minimize the chance of unlawful misuse</a:t>
            </a:r>
            <a:endParaRPr lang="en-US" sz="1800" dirty="0">
              <a:solidFill>
                <a:srgbClr val="000000"/>
              </a:solidFill>
              <a:latin typeface="Cambria" panose="02040503050406030204" pitchFamily="18" charset="0"/>
            </a:endParaRPr>
          </a:p>
        </p:txBody>
      </p:sp>
      <p:sp>
        <p:nvSpPr>
          <p:cNvPr id="18" name="Content Placeholder 2"/>
          <p:cNvSpPr>
            <a:spLocks noGrp="1"/>
          </p:cNvSpPr>
          <p:nvPr>
            <p:ph sz="half" idx="1"/>
          </p:nvPr>
        </p:nvSpPr>
        <p:spPr>
          <a:xfrm>
            <a:off x="2689534" y="1768616"/>
            <a:ext cx="6454466" cy="3755837"/>
          </a:xfrm>
          <a:ln>
            <a:noFill/>
          </a:ln>
        </p:spPr>
        <p:txBody>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doing business:</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Understand what we are selling, including customizations, non-standard configurations, usage in rugged environments (extreme temperatures, radiation exposure, etc.), and the dollar value of the transaction. </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Verify how the product will be used by direct and indirect users, including any intended transfer or reexport, shared direction, shared specimens, shared use, shared testing, etc.</a:t>
            </a:r>
          </a:p>
          <a:p>
            <a:pPr marL="457200" lvl="1" indent="0">
              <a:spcBef>
                <a:spcPts val="200"/>
              </a:spcBef>
              <a:spcAft>
                <a:spcPts val="200"/>
              </a:spcAft>
              <a:buNone/>
            </a:pPr>
            <a:r>
              <a:rPr lang="en-US" sz="1400" dirty="0">
                <a:solidFill>
                  <a:srgbClr val="000000"/>
                </a:solidFill>
                <a:latin typeface="Cambria" panose="02040503050406030204" pitchFamily="18" charset="0"/>
              </a:rPr>
              <a:t>Identify and document the legal names and addresses of all parties indirectly involved in the sale/shipment. Understand each party’s role in the transaction. For example, parties overseeing, advising, benefitting, and/ or funding the Research or Teaching. </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Is the requested product common/appropriate for the customer based on business, facility/location, etc.? If customer declines typical accessories/options, training and/or in-person FAT, ask why and document the customer’s rationale. </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Determine how the product </a:t>
            </a:r>
            <a:r>
              <a:rPr lang="en-US" sz="1400" i="1" u="sng" dirty="0">
                <a:solidFill>
                  <a:srgbClr val="000000"/>
                </a:solidFill>
                <a:latin typeface="Cambria" panose="02040503050406030204" pitchFamily="18" charset="0"/>
                <a:ea typeface="Times New Roman"/>
              </a:rPr>
              <a:t>could</a:t>
            </a:r>
            <a:r>
              <a:rPr lang="en-US" sz="1400" dirty="0">
                <a:solidFill>
                  <a:srgbClr val="000000"/>
                </a:solidFill>
                <a:latin typeface="Cambria" panose="02040503050406030204" pitchFamily="18" charset="0"/>
                <a:ea typeface="Times New Roman"/>
              </a:rPr>
              <a:t> be used. </a:t>
            </a:r>
            <a:endParaRPr lang="en-US" sz="1400"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5187" y="261244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4034" y="4153249"/>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39190" y="5192373"/>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04800" y="1905001"/>
            <a:ext cx="2368220" cy="4428242"/>
          </a:xfrm>
          <a:solidFill>
            <a:srgbClr val="C00000"/>
          </a:solidFill>
        </p:spPr>
        <p:txBody>
          <a:bodyPr wrap="square" lIns="45720" rIns="45720" bIns="45720"/>
          <a:lstStyle/>
          <a:p>
            <a:pPr marL="0" indent="0" algn="ctr">
              <a:spcBef>
                <a:spcPts val="800"/>
              </a:spcBef>
              <a:spcAft>
                <a:spcPts val="600"/>
              </a:spcAft>
              <a:buNone/>
            </a:pPr>
            <a:r>
              <a:rPr lang="en-US" sz="1600" b="1" dirty="0">
                <a:solidFill>
                  <a:schemeClr val="bg1"/>
                </a:solidFill>
                <a:latin typeface="Cambria" panose="02040503050406030204" pitchFamily="18" charset="0"/>
              </a:rPr>
              <a:t>Typical end use “red flags”</a:t>
            </a:r>
          </a:p>
          <a:p>
            <a:pPr marL="0" indent="0" algn="ctr">
              <a:spcBef>
                <a:spcPts val="800"/>
              </a:spcBef>
              <a:spcAft>
                <a:spcPts val="600"/>
              </a:spcAft>
              <a:buNone/>
            </a:pPr>
            <a:r>
              <a:rPr lang="en-US" sz="1600" dirty="0">
                <a:solidFill>
                  <a:schemeClr val="bg1"/>
                </a:solidFill>
                <a:latin typeface="Cambria" panose="02040503050406030204" pitchFamily="18" charset="0"/>
              </a:rPr>
              <a:t>“Our customer requested a product configuration that’s inconsistent with the destination country’s standards (e.g., wrong voltage) or technology level.”</a:t>
            </a:r>
          </a:p>
          <a:p>
            <a:pPr marL="0" indent="0" algn="ctr">
              <a:spcBef>
                <a:spcPts val="800"/>
              </a:spcBef>
              <a:spcAft>
                <a:spcPts val="600"/>
              </a:spcAft>
              <a:buNone/>
            </a:pPr>
            <a:r>
              <a:rPr lang="en-US" sz="1600" dirty="0">
                <a:solidFill>
                  <a:schemeClr val="bg1"/>
                </a:solidFill>
                <a:latin typeface="Cambria" panose="02040503050406030204" pitchFamily="18" charset="0"/>
              </a:rPr>
              <a:t>“The product ordered seems inappropriate for the customer’s line of business and/or for its facility.”</a:t>
            </a:r>
          </a:p>
        </p:txBody>
      </p:sp>
      <p:pic>
        <p:nvPicPr>
          <p:cNvPr id="3" name="Picture 2">
            <a:extLst>
              <a:ext uri="{FF2B5EF4-FFF2-40B4-BE49-F238E27FC236}">
                <a16:creationId xmlns:a16="http://schemas.microsoft.com/office/drawing/2014/main" id="{4B833F3B-9575-43B6-92DF-1B13EA81AA29}"/>
              </a:ext>
            </a:extLst>
          </p:cNvPr>
          <p:cNvPicPr>
            <a:picLocks noChangeAspect="1"/>
          </p:cNvPicPr>
          <p:nvPr/>
        </p:nvPicPr>
        <p:blipFill>
          <a:blip r:embed="rId4"/>
          <a:stretch>
            <a:fillRect/>
          </a:stretch>
        </p:blipFill>
        <p:spPr>
          <a:xfrm>
            <a:off x="2829443" y="3429000"/>
            <a:ext cx="341406" cy="329213"/>
          </a:xfrm>
          <a:prstGeom prst="rect">
            <a:avLst/>
          </a:prstGeom>
        </p:spPr>
      </p:pic>
      <p:pic>
        <p:nvPicPr>
          <p:cNvPr id="4" name="Picture 3">
            <a:extLst>
              <a:ext uri="{FF2B5EF4-FFF2-40B4-BE49-F238E27FC236}">
                <a16:creationId xmlns:a16="http://schemas.microsoft.com/office/drawing/2014/main" id="{9F336667-1A9A-4BE8-8893-D22012EB8C10}"/>
              </a:ext>
            </a:extLst>
          </p:cNvPr>
          <p:cNvPicPr>
            <a:picLocks noChangeAspect="1"/>
          </p:cNvPicPr>
          <p:nvPr/>
        </p:nvPicPr>
        <p:blipFill>
          <a:blip r:embed="rId5"/>
          <a:stretch>
            <a:fillRect/>
          </a:stretch>
        </p:blipFill>
        <p:spPr>
          <a:xfrm>
            <a:off x="2878554" y="6134677"/>
            <a:ext cx="335309" cy="329213"/>
          </a:xfrm>
          <a:prstGeom prst="rect">
            <a:avLst/>
          </a:prstGeom>
        </p:spPr>
      </p:pic>
    </p:spTree>
    <p:extLst>
      <p:ext uri="{BB962C8B-B14F-4D97-AF65-F5344CB8AC3E}">
        <p14:creationId xmlns:p14="http://schemas.microsoft.com/office/powerpoint/2010/main" val="304657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6106DD-3ECC-4CA1-A105-986BA975DBD6}"/>
              </a:ext>
            </a:extLst>
          </p:cNvPr>
          <p:cNvSpPr>
            <a:spLocks noGrp="1"/>
          </p:cNvSpPr>
          <p:nvPr>
            <p:ph idx="1"/>
          </p:nvPr>
        </p:nvSpPr>
        <p:spPr/>
        <p:txBody>
          <a:bodyPr/>
          <a:lstStyle/>
          <a:p>
            <a:pPr marL="0" indent="0">
              <a:buNone/>
            </a:pPr>
            <a:endParaRPr lang="en-US" dirty="0"/>
          </a:p>
          <a:p>
            <a:pPr marL="0" lvl="0" indent="0">
              <a:buNone/>
            </a:pPr>
            <a:endParaRPr lang="en-US" dirty="0">
              <a:solidFill>
                <a:srgbClr val="000000"/>
              </a:solidFill>
            </a:endParaRPr>
          </a:p>
        </p:txBody>
      </p:sp>
      <p:sp>
        <p:nvSpPr>
          <p:cNvPr id="3" name="Title 2">
            <a:extLst>
              <a:ext uri="{FF2B5EF4-FFF2-40B4-BE49-F238E27FC236}">
                <a16:creationId xmlns:a16="http://schemas.microsoft.com/office/drawing/2014/main" id="{5A7F56C3-9672-4311-A8BD-B1A90459F83F}"/>
              </a:ext>
            </a:extLst>
          </p:cNvPr>
          <p:cNvSpPr>
            <a:spLocks noGrp="1"/>
          </p:cNvSpPr>
          <p:nvPr>
            <p:ph type="title"/>
          </p:nvPr>
        </p:nvSpPr>
        <p:spPr/>
        <p:txBody>
          <a:bodyPr/>
          <a:lstStyle/>
          <a:p>
            <a:r>
              <a:rPr lang="en-US" dirty="0"/>
              <a:t>End User / Use Letter – USE SECTION ONLY</a:t>
            </a:r>
          </a:p>
        </p:txBody>
      </p:sp>
      <p:pic>
        <p:nvPicPr>
          <p:cNvPr id="5" name="Picture 4">
            <a:extLst>
              <a:ext uri="{FF2B5EF4-FFF2-40B4-BE49-F238E27FC236}">
                <a16:creationId xmlns:a16="http://schemas.microsoft.com/office/drawing/2014/main" id="{4B7D80B7-38D7-4331-B50B-7010788C36A6}"/>
              </a:ext>
            </a:extLst>
          </p:cNvPr>
          <p:cNvPicPr>
            <a:picLocks noChangeAspect="1"/>
          </p:cNvPicPr>
          <p:nvPr/>
        </p:nvPicPr>
        <p:blipFill>
          <a:blip r:embed="rId2"/>
          <a:stretch>
            <a:fillRect/>
          </a:stretch>
        </p:blipFill>
        <p:spPr>
          <a:xfrm>
            <a:off x="685800" y="1158542"/>
            <a:ext cx="8040222" cy="5213869"/>
          </a:xfrm>
          <a:prstGeom prst="rect">
            <a:avLst/>
          </a:prstGeom>
        </p:spPr>
      </p:pic>
    </p:spTree>
    <p:extLst>
      <p:ext uri="{BB962C8B-B14F-4D97-AF65-F5344CB8AC3E}">
        <p14:creationId xmlns:p14="http://schemas.microsoft.com/office/powerpoint/2010/main" val="3866908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146A151-57FF-487D-B634-63284C49F3F0}"/>
              </a:ext>
            </a:extLst>
          </p:cNvPr>
          <p:cNvPicPr>
            <a:picLocks noGrp="1" noChangeAspect="1"/>
          </p:cNvPicPr>
          <p:nvPr>
            <p:ph idx="1"/>
          </p:nvPr>
        </p:nvPicPr>
        <p:blipFill>
          <a:blip r:embed="rId2"/>
          <a:stretch>
            <a:fillRect/>
          </a:stretch>
        </p:blipFill>
        <p:spPr>
          <a:xfrm>
            <a:off x="533402" y="1219200"/>
            <a:ext cx="8229598" cy="4800600"/>
          </a:xfrm>
          <a:prstGeom prst="rect">
            <a:avLst/>
          </a:prstGeom>
        </p:spPr>
      </p:pic>
      <p:sp>
        <p:nvSpPr>
          <p:cNvPr id="3" name="Title 2">
            <a:extLst>
              <a:ext uri="{FF2B5EF4-FFF2-40B4-BE49-F238E27FC236}">
                <a16:creationId xmlns:a16="http://schemas.microsoft.com/office/drawing/2014/main" id="{DE32797F-67E2-4BDA-9708-D4BDB600E836}"/>
              </a:ext>
            </a:extLst>
          </p:cNvPr>
          <p:cNvSpPr>
            <a:spLocks noGrp="1"/>
          </p:cNvSpPr>
          <p:nvPr>
            <p:ph type="title"/>
          </p:nvPr>
        </p:nvSpPr>
        <p:spPr/>
        <p:txBody>
          <a:bodyPr/>
          <a:lstStyle/>
          <a:p>
            <a:r>
              <a:rPr lang="en-US" dirty="0"/>
              <a:t>End User / Use Letter – USE SECTION ONLY (Continued)</a:t>
            </a:r>
          </a:p>
        </p:txBody>
      </p:sp>
    </p:spTree>
    <p:extLst>
      <p:ext uri="{BB962C8B-B14F-4D97-AF65-F5344CB8AC3E}">
        <p14:creationId xmlns:p14="http://schemas.microsoft.com/office/powerpoint/2010/main" val="1568988645"/>
      </p:ext>
    </p:extLst>
  </p:cSld>
  <p:clrMapOvr>
    <a:masterClrMapping/>
  </p:clrMapOvr>
</p:sld>
</file>

<file path=ppt/theme/theme1.xml><?xml version="1.0" encoding="utf-8"?>
<a:theme xmlns:a="http://schemas.openxmlformats.org/drawingml/2006/main" name="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0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8453</TotalTime>
  <Words>1702</Words>
  <Application>Microsoft Office PowerPoint</Application>
  <PresentationFormat>On-screen Show (4:3)</PresentationFormat>
  <Paragraphs>201</Paragraphs>
  <Slides>24</Slides>
  <Notes>11</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24</vt:i4>
      </vt:variant>
    </vt:vector>
  </HeadingPairs>
  <TitlesOfParts>
    <vt:vector size="38" baseType="lpstr">
      <vt:lpstr>Arial</vt:lpstr>
      <vt:lpstr>Arial Narrow</vt:lpstr>
      <vt:lpstr>Calibri</vt:lpstr>
      <vt:lpstr>Cambria</vt:lpstr>
      <vt:lpstr>Lucida Grande</vt:lpstr>
      <vt:lpstr>Times</vt:lpstr>
      <vt:lpstr>Times New Roman</vt:lpstr>
      <vt:lpstr>Wingdings</vt:lpstr>
      <vt:lpstr>BoardTemplate_corporate2</vt:lpstr>
      <vt:lpstr>1_BoardTemplate_corporate2</vt:lpstr>
      <vt:lpstr>2_BoardTemplate_corporate2</vt:lpstr>
      <vt:lpstr>6_BoardTemplate_corporate2</vt:lpstr>
      <vt:lpstr>10_BoardTemplate_corporate2</vt:lpstr>
      <vt:lpstr>7_BoardTemplate_corporate2</vt:lpstr>
      <vt:lpstr>Global Trade Education &amp; Training</vt:lpstr>
      <vt:lpstr>Agenda</vt:lpstr>
      <vt:lpstr>MTS History </vt:lpstr>
      <vt:lpstr>PowerPoint Presentation</vt:lpstr>
      <vt:lpstr>Know your customer – Research &amp; Teaching Institutes</vt:lpstr>
      <vt:lpstr>End User / Use Letter – USER SECTION ONLY</vt:lpstr>
      <vt:lpstr>Know your product and use - Research &amp; Teaching Institutes</vt:lpstr>
      <vt:lpstr>End User / Use Letter – USE SECTION ONLY</vt:lpstr>
      <vt:lpstr>End User / Use Letter – USE SECTION ONLY (Continued)</vt:lpstr>
      <vt:lpstr>Know your delivery</vt:lpstr>
      <vt:lpstr>PowerPoint Presentation</vt:lpstr>
      <vt:lpstr>PowerPoint Presentation</vt:lpstr>
      <vt:lpstr>PowerPoint Presentation</vt:lpstr>
      <vt:lpstr>PowerPoint Presentation</vt:lpstr>
      <vt:lpstr>PowerPoint Presentation</vt:lpstr>
      <vt:lpstr>PowerPoint Presentation</vt:lpstr>
      <vt:lpstr>#2 Continued</vt:lpstr>
      <vt:lpstr>#2 Continued</vt:lpstr>
      <vt:lpstr>#2 Continued</vt:lpstr>
      <vt:lpstr>#2 Continued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Kim</dc:creator>
  <cp:lastModifiedBy>Johnson, Kim</cp:lastModifiedBy>
  <cp:revision>216</cp:revision>
  <cp:lastPrinted>2019-12-03T20:57:29Z</cp:lastPrinted>
  <dcterms:created xsi:type="dcterms:W3CDTF">2018-01-12T20:03:41Z</dcterms:created>
  <dcterms:modified xsi:type="dcterms:W3CDTF">2020-05-13T21:59:32Z</dcterms:modified>
</cp:coreProperties>
</file>